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96" r:id="rId3"/>
    <p:sldMasterId id="2147483708" r:id="rId4"/>
    <p:sldMasterId id="2147483720" r:id="rId5"/>
  </p:sldMasterIdLst>
  <p:notesMasterIdLst>
    <p:notesMasterId r:id="rId72"/>
  </p:notesMasterIdLst>
  <p:handoutMasterIdLst>
    <p:handoutMasterId r:id="rId73"/>
  </p:handoutMasterIdLst>
  <p:sldIdLst>
    <p:sldId id="440" r:id="rId6"/>
    <p:sldId id="641" r:id="rId7"/>
    <p:sldId id="642" r:id="rId8"/>
    <p:sldId id="438" r:id="rId9"/>
    <p:sldId id="578" r:id="rId10"/>
    <p:sldId id="579" r:id="rId11"/>
    <p:sldId id="580" r:id="rId12"/>
    <p:sldId id="581" r:id="rId13"/>
    <p:sldId id="582" r:id="rId14"/>
    <p:sldId id="593" r:id="rId15"/>
    <p:sldId id="583" r:id="rId16"/>
    <p:sldId id="584" r:id="rId17"/>
    <p:sldId id="612" r:id="rId18"/>
    <p:sldId id="586" r:id="rId19"/>
    <p:sldId id="613" r:id="rId20"/>
    <p:sldId id="588" r:id="rId21"/>
    <p:sldId id="614" r:id="rId22"/>
    <p:sldId id="590" r:id="rId23"/>
    <p:sldId id="615" r:id="rId24"/>
    <p:sldId id="592" r:id="rId25"/>
    <p:sldId id="594" r:id="rId26"/>
    <p:sldId id="595" r:id="rId27"/>
    <p:sldId id="596" r:id="rId28"/>
    <p:sldId id="597" r:id="rId29"/>
    <p:sldId id="616" r:id="rId30"/>
    <p:sldId id="599" r:id="rId31"/>
    <p:sldId id="600" r:id="rId32"/>
    <p:sldId id="601" r:id="rId33"/>
    <p:sldId id="602" r:id="rId34"/>
    <p:sldId id="603" r:id="rId35"/>
    <p:sldId id="617" r:id="rId36"/>
    <p:sldId id="605" r:id="rId37"/>
    <p:sldId id="606" r:id="rId38"/>
    <p:sldId id="618" r:id="rId39"/>
    <p:sldId id="608" r:id="rId40"/>
    <p:sldId id="619" r:id="rId41"/>
    <p:sldId id="610" r:id="rId42"/>
    <p:sldId id="611" r:id="rId43"/>
    <p:sldId id="621" r:id="rId44"/>
    <p:sldId id="635" r:id="rId45"/>
    <p:sldId id="636" r:id="rId46"/>
    <p:sldId id="637" r:id="rId47"/>
    <p:sldId id="638" r:id="rId48"/>
    <p:sldId id="639" r:id="rId49"/>
    <p:sldId id="620" r:id="rId50"/>
    <p:sldId id="622" r:id="rId51"/>
    <p:sldId id="623" r:id="rId52"/>
    <p:sldId id="624" r:id="rId53"/>
    <p:sldId id="625" r:id="rId54"/>
    <p:sldId id="626" r:id="rId55"/>
    <p:sldId id="627" r:id="rId56"/>
    <p:sldId id="628" r:id="rId57"/>
    <p:sldId id="629" r:id="rId58"/>
    <p:sldId id="630" r:id="rId59"/>
    <p:sldId id="640" r:id="rId60"/>
    <p:sldId id="631" r:id="rId61"/>
    <p:sldId id="632" r:id="rId62"/>
    <p:sldId id="633" r:id="rId63"/>
    <p:sldId id="643" r:id="rId64"/>
    <p:sldId id="634" r:id="rId65"/>
    <p:sldId id="439" r:id="rId66"/>
    <p:sldId id="403" r:id="rId67"/>
    <p:sldId id="404" r:id="rId68"/>
    <p:sldId id="405" r:id="rId69"/>
    <p:sldId id="576" r:id="rId70"/>
    <p:sldId id="577" r:id="rId71"/>
  </p:sldIdLst>
  <p:sldSz cx="6858000" cy="9144000" type="screen4x3"/>
  <p:notesSz cx="6797675" cy="9926638"/>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152" userDrawn="1">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8" clrIdx="0">
    <p:extLst>
      <p:ext uri="{19B8F6BF-5375-455C-9EA6-DF929625EA0E}">
        <p15:presenceInfo xmlns:p15="http://schemas.microsoft.com/office/powerpoint/2012/main" userId="Rachel Hawkes" providerId="None"/>
      </p:ext>
    </p:extLst>
  </p:cmAuthor>
  <p:cmAuthor id="2" name="Jenny Hopper" initials="JH" lastIdx="10" clrIdx="1">
    <p:extLst>
      <p:ext uri="{19B8F6BF-5375-455C-9EA6-DF929625EA0E}">
        <p15:presenceInfo xmlns:p15="http://schemas.microsoft.com/office/powerpoint/2012/main" userId="6eb8470f5c7b9dfe" providerId="Windows Live"/>
      </p:ext>
    </p:extLst>
  </p:cmAuthor>
  <p:cmAuthor id="3" name="Avril Weir" initials="AW" lastIdx="36" clrIdx="2">
    <p:extLst>
      <p:ext uri="{19B8F6BF-5375-455C-9EA6-DF929625EA0E}">
        <p15:presenceInfo xmlns:p15="http://schemas.microsoft.com/office/powerpoint/2012/main" userId="6a3e2a7fcb8b10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DEEB9"/>
    <a:srgbClr val="FFFF00"/>
    <a:srgbClr val="FEF5B4"/>
    <a:srgbClr val="FF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23" autoAdjust="0"/>
    <p:restoredTop sz="94560" autoAdjust="0"/>
  </p:normalViewPr>
  <p:slideViewPr>
    <p:cSldViewPr>
      <p:cViewPr>
        <p:scale>
          <a:sx n="109" d="100"/>
          <a:sy n="109" d="100"/>
        </p:scale>
        <p:origin x="1416" y="144"/>
      </p:cViewPr>
      <p:guideLst>
        <p:guide orient="horz" pos="3152"/>
        <p:guide pos="2160"/>
      </p:guideLst>
    </p:cSldViewPr>
  </p:slideViewPr>
  <p:outlineViewPr>
    <p:cViewPr>
      <p:scale>
        <a:sx n="33" d="100"/>
        <a:sy n="33" d="100"/>
      </p:scale>
      <p:origin x="0" y="0"/>
    </p:cViewPr>
  </p:outlineViewPr>
  <p:notesTextViewPr>
    <p:cViewPr>
      <p:scale>
        <a:sx n="100" d="100"/>
        <a:sy n="100" d="100"/>
      </p:scale>
      <p:origin x="0" y="-696"/>
    </p:cViewPr>
  </p:notesTextViewPr>
  <p:sorterViewPr>
    <p:cViewPr varScale="1">
      <p:scale>
        <a:sx n="1" d="1"/>
        <a:sy n="1" d="1"/>
      </p:scale>
      <p:origin x="0" y="-96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159747"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59748"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159749"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3AA155A-1123-4F7E-8C23-26D0AFFE3A7F}" type="slidenum">
              <a:rPr lang="en-GB" altLang="en-US"/>
              <a:pPr/>
              <a:t>‹#›</a:t>
            </a:fld>
            <a:endParaRPr lang="en-GB" altLang="en-US"/>
          </a:p>
        </p:txBody>
      </p:sp>
    </p:spTree>
    <p:extLst>
      <p:ext uri="{BB962C8B-B14F-4D97-AF65-F5344CB8AC3E}">
        <p14:creationId xmlns:p14="http://schemas.microsoft.com/office/powerpoint/2010/main" val="290984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409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63492" name="Rectangle 4"/>
          <p:cNvSpPr>
            <a:spLocks noGrp="1" noRot="1" noChangeAspect="1" noChangeArrowheads="1" noTextEdit="1"/>
          </p:cNvSpPr>
          <p:nvPr>
            <p:ph type="sldImg" idx="2"/>
          </p:nvPr>
        </p:nvSpPr>
        <p:spPr bwMode="auto">
          <a:xfrm>
            <a:off x="2003425" y="744538"/>
            <a:ext cx="27908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4103"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6E82091-1C81-45A9-8E73-11066AF777B4}" type="slidenum">
              <a:rPr lang="en-GB" altLang="en-US"/>
              <a:pPr/>
              <a:t>‹#›</a:t>
            </a:fld>
            <a:endParaRPr lang="en-GB" altLang="en-US"/>
          </a:p>
        </p:txBody>
      </p:sp>
    </p:spTree>
    <p:extLst>
      <p:ext uri="{BB962C8B-B14F-4D97-AF65-F5344CB8AC3E}">
        <p14:creationId xmlns:p14="http://schemas.microsoft.com/office/powerpoint/2010/main" val="636808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xabay.com/es/users/geralt-9301/?utm_source=link-attribution&amp;utm_medium=referral&amp;utm_campaign=image&amp;utm_content=3303396"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pixabay.com/es/?utm_source=link-attribution&amp;utm_medium=referral&amp;utm_campaign=image&amp;utm_content=3303396"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ixabay.com/es/users/rosanegra_1-432510/?utm_source=link-attribution&amp;utm_medium=referral&amp;utm_campaign=image&amp;utm_content=1706646"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pixabay.com/es/?utm_source=link-attribution&amp;utm_medium=referral&amp;utm_campaign=image&amp;utm_content=1706646"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kunstklasse.com/wp-content/uploads/KK_MV04_ErnstJandl_01_OttosMops.pdf"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DA65F1-1AA2-40AC-8D3A-BC105C850E44}" type="slidenum">
              <a:rPr lang="en-GB" altLang="en-US"/>
              <a:pPr eaLnBrk="1" hangingPunct="1"/>
              <a:t>1</a:t>
            </a:fld>
            <a:endParaRPr lang="en-GB"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91917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10</a:t>
            </a:fld>
            <a:endParaRPr lang="en-GB" altLang="en-US">
              <a:solidFill>
                <a:srgbClr val="000000"/>
              </a:solidFill>
            </a:endParaRPr>
          </a:p>
        </p:txBody>
      </p:sp>
    </p:spTree>
    <p:extLst>
      <p:ext uri="{BB962C8B-B14F-4D97-AF65-F5344CB8AC3E}">
        <p14:creationId xmlns:p14="http://schemas.microsoft.com/office/powerpoint/2010/main" val="596610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11</a:t>
            </a:fld>
            <a:endParaRPr lang="en-GB" altLang="en-US">
              <a:solidFill>
                <a:srgbClr val="000000"/>
              </a:solidFill>
            </a:endParaRPr>
          </a:p>
        </p:txBody>
      </p:sp>
    </p:spTree>
    <p:extLst>
      <p:ext uri="{BB962C8B-B14F-4D97-AF65-F5344CB8AC3E}">
        <p14:creationId xmlns:p14="http://schemas.microsoft.com/office/powerpoint/2010/main" val="3778444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12</a:t>
            </a:fld>
            <a:endParaRPr lang="en-GB" altLang="en-US">
              <a:solidFill>
                <a:srgbClr val="000000"/>
              </a:solidFill>
            </a:endParaRPr>
          </a:p>
        </p:txBody>
      </p:sp>
    </p:spTree>
    <p:extLst>
      <p:ext uri="{BB962C8B-B14F-4D97-AF65-F5344CB8AC3E}">
        <p14:creationId xmlns:p14="http://schemas.microsoft.com/office/powerpoint/2010/main" val="1821464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13</a:t>
            </a:fld>
            <a:endParaRPr lang="en-GB" altLang="en-US">
              <a:solidFill>
                <a:srgbClr val="000000"/>
              </a:solidFill>
            </a:endParaRPr>
          </a:p>
        </p:txBody>
      </p:sp>
    </p:spTree>
    <p:extLst>
      <p:ext uri="{BB962C8B-B14F-4D97-AF65-F5344CB8AC3E}">
        <p14:creationId xmlns:p14="http://schemas.microsoft.com/office/powerpoint/2010/main" val="1200649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14</a:t>
            </a:fld>
            <a:endParaRPr lang="en-GB" altLang="en-US">
              <a:solidFill>
                <a:srgbClr val="000000"/>
              </a:solidFill>
            </a:endParaRPr>
          </a:p>
        </p:txBody>
      </p:sp>
    </p:spTree>
    <p:extLst>
      <p:ext uri="{BB962C8B-B14F-4D97-AF65-F5344CB8AC3E}">
        <p14:creationId xmlns:p14="http://schemas.microsoft.com/office/powerpoint/2010/main" val="985198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15</a:t>
            </a:fld>
            <a:endParaRPr lang="en-GB" altLang="en-US">
              <a:solidFill>
                <a:srgbClr val="000000"/>
              </a:solidFill>
            </a:endParaRPr>
          </a:p>
        </p:txBody>
      </p:sp>
    </p:spTree>
    <p:extLst>
      <p:ext uri="{BB962C8B-B14F-4D97-AF65-F5344CB8AC3E}">
        <p14:creationId xmlns:p14="http://schemas.microsoft.com/office/powerpoint/2010/main" val="418407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16</a:t>
            </a:fld>
            <a:endParaRPr lang="en-GB" altLang="en-US">
              <a:solidFill>
                <a:srgbClr val="000000"/>
              </a:solidFill>
            </a:endParaRPr>
          </a:p>
        </p:txBody>
      </p:sp>
    </p:spTree>
    <p:extLst>
      <p:ext uri="{BB962C8B-B14F-4D97-AF65-F5344CB8AC3E}">
        <p14:creationId xmlns:p14="http://schemas.microsoft.com/office/powerpoint/2010/main" val="820939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17</a:t>
            </a:fld>
            <a:endParaRPr lang="en-GB" altLang="en-US">
              <a:solidFill>
                <a:srgbClr val="000000"/>
              </a:solidFill>
            </a:endParaRPr>
          </a:p>
        </p:txBody>
      </p:sp>
    </p:spTree>
    <p:extLst>
      <p:ext uri="{BB962C8B-B14F-4D97-AF65-F5344CB8AC3E}">
        <p14:creationId xmlns:p14="http://schemas.microsoft.com/office/powerpoint/2010/main" val="3074449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pitchFamily="34" charset="0"/>
                <a:ea typeface="+mn-ea"/>
                <a:cs typeface="+mn-cs"/>
              </a:rPr>
              <a:t>Imagen de </a:t>
            </a:r>
            <a:r>
              <a:rPr lang="en-GB" sz="1200" b="0" i="0" u="sng" kern="1200" dirty="0" err="1">
                <a:solidFill>
                  <a:schemeClr val="tx1"/>
                </a:solidFill>
                <a:effectLst/>
                <a:latin typeface="Arial" pitchFamily="34" charset="0"/>
                <a:ea typeface="+mn-ea"/>
                <a:cs typeface="+mn-cs"/>
                <a:hlinkClick r:id="rId3"/>
              </a:rPr>
              <a:t>Gerd</a:t>
            </a:r>
            <a:r>
              <a:rPr lang="en-GB" sz="1200" b="0" i="0" u="sng" kern="1200" dirty="0">
                <a:solidFill>
                  <a:schemeClr val="tx1"/>
                </a:solidFill>
                <a:effectLst/>
                <a:latin typeface="Arial" pitchFamily="34" charset="0"/>
                <a:ea typeface="+mn-ea"/>
                <a:cs typeface="+mn-cs"/>
                <a:hlinkClick r:id="rId3"/>
              </a:rPr>
              <a:t> </a:t>
            </a:r>
            <a:r>
              <a:rPr lang="en-GB" sz="1200" b="0" i="0" u="sng" kern="1200" dirty="0" err="1">
                <a:solidFill>
                  <a:schemeClr val="tx1"/>
                </a:solidFill>
                <a:effectLst/>
                <a:latin typeface="Arial" pitchFamily="34" charset="0"/>
                <a:ea typeface="+mn-ea"/>
                <a:cs typeface="+mn-cs"/>
                <a:hlinkClick r:id="rId3"/>
              </a:rPr>
              <a:t>Altmann</a:t>
            </a:r>
            <a:r>
              <a:rPr lang="en-GB" sz="1200" b="0" i="0" kern="1200" dirty="0">
                <a:solidFill>
                  <a:schemeClr val="tx1"/>
                </a:solidFill>
                <a:effectLst/>
                <a:latin typeface="Arial" pitchFamily="34" charset="0"/>
                <a:ea typeface="+mn-ea"/>
                <a:cs typeface="+mn-cs"/>
              </a:rPr>
              <a:t> </a:t>
            </a:r>
            <a:r>
              <a:rPr lang="en-GB" sz="1200" b="0" i="0" kern="1200" dirty="0" err="1">
                <a:solidFill>
                  <a:schemeClr val="tx1"/>
                </a:solidFill>
                <a:effectLst/>
                <a:latin typeface="Arial" pitchFamily="34" charset="0"/>
                <a:ea typeface="+mn-ea"/>
                <a:cs typeface="+mn-cs"/>
              </a:rPr>
              <a:t>en</a:t>
            </a:r>
            <a:r>
              <a:rPr lang="en-GB" sz="1200" b="0" i="0" kern="1200" dirty="0">
                <a:solidFill>
                  <a:schemeClr val="tx1"/>
                </a:solidFill>
                <a:effectLst/>
                <a:latin typeface="Arial" pitchFamily="34" charset="0"/>
                <a:ea typeface="+mn-ea"/>
                <a:cs typeface="+mn-cs"/>
              </a:rPr>
              <a:t> </a:t>
            </a:r>
            <a:r>
              <a:rPr lang="en-GB" sz="1200" b="0" i="0" u="sng" kern="1200" dirty="0" err="1">
                <a:solidFill>
                  <a:schemeClr val="tx1"/>
                </a:solidFill>
                <a:effectLst/>
                <a:latin typeface="Arial" pitchFamily="34" charset="0"/>
                <a:ea typeface="+mn-ea"/>
                <a:cs typeface="+mn-cs"/>
                <a:hlinkClick r:id="rId4"/>
              </a:rPr>
              <a:t>Pixabay</a:t>
            </a:r>
            <a:r>
              <a:rPr lang="en-GB" sz="1200" b="0" i="0" kern="1200" dirty="0">
                <a:solidFill>
                  <a:schemeClr val="tx1"/>
                </a:solidFill>
                <a:effectLst/>
                <a:latin typeface="Arial" pitchFamily="34" charset="0"/>
                <a:ea typeface="+mn-ea"/>
                <a:cs typeface="+mn-cs"/>
              </a:rPr>
              <a:t> </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18</a:t>
            </a:fld>
            <a:endParaRPr lang="en-GB" altLang="en-US">
              <a:solidFill>
                <a:srgbClr val="000000"/>
              </a:solidFill>
            </a:endParaRPr>
          </a:p>
        </p:txBody>
      </p:sp>
    </p:spTree>
    <p:extLst>
      <p:ext uri="{BB962C8B-B14F-4D97-AF65-F5344CB8AC3E}">
        <p14:creationId xmlns:p14="http://schemas.microsoft.com/office/powerpoint/2010/main" val="3003484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19</a:t>
            </a:fld>
            <a:endParaRPr lang="en-GB" altLang="en-US">
              <a:solidFill>
                <a:srgbClr val="000000"/>
              </a:solidFill>
            </a:endParaRPr>
          </a:p>
        </p:txBody>
      </p:sp>
    </p:spTree>
    <p:extLst>
      <p:ext uri="{BB962C8B-B14F-4D97-AF65-F5344CB8AC3E}">
        <p14:creationId xmlns:p14="http://schemas.microsoft.com/office/powerpoint/2010/main" val="4290384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2</a:t>
            </a:fld>
            <a:endParaRPr lang="en-GB" altLang="en-US"/>
          </a:p>
        </p:txBody>
      </p:sp>
    </p:spTree>
    <p:extLst>
      <p:ext uri="{BB962C8B-B14F-4D97-AF65-F5344CB8AC3E}">
        <p14:creationId xmlns:p14="http://schemas.microsoft.com/office/powerpoint/2010/main" val="485398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20</a:t>
            </a:fld>
            <a:endParaRPr lang="en-GB" altLang="en-US">
              <a:solidFill>
                <a:srgbClr val="000000"/>
              </a:solidFill>
            </a:endParaRPr>
          </a:p>
        </p:txBody>
      </p:sp>
    </p:spTree>
    <p:extLst>
      <p:ext uri="{BB962C8B-B14F-4D97-AF65-F5344CB8AC3E}">
        <p14:creationId xmlns:p14="http://schemas.microsoft.com/office/powerpoint/2010/main" val="1726667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21</a:t>
            </a:fld>
            <a:endParaRPr lang="en-GB" altLang="en-US">
              <a:solidFill>
                <a:srgbClr val="000000"/>
              </a:solidFill>
            </a:endParaRPr>
          </a:p>
        </p:txBody>
      </p:sp>
    </p:spTree>
    <p:extLst>
      <p:ext uri="{BB962C8B-B14F-4D97-AF65-F5344CB8AC3E}">
        <p14:creationId xmlns:p14="http://schemas.microsoft.com/office/powerpoint/2010/main" val="1556056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22</a:t>
            </a:fld>
            <a:endParaRPr lang="en-GB" altLang="en-US">
              <a:solidFill>
                <a:srgbClr val="000000"/>
              </a:solidFill>
            </a:endParaRPr>
          </a:p>
        </p:txBody>
      </p:sp>
    </p:spTree>
    <p:extLst>
      <p:ext uri="{BB962C8B-B14F-4D97-AF65-F5344CB8AC3E}">
        <p14:creationId xmlns:p14="http://schemas.microsoft.com/office/powerpoint/2010/main" val="3026258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23</a:t>
            </a:fld>
            <a:endParaRPr lang="en-GB" altLang="en-US">
              <a:solidFill>
                <a:srgbClr val="000000"/>
              </a:solidFill>
            </a:endParaRPr>
          </a:p>
        </p:txBody>
      </p:sp>
    </p:spTree>
    <p:extLst>
      <p:ext uri="{BB962C8B-B14F-4D97-AF65-F5344CB8AC3E}">
        <p14:creationId xmlns:p14="http://schemas.microsoft.com/office/powerpoint/2010/main" val="2719259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24</a:t>
            </a:fld>
            <a:endParaRPr lang="en-GB" altLang="en-US">
              <a:solidFill>
                <a:srgbClr val="000000"/>
              </a:solidFill>
            </a:endParaRPr>
          </a:p>
        </p:txBody>
      </p:sp>
    </p:spTree>
    <p:extLst>
      <p:ext uri="{BB962C8B-B14F-4D97-AF65-F5344CB8AC3E}">
        <p14:creationId xmlns:p14="http://schemas.microsoft.com/office/powerpoint/2010/main" val="1640096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25</a:t>
            </a:fld>
            <a:endParaRPr lang="en-GB" altLang="en-US">
              <a:solidFill>
                <a:srgbClr val="000000"/>
              </a:solidFill>
            </a:endParaRPr>
          </a:p>
        </p:txBody>
      </p:sp>
    </p:spTree>
    <p:extLst>
      <p:ext uri="{BB962C8B-B14F-4D97-AF65-F5344CB8AC3E}">
        <p14:creationId xmlns:p14="http://schemas.microsoft.com/office/powerpoint/2010/main" val="1818187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www.needpix.com</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26</a:t>
            </a:fld>
            <a:endParaRPr lang="en-GB" altLang="en-US">
              <a:solidFill>
                <a:srgbClr val="000000"/>
              </a:solidFill>
            </a:endParaRPr>
          </a:p>
        </p:txBody>
      </p:sp>
    </p:spTree>
    <p:extLst>
      <p:ext uri="{BB962C8B-B14F-4D97-AF65-F5344CB8AC3E}">
        <p14:creationId xmlns:p14="http://schemas.microsoft.com/office/powerpoint/2010/main" val="1498777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27</a:t>
            </a:fld>
            <a:endParaRPr lang="en-GB" altLang="en-US">
              <a:solidFill>
                <a:srgbClr val="000000"/>
              </a:solidFill>
            </a:endParaRPr>
          </a:p>
        </p:txBody>
      </p:sp>
    </p:spTree>
    <p:extLst>
      <p:ext uri="{BB962C8B-B14F-4D97-AF65-F5344CB8AC3E}">
        <p14:creationId xmlns:p14="http://schemas.microsoft.com/office/powerpoint/2010/main" val="633505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0" i="0" kern="1200" dirty="0">
                <a:solidFill>
                  <a:schemeClr val="tx1"/>
                </a:solidFill>
                <a:effectLst/>
                <a:latin typeface="Arial" pitchFamily="34" charset="0"/>
                <a:ea typeface="+mn-ea"/>
                <a:cs typeface="+mn-cs"/>
              </a:rPr>
              <a:t>Imagen de </a:t>
            </a:r>
            <a:r>
              <a:rPr lang="es-ES" sz="1200" b="0" i="0" u="sng" kern="1200" dirty="0">
                <a:solidFill>
                  <a:schemeClr val="tx1"/>
                </a:solidFill>
                <a:effectLst/>
                <a:latin typeface="Arial" pitchFamily="34" charset="0"/>
                <a:ea typeface="+mn-ea"/>
                <a:cs typeface="+mn-cs"/>
                <a:hlinkClick r:id="rId3"/>
              </a:rPr>
              <a:t>Alejandra </a:t>
            </a:r>
            <a:r>
              <a:rPr lang="es-ES" sz="1200" b="0" i="0" u="sng" kern="1200" dirty="0" err="1">
                <a:solidFill>
                  <a:schemeClr val="tx1"/>
                </a:solidFill>
                <a:effectLst/>
                <a:latin typeface="Arial" pitchFamily="34" charset="0"/>
                <a:ea typeface="+mn-ea"/>
                <a:cs typeface="+mn-cs"/>
                <a:hlinkClick r:id="rId3"/>
              </a:rPr>
              <a:t>Jimenez</a:t>
            </a:r>
            <a:r>
              <a:rPr lang="es-ES" sz="1200" b="0" i="0" kern="1200" dirty="0">
                <a:solidFill>
                  <a:schemeClr val="tx1"/>
                </a:solidFill>
                <a:effectLst/>
                <a:latin typeface="Arial" pitchFamily="34" charset="0"/>
                <a:ea typeface="+mn-ea"/>
                <a:cs typeface="+mn-cs"/>
              </a:rPr>
              <a:t> en </a:t>
            </a:r>
            <a:r>
              <a:rPr lang="es-ES" sz="1200" b="0" i="0" u="sng" kern="1200" dirty="0" err="1">
                <a:solidFill>
                  <a:schemeClr val="tx1"/>
                </a:solidFill>
                <a:effectLst/>
                <a:latin typeface="Arial" pitchFamily="34" charset="0"/>
                <a:ea typeface="+mn-ea"/>
                <a:cs typeface="+mn-cs"/>
                <a:hlinkClick r:id="rId4"/>
              </a:rPr>
              <a:t>Pixabay</a:t>
            </a:r>
            <a:r>
              <a:rPr lang="es-ES" sz="1200" b="0" i="0" kern="1200" dirty="0">
                <a:solidFill>
                  <a:schemeClr val="tx1"/>
                </a:solidFill>
                <a:effectLst/>
                <a:latin typeface="Arial" pitchFamily="34"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28</a:t>
            </a:fld>
            <a:endParaRPr lang="en-GB" altLang="en-US">
              <a:solidFill>
                <a:srgbClr val="000000"/>
              </a:solidFill>
            </a:endParaRPr>
          </a:p>
        </p:txBody>
      </p:sp>
    </p:spTree>
    <p:extLst>
      <p:ext uri="{BB962C8B-B14F-4D97-AF65-F5344CB8AC3E}">
        <p14:creationId xmlns:p14="http://schemas.microsoft.com/office/powerpoint/2010/main" val="224361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29</a:t>
            </a:fld>
            <a:endParaRPr lang="en-GB" altLang="en-US">
              <a:solidFill>
                <a:srgbClr val="000000"/>
              </a:solidFill>
            </a:endParaRPr>
          </a:p>
        </p:txBody>
      </p:sp>
    </p:spTree>
    <p:extLst>
      <p:ext uri="{BB962C8B-B14F-4D97-AF65-F5344CB8AC3E}">
        <p14:creationId xmlns:p14="http://schemas.microsoft.com/office/powerpoint/2010/main" val="1147278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3</a:t>
            </a:fld>
            <a:endParaRPr lang="en-GB" altLang="en-US"/>
          </a:p>
        </p:txBody>
      </p:sp>
    </p:spTree>
    <p:extLst>
      <p:ext uri="{BB962C8B-B14F-4D97-AF65-F5344CB8AC3E}">
        <p14:creationId xmlns:p14="http://schemas.microsoft.com/office/powerpoint/2010/main" val="159121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30</a:t>
            </a:fld>
            <a:endParaRPr lang="en-GB" altLang="en-US">
              <a:solidFill>
                <a:srgbClr val="000000"/>
              </a:solidFill>
            </a:endParaRPr>
          </a:p>
        </p:txBody>
      </p:sp>
    </p:spTree>
    <p:extLst>
      <p:ext uri="{BB962C8B-B14F-4D97-AF65-F5344CB8AC3E}">
        <p14:creationId xmlns:p14="http://schemas.microsoft.com/office/powerpoint/2010/main" val="4024136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31</a:t>
            </a:fld>
            <a:endParaRPr lang="en-GB" altLang="en-US">
              <a:solidFill>
                <a:srgbClr val="000000"/>
              </a:solidFill>
            </a:endParaRPr>
          </a:p>
        </p:txBody>
      </p:sp>
    </p:spTree>
    <p:extLst>
      <p:ext uri="{BB962C8B-B14F-4D97-AF65-F5344CB8AC3E}">
        <p14:creationId xmlns:p14="http://schemas.microsoft.com/office/powerpoint/2010/main" val="1859300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32</a:t>
            </a:fld>
            <a:endParaRPr lang="en-GB" altLang="en-US">
              <a:solidFill>
                <a:srgbClr val="000000"/>
              </a:solidFill>
            </a:endParaRPr>
          </a:p>
        </p:txBody>
      </p:sp>
    </p:spTree>
    <p:extLst>
      <p:ext uri="{BB962C8B-B14F-4D97-AF65-F5344CB8AC3E}">
        <p14:creationId xmlns:p14="http://schemas.microsoft.com/office/powerpoint/2010/main" val="3869819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33</a:t>
            </a:fld>
            <a:endParaRPr lang="en-GB" altLang="en-US">
              <a:solidFill>
                <a:srgbClr val="000000"/>
              </a:solidFill>
            </a:endParaRPr>
          </a:p>
        </p:txBody>
      </p:sp>
    </p:spTree>
    <p:extLst>
      <p:ext uri="{BB962C8B-B14F-4D97-AF65-F5344CB8AC3E}">
        <p14:creationId xmlns:p14="http://schemas.microsoft.com/office/powerpoint/2010/main" val="924487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34</a:t>
            </a:fld>
            <a:endParaRPr lang="en-GB" altLang="en-US">
              <a:solidFill>
                <a:srgbClr val="000000"/>
              </a:solidFill>
            </a:endParaRPr>
          </a:p>
        </p:txBody>
      </p:sp>
    </p:spTree>
    <p:extLst>
      <p:ext uri="{BB962C8B-B14F-4D97-AF65-F5344CB8AC3E}">
        <p14:creationId xmlns:p14="http://schemas.microsoft.com/office/powerpoint/2010/main" val="90653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35</a:t>
            </a:fld>
            <a:endParaRPr lang="en-GB" altLang="en-US">
              <a:solidFill>
                <a:srgbClr val="000000"/>
              </a:solidFill>
            </a:endParaRPr>
          </a:p>
        </p:txBody>
      </p:sp>
    </p:spTree>
    <p:extLst>
      <p:ext uri="{BB962C8B-B14F-4D97-AF65-F5344CB8AC3E}">
        <p14:creationId xmlns:p14="http://schemas.microsoft.com/office/powerpoint/2010/main" val="1674766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36</a:t>
            </a:fld>
            <a:endParaRPr lang="en-GB" altLang="en-US">
              <a:solidFill>
                <a:srgbClr val="000000"/>
              </a:solidFill>
            </a:endParaRPr>
          </a:p>
        </p:txBody>
      </p:sp>
    </p:spTree>
    <p:extLst>
      <p:ext uri="{BB962C8B-B14F-4D97-AF65-F5344CB8AC3E}">
        <p14:creationId xmlns:p14="http://schemas.microsoft.com/office/powerpoint/2010/main" val="3822007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37</a:t>
            </a:fld>
            <a:endParaRPr lang="en-GB" altLang="en-US">
              <a:solidFill>
                <a:srgbClr val="000000"/>
              </a:solidFill>
            </a:endParaRPr>
          </a:p>
        </p:txBody>
      </p:sp>
    </p:spTree>
    <p:extLst>
      <p:ext uri="{BB962C8B-B14F-4D97-AF65-F5344CB8AC3E}">
        <p14:creationId xmlns:p14="http://schemas.microsoft.com/office/powerpoint/2010/main" val="4190995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38</a:t>
            </a:fld>
            <a:endParaRPr lang="en-GB" altLang="en-US">
              <a:solidFill>
                <a:srgbClr val="000000"/>
              </a:solidFill>
            </a:endParaRPr>
          </a:p>
        </p:txBody>
      </p:sp>
    </p:spTree>
    <p:extLst>
      <p:ext uri="{BB962C8B-B14F-4D97-AF65-F5344CB8AC3E}">
        <p14:creationId xmlns:p14="http://schemas.microsoft.com/office/powerpoint/2010/main" val="3097194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39</a:t>
            </a:fld>
            <a:endParaRPr lang="en-GB" altLang="en-US">
              <a:solidFill>
                <a:srgbClr val="000000"/>
              </a:solidFill>
            </a:endParaRPr>
          </a:p>
        </p:txBody>
      </p:sp>
    </p:spTree>
    <p:extLst>
      <p:ext uri="{BB962C8B-B14F-4D97-AF65-F5344CB8AC3E}">
        <p14:creationId xmlns:p14="http://schemas.microsoft.com/office/powerpoint/2010/main" val="3409407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German):</a:t>
            </a:r>
            <a:br>
              <a:rPr lang="en-GB" baseline="0" dirty="0"/>
            </a:br>
            <a:r>
              <a:rPr lang="en-GB" b="1" baseline="0" dirty="0" err="1"/>
              <a:t>sagen</a:t>
            </a:r>
            <a:r>
              <a:rPr lang="en-GB" baseline="0" dirty="0"/>
              <a:t> [46]; </a:t>
            </a:r>
            <a:r>
              <a:rPr lang="en-GB" b="1" baseline="0" dirty="0" err="1"/>
              <a:t>Paar</a:t>
            </a:r>
            <a:r>
              <a:rPr lang="en-GB" b="0" baseline="0" dirty="0"/>
              <a:t> [284]</a:t>
            </a:r>
            <a:r>
              <a:rPr lang="en-GB" baseline="0" dirty="0"/>
              <a:t> </a:t>
            </a:r>
            <a:r>
              <a:rPr lang="en-GB" b="1" baseline="0" dirty="0" err="1"/>
              <a:t>haben</a:t>
            </a:r>
            <a:r>
              <a:rPr lang="en-GB" baseline="0" dirty="0"/>
              <a:t> [7]; </a:t>
            </a:r>
            <a:r>
              <a:rPr lang="en-GB" b="1" baseline="0" dirty="0" err="1"/>
              <a:t>fahren</a:t>
            </a:r>
            <a:r>
              <a:rPr lang="en-GB" baseline="0" dirty="0"/>
              <a:t> [169]; </a:t>
            </a:r>
            <a:r>
              <a:rPr lang="en-GB" b="1" baseline="0" dirty="0" err="1"/>
              <a:t>klar</a:t>
            </a:r>
            <a:r>
              <a:rPr lang="en-GB" baseline="0" dirty="0"/>
              <a:t> [255]; </a:t>
            </a:r>
            <a:r>
              <a:rPr lang="en-GB" b="1" baseline="0" dirty="0"/>
              <a:t>Tag </a:t>
            </a:r>
            <a:r>
              <a:rPr lang="en-GB" baseline="0" dirty="0"/>
              <a:t>[108]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kalt</a:t>
            </a:r>
            <a:r>
              <a:rPr lang="en-GB" baseline="0" dirty="0"/>
              <a:t> [875]; </a:t>
            </a:r>
            <a:r>
              <a:rPr lang="en-GB" b="1" baseline="0" dirty="0" err="1"/>
              <a:t>lang</a:t>
            </a:r>
            <a:r>
              <a:rPr lang="en-GB" b="0" baseline="0" dirty="0"/>
              <a:t> [95]</a:t>
            </a:r>
            <a:r>
              <a:rPr lang="en-GB" baseline="0" dirty="0"/>
              <a:t> </a:t>
            </a:r>
            <a:r>
              <a:rPr lang="en-GB" b="1" baseline="0" dirty="0"/>
              <a:t>Mann</a:t>
            </a:r>
            <a:r>
              <a:rPr lang="en-GB" baseline="0" dirty="0"/>
              <a:t> [131]; </a:t>
            </a:r>
            <a:r>
              <a:rPr lang="en-GB" b="1" baseline="0" dirty="0" err="1"/>
              <a:t>Klasse</a:t>
            </a:r>
            <a:r>
              <a:rPr lang="en-GB" baseline="0" dirty="0"/>
              <a:t> [619]; </a:t>
            </a:r>
            <a:r>
              <a:rPr lang="en-GB" b="1" baseline="0" dirty="0" err="1"/>
              <a:t>Gast</a:t>
            </a:r>
            <a:r>
              <a:rPr lang="en-GB" baseline="0" dirty="0"/>
              <a:t> [675]; </a:t>
            </a:r>
            <a:r>
              <a:rPr lang="en-GB" b="1" baseline="0" dirty="0" err="1"/>
              <a:t>danke</a:t>
            </a:r>
            <a:r>
              <a:rPr lang="en-GB" b="1" baseline="0" dirty="0"/>
              <a:t> </a:t>
            </a:r>
            <a:r>
              <a:rPr lang="en-GB" baseline="0" dirty="0"/>
              <a:t>[778]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geben</a:t>
            </a:r>
            <a:r>
              <a:rPr lang="en-GB" baseline="0" dirty="0"/>
              <a:t> [57]; </a:t>
            </a:r>
            <a:r>
              <a:rPr lang="en-GB" b="1" baseline="0" dirty="0" err="1"/>
              <a:t>mehr</a:t>
            </a:r>
            <a:r>
              <a:rPr lang="en-GB" b="0" baseline="0" dirty="0"/>
              <a:t> [58]</a:t>
            </a:r>
            <a:r>
              <a:rPr lang="en-GB" baseline="0" dirty="0"/>
              <a:t> </a:t>
            </a:r>
            <a:r>
              <a:rPr lang="en-GB" b="1" baseline="0" dirty="0" err="1"/>
              <a:t>Leben</a:t>
            </a:r>
            <a:r>
              <a:rPr lang="en-GB" baseline="0" dirty="0"/>
              <a:t> [220]; </a:t>
            </a:r>
            <a:r>
              <a:rPr lang="en-GB" b="1" baseline="0" dirty="0" err="1"/>
              <a:t>sehen</a:t>
            </a:r>
            <a:r>
              <a:rPr lang="en-GB" baseline="0" dirty="0"/>
              <a:t> [81]; </a:t>
            </a:r>
            <a:r>
              <a:rPr lang="en-GB" b="1" baseline="0" dirty="0"/>
              <a:t>Meer </a:t>
            </a:r>
            <a:r>
              <a:rPr lang="en-GB" baseline="0" dirty="0"/>
              <a:t>[977]; </a:t>
            </a:r>
            <a:r>
              <a:rPr lang="en-GB" b="1" baseline="0" dirty="0" err="1"/>
              <a:t>Idee</a:t>
            </a:r>
            <a:r>
              <a:rPr lang="en-GB" b="1" baseline="0" dirty="0"/>
              <a:t> </a:t>
            </a:r>
            <a:r>
              <a:rPr lang="en-GB" baseline="0" dirty="0"/>
              <a:t>[641]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denken</a:t>
            </a:r>
            <a:r>
              <a:rPr lang="en-GB" baseline="0" dirty="0"/>
              <a:t> [124]; </a:t>
            </a:r>
            <a:r>
              <a:rPr lang="en-GB" b="1" baseline="0" dirty="0" err="1"/>
              <a:t>besser</a:t>
            </a:r>
            <a:r>
              <a:rPr lang="en-GB" b="0" baseline="0" dirty="0"/>
              <a:t> [231]</a:t>
            </a:r>
            <a:r>
              <a:rPr lang="en-GB" baseline="0" dirty="0"/>
              <a:t> </a:t>
            </a:r>
            <a:r>
              <a:rPr lang="en-GB" b="1" baseline="0" dirty="0" err="1"/>
              <a:t>Ende</a:t>
            </a:r>
            <a:r>
              <a:rPr lang="en-GB" baseline="0" dirty="0"/>
              <a:t> [204]; </a:t>
            </a:r>
            <a:r>
              <a:rPr lang="en-GB" b="1" baseline="0" dirty="0" err="1"/>
              <a:t>helfen</a:t>
            </a:r>
            <a:r>
              <a:rPr lang="en-GB" b="1" baseline="0" dirty="0"/>
              <a:t> </a:t>
            </a:r>
            <a:r>
              <a:rPr lang="en-GB" baseline="0" dirty="0"/>
              <a:t>[406]; </a:t>
            </a:r>
            <a:r>
              <a:rPr lang="en-GB" b="1" baseline="0" dirty="0" err="1"/>
              <a:t>Bett</a:t>
            </a:r>
            <a:r>
              <a:rPr lang="en-GB" b="1" baseline="0" dirty="0"/>
              <a:t> </a:t>
            </a:r>
            <a:r>
              <a:rPr lang="en-GB" baseline="0" dirty="0"/>
              <a:t>[654]; </a:t>
            </a:r>
            <a:r>
              <a:rPr lang="en-GB" b="1" baseline="0" dirty="0" err="1"/>
              <a:t>eng</a:t>
            </a:r>
            <a:r>
              <a:rPr lang="en-GB" b="1" baseline="0" dirty="0"/>
              <a:t> </a:t>
            </a:r>
            <a:r>
              <a:rPr lang="en-GB" baseline="0" dirty="0"/>
              <a:t>[591]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wir</a:t>
            </a:r>
            <a:r>
              <a:rPr lang="en-GB" b="1" baseline="0" dirty="0"/>
              <a:t> </a:t>
            </a:r>
            <a:r>
              <a:rPr lang="en-GB" baseline="0" dirty="0"/>
              <a:t>[31]; </a:t>
            </a:r>
            <a:r>
              <a:rPr lang="en-GB" b="1" baseline="0" dirty="0" err="1"/>
              <a:t>Kirche</a:t>
            </a:r>
            <a:r>
              <a:rPr lang="en-GB" b="0" baseline="0" dirty="0"/>
              <a:t> [519]</a:t>
            </a:r>
            <a:r>
              <a:rPr lang="en-GB" baseline="0" dirty="0"/>
              <a:t> </a:t>
            </a:r>
            <a:r>
              <a:rPr lang="en-GB" b="1" baseline="0" dirty="0" err="1"/>
              <a:t>Familie</a:t>
            </a:r>
            <a:r>
              <a:rPr lang="en-GB" baseline="0" dirty="0"/>
              <a:t> [310]; </a:t>
            </a:r>
            <a:r>
              <a:rPr lang="en-GB" b="1" baseline="0" dirty="0" err="1"/>
              <a:t>Linie</a:t>
            </a:r>
            <a:r>
              <a:rPr lang="en-GB" b="1" baseline="0" dirty="0"/>
              <a:t> </a:t>
            </a:r>
            <a:r>
              <a:rPr lang="en-GB" baseline="0" dirty="0"/>
              <a:t>[897]; </a:t>
            </a:r>
            <a:r>
              <a:rPr lang="en-GB" b="1" baseline="0" dirty="0" err="1"/>
              <a:t>privat</a:t>
            </a:r>
            <a:r>
              <a:rPr lang="en-GB" b="1" baseline="0" dirty="0"/>
              <a:t> </a:t>
            </a:r>
            <a:r>
              <a:rPr lang="en-GB" baseline="0" dirty="0"/>
              <a:t>[665]; </a:t>
            </a:r>
            <a:r>
              <a:rPr lang="en-GB" b="1" baseline="0" dirty="0" err="1"/>
              <a:t>ihr</a:t>
            </a:r>
            <a:r>
              <a:rPr lang="en-GB" b="1" baseline="0" dirty="0"/>
              <a:t> </a:t>
            </a:r>
            <a:r>
              <a:rPr lang="en-GB" baseline="0" dirty="0"/>
              <a:t>[26]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finden</a:t>
            </a:r>
            <a:r>
              <a:rPr lang="en-GB" b="1" baseline="0" dirty="0"/>
              <a:t> </a:t>
            </a:r>
            <a:r>
              <a:rPr lang="en-GB" baseline="0" dirty="0"/>
              <a:t>[110]; </a:t>
            </a:r>
            <a:r>
              <a:rPr lang="en-GB" b="1" baseline="0" dirty="0" err="1"/>
              <a:t>mit</a:t>
            </a:r>
            <a:r>
              <a:rPr lang="en-GB" b="0" baseline="0" dirty="0"/>
              <a:t> [13]</a:t>
            </a:r>
            <a:r>
              <a:rPr lang="en-GB" baseline="0" dirty="0"/>
              <a:t> </a:t>
            </a:r>
            <a:r>
              <a:rPr lang="en-GB" b="1" baseline="0" dirty="0" err="1"/>
              <a:t>bitte</a:t>
            </a:r>
            <a:r>
              <a:rPr lang="en-GB" baseline="0" dirty="0"/>
              <a:t> [547]; </a:t>
            </a:r>
            <a:r>
              <a:rPr lang="en-GB" b="1" baseline="0" dirty="0" err="1"/>
              <a:t>wissen</a:t>
            </a:r>
            <a:r>
              <a:rPr lang="en-GB" b="1" baseline="0" dirty="0"/>
              <a:t> </a:t>
            </a:r>
            <a:r>
              <a:rPr lang="en-GB" baseline="0" dirty="0"/>
              <a:t>[79]; </a:t>
            </a:r>
            <a:r>
              <a:rPr lang="en-GB" b="1" baseline="0" dirty="0" err="1"/>
              <a:t>interessant</a:t>
            </a:r>
            <a:r>
              <a:rPr lang="en-GB" b="1" baseline="0" dirty="0"/>
              <a:t> </a:t>
            </a:r>
            <a:r>
              <a:rPr lang="en-GB" baseline="0" dirty="0"/>
              <a:t>[531]; </a:t>
            </a:r>
            <a:r>
              <a:rPr lang="en-GB" b="1" baseline="0" dirty="0" err="1"/>
              <a:t>Hilfe</a:t>
            </a:r>
            <a:r>
              <a:rPr lang="en-GB" b="1" baseline="0" dirty="0"/>
              <a:t> </a:t>
            </a:r>
            <a:r>
              <a:rPr lang="en-GB" baseline="0" dirty="0"/>
              <a:t>[737]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 </a:t>
            </a:r>
            <a:r>
              <a:rPr lang="en-GB" baseline="0" dirty="0"/>
              <a:t>[94]; </a:t>
            </a:r>
            <a:r>
              <a:rPr lang="en-GB" b="1" baseline="0" dirty="0" err="1"/>
              <a:t>wohnen</a:t>
            </a:r>
            <a:r>
              <a:rPr lang="en-GB" b="1" baseline="0" dirty="0"/>
              <a:t> </a:t>
            </a:r>
            <a:r>
              <a:rPr lang="en-GB" b="0" baseline="0" dirty="0"/>
              <a:t>[380] </a:t>
            </a:r>
            <a:r>
              <a:rPr lang="en-GB" b="1" baseline="0" dirty="0"/>
              <a:t>Montag </a:t>
            </a:r>
            <a:r>
              <a:rPr lang="en-GB" baseline="0" dirty="0"/>
              <a:t>[794]; </a:t>
            </a:r>
            <a:r>
              <a:rPr lang="en-GB" b="1" baseline="0" dirty="0" err="1"/>
              <a:t>ohne</a:t>
            </a:r>
            <a:r>
              <a:rPr lang="en-GB" b="1" baseline="0" dirty="0"/>
              <a:t> </a:t>
            </a:r>
            <a:r>
              <a:rPr lang="en-GB" baseline="0" dirty="0"/>
              <a:t>[119]; </a:t>
            </a:r>
            <a:r>
              <a:rPr lang="en-GB" b="1" baseline="0" dirty="0"/>
              <a:t>Million </a:t>
            </a:r>
            <a:r>
              <a:rPr lang="en-GB" baseline="0" dirty="0"/>
              <a:t>[206]; </a:t>
            </a:r>
            <a:r>
              <a:rPr lang="en-GB" b="1" baseline="0" dirty="0" err="1"/>
              <a:t>holen</a:t>
            </a:r>
            <a:r>
              <a:rPr lang="en-GB" b="1" baseline="0" dirty="0"/>
              <a:t> </a:t>
            </a:r>
            <a:r>
              <a:rPr lang="en-GB" baseline="0" dirty="0"/>
              <a:t>[640]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Kopf </a:t>
            </a:r>
            <a:r>
              <a:rPr lang="en-GB" baseline="0" dirty="0"/>
              <a:t>[279]; </a:t>
            </a:r>
            <a:r>
              <a:rPr lang="en-GB" b="1" baseline="0" dirty="0" err="1"/>
              <a:t>wollen</a:t>
            </a:r>
            <a:r>
              <a:rPr lang="en-GB" b="1" baseline="0" dirty="0"/>
              <a:t> </a:t>
            </a:r>
            <a:r>
              <a:rPr lang="en-GB" b="0" baseline="0" dirty="0"/>
              <a:t>[65] </a:t>
            </a:r>
            <a:r>
              <a:rPr lang="en-GB" b="1" baseline="0" dirty="0" err="1"/>
              <a:t>Woche</a:t>
            </a:r>
            <a:r>
              <a:rPr lang="en-GB" b="1" baseline="0" dirty="0"/>
              <a:t> </a:t>
            </a:r>
            <a:r>
              <a:rPr lang="en-GB" baseline="0" dirty="0"/>
              <a:t>[209]; </a:t>
            </a:r>
            <a:r>
              <a:rPr lang="en-GB" b="1" baseline="0" dirty="0" err="1"/>
              <a:t>offen</a:t>
            </a:r>
            <a:r>
              <a:rPr lang="en-GB" b="1" baseline="0" dirty="0"/>
              <a:t> </a:t>
            </a:r>
            <a:r>
              <a:rPr lang="en-GB" baseline="0" dirty="0"/>
              <a:t>[382]; </a:t>
            </a:r>
            <a:r>
              <a:rPr lang="en-GB" b="1" baseline="0" dirty="0" err="1"/>
              <a:t>noch</a:t>
            </a:r>
            <a:r>
              <a:rPr lang="en-GB" b="1" baseline="0" dirty="0"/>
              <a:t> </a:t>
            </a:r>
            <a:r>
              <a:rPr lang="en-GB" baseline="0" dirty="0"/>
              <a:t>[37]; </a:t>
            </a:r>
            <a:r>
              <a:rPr lang="en-GB" b="1" baseline="0" dirty="0" err="1"/>
              <a:t>kommen</a:t>
            </a:r>
            <a:r>
              <a:rPr lang="en-GB" baseline="0" dirty="0"/>
              <a:t> [61]</a:t>
            </a:r>
            <a:br>
              <a:rPr lang="en-GB" baseline="0" dirty="0"/>
            </a:br>
            <a:r>
              <a:rPr lang="en-GB" b="1" baseline="0" dirty="0"/>
              <a:t>du </a:t>
            </a:r>
            <a:r>
              <a:rPr lang="en-GB" baseline="0" dirty="0"/>
              <a:t>[52]; </a:t>
            </a:r>
            <a:r>
              <a:rPr lang="en-GB" b="1" baseline="0" dirty="0" err="1"/>
              <a:t>absolut</a:t>
            </a:r>
            <a:r>
              <a:rPr lang="en-GB" b="1" baseline="0" dirty="0"/>
              <a:t> </a:t>
            </a:r>
            <a:r>
              <a:rPr lang="en-GB" b="0" baseline="0" dirty="0"/>
              <a:t>[993] </a:t>
            </a:r>
            <a:r>
              <a:rPr lang="en-GB" b="1" baseline="0" dirty="0"/>
              <a:t>gut </a:t>
            </a:r>
            <a:r>
              <a:rPr lang="en-GB" baseline="0" dirty="0"/>
              <a:t>[78]; </a:t>
            </a:r>
            <a:r>
              <a:rPr lang="en-GB" b="1" baseline="0" dirty="0"/>
              <a:t>Minute </a:t>
            </a:r>
            <a:r>
              <a:rPr lang="en-GB" baseline="0" dirty="0"/>
              <a:t>[361]; </a:t>
            </a:r>
            <a:r>
              <a:rPr lang="en-GB" b="1" baseline="0" dirty="0" err="1"/>
              <a:t>tun</a:t>
            </a:r>
            <a:r>
              <a:rPr lang="en-GB" b="1" baseline="0" dirty="0"/>
              <a:t> </a:t>
            </a:r>
            <a:r>
              <a:rPr lang="en-GB" baseline="0" dirty="0"/>
              <a:t>[140]; </a:t>
            </a:r>
            <a:r>
              <a:rPr lang="en-GB" b="1" baseline="0" dirty="0" err="1"/>
              <a:t>Schule</a:t>
            </a:r>
            <a:r>
              <a:rPr lang="en-GB" baseline="0" dirty="0"/>
              <a:t> [208]</a:t>
            </a:r>
            <a:br>
              <a:rPr lang="en-GB" baseline="0" dirty="0"/>
            </a:br>
            <a:r>
              <a:rPr lang="en-GB" b="1" baseline="0" dirty="0" err="1"/>
              <a:t>Punkt</a:t>
            </a:r>
            <a:r>
              <a:rPr lang="en-GB" b="1" baseline="0" dirty="0"/>
              <a:t> </a:t>
            </a:r>
            <a:r>
              <a:rPr lang="en-GB" baseline="0" dirty="0"/>
              <a:t>[427]; </a:t>
            </a:r>
            <a:r>
              <a:rPr lang="en-GB" b="1" baseline="0" dirty="0" err="1"/>
              <a:t>unten</a:t>
            </a:r>
            <a:r>
              <a:rPr lang="en-GB" b="1" baseline="0" dirty="0"/>
              <a:t> </a:t>
            </a:r>
            <a:r>
              <a:rPr lang="en-GB" b="0" baseline="0" dirty="0"/>
              <a:t>[590] </a:t>
            </a:r>
            <a:r>
              <a:rPr lang="en-GB" b="1" baseline="0" dirty="0" err="1"/>
              <a:t>dunkel</a:t>
            </a:r>
            <a:r>
              <a:rPr lang="en-GB" b="1" baseline="0" dirty="0"/>
              <a:t> </a:t>
            </a:r>
            <a:r>
              <a:rPr lang="en-GB" baseline="0" dirty="0"/>
              <a:t>[819]; </a:t>
            </a:r>
            <a:r>
              <a:rPr lang="en-GB" b="1" baseline="0" dirty="0" err="1"/>
              <a:t>Meinung</a:t>
            </a:r>
            <a:r>
              <a:rPr lang="en-GB" b="1" baseline="0" dirty="0"/>
              <a:t> </a:t>
            </a:r>
            <a:r>
              <a:rPr lang="en-GB" baseline="0" dirty="0"/>
              <a:t>[636]; </a:t>
            </a:r>
            <a:r>
              <a:rPr lang="en-GB" b="1" baseline="0" dirty="0" err="1"/>
              <a:t>nutzen</a:t>
            </a:r>
            <a:r>
              <a:rPr lang="en-GB" b="1" baseline="0" dirty="0"/>
              <a:t> </a:t>
            </a:r>
            <a:r>
              <a:rPr lang="en-GB" baseline="0" dirty="0"/>
              <a:t>[463]; </a:t>
            </a:r>
            <a:r>
              <a:rPr lang="en-GB" b="1" baseline="0" dirty="0"/>
              <a:t>Mutter</a:t>
            </a:r>
            <a:r>
              <a:rPr lang="en-GB" baseline="0" dirty="0"/>
              <a:t> [227]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4</a:t>
            </a:fld>
            <a:endParaRPr lang="en-GB" altLang="en-US"/>
          </a:p>
        </p:txBody>
      </p:sp>
    </p:spTree>
    <p:extLst>
      <p:ext uri="{BB962C8B-B14F-4D97-AF65-F5344CB8AC3E}">
        <p14:creationId xmlns:p14="http://schemas.microsoft.com/office/powerpoint/2010/main" val="3750420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40</a:t>
            </a:fld>
            <a:endParaRPr lang="en-GB" altLang="en-US">
              <a:solidFill>
                <a:srgbClr val="000000"/>
              </a:solidFill>
            </a:endParaRPr>
          </a:p>
        </p:txBody>
      </p:sp>
    </p:spTree>
    <p:extLst>
      <p:ext uri="{BB962C8B-B14F-4D97-AF65-F5344CB8AC3E}">
        <p14:creationId xmlns:p14="http://schemas.microsoft.com/office/powerpoint/2010/main" val="103283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41</a:t>
            </a:fld>
            <a:endParaRPr lang="en-GB" altLang="en-US">
              <a:solidFill>
                <a:srgbClr val="000000"/>
              </a:solidFill>
            </a:endParaRPr>
          </a:p>
        </p:txBody>
      </p:sp>
    </p:spTree>
    <p:extLst>
      <p:ext uri="{BB962C8B-B14F-4D97-AF65-F5344CB8AC3E}">
        <p14:creationId xmlns:p14="http://schemas.microsoft.com/office/powerpoint/2010/main" val="631363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42</a:t>
            </a:fld>
            <a:endParaRPr lang="en-GB" altLang="en-US">
              <a:solidFill>
                <a:srgbClr val="000000"/>
              </a:solidFill>
            </a:endParaRPr>
          </a:p>
        </p:txBody>
      </p:sp>
    </p:spTree>
    <p:extLst>
      <p:ext uri="{BB962C8B-B14F-4D97-AF65-F5344CB8AC3E}">
        <p14:creationId xmlns:p14="http://schemas.microsoft.com/office/powerpoint/2010/main" val="492441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43</a:t>
            </a:fld>
            <a:endParaRPr lang="en-GB" altLang="en-US">
              <a:solidFill>
                <a:srgbClr val="000000"/>
              </a:solidFill>
            </a:endParaRPr>
          </a:p>
        </p:txBody>
      </p:sp>
    </p:spTree>
    <p:extLst>
      <p:ext uri="{BB962C8B-B14F-4D97-AF65-F5344CB8AC3E}">
        <p14:creationId xmlns:p14="http://schemas.microsoft.com/office/powerpoint/2010/main" val="25603657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44</a:t>
            </a:fld>
            <a:endParaRPr lang="en-GB" altLang="en-US">
              <a:solidFill>
                <a:srgbClr val="000000"/>
              </a:solidFill>
            </a:endParaRPr>
          </a:p>
        </p:txBody>
      </p:sp>
    </p:spTree>
    <p:extLst>
      <p:ext uri="{BB962C8B-B14F-4D97-AF65-F5344CB8AC3E}">
        <p14:creationId xmlns:p14="http://schemas.microsoft.com/office/powerpoint/2010/main" val="16549939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45</a:t>
            </a:fld>
            <a:endParaRPr lang="en-GB" altLang="en-US">
              <a:solidFill>
                <a:srgbClr val="000000"/>
              </a:solidFill>
            </a:endParaRPr>
          </a:p>
        </p:txBody>
      </p:sp>
    </p:spTree>
    <p:extLst>
      <p:ext uri="{BB962C8B-B14F-4D97-AF65-F5344CB8AC3E}">
        <p14:creationId xmlns:p14="http://schemas.microsoft.com/office/powerpoint/2010/main" val="27289090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46</a:t>
            </a:fld>
            <a:endParaRPr lang="en-GB" altLang="en-US">
              <a:solidFill>
                <a:srgbClr val="000000"/>
              </a:solidFill>
            </a:endParaRPr>
          </a:p>
        </p:txBody>
      </p:sp>
    </p:spTree>
    <p:extLst>
      <p:ext uri="{BB962C8B-B14F-4D97-AF65-F5344CB8AC3E}">
        <p14:creationId xmlns:p14="http://schemas.microsoft.com/office/powerpoint/2010/main" val="3617618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47</a:t>
            </a:fld>
            <a:endParaRPr lang="en-GB" altLang="en-US">
              <a:solidFill>
                <a:srgbClr val="000000"/>
              </a:solidFill>
            </a:endParaRPr>
          </a:p>
        </p:txBody>
      </p:sp>
    </p:spTree>
    <p:extLst>
      <p:ext uri="{BB962C8B-B14F-4D97-AF65-F5344CB8AC3E}">
        <p14:creationId xmlns:p14="http://schemas.microsoft.com/office/powerpoint/2010/main" val="23136225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48</a:t>
            </a:fld>
            <a:endParaRPr lang="en-GB" altLang="en-US">
              <a:solidFill>
                <a:srgbClr val="000000"/>
              </a:solidFill>
            </a:endParaRPr>
          </a:p>
        </p:txBody>
      </p:sp>
    </p:spTree>
    <p:extLst>
      <p:ext uri="{BB962C8B-B14F-4D97-AF65-F5344CB8AC3E}">
        <p14:creationId xmlns:p14="http://schemas.microsoft.com/office/powerpoint/2010/main" val="13548158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49</a:t>
            </a:fld>
            <a:endParaRPr lang="en-GB" altLang="en-US">
              <a:solidFill>
                <a:srgbClr val="000000"/>
              </a:solidFill>
            </a:endParaRPr>
          </a:p>
        </p:txBody>
      </p:sp>
    </p:spTree>
    <p:extLst>
      <p:ext uri="{BB962C8B-B14F-4D97-AF65-F5344CB8AC3E}">
        <p14:creationId xmlns:p14="http://schemas.microsoft.com/office/powerpoint/2010/main" val="1638055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Word frequency rankings (1 is the most common word in German): </a:t>
            </a:r>
            <a:br>
              <a:rPr lang="en-GB" b="1" baseline="0" dirty="0"/>
            </a:br>
            <a:br>
              <a:rPr lang="en-GB" b="1" baseline="0" dirty="0"/>
            </a:br>
            <a:r>
              <a:rPr lang="en-GB" b="1" baseline="0" dirty="0" err="1"/>
              <a:t>frei</a:t>
            </a:r>
            <a:r>
              <a:rPr lang="en-GB" baseline="0" dirty="0"/>
              <a:t> [318]; </a:t>
            </a:r>
            <a:r>
              <a:rPr lang="en-GB" b="1" baseline="0" dirty="0" err="1"/>
              <a:t>leider</a:t>
            </a:r>
            <a:r>
              <a:rPr lang="en-GB" b="0" baseline="0" dirty="0"/>
              <a:t> [642]</a:t>
            </a:r>
            <a:r>
              <a:rPr lang="en-GB" baseline="0" dirty="0"/>
              <a:t> </a:t>
            </a:r>
            <a:r>
              <a:rPr lang="en-GB" b="1" baseline="0" dirty="0" err="1"/>
              <a:t>ein</a:t>
            </a:r>
            <a:r>
              <a:rPr lang="en-GB" baseline="0" dirty="0"/>
              <a:t> [5]; </a:t>
            </a:r>
            <a:r>
              <a:rPr lang="en-GB" b="1" baseline="0" dirty="0" err="1"/>
              <a:t>klein</a:t>
            </a:r>
            <a:r>
              <a:rPr lang="en-GB" b="1" baseline="0" dirty="0"/>
              <a:t> </a:t>
            </a:r>
            <a:r>
              <a:rPr lang="en-GB" baseline="0" dirty="0"/>
              <a:t>[114]; </a:t>
            </a:r>
            <a:r>
              <a:rPr lang="en-GB" b="1" baseline="0" dirty="0"/>
              <a:t>sein </a:t>
            </a:r>
            <a:r>
              <a:rPr lang="en-GB" baseline="0" dirty="0"/>
              <a:t>[3]; </a:t>
            </a:r>
            <a:r>
              <a:rPr lang="en-GB" b="1" baseline="0" dirty="0" err="1"/>
              <a:t>allein</a:t>
            </a:r>
            <a:r>
              <a:rPr lang="en-GB" b="1" baseline="0" dirty="0"/>
              <a:t> </a:t>
            </a:r>
            <a:r>
              <a:rPr lang="en-GB" baseline="0" dirty="0"/>
              <a:t>[258]</a:t>
            </a:r>
            <a:br>
              <a:rPr lang="en-GB" baseline="0" dirty="0"/>
            </a:br>
            <a:r>
              <a:rPr lang="en-GB" b="1" baseline="0" dirty="0"/>
              <a:t>Zug </a:t>
            </a:r>
            <a:r>
              <a:rPr lang="en-GB" baseline="0" dirty="0"/>
              <a:t>[613]; </a:t>
            </a:r>
            <a:r>
              <a:rPr lang="en-GB" b="1" baseline="0" dirty="0"/>
              <a:t>Zimmer</a:t>
            </a:r>
            <a:r>
              <a:rPr lang="en-GB" b="0" baseline="0" dirty="0"/>
              <a:t> [609]</a:t>
            </a:r>
            <a:r>
              <a:rPr lang="en-GB" baseline="0" dirty="0"/>
              <a:t> </a:t>
            </a:r>
            <a:r>
              <a:rPr lang="en-GB" b="1" baseline="0" dirty="0" err="1"/>
              <a:t>zehn</a:t>
            </a:r>
            <a:r>
              <a:rPr lang="en-GB" baseline="0" dirty="0"/>
              <a:t> [314]; </a:t>
            </a:r>
            <a:r>
              <a:rPr lang="en-GB" b="1" baseline="0" dirty="0" err="1"/>
              <a:t>Arzt</a:t>
            </a:r>
            <a:r>
              <a:rPr lang="en-GB" b="1" baseline="0" dirty="0"/>
              <a:t> </a:t>
            </a:r>
            <a:r>
              <a:rPr lang="en-GB" baseline="0" dirty="0"/>
              <a:t>[614]; </a:t>
            </a:r>
            <a:r>
              <a:rPr lang="en-GB" b="1" baseline="0" dirty="0" err="1"/>
              <a:t>Platz</a:t>
            </a:r>
            <a:r>
              <a:rPr lang="en-GB" b="1" baseline="0" dirty="0"/>
              <a:t> </a:t>
            </a:r>
            <a:r>
              <a:rPr lang="en-GB" baseline="0" dirty="0"/>
              <a:t>[344]; </a:t>
            </a:r>
            <a:r>
              <a:rPr lang="en-GB" b="1" baseline="0" dirty="0" err="1"/>
              <a:t>sitzen</a:t>
            </a:r>
            <a:r>
              <a:rPr lang="en-GB" b="1" baseline="0" dirty="0"/>
              <a:t> </a:t>
            </a:r>
            <a:r>
              <a:rPr lang="en-GB" baseline="0" dirty="0"/>
              <a:t>[261]</a:t>
            </a:r>
            <a:br>
              <a:rPr lang="en-GB" baseline="0" dirty="0"/>
            </a:br>
            <a:r>
              <a:rPr lang="en-GB" b="1" baseline="0" dirty="0"/>
              <a:t>Welt </a:t>
            </a:r>
            <a:r>
              <a:rPr lang="en-GB" baseline="0" dirty="0"/>
              <a:t>[190]; </a:t>
            </a:r>
            <a:r>
              <a:rPr lang="en-GB" b="1" baseline="0" dirty="0"/>
              <a:t>Wasser</a:t>
            </a:r>
            <a:r>
              <a:rPr lang="en-GB" b="0" baseline="0" dirty="0"/>
              <a:t> [297]</a:t>
            </a:r>
            <a:r>
              <a:rPr lang="en-GB" baseline="0" dirty="0"/>
              <a:t> </a:t>
            </a:r>
            <a:r>
              <a:rPr lang="en-GB" b="1" baseline="0" dirty="0" err="1"/>
              <a:t>wahr</a:t>
            </a:r>
            <a:r>
              <a:rPr lang="en-GB" baseline="0" dirty="0"/>
              <a:t> [662]; </a:t>
            </a:r>
            <a:r>
              <a:rPr lang="en-GB" b="1" baseline="0" dirty="0"/>
              <a:t>Was? </a:t>
            </a:r>
            <a:r>
              <a:rPr lang="en-GB" baseline="0" dirty="0"/>
              <a:t>[39]; </a:t>
            </a:r>
            <a:r>
              <a:rPr lang="en-GB" b="1" baseline="0" dirty="0" err="1"/>
              <a:t>antworten</a:t>
            </a:r>
            <a:r>
              <a:rPr lang="en-GB" b="1" baseline="0" dirty="0"/>
              <a:t> </a:t>
            </a:r>
            <a:r>
              <a:rPr lang="en-GB" baseline="0" dirty="0"/>
              <a:t>[804]; </a:t>
            </a:r>
            <a:r>
              <a:rPr lang="en-GB" b="1" baseline="0" dirty="0" err="1"/>
              <a:t>gewinnen</a:t>
            </a:r>
            <a:r>
              <a:rPr lang="en-GB" b="1" baseline="0" dirty="0"/>
              <a:t> </a:t>
            </a:r>
            <a:r>
              <a:rPr lang="en-GB" baseline="0" dirty="0"/>
              <a:t>[410]</a:t>
            </a:r>
            <a:br>
              <a:rPr lang="en-GB" baseline="0" dirty="0"/>
            </a:br>
            <a:r>
              <a:rPr lang="en-GB" b="1" baseline="0" dirty="0" err="1"/>
              <a:t>Liebe</a:t>
            </a:r>
            <a:r>
              <a:rPr lang="en-GB" b="1" baseline="0" dirty="0"/>
              <a:t> </a:t>
            </a:r>
            <a:r>
              <a:rPr lang="en-GB" baseline="0" dirty="0"/>
              <a:t>[843]; </a:t>
            </a:r>
            <a:r>
              <a:rPr lang="en-GB" b="1" baseline="0" dirty="0" err="1"/>
              <a:t>ziehen</a:t>
            </a:r>
            <a:r>
              <a:rPr lang="en-GB" b="0" baseline="0" dirty="0"/>
              <a:t>[266]</a:t>
            </a:r>
            <a:r>
              <a:rPr lang="en-GB" baseline="0" dirty="0"/>
              <a:t> </a:t>
            </a:r>
            <a:r>
              <a:rPr lang="en-GB" b="1" baseline="0" dirty="0" err="1"/>
              <a:t>sie</a:t>
            </a:r>
            <a:r>
              <a:rPr lang="en-GB" baseline="0" dirty="0"/>
              <a:t> [10]; </a:t>
            </a:r>
            <a:r>
              <a:rPr lang="en-GB" b="1" baseline="0" dirty="0" err="1"/>
              <a:t>tief</a:t>
            </a:r>
            <a:r>
              <a:rPr lang="en-GB" b="1" baseline="0" dirty="0"/>
              <a:t> </a:t>
            </a:r>
            <a:r>
              <a:rPr lang="en-GB" baseline="0" dirty="0"/>
              <a:t>[506]; </a:t>
            </a:r>
            <a:r>
              <a:rPr lang="en-GB" b="1" baseline="0" dirty="0" err="1"/>
              <a:t>liegen</a:t>
            </a:r>
            <a:r>
              <a:rPr lang="en-GB" b="1" baseline="0" dirty="0"/>
              <a:t> </a:t>
            </a:r>
            <a:r>
              <a:rPr lang="en-GB" baseline="0" dirty="0"/>
              <a:t>[118]; </a:t>
            </a:r>
            <a:r>
              <a:rPr lang="en-GB" b="1" baseline="0" dirty="0"/>
              <a:t>Brief </a:t>
            </a:r>
            <a:r>
              <a:rPr lang="en-GB" baseline="0" dirty="0"/>
              <a:t>[813]</a:t>
            </a:r>
            <a:br>
              <a:rPr lang="en-GB" baseline="0" dirty="0"/>
            </a:br>
            <a:r>
              <a:rPr lang="en-GB" b="1" baseline="0" dirty="0" err="1"/>
              <a:t>ich</a:t>
            </a:r>
            <a:r>
              <a:rPr lang="en-GB" b="1" baseline="0" dirty="0"/>
              <a:t> </a:t>
            </a:r>
            <a:r>
              <a:rPr lang="en-GB" baseline="0" dirty="0"/>
              <a:t>[8]; </a:t>
            </a:r>
            <a:r>
              <a:rPr lang="en-GB" b="1" baseline="0" dirty="0"/>
              <a:t>Licht </a:t>
            </a:r>
            <a:r>
              <a:rPr lang="en-GB" b="0" baseline="0" dirty="0"/>
              <a:t>[503]</a:t>
            </a:r>
            <a:r>
              <a:rPr lang="en-GB" baseline="0" dirty="0"/>
              <a:t> </a:t>
            </a:r>
            <a:r>
              <a:rPr lang="en-GB" b="1" baseline="0" dirty="0" err="1"/>
              <a:t>Kirche</a:t>
            </a:r>
            <a:r>
              <a:rPr lang="en-GB" baseline="0" dirty="0"/>
              <a:t> [519]; </a:t>
            </a:r>
            <a:r>
              <a:rPr lang="en-GB" b="1" baseline="0" dirty="0" err="1"/>
              <a:t>endlich</a:t>
            </a:r>
            <a:r>
              <a:rPr lang="en-GB" b="1" baseline="0" dirty="0"/>
              <a:t> </a:t>
            </a:r>
            <a:r>
              <a:rPr lang="en-GB" baseline="0" dirty="0"/>
              <a:t>[496]; </a:t>
            </a:r>
            <a:r>
              <a:rPr lang="en-GB" b="1" baseline="0" dirty="0" err="1"/>
              <a:t>manchmal</a:t>
            </a:r>
            <a:r>
              <a:rPr lang="en-GB" b="1" baseline="0" dirty="0"/>
              <a:t> </a:t>
            </a:r>
            <a:r>
              <a:rPr lang="en-GB" baseline="0" dirty="0"/>
              <a:t>[394]; </a:t>
            </a:r>
            <a:r>
              <a:rPr lang="en-GB" b="1" baseline="0" dirty="0" err="1"/>
              <a:t>nicht</a:t>
            </a:r>
            <a:r>
              <a:rPr lang="en-GB" b="1" baseline="0" dirty="0"/>
              <a:t> </a:t>
            </a:r>
            <a:r>
              <a:rPr lang="en-GB" baseline="0" dirty="0"/>
              <a:t>[12]</a:t>
            </a:r>
            <a:br>
              <a:rPr lang="en-GB" baseline="0" dirty="0"/>
            </a:br>
            <a:r>
              <a:rPr lang="en-GB" b="1" baseline="0" dirty="0" err="1"/>
              <a:t>Buch</a:t>
            </a:r>
            <a:r>
              <a:rPr lang="en-GB" b="1" baseline="0" dirty="0"/>
              <a:t> </a:t>
            </a:r>
            <a:r>
              <a:rPr lang="en-GB" baseline="0" dirty="0"/>
              <a:t>[195]; </a:t>
            </a:r>
            <a:r>
              <a:rPr lang="en-GB" b="1" baseline="0" dirty="0" err="1"/>
              <a:t>machen</a:t>
            </a:r>
            <a:r>
              <a:rPr lang="en-GB" b="1" baseline="0" dirty="0"/>
              <a:t> </a:t>
            </a:r>
            <a:r>
              <a:rPr lang="en-GB" b="0" baseline="0" dirty="0"/>
              <a:t>[49]</a:t>
            </a:r>
            <a:r>
              <a:rPr lang="en-GB" baseline="0" dirty="0"/>
              <a:t> </a:t>
            </a:r>
            <a:r>
              <a:rPr lang="en-GB" b="1" baseline="0" dirty="0" err="1"/>
              <a:t>nochmal</a:t>
            </a:r>
            <a:r>
              <a:rPr lang="en-GB" baseline="0" dirty="0"/>
              <a:t> [773]; </a:t>
            </a:r>
            <a:r>
              <a:rPr lang="en-GB" b="1" baseline="0" dirty="0" err="1"/>
              <a:t>acht</a:t>
            </a:r>
            <a:r>
              <a:rPr lang="en-GB" b="1" baseline="0" dirty="0"/>
              <a:t> </a:t>
            </a:r>
            <a:r>
              <a:rPr lang="en-GB" baseline="0" dirty="0"/>
              <a:t>[458]; </a:t>
            </a:r>
            <a:r>
              <a:rPr lang="en-GB" b="1" baseline="0" dirty="0" err="1"/>
              <a:t>Fach</a:t>
            </a:r>
            <a:r>
              <a:rPr lang="en-GB" b="1" baseline="0" dirty="0"/>
              <a:t> </a:t>
            </a:r>
            <a:r>
              <a:rPr lang="en-GB" baseline="0" dirty="0"/>
              <a:t>[698]; </a:t>
            </a:r>
            <a:r>
              <a:rPr lang="en-GB" b="1" baseline="0" dirty="0" err="1"/>
              <a:t>Nacht</a:t>
            </a:r>
            <a:r>
              <a:rPr lang="en-GB" b="1" baseline="0" dirty="0"/>
              <a:t> </a:t>
            </a:r>
            <a:r>
              <a:rPr lang="en-GB" baseline="0" dirty="0"/>
              <a:t>[335].</a:t>
            </a:r>
            <a:br>
              <a:rPr lang="en-GB" baseline="0" dirty="0"/>
            </a:br>
            <a:endParaRPr lang="en-GB"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5</a:t>
            </a:fld>
            <a:endParaRPr lang="en-GB" altLang="en-US"/>
          </a:p>
        </p:txBody>
      </p:sp>
    </p:spTree>
    <p:extLst>
      <p:ext uri="{BB962C8B-B14F-4D97-AF65-F5344CB8AC3E}">
        <p14:creationId xmlns:p14="http://schemas.microsoft.com/office/powerpoint/2010/main" val="33743360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50</a:t>
            </a:fld>
            <a:endParaRPr lang="en-GB" altLang="en-US">
              <a:solidFill>
                <a:srgbClr val="000000"/>
              </a:solidFill>
            </a:endParaRPr>
          </a:p>
        </p:txBody>
      </p:sp>
    </p:spTree>
    <p:extLst>
      <p:ext uri="{BB962C8B-B14F-4D97-AF65-F5344CB8AC3E}">
        <p14:creationId xmlns:p14="http://schemas.microsoft.com/office/powerpoint/2010/main" val="33756765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51</a:t>
            </a:fld>
            <a:endParaRPr lang="en-GB" altLang="en-US">
              <a:solidFill>
                <a:srgbClr val="000000"/>
              </a:solidFill>
            </a:endParaRPr>
          </a:p>
        </p:txBody>
      </p:sp>
    </p:spTree>
    <p:extLst>
      <p:ext uri="{BB962C8B-B14F-4D97-AF65-F5344CB8AC3E}">
        <p14:creationId xmlns:p14="http://schemas.microsoft.com/office/powerpoint/2010/main" val="3034921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Blackbird:</a:t>
            </a:r>
            <a:r>
              <a:rPr lang="en-US" baseline="0" dirty="0"/>
              <a:t> </a:t>
            </a:r>
            <a:r>
              <a:rPr lang="en-GB" baseline="0" dirty="0" err="1"/>
              <a:t>Lobsterthermidor</a:t>
            </a:r>
            <a:r>
              <a:rPr lang="en-GB" baseline="0" dirty="0"/>
              <a:t> (talk) 12:23, 8 October 2016 (UTC) / CC BY-SA (https://creativecommons.org/licenses/by-sa/3.0)</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52</a:t>
            </a:fld>
            <a:endParaRPr lang="en-GB" altLang="en-US">
              <a:solidFill>
                <a:srgbClr val="000000"/>
              </a:solidFill>
            </a:endParaRPr>
          </a:p>
        </p:txBody>
      </p:sp>
    </p:spTree>
    <p:extLst>
      <p:ext uri="{BB962C8B-B14F-4D97-AF65-F5344CB8AC3E}">
        <p14:creationId xmlns:p14="http://schemas.microsoft.com/office/powerpoint/2010/main" val="16305500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53</a:t>
            </a:fld>
            <a:endParaRPr lang="en-GB" altLang="en-US">
              <a:solidFill>
                <a:srgbClr val="000000"/>
              </a:solidFill>
            </a:endParaRPr>
          </a:p>
        </p:txBody>
      </p:sp>
    </p:spTree>
    <p:extLst>
      <p:ext uri="{BB962C8B-B14F-4D97-AF65-F5344CB8AC3E}">
        <p14:creationId xmlns:p14="http://schemas.microsoft.com/office/powerpoint/2010/main" val="19560189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54</a:t>
            </a:fld>
            <a:endParaRPr lang="en-GB" altLang="en-US">
              <a:solidFill>
                <a:srgbClr val="000000"/>
              </a:solidFill>
            </a:endParaRPr>
          </a:p>
        </p:txBody>
      </p:sp>
    </p:spTree>
    <p:extLst>
      <p:ext uri="{BB962C8B-B14F-4D97-AF65-F5344CB8AC3E}">
        <p14:creationId xmlns:p14="http://schemas.microsoft.com/office/powerpoint/2010/main" val="20338442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55</a:t>
            </a:fld>
            <a:endParaRPr lang="en-GB" altLang="en-US">
              <a:solidFill>
                <a:srgbClr val="000000"/>
              </a:solidFill>
            </a:endParaRPr>
          </a:p>
        </p:txBody>
      </p:sp>
    </p:spTree>
    <p:extLst>
      <p:ext uri="{BB962C8B-B14F-4D97-AF65-F5344CB8AC3E}">
        <p14:creationId xmlns:p14="http://schemas.microsoft.com/office/powerpoint/2010/main" val="36743975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UNO / Public domain</a:t>
            </a:r>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56</a:t>
            </a:fld>
            <a:endParaRPr lang="en-GB" altLang="en-US">
              <a:solidFill>
                <a:srgbClr val="000000"/>
              </a:solidFill>
            </a:endParaRPr>
          </a:p>
        </p:txBody>
      </p:sp>
    </p:spTree>
    <p:extLst>
      <p:ext uri="{BB962C8B-B14F-4D97-AF65-F5344CB8AC3E}">
        <p14:creationId xmlns:p14="http://schemas.microsoft.com/office/powerpoint/2010/main" val="3959682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57</a:t>
            </a:fld>
            <a:endParaRPr lang="en-GB" altLang="en-US">
              <a:solidFill>
                <a:srgbClr val="000000"/>
              </a:solidFill>
            </a:endParaRPr>
          </a:p>
        </p:txBody>
      </p:sp>
    </p:spTree>
    <p:extLst>
      <p:ext uri="{BB962C8B-B14F-4D97-AF65-F5344CB8AC3E}">
        <p14:creationId xmlns:p14="http://schemas.microsoft.com/office/powerpoint/2010/main" val="38889488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58</a:t>
            </a:fld>
            <a:endParaRPr lang="en-GB" altLang="en-US">
              <a:solidFill>
                <a:srgbClr val="000000"/>
              </a:solidFill>
            </a:endParaRPr>
          </a:p>
        </p:txBody>
      </p:sp>
    </p:spTree>
    <p:extLst>
      <p:ext uri="{BB962C8B-B14F-4D97-AF65-F5344CB8AC3E}">
        <p14:creationId xmlns:p14="http://schemas.microsoft.com/office/powerpoint/2010/main" val="41296191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59</a:t>
            </a:fld>
            <a:endParaRPr lang="en-GB" altLang="en-US">
              <a:solidFill>
                <a:srgbClr val="000000"/>
              </a:solidFill>
            </a:endParaRPr>
          </a:p>
        </p:txBody>
      </p:sp>
    </p:spTree>
    <p:extLst>
      <p:ext uri="{BB962C8B-B14F-4D97-AF65-F5344CB8AC3E}">
        <p14:creationId xmlns:p14="http://schemas.microsoft.com/office/powerpoint/2010/main" val="1869140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Word frequency rankings (1 is the most common word in German):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br>
            <a:r>
              <a:rPr lang="en-GB" sz="1200" b="1" baseline="0" dirty="0" err="1"/>
              <a:t>Tür</a:t>
            </a:r>
            <a:r>
              <a:rPr lang="en-GB" sz="1200" b="1" baseline="0" dirty="0"/>
              <a:t> </a:t>
            </a:r>
            <a:r>
              <a:rPr lang="en-GB" sz="1200" baseline="0" dirty="0"/>
              <a:t>[400]; </a:t>
            </a:r>
            <a:r>
              <a:rPr lang="en-GB" sz="1200" b="1" baseline="0" dirty="0" err="1"/>
              <a:t>fühlen</a:t>
            </a:r>
            <a:r>
              <a:rPr lang="en-GB" sz="1200" b="1" baseline="0" dirty="0"/>
              <a:t> </a:t>
            </a:r>
            <a:r>
              <a:rPr lang="en-GB" sz="1200" b="0" baseline="0" dirty="0"/>
              <a:t>[419] </a:t>
            </a:r>
            <a:r>
              <a:rPr lang="en-GB" sz="1200" b="1" baseline="0" dirty="0" err="1"/>
              <a:t>grün</a:t>
            </a:r>
            <a:r>
              <a:rPr lang="en-GB" sz="1200" b="1" baseline="0" dirty="0"/>
              <a:t> </a:t>
            </a:r>
            <a:r>
              <a:rPr lang="en-GB" sz="1200" baseline="0" dirty="0"/>
              <a:t>[556]; </a:t>
            </a:r>
            <a:r>
              <a:rPr lang="en-GB" sz="1200" b="1" baseline="0" dirty="0" err="1"/>
              <a:t>Küche</a:t>
            </a:r>
            <a:r>
              <a:rPr lang="en-GB" sz="1200" b="1" baseline="0" dirty="0"/>
              <a:t> </a:t>
            </a:r>
            <a:r>
              <a:rPr lang="en-GB" sz="1200" baseline="0" dirty="0"/>
              <a:t>[960]; </a:t>
            </a:r>
            <a:r>
              <a:rPr lang="en-GB" sz="1200" b="1" baseline="0" dirty="0" err="1"/>
              <a:t>früh</a:t>
            </a:r>
            <a:r>
              <a:rPr lang="en-GB" sz="1200" b="1" baseline="0" dirty="0"/>
              <a:t> </a:t>
            </a:r>
            <a:r>
              <a:rPr lang="en-GB" sz="1200" baseline="0" dirty="0"/>
              <a:t>[322]; </a:t>
            </a:r>
            <a:r>
              <a:rPr lang="en-GB" sz="1200" b="1" baseline="0" dirty="0" err="1"/>
              <a:t>über</a:t>
            </a:r>
            <a:r>
              <a:rPr lang="en-GB" sz="1200" b="1" baseline="0" dirty="0"/>
              <a:t> </a:t>
            </a:r>
            <a:r>
              <a:rPr lang="en-GB" sz="1200" baseline="0" dirty="0"/>
              <a:t>[48]</a:t>
            </a:r>
            <a:br>
              <a:rPr lang="en-GB" sz="1200" baseline="0" dirty="0"/>
            </a:br>
            <a:r>
              <a:rPr lang="en-GB" sz="1200" b="1" baseline="0" dirty="0" err="1"/>
              <a:t>fünf</a:t>
            </a:r>
            <a:r>
              <a:rPr lang="en-GB" sz="1200" b="1" baseline="0" dirty="0"/>
              <a:t> </a:t>
            </a:r>
            <a:r>
              <a:rPr lang="en-GB" sz="1200" baseline="0" dirty="0"/>
              <a:t>[272]; </a:t>
            </a:r>
            <a:r>
              <a:rPr lang="en-GB" sz="1200" b="1" baseline="0" dirty="0" err="1"/>
              <a:t>Rücken</a:t>
            </a:r>
            <a:r>
              <a:rPr lang="en-GB" sz="1200" b="1" baseline="0" dirty="0"/>
              <a:t> </a:t>
            </a:r>
            <a:r>
              <a:rPr lang="en-GB" sz="1200" b="0" baseline="0" dirty="0"/>
              <a:t>[914] </a:t>
            </a:r>
            <a:r>
              <a:rPr lang="en-GB" sz="1200" b="1" baseline="0" dirty="0" err="1"/>
              <a:t>wünschen</a:t>
            </a:r>
            <a:r>
              <a:rPr lang="en-GB" sz="1200" b="1" baseline="0" dirty="0"/>
              <a:t> </a:t>
            </a:r>
            <a:r>
              <a:rPr lang="en-GB" sz="1200" baseline="0" dirty="0"/>
              <a:t>[684]; </a:t>
            </a:r>
            <a:r>
              <a:rPr lang="en-GB" sz="1200" b="1" baseline="0" dirty="0" err="1"/>
              <a:t>Glück</a:t>
            </a:r>
            <a:r>
              <a:rPr lang="en-GB" sz="1200" b="1" baseline="0" dirty="0"/>
              <a:t> </a:t>
            </a:r>
            <a:r>
              <a:rPr lang="en-GB" sz="1200" baseline="0" dirty="0"/>
              <a:t>[763]; </a:t>
            </a:r>
            <a:r>
              <a:rPr lang="en-GB" sz="1200" b="1" baseline="0" dirty="0" err="1"/>
              <a:t>müssen</a:t>
            </a:r>
            <a:r>
              <a:rPr lang="en-GB" sz="1200" b="1" baseline="0" dirty="0"/>
              <a:t> </a:t>
            </a:r>
            <a:r>
              <a:rPr lang="en-GB" sz="1200" baseline="0" dirty="0"/>
              <a:t>[45]; </a:t>
            </a:r>
            <a:r>
              <a:rPr lang="en-GB" sz="1200" b="1" baseline="0" dirty="0" err="1"/>
              <a:t>Stück</a:t>
            </a:r>
            <a:r>
              <a:rPr lang="en-GB" sz="1200" b="1" baseline="0" dirty="0"/>
              <a:t> </a:t>
            </a:r>
            <a:r>
              <a:rPr lang="en-GB" sz="1200" baseline="0" dirty="0"/>
              <a:t>[417]</a:t>
            </a:r>
            <a:br>
              <a:rPr lang="en-GB" sz="1200" baseline="0" dirty="0"/>
            </a:b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ähnlich</a:t>
            </a:r>
            <a:r>
              <a:rPr lang="en-GB" sz="1200" b="1" baseline="0" dirty="0"/>
              <a:t> </a:t>
            </a:r>
            <a:r>
              <a:rPr lang="en-GB" sz="1200" baseline="0" dirty="0"/>
              <a:t>[429]; </a:t>
            </a:r>
            <a:r>
              <a:rPr lang="en-GB" sz="1200" b="1" baseline="0" dirty="0" err="1"/>
              <a:t>Nähe</a:t>
            </a:r>
            <a:r>
              <a:rPr lang="en-GB" sz="1200" b="1" baseline="0" dirty="0"/>
              <a:t> </a:t>
            </a:r>
            <a:r>
              <a:rPr lang="en-GB" sz="1200" baseline="0" dirty="0"/>
              <a:t>[795]; </a:t>
            </a:r>
            <a:r>
              <a:rPr lang="en-GB" sz="1200" b="1" baseline="0" dirty="0" err="1"/>
              <a:t>erklären</a:t>
            </a:r>
            <a:r>
              <a:rPr lang="en-GB" sz="1200" b="1" baseline="0" dirty="0"/>
              <a:t> </a:t>
            </a:r>
            <a:r>
              <a:rPr lang="en-GB" sz="1200" baseline="0" dirty="0"/>
              <a:t>[250]; </a:t>
            </a:r>
            <a:r>
              <a:rPr lang="en-GB" sz="1200" b="1" baseline="0" dirty="0" err="1"/>
              <a:t>wählen</a:t>
            </a:r>
            <a:r>
              <a:rPr lang="en-GB" sz="1200" b="1" baseline="0" dirty="0"/>
              <a:t> </a:t>
            </a:r>
            <a:r>
              <a:rPr lang="en-GB" sz="1200" baseline="0" dirty="0"/>
              <a:t>[64]</a:t>
            </a:r>
            <a:br>
              <a:rPr lang="en-GB" sz="1200" baseline="0" dirty="0"/>
            </a:br>
            <a:r>
              <a:rPr lang="en-GB" sz="1200" b="1" baseline="0" dirty="0" err="1"/>
              <a:t>lächeln</a:t>
            </a:r>
            <a:r>
              <a:rPr lang="en-GB" sz="1200" b="1" baseline="0" dirty="0"/>
              <a:t> </a:t>
            </a:r>
            <a:r>
              <a:rPr lang="en-GB" sz="1200" baseline="0" dirty="0"/>
              <a:t>[793]; </a:t>
            </a:r>
            <a:r>
              <a:rPr lang="en-GB" sz="1200" b="1" baseline="0" dirty="0" err="1"/>
              <a:t>Verhältnis</a:t>
            </a:r>
            <a:r>
              <a:rPr lang="en-GB" sz="1200" b="1" baseline="0" dirty="0"/>
              <a:t> </a:t>
            </a:r>
            <a:r>
              <a:rPr lang="en-GB" sz="1200" b="0" baseline="0" dirty="0"/>
              <a:t>[517] </a:t>
            </a:r>
            <a:r>
              <a:rPr lang="en-GB" sz="1200" b="1" baseline="0" dirty="0" err="1"/>
              <a:t>Mädchen</a:t>
            </a:r>
            <a:r>
              <a:rPr lang="en-GB" sz="1200" b="1" baseline="0" dirty="0"/>
              <a:t> </a:t>
            </a:r>
            <a:r>
              <a:rPr lang="en-GB" sz="1200" baseline="0" dirty="0"/>
              <a:t>[537]; </a:t>
            </a:r>
            <a:r>
              <a:rPr lang="en-GB" sz="1200" b="1" baseline="0" dirty="0" err="1"/>
              <a:t>Hälfte</a:t>
            </a:r>
            <a:r>
              <a:rPr lang="en-GB" sz="1200" b="1" baseline="0" dirty="0"/>
              <a:t> </a:t>
            </a:r>
            <a:r>
              <a:rPr lang="en-GB" sz="1200" baseline="0" dirty="0"/>
              <a:t>[972]; </a:t>
            </a:r>
            <a:r>
              <a:rPr lang="en-GB" sz="1200" b="1" baseline="0" dirty="0" err="1"/>
              <a:t>ständig</a:t>
            </a:r>
            <a:r>
              <a:rPr lang="en-GB" sz="1200" b="1" baseline="0" dirty="0"/>
              <a:t> </a:t>
            </a:r>
            <a:r>
              <a:rPr lang="en-GB" sz="1200" baseline="0" dirty="0"/>
              <a:t>[612]; </a:t>
            </a:r>
            <a:r>
              <a:rPr lang="en-GB" sz="1200" b="1" baseline="0" dirty="0" err="1"/>
              <a:t>ändern</a:t>
            </a:r>
            <a:r>
              <a:rPr lang="en-GB" sz="1200" b="1" baseline="0" dirty="0"/>
              <a:t> </a:t>
            </a:r>
            <a:r>
              <a:rPr lang="en-GB" sz="1200" baseline="0" dirty="0"/>
              <a:t>[476]</a:t>
            </a:r>
            <a:br>
              <a:rPr lang="en-GB" sz="1200" baseline="0" dirty="0"/>
            </a:br>
            <a:r>
              <a:rPr lang="en-GB" sz="1200" b="1" baseline="0" dirty="0" err="1"/>
              <a:t>schön</a:t>
            </a:r>
            <a:r>
              <a:rPr lang="en-GB" sz="1200" b="1" baseline="0" dirty="0"/>
              <a:t> </a:t>
            </a:r>
            <a:r>
              <a:rPr lang="en-GB" sz="1200" baseline="0" dirty="0"/>
              <a:t>[164]; </a:t>
            </a:r>
            <a:r>
              <a:rPr lang="en-GB" sz="1200" b="1" baseline="0" dirty="0" err="1"/>
              <a:t>Lösung</a:t>
            </a:r>
            <a:r>
              <a:rPr lang="en-GB" sz="1200" b="1" baseline="0" dirty="0"/>
              <a:t> </a:t>
            </a:r>
            <a:r>
              <a:rPr lang="en-GB" sz="1200" b="0" baseline="0" dirty="0"/>
              <a:t>[620] </a:t>
            </a:r>
            <a:r>
              <a:rPr lang="en-GB" sz="1200" b="1" baseline="0" dirty="0" err="1"/>
              <a:t>mögen</a:t>
            </a:r>
            <a:r>
              <a:rPr lang="en-GB" sz="1200" b="1" baseline="0" dirty="0"/>
              <a:t> </a:t>
            </a:r>
            <a:r>
              <a:rPr lang="en-GB" sz="1200" baseline="0" dirty="0"/>
              <a:t>[151]; </a:t>
            </a:r>
            <a:r>
              <a:rPr lang="en-GB" sz="1200" b="1" baseline="0" dirty="0" err="1"/>
              <a:t>französisch</a:t>
            </a:r>
            <a:r>
              <a:rPr lang="en-GB" sz="1200" b="1" baseline="0" dirty="0"/>
              <a:t> </a:t>
            </a:r>
            <a:r>
              <a:rPr lang="en-GB" sz="1200" baseline="0" dirty="0"/>
              <a:t>[644]; </a:t>
            </a:r>
            <a:r>
              <a:rPr lang="en-GB" sz="1200" b="1" baseline="0" dirty="0" err="1"/>
              <a:t>möglich</a:t>
            </a:r>
            <a:r>
              <a:rPr lang="en-GB" sz="1200" b="1" baseline="0" dirty="0"/>
              <a:t> </a:t>
            </a:r>
            <a:r>
              <a:rPr lang="en-GB" sz="1200" baseline="0" dirty="0"/>
              <a:t>[156]; </a:t>
            </a:r>
            <a:r>
              <a:rPr lang="en-GB" sz="1200" b="1" baseline="0" dirty="0" err="1"/>
              <a:t>Körper</a:t>
            </a:r>
            <a:r>
              <a:rPr lang="en-GB" sz="1200" b="1" baseline="0" dirty="0"/>
              <a:t> </a:t>
            </a:r>
            <a:r>
              <a:rPr lang="en-GB" sz="1200" baseline="0" dirty="0"/>
              <a:t>[617]</a:t>
            </a:r>
            <a:br>
              <a:rPr lang="en-GB" sz="1200" baseline="0" dirty="0"/>
            </a:br>
            <a:r>
              <a:rPr lang="en-GB" sz="1200" b="1" baseline="0" dirty="0" err="1"/>
              <a:t>plötzlich</a:t>
            </a:r>
            <a:r>
              <a:rPr lang="en-GB" sz="1200" b="1" baseline="0" dirty="0"/>
              <a:t> </a:t>
            </a:r>
            <a:r>
              <a:rPr lang="en-GB" sz="1200" baseline="0" dirty="0"/>
              <a:t>[459]; </a:t>
            </a:r>
            <a:r>
              <a:rPr lang="en-GB" sz="1200" b="1" baseline="0" dirty="0" err="1"/>
              <a:t>Bevölkerung</a:t>
            </a:r>
            <a:r>
              <a:rPr lang="en-GB" sz="1200" b="1" baseline="0" dirty="0"/>
              <a:t> </a:t>
            </a:r>
            <a:r>
              <a:rPr lang="en-GB" sz="1200" b="0" baseline="0" dirty="0"/>
              <a:t>[769] </a:t>
            </a:r>
            <a:r>
              <a:rPr lang="en-GB" sz="1200" b="1" baseline="0" dirty="0" err="1"/>
              <a:t>völlig</a:t>
            </a:r>
            <a:r>
              <a:rPr lang="en-GB" sz="1200" b="1" baseline="0" dirty="0"/>
              <a:t> </a:t>
            </a:r>
            <a:r>
              <a:rPr lang="en-GB" sz="1200" baseline="0" dirty="0"/>
              <a:t>[462]; </a:t>
            </a:r>
            <a:r>
              <a:rPr lang="en-GB" sz="1200" b="1" baseline="0" dirty="0" err="1"/>
              <a:t>öffentlich</a:t>
            </a:r>
            <a:r>
              <a:rPr lang="en-GB" sz="1200" b="1" baseline="0" dirty="0"/>
              <a:t> </a:t>
            </a:r>
            <a:r>
              <a:rPr lang="en-GB" sz="1200" baseline="0" dirty="0"/>
              <a:t>[399]; </a:t>
            </a:r>
            <a:r>
              <a:rPr lang="en-GB" sz="1200" b="1" baseline="0" dirty="0" err="1"/>
              <a:t>zwölf</a:t>
            </a:r>
            <a:r>
              <a:rPr lang="en-GB" sz="1200" b="1" baseline="0" dirty="0"/>
              <a:t> </a:t>
            </a:r>
            <a:r>
              <a:rPr lang="en-GB" sz="1200" baseline="0" dirty="0"/>
              <a:t>[882]; </a:t>
            </a:r>
            <a:r>
              <a:rPr lang="en-GB" sz="1200" b="1" baseline="0" dirty="0" err="1"/>
              <a:t>öffnen</a:t>
            </a:r>
            <a:r>
              <a:rPr lang="en-GB" sz="1200" b="1" baseline="0" dirty="0"/>
              <a:t> </a:t>
            </a:r>
            <a:r>
              <a:rPr lang="en-GB" sz="1200" baseline="0" dirty="0"/>
              <a:t>[538]</a:t>
            </a:r>
            <a:br>
              <a:rPr lang="en-GB" sz="1200" baseline="0" dirty="0"/>
            </a:br>
            <a:r>
              <a:rPr lang="en-GB" sz="1200" b="1" baseline="0" dirty="0" err="1"/>
              <a:t>Mäuse</a:t>
            </a:r>
            <a:r>
              <a:rPr lang="en-GB" sz="1200" b="1" baseline="0" dirty="0"/>
              <a:t> </a:t>
            </a:r>
            <a:r>
              <a:rPr lang="en-GB" sz="1200" baseline="0" dirty="0"/>
              <a:t>[3757]; </a:t>
            </a:r>
            <a:r>
              <a:rPr lang="en-GB" sz="1200" b="1" baseline="0" dirty="0" err="1"/>
              <a:t>Bäume</a:t>
            </a:r>
            <a:r>
              <a:rPr lang="en-GB" sz="1200" b="1" baseline="0" dirty="0"/>
              <a:t> </a:t>
            </a:r>
            <a:r>
              <a:rPr lang="en-GB" sz="1200" b="0" baseline="0" dirty="0"/>
              <a:t>[994] </a:t>
            </a:r>
            <a:r>
              <a:rPr lang="en-GB" sz="1200" b="1" baseline="0" dirty="0" err="1"/>
              <a:t>häufig</a:t>
            </a:r>
            <a:r>
              <a:rPr lang="en-GB" sz="1200" b="1" baseline="0" dirty="0"/>
              <a:t> </a:t>
            </a:r>
            <a:r>
              <a:rPr lang="en-GB" sz="1200" baseline="0" dirty="0"/>
              <a:t>[432]; </a:t>
            </a:r>
            <a:r>
              <a:rPr lang="en-GB" sz="1200" b="1" baseline="0" dirty="0" err="1"/>
              <a:t>träumen</a:t>
            </a:r>
            <a:r>
              <a:rPr lang="en-GB" sz="1200" b="1" baseline="0" dirty="0"/>
              <a:t> </a:t>
            </a:r>
            <a:r>
              <a:rPr lang="en-GB" sz="1200" baseline="0" dirty="0"/>
              <a:t>[1907]; </a:t>
            </a:r>
            <a:r>
              <a:rPr lang="en-GB" sz="1200" b="1" baseline="0" dirty="0" err="1"/>
              <a:t>Häuser</a:t>
            </a:r>
            <a:r>
              <a:rPr lang="en-GB" sz="1200" b="1" baseline="0" dirty="0"/>
              <a:t> </a:t>
            </a:r>
            <a:r>
              <a:rPr lang="en-GB" sz="1200" baseline="0" dirty="0"/>
              <a:t>[159]; </a:t>
            </a:r>
            <a:r>
              <a:rPr lang="en-GB" sz="1200" b="1" baseline="0" dirty="0" err="1"/>
              <a:t>Gebäude</a:t>
            </a:r>
            <a:r>
              <a:rPr lang="en-GB" sz="1200" baseline="0" dirty="0"/>
              <a:t>[1202].</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br>
            <a:r>
              <a:rPr lang="en-GB" sz="1200" i="1" dirty="0"/>
              <a:t>Source:  Jones, R.L. &amp; </a:t>
            </a:r>
            <a:r>
              <a:rPr lang="en-GB" sz="1200" i="1" dirty="0" err="1"/>
              <a:t>Tschirner</a:t>
            </a:r>
            <a:r>
              <a:rPr lang="en-GB" sz="1200"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6</a:t>
            </a:fld>
            <a:endParaRPr lang="en-GB" altLang="en-US"/>
          </a:p>
        </p:txBody>
      </p:sp>
    </p:spTree>
    <p:extLst>
      <p:ext uri="{BB962C8B-B14F-4D97-AF65-F5344CB8AC3E}">
        <p14:creationId xmlns:p14="http://schemas.microsoft.com/office/powerpoint/2010/main" val="10261930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https://kunstklasse.com/wp-content/uploads/KK_MV04_ErnstJandl_01_OttosMops.pdf</a:t>
            </a:r>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solidFill>
                  <a:srgbClr val="000000"/>
                </a:solidFill>
              </a:rPr>
              <a:pPr/>
              <a:t>60</a:t>
            </a:fld>
            <a:endParaRPr lang="en-GB" altLang="en-US">
              <a:solidFill>
                <a:srgbClr val="000000"/>
              </a:solidFill>
            </a:endParaRPr>
          </a:p>
        </p:txBody>
      </p:sp>
    </p:spTree>
    <p:extLst>
      <p:ext uri="{BB962C8B-B14F-4D97-AF65-F5344CB8AC3E}">
        <p14:creationId xmlns:p14="http://schemas.microsoft.com/office/powerpoint/2010/main" val="33313987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61</a:t>
            </a:fld>
            <a:endParaRPr lang="en-GB" altLang="en-US"/>
          </a:p>
        </p:txBody>
      </p:sp>
    </p:spTree>
    <p:extLst>
      <p:ext uri="{BB962C8B-B14F-4D97-AF65-F5344CB8AC3E}">
        <p14:creationId xmlns:p14="http://schemas.microsoft.com/office/powerpoint/2010/main" val="27198453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62</a:t>
            </a:fld>
            <a:endParaRPr lang="en-GB" altLang="en-US"/>
          </a:p>
        </p:txBody>
      </p:sp>
    </p:spTree>
    <p:extLst>
      <p:ext uri="{BB962C8B-B14F-4D97-AF65-F5344CB8AC3E}">
        <p14:creationId xmlns:p14="http://schemas.microsoft.com/office/powerpoint/2010/main" val="3335113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63</a:t>
            </a:fld>
            <a:endParaRPr lang="en-GB" altLang="en-US"/>
          </a:p>
        </p:txBody>
      </p:sp>
    </p:spTree>
    <p:extLst>
      <p:ext uri="{BB962C8B-B14F-4D97-AF65-F5344CB8AC3E}">
        <p14:creationId xmlns:p14="http://schemas.microsoft.com/office/powerpoint/2010/main" val="2625302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64</a:t>
            </a:fld>
            <a:endParaRPr lang="en-GB" altLang="en-US"/>
          </a:p>
        </p:txBody>
      </p:sp>
    </p:spTree>
    <p:extLst>
      <p:ext uri="{BB962C8B-B14F-4D97-AF65-F5344CB8AC3E}">
        <p14:creationId xmlns:p14="http://schemas.microsoft.com/office/powerpoint/2010/main" val="7383290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65</a:t>
            </a:fld>
            <a:endParaRPr lang="en-GB" altLang="en-US"/>
          </a:p>
        </p:txBody>
      </p:sp>
    </p:spTree>
    <p:extLst>
      <p:ext uri="{BB962C8B-B14F-4D97-AF65-F5344CB8AC3E}">
        <p14:creationId xmlns:p14="http://schemas.microsoft.com/office/powerpoint/2010/main" val="2369954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66</a:t>
            </a:fld>
            <a:endParaRPr lang="en-GB" altLang="en-US"/>
          </a:p>
        </p:txBody>
      </p:sp>
    </p:spTree>
    <p:extLst>
      <p:ext uri="{BB962C8B-B14F-4D97-AF65-F5344CB8AC3E}">
        <p14:creationId xmlns:p14="http://schemas.microsoft.com/office/powerpoint/2010/main" val="1482796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Word frequency rankings (1 is the most common word in German): </a:t>
            </a:r>
            <a:br>
              <a:rPr lang="en-GB" baseline="0" dirty="0"/>
            </a:br>
            <a:r>
              <a:rPr lang="en-GB" b="1" baseline="0" dirty="0" err="1"/>
              <a:t>schreiben</a:t>
            </a:r>
            <a:r>
              <a:rPr lang="en-GB" b="1" baseline="0" dirty="0"/>
              <a:t> </a:t>
            </a:r>
            <a:r>
              <a:rPr lang="en-GB" baseline="0" dirty="0"/>
              <a:t>[245]; </a:t>
            </a:r>
            <a:r>
              <a:rPr lang="en-GB" b="1" baseline="0" dirty="0" err="1"/>
              <a:t>falsch</a:t>
            </a:r>
            <a:r>
              <a:rPr lang="en-GB" b="1" baseline="0" dirty="0"/>
              <a:t> </a:t>
            </a:r>
            <a:r>
              <a:rPr lang="en-GB" b="0" baseline="0" dirty="0"/>
              <a:t>[638] </a:t>
            </a:r>
            <a:r>
              <a:rPr lang="en-GB" b="1" baseline="0" dirty="0" err="1"/>
              <a:t>schnell</a:t>
            </a:r>
            <a:r>
              <a:rPr lang="en-GB" b="1" baseline="0" dirty="0"/>
              <a:t> </a:t>
            </a:r>
            <a:r>
              <a:rPr lang="en-GB" baseline="0" dirty="0"/>
              <a:t>[233]; </a:t>
            </a:r>
            <a:r>
              <a:rPr lang="en-GB" b="1" baseline="0" dirty="0" err="1"/>
              <a:t>zwischen</a:t>
            </a:r>
            <a:r>
              <a:rPr lang="en-GB" b="1" baseline="0" dirty="0"/>
              <a:t> </a:t>
            </a:r>
            <a:r>
              <a:rPr lang="en-GB" baseline="0" dirty="0"/>
              <a:t>[115]; </a:t>
            </a:r>
            <a:r>
              <a:rPr lang="en-GB" b="1" baseline="0" dirty="0"/>
              <a:t>Mensch </a:t>
            </a:r>
            <a:r>
              <a:rPr lang="en-GB" baseline="0" dirty="0"/>
              <a:t>[104]; </a:t>
            </a:r>
            <a:r>
              <a:rPr lang="en-GB" b="1" baseline="0" dirty="0" err="1"/>
              <a:t>schwarz</a:t>
            </a:r>
            <a:r>
              <a:rPr lang="en-GB" b="1" baseline="0" dirty="0"/>
              <a:t> </a:t>
            </a:r>
            <a:r>
              <a:rPr lang="en-GB" baseline="0" dirty="0"/>
              <a:t>[451]</a:t>
            </a:r>
            <a:br>
              <a:rPr lang="en-GB" baseline="0" dirty="0"/>
            </a:br>
            <a:r>
              <a:rPr lang="en-GB" sz="1200" b="1" baseline="0" dirty="0" err="1"/>
              <a:t>spielen</a:t>
            </a:r>
            <a:r>
              <a:rPr lang="en-GB" sz="1200" b="0" baseline="0" dirty="0"/>
              <a:t> [197</a:t>
            </a:r>
            <a:r>
              <a:rPr lang="en-GB" sz="1200" baseline="0" dirty="0"/>
              <a:t>]; </a:t>
            </a:r>
            <a:r>
              <a:rPr lang="en-GB" sz="1200" b="1" baseline="0" dirty="0" err="1"/>
              <a:t>Spaß</a:t>
            </a:r>
            <a:r>
              <a:rPr lang="en-GB" sz="1200" b="1" baseline="0" dirty="0"/>
              <a:t> </a:t>
            </a:r>
            <a:r>
              <a:rPr lang="en-GB" sz="1200" b="0" baseline="0" dirty="0"/>
              <a:t>[666] </a:t>
            </a:r>
            <a:r>
              <a:rPr lang="en-GB" sz="1200" b="1" baseline="0" dirty="0" err="1"/>
              <a:t>Sprache</a:t>
            </a:r>
            <a:r>
              <a:rPr lang="en-GB" sz="1200" b="1" baseline="0" dirty="0"/>
              <a:t> </a:t>
            </a:r>
            <a:r>
              <a:rPr lang="en-GB" sz="1200" baseline="0" dirty="0"/>
              <a:t>[367]; </a:t>
            </a:r>
            <a:r>
              <a:rPr lang="en-GB" sz="1200" b="1" baseline="0" dirty="0" err="1"/>
              <a:t>sprechen</a:t>
            </a:r>
            <a:r>
              <a:rPr lang="en-GB" sz="1200" b="1" baseline="0" dirty="0"/>
              <a:t> </a:t>
            </a:r>
            <a:r>
              <a:rPr lang="en-GB" sz="1200" baseline="0" dirty="0"/>
              <a:t>[157]; </a:t>
            </a:r>
            <a:r>
              <a:rPr lang="en-GB" sz="1200" b="1" baseline="0" dirty="0"/>
              <a:t>Sport </a:t>
            </a:r>
            <a:r>
              <a:rPr lang="en-GB" sz="1200" baseline="0" dirty="0"/>
              <a:t>[845]; </a:t>
            </a:r>
            <a:r>
              <a:rPr lang="en-GB" sz="1200" b="1" baseline="0" dirty="0"/>
              <a:t>Spiel </a:t>
            </a:r>
            <a:r>
              <a:rPr lang="en-GB" sz="1200" baseline="0" dirty="0"/>
              <a:t>[500]</a:t>
            </a:r>
            <a:br>
              <a:rPr lang="en-GB" sz="1200" baseline="0" dirty="0"/>
            </a:br>
            <a:r>
              <a:rPr lang="en-GB" sz="1200" b="1" baseline="0" dirty="0" err="1"/>
              <a:t>sollen</a:t>
            </a:r>
            <a:r>
              <a:rPr lang="en-GB" sz="1200" b="1" baseline="0" dirty="0"/>
              <a:t> </a:t>
            </a:r>
            <a:r>
              <a:rPr lang="en-GB" sz="1200" baseline="0" dirty="0"/>
              <a:t>[63]; </a:t>
            </a:r>
            <a:r>
              <a:rPr lang="en-GB" sz="1200" b="1" baseline="0" dirty="0" err="1"/>
              <a:t>Gesetz</a:t>
            </a:r>
            <a:r>
              <a:rPr lang="en-GB" sz="1200" b="1" baseline="0" dirty="0"/>
              <a:t> </a:t>
            </a:r>
            <a:r>
              <a:rPr lang="en-GB" sz="1200" b="0" baseline="0" dirty="0"/>
              <a:t>[552] </a:t>
            </a:r>
            <a:r>
              <a:rPr lang="en-GB" sz="1200" b="1" baseline="0" dirty="0" err="1"/>
              <a:t>Seite</a:t>
            </a:r>
            <a:r>
              <a:rPr lang="en-GB" sz="1200" baseline="0" dirty="0"/>
              <a:t>[217]; </a:t>
            </a:r>
            <a:r>
              <a:rPr lang="en-GB" sz="1200" b="1" baseline="0" dirty="0" err="1"/>
              <a:t>reisen</a:t>
            </a:r>
            <a:r>
              <a:rPr lang="en-GB" sz="1200" b="1" baseline="0" dirty="0"/>
              <a:t> </a:t>
            </a:r>
            <a:r>
              <a:rPr lang="en-GB" sz="1200" baseline="0" dirty="0"/>
              <a:t>[978]; </a:t>
            </a:r>
            <a:r>
              <a:rPr lang="en-GB" sz="1200" b="1" baseline="0" dirty="0" err="1"/>
              <a:t>langsam</a:t>
            </a:r>
            <a:r>
              <a:rPr lang="en-GB" sz="1200" b="1" baseline="0" dirty="0"/>
              <a:t> </a:t>
            </a:r>
            <a:r>
              <a:rPr lang="en-GB" sz="1200" baseline="0" dirty="0"/>
              <a:t>[604]; </a:t>
            </a:r>
            <a:r>
              <a:rPr lang="en-GB" sz="1200" b="1" baseline="0" dirty="0" err="1"/>
              <a:t>Satz</a:t>
            </a:r>
            <a:r>
              <a:rPr lang="en-GB" sz="1200" b="1" baseline="0" dirty="0"/>
              <a:t> </a:t>
            </a:r>
            <a:r>
              <a:rPr lang="en-GB" sz="1200" baseline="0" dirty="0"/>
              <a:t>[582]</a:t>
            </a:r>
            <a:br>
              <a:rPr lang="en-GB" sz="1200" baseline="0" dirty="0"/>
            </a:br>
            <a:r>
              <a:rPr lang="en-GB" sz="1200" b="1" baseline="0" dirty="0" err="1"/>
              <a:t>groß</a:t>
            </a:r>
            <a:r>
              <a:rPr lang="en-GB" sz="1200" b="1" baseline="0" dirty="0"/>
              <a:t> </a:t>
            </a:r>
            <a:r>
              <a:rPr lang="en-GB" sz="1200" baseline="0" dirty="0"/>
              <a:t>[74]; </a:t>
            </a:r>
            <a:r>
              <a:rPr lang="en-GB" sz="1200" b="1" baseline="0" dirty="0" err="1"/>
              <a:t>Fußball</a:t>
            </a:r>
            <a:r>
              <a:rPr lang="en-GB" sz="1200" b="1" baseline="0" dirty="0"/>
              <a:t> </a:t>
            </a:r>
            <a:r>
              <a:rPr lang="en-GB" sz="1200" b="0" baseline="0" dirty="0"/>
              <a:t>[1497] </a:t>
            </a:r>
            <a:r>
              <a:rPr lang="en-GB" sz="1200" b="1" baseline="0" dirty="0" err="1"/>
              <a:t>ein</a:t>
            </a:r>
            <a:r>
              <a:rPr lang="en-GB" sz="1200" b="1" baseline="0" dirty="0"/>
              <a:t> </a:t>
            </a:r>
            <a:r>
              <a:rPr lang="en-GB" sz="1200" b="1" baseline="0" dirty="0" err="1"/>
              <a:t>bisschen</a:t>
            </a:r>
            <a:r>
              <a:rPr lang="en-GB" sz="1200" b="1" baseline="0" dirty="0"/>
              <a:t> </a:t>
            </a:r>
            <a:r>
              <a:rPr lang="en-GB" sz="1200" baseline="0" dirty="0"/>
              <a:t>[194]; </a:t>
            </a:r>
            <a:r>
              <a:rPr lang="en-GB" sz="1200" b="1" baseline="0" dirty="0" err="1"/>
              <a:t>heißen</a:t>
            </a:r>
            <a:r>
              <a:rPr lang="en-GB" sz="1200" b="1" baseline="0" dirty="0"/>
              <a:t> </a:t>
            </a:r>
            <a:r>
              <a:rPr lang="en-GB" sz="1200" baseline="0" dirty="0"/>
              <a:t>[123]; </a:t>
            </a:r>
            <a:r>
              <a:rPr lang="en-GB" sz="1200" b="1" baseline="0" dirty="0" err="1"/>
              <a:t>damals</a:t>
            </a:r>
            <a:r>
              <a:rPr lang="en-GB" sz="1200" b="1" baseline="0" dirty="0"/>
              <a:t> </a:t>
            </a:r>
            <a:r>
              <a:rPr lang="en-GB" sz="1200" baseline="0" dirty="0"/>
              <a:t>[271]; </a:t>
            </a:r>
            <a:r>
              <a:rPr lang="en-GB" sz="1200" b="1" baseline="0" dirty="0" err="1"/>
              <a:t>lassen</a:t>
            </a:r>
            <a:r>
              <a:rPr lang="en-GB" sz="1200" b="1" baseline="0" dirty="0"/>
              <a:t> </a:t>
            </a:r>
            <a:r>
              <a:rPr lang="en-GB" sz="1200" baseline="0" dirty="0"/>
              <a:t>[82]</a:t>
            </a:r>
            <a:br>
              <a:rPr lang="en-GB" sz="1200" baseline="0" dirty="0"/>
            </a:br>
            <a:r>
              <a:rPr lang="en-GB" b="1" baseline="0" dirty="0" err="1"/>
              <a:t>er</a:t>
            </a:r>
            <a:r>
              <a:rPr lang="en-GB" b="1" baseline="0" dirty="0"/>
              <a:t> </a:t>
            </a:r>
            <a:r>
              <a:rPr lang="en-GB" baseline="0" dirty="0"/>
              <a:t>[20];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 </a:t>
            </a:r>
            <a:r>
              <a:rPr lang="en-GB" b="1" baseline="0" dirty="0" err="1"/>
              <a:t>Herz</a:t>
            </a:r>
            <a:r>
              <a:rPr lang="en-GB" b="1" baseline="0" dirty="0"/>
              <a:t> </a:t>
            </a:r>
            <a:r>
              <a:rPr lang="en-GB" baseline="0" dirty="0"/>
              <a:t>[699]; </a:t>
            </a:r>
            <a:r>
              <a:rPr lang="en-GB" b="1" baseline="0" dirty="0" err="1"/>
              <a:t>erst</a:t>
            </a:r>
            <a:r>
              <a:rPr lang="en-GB" b="1" baseline="0" dirty="0"/>
              <a:t> </a:t>
            </a:r>
            <a:r>
              <a:rPr lang="en-GB" baseline="0" dirty="0"/>
              <a:t>[126]; </a:t>
            </a:r>
            <a:r>
              <a:rPr lang="en-GB" b="1" baseline="0" dirty="0" err="1"/>
              <a:t>lernen</a:t>
            </a:r>
            <a:r>
              <a:rPr lang="en-GB" b="1" baseline="0" dirty="0"/>
              <a:t> </a:t>
            </a:r>
            <a:r>
              <a:rPr lang="en-GB" baseline="0" dirty="0"/>
              <a:t>[203]</a:t>
            </a:r>
            <a:br>
              <a:rPr lang="en-GB" sz="1200" baseline="0" dirty="0"/>
            </a:br>
            <a:r>
              <a:rPr lang="en-GB" b="1" baseline="0" dirty="0" err="1"/>
              <a:t>wieder</a:t>
            </a:r>
            <a:r>
              <a:rPr lang="en-GB" b="1" baseline="0" dirty="0"/>
              <a:t> </a:t>
            </a:r>
            <a:r>
              <a:rPr lang="en-GB" baseline="0" dirty="0"/>
              <a:t>[75]; </a:t>
            </a:r>
            <a:r>
              <a:rPr lang="en-GB" b="1" baseline="0" dirty="0" err="1"/>
              <a:t>Eltern</a:t>
            </a:r>
            <a:r>
              <a:rPr lang="en-GB" b="1" baseline="0" dirty="0"/>
              <a:t> </a:t>
            </a:r>
            <a:r>
              <a:rPr lang="en-GB" b="0" baseline="0" dirty="0"/>
              <a:t>[351] </a:t>
            </a:r>
            <a:r>
              <a:rPr lang="en-GB" b="1" baseline="0" dirty="0" err="1"/>
              <a:t>aber</a:t>
            </a:r>
            <a:r>
              <a:rPr lang="en-GB" b="1" baseline="0" dirty="0"/>
              <a:t> </a:t>
            </a:r>
            <a:r>
              <a:rPr lang="en-GB" baseline="0" dirty="0"/>
              <a:t>[32]; </a:t>
            </a:r>
            <a:r>
              <a:rPr lang="en-GB" b="1" baseline="0" dirty="0" err="1"/>
              <a:t>anders</a:t>
            </a:r>
            <a:r>
              <a:rPr lang="en-GB" b="1" baseline="0" dirty="0"/>
              <a:t> </a:t>
            </a:r>
            <a:r>
              <a:rPr lang="en-GB" baseline="0" dirty="0"/>
              <a:t>[306]; </a:t>
            </a:r>
            <a:r>
              <a:rPr lang="en-GB" b="1" baseline="0" dirty="0" err="1"/>
              <a:t>hundert</a:t>
            </a:r>
            <a:r>
              <a:rPr lang="en-GB" b="1" baseline="0" dirty="0"/>
              <a:t> </a:t>
            </a:r>
            <a:r>
              <a:rPr lang="en-GB" baseline="0" dirty="0"/>
              <a:t>[945]; </a:t>
            </a:r>
            <a:r>
              <a:rPr lang="en-GB" b="1" baseline="0" dirty="0" err="1"/>
              <a:t>oder</a:t>
            </a:r>
            <a:r>
              <a:rPr lang="en-GB" b="1" baseline="0" dirty="0"/>
              <a:t> </a:t>
            </a:r>
            <a:r>
              <a:rPr lang="en-GB" baseline="0" dirty="0"/>
              <a:t>[30].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0" marR="0" lvl="0" indent="0" algn="l" defTabSz="914400" rtl="0" eaLnBrk="0" fontAlgn="base" latinLnBrk="0" hangingPunct="0">
              <a:lnSpc>
                <a:spcPct val="100000"/>
              </a:lnSpc>
              <a:spcBef>
                <a:spcPct val="30000"/>
              </a:spcBef>
              <a:spcAft>
                <a:spcPct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7</a:t>
            </a:fld>
            <a:endParaRPr lang="en-GB" altLang="en-US"/>
          </a:p>
        </p:txBody>
      </p:sp>
    </p:spTree>
    <p:extLst>
      <p:ext uri="{BB962C8B-B14F-4D97-AF65-F5344CB8AC3E}">
        <p14:creationId xmlns:p14="http://schemas.microsoft.com/office/powerpoint/2010/main" val="359620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Word frequency rankings (1 is the most common word in German): </a:t>
            </a:r>
            <a:br>
              <a:rPr lang="en-GB" sz="1200" baseline="0" dirty="0"/>
            </a:br>
            <a:r>
              <a:rPr lang="en-GB" sz="1200" b="1" baseline="0" dirty="0" err="1"/>
              <a:t>vor</a:t>
            </a:r>
            <a:r>
              <a:rPr lang="en-GB" sz="1200" b="1" baseline="0" dirty="0"/>
              <a:t> </a:t>
            </a:r>
            <a:r>
              <a:rPr lang="en-GB" sz="1200" baseline="0" dirty="0"/>
              <a:t>[55]; </a:t>
            </a:r>
            <a:r>
              <a:rPr lang="en-GB" sz="1200" b="1" baseline="0" dirty="0" err="1"/>
              <a:t>positiv</a:t>
            </a:r>
            <a:r>
              <a:rPr lang="en-GB" sz="1200" b="1" baseline="0" dirty="0"/>
              <a:t> </a:t>
            </a:r>
            <a:r>
              <a:rPr lang="en-GB" sz="1200" b="0" baseline="0" dirty="0"/>
              <a:t>[690] </a:t>
            </a:r>
            <a:r>
              <a:rPr lang="en-GB" sz="1200" b="1" baseline="0" dirty="0" err="1"/>
              <a:t>voll</a:t>
            </a:r>
            <a:r>
              <a:rPr lang="en-GB" sz="1200" b="1" baseline="0" dirty="0"/>
              <a:t> </a:t>
            </a:r>
            <a:r>
              <a:rPr lang="en-GB" sz="1200" baseline="0" dirty="0"/>
              <a:t>[357]; </a:t>
            </a:r>
            <a:r>
              <a:rPr lang="en-GB" sz="1200" b="1" baseline="0" dirty="0"/>
              <a:t>bevor</a:t>
            </a:r>
            <a:r>
              <a:rPr lang="en-GB" sz="1200" baseline="0" dirty="0"/>
              <a:t>[541]; </a:t>
            </a:r>
            <a:r>
              <a:rPr lang="en-GB" sz="1200" b="1" baseline="0" dirty="0" err="1"/>
              <a:t>vergessen</a:t>
            </a:r>
            <a:r>
              <a:rPr lang="en-GB" sz="1200" b="1" baseline="0" dirty="0"/>
              <a:t> </a:t>
            </a:r>
            <a:r>
              <a:rPr lang="en-GB" sz="1200" baseline="0" dirty="0"/>
              <a:t>[595]; </a:t>
            </a:r>
            <a:r>
              <a:rPr lang="en-GB" sz="1200" b="1" baseline="0" dirty="0" err="1"/>
              <a:t>Vater</a:t>
            </a:r>
            <a:r>
              <a:rPr lang="en-GB" sz="1200" b="1" baseline="0" dirty="0"/>
              <a:t> </a:t>
            </a:r>
            <a:r>
              <a:rPr lang="en-GB" sz="1200" baseline="0" dirty="0"/>
              <a:t>[216]</a:t>
            </a:r>
            <a:br>
              <a:rPr lang="en-GB" sz="1200" baseline="0" dirty="0"/>
            </a:br>
            <a:r>
              <a:rPr lang="en-GB" sz="1200" b="1" baseline="0" dirty="0" err="1"/>
              <a:t>Haus</a:t>
            </a:r>
            <a:r>
              <a:rPr lang="en-GB" sz="1200" b="1" baseline="0" dirty="0"/>
              <a:t> </a:t>
            </a:r>
            <a:r>
              <a:rPr lang="en-GB" sz="1200" baseline="0" dirty="0"/>
              <a:t>[159]; </a:t>
            </a:r>
            <a:r>
              <a:rPr lang="en-GB" sz="1200" b="1" baseline="0" dirty="0" err="1"/>
              <a:t>genau</a:t>
            </a:r>
            <a:r>
              <a:rPr lang="en-GB" sz="1200" b="1" baseline="0" dirty="0"/>
              <a:t> </a:t>
            </a:r>
            <a:r>
              <a:rPr lang="en-GB" sz="1200" b="0" baseline="0" dirty="0"/>
              <a:t>[183] </a:t>
            </a:r>
            <a:r>
              <a:rPr lang="en-GB" sz="1200" b="1" baseline="0" dirty="0" err="1"/>
              <a:t>auch</a:t>
            </a:r>
            <a:r>
              <a:rPr lang="en-GB" sz="1200" b="1" baseline="0" dirty="0"/>
              <a:t> </a:t>
            </a:r>
            <a:r>
              <a:rPr lang="en-GB" sz="1200" baseline="0" dirty="0"/>
              <a:t>[16]; </a:t>
            </a:r>
            <a:r>
              <a:rPr lang="en-GB" sz="1200" b="1" baseline="0" dirty="0" err="1"/>
              <a:t>glauben</a:t>
            </a:r>
            <a:r>
              <a:rPr lang="en-GB" sz="1200" b="1" baseline="0" dirty="0"/>
              <a:t> </a:t>
            </a:r>
            <a:r>
              <a:rPr lang="en-GB" sz="1200" baseline="0" dirty="0"/>
              <a:t>[143]; </a:t>
            </a:r>
            <a:r>
              <a:rPr lang="en-GB" sz="1200" b="1" baseline="0" dirty="0" err="1"/>
              <a:t>ausgehen</a:t>
            </a:r>
            <a:r>
              <a:rPr lang="en-GB" sz="1200" b="1" baseline="0" dirty="0"/>
              <a:t> </a:t>
            </a:r>
            <a:r>
              <a:rPr lang="en-GB" sz="1200" baseline="0" dirty="0"/>
              <a:t>[493]; </a:t>
            </a:r>
            <a:r>
              <a:rPr lang="en-GB" sz="1200" b="1" baseline="0" dirty="0"/>
              <a:t>auf </a:t>
            </a:r>
            <a:r>
              <a:rPr lang="en-GB" sz="1200" baseline="0" dirty="0"/>
              <a:t>[17]</a:t>
            </a:r>
            <a:br>
              <a:rPr lang="en-GB" sz="1200" baseline="0" dirty="0"/>
            </a:br>
            <a:r>
              <a:rPr lang="en-GB" sz="1200" b="1" baseline="0" dirty="0" err="1"/>
              <a:t>reden</a:t>
            </a:r>
            <a:r>
              <a:rPr lang="en-GB" sz="1200" b="1" baseline="0" dirty="0"/>
              <a:t> </a:t>
            </a:r>
            <a:r>
              <a:rPr lang="en-GB" sz="1200" baseline="0" dirty="0"/>
              <a:t>[356]; </a:t>
            </a:r>
            <a:r>
              <a:rPr lang="en-GB" sz="1200" b="1" baseline="0" dirty="0"/>
              <a:t>Regel </a:t>
            </a:r>
            <a:r>
              <a:rPr lang="en-GB" sz="1200" b="0" baseline="0" dirty="0"/>
              <a:t>[484] </a:t>
            </a:r>
            <a:r>
              <a:rPr lang="en-GB" sz="1200" b="1" baseline="0" dirty="0"/>
              <a:t>rot</a:t>
            </a:r>
            <a:r>
              <a:rPr lang="en-GB" sz="1200" baseline="0" dirty="0"/>
              <a:t>[381]; </a:t>
            </a:r>
            <a:r>
              <a:rPr lang="en-GB" sz="1200" b="1" baseline="0" dirty="0" err="1"/>
              <a:t>warum</a:t>
            </a:r>
            <a:r>
              <a:rPr lang="en-GB" sz="1200" b="1" baseline="0" dirty="0"/>
              <a:t>? </a:t>
            </a:r>
            <a:r>
              <a:rPr lang="en-GB" sz="1200" baseline="0" dirty="0"/>
              <a:t>[246]; </a:t>
            </a:r>
            <a:r>
              <a:rPr lang="en-GB" sz="1200" b="1" baseline="0" dirty="0" err="1"/>
              <a:t>Reise</a:t>
            </a:r>
            <a:r>
              <a:rPr lang="en-GB" sz="1200" b="1" baseline="0" dirty="0"/>
              <a:t> </a:t>
            </a:r>
            <a:r>
              <a:rPr lang="en-GB" sz="1200" baseline="0" dirty="0"/>
              <a:t>[786]; </a:t>
            </a:r>
            <a:r>
              <a:rPr lang="en-GB" sz="1200" b="1" baseline="0" dirty="0" err="1"/>
              <a:t>Beruf</a:t>
            </a:r>
            <a:r>
              <a:rPr lang="en-GB" sz="1200" b="1" baseline="0" dirty="0"/>
              <a:t> </a:t>
            </a:r>
            <a:r>
              <a:rPr lang="en-GB" sz="1200" baseline="0" dirty="0"/>
              <a:t>[477]</a:t>
            </a:r>
            <a:br>
              <a:rPr lang="en-GB" sz="1200" baseline="0" dirty="0"/>
            </a:br>
            <a:r>
              <a:rPr lang="en-GB" sz="1200" b="1" baseline="0" dirty="0" err="1"/>
              <a:t>Uhr</a:t>
            </a:r>
            <a:r>
              <a:rPr lang="en-GB" sz="1200" b="1" baseline="0" dirty="0"/>
              <a:t> </a:t>
            </a:r>
            <a:r>
              <a:rPr lang="en-GB" sz="1200" baseline="0" dirty="0"/>
              <a:t>[349]; </a:t>
            </a:r>
            <a:r>
              <a:rPr lang="en-GB" sz="1200" b="1" baseline="0" dirty="0" err="1"/>
              <a:t>Markt</a:t>
            </a:r>
            <a:r>
              <a:rPr lang="en-GB" sz="1200" b="1" baseline="0" dirty="0"/>
              <a:t> </a:t>
            </a:r>
            <a:r>
              <a:rPr lang="en-GB" sz="1200" b="0" baseline="0" dirty="0"/>
              <a:t>[508] </a:t>
            </a:r>
            <a:r>
              <a:rPr lang="en-GB" sz="1200" b="1" baseline="0" dirty="0"/>
              <a:t>Morgen </a:t>
            </a:r>
            <a:r>
              <a:rPr lang="en-GB" sz="1200" baseline="0" dirty="0"/>
              <a:t>[311]; </a:t>
            </a:r>
            <a:r>
              <a:rPr lang="en-GB" sz="1200" b="1" baseline="0" dirty="0" err="1"/>
              <a:t>Kultur</a:t>
            </a:r>
            <a:r>
              <a:rPr lang="en-GB" sz="1200" b="1" baseline="0" dirty="0"/>
              <a:t> </a:t>
            </a:r>
            <a:r>
              <a:rPr lang="en-GB" sz="1200" baseline="0" dirty="0"/>
              <a:t>[593]; </a:t>
            </a:r>
            <a:r>
              <a:rPr lang="en-GB" sz="1200" b="1" baseline="0" dirty="0" err="1"/>
              <a:t>dort</a:t>
            </a:r>
            <a:r>
              <a:rPr lang="en-GB" sz="1200" b="1" baseline="0" dirty="0"/>
              <a:t> </a:t>
            </a:r>
            <a:r>
              <a:rPr lang="en-GB" sz="1200" baseline="0" dirty="0"/>
              <a:t>[104]; </a:t>
            </a:r>
            <a:r>
              <a:rPr lang="en-GB" sz="1200" b="1" baseline="0" dirty="0"/>
              <a:t>Wort </a:t>
            </a:r>
            <a:r>
              <a:rPr lang="en-GB" sz="1200" baseline="0" dirty="0"/>
              <a:t>[243]</a:t>
            </a:r>
            <a:br>
              <a:rPr lang="en-GB" sz="1200" baseline="0" dirty="0"/>
            </a:br>
            <a:r>
              <a:rPr lang="en-GB" sz="1200" b="1" baseline="0" dirty="0"/>
              <a:t>Deutschland </a:t>
            </a:r>
            <a:r>
              <a:rPr lang="en-GB" sz="1200" baseline="0" dirty="0"/>
              <a:t>[N/A proper noun]; </a:t>
            </a:r>
            <a:r>
              <a:rPr lang="en-GB" sz="1200" b="1" baseline="0" dirty="0"/>
              <a:t>Euro </a:t>
            </a:r>
            <a:r>
              <a:rPr lang="en-GB" sz="1200" b="0" baseline="0" dirty="0"/>
              <a:t>[333] </a:t>
            </a:r>
            <a:r>
              <a:rPr lang="en-GB" sz="1200" b="1" baseline="0" dirty="0" err="1"/>
              <a:t>heute</a:t>
            </a:r>
            <a:r>
              <a:rPr lang="en-GB" sz="1200" b="1" baseline="0" dirty="0"/>
              <a:t> </a:t>
            </a:r>
            <a:r>
              <a:rPr lang="en-GB" sz="1200" baseline="0" dirty="0"/>
              <a:t>[121]; </a:t>
            </a:r>
            <a:r>
              <a:rPr lang="en-GB" sz="1200" b="1" baseline="0" dirty="0"/>
              <a:t>Freund </a:t>
            </a:r>
            <a:r>
              <a:rPr lang="en-GB" sz="1200" baseline="0" dirty="0"/>
              <a:t>[327]; </a:t>
            </a:r>
            <a:r>
              <a:rPr lang="en-GB" sz="1200" b="1" baseline="0" dirty="0" err="1"/>
              <a:t>neu</a:t>
            </a:r>
            <a:r>
              <a:rPr lang="en-GB" sz="1200" b="1" baseline="0" dirty="0"/>
              <a:t> </a:t>
            </a:r>
            <a:r>
              <a:rPr lang="en-GB" sz="1200" baseline="0" dirty="0"/>
              <a:t>[80]; </a:t>
            </a:r>
            <a:r>
              <a:rPr lang="en-GB" sz="1200" b="1" baseline="0" dirty="0" err="1"/>
              <a:t>Leute</a:t>
            </a:r>
            <a:r>
              <a:rPr lang="en-GB" sz="1200" baseline="0" dirty="0"/>
              <a:t>[163].</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br>
            <a:r>
              <a:rPr lang="en-GB" sz="1200" i="1" dirty="0"/>
              <a:t>Source:  Jones, R.L. &amp; </a:t>
            </a:r>
            <a:r>
              <a:rPr lang="en-GB" sz="1200" i="1" dirty="0" err="1"/>
              <a:t>Tschirner</a:t>
            </a:r>
            <a:r>
              <a:rPr lang="en-GB" sz="1200"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8</a:t>
            </a:fld>
            <a:endParaRPr lang="en-GB" altLang="en-US"/>
          </a:p>
        </p:txBody>
      </p:sp>
    </p:spTree>
    <p:extLst>
      <p:ext uri="{BB962C8B-B14F-4D97-AF65-F5344CB8AC3E}">
        <p14:creationId xmlns:p14="http://schemas.microsoft.com/office/powerpoint/2010/main" val="219477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aseline="0" dirty="0"/>
              <a:t>Word frequency rankings (1 is the most common word in German): </a:t>
            </a:r>
            <a:br>
              <a:rPr lang="en-GB" sz="1200" baseline="0" dirty="0"/>
            </a:br>
            <a:r>
              <a:rPr lang="en-GB" sz="1200" b="1" baseline="0" dirty="0" err="1"/>
              <a:t>Theater</a:t>
            </a:r>
            <a:r>
              <a:rPr lang="en-GB" sz="1200" b="0" baseline="0" dirty="0"/>
              <a:t> [725</a:t>
            </a:r>
            <a:r>
              <a:rPr lang="en-GB" sz="1200" baseline="0" dirty="0"/>
              <a:t>]; </a:t>
            </a:r>
            <a:r>
              <a:rPr lang="en-GB" sz="1200" b="1" baseline="0" dirty="0" err="1"/>
              <a:t>Theorie</a:t>
            </a:r>
            <a:r>
              <a:rPr lang="en-GB" sz="1200" b="1" baseline="0" dirty="0"/>
              <a:t> </a:t>
            </a:r>
            <a:r>
              <a:rPr lang="en-GB" sz="1200" b="0" baseline="0" dirty="0"/>
              <a:t>[&gt;4034] </a:t>
            </a:r>
            <a:r>
              <a:rPr lang="en-GB" sz="1200" b="1" baseline="0" dirty="0" err="1"/>
              <a:t>Methode</a:t>
            </a:r>
            <a:r>
              <a:rPr lang="en-GB" sz="1200" b="1" baseline="0" dirty="0"/>
              <a:t> </a:t>
            </a:r>
            <a:r>
              <a:rPr lang="en-GB" sz="1200" baseline="0" dirty="0"/>
              <a:t>[835]; </a:t>
            </a:r>
            <a:r>
              <a:rPr lang="en-GB" sz="1200" b="1" baseline="0" dirty="0" err="1"/>
              <a:t>Apotheke</a:t>
            </a:r>
            <a:r>
              <a:rPr lang="en-GB" sz="1200" b="1" baseline="0" dirty="0"/>
              <a:t> </a:t>
            </a:r>
            <a:r>
              <a:rPr lang="en-GB" sz="1200" baseline="0" dirty="0"/>
              <a:t>[&gt;4034]; </a:t>
            </a:r>
            <a:r>
              <a:rPr lang="en-GB" sz="1200" b="1" baseline="0" dirty="0" err="1"/>
              <a:t>Thema</a:t>
            </a:r>
            <a:r>
              <a:rPr lang="en-GB" sz="1200" b="1" baseline="0" dirty="0"/>
              <a:t> </a:t>
            </a:r>
            <a:r>
              <a:rPr lang="en-GB" sz="1200" baseline="0" dirty="0"/>
              <a:t>[328]; </a:t>
            </a:r>
            <a:r>
              <a:rPr lang="en-GB" sz="1200" b="1" baseline="0" dirty="0" err="1"/>
              <a:t>Bibliothek</a:t>
            </a:r>
            <a:r>
              <a:rPr lang="en-GB" sz="1200" b="1" baseline="0" dirty="0"/>
              <a:t> </a:t>
            </a:r>
            <a:r>
              <a:rPr lang="en-GB" sz="1200" baseline="0" dirty="0"/>
              <a:t>[927]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baseline="0" dirty="0"/>
              <a:t>stark</a:t>
            </a:r>
            <a:r>
              <a:rPr lang="en-GB" sz="1200" b="0" baseline="0" dirty="0"/>
              <a:t> [207</a:t>
            </a:r>
            <a:r>
              <a:rPr lang="en-GB" sz="1200" baseline="0" dirty="0"/>
              <a:t>]; </a:t>
            </a:r>
            <a:r>
              <a:rPr lang="en-GB" sz="1200" b="1" baseline="0" dirty="0" err="1"/>
              <a:t>Straße</a:t>
            </a:r>
            <a:r>
              <a:rPr lang="en-GB" sz="1200" b="1" baseline="0" dirty="0"/>
              <a:t> </a:t>
            </a:r>
            <a:r>
              <a:rPr lang="en-GB" sz="1200" b="0" baseline="0" dirty="0"/>
              <a:t>[355] </a:t>
            </a:r>
            <a:r>
              <a:rPr lang="en-GB" sz="1200" b="1" baseline="0" dirty="0" err="1"/>
              <a:t>stehen</a:t>
            </a:r>
            <a:r>
              <a:rPr lang="en-GB" sz="1200" b="1" baseline="0" dirty="0"/>
              <a:t> </a:t>
            </a:r>
            <a:r>
              <a:rPr lang="en-GB" sz="1200" baseline="0" dirty="0"/>
              <a:t>[87]; </a:t>
            </a:r>
            <a:r>
              <a:rPr lang="en-GB" sz="1200" b="1" baseline="0" dirty="0"/>
              <a:t>verstehen </a:t>
            </a:r>
            <a:r>
              <a:rPr lang="en-GB" sz="1200" baseline="0" dirty="0"/>
              <a:t>[222]; </a:t>
            </a:r>
            <a:r>
              <a:rPr lang="en-GB" sz="1200" b="1" baseline="0" dirty="0" err="1"/>
              <a:t>bestimmt</a:t>
            </a:r>
            <a:r>
              <a:rPr lang="en-GB" sz="1200" b="1" baseline="0" dirty="0"/>
              <a:t> </a:t>
            </a:r>
            <a:r>
              <a:rPr lang="en-GB" sz="1200" baseline="0" dirty="0"/>
              <a:t>[226]; </a:t>
            </a:r>
            <a:r>
              <a:rPr lang="en-GB" sz="1200" b="1" baseline="0" dirty="0" err="1"/>
              <a:t>Stadt</a:t>
            </a:r>
            <a:r>
              <a:rPr lang="en-GB" sz="1200" b="1" baseline="0" dirty="0"/>
              <a:t> </a:t>
            </a:r>
            <a:r>
              <a:rPr lang="en-GB" sz="1200" baseline="0" dirty="0"/>
              <a:t>[186]</a:t>
            </a:r>
            <a:br>
              <a:rPr lang="en-GB" sz="1200" baseline="0" dirty="0"/>
            </a:br>
            <a:r>
              <a:rPr lang="en-GB" sz="1200" b="1" baseline="0" dirty="0"/>
              <a:t>und</a:t>
            </a:r>
            <a:r>
              <a:rPr lang="en-GB" sz="1200" b="0" baseline="0" dirty="0"/>
              <a:t> [</a:t>
            </a:r>
            <a:r>
              <a:rPr lang="en-GB" sz="1200" baseline="0" dirty="0"/>
              <a:t>2]; </a:t>
            </a:r>
            <a:r>
              <a:rPr lang="en-GB" sz="1200" b="1" baseline="0" dirty="0" err="1"/>
              <a:t>rund</a:t>
            </a:r>
            <a:r>
              <a:rPr lang="en-GB" sz="1200" b="1" baseline="0" dirty="0"/>
              <a:t> </a:t>
            </a:r>
            <a:r>
              <a:rPr lang="en-GB" sz="1200" b="0" baseline="0" dirty="0"/>
              <a:t>[316] </a:t>
            </a:r>
            <a:r>
              <a:rPr lang="en-GB" sz="1200" b="1" baseline="0" dirty="0"/>
              <a:t>Land </a:t>
            </a:r>
            <a:r>
              <a:rPr lang="en-GB" sz="1200" baseline="0" dirty="0"/>
              <a:t>[146]; </a:t>
            </a:r>
            <a:r>
              <a:rPr lang="en-GB" sz="1200" b="1" baseline="0" dirty="0"/>
              <a:t>Hand </a:t>
            </a:r>
            <a:r>
              <a:rPr lang="en-GB" sz="1200" baseline="0" dirty="0"/>
              <a:t>[179]; </a:t>
            </a:r>
            <a:r>
              <a:rPr lang="en-GB" sz="1200" b="1" baseline="0" dirty="0" err="1"/>
              <a:t>Grund</a:t>
            </a:r>
            <a:r>
              <a:rPr lang="en-GB" sz="1200" b="1" baseline="0" dirty="0"/>
              <a:t> </a:t>
            </a:r>
            <a:r>
              <a:rPr lang="en-GB" sz="1200" baseline="0" dirty="0"/>
              <a:t>[230]; </a:t>
            </a:r>
            <a:r>
              <a:rPr lang="en-GB" sz="1200" b="1" baseline="0" dirty="0"/>
              <a:t>Kind </a:t>
            </a:r>
            <a:r>
              <a:rPr lang="en-GB" sz="1200" baseline="0" dirty="0"/>
              <a:t>[106]</a:t>
            </a:r>
            <a:br>
              <a:rPr lang="en-GB" sz="1200" baseline="0" dirty="0"/>
            </a:br>
            <a:r>
              <a:rPr lang="en-GB" sz="1200" b="1" baseline="0" dirty="0" err="1"/>
              <a:t>richtig</a:t>
            </a:r>
            <a:r>
              <a:rPr lang="en-GB" sz="1200" b="0" baseline="0" dirty="0"/>
              <a:t> [211</a:t>
            </a:r>
            <a:r>
              <a:rPr lang="en-GB" sz="1200" baseline="0" dirty="0"/>
              <a:t>]; </a:t>
            </a:r>
            <a:r>
              <a:rPr lang="en-GB" sz="1200" b="1" baseline="0" dirty="0" err="1"/>
              <a:t>notwendig</a:t>
            </a:r>
            <a:r>
              <a:rPr lang="en-GB" sz="1200" b="1" baseline="0" dirty="0"/>
              <a:t> </a:t>
            </a:r>
            <a:r>
              <a:rPr lang="en-GB" sz="1200" b="0" baseline="0" dirty="0"/>
              <a:t>[168] </a:t>
            </a:r>
            <a:r>
              <a:rPr lang="en-GB" sz="1200" b="1" baseline="0" dirty="0" err="1"/>
              <a:t>wichtig</a:t>
            </a:r>
            <a:r>
              <a:rPr lang="en-GB" sz="1200" b="1" baseline="0" dirty="0"/>
              <a:t> </a:t>
            </a:r>
            <a:r>
              <a:rPr lang="en-GB" sz="1200" baseline="0" dirty="0"/>
              <a:t>[177]; </a:t>
            </a:r>
            <a:r>
              <a:rPr lang="en-GB" sz="1200" b="1" baseline="0" dirty="0" err="1"/>
              <a:t>fertig</a:t>
            </a:r>
            <a:r>
              <a:rPr lang="en-GB" sz="1200" b="1" baseline="0" dirty="0"/>
              <a:t> </a:t>
            </a:r>
            <a:r>
              <a:rPr lang="en-GB" sz="1200" baseline="0" dirty="0"/>
              <a:t>[717]; </a:t>
            </a:r>
            <a:r>
              <a:rPr lang="en-GB" sz="1200" b="1" baseline="0" dirty="0" err="1"/>
              <a:t>Schwierigkeit</a:t>
            </a:r>
            <a:r>
              <a:rPr lang="en-GB" sz="1200" b="1" baseline="0" dirty="0"/>
              <a:t> </a:t>
            </a:r>
            <a:r>
              <a:rPr lang="en-GB" sz="1200" baseline="0" dirty="0"/>
              <a:t>[866]; </a:t>
            </a:r>
            <a:r>
              <a:rPr lang="en-GB" sz="1200" b="1" baseline="0" dirty="0" err="1"/>
              <a:t>wenig</a:t>
            </a:r>
            <a:r>
              <a:rPr lang="en-GB" sz="1200" b="1" baseline="0" dirty="0"/>
              <a:t> </a:t>
            </a:r>
            <a:r>
              <a:rPr lang="en-GB" sz="1200" baseline="0" dirty="0"/>
              <a:t>[102]</a:t>
            </a:r>
            <a:br>
              <a:rPr lang="en-GB" sz="1200" baseline="0" dirty="0"/>
            </a:br>
            <a:r>
              <a:rPr lang="en-GB" sz="1200" b="1" baseline="0" dirty="0" err="1"/>
              <a:t>ja</a:t>
            </a:r>
            <a:r>
              <a:rPr lang="en-GB" sz="1200" b="0" baseline="0" dirty="0"/>
              <a:t> [27</a:t>
            </a:r>
            <a:r>
              <a:rPr lang="en-GB" sz="1200" baseline="0" dirty="0"/>
              <a:t>]; </a:t>
            </a:r>
            <a:r>
              <a:rPr lang="en-GB" sz="1200" b="1" baseline="0" dirty="0" err="1"/>
              <a:t>Junge</a:t>
            </a:r>
            <a:r>
              <a:rPr lang="en-GB" sz="1200" b="1" baseline="0" dirty="0"/>
              <a:t> </a:t>
            </a:r>
            <a:r>
              <a:rPr lang="en-GB" sz="1200" b="0" baseline="0" dirty="0"/>
              <a:t>[630] </a:t>
            </a:r>
            <a:r>
              <a:rPr lang="en-GB" sz="1200" b="1" baseline="0" dirty="0" err="1"/>
              <a:t>Jahr</a:t>
            </a:r>
            <a:r>
              <a:rPr lang="en-GB" sz="1200" b="1" baseline="0" dirty="0"/>
              <a:t> </a:t>
            </a:r>
            <a:r>
              <a:rPr lang="en-GB" sz="1200" baseline="0" dirty="0"/>
              <a:t>[51]; </a:t>
            </a:r>
            <a:r>
              <a:rPr lang="en-GB" sz="1200" b="1" baseline="0" dirty="0" err="1"/>
              <a:t>jemand</a:t>
            </a:r>
            <a:r>
              <a:rPr lang="en-GB" sz="1200" b="1" baseline="0" dirty="0"/>
              <a:t> </a:t>
            </a:r>
            <a:r>
              <a:rPr lang="en-GB" sz="1200" baseline="0" dirty="0"/>
              <a:t>[397]; </a:t>
            </a:r>
            <a:r>
              <a:rPr lang="en-GB" sz="1200" b="1" baseline="0" dirty="0" err="1"/>
              <a:t>jetzt</a:t>
            </a:r>
            <a:r>
              <a:rPr lang="en-GB" sz="1200" b="1" baseline="0" dirty="0"/>
              <a:t> </a:t>
            </a:r>
            <a:r>
              <a:rPr lang="en-GB" sz="1200" baseline="0" dirty="0"/>
              <a:t>[62]; </a:t>
            </a:r>
            <a:r>
              <a:rPr lang="en-GB" sz="1200" b="1" baseline="0" dirty="0" err="1"/>
              <a:t>jung</a:t>
            </a:r>
            <a:r>
              <a:rPr lang="en-GB" sz="1200" b="1" baseline="0" dirty="0"/>
              <a:t> </a:t>
            </a:r>
            <a:r>
              <a:rPr lang="en-GB" sz="1200" baseline="0" dirty="0"/>
              <a:t>[184]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br>
              <a:rPr lang="en-GB" sz="1200" baseline="0" dirty="0"/>
            </a:br>
            <a:r>
              <a:rPr lang="en-GB" sz="1200" i="1" dirty="0"/>
              <a:t>Source:  Jones, R.L. &amp; </a:t>
            </a:r>
            <a:r>
              <a:rPr lang="en-GB" sz="1200" i="1" dirty="0" err="1"/>
              <a:t>Tschirner</a:t>
            </a:r>
            <a:r>
              <a:rPr lang="en-GB" sz="1200"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9</a:t>
            </a:fld>
            <a:endParaRPr lang="en-GB" altLang="en-US"/>
          </a:p>
        </p:txBody>
      </p:sp>
    </p:spTree>
    <p:extLst>
      <p:ext uri="{BB962C8B-B14F-4D97-AF65-F5344CB8AC3E}">
        <p14:creationId xmlns:p14="http://schemas.microsoft.com/office/powerpoint/2010/main" val="622240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pPr/>
              <a:t>‹#›</a:t>
            </a:fld>
            <a:endParaRPr lang="en-GB" altLang="en-US"/>
          </a:p>
        </p:txBody>
      </p:sp>
    </p:spTree>
    <p:extLst>
      <p:ext uri="{BB962C8B-B14F-4D97-AF65-F5344CB8AC3E}">
        <p14:creationId xmlns:p14="http://schemas.microsoft.com/office/powerpoint/2010/main" val="1966332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pPr/>
              <a:t>‹#›</a:t>
            </a:fld>
            <a:endParaRPr lang="en-GB" altLang="en-US"/>
          </a:p>
        </p:txBody>
      </p:sp>
    </p:spTree>
    <p:extLst>
      <p:ext uri="{BB962C8B-B14F-4D97-AF65-F5344CB8AC3E}">
        <p14:creationId xmlns:p14="http://schemas.microsoft.com/office/powerpoint/2010/main" val="216578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pPr/>
              <a:t>‹#›</a:t>
            </a:fld>
            <a:endParaRPr lang="en-GB" altLang="en-US"/>
          </a:p>
        </p:txBody>
      </p:sp>
    </p:spTree>
    <p:extLst>
      <p:ext uri="{BB962C8B-B14F-4D97-AF65-F5344CB8AC3E}">
        <p14:creationId xmlns:p14="http://schemas.microsoft.com/office/powerpoint/2010/main" val="2768168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8596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0599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63853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3528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184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030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1070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853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pPr/>
              <a:t>‹#›</a:t>
            </a:fld>
            <a:endParaRPr lang="en-GB" altLang="en-US"/>
          </a:p>
        </p:txBody>
      </p:sp>
    </p:spTree>
    <p:extLst>
      <p:ext uri="{BB962C8B-B14F-4D97-AF65-F5344CB8AC3E}">
        <p14:creationId xmlns:p14="http://schemas.microsoft.com/office/powerpoint/2010/main" val="3461775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4971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1205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2476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99865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79408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656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39268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30590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29574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190291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pPr/>
              <a:t>‹#›</a:t>
            </a:fld>
            <a:endParaRPr lang="en-GB" altLang="en-US"/>
          </a:p>
        </p:txBody>
      </p:sp>
    </p:spTree>
    <p:extLst>
      <p:ext uri="{BB962C8B-B14F-4D97-AF65-F5344CB8AC3E}">
        <p14:creationId xmlns:p14="http://schemas.microsoft.com/office/powerpoint/2010/main" val="2336333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19676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02369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96006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142658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42930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9591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86562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7378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35769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0572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pPr/>
              <a:t>‹#›</a:t>
            </a:fld>
            <a:endParaRPr lang="en-GB" altLang="en-US"/>
          </a:p>
        </p:txBody>
      </p:sp>
    </p:spTree>
    <p:extLst>
      <p:ext uri="{BB962C8B-B14F-4D97-AF65-F5344CB8AC3E}">
        <p14:creationId xmlns:p14="http://schemas.microsoft.com/office/powerpoint/2010/main" val="2021250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81581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9754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912459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52622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20096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586063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954272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07192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478072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68871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pPr/>
              <a:t>‹#›</a:t>
            </a:fld>
            <a:endParaRPr lang="en-GB" altLang="en-US"/>
          </a:p>
        </p:txBody>
      </p:sp>
    </p:spTree>
    <p:extLst>
      <p:ext uri="{BB962C8B-B14F-4D97-AF65-F5344CB8AC3E}">
        <p14:creationId xmlns:p14="http://schemas.microsoft.com/office/powerpoint/2010/main" val="8613555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32156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dirty="0">
              <a:solidFill>
                <a:srgbClr val="000000"/>
              </a:solidFill>
            </a:endParaRPr>
          </a:p>
        </p:txBody>
      </p:sp>
    </p:spTree>
    <p:extLst>
      <p:ext uri="{BB962C8B-B14F-4D97-AF65-F5344CB8AC3E}">
        <p14:creationId xmlns:p14="http://schemas.microsoft.com/office/powerpoint/2010/main" val="2238185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34276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25742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18526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64881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pPr/>
              <a:t>‹#›</a:t>
            </a:fld>
            <a:endParaRPr lang="en-GB" altLang="en-US"/>
          </a:p>
        </p:txBody>
      </p:sp>
    </p:spTree>
    <p:extLst>
      <p:ext uri="{BB962C8B-B14F-4D97-AF65-F5344CB8AC3E}">
        <p14:creationId xmlns:p14="http://schemas.microsoft.com/office/powerpoint/2010/main" val="40451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pPr/>
              <a:t>‹#›</a:t>
            </a:fld>
            <a:endParaRPr lang="en-GB" altLang="en-US" dirty="0"/>
          </a:p>
        </p:txBody>
      </p:sp>
    </p:spTree>
    <p:extLst>
      <p:ext uri="{BB962C8B-B14F-4D97-AF65-F5344CB8AC3E}">
        <p14:creationId xmlns:p14="http://schemas.microsoft.com/office/powerpoint/2010/main" val="56271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pPr/>
              <a:t>‹#›</a:t>
            </a:fld>
            <a:endParaRPr lang="en-GB" altLang="en-US"/>
          </a:p>
        </p:txBody>
      </p:sp>
    </p:spTree>
    <p:extLst>
      <p:ext uri="{BB962C8B-B14F-4D97-AF65-F5344CB8AC3E}">
        <p14:creationId xmlns:p14="http://schemas.microsoft.com/office/powerpoint/2010/main" val="14333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pPr/>
              <a:t>‹#›</a:t>
            </a:fld>
            <a:endParaRPr lang="en-GB" altLang="en-US"/>
          </a:p>
        </p:txBody>
      </p:sp>
    </p:spTree>
    <p:extLst>
      <p:ext uri="{BB962C8B-B14F-4D97-AF65-F5344CB8AC3E}">
        <p14:creationId xmlns:p14="http://schemas.microsoft.com/office/powerpoint/2010/main" val="2929326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315193E-B882-4D4A-A08C-5FE85955E6BB}"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8FA9F171-9D58-42E8-8EE2-6F6DCC4D89CC}" type="slidenum">
              <a:rPr lang="en-GB" smtClean="0">
                <a:solidFill>
                  <a:prstClr val="black">
                    <a:tint val="75000"/>
                  </a:prstClr>
                </a:solidFill>
                <a:latin typeface="Calibri" panose="020F0502020204030204"/>
              </a:rPr>
              <a:pPr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453806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latin typeface="Aria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solidFill>
                <a:srgbClr val="000000"/>
              </a:solidFill>
              <a:latin typeface="Aria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315193E-B882-4D4A-A08C-5FE85955E6BB}" type="slidenum">
              <a:rPr lang="en-GB" altLang="en-US">
                <a:solidFill>
                  <a:srgbClr val="000000"/>
                </a:solidFill>
                <a:latin typeface="Arial"/>
              </a:rPr>
              <a:pPr/>
              <a:t>‹#›</a:t>
            </a:fld>
            <a:endParaRPr lang="en-GB" altLang="en-US">
              <a:solidFill>
                <a:srgbClr val="000000"/>
              </a:solidFill>
              <a:latin typeface="Arial"/>
            </a:endParaRPr>
          </a:p>
        </p:txBody>
      </p:sp>
    </p:spTree>
    <p:extLst>
      <p:ext uri="{BB962C8B-B14F-4D97-AF65-F5344CB8AC3E}">
        <p14:creationId xmlns:p14="http://schemas.microsoft.com/office/powerpoint/2010/main" val="19298546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latin typeface="Aria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solidFill>
                <a:srgbClr val="000000"/>
              </a:solidFill>
              <a:latin typeface="Aria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315193E-B882-4D4A-A08C-5FE85955E6BB}" type="slidenum">
              <a:rPr lang="en-GB" altLang="en-US">
                <a:solidFill>
                  <a:srgbClr val="000000"/>
                </a:solidFill>
                <a:latin typeface="Arial"/>
              </a:rPr>
              <a:pPr/>
              <a:t>‹#›</a:t>
            </a:fld>
            <a:endParaRPr lang="en-GB" altLang="en-US">
              <a:solidFill>
                <a:srgbClr val="000000"/>
              </a:solidFill>
              <a:latin typeface="Arial"/>
            </a:endParaRPr>
          </a:p>
        </p:txBody>
      </p:sp>
    </p:spTree>
    <p:extLst>
      <p:ext uri="{BB962C8B-B14F-4D97-AF65-F5344CB8AC3E}">
        <p14:creationId xmlns:p14="http://schemas.microsoft.com/office/powerpoint/2010/main" val="20543795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latin typeface="Aria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solidFill>
                <a:srgbClr val="000000"/>
              </a:solidFill>
              <a:latin typeface="Aria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315193E-B882-4D4A-A08C-5FE85955E6BB}" type="slidenum">
              <a:rPr lang="en-GB" altLang="en-US">
                <a:solidFill>
                  <a:srgbClr val="000000"/>
                </a:solidFill>
                <a:latin typeface="Arial"/>
              </a:rPr>
              <a:pPr/>
              <a:t>‹#›</a:t>
            </a:fld>
            <a:endParaRPr lang="en-GB" altLang="en-US">
              <a:solidFill>
                <a:srgbClr val="000000"/>
              </a:solidFill>
              <a:latin typeface="Arial"/>
            </a:endParaRPr>
          </a:p>
        </p:txBody>
      </p:sp>
    </p:spTree>
    <p:extLst>
      <p:ext uri="{BB962C8B-B14F-4D97-AF65-F5344CB8AC3E}">
        <p14:creationId xmlns:p14="http://schemas.microsoft.com/office/powerpoint/2010/main" val="3927621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6.png"/><Relationship Id="rId5" Type="http://schemas.openxmlformats.org/officeDocument/2006/relationships/image" Target="../media/image195.jpeg"/><Relationship Id="rId4" Type="http://schemas.openxmlformats.org/officeDocument/2006/relationships/image" Target="../media/image194.png"/></Relationships>
</file>

<file path=ppt/slides/_rels/slide11.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1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03.png"/></Relationships>
</file>

<file path=ppt/slides/_rels/slide13.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gif"/><Relationship Id="rId3" Type="http://schemas.openxmlformats.org/officeDocument/2006/relationships/image" Target="../media/image204.jpeg"/><Relationship Id="rId7" Type="http://schemas.openxmlformats.org/officeDocument/2006/relationships/image" Target="../media/image208.png"/><Relationship Id="rId12" Type="http://schemas.openxmlformats.org/officeDocument/2006/relationships/image" Target="../media/image213.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07.png"/><Relationship Id="rId11" Type="http://schemas.openxmlformats.org/officeDocument/2006/relationships/image" Target="../media/image212.png"/><Relationship Id="rId5" Type="http://schemas.openxmlformats.org/officeDocument/2006/relationships/image" Target="../media/image206.png"/><Relationship Id="rId10" Type="http://schemas.openxmlformats.org/officeDocument/2006/relationships/image" Target="../media/image211.png"/><Relationship Id="rId4" Type="http://schemas.openxmlformats.org/officeDocument/2006/relationships/image" Target="../media/image205.png"/><Relationship Id="rId9" Type="http://schemas.openxmlformats.org/officeDocument/2006/relationships/image" Target="../media/image210.png"/></Relationships>
</file>

<file path=ppt/slides/_rels/slide1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5.png"/></Relationships>
</file>

<file path=ppt/slides/_rels/slide1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71.png"/><Relationship Id="rId4" Type="http://schemas.openxmlformats.org/officeDocument/2006/relationships/image" Target="../media/image2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2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26.png"/><Relationship Id="rId5" Type="http://schemas.openxmlformats.org/officeDocument/2006/relationships/image" Target="../media/image171.png"/><Relationship Id="rId4" Type="http://schemas.openxmlformats.org/officeDocument/2006/relationships/image" Target="../media/image225.png"/></Relationships>
</file>

<file path=ppt/slides/_rels/slide19.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image" Target="../media/image22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71.png"/><Relationship Id="rId5" Type="http://schemas.openxmlformats.org/officeDocument/2006/relationships/image" Target="../media/image232.png"/><Relationship Id="rId4" Type="http://schemas.openxmlformats.org/officeDocument/2006/relationships/image" Target="../media/image228.png"/></Relationships>
</file>

<file path=ppt/slides/_rels/slide2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1.xml"/><Relationship Id="rId1" Type="http://schemas.openxmlformats.org/officeDocument/2006/relationships/slideLayout" Target="../slideLayouts/slideLayout28.xml"/><Relationship Id="rId5" Type="http://schemas.openxmlformats.org/officeDocument/2006/relationships/image" Target="../media/image234.gif"/><Relationship Id="rId4" Type="http://schemas.openxmlformats.org/officeDocument/2006/relationships/image" Target="../media/image228.png"/></Relationships>
</file>

<file path=ppt/slides/_rels/slide22.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35.gif"/><Relationship Id="rId7" Type="http://schemas.openxmlformats.org/officeDocument/2006/relationships/image" Target="../media/image238.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237.gif"/><Relationship Id="rId5" Type="http://schemas.openxmlformats.org/officeDocument/2006/relationships/image" Target="../media/image236.gif"/><Relationship Id="rId4" Type="http://schemas.openxmlformats.org/officeDocument/2006/relationships/image" Target="../media/image234.gif"/></Relationships>
</file>

<file path=ppt/slides/_rels/slide2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223.png"/><Relationship Id="rId4" Type="http://schemas.openxmlformats.org/officeDocument/2006/relationships/image" Target="../media/image240.png"/></Relationships>
</file>

<file path=ppt/slides/_rels/slide2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4.xml"/><Relationship Id="rId1" Type="http://schemas.openxmlformats.org/officeDocument/2006/relationships/slideLayout" Target="../slideLayouts/slideLayout28.xml"/><Relationship Id="rId5" Type="http://schemas.openxmlformats.org/officeDocument/2006/relationships/image" Target="../media/image228.png"/><Relationship Id="rId4" Type="http://schemas.openxmlformats.org/officeDocument/2006/relationships/image" Target="../media/image242.png"/></Relationships>
</file>

<file path=ppt/slides/_rels/slide25.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41.png"/><Relationship Id="rId7" Type="http://schemas.openxmlformats.org/officeDocument/2006/relationships/image" Target="../media/image246.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2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248.png"/></Relationships>
</file>

<file path=ppt/slides/_rels/slide27.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9.png"/><Relationship Id="rId7" Type="http://schemas.openxmlformats.org/officeDocument/2006/relationships/image" Target="../media/image252.png"/><Relationship Id="rId12" Type="http://schemas.openxmlformats.org/officeDocument/2006/relationships/image" Target="../media/image257.pn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251.jpeg"/><Relationship Id="rId11" Type="http://schemas.openxmlformats.org/officeDocument/2006/relationships/image" Target="../media/image256.jpeg"/><Relationship Id="rId5" Type="http://schemas.openxmlformats.org/officeDocument/2006/relationships/image" Target="../media/image135.png"/><Relationship Id="rId10" Type="http://schemas.openxmlformats.org/officeDocument/2006/relationships/image" Target="../media/image255.jpeg"/><Relationship Id="rId4" Type="http://schemas.openxmlformats.org/officeDocument/2006/relationships/image" Target="../media/image250.png"/><Relationship Id="rId9" Type="http://schemas.openxmlformats.org/officeDocument/2006/relationships/image" Target="../media/image254.png"/></Relationships>
</file>

<file path=ppt/slides/_rels/slide28.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258.png"/><Relationship Id="rId7" Type="http://schemas.openxmlformats.org/officeDocument/2006/relationships/image" Target="../media/image261.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microsoft.com/office/2007/relationships/hdphoto" Target="../media/hdphoto1.wdp"/><Relationship Id="rId5" Type="http://schemas.openxmlformats.org/officeDocument/2006/relationships/image" Target="../media/image260.png"/><Relationship Id="rId10" Type="http://schemas.openxmlformats.org/officeDocument/2006/relationships/image" Target="../media/image264.png"/><Relationship Id="rId4" Type="http://schemas.openxmlformats.org/officeDocument/2006/relationships/image" Target="../media/image259.jpeg"/><Relationship Id="rId9" Type="http://schemas.openxmlformats.org/officeDocument/2006/relationships/image" Target="../media/image263.png"/></Relationships>
</file>

<file path=ppt/slides/_rels/slide29.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65.jpeg"/><Relationship Id="rId7" Type="http://schemas.openxmlformats.org/officeDocument/2006/relationships/image" Target="../media/image269.pn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268.png"/><Relationship Id="rId11" Type="http://schemas.openxmlformats.org/officeDocument/2006/relationships/image" Target="../media/image273.png"/><Relationship Id="rId5" Type="http://schemas.openxmlformats.org/officeDocument/2006/relationships/image" Target="../media/image267.png"/><Relationship Id="rId10" Type="http://schemas.openxmlformats.org/officeDocument/2006/relationships/image" Target="../media/image272.gif"/><Relationship Id="rId4" Type="http://schemas.openxmlformats.org/officeDocument/2006/relationships/image" Target="../media/image266.png"/><Relationship Id="rId9" Type="http://schemas.openxmlformats.org/officeDocument/2006/relationships/image" Target="../media/image271.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0.xml"/><Relationship Id="rId1" Type="http://schemas.openxmlformats.org/officeDocument/2006/relationships/slideLayout" Target="../slideLayouts/slideLayout28.xml"/><Relationship Id="rId5" Type="http://schemas.openxmlformats.org/officeDocument/2006/relationships/image" Target="../media/image275.png"/><Relationship Id="rId4" Type="http://schemas.openxmlformats.org/officeDocument/2006/relationships/image" Target="../media/image274.png"/></Relationships>
</file>

<file path=ppt/slides/_rels/slide31.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271.gif"/><Relationship Id="rId3" Type="http://schemas.openxmlformats.org/officeDocument/2006/relationships/image" Target="../media/image276.tiff"/><Relationship Id="rId7" Type="http://schemas.openxmlformats.org/officeDocument/2006/relationships/image" Target="../media/image280.png"/><Relationship Id="rId12" Type="http://schemas.openxmlformats.org/officeDocument/2006/relationships/image" Target="../media/image284.png"/><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image" Target="../media/image279.png"/><Relationship Id="rId11" Type="http://schemas.openxmlformats.org/officeDocument/2006/relationships/image" Target="../media/image283.png"/><Relationship Id="rId5" Type="http://schemas.openxmlformats.org/officeDocument/2006/relationships/image" Target="../media/image278.png"/><Relationship Id="rId10" Type="http://schemas.openxmlformats.org/officeDocument/2006/relationships/image" Target="../media/image282.png"/><Relationship Id="rId4" Type="http://schemas.openxmlformats.org/officeDocument/2006/relationships/image" Target="../media/image277.png"/><Relationship Id="rId9" Type="http://schemas.openxmlformats.org/officeDocument/2006/relationships/image" Target="../media/image223.png"/><Relationship Id="rId14" Type="http://schemas.openxmlformats.org/officeDocument/2006/relationships/image" Target="../media/image272.gif"/></Relationships>
</file>

<file path=ppt/slides/_rels/slide32.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32.xml"/><Relationship Id="rId1" Type="http://schemas.openxmlformats.org/officeDocument/2006/relationships/slideLayout" Target="../slideLayouts/slideLayout28.xml"/><Relationship Id="rId5" Type="http://schemas.openxmlformats.org/officeDocument/2006/relationships/image" Target="../media/image228.png"/><Relationship Id="rId4" Type="http://schemas.openxmlformats.org/officeDocument/2006/relationships/image" Target="../media/image202.png"/></Relationships>
</file>

<file path=ppt/slides/_rels/slide33.xml.rels><?xml version="1.0" encoding="UTF-8" standalone="yes"?>
<Relationships xmlns="http://schemas.openxmlformats.org/package/2006/relationships"><Relationship Id="rId3" Type="http://schemas.openxmlformats.org/officeDocument/2006/relationships/image" Target="../media/image286.gif"/><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image" Target="../media/image288.png"/></Relationships>
</file>

<file path=ppt/slides/_rels/slide35.xml.rels><?xml version="1.0" encoding="UTF-8" standalone="yes"?>
<Relationships xmlns="http://schemas.openxmlformats.org/package/2006/relationships"><Relationship Id="rId3" Type="http://schemas.openxmlformats.org/officeDocument/2006/relationships/image" Target="../media/image291.gif"/><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8" Type="http://schemas.openxmlformats.org/officeDocument/2006/relationships/image" Target="../media/image297.jpeg"/><Relationship Id="rId3" Type="http://schemas.openxmlformats.org/officeDocument/2006/relationships/image" Target="../media/image292.png"/><Relationship Id="rId7" Type="http://schemas.openxmlformats.org/officeDocument/2006/relationships/image" Target="../media/image296.jpeg"/><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image" Target="../media/image295.jpeg"/><Relationship Id="rId11" Type="http://schemas.openxmlformats.org/officeDocument/2006/relationships/image" Target="../media/image299.png"/><Relationship Id="rId5" Type="http://schemas.openxmlformats.org/officeDocument/2006/relationships/image" Target="../media/image294.jpe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0.png"/></Relationships>
</file>

<file path=ppt/slides/_rels/slide37.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image" Target="../media/image303.jpeg"/><Relationship Id="rId5" Type="http://schemas.openxmlformats.org/officeDocument/2006/relationships/image" Target="../media/image302.jpeg"/><Relationship Id="rId4" Type="http://schemas.openxmlformats.org/officeDocument/2006/relationships/image" Target="../media/image301.jpeg"/></Relationships>
</file>

<file path=ppt/slides/_rels/slide3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304.png"/></Relationships>
</file>

<file path=ppt/slides/_rels/slide39.xml.rels><?xml version="1.0" encoding="UTF-8" standalone="yes"?>
<Relationships xmlns="http://schemas.openxmlformats.org/package/2006/relationships"><Relationship Id="rId3" Type="http://schemas.openxmlformats.org/officeDocument/2006/relationships/image" Target="../media/image305.png"/><Relationship Id="rId7" Type="http://schemas.openxmlformats.org/officeDocument/2006/relationships/image" Target="../media/image308.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307.png"/><Relationship Id="rId5" Type="http://schemas.openxmlformats.org/officeDocument/2006/relationships/image" Target="../media/image30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png"/><Relationship Id="rId42" Type="http://schemas.openxmlformats.org/officeDocument/2006/relationships/image" Target="../media/image41.png"/><Relationship Id="rId47" Type="http://schemas.openxmlformats.org/officeDocument/2006/relationships/image" Target="../media/image46.png"/><Relationship Id="rId50" Type="http://schemas.openxmlformats.org/officeDocument/2006/relationships/image" Target="../media/image49.png"/><Relationship Id="rId7" Type="http://schemas.openxmlformats.org/officeDocument/2006/relationships/image" Target="../media/image6.png"/><Relationship Id="rId2" Type="http://schemas.openxmlformats.org/officeDocument/2006/relationships/notesSlide" Target="../notesSlides/notesSlide4.xml"/><Relationship Id="rId16" Type="http://schemas.openxmlformats.org/officeDocument/2006/relationships/image" Target="../media/image15.png"/><Relationship Id="rId29" Type="http://schemas.openxmlformats.org/officeDocument/2006/relationships/image" Target="../media/image28.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png"/><Relationship Id="rId45" Type="http://schemas.openxmlformats.org/officeDocument/2006/relationships/image" Target="../media/image44.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49" Type="http://schemas.openxmlformats.org/officeDocument/2006/relationships/image" Target="../media/image48.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4"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43" Type="http://schemas.openxmlformats.org/officeDocument/2006/relationships/image" Target="../media/image42.png"/><Relationship Id="rId48" Type="http://schemas.openxmlformats.org/officeDocument/2006/relationships/image" Target="../media/image47.png"/><Relationship Id="rId8" Type="http://schemas.openxmlformats.org/officeDocument/2006/relationships/image" Target="../media/image7.png"/><Relationship Id="rId51" Type="http://schemas.openxmlformats.org/officeDocument/2006/relationships/image" Target="../media/image50.pn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46" Type="http://schemas.openxmlformats.org/officeDocument/2006/relationships/image" Target="../media/image45.png"/><Relationship Id="rId20" Type="http://schemas.openxmlformats.org/officeDocument/2006/relationships/image" Target="../media/image19.png"/><Relationship Id="rId41" Type="http://schemas.openxmlformats.org/officeDocument/2006/relationships/image" Target="../media/image40.png"/><Relationship Id="rId1" Type="http://schemas.openxmlformats.org/officeDocument/2006/relationships/slideLayout" Target="../slideLayouts/slideLayout17.xml"/><Relationship Id="rId6"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41.xml"/><Relationship Id="rId1" Type="http://schemas.openxmlformats.org/officeDocument/2006/relationships/slideLayout" Target="../slideLayouts/slideLayout28.xml"/><Relationship Id="rId5" Type="http://schemas.openxmlformats.org/officeDocument/2006/relationships/image" Target="../media/image311.png"/><Relationship Id="rId4" Type="http://schemas.openxmlformats.org/officeDocument/2006/relationships/image" Target="../media/image310.png"/></Relationships>
</file>

<file path=ppt/slides/_rels/slide42.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42.xml"/><Relationship Id="rId1" Type="http://schemas.openxmlformats.org/officeDocument/2006/relationships/slideLayout" Target="../slideLayouts/slideLayout28.xml"/><Relationship Id="rId5" Type="http://schemas.openxmlformats.org/officeDocument/2006/relationships/image" Target="../media/image314.gif"/><Relationship Id="rId4" Type="http://schemas.openxmlformats.org/officeDocument/2006/relationships/image" Target="../media/image313.gif"/></Relationships>
</file>

<file path=ppt/slides/_rels/slide43.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43.xml"/><Relationship Id="rId1" Type="http://schemas.openxmlformats.org/officeDocument/2006/relationships/slideLayout" Target="../slideLayouts/slideLayout28.xml"/><Relationship Id="rId5" Type="http://schemas.openxmlformats.org/officeDocument/2006/relationships/image" Target="../media/image228.png"/><Relationship Id="rId4" Type="http://schemas.openxmlformats.org/officeDocument/2006/relationships/image" Target="../media/image316.jpeg"/></Relationships>
</file>

<file path=ppt/slides/_rels/slide44.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44.xml"/><Relationship Id="rId1" Type="http://schemas.openxmlformats.org/officeDocument/2006/relationships/slideLayout" Target="../slideLayouts/slideLayout28.xml"/><Relationship Id="rId5" Type="http://schemas.openxmlformats.org/officeDocument/2006/relationships/image" Target="../media/image228.png"/><Relationship Id="rId4" Type="http://schemas.openxmlformats.org/officeDocument/2006/relationships/image" Target="../media/image318.png"/></Relationships>
</file>

<file path=ppt/slides/_rels/slide45.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45.xml"/><Relationship Id="rId1" Type="http://schemas.openxmlformats.org/officeDocument/2006/relationships/slideLayout" Target="../slideLayouts/slideLayout28.xml"/><Relationship Id="rId4" Type="http://schemas.openxmlformats.org/officeDocument/2006/relationships/image" Target="../media/image320.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47.xml"/><Relationship Id="rId1" Type="http://schemas.openxmlformats.org/officeDocument/2006/relationships/slideLayout" Target="../slideLayouts/slideLayout28.xml"/><Relationship Id="rId6" Type="http://schemas.openxmlformats.org/officeDocument/2006/relationships/image" Target="../media/image324.png"/><Relationship Id="rId5" Type="http://schemas.openxmlformats.org/officeDocument/2006/relationships/image" Target="../media/image323.png"/><Relationship Id="rId4" Type="http://schemas.openxmlformats.org/officeDocument/2006/relationships/image" Target="../media/image322.png"/></Relationships>
</file>

<file path=ppt/slides/_rels/slide48.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image" Target="../media/image325.png"/><Relationship Id="rId7" Type="http://schemas.openxmlformats.org/officeDocument/2006/relationships/image" Target="../media/image328.jpeg"/><Relationship Id="rId2" Type="http://schemas.openxmlformats.org/officeDocument/2006/relationships/notesSlide" Target="../notesSlides/notesSlide48.xml"/><Relationship Id="rId1" Type="http://schemas.openxmlformats.org/officeDocument/2006/relationships/slideLayout" Target="../slideLayouts/slideLayout28.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223.png"/></Relationships>
</file>

<file path=ppt/slides/_rels/slide4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257.png"/></Relationships>
</file>

<file path=ppt/slides/_rels/slide5.xml.rels><?xml version="1.0" encoding="UTF-8" standalone="yes"?>
<Relationships xmlns="http://schemas.openxmlformats.org/package/2006/relationships"><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51.png"/><Relationship Id="rId21" Type="http://schemas.openxmlformats.org/officeDocument/2006/relationships/image" Target="../media/image69.png"/><Relationship Id="rId34" Type="http://schemas.openxmlformats.org/officeDocument/2006/relationships/image" Target="../media/image82.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33" Type="http://schemas.openxmlformats.org/officeDocument/2006/relationships/image" Target="../media/image81.png"/><Relationship Id="rId2" Type="http://schemas.openxmlformats.org/officeDocument/2006/relationships/notesSlide" Target="../notesSlides/notesSlide5.xml"/><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77.png"/><Relationship Id="rId1" Type="http://schemas.openxmlformats.org/officeDocument/2006/relationships/slideLayout" Target="../slideLayouts/slideLayout18.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32" Type="http://schemas.openxmlformats.org/officeDocument/2006/relationships/image" Target="../media/image80.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10" Type="http://schemas.openxmlformats.org/officeDocument/2006/relationships/image" Target="../media/image58.png"/><Relationship Id="rId19" Type="http://schemas.openxmlformats.org/officeDocument/2006/relationships/image" Target="../media/image67.png"/><Relationship Id="rId31" Type="http://schemas.openxmlformats.org/officeDocument/2006/relationships/image" Target="../media/image79.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8.png"/><Relationship Id="rId35" Type="http://schemas.openxmlformats.org/officeDocument/2006/relationships/image" Target="../media/image83.png"/><Relationship Id="rId8" Type="http://schemas.openxmlformats.org/officeDocument/2006/relationships/image" Target="../media/image56.png"/></Relationships>
</file>

<file path=ppt/slides/_rels/slide50.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52.xml"/><Relationship Id="rId1" Type="http://schemas.openxmlformats.org/officeDocument/2006/relationships/slideLayout" Target="../slideLayouts/slideLayout28.xml"/><Relationship Id="rId4" Type="http://schemas.openxmlformats.org/officeDocument/2006/relationships/image" Target="../media/image333.jpeg"/></Relationships>
</file>

<file path=ppt/slides/_rels/slide53.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335.jpeg"/><Relationship Id="rId7" Type="http://schemas.openxmlformats.org/officeDocument/2006/relationships/image" Target="../media/image339.jpe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338.jpeg"/><Relationship Id="rId5" Type="http://schemas.openxmlformats.org/officeDocument/2006/relationships/image" Target="../media/image337.jpeg"/><Relationship Id="rId4" Type="http://schemas.openxmlformats.org/officeDocument/2006/relationships/image" Target="../media/image336.jpeg"/></Relationships>
</file>

<file path=ppt/slides/_rels/slide56.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343.png"/><Relationship Id="rId4" Type="http://schemas.openxmlformats.org/officeDocument/2006/relationships/image" Target="../media/image342.png"/></Relationships>
</file>

<file path=ppt/slides/_rels/slide57.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345.png"/></Relationships>
</file>

<file path=ppt/slides/_rels/slide58.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346.jpeg"/></Relationships>
</file>

<file path=ppt/slides/_rels/slide59.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349.png"/><Relationship Id="rId4" Type="http://schemas.openxmlformats.org/officeDocument/2006/relationships/image" Target="../media/image348.png"/></Relationships>
</file>

<file path=ppt/slides/_rels/slide6.xml.rels><?xml version="1.0" encoding="UTF-8" standalone="yes"?>
<Relationships xmlns="http://schemas.openxmlformats.org/package/2006/relationships"><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 Type="http://schemas.openxmlformats.org/officeDocument/2006/relationships/image" Target="../media/image84.png"/><Relationship Id="rId21" Type="http://schemas.openxmlformats.org/officeDocument/2006/relationships/image" Target="../media/image102.png"/><Relationship Id="rId34" Type="http://schemas.openxmlformats.org/officeDocument/2006/relationships/image" Target="../media/image115.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114.png"/><Relationship Id="rId2" Type="http://schemas.openxmlformats.org/officeDocument/2006/relationships/notesSlide" Target="../notesSlides/notesSlide6.xml"/><Relationship Id="rId16" Type="http://schemas.openxmlformats.org/officeDocument/2006/relationships/image" Target="../media/image97.png"/><Relationship Id="rId20" Type="http://schemas.openxmlformats.org/officeDocument/2006/relationships/image" Target="../media/image101.png"/><Relationship Id="rId29" Type="http://schemas.openxmlformats.org/officeDocument/2006/relationships/image" Target="../media/image110.png"/><Relationship Id="rId1" Type="http://schemas.openxmlformats.org/officeDocument/2006/relationships/slideLayout" Target="../slideLayouts/slideLayout18.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32" Type="http://schemas.openxmlformats.org/officeDocument/2006/relationships/image" Target="../media/image113.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pn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2.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111.png"/><Relationship Id="rId8" Type="http://schemas.openxmlformats.org/officeDocument/2006/relationships/image" Target="../media/image89.png"/></Relationships>
</file>

<file path=ppt/slides/_rels/slide60.xml.rels><?xml version="1.0" encoding="UTF-8" standalone="yes"?>
<Relationships xmlns="http://schemas.openxmlformats.org/package/2006/relationships"><Relationship Id="rId8" Type="http://schemas.openxmlformats.org/officeDocument/2006/relationships/image" Target="../media/image351.png"/><Relationship Id="rId3" Type="http://schemas.openxmlformats.org/officeDocument/2006/relationships/image" Target="../media/image350.png"/><Relationship Id="rId7" Type="http://schemas.openxmlformats.org/officeDocument/2006/relationships/image" Target="../media/image322.pn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346.jpeg"/><Relationship Id="rId5" Type="http://schemas.openxmlformats.org/officeDocument/2006/relationships/image" Target="../media/image194.png"/><Relationship Id="rId4" Type="http://schemas.openxmlformats.org/officeDocument/2006/relationships/image" Target="../media/image77.png"/><Relationship Id="rId9" Type="http://schemas.openxmlformats.org/officeDocument/2006/relationships/image" Target="../media/image352.png"/></Relationships>
</file>

<file path=ppt/slides/_rels/slide61.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354.png"/></Relationships>
</file>

<file path=ppt/slides/_rels/slide63.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353.png"/></Relationships>
</file>

<file path=ppt/slides/_rels/slide64.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353.png"/></Relationships>
</file>

<file path=ppt/slides/_rels/slide65.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353.png"/></Relationships>
</file>

<file path=ppt/slides/_rels/slide66.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353.png"/></Relationships>
</file>

<file path=ppt/slides/_rels/slide7.xml.rels><?xml version="1.0" encoding="UTF-8" standalone="yes"?>
<Relationships xmlns="http://schemas.openxmlformats.org/package/2006/relationships"><Relationship Id="rId13" Type="http://schemas.openxmlformats.org/officeDocument/2006/relationships/image" Target="../media/image126.png"/><Relationship Id="rId18" Type="http://schemas.openxmlformats.org/officeDocument/2006/relationships/image" Target="../media/image131.png"/><Relationship Id="rId26" Type="http://schemas.openxmlformats.org/officeDocument/2006/relationships/image" Target="../media/image139.png"/><Relationship Id="rId3" Type="http://schemas.openxmlformats.org/officeDocument/2006/relationships/image" Target="../media/image116.png"/><Relationship Id="rId21" Type="http://schemas.openxmlformats.org/officeDocument/2006/relationships/image" Target="../media/image134.png"/><Relationship Id="rId34" Type="http://schemas.openxmlformats.org/officeDocument/2006/relationships/image" Target="../media/image147.jpg"/><Relationship Id="rId7" Type="http://schemas.openxmlformats.org/officeDocument/2006/relationships/image" Target="../media/image120.png"/><Relationship Id="rId12" Type="http://schemas.openxmlformats.org/officeDocument/2006/relationships/image" Target="../media/image125.jpeg"/><Relationship Id="rId17" Type="http://schemas.openxmlformats.org/officeDocument/2006/relationships/image" Target="../media/image130.png"/><Relationship Id="rId25" Type="http://schemas.openxmlformats.org/officeDocument/2006/relationships/image" Target="../media/image138.png"/><Relationship Id="rId33" Type="http://schemas.openxmlformats.org/officeDocument/2006/relationships/image" Target="../media/image146.png"/><Relationship Id="rId2" Type="http://schemas.openxmlformats.org/officeDocument/2006/relationships/notesSlide" Target="../notesSlides/notesSlide7.xml"/><Relationship Id="rId16" Type="http://schemas.openxmlformats.org/officeDocument/2006/relationships/image" Target="../media/image129.png"/><Relationship Id="rId20" Type="http://schemas.openxmlformats.org/officeDocument/2006/relationships/image" Target="../media/image133.png"/><Relationship Id="rId29" Type="http://schemas.openxmlformats.org/officeDocument/2006/relationships/image" Target="../media/image142.png"/><Relationship Id="rId1" Type="http://schemas.openxmlformats.org/officeDocument/2006/relationships/slideLayout" Target="../slideLayouts/slideLayout18.xml"/><Relationship Id="rId6" Type="http://schemas.openxmlformats.org/officeDocument/2006/relationships/image" Target="../media/image119.png"/><Relationship Id="rId11" Type="http://schemas.openxmlformats.org/officeDocument/2006/relationships/image" Target="../media/image124.png"/><Relationship Id="rId24" Type="http://schemas.openxmlformats.org/officeDocument/2006/relationships/image" Target="../media/image137.png"/><Relationship Id="rId32" Type="http://schemas.openxmlformats.org/officeDocument/2006/relationships/image" Target="../media/image145.png"/><Relationship Id="rId5" Type="http://schemas.openxmlformats.org/officeDocument/2006/relationships/image" Target="../media/image118.png"/><Relationship Id="rId15" Type="http://schemas.openxmlformats.org/officeDocument/2006/relationships/image" Target="../media/image128.png"/><Relationship Id="rId23" Type="http://schemas.openxmlformats.org/officeDocument/2006/relationships/image" Target="../media/image136.png"/><Relationship Id="rId28" Type="http://schemas.openxmlformats.org/officeDocument/2006/relationships/image" Target="../media/image141.png"/><Relationship Id="rId36" Type="http://schemas.openxmlformats.org/officeDocument/2006/relationships/image" Target="../media/image149.png"/><Relationship Id="rId10" Type="http://schemas.openxmlformats.org/officeDocument/2006/relationships/image" Target="../media/image123.png"/><Relationship Id="rId19" Type="http://schemas.openxmlformats.org/officeDocument/2006/relationships/image" Target="../media/image132.png"/><Relationship Id="rId31" Type="http://schemas.openxmlformats.org/officeDocument/2006/relationships/image" Target="../media/image144.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 Id="rId22" Type="http://schemas.openxmlformats.org/officeDocument/2006/relationships/image" Target="../media/image135.png"/><Relationship Id="rId27" Type="http://schemas.openxmlformats.org/officeDocument/2006/relationships/image" Target="../media/image140.png"/><Relationship Id="rId30" Type="http://schemas.openxmlformats.org/officeDocument/2006/relationships/image" Target="../media/image143.png"/><Relationship Id="rId35" Type="http://schemas.openxmlformats.org/officeDocument/2006/relationships/image" Target="../media/image148.png"/><Relationship Id="rId8" Type="http://schemas.openxmlformats.org/officeDocument/2006/relationships/image" Target="../media/image121.png"/></Relationships>
</file>

<file path=ppt/slides/_rels/slide8.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18" Type="http://schemas.openxmlformats.org/officeDocument/2006/relationships/image" Target="../media/image165.png"/><Relationship Id="rId26" Type="http://schemas.openxmlformats.org/officeDocument/2006/relationships/image" Target="../media/image173.png"/><Relationship Id="rId3" Type="http://schemas.openxmlformats.org/officeDocument/2006/relationships/image" Target="../media/image150.png"/><Relationship Id="rId21" Type="http://schemas.openxmlformats.org/officeDocument/2006/relationships/image" Target="../media/image168.png"/><Relationship Id="rId7" Type="http://schemas.openxmlformats.org/officeDocument/2006/relationships/image" Target="../media/image154.png"/><Relationship Id="rId12" Type="http://schemas.openxmlformats.org/officeDocument/2006/relationships/image" Target="../media/image159.png"/><Relationship Id="rId17" Type="http://schemas.openxmlformats.org/officeDocument/2006/relationships/image" Target="../media/image164.png"/><Relationship Id="rId25" Type="http://schemas.openxmlformats.org/officeDocument/2006/relationships/image" Target="../media/image172.png"/><Relationship Id="rId2" Type="http://schemas.openxmlformats.org/officeDocument/2006/relationships/notesSlide" Target="../notesSlides/notesSlide8.xml"/><Relationship Id="rId16" Type="http://schemas.openxmlformats.org/officeDocument/2006/relationships/image" Target="../media/image163.png"/><Relationship Id="rId20" Type="http://schemas.openxmlformats.org/officeDocument/2006/relationships/image" Target="../media/image167.png"/><Relationship Id="rId1" Type="http://schemas.openxmlformats.org/officeDocument/2006/relationships/slideLayout" Target="../slideLayouts/slideLayout18.xml"/><Relationship Id="rId6" Type="http://schemas.openxmlformats.org/officeDocument/2006/relationships/image" Target="../media/image153.png"/><Relationship Id="rId11" Type="http://schemas.openxmlformats.org/officeDocument/2006/relationships/image" Target="../media/image158.png"/><Relationship Id="rId24" Type="http://schemas.openxmlformats.org/officeDocument/2006/relationships/image" Target="../media/image171.png"/><Relationship Id="rId5" Type="http://schemas.openxmlformats.org/officeDocument/2006/relationships/image" Target="../media/image152.png"/><Relationship Id="rId15" Type="http://schemas.openxmlformats.org/officeDocument/2006/relationships/image" Target="../media/image162.png"/><Relationship Id="rId23" Type="http://schemas.openxmlformats.org/officeDocument/2006/relationships/image" Target="../media/image170.png"/><Relationship Id="rId28" Type="http://schemas.openxmlformats.org/officeDocument/2006/relationships/image" Target="../media/image175.png"/><Relationship Id="rId10" Type="http://schemas.openxmlformats.org/officeDocument/2006/relationships/image" Target="../media/image157.png"/><Relationship Id="rId19" Type="http://schemas.openxmlformats.org/officeDocument/2006/relationships/image" Target="../media/image166.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 Id="rId22" Type="http://schemas.openxmlformats.org/officeDocument/2006/relationships/image" Target="../media/image169.png"/><Relationship Id="rId27" Type="http://schemas.openxmlformats.org/officeDocument/2006/relationships/image" Target="../media/image174.png"/></Relationships>
</file>

<file path=ppt/slides/_rels/slide9.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18" Type="http://schemas.openxmlformats.org/officeDocument/2006/relationships/image" Target="../media/image191.pn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85.gif"/><Relationship Id="rId17" Type="http://schemas.openxmlformats.org/officeDocument/2006/relationships/image" Target="../media/image190.png"/><Relationship Id="rId2" Type="http://schemas.openxmlformats.org/officeDocument/2006/relationships/notesSlide" Target="../notesSlides/notesSlide9.xml"/><Relationship Id="rId16" Type="http://schemas.openxmlformats.org/officeDocument/2006/relationships/image" Target="../media/image189.png"/><Relationship Id="rId1" Type="http://schemas.openxmlformats.org/officeDocument/2006/relationships/slideLayout" Target="../slideLayouts/slideLayout18.xml"/><Relationship Id="rId6" Type="http://schemas.openxmlformats.org/officeDocument/2006/relationships/image" Target="../media/image179.png"/><Relationship Id="rId11" Type="http://schemas.openxmlformats.org/officeDocument/2006/relationships/image" Target="../media/image184.png"/><Relationship Id="rId5" Type="http://schemas.openxmlformats.org/officeDocument/2006/relationships/image" Target="../media/image178.png"/><Relationship Id="rId15" Type="http://schemas.openxmlformats.org/officeDocument/2006/relationships/image" Target="../media/image188.jpeg"/><Relationship Id="rId10" Type="http://schemas.openxmlformats.org/officeDocument/2006/relationships/image" Target="../media/image183.png"/><Relationship Id="rId19" Type="http://schemas.openxmlformats.org/officeDocument/2006/relationships/image" Target="../media/image192.png"/><Relationship Id="rId4" Type="http://schemas.openxmlformats.org/officeDocument/2006/relationships/image" Target="../media/image177.png"/><Relationship Id="rId9" Type="http://schemas.openxmlformats.org/officeDocument/2006/relationships/image" Target="../media/image182.png"/><Relationship Id="rId14" Type="http://schemas.openxmlformats.org/officeDocument/2006/relationships/image" Target="../media/image1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7563" y="4779229"/>
            <a:ext cx="6343650" cy="1960562"/>
          </a:xfrm>
        </p:spPr>
        <p:txBody>
          <a:bodyPr/>
          <a:lstStyle/>
          <a:p>
            <a:pPr eaLnBrk="1" hangingPunct="1"/>
            <a:r>
              <a:rPr lang="en-GB" altLang="en-US" sz="9200" b="1" dirty="0">
                <a:latin typeface="Century Gothic" panose="020B0502020202020204" pitchFamily="34" charset="0"/>
              </a:rPr>
              <a:t>Deutsch</a:t>
            </a:r>
            <a:endParaRPr lang="en-US" altLang="en-US" sz="9200" b="1" dirty="0">
              <a:latin typeface="Century Gothic" panose="020B0502020202020204" pitchFamily="34" charset="0"/>
              <a:cs typeface="Arial" panose="020B0604020202020204" pitchFamily="34" charset="0"/>
            </a:endParaRPr>
          </a:p>
        </p:txBody>
      </p:sp>
      <p:sp>
        <p:nvSpPr>
          <p:cNvPr id="3075" name="Rectangle 3"/>
          <p:cNvSpPr>
            <a:spLocks noGrp="1" noChangeArrowheads="1"/>
          </p:cNvSpPr>
          <p:nvPr>
            <p:ph type="subTitle" idx="1"/>
          </p:nvPr>
        </p:nvSpPr>
        <p:spPr>
          <a:xfrm>
            <a:off x="696242" y="7007814"/>
            <a:ext cx="5537691" cy="542925"/>
          </a:xfrm>
        </p:spPr>
        <p:txBody>
          <a:bodyPr/>
          <a:lstStyle/>
          <a:p>
            <a:pPr eaLnBrk="1" hangingPunct="1">
              <a:lnSpc>
                <a:spcPct val="90000"/>
              </a:lnSpc>
            </a:pPr>
            <a:r>
              <a:rPr lang="en-GB" altLang="en-US" b="1" dirty="0">
                <a:latin typeface="Century Gothic" panose="020B0502020202020204" pitchFamily="34" charset="0"/>
                <a:cs typeface="Segoe UI" panose="020B0502040204020203" pitchFamily="34" charset="0"/>
              </a:rPr>
              <a:t>Year 7 Language Guide</a:t>
            </a:r>
          </a:p>
        </p:txBody>
      </p:sp>
      <p:sp>
        <p:nvSpPr>
          <p:cNvPr id="3077" name="Text Box 5"/>
          <p:cNvSpPr txBox="1">
            <a:spLocks noChangeArrowheads="1"/>
          </p:cNvSpPr>
          <p:nvPr/>
        </p:nvSpPr>
        <p:spPr bwMode="auto">
          <a:xfrm>
            <a:off x="194468" y="7582947"/>
            <a:ext cx="6408738"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dirty="0">
                <a:latin typeface="Century Gothic" panose="020B0502020202020204" pitchFamily="34" charset="0"/>
                <a:cs typeface="Segoe UI" panose="020B0502040204020203" pitchFamily="34" charset="0"/>
              </a:rPr>
              <a:t>Name: …………………………………………..</a:t>
            </a:r>
          </a:p>
        </p:txBody>
      </p:sp>
      <p:sp>
        <p:nvSpPr>
          <p:cNvPr id="3079" name="Text Box 7"/>
          <p:cNvSpPr txBox="1">
            <a:spLocks noChangeArrowheads="1"/>
          </p:cNvSpPr>
          <p:nvPr/>
        </p:nvSpPr>
        <p:spPr bwMode="auto">
          <a:xfrm>
            <a:off x="194468" y="8186197"/>
            <a:ext cx="6408738"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dirty="0">
                <a:latin typeface="Century Gothic" panose="020B0502020202020204" pitchFamily="34" charset="0"/>
                <a:cs typeface="Segoe UI" panose="020B0502040204020203" pitchFamily="34" charset="0"/>
              </a:rPr>
              <a:t>Lehrer/</a:t>
            </a:r>
            <a:r>
              <a:rPr lang="en-GB" altLang="en-US" sz="2400" dirty="0" err="1">
                <a:latin typeface="Century Gothic" panose="020B0502020202020204" pitchFamily="34" charset="0"/>
                <a:cs typeface="Segoe UI" panose="020B0502040204020203" pitchFamily="34" charset="0"/>
              </a:rPr>
              <a:t>Lehrerin</a:t>
            </a:r>
            <a:r>
              <a:rPr lang="en-GB" altLang="en-US" sz="2400" dirty="0">
                <a:latin typeface="Century Gothic" panose="020B0502020202020204" pitchFamily="34" charset="0"/>
                <a:cs typeface="Segoe UI" panose="020B0502040204020203" pitchFamily="34" charset="0"/>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242" y="323528"/>
            <a:ext cx="5433440" cy="4880011"/>
          </a:xfrm>
          <a:prstGeom prst="rect">
            <a:avLst/>
          </a:prstGeom>
        </p:spPr>
      </p:pic>
      <p:sp>
        <p:nvSpPr>
          <p:cNvPr id="7" name="TextBox 6">
            <a:extLst>
              <a:ext uri="{FF2B5EF4-FFF2-40B4-BE49-F238E27FC236}">
                <a16:creationId xmlns:a16="http://schemas.microsoft.com/office/drawing/2014/main" id="{61B57296-2ADD-5C40-953E-1265D4ACEA09}"/>
              </a:ext>
            </a:extLst>
          </p:cNvPr>
          <p:cNvSpPr txBox="1"/>
          <p:nvPr/>
        </p:nvSpPr>
        <p:spPr>
          <a:xfrm>
            <a:off x="194468" y="8867001"/>
            <a:ext cx="2371009" cy="276999"/>
          </a:xfrm>
          <a:prstGeom prst="rect">
            <a:avLst/>
          </a:prstGeom>
          <a:noFill/>
        </p:spPr>
        <p:txBody>
          <a:bodyPr wrap="square" rtlCol="0">
            <a:spAutoFit/>
          </a:bodyPr>
          <a:lstStyle/>
          <a:p>
            <a:r>
              <a:rPr lang="en-US" sz="1200" dirty="0">
                <a:latin typeface="Century Gothic" panose="020B0502020202020204" pitchFamily="34" charset="0"/>
              </a:rPr>
              <a:t>Last updated: 08/01/21</a:t>
            </a:r>
          </a:p>
        </p:txBody>
      </p:sp>
    </p:spTree>
    <p:extLst>
      <p:ext uri="{BB962C8B-B14F-4D97-AF65-F5344CB8AC3E}">
        <p14:creationId xmlns:p14="http://schemas.microsoft.com/office/powerpoint/2010/main" val="1347480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7" name="Rectangle 6"/>
          <p:cNvSpPr/>
          <p:nvPr/>
        </p:nvSpPr>
        <p:spPr>
          <a:xfrm>
            <a:off x="79394" y="543780"/>
            <a:ext cx="5250155" cy="369332"/>
          </a:xfrm>
          <a:prstGeom prst="rect">
            <a:avLst/>
          </a:prstGeom>
        </p:spPr>
        <p:txBody>
          <a:bodyPr wrap="none">
            <a:spAutoFit/>
          </a:bodyPr>
          <a:lstStyle/>
          <a:p>
            <a:r>
              <a:rPr lang="en-GB" b="1" dirty="0">
                <a:solidFill>
                  <a:srgbClr val="000000"/>
                </a:solidFill>
                <a:latin typeface="Century Gothic" panose="020B0502020202020204" pitchFamily="34" charset="0"/>
                <a:cs typeface="Calibri" panose="020F0502020204030204" pitchFamily="34" charset="0"/>
              </a:rPr>
              <a:t>Nouns and definite articles: the words for ‘the’</a:t>
            </a:r>
            <a:endParaRPr lang="en-GB" dirty="0">
              <a:solidFill>
                <a:srgbClr val="000000"/>
              </a:solidFill>
              <a:latin typeface="Century Gothic" panose="020B0502020202020204" pitchFamily="34" charset="0"/>
            </a:endParaRPr>
          </a:p>
        </p:txBody>
      </p:sp>
      <p:sp>
        <p:nvSpPr>
          <p:cNvPr id="11" name="Rectangle 10">
            <a:extLst>
              <a:ext uri="{FF2B5EF4-FFF2-40B4-BE49-F238E27FC236}">
                <a16:creationId xmlns:a16="http://schemas.microsoft.com/office/drawing/2014/main" id="{187D3DE4-1B8E-4EF9-A0F4-FAE19AE97A2E}"/>
              </a:ext>
            </a:extLst>
          </p:cNvPr>
          <p:cNvSpPr/>
          <p:nvPr/>
        </p:nvSpPr>
        <p:spPr>
          <a:xfrm>
            <a:off x="5013176" y="474057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3973787550"/>
              </p:ext>
            </p:extLst>
          </p:nvPr>
        </p:nvGraphicFramePr>
        <p:xfrm>
          <a:off x="805614" y="5452100"/>
          <a:ext cx="3237518" cy="3374400"/>
        </p:xfrm>
        <a:graphic>
          <a:graphicData uri="http://schemas.openxmlformats.org/drawingml/2006/table">
            <a:tbl>
              <a:tblPr>
                <a:tableStyleId>{5940675A-B579-460E-94D1-54222C63F5DA}</a:tableStyleId>
              </a:tblPr>
              <a:tblGrid>
                <a:gridCol w="1674744">
                  <a:extLst>
                    <a:ext uri="{9D8B030D-6E8A-4147-A177-3AD203B41FA5}">
                      <a16:colId xmlns:a16="http://schemas.microsoft.com/office/drawing/2014/main" val="2576834893"/>
                    </a:ext>
                  </a:extLst>
                </a:gridCol>
                <a:gridCol w="1562774">
                  <a:extLst>
                    <a:ext uri="{9D8B030D-6E8A-4147-A177-3AD203B41FA5}">
                      <a16:colId xmlns:a16="http://schemas.microsoft.com/office/drawing/2014/main" val="3222018720"/>
                    </a:ext>
                  </a:extLst>
                </a:gridCol>
              </a:tblGrid>
              <a:tr h="326907">
                <a:tc>
                  <a:txBody>
                    <a:bodyPr/>
                    <a:lstStyle/>
                    <a:p>
                      <a:pPr algn="l" fontAlgn="b"/>
                      <a:r>
                        <a:rPr lang="en-GB" sz="1600" b="0" i="0" u="none" strike="noStrike" dirty="0">
                          <a:solidFill>
                            <a:srgbClr val="000000"/>
                          </a:solidFill>
                          <a:effectLst/>
                          <a:latin typeface="Century Gothic" panose="020B0502020202020204" pitchFamily="34" charset="0"/>
                        </a:rPr>
                        <a:t>sein</a:t>
                      </a: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to be, being</a:t>
                      </a:r>
                    </a:p>
                  </a:txBody>
                  <a:tcPr marL="90000" marR="90000" marT="46800" marB="46800" anchor="b"/>
                </a:tc>
                <a:extLst>
                  <a:ext uri="{0D108BD9-81ED-4DB2-BD59-A6C34878D82A}">
                    <a16:rowId xmlns:a16="http://schemas.microsoft.com/office/drawing/2014/main" val="4007166980"/>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ist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is (BE)</a:t>
                      </a:r>
                    </a:p>
                  </a:txBody>
                  <a:tcPr marL="90000" marR="90000" marT="46800" marB="46800" anchor="b"/>
                </a:tc>
                <a:extLst>
                  <a:ext uri="{0D108BD9-81ED-4DB2-BD59-A6C34878D82A}">
                    <a16:rowId xmlns:a16="http://schemas.microsoft.com/office/drawing/2014/main" val="141838412"/>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wo?</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where?</a:t>
                      </a:r>
                    </a:p>
                  </a:txBody>
                  <a:tcPr marL="90000" marR="90000" marT="46800" marB="46800" anchor="b"/>
                </a:tc>
                <a:extLst>
                  <a:ext uri="{0D108BD9-81ED-4DB2-BD59-A6C34878D82A}">
                    <a16:rowId xmlns:a16="http://schemas.microsoft.com/office/drawing/2014/main" val="1683749526"/>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Fenster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window</a:t>
                      </a:r>
                    </a:p>
                  </a:txBody>
                  <a:tcPr marL="90000" marR="90000" marT="46800" marB="46800" anchor="b"/>
                </a:tc>
                <a:extLst>
                  <a:ext uri="{0D108BD9-81ED-4DB2-BD59-A6C34878D82A}">
                    <a16:rowId xmlns:a16="http://schemas.microsoft.com/office/drawing/2014/main" val="3029552813"/>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Flasche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bottle</a:t>
                      </a:r>
                    </a:p>
                  </a:txBody>
                  <a:tcPr marL="90000" marR="90000" marT="46800" marB="46800" anchor="b"/>
                </a:tc>
                <a:extLst>
                  <a:ext uri="{0D108BD9-81ED-4DB2-BD59-A6C34878D82A}">
                    <a16:rowId xmlns:a16="http://schemas.microsoft.com/office/drawing/2014/main" val="3491161878"/>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das Heft</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exercise book</a:t>
                      </a:r>
                    </a:p>
                  </a:txBody>
                  <a:tcPr marL="90000" marR="90000" marT="46800" marB="46800" anchor="b"/>
                </a:tc>
                <a:extLst>
                  <a:ext uri="{0D108BD9-81ED-4DB2-BD59-A6C34878D82A}">
                    <a16:rowId xmlns:a16="http://schemas.microsoft.com/office/drawing/2014/main" val="977986458"/>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Tafel</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board</a:t>
                      </a:r>
                    </a:p>
                  </a:txBody>
                  <a:tcPr marL="90000" marR="90000" marT="46800" marB="46800" anchor="b"/>
                </a:tc>
                <a:extLst>
                  <a:ext uri="{0D108BD9-81ED-4DB2-BD59-A6C34878D82A}">
                    <a16:rowId xmlns:a16="http://schemas.microsoft.com/office/drawing/2014/main" val="3008129673"/>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Tisch</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table</a:t>
                      </a:r>
                    </a:p>
                  </a:txBody>
                  <a:tcPr marL="90000" marR="90000" marT="46800" marB="46800" anchor="b"/>
                </a:tc>
                <a:extLst>
                  <a:ext uri="{0D108BD9-81ED-4DB2-BD59-A6C34878D82A}">
                    <a16:rowId xmlns:a16="http://schemas.microsoft.com/office/drawing/2014/main" val="4091572625"/>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da</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there</a:t>
                      </a:r>
                    </a:p>
                  </a:txBody>
                  <a:tcPr marL="90000" marR="90000" marT="46800" marB="46800" anchor="b"/>
                </a:tc>
                <a:extLst>
                  <a:ext uri="{0D108BD9-81ED-4DB2-BD59-A6C34878D82A}">
                    <a16:rowId xmlns:a16="http://schemas.microsoft.com/office/drawing/2014/main" val="1061227613"/>
                  </a:ext>
                </a:extLst>
              </a:tr>
              <a:tr h="182809">
                <a:tc>
                  <a:txBody>
                    <a:bodyPr/>
                    <a:lstStyle/>
                    <a:p>
                      <a:pPr algn="l" fontAlgn="b"/>
                      <a:r>
                        <a:rPr lang="en-GB" sz="1600" b="0" i="0" u="none" strike="noStrike">
                          <a:solidFill>
                            <a:srgbClr val="000000"/>
                          </a:solidFill>
                          <a:effectLst/>
                          <a:latin typeface="Century Gothic" panose="020B0502020202020204" pitchFamily="34" charset="0"/>
                        </a:rPr>
                        <a:t>hier</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here</a:t>
                      </a:r>
                    </a:p>
                  </a:txBody>
                  <a:tcPr marL="90000" marR="90000" marT="46800" marB="46800" anchor="b"/>
                </a:tc>
                <a:extLst>
                  <a:ext uri="{0D108BD9-81ED-4DB2-BD59-A6C34878D82A}">
                    <a16:rowId xmlns:a16="http://schemas.microsoft.com/office/drawing/2014/main" val="2716920505"/>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807516801"/>
              </p:ext>
            </p:extLst>
          </p:nvPr>
        </p:nvGraphicFramePr>
        <p:xfrm>
          <a:off x="170203" y="5452328"/>
          <a:ext cx="797537" cy="3376280"/>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37628">
                <a:tc>
                  <a:txBody>
                    <a:bodyPr/>
                    <a:lstStyle/>
                    <a:p>
                      <a:pPr algn="ct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bl>
          </a:graphicData>
        </a:graphic>
      </p:graphicFrame>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392" y="5515546"/>
            <a:ext cx="1248731" cy="1248731"/>
          </a:xfrm>
          <a:prstGeom prst="rect">
            <a:avLst/>
          </a:prstGeom>
        </p:spPr>
      </p:pic>
      <p:sp>
        <p:nvSpPr>
          <p:cNvPr id="24" name="TextBox 23"/>
          <p:cNvSpPr txBox="1"/>
          <p:nvPr/>
        </p:nvSpPr>
        <p:spPr>
          <a:xfrm>
            <a:off x="91451" y="847723"/>
            <a:ext cx="4127222" cy="615553"/>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German has three words for </a:t>
            </a:r>
            <a:r>
              <a:rPr lang="en-GB" sz="1600" b="1" i="1" dirty="0">
                <a:solidFill>
                  <a:srgbClr val="000000"/>
                </a:solidFill>
                <a:latin typeface="Century Gothic" panose="020B0502020202020204" pitchFamily="34" charset="0"/>
              </a:rPr>
              <a:t>the</a:t>
            </a:r>
            <a:r>
              <a:rPr lang="en-GB" sz="1600" dirty="0">
                <a:solidFill>
                  <a:srgbClr val="000000"/>
                </a:solidFill>
                <a:latin typeface="Century Gothic" panose="020B0502020202020204" pitchFamily="34" charset="0"/>
              </a:rPr>
              <a:t>:</a:t>
            </a:r>
          </a:p>
          <a:p>
            <a:endParaRPr lang="en-GB" dirty="0">
              <a:solidFill>
                <a:srgbClr val="000000"/>
              </a:solidFill>
            </a:endParaRPr>
          </a:p>
        </p:txBody>
      </p:sp>
      <p:sp>
        <p:nvSpPr>
          <p:cNvPr id="25" name="Rectangle 24">
            <a:extLst>
              <a:ext uri="{FF2B5EF4-FFF2-40B4-BE49-F238E27FC236}">
                <a16:creationId xmlns:a16="http://schemas.microsoft.com/office/drawing/2014/main" id="{62EBD834-1E2D-44FA-960B-D5E01CB2C65F}"/>
              </a:ext>
            </a:extLst>
          </p:cNvPr>
          <p:cNvSpPr/>
          <p:nvPr/>
        </p:nvSpPr>
        <p:spPr>
          <a:xfrm>
            <a:off x="172341" y="4728193"/>
            <a:ext cx="4292062"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2000" b="1" dirty="0">
                <a:solidFill>
                  <a:srgbClr val="FFFFFF"/>
                </a:solidFill>
                <a:latin typeface="Century Gothic" panose="020B0502020202020204" pitchFamily="34" charset="0"/>
              </a:rPr>
              <a:t>Talking about </a:t>
            </a:r>
            <a:r>
              <a:rPr lang="en-GB" sz="2000" b="1" i="1" dirty="0">
                <a:solidFill>
                  <a:srgbClr val="FFFFFF"/>
                </a:solidFill>
                <a:latin typeface="Century Gothic" panose="020B0502020202020204" pitchFamily="34" charset="0"/>
              </a:rPr>
              <a:t>where </a:t>
            </a:r>
            <a:r>
              <a:rPr lang="en-GB" sz="2000" b="1" dirty="0">
                <a:solidFill>
                  <a:srgbClr val="FFFFFF"/>
                </a:solidFill>
                <a:latin typeface="Century Gothic" panose="020B0502020202020204" pitchFamily="34" charset="0"/>
              </a:rPr>
              <a:t>something is</a:t>
            </a:r>
          </a:p>
        </p:txBody>
      </p:sp>
      <p:sp>
        <p:nvSpPr>
          <p:cNvPr id="26" name="TextBox 25">
            <a:extLst>
              <a:ext uri="{FF2B5EF4-FFF2-40B4-BE49-F238E27FC236}">
                <a16:creationId xmlns:a16="http://schemas.microsoft.com/office/drawing/2014/main" id="{1908E545-7541-5643-8EE2-7AB9E76534DA}"/>
              </a:ext>
            </a:extLst>
          </p:cNvPr>
          <p:cNvSpPr txBox="1"/>
          <p:nvPr/>
        </p:nvSpPr>
        <p:spPr>
          <a:xfrm>
            <a:off x="5112573" y="1117193"/>
            <a:ext cx="821059" cy="338554"/>
          </a:xfrm>
          <a:prstGeom prst="rect">
            <a:avLst/>
          </a:prstGeom>
          <a:noFill/>
        </p:spPr>
        <p:txBody>
          <a:bodyPr wrap="none" rtlCol="0">
            <a:spAutoFit/>
          </a:bodyPr>
          <a:lstStyle/>
          <a:p>
            <a:r>
              <a:rPr lang="en-US" sz="1600" b="1" dirty="0">
                <a:latin typeface="Century Gothic" panose="020B0502020202020204" pitchFamily="34" charset="0"/>
              </a:rPr>
              <a:t>neuter</a:t>
            </a:r>
          </a:p>
        </p:txBody>
      </p:sp>
      <p:sp>
        <p:nvSpPr>
          <p:cNvPr id="27" name="TextBox 26">
            <a:extLst>
              <a:ext uri="{FF2B5EF4-FFF2-40B4-BE49-F238E27FC236}">
                <a16:creationId xmlns:a16="http://schemas.microsoft.com/office/drawing/2014/main" id="{503B5CC2-793C-ED41-8404-69FAF576D2BB}"/>
              </a:ext>
            </a:extLst>
          </p:cNvPr>
          <p:cNvSpPr txBox="1"/>
          <p:nvPr/>
        </p:nvSpPr>
        <p:spPr>
          <a:xfrm>
            <a:off x="707482" y="1114741"/>
            <a:ext cx="1212191" cy="338554"/>
          </a:xfrm>
          <a:prstGeom prst="rect">
            <a:avLst/>
          </a:prstGeom>
          <a:noFill/>
        </p:spPr>
        <p:txBody>
          <a:bodyPr wrap="none" rtlCol="0">
            <a:spAutoFit/>
          </a:bodyPr>
          <a:lstStyle/>
          <a:p>
            <a:r>
              <a:rPr lang="en-US" sz="1600" b="1" dirty="0">
                <a:latin typeface="Century Gothic" panose="020B0502020202020204" pitchFamily="34" charset="0"/>
              </a:rPr>
              <a:t>masculine</a:t>
            </a:r>
          </a:p>
        </p:txBody>
      </p:sp>
      <p:sp>
        <p:nvSpPr>
          <p:cNvPr id="28" name="TextBox 27">
            <a:extLst>
              <a:ext uri="{FF2B5EF4-FFF2-40B4-BE49-F238E27FC236}">
                <a16:creationId xmlns:a16="http://schemas.microsoft.com/office/drawing/2014/main" id="{EAF2BE74-B0B6-AA45-979B-036E930DE414}"/>
              </a:ext>
            </a:extLst>
          </p:cNvPr>
          <p:cNvSpPr txBox="1"/>
          <p:nvPr/>
        </p:nvSpPr>
        <p:spPr>
          <a:xfrm>
            <a:off x="2901521" y="1093919"/>
            <a:ext cx="1043876" cy="338554"/>
          </a:xfrm>
          <a:prstGeom prst="rect">
            <a:avLst/>
          </a:prstGeom>
          <a:noFill/>
        </p:spPr>
        <p:txBody>
          <a:bodyPr wrap="none" rtlCol="0">
            <a:spAutoFit/>
          </a:bodyPr>
          <a:lstStyle/>
          <a:p>
            <a:r>
              <a:rPr lang="en-US" sz="1600" b="1" dirty="0">
                <a:latin typeface="Century Gothic" panose="020B0502020202020204" pitchFamily="34" charset="0"/>
              </a:rPr>
              <a:t>feminine</a:t>
            </a:r>
          </a:p>
        </p:txBody>
      </p:sp>
      <p:sp>
        <p:nvSpPr>
          <p:cNvPr id="32" name="TextBox 31">
            <a:extLst>
              <a:ext uri="{FF2B5EF4-FFF2-40B4-BE49-F238E27FC236}">
                <a16:creationId xmlns:a16="http://schemas.microsoft.com/office/drawing/2014/main" id="{61CFBD48-3016-684F-B62B-1963494DD7B0}"/>
              </a:ext>
            </a:extLst>
          </p:cNvPr>
          <p:cNvSpPr txBox="1"/>
          <p:nvPr/>
        </p:nvSpPr>
        <p:spPr>
          <a:xfrm>
            <a:off x="737410" y="1362523"/>
            <a:ext cx="1042273" cy="338554"/>
          </a:xfrm>
          <a:prstGeom prst="rect">
            <a:avLst/>
          </a:prstGeom>
          <a:noFill/>
        </p:spPr>
        <p:txBody>
          <a:bodyPr wrap="none" rtlCol="0">
            <a:spAutoFit/>
          </a:bodyPr>
          <a:lstStyle/>
          <a:p>
            <a:r>
              <a:rPr lang="en-US" sz="1600" b="1" dirty="0">
                <a:latin typeface="Century Gothic" panose="020B0502020202020204" pitchFamily="34" charset="0"/>
              </a:rPr>
              <a:t>der</a:t>
            </a:r>
            <a:r>
              <a:rPr lang="en-US" sz="1600" dirty="0">
                <a:latin typeface="Century Gothic" panose="020B0502020202020204" pitchFamily="34" charset="0"/>
              </a:rPr>
              <a:t> Tisch</a:t>
            </a:r>
          </a:p>
        </p:txBody>
      </p:sp>
      <p:sp>
        <p:nvSpPr>
          <p:cNvPr id="33" name="TextBox 32">
            <a:extLst>
              <a:ext uri="{FF2B5EF4-FFF2-40B4-BE49-F238E27FC236}">
                <a16:creationId xmlns:a16="http://schemas.microsoft.com/office/drawing/2014/main" id="{00C3D582-5ED0-DE44-9A5C-B10E028D13D2}"/>
              </a:ext>
            </a:extLst>
          </p:cNvPr>
          <p:cNvSpPr txBox="1"/>
          <p:nvPr/>
        </p:nvSpPr>
        <p:spPr>
          <a:xfrm>
            <a:off x="2720461" y="1352114"/>
            <a:ext cx="1309974" cy="338554"/>
          </a:xfrm>
          <a:prstGeom prst="rect">
            <a:avLst/>
          </a:prstGeom>
          <a:noFill/>
        </p:spPr>
        <p:txBody>
          <a:bodyPr wrap="none" rtlCol="0">
            <a:spAutoFit/>
          </a:bodyPr>
          <a:lstStyle/>
          <a:p>
            <a:r>
              <a:rPr lang="en-US" sz="1600" b="1" dirty="0">
                <a:latin typeface="Century Gothic" panose="020B0502020202020204" pitchFamily="34" charset="0"/>
              </a:rPr>
              <a:t>die</a:t>
            </a:r>
            <a:r>
              <a:rPr lang="en-US" sz="1600" dirty="0">
                <a:latin typeface="Century Gothic" panose="020B0502020202020204" pitchFamily="34" charset="0"/>
              </a:rPr>
              <a:t> </a:t>
            </a:r>
            <a:r>
              <a:rPr lang="en-US" sz="1600" dirty="0" err="1">
                <a:latin typeface="Century Gothic" panose="020B0502020202020204" pitchFamily="34" charset="0"/>
              </a:rPr>
              <a:t>Flasche</a:t>
            </a:r>
            <a:endParaRPr lang="en-US" sz="1600" dirty="0">
              <a:latin typeface="Century Gothic" panose="020B0502020202020204" pitchFamily="34" charset="0"/>
            </a:endParaRPr>
          </a:p>
        </p:txBody>
      </p:sp>
      <p:sp>
        <p:nvSpPr>
          <p:cNvPr id="34" name="TextBox 33">
            <a:extLst>
              <a:ext uri="{FF2B5EF4-FFF2-40B4-BE49-F238E27FC236}">
                <a16:creationId xmlns:a16="http://schemas.microsoft.com/office/drawing/2014/main" id="{1910836A-A558-4044-95B7-8A556E7DE7F6}"/>
              </a:ext>
            </a:extLst>
          </p:cNvPr>
          <p:cNvSpPr txBox="1"/>
          <p:nvPr/>
        </p:nvSpPr>
        <p:spPr>
          <a:xfrm>
            <a:off x="4869719" y="1362523"/>
            <a:ext cx="1306768" cy="338554"/>
          </a:xfrm>
          <a:prstGeom prst="rect">
            <a:avLst/>
          </a:prstGeom>
          <a:noFill/>
        </p:spPr>
        <p:txBody>
          <a:bodyPr wrap="none" rtlCol="0">
            <a:spAutoFit/>
          </a:bodyPr>
          <a:lstStyle/>
          <a:p>
            <a:r>
              <a:rPr lang="en-US" sz="1600" b="1" dirty="0">
                <a:latin typeface="Century Gothic" panose="020B0502020202020204" pitchFamily="34" charset="0"/>
              </a:rPr>
              <a:t>das </a:t>
            </a:r>
            <a:r>
              <a:rPr lang="en-US" sz="1600" dirty="0">
                <a:latin typeface="Century Gothic" panose="020B0502020202020204" pitchFamily="34" charset="0"/>
              </a:rPr>
              <a:t>Fenster</a:t>
            </a:r>
          </a:p>
        </p:txBody>
      </p:sp>
      <p:sp>
        <p:nvSpPr>
          <p:cNvPr id="36" name="TextBox 35">
            <a:extLst>
              <a:ext uri="{FF2B5EF4-FFF2-40B4-BE49-F238E27FC236}">
                <a16:creationId xmlns:a16="http://schemas.microsoft.com/office/drawing/2014/main" id="{7EC4D6FE-C75B-6E41-AAEB-176D9914E118}"/>
              </a:ext>
            </a:extLst>
          </p:cNvPr>
          <p:cNvSpPr txBox="1"/>
          <p:nvPr/>
        </p:nvSpPr>
        <p:spPr>
          <a:xfrm>
            <a:off x="91451" y="2544707"/>
            <a:ext cx="10102516" cy="313932"/>
          </a:xfrm>
          <a:prstGeom prst="rect">
            <a:avLst/>
          </a:prstGeom>
          <a:noFill/>
        </p:spPr>
        <p:txBody>
          <a:bodyPr wrap="square" rtlCol="0">
            <a:spAutoFit/>
          </a:bodyPr>
          <a:lstStyle/>
          <a:p>
            <a:pPr fontAlgn="auto">
              <a:lnSpc>
                <a:spcPct val="90000"/>
              </a:lnSpc>
              <a:spcBef>
                <a:spcPts val="1000"/>
              </a:spcBef>
              <a:spcAft>
                <a:spcPts val="0"/>
              </a:spcAft>
            </a:pPr>
            <a:r>
              <a:rPr lang="en-GB" sz="1600" dirty="0">
                <a:latin typeface="Century Gothic" panose="020B0502020202020204" pitchFamily="34" charset="0"/>
              </a:rPr>
              <a:t>English speakers might find this tricky because English only uses </a:t>
            </a:r>
            <a:r>
              <a:rPr lang="en-GB" sz="1600" b="1" i="1" dirty="0">
                <a:latin typeface="Century Gothic" panose="020B0502020202020204" pitchFamily="34" charset="0"/>
              </a:rPr>
              <a:t>the</a:t>
            </a:r>
            <a:r>
              <a:rPr lang="en-GB" sz="1600" dirty="0">
                <a:latin typeface="Century Gothic" panose="020B0502020202020204" pitchFamily="34" charset="0"/>
              </a:rPr>
              <a:t>.</a:t>
            </a:r>
          </a:p>
        </p:txBody>
      </p:sp>
      <p:sp>
        <p:nvSpPr>
          <p:cNvPr id="37" name="Rectangle 36">
            <a:extLst>
              <a:ext uri="{FF2B5EF4-FFF2-40B4-BE49-F238E27FC236}">
                <a16:creationId xmlns:a16="http://schemas.microsoft.com/office/drawing/2014/main" id="{BBB131D2-78D7-D843-8ACB-C58CD885DC62}"/>
              </a:ext>
            </a:extLst>
          </p:cNvPr>
          <p:cNvSpPr/>
          <p:nvPr/>
        </p:nvSpPr>
        <p:spPr>
          <a:xfrm>
            <a:off x="91451" y="2987826"/>
            <a:ext cx="6766549" cy="584775"/>
          </a:xfrm>
          <a:prstGeom prst="rect">
            <a:avLst/>
          </a:prstGeom>
        </p:spPr>
        <p:txBody>
          <a:bodyPr wrap="square">
            <a:spAutoFit/>
          </a:bodyPr>
          <a:lstStyle/>
          <a:p>
            <a:pPr fontAlgn="auto">
              <a:spcBef>
                <a:spcPts val="0"/>
              </a:spcBef>
              <a:spcAft>
                <a:spcPts val="0"/>
              </a:spcAft>
            </a:pPr>
            <a:r>
              <a:rPr lang="en-GB" sz="1600" b="1" dirty="0">
                <a:latin typeface="Century Gothic" panose="020B0502020202020204" pitchFamily="34" charset="0"/>
              </a:rPr>
              <a:t>Every noun </a:t>
            </a:r>
            <a:r>
              <a:rPr lang="en-GB" sz="1600" dirty="0">
                <a:latin typeface="Century Gothic" panose="020B0502020202020204" pitchFamily="34" charset="0"/>
              </a:rPr>
              <a:t>has a gender in German, but grammatical gender is </a:t>
            </a:r>
            <a:r>
              <a:rPr lang="en-GB" sz="1600" b="1" i="1" dirty="0">
                <a:latin typeface="Century Gothic" panose="020B0502020202020204" pitchFamily="34" charset="0"/>
              </a:rPr>
              <a:t>not</a:t>
            </a:r>
            <a:r>
              <a:rPr lang="en-GB" sz="1600" dirty="0">
                <a:latin typeface="Century Gothic" panose="020B0502020202020204" pitchFamily="34" charset="0"/>
              </a:rPr>
              <a:t> the same as biological gender, as you can see.</a:t>
            </a:r>
            <a:endParaRPr lang="en-US" sz="1600" dirty="0">
              <a:latin typeface="Tw Cen MT" panose="020B0602020104020603"/>
            </a:endParaRPr>
          </a:p>
        </p:txBody>
      </p:sp>
      <p:pic>
        <p:nvPicPr>
          <p:cNvPr id="39" name="Picture 38"/>
          <p:cNvPicPr>
            <a:picLocks noChangeAspect="1"/>
          </p:cNvPicPr>
          <p:nvPr/>
        </p:nvPicPr>
        <p:blipFill>
          <a:blip r:embed="rId4"/>
          <a:stretch>
            <a:fillRect/>
          </a:stretch>
        </p:blipFill>
        <p:spPr>
          <a:xfrm>
            <a:off x="805614" y="1817652"/>
            <a:ext cx="1114059" cy="676393"/>
          </a:xfrm>
          <a:prstGeom prst="rect">
            <a:avLst/>
          </a:prstGeom>
        </p:spPr>
      </p:pic>
      <p:pic>
        <p:nvPicPr>
          <p:cNvPr id="45" name="Picture 44">
            <a:extLst>
              <a:ext uri="{FF2B5EF4-FFF2-40B4-BE49-F238E27FC236}">
                <a16:creationId xmlns:a16="http://schemas.microsoft.com/office/drawing/2014/main" id="{C56FC68C-DD81-154A-AA53-A1338C103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752"/>
          <a:stretch/>
        </p:blipFill>
        <p:spPr>
          <a:xfrm>
            <a:off x="3160553" y="1773169"/>
            <a:ext cx="525811" cy="684062"/>
          </a:xfrm>
          <a:prstGeom prst="rect">
            <a:avLst/>
          </a:prstGeom>
        </p:spPr>
      </p:pic>
      <p:pic>
        <p:nvPicPr>
          <p:cNvPr id="46" name="Picture 45"/>
          <p:cNvPicPr>
            <a:picLocks noChangeAspect="1"/>
          </p:cNvPicPr>
          <p:nvPr/>
        </p:nvPicPr>
        <p:blipFill>
          <a:blip r:embed="rId6"/>
          <a:stretch>
            <a:fillRect/>
          </a:stretch>
        </p:blipFill>
        <p:spPr>
          <a:xfrm>
            <a:off x="5082436" y="1799095"/>
            <a:ext cx="881331" cy="660998"/>
          </a:xfrm>
          <a:prstGeom prst="rect">
            <a:avLst/>
          </a:prstGeom>
        </p:spPr>
      </p:pic>
      <p:sp>
        <p:nvSpPr>
          <p:cNvPr id="47" name="Rectangle 46"/>
          <p:cNvSpPr/>
          <p:nvPr/>
        </p:nvSpPr>
        <p:spPr>
          <a:xfrm>
            <a:off x="79394" y="3708325"/>
            <a:ext cx="6589965" cy="830997"/>
          </a:xfrm>
          <a:prstGeom prst="rect">
            <a:avLst/>
          </a:prstGeom>
        </p:spPr>
        <p:txBody>
          <a:bodyPr wrap="square">
            <a:spAutoFit/>
          </a:bodyPr>
          <a:lstStyle/>
          <a:p>
            <a:r>
              <a:rPr lang="en-GB" sz="1600" dirty="0">
                <a:latin typeface="Century Gothic" panose="020B0502020202020204" pitchFamily="34" charset="0"/>
              </a:rPr>
              <a:t>All German nouns start with a capital letter, wherever they are in the sentence:  Der </a:t>
            </a:r>
            <a:r>
              <a:rPr lang="en-GB" sz="1600" b="1" u="sng" dirty="0">
                <a:latin typeface="Century Gothic" panose="020B0502020202020204" pitchFamily="34" charset="0"/>
              </a:rPr>
              <a:t>T</a:t>
            </a:r>
            <a:r>
              <a:rPr lang="en-GB" sz="1600" dirty="0">
                <a:latin typeface="Century Gothic" panose="020B0502020202020204" pitchFamily="34" charset="0"/>
              </a:rPr>
              <a:t>ag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kalt</a:t>
            </a:r>
            <a:r>
              <a:rPr lang="en-GB" sz="1600" dirty="0">
                <a:latin typeface="Century Gothic" panose="020B0502020202020204" pitchFamily="34" charset="0"/>
              </a:rPr>
              <a:t>.  </a:t>
            </a:r>
            <a:r>
              <a:rPr lang="en-GB" sz="1600" i="1" dirty="0">
                <a:latin typeface="Century Gothic" panose="020B0502020202020204" pitchFamily="34" charset="0"/>
              </a:rPr>
              <a:t>The day is cold.</a:t>
            </a:r>
            <a:br>
              <a:rPr lang="en-GB" sz="1600" i="1" dirty="0">
                <a:latin typeface="Century Gothic" panose="020B0502020202020204" pitchFamily="34" charset="0"/>
              </a:rPr>
            </a:br>
            <a:r>
              <a:rPr lang="en-GB" sz="1600" dirty="0">
                <a:latin typeface="Century Gothic" panose="020B0502020202020204" pitchFamily="34" charset="0"/>
              </a:rPr>
              <a:t>Only proper nouns do this in English. E.g</a:t>
            </a:r>
            <a:r>
              <a:rPr lang="en-GB" sz="1600" i="1" dirty="0">
                <a:latin typeface="Century Gothic" panose="020B0502020202020204" pitchFamily="34" charset="0"/>
              </a:rPr>
              <a:t>., London, March, Emily.</a:t>
            </a:r>
          </a:p>
        </p:txBody>
      </p:sp>
      <p:graphicFrame>
        <p:nvGraphicFramePr>
          <p:cNvPr id="4" name="Table 3"/>
          <p:cNvGraphicFramePr>
            <a:graphicFrameLocks noGrp="1"/>
          </p:cNvGraphicFramePr>
          <p:nvPr>
            <p:extLst>
              <p:ext uri="{D42A27DB-BD31-4B8C-83A1-F6EECF244321}">
                <p14:modId xmlns:p14="http://schemas.microsoft.com/office/powerpoint/2010/main" val="3033877402"/>
              </p:ext>
            </p:extLst>
          </p:nvPr>
        </p:nvGraphicFramePr>
        <p:xfrm>
          <a:off x="4750994" y="7139300"/>
          <a:ext cx="1844878" cy="1687200"/>
        </p:xfrm>
        <a:graphic>
          <a:graphicData uri="http://schemas.openxmlformats.org/drawingml/2006/table">
            <a:tbl>
              <a:tblPr>
                <a:tableStyleId>{5940675A-B579-460E-94D1-54222C63F5DA}</a:tableStyleId>
              </a:tblPr>
              <a:tblGrid>
                <a:gridCol w="908773">
                  <a:extLst>
                    <a:ext uri="{9D8B030D-6E8A-4147-A177-3AD203B41FA5}">
                      <a16:colId xmlns:a16="http://schemas.microsoft.com/office/drawing/2014/main" val="20000"/>
                    </a:ext>
                  </a:extLst>
                </a:gridCol>
                <a:gridCol w="936105">
                  <a:extLst>
                    <a:ext uri="{9D8B030D-6E8A-4147-A177-3AD203B41FA5}">
                      <a16:colId xmlns:a16="http://schemas.microsoft.com/office/drawing/2014/main" val="20001"/>
                    </a:ext>
                  </a:extLst>
                </a:gridCol>
              </a:tblGrid>
              <a:tr h="182809">
                <a:tc>
                  <a:txBody>
                    <a:bodyPr/>
                    <a:lstStyle/>
                    <a:p>
                      <a:pPr algn="l" fontAlgn="b"/>
                      <a:r>
                        <a:rPr lang="en-GB" sz="1600" b="0" i="0" u="none" strike="noStrike" dirty="0">
                          <a:solidFill>
                            <a:srgbClr val="000000"/>
                          </a:solidFill>
                          <a:effectLst/>
                          <a:latin typeface="Century Gothic" panose="020B0502020202020204" pitchFamily="34" charset="0"/>
                        </a:rPr>
                        <a:t>der</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the (m)</a:t>
                      </a:r>
                    </a:p>
                  </a:txBody>
                  <a:tcPr marL="90000" marR="90000" marT="46800" marB="46800" anchor="b"/>
                </a:tc>
                <a:extLst>
                  <a:ext uri="{0D108BD9-81ED-4DB2-BD59-A6C34878D82A}">
                    <a16:rowId xmlns:a16="http://schemas.microsoft.com/office/drawing/2014/main" val="10000"/>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die</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the (f)</a:t>
                      </a:r>
                    </a:p>
                  </a:txBody>
                  <a:tcPr marL="90000" marR="90000" marT="46800" marB="46800" anchor="b"/>
                </a:tc>
                <a:extLst>
                  <a:ext uri="{0D108BD9-81ED-4DB2-BD59-A6C34878D82A}">
                    <a16:rowId xmlns:a16="http://schemas.microsoft.com/office/drawing/2014/main" val="10001"/>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das</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the (</a:t>
                      </a:r>
                      <a:r>
                        <a:rPr lang="en-GB" sz="1600" b="0" i="0" u="none" strike="noStrike" dirty="0" err="1">
                          <a:solidFill>
                            <a:srgbClr val="000000"/>
                          </a:solidFill>
                          <a:effectLst/>
                          <a:latin typeface="Century Gothic" panose="020B0502020202020204" pitchFamily="34" charset="0"/>
                        </a:rPr>
                        <a:t>nt</a:t>
                      </a:r>
                      <a:r>
                        <a:rPr lang="en-GB" sz="1600" b="0" i="0" u="none" strike="noStrike" dirty="0">
                          <a:solidFill>
                            <a:srgbClr val="000000"/>
                          </a:solidFill>
                          <a:effectLst/>
                          <a:latin typeface="Century Gothic" panose="020B0502020202020204" pitchFamily="34" charset="0"/>
                        </a:rPr>
                        <a:t>)</a:t>
                      </a:r>
                    </a:p>
                  </a:txBody>
                  <a:tcPr marL="90000" marR="90000" marT="46800" marB="46800" anchor="b"/>
                </a:tc>
                <a:extLst>
                  <a:ext uri="{0D108BD9-81ED-4DB2-BD59-A6C34878D82A}">
                    <a16:rowId xmlns:a16="http://schemas.microsoft.com/office/drawing/2014/main" val="10002"/>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Hallo</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Hello</a:t>
                      </a:r>
                    </a:p>
                  </a:txBody>
                  <a:tcPr marL="90000" marR="90000" marT="46800" marB="46800" anchor="b"/>
                </a:tc>
                <a:extLst>
                  <a:ext uri="{0D108BD9-81ED-4DB2-BD59-A6C34878D82A}">
                    <a16:rowId xmlns:a16="http://schemas.microsoft.com/office/drawing/2014/main" val="1000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Tschüs</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Bye</a:t>
                      </a:r>
                    </a:p>
                  </a:txBody>
                  <a:tcPr marL="90000" marR="90000" marT="46800" marB="46800" anchor="b"/>
                </a:tc>
                <a:extLst>
                  <a:ext uri="{0D108BD9-81ED-4DB2-BD59-A6C34878D82A}">
                    <a16:rowId xmlns:a16="http://schemas.microsoft.com/office/drawing/2014/main" val="10004"/>
                  </a:ext>
                </a:extLst>
              </a:tr>
            </a:tbl>
          </a:graphicData>
        </a:graphic>
      </p:graphicFrame>
      <p:sp>
        <p:nvSpPr>
          <p:cNvPr id="4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9</a:t>
            </a:r>
          </a:p>
        </p:txBody>
      </p:sp>
      <p:graphicFrame>
        <p:nvGraphicFramePr>
          <p:cNvPr id="6" name="Table 5"/>
          <p:cNvGraphicFramePr>
            <a:graphicFrameLocks noGrp="1"/>
          </p:cNvGraphicFramePr>
          <p:nvPr>
            <p:extLst>
              <p:ext uri="{D42A27DB-BD31-4B8C-83A1-F6EECF244321}">
                <p14:modId xmlns:p14="http://schemas.microsoft.com/office/powerpoint/2010/main" val="1140412271"/>
              </p:ext>
            </p:extLst>
          </p:nvPr>
        </p:nvGraphicFramePr>
        <p:xfrm>
          <a:off x="4151825" y="7143465"/>
          <a:ext cx="625156" cy="100584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301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det</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01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det</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017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det</a:t>
                      </a:r>
                      <a:endParaRPr lang="en-GB" sz="1600" i="1" dirty="0">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87665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 </a:t>
            </a:r>
            <a:endParaRPr lang="en-US" dirty="0"/>
          </a:p>
        </p:txBody>
      </p:sp>
      <p:sp>
        <p:nvSpPr>
          <p:cNvPr id="5" name="Slide Number Placeholder 4">
            <a:extLst>
              <a:ext uri="{FF2B5EF4-FFF2-40B4-BE49-F238E27FC236}">
                <a16:creationId xmlns:a16="http://schemas.microsoft.com/office/drawing/2014/main" id="{FA18DCD9-9391-4DAA-AC94-4C8B80636E4D}"/>
              </a:ext>
            </a:extLst>
          </p:cNvPr>
          <p:cNvSpPr>
            <a:spLocks noGrp="1"/>
          </p:cNvSpPr>
          <p:nvPr>
            <p:ph type="sldNum" sz="quarter" idx="12"/>
          </p:nvPr>
        </p:nvSpPr>
        <p:spPr>
          <a:xfrm>
            <a:off x="4920090" y="8088059"/>
            <a:ext cx="1600200" cy="635000"/>
          </a:xfrm>
        </p:spPr>
        <p:txBody>
          <a:bodyPr/>
          <a:lstStyle/>
          <a:p>
            <a:r>
              <a:rPr lang="en-GB" altLang="en-US" dirty="0">
                <a:solidFill>
                  <a:srgbClr val="000000"/>
                </a:solidFill>
                <a:latin typeface="Century Gothic" panose="020B0502020202020204" pitchFamily="34" charset="0"/>
              </a:rPr>
              <a:t>7</a:t>
            </a:r>
          </a:p>
        </p:txBody>
      </p:sp>
      <p:sp>
        <p:nvSpPr>
          <p:cNvPr id="10" name="Rectangle 9">
            <a:extLst>
              <a:ext uri="{FF2B5EF4-FFF2-40B4-BE49-F238E27FC236}">
                <a16:creationId xmlns:a16="http://schemas.microsoft.com/office/drawing/2014/main" id="{62EBD834-1E2D-44FA-960B-D5E01CB2C65F}"/>
              </a:ext>
            </a:extLst>
          </p:cNvPr>
          <p:cNvSpPr/>
          <p:nvPr/>
        </p:nvSpPr>
        <p:spPr>
          <a:xfrm>
            <a:off x="147669" y="1075339"/>
            <a:ext cx="4537601" cy="40326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1600" b="1" dirty="0">
                <a:solidFill>
                  <a:srgbClr val="FFFFFF"/>
                </a:solidFill>
                <a:latin typeface="Century Gothic" panose="020B0502020202020204" pitchFamily="34" charset="0"/>
              </a:rPr>
              <a:t>Asking and stating what something is</a:t>
            </a:r>
          </a:p>
        </p:txBody>
      </p:sp>
      <p:sp>
        <p:nvSpPr>
          <p:cNvPr id="11" name="Rectangle 10">
            <a:extLst>
              <a:ext uri="{FF2B5EF4-FFF2-40B4-BE49-F238E27FC236}">
                <a16:creationId xmlns:a16="http://schemas.microsoft.com/office/drawing/2014/main" id="{187D3DE4-1B8E-4EF9-A0F4-FAE19AE97A2E}"/>
              </a:ext>
            </a:extLst>
          </p:cNvPr>
          <p:cNvSpPr/>
          <p:nvPr/>
        </p:nvSpPr>
        <p:spPr>
          <a:xfrm>
            <a:off x="5085183" y="14457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42312568"/>
              </p:ext>
            </p:extLst>
          </p:nvPr>
        </p:nvGraphicFramePr>
        <p:xfrm>
          <a:off x="809274" y="1630016"/>
          <a:ext cx="4332569" cy="4736013"/>
        </p:xfrm>
        <a:graphic>
          <a:graphicData uri="http://schemas.openxmlformats.org/drawingml/2006/table">
            <a:tbl>
              <a:tblPr>
                <a:tableStyleId>{5940675A-B579-460E-94D1-54222C63F5DA}</a:tableStyleId>
              </a:tblPr>
              <a:tblGrid>
                <a:gridCol w="2241205">
                  <a:extLst>
                    <a:ext uri="{9D8B030D-6E8A-4147-A177-3AD203B41FA5}">
                      <a16:colId xmlns:a16="http://schemas.microsoft.com/office/drawing/2014/main" val="2180383906"/>
                    </a:ext>
                  </a:extLst>
                </a:gridCol>
                <a:gridCol w="2091364">
                  <a:extLst>
                    <a:ext uri="{9D8B030D-6E8A-4147-A177-3AD203B41FA5}">
                      <a16:colId xmlns:a16="http://schemas.microsoft.com/office/drawing/2014/main" val="3205075920"/>
                    </a:ext>
                  </a:extLst>
                </a:gridCol>
              </a:tblGrid>
              <a:tr h="338265">
                <a:tc>
                  <a:txBody>
                    <a:bodyPr/>
                    <a:lstStyle/>
                    <a:p>
                      <a:pPr algn="l" fontAlgn="b"/>
                      <a:r>
                        <a:rPr lang="en-GB" sz="1600" b="0" i="0" u="none" strike="noStrike" dirty="0" err="1">
                          <a:solidFill>
                            <a:srgbClr val="000000"/>
                          </a:solidFill>
                          <a:effectLst/>
                          <a:latin typeface="Century Gothic" panose="020B0502020202020204" pitchFamily="34" charset="0"/>
                        </a:rPr>
                        <a:t>sagen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say, tell</a:t>
                      </a:r>
                    </a:p>
                  </a:txBody>
                  <a:tcPr marL="90000" marR="90000" marT="46800" marB="46800" anchor="b"/>
                </a:tc>
                <a:extLst>
                  <a:ext uri="{0D108BD9-81ED-4DB2-BD59-A6C34878D82A}">
                    <a16:rowId xmlns:a16="http://schemas.microsoft.com/office/drawing/2014/main" val="4083174637"/>
                  </a:ext>
                </a:extLst>
              </a:tr>
              <a:tr h="331953">
                <a:tc>
                  <a:txBody>
                    <a:bodyPr/>
                    <a:lstStyle/>
                    <a:p>
                      <a:pPr algn="l" fontAlgn="b"/>
                      <a:r>
                        <a:rPr lang="en-GB" sz="1600" b="0" i="0" u="none" strike="noStrike" dirty="0" err="1">
                          <a:solidFill>
                            <a:srgbClr val="000000"/>
                          </a:solidFill>
                          <a:effectLst/>
                          <a:latin typeface="Century Gothic" panose="020B0502020202020204" pitchFamily="34" charset="0"/>
                        </a:rPr>
                        <a:t>sagt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says, tells</a:t>
                      </a:r>
                    </a:p>
                  </a:txBody>
                  <a:tcPr marL="90000" marR="90000" marT="46800" marB="46800" anchor="b"/>
                </a:tc>
                <a:extLst>
                  <a:ext uri="{0D108BD9-81ED-4DB2-BD59-A6C34878D82A}">
                    <a16:rowId xmlns:a16="http://schemas.microsoft.com/office/drawing/2014/main" val="925274610"/>
                  </a:ext>
                </a:extLst>
              </a:tr>
              <a:tr h="331953">
                <a:tc>
                  <a:txBody>
                    <a:bodyPr/>
                    <a:lstStyle/>
                    <a:p>
                      <a:pPr algn="l" fontAlgn="b"/>
                      <a:r>
                        <a:rPr lang="en-GB" sz="1600" b="0" i="0" u="none" strike="noStrike" dirty="0">
                          <a:solidFill>
                            <a:srgbClr val="000000"/>
                          </a:solidFill>
                          <a:effectLst/>
                          <a:latin typeface="Century Gothic" panose="020B0502020202020204" pitchFamily="34" charset="0"/>
                        </a:rPr>
                        <a:t>was?</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what?</a:t>
                      </a:r>
                    </a:p>
                  </a:txBody>
                  <a:tcPr marL="90000" marR="90000" marT="46800" marB="46800" anchor="b"/>
                </a:tc>
                <a:extLst>
                  <a:ext uri="{0D108BD9-81ED-4DB2-BD59-A6C34878D82A}">
                    <a16:rowId xmlns:a16="http://schemas.microsoft.com/office/drawing/2014/main" val="1212110965"/>
                  </a:ext>
                </a:extLst>
              </a:tr>
              <a:tr h="331953">
                <a:tc>
                  <a:txBody>
                    <a:bodyPr/>
                    <a:lstStyle/>
                    <a:p>
                      <a:pPr algn="l" fontAlgn="b"/>
                      <a:r>
                        <a:rPr lang="en-GB" sz="1600" b="0" i="0" u="none" strike="noStrike" dirty="0">
                          <a:solidFill>
                            <a:srgbClr val="000000"/>
                          </a:solidFill>
                          <a:effectLst/>
                          <a:latin typeface="Century Gothic" panose="020B0502020202020204" pitchFamily="34" charset="0"/>
                        </a:rPr>
                        <a:t>die</a:t>
                      </a:r>
                      <a:r>
                        <a:rPr lang="en-GB" sz="1600" b="0" i="0" u="none" strike="noStrike" baseline="0" dirty="0">
                          <a:solidFill>
                            <a:srgbClr val="000000"/>
                          </a:solidFill>
                          <a:effectLst/>
                          <a:latin typeface="Century Gothic" panose="020B0502020202020204" pitchFamily="34" charset="0"/>
                        </a:rPr>
                        <a:t> </a:t>
                      </a:r>
                      <a:r>
                        <a:rPr lang="en-GB" sz="1600" b="0" i="0" u="none" strike="noStrike" baseline="0" dirty="0" err="1">
                          <a:solidFill>
                            <a:srgbClr val="000000"/>
                          </a:solidFill>
                          <a:effectLst/>
                          <a:latin typeface="Century Gothic" panose="020B0502020202020204" pitchFamily="34" charset="0"/>
                        </a:rPr>
                        <a:t>Klasse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class</a:t>
                      </a:r>
                    </a:p>
                  </a:txBody>
                  <a:tcPr marL="90000" marR="90000" marT="46800" marB="46800" anchor="b"/>
                </a:tc>
                <a:extLst>
                  <a:ext uri="{0D108BD9-81ED-4DB2-BD59-A6C34878D82A}">
                    <a16:rowId xmlns:a16="http://schemas.microsoft.com/office/drawing/2014/main" val="2480405029"/>
                  </a:ext>
                </a:extLst>
              </a:tr>
              <a:tr h="331953">
                <a:tc>
                  <a:txBody>
                    <a:bodyPr/>
                    <a:lstStyle/>
                    <a:p>
                      <a:pPr algn="l" fontAlgn="b"/>
                      <a:r>
                        <a:rPr lang="en-GB" sz="1600" b="0" i="0" u="none" strike="noStrike" dirty="0">
                          <a:solidFill>
                            <a:srgbClr val="000000"/>
                          </a:solidFill>
                          <a:effectLst/>
                          <a:latin typeface="Century Gothic" panose="020B0502020202020204" pitchFamily="34" charset="0"/>
                        </a:rPr>
                        <a:t>das</a:t>
                      </a:r>
                      <a:r>
                        <a:rPr lang="en-GB" sz="1600" b="0" i="0" u="none" strike="noStrike" baseline="0" dirty="0">
                          <a:solidFill>
                            <a:srgbClr val="000000"/>
                          </a:solidFill>
                          <a:effectLst/>
                          <a:latin typeface="Century Gothic" panose="020B0502020202020204" pitchFamily="34" charset="0"/>
                        </a:rPr>
                        <a:t> </a:t>
                      </a:r>
                      <a:r>
                        <a:rPr lang="en-GB" sz="1600" b="0" i="0" u="none" strike="noStrike" baseline="0" dirty="0" err="1">
                          <a:solidFill>
                            <a:srgbClr val="000000"/>
                          </a:solidFill>
                          <a:effectLst/>
                          <a:latin typeface="Century Gothic" panose="020B0502020202020204" pitchFamily="34" charset="0"/>
                        </a:rPr>
                        <a:t>Paar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pair</a:t>
                      </a:r>
                    </a:p>
                  </a:txBody>
                  <a:tcPr marL="90000" marR="90000" marT="46800" marB="46800" anchor="b"/>
                </a:tc>
                <a:extLst>
                  <a:ext uri="{0D108BD9-81ED-4DB2-BD59-A6C34878D82A}">
                    <a16:rowId xmlns:a16="http://schemas.microsoft.com/office/drawing/2014/main" val="1699624078"/>
                  </a:ext>
                </a:extLst>
              </a:tr>
              <a:tr h="331953">
                <a:tc>
                  <a:txBody>
                    <a:bodyPr/>
                    <a:lstStyle/>
                    <a:p>
                      <a:pPr algn="l" fontAlgn="b"/>
                      <a:r>
                        <a:rPr lang="en-GB" sz="1600" b="0" i="0" u="none" strike="noStrike" dirty="0">
                          <a:solidFill>
                            <a:srgbClr val="000000"/>
                          </a:solidFill>
                          <a:effectLst/>
                          <a:latin typeface="Century Gothic" panose="020B0502020202020204" pitchFamily="34" charset="0"/>
                        </a:rPr>
                        <a:t>der</a:t>
                      </a:r>
                      <a:r>
                        <a:rPr lang="en-GB" sz="1600" b="0" i="0" u="none" strike="noStrike" baseline="0" dirty="0">
                          <a:solidFill>
                            <a:srgbClr val="000000"/>
                          </a:solidFill>
                          <a:effectLst/>
                          <a:latin typeface="Century Gothic" panose="020B0502020202020204" pitchFamily="34" charset="0"/>
                        </a:rPr>
                        <a:t> Mann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man</a:t>
                      </a:r>
                    </a:p>
                  </a:txBody>
                  <a:tcPr marL="90000" marR="90000" marT="46800" marB="46800" anchor="b"/>
                </a:tc>
                <a:extLst>
                  <a:ext uri="{0D108BD9-81ED-4DB2-BD59-A6C34878D82A}">
                    <a16:rowId xmlns:a16="http://schemas.microsoft.com/office/drawing/2014/main" val="3736027010"/>
                  </a:ext>
                </a:extLst>
              </a:tr>
              <a:tr h="331953">
                <a:tc>
                  <a:txBody>
                    <a:bodyPr/>
                    <a:lstStyle/>
                    <a:p>
                      <a:pPr algn="l" fontAlgn="b"/>
                      <a:r>
                        <a:rPr lang="en-GB" sz="1600" b="0" i="0" u="none" strike="noStrike" dirty="0">
                          <a:solidFill>
                            <a:srgbClr val="000000"/>
                          </a:solidFill>
                          <a:effectLst/>
                          <a:latin typeface="Century Gothic" panose="020B0502020202020204" pitchFamily="34" charset="0"/>
                        </a:rPr>
                        <a:t>der Tag</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day</a:t>
                      </a:r>
                    </a:p>
                  </a:txBody>
                  <a:tcPr marL="90000" marR="90000" marT="46800" marB="46800" anchor="b"/>
                </a:tc>
                <a:extLst>
                  <a:ext uri="{0D108BD9-81ED-4DB2-BD59-A6C34878D82A}">
                    <a16:rowId xmlns:a16="http://schemas.microsoft.com/office/drawing/2014/main" val="3656941434"/>
                  </a:ext>
                </a:extLst>
              </a:tr>
              <a:tr h="331953">
                <a:tc>
                  <a:txBody>
                    <a:bodyPr/>
                    <a:lstStyle/>
                    <a:p>
                      <a:pPr algn="l" fontAlgn="b"/>
                      <a:r>
                        <a:rPr lang="en-GB" sz="1600" b="0" i="0" u="none" strike="noStrike" dirty="0" err="1">
                          <a:solidFill>
                            <a:srgbClr val="000000"/>
                          </a:solidFill>
                          <a:effectLst/>
                          <a:latin typeface="Century Gothic" panose="020B0502020202020204" pitchFamily="34" charset="0"/>
                        </a:rPr>
                        <a:t>richtig</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right, correct</a:t>
                      </a:r>
                    </a:p>
                  </a:txBody>
                  <a:tcPr marL="90000" marR="90000" marT="46800" marB="46800" anchor="b"/>
                </a:tc>
                <a:extLst>
                  <a:ext uri="{0D108BD9-81ED-4DB2-BD59-A6C34878D82A}">
                    <a16:rowId xmlns:a16="http://schemas.microsoft.com/office/drawing/2014/main" val="1267723541"/>
                  </a:ext>
                </a:extLst>
              </a:tr>
              <a:tr h="331953">
                <a:tc>
                  <a:txBody>
                    <a:bodyPr/>
                    <a:lstStyle/>
                    <a:p>
                      <a:pPr algn="l" fontAlgn="b"/>
                      <a:r>
                        <a:rPr lang="en-GB" sz="1600" b="0" i="0" u="none" strike="noStrike" dirty="0" err="1">
                          <a:solidFill>
                            <a:srgbClr val="000000"/>
                          </a:solidFill>
                          <a:effectLst/>
                          <a:latin typeface="Century Gothic" panose="020B0502020202020204" pitchFamily="34" charset="0"/>
                        </a:rPr>
                        <a:t>falsch</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false</a:t>
                      </a:r>
                    </a:p>
                  </a:txBody>
                  <a:tcPr marL="90000" marR="90000" marT="46800" marB="46800" anchor="b"/>
                </a:tc>
                <a:extLst>
                  <a:ext uri="{0D108BD9-81ED-4DB2-BD59-A6C34878D82A}">
                    <a16:rowId xmlns:a16="http://schemas.microsoft.com/office/drawing/2014/main" val="516282241"/>
                  </a:ext>
                </a:extLst>
              </a:tr>
              <a:tr h="331953">
                <a:tc>
                  <a:txBody>
                    <a:bodyPr/>
                    <a:lstStyle/>
                    <a:p>
                      <a:pPr algn="l" fontAlgn="b"/>
                      <a:r>
                        <a:rPr lang="en-GB" sz="1600" b="0" i="0" u="none" strike="noStrike" dirty="0" err="1">
                          <a:solidFill>
                            <a:srgbClr val="000000"/>
                          </a:solidFill>
                          <a:effectLst/>
                          <a:latin typeface="Century Gothic" panose="020B0502020202020204" pitchFamily="34" charset="0"/>
                        </a:rPr>
                        <a:t>oder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or</a:t>
                      </a:r>
                    </a:p>
                  </a:txBody>
                  <a:tcPr marL="90000" marR="90000" marT="46800" marB="46800" anchor="b"/>
                </a:tc>
                <a:extLst>
                  <a:ext uri="{0D108BD9-81ED-4DB2-BD59-A6C34878D82A}">
                    <a16:rowId xmlns:a16="http://schemas.microsoft.com/office/drawing/2014/main" val="2411956428"/>
                  </a:ext>
                </a:extLst>
              </a:tr>
              <a:tr h="331953">
                <a:tc>
                  <a:txBody>
                    <a:bodyPr/>
                    <a:lstStyle/>
                    <a:p>
                      <a:pPr algn="l" fontAlgn="b"/>
                      <a:r>
                        <a:rPr lang="en-GB" sz="1600" b="0" i="0" u="none" strike="noStrike" dirty="0" err="1">
                          <a:solidFill>
                            <a:srgbClr val="000000"/>
                          </a:solidFill>
                          <a:effectLst/>
                          <a:latin typeface="Century Gothic" panose="020B0502020202020204" pitchFamily="34" charset="0"/>
                        </a:rPr>
                        <a:t>nein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no</a:t>
                      </a:r>
                    </a:p>
                  </a:txBody>
                  <a:tcPr marL="90000" marR="90000" marT="46800" marB="46800" anchor="b"/>
                </a:tc>
                <a:extLst>
                  <a:ext uri="{0D108BD9-81ED-4DB2-BD59-A6C34878D82A}">
                    <a16:rowId xmlns:a16="http://schemas.microsoft.com/office/drawing/2014/main" val="858151846"/>
                  </a:ext>
                </a:extLst>
              </a:tr>
              <a:tr h="331953">
                <a:tc>
                  <a:txBody>
                    <a:bodyPr/>
                    <a:lstStyle/>
                    <a:p>
                      <a:pPr algn="l" fontAlgn="b"/>
                      <a:r>
                        <a:rPr lang="en-GB" sz="1600" b="0" i="0" u="none" strike="noStrike" dirty="0" err="1">
                          <a:solidFill>
                            <a:srgbClr val="000000"/>
                          </a:solidFill>
                          <a:effectLst/>
                          <a:latin typeface="Century Gothic" panose="020B0502020202020204" pitchFamily="34" charset="0"/>
                        </a:rPr>
                        <a:t>ja</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yes</a:t>
                      </a:r>
                    </a:p>
                  </a:txBody>
                  <a:tcPr marL="90000" marR="90000" marT="46800" marB="46800" anchor="b"/>
                </a:tc>
                <a:extLst>
                  <a:ext uri="{0D108BD9-81ED-4DB2-BD59-A6C34878D82A}">
                    <a16:rowId xmlns:a16="http://schemas.microsoft.com/office/drawing/2014/main" val="2450710249"/>
                  </a:ext>
                </a:extLst>
              </a:tr>
              <a:tr h="331953">
                <a:tc>
                  <a:txBody>
                    <a:bodyPr/>
                    <a:lstStyle/>
                    <a:p>
                      <a:pPr algn="l" fontAlgn="b"/>
                      <a:r>
                        <a:rPr lang="en-GB" sz="1600" b="0" i="0" u="none" strike="noStrike" dirty="0" err="1">
                          <a:solidFill>
                            <a:srgbClr val="000000"/>
                          </a:solidFill>
                          <a:effectLst/>
                          <a:latin typeface="Century Gothic" panose="020B0502020202020204" pitchFamily="34" charset="0"/>
                        </a:rPr>
                        <a:t>nicht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not</a:t>
                      </a:r>
                    </a:p>
                  </a:txBody>
                  <a:tcPr marL="90000" marR="90000" marT="46800" marB="46800" anchor="b"/>
                </a:tc>
                <a:extLst>
                  <a:ext uri="{0D108BD9-81ED-4DB2-BD59-A6C34878D82A}">
                    <a16:rowId xmlns:a16="http://schemas.microsoft.com/office/drawing/2014/main" val="1762841954"/>
                  </a:ext>
                </a:extLst>
              </a:tr>
              <a:tr h="348468">
                <a:tc>
                  <a:txBody>
                    <a:bodyPr/>
                    <a:lstStyle/>
                    <a:p>
                      <a:pPr algn="l" fontAlgn="b"/>
                      <a:r>
                        <a:rPr lang="en-GB" sz="1600" b="0" i="0" u="none" strike="noStrike" dirty="0" err="1">
                          <a:solidFill>
                            <a:srgbClr val="000000"/>
                          </a:solidFill>
                          <a:effectLst/>
                          <a:latin typeface="Century Gothic" panose="020B0502020202020204" pitchFamily="34" charset="0"/>
                        </a:rPr>
                        <a:t>Ist</a:t>
                      </a:r>
                      <a:r>
                        <a:rPr lang="en-GB" sz="1600" b="0" i="0" u="none" strike="noStrike" dirty="0">
                          <a:solidFill>
                            <a:srgbClr val="000000"/>
                          </a:solidFill>
                          <a:effectLst/>
                          <a:latin typeface="Century Gothic" panose="020B0502020202020204" pitchFamily="34" charset="0"/>
                        </a:rPr>
                        <a:t> das </a:t>
                      </a:r>
                      <a:r>
                        <a:rPr lang="en-GB" sz="1600" b="0" i="0" u="none" strike="noStrike" dirty="0" err="1">
                          <a:solidFill>
                            <a:srgbClr val="000000"/>
                          </a:solidFill>
                          <a:effectLst/>
                          <a:latin typeface="Century Gothic" panose="020B0502020202020204" pitchFamily="34" charset="0"/>
                        </a:rPr>
                        <a:t>klar</a:t>
                      </a:r>
                      <a:r>
                        <a:rPr lang="en-GB" sz="1600" b="0" i="0" u="none" strike="noStrike" dirty="0">
                          <a:solidFill>
                            <a:srgbClr val="000000"/>
                          </a:solidFill>
                          <a:effectLst/>
                          <a:latin typeface="Century Gothic" panose="020B0502020202020204" pitchFamily="34" charset="0"/>
                        </a:rPr>
                        <a:t>?</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Is that clear?</a:t>
                      </a:r>
                    </a:p>
                  </a:txBody>
                  <a:tcPr marL="90000" marR="90000" marT="46800" marB="46800" anchor="b"/>
                </a:tc>
                <a:extLst>
                  <a:ext uri="{0D108BD9-81ED-4DB2-BD59-A6C34878D82A}">
                    <a16:rowId xmlns:a16="http://schemas.microsoft.com/office/drawing/2014/main" val="4122412978"/>
                  </a:ext>
                </a:extLst>
              </a:tr>
            </a:tbl>
          </a:graphicData>
        </a:graphic>
      </p:graphicFrame>
      <p:sp>
        <p:nvSpPr>
          <p:cNvPr id="12" name="TextBox 11"/>
          <p:cNvSpPr txBox="1"/>
          <p:nvPr/>
        </p:nvSpPr>
        <p:spPr>
          <a:xfrm>
            <a:off x="24281" y="651882"/>
            <a:ext cx="4825616" cy="646331"/>
          </a:xfrm>
          <a:prstGeom prst="rect">
            <a:avLst/>
          </a:prstGeom>
          <a:noFill/>
        </p:spPr>
        <p:txBody>
          <a:bodyPr wrap="none" rtlCol="0">
            <a:spAutoFit/>
          </a:bodyPr>
          <a:lstStyle/>
          <a:p>
            <a:r>
              <a:rPr lang="en-GB" b="1" dirty="0">
                <a:solidFill>
                  <a:srgbClr val="000000"/>
                </a:solidFill>
                <a:latin typeface="Calibri" panose="020F0502020204030204" pitchFamily="34" charset="0"/>
                <a:cs typeface="Calibri" panose="020F0502020204030204" pitchFamily="34" charset="0"/>
              </a:rPr>
              <a:t>Definite articles: the words for ‘the’, ‘</a:t>
            </a:r>
            <a:r>
              <a:rPr lang="en-GB" b="1" dirty="0" err="1">
                <a:solidFill>
                  <a:srgbClr val="000000"/>
                </a:solidFill>
                <a:latin typeface="Calibri" panose="020F0502020204030204" pitchFamily="34" charset="0"/>
                <a:cs typeface="Calibri" panose="020F0502020204030204" pitchFamily="34" charset="0"/>
              </a:rPr>
              <a:t>der,die,das</a:t>
            </a:r>
            <a:r>
              <a:rPr lang="en-GB" b="1" dirty="0">
                <a:solidFill>
                  <a:srgbClr val="000000"/>
                </a:solidFill>
                <a:latin typeface="Calibri" panose="020F0502020204030204" pitchFamily="34" charset="0"/>
                <a:cs typeface="Calibri" panose="020F0502020204030204" pitchFamily="34" charset="0"/>
              </a:rPr>
              <a:t>’</a:t>
            </a:r>
            <a:endParaRPr lang="en-GB" dirty="0">
              <a:solidFill>
                <a:srgbClr val="000000"/>
              </a:solidFill>
              <a:latin typeface="Century Gothic" panose="020B0502020202020204" pitchFamily="34" charset="0"/>
            </a:endParaRPr>
          </a:p>
          <a:p>
            <a:endParaRPr lang="en-GB" b="1" dirty="0">
              <a:solidFill>
                <a:srgbClr val="000000"/>
              </a:solidFill>
            </a:endParaRPr>
          </a:p>
        </p:txBody>
      </p:sp>
      <p:graphicFrame>
        <p:nvGraphicFramePr>
          <p:cNvPr id="32" name="Table 31"/>
          <p:cNvGraphicFramePr>
            <a:graphicFrameLocks noGrp="1"/>
          </p:cNvGraphicFramePr>
          <p:nvPr>
            <p:extLst>
              <p:ext uri="{D42A27DB-BD31-4B8C-83A1-F6EECF244321}">
                <p14:modId xmlns:p14="http://schemas.microsoft.com/office/powerpoint/2010/main" val="1151167746"/>
              </p:ext>
            </p:extLst>
          </p:nvPr>
        </p:nvGraphicFramePr>
        <p:xfrm>
          <a:off x="172381" y="1630016"/>
          <a:ext cx="666063" cy="3663972"/>
        </p:xfrm>
        <a:graphic>
          <a:graphicData uri="http://schemas.openxmlformats.org/drawingml/2006/table">
            <a:tbl>
              <a:tblPr firstRow="1" bandRow="1">
                <a:tableStyleId>{5940675A-B579-460E-94D1-54222C63F5DA}</a:tableStyleId>
              </a:tblPr>
              <a:tblGrid>
                <a:gridCol w="666063">
                  <a:extLst>
                    <a:ext uri="{9D8B030D-6E8A-4147-A177-3AD203B41FA5}">
                      <a16:colId xmlns:a16="http://schemas.microsoft.com/office/drawing/2014/main" val="4155428149"/>
                    </a:ext>
                  </a:extLst>
                </a:gridCol>
              </a:tblGrid>
              <a:tr h="311172">
                <a:tc>
                  <a:txBody>
                    <a:bodyPr/>
                    <a:lstStyle/>
                    <a:p>
                      <a:pPr algn="ct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1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1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7549611"/>
                  </a:ext>
                </a:extLst>
              </a:tr>
              <a:tr h="31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9985483"/>
                  </a:ext>
                </a:extLst>
              </a:tr>
              <a:tr h="31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1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1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1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1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1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conj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616750"/>
                  </a:ext>
                </a:extLst>
              </a:tr>
              <a:tr h="311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085057"/>
                  </a:ext>
                </a:extLst>
              </a:tr>
            </a:tbl>
          </a:graphicData>
        </a:graphic>
      </p:graphicFrame>
      <p:sp>
        <p:nvSpPr>
          <p:cNvPr id="6" name="TextBox 5"/>
          <p:cNvSpPr txBox="1"/>
          <p:nvPr/>
        </p:nvSpPr>
        <p:spPr>
          <a:xfrm>
            <a:off x="177571" y="6500274"/>
            <a:ext cx="1874231" cy="369332"/>
          </a:xfrm>
          <a:prstGeom prst="rect">
            <a:avLst/>
          </a:prstGeom>
          <a:noFill/>
        </p:spPr>
        <p:txBody>
          <a:bodyPr wrap="none" rtlCol="0">
            <a:spAutoFit/>
          </a:bodyPr>
          <a:lstStyle/>
          <a:p>
            <a:r>
              <a:rPr lang="en-GB" dirty="0">
                <a:solidFill>
                  <a:srgbClr val="000000"/>
                </a:solidFill>
                <a:latin typeface="Century Gothic" panose="020B0502020202020204" pitchFamily="34" charset="0"/>
              </a:rPr>
              <a:t>Write in English:</a:t>
            </a:r>
          </a:p>
        </p:txBody>
      </p:sp>
      <p:graphicFrame>
        <p:nvGraphicFramePr>
          <p:cNvPr id="7" name="Table 6"/>
          <p:cNvGraphicFramePr>
            <a:graphicFrameLocks noGrp="1"/>
          </p:cNvGraphicFramePr>
          <p:nvPr>
            <p:extLst>
              <p:ext uri="{D42A27DB-BD31-4B8C-83A1-F6EECF244321}">
                <p14:modId xmlns:p14="http://schemas.microsoft.com/office/powerpoint/2010/main" val="2127852084"/>
              </p:ext>
            </p:extLst>
          </p:nvPr>
        </p:nvGraphicFramePr>
        <p:xfrm>
          <a:off x="265836" y="6862772"/>
          <a:ext cx="6408714" cy="1828800"/>
        </p:xfrm>
        <a:graphic>
          <a:graphicData uri="http://schemas.openxmlformats.org/drawingml/2006/table">
            <a:tbl>
              <a:tblPr firstRow="1" bandRow="1">
                <a:tableStyleId>{5C22544A-7EE6-4342-B048-85BDC9FD1C3A}</a:tableStyleId>
              </a:tblPr>
              <a:tblGrid>
                <a:gridCol w="3127227">
                  <a:extLst>
                    <a:ext uri="{9D8B030D-6E8A-4147-A177-3AD203B41FA5}">
                      <a16:colId xmlns:a16="http://schemas.microsoft.com/office/drawing/2014/main" val="262383203"/>
                    </a:ext>
                  </a:extLst>
                </a:gridCol>
                <a:gridCol w="3281487">
                  <a:extLst>
                    <a:ext uri="{9D8B030D-6E8A-4147-A177-3AD203B41FA5}">
                      <a16:colId xmlns:a16="http://schemas.microsoft.com/office/drawing/2014/main" val="1272472112"/>
                    </a:ext>
                  </a:extLst>
                </a:gridCol>
              </a:tblGrid>
              <a:tr h="341788">
                <a:tc>
                  <a:txBody>
                    <a:bodyPr/>
                    <a:lstStyle/>
                    <a:p>
                      <a:r>
                        <a:rPr lang="en-GB" b="0" dirty="0">
                          <a:solidFill>
                            <a:schemeClr val="tx1"/>
                          </a:solidFill>
                          <a:latin typeface="Century Gothic" panose="020B0502020202020204" pitchFamily="34" charset="0"/>
                        </a:rPr>
                        <a:t>Wo </a:t>
                      </a:r>
                      <a:r>
                        <a:rPr lang="en-GB" b="0" dirty="0" err="1">
                          <a:solidFill>
                            <a:schemeClr val="tx1"/>
                          </a:solidFill>
                          <a:latin typeface="Century Gothic" panose="020B0502020202020204" pitchFamily="34" charset="0"/>
                        </a:rPr>
                        <a:t>ist</a:t>
                      </a:r>
                      <a:r>
                        <a:rPr lang="en-GB" b="0" dirty="0">
                          <a:solidFill>
                            <a:schemeClr val="tx1"/>
                          </a:solidFill>
                          <a:latin typeface="Century Gothic" panose="020B0502020202020204" pitchFamily="34" charset="0"/>
                        </a:rPr>
                        <a:t> das </a:t>
                      </a:r>
                      <a:r>
                        <a:rPr lang="en-GB" b="0" dirty="0" err="1">
                          <a:solidFill>
                            <a:schemeClr val="tx1"/>
                          </a:solidFill>
                          <a:latin typeface="Century Gothic" panose="020B0502020202020204" pitchFamily="34" charset="0"/>
                        </a:rPr>
                        <a:t>Fenster</a:t>
                      </a:r>
                      <a:r>
                        <a:rPr lang="en-GB" b="0" dirty="0">
                          <a:solidFill>
                            <a:schemeClr val="tx1"/>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9005893"/>
                  </a:ext>
                </a:extLst>
              </a:tr>
              <a:tr h="341788">
                <a:tc>
                  <a:txBody>
                    <a:bodyPr/>
                    <a:lstStyle/>
                    <a:p>
                      <a:r>
                        <a:rPr lang="en-GB" dirty="0">
                          <a:solidFill>
                            <a:schemeClr val="tx1"/>
                          </a:solidFill>
                          <a:latin typeface="Century Gothic" panose="020B0502020202020204" pitchFamily="34" charset="0"/>
                        </a:rPr>
                        <a:t>Das </a:t>
                      </a:r>
                      <a:r>
                        <a:rPr lang="en-GB" dirty="0" err="1">
                          <a:solidFill>
                            <a:schemeClr val="tx1"/>
                          </a:solidFill>
                          <a:latin typeface="Century Gothic" panose="020B0502020202020204" pitchFamily="34" charset="0"/>
                        </a:rPr>
                        <a:t>ist</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richtig</a:t>
                      </a:r>
                      <a:r>
                        <a:rPr lang="en-GB" dirty="0">
                          <a:solidFill>
                            <a:schemeClr val="tx1"/>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2771788"/>
                  </a:ext>
                </a:extLst>
              </a:tr>
              <a:tr h="341788">
                <a:tc>
                  <a:txBody>
                    <a:bodyPr/>
                    <a:lstStyle/>
                    <a:p>
                      <a:r>
                        <a:rPr lang="en-GB" dirty="0">
                          <a:solidFill>
                            <a:schemeClr val="tx1"/>
                          </a:solidFill>
                          <a:latin typeface="Century Gothic" panose="020B0502020202020204" pitchFamily="34" charset="0"/>
                        </a:rPr>
                        <a:t>Das </a:t>
                      </a:r>
                      <a:r>
                        <a:rPr lang="en-GB" dirty="0" err="1">
                          <a:solidFill>
                            <a:schemeClr val="tx1"/>
                          </a:solidFill>
                          <a:latin typeface="Century Gothic" panose="020B0502020202020204" pitchFamily="34" charset="0"/>
                        </a:rPr>
                        <a:t>ist</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falsch</a:t>
                      </a:r>
                      <a:r>
                        <a:rPr lang="en-GB" dirty="0">
                          <a:solidFill>
                            <a:schemeClr val="tx1"/>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6246438"/>
                  </a:ext>
                </a:extLst>
              </a:tr>
              <a:tr h="344468">
                <a:tc>
                  <a:txBody>
                    <a:bodyPr/>
                    <a:lstStyle/>
                    <a:p>
                      <a:r>
                        <a:rPr lang="en-GB" dirty="0">
                          <a:solidFill>
                            <a:schemeClr val="tx1"/>
                          </a:solidFill>
                          <a:latin typeface="Century Gothic" panose="020B0502020202020204" pitchFamily="34" charset="0"/>
                        </a:rPr>
                        <a:t>Die </a:t>
                      </a:r>
                      <a:r>
                        <a:rPr lang="en-GB" dirty="0" err="1">
                          <a:solidFill>
                            <a:schemeClr val="tx1"/>
                          </a:solidFill>
                          <a:latin typeface="Century Gothic" panose="020B0502020202020204" pitchFamily="34" charset="0"/>
                        </a:rPr>
                        <a:t>Flasche</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ist</a:t>
                      </a:r>
                      <a:r>
                        <a:rPr lang="en-GB" dirty="0">
                          <a:solidFill>
                            <a:schemeClr val="tx1"/>
                          </a:solidFill>
                          <a:latin typeface="Century Gothic" panose="020B0502020202020204" pitchFamily="34" charset="0"/>
                        </a:rPr>
                        <a:t> 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2495061"/>
                  </a:ext>
                </a:extLst>
              </a:tr>
              <a:tr h="341788">
                <a:tc>
                  <a:txBody>
                    <a:bodyPr/>
                    <a:lstStyle/>
                    <a:p>
                      <a:r>
                        <a:rPr lang="en-GB" dirty="0" err="1">
                          <a:solidFill>
                            <a:schemeClr val="tx1"/>
                          </a:solidFill>
                          <a:latin typeface="Century Gothic" panose="020B0502020202020204" pitchFamily="34" charset="0"/>
                        </a:rPr>
                        <a:t>Ist</a:t>
                      </a:r>
                      <a:r>
                        <a:rPr lang="en-GB" dirty="0">
                          <a:solidFill>
                            <a:schemeClr val="tx1"/>
                          </a:solidFill>
                          <a:latin typeface="Century Gothic" panose="020B0502020202020204" pitchFamily="34" charset="0"/>
                        </a:rPr>
                        <a:t> die </a:t>
                      </a:r>
                      <a:r>
                        <a:rPr lang="en-GB" dirty="0" err="1">
                          <a:solidFill>
                            <a:schemeClr val="tx1"/>
                          </a:solidFill>
                          <a:latin typeface="Century Gothic" panose="020B0502020202020204" pitchFamily="34" charset="0"/>
                        </a:rPr>
                        <a:t>Tafel</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hier</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oder</a:t>
                      </a:r>
                      <a:r>
                        <a:rPr lang="en-GB" dirty="0">
                          <a:solidFill>
                            <a:schemeClr val="tx1"/>
                          </a:solidFill>
                          <a:latin typeface="Century Gothic" panose="020B0502020202020204" pitchFamily="34" charset="0"/>
                        </a:rPr>
                        <a:t> 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2369137"/>
                  </a:ext>
                </a:extLst>
              </a:tr>
            </a:tbl>
          </a:graphicData>
        </a:graphic>
      </p:graphicFrame>
      <p:pic>
        <p:nvPicPr>
          <p:cNvPr id="13" name="Picture 12">
            <a:extLst>
              <a:ext uri="{FF2B5EF4-FFF2-40B4-BE49-F238E27FC236}">
                <a16:creationId xmlns:a16="http://schemas.microsoft.com/office/drawing/2014/main" id="{BB9B416D-B5F3-8148-A29C-AD8164FDB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2593" y="1991676"/>
            <a:ext cx="1129266" cy="664370"/>
          </a:xfrm>
          <a:prstGeom prst="rect">
            <a:avLst/>
          </a:prstGeom>
        </p:spPr>
      </p:pic>
      <p:pic>
        <p:nvPicPr>
          <p:cNvPr id="14" name="Picture 13">
            <a:extLst>
              <a:ext uri="{FF2B5EF4-FFF2-40B4-BE49-F238E27FC236}">
                <a16:creationId xmlns:a16="http://schemas.microsoft.com/office/drawing/2014/main" id="{ED526BC5-B777-9A45-804D-E03020E8AA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4739" y="3005948"/>
            <a:ext cx="817073" cy="821200"/>
          </a:xfrm>
          <a:prstGeom prst="rect">
            <a:avLst/>
          </a:prstGeom>
        </p:spPr>
      </p:pic>
      <p:pic>
        <p:nvPicPr>
          <p:cNvPr id="15" name="Picture 14">
            <a:extLst>
              <a:ext uri="{FF2B5EF4-FFF2-40B4-BE49-F238E27FC236}">
                <a16:creationId xmlns:a16="http://schemas.microsoft.com/office/drawing/2014/main" id="{CA76429E-34BE-4840-9977-596B8E6790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2311" y="4224830"/>
            <a:ext cx="1002789" cy="992761"/>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5099" y="5659683"/>
            <a:ext cx="1177211" cy="897623"/>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6790" y="674938"/>
            <a:ext cx="996950" cy="996950"/>
          </a:xfrm>
          <a:prstGeom prst="rect">
            <a:avLst/>
          </a:prstGeom>
        </p:spPr>
      </p:pic>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10</a:t>
            </a:r>
          </a:p>
        </p:txBody>
      </p:sp>
    </p:spTree>
    <p:extLst>
      <p:ext uri="{BB962C8B-B14F-4D97-AF65-F5344CB8AC3E}">
        <p14:creationId xmlns:p14="http://schemas.microsoft.com/office/powerpoint/2010/main" val="2976583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5" name="Slide Number Placeholder 4">
            <a:extLst>
              <a:ext uri="{FF2B5EF4-FFF2-40B4-BE49-F238E27FC236}">
                <a16:creationId xmlns:a16="http://schemas.microsoft.com/office/drawing/2014/main" id="{FA18DCD9-9391-4DAA-AC94-4C8B80636E4D}"/>
              </a:ext>
            </a:extLst>
          </p:cNvPr>
          <p:cNvSpPr>
            <a:spLocks noGrp="1"/>
          </p:cNvSpPr>
          <p:nvPr>
            <p:ph type="sldNum" sz="quarter" idx="12"/>
          </p:nvPr>
        </p:nvSpPr>
        <p:spPr/>
        <p:txBody>
          <a:bodyPr/>
          <a:lstStyle/>
          <a:p>
            <a:r>
              <a:rPr lang="en-GB" altLang="en-US" dirty="0">
                <a:solidFill>
                  <a:srgbClr val="000000"/>
                </a:solidFill>
              </a:rPr>
              <a:t>7</a:t>
            </a:r>
          </a:p>
        </p:txBody>
      </p:sp>
      <p:sp>
        <p:nvSpPr>
          <p:cNvPr id="7" name="TextBox 6"/>
          <p:cNvSpPr txBox="1"/>
          <p:nvPr/>
        </p:nvSpPr>
        <p:spPr>
          <a:xfrm>
            <a:off x="90130" y="585483"/>
            <a:ext cx="4467890" cy="369332"/>
          </a:xfrm>
          <a:prstGeom prst="rect">
            <a:avLst/>
          </a:prstGeom>
          <a:noFill/>
        </p:spPr>
        <p:txBody>
          <a:bodyPr wrap="none" rtlCol="0">
            <a:spAutoFit/>
          </a:bodyPr>
          <a:lstStyle/>
          <a:p>
            <a:r>
              <a:rPr lang="en-GB" b="1" dirty="0">
                <a:solidFill>
                  <a:srgbClr val="000000"/>
                </a:solidFill>
              </a:rPr>
              <a:t>Indefinite articles: the words for ‘</a:t>
            </a:r>
            <a:r>
              <a:rPr lang="en-GB" b="1" dirty="0" err="1">
                <a:solidFill>
                  <a:srgbClr val="000000"/>
                </a:solidFill>
              </a:rPr>
              <a:t>a’,’an</a:t>
            </a:r>
            <a:r>
              <a:rPr lang="en-GB" b="1" dirty="0">
                <a:solidFill>
                  <a:srgbClr val="000000"/>
                </a:solidFill>
              </a:rPr>
              <a:t>’</a:t>
            </a:r>
          </a:p>
        </p:txBody>
      </p:sp>
      <p:sp>
        <p:nvSpPr>
          <p:cNvPr id="12" name="Content Placeholder 2"/>
          <p:cNvSpPr txBox="1">
            <a:spLocks/>
          </p:cNvSpPr>
          <p:nvPr/>
        </p:nvSpPr>
        <p:spPr>
          <a:xfrm>
            <a:off x="154027" y="957965"/>
            <a:ext cx="6515333" cy="883551"/>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GB" sz="1800" kern="0" dirty="0">
                <a:solidFill>
                  <a:srgbClr val="000000"/>
                </a:solidFill>
                <a:latin typeface="Century Gothic" panose="020B0502020202020204" pitchFamily="34" charset="0"/>
              </a:rPr>
              <a:t>As you know, German has three words for </a:t>
            </a:r>
            <a:r>
              <a:rPr lang="en-GB" sz="1800" b="1" i="1" kern="0" dirty="0">
                <a:solidFill>
                  <a:srgbClr val="000000"/>
                </a:solidFill>
                <a:latin typeface="Century Gothic" panose="020B0502020202020204" pitchFamily="34" charset="0"/>
              </a:rPr>
              <a:t>the</a:t>
            </a:r>
            <a:r>
              <a:rPr lang="en-GB" sz="1800" kern="0" dirty="0">
                <a:solidFill>
                  <a:srgbClr val="000000"/>
                </a:solidFill>
                <a:latin typeface="Century Gothic" panose="020B0502020202020204" pitchFamily="34" charset="0"/>
              </a:rPr>
              <a:t>:</a:t>
            </a:r>
            <a:endParaRPr lang="en-GB" sz="1800" kern="0" dirty="0">
              <a:solidFill>
                <a:srgbClr val="DAA520"/>
              </a:solidFill>
              <a:latin typeface="Century Gothic" panose="020B0502020202020204" pitchFamily="34" charset="0"/>
            </a:endParaRPr>
          </a:p>
        </p:txBody>
      </p:sp>
      <p:sp>
        <p:nvSpPr>
          <p:cNvPr id="6" name="TextBox 5"/>
          <p:cNvSpPr txBox="1"/>
          <p:nvPr/>
        </p:nvSpPr>
        <p:spPr>
          <a:xfrm>
            <a:off x="255800" y="1321025"/>
            <a:ext cx="1337226" cy="369332"/>
          </a:xfrm>
          <a:prstGeom prst="rect">
            <a:avLst/>
          </a:prstGeom>
          <a:noFill/>
        </p:spPr>
        <p:txBody>
          <a:bodyPr wrap="none" rtlCol="0">
            <a:spAutoFit/>
          </a:bodyPr>
          <a:lstStyle/>
          <a:p>
            <a:r>
              <a:rPr lang="en-GB" b="1" dirty="0">
                <a:solidFill>
                  <a:srgbClr val="000000"/>
                </a:solidFill>
                <a:latin typeface="Century Gothic" panose="020B0502020202020204" pitchFamily="34" charset="0"/>
              </a:rPr>
              <a:t>masculine</a:t>
            </a:r>
          </a:p>
        </p:txBody>
      </p:sp>
      <p:sp>
        <p:nvSpPr>
          <p:cNvPr id="8" name="TextBox 7"/>
          <p:cNvSpPr txBox="1"/>
          <p:nvPr/>
        </p:nvSpPr>
        <p:spPr>
          <a:xfrm>
            <a:off x="2019038" y="1300648"/>
            <a:ext cx="1149674" cy="369332"/>
          </a:xfrm>
          <a:prstGeom prst="rect">
            <a:avLst/>
          </a:prstGeom>
          <a:noFill/>
        </p:spPr>
        <p:txBody>
          <a:bodyPr wrap="none" rtlCol="0">
            <a:spAutoFit/>
          </a:bodyPr>
          <a:lstStyle/>
          <a:p>
            <a:r>
              <a:rPr lang="en-GB" b="1" dirty="0">
                <a:solidFill>
                  <a:srgbClr val="000000"/>
                </a:solidFill>
                <a:latin typeface="Century Gothic" panose="020B0502020202020204" pitchFamily="34" charset="0"/>
              </a:rPr>
              <a:t>feminine</a:t>
            </a:r>
          </a:p>
        </p:txBody>
      </p:sp>
      <p:sp>
        <p:nvSpPr>
          <p:cNvPr id="15" name="TextBox 14"/>
          <p:cNvSpPr txBox="1"/>
          <p:nvPr/>
        </p:nvSpPr>
        <p:spPr>
          <a:xfrm>
            <a:off x="3752907" y="1283862"/>
            <a:ext cx="889987" cy="369332"/>
          </a:xfrm>
          <a:prstGeom prst="rect">
            <a:avLst/>
          </a:prstGeom>
          <a:noFill/>
        </p:spPr>
        <p:txBody>
          <a:bodyPr wrap="none" rtlCol="0">
            <a:spAutoFit/>
          </a:bodyPr>
          <a:lstStyle/>
          <a:p>
            <a:r>
              <a:rPr lang="en-GB" b="1" dirty="0">
                <a:solidFill>
                  <a:srgbClr val="000000"/>
                </a:solidFill>
                <a:latin typeface="Century Gothic" panose="020B0502020202020204" pitchFamily="34" charset="0"/>
              </a:rPr>
              <a:t>neuter</a:t>
            </a:r>
          </a:p>
        </p:txBody>
      </p:sp>
      <p:sp>
        <p:nvSpPr>
          <p:cNvPr id="16" name="TextBox 15">
            <a:extLst>
              <a:ext uri="{FF2B5EF4-FFF2-40B4-BE49-F238E27FC236}">
                <a16:creationId xmlns:a16="http://schemas.microsoft.com/office/drawing/2014/main" id="{61CFBD48-3016-684F-B62B-1963494DD7B0}"/>
              </a:ext>
            </a:extLst>
          </p:cNvPr>
          <p:cNvSpPr txBox="1"/>
          <p:nvPr/>
        </p:nvSpPr>
        <p:spPr>
          <a:xfrm>
            <a:off x="314400" y="1670639"/>
            <a:ext cx="1146468" cy="369332"/>
          </a:xfrm>
          <a:prstGeom prst="rect">
            <a:avLst/>
          </a:prstGeom>
          <a:noFill/>
        </p:spPr>
        <p:txBody>
          <a:bodyPr wrap="none" rtlCol="0">
            <a:spAutoFit/>
          </a:bodyPr>
          <a:lstStyle/>
          <a:p>
            <a:r>
              <a:rPr lang="en-US" b="1" dirty="0">
                <a:latin typeface="Century Gothic" panose="020B0502020202020204" pitchFamily="34" charset="0"/>
              </a:rPr>
              <a:t>der</a:t>
            </a:r>
            <a:r>
              <a:rPr lang="en-US" dirty="0">
                <a:latin typeface="Century Gothic" panose="020B0502020202020204" pitchFamily="34" charset="0"/>
              </a:rPr>
              <a:t> Tisch</a:t>
            </a:r>
          </a:p>
        </p:txBody>
      </p:sp>
      <p:sp>
        <p:nvSpPr>
          <p:cNvPr id="17" name="TextBox 16">
            <a:extLst>
              <a:ext uri="{FF2B5EF4-FFF2-40B4-BE49-F238E27FC236}">
                <a16:creationId xmlns:a16="http://schemas.microsoft.com/office/drawing/2014/main" id="{00C3D582-5ED0-DE44-9A5C-B10E028D13D2}"/>
              </a:ext>
            </a:extLst>
          </p:cNvPr>
          <p:cNvSpPr txBox="1"/>
          <p:nvPr/>
        </p:nvSpPr>
        <p:spPr>
          <a:xfrm>
            <a:off x="1931303" y="1665758"/>
            <a:ext cx="1451038" cy="369332"/>
          </a:xfrm>
          <a:prstGeom prst="rect">
            <a:avLst/>
          </a:prstGeom>
          <a:noFill/>
        </p:spPr>
        <p:txBody>
          <a:bodyPr wrap="none" rtlCol="0">
            <a:spAutoFit/>
          </a:bodyPr>
          <a:lstStyle/>
          <a:p>
            <a:r>
              <a:rPr lang="en-US" b="1" dirty="0">
                <a:latin typeface="Century Gothic" panose="020B0502020202020204" pitchFamily="34" charset="0"/>
              </a:rPr>
              <a:t>die</a:t>
            </a:r>
            <a:r>
              <a:rPr lang="en-US" dirty="0">
                <a:latin typeface="Century Gothic" panose="020B0502020202020204" pitchFamily="34" charset="0"/>
              </a:rPr>
              <a:t> </a:t>
            </a:r>
            <a:r>
              <a:rPr lang="en-US" dirty="0" err="1">
                <a:latin typeface="Century Gothic" panose="020B0502020202020204" pitchFamily="34" charset="0"/>
              </a:rPr>
              <a:t>Flasche</a:t>
            </a:r>
            <a:endParaRPr lang="en-US" dirty="0">
              <a:latin typeface="Century Gothic" panose="020B0502020202020204" pitchFamily="34" charset="0"/>
            </a:endParaRPr>
          </a:p>
        </p:txBody>
      </p:sp>
      <p:sp>
        <p:nvSpPr>
          <p:cNvPr id="18" name="TextBox 17">
            <a:extLst>
              <a:ext uri="{FF2B5EF4-FFF2-40B4-BE49-F238E27FC236}">
                <a16:creationId xmlns:a16="http://schemas.microsoft.com/office/drawing/2014/main" id="{1910836A-A558-4044-95B7-8A556E7DE7F6}"/>
              </a:ext>
            </a:extLst>
          </p:cNvPr>
          <p:cNvSpPr txBox="1"/>
          <p:nvPr/>
        </p:nvSpPr>
        <p:spPr>
          <a:xfrm>
            <a:off x="3602221" y="1685677"/>
            <a:ext cx="1446230" cy="369332"/>
          </a:xfrm>
          <a:prstGeom prst="rect">
            <a:avLst/>
          </a:prstGeom>
          <a:noFill/>
        </p:spPr>
        <p:txBody>
          <a:bodyPr wrap="none" rtlCol="0">
            <a:spAutoFit/>
          </a:bodyPr>
          <a:lstStyle/>
          <a:p>
            <a:r>
              <a:rPr lang="en-US" b="1" dirty="0">
                <a:latin typeface="Century Gothic" panose="020B0502020202020204" pitchFamily="34" charset="0"/>
              </a:rPr>
              <a:t>das </a:t>
            </a:r>
            <a:r>
              <a:rPr lang="en-US" dirty="0">
                <a:latin typeface="Century Gothic" panose="020B0502020202020204" pitchFamily="34" charset="0"/>
              </a:rPr>
              <a:t>Fenster</a:t>
            </a:r>
          </a:p>
        </p:txBody>
      </p:sp>
      <p:sp>
        <p:nvSpPr>
          <p:cNvPr id="19" name="TextBox 18">
            <a:extLst>
              <a:ext uri="{FF2B5EF4-FFF2-40B4-BE49-F238E27FC236}">
                <a16:creationId xmlns:a16="http://schemas.microsoft.com/office/drawing/2014/main" id="{7EC4D6FE-C75B-6E41-AAEB-176D9914E118}"/>
              </a:ext>
            </a:extLst>
          </p:cNvPr>
          <p:cNvSpPr txBox="1"/>
          <p:nvPr/>
        </p:nvSpPr>
        <p:spPr>
          <a:xfrm>
            <a:off x="144604" y="2217497"/>
            <a:ext cx="4696249" cy="349402"/>
          </a:xfrm>
          <a:prstGeom prst="rect">
            <a:avLst/>
          </a:prstGeom>
          <a:noFill/>
        </p:spPr>
        <p:txBody>
          <a:bodyPr wrap="square" rtlCol="0">
            <a:spAutoFit/>
          </a:bodyPr>
          <a:lstStyle/>
          <a:p>
            <a:pPr>
              <a:lnSpc>
                <a:spcPct val="90000"/>
              </a:lnSpc>
              <a:spcBef>
                <a:spcPts val="1000"/>
              </a:spcBef>
            </a:pPr>
            <a:r>
              <a:rPr lang="en-GB" dirty="0">
                <a:latin typeface="Century Gothic" panose="020B0502020202020204" pitchFamily="34" charset="0"/>
              </a:rPr>
              <a:t>It also has different words for </a:t>
            </a:r>
            <a:r>
              <a:rPr lang="en-GB" b="1" i="1" dirty="0">
                <a:latin typeface="Century Gothic" panose="020B0502020202020204" pitchFamily="34" charset="0"/>
              </a:rPr>
              <a:t>a:</a:t>
            </a:r>
            <a:endParaRPr lang="en-GB" dirty="0">
              <a:latin typeface="Century Gothic" panose="020B0502020202020204" pitchFamily="34" charset="0"/>
            </a:endParaRPr>
          </a:p>
        </p:txBody>
      </p:sp>
      <p:sp>
        <p:nvSpPr>
          <p:cNvPr id="20" name="TextBox 19">
            <a:extLst>
              <a:ext uri="{FF2B5EF4-FFF2-40B4-BE49-F238E27FC236}">
                <a16:creationId xmlns:a16="http://schemas.microsoft.com/office/drawing/2014/main" id="{503B5CC2-793C-ED41-8404-69FAF576D2BB}"/>
              </a:ext>
            </a:extLst>
          </p:cNvPr>
          <p:cNvSpPr txBox="1"/>
          <p:nvPr/>
        </p:nvSpPr>
        <p:spPr>
          <a:xfrm>
            <a:off x="99450" y="2511443"/>
            <a:ext cx="1337226" cy="369332"/>
          </a:xfrm>
          <a:prstGeom prst="rect">
            <a:avLst/>
          </a:prstGeom>
          <a:noFill/>
        </p:spPr>
        <p:txBody>
          <a:bodyPr wrap="none" rtlCol="0">
            <a:spAutoFit/>
          </a:bodyPr>
          <a:lstStyle/>
          <a:p>
            <a:r>
              <a:rPr lang="en-US" b="1" dirty="0">
                <a:latin typeface="Century Gothic" panose="020B0502020202020204" pitchFamily="34" charset="0"/>
              </a:rPr>
              <a:t>masculine</a:t>
            </a:r>
          </a:p>
        </p:txBody>
      </p:sp>
      <p:sp>
        <p:nvSpPr>
          <p:cNvPr id="21" name="TextBox 20">
            <a:extLst>
              <a:ext uri="{FF2B5EF4-FFF2-40B4-BE49-F238E27FC236}">
                <a16:creationId xmlns:a16="http://schemas.microsoft.com/office/drawing/2014/main" id="{EAF2BE74-B0B6-AA45-979B-036E930DE414}"/>
              </a:ext>
            </a:extLst>
          </p:cNvPr>
          <p:cNvSpPr txBox="1"/>
          <p:nvPr/>
        </p:nvSpPr>
        <p:spPr>
          <a:xfrm>
            <a:off x="2070392" y="2505819"/>
            <a:ext cx="1148071" cy="369332"/>
          </a:xfrm>
          <a:prstGeom prst="rect">
            <a:avLst/>
          </a:prstGeom>
          <a:noFill/>
        </p:spPr>
        <p:txBody>
          <a:bodyPr wrap="none" rtlCol="0">
            <a:spAutoFit/>
          </a:bodyPr>
          <a:lstStyle/>
          <a:p>
            <a:r>
              <a:rPr lang="en-US" b="1" dirty="0">
                <a:latin typeface="Century Gothic" panose="020B0502020202020204" pitchFamily="34" charset="0"/>
              </a:rPr>
              <a:t>feminine</a:t>
            </a:r>
          </a:p>
        </p:txBody>
      </p:sp>
      <p:sp>
        <p:nvSpPr>
          <p:cNvPr id="22" name="TextBox 21">
            <a:extLst>
              <a:ext uri="{FF2B5EF4-FFF2-40B4-BE49-F238E27FC236}">
                <a16:creationId xmlns:a16="http://schemas.microsoft.com/office/drawing/2014/main" id="{1908E545-7541-5643-8EE2-7AB9E76534DA}"/>
              </a:ext>
            </a:extLst>
          </p:cNvPr>
          <p:cNvSpPr txBox="1"/>
          <p:nvPr/>
        </p:nvSpPr>
        <p:spPr>
          <a:xfrm>
            <a:off x="4131132" y="2522771"/>
            <a:ext cx="898003" cy="369332"/>
          </a:xfrm>
          <a:prstGeom prst="rect">
            <a:avLst/>
          </a:prstGeom>
          <a:noFill/>
        </p:spPr>
        <p:txBody>
          <a:bodyPr wrap="none" rtlCol="0">
            <a:spAutoFit/>
          </a:bodyPr>
          <a:lstStyle/>
          <a:p>
            <a:r>
              <a:rPr lang="en-US" b="1" dirty="0">
                <a:latin typeface="Century Gothic" panose="020B0502020202020204" pitchFamily="34" charset="0"/>
              </a:rPr>
              <a:t>neuter</a:t>
            </a:r>
          </a:p>
        </p:txBody>
      </p:sp>
      <p:sp>
        <p:nvSpPr>
          <p:cNvPr id="23" name="TextBox 22">
            <a:extLst>
              <a:ext uri="{FF2B5EF4-FFF2-40B4-BE49-F238E27FC236}">
                <a16:creationId xmlns:a16="http://schemas.microsoft.com/office/drawing/2014/main" id="{0B331FA3-21EE-2B4D-A7F9-944D0417E790}"/>
              </a:ext>
            </a:extLst>
          </p:cNvPr>
          <p:cNvSpPr txBox="1"/>
          <p:nvPr/>
        </p:nvSpPr>
        <p:spPr>
          <a:xfrm>
            <a:off x="153065" y="2887963"/>
            <a:ext cx="526106" cy="369332"/>
          </a:xfrm>
          <a:prstGeom prst="rect">
            <a:avLst/>
          </a:prstGeom>
          <a:noFill/>
        </p:spPr>
        <p:txBody>
          <a:bodyPr wrap="none" rtlCol="0">
            <a:spAutoFit/>
          </a:bodyPr>
          <a:lstStyle/>
          <a:p>
            <a:r>
              <a:rPr lang="en-US" b="1" dirty="0" err="1">
                <a:latin typeface="Century Gothic" panose="020B0502020202020204" pitchFamily="34" charset="0"/>
              </a:rPr>
              <a:t>ein</a:t>
            </a:r>
            <a:endParaRPr lang="en-US" dirty="0">
              <a:latin typeface="Century Gothic" panose="020B0502020202020204" pitchFamily="34" charset="0"/>
            </a:endParaRPr>
          </a:p>
        </p:txBody>
      </p:sp>
      <p:sp>
        <p:nvSpPr>
          <p:cNvPr id="24" name="TextBox 23">
            <a:extLst>
              <a:ext uri="{FF2B5EF4-FFF2-40B4-BE49-F238E27FC236}">
                <a16:creationId xmlns:a16="http://schemas.microsoft.com/office/drawing/2014/main" id="{61CFBD48-3016-684F-B62B-1963494DD7B0}"/>
              </a:ext>
            </a:extLst>
          </p:cNvPr>
          <p:cNvSpPr txBox="1"/>
          <p:nvPr/>
        </p:nvSpPr>
        <p:spPr>
          <a:xfrm>
            <a:off x="679171" y="2895151"/>
            <a:ext cx="708848" cy="369332"/>
          </a:xfrm>
          <a:prstGeom prst="rect">
            <a:avLst/>
          </a:prstGeom>
          <a:noFill/>
        </p:spPr>
        <p:txBody>
          <a:bodyPr wrap="none" rtlCol="0">
            <a:spAutoFit/>
          </a:bodyPr>
          <a:lstStyle/>
          <a:p>
            <a:r>
              <a:rPr lang="en-US" dirty="0" err="1">
                <a:latin typeface="Century Gothic" panose="020B0502020202020204" pitchFamily="34" charset="0"/>
              </a:rPr>
              <a:t>Tisch</a:t>
            </a:r>
            <a:endParaRPr lang="en-US" dirty="0">
              <a:latin typeface="Century Gothic" panose="020B0502020202020204" pitchFamily="34" charset="0"/>
            </a:endParaRPr>
          </a:p>
        </p:txBody>
      </p:sp>
      <p:sp>
        <p:nvSpPr>
          <p:cNvPr id="25" name="TextBox 24">
            <a:extLst>
              <a:ext uri="{FF2B5EF4-FFF2-40B4-BE49-F238E27FC236}">
                <a16:creationId xmlns:a16="http://schemas.microsoft.com/office/drawing/2014/main" id="{73836983-EA0E-6D4B-823A-165D57A234E0}"/>
              </a:ext>
            </a:extLst>
          </p:cNvPr>
          <p:cNvSpPr txBox="1"/>
          <p:nvPr/>
        </p:nvSpPr>
        <p:spPr>
          <a:xfrm>
            <a:off x="1911987" y="2895151"/>
            <a:ext cx="1285649" cy="369332"/>
          </a:xfrm>
          <a:prstGeom prst="rect">
            <a:avLst/>
          </a:prstGeom>
          <a:noFill/>
        </p:spPr>
        <p:txBody>
          <a:bodyPr wrap="square" rtlCol="0">
            <a:spAutoFit/>
          </a:bodyPr>
          <a:lstStyle/>
          <a:p>
            <a:r>
              <a:rPr lang="en-US" b="1" dirty="0" err="1">
                <a:latin typeface="Century Gothic" panose="020B0502020202020204" pitchFamily="34" charset="0"/>
              </a:rPr>
              <a:t>eine</a:t>
            </a:r>
            <a:endParaRPr lang="en-US" dirty="0">
              <a:latin typeface="Century Gothic" panose="020B0502020202020204" pitchFamily="34" charset="0"/>
            </a:endParaRPr>
          </a:p>
        </p:txBody>
      </p:sp>
      <p:sp>
        <p:nvSpPr>
          <p:cNvPr id="26" name="TextBox 25">
            <a:extLst>
              <a:ext uri="{FF2B5EF4-FFF2-40B4-BE49-F238E27FC236}">
                <a16:creationId xmlns:a16="http://schemas.microsoft.com/office/drawing/2014/main" id="{00C3D582-5ED0-DE44-9A5C-B10E028D13D2}"/>
              </a:ext>
            </a:extLst>
          </p:cNvPr>
          <p:cNvSpPr txBox="1"/>
          <p:nvPr/>
        </p:nvSpPr>
        <p:spPr>
          <a:xfrm>
            <a:off x="2545442" y="2892794"/>
            <a:ext cx="1037463" cy="369332"/>
          </a:xfrm>
          <a:prstGeom prst="rect">
            <a:avLst/>
          </a:prstGeom>
          <a:noFill/>
        </p:spPr>
        <p:txBody>
          <a:bodyPr wrap="none" rtlCol="0">
            <a:spAutoFit/>
          </a:bodyPr>
          <a:lstStyle/>
          <a:p>
            <a:r>
              <a:rPr lang="en-US" dirty="0" err="1">
                <a:latin typeface="Century Gothic" panose="020B0502020202020204" pitchFamily="34" charset="0"/>
              </a:rPr>
              <a:t>Flasche</a:t>
            </a:r>
            <a:endParaRPr lang="en-US" dirty="0">
              <a:latin typeface="Century Gothic" panose="020B0502020202020204" pitchFamily="34" charset="0"/>
            </a:endParaRPr>
          </a:p>
        </p:txBody>
      </p:sp>
      <p:sp>
        <p:nvSpPr>
          <p:cNvPr id="27" name="TextBox 26">
            <a:extLst>
              <a:ext uri="{FF2B5EF4-FFF2-40B4-BE49-F238E27FC236}">
                <a16:creationId xmlns:a16="http://schemas.microsoft.com/office/drawing/2014/main" id="{DF0B2478-5E2D-9841-AE50-D1B8879AABB3}"/>
              </a:ext>
            </a:extLst>
          </p:cNvPr>
          <p:cNvSpPr txBox="1"/>
          <p:nvPr/>
        </p:nvSpPr>
        <p:spPr>
          <a:xfrm>
            <a:off x="3881123" y="2853373"/>
            <a:ext cx="526106" cy="369332"/>
          </a:xfrm>
          <a:prstGeom prst="rect">
            <a:avLst/>
          </a:prstGeom>
          <a:noFill/>
        </p:spPr>
        <p:txBody>
          <a:bodyPr wrap="none" rtlCol="0">
            <a:spAutoFit/>
          </a:bodyPr>
          <a:lstStyle/>
          <a:p>
            <a:r>
              <a:rPr lang="en-US" b="1" dirty="0" err="1">
                <a:latin typeface="Century Gothic" panose="020B0502020202020204" pitchFamily="34" charset="0"/>
              </a:rPr>
              <a:t>ein</a:t>
            </a:r>
            <a:endParaRPr lang="en-US" dirty="0">
              <a:latin typeface="Century Gothic" panose="020B0502020202020204" pitchFamily="34" charset="0"/>
            </a:endParaRPr>
          </a:p>
        </p:txBody>
      </p:sp>
      <p:sp>
        <p:nvSpPr>
          <p:cNvPr id="28" name="TextBox 27">
            <a:extLst>
              <a:ext uri="{FF2B5EF4-FFF2-40B4-BE49-F238E27FC236}">
                <a16:creationId xmlns:a16="http://schemas.microsoft.com/office/drawing/2014/main" id="{1910836A-A558-4044-95B7-8A556E7DE7F6}"/>
              </a:ext>
            </a:extLst>
          </p:cNvPr>
          <p:cNvSpPr txBox="1"/>
          <p:nvPr/>
        </p:nvSpPr>
        <p:spPr>
          <a:xfrm>
            <a:off x="4356698" y="2867134"/>
            <a:ext cx="971741" cy="369332"/>
          </a:xfrm>
          <a:prstGeom prst="rect">
            <a:avLst/>
          </a:prstGeom>
          <a:noFill/>
        </p:spPr>
        <p:txBody>
          <a:bodyPr wrap="none" rtlCol="0">
            <a:spAutoFit/>
          </a:bodyPr>
          <a:lstStyle/>
          <a:p>
            <a:r>
              <a:rPr lang="en-US" dirty="0" err="1">
                <a:latin typeface="Century Gothic" panose="020B0502020202020204" pitchFamily="34" charset="0"/>
              </a:rPr>
              <a:t>Fenster</a:t>
            </a:r>
            <a:endParaRPr lang="en-US" dirty="0">
              <a:latin typeface="Century Gothic" panose="020B0502020202020204" pitchFamily="34" charset="0"/>
            </a:endParaRPr>
          </a:p>
        </p:txBody>
      </p:sp>
      <p:sp>
        <p:nvSpPr>
          <p:cNvPr id="29" name="Rounded Rectangle 28"/>
          <p:cNvSpPr/>
          <p:nvPr/>
        </p:nvSpPr>
        <p:spPr>
          <a:xfrm>
            <a:off x="241511" y="4643890"/>
            <a:ext cx="6463454" cy="689590"/>
          </a:xfrm>
          <a:prstGeom prst="roundRect">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1"/>
                </a:solidFill>
                <a:latin typeface="Century Gothic" panose="020B0502020202020204" pitchFamily="34" charset="0"/>
              </a:rPr>
              <a:t>‘</a:t>
            </a:r>
            <a:r>
              <a:rPr lang="en-GB" b="1" dirty="0" err="1">
                <a:solidFill>
                  <a:schemeClr val="tx1"/>
                </a:solidFill>
                <a:latin typeface="Century Gothic" panose="020B0502020202020204" pitchFamily="34" charset="0"/>
              </a:rPr>
              <a:t>ein</a:t>
            </a:r>
            <a:r>
              <a:rPr lang="en-GB" b="1" dirty="0">
                <a:solidFill>
                  <a:schemeClr val="tx1"/>
                </a:solidFill>
                <a:latin typeface="Century Gothic" panose="020B0502020202020204" pitchFamily="34" charset="0"/>
              </a:rPr>
              <a:t>’</a:t>
            </a:r>
            <a:r>
              <a:rPr lang="en-GB" dirty="0">
                <a:solidFill>
                  <a:schemeClr val="tx1"/>
                </a:solidFill>
                <a:latin typeface="Century Gothic" panose="020B0502020202020204" pitchFamily="34" charset="0"/>
              </a:rPr>
              <a:t> and </a:t>
            </a:r>
            <a:r>
              <a:rPr lang="en-GB" b="1" dirty="0">
                <a:solidFill>
                  <a:schemeClr val="tx1"/>
                </a:solidFill>
                <a:latin typeface="Century Gothic" panose="020B0502020202020204" pitchFamily="34" charset="0"/>
              </a:rPr>
              <a:t>‘</a:t>
            </a:r>
            <a:r>
              <a:rPr lang="en-GB" b="1" dirty="0" err="1">
                <a:solidFill>
                  <a:schemeClr val="tx1"/>
                </a:solidFill>
                <a:latin typeface="Century Gothic" panose="020B0502020202020204" pitchFamily="34" charset="0"/>
              </a:rPr>
              <a:t>eine</a:t>
            </a:r>
            <a:r>
              <a:rPr lang="en-GB" b="1" dirty="0">
                <a:solidFill>
                  <a:schemeClr val="tx1"/>
                </a:solidFill>
                <a:latin typeface="Century Gothic" panose="020B0502020202020204" pitchFamily="34" charset="0"/>
              </a:rPr>
              <a:t>’ </a:t>
            </a:r>
            <a:r>
              <a:rPr lang="en-GB" dirty="0">
                <a:solidFill>
                  <a:schemeClr val="tx1"/>
                </a:solidFill>
                <a:latin typeface="Century Gothic" panose="020B0502020202020204" pitchFamily="34" charset="0"/>
              </a:rPr>
              <a:t>can also mean </a:t>
            </a:r>
            <a:r>
              <a:rPr lang="en-GB" b="1" dirty="0">
                <a:solidFill>
                  <a:schemeClr val="tx1"/>
                </a:solidFill>
                <a:latin typeface="Century Gothic" panose="020B0502020202020204" pitchFamily="34" charset="0"/>
              </a:rPr>
              <a:t>‘one’ </a:t>
            </a:r>
            <a:r>
              <a:rPr lang="en-GB" dirty="0">
                <a:solidFill>
                  <a:schemeClr val="tx1"/>
                </a:solidFill>
                <a:latin typeface="Century Gothic" panose="020B0502020202020204" pitchFamily="34" charset="0"/>
              </a:rPr>
              <a:t>so</a:t>
            </a:r>
            <a:r>
              <a:rPr lang="en-GB" b="1" dirty="0">
                <a:solidFill>
                  <a:schemeClr val="tx1"/>
                </a:solidFill>
                <a:latin typeface="Century Gothic" panose="020B0502020202020204" pitchFamily="34" charset="0"/>
              </a:rPr>
              <a:t> ‘</a:t>
            </a:r>
            <a:r>
              <a:rPr lang="en-GB" b="1" dirty="0" err="1">
                <a:solidFill>
                  <a:schemeClr val="tx1"/>
                </a:solidFill>
                <a:latin typeface="Century Gothic" panose="020B0502020202020204" pitchFamily="34" charset="0"/>
              </a:rPr>
              <a:t>ein</a:t>
            </a:r>
            <a:r>
              <a:rPr lang="en-GB" b="1" dirty="0">
                <a:solidFill>
                  <a:schemeClr val="tx1"/>
                </a:solidFill>
                <a:latin typeface="Century Gothic" panose="020B0502020202020204" pitchFamily="34" charset="0"/>
              </a:rPr>
              <a:t> </a:t>
            </a:r>
            <a:r>
              <a:rPr lang="en-GB" b="1" dirty="0" err="1">
                <a:solidFill>
                  <a:schemeClr val="tx1"/>
                </a:solidFill>
                <a:latin typeface="Century Gothic" panose="020B0502020202020204" pitchFamily="34" charset="0"/>
              </a:rPr>
              <a:t>Tisch</a:t>
            </a:r>
            <a:r>
              <a:rPr lang="en-GB" b="1" dirty="0">
                <a:solidFill>
                  <a:schemeClr val="tx1"/>
                </a:solidFill>
                <a:latin typeface="Century Gothic" panose="020B0502020202020204" pitchFamily="34" charset="0"/>
              </a:rPr>
              <a:t>’ </a:t>
            </a:r>
            <a:r>
              <a:rPr lang="en-GB" dirty="0">
                <a:solidFill>
                  <a:schemeClr val="tx1"/>
                </a:solidFill>
                <a:latin typeface="Century Gothic" panose="020B0502020202020204" pitchFamily="34" charset="0"/>
              </a:rPr>
              <a:t>means</a:t>
            </a:r>
            <a:r>
              <a:rPr lang="en-GB" b="1" dirty="0">
                <a:solidFill>
                  <a:schemeClr val="tx1"/>
                </a:solidFill>
                <a:latin typeface="Century Gothic" panose="020B0502020202020204" pitchFamily="34" charset="0"/>
              </a:rPr>
              <a:t> ‘a table’ </a:t>
            </a:r>
            <a:r>
              <a:rPr lang="en-GB" dirty="0">
                <a:solidFill>
                  <a:schemeClr val="tx1"/>
                </a:solidFill>
                <a:latin typeface="Century Gothic" panose="020B0502020202020204" pitchFamily="34" charset="0"/>
              </a:rPr>
              <a:t>or</a:t>
            </a:r>
            <a:r>
              <a:rPr lang="en-GB" b="1" dirty="0">
                <a:solidFill>
                  <a:schemeClr val="tx1"/>
                </a:solidFill>
                <a:latin typeface="Century Gothic" panose="020B0502020202020204" pitchFamily="34" charset="0"/>
              </a:rPr>
              <a:t> ‘one table’</a:t>
            </a:r>
          </a:p>
        </p:txBody>
      </p:sp>
      <p:sp>
        <p:nvSpPr>
          <p:cNvPr id="30" name="Oval Callout 29"/>
          <p:cNvSpPr/>
          <p:nvPr/>
        </p:nvSpPr>
        <p:spPr>
          <a:xfrm>
            <a:off x="1646281" y="3311176"/>
            <a:ext cx="3112461" cy="1147311"/>
          </a:xfrm>
          <a:prstGeom prst="wedgeEllipseCallout">
            <a:avLst>
              <a:gd name="adj1" fmla="val 28797"/>
              <a:gd name="adj2" fmla="val -53811"/>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Century Gothic" panose="020B0502020202020204" pitchFamily="34" charset="0"/>
              </a:rPr>
              <a:t>Keep the idea of </a:t>
            </a:r>
            <a:r>
              <a:rPr lang="en-GB" sz="1400" u="sng" dirty="0">
                <a:solidFill>
                  <a:schemeClr val="tx1"/>
                </a:solidFill>
                <a:latin typeface="Century Gothic" panose="020B0502020202020204" pitchFamily="34" charset="0"/>
              </a:rPr>
              <a:t>three</a:t>
            </a:r>
            <a:r>
              <a:rPr lang="en-GB" sz="1400" dirty="0">
                <a:solidFill>
                  <a:schemeClr val="tx1"/>
                </a:solidFill>
                <a:latin typeface="Century Gothic" panose="020B0502020202020204" pitchFamily="34" charset="0"/>
              </a:rPr>
              <a:t> genders, even though two of them share the same word for ‘</a:t>
            </a:r>
            <a:r>
              <a:rPr lang="en-GB" sz="1400" dirty="0" err="1">
                <a:solidFill>
                  <a:schemeClr val="tx1"/>
                </a:solidFill>
                <a:latin typeface="Century Gothic" panose="020B0502020202020204" pitchFamily="34" charset="0"/>
              </a:rPr>
              <a:t>ein</a:t>
            </a:r>
            <a:r>
              <a:rPr lang="en-GB" sz="1400" dirty="0">
                <a:solidFill>
                  <a:schemeClr val="tx1"/>
                </a:solidFill>
                <a:latin typeface="Century Gothic" panose="020B0502020202020204" pitchFamily="34" charset="0"/>
              </a:rPr>
              <a:t>’ </a:t>
            </a: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3615" y="3621641"/>
            <a:ext cx="359102" cy="794015"/>
          </a:xfrm>
          <a:prstGeom prst="rect">
            <a:avLst/>
          </a:prstGeom>
        </p:spPr>
      </p:pic>
      <p:sp>
        <p:nvSpPr>
          <p:cNvPr id="32" name="TextBox 31"/>
          <p:cNvSpPr txBox="1"/>
          <p:nvPr/>
        </p:nvSpPr>
        <p:spPr>
          <a:xfrm>
            <a:off x="5902649" y="3604310"/>
            <a:ext cx="1600269" cy="707886"/>
          </a:xfrm>
          <a:prstGeom prst="rect">
            <a:avLst/>
          </a:prstGeom>
          <a:noFill/>
        </p:spPr>
        <p:txBody>
          <a:bodyPr wrap="square" rtlCol="0">
            <a:spAutoFit/>
          </a:bodyPr>
          <a:lstStyle/>
          <a:p>
            <a:r>
              <a:rPr lang="en-GB" sz="4000" b="1" dirty="0">
                <a:latin typeface="Century Gothic" panose="020B0502020202020204" pitchFamily="34" charset="0"/>
              </a:rPr>
              <a:t>/a</a:t>
            </a:r>
          </a:p>
        </p:txBody>
      </p:sp>
      <p:graphicFrame>
        <p:nvGraphicFramePr>
          <p:cNvPr id="4" name="Table 3"/>
          <p:cNvGraphicFramePr>
            <a:graphicFrameLocks noGrp="1"/>
          </p:cNvGraphicFramePr>
          <p:nvPr>
            <p:extLst>
              <p:ext uri="{D42A27DB-BD31-4B8C-83A1-F6EECF244321}">
                <p14:modId xmlns:p14="http://schemas.microsoft.com/office/powerpoint/2010/main" val="4031891904"/>
              </p:ext>
            </p:extLst>
          </p:nvPr>
        </p:nvGraphicFramePr>
        <p:xfrm>
          <a:off x="154102" y="6209701"/>
          <a:ext cx="6524760" cy="2483488"/>
        </p:xfrm>
        <a:graphic>
          <a:graphicData uri="http://schemas.openxmlformats.org/drawingml/2006/table">
            <a:tbl>
              <a:tblPr firstRow="1" bandRow="1">
                <a:tableStyleId>{5C22544A-7EE6-4342-B048-85BDC9FD1C3A}</a:tableStyleId>
              </a:tblPr>
              <a:tblGrid>
                <a:gridCol w="1631190">
                  <a:extLst>
                    <a:ext uri="{9D8B030D-6E8A-4147-A177-3AD203B41FA5}">
                      <a16:colId xmlns:a16="http://schemas.microsoft.com/office/drawing/2014/main" val="1422884929"/>
                    </a:ext>
                  </a:extLst>
                </a:gridCol>
                <a:gridCol w="1631190">
                  <a:extLst>
                    <a:ext uri="{9D8B030D-6E8A-4147-A177-3AD203B41FA5}">
                      <a16:colId xmlns:a16="http://schemas.microsoft.com/office/drawing/2014/main" val="1719974000"/>
                    </a:ext>
                  </a:extLst>
                </a:gridCol>
                <a:gridCol w="1631190">
                  <a:extLst>
                    <a:ext uri="{9D8B030D-6E8A-4147-A177-3AD203B41FA5}">
                      <a16:colId xmlns:a16="http://schemas.microsoft.com/office/drawing/2014/main" val="43887783"/>
                    </a:ext>
                  </a:extLst>
                </a:gridCol>
                <a:gridCol w="1631190">
                  <a:extLst>
                    <a:ext uri="{9D8B030D-6E8A-4147-A177-3AD203B41FA5}">
                      <a16:colId xmlns:a16="http://schemas.microsoft.com/office/drawing/2014/main" val="259764510"/>
                    </a:ext>
                  </a:extLst>
                </a:gridCol>
              </a:tblGrid>
              <a:tr h="460852">
                <a:tc>
                  <a:txBody>
                    <a:bodyPr/>
                    <a:lstStyle/>
                    <a:p>
                      <a:r>
                        <a:rPr lang="en-GB" b="0" dirty="0">
                          <a:solidFill>
                            <a:schemeClr val="tx1"/>
                          </a:solidFill>
                          <a:latin typeface="Century Gothic" panose="020B0502020202020204" pitchFamily="34" charset="0"/>
                        </a:rPr>
                        <a:t> a bottle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0" dirty="0">
                          <a:solidFill>
                            <a:schemeClr val="tx1"/>
                          </a:solidFill>
                          <a:latin typeface="Century Gothic" panose="020B0502020202020204" pitchFamily="34" charset="0"/>
                        </a:rPr>
                        <a:t>a glass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9216933"/>
                  </a:ext>
                </a:extLst>
              </a:tr>
              <a:tr h="460852">
                <a:tc>
                  <a:txBody>
                    <a:bodyPr/>
                    <a:lstStyle/>
                    <a:p>
                      <a:r>
                        <a:rPr lang="en-GB" dirty="0">
                          <a:latin typeface="Century Gothic" panose="020B0502020202020204" pitchFamily="34" charset="0"/>
                        </a:rPr>
                        <a:t>a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Century Gothic" panose="020B0502020202020204" pitchFamily="34" charset="0"/>
                        </a:rPr>
                        <a:t>a  pair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809959"/>
                  </a:ext>
                </a:extLst>
              </a:tr>
              <a:tr h="460852">
                <a:tc>
                  <a:txBody>
                    <a:bodyPr/>
                    <a:lstStyle/>
                    <a:p>
                      <a:r>
                        <a:rPr lang="en-GB" dirty="0">
                          <a:latin typeface="Century Gothic" panose="020B0502020202020204" pitchFamily="34" charset="0"/>
                        </a:rPr>
                        <a:t>a man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Century Gothic" panose="020B0502020202020204" pitchFamily="34" charset="0"/>
                        </a:rPr>
                        <a:t>a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4771513"/>
                  </a:ext>
                </a:extLst>
              </a:tr>
              <a:tr h="460852">
                <a:tc>
                  <a:txBody>
                    <a:bodyPr/>
                    <a:lstStyle/>
                    <a:p>
                      <a:r>
                        <a:rPr lang="en-GB" dirty="0">
                          <a:latin typeface="Century Gothic" panose="020B0502020202020204" pitchFamily="34" charset="0"/>
                        </a:rPr>
                        <a:t>a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Century Gothic" panose="020B0502020202020204" pitchFamily="34" charset="0"/>
                        </a:rPr>
                        <a:t>a guest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2671035"/>
                  </a:ext>
                </a:extLst>
              </a:tr>
              <a:tr h="460852">
                <a:tc>
                  <a:txBody>
                    <a:bodyPr/>
                    <a:lstStyle/>
                    <a:p>
                      <a:r>
                        <a:rPr lang="en-GB" dirty="0">
                          <a:latin typeface="Century Gothic" panose="020B0502020202020204" pitchFamily="34" charset="0"/>
                        </a:rPr>
                        <a:t>a 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latin typeface="Century Gothic" panose="020B0502020202020204" pitchFamily="34" charset="0"/>
                        </a:rPr>
                        <a:t>an exercise book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0676817"/>
                  </a:ext>
                </a:extLst>
              </a:tr>
            </a:tbl>
          </a:graphicData>
        </a:graphic>
      </p:graphicFrame>
      <p:sp>
        <p:nvSpPr>
          <p:cNvPr id="10" name="TextBox 9"/>
          <p:cNvSpPr txBox="1"/>
          <p:nvPr/>
        </p:nvSpPr>
        <p:spPr>
          <a:xfrm>
            <a:off x="90130" y="5814604"/>
            <a:ext cx="2066591" cy="369332"/>
          </a:xfrm>
          <a:prstGeom prst="rect">
            <a:avLst/>
          </a:prstGeom>
          <a:noFill/>
        </p:spPr>
        <p:txBody>
          <a:bodyPr wrap="none" rtlCol="0">
            <a:spAutoFit/>
          </a:bodyPr>
          <a:lstStyle/>
          <a:p>
            <a:r>
              <a:rPr lang="en-GB" dirty="0">
                <a:solidFill>
                  <a:srgbClr val="000000"/>
                </a:solidFill>
                <a:latin typeface="Century Gothic" panose="020B0502020202020204" pitchFamily="34" charset="0"/>
              </a:rPr>
              <a:t>Write in German:</a:t>
            </a: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1268" y="4973765"/>
            <a:ext cx="861516" cy="1333961"/>
          </a:xfrm>
          <a:prstGeom prst="rect">
            <a:avLst/>
          </a:prstGeom>
        </p:spPr>
      </p:pic>
      <p:sp>
        <p:nvSpPr>
          <p:cNvPr id="34"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11</a:t>
            </a:r>
          </a:p>
        </p:txBody>
      </p:sp>
    </p:spTree>
    <p:extLst>
      <p:ext uri="{BB962C8B-B14F-4D97-AF65-F5344CB8AC3E}">
        <p14:creationId xmlns:p14="http://schemas.microsoft.com/office/powerpoint/2010/main" val="2982741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4912078"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73045" y="117531"/>
            <a:ext cx="4996207" cy="487622"/>
          </a:xfrm>
        </p:spPr>
        <p:txBody>
          <a:bodyPr/>
          <a:lstStyle/>
          <a:p>
            <a:pPr lvl="0" eaLnBrk="1" hangingPunct="1"/>
            <a:r>
              <a:rPr lang="en-GB" sz="1600" b="1" kern="1200" dirty="0">
                <a:solidFill>
                  <a:srgbClr val="FFFFFF"/>
                </a:solidFill>
                <a:latin typeface="Century Gothic" panose="020B0502020202020204" pitchFamily="34" charset="0"/>
                <a:ea typeface="+mn-ea"/>
                <a:cs typeface="+mn-cs"/>
              </a:rPr>
              <a:t>Describing things: saying what something is like</a:t>
            </a:r>
            <a:endParaRPr lang="en-US" sz="1600" dirty="0"/>
          </a:p>
        </p:txBody>
      </p:sp>
      <p:graphicFrame>
        <p:nvGraphicFramePr>
          <p:cNvPr id="35" name="Table 34"/>
          <p:cNvGraphicFramePr>
            <a:graphicFrameLocks noGrp="1"/>
          </p:cNvGraphicFramePr>
          <p:nvPr>
            <p:extLst>
              <p:ext uri="{D42A27DB-BD31-4B8C-83A1-F6EECF244321}">
                <p14:modId xmlns:p14="http://schemas.microsoft.com/office/powerpoint/2010/main" val="4111116826"/>
              </p:ext>
            </p:extLst>
          </p:nvPr>
        </p:nvGraphicFramePr>
        <p:xfrm>
          <a:off x="711545" y="700617"/>
          <a:ext cx="3581551" cy="6256398"/>
        </p:xfrm>
        <a:graphic>
          <a:graphicData uri="http://schemas.openxmlformats.org/drawingml/2006/table">
            <a:tbl>
              <a:tblPr>
                <a:tableStyleId>{5940675A-B579-460E-94D1-54222C63F5DA}</a:tableStyleId>
              </a:tblPr>
              <a:tblGrid>
                <a:gridCol w="1582642">
                  <a:extLst>
                    <a:ext uri="{9D8B030D-6E8A-4147-A177-3AD203B41FA5}">
                      <a16:colId xmlns:a16="http://schemas.microsoft.com/office/drawing/2014/main" val="2180383906"/>
                    </a:ext>
                  </a:extLst>
                </a:gridCol>
                <a:gridCol w="1998909">
                  <a:extLst>
                    <a:ext uri="{9D8B030D-6E8A-4147-A177-3AD203B41FA5}">
                      <a16:colId xmlns:a16="http://schemas.microsoft.com/office/drawing/2014/main" val="3205075920"/>
                    </a:ext>
                  </a:extLst>
                </a:gridCol>
              </a:tblGrid>
              <a:tr h="335443">
                <a:tc>
                  <a:txBody>
                    <a:bodyPr/>
                    <a:lstStyle/>
                    <a:p>
                      <a:pPr algn="l" fontAlgn="b"/>
                      <a:r>
                        <a:rPr lang="en-GB" sz="1800" b="0" i="0" u="none" strike="noStrike" dirty="0" err="1">
                          <a:solidFill>
                            <a:srgbClr val="000000"/>
                          </a:solidFill>
                          <a:effectLst/>
                          <a:latin typeface="Century Gothic" panose="020B0502020202020204" pitchFamily="34" charset="0"/>
                        </a:rPr>
                        <a:t>ich</a:t>
                      </a:r>
                      <a:r>
                        <a:rPr lang="en-GB" sz="1800" b="0" i="0" u="none" strike="noStrike" dirty="0">
                          <a:solidFill>
                            <a:srgbClr val="000000"/>
                          </a:solidFill>
                          <a:effectLst/>
                          <a:latin typeface="Century Gothic" panose="020B0502020202020204" pitchFamily="34" charset="0"/>
                        </a:rPr>
                        <a:t> bin</a:t>
                      </a: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I am (BE)</a:t>
                      </a:r>
                    </a:p>
                  </a:txBody>
                  <a:tcPr marL="90000" marR="90000" marT="46800" marB="46800" anchor="b"/>
                </a:tc>
                <a:extLst>
                  <a:ext uri="{0D108BD9-81ED-4DB2-BD59-A6C34878D82A}">
                    <a16:rowId xmlns:a16="http://schemas.microsoft.com/office/drawing/2014/main" val="1760580330"/>
                  </a:ext>
                </a:extLst>
              </a:tr>
              <a:tr h="335443">
                <a:tc>
                  <a:txBody>
                    <a:bodyPr/>
                    <a:lstStyle/>
                    <a:p>
                      <a:pPr algn="l" fontAlgn="b"/>
                      <a:r>
                        <a:rPr lang="en-GB" sz="1800" b="0" i="0" u="none" strike="noStrike" dirty="0">
                          <a:solidFill>
                            <a:srgbClr val="000000"/>
                          </a:solidFill>
                          <a:effectLst/>
                          <a:latin typeface="Century Gothic" panose="020B0502020202020204" pitchFamily="34" charset="0"/>
                        </a:rPr>
                        <a:t>das Ding</a:t>
                      </a: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thing</a:t>
                      </a:r>
                    </a:p>
                  </a:txBody>
                  <a:tcPr marL="90000" marR="90000" marT="46800" marB="46800" anchor="b"/>
                </a:tc>
                <a:extLst>
                  <a:ext uri="{0D108BD9-81ED-4DB2-BD59-A6C34878D82A}">
                    <a16:rowId xmlns:a16="http://schemas.microsoft.com/office/drawing/2014/main" val="1212110965"/>
                  </a:ext>
                </a:extLst>
              </a:tr>
              <a:tr h="335443">
                <a:tc>
                  <a:txBody>
                    <a:bodyPr/>
                    <a:lstStyle/>
                    <a:p>
                      <a:pPr algn="l" fontAlgn="b"/>
                      <a:r>
                        <a:rPr lang="en-GB" sz="1800" b="0" i="0" u="none" strike="noStrike" dirty="0">
                          <a:solidFill>
                            <a:srgbClr val="000000"/>
                          </a:solidFill>
                          <a:effectLst/>
                          <a:latin typeface="Century Gothic" panose="020B0502020202020204" pitchFamily="34" charset="0"/>
                        </a:rPr>
                        <a:t>die</a:t>
                      </a:r>
                      <a:r>
                        <a:rPr lang="en-GB" sz="1800" b="0" i="0" u="none" strike="noStrike" baseline="0" dirty="0">
                          <a:solidFill>
                            <a:srgbClr val="000000"/>
                          </a:solidFill>
                          <a:effectLst/>
                          <a:latin typeface="Century Gothic" panose="020B0502020202020204" pitchFamily="34" charset="0"/>
                        </a:rPr>
                        <a:t> Form</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form, shape</a:t>
                      </a:r>
                    </a:p>
                  </a:txBody>
                  <a:tcPr marL="90000" marR="90000" marT="46800" marB="46800" anchor="b"/>
                </a:tc>
                <a:extLst>
                  <a:ext uri="{0D108BD9-81ED-4DB2-BD59-A6C34878D82A}">
                    <a16:rowId xmlns:a16="http://schemas.microsoft.com/office/drawing/2014/main" val="2480405029"/>
                  </a:ext>
                </a:extLst>
              </a:tr>
              <a:tr h="335443">
                <a:tc>
                  <a:txBody>
                    <a:bodyPr/>
                    <a:lstStyle/>
                    <a:p>
                      <a:pPr algn="l" fontAlgn="b"/>
                      <a:r>
                        <a:rPr lang="en-GB" sz="1800" b="0" i="0" u="none" strike="noStrike" dirty="0">
                          <a:solidFill>
                            <a:srgbClr val="000000"/>
                          </a:solidFill>
                          <a:effectLst/>
                          <a:latin typeface="Century Gothic" panose="020B0502020202020204" pitchFamily="34" charset="0"/>
                        </a:rPr>
                        <a:t>der Mensch</a:t>
                      </a: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human being</a:t>
                      </a:r>
                    </a:p>
                  </a:txBody>
                  <a:tcPr marL="90000" marR="90000" marT="46800" marB="46800" anchor="b"/>
                </a:tc>
                <a:extLst>
                  <a:ext uri="{0D108BD9-81ED-4DB2-BD59-A6C34878D82A}">
                    <a16:rowId xmlns:a16="http://schemas.microsoft.com/office/drawing/2014/main" val="1699624078"/>
                  </a:ext>
                </a:extLst>
              </a:tr>
              <a:tr h="335443">
                <a:tc>
                  <a:txBody>
                    <a:bodyPr/>
                    <a:lstStyle/>
                    <a:p>
                      <a:pPr algn="l" fontAlgn="b"/>
                      <a:r>
                        <a:rPr lang="en-GB" sz="1800" b="0" i="0" u="none" strike="noStrike" dirty="0" err="1">
                          <a:solidFill>
                            <a:srgbClr val="000000"/>
                          </a:solidFill>
                          <a:effectLst/>
                          <a:latin typeface="Century Gothic" panose="020B0502020202020204" pitchFamily="34" charset="0"/>
                        </a:rPr>
                        <a:t>blau</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blue</a:t>
                      </a:r>
                    </a:p>
                  </a:txBody>
                  <a:tcPr marL="90000" marR="90000" marT="46800" marB="46800" anchor="b"/>
                </a:tc>
                <a:extLst>
                  <a:ext uri="{0D108BD9-81ED-4DB2-BD59-A6C34878D82A}">
                    <a16:rowId xmlns:a16="http://schemas.microsoft.com/office/drawing/2014/main" val="3736027010"/>
                  </a:ext>
                </a:extLst>
              </a:tr>
              <a:tr h="335443">
                <a:tc>
                  <a:txBody>
                    <a:bodyPr/>
                    <a:lstStyle/>
                    <a:p>
                      <a:pPr algn="l" fontAlgn="b"/>
                      <a:r>
                        <a:rPr lang="en-GB" sz="1800" b="0" i="0" u="none" strike="noStrike" dirty="0" err="1">
                          <a:solidFill>
                            <a:srgbClr val="000000"/>
                          </a:solidFill>
                          <a:effectLst/>
                          <a:latin typeface="Century Gothic" panose="020B0502020202020204" pitchFamily="34" charset="0"/>
                        </a:rPr>
                        <a:t>gelb</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yellow</a:t>
                      </a:r>
                    </a:p>
                  </a:txBody>
                  <a:tcPr marL="90000" marR="90000" marT="46800" marB="46800" anchor="b"/>
                </a:tc>
                <a:extLst>
                  <a:ext uri="{0D108BD9-81ED-4DB2-BD59-A6C34878D82A}">
                    <a16:rowId xmlns:a16="http://schemas.microsoft.com/office/drawing/2014/main" val="3656941434"/>
                  </a:ext>
                </a:extLst>
              </a:tr>
              <a:tr h="335443">
                <a:tc>
                  <a:txBody>
                    <a:bodyPr/>
                    <a:lstStyle/>
                    <a:p>
                      <a:pPr algn="l" fontAlgn="b"/>
                      <a:r>
                        <a:rPr lang="en-GB" sz="1800" b="0" i="0" u="none" strike="noStrike" dirty="0" err="1">
                          <a:solidFill>
                            <a:srgbClr val="000000"/>
                          </a:solidFill>
                          <a:effectLst/>
                          <a:latin typeface="Century Gothic" panose="020B0502020202020204" pitchFamily="34" charset="0"/>
                        </a:rPr>
                        <a:t>groß</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big, large</a:t>
                      </a:r>
                    </a:p>
                  </a:txBody>
                  <a:tcPr marL="90000" marR="90000" marT="46800" marB="46800" anchor="b"/>
                </a:tc>
                <a:extLst>
                  <a:ext uri="{0D108BD9-81ED-4DB2-BD59-A6C34878D82A}">
                    <a16:rowId xmlns:a16="http://schemas.microsoft.com/office/drawing/2014/main" val="1267723541"/>
                  </a:ext>
                </a:extLst>
              </a:tr>
              <a:tr h="335443">
                <a:tc>
                  <a:txBody>
                    <a:bodyPr/>
                    <a:lstStyle/>
                    <a:p>
                      <a:pPr algn="l" fontAlgn="b"/>
                      <a:r>
                        <a:rPr lang="en-GB" sz="1800" b="0" i="0" u="none" strike="noStrike" dirty="0">
                          <a:solidFill>
                            <a:srgbClr val="000000"/>
                          </a:solidFill>
                          <a:effectLst/>
                          <a:latin typeface="Century Gothic" panose="020B0502020202020204" pitchFamily="34" charset="0"/>
                        </a:rPr>
                        <a:t>gut</a:t>
                      </a: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good</a:t>
                      </a:r>
                    </a:p>
                  </a:txBody>
                  <a:tcPr marL="90000" marR="90000" marT="46800" marB="46800" anchor="b"/>
                </a:tc>
                <a:extLst>
                  <a:ext uri="{0D108BD9-81ED-4DB2-BD59-A6C34878D82A}">
                    <a16:rowId xmlns:a16="http://schemas.microsoft.com/office/drawing/2014/main" val="2498857818"/>
                  </a:ext>
                </a:extLst>
              </a:tr>
              <a:tr h="335443">
                <a:tc>
                  <a:txBody>
                    <a:bodyPr/>
                    <a:lstStyle/>
                    <a:p>
                      <a:pPr algn="l" fontAlgn="b"/>
                      <a:r>
                        <a:rPr lang="en-GB" sz="1800" b="0" i="0" u="none" strike="noStrike" dirty="0" err="1">
                          <a:solidFill>
                            <a:srgbClr val="000000"/>
                          </a:solidFill>
                          <a:effectLst/>
                          <a:latin typeface="Century Gothic" panose="020B0502020202020204" pitchFamily="34" charset="0"/>
                        </a:rPr>
                        <a:t>klein</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small</a:t>
                      </a:r>
                    </a:p>
                  </a:txBody>
                  <a:tcPr marL="90000" marR="90000" marT="46800" marB="46800" anchor="b"/>
                </a:tc>
                <a:extLst>
                  <a:ext uri="{0D108BD9-81ED-4DB2-BD59-A6C34878D82A}">
                    <a16:rowId xmlns:a16="http://schemas.microsoft.com/office/drawing/2014/main" val="516282241"/>
                  </a:ext>
                </a:extLst>
              </a:tr>
              <a:tr h="335443">
                <a:tc>
                  <a:txBody>
                    <a:bodyPr/>
                    <a:lstStyle/>
                    <a:p>
                      <a:pPr algn="l" fontAlgn="b"/>
                      <a:r>
                        <a:rPr lang="en-GB" sz="1800" b="0" i="0" u="none" strike="noStrike" dirty="0">
                          <a:solidFill>
                            <a:srgbClr val="000000"/>
                          </a:solidFill>
                          <a:effectLst/>
                          <a:latin typeface="Century Gothic" panose="020B0502020202020204" pitchFamily="34" charset="0"/>
                        </a:rPr>
                        <a:t>rot</a:t>
                      </a: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red</a:t>
                      </a:r>
                    </a:p>
                  </a:txBody>
                  <a:tcPr marL="90000" marR="90000" marT="46800" marB="46800" anchor="b"/>
                </a:tc>
                <a:extLst>
                  <a:ext uri="{0D108BD9-81ED-4DB2-BD59-A6C34878D82A}">
                    <a16:rowId xmlns:a16="http://schemas.microsoft.com/office/drawing/2014/main" val="2411956428"/>
                  </a:ext>
                </a:extLst>
              </a:tr>
              <a:tr h="335443">
                <a:tc>
                  <a:txBody>
                    <a:bodyPr/>
                    <a:lstStyle/>
                    <a:p>
                      <a:pPr algn="l" fontAlgn="b"/>
                      <a:r>
                        <a:rPr lang="en-GB" sz="1800" b="0" i="0" u="none" strike="noStrike" dirty="0" err="1">
                          <a:solidFill>
                            <a:srgbClr val="000000"/>
                          </a:solidFill>
                          <a:effectLst/>
                          <a:latin typeface="Century Gothic" panose="020B0502020202020204" pitchFamily="34" charset="0"/>
                        </a:rPr>
                        <a:t>wie</a:t>
                      </a:r>
                      <a:r>
                        <a:rPr lang="en-GB" sz="1800" b="0" i="0" u="none" strike="noStrike" dirty="0">
                          <a:solidFill>
                            <a:srgbClr val="000000"/>
                          </a:solidFill>
                          <a:effectLst/>
                          <a:latin typeface="Century Gothic" panose="020B0502020202020204" pitchFamily="34" charset="0"/>
                        </a:rPr>
                        <a:t>?</a:t>
                      </a: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how?</a:t>
                      </a:r>
                    </a:p>
                  </a:txBody>
                  <a:tcPr marL="90000" marR="90000" marT="46800" marB="46800" anchor="b"/>
                </a:tc>
                <a:extLst>
                  <a:ext uri="{0D108BD9-81ED-4DB2-BD59-A6C34878D82A}">
                    <a16:rowId xmlns:a16="http://schemas.microsoft.com/office/drawing/2014/main" val="10010"/>
                  </a:ext>
                </a:extLst>
              </a:tr>
              <a:tr h="335443">
                <a:tc>
                  <a:txBody>
                    <a:bodyPr/>
                    <a:lstStyle/>
                    <a:p>
                      <a:pPr algn="l" fontAlgn="b"/>
                      <a:r>
                        <a:rPr lang="en-GB" sz="1800" b="0" i="0" u="none" strike="noStrike" dirty="0">
                          <a:solidFill>
                            <a:srgbClr val="000000"/>
                          </a:solidFill>
                          <a:effectLst/>
                          <a:latin typeface="Century Gothic" panose="020B0502020202020204" pitchFamily="34" charset="0"/>
                        </a:rPr>
                        <a:t>und</a:t>
                      </a: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and</a:t>
                      </a:r>
                    </a:p>
                  </a:txBody>
                  <a:tcPr marL="90000" marR="90000" marT="46800" marB="46800" anchor="b"/>
                </a:tc>
                <a:extLst>
                  <a:ext uri="{0D108BD9-81ED-4DB2-BD59-A6C34878D82A}">
                    <a16:rowId xmlns:a16="http://schemas.microsoft.com/office/drawing/2014/main" val="858151846"/>
                  </a:ext>
                </a:extLst>
              </a:tr>
              <a:tr h="335443">
                <a:tc>
                  <a:txBody>
                    <a:bodyPr/>
                    <a:lstStyle/>
                    <a:p>
                      <a:pPr algn="l" fontAlgn="b"/>
                      <a:r>
                        <a:rPr lang="en-GB" sz="1800" b="0" i="0" u="none" strike="noStrike" dirty="0" err="1">
                          <a:solidFill>
                            <a:srgbClr val="000000"/>
                          </a:solidFill>
                          <a:effectLst/>
                          <a:latin typeface="Century Gothic" panose="020B0502020202020204" pitchFamily="34" charset="0"/>
                        </a:rPr>
                        <a:t>ein</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err="1">
                          <a:solidFill>
                            <a:srgbClr val="000000"/>
                          </a:solidFill>
                          <a:effectLst/>
                          <a:latin typeface="Century Gothic" panose="020B0502020202020204" pitchFamily="34" charset="0"/>
                        </a:rPr>
                        <a:t>a,an</a:t>
                      </a:r>
                      <a:r>
                        <a:rPr lang="en-GB" sz="1800" b="0" i="0" u="none" strike="noStrike" dirty="0">
                          <a:solidFill>
                            <a:srgbClr val="000000"/>
                          </a:solidFill>
                          <a:effectLst/>
                          <a:latin typeface="Century Gothic" panose="020B0502020202020204" pitchFamily="34" charset="0"/>
                        </a:rPr>
                        <a:t> (m, </a:t>
                      </a:r>
                      <a:r>
                        <a:rPr lang="en-GB" sz="1800" b="0" i="0" u="none" strike="noStrike" dirty="0" err="1">
                          <a:solidFill>
                            <a:srgbClr val="000000"/>
                          </a:solidFill>
                          <a:effectLst/>
                          <a:latin typeface="Century Gothic" panose="020B0502020202020204" pitchFamily="34" charset="0"/>
                        </a:rPr>
                        <a:t>nt</a:t>
                      </a:r>
                      <a:r>
                        <a:rPr lang="en-GB" sz="1800" b="0" i="0" u="none" strike="noStrike" dirty="0">
                          <a:solidFill>
                            <a:srgbClr val="000000"/>
                          </a:solidFill>
                          <a:effectLst/>
                          <a:latin typeface="Century Gothic" panose="020B0502020202020204" pitchFamily="34" charset="0"/>
                        </a:rPr>
                        <a:t>)</a:t>
                      </a:r>
                    </a:p>
                  </a:txBody>
                  <a:tcPr marL="90000" marR="90000" marT="46800" marB="46800" anchor="b"/>
                </a:tc>
                <a:extLst>
                  <a:ext uri="{0D108BD9-81ED-4DB2-BD59-A6C34878D82A}">
                    <a16:rowId xmlns:a16="http://schemas.microsoft.com/office/drawing/2014/main" val="2450710249"/>
                  </a:ext>
                </a:extLst>
              </a:tr>
              <a:tr h="335443">
                <a:tc>
                  <a:txBody>
                    <a:bodyPr/>
                    <a:lstStyle/>
                    <a:p>
                      <a:pPr algn="l" fontAlgn="b"/>
                      <a:r>
                        <a:rPr lang="en-GB" sz="1800" b="0" i="0" u="none" strike="noStrike" dirty="0" err="1">
                          <a:solidFill>
                            <a:srgbClr val="000000"/>
                          </a:solidFill>
                          <a:effectLst/>
                          <a:latin typeface="Century Gothic" panose="020B0502020202020204" pitchFamily="34" charset="0"/>
                        </a:rPr>
                        <a:t>eine</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a, an (f)</a:t>
                      </a:r>
                    </a:p>
                  </a:txBody>
                  <a:tcPr marL="90000" marR="90000" marT="46800" marB="46800" anchor="b"/>
                </a:tc>
                <a:extLst>
                  <a:ext uri="{0D108BD9-81ED-4DB2-BD59-A6C34878D82A}">
                    <a16:rowId xmlns:a16="http://schemas.microsoft.com/office/drawing/2014/main" val="10013"/>
                  </a:ext>
                </a:extLst>
              </a:tr>
              <a:tr h="335443">
                <a:tc>
                  <a:txBody>
                    <a:bodyPr/>
                    <a:lstStyle/>
                    <a:p>
                      <a:pPr algn="l" fontAlgn="b"/>
                      <a:r>
                        <a:rPr lang="en-GB" sz="1800" b="0" i="0" u="none" strike="noStrike" dirty="0" err="1">
                          <a:solidFill>
                            <a:srgbClr val="000000"/>
                          </a:solidFill>
                          <a:effectLst/>
                          <a:latin typeface="Century Gothic" panose="020B0502020202020204" pitchFamily="34" charset="0"/>
                        </a:rPr>
                        <a:t>bitte</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please</a:t>
                      </a:r>
                    </a:p>
                  </a:txBody>
                  <a:tcPr marL="90000" marR="90000" marT="46800" marB="46800" anchor="b"/>
                </a:tc>
                <a:extLst>
                  <a:ext uri="{0D108BD9-81ED-4DB2-BD59-A6C34878D82A}">
                    <a16:rowId xmlns:a16="http://schemas.microsoft.com/office/drawing/2014/main" val="1762841954"/>
                  </a:ext>
                </a:extLst>
              </a:tr>
              <a:tr h="335443">
                <a:tc>
                  <a:txBody>
                    <a:bodyPr/>
                    <a:lstStyle/>
                    <a:p>
                      <a:pPr algn="l" fontAlgn="b"/>
                      <a:r>
                        <a:rPr lang="en-GB" sz="1800" b="0" i="0" u="none" strike="noStrike" dirty="0" err="1">
                          <a:solidFill>
                            <a:srgbClr val="000000"/>
                          </a:solidFill>
                          <a:effectLst/>
                          <a:latin typeface="Century Gothic" panose="020B0502020202020204" pitchFamily="34" charset="0"/>
                        </a:rPr>
                        <a:t>danke</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thanks</a:t>
                      </a:r>
                    </a:p>
                  </a:txBody>
                  <a:tcPr marL="90000" marR="90000" marT="46800" marB="46800" anchor="b"/>
                </a:tc>
                <a:extLst>
                  <a:ext uri="{0D108BD9-81ED-4DB2-BD59-A6C34878D82A}">
                    <a16:rowId xmlns:a16="http://schemas.microsoft.com/office/drawing/2014/main" val="2213465590"/>
                  </a:ext>
                </a:extLst>
              </a:tr>
              <a:tr h="369678">
                <a:tc>
                  <a:txBody>
                    <a:bodyPr/>
                    <a:lstStyle/>
                    <a:p>
                      <a:pPr algn="l" fontAlgn="b"/>
                      <a:r>
                        <a:rPr lang="en-GB" sz="1800" b="0" i="0" u="none" strike="noStrike" dirty="0" err="1">
                          <a:solidFill>
                            <a:srgbClr val="000000"/>
                          </a:solidFill>
                          <a:effectLst/>
                          <a:latin typeface="Century Gothic" panose="020B0502020202020204" pitchFamily="34" charset="0"/>
                        </a:rPr>
                        <a:t>Wie</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geht’s</a:t>
                      </a:r>
                      <a:r>
                        <a:rPr lang="en-GB" sz="1800" b="0" i="0" u="none" strike="noStrike" dirty="0">
                          <a:solidFill>
                            <a:srgbClr val="000000"/>
                          </a:solidFill>
                          <a:effectLst/>
                          <a:latin typeface="Century Gothic" panose="020B0502020202020204" pitchFamily="34" charset="0"/>
                        </a:rPr>
                        <a:t>?</a:t>
                      </a: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How is it going?</a:t>
                      </a:r>
                    </a:p>
                  </a:txBody>
                  <a:tcPr marL="90000" marR="90000" marT="46800" marB="46800" anchor="b"/>
                </a:tc>
                <a:extLst>
                  <a:ext uri="{0D108BD9-81ED-4DB2-BD59-A6C34878D82A}">
                    <a16:rowId xmlns:a16="http://schemas.microsoft.com/office/drawing/2014/main" val="3853267271"/>
                  </a:ext>
                </a:extLst>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2416883247"/>
              </p:ext>
            </p:extLst>
          </p:nvPr>
        </p:nvGraphicFramePr>
        <p:xfrm>
          <a:off x="43120" y="700617"/>
          <a:ext cx="762826" cy="5252553"/>
        </p:xfrm>
        <a:graphic>
          <a:graphicData uri="http://schemas.openxmlformats.org/drawingml/2006/table">
            <a:tbl>
              <a:tblPr firstRow="1" bandRow="1">
                <a:tableStyleId>{5940675A-B579-460E-94D1-54222C63F5DA}</a:tableStyleId>
              </a:tblPr>
              <a:tblGrid>
                <a:gridCol w="762826">
                  <a:extLst>
                    <a:ext uri="{9D8B030D-6E8A-4147-A177-3AD203B41FA5}">
                      <a16:colId xmlns:a16="http://schemas.microsoft.com/office/drawing/2014/main" val="4155428149"/>
                    </a:ext>
                  </a:extLst>
                </a:gridCol>
              </a:tblGrid>
              <a:tr h="334581">
                <a:tc>
                  <a:txBody>
                    <a:bodyPr/>
                    <a:lstStyle/>
                    <a:p>
                      <a:pPr algn="ct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4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4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4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4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5021971"/>
                  </a:ext>
                </a:extLst>
              </a:tr>
              <a:tr h="334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4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4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adj</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4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adj</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4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adj</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45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4097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conj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616750"/>
                  </a:ext>
                </a:extLst>
              </a:tr>
              <a:tr h="4097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det</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4097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err="1">
                          <a:latin typeface="Century Gothic" panose="020B0502020202020204" pitchFamily="34" charset="0"/>
                        </a:rPr>
                        <a:t>det</a:t>
                      </a:r>
                      <a:endParaRPr lang="en-GB" sz="18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pic>
        <p:nvPicPr>
          <p:cNvPr id="37" name="Picture 3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75817" y="738559"/>
            <a:ext cx="1054934" cy="1006720"/>
          </a:xfrm>
          <a:prstGeom prst="rect">
            <a:avLst/>
          </a:prstGeom>
        </p:spPr>
      </p:pic>
      <p:pic>
        <p:nvPicPr>
          <p:cNvPr id="38" name="Picture 37">
            <a:extLst>
              <a:ext uri="{FF2B5EF4-FFF2-40B4-BE49-F238E27FC236}">
                <a16:creationId xmlns:a16="http://schemas.microsoft.com/office/drawing/2014/main" id="{05FE7FFE-DDF8-4923-A4ED-7C7DA9558A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625" y="3232340"/>
            <a:ext cx="614747" cy="617852"/>
          </a:xfrm>
          <a:prstGeom prst="rect">
            <a:avLst/>
          </a:prstGeom>
        </p:spPr>
      </p:pic>
      <p:graphicFrame>
        <p:nvGraphicFramePr>
          <p:cNvPr id="39" name="Table 38"/>
          <p:cNvGraphicFramePr>
            <a:graphicFrameLocks noGrp="1"/>
          </p:cNvGraphicFramePr>
          <p:nvPr>
            <p:extLst>
              <p:ext uri="{D42A27DB-BD31-4B8C-83A1-F6EECF244321}">
                <p14:modId xmlns:p14="http://schemas.microsoft.com/office/powerpoint/2010/main" val="950010100"/>
              </p:ext>
            </p:extLst>
          </p:nvPr>
        </p:nvGraphicFramePr>
        <p:xfrm>
          <a:off x="4707433" y="2083377"/>
          <a:ext cx="1921535" cy="5840845"/>
        </p:xfrm>
        <a:graphic>
          <a:graphicData uri="http://schemas.openxmlformats.org/drawingml/2006/table">
            <a:tbl>
              <a:tblPr firstRow="1" bandRow="1">
                <a:tableStyleId>{5C22544A-7EE6-4342-B048-85BDC9FD1C3A}</a:tableStyleId>
              </a:tblPr>
              <a:tblGrid>
                <a:gridCol w="1921535">
                  <a:extLst>
                    <a:ext uri="{9D8B030D-6E8A-4147-A177-3AD203B41FA5}">
                      <a16:colId xmlns:a16="http://schemas.microsoft.com/office/drawing/2014/main" val="1349799639"/>
                    </a:ext>
                  </a:extLst>
                </a:gridCol>
              </a:tblGrid>
              <a:tr h="5840845">
                <a:tc>
                  <a:txBody>
                    <a:bodyPr/>
                    <a:lstStyle/>
                    <a:p>
                      <a:r>
                        <a:rPr lang="en-GB" b="1" dirty="0">
                          <a:solidFill>
                            <a:schemeClr val="tx1"/>
                          </a:solidFill>
                        </a:rPr>
                        <a:t>1. </a:t>
                      </a:r>
                    </a:p>
                    <a:p>
                      <a:endParaRPr lang="en-GB" b="1" dirty="0">
                        <a:solidFill>
                          <a:schemeClr val="tx1"/>
                        </a:solidFill>
                      </a:endParaRPr>
                    </a:p>
                    <a:p>
                      <a:endParaRPr lang="en-GB" b="1" dirty="0">
                        <a:solidFill>
                          <a:schemeClr val="tx1"/>
                        </a:solidFill>
                      </a:endParaRPr>
                    </a:p>
                    <a:p>
                      <a:r>
                        <a:rPr lang="en-GB" b="0" dirty="0">
                          <a:solidFill>
                            <a:schemeClr val="tx1"/>
                          </a:solidFill>
                          <a:latin typeface="Century Gothic" panose="020B0502020202020204" pitchFamily="34" charset="0"/>
                        </a:rPr>
                        <a:t>die </a:t>
                      </a:r>
                      <a:r>
                        <a:rPr lang="en-GB" b="0" dirty="0" err="1">
                          <a:solidFill>
                            <a:schemeClr val="tx1"/>
                          </a:solidFill>
                          <a:latin typeface="Century Gothic" panose="020B0502020202020204" pitchFamily="34" charset="0"/>
                        </a:rPr>
                        <a:t>Flasche</a:t>
                      </a:r>
                      <a:r>
                        <a:rPr lang="en-GB" b="0" dirty="0">
                          <a:solidFill>
                            <a:schemeClr val="tx1"/>
                          </a:solidFill>
                          <a:latin typeface="Century Gothic" panose="020B0502020202020204" pitchFamily="34" charset="0"/>
                        </a:rPr>
                        <a:t> </a:t>
                      </a:r>
                      <a:r>
                        <a:rPr lang="en-GB" b="0" dirty="0" err="1">
                          <a:solidFill>
                            <a:schemeClr val="tx1"/>
                          </a:solidFill>
                          <a:latin typeface="Century Gothic" panose="020B0502020202020204" pitchFamily="34" charset="0"/>
                        </a:rPr>
                        <a:t>ist</a:t>
                      </a:r>
                      <a:endParaRPr lang="en-GB" b="0" dirty="0">
                        <a:solidFill>
                          <a:schemeClr val="tx1"/>
                        </a:solidFill>
                        <a:latin typeface="Century Gothic" panose="020B0502020202020204" pitchFamily="34" charset="0"/>
                      </a:endParaRPr>
                    </a:p>
                    <a:p>
                      <a:r>
                        <a:rPr lang="en-GB" b="0" dirty="0">
                          <a:solidFill>
                            <a:schemeClr val="tx1"/>
                          </a:solidFill>
                          <a:latin typeface="Century Gothic" panose="020B0502020202020204" pitchFamily="34" charset="0"/>
                        </a:rPr>
                        <a:t>____________ .</a:t>
                      </a:r>
                    </a:p>
                    <a:p>
                      <a:r>
                        <a:rPr lang="en-GB" b="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3147948"/>
                  </a:ext>
                </a:extLst>
              </a:tr>
            </a:tbl>
          </a:graphicData>
        </a:graphic>
      </p:graphicFrame>
      <p:sp>
        <p:nvSpPr>
          <p:cNvPr id="40" name="TextBox 39"/>
          <p:cNvSpPr txBox="1"/>
          <p:nvPr/>
        </p:nvSpPr>
        <p:spPr>
          <a:xfrm>
            <a:off x="4647209" y="1728050"/>
            <a:ext cx="2066591" cy="369332"/>
          </a:xfrm>
          <a:prstGeom prst="rect">
            <a:avLst/>
          </a:prstGeom>
          <a:noFill/>
        </p:spPr>
        <p:txBody>
          <a:bodyPr wrap="none" rtlCol="0">
            <a:spAutoFit/>
          </a:bodyPr>
          <a:lstStyle/>
          <a:p>
            <a:r>
              <a:rPr lang="en-GB" dirty="0">
                <a:solidFill>
                  <a:srgbClr val="000000"/>
                </a:solidFill>
                <a:latin typeface="Century Gothic" panose="020B0502020202020204" pitchFamily="34" charset="0"/>
              </a:rPr>
              <a:t>Write in German:</a:t>
            </a:r>
          </a:p>
        </p:txBody>
      </p:sp>
      <p:sp>
        <p:nvSpPr>
          <p:cNvPr id="41" name="TextBox 40"/>
          <p:cNvSpPr txBox="1"/>
          <p:nvPr/>
        </p:nvSpPr>
        <p:spPr>
          <a:xfrm>
            <a:off x="5594904" y="984650"/>
            <a:ext cx="1313180" cy="369332"/>
          </a:xfrm>
          <a:prstGeom prst="rect">
            <a:avLst/>
          </a:prstGeom>
          <a:noFill/>
        </p:spPr>
        <p:txBody>
          <a:bodyPr wrap="none" rtlCol="0">
            <a:spAutoFit/>
          </a:bodyPr>
          <a:lstStyle/>
          <a:p>
            <a:r>
              <a:rPr lang="en-GB" dirty="0" err="1">
                <a:solidFill>
                  <a:srgbClr val="000000"/>
                </a:solidFill>
                <a:latin typeface="Century Gothic" panose="020B0502020202020204" pitchFamily="34" charset="0"/>
              </a:rPr>
              <a:t>Wie</a:t>
            </a:r>
            <a:r>
              <a:rPr lang="en-GB" dirty="0">
                <a:solidFill>
                  <a:srgbClr val="000000"/>
                </a:solidFill>
                <a:latin typeface="Century Gothic" panose="020B0502020202020204" pitchFamily="34" charset="0"/>
              </a:rPr>
              <a:t> </a:t>
            </a:r>
            <a:r>
              <a:rPr lang="en-GB" dirty="0" err="1">
                <a:solidFill>
                  <a:srgbClr val="000000"/>
                </a:solidFill>
                <a:latin typeface="Century Gothic" panose="020B0502020202020204" pitchFamily="34" charset="0"/>
              </a:rPr>
              <a:t>ist</a:t>
            </a:r>
            <a:r>
              <a:rPr lang="en-GB" dirty="0">
                <a:solidFill>
                  <a:srgbClr val="000000"/>
                </a:solidFill>
                <a:latin typeface="Century Gothic" panose="020B0502020202020204" pitchFamily="34" charset="0"/>
              </a:rPr>
              <a:t>….?</a:t>
            </a:r>
          </a:p>
        </p:txBody>
      </p:sp>
      <p:pic>
        <p:nvPicPr>
          <p:cNvPr id="42" name="Picture 41">
            <a:extLst>
              <a:ext uri="{FF2B5EF4-FFF2-40B4-BE49-F238E27FC236}">
                <a16:creationId xmlns:a16="http://schemas.microsoft.com/office/drawing/2014/main" id="{5B914088-C7A8-474B-A60A-B14132DB71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860" y="3646116"/>
            <a:ext cx="621891" cy="832657"/>
          </a:xfrm>
          <a:prstGeom prst="rect">
            <a:avLst/>
          </a:prstGeom>
        </p:spPr>
      </p:pic>
      <p:sp>
        <p:nvSpPr>
          <p:cNvPr id="43" name="TextBox 42"/>
          <p:cNvSpPr txBox="1"/>
          <p:nvPr/>
        </p:nvSpPr>
        <p:spPr>
          <a:xfrm>
            <a:off x="4774454" y="4537479"/>
            <a:ext cx="1582484" cy="646331"/>
          </a:xfrm>
          <a:prstGeom prst="rect">
            <a:avLst/>
          </a:prstGeom>
          <a:noFill/>
        </p:spPr>
        <p:txBody>
          <a:bodyPr wrap="none" rtlCol="0">
            <a:spAutoFit/>
          </a:bodyPr>
          <a:lstStyle/>
          <a:p>
            <a:r>
              <a:rPr lang="en-GB" dirty="0">
                <a:solidFill>
                  <a:srgbClr val="000000"/>
                </a:solidFill>
                <a:latin typeface="Century Gothic" panose="020B0502020202020204" pitchFamily="34" charset="0"/>
              </a:rPr>
              <a:t>das Heft </a:t>
            </a:r>
            <a:r>
              <a:rPr lang="en-GB" dirty="0" err="1">
                <a:solidFill>
                  <a:srgbClr val="000000"/>
                </a:solidFill>
                <a:latin typeface="Century Gothic" panose="020B0502020202020204" pitchFamily="34" charset="0"/>
              </a:rPr>
              <a:t>ist</a:t>
            </a:r>
            <a:endParaRPr lang="en-GB" dirty="0">
              <a:solidFill>
                <a:srgbClr val="000000"/>
              </a:solidFill>
              <a:latin typeface="Century Gothic" panose="020B0502020202020204" pitchFamily="34" charset="0"/>
            </a:endParaRPr>
          </a:p>
          <a:p>
            <a:r>
              <a:rPr lang="en-GB" dirty="0">
                <a:solidFill>
                  <a:srgbClr val="000000"/>
                </a:solidFill>
                <a:latin typeface="Century Gothic" panose="020B0502020202020204" pitchFamily="34" charset="0"/>
              </a:rPr>
              <a:t>___________ .</a:t>
            </a:r>
          </a:p>
        </p:txBody>
      </p:sp>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7550" y="5282011"/>
            <a:ext cx="536292" cy="1394838"/>
          </a:xfrm>
          <a:prstGeom prst="rect">
            <a:avLst/>
          </a:prstGeom>
        </p:spPr>
      </p:pic>
      <p:sp>
        <p:nvSpPr>
          <p:cNvPr id="45" name="TextBox 44"/>
          <p:cNvSpPr txBox="1"/>
          <p:nvPr/>
        </p:nvSpPr>
        <p:spPr>
          <a:xfrm>
            <a:off x="4707433" y="5161517"/>
            <a:ext cx="377026" cy="369332"/>
          </a:xfrm>
          <a:prstGeom prst="rect">
            <a:avLst/>
          </a:prstGeom>
          <a:noFill/>
        </p:spPr>
        <p:txBody>
          <a:bodyPr wrap="none" rtlCol="0">
            <a:spAutoFit/>
          </a:bodyPr>
          <a:lstStyle/>
          <a:p>
            <a:r>
              <a:rPr lang="en-GB" dirty="0">
                <a:solidFill>
                  <a:srgbClr val="000000"/>
                </a:solidFill>
              </a:rPr>
              <a:t>3.</a:t>
            </a:r>
          </a:p>
        </p:txBody>
      </p:sp>
      <p:sp>
        <p:nvSpPr>
          <p:cNvPr id="46" name="TextBox 45"/>
          <p:cNvSpPr txBox="1"/>
          <p:nvPr/>
        </p:nvSpPr>
        <p:spPr>
          <a:xfrm>
            <a:off x="4737292" y="6775050"/>
            <a:ext cx="1915909" cy="923330"/>
          </a:xfrm>
          <a:prstGeom prst="rect">
            <a:avLst/>
          </a:prstGeom>
          <a:noFill/>
        </p:spPr>
        <p:txBody>
          <a:bodyPr wrap="none" rtlCol="0">
            <a:spAutoFit/>
          </a:bodyPr>
          <a:lstStyle/>
          <a:p>
            <a:r>
              <a:rPr lang="en-GB" dirty="0">
                <a:solidFill>
                  <a:srgbClr val="000000"/>
                </a:solidFill>
                <a:latin typeface="Century Gothic" panose="020B0502020202020204" pitchFamily="34" charset="0"/>
              </a:rPr>
              <a:t>der Mann </a:t>
            </a:r>
            <a:r>
              <a:rPr lang="en-GB" dirty="0" err="1">
                <a:solidFill>
                  <a:srgbClr val="000000"/>
                </a:solidFill>
                <a:latin typeface="Century Gothic" panose="020B0502020202020204" pitchFamily="34" charset="0"/>
              </a:rPr>
              <a:t>ist</a:t>
            </a:r>
            <a:endParaRPr lang="en-GB" dirty="0">
              <a:solidFill>
                <a:srgbClr val="000000"/>
              </a:solidFill>
              <a:latin typeface="Century Gothic" panose="020B0502020202020204" pitchFamily="34" charset="0"/>
            </a:endParaRPr>
          </a:p>
          <a:p>
            <a:r>
              <a:rPr lang="en-GB" dirty="0">
                <a:solidFill>
                  <a:srgbClr val="000000"/>
                </a:solidFill>
                <a:latin typeface="Century Gothic" panose="020B0502020202020204" pitchFamily="34" charset="0"/>
              </a:rPr>
              <a:t>_____________</a:t>
            </a:r>
          </a:p>
          <a:p>
            <a:r>
              <a:rPr lang="en-GB" dirty="0">
                <a:solidFill>
                  <a:srgbClr val="000000"/>
                </a:solidFill>
                <a:latin typeface="Century Gothic" panose="020B0502020202020204" pitchFamily="34" charset="0"/>
              </a:rPr>
              <a:t>und _________ </a:t>
            </a:r>
            <a:r>
              <a:rPr lang="en-GB" dirty="0">
                <a:solidFill>
                  <a:srgbClr val="000000"/>
                </a:solidFill>
              </a:rPr>
              <a:t>.</a:t>
            </a:r>
          </a:p>
        </p:txBody>
      </p:sp>
      <p:pic>
        <p:nvPicPr>
          <p:cNvPr id="47" name="Picture 46">
            <a:extLst>
              <a:ext uri="{FF2B5EF4-FFF2-40B4-BE49-F238E27FC236}">
                <a16:creationId xmlns:a16="http://schemas.microsoft.com/office/drawing/2014/main" id="{ED95194B-4385-0F40-8AEE-B9B28A6529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10707" y="2158171"/>
            <a:ext cx="379750" cy="759499"/>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6328" y="7975963"/>
            <a:ext cx="1140718" cy="1140718"/>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07566" y="8434031"/>
            <a:ext cx="525638" cy="504284"/>
          </a:xfrm>
          <a:prstGeom prst="rect">
            <a:avLst/>
          </a:prstGeom>
        </p:spPr>
      </p:pic>
      <p:pic>
        <p:nvPicPr>
          <p:cNvPr id="50" name="Picture 4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59919" y="7669084"/>
            <a:ext cx="820933" cy="820933"/>
          </a:xfrm>
          <a:prstGeom prst="rect">
            <a:avLst/>
          </a:prstGeom>
        </p:spPr>
      </p:pic>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2199" y="7071613"/>
            <a:ext cx="567172" cy="573444"/>
          </a:xfrm>
          <a:prstGeom prst="rect">
            <a:avLst/>
          </a:prstGeom>
        </p:spPr>
      </p:pic>
      <p:sp>
        <p:nvSpPr>
          <p:cNvPr id="52" name="TextBox 51"/>
          <p:cNvSpPr txBox="1"/>
          <p:nvPr/>
        </p:nvSpPr>
        <p:spPr>
          <a:xfrm>
            <a:off x="3423671" y="7240524"/>
            <a:ext cx="864096" cy="369332"/>
          </a:xfrm>
          <a:prstGeom prst="rect">
            <a:avLst/>
          </a:prstGeom>
          <a:noFill/>
        </p:spPr>
        <p:txBody>
          <a:bodyPr wrap="square" rtlCol="0">
            <a:spAutoFit/>
          </a:bodyPr>
          <a:lstStyle/>
          <a:p>
            <a:r>
              <a:rPr lang="en-GB" dirty="0">
                <a:latin typeface="Century Gothic" panose="020B0502020202020204" pitchFamily="34" charset="0"/>
              </a:rPr>
              <a:t>gut</a:t>
            </a:r>
          </a:p>
        </p:txBody>
      </p:sp>
      <p:sp>
        <p:nvSpPr>
          <p:cNvPr id="53" name="TextBox 52"/>
          <p:cNvSpPr txBox="1"/>
          <p:nvPr/>
        </p:nvSpPr>
        <p:spPr>
          <a:xfrm>
            <a:off x="3401225" y="8518241"/>
            <a:ext cx="2027283" cy="338554"/>
          </a:xfrm>
          <a:prstGeom prst="rect">
            <a:avLst/>
          </a:prstGeom>
          <a:noFill/>
        </p:spPr>
        <p:txBody>
          <a:bodyPr wrap="square" rtlCol="0">
            <a:spAutoFit/>
          </a:bodyPr>
          <a:lstStyle/>
          <a:p>
            <a:r>
              <a:rPr lang="en-GB" sz="1600" dirty="0" err="1">
                <a:latin typeface="Century Gothic" panose="020B0502020202020204" pitchFamily="34" charset="0"/>
              </a:rPr>
              <a:t>nicht</a:t>
            </a:r>
            <a:r>
              <a:rPr lang="en-GB" sz="1600" dirty="0">
                <a:latin typeface="Century Gothic" panose="020B0502020202020204" pitchFamily="34" charset="0"/>
              </a:rPr>
              <a:t> so gut</a:t>
            </a:r>
          </a:p>
        </p:txBody>
      </p:sp>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38635" y="7869245"/>
            <a:ext cx="945819" cy="939977"/>
          </a:xfrm>
          <a:prstGeom prst="rect">
            <a:avLst/>
          </a:prstGeom>
        </p:spPr>
      </p:pic>
      <p:pic>
        <p:nvPicPr>
          <p:cNvPr id="55" name="Picture 5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8635" y="7900431"/>
            <a:ext cx="901417" cy="920018"/>
          </a:xfrm>
          <a:prstGeom prst="rect">
            <a:avLst/>
          </a:prstGeom>
        </p:spPr>
      </p:pic>
      <p:sp>
        <p:nvSpPr>
          <p:cNvPr id="56" name="TextBox 55"/>
          <p:cNvSpPr txBox="1"/>
          <p:nvPr/>
        </p:nvSpPr>
        <p:spPr>
          <a:xfrm>
            <a:off x="3392372" y="7908548"/>
            <a:ext cx="2135869" cy="338554"/>
          </a:xfrm>
          <a:prstGeom prst="rect">
            <a:avLst/>
          </a:prstGeom>
          <a:noFill/>
        </p:spPr>
        <p:txBody>
          <a:bodyPr wrap="square" rtlCol="0">
            <a:spAutoFit/>
          </a:bodyPr>
          <a:lstStyle/>
          <a:p>
            <a:r>
              <a:rPr lang="en-GB" sz="1600" dirty="0" err="1">
                <a:latin typeface="Century Gothic" panose="020B0502020202020204" pitchFamily="34" charset="0"/>
              </a:rPr>
              <a:t>ja</a:t>
            </a:r>
            <a:r>
              <a:rPr lang="en-GB" sz="1600" dirty="0">
                <a:latin typeface="Century Gothic" panose="020B0502020202020204" pitchFamily="34" charset="0"/>
              </a:rPr>
              <a:t>, </a:t>
            </a:r>
            <a:r>
              <a:rPr lang="en-GB" sz="1600" dirty="0" err="1">
                <a:latin typeface="Century Gothic" panose="020B0502020202020204" pitchFamily="34" charset="0"/>
              </a:rPr>
              <a:t>es</a:t>
            </a:r>
            <a:r>
              <a:rPr lang="en-GB" sz="1600" dirty="0">
                <a:latin typeface="Century Gothic" panose="020B0502020202020204" pitchFamily="34" charset="0"/>
              </a:rPr>
              <a:t> </a:t>
            </a:r>
            <a:r>
              <a:rPr lang="en-GB" sz="1600" dirty="0" err="1">
                <a:latin typeface="Century Gothic" panose="020B0502020202020204" pitchFamily="34" charset="0"/>
              </a:rPr>
              <a:t>geht</a:t>
            </a:r>
            <a:r>
              <a:rPr lang="en-GB" sz="1600" dirty="0">
                <a:latin typeface="Century Gothic" panose="020B0502020202020204" pitchFamily="34" charset="0"/>
              </a:rPr>
              <a:t>.</a:t>
            </a:r>
          </a:p>
        </p:txBody>
      </p:sp>
      <p:sp>
        <p:nvSpPr>
          <p:cNvPr id="57" name="Oval Callout 56"/>
          <p:cNvSpPr/>
          <p:nvPr/>
        </p:nvSpPr>
        <p:spPr>
          <a:xfrm>
            <a:off x="805946" y="7307108"/>
            <a:ext cx="1854098" cy="668855"/>
          </a:xfrm>
          <a:prstGeom prst="wedgeEllipseCallout">
            <a:avLst>
              <a:gd name="adj1" fmla="val -35233"/>
              <a:gd name="adj2" fmla="val 62014"/>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chemeClr val="tx1"/>
                </a:solidFill>
                <a:latin typeface="Century Gothic" panose="020B0502020202020204" pitchFamily="34" charset="0"/>
              </a:rPr>
              <a:t>Wie</a:t>
            </a:r>
            <a:r>
              <a:rPr lang="en-GB" sz="1600" b="1" dirty="0">
                <a:solidFill>
                  <a:schemeClr val="tx1"/>
                </a:solidFill>
                <a:latin typeface="Century Gothic" panose="020B0502020202020204" pitchFamily="34" charset="0"/>
              </a:rPr>
              <a:t> </a:t>
            </a:r>
            <a:r>
              <a:rPr lang="en-GB" sz="1600" b="1" dirty="0" err="1">
                <a:solidFill>
                  <a:schemeClr val="tx1"/>
                </a:solidFill>
                <a:latin typeface="Century Gothic" panose="020B0502020202020204" pitchFamily="34" charset="0"/>
              </a:rPr>
              <a:t>geht’s</a:t>
            </a:r>
            <a:r>
              <a:rPr lang="en-GB" sz="1600" b="1" dirty="0">
                <a:solidFill>
                  <a:schemeClr val="tx1"/>
                </a:solidFill>
                <a:latin typeface="Century Gothic" panose="020B0502020202020204" pitchFamily="34" charset="0"/>
              </a:rPr>
              <a:t>?</a:t>
            </a:r>
          </a:p>
        </p:txBody>
      </p:sp>
      <p:sp>
        <p:nvSpPr>
          <p:cNvPr id="58" name="Rectangle 57">
            <a:extLst>
              <a:ext uri="{FF2B5EF4-FFF2-40B4-BE49-F238E27FC236}">
                <a16:creationId xmlns:a16="http://schemas.microsoft.com/office/drawing/2014/main" id="{187D3DE4-1B8E-4EF9-A0F4-FAE19AE97A2E}"/>
              </a:ext>
            </a:extLst>
          </p:cNvPr>
          <p:cNvSpPr/>
          <p:nvPr/>
        </p:nvSpPr>
        <p:spPr>
          <a:xfrm>
            <a:off x="5168589" y="165314"/>
            <a:ext cx="1443818" cy="40199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59"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12</a:t>
            </a:r>
          </a:p>
        </p:txBody>
      </p:sp>
    </p:spTree>
    <p:extLst>
      <p:ext uri="{BB962C8B-B14F-4D97-AF65-F5344CB8AC3E}">
        <p14:creationId xmlns:p14="http://schemas.microsoft.com/office/powerpoint/2010/main" val="1828472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6" name="TextBox 5"/>
          <p:cNvSpPr txBox="1"/>
          <p:nvPr/>
        </p:nvSpPr>
        <p:spPr>
          <a:xfrm>
            <a:off x="41715" y="590586"/>
            <a:ext cx="4568147" cy="369332"/>
          </a:xfrm>
          <a:prstGeom prst="rect">
            <a:avLst/>
          </a:prstGeom>
          <a:noFill/>
        </p:spPr>
        <p:txBody>
          <a:bodyPr wrap="square" rtlCol="0">
            <a:spAutoFit/>
          </a:bodyPr>
          <a:lstStyle/>
          <a:p>
            <a:r>
              <a:rPr lang="en-GB" b="1" dirty="0">
                <a:solidFill>
                  <a:srgbClr val="000000"/>
                </a:solidFill>
              </a:rPr>
              <a:t>Negation : </a:t>
            </a:r>
            <a:r>
              <a:rPr lang="en-GB" b="1" dirty="0" err="1">
                <a:solidFill>
                  <a:srgbClr val="000000"/>
                </a:solidFill>
              </a:rPr>
              <a:t>nicht</a:t>
            </a:r>
            <a:r>
              <a:rPr lang="en-GB" b="1" dirty="0">
                <a:solidFill>
                  <a:srgbClr val="000000"/>
                </a:solidFill>
              </a:rPr>
              <a:t>, </a:t>
            </a:r>
            <a:r>
              <a:rPr lang="en-GB" b="1" dirty="0" err="1">
                <a:solidFill>
                  <a:srgbClr val="000000"/>
                </a:solidFill>
              </a:rPr>
              <a:t>kein</a:t>
            </a:r>
            <a:r>
              <a:rPr lang="en-GB" dirty="0">
                <a:solidFill>
                  <a:srgbClr val="000000"/>
                </a:solidFill>
              </a:rPr>
              <a:t>, </a:t>
            </a:r>
            <a:r>
              <a:rPr lang="en-GB" b="1" dirty="0" err="1">
                <a:solidFill>
                  <a:srgbClr val="000000"/>
                </a:solidFill>
              </a:rPr>
              <a:t>keine</a:t>
            </a:r>
            <a:r>
              <a:rPr lang="en-GB" b="1" dirty="0">
                <a:solidFill>
                  <a:srgbClr val="000000"/>
                </a:solidFill>
              </a:rPr>
              <a:t>, </a:t>
            </a:r>
            <a:r>
              <a:rPr lang="en-GB" b="1" dirty="0" err="1">
                <a:solidFill>
                  <a:srgbClr val="000000"/>
                </a:solidFill>
              </a:rPr>
              <a:t>kein</a:t>
            </a:r>
            <a:endParaRPr lang="en-GB" b="1" dirty="0">
              <a:solidFill>
                <a:srgbClr val="000000"/>
              </a:solidFill>
            </a:endParaRPr>
          </a:p>
        </p:txBody>
      </p:sp>
      <p:sp>
        <p:nvSpPr>
          <p:cNvPr id="13" name="Content Placeholder 2"/>
          <p:cNvSpPr txBox="1">
            <a:spLocks/>
          </p:cNvSpPr>
          <p:nvPr/>
        </p:nvSpPr>
        <p:spPr>
          <a:xfrm>
            <a:off x="139307" y="981203"/>
            <a:ext cx="6579386" cy="418672"/>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solidFill>
                  <a:srgbClr val="000000"/>
                </a:solidFill>
              </a:rPr>
              <a:t>In German, to say ‘</a:t>
            </a:r>
            <a:r>
              <a:rPr lang="en-GB" sz="1600" b="1" dirty="0">
                <a:solidFill>
                  <a:srgbClr val="000000"/>
                </a:solidFill>
              </a:rPr>
              <a:t>not</a:t>
            </a:r>
            <a:r>
              <a:rPr lang="en-GB" sz="1600" dirty="0">
                <a:solidFill>
                  <a:srgbClr val="000000"/>
                </a:solidFill>
              </a:rPr>
              <a:t>’ with </a:t>
            </a:r>
            <a:r>
              <a:rPr lang="en-GB" sz="1600" u="sng" dirty="0">
                <a:solidFill>
                  <a:srgbClr val="000000"/>
                </a:solidFill>
              </a:rPr>
              <a:t>adjectives</a:t>
            </a:r>
            <a:r>
              <a:rPr lang="en-GB" sz="1600" dirty="0">
                <a:solidFill>
                  <a:srgbClr val="000000"/>
                </a:solidFill>
              </a:rPr>
              <a:t>, use ‘</a:t>
            </a:r>
            <a:r>
              <a:rPr lang="en-GB" sz="1600" b="1" dirty="0" err="1">
                <a:solidFill>
                  <a:srgbClr val="000000"/>
                </a:solidFill>
              </a:rPr>
              <a:t>nicht</a:t>
            </a:r>
            <a:r>
              <a:rPr lang="en-GB" sz="1600" dirty="0">
                <a:solidFill>
                  <a:srgbClr val="000000"/>
                </a:solidFill>
              </a:rPr>
              <a:t>’:</a:t>
            </a:r>
          </a:p>
        </p:txBody>
      </p:sp>
      <p:sp>
        <p:nvSpPr>
          <p:cNvPr id="14" name="TextBox 13">
            <a:extLst>
              <a:ext uri="{FF2B5EF4-FFF2-40B4-BE49-F238E27FC236}">
                <a16:creationId xmlns:a16="http://schemas.microsoft.com/office/drawing/2014/main" id="{7EC4D6FE-C75B-6E41-AAEB-176D9914E118}"/>
              </a:ext>
            </a:extLst>
          </p:cNvPr>
          <p:cNvSpPr txBox="1"/>
          <p:nvPr/>
        </p:nvSpPr>
        <p:spPr>
          <a:xfrm>
            <a:off x="75593" y="1605443"/>
            <a:ext cx="3120620" cy="313932"/>
          </a:xfrm>
          <a:prstGeom prst="rect">
            <a:avLst/>
          </a:prstGeom>
          <a:noFill/>
        </p:spPr>
        <p:txBody>
          <a:bodyPr wrap="square" rtlCol="0">
            <a:spAutoFit/>
          </a:bodyPr>
          <a:lstStyle/>
          <a:p>
            <a:pPr>
              <a:lnSpc>
                <a:spcPct val="90000"/>
              </a:lnSpc>
              <a:spcBef>
                <a:spcPts val="1000"/>
              </a:spcBef>
            </a:pPr>
            <a:r>
              <a:rPr lang="en-GB" sz="1600" dirty="0">
                <a:solidFill>
                  <a:srgbClr val="000000"/>
                </a:solidFill>
                <a:latin typeface="Century Gothic" panose="020B0502020202020204" pitchFamily="34" charset="0"/>
              </a:rPr>
              <a:t>Das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rot.</a:t>
            </a:r>
          </a:p>
        </p:txBody>
      </p:sp>
      <p:sp>
        <p:nvSpPr>
          <p:cNvPr id="15" name="TextBox 14">
            <a:extLst>
              <a:ext uri="{FF2B5EF4-FFF2-40B4-BE49-F238E27FC236}">
                <a16:creationId xmlns:a16="http://schemas.microsoft.com/office/drawing/2014/main" id="{7EC4D6FE-C75B-6E41-AAEB-176D9914E118}"/>
              </a:ext>
            </a:extLst>
          </p:cNvPr>
          <p:cNvSpPr txBox="1"/>
          <p:nvPr/>
        </p:nvSpPr>
        <p:spPr>
          <a:xfrm>
            <a:off x="1725183" y="1630475"/>
            <a:ext cx="5243667" cy="313932"/>
          </a:xfrm>
          <a:prstGeom prst="rect">
            <a:avLst/>
          </a:prstGeom>
          <a:noFill/>
        </p:spPr>
        <p:txBody>
          <a:bodyPr wrap="square" rtlCol="0">
            <a:spAutoFit/>
          </a:bodyPr>
          <a:lstStyle/>
          <a:p>
            <a:pPr>
              <a:lnSpc>
                <a:spcPct val="90000"/>
              </a:lnSpc>
              <a:spcBef>
                <a:spcPts val="1000"/>
              </a:spcBef>
            </a:pPr>
            <a:r>
              <a:rPr lang="en-GB" sz="1600" i="1" dirty="0">
                <a:solidFill>
                  <a:srgbClr val="4472C4">
                    <a:lumMod val="50000"/>
                  </a:srgbClr>
                </a:solidFill>
                <a:latin typeface="Century Gothic" panose="020B0502020202020204" pitchFamily="34" charset="0"/>
              </a:rPr>
              <a:t>That is </a:t>
            </a:r>
            <a:r>
              <a:rPr lang="en-GB" sz="1600" i="1" dirty="0">
                <a:solidFill>
                  <a:srgbClr val="000000"/>
                </a:solidFill>
                <a:latin typeface="Century Gothic" panose="020B0502020202020204" pitchFamily="34" charset="0"/>
              </a:rPr>
              <a:t>red</a:t>
            </a:r>
            <a:r>
              <a:rPr lang="en-GB" sz="1600" i="1" dirty="0">
                <a:solidFill>
                  <a:srgbClr val="4472C4">
                    <a:lumMod val="50000"/>
                  </a:srgbClr>
                </a:solidFill>
                <a:latin typeface="Century Gothic" panose="020B0502020202020204" pitchFamily="34" charset="0"/>
              </a:rPr>
              <a:t>.</a:t>
            </a:r>
          </a:p>
        </p:txBody>
      </p:sp>
      <p:sp>
        <p:nvSpPr>
          <p:cNvPr id="16" name="TextBox 15">
            <a:extLst>
              <a:ext uri="{FF2B5EF4-FFF2-40B4-BE49-F238E27FC236}">
                <a16:creationId xmlns:a16="http://schemas.microsoft.com/office/drawing/2014/main" id="{7EC4D6FE-C75B-6E41-AAEB-176D9914E118}"/>
              </a:ext>
            </a:extLst>
          </p:cNvPr>
          <p:cNvSpPr txBox="1"/>
          <p:nvPr/>
        </p:nvSpPr>
        <p:spPr>
          <a:xfrm>
            <a:off x="74598" y="1919375"/>
            <a:ext cx="3120620" cy="313932"/>
          </a:xfrm>
          <a:prstGeom prst="rect">
            <a:avLst/>
          </a:prstGeom>
          <a:noFill/>
        </p:spPr>
        <p:txBody>
          <a:bodyPr wrap="square" rtlCol="0">
            <a:spAutoFit/>
          </a:bodyPr>
          <a:lstStyle/>
          <a:p>
            <a:pPr>
              <a:lnSpc>
                <a:spcPct val="90000"/>
              </a:lnSpc>
              <a:spcBef>
                <a:spcPts val="1000"/>
              </a:spcBef>
            </a:pPr>
            <a:r>
              <a:rPr lang="en-GB" sz="1600" dirty="0">
                <a:solidFill>
                  <a:srgbClr val="000000"/>
                </a:solidFill>
                <a:latin typeface="Century Gothic" panose="020B0502020202020204" pitchFamily="34" charset="0"/>
              </a:rPr>
              <a:t>Das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nicht</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rot.</a:t>
            </a:r>
          </a:p>
        </p:txBody>
      </p:sp>
      <p:sp>
        <p:nvSpPr>
          <p:cNvPr id="17" name="TextBox 16">
            <a:extLst>
              <a:ext uri="{FF2B5EF4-FFF2-40B4-BE49-F238E27FC236}">
                <a16:creationId xmlns:a16="http://schemas.microsoft.com/office/drawing/2014/main" id="{7EC4D6FE-C75B-6E41-AAEB-176D9914E118}"/>
              </a:ext>
            </a:extLst>
          </p:cNvPr>
          <p:cNvSpPr txBox="1"/>
          <p:nvPr/>
        </p:nvSpPr>
        <p:spPr>
          <a:xfrm>
            <a:off x="1700031" y="1925836"/>
            <a:ext cx="6816436" cy="313932"/>
          </a:xfrm>
          <a:prstGeom prst="rect">
            <a:avLst/>
          </a:prstGeom>
          <a:noFill/>
        </p:spPr>
        <p:txBody>
          <a:bodyPr wrap="square" rtlCol="0">
            <a:spAutoFit/>
          </a:bodyPr>
          <a:lstStyle/>
          <a:p>
            <a:pPr>
              <a:lnSpc>
                <a:spcPct val="90000"/>
              </a:lnSpc>
              <a:spcBef>
                <a:spcPts val="1000"/>
              </a:spcBef>
            </a:pPr>
            <a:r>
              <a:rPr lang="en-GB" sz="1600" i="1" dirty="0">
                <a:solidFill>
                  <a:srgbClr val="000000"/>
                </a:solidFill>
                <a:latin typeface="Century Gothic" panose="020B0502020202020204" pitchFamily="34" charset="0"/>
              </a:rPr>
              <a:t>That is not red. / That isn’t red.</a:t>
            </a:r>
          </a:p>
        </p:txBody>
      </p:sp>
      <p:sp>
        <p:nvSpPr>
          <p:cNvPr id="18" name="Content Placeholder 2"/>
          <p:cNvSpPr txBox="1">
            <a:spLocks/>
          </p:cNvSpPr>
          <p:nvPr/>
        </p:nvSpPr>
        <p:spPr>
          <a:xfrm>
            <a:off x="110831" y="2632763"/>
            <a:ext cx="3785673" cy="403745"/>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solidFill>
                  <a:srgbClr val="000000"/>
                </a:solidFill>
              </a:rPr>
              <a:t>To say ‘</a:t>
            </a:r>
            <a:r>
              <a:rPr lang="en-GB" sz="1600" b="1" dirty="0">
                <a:solidFill>
                  <a:srgbClr val="000000"/>
                </a:solidFill>
              </a:rPr>
              <a:t>not a</a:t>
            </a:r>
            <a:r>
              <a:rPr lang="en-GB" sz="1600" dirty="0">
                <a:solidFill>
                  <a:srgbClr val="000000"/>
                </a:solidFill>
              </a:rPr>
              <a:t>’ with </a:t>
            </a:r>
            <a:r>
              <a:rPr lang="en-GB" sz="1600" u="sng" dirty="0">
                <a:solidFill>
                  <a:srgbClr val="000000"/>
                </a:solidFill>
              </a:rPr>
              <a:t>nouns</a:t>
            </a:r>
            <a:r>
              <a:rPr lang="en-GB" sz="1600" dirty="0">
                <a:solidFill>
                  <a:srgbClr val="000000"/>
                </a:solidFill>
              </a:rPr>
              <a:t>, use ‘</a:t>
            </a:r>
            <a:r>
              <a:rPr lang="en-GB" sz="1600" b="1" dirty="0" err="1">
                <a:solidFill>
                  <a:srgbClr val="000000"/>
                </a:solidFill>
              </a:rPr>
              <a:t>kein</a:t>
            </a:r>
            <a:r>
              <a:rPr lang="en-GB" sz="1600" dirty="0">
                <a:solidFill>
                  <a:srgbClr val="000000"/>
                </a:solidFill>
              </a:rPr>
              <a:t>’:</a:t>
            </a:r>
          </a:p>
        </p:txBody>
      </p:sp>
      <p:sp>
        <p:nvSpPr>
          <p:cNvPr id="19" name="TextBox 18">
            <a:extLst>
              <a:ext uri="{FF2B5EF4-FFF2-40B4-BE49-F238E27FC236}">
                <a16:creationId xmlns:a16="http://schemas.microsoft.com/office/drawing/2014/main" id="{7EC4D6FE-C75B-6E41-AAEB-176D9914E118}"/>
              </a:ext>
            </a:extLst>
          </p:cNvPr>
          <p:cNvSpPr txBox="1"/>
          <p:nvPr/>
        </p:nvSpPr>
        <p:spPr>
          <a:xfrm>
            <a:off x="71886" y="4074102"/>
            <a:ext cx="4521776" cy="313932"/>
          </a:xfrm>
          <a:prstGeom prst="rect">
            <a:avLst/>
          </a:prstGeom>
          <a:noFill/>
        </p:spPr>
        <p:txBody>
          <a:bodyPr wrap="square" rtlCol="0">
            <a:spAutoFit/>
          </a:bodyPr>
          <a:lstStyle/>
          <a:p>
            <a:pPr>
              <a:lnSpc>
                <a:spcPct val="90000"/>
              </a:lnSpc>
              <a:spcBef>
                <a:spcPts val="1000"/>
              </a:spcBef>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b="1" dirty="0" err="1">
                <a:latin typeface="Century Gothic" panose="020B0502020202020204" pitchFamily="34" charset="0"/>
              </a:rPr>
              <a:t>kein</a:t>
            </a:r>
            <a:r>
              <a:rPr lang="en-GB" sz="1600" dirty="0">
                <a:latin typeface="Century Gothic" panose="020B0502020202020204" pitchFamily="34" charset="0"/>
              </a:rPr>
              <a:t> Mensch.</a:t>
            </a:r>
          </a:p>
        </p:txBody>
      </p:sp>
      <p:sp>
        <p:nvSpPr>
          <p:cNvPr id="20" name="TextBox 19">
            <a:extLst>
              <a:ext uri="{FF2B5EF4-FFF2-40B4-BE49-F238E27FC236}">
                <a16:creationId xmlns:a16="http://schemas.microsoft.com/office/drawing/2014/main" id="{7EC4D6FE-C75B-6E41-AAEB-176D9914E118}"/>
              </a:ext>
            </a:extLst>
          </p:cNvPr>
          <p:cNvSpPr txBox="1"/>
          <p:nvPr/>
        </p:nvSpPr>
        <p:spPr>
          <a:xfrm>
            <a:off x="2629626" y="3931637"/>
            <a:ext cx="4032448" cy="480131"/>
          </a:xfrm>
          <a:prstGeom prst="rect">
            <a:avLst/>
          </a:prstGeom>
          <a:noFill/>
        </p:spPr>
        <p:txBody>
          <a:bodyPr wrap="square" rtlCol="0">
            <a:spAutoFit/>
          </a:bodyPr>
          <a:lstStyle/>
          <a:p>
            <a:pPr>
              <a:lnSpc>
                <a:spcPct val="90000"/>
              </a:lnSpc>
              <a:spcBef>
                <a:spcPts val="1000"/>
              </a:spcBef>
            </a:pPr>
            <a:r>
              <a:rPr lang="en-GB" sz="1600" i="1" dirty="0">
                <a:solidFill>
                  <a:srgbClr val="000000"/>
                </a:solidFill>
                <a:latin typeface="Century Gothic" panose="020B0502020202020204" pitchFamily="34" charset="0"/>
              </a:rPr>
              <a:t>That is </a:t>
            </a:r>
            <a:r>
              <a:rPr lang="en-GB" sz="1600" b="1" i="1" dirty="0">
                <a:solidFill>
                  <a:srgbClr val="000000"/>
                </a:solidFill>
                <a:latin typeface="Century Gothic" panose="020B0502020202020204" pitchFamily="34" charset="0"/>
              </a:rPr>
              <a:t>not a </a:t>
            </a:r>
            <a:r>
              <a:rPr lang="en-GB" sz="1600" i="1" dirty="0">
                <a:solidFill>
                  <a:srgbClr val="000000"/>
                </a:solidFill>
                <a:latin typeface="Century Gothic" panose="020B0502020202020204" pitchFamily="34" charset="0"/>
              </a:rPr>
              <a:t>human being</a:t>
            </a:r>
            <a:r>
              <a:rPr lang="en-GB" sz="2800" i="1" dirty="0">
                <a:solidFill>
                  <a:srgbClr val="4472C4">
                    <a:lumMod val="50000"/>
                  </a:srgbClr>
                </a:solidFill>
                <a:latin typeface="Century Gothic" panose="020B0502020202020204" pitchFamily="34" charset="0"/>
              </a:rPr>
              <a:t>.</a:t>
            </a:r>
          </a:p>
        </p:txBody>
      </p:sp>
      <p:sp>
        <p:nvSpPr>
          <p:cNvPr id="21" name="TextBox 20">
            <a:extLst>
              <a:ext uri="{FF2B5EF4-FFF2-40B4-BE49-F238E27FC236}">
                <a16:creationId xmlns:a16="http://schemas.microsoft.com/office/drawing/2014/main" id="{7EC4D6FE-C75B-6E41-AAEB-176D9914E118}"/>
              </a:ext>
            </a:extLst>
          </p:cNvPr>
          <p:cNvSpPr txBox="1"/>
          <p:nvPr/>
        </p:nvSpPr>
        <p:spPr>
          <a:xfrm>
            <a:off x="71886" y="4425674"/>
            <a:ext cx="4521776" cy="313932"/>
          </a:xfrm>
          <a:prstGeom prst="rect">
            <a:avLst/>
          </a:prstGeom>
          <a:noFill/>
        </p:spPr>
        <p:txBody>
          <a:bodyPr wrap="square" rtlCol="0">
            <a:spAutoFit/>
          </a:bodyPr>
          <a:lstStyle/>
          <a:p>
            <a:pPr>
              <a:lnSpc>
                <a:spcPct val="90000"/>
              </a:lnSpc>
              <a:spcBef>
                <a:spcPts val="1000"/>
              </a:spcBef>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b="1" dirty="0" err="1">
                <a:latin typeface="Century Gothic" panose="020B0502020202020204" pitchFamily="34" charset="0"/>
              </a:rPr>
              <a:t>keine</a:t>
            </a:r>
            <a:r>
              <a:rPr lang="en-GB" sz="1600" dirty="0">
                <a:latin typeface="Century Gothic" panose="020B0502020202020204" pitchFamily="34" charset="0"/>
              </a:rPr>
              <a:t> Form.</a:t>
            </a:r>
          </a:p>
        </p:txBody>
      </p:sp>
      <p:sp>
        <p:nvSpPr>
          <p:cNvPr id="22" name="TextBox 21">
            <a:extLst>
              <a:ext uri="{FF2B5EF4-FFF2-40B4-BE49-F238E27FC236}">
                <a16:creationId xmlns:a16="http://schemas.microsoft.com/office/drawing/2014/main" id="{7EC4D6FE-C75B-6E41-AAEB-176D9914E118}"/>
              </a:ext>
            </a:extLst>
          </p:cNvPr>
          <p:cNvSpPr txBox="1"/>
          <p:nvPr/>
        </p:nvSpPr>
        <p:spPr>
          <a:xfrm>
            <a:off x="2618824" y="4442667"/>
            <a:ext cx="5550130" cy="313932"/>
          </a:xfrm>
          <a:prstGeom prst="rect">
            <a:avLst/>
          </a:prstGeom>
          <a:noFill/>
        </p:spPr>
        <p:txBody>
          <a:bodyPr wrap="square" rtlCol="0">
            <a:spAutoFit/>
          </a:bodyPr>
          <a:lstStyle/>
          <a:p>
            <a:pPr>
              <a:lnSpc>
                <a:spcPct val="90000"/>
              </a:lnSpc>
              <a:spcBef>
                <a:spcPts val="1000"/>
              </a:spcBef>
            </a:pPr>
            <a:r>
              <a:rPr lang="en-GB" sz="1600" i="1" dirty="0">
                <a:latin typeface="Century Gothic" panose="020B0502020202020204" pitchFamily="34" charset="0"/>
              </a:rPr>
              <a:t>That is </a:t>
            </a:r>
            <a:r>
              <a:rPr lang="en-GB" sz="1600" b="1" i="1" dirty="0">
                <a:latin typeface="Century Gothic" panose="020B0502020202020204" pitchFamily="34" charset="0"/>
              </a:rPr>
              <a:t>not a </a:t>
            </a:r>
            <a:r>
              <a:rPr lang="en-GB" sz="1600" i="1" dirty="0">
                <a:latin typeface="Century Gothic" panose="020B0502020202020204" pitchFamily="34" charset="0"/>
              </a:rPr>
              <a:t>shape.</a:t>
            </a:r>
          </a:p>
        </p:txBody>
      </p:sp>
      <p:sp>
        <p:nvSpPr>
          <p:cNvPr id="23" name="TextBox 22">
            <a:extLst>
              <a:ext uri="{FF2B5EF4-FFF2-40B4-BE49-F238E27FC236}">
                <a16:creationId xmlns:a16="http://schemas.microsoft.com/office/drawing/2014/main" id="{7EC4D6FE-C75B-6E41-AAEB-176D9914E118}"/>
              </a:ext>
            </a:extLst>
          </p:cNvPr>
          <p:cNvSpPr txBox="1"/>
          <p:nvPr/>
        </p:nvSpPr>
        <p:spPr>
          <a:xfrm>
            <a:off x="66574" y="4773592"/>
            <a:ext cx="4521776" cy="313932"/>
          </a:xfrm>
          <a:prstGeom prst="rect">
            <a:avLst/>
          </a:prstGeom>
          <a:noFill/>
        </p:spPr>
        <p:txBody>
          <a:bodyPr wrap="square" rtlCol="0">
            <a:spAutoFit/>
          </a:bodyPr>
          <a:lstStyle/>
          <a:p>
            <a:pPr>
              <a:lnSpc>
                <a:spcPct val="90000"/>
              </a:lnSpc>
              <a:spcBef>
                <a:spcPts val="1000"/>
              </a:spcBef>
            </a:pPr>
            <a:r>
              <a:rPr lang="en-GB" sz="1600" dirty="0">
                <a:latin typeface="Century Gothic" panose="020B0502020202020204" pitchFamily="34" charset="0"/>
              </a:rPr>
              <a:t>Das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b="1" dirty="0" err="1">
                <a:latin typeface="Century Gothic" panose="020B0502020202020204" pitchFamily="34" charset="0"/>
              </a:rPr>
              <a:t>kein</a:t>
            </a:r>
            <a:r>
              <a:rPr lang="en-GB" sz="1600" dirty="0">
                <a:latin typeface="Century Gothic" panose="020B0502020202020204" pitchFamily="34" charset="0"/>
              </a:rPr>
              <a:t> Ding.</a:t>
            </a:r>
          </a:p>
        </p:txBody>
      </p:sp>
      <p:sp>
        <p:nvSpPr>
          <p:cNvPr id="24" name="TextBox 23">
            <a:extLst>
              <a:ext uri="{FF2B5EF4-FFF2-40B4-BE49-F238E27FC236}">
                <a16:creationId xmlns:a16="http://schemas.microsoft.com/office/drawing/2014/main" id="{7EC4D6FE-C75B-6E41-AAEB-176D9914E118}"/>
              </a:ext>
            </a:extLst>
          </p:cNvPr>
          <p:cNvSpPr txBox="1"/>
          <p:nvPr/>
        </p:nvSpPr>
        <p:spPr>
          <a:xfrm>
            <a:off x="2618824" y="4675924"/>
            <a:ext cx="3456384" cy="480131"/>
          </a:xfrm>
          <a:prstGeom prst="rect">
            <a:avLst/>
          </a:prstGeom>
          <a:noFill/>
        </p:spPr>
        <p:txBody>
          <a:bodyPr wrap="square" rtlCol="0">
            <a:spAutoFit/>
          </a:bodyPr>
          <a:lstStyle/>
          <a:p>
            <a:pPr>
              <a:lnSpc>
                <a:spcPct val="90000"/>
              </a:lnSpc>
              <a:spcBef>
                <a:spcPts val="1000"/>
              </a:spcBef>
            </a:pPr>
            <a:r>
              <a:rPr lang="en-GB" sz="1600" i="1" dirty="0">
                <a:latin typeface="Century Gothic" panose="020B0502020202020204" pitchFamily="34" charset="0"/>
              </a:rPr>
              <a:t>That is </a:t>
            </a:r>
            <a:r>
              <a:rPr lang="en-GB" sz="1600" b="1" i="1" dirty="0">
                <a:latin typeface="Century Gothic" panose="020B0502020202020204" pitchFamily="34" charset="0"/>
              </a:rPr>
              <a:t>not a </a:t>
            </a:r>
            <a:r>
              <a:rPr lang="en-GB" sz="1600" i="1" dirty="0">
                <a:latin typeface="Century Gothic" panose="020B0502020202020204" pitchFamily="34" charset="0"/>
              </a:rPr>
              <a:t>thing</a:t>
            </a:r>
            <a:r>
              <a:rPr lang="en-GB" sz="2800" i="1" dirty="0">
                <a:latin typeface="Century Gothic" panose="020B0502020202020204" pitchFamily="34" charset="0"/>
              </a:rPr>
              <a:t>.</a:t>
            </a:r>
          </a:p>
        </p:txBody>
      </p:sp>
      <p:sp>
        <p:nvSpPr>
          <p:cNvPr id="25" name="Oval Callout 24"/>
          <p:cNvSpPr/>
          <p:nvPr/>
        </p:nvSpPr>
        <p:spPr>
          <a:xfrm>
            <a:off x="4069796" y="2161391"/>
            <a:ext cx="2708777" cy="1430127"/>
          </a:xfrm>
          <a:prstGeom prst="wedgeEllipseCallout">
            <a:avLst>
              <a:gd name="adj1" fmla="val -61047"/>
              <a:gd name="adj2" fmla="val 70056"/>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entury Gothic" panose="020B0502020202020204" pitchFamily="34" charset="0"/>
            </a:endParaRPr>
          </a:p>
        </p:txBody>
      </p:sp>
      <p:sp>
        <p:nvSpPr>
          <p:cNvPr id="7" name="Rectangle 6"/>
          <p:cNvSpPr/>
          <p:nvPr/>
        </p:nvSpPr>
        <p:spPr>
          <a:xfrm>
            <a:off x="4113473" y="2398749"/>
            <a:ext cx="2548601" cy="1077218"/>
          </a:xfrm>
          <a:prstGeom prst="rect">
            <a:avLst/>
          </a:prstGeom>
        </p:spPr>
        <p:txBody>
          <a:bodyPr wrap="square">
            <a:spAutoFit/>
          </a:bodyPr>
          <a:lstStyle/>
          <a:p>
            <a:pPr lvl="0" algn="ctr"/>
            <a:r>
              <a:rPr lang="en-GB" sz="1600" dirty="0">
                <a:solidFill>
                  <a:srgbClr val="000000"/>
                </a:solidFill>
                <a:latin typeface="Century Gothic" panose="020B0502020202020204" pitchFamily="34" charset="0"/>
              </a:rPr>
              <a:t>We sometimes use </a:t>
            </a:r>
            <a:r>
              <a:rPr lang="en-GB" sz="1600" b="1" dirty="0">
                <a:solidFill>
                  <a:srgbClr val="000000"/>
                </a:solidFill>
                <a:latin typeface="Century Gothic" panose="020B0502020202020204" pitchFamily="34" charset="0"/>
              </a:rPr>
              <a:t>‘no’ </a:t>
            </a:r>
            <a:r>
              <a:rPr lang="en-GB" sz="1600" dirty="0">
                <a:solidFill>
                  <a:srgbClr val="000000"/>
                </a:solidFill>
                <a:latin typeface="Century Gothic" panose="020B0502020202020204" pitchFamily="34" charset="0"/>
              </a:rPr>
              <a:t>in English, too:</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That’s</a:t>
            </a:r>
            <a:r>
              <a:rPr lang="en-GB" sz="1600" b="1" dirty="0">
                <a:solidFill>
                  <a:srgbClr val="000000"/>
                </a:solidFill>
                <a:latin typeface="Century Gothic" panose="020B0502020202020204" pitchFamily="34" charset="0"/>
              </a:rPr>
              <a:t> </a:t>
            </a:r>
            <a:r>
              <a:rPr lang="en-GB" sz="1600" b="1" u="sng" dirty="0">
                <a:solidFill>
                  <a:srgbClr val="000000"/>
                </a:solidFill>
                <a:latin typeface="Century Gothic" panose="020B0502020202020204" pitchFamily="34" charset="0"/>
              </a:rPr>
              <a:t>no</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problem!</a:t>
            </a:r>
            <a:br>
              <a:rPr lang="en-GB" sz="1600" b="1"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Das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a:t>
            </a:r>
            <a:r>
              <a:rPr lang="en-GB" sz="1600" b="1" u="sng" dirty="0" err="1">
                <a:solidFill>
                  <a:srgbClr val="000000"/>
                </a:solidFill>
                <a:latin typeface="Century Gothic" panose="020B0502020202020204" pitchFamily="34" charset="0"/>
              </a:rPr>
              <a:t>kein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Problem!</a:t>
            </a:r>
          </a:p>
        </p:txBody>
      </p:sp>
      <p:sp>
        <p:nvSpPr>
          <p:cNvPr id="8" name="Rectangle 7"/>
          <p:cNvSpPr/>
          <p:nvPr/>
        </p:nvSpPr>
        <p:spPr>
          <a:xfrm>
            <a:off x="74598" y="3184424"/>
            <a:ext cx="3514099"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lvl="0"/>
            <a:r>
              <a:rPr lang="en-GB" sz="1600" b="1" dirty="0">
                <a:solidFill>
                  <a:srgbClr val="000000"/>
                </a:solidFill>
                <a:latin typeface="Century Gothic" panose="020B0502020202020204" pitchFamily="34" charset="0"/>
              </a:rPr>
              <a:t>‘</a:t>
            </a:r>
            <a:r>
              <a:rPr lang="en-GB" sz="1600" b="1" dirty="0" err="1">
                <a:solidFill>
                  <a:srgbClr val="000000"/>
                </a:solidFill>
                <a:latin typeface="Century Gothic" panose="020B0502020202020204" pitchFamily="34" charset="0"/>
              </a:rPr>
              <a:t>kein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works like </a:t>
            </a:r>
            <a:r>
              <a:rPr lang="en-GB" sz="1600" b="1" dirty="0">
                <a:solidFill>
                  <a:srgbClr val="000000"/>
                </a:solidFill>
                <a:latin typeface="Century Gothic" panose="020B0502020202020204" pitchFamily="34" charset="0"/>
              </a:rPr>
              <a:t>‘</a:t>
            </a:r>
            <a:r>
              <a:rPr lang="en-GB" sz="1600" b="1" dirty="0" err="1">
                <a:solidFill>
                  <a:srgbClr val="000000"/>
                </a:solidFill>
                <a:latin typeface="Century Gothic" panose="020B0502020202020204" pitchFamily="34" charset="0"/>
              </a:rPr>
              <a:t>ein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and matches the gender of the noun.</a:t>
            </a:r>
          </a:p>
        </p:txBody>
      </p:sp>
      <p:sp>
        <p:nvSpPr>
          <p:cNvPr id="36" name="TextBox 35"/>
          <p:cNvSpPr txBox="1"/>
          <p:nvPr/>
        </p:nvSpPr>
        <p:spPr>
          <a:xfrm>
            <a:off x="75375" y="5504796"/>
            <a:ext cx="1508023"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Sein - to be</a:t>
            </a:r>
          </a:p>
        </p:txBody>
      </p:sp>
      <p:sp>
        <p:nvSpPr>
          <p:cNvPr id="37" name="Rectangle 36"/>
          <p:cNvSpPr/>
          <p:nvPr/>
        </p:nvSpPr>
        <p:spPr>
          <a:xfrm>
            <a:off x="75375" y="5779639"/>
            <a:ext cx="5701670" cy="369332"/>
          </a:xfrm>
          <a:prstGeom prst="rect">
            <a:avLst/>
          </a:prstGeom>
        </p:spPr>
        <p:txBody>
          <a:bodyPr wrap="square">
            <a:spAutoFit/>
          </a:bodyPr>
          <a:lstStyle/>
          <a:p>
            <a:r>
              <a:rPr lang="en-GB" dirty="0">
                <a:solidFill>
                  <a:srgbClr val="000000"/>
                </a:solidFill>
                <a:latin typeface="Century Gothic" panose="020B0502020202020204" pitchFamily="34" charset="0"/>
              </a:rPr>
              <a:t>In German, the verb </a:t>
            </a:r>
            <a:r>
              <a:rPr lang="en-GB" b="1" dirty="0">
                <a:solidFill>
                  <a:srgbClr val="000000"/>
                </a:solidFill>
                <a:latin typeface="Century Gothic" panose="020B0502020202020204" pitchFamily="34" charset="0"/>
              </a:rPr>
              <a:t>sein</a:t>
            </a:r>
            <a:r>
              <a:rPr lang="en-GB" dirty="0">
                <a:solidFill>
                  <a:srgbClr val="000000"/>
                </a:solidFill>
                <a:latin typeface="Century Gothic" panose="020B0502020202020204" pitchFamily="34" charset="0"/>
              </a:rPr>
              <a:t> means </a:t>
            </a:r>
            <a:r>
              <a:rPr lang="en-GB" b="1" i="1" dirty="0">
                <a:solidFill>
                  <a:srgbClr val="000000"/>
                </a:solidFill>
                <a:latin typeface="Century Gothic" panose="020B0502020202020204" pitchFamily="34" charset="0"/>
              </a:rPr>
              <a:t>to be.</a:t>
            </a:r>
            <a:endParaRPr lang="en-GB" sz="1600" dirty="0">
              <a:solidFill>
                <a:srgbClr val="000000"/>
              </a:solidFill>
              <a:latin typeface="Century Gothic" panose="020B0502020202020204" pitchFamily="34" charset="0"/>
            </a:endParaRPr>
          </a:p>
        </p:txBody>
      </p:sp>
      <p:graphicFrame>
        <p:nvGraphicFramePr>
          <p:cNvPr id="38" name="Table 37"/>
          <p:cNvGraphicFramePr>
            <a:graphicFrameLocks noGrp="1"/>
          </p:cNvGraphicFramePr>
          <p:nvPr>
            <p:extLst>
              <p:ext uri="{D42A27DB-BD31-4B8C-83A1-F6EECF244321}">
                <p14:modId xmlns:p14="http://schemas.microsoft.com/office/powerpoint/2010/main" val="1896640884"/>
              </p:ext>
            </p:extLst>
          </p:nvPr>
        </p:nvGraphicFramePr>
        <p:xfrm>
          <a:off x="172381" y="6172508"/>
          <a:ext cx="4120715" cy="2440246"/>
        </p:xfrm>
        <a:graphic>
          <a:graphicData uri="http://schemas.openxmlformats.org/drawingml/2006/table">
            <a:tbl>
              <a:tblPr firstRow="1" bandRow="1">
                <a:tableStyleId>{5940675A-B579-460E-94D1-54222C63F5DA}</a:tableStyleId>
              </a:tblPr>
              <a:tblGrid>
                <a:gridCol w="1489993">
                  <a:extLst>
                    <a:ext uri="{9D8B030D-6E8A-4147-A177-3AD203B41FA5}">
                      <a16:colId xmlns:a16="http://schemas.microsoft.com/office/drawing/2014/main" val="20000"/>
                    </a:ext>
                  </a:extLst>
                </a:gridCol>
                <a:gridCol w="2630722">
                  <a:extLst>
                    <a:ext uri="{9D8B030D-6E8A-4147-A177-3AD203B41FA5}">
                      <a16:colId xmlns:a16="http://schemas.microsoft.com/office/drawing/2014/main" val="20001"/>
                    </a:ext>
                  </a:extLst>
                </a:gridCol>
              </a:tblGrid>
              <a:tr h="128194">
                <a:tc gridSpan="2">
                  <a:txBody>
                    <a:bodyPr/>
                    <a:lstStyle/>
                    <a:p>
                      <a:r>
                        <a:rPr lang="en-GB" sz="1600" dirty="0">
                          <a:latin typeface="Century Gothic" panose="020B0502020202020204" pitchFamily="34" charset="0"/>
                        </a:rPr>
                        <a:t>Verb SEIN [to be, being]</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328025">
                <a:tc>
                  <a:txBody>
                    <a:bodyPr/>
                    <a:lstStyle/>
                    <a:p>
                      <a:r>
                        <a:rPr lang="en-GB" sz="1600" dirty="0" err="1">
                          <a:latin typeface="Century Gothic" panose="020B0502020202020204" pitchFamily="34" charset="0"/>
                        </a:rPr>
                        <a:t>ich</a:t>
                      </a:r>
                      <a:r>
                        <a:rPr lang="en-GB" sz="1600" baseline="0" dirty="0">
                          <a:latin typeface="Century Gothic" panose="020B0502020202020204" pitchFamily="34" charset="0"/>
                        </a:rPr>
                        <a:t> bin</a:t>
                      </a:r>
                      <a:endParaRPr lang="en-GB" sz="1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a:t>
                      </a:r>
                      <a:r>
                        <a:rPr lang="en-GB" sz="1600" baseline="0" dirty="0">
                          <a:latin typeface="Century Gothic" panose="020B0502020202020204" pitchFamily="34" charset="0"/>
                        </a:rPr>
                        <a:t> am</a:t>
                      </a:r>
                      <a:endParaRPr lang="en-GB" sz="1600" dirty="0">
                        <a:latin typeface="Century Gothic" panose="020B0502020202020204" pitchFamily="34" charset="0"/>
                      </a:endParaRPr>
                    </a:p>
                  </a:txBody>
                  <a:tcPr/>
                </a:tc>
                <a:extLst>
                  <a:ext uri="{0D108BD9-81ED-4DB2-BD59-A6C34878D82A}">
                    <a16:rowId xmlns:a16="http://schemas.microsoft.com/office/drawing/2014/main" val="10001"/>
                  </a:ext>
                </a:extLst>
              </a:tr>
              <a:tr h="328025">
                <a:tc>
                  <a:txBody>
                    <a:bodyPr/>
                    <a:lstStyle/>
                    <a:p>
                      <a:r>
                        <a:rPr lang="en-GB" sz="1600" dirty="0">
                          <a:latin typeface="Century Gothic" panose="020B0502020202020204" pitchFamily="34" charset="0"/>
                        </a:rPr>
                        <a:t>du</a:t>
                      </a:r>
                      <a:r>
                        <a:rPr lang="en-GB" sz="1600" baseline="0" dirty="0">
                          <a:latin typeface="Century Gothic" panose="020B0502020202020204" pitchFamily="34" charset="0"/>
                        </a:rPr>
                        <a:t> </a:t>
                      </a:r>
                      <a:r>
                        <a:rPr lang="en-GB" sz="1600" baseline="0" dirty="0" err="1">
                          <a:latin typeface="Century Gothic" panose="020B0502020202020204" pitchFamily="34" charset="0"/>
                        </a:rPr>
                        <a:t>bist</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you are</a:t>
                      </a:r>
                    </a:p>
                  </a:txBody>
                  <a:tcPr/>
                </a:tc>
                <a:extLst>
                  <a:ext uri="{0D108BD9-81ED-4DB2-BD59-A6C34878D82A}">
                    <a16:rowId xmlns:a16="http://schemas.microsoft.com/office/drawing/2014/main" val="10002"/>
                  </a:ext>
                </a:extLst>
              </a:tr>
              <a:tr h="328025">
                <a:tc>
                  <a:txBody>
                    <a:bodyPr/>
                    <a:lstStyle/>
                    <a:p>
                      <a:r>
                        <a:rPr lang="en-GB" sz="1600" dirty="0" err="1">
                          <a:latin typeface="Century Gothic" panose="020B0502020202020204" pitchFamily="34" charset="0"/>
                        </a:rPr>
                        <a:t>er</a:t>
                      </a:r>
                      <a:r>
                        <a:rPr lang="en-GB" sz="1600" dirty="0">
                          <a:latin typeface="Century Gothic" panose="020B0502020202020204" pitchFamily="34" charset="0"/>
                        </a:rPr>
                        <a:t>/</a:t>
                      </a:r>
                      <a:r>
                        <a:rPr lang="en-GB" sz="1600" dirty="0" err="1">
                          <a:latin typeface="Century Gothic" panose="020B0502020202020204" pitchFamily="34" charset="0"/>
                        </a:rPr>
                        <a:t>sie</a:t>
                      </a:r>
                      <a:r>
                        <a:rPr lang="en-GB" sz="1600" dirty="0">
                          <a:latin typeface="Century Gothic" panose="020B0502020202020204" pitchFamily="34" charset="0"/>
                        </a:rPr>
                        <a:t>/</a:t>
                      </a:r>
                      <a:r>
                        <a:rPr lang="en-GB" sz="1600" dirty="0" err="1">
                          <a:latin typeface="Century Gothic" panose="020B0502020202020204" pitchFamily="34" charset="0"/>
                        </a:rPr>
                        <a:t>es</a:t>
                      </a:r>
                      <a:r>
                        <a:rPr lang="en-GB" sz="1600" dirty="0">
                          <a:latin typeface="Century Gothic" panose="020B0502020202020204" pitchFamily="34" charset="0"/>
                        </a:rPr>
                        <a:t> </a:t>
                      </a:r>
                      <a:r>
                        <a:rPr lang="en-GB" sz="1600" dirty="0" err="1">
                          <a:latin typeface="Century Gothic" panose="020B0502020202020204" pitchFamily="34" charset="0"/>
                        </a:rPr>
                        <a:t>ist</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he/she</a:t>
                      </a:r>
                      <a:r>
                        <a:rPr lang="en-GB" sz="1600" baseline="0" dirty="0">
                          <a:latin typeface="Century Gothic" panose="020B0502020202020204" pitchFamily="34" charset="0"/>
                        </a:rPr>
                        <a:t>/it is</a:t>
                      </a:r>
                      <a:endParaRPr lang="en-GB" sz="1600" dirty="0">
                        <a:latin typeface="Century Gothic" panose="020B0502020202020204" pitchFamily="34" charset="0"/>
                      </a:endParaRPr>
                    </a:p>
                  </a:txBody>
                  <a:tcPr/>
                </a:tc>
                <a:extLst>
                  <a:ext uri="{0D108BD9-81ED-4DB2-BD59-A6C34878D82A}">
                    <a16:rowId xmlns:a16="http://schemas.microsoft.com/office/drawing/2014/main" val="10003"/>
                  </a:ext>
                </a:extLst>
              </a:tr>
              <a:tr h="1099126">
                <a:tc gridSpan="2">
                  <a:txBody>
                    <a:bodyPr/>
                    <a:lstStyle/>
                    <a:p>
                      <a:r>
                        <a:rPr lang="en-GB" sz="1600" b="1" dirty="0">
                          <a:latin typeface="Century Gothic" panose="020B0502020202020204" pitchFamily="34" charset="0"/>
                        </a:rPr>
                        <a:t>Ich</a:t>
                      </a:r>
                      <a:r>
                        <a:rPr lang="en-GB" sz="1600" b="1" baseline="0" dirty="0">
                          <a:latin typeface="Century Gothic" panose="020B0502020202020204" pitchFamily="34" charset="0"/>
                        </a:rPr>
                        <a:t> bin </a:t>
                      </a:r>
                      <a:r>
                        <a:rPr lang="en-GB" sz="1600" b="1" baseline="0" dirty="0" err="1">
                          <a:latin typeface="Century Gothic" panose="020B0502020202020204" pitchFamily="34" charset="0"/>
                        </a:rPr>
                        <a:t>klein</a:t>
                      </a:r>
                      <a:r>
                        <a:rPr lang="en-GB" sz="1600" b="1" i="1" baseline="0" dirty="0">
                          <a:latin typeface="Century Gothic" panose="020B0502020202020204" pitchFamily="34" charset="0"/>
                        </a:rPr>
                        <a:t>.</a:t>
                      </a:r>
                      <a:r>
                        <a:rPr lang="en-GB" sz="1600" b="1" i="1" dirty="0">
                          <a:latin typeface="Century Gothic" panose="020B0502020202020204" pitchFamily="34" charset="0"/>
                        </a:rPr>
                        <a:t>  </a:t>
                      </a:r>
                      <a:r>
                        <a:rPr lang="en-GB" sz="1600" b="0" i="1" dirty="0">
                          <a:latin typeface="Century Gothic" panose="020B0502020202020204" pitchFamily="34" charset="0"/>
                        </a:rPr>
                        <a:t>I</a:t>
                      </a:r>
                      <a:r>
                        <a:rPr lang="en-GB" sz="1600" b="0" i="1" baseline="0" dirty="0">
                          <a:latin typeface="Century Gothic" panose="020B0502020202020204" pitchFamily="34" charset="0"/>
                        </a:rPr>
                        <a:t> am small.</a:t>
                      </a:r>
                      <a:endParaRPr lang="en-GB" sz="1600" b="0" i="1" dirty="0">
                        <a:latin typeface="Century Gothic" panose="020B0502020202020204" pitchFamily="34" charset="0"/>
                      </a:endParaRPr>
                    </a:p>
                    <a:p>
                      <a:r>
                        <a:rPr lang="en-GB" sz="1600" b="1" dirty="0">
                          <a:latin typeface="Century Gothic" panose="020B0502020202020204" pitchFamily="34" charset="0"/>
                        </a:rPr>
                        <a:t>Ich</a:t>
                      </a:r>
                      <a:r>
                        <a:rPr lang="en-GB" sz="1600" b="1" baseline="0" dirty="0">
                          <a:latin typeface="Century Gothic" panose="020B0502020202020204" pitchFamily="34" charset="0"/>
                        </a:rPr>
                        <a:t> bin </a:t>
                      </a:r>
                      <a:r>
                        <a:rPr lang="en-GB" sz="1600" b="1" baseline="0" dirty="0" err="1">
                          <a:latin typeface="Century Gothic" panose="020B0502020202020204" pitchFamily="34" charset="0"/>
                        </a:rPr>
                        <a:t>nicht</a:t>
                      </a:r>
                      <a:r>
                        <a:rPr lang="en-GB" sz="1600" b="1" baseline="0" dirty="0">
                          <a:latin typeface="Century Gothic" panose="020B0502020202020204" pitchFamily="34" charset="0"/>
                        </a:rPr>
                        <a:t> </a:t>
                      </a:r>
                      <a:r>
                        <a:rPr lang="en-GB" sz="1600" b="1" baseline="0" dirty="0" err="1">
                          <a:latin typeface="Century Gothic" panose="020B0502020202020204" pitchFamily="34" charset="0"/>
                        </a:rPr>
                        <a:t>groß</a:t>
                      </a:r>
                      <a:r>
                        <a:rPr lang="en-GB" sz="1600" b="1" baseline="0" dirty="0">
                          <a:latin typeface="Century Gothic" panose="020B0502020202020204" pitchFamily="34" charset="0"/>
                        </a:rPr>
                        <a:t>.</a:t>
                      </a:r>
                      <a:r>
                        <a:rPr lang="en-GB" sz="1600" dirty="0">
                          <a:latin typeface="Century Gothic" panose="020B0502020202020204" pitchFamily="34" charset="0"/>
                        </a:rPr>
                        <a:t> </a:t>
                      </a:r>
                      <a:r>
                        <a:rPr lang="en-GB" sz="1600" i="1" dirty="0">
                          <a:latin typeface="Century Gothic" panose="020B0502020202020204" pitchFamily="34" charset="0"/>
                        </a:rPr>
                        <a:t>I am</a:t>
                      </a:r>
                      <a:r>
                        <a:rPr lang="en-GB" sz="1600" i="1" baseline="0" dirty="0">
                          <a:latin typeface="Century Gothic" panose="020B0502020202020204" pitchFamily="34" charset="0"/>
                        </a:rPr>
                        <a:t> not tall</a:t>
                      </a:r>
                      <a:r>
                        <a:rPr lang="en-GB" sz="1600" i="1" dirty="0">
                          <a:latin typeface="Century Gothic" panose="020B0502020202020204" pitchFamily="34" charset="0"/>
                        </a:rPr>
                        <a:t>.</a:t>
                      </a:r>
                      <a:br>
                        <a:rPr lang="en-GB" sz="1600" i="1" dirty="0">
                          <a:latin typeface="Century Gothic" panose="020B0502020202020204" pitchFamily="34" charset="0"/>
                        </a:rPr>
                      </a:br>
                      <a:r>
                        <a:rPr lang="en-GB" sz="1600" b="1" dirty="0">
                          <a:latin typeface="Century Gothic" panose="020B0502020202020204" pitchFamily="34" charset="0"/>
                        </a:rPr>
                        <a:t>Du</a:t>
                      </a:r>
                      <a:r>
                        <a:rPr lang="en-GB" sz="1600" b="1" baseline="0" dirty="0">
                          <a:latin typeface="Century Gothic" panose="020B0502020202020204" pitchFamily="34" charset="0"/>
                        </a:rPr>
                        <a:t> </a:t>
                      </a:r>
                      <a:r>
                        <a:rPr lang="en-GB" sz="1600" b="1" baseline="0" dirty="0" err="1">
                          <a:latin typeface="Century Gothic" panose="020B0502020202020204" pitchFamily="34" charset="0"/>
                        </a:rPr>
                        <a:t>bist</a:t>
                      </a:r>
                      <a:r>
                        <a:rPr lang="en-GB" sz="1600" b="1" baseline="0" dirty="0">
                          <a:latin typeface="Century Gothic" panose="020B0502020202020204" pitchFamily="34" charset="0"/>
                        </a:rPr>
                        <a:t> </a:t>
                      </a:r>
                      <a:r>
                        <a:rPr lang="en-GB" sz="1600" b="1" baseline="0" dirty="0" err="1">
                          <a:latin typeface="Century Gothic" panose="020B0502020202020204" pitchFamily="34" charset="0"/>
                        </a:rPr>
                        <a:t>hier</a:t>
                      </a:r>
                      <a:r>
                        <a:rPr lang="en-GB" sz="1600" b="1" baseline="0" dirty="0">
                          <a:latin typeface="Century Gothic" panose="020B0502020202020204" pitchFamily="34" charset="0"/>
                        </a:rPr>
                        <a:t>.</a:t>
                      </a:r>
                      <a:r>
                        <a:rPr lang="en-GB" sz="1600" dirty="0">
                          <a:latin typeface="Century Gothic" panose="020B0502020202020204" pitchFamily="34" charset="0"/>
                        </a:rPr>
                        <a:t>  </a:t>
                      </a:r>
                      <a:r>
                        <a:rPr lang="en-GB" sz="1600" i="1" dirty="0">
                          <a:latin typeface="Century Gothic" panose="020B0502020202020204" pitchFamily="34" charset="0"/>
                        </a:rPr>
                        <a:t>You</a:t>
                      </a:r>
                      <a:r>
                        <a:rPr lang="en-GB" sz="1600" i="1" baseline="0" dirty="0">
                          <a:latin typeface="Century Gothic" panose="020B0502020202020204" pitchFamily="34" charset="0"/>
                        </a:rPr>
                        <a:t> are here.</a:t>
                      </a:r>
                      <a:br>
                        <a:rPr lang="en-GB" sz="1600" i="1" dirty="0">
                          <a:latin typeface="Century Gothic" panose="020B0502020202020204" pitchFamily="34" charset="0"/>
                        </a:rPr>
                      </a:br>
                      <a:r>
                        <a:rPr lang="en-GB" sz="1600" b="1" dirty="0">
                          <a:latin typeface="Century Gothic" panose="020B0502020202020204" pitchFamily="34" charset="0"/>
                        </a:rPr>
                        <a:t>Das Heft </a:t>
                      </a:r>
                      <a:r>
                        <a:rPr lang="en-GB" sz="1600" b="1" baseline="0" dirty="0" err="1">
                          <a:latin typeface="Century Gothic" panose="020B0502020202020204" pitchFamily="34" charset="0"/>
                        </a:rPr>
                        <a:t>ist</a:t>
                      </a:r>
                      <a:r>
                        <a:rPr lang="en-GB" sz="1600" b="1" baseline="0" dirty="0">
                          <a:latin typeface="Century Gothic" panose="020B0502020202020204" pitchFamily="34" charset="0"/>
                        </a:rPr>
                        <a:t> rot</a:t>
                      </a:r>
                      <a:r>
                        <a:rPr lang="en-GB" sz="1600" b="1" dirty="0">
                          <a:latin typeface="Century Gothic" panose="020B0502020202020204" pitchFamily="34" charset="0"/>
                        </a:rPr>
                        <a:t>.  </a:t>
                      </a:r>
                      <a:r>
                        <a:rPr lang="en-GB" sz="1600" i="1" dirty="0">
                          <a:latin typeface="Century Gothic" panose="020B0502020202020204" pitchFamily="34" charset="0"/>
                        </a:rPr>
                        <a:t>The exercise book is red.</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4"/>
                  </a:ext>
                </a:extLst>
              </a:tr>
            </a:tbl>
          </a:graphicData>
        </a:graphic>
      </p:graphicFrame>
      <p:pic>
        <p:nvPicPr>
          <p:cNvPr id="42" name="Picture 4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1095" y="6371509"/>
            <a:ext cx="1648809" cy="1131899"/>
          </a:xfrm>
          <a:prstGeom prst="rect">
            <a:avLst/>
          </a:prstGeom>
        </p:spPr>
      </p:pic>
      <p:sp>
        <p:nvSpPr>
          <p:cNvPr id="44" name="Oval Callout 43"/>
          <p:cNvSpPr/>
          <p:nvPr/>
        </p:nvSpPr>
        <p:spPr>
          <a:xfrm>
            <a:off x="4835062" y="5875282"/>
            <a:ext cx="1854098" cy="668855"/>
          </a:xfrm>
          <a:prstGeom prst="wedgeEllipseCallout">
            <a:avLst>
              <a:gd name="adj1" fmla="val -35233"/>
              <a:gd name="adj2" fmla="val 62014"/>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latin typeface="Century Gothic" panose="020B0502020202020204" pitchFamily="34" charset="0"/>
            </a:endParaRPr>
          </a:p>
        </p:txBody>
      </p:sp>
      <p:sp>
        <p:nvSpPr>
          <p:cNvPr id="45" name="Rectangle 44"/>
          <p:cNvSpPr/>
          <p:nvPr/>
        </p:nvSpPr>
        <p:spPr>
          <a:xfrm>
            <a:off x="4502744" y="6030474"/>
            <a:ext cx="2548601" cy="338554"/>
          </a:xfrm>
          <a:prstGeom prst="rect">
            <a:avLst/>
          </a:prstGeom>
        </p:spPr>
        <p:txBody>
          <a:bodyPr wrap="square">
            <a:spAutoFit/>
          </a:bodyPr>
          <a:lstStyle/>
          <a:p>
            <a:pPr lvl="0" algn="ctr"/>
            <a:r>
              <a:rPr lang="en-GB" sz="1600" b="1" dirty="0" err="1">
                <a:solidFill>
                  <a:srgbClr val="000000"/>
                </a:solidFill>
                <a:latin typeface="Century Gothic" panose="020B0502020202020204" pitchFamily="34" charset="0"/>
              </a:rPr>
              <a:t>Bist</a:t>
            </a:r>
            <a:r>
              <a:rPr lang="en-GB" sz="1600" b="1" dirty="0">
                <a:solidFill>
                  <a:srgbClr val="000000"/>
                </a:solidFill>
                <a:latin typeface="Century Gothic" panose="020B0502020202020204" pitchFamily="34" charset="0"/>
              </a:rPr>
              <a:t> du </a:t>
            </a:r>
            <a:r>
              <a:rPr lang="en-GB" sz="1600" b="1" dirty="0" err="1">
                <a:solidFill>
                  <a:srgbClr val="000000"/>
                </a:solidFill>
                <a:latin typeface="Century Gothic" panose="020B0502020202020204" pitchFamily="34" charset="0"/>
              </a:rPr>
              <a:t>klein</a:t>
            </a:r>
            <a:r>
              <a:rPr lang="en-GB" sz="1600" b="1" dirty="0">
                <a:solidFill>
                  <a:srgbClr val="000000"/>
                </a:solidFill>
                <a:latin typeface="Century Gothic" panose="020B0502020202020204" pitchFamily="34" charset="0"/>
              </a:rPr>
              <a:t>?</a:t>
            </a:r>
          </a:p>
        </p:txBody>
      </p:sp>
      <p:pic>
        <p:nvPicPr>
          <p:cNvPr id="46" name="Picture 45"/>
          <p:cNvPicPr>
            <a:picLocks noChangeAspect="1"/>
          </p:cNvPicPr>
          <p:nvPr/>
        </p:nvPicPr>
        <p:blipFill>
          <a:blip r:embed="rId4"/>
          <a:stretch>
            <a:fillRect/>
          </a:stretch>
        </p:blipFill>
        <p:spPr>
          <a:xfrm>
            <a:off x="4249363" y="7598884"/>
            <a:ext cx="1880541" cy="1186582"/>
          </a:xfrm>
          <a:prstGeom prst="rect">
            <a:avLst/>
          </a:prstGeom>
        </p:spPr>
      </p:pic>
      <p:sp>
        <p:nvSpPr>
          <p:cNvPr id="47" name="Oval Callout 46"/>
          <p:cNvSpPr/>
          <p:nvPr/>
        </p:nvSpPr>
        <p:spPr>
          <a:xfrm>
            <a:off x="5685473" y="8014920"/>
            <a:ext cx="832690" cy="456587"/>
          </a:xfrm>
          <a:prstGeom prst="wedgeEllipseCallout">
            <a:avLst>
              <a:gd name="adj1" fmla="val -35233"/>
              <a:gd name="adj2" fmla="val 62014"/>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chemeClr val="tx1"/>
                </a:solidFill>
                <a:latin typeface="Century Gothic" panose="020B0502020202020204" pitchFamily="34" charset="0"/>
              </a:rPr>
              <a:t>Ja</a:t>
            </a:r>
            <a:r>
              <a:rPr lang="en-GB" sz="1600" b="1" dirty="0">
                <a:solidFill>
                  <a:schemeClr val="tx1"/>
                </a:solidFill>
                <a:latin typeface="Century Gothic" panose="020B0502020202020204" pitchFamily="34" charset="0"/>
              </a:rPr>
              <a:t>!</a:t>
            </a:r>
          </a:p>
        </p:txBody>
      </p:sp>
      <p:sp>
        <p:nvSpPr>
          <p:cNvPr id="48" name="Oval Callout 47"/>
          <p:cNvSpPr/>
          <p:nvPr/>
        </p:nvSpPr>
        <p:spPr>
          <a:xfrm>
            <a:off x="5313200" y="7086067"/>
            <a:ext cx="1340733" cy="881115"/>
          </a:xfrm>
          <a:prstGeom prst="wedgeEllipseCallout">
            <a:avLst>
              <a:gd name="adj1" fmla="val -35233"/>
              <a:gd name="adj2" fmla="val 62014"/>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Nein, </a:t>
            </a:r>
            <a:r>
              <a:rPr lang="en-GB" sz="1600" b="1" dirty="0" err="1">
                <a:solidFill>
                  <a:schemeClr val="tx1"/>
                </a:solidFill>
                <a:latin typeface="Century Gothic" panose="020B0502020202020204" pitchFamily="34" charset="0"/>
              </a:rPr>
              <a:t>ich</a:t>
            </a:r>
            <a:r>
              <a:rPr lang="en-GB" sz="1600" b="1" dirty="0">
                <a:solidFill>
                  <a:schemeClr val="tx1"/>
                </a:solidFill>
                <a:latin typeface="Century Gothic" panose="020B0502020202020204" pitchFamily="34" charset="0"/>
              </a:rPr>
              <a:t> bin </a:t>
            </a:r>
            <a:r>
              <a:rPr lang="en-GB" sz="1600" b="1" dirty="0" err="1">
                <a:solidFill>
                  <a:schemeClr val="tx1"/>
                </a:solidFill>
                <a:latin typeface="Century Gothic" panose="020B0502020202020204" pitchFamily="34" charset="0"/>
              </a:rPr>
              <a:t>groß</a:t>
            </a:r>
            <a:r>
              <a:rPr lang="en-GB" sz="1600" b="1" dirty="0">
                <a:solidFill>
                  <a:schemeClr val="tx1"/>
                </a:solidFill>
                <a:latin typeface="Century Gothic" panose="020B0502020202020204" pitchFamily="34" charset="0"/>
              </a:rPr>
              <a:t>!</a:t>
            </a:r>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9838" y="1557752"/>
            <a:ext cx="434462" cy="411291"/>
          </a:xfrm>
          <a:prstGeom prst="rect">
            <a:avLst/>
          </a:prstGeom>
        </p:spPr>
      </p:pic>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6628" y="1707964"/>
            <a:ext cx="464390" cy="439622"/>
          </a:xfrm>
          <a:prstGeom prst="rect">
            <a:avLst/>
          </a:prstGeom>
        </p:spPr>
      </p:pic>
      <p:sp>
        <p:nvSpPr>
          <p:cNvPr id="51"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13</a:t>
            </a:r>
          </a:p>
        </p:txBody>
      </p:sp>
    </p:spTree>
    <p:extLst>
      <p:ext uri="{BB962C8B-B14F-4D97-AF65-F5344CB8AC3E}">
        <p14:creationId xmlns:p14="http://schemas.microsoft.com/office/powerpoint/2010/main" val="4151086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0" y="145318"/>
            <a:ext cx="473893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4738938"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What something is </a:t>
            </a:r>
            <a:r>
              <a:rPr lang="en-GB" sz="2000" b="1" u="sng" kern="1200" dirty="0">
                <a:solidFill>
                  <a:srgbClr val="FFFFFF"/>
                </a:solidFill>
                <a:latin typeface="Century Gothic" panose="020B0502020202020204" pitchFamily="34" charset="0"/>
                <a:ea typeface="+mn-ea"/>
                <a:cs typeface="+mn-cs"/>
              </a:rPr>
              <a:t>not</a:t>
            </a:r>
            <a:r>
              <a:rPr lang="en-GB" sz="2000" b="1" kern="1200" dirty="0">
                <a:solidFill>
                  <a:srgbClr val="FFFFFF"/>
                </a:solidFill>
                <a:latin typeface="Century Gothic" panose="020B0502020202020204" pitchFamily="34" charset="0"/>
                <a:ea typeface="+mn-ea"/>
                <a:cs typeface="+mn-cs"/>
              </a:rPr>
              <a:t>, and is </a:t>
            </a:r>
            <a:r>
              <a:rPr lang="en-GB" sz="2000" b="1" u="sng" kern="1200" dirty="0">
                <a:solidFill>
                  <a:srgbClr val="FFFFFF"/>
                </a:solidFill>
                <a:latin typeface="Century Gothic" panose="020B0502020202020204" pitchFamily="34" charset="0"/>
                <a:ea typeface="+mn-ea"/>
                <a:cs typeface="+mn-cs"/>
              </a:rPr>
              <a:t>not like</a:t>
            </a:r>
            <a:endParaRPr lang="en-US" u="sng" dirty="0"/>
          </a:p>
        </p:txBody>
      </p:sp>
      <p:sp>
        <p:nvSpPr>
          <p:cNvPr id="33" name="Rectangle 32">
            <a:extLst>
              <a:ext uri="{FF2B5EF4-FFF2-40B4-BE49-F238E27FC236}">
                <a16:creationId xmlns:a16="http://schemas.microsoft.com/office/drawing/2014/main" id="{187D3DE4-1B8E-4EF9-A0F4-FAE19AE97A2E}"/>
              </a:ext>
            </a:extLst>
          </p:cNvPr>
          <p:cNvSpPr/>
          <p:nvPr/>
        </p:nvSpPr>
        <p:spPr>
          <a:xfrm>
            <a:off x="5060506" y="15148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34" name="Table 33"/>
          <p:cNvGraphicFramePr>
            <a:graphicFrameLocks noGrp="1"/>
          </p:cNvGraphicFramePr>
          <p:nvPr>
            <p:extLst>
              <p:ext uri="{D42A27DB-BD31-4B8C-83A1-F6EECF244321}">
                <p14:modId xmlns:p14="http://schemas.microsoft.com/office/powerpoint/2010/main" val="1639440107"/>
              </p:ext>
            </p:extLst>
          </p:nvPr>
        </p:nvGraphicFramePr>
        <p:xfrm>
          <a:off x="158353" y="885690"/>
          <a:ext cx="678359" cy="3017520"/>
        </p:xfrm>
        <a:graphic>
          <a:graphicData uri="http://schemas.openxmlformats.org/drawingml/2006/table">
            <a:tbl>
              <a:tblPr firstRow="1" bandRow="1">
                <a:tableStyleId>{5940675A-B579-460E-94D1-54222C63F5DA}</a:tableStyleId>
              </a:tblPr>
              <a:tblGrid>
                <a:gridCol w="678359">
                  <a:extLst>
                    <a:ext uri="{9D8B030D-6E8A-4147-A177-3AD203B41FA5}">
                      <a16:colId xmlns:a16="http://schemas.microsoft.com/office/drawing/2014/main" val="4155428149"/>
                    </a:ext>
                  </a:extLst>
                </a:gridCol>
              </a:tblGrid>
              <a:tr h="223834">
                <a:tc>
                  <a:txBody>
                    <a:bodyPr/>
                    <a:lstStyle/>
                    <a:p>
                      <a:pPr algn="ct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223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223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223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223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8328513"/>
                  </a:ext>
                </a:extLst>
              </a:tr>
              <a:tr h="223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223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223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223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conj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942962921"/>
              </p:ext>
            </p:extLst>
          </p:nvPr>
        </p:nvGraphicFramePr>
        <p:xfrm>
          <a:off x="778767" y="873256"/>
          <a:ext cx="4522441" cy="4054576"/>
        </p:xfrm>
        <a:graphic>
          <a:graphicData uri="http://schemas.openxmlformats.org/drawingml/2006/table">
            <a:tbl>
              <a:tblPr>
                <a:tableStyleId>{5940675A-B579-460E-94D1-54222C63F5DA}</a:tableStyleId>
              </a:tblPr>
              <a:tblGrid>
                <a:gridCol w="2362201">
                  <a:extLst>
                    <a:ext uri="{9D8B030D-6E8A-4147-A177-3AD203B41FA5}">
                      <a16:colId xmlns:a16="http://schemas.microsoft.com/office/drawing/2014/main" val="2180383906"/>
                    </a:ext>
                  </a:extLst>
                </a:gridCol>
                <a:gridCol w="2160240">
                  <a:extLst>
                    <a:ext uri="{9D8B030D-6E8A-4147-A177-3AD203B41FA5}">
                      <a16:colId xmlns:a16="http://schemas.microsoft.com/office/drawing/2014/main" val="3205075920"/>
                    </a:ext>
                  </a:extLst>
                </a:gridCol>
              </a:tblGrid>
              <a:tr h="327117">
                <a:tc>
                  <a:txBody>
                    <a:bodyPr/>
                    <a:lstStyle/>
                    <a:p>
                      <a:pPr algn="l" fontAlgn="b"/>
                      <a:r>
                        <a:rPr lang="en-GB" sz="1600" b="0" i="0" u="none" strike="noStrike" dirty="0">
                          <a:solidFill>
                            <a:srgbClr val="000000"/>
                          </a:solidFill>
                          <a:effectLst/>
                          <a:latin typeface="Century Gothic" panose="020B0502020202020204" pitchFamily="34" charset="0"/>
                        </a:rPr>
                        <a:t>du</a:t>
                      </a:r>
                      <a:r>
                        <a:rPr lang="en-GB" sz="1600" b="0" i="0" u="none" strike="noStrike" baseline="0"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bist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you are</a:t>
                      </a:r>
                    </a:p>
                  </a:txBody>
                  <a:tcPr marL="90000" marR="90000" marT="46800" marB="46800" anchor="b"/>
                </a:tc>
                <a:extLst>
                  <a:ext uri="{0D108BD9-81ED-4DB2-BD59-A6C34878D82A}">
                    <a16:rowId xmlns:a16="http://schemas.microsoft.com/office/drawing/2014/main" val="925274610"/>
                  </a:ext>
                </a:extLst>
              </a:tr>
              <a:tr h="327117">
                <a:tc>
                  <a:txBody>
                    <a:bodyPr/>
                    <a:lstStyle/>
                    <a:p>
                      <a:pPr algn="l" fontAlgn="b"/>
                      <a:r>
                        <a:rPr lang="en-GB" sz="1600" b="0" i="0" u="none" strike="noStrike" dirty="0" err="1">
                          <a:solidFill>
                            <a:srgbClr val="000000"/>
                          </a:solidFill>
                          <a:effectLst/>
                          <a:latin typeface="Century Gothic" panose="020B0502020202020204" pitchFamily="34" charset="0"/>
                        </a:rPr>
                        <a:t>wissen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know, knowing</a:t>
                      </a:r>
                    </a:p>
                  </a:txBody>
                  <a:tcPr marL="90000" marR="90000" marT="46800" marB="46800" anchor="b"/>
                </a:tc>
                <a:extLst>
                  <a:ext uri="{0D108BD9-81ED-4DB2-BD59-A6C34878D82A}">
                    <a16:rowId xmlns:a16="http://schemas.microsoft.com/office/drawing/2014/main" val="1212110965"/>
                  </a:ext>
                </a:extLst>
              </a:tr>
              <a:tr h="327117">
                <a:tc>
                  <a:txBody>
                    <a:bodyPr/>
                    <a:lstStyle/>
                    <a:p>
                      <a:pPr algn="l" fontAlgn="b"/>
                      <a:r>
                        <a:rPr lang="en-GB" sz="1600" b="0" i="0" u="none" strike="noStrike" dirty="0">
                          <a:solidFill>
                            <a:srgbClr val="000000"/>
                          </a:solidFill>
                          <a:effectLst/>
                          <a:latin typeface="Century Gothic" panose="020B0502020202020204" pitchFamily="34" charset="0"/>
                        </a:rPr>
                        <a:t>du</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you</a:t>
                      </a:r>
                    </a:p>
                  </a:txBody>
                  <a:tcPr marL="90000" marR="90000" marT="46800" marB="46800" anchor="b"/>
                </a:tc>
                <a:extLst>
                  <a:ext uri="{0D108BD9-81ED-4DB2-BD59-A6C34878D82A}">
                    <a16:rowId xmlns:a16="http://schemas.microsoft.com/office/drawing/2014/main" val="1699624078"/>
                  </a:ext>
                </a:extLst>
              </a:tr>
              <a:tr h="327117">
                <a:tc>
                  <a:txBody>
                    <a:bodyPr/>
                    <a:lstStyle/>
                    <a:p>
                      <a:pPr algn="l" fontAlgn="b"/>
                      <a:r>
                        <a:rPr lang="en-GB" sz="1600" b="0" i="0" u="none" strike="noStrike" dirty="0" err="1">
                          <a:solidFill>
                            <a:srgbClr val="000000"/>
                          </a:solidFill>
                          <a:effectLst/>
                          <a:latin typeface="Century Gothic" panose="020B0502020202020204" pitchFamily="34" charset="0"/>
                        </a:rPr>
                        <a:t>kein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no</a:t>
                      </a:r>
                    </a:p>
                  </a:txBody>
                  <a:tcPr marL="90000" marR="90000" marT="46800" marB="46800" anchor="b"/>
                </a:tc>
                <a:extLst>
                  <a:ext uri="{0D108BD9-81ED-4DB2-BD59-A6C34878D82A}">
                    <a16:rowId xmlns:a16="http://schemas.microsoft.com/office/drawing/2014/main" val="3736027010"/>
                  </a:ext>
                </a:extLst>
              </a:tr>
              <a:tr h="32711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Farbe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colour</a:t>
                      </a:r>
                    </a:p>
                  </a:txBody>
                  <a:tcPr marL="90000" marR="90000" marT="46800" marB="46800" anchor="b"/>
                </a:tc>
                <a:extLst>
                  <a:ext uri="{0D108BD9-81ED-4DB2-BD59-A6C34878D82A}">
                    <a16:rowId xmlns:a16="http://schemas.microsoft.com/office/drawing/2014/main" val="1267723541"/>
                  </a:ext>
                </a:extLst>
              </a:tr>
              <a:tr h="32711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Nummer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number</a:t>
                      </a:r>
                    </a:p>
                  </a:txBody>
                  <a:tcPr marL="90000" marR="90000" marT="46800" marB="46800" anchor="b"/>
                </a:tc>
                <a:extLst>
                  <a:ext uri="{0D108BD9-81ED-4DB2-BD59-A6C34878D82A}">
                    <a16:rowId xmlns:a16="http://schemas.microsoft.com/office/drawing/2014/main" val="516282241"/>
                  </a:ext>
                </a:extLst>
              </a:tr>
              <a:tr h="327117">
                <a:tc>
                  <a:txBody>
                    <a:bodyPr/>
                    <a:lstStyle/>
                    <a:p>
                      <a:pPr algn="l" fontAlgn="b"/>
                      <a:r>
                        <a:rPr lang="en-GB" sz="1600" b="0" i="0" u="none" strike="noStrike" dirty="0">
                          <a:solidFill>
                            <a:srgbClr val="000000"/>
                          </a:solidFill>
                          <a:effectLst/>
                          <a:latin typeface="Century Gothic" panose="020B0502020202020204" pitchFamily="34" charset="0"/>
                        </a:rPr>
                        <a:t>der</a:t>
                      </a:r>
                      <a:r>
                        <a:rPr lang="en-GB" sz="1600" b="0" i="0" u="none" strike="noStrike" baseline="0" dirty="0">
                          <a:solidFill>
                            <a:srgbClr val="000000"/>
                          </a:solidFill>
                          <a:effectLst/>
                          <a:latin typeface="Century Gothic" panose="020B0502020202020204" pitchFamily="34" charset="0"/>
                        </a:rPr>
                        <a:t> Ort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place</a:t>
                      </a:r>
                    </a:p>
                  </a:txBody>
                  <a:tcPr marL="90000" marR="90000" marT="46800" marB="46800" anchor="b"/>
                </a:tc>
                <a:extLst>
                  <a:ext uri="{0D108BD9-81ED-4DB2-BD59-A6C34878D82A}">
                    <a16:rowId xmlns:a16="http://schemas.microsoft.com/office/drawing/2014/main" val="2411956428"/>
                  </a:ext>
                </a:extLst>
              </a:tr>
              <a:tr h="327117">
                <a:tc>
                  <a:txBody>
                    <a:bodyPr/>
                    <a:lstStyle/>
                    <a:p>
                      <a:pPr algn="l" fontAlgn="b"/>
                      <a:r>
                        <a:rPr lang="en-GB" sz="1600" b="0" i="0" u="none" strike="noStrike" dirty="0">
                          <a:solidFill>
                            <a:srgbClr val="000000"/>
                          </a:solidFill>
                          <a:effectLst/>
                          <a:latin typeface="Century Gothic" panose="020B0502020202020204" pitchFamily="34" charset="0"/>
                        </a:rPr>
                        <a:t>das Tier</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animal</a:t>
                      </a:r>
                    </a:p>
                  </a:txBody>
                  <a:tcPr marL="90000" marR="90000" marT="46800" marB="46800" anchor="b"/>
                </a:tc>
                <a:extLst>
                  <a:ext uri="{0D108BD9-81ED-4DB2-BD59-A6C34878D82A}">
                    <a16:rowId xmlns:a16="http://schemas.microsoft.com/office/drawing/2014/main" val="2450710249"/>
                  </a:ext>
                </a:extLst>
              </a:tr>
              <a:tr h="327117">
                <a:tc>
                  <a:txBody>
                    <a:bodyPr/>
                    <a:lstStyle/>
                    <a:p>
                      <a:pPr algn="l" fontAlgn="b"/>
                      <a:r>
                        <a:rPr lang="en-GB" sz="1600" b="0" i="0" u="none" strike="noStrike" dirty="0" err="1">
                          <a:solidFill>
                            <a:srgbClr val="000000"/>
                          </a:solidFill>
                          <a:effectLst/>
                          <a:latin typeface="Century Gothic" panose="020B0502020202020204" pitchFamily="34" charset="0"/>
                        </a:rPr>
                        <a:t>aber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but</a:t>
                      </a:r>
                    </a:p>
                  </a:txBody>
                  <a:tcPr marL="90000" marR="90000" marT="46800" marB="46800" anchor="b"/>
                </a:tc>
                <a:extLst>
                  <a:ext uri="{0D108BD9-81ED-4DB2-BD59-A6C34878D82A}">
                    <a16:rowId xmlns:a16="http://schemas.microsoft.com/office/drawing/2014/main" val="1762841954"/>
                  </a:ext>
                </a:extLst>
              </a:tr>
              <a:tr h="327117">
                <a:tc>
                  <a:txBody>
                    <a:bodyPr/>
                    <a:lstStyle/>
                    <a:p>
                      <a:pPr algn="l" fontAlgn="b"/>
                      <a:r>
                        <a:rPr lang="en-GB" sz="1600" b="0" i="0" u="none" strike="noStrike" dirty="0" err="1">
                          <a:solidFill>
                            <a:srgbClr val="000000"/>
                          </a:solidFill>
                          <a:effectLst/>
                          <a:latin typeface="Century Gothic" panose="020B0502020202020204" pitchFamily="34" charset="0"/>
                        </a:rPr>
                        <a:t>ich</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weiß</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nicht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I don’t know</a:t>
                      </a:r>
                    </a:p>
                  </a:txBody>
                  <a:tcPr marL="90000" marR="90000" marT="46800" marB="46800" anchor="b"/>
                </a:tc>
                <a:extLst>
                  <a:ext uri="{0D108BD9-81ED-4DB2-BD59-A6C34878D82A}">
                    <a16:rowId xmlns:a16="http://schemas.microsoft.com/office/drawing/2014/main" val="2414310785"/>
                  </a:ext>
                </a:extLst>
              </a:tr>
              <a:tr h="320136">
                <a:tc>
                  <a:txBody>
                    <a:bodyPr/>
                    <a:lstStyle/>
                    <a:p>
                      <a:pPr algn="l" fontAlgn="b"/>
                      <a:r>
                        <a:rPr lang="en-GB" sz="1600" b="0" i="0" u="none" strike="noStrike" dirty="0" err="1">
                          <a:solidFill>
                            <a:srgbClr val="000000"/>
                          </a:solidFill>
                          <a:effectLst/>
                          <a:latin typeface="Century Gothic" panose="020B0502020202020204" pitchFamily="34" charset="0"/>
                        </a:rPr>
                        <a:t>wie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sagt</a:t>
                      </a:r>
                      <a:r>
                        <a:rPr lang="en-GB" sz="1600" b="0" i="0" u="none" strike="noStrike" dirty="0">
                          <a:solidFill>
                            <a:srgbClr val="000000"/>
                          </a:solidFill>
                          <a:effectLst/>
                          <a:latin typeface="Century Gothic" panose="020B0502020202020204" pitchFamily="34" charset="0"/>
                        </a:rPr>
                        <a:t> man..?</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how</a:t>
                      </a:r>
                      <a:r>
                        <a:rPr lang="en-GB" sz="1600" b="0" i="0" u="none" strike="noStrike" baseline="0" dirty="0">
                          <a:solidFill>
                            <a:srgbClr val="000000"/>
                          </a:solidFill>
                          <a:effectLst/>
                          <a:latin typeface="Century Gothic" panose="020B0502020202020204" pitchFamily="34" charset="0"/>
                        </a:rPr>
                        <a:t> do you say…?</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3527213974"/>
                  </a:ext>
                </a:extLst>
              </a:tr>
              <a:tr h="342736">
                <a:tc>
                  <a:txBody>
                    <a:bodyPr/>
                    <a:lstStyle/>
                    <a:p>
                      <a:pPr algn="l" fontAlgn="b"/>
                      <a:r>
                        <a:rPr lang="en-GB" sz="1600" b="0" i="0" u="none" strike="noStrike" dirty="0" err="1">
                          <a:solidFill>
                            <a:srgbClr val="000000"/>
                          </a:solidFill>
                          <a:effectLst/>
                          <a:latin typeface="Century Gothic" panose="020B0502020202020204" pitchFamily="34" charset="0"/>
                        </a:rPr>
                        <a:t>wie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schreibt</a:t>
                      </a:r>
                      <a:r>
                        <a:rPr lang="en-GB" sz="1600" b="0" i="0" u="none" strike="noStrike" dirty="0">
                          <a:solidFill>
                            <a:srgbClr val="000000"/>
                          </a:solidFill>
                          <a:effectLst/>
                          <a:latin typeface="Century Gothic" panose="020B0502020202020204" pitchFamily="34" charset="0"/>
                        </a:rPr>
                        <a:t> man…?</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how do you write..?</a:t>
                      </a:r>
                    </a:p>
                  </a:txBody>
                  <a:tcPr marL="90000" marR="90000" marT="46800" marB="46800" anchor="b"/>
                </a:tc>
                <a:extLst>
                  <a:ext uri="{0D108BD9-81ED-4DB2-BD59-A6C34878D82A}">
                    <a16:rowId xmlns:a16="http://schemas.microsoft.com/office/drawing/2014/main" val="2351437969"/>
                  </a:ext>
                </a:extLst>
              </a:tr>
            </a:tbl>
          </a:graphicData>
        </a:graphic>
      </p:graphicFrame>
      <p:sp>
        <p:nvSpPr>
          <p:cNvPr id="39" name="Rounded Rectangle 38"/>
          <p:cNvSpPr/>
          <p:nvPr/>
        </p:nvSpPr>
        <p:spPr>
          <a:xfrm>
            <a:off x="5372612" y="2135347"/>
            <a:ext cx="1405968" cy="583460"/>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1.1.1</a:t>
            </a:r>
          </a:p>
        </p:txBody>
      </p:sp>
      <p:pic>
        <p:nvPicPr>
          <p:cNvPr id="40" name="Picture 39">
            <a:extLst>
              <a:ext uri="{FF2B5EF4-FFF2-40B4-BE49-F238E27FC236}">
                <a16:creationId xmlns:a16="http://schemas.microsoft.com/office/drawing/2014/main" id="{1DC40EA1-808F-49BC-A062-9B05A83992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25"/>
          <a:stretch/>
        </p:blipFill>
        <p:spPr>
          <a:xfrm>
            <a:off x="5601004" y="4241886"/>
            <a:ext cx="1475965" cy="988269"/>
          </a:xfrm>
          <a:prstGeom prst="rect">
            <a:avLst/>
          </a:prstGeom>
        </p:spPr>
      </p:pic>
      <p:sp>
        <p:nvSpPr>
          <p:cNvPr id="41"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14</a:t>
            </a:r>
          </a:p>
        </p:txBody>
      </p:sp>
      <p:sp>
        <p:nvSpPr>
          <p:cNvPr id="43" name="Rounded Rectangular Callout 42"/>
          <p:cNvSpPr/>
          <p:nvPr/>
        </p:nvSpPr>
        <p:spPr>
          <a:xfrm>
            <a:off x="5249057" y="6923170"/>
            <a:ext cx="1270653" cy="478717"/>
          </a:xfrm>
          <a:prstGeom prst="wedgeRoundRectCallout">
            <a:avLst>
              <a:gd name="adj1" fmla="val -17489"/>
              <a:gd name="adj2" fmla="val 103150"/>
              <a:gd name="adj3" fmla="val 16667"/>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T - I - E - R</a:t>
            </a:r>
            <a:endParaRPr lang="en-GB" sz="1600" b="1" dirty="0">
              <a:solidFill>
                <a:srgbClr val="000000"/>
              </a:solidFill>
              <a:latin typeface="Century Gothic" panose="020B0502020202020204" pitchFamily="34" charset="0"/>
            </a:endParaRPr>
          </a:p>
        </p:txBody>
      </p:sp>
      <p:pic>
        <p:nvPicPr>
          <p:cNvPr id="52" name="Picture 51"/>
          <p:cNvPicPr>
            <a:picLocks noChangeAspect="1"/>
          </p:cNvPicPr>
          <p:nvPr/>
        </p:nvPicPr>
        <p:blipFill rotWithShape="1">
          <a:blip r:embed="rId4" cstate="print">
            <a:extLst>
              <a:ext uri="{28A0092B-C50C-407E-A947-70E740481C1C}">
                <a14:useLocalDpi xmlns:a14="http://schemas.microsoft.com/office/drawing/2010/main" val="0"/>
              </a:ext>
            </a:extLst>
          </a:blip>
          <a:srcRect t="36070" r="88199" b="33203"/>
          <a:stretch/>
        </p:blipFill>
        <p:spPr>
          <a:xfrm>
            <a:off x="5275388" y="7668358"/>
            <a:ext cx="651232" cy="1332657"/>
          </a:xfrm>
          <a:prstGeom prst="rect">
            <a:avLst/>
          </a:prstGeom>
        </p:spPr>
      </p:pic>
      <p:pic>
        <p:nvPicPr>
          <p:cNvPr id="53" name="Picture 52"/>
          <p:cNvPicPr>
            <a:picLocks noChangeAspect="1"/>
          </p:cNvPicPr>
          <p:nvPr/>
        </p:nvPicPr>
        <p:blipFill rotWithShape="1">
          <a:blip r:embed="rId5" cstate="print">
            <a:extLst>
              <a:ext uri="{28A0092B-C50C-407E-A947-70E740481C1C}">
                <a14:useLocalDpi xmlns:a14="http://schemas.microsoft.com/office/drawing/2010/main" val="0"/>
              </a:ext>
            </a:extLst>
          </a:blip>
          <a:srcRect l="36099" t="67681" r="50251"/>
          <a:stretch/>
        </p:blipFill>
        <p:spPr>
          <a:xfrm>
            <a:off x="4500453" y="7668358"/>
            <a:ext cx="700980" cy="1304460"/>
          </a:xfrm>
          <a:prstGeom prst="rect">
            <a:avLst/>
          </a:prstGeom>
        </p:spPr>
      </p:pic>
      <p:graphicFrame>
        <p:nvGraphicFramePr>
          <p:cNvPr id="54" name="Group 2"/>
          <p:cNvGraphicFramePr>
            <a:graphicFrameLocks noGrp="1"/>
          </p:cNvGraphicFramePr>
          <p:nvPr>
            <p:extLst>
              <p:ext uri="{D42A27DB-BD31-4B8C-83A1-F6EECF244321}">
                <p14:modId xmlns:p14="http://schemas.microsoft.com/office/powerpoint/2010/main" val="1341978250"/>
              </p:ext>
            </p:extLst>
          </p:nvPr>
        </p:nvGraphicFramePr>
        <p:xfrm>
          <a:off x="200698" y="5573596"/>
          <a:ext cx="3358475" cy="3048000"/>
        </p:xfrm>
        <a:graphic>
          <a:graphicData uri="http://schemas.openxmlformats.org/drawingml/2006/table">
            <a:tbl>
              <a:tblPr/>
              <a:tblGrid>
                <a:gridCol w="1140070">
                  <a:extLst>
                    <a:ext uri="{9D8B030D-6E8A-4147-A177-3AD203B41FA5}">
                      <a16:colId xmlns:a16="http://schemas.microsoft.com/office/drawing/2014/main" val="20000"/>
                    </a:ext>
                  </a:extLst>
                </a:gridCol>
                <a:gridCol w="1016521">
                  <a:extLst>
                    <a:ext uri="{9D8B030D-6E8A-4147-A177-3AD203B41FA5}">
                      <a16:colId xmlns:a16="http://schemas.microsoft.com/office/drawing/2014/main" val="20001"/>
                    </a:ext>
                  </a:extLst>
                </a:gridCol>
                <a:gridCol w="1201884">
                  <a:extLst>
                    <a:ext uri="{9D8B030D-6E8A-4147-A177-3AD203B41FA5}">
                      <a16:colId xmlns:a16="http://schemas.microsoft.com/office/drawing/2014/main" val="20002"/>
                    </a:ext>
                  </a:extLst>
                </a:gridCol>
              </a:tblGrid>
              <a:tr h="234119">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das Alphabet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A   </a:t>
                      </a:r>
                      <a:r>
                        <a:rPr kumimoji="0" lang="en-GB" sz="1400" b="0" i="1"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ah</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J   </a:t>
                      </a:r>
                      <a:r>
                        <a:rPr kumimoji="0" lang="en-GB" sz="14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yot</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S   </a:t>
                      </a:r>
                      <a:r>
                        <a:rPr kumimoji="0" lang="en-GB" sz="14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ess</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B   </a:t>
                      </a:r>
                      <a:r>
                        <a:rPr kumimoji="0" lang="en-GB" sz="1400" b="0" i="1"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bay</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K   </a:t>
                      </a:r>
                      <a:r>
                        <a:rPr kumimoji="0" lang="en-GB" sz="14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kaa</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T   </a:t>
                      </a:r>
                      <a:r>
                        <a:rPr kumimoji="0" lang="en-GB" sz="14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tay</a:t>
                      </a: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C   </a:t>
                      </a:r>
                      <a:r>
                        <a:rPr kumimoji="0" lang="en-GB" sz="14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tsay</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L   ell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U   </a:t>
                      </a:r>
                      <a:r>
                        <a:rPr kumimoji="0" lang="en-GB" sz="14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ooo</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D   day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M   </a:t>
                      </a:r>
                      <a:r>
                        <a:rPr kumimoji="0" lang="en-GB" sz="14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emm</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V   </a:t>
                      </a:r>
                      <a:r>
                        <a:rPr kumimoji="0" lang="en-GB" sz="14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faoh</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E   ay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N   </a:t>
                      </a:r>
                      <a:r>
                        <a:rPr kumimoji="0" lang="en-GB" sz="14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enn</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W   </a:t>
                      </a:r>
                      <a:r>
                        <a:rPr kumimoji="0" lang="en-GB" sz="14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vay</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F   </a:t>
                      </a:r>
                      <a:r>
                        <a:rPr kumimoji="0" lang="en-GB" sz="1400" b="0" i="1"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eff</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O   </a:t>
                      </a:r>
                      <a:r>
                        <a:rPr kumimoji="0" lang="en-GB" sz="1400" b="0" i="1"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oh</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X   </a:t>
                      </a:r>
                      <a:r>
                        <a:rPr kumimoji="0" lang="en-GB" sz="14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eeks</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G   gay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P   pay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Y   </a:t>
                      </a:r>
                      <a:r>
                        <a:rPr kumimoji="0" lang="en-GB" sz="14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oopsilon</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09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H   </a:t>
                      </a:r>
                      <a:r>
                        <a:rPr kumimoji="0" lang="en-GB" sz="14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haa</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Q   </a:t>
                      </a:r>
                      <a:r>
                        <a:rPr kumimoji="0" lang="en-GB" sz="1400" b="0" i="1"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koo</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Z   </a:t>
                      </a:r>
                      <a:r>
                        <a:rPr kumimoji="0" lang="en-GB" sz="1400" b="0" i="0" u="none" strike="noStrike"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tsett</a:t>
                      </a:r>
                      <a:endParaRPr kumimoji="0" lang="en-GB" sz="1400" b="0" i="0" u="none" strike="noStrike"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64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Century Gothic" panose="020B0502020202020204" pitchFamily="34" charset="0"/>
                          <a:ea typeface="Times New Roman" pitchFamily="18" charset="0"/>
                          <a:cs typeface="Arial" panose="020B0604020202020204" pitchFamily="34" charset="0"/>
                        </a:rPr>
                        <a:t>I         </a:t>
                      </a:r>
                      <a:r>
                        <a:rPr kumimoji="0" lang="en-GB" sz="1400" b="0" i="1" u="none" strike="noStrike" cap="none" normalizeH="0" baseline="0">
                          <a:ln>
                            <a:noFill/>
                          </a:ln>
                          <a:solidFill>
                            <a:schemeClr val="tx1"/>
                          </a:solidFill>
                          <a:effectLst/>
                          <a:latin typeface="Century Gothic" panose="020B0502020202020204" pitchFamily="34" charset="0"/>
                          <a:ea typeface="Times New Roman" pitchFamily="18" charset="0"/>
                          <a:cs typeface="Arial" panose="020B0604020202020204" pitchFamily="34" charset="0"/>
                        </a:rPr>
                        <a:t>ee</a:t>
                      </a:r>
                      <a:endParaRPr kumimoji="0" lang="en-GB" sz="1400" b="0" i="0" u="none" strike="noStrike" cap="none" normalizeH="0" baseline="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rPr>
                        <a:t>R   </a:t>
                      </a:r>
                      <a:r>
                        <a:rPr kumimoji="0" lang="en-GB" sz="1400" b="0" i="0" u="none" strike="noStrike" kern="1200" cap="none" normalizeH="0" baseline="0" dirty="0" err="1">
                          <a:ln>
                            <a:noFill/>
                          </a:ln>
                          <a:solidFill>
                            <a:schemeClr val="tx1"/>
                          </a:solidFill>
                          <a:effectLst/>
                          <a:latin typeface="Century Gothic" panose="020B0502020202020204" pitchFamily="34" charset="0"/>
                          <a:ea typeface="Times New Roman" pitchFamily="18" charset="0"/>
                          <a:cs typeface="Arial" panose="020B0604020202020204" pitchFamily="34" charset="0"/>
                        </a:rPr>
                        <a:t>ayrrh</a:t>
                      </a:r>
                      <a:endParaRPr kumimoji="0" lang="en-GB" sz="1400" b="0" i="0" u="none" strike="noStrike" kern="1200" cap="none" normalizeH="0" baseline="0" dirty="0">
                        <a:ln>
                          <a:noFill/>
                        </a:ln>
                        <a:solidFill>
                          <a:schemeClr val="tx1"/>
                        </a:solidFill>
                        <a:effectLst/>
                        <a:latin typeface="Century Gothic" panose="020B0502020202020204" pitchFamily="34" charset="0"/>
                        <a:ea typeface="Times New Roman"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r>
                        <a:rPr lang="en-GB" sz="1400" b="1" dirty="0">
                          <a:latin typeface="Century Gothic" panose="020B0502020202020204" pitchFamily="34" charset="0"/>
                        </a:rPr>
                        <a:t>Go to</a:t>
                      </a:r>
                      <a:r>
                        <a:rPr lang="en-GB" sz="1400" b="1" baseline="0" dirty="0">
                          <a:latin typeface="Century Gothic" panose="020B0502020202020204" pitchFamily="34" charset="0"/>
                        </a:rPr>
                        <a:t> p.59</a:t>
                      </a:r>
                      <a:endParaRPr lang="en-GB" sz="1400" b="1" dirty="0">
                        <a:latin typeface="Century Gothic" panose="020B0502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9"/>
                  </a:ext>
                </a:extLst>
              </a:tr>
            </a:tbl>
          </a:graphicData>
        </a:graphic>
      </p:graphicFrame>
      <p:sp>
        <p:nvSpPr>
          <p:cNvPr id="55" name="Rounded Rectangular Callout 54"/>
          <p:cNvSpPr/>
          <p:nvPr/>
        </p:nvSpPr>
        <p:spPr>
          <a:xfrm>
            <a:off x="3429000" y="6491122"/>
            <a:ext cx="1482320" cy="864096"/>
          </a:xfrm>
          <a:prstGeom prst="wedgeRoundRectCallout">
            <a:avLst>
              <a:gd name="adj1" fmla="val 43956"/>
              <a:gd name="adj2" fmla="val 84337"/>
              <a:gd name="adj3" fmla="val 16667"/>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chemeClr val="tx1"/>
                </a:solidFill>
                <a:latin typeface="Century Gothic" panose="020B0502020202020204" pitchFamily="34" charset="0"/>
              </a:rPr>
              <a:t>Wie</a:t>
            </a:r>
            <a:r>
              <a:rPr lang="en-GB" sz="1600" b="1" dirty="0">
                <a:solidFill>
                  <a:schemeClr val="tx1"/>
                </a:solidFill>
                <a:latin typeface="Century Gothic" panose="020B0502020202020204" pitchFamily="34" charset="0"/>
              </a:rPr>
              <a:t> </a:t>
            </a:r>
            <a:r>
              <a:rPr lang="en-GB" sz="1600" b="1" dirty="0" err="1">
                <a:solidFill>
                  <a:schemeClr val="tx1"/>
                </a:solidFill>
                <a:latin typeface="Century Gothic" panose="020B0502020202020204" pitchFamily="34" charset="0"/>
              </a:rPr>
              <a:t>schreibt</a:t>
            </a:r>
            <a:r>
              <a:rPr lang="en-GB" sz="1600" b="1" dirty="0">
                <a:solidFill>
                  <a:schemeClr val="tx1"/>
                </a:solidFill>
                <a:latin typeface="Century Gothic" panose="020B0502020202020204" pitchFamily="34" charset="0"/>
              </a:rPr>
              <a:t> man ‘Tier’?</a:t>
            </a:r>
            <a:endParaRPr lang="en-GB" sz="1600" b="1" dirty="0">
              <a:solidFill>
                <a:srgbClr val="000000"/>
              </a:solidFill>
              <a:latin typeface="Century Gothic" panose="020B0502020202020204" pitchFamily="34" charset="0"/>
            </a:endParaRPr>
          </a:p>
        </p:txBody>
      </p:sp>
      <p:sp>
        <p:nvSpPr>
          <p:cNvPr id="56" name="Rectangle 55"/>
          <p:cNvSpPr/>
          <p:nvPr/>
        </p:nvSpPr>
        <p:spPr>
          <a:xfrm>
            <a:off x="5084284" y="5381313"/>
            <a:ext cx="1600200" cy="1200329"/>
          </a:xfrm>
          <a:prstGeom prst="rect">
            <a:avLst/>
          </a:prstGeom>
          <a:solidFill>
            <a:srgbClr val="FFFF00"/>
          </a:solidFill>
          <a:effectLst>
            <a:outerShdw blurRad="50800" dist="38100" dir="5400000" algn="t" rotWithShape="0">
              <a:prstClr val="black">
                <a:alpha val="40000"/>
              </a:prstClr>
            </a:outerShdw>
          </a:effectLst>
        </p:spPr>
        <p:txBody>
          <a:bodyPr wrap="square">
            <a:spAutoFit/>
          </a:bodyPr>
          <a:lstStyle/>
          <a:p>
            <a:pPr algn="ctr"/>
            <a:r>
              <a:rPr lang="en-GB" b="1" dirty="0">
                <a:latin typeface="Century Gothic" panose="020B0502020202020204" pitchFamily="34" charset="0"/>
              </a:rPr>
              <a:t>Go to p.59 for Spelling Bee Stage 1 word list</a:t>
            </a:r>
          </a:p>
        </p:txBody>
      </p:sp>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1884" y="927770"/>
            <a:ext cx="1049950" cy="1049950"/>
          </a:xfrm>
          <a:prstGeom prst="rect">
            <a:avLst/>
          </a:prstGeom>
        </p:spPr>
      </p:pic>
    </p:spTree>
    <p:extLst>
      <p:ext uri="{BB962C8B-B14F-4D97-AF65-F5344CB8AC3E}">
        <p14:creationId xmlns:p14="http://schemas.microsoft.com/office/powerpoint/2010/main" val="257862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2">
            <a:extLst>
              <a:ext uri="{FF2B5EF4-FFF2-40B4-BE49-F238E27FC236}">
                <a16:creationId xmlns:a16="http://schemas.microsoft.com/office/drawing/2014/main" id="{4B10724D-6A27-2A4A-BD42-6F06B0351199}"/>
              </a:ext>
            </a:extLst>
          </p:cNvPr>
          <p:cNvSpPr txBox="1">
            <a:spLocks/>
          </p:cNvSpPr>
          <p:nvPr/>
        </p:nvSpPr>
        <p:spPr>
          <a:xfrm>
            <a:off x="104156" y="2395692"/>
            <a:ext cx="5319550" cy="376410"/>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tx1"/>
                </a:solidFill>
              </a:rPr>
              <a:t>After a verb the </a:t>
            </a:r>
            <a:r>
              <a:rPr lang="en-GB" sz="1600" u="sng" dirty="0">
                <a:solidFill>
                  <a:schemeClr val="tx1"/>
                </a:solidFill>
              </a:rPr>
              <a:t>masculine</a:t>
            </a:r>
            <a:r>
              <a:rPr lang="en-GB" sz="1600" dirty="0">
                <a:solidFill>
                  <a:schemeClr val="tx1"/>
                </a:solidFill>
              </a:rPr>
              <a:t> word for ‘</a:t>
            </a:r>
            <a:r>
              <a:rPr lang="en-GB" sz="1600" b="1" i="1" dirty="0">
                <a:solidFill>
                  <a:schemeClr val="tx1"/>
                </a:solidFill>
              </a:rPr>
              <a:t>the’ </a:t>
            </a:r>
            <a:r>
              <a:rPr lang="en-GB" sz="1600" i="1" dirty="0">
                <a:solidFill>
                  <a:schemeClr val="tx1"/>
                </a:solidFill>
              </a:rPr>
              <a:t>changes</a:t>
            </a:r>
            <a:r>
              <a:rPr lang="en-GB" sz="1600" dirty="0">
                <a:solidFill>
                  <a:schemeClr val="tx1"/>
                </a:solidFill>
              </a:rPr>
              <a:t>:</a:t>
            </a:r>
          </a:p>
        </p:txBody>
      </p: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7" name="Rectangle 6"/>
          <p:cNvSpPr/>
          <p:nvPr/>
        </p:nvSpPr>
        <p:spPr>
          <a:xfrm>
            <a:off x="104156" y="634592"/>
            <a:ext cx="5301208" cy="369332"/>
          </a:xfrm>
          <a:prstGeom prst="rect">
            <a:avLst/>
          </a:prstGeom>
        </p:spPr>
        <p:txBody>
          <a:bodyPr wrap="square">
            <a:spAutoFit/>
          </a:bodyPr>
          <a:lstStyle/>
          <a:p>
            <a:r>
              <a:rPr lang="en-GB" b="1" dirty="0">
                <a:solidFill>
                  <a:srgbClr val="000000"/>
                </a:solidFill>
                <a:latin typeface="Century Gothic" panose="020B0502020202020204" pitchFamily="34" charset="0"/>
              </a:rPr>
              <a:t>Definite articles: Row 2 (accusative)</a:t>
            </a:r>
            <a:endParaRPr lang="en-GB" b="1" dirty="0">
              <a:solidFill>
                <a:srgbClr val="000000"/>
              </a:solidFill>
            </a:endParaRPr>
          </a:p>
        </p:txBody>
      </p:sp>
      <p:sp>
        <p:nvSpPr>
          <p:cNvPr id="13" name="Title 3">
            <a:extLst>
              <a:ext uri="{FF2B5EF4-FFF2-40B4-BE49-F238E27FC236}">
                <a16:creationId xmlns:a16="http://schemas.microsoft.com/office/drawing/2014/main" id="{8F4DC969-FFBA-4940-A9E1-D37BCEE15F70}"/>
              </a:ext>
            </a:extLst>
          </p:cNvPr>
          <p:cNvSpPr txBox="1">
            <a:spLocks/>
          </p:cNvSpPr>
          <p:nvPr/>
        </p:nvSpPr>
        <p:spPr>
          <a:xfrm>
            <a:off x="120036" y="946219"/>
            <a:ext cx="6177165"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800" b="1" dirty="0">
                <a:solidFill>
                  <a:srgbClr val="000000"/>
                </a:solidFill>
              </a:rPr>
              <a:t>den = ‘the’ after a verb</a:t>
            </a:r>
          </a:p>
        </p:txBody>
      </p:sp>
      <p:sp>
        <p:nvSpPr>
          <p:cNvPr id="14" name="TextBox 13">
            <a:extLst>
              <a:ext uri="{FF2B5EF4-FFF2-40B4-BE49-F238E27FC236}">
                <a16:creationId xmlns:a16="http://schemas.microsoft.com/office/drawing/2014/main" id="{503B5CC2-793C-ED41-8404-69FAF576D2BB}"/>
              </a:ext>
            </a:extLst>
          </p:cNvPr>
          <p:cNvSpPr txBox="1"/>
          <p:nvPr/>
        </p:nvSpPr>
        <p:spPr>
          <a:xfrm>
            <a:off x="2594626" y="1665255"/>
            <a:ext cx="1043876" cy="338554"/>
          </a:xfrm>
          <a:prstGeom prst="rect">
            <a:avLst/>
          </a:prstGeom>
          <a:noFill/>
        </p:spPr>
        <p:txBody>
          <a:bodyPr wrap="none" rtlCol="0">
            <a:spAutoFit/>
          </a:bodyPr>
          <a:lstStyle/>
          <a:p>
            <a:r>
              <a:rPr lang="en-US" sz="1600" b="1" dirty="0">
                <a:latin typeface="Century Gothic" panose="020B0502020202020204" pitchFamily="34" charset="0"/>
              </a:rPr>
              <a:t>feminine</a:t>
            </a:r>
          </a:p>
        </p:txBody>
      </p:sp>
      <p:sp>
        <p:nvSpPr>
          <p:cNvPr id="15" name="TextBox 14">
            <a:extLst>
              <a:ext uri="{FF2B5EF4-FFF2-40B4-BE49-F238E27FC236}">
                <a16:creationId xmlns:a16="http://schemas.microsoft.com/office/drawing/2014/main" id="{503B5CC2-793C-ED41-8404-69FAF576D2BB}"/>
              </a:ext>
            </a:extLst>
          </p:cNvPr>
          <p:cNvSpPr txBox="1"/>
          <p:nvPr/>
        </p:nvSpPr>
        <p:spPr>
          <a:xfrm>
            <a:off x="450801" y="1611728"/>
            <a:ext cx="1212191" cy="338554"/>
          </a:xfrm>
          <a:prstGeom prst="rect">
            <a:avLst/>
          </a:prstGeom>
          <a:noFill/>
        </p:spPr>
        <p:txBody>
          <a:bodyPr wrap="none" rtlCol="0">
            <a:spAutoFit/>
          </a:bodyPr>
          <a:lstStyle/>
          <a:p>
            <a:r>
              <a:rPr lang="en-US" sz="1600" b="1" dirty="0">
                <a:latin typeface="Century Gothic" panose="020B0502020202020204" pitchFamily="34" charset="0"/>
              </a:rPr>
              <a:t>masculine</a:t>
            </a:r>
          </a:p>
        </p:txBody>
      </p:sp>
      <p:sp>
        <p:nvSpPr>
          <p:cNvPr id="16" name="TextBox 15">
            <a:extLst>
              <a:ext uri="{FF2B5EF4-FFF2-40B4-BE49-F238E27FC236}">
                <a16:creationId xmlns:a16="http://schemas.microsoft.com/office/drawing/2014/main" id="{503B5CC2-793C-ED41-8404-69FAF576D2BB}"/>
              </a:ext>
            </a:extLst>
          </p:cNvPr>
          <p:cNvSpPr txBox="1"/>
          <p:nvPr/>
        </p:nvSpPr>
        <p:spPr>
          <a:xfrm>
            <a:off x="4602646" y="1665255"/>
            <a:ext cx="821059" cy="338554"/>
          </a:xfrm>
          <a:prstGeom prst="rect">
            <a:avLst/>
          </a:prstGeom>
          <a:noFill/>
        </p:spPr>
        <p:txBody>
          <a:bodyPr wrap="none" rtlCol="0">
            <a:spAutoFit/>
          </a:bodyPr>
          <a:lstStyle/>
          <a:p>
            <a:r>
              <a:rPr lang="en-US" sz="1600" b="1" dirty="0">
                <a:latin typeface="Century Gothic" panose="020B0502020202020204" pitchFamily="34" charset="0"/>
              </a:rPr>
              <a:t>neuter</a:t>
            </a:r>
          </a:p>
        </p:txBody>
      </p:sp>
      <p:sp>
        <p:nvSpPr>
          <p:cNvPr id="17" name="TextBox 16">
            <a:extLst>
              <a:ext uri="{FF2B5EF4-FFF2-40B4-BE49-F238E27FC236}">
                <a16:creationId xmlns:a16="http://schemas.microsoft.com/office/drawing/2014/main" id="{61CFBD48-3016-684F-B62B-1963494DD7B0}"/>
              </a:ext>
            </a:extLst>
          </p:cNvPr>
          <p:cNvSpPr txBox="1"/>
          <p:nvPr/>
        </p:nvSpPr>
        <p:spPr>
          <a:xfrm>
            <a:off x="484474" y="1920937"/>
            <a:ext cx="1146468" cy="369332"/>
          </a:xfrm>
          <a:prstGeom prst="rect">
            <a:avLst/>
          </a:prstGeom>
          <a:noFill/>
        </p:spPr>
        <p:txBody>
          <a:bodyPr wrap="none" rtlCol="0">
            <a:spAutoFit/>
          </a:bodyPr>
          <a:lstStyle/>
          <a:p>
            <a:r>
              <a:rPr lang="en-US" b="1" dirty="0">
                <a:latin typeface="Century Gothic" panose="020B0502020202020204" pitchFamily="34" charset="0"/>
              </a:rPr>
              <a:t>der</a:t>
            </a:r>
            <a:r>
              <a:rPr lang="en-US" dirty="0">
                <a:latin typeface="Century Gothic" panose="020B0502020202020204" pitchFamily="34" charset="0"/>
              </a:rPr>
              <a:t> Tisch</a:t>
            </a:r>
          </a:p>
        </p:txBody>
      </p:sp>
      <p:sp>
        <p:nvSpPr>
          <p:cNvPr id="18" name="TextBox 17">
            <a:extLst>
              <a:ext uri="{FF2B5EF4-FFF2-40B4-BE49-F238E27FC236}">
                <a16:creationId xmlns:a16="http://schemas.microsoft.com/office/drawing/2014/main" id="{00C3D582-5ED0-DE44-9A5C-B10E028D13D2}"/>
              </a:ext>
            </a:extLst>
          </p:cNvPr>
          <p:cNvSpPr txBox="1"/>
          <p:nvPr/>
        </p:nvSpPr>
        <p:spPr>
          <a:xfrm>
            <a:off x="2420028" y="1951715"/>
            <a:ext cx="1309974" cy="338554"/>
          </a:xfrm>
          <a:prstGeom prst="rect">
            <a:avLst/>
          </a:prstGeom>
          <a:noFill/>
        </p:spPr>
        <p:txBody>
          <a:bodyPr wrap="none" rtlCol="0">
            <a:spAutoFit/>
          </a:bodyPr>
          <a:lstStyle/>
          <a:p>
            <a:r>
              <a:rPr lang="en-US" sz="1600" b="1" dirty="0">
                <a:latin typeface="Century Gothic" panose="020B0502020202020204" pitchFamily="34" charset="0"/>
              </a:rPr>
              <a:t>die</a:t>
            </a:r>
            <a:r>
              <a:rPr lang="en-US" sz="1600" dirty="0">
                <a:latin typeface="Century Gothic" panose="020B0502020202020204" pitchFamily="34" charset="0"/>
              </a:rPr>
              <a:t> </a:t>
            </a:r>
            <a:r>
              <a:rPr lang="en-US" sz="1600" dirty="0" err="1">
                <a:latin typeface="Century Gothic" panose="020B0502020202020204" pitchFamily="34" charset="0"/>
              </a:rPr>
              <a:t>Flasche</a:t>
            </a:r>
            <a:endParaRPr lang="en-US" sz="1600" dirty="0">
              <a:latin typeface="Century Gothic" panose="020B0502020202020204" pitchFamily="34" charset="0"/>
            </a:endParaRPr>
          </a:p>
        </p:txBody>
      </p:sp>
      <p:sp>
        <p:nvSpPr>
          <p:cNvPr id="20" name="TextBox 19">
            <a:extLst>
              <a:ext uri="{FF2B5EF4-FFF2-40B4-BE49-F238E27FC236}">
                <a16:creationId xmlns:a16="http://schemas.microsoft.com/office/drawing/2014/main" id="{1910836A-A558-4044-95B7-8A556E7DE7F6}"/>
              </a:ext>
            </a:extLst>
          </p:cNvPr>
          <p:cNvSpPr txBox="1"/>
          <p:nvPr/>
        </p:nvSpPr>
        <p:spPr>
          <a:xfrm>
            <a:off x="4349712" y="1967306"/>
            <a:ext cx="1306768" cy="338554"/>
          </a:xfrm>
          <a:prstGeom prst="rect">
            <a:avLst/>
          </a:prstGeom>
          <a:noFill/>
        </p:spPr>
        <p:txBody>
          <a:bodyPr wrap="none" rtlCol="0">
            <a:spAutoFit/>
          </a:bodyPr>
          <a:lstStyle/>
          <a:p>
            <a:r>
              <a:rPr lang="en-US" sz="1600" b="1" dirty="0">
                <a:latin typeface="Century Gothic" panose="020B0502020202020204" pitchFamily="34" charset="0"/>
              </a:rPr>
              <a:t>das </a:t>
            </a:r>
            <a:r>
              <a:rPr lang="en-US" sz="1600" dirty="0">
                <a:latin typeface="Century Gothic" panose="020B0502020202020204" pitchFamily="34" charset="0"/>
              </a:rPr>
              <a:t>Fenster</a:t>
            </a:r>
          </a:p>
        </p:txBody>
      </p:sp>
      <p:sp>
        <p:nvSpPr>
          <p:cNvPr id="22" name="Content Placeholder 2">
            <a:extLst>
              <a:ext uri="{FF2B5EF4-FFF2-40B4-BE49-F238E27FC236}">
                <a16:creationId xmlns:a16="http://schemas.microsoft.com/office/drawing/2014/main" id="{B3E77626-7757-364E-822B-175523BAE4D5}"/>
              </a:ext>
            </a:extLst>
          </p:cNvPr>
          <p:cNvSpPr txBox="1">
            <a:spLocks/>
          </p:cNvSpPr>
          <p:nvPr/>
        </p:nvSpPr>
        <p:spPr>
          <a:xfrm>
            <a:off x="583468" y="3072689"/>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tx1"/>
                </a:solidFill>
              </a:rPr>
              <a:t>Niko hat </a:t>
            </a:r>
            <a:r>
              <a:rPr lang="en-GB" sz="1800" b="1" dirty="0">
                <a:solidFill>
                  <a:schemeClr val="tx1"/>
                </a:solidFill>
              </a:rPr>
              <a:t>den</a:t>
            </a:r>
            <a:r>
              <a:rPr lang="en-GB" sz="1800" dirty="0">
                <a:solidFill>
                  <a:schemeClr val="tx1"/>
                </a:solidFill>
              </a:rPr>
              <a:t> </a:t>
            </a:r>
            <a:r>
              <a:rPr lang="en-GB" sz="1800" dirty="0" err="1">
                <a:solidFill>
                  <a:schemeClr val="tx1"/>
                </a:solidFill>
              </a:rPr>
              <a:t>Tisch</a:t>
            </a:r>
            <a:r>
              <a:rPr lang="en-GB" sz="1800" dirty="0">
                <a:solidFill>
                  <a:schemeClr val="tx1"/>
                </a:solidFill>
              </a:rPr>
              <a:t>.</a:t>
            </a:r>
          </a:p>
        </p:txBody>
      </p:sp>
      <p:sp>
        <p:nvSpPr>
          <p:cNvPr id="23" name="Content Placeholder 2">
            <a:extLst>
              <a:ext uri="{FF2B5EF4-FFF2-40B4-BE49-F238E27FC236}">
                <a16:creationId xmlns:a16="http://schemas.microsoft.com/office/drawing/2014/main" id="{1AFFE229-D69B-BF43-8EBB-E0A2F5739104}"/>
              </a:ext>
            </a:extLst>
          </p:cNvPr>
          <p:cNvSpPr txBox="1">
            <a:spLocks/>
          </p:cNvSpPr>
          <p:nvPr/>
        </p:nvSpPr>
        <p:spPr>
          <a:xfrm>
            <a:off x="583468" y="3367259"/>
            <a:ext cx="3047071"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tx1"/>
                </a:solidFill>
              </a:rPr>
              <a:t>Niko hat </a:t>
            </a:r>
            <a:r>
              <a:rPr lang="en-GB" sz="1800" b="1" dirty="0">
                <a:solidFill>
                  <a:schemeClr val="tx1"/>
                </a:solidFill>
              </a:rPr>
              <a:t>den</a:t>
            </a:r>
            <a:r>
              <a:rPr lang="en-GB" sz="1800" dirty="0">
                <a:solidFill>
                  <a:schemeClr val="tx1"/>
                </a:solidFill>
              </a:rPr>
              <a:t> Rucksack</a:t>
            </a:r>
            <a:r>
              <a:rPr lang="en-GB" dirty="0">
                <a:solidFill>
                  <a:schemeClr val="tx1"/>
                </a:solidFill>
              </a:rPr>
              <a:t>.</a:t>
            </a:r>
          </a:p>
        </p:txBody>
      </p:sp>
      <p:sp>
        <p:nvSpPr>
          <p:cNvPr id="24" name="Content Placeholder 2">
            <a:extLst>
              <a:ext uri="{FF2B5EF4-FFF2-40B4-BE49-F238E27FC236}">
                <a16:creationId xmlns:a16="http://schemas.microsoft.com/office/drawing/2014/main" id="{B3BBB7F0-8945-794A-A7BA-2D907054D104}"/>
              </a:ext>
            </a:extLst>
          </p:cNvPr>
          <p:cNvSpPr txBox="1">
            <a:spLocks/>
          </p:cNvSpPr>
          <p:nvPr/>
        </p:nvSpPr>
        <p:spPr>
          <a:xfrm>
            <a:off x="607180" y="3915492"/>
            <a:ext cx="4530839"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tx1"/>
                </a:solidFill>
              </a:rPr>
              <a:t>Niko hat </a:t>
            </a:r>
            <a:r>
              <a:rPr lang="en-GB" sz="1800" b="1" dirty="0">
                <a:solidFill>
                  <a:schemeClr val="tx1"/>
                </a:solidFill>
              </a:rPr>
              <a:t>den</a:t>
            </a:r>
            <a:r>
              <a:rPr lang="en-GB" sz="1800" dirty="0">
                <a:solidFill>
                  <a:schemeClr val="tx1"/>
                </a:solidFill>
              </a:rPr>
              <a:t> Tisch. </a:t>
            </a:r>
          </a:p>
        </p:txBody>
      </p:sp>
      <p:sp>
        <p:nvSpPr>
          <p:cNvPr id="25" name="Rounded Rectangle 24">
            <a:extLst>
              <a:ext uri="{FF2B5EF4-FFF2-40B4-BE49-F238E27FC236}">
                <a16:creationId xmlns:a16="http://schemas.microsoft.com/office/drawing/2014/main" id="{60B87303-B168-7743-AD25-B7EDEF8BE329}"/>
              </a:ext>
            </a:extLst>
          </p:cNvPr>
          <p:cNvSpPr/>
          <p:nvPr/>
        </p:nvSpPr>
        <p:spPr>
          <a:xfrm>
            <a:off x="69586" y="4479950"/>
            <a:ext cx="6668634" cy="411615"/>
          </a:xfrm>
          <a:prstGeom prst="roundRect">
            <a:avLst/>
          </a:prstGeom>
          <a:solidFill>
            <a:srgbClr val="1F4E79"/>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FFFFFF"/>
                </a:solidFill>
                <a:latin typeface="Century Gothic" panose="020B0502020202020204" pitchFamily="34" charset="0"/>
              </a:rPr>
              <a:t>This change happens after </a:t>
            </a:r>
            <a:r>
              <a:rPr lang="en-GB" sz="1600" b="1" u="sng" dirty="0">
                <a:solidFill>
                  <a:srgbClr val="FFFFFF"/>
                </a:solidFill>
                <a:latin typeface="Century Gothic" panose="020B0502020202020204" pitchFamily="34" charset="0"/>
              </a:rPr>
              <a:t>most </a:t>
            </a:r>
            <a:r>
              <a:rPr lang="en-GB" sz="1600" b="1" dirty="0">
                <a:solidFill>
                  <a:srgbClr val="FFFFFF"/>
                </a:solidFill>
                <a:latin typeface="Century Gothic" panose="020B0502020202020204" pitchFamily="34" charset="0"/>
              </a:rPr>
              <a:t>verbs but </a:t>
            </a:r>
            <a:r>
              <a:rPr lang="en-GB" sz="1600" b="1" i="1" u="sng" dirty="0">
                <a:solidFill>
                  <a:srgbClr val="FFFFFF"/>
                </a:solidFill>
                <a:latin typeface="Century Gothic" panose="020B0502020202020204" pitchFamily="34" charset="0"/>
              </a:rPr>
              <a:t>not</a:t>
            </a:r>
            <a:r>
              <a:rPr lang="en-GB" sz="1600" b="1" dirty="0">
                <a:solidFill>
                  <a:srgbClr val="FFFFFF"/>
                </a:solidFill>
                <a:latin typeface="Century Gothic" panose="020B0502020202020204" pitchFamily="34" charset="0"/>
              </a:rPr>
              <a:t> SEIN / </a:t>
            </a:r>
            <a:r>
              <a:rPr lang="en-GB" sz="1600" b="1" dirty="0" err="1">
                <a:solidFill>
                  <a:srgbClr val="FFFFFF"/>
                </a:solidFill>
                <a:latin typeface="Century Gothic" panose="020B0502020202020204" pitchFamily="34" charset="0"/>
              </a:rPr>
              <a:t>ist</a:t>
            </a:r>
            <a:r>
              <a:rPr lang="en-GB" sz="1600" b="1" dirty="0">
                <a:solidFill>
                  <a:srgbClr val="FFFFFF"/>
                </a:solidFill>
                <a:latin typeface="Century Gothic" panose="020B0502020202020204" pitchFamily="34" charset="0"/>
              </a:rPr>
              <a:t> (BE) / is).</a:t>
            </a:r>
          </a:p>
        </p:txBody>
      </p:sp>
      <p:sp>
        <p:nvSpPr>
          <p:cNvPr id="27" name="Oval Callout 26">
            <a:extLst>
              <a:ext uri="{FF2B5EF4-FFF2-40B4-BE49-F238E27FC236}">
                <a16:creationId xmlns:a16="http://schemas.microsoft.com/office/drawing/2014/main" id="{AF84E0BA-1E58-DA40-990E-4CE7F9C4609B}"/>
              </a:ext>
            </a:extLst>
          </p:cNvPr>
          <p:cNvSpPr/>
          <p:nvPr/>
        </p:nvSpPr>
        <p:spPr>
          <a:xfrm>
            <a:off x="3651934" y="2787772"/>
            <a:ext cx="3187731" cy="1252475"/>
          </a:xfrm>
          <a:prstGeom prst="wedgeEllipseCallout">
            <a:avLst>
              <a:gd name="adj1" fmla="val -62274"/>
              <a:gd name="adj2" fmla="val 3958"/>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entury Gothic" panose="020B0502020202020204" pitchFamily="34" charset="0"/>
            </a:endParaRPr>
          </a:p>
        </p:txBody>
      </p:sp>
      <p:graphicFrame>
        <p:nvGraphicFramePr>
          <p:cNvPr id="28" name="Table 27"/>
          <p:cNvGraphicFramePr>
            <a:graphicFrameLocks noGrp="1"/>
          </p:cNvGraphicFramePr>
          <p:nvPr>
            <p:extLst>
              <p:ext uri="{D42A27DB-BD31-4B8C-83A1-F6EECF244321}">
                <p14:modId xmlns:p14="http://schemas.microsoft.com/office/powerpoint/2010/main" val="57837795"/>
              </p:ext>
            </p:extLst>
          </p:nvPr>
        </p:nvGraphicFramePr>
        <p:xfrm>
          <a:off x="172381" y="6026785"/>
          <a:ext cx="6136939" cy="2705988"/>
        </p:xfrm>
        <a:graphic>
          <a:graphicData uri="http://schemas.openxmlformats.org/drawingml/2006/table">
            <a:tbl>
              <a:tblPr firstRow="1" bandRow="1">
                <a:tableStyleId>{5940675A-B579-460E-94D1-54222C63F5DA}</a:tableStyleId>
              </a:tblPr>
              <a:tblGrid>
                <a:gridCol w="1520486">
                  <a:extLst>
                    <a:ext uri="{9D8B030D-6E8A-4147-A177-3AD203B41FA5}">
                      <a16:colId xmlns:a16="http://schemas.microsoft.com/office/drawing/2014/main" val="20000"/>
                    </a:ext>
                  </a:extLst>
                </a:gridCol>
                <a:gridCol w="4616453">
                  <a:extLst>
                    <a:ext uri="{9D8B030D-6E8A-4147-A177-3AD203B41FA5}">
                      <a16:colId xmlns:a16="http://schemas.microsoft.com/office/drawing/2014/main" val="20001"/>
                    </a:ext>
                  </a:extLst>
                </a:gridCol>
              </a:tblGrid>
              <a:tr h="333679">
                <a:tc gridSpan="2">
                  <a:txBody>
                    <a:bodyPr/>
                    <a:lstStyle/>
                    <a:p>
                      <a:r>
                        <a:rPr lang="en-GB" sz="1800" dirty="0">
                          <a:latin typeface="Century Gothic" panose="020B0502020202020204" pitchFamily="34" charset="0"/>
                        </a:rPr>
                        <a:t>Verb HABEN [to have, having]</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333679">
                <a:tc>
                  <a:txBody>
                    <a:bodyPr/>
                    <a:lstStyle/>
                    <a:p>
                      <a:r>
                        <a:rPr lang="en-GB" sz="1800" dirty="0" err="1">
                          <a:latin typeface="Century Gothic" panose="020B0502020202020204" pitchFamily="34" charset="0"/>
                        </a:rPr>
                        <a:t>ich</a:t>
                      </a:r>
                      <a:r>
                        <a:rPr lang="en-GB" sz="1800" baseline="0" dirty="0">
                          <a:latin typeface="Century Gothic" panose="020B0502020202020204" pitchFamily="34" charset="0"/>
                        </a:rPr>
                        <a:t> </a:t>
                      </a:r>
                      <a:r>
                        <a:rPr lang="en-GB" sz="1800" baseline="0" dirty="0" err="1">
                          <a:latin typeface="Century Gothic" panose="020B0502020202020204" pitchFamily="34" charset="0"/>
                        </a:rPr>
                        <a:t>habe</a:t>
                      </a:r>
                      <a:endParaRPr lang="en-GB" sz="18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Century Gothic" panose="020B0502020202020204" pitchFamily="34" charset="0"/>
                        </a:rPr>
                        <a:t>I</a:t>
                      </a:r>
                      <a:r>
                        <a:rPr lang="en-GB" sz="1800" baseline="0" dirty="0">
                          <a:latin typeface="Century Gothic" panose="020B0502020202020204" pitchFamily="34" charset="0"/>
                        </a:rPr>
                        <a:t> </a:t>
                      </a:r>
                      <a:r>
                        <a:rPr lang="en-GB" sz="1800" dirty="0">
                          <a:latin typeface="Century Gothic" panose="020B0502020202020204" pitchFamily="34" charset="0"/>
                        </a:rPr>
                        <a:t>have</a:t>
                      </a:r>
                    </a:p>
                  </a:txBody>
                  <a:tcPr/>
                </a:tc>
                <a:extLst>
                  <a:ext uri="{0D108BD9-81ED-4DB2-BD59-A6C34878D82A}">
                    <a16:rowId xmlns:a16="http://schemas.microsoft.com/office/drawing/2014/main" val="10001"/>
                  </a:ext>
                </a:extLst>
              </a:tr>
              <a:tr h="333679">
                <a:tc>
                  <a:txBody>
                    <a:bodyPr/>
                    <a:lstStyle/>
                    <a:p>
                      <a:r>
                        <a:rPr lang="en-GB" sz="1800" dirty="0">
                          <a:latin typeface="Century Gothic" panose="020B0502020202020204" pitchFamily="34" charset="0"/>
                        </a:rPr>
                        <a:t>du</a:t>
                      </a:r>
                      <a:r>
                        <a:rPr lang="en-GB" sz="1800" baseline="0" dirty="0">
                          <a:latin typeface="Century Gothic" panose="020B0502020202020204" pitchFamily="34" charset="0"/>
                        </a:rPr>
                        <a:t> hast</a:t>
                      </a:r>
                      <a:endParaRPr lang="en-GB" sz="1800" dirty="0">
                        <a:latin typeface="Century Gothic" panose="020B0502020202020204" pitchFamily="34" charset="0"/>
                      </a:endParaRPr>
                    </a:p>
                  </a:txBody>
                  <a:tcPr/>
                </a:tc>
                <a:tc>
                  <a:txBody>
                    <a:bodyPr/>
                    <a:lstStyle/>
                    <a:p>
                      <a:r>
                        <a:rPr lang="en-GB" sz="1800" dirty="0">
                          <a:latin typeface="Century Gothic" panose="020B0502020202020204" pitchFamily="34" charset="0"/>
                        </a:rPr>
                        <a:t>you have</a:t>
                      </a:r>
                    </a:p>
                  </a:txBody>
                  <a:tcPr/>
                </a:tc>
                <a:extLst>
                  <a:ext uri="{0D108BD9-81ED-4DB2-BD59-A6C34878D82A}">
                    <a16:rowId xmlns:a16="http://schemas.microsoft.com/office/drawing/2014/main" val="10002"/>
                  </a:ext>
                </a:extLst>
              </a:tr>
              <a:tr h="333679">
                <a:tc>
                  <a:txBody>
                    <a:bodyPr/>
                    <a:lstStyle/>
                    <a:p>
                      <a:r>
                        <a:rPr lang="en-GB" sz="1800" dirty="0" err="1">
                          <a:latin typeface="Century Gothic" panose="020B0502020202020204" pitchFamily="34" charset="0"/>
                        </a:rPr>
                        <a:t>er</a:t>
                      </a:r>
                      <a:r>
                        <a:rPr lang="en-GB" sz="1800" dirty="0">
                          <a:latin typeface="Century Gothic" panose="020B0502020202020204" pitchFamily="34" charset="0"/>
                        </a:rPr>
                        <a:t>/</a:t>
                      </a:r>
                      <a:r>
                        <a:rPr lang="en-GB" sz="1800" dirty="0" err="1">
                          <a:latin typeface="Century Gothic" panose="020B0502020202020204" pitchFamily="34" charset="0"/>
                        </a:rPr>
                        <a:t>sie</a:t>
                      </a:r>
                      <a:r>
                        <a:rPr lang="en-GB" sz="1800" dirty="0">
                          <a:latin typeface="Century Gothic" panose="020B0502020202020204" pitchFamily="34" charset="0"/>
                        </a:rPr>
                        <a:t> hat</a:t>
                      </a:r>
                    </a:p>
                  </a:txBody>
                  <a:tcPr/>
                </a:tc>
                <a:tc>
                  <a:txBody>
                    <a:bodyPr/>
                    <a:lstStyle/>
                    <a:p>
                      <a:r>
                        <a:rPr lang="en-GB" sz="1800" dirty="0">
                          <a:latin typeface="Century Gothic" panose="020B0502020202020204" pitchFamily="34" charset="0"/>
                        </a:rPr>
                        <a:t>he/she</a:t>
                      </a:r>
                      <a:r>
                        <a:rPr lang="en-GB" sz="1800" baseline="0" dirty="0">
                          <a:latin typeface="Century Gothic" panose="020B0502020202020204" pitchFamily="34" charset="0"/>
                        </a:rPr>
                        <a:t> </a:t>
                      </a:r>
                      <a:r>
                        <a:rPr lang="en-GB" sz="1800" dirty="0">
                          <a:latin typeface="Century Gothic" panose="020B0502020202020204" pitchFamily="34" charset="0"/>
                        </a:rPr>
                        <a:t>has</a:t>
                      </a:r>
                    </a:p>
                  </a:txBody>
                  <a:tcPr/>
                </a:tc>
                <a:extLst>
                  <a:ext uri="{0D108BD9-81ED-4DB2-BD59-A6C34878D82A}">
                    <a16:rowId xmlns:a16="http://schemas.microsoft.com/office/drawing/2014/main" val="10003"/>
                  </a:ext>
                </a:extLst>
              </a:tr>
              <a:tr h="1242948">
                <a:tc gridSpan="2">
                  <a:txBody>
                    <a:bodyPr/>
                    <a:lstStyle/>
                    <a:p>
                      <a:r>
                        <a:rPr lang="en-GB" sz="1800" b="1" dirty="0" err="1">
                          <a:latin typeface="Century Gothic" panose="020B0502020202020204" pitchFamily="34" charset="0"/>
                        </a:rPr>
                        <a:t>Wer</a:t>
                      </a:r>
                      <a:r>
                        <a:rPr lang="en-GB" sz="1800" b="1" dirty="0">
                          <a:latin typeface="Century Gothic" panose="020B0502020202020204" pitchFamily="34" charset="0"/>
                        </a:rPr>
                        <a:t> hat </a:t>
                      </a:r>
                      <a:r>
                        <a:rPr lang="en-GB" sz="1800" b="1" u="sng" dirty="0">
                          <a:latin typeface="Century Gothic" panose="020B0502020202020204" pitchFamily="34" charset="0"/>
                        </a:rPr>
                        <a:t>den</a:t>
                      </a:r>
                      <a:r>
                        <a:rPr lang="en-GB" sz="1800" b="1" dirty="0">
                          <a:latin typeface="Century Gothic" panose="020B0502020202020204" pitchFamily="34" charset="0"/>
                        </a:rPr>
                        <a:t> </a:t>
                      </a:r>
                      <a:r>
                        <a:rPr lang="en-GB" sz="1800" b="1" dirty="0" err="1">
                          <a:latin typeface="Century Gothic" panose="020B0502020202020204" pitchFamily="34" charset="0"/>
                        </a:rPr>
                        <a:t>Fußball</a:t>
                      </a:r>
                      <a:r>
                        <a:rPr lang="en-GB" sz="1800" b="1" dirty="0">
                          <a:latin typeface="Century Gothic" panose="020B0502020202020204" pitchFamily="34" charset="0"/>
                        </a:rPr>
                        <a:t>?    </a:t>
                      </a:r>
                      <a:r>
                        <a:rPr lang="en-GB" sz="1800" b="0" i="1" dirty="0">
                          <a:latin typeface="Century Gothic" panose="020B0502020202020204" pitchFamily="34" charset="0"/>
                        </a:rPr>
                        <a:t>Who has the football?</a:t>
                      </a:r>
                    </a:p>
                    <a:p>
                      <a:r>
                        <a:rPr lang="en-GB" sz="1800" b="1" dirty="0">
                          <a:latin typeface="Century Gothic" panose="020B0502020202020204" pitchFamily="34" charset="0"/>
                        </a:rPr>
                        <a:t>Ich</a:t>
                      </a:r>
                      <a:r>
                        <a:rPr lang="en-GB" sz="1800" b="1" baseline="0" dirty="0">
                          <a:latin typeface="Century Gothic" panose="020B0502020202020204" pitchFamily="34" charset="0"/>
                        </a:rPr>
                        <a:t> </a:t>
                      </a:r>
                      <a:r>
                        <a:rPr lang="en-GB" sz="1800" b="1" baseline="0" dirty="0" err="1">
                          <a:latin typeface="Century Gothic" panose="020B0502020202020204" pitchFamily="34" charset="0"/>
                        </a:rPr>
                        <a:t>habe</a:t>
                      </a:r>
                      <a:r>
                        <a:rPr lang="en-GB" sz="1800" b="1" baseline="0" dirty="0">
                          <a:latin typeface="Century Gothic" panose="020B0502020202020204" pitchFamily="34" charset="0"/>
                        </a:rPr>
                        <a:t> </a:t>
                      </a:r>
                      <a:r>
                        <a:rPr lang="en-GB" sz="1800" b="1" u="sng" baseline="0" dirty="0">
                          <a:latin typeface="Century Gothic" panose="020B0502020202020204" pitchFamily="34" charset="0"/>
                        </a:rPr>
                        <a:t>den</a:t>
                      </a:r>
                      <a:r>
                        <a:rPr lang="en-GB" sz="1800" b="1" baseline="0" dirty="0">
                          <a:latin typeface="Century Gothic" panose="020B0502020202020204" pitchFamily="34" charset="0"/>
                        </a:rPr>
                        <a:t> </a:t>
                      </a:r>
                      <a:r>
                        <a:rPr lang="en-GB" sz="1800" b="1" baseline="0" dirty="0" err="1">
                          <a:latin typeface="Century Gothic" panose="020B0502020202020204" pitchFamily="34" charset="0"/>
                        </a:rPr>
                        <a:t>Fußball</a:t>
                      </a:r>
                      <a:r>
                        <a:rPr lang="en-GB" sz="1800" dirty="0">
                          <a:latin typeface="Century Gothic" panose="020B0502020202020204" pitchFamily="34" charset="0"/>
                        </a:rPr>
                        <a:t>.  </a:t>
                      </a:r>
                      <a:r>
                        <a:rPr lang="en-GB" sz="1800" i="1" dirty="0">
                          <a:latin typeface="Century Gothic" panose="020B0502020202020204" pitchFamily="34" charset="0"/>
                        </a:rPr>
                        <a:t>I have the</a:t>
                      </a:r>
                      <a:r>
                        <a:rPr lang="en-GB" sz="1800" i="1" baseline="0" dirty="0">
                          <a:latin typeface="Century Gothic" panose="020B0502020202020204" pitchFamily="34" charset="0"/>
                        </a:rPr>
                        <a:t> football</a:t>
                      </a:r>
                      <a:r>
                        <a:rPr lang="en-GB" sz="1800" i="1" dirty="0">
                          <a:latin typeface="Century Gothic" panose="020B0502020202020204" pitchFamily="34" charset="0"/>
                        </a:rPr>
                        <a:t>.</a:t>
                      </a:r>
                      <a:br>
                        <a:rPr lang="en-GB" sz="1800" i="1" dirty="0">
                          <a:latin typeface="Century Gothic" panose="020B0502020202020204" pitchFamily="34" charset="0"/>
                        </a:rPr>
                      </a:br>
                      <a:r>
                        <a:rPr lang="en-GB" sz="1800" b="1" dirty="0">
                          <a:latin typeface="Century Gothic" panose="020B0502020202020204" pitchFamily="34" charset="0"/>
                        </a:rPr>
                        <a:t>Du</a:t>
                      </a:r>
                      <a:r>
                        <a:rPr lang="en-GB" sz="1800" b="1" baseline="0" dirty="0">
                          <a:latin typeface="Century Gothic" panose="020B0502020202020204" pitchFamily="34" charset="0"/>
                        </a:rPr>
                        <a:t> hast die </a:t>
                      </a:r>
                      <a:r>
                        <a:rPr lang="en-GB" sz="1800" b="1" baseline="0" dirty="0" err="1">
                          <a:latin typeface="Century Gothic" panose="020B0502020202020204" pitchFamily="34" charset="0"/>
                        </a:rPr>
                        <a:t>Flasche</a:t>
                      </a:r>
                      <a:r>
                        <a:rPr lang="en-GB" sz="1800" dirty="0">
                          <a:latin typeface="Century Gothic" panose="020B0502020202020204" pitchFamily="34" charset="0"/>
                        </a:rPr>
                        <a:t>.  </a:t>
                      </a:r>
                      <a:r>
                        <a:rPr lang="en-GB" sz="1800" i="1" dirty="0">
                          <a:latin typeface="Century Gothic" panose="020B0502020202020204" pitchFamily="34" charset="0"/>
                        </a:rPr>
                        <a:t>You have the bottle.</a:t>
                      </a:r>
                      <a:br>
                        <a:rPr lang="en-GB" sz="1800" i="1" dirty="0">
                          <a:latin typeface="Century Gothic" panose="020B0502020202020204" pitchFamily="34" charset="0"/>
                        </a:rPr>
                      </a:br>
                      <a:r>
                        <a:rPr lang="en-GB" sz="1800" b="1" dirty="0" err="1">
                          <a:latin typeface="Century Gothic" panose="020B0502020202020204" pitchFamily="34" charset="0"/>
                        </a:rPr>
                        <a:t>Er</a:t>
                      </a:r>
                      <a:r>
                        <a:rPr lang="en-GB" sz="1800" b="1" dirty="0">
                          <a:latin typeface="Century Gothic" panose="020B0502020202020204" pitchFamily="34" charset="0"/>
                        </a:rPr>
                        <a:t>/</a:t>
                      </a:r>
                      <a:r>
                        <a:rPr lang="en-GB" sz="1800" b="1" dirty="0" err="1">
                          <a:latin typeface="Century Gothic" panose="020B0502020202020204" pitchFamily="34" charset="0"/>
                        </a:rPr>
                        <a:t>sie</a:t>
                      </a:r>
                      <a:r>
                        <a:rPr lang="en-GB" sz="1800" b="1" dirty="0">
                          <a:latin typeface="Century Gothic" panose="020B0502020202020204" pitchFamily="34" charset="0"/>
                        </a:rPr>
                        <a:t> hat</a:t>
                      </a:r>
                      <a:r>
                        <a:rPr lang="en-GB" sz="1800" b="0" baseline="0" dirty="0">
                          <a:latin typeface="Century Gothic" panose="020B0502020202020204" pitchFamily="34" charset="0"/>
                        </a:rPr>
                        <a:t> </a:t>
                      </a:r>
                      <a:r>
                        <a:rPr lang="en-GB" sz="1800" b="1" dirty="0">
                          <a:latin typeface="Century Gothic" panose="020B0502020202020204" pitchFamily="34" charset="0"/>
                        </a:rPr>
                        <a:t>das Heft.  </a:t>
                      </a:r>
                      <a:r>
                        <a:rPr lang="en-GB" sz="1800" i="1" dirty="0">
                          <a:latin typeface="Century Gothic" panose="020B0502020202020204" pitchFamily="34" charset="0"/>
                        </a:rPr>
                        <a:t>She/he</a:t>
                      </a:r>
                      <a:r>
                        <a:rPr lang="en-GB" sz="1800" i="1" baseline="0" dirty="0">
                          <a:latin typeface="Century Gothic" panose="020B0502020202020204" pitchFamily="34" charset="0"/>
                        </a:rPr>
                        <a:t> has the exercise book.</a:t>
                      </a:r>
                      <a:endParaRPr lang="en-GB" sz="1800" i="1" dirty="0">
                        <a:latin typeface="Century Gothic" panose="020B0502020202020204" pitchFamily="34" charset="0"/>
                      </a:endParaRP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4"/>
                  </a:ext>
                </a:extLst>
              </a:tr>
            </a:tbl>
          </a:graphicData>
        </a:graphic>
      </p:graphicFrame>
      <p:sp>
        <p:nvSpPr>
          <p:cNvPr id="29" name="Rectangle 28"/>
          <p:cNvSpPr/>
          <p:nvPr/>
        </p:nvSpPr>
        <p:spPr>
          <a:xfrm>
            <a:off x="54858" y="5230877"/>
            <a:ext cx="2004075" cy="369332"/>
          </a:xfrm>
          <a:prstGeom prst="rect">
            <a:avLst/>
          </a:prstGeom>
        </p:spPr>
        <p:txBody>
          <a:bodyPr wrap="none">
            <a:spAutoFit/>
          </a:bodyPr>
          <a:lstStyle/>
          <a:p>
            <a:r>
              <a:rPr lang="en-GB" b="1" dirty="0" err="1">
                <a:solidFill>
                  <a:srgbClr val="000000"/>
                </a:solidFill>
                <a:latin typeface="Century Gothic" panose="020B0502020202020204" pitchFamily="34" charset="0"/>
              </a:rPr>
              <a:t>Haben</a:t>
            </a:r>
            <a:r>
              <a:rPr lang="en-GB" b="1" dirty="0">
                <a:solidFill>
                  <a:srgbClr val="000000"/>
                </a:solidFill>
                <a:latin typeface="Century Gothic" panose="020B0502020202020204" pitchFamily="34" charset="0"/>
              </a:rPr>
              <a:t> - to have</a:t>
            </a:r>
            <a:endParaRPr lang="en-GB" dirty="0">
              <a:solidFill>
                <a:srgbClr val="000000"/>
              </a:solidFill>
              <a:latin typeface="Century Gothic" panose="020B0502020202020204" pitchFamily="34" charset="0"/>
            </a:endParaRPr>
          </a:p>
        </p:txBody>
      </p:sp>
      <p:sp>
        <p:nvSpPr>
          <p:cNvPr id="30" name="Rectangle 29"/>
          <p:cNvSpPr/>
          <p:nvPr/>
        </p:nvSpPr>
        <p:spPr>
          <a:xfrm>
            <a:off x="51250" y="5627955"/>
            <a:ext cx="6908213" cy="369332"/>
          </a:xfrm>
          <a:prstGeom prst="rect">
            <a:avLst/>
          </a:prstGeom>
        </p:spPr>
        <p:txBody>
          <a:bodyPr wrap="square">
            <a:spAutoFit/>
          </a:bodyPr>
          <a:lstStyle/>
          <a:p>
            <a:r>
              <a:rPr lang="en-GB" dirty="0">
                <a:solidFill>
                  <a:srgbClr val="000000"/>
                </a:solidFill>
                <a:latin typeface="Century Gothic" panose="020B0502020202020204" pitchFamily="34" charset="0"/>
              </a:rPr>
              <a:t>In German, the verb </a:t>
            </a:r>
            <a:r>
              <a:rPr lang="en-GB" b="1" dirty="0">
                <a:solidFill>
                  <a:srgbClr val="000000"/>
                </a:solidFill>
                <a:latin typeface="Century Gothic" panose="020B0502020202020204" pitchFamily="34" charset="0"/>
              </a:rPr>
              <a:t>HABEN</a:t>
            </a:r>
            <a:r>
              <a:rPr lang="en-GB" dirty="0">
                <a:solidFill>
                  <a:srgbClr val="000000"/>
                </a:solidFill>
                <a:latin typeface="Century Gothic" panose="020B0502020202020204" pitchFamily="34" charset="0"/>
              </a:rPr>
              <a:t> means </a:t>
            </a:r>
            <a:r>
              <a:rPr lang="en-GB" b="1" i="1" dirty="0">
                <a:solidFill>
                  <a:srgbClr val="000000"/>
                </a:solidFill>
                <a:latin typeface="Century Gothic" panose="020B0502020202020204" pitchFamily="34" charset="0"/>
              </a:rPr>
              <a:t>to have</a:t>
            </a:r>
            <a:r>
              <a:rPr lang="en-GB" sz="1600" b="1" i="1" dirty="0">
                <a:solidFill>
                  <a:srgbClr val="000000"/>
                </a:solidFill>
                <a:latin typeface="Century Gothic" panose="020B0502020202020204" pitchFamily="34" charset="0"/>
              </a:rPr>
              <a:t>.</a:t>
            </a:r>
            <a:endParaRPr lang="en-GB" sz="1600" dirty="0">
              <a:solidFill>
                <a:srgbClr val="000000"/>
              </a:solidFill>
              <a:latin typeface="Century Gothic" panose="020B0502020202020204" pitchFamily="34" charset="0"/>
            </a:endParaRPr>
          </a:p>
        </p:txBody>
      </p:sp>
      <p:pic>
        <p:nvPicPr>
          <p:cNvPr id="26" name="Picture 38" descr="Man and Woman Holding Hands on Facebook 2.2">
            <a:extLst>
              <a:ext uri="{FF2B5EF4-FFF2-40B4-BE49-F238E27FC236}">
                <a16:creationId xmlns:a16="http://schemas.microsoft.com/office/drawing/2014/main" id="{3F8C92B3-10E7-EF4B-A37D-235AF3B1C9A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081"/>
          <a:stretch/>
        </p:blipFill>
        <p:spPr bwMode="auto">
          <a:xfrm>
            <a:off x="-8844" y="3062959"/>
            <a:ext cx="540575" cy="11280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0B09DD08-DF6C-5340-BC3F-5A2A9E8481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0999" y="7536529"/>
            <a:ext cx="641049" cy="644286"/>
          </a:xfrm>
          <a:prstGeom prst="rect">
            <a:avLst/>
          </a:prstGeom>
        </p:spPr>
      </p:pic>
      <p:sp>
        <p:nvSpPr>
          <p:cNvPr id="31" name="Content Placeholder 2">
            <a:extLst>
              <a:ext uri="{FF2B5EF4-FFF2-40B4-BE49-F238E27FC236}">
                <a16:creationId xmlns:a16="http://schemas.microsoft.com/office/drawing/2014/main" id="{4B10724D-6A27-2A4A-BD42-6F06B0351199}"/>
              </a:ext>
            </a:extLst>
          </p:cNvPr>
          <p:cNvSpPr txBox="1">
            <a:spLocks/>
          </p:cNvSpPr>
          <p:nvPr/>
        </p:nvSpPr>
        <p:spPr>
          <a:xfrm>
            <a:off x="119345" y="1270793"/>
            <a:ext cx="4274308" cy="340935"/>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solidFill>
                  <a:schemeClr val="tx1"/>
                </a:solidFill>
              </a:rPr>
              <a:t>You already know </a:t>
            </a:r>
            <a:r>
              <a:rPr lang="en-GB" sz="1600" u="sng" dirty="0">
                <a:solidFill>
                  <a:schemeClr val="tx1"/>
                </a:solidFill>
              </a:rPr>
              <a:t>three</a:t>
            </a:r>
            <a:r>
              <a:rPr lang="en-GB" sz="1600" dirty="0">
                <a:solidFill>
                  <a:schemeClr val="tx1"/>
                </a:solidFill>
              </a:rPr>
              <a:t> words for ‘</a:t>
            </a:r>
            <a:r>
              <a:rPr lang="en-GB" sz="1600" b="1" dirty="0">
                <a:solidFill>
                  <a:schemeClr val="tx1"/>
                </a:solidFill>
              </a:rPr>
              <a:t>the</a:t>
            </a:r>
            <a:r>
              <a:rPr lang="en-GB" sz="1600" dirty="0">
                <a:solidFill>
                  <a:schemeClr val="tx1"/>
                </a:solidFill>
              </a:rPr>
              <a:t>’:</a:t>
            </a:r>
          </a:p>
        </p:txBody>
      </p:sp>
      <p:sp>
        <p:nvSpPr>
          <p:cNvPr id="4" name="Rectangle 3"/>
          <p:cNvSpPr/>
          <p:nvPr/>
        </p:nvSpPr>
        <p:spPr>
          <a:xfrm>
            <a:off x="3742623" y="3051213"/>
            <a:ext cx="3148779" cy="830997"/>
          </a:xfrm>
          <a:prstGeom prst="rect">
            <a:avLst/>
          </a:prstGeom>
        </p:spPr>
        <p:txBody>
          <a:bodyPr wrap="square">
            <a:spAutoFit/>
          </a:bodyPr>
          <a:lstStyle/>
          <a:p>
            <a:pPr lvl="0" algn="ctr"/>
            <a:r>
              <a:rPr lang="en-GB" sz="1600" i="1" dirty="0">
                <a:solidFill>
                  <a:srgbClr val="000000"/>
                </a:solidFill>
                <a:latin typeface="Century Gothic" panose="020B0502020202020204" pitchFamily="34" charset="0"/>
              </a:rPr>
              <a:t>Only</a:t>
            </a:r>
            <a:r>
              <a:rPr lang="en-GB" sz="1600" dirty="0">
                <a:solidFill>
                  <a:srgbClr val="000000"/>
                </a:solidFill>
                <a:latin typeface="Century Gothic" panose="020B0502020202020204" pitchFamily="34" charset="0"/>
              </a:rPr>
              <a:t> the </a:t>
            </a:r>
            <a:r>
              <a:rPr lang="en-GB" sz="1600" b="1" dirty="0">
                <a:solidFill>
                  <a:srgbClr val="000000"/>
                </a:solidFill>
                <a:latin typeface="Century Gothic" panose="020B0502020202020204" pitchFamily="34" charset="0"/>
              </a:rPr>
              <a:t>masculine</a:t>
            </a:r>
            <a:r>
              <a:rPr lang="en-GB" sz="1600" dirty="0">
                <a:solidFill>
                  <a:srgbClr val="000000"/>
                </a:solidFill>
                <a:latin typeface="Century Gothic" panose="020B0502020202020204" pitchFamily="34" charset="0"/>
              </a:rPr>
              <a:t> changes. Feminine and neuter words for ‘</a:t>
            </a:r>
            <a:r>
              <a:rPr lang="en-GB" sz="1600" b="1" dirty="0">
                <a:solidFill>
                  <a:srgbClr val="000000"/>
                </a:solidFill>
                <a:latin typeface="Century Gothic" panose="020B0502020202020204" pitchFamily="34" charset="0"/>
              </a:rPr>
              <a:t>the</a:t>
            </a:r>
            <a:r>
              <a:rPr lang="en-GB" sz="1600" dirty="0">
                <a:solidFill>
                  <a:srgbClr val="000000"/>
                </a:solidFill>
                <a:latin typeface="Century Gothic" panose="020B0502020202020204" pitchFamily="34" charset="0"/>
              </a:rPr>
              <a:t>’ stay the same! </a:t>
            </a: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15</a:t>
            </a:r>
          </a:p>
        </p:txBody>
      </p:sp>
    </p:spTree>
    <p:extLst>
      <p:ext uri="{BB962C8B-B14F-4D97-AF65-F5344CB8AC3E}">
        <p14:creationId xmlns:p14="http://schemas.microsoft.com/office/powerpoint/2010/main" val="869065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0" y="145318"/>
            <a:ext cx="4768787"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3112602"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What people have</a:t>
            </a:r>
            <a:endParaRPr lang="en-US" dirty="0"/>
          </a:p>
        </p:txBody>
      </p:sp>
      <p:sp>
        <p:nvSpPr>
          <p:cNvPr id="31" name="Rectangle 30">
            <a:extLst>
              <a:ext uri="{FF2B5EF4-FFF2-40B4-BE49-F238E27FC236}">
                <a16:creationId xmlns:a16="http://schemas.microsoft.com/office/drawing/2014/main" id="{187D3DE4-1B8E-4EF9-A0F4-FAE19AE97A2E}"/>
              </a:ext>
            </a:extLst>
          </p:cNvPr>
          <p:cNvSpPr/>
          <p:nvPr/>
        </p:nvSpPr>
        <p:spPr>
          <a:xfrm>
            <a:off x="5049331" y="157817"/>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35" name="Table 34"/>
          <p:cNvGraphicFramePr>
            <a:graphicFrameLocks noGrp="1"/>
          </p:cNvGraphicFramePr>
          <p:nvPr>
            <p:extLst>
              <p:ext uri="{D42A27DB-BD31-4B8C-83A1-F6EECF244321}">
                <p14:modId xmlns:p14="http://schemas.microsoft.com/office/powerpoint/2010/main" val="2911873461"/>
              </p:ext>
            </p:extLst>
          </p:nvPr>
        </p:nvGraphicFramePr>
        <p:xfrm>
          <a:off x="836712" y="724163"/>
          <a:ext cx="3425113" cy="5080124"/>
        </p:xfrm>
        <a:graphic>
          <a:graphicData uri="http://schemas.openxmlformats.org/drawingml/2006/table">
            <a:tbl>
              <a:tblPr>
                <a:tableStyleId>{5940675A-B579-460E-94D1-54222C63F5DA}</a:tableStyleId>
              </a:tblPr>
              <a:tblGrid>
                <a:gridCol w="1674744">
                  <a:extLst>
                    <a:ext uri="{9D8B030D-6E8A-4147-A177-3AD203B41FA5}">
                      <a16:colId xmlns:a16="http://schemas.microsoft.com/office/drawing/2014/main" val="2180383906"/>
                    </a:ext>
                  </a:extLst>
                </a:gridCol>
                <a:gridCol w="1750369">
                  <a:extLst>
                    <a:ext uri="{9D8B030D-6E8A-4147-A177-3AD203B41FA5}">
                      <a16:colId xmlns:a16="http://schemas.microsoft.com/office/drawing/2014/main" val="3205075920"/>
                    </a:ext>
                  </a:extLst>
                </a:gridCol>
              </a:tblGrid>
              <a:tr h="355964">
                <a:tc>
                  <a:txBody>
                    <a:bodyPr/>
                    <a:lstStyle/>
                    <a:p>
                      <a:pPr algn="l" fontAlgn="b"/>
                      <a:r>
                        <a:rPr lang="en-GB" sz="1600" b="0" i="0" u="none" strike="noStrike" dirty="0" err="1">
                          <a:solidFill>
                            <a:srgbClr val="000000"/>
                          </a:solidFill>
                          <a:effectLst/>
                          <a:latin typeface="Century Gothic" panose="020B0502020202020204" pitchFamily="34" charset="0"/>
                        </a:rPr>
                        <a:t>haben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to have,</a:t>
                      </a:r>
                      <a:r>
                        <a:rPr lang="en-GB" sz="1600" b="0" i="0" u="none" strike="noStrike" baseline="0" dirty="0">
                          <a:solidFill>
                            <a:srgbClr val="000000"/>
                          </a:solidFill>
                          <a:effectLst/>
                          <a:latin typeface="Century Gothic" panose="020B0502020202020204" pitchFamily="34" charset="0"/>
                        </a:rPr>
                        <a:t> </a:t>
                      </a:r>
                      <a:r>
                        <a:rPr lang="en-GB" sz="1600" b="0" i="0" u="none" strike="noStrike" dirty="0">
                          <a:solidFill>
                            <a:srgbClr val="000000"/>
                          </a:solidFill>
                          <a:effectLst/>
                          <a:latin typeface="Century Gothic" panose="020B0502020202020204" pitchFamily="34" charset="0"/>
                        </a:rPr>
                        <a:t>having</a:t>
                      </a:r>
                    </a:p>
                  </a:txBody>
                  <a:tcPr marL="90000" marR="90000" marT="46800" marB="46800" anchor="b"/>
                </a:tc>
                <a:extLst>
                  <a:ext uri="{0D108BD9-81ED-4DB2-BD59-A6C34878D82A}">
                    <a16:rowId xmlns:a16="http://schemas.microsoft.com/office/drawing/2014/main" val="4083174637"/>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hat</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has (HAVE)</a:t>
                      </a:r>
                    </a:p>
                  </a:txBody>
                  <a:tcPr marL="90000" marR="90000" marT="46800" marB="46800" anchor="b"/>
                </a:tc>
                <a:extLst>
                  <a:ext uri="{0D108BD9-81ED-4DB2-BD59-A6C34878D82A}">
                    <a16:rowId xmlns:a16="http://schemas.microsoft.com/office/drawing/2014/main" val="925274610"/>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he</a:t>
                      </a:r>
                    </a:p>
                  </a:txBody>
                  <a:tcPr marL="90000" marR="90000" marT="46800" marB="46800" anchor="b"/>
                </a:tc>
                <a:extLst>
                  <a:ext uri="{0D108BD9-81ED-4DB2-BD59-A6C34878D82A}">
                    <a16:rowId xmlns:a16="http://schemas.microsoft.com/office/drawing/2014/main" val="1212110965"/>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sie</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she</a:t>
                      </a:r>
                    </a:p>
                  </a:txBody>
                  <a:tcPr marL="90000" marR="90000" marT="46800" marB="46800" anchor="b"/>
                </a:tc>
                <a:extLst>
                  <a:ext uri="{0D108BD9-81ED-4DB2-BD59-A6C34878D82A}">
                    <a16:rowId xmlns:a16="http://schemas.microsoft.com/office/drawing/2014/main" val="2480405029"/>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wer</a:t>
                      </a:r>
                      <a:r>
                        <a:rPr lang="en-GB" sz="1600" b="0" i="0" u="none" strike="noStrike" dirty="0">
                          <a:solidFill>
                            <a:srgbClr val="000000"/>
                          </a:solidFill>
                          <a:effectLst/>
                          <a:latin typeface="Century Gothic" panose="020B0502020202020204" pitchFamily="34" charset="0"/>
                        </a:rPr>
                        <a:t>?</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who?</a:t>
                      </a:r>
                    </a:p>
                  </a:txBody>
                  <a:tcPr marL="90000" marR="90000" marT="46800" marB="46800" anchor="b"/>
                </a:tc>
                <a:extLst>
                  <a:ext uri="{0D108BD9-81ED-4DB2-BD59-A6C34878D82A}">
                    <a16:rowId xmlns:a16="http://schemas.microsoft.com/office/drawing/2014/main" val="1699624078"/>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der Freund</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friend</a:t>
                      </a:r>
                    </a:p>
                  </a:txBody>
                  <a:tcPr marL="90000" marR="90000" marT="46800" marB="46800" anchor="b"/>
                </a:tc>
                <a:extLst>
                  <a:ext uri="{0D108BD9-81ED-4DB2-BD59-A6C34878D82A}">
                    <a16:rowId xmlns:a16="http://schemas.microsoft.com/office/drawing/2014/main" val="3736027010"/>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Fußball</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football</a:t>
                      </a:r>
                    </a:p>
                  </a:txBody>
                  <a:tcPr marL="90000" marR="90000" marT="46800" marB="46800" anchor="b"/>
                </a:tc>
                <a:extLst>
                  <a:ext uri="{0D108BD9-81ED-4DB2-BD59-A6C34878D82A}">
                    <a16:rowId xmlns:a16="http://schemas.microsoft.com/office/drawing/2014/main" val="3656941434"/>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Haus</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house</a:t>
                      </a:r>
                    </a:p>
                  </a:txBody>
                  <a:tcPr marL="90000" marR="90000" marT="46800" marB="46800" anchor="b"/>
                </a:tc>
                <a:extLst>
                  <a:ext uri="{0D108BD9-81ED-4DB2-BD59-A6C34878D82A}">
                    <a16:rowId xmlns:a16="http://schemas.microsoft.com/office/drawing/2014/main" val="1267723541"/>
                  </a:ext>
                </a:extLst>
              </a:tr>
              <a:tr h="0">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Haustier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pet</a:t>
                      </a:r>
                    </a:p>
                  </a:txBody>
                  <a:tcPr marL="90000" marR="90000" marT="46800" marB="46800" anchor="b"/>
                </a:tc>
                <a:extLst>
                  <a:ext uri="{0D108BD9-81ED-4DB2-BD59-A6C34878D82A}">
                    <a16:rowId xmlns:a16="http://schemas.microsoft.com/office/drawing/2014/main" val="10008"/>
                  </a:ext>
                </a:extLst>
              </a:tr>
              <a:tr h="0">
                <a:tc>
                  <a:txBody>
                    <a:bodyPr/>
                    <a:lstStyle/>
                    <a:p>
                      <a:pPr algn="l" fontAlgn="b"/>
                      <a:r>
                        <a:rPr lang="en-GB" sz="1600" b="0" i="0" u="none" strike="noStrike" dirty="0">
                          <a:solidFill>
                            <a:srgbClr val="000000"/>
                          </a:solidFill>
                          <a:effectLst/>
                          <a:latin typeface="Century Gothic" panose="020B0502020202020204" pitchFamily="34" charset="0"/>
                        </a:rPr>
                        <a:t>der Lehrer</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male teacher</a:t>
                      </a:r>
                    </a:p>
                  </a:txBody>
                  <a:tcPr marL="90000" marR="90000" marT="46800" marB="46800" anchor="b"/>
                </a:tc>
                <a:extLst>
                  <a:ext uri="{0D108BD9-81ED-4DB2-BD59-A6C34878D82A}">
                    <a16:rowId xmlns:a16="http://schemas.microsoft.com/office/drawing/2014/main" val="10009"/>
                  </a:ext>
                </a:extLst>
              </a:tr>
              <a:tr h="0">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Wasser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water</a:t>
                      </a:r>
                    </a:p>
                  </a:txBody>
                  <a:tcPr marL="90000" marR="90000" marT="46800" marB="46800" anchor="b"/>
                </a:tc>
                <a:extLst>
                  <a:ext uri="{0D108BD9-81ED-4DB2-BD59-A6C34878D82A}">
                    <a16:rowId xmlns:a16="http://schemas.microsoft.com/office/drawing/2014/main" val="516282241"/>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die Welt</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world</a:t>
                      </a:r>
                    </a:p>
                  </a:txBody>
                  <a:tcPr marL="90000" marR="90000" marT="46800" marB="46800" anchor="b"/>
                </a:tc>
                <a:extLst>
                  <a:ext uri="{0D108BD9-81ED-4DB2-BD59-A6C34878D82A}">
                    <a16:rowId xmlns:a16="http://schemas.microsoft.com/office/drawing/2014/main" val="2411956428"/>
                  </a:ext>
                </a:extLst>
              </a:tr>
              <a:tr h="182809">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Wort</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word</a:t>
                      </a:r>
                    </a:p>
                  </a:txBody>
                  <a:tcPr marL="90000" marR="90000" marT="46800" marB="46800" anchor="b"/>
                </a:tc>
                <a:extLst>
                  <a:ext uri="{0D108BD9-81ED-4DB2-BD59-A6C34878D82A}">
                    <a16:rowId xmlns:a16="http://schemas.microsoft.com/office/drawing/2014/main" val="858151846"/>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wahr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true</a:t>
                      </a:r>
                    </a:p>
                  </a:txBody>
                  <a:tcPr marL="90000" marR="90000" marT="46800" marB="46800" anchor="b"/>
                </a:tc>
                <a:extLst>
                  <a:ext uri="{0D108BD9-81ED-4DB2-BD59-A6C34878D82A}">
                    <a16:rowId xmlns:a16="http://schemas.microsoft.com/office/drawing/2014/main" val="10013"/>
                  </a:ext>
                </a:extLst>
              </a:tr>
              <a:tr h="182809">
                <a:tc>
                  <a:txBody>
                    <a:bodyPr/>
                    <a:lstStyle/>
                    <a:p>
                      <a:pPr algn="l" fontAlgn="b"/>
                      <a:r>
                        <a:rPr lang="en-GB" sz="1600" b="0" i="0" u="none" strike="noStrike" dirty="0" err="1">
                          <a:solidFill>
                            <a:srgbClr val="000000"/>
                          </a:solidFill>
                          <a:effectLst/>
                          <a:latin typeface="Century Gothic" panose="020B0502020202020204" pitchFamily="34" charset="0"/>
                        </a:rPr>
                        <a:t>nicht</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wahr</a:t>
                      </a:r>
                      <a:r>
                        <a:rPr lang="en-GB" sz="1600" b="0" i="0" u="none" strike="noStrike" dirty="0">
                          <a:solidFill>
                            <a:srgbClr val="000000"/>
                          </a:solidFill>
                          <a:effectLst/>
                          <a:latin typeface="Century Gothic" panose="020B0502020202020204" pitchFamily="34" charset="0"/>
                        </a:rPr>
                        <a:t>?</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Isn’t it?</a:t>
                      </a:r>
                    </a:p>
                  </a:txBody>
                  <a:tcPr marL="90000" marR="90000" marT="46800" marB="46800" anchor="b"/>
                </a:tc>
                <a:extLst>
                  <a:ext uri="{0D108BD9-81ED-4DB2-BD59-A6C34878D82A}">
                    <a16:rowId xmlns:a16="http://schemas.microsoft.com/office/drawing/2014/main" val="2450710249"/>
                  </a:ext>
                </a:extLst>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864641120"/>
              </p:ext>
            </p:extLst>
          </p:nvPr>
        </p:nvGraphicFramePr>
        <p:xfrm>
          <a:off x="195472" y="723703"/>
          <a:ext cx="735530" cy="4688316"/>
        </p:xfrm>
        <a:graphic>
          <a:graphicData uri="http://schemas.openxmlformats.org/drawingml/2006/table">
            <a:tbl>
              <a:tblPr firstRow="1" bandRow="1">
                <a:tableStyleId>{5940675A-B579-460E-94D1-54222C63F5DA}</a:tableStyleId>
              </a:tblPr>
              <a:tblGrid>
                <a:gridCol w="735530">
                  <a:extLst>
                    <a:ext uri="{9D8B030D-6E8A-4147-A177-3AD203B41FA5}">
                      <a16:colId xmlns:a16="http://schemas.microsoft.com/office/drawing/2014/main" val="4155428149"/>
                    </a:ext>
                  </a:extLst>
                </a:gridCol>
              </a:tblGrid>
              <a:tr h="339286">
                <a:tc>
                  <a:txBody>
                    <a:bodyPr/>
                    <a:lstStyle/>
                    <a:p>
                      <a:pPr algn="ct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9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9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1617905"/>
                  </a:ext>
                </a:extLst>
              </a:tr>
              <a:tr h="339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9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pron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9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9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9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9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9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9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392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616750"/>
                  </a:ext>
                </a:extLst>
              </a:tr>
              <a:tr h="3084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nnt</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8085057"/>
                  </a:ext>
                </a:extLst>
              </a:tr>
              <a:tr h="3084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dirty="0">
                          <a:latin typeface="Century Gothic" panose="020B0502020202020204" pitchFamily="34" charset="0"/>
                        </a:rPr>
                        <a:t>adj</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sp>
        <p:nvSpPr>
          <p:cNvPr id="37" name="TextBox 36"/>
          <p:cNvSpPr txBox="1"/>
          <p:nvPr/>
        </p:nvSpPr>
        <p:spPr>
          <a:xfrm>
            <a:off x="4391063" y="2339514"/>
            <a:ext cx="1938351" cy="369332"/>
          </a:xfrm>
          <a:prstGeom prst="rect">
            <a:avLst/>
          </a:prstGeom>
          <a:noFill/>
        </p:spPr>
        <p:txBody>
          <a:bodyPr wrap="none" rtlCol="0">
            <a:spAutoFit/>
          </a:bodyPr>
          <a:lstStyle/>
          <a:p>
            <a:r>
              <a:rPr lang="en-GB" dirty="0">
                <a:solidFill>
                  <a:srgbClr val="000000"/>
                </a:solidFill>
              </a:rPr>
              <a:t> </a:t>
            </a:r>
            <a:r>
              <a:rPr lang="en-GB" dirty="0">
                <a:solidFill>
                  <a:srgbClr val="000000"/>
                </a:solidFill>
                <a:latin typeface="Century Gothic" panose="020B0502020202020204" pitchFamily="34" charset="0"/>
              </a:rPr>
              <a:t>Write in English:</a:t>
            </a:r>
          </a:p>
        </p:txBody>
      </p:sp>
      <p:sp>
        <p:nvSpPr>
          <p:cNvPr id="38" name="Oval 37"/>
          <p:cNvSpPr/>
          <p:nvPr/>
        </p:nvSpPr>
        <p:spPr>
          <a:xfrm>
            <a:off x="672051" y="6183767"/>
            <a:ext cx="2209722" cy="956578"/>
          </a:xfrm>
          <a:prstGeom prst="ellipse">
            <a:avLst/>
          </a:prstGeom>
          <a:solidFill>
            <a:schemeClr val="bg1">
              <a:lumMod val="95000"/>
            </a:schemeClr>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latin typeface="Century Gothic" panose="020B0502020202020204" pitchFamily="34" charset="0"/>
              </a:rPr>
              <a:t>Was   </a:t>
            </a:r>
            <a:r>
              <a:rPr lang="en-GB" dirty="0" err="1">
                <a:solidFill>
                  <a:srgbClr val="000000"/>
                </a:solidFill>
                <a:latin typeface="Century Gothic" panose="020B0502020202020204" pitchFamily="34" charset="0"/>
              </a:rPr>
              <a:t>Wie</a:t>
            </a:r>
            <a:r>
              <a:rPr lang="en-GB" dirty="0">
                <a:solidFill>
                  <a:srgbClr val="000000"/>
                </a:solidFill>
                <a:latin typeface="Century Gothic" panose="020B0502020202020204" pitchFamily="34" charset="0"/>
              </a:rPr>
              <a:t>   </a:t>
            </a:r>
            <a:r>
              <a:rPr lang="en-GB" dirty="0" err="1">
                <a:solidFill>
                  <a:srgbClr val="000000"/>
                </a:solidFill>
                <a:latin typeface="Century Gothic" panose="020B0502020202020204" pitchFamily="34" charset="0"/>
              </a:rPr>
              <a:t>Wer</a:t>
            </a:r>
            <a:r>
              <a:rPr lang="en-GB" dirty="0">
                <a:solidFill>
                  <a:srgbClr val="000000"/>
                </a:solidFill>
                <a:latin typeface="Century Gothic" panose="020B0502020202020204" pitchFamily="34" charset="0"/>
              </a:rPr>
              <a:t>    wo</a:t>
            </a:r>
          </a:p>
        </p:txBody>
      </p:sp>
      <p:sp>
        <p:nvSpPr>
          <p:cNvPr id="39" name="TextBox 38"/>
          <p:cNvSpPr txBox="1"/>
          <p:nvPr/>
        </p:nvSpPr>
        <p:spPr>
          <a:xfrm>
            <a:off x="3092311" y="6224631"/>
            <a:ext cx="518091" cy="523220"/>
          </a:xfrm>
          <a:prstGeom prst="rect">
            <a:avLst/>
          </a:prstGeom>
          <a:noFill/>
        </p:spPr>
        <p:txBody>
          <a:bodyPr wrap="none" rtlCol="0">
            <a:spAutoFit/>
          </a:bodyPr>
          <a:lstStyle/>
          <a:p>
            <a:r>
              <a:rPr lang="en-GB" sz="2800" dirty="0" err="1">
                <a:solidFill>
                  <a:srgbClr val="000000"/>
                </a:solidFill>
                <a:latin typeface="Century Gothic" panose="020B0502020202020204" pitchFamily="34" charset="0"/>
              </a:rPr>
              <a:t>ist</a:t>
            </a:r>
            <a:endParaRPr lang="en-GB" sz="2800" dirty="0">
              <a:solidFill>
                <a:srgbClr val="000000"/>
              </a:solidFill>
              <a:latin typeface="Century Gothic" panose="020B0502020202020204" pitchFamily="34" charset="0"/>
            </a:endParaRPr>
          </a:p>
        </p:txBody>
      </p:sp>
      <p:sp>
        <p:nvSpPr>
          <p:cNvPr id="40" name="Oval 39"/>
          <p:cNvSpPr/>
          <p:nvPr/>
        </p:nvSpPr>
        <p:spPr>
          <a:xfrm>
            <a:off x="4062907" y="5710921"/>
            <a:ext cx="2594661" cy="1429424"/>
          </a:xfrm>
          <a:prstGeom prst="ellipse">
            <a:avLst/>
          </a:prstGeom>
          <a:solidFill>
            <a:schemeClr val="bg1">
              <a:lumMod val="95000"/>
            </a:schemeClr>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graphicFrame>
        <p:nvGraphicFramePr>
          <p:cNvPr id="41" name="Table 40"/>
          <p:cNvGraphicFramePr>
            <a:graphicFrameLocks noGrp="1"/>
          </p:cNvGraphicFramePr>
          <p:nvPr>
            <p:extLst>
              <p:ext uri="{D42A27DB-BD31-4B8C-83A1-F6EECF244321}">
                <p14:modId xmlns:p14="http://schemas.microsoft.com/office/powerpoint/2010/main" val="2044853368"/>
              </p:ext>
            </p:extLst>
          </p:nvPr>
        </p:nvGraphicFramePr>
        <p:xfrm>
          <a:off x="4540429" y="2672755"/>
          <a:ext cx="1959998" cy="2230728"/>
        </p:xfrm>
        <a:graphic>
          <a:graphicData uri="http://schemas.openxmlformats.org/drawingml/2006/table">
            <a:tbl>
              <a:tblPr firstRow="1" bandRow="1">
                <a:tableStyleId>{5C22544A-7EE6-4342-B048-85BDC9FD1C3A}</a:tableStyleId>
              </a:tblPr>
              <a:tblGrid>
                <a:gridCol w="979999">
                  <a:extLst>
                    <a:ext uri="{9D8B030D-6E8A-4147-A177-3AD203B41FA5}">
                      <a16:colId xmlns:a16="http://schemas.microsoft.com/office/drawing/2014/main" val="1431003520"/>
                    </a:ext>
                  </a:extLst>
                </a:gridCol>
                <a:gridCol w="979999">
                  <a:extLst>
                    <a:ext uri="{9D8B030D-6E8A-4147-A177-3AD203B41FA5}">
                      <a16:colId xmlns:a16="http://schemas.microsoft.com/office/drawing/2014/main" val="3220178077"/>
                    </a:ext>
                  </a:extLst>
                </a:gridCol>
              </a:tblGrid>
              <a:tr h="557682">
                <a:tc>
                  <a:txBody>
                    <a:bodyPr/>
                    <a:lstStyle/>
                    <a:p>
                      <a:r>
                        <a:rPr lang="en-GB" sz="1600" b="0" dirty="0">
                          <a:solidFill>
                            <a:schemeClr val="tx1"/>
                          </a:solidFill>
                          <a:latin typeface="Century Gothic" panose="020B0502020202020204" pitchFamily="34" charset="0"/>
                        </a:rPr>
                        <a:t>Was?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7367151"/>
                  </a:ext>
                </a:extLst>
              </a:tr>
              <a:tr h="557682">
                <a:tc>
                  <a:txBody>
                    <a:bodyPr/>
                    <a:lstStyle/>
                    <a:p>
                      <a:r>
                        <a:rPr lang="en-GB" sz="1600" dirty="0" err="1">
                          <a:latin typeface="Century Gothic" panose="020B0502020202020204" pitchFamily="34" charset="0"/>
                        </a:rPr>
                        <a:t>Wer</a:t>
                      </a:r>
                      <a:r>
                        <a:rPr lang="en-GB" sz="1600" dirty="0">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1995537"/>
                  </a:ext>
                </a:extLst>
              </a:tr>
              <a:tr h="557682">
                <a:tc>
                  <a:txBody>
                    <a:bodyPr/>
                    <a:lstStyle/>
                    <a:p>
                      <a:r>
                        <a:rPr lang="en-GB" sz="1600" dirty="0" err="1">
                          <a:latin typeface="Century Gothic" panose="020B0502020202020204" pitchFamily="34" charset="0"/>
                        </a:rPr>
                        <a:t>Wie</a:t>
                      </a:r>
                      <a:r>
                        <a:rPr lang="en-GB" sz="1600" dirty="0">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0728380"/>
                  </a:ext>
                </a:extLst>
              </a:tr>
              <a:tr h="557682">
                <a:tc>
                  <a:txBody>
                    <a:bodyPr/>
                    <a:lstStyle/>
                    <a:p>
                      <a:r>
                        <a:rPr lang="en-GB" sz="1600" dirty="0">
                          <a:latin typeface="Century Gothic" panose="020B0502020202020204" pitchFamily="34" charset="0"/>
                        </a:rPr>
                        <a:t>Wo?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5622775"/>
                  </a:ext>
                </a:extLst>
              </a:tr>
            </a:tbl>
          </a:graphicData>
        </a:graphic>
      </p:graphicFrame>
      <p:sp>
        <p:nvSpPr>
          <p:cNvPr id="42" name="TextBox 41"/>
          <p:cNvSpPr txBox="1"/>
          <p:nvPr/>
        </p:nvSpPr>
        <p:spPr>
          <a:xfrm>
            <a:off x="4786152" y="5834004"/>
            <a:ext cx="1045479" cy="338554"/>
          </a:xfrm>
          <a:prstGeom prst="rect">
            <a:avLst/>
          </a:prstGeom>
          <a:noFill/>
        </p:spPr>
        <p:txBody>
          <a:bodyPr wrap="none" rtlCol="0">
            <a:spAutoFit/>
          </a:bodyPr>
          <a:lstStyle/>
          <a:p>
            <a:r>
              <a:rPr lang="en-GB" sz="1600" dirty="0">
                <a:solidFill>
                  <a:srgbClr val="000000"/>
                </a:solidFill>
                <a:latin typeface="Century Gothic" panose="020B0502020202020204" pitchFamily="34" charset="0"/>
              </a:rPr>
              <a:t>der </a:t>
            </a:r>
            <a:r>
              <a:rPr lang="en-GB" sz="1600" dirty="0" err="1">
                <a:solidFill>
                  <a:srgbClr val="000000"/>
                </a:solidFill>
                <a:latin typeface="Century Gothic" panose="020B0502020202020204" pitchFamily="34" charset="0"/>
              </a:rPr>
              <a:t>Gast</a:t>
            </a:r>
            <a:endParaRPr lang="en-GB" sz="1600" dirty="0">
              <a:solidFill>
                <a:srgbClr val="000000"/>
              </a:solidFill>
              <a:latin typeface="Century Gothic" panose="020B0502020202020204" pitchFamily="34" charset="0"/>
            </a:endParaRPr>
          </a:p>
        </p:txBody>
      </p:sp>
      <p:sp>
        <p:nvSpPr>
          <p:cNvPr id="43" name="TextBox 42"/>
          <p:cNvSpPr txBox="1"/>
          <p:nvPr/>
        </p:nvSpPr>
        <p:spPr>
          <a:xfrm>
            <a:off x="5369247" y="6210701"/>
            <a:ext cx="1156086" cy="338554"/>
          </a:xfrm>
          <a:prstGeom prst="rect">
            <a:avLst/>
          </a:prstGeom>
          <a:noFill/>
        </p:spPr>
        <p:txBody>
          <a:bodyPr wrap="none" rtlCol="0">
            <a:spAutoFit/>
          </a:bodyPr>
          <a:lstStyle/>
          <a:p>
            <a:r>
              <a:rPr lang="en-GB" sz="1600" dirty="0">
                <a:solidFill>
                  <a:srgbClr val="000000"/>
                </a:solidFill>
                <a:latin typeface="Century Gothic" panose="020B0502020202020204" pitchFamily="34" charset="0"/>
              </a:rPr>
              <a:t>der Mann</a:t>
            </a:r>
          </a:p>
        </p:txBody>
      </p:sp>
      <p:sp>
        <p:nvSpPr>
          <p:cNvPr id="44" name="TextBox 43"/>
          <p:cNvSpPr txBox="1"/>
          <p:nvPr/>
        </p:nvSpPr>
        <p:spPr>
          <a:xfrm>
            <a:off x="4786152" y="6606295"/>
            <a:ext cx="1308371" cy="338554"/>
          </a:xfrm>
          <a:prstGeom prst="rect">
            <a:avLst/>
          </a:prstGeom>
          <a:noFill/>
        </p:spPr>
        <p:txBody>
          <a:bodyPr wrap="none" rtlCol="0">
            <a:spAutoFit/>
          </a:bodyPr>
          <a:lstStyle/>
          <a:p>
            <a:r>
              <a:rPr lang="en-GB" sz="1600" dirty="0">
                <a:solidFill>
                  <a:srgbClr val="000000"/>
                </a:solidFill>
                <a:latin typeface="Century Gothic" panose="020B0502020202020204" pitchFamily="34" charset="0"/>
              </a:rPr>
              <a:t>die </a:t>
            </a:r>
            <a:r>
              <a:rPr lang="en-GB" sz="1600" dirty="0" err="1">
                <a:solidFill>
                  <a:srgbClr val="000000"/>
                </a:solidFill>
                <a:latin typeface="Century Gothic" panose="020B0502020202020204" pitchFamily="34" charset="0"/>
              </a:rPr>
              <a:t>Flasche</a:t>
            </a:r>
            <a:endParaRPr lang="en-GB" sz="1600" dirty="0">
              <a:solidFill>
                <a:srgbClr val="000000"/>
              </a:solidFill>
              <a:latin typeface="Century Gothic" panose="020B0502020202020204" pitchFamily="34" charset="0"/>
            </a:endParaRPr>
          </a:p>
        </p:txBody>
      </p:sp>
      <p:sp>
        <p:nvSpPr>
          <p:cNvPr id="45" name="TextBox 44"/>
          <p:cNvSpPr txBox="1"/>
          <p:nvPr/>
        </p:nvSpPr>
        <p:spPr>
          <a:xfrm>
            <a:off x="4240449" y="6254782"/>
            <a:ext cx="1058303" cy="338554"/>
          </a:xfrm>
          <a:prstGeom prst="rect">
            <a:avLst/>
          </a:prstGeom>
          <a:noFill/>
        </p:spPr>
        <p:txBody>
          <a:bodyPr wrap="none" rtlCol="0">
            <a:spAutoFit/>
          </a:bodyPr>
          <a:lstStyle/>
          <a:p>
            <a:r>
              <a:rPr lang="en-GB" sz="1600" dirty="0">
                <a:solidFill>
                  <a:srgbClr val="000000"/>
                </a:solidFill>
                <a:latin typeface="Century Gothic" panose="020B0502020202020204" pitchFamily="34" charset="0"/>
              </a:rPr>
              <a:t>das Ding</a:t>
            </a:r>
          </a:p>
        </p:txBody>
      </p:sp>
      <p:sp>
        <p:nvSpPr>
          <p:cNvPr id="46" name="TextBox 45"/>
          <p:cNvSpPr txBox="1"/>
          <p:nvPr/>
        </p:nvSpPr>
        <p:spPr>
          <a:xfrm>
            <a:off x="0" y="5863164"/>
            <a:ext cx="4188967" cy="338554"/>
          </a:xfrm>
          <a:prstGeom prst="rect">
            <a:avLst/>
          </a:prstGeom>
          <a:noFill/>
        </p:spPr>
        <p:txBody>
          <a:bodyPr wrap="none" rtlCol="0">
            <a:spAutoFit/>
          </a:bodyPr>
          <a:lstStyle/>
          <a:p>
            <a:r>
              <a:rPr lang="en-GB" sz="1600" dirty="0">
                <a:solidFill>
                  <a:srgbClr val="000000"/>
                </a:solidFill>
                <a:latin typeface="Century Gothic" panose="020B0502020202020204" pitchFamily="34" charset="0"/>
              </a:rPr>
              <a:t>Write 4 questions in German and English:</a:t>
            </a:r>
          </a:p>
        </p:txBody>
      </p:sp>
      <p:graphicFrame>
        <p:nvGraphicFramePr>
          <p:cNvPr id="47" name="Table 46"/>
          <p:cNvGraphicFramePr>
            <a:graphicFrameLocks noGrp="1"/>
          </p:cNvGraphicFramePr>
          <p:nvPr>
            <p:extLst>
              <p:ext uri="{D42A27DB-BD31-4B8C-83A1-F6EECF244321}">
                <p14:modId xmlns:p14="http://schemas.microsoft.com/office/powerpoint/2010/main" val="2499595361"/>
              </p:ext>
            </p:extLst>
          </p:nvPr>
        </p:nvGraphicFramePr>
        <p:xfrm>
          <a:off x="159586" y="7224067"/>
          <a:ext cx="6169828" cy="1602164"/>
        </p:xfrm>
        <a:graphic>
          <a:graphicData uri="http://schemas.openxmlformats.org/drawingml/2006/table">
            <a:tbl>
              <a:tblPr firstRow="1" bandRow="1">
                <a:tableStyleId>{5C22544A-7EE6-4342-B048-85BDC9FD1C3A}</a:tableStyleId>
              </a:tblPr>
              <a:tblGrid>
                <a:gridCol w="3084914">
                  <a:extLst>
                    <a:ext uri="{9D8B030D-6E8A-4147-A177-3AD203B41FA5}">
                      <a16:colId xmlns:a16="http://schemas.microsoft.com/office/drawing/2014/main" val="3669906040"/>
                    </a:ext>
                  </a:extLst>
                </a:gridCol>
                <a:gridCol w="3084914">
                  <a:extLst>
                    <a:ext uri="{9D8B030D-6E8A-4147-A177-3AD203B41FA5}">
                      <a16:colId xmlns:a16="http://schemas.microsoft.com/office/drawing/2014/main" val="2008471930"/>
                    </a:ext>
                  </a:extLst>
                </a:gridCol>
              </a:tblGrid>
              <a:tr h="400541">
                <a:tc>
                  <a:txBody>
                    <a:bodyPr/>
                    <a:lstStyle/>
                    <a:p>
                      <a:r>
                        <a:rPr lang="en-GB" b="0" dirty="0">
                          <a:solidFill>
                            <a:schemeClr val="tx1"/>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3482757"/>
                  </a:ext>
                </a:extLst>
              </a:tr>
              <a:tr h="400541">
                <a:tc>
                  <a:txBody>
                    <a:bodyPr/>
                    <a:lstStyle/>
                    <a:p>
                      <a:r>
                        <a:rPr lang="en-GB" dirty="0">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5343088"/>
                  </a:ext>
                </a:extLst>
              </a:tr>
              <a:tr h="400541">
                <a:tc>
                  <a:txBody>
                    <a:bodyPr/>
                    <a:lstStyle/>
                    <a:p>
                      <a:r>
                        <a:rPr lang="en-GB" dirty="0">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4662225"/>
                  </a:ext>
                </a:extLst>
              </a:tr>
              <a:tr h="400541">
                <a:tc>
                  <a:txBody>
                    <a:bodyPr/>
                    <a:lstStyle/>
                    <a:p>
                      <a:r>
                        <a:rPr lang="en-GB" dirty="0">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7450766"/>
                  </a:ext>
                </a:extLst>
              </a:tr>
            </a:tbl>
          </a:graphicData>
        </a:graphic>
      </p:graphicFrame>
      <p:sp>
        <p:nvSpPr>
          <p:cNvPr id="49" name="Rounded Rectangle 48"/>
          <p:cNvSpPr/>
          <p:nvPr/>
        </p:nvSpPr>
        <p:spPr>
          <a:xfrm>
            <a:off x="5286056" y="1679509"/>
            <a:ext cx="1405968" cy="583460"/>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1.1.2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7370" y="651088"/>
            <a:ext cx="903885" cy="903885"/>
          </a:xfrm>
          <a:prstGeom prst="rect">
            <a:avLst/>
          </a:prstGeom>
        </p:spPr>
      </p:pic>
      <p:sp>
        <p:nvSpPr>
          <p:cNvPr id="50" name="Rectangle 49"/>
          <p:cNvSpPr/>
          <p:nvPr/>
        </p:nvSpPr>
        <p:spPr>
          <a:xfrm>
            <a:off x="4344578" y="5152554"/>
            <a:ext cx="1830082" cy="338554"/>
          </a:xfrm>
          <a:prstGeom prst="rect">
            <a:avLst/>
          </a:prstGeom>
          <a:solidFill>
            <a:srgbClr val="FDEEB9"/>
          </a:solidFill>
          <a:effectLst>
            <a:outerShdw blurRad="50800" dist="38100" dir="5400000" algn="t" rotWithShape="0">
              <a:prstClr val="black">
                <a:alpha val="40000"/>
              </a:prstClr>
            </a:outerShdw>
          </a:effectLst>
        </p:spPr>
        <p:txBody>
          <a:bodyPr wrap="square">
            <a:spAutoFit/>
          </a:bodyPr>
          <a:lstStyle/>
          <a:p>
            <a:pPr algn="ctr"/>
            <a:r>
              <a:rPr lang="en-GB" sz="1600" dirty="0">
                <a:latin typeface="Century Gothic" panose="020B0502020202020204" pitchFamily="34" charset="0"/>
              </a:rPr>
              <a:t>Keep practising!</a:t>
            </a:r>
          </a:p>
        </p:txBody>
      </p:sp>
      <p:pic>
        <p:nvPicPr>
          <p:cNvPr id="48" name="Picture 47">
            <a:extLst>
              <a:ext uri="{FF2B5EF4-FFF2-40B4-BE49-F238E27FC236}">
                <a16:creationId xmlns:a16="http://schemas.microsoft.com/office/drawing/2014/main" id="{1DC40EA1-808F-49BC-A062-9B05A83992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325"/>
          <a:stretch/>
        </p:blipFill>
        <p:spPr>
          <a:xfrm>
            <a:off x="6094523" y="4916442"/>
            <a:ext cx="965817" cy="646686"/>
          </a:xfrm>
          <a:prstGeom prst="rect">
            <a:avLst/>
          </a:prstGeom>
        </p:spPr>
      </p:pic>
      <p:pic>
        <p:nvPicPr>
          <p:cNvPr id="51" name="Picture 38" descr="Man and Woman Holding Hands on Facebook 2.2">
            <a:extLst>
              <a:ext uri="{FF2B5EF4-FFF2-40B4-BE49-F238E27FC236}">
                <a16:creationId xmlns:a16="http://schemas.microsoft.com/office/drawing/2014/main" id="{3F8C92B3-10E7-EF4B-A37D-235AF3B1C9A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10" r="-1"/>
          <a:stretch/>
        </p:blipFill>
        <p:spPr bwMode="auto">
          <a:xfrm>
            <a:off x="3896703" y="1313286"/>
            <a:ext cx="1053387" cy="984367"/>
          </a:xfrm>
          <a:prstGeom prst="rect">
            <a:avLst/>
          </a:prstGeom>
          <a:noFill/>
          <a:extLst>
            <a:ext uri="{909E8E84-426E-40DD-AFC4-6F175D3DCCD1}">
              <a14:hiddenFill xmlns:a14="http://schemas.microsoft.com/office/drawing/2010/main">
                <a:solidFill>
                  <a:srgbClr val="FFFFFF"/>
                </a:solidFill>
              </a14:hiddenFill>
            </a:ext>
          </a:extLst>
        </p:spPr>
      </p:pic>
      <p:sp>
        <p:nvSpPr>
          <p:cNvPr id="5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16</a:t>
            </a:r>
          </a:p>
        </p:txBody>
      </p:sp>
    </p:spTree>
    <p:extLst>
      <p:ext uri="{BB962C8B-B14F-4D97-AF65-F5344CB8AC3E}">
        <p14:creationId xmlns:p14="http://schemas.microsoft.com/office/powerpoint/2010/main" val="416798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graphicFrame>
        <p:nvGraphicFramePr>
          <p:cNvPr id="12" name="Table 11"/>
          <p:cNvGraphicFramePr>
            <a:graphicFrameLocks noGrp="1"/>
          </p:cNvGraphicFramePr>
          <p:nvPr/>
        </p:nvGraphicFramePr>
        <p:xfrm>
          <a:off x="172381" y="4647411"/>
          <a:ext cx="625156" cy="4412938"/>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4155428149"/>
                    </a:ext>
                  </a:extLst>
                </a:gridCol>
              </a:tblGrid>
              <a:tr h="389578">
                <a:tc>
                  <a:txBody>
                    <a:bodyPr/>
                    <a:lstStyle/>
                    <a:p>
                      <a:endParaRPr lang="en-GB"/>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01764">
                <a:tc>
                  <a:txBody>
                    <a:bodyPr/>
                    <a:lstStyle/>
                    <a:p>
                      <a:endParaRPr lang="en-GB"/>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01764">
                <a:tc>
                  <a:txBody>
                    <a:bodyPr/>
                    <a:lstStyle/>
                    <a:p>
                      <a:endParaRPr lang="en-GB"/>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01764">
                <a:tc>
                  <a:txBody>
                    <a:bodyPr/>
                    <a:lstStyle/>
                    <a:p>
                      <a:endParaRPr lang="en-GB"/>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01764">
                <a:tc>
                  <a:txBody>
                    <a:bodyPr/>
                    <a:lstStyle/>
                    <a:p>
                      <a:endParaRPr lang="en-GB"/>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01764">
                <a:tc>
                  <a:txBody>
                    <a:bodyPr/>
                    <a:lstStyle/>
                    <a:p>
                      <a:endParaRPr lang="en-GB"/>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01764">
                <a:tc>
                  <a:txBody>
                    <a:bodyPr/>
                    <a:lstStyle/>
                    <a:p>
                      <a:endParaRPr lang="en-GB"/>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01764">
                <a:tc>
                  <a:txBody>
                    <a:bodyPr/>
                    <a:lstStyle/>
                    <a:p>
                      <a:endParaRPr lang="en-GB"/>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01764">
                <a:tc>
                  <a:txBody>
                    <a:bodyPr/>
                    <a:lstStyle/>
                    <a:p>
                      <a:endParaRPr lang="en-GB"/>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01764">
                <a:tc>
                  <a:txBody>
                    <a:bodyPr/>
                    <a:lstStyle/>
                    <a:p>
                      <a:endParaRPr lang="en-GB"/>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01764">
                <a:tc>
                  <a:txBody>
                    <a:bodyPr/>
                    <a:lstStyle/>
                    <a:p>
                      <a:endParaRPr lang="en-GB"/>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14616750"/>
                  </a:ext>
                </a:extLst>
              </a:tr>
              <a:tr h="301764">
                <a:tc>
                  <a:txBody>
                    <a:bodyPr/>
                    <a:lstStyle/>
                    <a:p>
                      <a:endParaRPr lang="en-GB"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88085057"/>
                  </a:ext>
                </a:extLst>
              </a:tr>
            </a:tbl>
          </a:graphicData>
        </a:graphic>
      </p:graphicFrame>
      <p:sp>
        <p:nvSpPr>
          <p:cNvPr id="6" name="TextBox 5"/>
          <p:cNvSpPr txBox="1"/>
          <p:nvPr/>
        </p:nvSpPr>
        <p:spPr>
          <a:xfrm>
            <a:off x="125155" y="597128"/>
            <a:ext cx="6650837" cy="371370"/>
          </a:xfrm>
          <a:prstGeom prst="rect">
            <a:avLst/>
          </a:prstGeom>
          <a:noFill/>
        </p:spPr>
        <p:txBody>
          <a:bodyPr wrap="square" rtlCol="0">
            <a:spAutoFit/>
          </a:bodyPr>
          <a:lstStyle/>
          <a:p>
            <a:r>
              <a:rPr lang="en-GB" b="1" dirty="0">
                <a:solidFill>
                  <a:srgbClr val="000000"/>
                </a:solidFill>
              </a:rPr>
              <a:t>Indefinite articles : Row 2 (accusative)</a:t>
            </a:r>
            <a:endParaRPr lang="en-GB" dirty="0">
              <a:solidFill>
                <a:srgbClr val="000000"/>
              </a:solidFill>
            </a:endParaRPr>
          </a:p>
        </p:txBody>
      </p:sp>
      <p:sp>
        <p:nvSpPr>
          <p:cNvPr id="4" name="TextBox 3"/>
          <p:cNvSpPr txBox="1"/>
          <p:nvPr/>
        </p:nvSpPr>
        <p:spPr>
          <a:xfrm>
            <a:off x="125155" y="863582"/>
            <a:ext cx="2712602" cy="646331"/>
          </a:xfrm>
          <a:prstGeom prst="rect">
            <a:avLst/>
          </a:prstGeom>
          <a:noFill/>
        </p:spPr>
        <p:txBody>
          <a:bodyPr wrap="none" rtlCol="0">
            <a:spAutoFit/>
          </a:bodyPr>
          <a:lstStyle/>
          <a:p>
            <a:r>
              <a:rPr lang="en-GB" b="1" dirty="0" err="1">
                <a:solidFill>
                  <a:srgbClr val="000000"/>
                </a:solidFill>
                <a:latin typeface="Century Gothic" panose="020B0502020202020204" pitchFamily="34" charset="0"/>
              </a:rPr>
              <a:t>einen</a:t>
            </a:r>
            <a:r>
              <a:rPr lang="en-GB" b="1" dirty="0">
                <a:solidFill>
                  <a:srgbClr val="000000"/>
                </a:solidFill>
                <a:latin typeface="Century Gothic" panose="020B0502020202020204" pitchFamily="34" charset="0"/>
              </a:rPr>
              <a:t> = ‘a’ after a verb</a:t>
            </a:r>
          </a:p>
          <a:p>
            <a:endParaRPr lang="en-GB" dirty="0">
              <a:solidFill>
                <a:srgbClr val="0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503B5CC2-793C-ED41-8404-69FAF576D2BB}"/>
              </a:ext>
            </a:extLst>
          </p:cNvPr>
          <p:cNvSpPr txBox="1"/>
          <p:nvPr/>
        </p:nvSpPr>
        <p:spPr>
          <a:xfrm>
            <a:off x="2850962" y="1650221"/>
            <a:ext cx="1148071" cy="369332"/>
          </a:xfrm>
          <a:prstGeom prst="rect">
            <a:avLst/>
          </a:prstGeom>
          <a:noFill/>
        </p:spPr>
        <p:txBody>
          <a:bodyPr wrap="none" rtlCol="0">
            <a:spAutoFit/>
          </a:bodyPr>
          <a:lstStyle/>
          <a:p>
            <a:r>
              <a:rPr lang="en-US" b="1" dirty="0">
                <a:latin typeface="Century Gothic" panose="020B0502020202020204" pitchFamily="34" charset="0"/>
              </a:rPr>
              <a:t>feminine</a:t>
            </a:r>
          </a:p>
        </p:txBody>
      </p:sp>
      <p:sp>
        <p:nvSpPr>
          <p:cNvPr id="16" name="TextBox 15">
            <a:extLst>
              <a:ext uri="{FF2B5EF4-FFF2-40B4-BE49-F238E27FC236}">
                <a16:creationId xmlns:a16="http://schemas.microsoft.com/office/drawing/2014/main" id="{503B5CC2-793C-ED41-8404-69FAF576D2BB}"/>
              </a:ext>
            </a:extLst>
          </p:cNvPr>
          <p:cNvSpPr txBox="1"/>
          <p:nvPr/>
        </p:nvSpPr>
        <p:spPr>
          <a:xfrm>
            <a:off x="876149" y="1668495"/>
            <a:ext cx="1337226" cy="369332"/>
          </a:xfrm>
          <a:prstGeom prst="rect">
            <a:avLst/>
          </a:prstGeom>
          <a:noFill/>
        </p:spPr>
        <p:txBody>
          <a:bodyPr wrap="none" rtlCol="0">
            <a:spAutoFit/>
          </a:bodyPr>
          <a:lstStyle/>
          <a:p>
            <a:r>
              <a:rPr lang="en-US" b="1" dirty="0">
                <a:latin typeface="Century Gothic" panose="020B0502020202020204" pitchFamily="34" charset="0"/>
              </a:rPr>
              <a:t>masculine</a:t>
            </a:r>
          </a:p>
        </p:txBody>
      </p:sp>
      <p:sp>
        <p:nvSpPr>
          <p:cNvPr id="17" name="TextBox 16">
            <a:extLst>
              <a:ext uri="{FF2B5EF4-FFF2-40B4-BE49-F238E27FC236}">
                <a16:creationId xmlns:a16="http://schemas.microsoft.com/office/drawing/2014/main" id="{503B5CC2-793C-ED41-8404-69FAF576D2BB}"/>
              </a:ext>
            </a:extLst>
          </p:cNvPr>
          <p:cNvSpPr txBox="1"/>
          <p:nvPr/>
        </p:nvSpPr>
        <p:spPr>
          <a:xfrm>
            <a:off x="5086246" y="1676066"/>
            <a:ext cx="898003" cy="369332"/>
          </a:xfrm>
          <a:prstGeom prst="rect">
            <a:avLst/>
          </a:prstGeom>
          <a:noFill/>
        </p:spPr>
        <p:txBody>
          <a:bodyPr wrap="none" rtlCol="0">
            <a:spAutoFit/>
          </a:bodyPr>
          <a:lstStyle/>
          <a:p>
            <a:r>
              <a:rPr lang="en-US" b="1" dirty="0">
                <a:latin typeface="Century Gothic" panose="020B0502020202020204" pitchFamily="34" charset="0"/>
              </a:rPr>
              <a:t>neuter</a:t>
            </a:r>
          </a:p>
        </p:txBody>
      </p:sp>
      <p:sp>
        <p:nvSpPr>
          <p:cNvPr id="18" name="TextBox 17">
            <a:extLst>
              <a:ext uri="{FF2B5EF4-FFF2-40B4-BE49-F238E27FC236}">
                <a16:creationId xmlns:a16="http://schemas.microsoft.com/office/drawing/2014/main" id="{61CFBD48-3016-684F-B62B-1963494DD7B0}"/>
              </a:ext>
            </a:extLst>
          </p:cNvPr>
          <p:cNvSpPr txBox="1"/>
          <p:nvPr/>
        </p:nvSpPr>
        <p:spPr>
          <a:xfrm>
            <a:off x="738824" y="1797212"/>
            <a:ext cx="1568532" cy="584775"/>
          </a:xfrm>
          <a:prstGeom prst="rect">
            <a:avLst/>
          </a:prstGeom>
          <a:noFill/>
        </p:spPr>
        <p:txBody>
          <a:bodyPr wrap="square" rtlCol="0">
            <a:spAutoFit/>
          </a:bodyPr>
          <a:lstStyle/>
          <a:p>
            <a:r>
              <a:rPr lang="en-US" sz="3200" b="1" dirty="0">
                <a:latin typeface="Century Gothic" panose="020B0502020202020204" pitchFamily="34" charset="0"/>
              </a:rPr>
              <a:t>  </a:t>
            </a:r>
            <a:r>
              <a:rPr lang="en-US" b="1" dirty="0" err="1">
                <a:latin typeface="Century Gothic" panose="020B0502020202020204" pitchFamily="34" charset="0"/>
              </a:rPr>
              <a:t>ein</a:t>
            </a:r>
            <a:r>
              <a:rPr lang="en-US" dirty="0">
                <a:latin typeface="Century Gothic" panose="020B0502020202020204" pitchFamily="34" charset="0"/>
              </a:rPr>
              <a:t> </a:t>
            </a:r>
            <a:r>
              <a:rPr lang="en-US" dirty="0" err="1">
                <a:latin typeface="Century Gothic" panose="020B0502020202020204" pitchFamily="34" charset="0"/>
              </a:rPr>
              <a:t>Tisch</a:t>
            </a:r>
            <a:endParaRPr lang="en-US" dirty="0">
              <a:latin typeface="Century Gothic" panose="020B0502020202020204" pitchFamily="34" charset="0"/>
            </a:endParaRPr>
          </a:p>
        </p:txBody>
      </p:sp>
      <p:sp>
        <p:nvSpPr>
          <p:cNvPr id="7" name="Rectangle 6"/>
          <p:cNvSpPr/>
          <p:nvPr/>
        </p:nvSpPr>
        <p:spPr>
          <a:xfrm>
            <a:off x="2630886" y="1954282"/>
            <a:ext cx="1584088" cy="369332"/>
          </a:xfrm>
          <a:prstGeom prst="rect">
            <a:avLst/>
          </a:prstGeom>
        </p:spPr>
        <p:txBody>
          <a:bodyPr wrap="none">
            <a:spAutoFit/>
          </a:bodyPr>
          <a:lstStyle/>
          <a:p>
            <a:r>
              <a:rPr lang="en-US" b="1" dirty="0" err="1">
                <a:latin typeface="Century Gothic" panose="020B0502020202020204" pitchFamily="34" charset="0"/>
              </a:rPr>
              <a:t>eine</a:t>
            </a:r>
            <a:r>
              <a:rPr lang="en-US" b="1" dirty="0">
                <a:latin typeface="Century Gothic" panose="020B0502020202020204" pitchFamily="34" charset="0"/>
              </a:rPr>
              <a:t> </a:t>
            </a:r>
            <a:r>
              <a:rPr lang="en-US" dirty="0" err="1">
                <a:latin typeface="Century Gothic" panose="020B0502020202020204" pitchFamily="34" charset="0"/>
              </a:rPr>
              <a:t>Flasche</a:t>
            </a:r>
            <a:endParaRPr lang="en-US" dirty="0">
              <a:latin typeface="Century Gothic" panose="020B0502020202020204" pitchFamily="34" charset="0"/>
            </a:endParaRPr>
          </a:p>
        </p:txBody>
      </p:sp>
      <p:sp>
        <p:nvSpPr>
          <p:cNvPr id="23" name="TextBox 22">
            <a:extLst>
              <a:ext uri="{FF2B5EF4-FFF2-40B4-BE49-F238E27FC236}">
                <a16:creationId xmlns:a16="http://schemas.microsoft.com/office/drawing/2014/main" id="{1910836A-A558-4044-95B7-8A556E7DE7F6}"/>
              </a:ext>
            </a:extLst>
          </p:cNvPr>
          <p:cNvSpPr txBox="1"/>
          <p:nvPr/>
        </p:nvSpPr>
        <p:spPr>
          <a:xfrm>
            <a:off x="4813672" y="1950398"/>
            <a:ext cx="1382110" cy="369332"/>
          </a:xfrm>
          <a:prstGeom prst="rect">
            <a:avLst/>
          </a:prstGeom>
          <a:noFill/>
        </p:spPr>
        <p:txBody>
          <a:bodyPr wrap="none" rtlCol="0">
            <a:spAutoFit/>
          </a:bodyPr>
          <a:lstStyle/>
          <a:p>
            <a:r>
              <a:rPr lang="en-US" b="1" dirty="0" err="1">
                <a:latin typeface="Century Gothic" panose="020B0502020202020204" pitchFamily="34" charset="0"/>
              </a:rPr>
              <a:t>ein</a:t>
            </a:r>
            <a:r>
              <a:rPr lang="en-US" b="1" dirty="0">
                <a:latin typeface="Century Gothic" panose="020B0502020202020204" pitchFamily="34" charset="0"/>
              </a:rPr>
              <a:t> </a:t>
            </a:r>
            <a:r>
              <a:rPr lang="en-US" dirty="0">
                <a:latin typeface="Century Gothic" panose="020B0502020202020204" pitchFamily="34" charset="0"/>
              </a:rPr>
              <a:t>Fenster</a:t>
            </a:r>
          </a:p>
        </p:txBody>
      </p:sp>
      <p:pic>
        <p:nvPicPr>
          <p:cNvPr id="26" name="Picture 8" descr="http://www.clker.com/cliparts/H/e/L/H/P/2/school-building-hi.png">
            <a:extLst>
              <a:ext uri="{FF2B5EF4-FFF2-40B4-BE49-F238E27FC236}">
                <a16:creationId xmlns:a16="http://schemas.microsoft.com/office/drawing/2014/main" id="{CAFFAFE8-3579-D64D-BF66-13A01F8CB3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9487" y="7917008"/>
            <a:ext cx="1240946" cy="6349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http://www.clker.com/cliparts/c/f/b/a/1195444816475588749Gerald_G_Lady_Face_Cartoon.svg.hi.png">
            <a:extLst>
              <a:ext uri="{FF2B5EF4-FFF2-40B4-BE49-F238E27FC236}">
                <a16:creationId xmlns:a16="http://schemas.microsoft.com/office/drawing/2014/main" id="{7A59A90A-D94B-9D46-9947-1EA012983A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5633" y="7382096"/>
            <a:ext cx="699094" cy="717112"/>
          </a:xfrm>
          <a:prstGeom prst="rect">
            <a:avLst/>
          </a:prstGeom>
          <a:noFill/>
          <a:extLst>
            <a:ext uri="{909E8E84-426E-40DD-AFC4-6F175D3DCCD1}">
              <a14:hiddenFill xmlns:a14="http://schemas.microsoft.com/office/drawing/2010/main">
                <a:solidFill>
                  <a:srgbClr val="FFFFFF"/>
                </a:solidFill>
              </a14:hiddenFill>
            </a:ext>
          </a:extLst>
        </p:spPr>
      </p:pic>
      <p:sp>
        <p:nvSpPr>
          <p:cNvPr id="31" name="Content Placeholder 2">
            <a:extLst>
              <a:ext uri="{FF2B5EF4-FFF2-40B4-BE49-F238E27FC236}">
                <a16:creationId xmlns:a16="http://schemas.microsoft.com/office/drawing/2014/main" id="{4B10724D-6A27-2A4A-BD42-6F06B0351199}"/>
              </a:ext>
            </a:extLst>
          </p:cNvPr>
          <p:cNvSpPr txBox="1">
            <a:spLocks/>
          </p:cNvSpPr>
          <p:nvPr/>
        </p:nvSpPr>
        <p:spPr>
          <a:xfrm>
            <a:off x="197985" y="2529622"/>
            <a:ext cx="5319550" cy="376410"/>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chemeClr val="tx1"/>
                </a:solidFill>
              </a:rPr>
              <a:t>After a verb the </a:t>
            </a:r>
            <a:r>
              <a:rPr lang="en-GB" sz="1600" u="sng" dirty="0">
                <a:solidFill>
                  <a:schemeClr val="tx1"/>
                </a:solidFill>
              </a:rPr>
              <a:t>masculine</a:t>
            </a:r>
            <a:r>
              <a:rPr lang="en-GB" sz="1600" dirty="0">
                <a:solidFill>
                  <a:schemeClr val="tx1"/>
                </a:solidFill>
              </a:rPr>
              <a:t> word for ‘</a:t>
            </a:r>
            <a:r>
              <a:rPr lang="en-GB" sz="1600" b="1" i="1" dirty="0">
                <a:solidFill>
                  <a:schemeClr val="tx1"/>
                </a:solidFill>
              </a:rPr>
              <a:t>a’ </a:t>
            </a:r>
            <a:r>
              <a:rPr lang="en-GB" sz="1600" i="1" dirty="0">
                <a:solidFill>
                  <a:schemeClr val="tx1"/>
                </a:solidFill>
              </a:rPr>
              <a:t>changes</a:t>
            </a:r>
            <a:r>
              <a:rPr lang="en-GB" sz="1600" dirty="0">
                <a:solidFill>
                  <a:schemeClr val="tx1"/>
                </a:solidFill>
              </a:rPr>
              <a:t>:</a:t>
            </a:r>
          </a:p>
        </p:txBody>
      </p:sp>
      <p:sp>
        <p:nvSpPr>
          <p:cNvPr id="32" name="Content Placeholder 2">
            <a:extLst>
              <a:ext uri="{FF2B5EF4-FFF2-40B4-BE49-F238E27FC236}">
                <a16:creationId xmlns:a16="http://schemas.microsoft.com/office/drawing/2014/main" id="{4B10724D-6A27-2A4A-BD42-6F06B0351199}"/>
              </a:ext>
            </a:extLst>
          </p:cNvPr>
          <p:cNvSpPr txBox="1">
            <a:spLocks/>
          </p:cNvSpPr>
          <p:nvPr/>
        </p:nvSpPr>
        <p:spPr>
          <a:xfrm>
            <a:off x="197985" y="1283822"/>
            <a:ext cx="4716915" cy="340935"/>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solidFill>
                  <a:schemeClr val="tx1"/>
                </a:solidFill>
              </a:rPr>
              <a:t>As you know, German has </a:t>
            </a:r>
            <a:r>
              <a:rPr lang="en-GB" sz="1600" u="sng" dirty="0">
                <a:solidFill>
                  <a:schemeClr val="tx1"/>
                </a:solidFill>
              </a:rPr>
              <a:t>three</a:t>
            </a:r>
            <a:r>
              <a:rPr lang="en-GB" sz="1600" dirty="0">
                <a:solidFill>
                  <a:schemeClr val="tx1"/>
                </a:solidFill>
              </a:rPr>
              <a:t> words for ‘</a:t>
            </a:r>
            <a:r>
              <a:rPr lang="en-GB" sz="1600" b="1" dirty="0">
                <a:solidFill>
                  <a:schemeClr val="tx1"/>
                </a:solidFill>
              </a:rPr>
              <a:t>a</a:t>
            </a:r>
            <a:r>
              <a:rPr lang="en-GB" sz="1600" dirty="0">
                <a:solidFill>
                  <a:schemeClr val="tx1"/>
                </a:solidFill>
              </a:rPr>
              <a:t>’:</a:t>
            </a:r>
          </a:p>
        </p:txBody>
      </p:sp>
      <p:sp>
        <p:nvSpPr>
          <p:cNvPr id="34" name="Content Placeholder 2">
            <a:extLst>
              <a:ext uri="{FF2B5EF4-FFF2-40B4-BE49-F238E27FC236}">
                <a16:creationId xmlns:a16="http://schemas.microsoft.com/office/drawing/2014/main" id="{1AFFE229-D69B-BF43-8EBB-E0A2F5739104}"/>
              </a:ext>
            </a:extLst>
          </p:cNvPr>
          <p:cNvSpPr txBox="1">
            <a:spLocks/>
          </p:cNvSpPr>
          <p:nvPr/>
        </p:nvSpPr>
        <p:spPr>
          <a:xfrm>
            <a:off x="609698" y="3485777"/>
            <a:ext cx="3047071" cy="44491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tx1"/>
                </a:solidFill>
              </a:rPr>
              <a:t>Niko hat </a:t>
            </a:r>
            <a:r>
              <a:rPr lang="en-GB" sz="1800" b="1" dirty="0" err="1">
                <a:solidFill>
                  <a:schemeClr val="tx1"/>
                </a:solidFill>
              </a:rPr>
              <a:t>einen</a:t>
            </a:r>
            <a:r>
              <a:rPr lang="en-GB" sz="1800" dirty="0">
                <a:solidFill>
                  <a:schemeClr val="tx1"/>
                </a:solidFill>
              </a:rPr>
              <a:t> Rucksack</a:t>
            </a:r>
            <a:r>
              <a:rPr lang="en-GB" dirty="0">
                <a:solidFill>
                  <a:schemeClr val="tx1"/>
                </a:solidFill>
              </a:rPr>
              <a:t>.</a:t>
            </a:r>
          </a:p>
        </p:txBody>
      </p:sp>
      <p:sp>
        <p:nvSpPr>
          <p:cNvPr id="35" name="Oval Callout 34">
            <a:extLst>
              <a:ext uri="{FF2B5EF4-FFF2-40B4-BE49-F238E27FC236}">
                <a16:creationId xmlns:a16="http://schemas.microsoft.com/office/drawing/2014/main" id="{AF84E0BA-1E58-DA40-990E-4CE7F9C4609B}"/>
              </a:ext>
            </a:extLst>
          </p:cNvPr>
          <p:cNvSpPr/>
          <p:nvPr/>
        </p:nvSpPr>
        <p:spPr>
          <a:xfrm>
            <a:off x="3652098" y="2867180"/>
            <a:ext cx="3187731" cy="1252475"/>
          </a:xfrm>
          <a:prstGeom prst="wedgeEllipseCallout">
            <a:avLst>
              <a:gd name="adj1" fmla="val -62274"/>
              <a:gd name="adj2" fmla="val 3958"/>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Century Gothic" panose="020B0502020202020204" pitchFamily="34" charset="0"/>
            </a:endParaRPr>
          </a:p>
        </p:txBody>
      </p:sp>
      <p:pic>
        <p:nvPicPr>
          <p:cNvPr id="36" name="Picture 38" descr="Man and Woman Holding Hands on Facebook 2.2">
            <a:extLst>
              <a:ext uri="{FF2B5EF4-FFF2-40B4-BE49-F238E27FC236}">
                <a16:creationId xmlns:a16="http://schemas.microsoft.com/office/drawing/2014/main" id="{3F8C92B3-10E7-EF4B-A37D-235AF3B1C9A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081"/>
          <a:stretch/>
        </p:blipFill>
        <p:spPr bwMode="auto">
          <a:xfrm>
            <a:off x="16694" y="3220694"/>
            <a:ext cx="540575" cy="112809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3742787" y="3130621"/>
            <a:ext cx="3148779" cy="830997"/>
          </a:xfrm>
          <a:prstGeom prst="rect">
            <a:avLst/>
          </a:prstGeom>
        </p:spPr>
        <p:txBody>
          <a:bodyPr wrap="square">
            <a:spAutoFit/>
          </a:bodyPr>
          <a:lstStyle/>
          <a:p>
            <a:pPr lvl="0" algn="ctr"/>
            <a:r>
              <a:rPr lang="en-GB" sz="1600" i="1" dirty="0">
                <a:solidFill>
                  <a:srgbClr val="000000"/>
                </a:solidFill>
                <a:latin typeface="Century Gothic" panose="020B0502020202020204" pitchFamily="34" charset="0"/>
              </a:rPr>
              <a:t>Only</a:t>
            </a:r>
            <a:r>
              <a:rPr lang="en-GB" sz="1600" dirty="0">
                <a:solidFill>
                  <a:srgbClr val="000000"/>
                </a:solidFill>
                <a:latin typeface="Century Gothic" panose="020B0502020202020204" pitchFamily="34" charset="0"/>
              </a:rPr>
              <a:t> the </a:t>
            </a:r>
            <a:r>
              <a:rPr lang="en-GB" sz="1600" b="1" dirty="0">
                <a:solidFill>
                  <a:srgbClr val="000000"/>
                </a:solidFill>
                <a:latin typeface="Century Gothic" panose="020B0502020202020204" pitchFamily="34" charset="0"/>
              </a:rPr>
              <a:t>masculine</a:t>
            </a:r>
            <a:r>
              <a:rPr lang="en-GB" sz="1600" dirty="0">
                <a:solidFill>
                  <a:srgbClr val="000000"/>
                </a:solidFill>
                <a:latin typeface="Century Gothic" panose="020B0502020202020204" pitchFamily="34" charset="0"/>
              </a:rPr>
              <a:t> changes. Feminine and neuter words for ‘</a:t>
            </a:r>
            <a:r>
              <a:rPr lang="en-GB" sz="1600" b="1" dirty="0">
                <a:solidFill>
                  <a:srgbClr val="000000"/>
                </a:solidFill>
                <a:latin typeface="Century Gothic" panose="020B0502020202020204" pitchFamily="34" charset="0"/>
              </a:rPr>
              <a:t>a</a:t>
            </a:r>
            <a:r>
              <a:rPr lang="en-GB" sz="1600" dirty="0">
                <a:solidFill>
                  <a:srgbClr val="000000"/>
                </a:solidFill>
                <a:latin typeface="Century Gothic" panose="020B0502020202020204" pitchFamily="34" charset="0"/>
              </a:rPr>
              <a:t>’ stay the same! </a:t>
            </a:r>
          </a:p>
        </p:txBody>
      </p:sp>
      <p:sp>
        <p:nvSpPr>
          <p:cNvPr id="38" name="Content Placeholder 2">
            <a:extLst>
              <a:ext uri="{FF2B5EF4-FFF2-40B4-BE49-F238E27FC236}">
                <a16:creationId xmlns:a16="http://schemas.microsoft.com/office/drawing/2014/main" id="{B3E77626-7757-364E-822B-175523BAE4D5}"/>
              </a:ext>
            </a:extLst>
          </p:cNvPr>
          <p:cNvSpPr txBox="1">
            <a:spLocks/>
          </p:cNvSpPr>
          <p:nvPr/>
        </p:nvSpPr>
        <p:spPr>
          <a:xfrm>
            <a:off x="608567" y="3193469"/>
            <a:ext cx="3301434" cy="324753"/>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tx1"/>
                </a:solidFill>
              </a:rPr>
              <a:t>Niko hat </a:t>
            </a:r>
            <a:r>
              <a:rPr lang="en-GB" sz="1800" b="1" dirty="0" err="1">
                <a:solidFill>
                  <a:schemeClr val="tx1"/>
                </a:solidFill>
              </a:rPr>
              <a:t>einen</a:t>
            </a:r>
            <a:r>
              <a:rPr lang="en-GB" sz="1800" dirty="0">
                <a:solidFill>
                  <a:schemeClr val="tx1"/>
                </a:solidFill>
              </a:rPr>
              <a:t> </a:t>
            </a:r>
            <a:r>
              <a:rPr lang="en-GB" sz="1800" dirty="0" err="1">
                <a:solidFill>
                  <a:schemeClr val="tx1"/>
                </a:solidFill>
              </a:rPr>
              <a:t>Tisch</a:t>
            </a:r>
            <a:r>
              <a:rPr lang="en-GB" sz="1800" dirty="0">
                <a:solidFill>
                  <a:schemeClr val="tx1"/>
                </a:solidFill>
              </a:rPr>
              <a:t>.</a:t>
            </a:r>
          </a:p>
        </p:txBody>
      </p:sp>
      <p:sp>
        <p:nvSpPr>
          <p:cNvPr id="39" name="Content Placeholder 2">
            <a:extLst>
              <a:ext uri="{FF2B5EF4-FFF2-40B4-BE49-F238E27FC236}">
                <a16:creationId xmlns:a16="http://schemas.microsoft.com/office/drawing/2014/main" id="{B3BBB7F0-8945-794A-A7BA-2D907054D104}"/>
              </a:ext>
            </a:extLst>
          </p:cNvPr>
          <p:cNvSpPr txBox="1">
            <a:spLocks/>
          </p:cNvSpPr>
          <p:nvPr/>
        </p:nvSpPr>
        <p:spPr>
          <a:xfrm>
            <a:off x="625991" y="3994485"/>
            <a:ext cx="3040595" cy="30915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tx1"/>
                </a:solidFill>
              </a:rPr>
              <a:t>Niko hat </a:t>
            </a:r>
            <a:r>
              <a:rPr lang="en-GB" sz="1800" b="1" dirty="0" err="1">
                <a:solidFill>
                  <a:schemeClr val="tx1"/>
                </a:solidFill>
              </a:rPr>
              <a:t>einen</a:t>
            </a:r>
            <a:r>
              <a:rPr lang="en-GB" sz="1800" dirty="0">
                <a:solidFill>
                  <a:schemeClr val="tx1"/>
                </a:solidFill>
              </a:rPr>
              <a:t> </a:t>
            </a:r>
            <a:r>
              <a:rPr lang="en-GB" sz="1800" dirty="0" err="1">
                <a:solidFill>
                  <a:schemeClr val="tx1"/>
                </a:solidFill>
              </a:rPr>
              <a:t>Grund</a:t>
            </a:r>
            <a:r>
              <a:rPr lang="en-GB" sz="1800" dirty="0">
                <a:solidFill>
                  <a:schemeClr val="tx1"/>
                </a:solidFill>
              </a:rPr>
              <a:t>.</a:t>
            </a:r>
          </a:p>
        </p:txBody>
      </p:sp>
      <p:sp>
        <p:nvSpPr>
          <p:cNvPr id="41" name="TextBox 40"/>
          <p:cNvSpPr txBox="1"/>
          <p:nvPr/>
        </p:nvSpPr>
        <p:spPr>
          <a:xfrm>
            <a:off x="44624" y="5136461"/>
            <a:ext cx="1911101" cy="338554"/>
          </a:xfrm>
          <a:prstGeom prst="rect">
            <a:avLst/>
          </a:prstGeom>
          <a:noFill/>
        </p:spPr>
        <p:txBody>
          <a:bodyPr wrap="none" rtlCol="0">
            <a:spAutoFit/>
          </a:bodyPr>
          <a:lstStyle/>
          <a:p>
            <a:r>
              <a:rPr lang="en-GB" sz="1600" dirty="0">
                <a:solidFill>
                  <a:srgbClr val="000000"/>
                </a:solidFill>
                <a:latin typeface="Century Gothic" panose="020B0502020202020204" pitchFamily="34" charset="0"/>
              </a:rPr>
              <a:t>Write in German:</a:t>
            </a:r>
          </a:p>
        </p:txBody>
      </p:sp>
      <p:graphicFrame>
        <p:nvGraphicFramePr>
          <p:cNvPr id="8" name="Table 7"/>
          <p:cNvGraphicFramePr>
            <a:graphicFrameLocks noGrp="1"/>
          </p:cNvGraphicFramePr>
          <p:nvPr>
            <p:extLst>
              <p:ext uri="{D42A27DB-BD31-4B8C-83A1-F6EECF244321}">
                <p14:modId xmlns:p14="http://schemas.microsoft.com/office/powerpoint/2010/main" val="3019003576"/>
              </p:ext>
            </p:extLst>
          </p:nvPr>
        </p:nvGraphicFramePr>
        <p:xfrm>
          <a:off x="174011" y="5475015"/>
          <a:ext cx="6279325" cy="1854200"/>
        </p:xfrm>
        <a:graphic>
          <a:graphicData uri="http://schemas.openxmlformats.org/drawingml/2006/table">
            <a:tbl>
              <a:tblPr firstRow="1" bandRow="1">
                <a:tableStyleId>{5940675A-B579-460E-94D1-54222C63F5DA}</a:tableStyleId>
              </a:tblPr>
              <a:tblGrid>
                <a:gridCol w="3038965">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a:txBody>
                    <a:bodyPr/>
                    <a:lstStyle/>
                    <a:p>
                      <a:r>
                        <a:rPr lang="en-GB" sz="1600" dirty="0">
                          <a:latin typeface="Century Gothic" panose="020B0502020202020204" pitchFamily="34" charset="0"/>
                        </a:rPr>
                        <a:t>1 I</a:t>
                      </a:r>
                      <a:r>
                        <a:rPr lang="en-GB" sz="1600" baseline="0" dirty="0">
                          <a:latin typeface="Century Gothic" panose="020B0502020202020204" pitchFamily="34" charset="0"/>
                        </a:rPr>
                        <a:t> have a question.</a:t>
                      </a:r>
                      <a:endParaRPr lang="en-GB" sz="1600" dirty="0">
                        <a:latin typeface="Century Gothic" panose="020B0502020202020204" pitchFamily="34" charset="0"/>
                      </a:endParaRPr>
                    </a:p>
                  </a:txBody>
                  <a:tcPr anchor="ctr"/>
                </a:tc>
                <a:tc>
                  <a:txBody>
                    <a:bodyPr/>
                    <a:lstStyle/>
                    <a:p>
                      <a:endParaRPr lang="en-GB" sz="1600">
                        <a:latin typeface="Century Gothic" panose="020B0502020202020204" pitchFamily="34" charset="0"/>
                      </a:endParaRPr>
                    </a:p>
                  </a:txBody>
                  <a:tcPr anchor="ctr"/>
                </a:tc>
                <a:extLst>
                  <a:ext uri="{0D108BD9-81ED-4DB2-BD59-A6C34878D82A}">
                    <a16:rowId xmlns:a16="http://schemas.microsoft.com/office/drawing/2014/main" val="10000"/>
                  </a:ext>
                </a:extLst>
              </a:tr>
              <a:tr h="370840">
                <a:tc>
                  <a:txBody>
                    <a:bodyPr/>
                    <a:lstStyle/>
                    <a:p>
                      <a:r>
                        <a:rPr lang="en-GB" sz="1600" dirty="0">
                          <a:latin typeface="Century Gothic" panose="020B0502020202020204" pitchFamily="34" charset="0"/>
                        </a:rPr>
                        <a:t>2 She has a problem.</a:t>
                      </a:r>
                    </a:p>
                  </a:txBody>
                  <a:tcPr anchor="ctr"/>
                </a:tc>
                <a:tc>
                  <a:txBody>
                    <a:bodyPr/>
                    <a:lstStyle/>
                    <a:p>
                      <a:endParaRPr lang="en-GB" sz="1600">
                        <a:latin typeface="Century Gothic" panose="020B0502020202020204" pitchFamily="34" charset="0"/>
                      </a:endParaRPr>
                    </a:p>
                  </a:txBody>
                  <a:tcPr anchor="ctr"/>
                </a:tc>
                <a:extLst>
                  <a:ext uri="{0D108BD9-81ED-4DB2-BD59-A6C34878D82A}">
                    <a16:rowId xmlns:a16="http://schemas.microsoft.com/office/drawing/2014/main" val="10001"/>
                  </a:ext>
                </a:extLst>
              </a:tr>
              <a:tr h="370840">
                <a:tc>
                  <a:txBody>
                    <a:bodyPr/>
                    <a:lstStyle/>
                    <a:p>
                      <a:r>
                        <a:rPr lang="en-GB" sz="1600" dirty="0">
                          <a:latin typeface="Century Gothic" panose="020B0502020202020204" pitchFamily="34" charset="0"/>
                        </a:rPr>
                        <a:t>3 He has a rucksack.</a:t>
                      </a:r>
                    </a:p>
                  </a:txBody>
                  <a:tcPr anchor="ctr"/>
                </a:tc>
                <a:tc>
                  <a:txBody>
                    <a:bodyPr/>
                    <a:lstStyle/>
                    <a:p>
                      <a:endParaRPr lang="en-GB" sz="1600" dirty="0">
                        <a:latin typeface="Century Gothic" panose="020B0502020202020204" pitchFamily="34" charset="0"/>
                      </a:endParaRPr>
                    </a:p>
                  </a:txBody>
                  <a:tcPr anchor="ctr"/>
                </a:tc>
                <a:extLst>
                  <a:ext uri="{0D108BD9-81ED-4DB2-BD59-A6C34878D82A}">
                    <a16:rowId xmlns:a16="http://schemas.microsoft.com/office/drawing/2014/main" val="10002"/>
                  </a:ext>
                </a:extLst>
              </a:tr>
              <a:tr h="370840">
                <a:tc>
                  <a:txBody>
                    <a:bodyPr/>
                    <a:lstStyle/>
                    <a:p>
                      <a:r>
                        <a:rPr lang="en-GB" sz="1600" dirty="0">
                          <a:latin typeface="Century Gothic" panose="020B0502020202020204" pitchFamily="34" charset="0"/>
                        </a:rPr>
                        <a:t>4 You have a reason.</a:t>
                      </a:r>
                    </a:p>
                  </a:txBody>
                  <a:tcPr anchor="ctr"/>
                </a:tc>
                <a:tc>
                  <a:txBody>
                    <a:bodyPr/>
                    <a:lstStyle/>
                    <a:p>
                      <a:endParaRPr lang="en-GB" sz="1600" dirty="0">
                        <a:latin typeface="Century Gothic" panose="020B0502020202020204" pitchFamily="34" charset="0"/>
                      </a:endParaRPr>
                    </a:p>
                  </a:txBody>
                  <a:tcPr anchor="ctr"/>
                </a:tc>
                <a:extLst>
                  <a:ext uri="{0D108BD9-81ED-4DB2-BD59-A6C34878D82A}">
                    <a16:rowId xmlns:a16="http://schemas.microsoft.com/office/drawing/2014/main" val="10003"/>
                  </a:ext>
                </a:extLst>
              </a:tr>
              <a:tr h="370840">
                <a:tc>
                  <a:txBody>
                    <a:bodyPr/>
                    <a:lstStyle/>
                    <a:p>
                      <a:r>
                        <a:rPr lang="en-GB" sz="1600" dirty="0">
                          <a:latin typeface="Century Gothic" panose="020B0502020202020204" pitchFamily="34" charset="0"/>
                        </a:rPr>
                        <a:t>5 The woman has a school.</a:t>
                      </a:r>
                    </a:p>
                  </a:txBody>
                  <a:tcPr anchor="ctr"/>
                </a:tc>
                <a:tc>
                  <a:txBody>
                    <a:bodyPr/>
                    <a:lstStyle/>
                    <a:p>
                      <a:endParaRPr lang="en-GB" sz="1600" dirty="0">
                        <a:latin typeface="Century Gothic" panose="020B0502020202020204" pitchFamily="34" charset="0"/>
                      </a:endParaRPr>
                    </a:p>
                  </a:txBody>
                  <a:tcPr anchor="ctr"/>
                </a:tc>
                <a:extLst>
                  <a:ext uri="{0D108BD9-81ED-4DB2-BD59-A6C34878D82A}">
                    <a16:rowId xmlns:a16="http://schemas.microsoft.com/office/drawing/2014/main" val="10004"/>
                  </a:ext>
                </a:extLst>
              </a:tr>
            </a:tbl>
          </a:graphicData>
        </a:graphic>
      </p:graphicFrame>
      <p:sp>
        <p:nvSpPr>
          <p:cNvPr id="10" name="Rectangle 9"/>
          <p:cNvSpPr/>
          <p:nvPr/>
        </p:nvSpPr>
        <p:spPr>
          <a:xfrm>
            <a:off x="369286" y="7667769"/>
            <a:ext cx="607859" cy="923330"/>
          </a:xfrm>
          <a:prstGeom prst="rect">
            <a:avLst/>
          </a:prstGeom>
          <a:solidFill>
            <a:srgbClr val="FDEEB9"/>
          </a:solidFill>
          <a:effectLst>
            <a:outerShdw blurRad="50800" dist="38100" dir="5400000" algn="t" rotWithShape="0">
              <a:prstClr val="black">
                <a:alpha val="40000"/>
              </a:prstClr>
            </a:outerShdw>
          </a:effectLst>
        </p:spPr>
        <p:txBody>
          <a:bodyPr wrap="none" lIns="91440" tIns="45720" rIns="91440" bIns="45720">
            <a:spAutoFit/>
          </a:bodyPr>
          <a:lstStyle/>
          <a:p>
            <a:pPr algn="ctr"/>
            <a:r>
              <a:rPr lang="en-US" sz="5400" b="1" dirty="0"/>
              <a:t>?</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519" y="7530693"/>
            <a:ext cx="1601431" cy="113226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3536" y="7464426"/>
            <a:ext cx="864283" cy="1222562"/>
          </a:xfrm>
          <a:prstGeom prst="rect">
            <a:avLst/>
          </a:prstGeom>
        </p:spPr>
      </p:pic>
      <p:sp>
        <p:nvSpPr>
          <p:cNvPr id="25" name="Rectangle 24"/>
          <p:cNvSpPr/>
          <p:nvPr/>
        </p:nvSpPr>
        <p:spPr>
          <a:xfrm>
            <a:off x="3533782" y="8003650"/>
            <a:ext cx="1194558" cy="461665"/>
          </a:xfrm>
          <a:prstGeom prst="rect">
            <a:avLst/>
          </a:prstGeom>
          <a:solidFill>
            <a:srgbClr val="FDEEB9"/>
          </a:solidFill>
          <a:effectLst>
            <a:outerShdw blurRad="50800" dist="38100" dir="5400000" algn="t" rotWithShape="0">
              <a:prstClr val="black">
                <a:alpha val="40000"/>
              </a:prstClr>
            </a:outerShdw>
          </a:effectLst>
        </p:spPr>
        <p:txBody>
          <a:bodyPr wrap="none" lIns="91440" tIns="45720" rIns="91440" bIns="45720">
            <a:spAutoFit/>
          </a:bodyPr>
          <a:lstStyle/>
          <a:p>
            <a:pPr algn="ctr"/>
            <a:r>
              <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reason</a:t>
            </a:r>
          </a:p>
        </p:txBody>
      </p:sp>
      <p:sp>
        <p:nvSpPr>
          <p:cNvPr id="4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17</a:t>
            </a:r>
          </a:p>
        </p:txBody>
      </p:sp>
      <p:sp>
        <p:nvSpPr>
          <p:cNvPr id="33" name="Rounded Rectangle 32">
            <a:extLst>
              <a:ext uri="{FF2B5EF4-FFF2-40B4-BE49-F238E27FC236}">
                <a16:creationId xmlns:a16="http://schemas.microsoft.com/office/drawing/2014/main" id="{60B87303-B168-7743-AD25-B7EDEF8BE329}"/>
              </a:ext>
            </a:extLst>
          </p:cNvPr>
          <p:cNvSpPr/>
          <p:nvPr/>
        </p:nvSpPr>
        <p:spPr>
          <a:xfrm>
            <a:off x="69586" y="4479950"/>
            <a:ext cx="6668634" cy="411615"/>
          </a:xfrm>
          <a:prstGeom prst="roundRect">
            <a:avLst/>
          </a:prstGeom>
          <a:solidFill>
            <a:srgbClr val="1F4E79"/>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FFFFFF"/>
                </a:solidFill>
                <a:latin typeface="Century Gothic" panose="020B0502020202020204" pitchFamily="34" charset="0"/>
              </a:rPr>
              <a:t>This change happens after </a:t>
            </a:r>
            <a:r>
              <a:rPr lang="en-GB" sz="1600" b="1" u="sng" dirty="0">
                <a:solidFill>
                  <a:srgbClr val="FFFFFF"/>
                </a:solidFill>
                <a:latin typeface="Century Gothic" panose="020B0502020202020204" pitchFamily="34" charset="0"/>
              </a:rPr>
              <a:t>most </a:t>
            </a:r>
            <a:r>
              <a:rPr lang="en-GB" sz="1600" b="1" dirty="0">
                <a:solidFill>
                  <a:srgbClr val="FFFFFF"/>
                </a:solidFill>
                <a:latin typeface="Century Gothic" panose="020B0502020202020204" pitchFamily="34" charset="0"/>
              </a:rPr>
              <a:t>verbs but </a:t>
            </a:r>
            <a:r>
              <a:rPr lang="en-GB" sz="1600" b="1" i="1" u="sng" dirty="0">
                <a:solidFill>
                  <a:srgbClr val="FFFFFF"/>
                </a:solidFill>
                <a:latin typeface="Century Gothic" panose="020B0502020202020204" pitchFamily="34" charset="0"/>
              </a:rPr>
              <a:t>not</a:t>
            </a:r>
            <a:r>
              <a:rPr lang="en-GB" sz="1600" b="1" dirty="0">
                <a:solidFill>
                  <a:srgbClr val="FFFFFF"/>
                </a:solidFill>
                <a:latin typeface="Century Gothic" panose="020B0502020202020204" pitchFamily="34" charset="0"/>
              </a:rPr>
              <a:t> SEIN / </a:t>
            </a:r>
            <a:r>
              <a:rPr lang="en-GB" sz="1600" b="1" dirty="0" err="1">
                <a:solidFill>
                  <a:srgbClr val="FFFFFF"/>
                </a:solidFill>
                <a:latin typeface="Century Gothic" panose="020B0502020202020204" pitchFamily="34" charset="0"/>
              </a:rPr>
              <a:t>ist</a:t>
            </a:r>
            <a:r>
              <a:rPr lang="en-GB" sz="1600" b="1" dirty="0">
                <a:solidFill>
                  <a:srgbClr val="FFFFFF"/>
                </a:solidFill>
                <a:latin typeface="Century Gothic" panose="020B0502020202020204" pitchFamily="34" charset="0"/>
              </a:rPr>
              <a:t> (BE) / is).</a:t>
            </a:r>
          </a:p>
        </p:txBody>
      </p:sp>
    </p:spTree>
    <p:extLst>
      <p:ext uri="{BB962C8B-B14F-4D97-AF65-F5344CB8AC3E}">
        <p14:creationId xmlns:p14="http://schemas.microsoft.com/office/powerpoint/2010/main" val="984547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4564318"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1" y="107504"/>
            <a:ext cx="4366205" cy="487622"/>
          </a:xfrm>
        </p:spPr>
        <p:txBody>
          <a:bodyPr/>
          <a:lstStyle/>
          <a:p>
            <a:pPr lvl="0" algn="l" eaLnBrk="1" hangingPunct="1"/>
            <a:r>
              <a:rPr lang="en-GB" sz="1800" b="1" kern="1200" dirty="0">
                <a:solidFill>
                  <a:srgbClr val="FFFFFF"/>
                </a:solidFill>
                <a:latin typeface="Century Gothic" panose="020B0502020202020204" pitchFamily="34" charset="0"/>
                <a:ea typeface="+mn-ea"/>
                <a:cs typeface="+mn-cs"/>
              </a:rPr>
              <a:t>Talking about possessions (‘the’ or ‘a’)</a:t>
            </a:r>
            <a:endParaRPr lang="en-US" sz="4000"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31" name="Rectangle 30"/>
          <p:cNvSpPr/>
          <p:nvPr/>
        </p:nvSpPr>
        <p:spPr>
          <a:xfrm>
            <a:off x="206661" y="5844855"/>
            <a:ext cx="3816423" cy="2554545"/>
          </a:xfrm>
          <a:prstGeom prst="rect">
            <a:avLst/>
          </a:prstGeom>
        </p:spPr>
        <p:txBody>
          <a:bodyPr wrap="square">
            <a:spAutoFit/>
          </a:bodyPr>
          <a:lstStyle/>
          <a:p>
            <a:pPr fontAlgn="auto">
              <a:spcBef>
                <a:spcPts val="0"/>
              </a:spcBef>
              <a:spcAft>
                <a:spcPts val="0"/>
              </a:spcAft>
              <a:defRPr/>
            </a:pPr>
            <a:r>
              <a:rPr lang="en-GB" sz="1600" dirty="0">
                <a:solidFill>
                  <a:srgbClr val="000000"/>
                </a:solidFill>
                <a:latin typeface="Century Gothic" panose="020B0502020202020204" pitchFamily="34" charset="0"/>
              </a:rPr>
              <a:t>Vocabulary learning involves knowing different aspects of a word.</a:t>
            </a:r>
            <a:br>
              <a:rPr lang="en-GB" sz="1600" dirty="0">
                <a:solidFill>
                  <a:srgbClr val="000000"/>
                </a:solidFill>
                <a:latin typeface="Century Gothic" panose="020B0502020202020204" pitchFamily="34" charset="0"/>
              </a:rPr>
            </a:b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Use this checklist:</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1. I have seen this word before.</a:t>
            </a:r>
          </a:p>
          <a:p>
            <a:r>
              <a:rPr lang="en-GB" sz="1600" dirty="0">
                <a:solidFill>
                  <a:srgbClr val="000000"/>
                </a:solidFill>
                <a:latin typeface="Century Gothic" panose="020B0502020202020204" pitchFamily="34" charset="0"/>
              </a:rPr>
              <a:t>2. I know what the word means.</a:t>
            </a:r>
          </a:p>
          <a:p>
            <a:r>
              <a:rPr lang="en-GB" sz="1600" dirty="0">
                <a:solidFill>
                  <a:srgbClr val="000000"/>
                </a:solidFill>
                <a:latin typeface="Century Gothic" panose="020B0502020202020204" pitchFamily="34" charset="0"/>
              </a:rPr>
              <a:t>3. I can read the word aloud.</a:t>
            </a:r>
          </a:p>
          <a:p>
            <a:r>
              <a:rPr lang="en-GB" sz="1600" dirty="0">
                <a:solidFill>
                  <a:srgbClr val="000000"/>
                </a:solidFill>
                <a:latin typeface="Century Gothic" panose="020B0502020202020204" pitchFamily="34" charset="0"/>
              </a:rPr>
              <a:t>4. I can spell the word correctly.</a:t>
            </a:r>
          </a:p>
          <a:p>
            <a:r>
              <a:rPr lang="en-GB" sz="1600" dirty="0">
                <a:solidFill>
                  <a:srgbClr val="000000"/>
                </a:solidFill>
                <a:latin typeface="Century Gothic" panose="020B0502020202020204" pitchFamily="34" charset="0"/>
              </a:rPr>
              <a:t>5. I can use the word in a sentence.</a:t>
            </a:r>
            <a:br>
              <a:rPr lang="en-GB" sz="1600" dirty="0">
                <a:solidFill>
                  <a:srgbClr val="000000"/>
                </a:solidFill>
                <a:latin typeface="Century Gothic" panose="020B0502020202020204" pitchFamily="34" charset="0"/>
              </a:rPr>
            </a:br>
            <a:endParaRPr lang="en-GB" sz="1600" dirty="0">
              <a:solidFill>
                <a:srgbClr val="000000"/>
              </a:solidFill>
              <a:latin typeface="Century Gothic" panose="020B0502020202020204" pitchFamily="34" charset="0"/>
            </a:endParaRPr>
          </a:p>
        </p:txBody>
      </p:sp>
      <p:sp>
        <p:nvSpPr>
          <p:cNvPr id="32" name="Rounded Rectangular Callout 31"/>
          <p:cNvSpPr/>
          <p:nvPr/>
        </p:nvSpPr>
        <p:spPr>
          <a:xfrm>
            <a:off x="187606" y="8199236"/>
            <a:ext cx="6496979" cy="430789"/>
          </a:xfrm>
          <a:prstGeom prst="wedgeRoundRectCallout">
            <a:avLst>
              <a:gd name="adj1" fmla="val -20331"/>
              <a:gd name="adj2" fmla="val 48453"/>
              <a:gd name="adj3" fmla="val 16667"/>
            </a:avLst>
          </a:prstGeom>
          <a:solidFill>
            <a:srgbClr val="FBF0D5"/>
          </a:solidFill>
          <a:ln w="57150">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6. For nouns, I know the gender and the correct word for ‘the’</a:t>
            </a:r>
          </a:p>
        </p:txBody>
      </p:sp>
      <p:pic>
        <p:nvPicPr>
          <p:cNvPr id="33" name="Picture 32"/>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3527383" y="5564353"/>
            <a:ext cx="991402" cy="704417"/>
          </a:xfrm>
          <a:prstGeom prst="rect">
            <a:avLst/>
          </a:prstGeom>
        </p:spPr>
      </p:pic>
      <p:graphicFrame>
        <p:nvGraphicFramePr>
          <p:cNvPr id="34" name="Table 33"/>
          <p:cNvGraphicFramePr>
            <a:graphicFrameLocks noGrp="1"/>
          </p:cNvGraphicFramePr>
          <p:nvPr>
            <p:extLst>
              <p:ext uri="{D42A27DB-BD31-4B8C-83A1-F6EECF244321}">
                <p14:modId xmlns:p14="http://schemas.microsoft.com/office/powerpoint/2010/main" val="3751183242"/>
              </p:ext>
            </p:extLst>
          </p:nvPr>
        </p:nvGraphicFramePr>
        <p:xfrm>
          <a:off x="797536" y="725144"/>
          <a:ext cx="3757758" cy="4782960"/>
        </p:xfrm>
        <a:graphic>
          <a:graphicData uri="http://schemas.openxmlformats.org/drawingml/2006/table">
            <a:tbl>
              <a:tblPr>
                <a:tableStyleId>{5940675A-B579-460E-94D1-54222C63F5DA}</a:tableStyleId>
              </a:tblPr>
              <a:tblGrid>
                <a:gridCol w="1623352">
                  <a:extLst>
                    <a:ext uri="{9D8B030D-6E8A-4147-A177-3AD203B41FA5}">
                      <a16:colId xmlns:a16="http://schemas.microsoft.com/office/drawing/2014/main" val="2180383906"/>
                    </a:ext>
                  </a:extLst>
                </a:gridCol>
                <a:gridCol w="2134406">
                  <a:extLst>
                    <a:ext uri="{9D8B030D-6E8A-4147-A177-3AD203B41FA5}">
                      <a16:colId xmlns:a16="http://schemas.microsoft.com/office/drawing/2014/main" val="3205075920"/>
                    </a:ext>
                  </a:extLst>
                </a:gridCol>
              </a:tblGrid>
              <a:tr h="355964">
                <a:tc>
                  <a:txBody>
                    <a:bodyPr/>
                    <a:lstStyle/>
                    <a:p>
                      <a:pPr algn="l" fontAlgn="b"/>
                      <a:r>
                        <a:rPr lang="en-GB" sz="1800" b="0" i="0" u="none" strike="noStrike" dirty="0" err="1">
                          <a:solidFill>
                            <a:srgbClr val="000000"/>
                          </a:solidFill>
                          <a:effectLst/>
                          <a:latin typeface="Century Gothic" panose="020B0502020202020204" pitchFamily="34" charset="0"/>
                        </a:rPr>
                        <a:t>ich</a:t>
                      </a:r>
                      <a:r>
                        <a:rPr lang="en-GB" sz="1800" b="0" i="0" u="none" strike="noStrike" dirty="0">
                          <a:solidFill>
                            <a:srgbClr val="000000"/>
                          </a:solidFill>
                          <a:effectLst/>
                          <a:latin typeface="Century Gothic" panose="020B0502020202020204" pitchFamily="34" charset="0"/>
                        </a:rPr>
                        <a:t> </a:t>
                      </a:r>
                      <a:r>
                        <a:rPr lang="en-GB" sz="1800" b="0" i="0" u="none" strike="noStrike" dirty="0" err="1">
                          <a:solidFill>
                            <a:srgbClr val="000000"/>
                          </a:solidFill>
                          <a:effectLst/>
                          <a:latin typeface="Century Gothic" panose="020B0502020202020204" pitchFamily="34" charset="0"/>
                        </a:rPr>
                        <a:t>habe</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I have</a:t>
                      </a:r>
                    </a:p>
                  </a:txBody>
                  <a:tcPr marL="90000" marR="90000" marT="46800" marB="46800" anchor="b"/>
                </a:tc>
                <a:extLst>
                  <a:ext uri="{0D108BD9-81ED-4DB2-BD59-A6C34878D82A}">
                    <a16:rowId xmlns:a16="http://schemas.microsoft.com/office/drawing/2014/main" val="371663168"/>
                  </a:ext>
                </a:extLst>
              </a:tr>
              <a:tr h="182809">
                <a:tc>
                  <a:txBody>
                    <a:bodyPr/>
                    <a:lstStyle/>
                    <a:p>
                      <a:pPr algn="l" fontAlgn="b"/>
                      <a:r>
                        <a:rPr lang="en-GB" sz="1800" b="0" i="0" u="none" strike="noStrike" dirty="0">
                          <a:solidFill>
                            <a:srgbClr val="000000"/>
                          </a:solidFill>
                          <a:effectLst/>
                          <a:latin typeface="Century Gothic" panose="020B0502020202020204" pitchFamily="34" charset="0"/>
                        </a:rPr>
                        <a:t>du</a:t>
                      </a:r>
                      <a:r>
                        <a:rPr lang="en-GB" sz="1800" b="0" i="0" u="none" strike="noStrike" baseline="0" dirty="0">
                          <a:solidFill>
                            <a:srgbClr val="000000"/>
                          </a:solidFill>
                          <a:effectLst/>
                          <a:latin typeface="Century Gothic" panose="020B0502020202020204" pitchFamily="34" charset="0"/>
                        </a:rPr>
                        <a:t> hast</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you have</a:t>
                      </a:r>
                    </a:p>
                  </a:txBody>
                  <a:tcPr marL="90000" marR="90000" marT="46800" marB="46800" anchor="b"/>
                </a:tc>
                <a:extLst>
                  <a:ext uri="{0D108BD9-81ED-4DB2-BD59-A6C34878D82A}">
                    <a16:rowId xmlns:a16="http://schemas.microsoft.com/office/drawing/2014/main" val="925274610"/>
                  </a:ext>
                </a:extLst>
              </a:tr>
              <a:tr h="182809">
                <a:tc>
                  <a:txBody>
                    <a:bodyPr/>
                    <a:lstStyle/>
                    <a:p>
                      <a:pPr algn="l" fontAlgn="b"/>
                      <a:r>
                        <a:rPr lang="en-GB" sz="1800" b="0" i="0" u="none" strike="noStrike" dirty="0">
                          <a:solidFill>
                            <a:srgbClr val="000000"/>
                          </a:solidFill>
                          <a:effectLst/>
                          <a:latin typeface="Century Gothic" panose="020B0502020202020204" pitchFamily="34" charset="0"/>
                        </a:rPr>
                        <a:t>das </a:t>
                      </a:r>
                      <a:r>
                        <a:rPr lang="en-GB" sz="1800" b="0" i="0" u="none" strike="noStrike" dirty="0" err="1">
                          <a:solidFill>
                            <a:srgbClr val="000000"/>
                          </a:solidFill>
                          <a:effectLst/>
                          <a:latin typeface="Century Gothic" panose="020B0502020202020204" pitchFamily="34" charset="0"/>
                        </a:rPr>
                        <a:t>Beispiel</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example</a:t>
                      </a:r>
                    </a:p>
                  </a:txBody>
                  <a:tcPr marL="90000" marR="90000" marT="46800" marB="46800" anchor="b"/>
                </a:tc>
                <a:extLst>
                  <a:ext uri="{0D108BD9-81ED-4DB2-BD59-A6C34878D82A}">
                    <a16:rowId xmlns:a16="http://schemas.microsoft.com/office/drawing/2014/main" val="3454863493"/>
                  </a:ext>
                </a:extLst>
              </a:tr>
              <a:tr h="182809">
                <a:tc>
                  <a:txBody>
                    <a:bodyPr/>
                    <a:lstStyle/>
                    <a:p>
                      <a:pPr algn="l" fontAlgn="b"/>
                      <a:r>
                        <a:rPr lang="en-GB" sz="1800" b="0" i="0" u="none" strike="noStrike" dirty="0">
                          <a:solidFill>
                            <a:srgbClr val="000000"/>
                          </a:solidFill>
                          <a:effectLst/>
                          <a:latin typeface="Century Gothic" panose="020B0502020202020204" pitchFamily="34" charset="0"/>
                        </a:rPr>
                        <a:t>der </a:t>
                      </a:r>
                      <a:r>
                        <a:rPr lang="en-GB" sz="1800" b="0" i="0" u="none" strike="noStrike" dirty="0" err="1">
                          <a:solidFill>
                            <a:srgbClr val="000000"/>
                          </a:solidFill>
                          <a:effectLst/>
                          <a:latin typeface="Century Gothic" panose="020B0502020202020204" pitchFamily="34" charset="0"/>
                        </a:rPr>
                        <a:t>Erste</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the first one (m)</a:t>
                      </a:r>
                    </a:p>
                  </a:txBody>
                  <a:tcPr marL="90000" marR="90000" marT="46800" marB="46800" anchor="b"/>
                </a:tc>
                <a:extLst>
                  <a:ext uri="{0D108BD9-81ED-4DB2-BD59-A6C34878D82A}">
                    <a16:rowId xmlns:a16="http://schemas.microsoft.com/office/drawing/2014/main" val="1212110965"/>
                  </a:ext>
                </a:extLst>
              </a:tr>
              <a:tr h="182809">
                <a:tc>
                  <a:txBody>
                    <a:bodyPr/>
                    <a:lstStyle/>
                    <a:p>
                      <a:pPr algn="l" fontAlgn="b"/>
                      <a:r>
                        <a:rPr lang="en-GB" sz="1800" b="0" i="0" u="none" strike="noStrike" dirty="0">
                          <a:solidFill>
                            <a:srgbClr val="000000"/>
                          </a:solidFill>
                          <a:effectLst/>
                          <a:latin typeface="Century Gothic" panose="020B0502020202020204" pitchFamily="34" charset="0"/>
                        </a:rPr>
                        <a:t>die </a:t>
                      </a:r>
                      <a:r>
                        <a:rPr lang="en-GB" sz="1800" b="0" i="0" u="none" strike="noStrike" dirty="0" err="1">
                          <a:solidFill>
                            <a:srgbClr val="000000"/>
                          </a:solidFill>
                          <a:effectLst/>
                          <a:latin typeface="Century Gothic" panose="020B0502020202020204" pitchFamily="34" charset="0"/>
                        </a:rPr>
                        <a:t>Erste</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the first one (f)</a:t>
                      </a:r>
                    </a:p>
                  </a:txBody>
                  <a:tcPr marL="90000" marR="90000" marT="46800" marB="46800" anchor="b"/>
                </a:tc>
                <a:extLst>
                  <a:ext uri="{0D108BD9-81ED-4DB2-BD59-A6C34878D82A}">
                    <a16:rowId xmlns:a16="http://schemas.microsoft.com/office/drawing/2014/main" val="2480405029"/>
                  </a:ext>
                </a:extLst>
              </a:tr>
              <a:tr h="182809">
                <a:tc>
                  <a:txBody>
                    <a:bodyPr/>
                    <a:lstStyle/>
                    <a:p>
                      <a:pPr algn="l" fontAlgn="b"/>
                      <a:r>
                        <a:rPr lang="en-GB" sz="1800" b="0" i="0" u="none" strike="noStrike" dirty="0">
                          <a:solidFill>
                            <a:srgbClr val="000000"/>
                          </a:solidFill>
                          <a:effectLst/>
                          <a:latin typeface="Century Gothic" panose="020B0502020202020204" pitchFamily="34" charset="0"/>
                        </a:rPr>
                        <a:t>das </a:t>
                      </a:r>
                      <a:r>
                        <a:rPr lang="en-GB" sz="1800" b="0" i="0" u="none" strike="noStrike" dirty="0" err="1">
                          <a:solidFill>
                            <a:srgbClr val="000000"/>
                          </a:solidFill>
                          <a:effectLst/>
                          <a:latin typeface="Century Gothic" panose="020B0502020202020204" pitchFamily="34" charset="0"/>
                        </a:rPr>
                        <a:t>Erste</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the first one (</a:t>
                      </a:r>
                      <a:r>
                        <a:rPr lang="en-GB" sz="1800" b="0" i="0" u="none" strike="noStrike" dirty="0" err="1">
                          <a:solidFill>
                            <a:srgbClr val="000000"/>
                          </a:solidFill>
                          <a:effectLst/>
                          <a:latin typeface="Century Gothic" panose="020B0502020202020204" pitchFamily="34" charset="0"/>
                        </a:rPr>
                        <a:t>nt</a:t>
                      </a:r>
                      <a:r>
                        <a:rPr lang="en-GB" sz="1800" b="0" i="0" u="none" strike="noStrike" dirty="0">
                          <a:solidFill>
                            <a:srgbClr val="000000"/>
                          </a:solidFill>
                          <a:effectLst/>
                          <a:latin typeface="Century Gothic" panose="020B0502020202020204" pitchFamily="34" charset="0"/>
                        </a:rPr>
                        <a:t>)</a:t>
                      </a:r>
                    </a:p>
                  </a:txBody>
                  <a:tcPr marL="90000" marR="90000" marT="46800" marB="46800" anchor="b"/>
                </a:tc>
                <a:extLst>
                  <a:ext uri="{0D108BD9-81ED-4DB2-BD59-A6C34878D82A}">
                    <a16:rowId xmlns:a16="http://schemas.microsoft.com/office/drawing/2014/main" val="1699624078"/>
                  </a:ext>
                </a:extLst>
              </a:tr>
              <a:tr h="182809">
                <a:tc>
                  <a:txBody>
                    <a:bodyPr/>
                    <a:lstStyle/>
                    <a:p>
                      <a:pPr algn="l" fontAlgn="b"/>
                      <a:r>
                        <a:rPr lang="en-GB" sz="1800" b="0" i="0" u="none" strike="noStrike" dirty="0">
                          <a:solidFill>
                            <a:srgbClr val="000000"/>
                          </a:solidFill>
                          <a:effectLst/>
                          <a:latin typeface="Century Gothic" panose="020B0502020202020204" pitchFamily="34" charset="0"/>
                        </a:rPr>
                        <a:t>die </a:t>
                      </a:r>
                      <a:r>
                        <a:rPr lang="en-GB" sz="1800" b="0" i="0" u="none" strike="noStrike" dirty="0" err="1">
                          <a:solidFill>
                            <a:srgbClr val="000000"/>
                          </a:solidFill>
                          <a:effectLst/>
                          <a:latin typeface="Century Gothic" panose="020B0502020202020204" pitchFamily="34" charset="0"/>
                        </a:rPr>
                        <a:t>Frage</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question</a:t>
                      </a:r>
                    </a:p>
                  </a:txBody>
                  <a:tcPr marL="90000" marR="90000" marT="46800" marB="46800" anchor="b"/>
                </a:tc>
                <a:extLst>
                  <a:ext uri="{0D108BD9-81ED-4DB2-BD59-A6C34878D82A}">
                    <a16:rowId xmlns:a16="http://schemas.microsoft.com/office/drawing/2014/main" val="3736027010"/>
                  </a:ext>
                </a:extLst>
              </a:tr>
              <a:tr h="182809">
                <a:tc>
                  <a:txBody>
                    <a:bodyPr/>
                    <a:lstStyle/>
                    <a:p>
                      <a:pPr algn="l" fontAlgn="b"/>
                      <a:r>
                        <a:rPr lang="en-GB" sz="1800" b="0" i="0" u="none" strike="noStrike" dirty="0">
                          <a:solidFill>
                            <a:srgbClr val="000000"/>
                          </a:solidFill>
                          <a:effectLst/>
                          <a:latin typeface="Century Gothic" panose="020B0502020202020204" pitchFamily="34" charset="0"/>
                        </a:rPr>
                        <a:t>die Frau</a:t>
                      </a: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woman, Mrs.</a:t>
                      </a:r>
                    </a:p>
                  </a:txBody>
                  <a:tcPr marL="90000" marR="90000" marT="46800" marB="46800" anchor="b"/>
                </a:tc>
                <a:extLst>
                  <a:ext uri="{0D108BD9-81ED-4DB2-BD59-A6C34878D82A}">
                    <a16:rowId xmlns:a16="http://schemas.microsoft.com/office/drawing/2014/main" val="3656941434"/>
                  </a:ext>
                </a:extLst>
              </a:tr>
              <a:tr h="182809">
                <a:tc>
                  <a:txBody>
                    <a:bodyPr/>
                    <a:lstStyle/>
                    <a:p>
                      <a:pPr algn="l" fontAlgn="b"/>
                      <a:r>
                        <a:rPr lang="en-GB" sz="1800" b="0" i="0" u="none" strike="noStrike" dirty="0">
                          <a:solidFill>
                            <a:srgbClr val="000000"/>
                          </a:solidFill>
                          <a:effectLst/>
                          <a:latin typeface="Century Gothic" panose="020B0502020202020204" pitchFamily="34" charset="0"/>
                        </a:rPr>
                        <a:t>der</a:t>
                      </a:r>
                      <a:r>
                        <a:rPr lang="en-GB" sz="1800" b="0" i="0" u="none" strike="noStrike" baseline="0" dirty="0">
                          <a:solidFill>
                            <a:srgbClr val="000000"/>
                          </a:solidFill>
                          <a:effectLst/>
                          <a:latin typeface="Century Gothic" panose="020B0502020202020204" pitchFamily="34" charset="0"/>
                        </a:rPr>
                        <a:t> </a:t>
                      </a:r>
                      <a:r>
                        <a:rPr lang="en-GB" sz="1800" b="0" i="0" u="none" strike="noStrike" baseline="0" dirty="0" err="1">
                          <a:solidFill>
                            <a:srgbClr val="000000"/>
                          </a:solidFill>
                          <a:effectLst/>
                          <a:latin typeface="Century Gothic" panose="020B0502020202020204" pitchFamily="34" charset="0"/>
                        </a:rPr>
                        <a:t>Grund</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reason, basis</a:t>
                      </a:r>
                    </a:p>
                  </a:txBody>
                  <a:tcPr marL="90000" marR="90000" marT="46800" marB="46800" anchor="b"/>
                </a:tc>
                <a:extLst>
                  <a:ext uri="{0D108BD9-81ED-4DB2-BD59-A6C34878D82A}">
                    <a16:rowId xmlns:a16="http://schemas.microsoft.com/office/drawing/2014/main" val="1267723541"/>
                  </a:ext>
                </a:extLst>
              </a:tr>
              <a:tr h="182809">
                <a:tc>
                  <a:txBody>
                    <a:bodyPr/>
                    <a:lstStyle/>
                    <a:p>
                      <a:pPr algn="l" fontAlgn="b"/>
                      <a:r>
                        <a:rPr lang="en-GB" sz="1800" b="0" i="0" u="none" strike="noStrike" dirty="0">
                          <a:solidFill>
                            <a:srgbClr val="000000"/>
                          </a:solidFill>
                          <a:effectLst/>
                          <a:latin typeface="Century Gothic" panose="020B0502020202020204" pitchFamily="34" charset="0"/>
                        </a:rPr>
                        <a:t>die</a:t>
                      </a:r>
                      <a:r>
                        <a:rPr lang="en-GB" sz="1800" b="0" i="0" u="none" strike="noStrike" baseline="0" dirty="0">
                          <a:solidFill>
                            <a:srgbClr val="000000"/>
                          </a:solidFill>
                          <a:effectLst/>
                          <a:latin typeface="Century Gothic" panose="020B0502020202020204" pitchFamily="34" charset="0"/>
                        </a:rPr>
                        <a:t> Hand</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hand</a:t>
                      </a:r>
                    </a:p>
                  </a:txBody>
                  <a:tcPr marL="90000" marR="90000" marT="46800" marB="46800" anchor="b"/>
                </a:tc>
                <a:extLst>
                  <a:ext uri="{0D108BD9-81ED-4DB2-BD59-A6C34878D82A}">
                    <a16:rowId xmlns:a16="http://schemas.microsoft.com/office/drawing/2014/main" val="516282241"/>
                  </a:ext>
                </a:extLst>
              </a:tr>
              <a:tr h="182809">
                <a:tc>
                  <a:txBody>
                    <a:bodyPr/>
                    <a:lstStyle/>
                    <a:p>
                      <a:pPr algn="l" fontAlgn="b"/>
                      <a:r>
                        <a:rPr lang="en-GB" sz="1800" b="0" i="0" u="none" strike="noStrike" dirty="0">
                          <a:solidFill>
                            <a:srgbClr val="000000"/>
                          </a:solidFill>
                          <a:effectLst/>
                          <a:latin typeface="Century Gothic" panose="020B0502020202020204" pitchFamily="34" charset="0"/>
                        </a:rPr>
                        <a:t>der Herr</a:t>
                      </a: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Mr., man</a:t>
                      </a:r>
                    </a:p>
                  </a:txBody>
                  <a:tcPr marL="90000" marR="90000" marT="46800" marB="46800" anchor="b"/>
                </a:tc>
                <a:extLst>
                  <a:ext uri="{0D108BD9-81ED-4DB2-BD59-A6C34878D82A}">
                    <a16:rowId xmlns:a16="http://schemas.microsoft.com/office/drawing/2014/main" val="2411956428"/>
                  </a:ext>
                </a:extLst>
              </a:tr>
              <a:tr h="182809">
                <a:tc>
                  <a:txBody>
                    <a:bodyPr/>
                    <a:lstStyle/>
                    <a:p>
                      <a:pPr algn="l" fontAlgn="b"/>
                      <a:r>
                        <a:rPr lang="en-GB" sz="1800" b="0" i="0" u="none" strike="noStrike" dirty="0">
                          <a:solidFill>
                            <a:srgbClr val="000000"/>
                          </a:solidFill>
                          <a:effectLst/>
                          <a:latin typeface="Century Gothic" panose="020B0502020202020204" pitchFamily="34" charset="0"/>
                        </a:rPr>
                        <a:t>das Problem</a:t>
                      </a: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problem</a:t>
                      </a:r>
                    </a:p>
                  </a:txBody>
                  <a:tcPr marL="90000" marR="90000" marT="46800" marB="46800" anchor="b"/>
                </a:tc>
                <a:extLst>
                  <a:ext uri="{0D108BD9-81ED-4DB2-BD59-A6C34878D82A}">
                    <a16:rowId xmlns:a16="http://schemas.microsoft.com/office/drawing/2014/main" val="858151846"/>
                  </a:ext>
                </a:extLst>
              </a:tr>
              <a:tr h="182809">
                <a:tc>
                  <a:txBody>
                    <a:bodyPr/>
                    <a:lstStyle/>
                    <a:p>
                      <a:pPr algn="l" fontAlgn="b"/>
                      <a:r>
                        <a:rPr lang="en-GB" sz="1800" b="0" i="0" u="none" strike="noStrike" dirty="0">
                          <a:solidFill>
                            <a:srgbClr val="000000"/>
                          </a:solidFill>
                          <a:effectLst/>
                          <a:latin typeface="Century Gothic" panose="020B0502020202020204" pitchFamily="34" charset="0"/>
                        </a:rPr>
                        <a:t>die </a:t>
                      </a:r>
                      <a:r>
                        <a:rPr lang="en-GB" sz="1800" b="0" i="0" u="none" strike="noStrike" dirty="0" err="1">
                          <a:solidFill>
                            <a:srgbClr val="000000"/>
                          </a:solidFill>
                          <a:effectLst/>
                          <a:latin typeface="Century Gothic" panose="020B0502020202020204" pitchFamily="34" charset="0"/>
                        </a:rPr>
                        <a:t>Schule</a:t>
                      </a:r>
                      <a:endParaRPr lang="en-GB" sz="18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800" b="0" i="0" u="none" strike="noStrike" dirty="0">
                          <a:solidFill>
                            <a:srgbClr val="000000"/>
                          </a:solidFill>
                          <a:effectLst/>
                          <a:latin typeface="Century Gothic" panose="020B0502020202020204" pitchFamily="34" charset="0"/>
                        </a:rPr>
                        <a:t>school</a:t>
                      </a:r>
                    </a:p>
                  </a:txBody>
                  <a:tcPr marL="90000" marR="90000" marT="46800" marB="46800" anchor="b"/>
                </a:tc>
                <a:extLst>
                  <a:ext uri="{0D108BD9-81ED-4DB2-BD59-A6C34878D82A}">
                    <a16:rowId xmlns:a16="http://schemas.microsoft.com/office/drawing/2014/main" val="2450710249"/>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1215193800"/>
              </p:ext>
            </p:extLst>
          </p:nvPr>
        </p:nvGraphicFramePr>
        <p:xfrm>
          <a:off x="249466" y="739184"/>
          <a:ext cx="625156" cy="475488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4155428149"/>
                    </a:ext>
                  </a:extLst>
                </a:gridCol>
              </a:tblGrid>
              <a:tr h="341850">
                <a:tc>
                  <a:txBody>
                    <a:bodyPr/>
                    <a:lstStyle/>
                    <a:p>
                      <a:pPr algn="ct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41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41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41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41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41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41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41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41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1808869"/>
                  </a:ext>
                </a:extLst>
              </a:tr>
              <a:tr h="341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616750"/>
                  </a:ext>
                </a:extLst>
              </a:tr>
              <a:tr h="341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085057"/>
                  </a:ext>
                </a:extLst>
              </a:tr>
              <a:tr h="341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6017867"/>
                  </a:ext>
                </a:extLst>
              </a:tr>
              <a:tr h="341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4826264"/>
                  </a:ext>
                </a:extLst>
              </a:tr>
            </a:tbl>
          </a:graphicData>
        </a:graphic>
      </p:graphicFrame>
      <p:sp>
        <p:nvSpPr>
          <p:cNvPr id="36" name="Rounded Rectangle 35"/>
          <p:cNvSpPr/>
          <p:nvPr/>
        </p:nvSpPr>
        <p:spPr>
          <a:xfrm>
            <a:off x="5167563" y="6268770"/>
            <a:ext cx="1368152" cy="648072"/>
          </a:xfrm>
          <a:prstGeom prst="roundRect">
            <a:avLst>
              <a:gd name="adj" fmla="val 50000"/>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1.1.3</a:t>
            </a:r>
          </a:p>
        </p:txBody>
      </p:sp>
      <p:pic>
        <p:nvPicPr>
          <p:cNvPr id="39" name="Picture 2" descr="C:\Users\wdj\Google Drive\Primary\Y5 SoW\From Tracy\Pronouns\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1835" y="1012276"/>
            <a:ext cx="684324" cy="16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descr="C:\Users\wdj\Google Drive\Primary\Y5 SoW\From Tracy\Pronouns\you.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3176" y="2787884"/>
            <a:ext cx="1899568" cy="167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18</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641" y="5003586"/>
            <a:ext cx="1068709" cy="1068709"/>
          </a:xfrm>
          <a:prstGeom prst="rect">
            <a:avLst/>
          </a:prstGeom>
        </p:spPr>
      </p:pic>
      <p:sp>
        <p:nvSpPr>
          <p:cNvPr id="42" name="Rectangle 41"/>
          <p:cNvSpPr/>
          <p:nvPr/>
        </p:nvSpPr>
        <p:spPr>
          <a:xfrm>
            <a:off x="4252522" y="7542147"/>
            <a:ext cx="1830082" cy="338554"/>
          </a:xfrm>
          <a:prstGeom prst="rect">
            <a:avLst/>
          </a:prstGeom>
          <a:solidFill>
            <a:srgbClr val="FDEEB9"/>
          </a:solidFill>
          <a:effectLst>
            <a:outerShdw blurRad="50800" dist="38100" dir="5400000" algn="t" rotWithShape="0">
              <a:prstClr val="black">
                <a:alpha val="40000"/>
              </a:prstClr>
            </a:outerShdw>
          </a:effectLst>
        </p:spPr>
        <p:txBody>
          <a:bodyPr wrap="square">
            <a:spAutoFit/>
          </a:bodyPr>
          <a:lstStyle/>
          <a:p>
            <a:pPr algn="ctr"/>
            <a:r>
              <a:rPr lang="en-GB" sz="1600" dirty="0">
                <a:latin typeface="Century Gothic" panose="020B0502020202020204" pitchFamily="34" charset="0"/>
              </a:rPr>
              <a:t>Keep practising!</a:t>
            </a:r>
          </a:p>
        </p:txBody>
      </p:sp>
      <p:pic>
        <p:nvPicPr>
          <p:cNvPr id="43" name="Picture 42">
            <a:extLst>
              <a:ext uri="{FF2B5EF4-FFF2-40B4-BE49-F238E27FC236}">
                <a16:creationId xmlns:a16="http://schemas.microsoft.com/office/drawing/2014/main" id="{1DC40EA1-808F-49BC-A062-9B05A83992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325"/>
          <a:stretch/>
        </p:blipFill>
        <p:spPr>
          <a:xfrm>
            <a:off x="6002467" y="7306035"/>
            <a:ext cx="965817" cy="646686"/>
          </a:xfrm>
          <a:prstGeom prst="rect">
            <a:avLst/>
          </a:prstGeom>
        </p:spPr>
      </p:pic>
    </p:spTree>
    <p:extLst>
      <p:ext uri="{BB962C8B-B14F-4D97-AF65-F5344CB8AC3E}">
        <p14:creationId xmlns:p14="http://schemas.microsoft.com/office/powerpoint/2010/main" val="1401833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570" name="Group 698"/>
          <p:cNvGraphicFramePr>
            <a:graphicFrameLocks noGrp="1"/>
          </p:cNvGraphicFramePr>
          <p:nvPr/>
        </p:nvGraphicFramePr>
        <p:xfrm>
          <a:off x="188640" y="94837"/>
          <a:ext cx="3240360" cy="8954273"/>
        </p:xfrm>
        <a:graphic>
          <a:graphicData uri="http://schemas.openxmlformats.org/drawingml/2006/table">
            <a:tbl>
              <a:tblPr/>
              <a:tblGrid>
                <a:gridCol w="2836782">
                  <a:extLst>
                    <a:ext uri="{9D8B030D-6E8A-4147-A177-3AD203B41FA5}">
                      <a16:colId xmlns:a16="http://schemas.microsoft.com/office/drawing/2014/main" val="20000"/>
                    </a:ext>
                  </a:extLst>
                </a:gridCol>
                <a:gridCol w="403578">
                  <a:extLst>
                    <a:ext uri="{9D8B030D-6E8A-4147-A177-3AD203B41FA5}">
                      <a16:colId xmlns:a16="http://schemas.microsoft.com/office/drawing/2014/main" val="20001"/>
                    </a:ext>
                  </a:extLst>
                </a:gridCol>
              </a:tblGrid>
              <a:tr h="2243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Themes overview</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0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Phonics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5128">
                <a:tc>
                  <a:txBody>
                    <a:bodyPr/>
                    <a:lstStyle/>
                    <a:p>
                      <a:pPr marL="0" lvl="0" indent="0">
                        <a:lnSpc>
                          <a:spcPct val="115000"/>
                        </a:lnSpc>
                        <a:spcAft>
                          <a:spcPts val="0"/>
                        </a:spcAft>
                        <a:buFontTx/>
                        <a:buNone/>
                      </a:pPr>
                      <a:r>
                        <a:rPr lang="en-GB" sz="1100" b="1" u="none" strike="noStrike" dirty="0">
                          <a:solidFill>
                            <a:schemeClr val="tx1"/>
                          </a:solidFill>
                          <a:effectLst/>
                          <a:latin typeface="Century Gothic" panose="020B0502020202020204" pitchFamily="34" charset="0"/>
                          <a:cs typeface="Calibri" panose="020F0502020204030204" pitchFamily="34" charset="0"/>
                        </a:rPr>
                        <a:t>Definite articles (words for ‘the’) Wo? SEIN [to be, being] -</a:t>
                      </a:r>
                      <a:r>
                        <a:rPr lang="en-GB" sz="1100" b="1" u="none" strike="noStrike" dirty="0" err="1">
                          <a:solidFill>
                            <a:schemeClr val="tx1"/>
                          </a:solidFill>
                          <a:effectLst/>
                          <a:latin typeface="Century Gothic" panose="020B0502020202020204" pitchFamily="34" charset="0"/>
                          <a:cs typeface="Calibri" panose="020F0502020204030204" pitchFamily="34" charset="0"/>
                        </a:rPr>
                        <a:t>ist</a:t>
                      </a:r>
                      <a:br>
                        <a:rPr lang="en-GB" sz="1100" b="1" u="none" strike="noStrike" dirty="0">
                          <a:solidFill>
                            <a:schemeClr val="tx1"/>
                          </a:solidFill>
                          <a:effectLst/>
                          <a:latin typeface="Century Gothic" panose="020B0502020202020204" pitchFamily="34" charset="0"/>
                        </a:rPr>
                      </a:br>
                      <a:r>
                        <a:rPr lang="en-GB" sz="1100" u="none" strike="noStrike" dirty="0">
                          <a:solidFill>
                            <a:schemeClr val="tx1"/>
                          </a:solidFill>
                          <a:effectLst/>
                          <a:latin typeface="Century Gothic" panose="020B0502020202020204" pitchFamily="34" charset="0"/>
                        </a:rPr>
                        <a:t>Talking about where something is</a:t>
                      </a:r>
                      <a:endParaRPr lang="en-GB" sz="1100" dirty="0">
                        <a:solidFill>
                          <a:schemeClr val="tx1"/>
                        </a:solidFill>
                        <a:effectLst/>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5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GB" sz="1100" b="1" u="none" strike="noStrike" dirty="0">
                          <a:solidFill>
                            <a:schemeClr val="tx1"/>
                          </a:solidFill>
                          <a:effectLst/>
                          <a:latin typeface="Century Gothic" panose="020B0502020202020204" pitchFamily="34" charset="0"/>
                          <a:cs typeface="Calibri" panose="020F0502020204030204" pitchFamily="34" charset="0"/>
                        </a:rPr>
                        <a:t>Definite articles (der, die, das) Was?</a:t>
                      </a:r>
                      <a:br>
                        <a:rPr lang="en-GB" sz="1100" b="1" u="none" strike="noStrike" dirty="0">
                          <a:solidFill>
                            <a:schemeClr val="tx1"/>
                          </a:solidFill>
                          <a:effectLst/>
                          <a:latin typeface="Century Gothic" panose="020B0502020202020204" pitchFamily="34" charset="0"/>
                          <a:cs typeface="Calibri" panose="020F0502020204030204" pitchFamily="34" charset="0"/>
                        </a:rPr>
                      </a:br>
                      <a:r>
                        <a:rPr lang="en-GB" sz="1100" b="1" u="none" strike="noStrike" dirty="0">
                          <a:solidFill>
                            <a:schemeClr val="tx1"/>
                          </a:solidFill>
                          <a:effectLst/>
                          <a:latin typeface="Century Gothic" panose="020B0502020202020204" pitchFamily="34" charset="0"/>
                          <a:cs typeface="Calibri" panose="020F0502020204030204" pitchFamily="34" charset="0"/>
                        </a:rPr>
                        <a:t>SEIN (bin,</a:t>
                      </a:r>
                      <a:r>
                        <a:rPr lang="en-GB" sz="1100" b="1" u="none" strike="noStrike" baseline="0" dirty="0">
                          <a:solidFill>
                            <a:schemeClr val="tx1"/>
                          </a:solidFill>
                          <a:effectLst/>
                          <a:latin typeface="Century Gothic" panose="020B0502020202020204" pitchFamily="34" charset="0"/>
                          <a:cs typeface="Calibri" panose="020F0502020204030204" pitchFamily="34" charset="0"/>
                        </a:rPr>
                        <a:t> </a:t>
                      </a:r>
                      <a:r>
                        <a:rPr lang="en-GB" sz="1100" b="1" u="none" strike="noStrike" baseline="0" dirty="0" err="1">
                          <a:solidFill>
                            <a:schemeClr val="tx1"/>
                          </a:solidFill>
                          <a:effectLst/>
                          <a:latin typeface="Century Gothic" panose="020B0502020202020204" pitchFamily="34" charset="0"/>
                          <a:cs typeface="Calibri" panose="020F0502020204030204" pitchFamily="34" charset="0"/>
                        </a:rPr>
                        <a:t>bist</a:t>
                      </a:r>
                      <a:r>
                        <a:rPr lang="en-GB" sz="1100" b="1" u="none" strike="noStrike" dirty="0">
                          <a:solidFill>
                            <a:schemeClr val="tx1"/>
                          </a:solidFill>
                          <a:effectLst/>
                          <a:latin typeface="Century Gothic" panose="020B0502020202020204" pitchFamily="34" charset="0"/>
                          <a:cs typeface="Calibri" panose="020F0502020204030204" pitchFamily="34" charset="0"/>
                        </a:rPr>
                        <a:t>)</a:t>
                      </a:r>
                      <a:br>
                        <a:rPr lang="en-GB" sz="1100" b="1" u="none" strike="noStrike" dirty="0">
                          <a:solidFill>
                            <a:schemeClr val="tx1"/>
                          </a:solidFill>
                          <a:effectLst/>
                          <a:latin typeface="Century Gothic" panose="020B0502020202020204" pitchFamily="34" charset="0"/>
                          <a:cs typeface="Calibri" panose="020F0502020204030204" pitchFamily="34" charset="0"/>
                        </a:rPr>
                      </a:br>
                      <a:r>
                        <a:rPr lang="en-GB" sz="1100" u="none" strike="noStrike" baseline="0" dirty="0">
                          <a:solidFill>
                            <a:schemeClr val="tx1"/>
                          </a:solidFill>
                          <a:effectLst/>
                          <a:latin typeface="Century Gothic" panose="020B0502020202020204" pitchFamily="34" charset="0"/>
                        </a:rPr>
                        <a:t>Asking and stating what something is (existence)</a:t>
                      </a:r>
                      <a:endParaRPr lang="en-GB" sz="1100" dirty="0">
                        <a:solidFill>
                          <a:schemeClr val="tx1"/>
                        </a:solidFill>
                        <a:effectLst/>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GB" sz="1000" b="0" u="none" strike="noStrike" kern="1200" dirty="0">
                          <a:solidFill>
                            <a:schemeClr val="tx1"/>
                          </a:solidFill>
                          <a:effectLst/>
                          <a:latin typeface="Century Gothic" panose="020B0502020202020204" pitchFamily="34" charset="0"/>
                          <a:ea typeface="+mn-ea"/>
                          <a:cs typeface="Calibri" panose="020F0502020204030204" pitchFamily="34" charset="0"/>
                        </a:rPr>
                        <a:t>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95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Century Gothic" panose="020B0502020202020204" pitchFamily="34" charset="0"/>
                        </a:rPr>
                        <a:t>Indefinite</a:t>
                      </a:r>
                      <a:r>
                        <a:rPr lang="en-GB" sz="1100" b="1" baseline="0" dirty="0">
                          <a:latin typeface="Century Gothic" panose="020B0502020202020204" pitchFamily="34" charset="0"/>
                        </a:rPr>
                        <a:t> articles (words for ‘a’) </a:t>
                      </a:r>
                      <a:r>
                        <a:rPr lang="en-GB" sz="1100" b="1" baseline="0" dirty="0" err="1">
                          <a:latin typeface="Century Gothic" panose="020B0502020202020204" pitchFamily="34" charset="0"/>
                        </a:rPr>
                        <a:t>Wie</a:t>
                      </a:r>
                      <a:r>
                        <a:rPr lang="en-GB" sz="1100" b="1" baseline="0" dirty="0">
                          <a:latin typeface="Century Gothic" panose="020B0502020202020204" pitchFamily="34" charset="0"/>
                        </a:rPr>
                        <a:t>?</a:t>
                      </a:r>
                      <a:br>
                        <a:rPr lang="en-GB" sz="1100" dirty="0">
                          <a:latin typeface="Century Gothic" panose="020B0502020202020204" pitchFamily="34" charset="0"/>
                        </a:rPr>
                      </a:br>
                      <a:r>
                        <a:rPr lang="en-GB" sz="1100" dirty="0">
                          <a:latin typeface="Century Gothic" panose="020B0502020202020204" pitchFamily="34" charset="0"/>
                        </a:rPr>
                        <a:t>Describing things</a:t>
                      </a:r>
                      <a:endParaRPr lang="en-GB" sz="1100" u="none" strike="noStrike" dirty="0">
                        <a:solidFill>
                          <a:schemeClr val="tx1"/>
                        </a:solidFill>
                        <a:effectLst/>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000" dirty="0">
                          <a:latin typeface="Century Gothic" panose="020B0502020202020204" pitchFamily="34" charset="0"/>
                        </a:rPr>
                        <a:t>11-12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95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Negation: </a:t>
                      </a: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nicht</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kein</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keine</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kein</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b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What something is not, and is not like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13-14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95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HABEN [to have, having] </a:t>
                      </a: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Wer</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br>
                        <a:rPr lang="en-GB" sz="1100" b="1" u="none" strike="noStrike" dirty="0">
                          <a:solidFill>
                            <a:schemeClr val="tx1"/>
                          </a:solidFill>
                          <a:effectLst/>
                          <a:latin typeface="Century Gothic" panose="020B0502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What people have (possession)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15-16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953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‘the’ vs ‘a’ - definite/indefinite (R2-acc)</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The only one or one of many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17-18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95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Subject-verb inversion questions</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Asking about possessions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95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Present tense: weak verbs I, you, s/he</a:t>
                      </a:r>
                      <a:b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What people do (in school /at home)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20-22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95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WH-questions (wo, was, </a:t>
                      </a: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wer</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wie</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activities at home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23-24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95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Present : working from infinitive verbs</a:t>
                      </a:r>
                      <a:b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people do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95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Definite articles (revisited)</a:t>
                      </a:r>
                      <a:b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Narrating a plot / storyline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695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Plural nouns (rules 1 and 2) </a:t>
                      </a: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Wie</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viele</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Describing Christmas  </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TEXT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695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Plural nouns (rule 3) SEIN (</a:t>
                      </a: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sind</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b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presents you wish for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695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Subject pronouns ‘it’ and ‘they’ </a:t>
                      </a: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What you have, what it’s like</a:t>
                      </a:r>
                      <a:endParaRPr kumimoji="0" lang="en-GB" sz="1100" b="0" i="1"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29-30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3695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Es</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a:t>
                      </a: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gibt</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numbers 1-12, plural (rule 4)</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more than one thing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3695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GB" sz="1100" b="1" u="none" strike="noStrike" dirty="0">
                          <a:solidFill>
                            <a:schemeClr val="tx1"/>
                          </a:solidFill>
                          <a:effectLst/>
                          <a:latin typeface="Century Gothic" panose="020B0502020202020204" pitchFamily="34" charset="0"/>
                          <a:cs typeface="Calibri" panose="020F0502020204030204" pitchFamily="34" charset="0"/>
                        </a:rPr>
                        <a:t>MÖGEN [to like] object pronouns</a:t>
                      </a:r>
                      <a:br>
                        <a:rPr lang="en-GB" sz="1100" u="none" strike="noStrike" baseline="0" dirty="0">
                          <a:solidFill>
                            <a:schemeClr val="tx1"/>
                          </a:solidFill>
                          <a:effectLst/>
                          <a:latin typeface="Century Gothic" panose="020B0502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likes and dislikes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32-33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3695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FINDEN [to find, finding]</a:t>
                      </a:r>
                      <a:b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Exhanging</a:t>
                      </a: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views (on school life)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34-35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36953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Present tense: weak verbs (revisited)</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self, to and about someone else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36-37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979314632"/>
              </p:ext>
            </p:extLst>
          </p:nvPr>
        </p:nvGraphicFramePr>
        <p:xfrm>
          <a:off x="3501008" y="105269"/>
          <a:ext cx="3261036" cy="8961055"/>
        </p:xfrm>
        <a:graphic>
          <a:graphicData uri="http://schemas.openxmlformats.org/drawingml/2006/table">
            <a:tbl>
              <a:tblPr/>
              <a:tblGrid>
                <a:gridCol w="2880320">
                  <a:extLst>
                    <a:ext uri="{9D8B030D-6E8A-4147-A177-3AD203B41FA5}">
                      <a16:colId xmlns:a16="http://schemas.microsoft.com/office/drawing/2014/main" val="20000"/>
                    </a:ext>
                  </a:extLst>
                </a:gridCol>
                <a:gridCol w="380716">
                  <a:extLst>
                    <a:ext uri="{9D8B030D-6E8A-4147-A177-3AD203B41FA5}">
                      <a16:colId xmlns:a16="http://schemas.microsoft.com/office/drawing/2014/main" val="20001"/>
                    </a:ext>
                  </a:extLst>
                </a:gridCol>
              </a:tblGrid>
              <a:tr h="487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Present tense: weak verbs (we)</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we do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38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7203">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GB" sz="1100" b="1" u="none" strike="noStrike" dirty="0">
                          <a:solidFill>
                            <a:schemeClr val="tx1"/>
                          </a:solidFill>
                          <a:effectLst/>
                          <a:latin typeface="Century Gothic" panose="020B0502020202020204" pitchFamily="34" charset="0"/>
                          <a:cs typeface="Calibri" panose="020F0502020204030204" pitchFamily="34" charset="0"/>
                        </a:rPr>
                        <a:t>KÖNNEN</a:t>
                      </a:r>
                      <a:r>
                        <a:rPr lang="en-GB" sz="1100" b="1" u="none" strike="noStrike" baseline="0" dirty="0">
                          <a:solidFill>
                            <a:schemeClr val="tx1"/>
                          </a:solidFill>
                          <a:effectLst/>
                          <a:latin typeface="Century Gothic" panose="020B0502020202020204" pitchFamily="34" charset="0"/>
                          <a:cs typeface="Calibri" panose="020F0502020204030204" pitchFamily="34" charset="0"/>
                        </a:rPr>
                        <a:t> [can, to be able to], </a:t>
                      </a:r>
                      <a:r>
                        <a:rPr lang="en-GB" sz="1200" b="1" u="none" strike="noStrike" baseline="0" dirty="0">
                          <a:solidFill>
                            <a:schemeClr val="tx1"/>
                          </a:solidFill>
                          <a:effectLst/>
                          <a:latin typeface="Century Gothic" panose="020B0502020202020204" pitchFamily="34" charset="0"/>
                          <a:cs typeface="Calibri" panose="020F0502020204030204" pitchFamily="34" charset="0"/>
                        </a:rPr>
                        <a:t>TEXT</a:t>
                      </a:r>
                      <a:br>
                        <a:rPr kumimoji="0" lang="en-GB" sz="1200" b="1"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br>
                      <a:r>
                        <a:rPr kumimoji="0" lang="en-GB" sz="1100" b="0" i="0" u="none" strike="noStrike" kern="1200" cap="none" normalizeH="0" baseline="0" dirty="0">
                          <a:ln>
                            <a:noFill/>
                          </a:ln>
                          <a:solidFill>
                            <a:schemeClr val="tx1"/>
                          </a:solidFill>
                          <a:effectLst/>
                          <a:latin typeface="Century Gothic" panose="020B0502020202020204" pitchFamily="34" charset="0"/>
                          <a:ea typeface="+mn-ea"/>
                          <a:cs typeface="Arial" panose="020B0604020202020204" pitchFamily="34" charset="0"/>
                        </a:rPr>
                        <a:t>What people can and cannot do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000" dirty="0">
                          <a:latin typeface="Century Gothic" panose="020B0502020202020204" pitchFamily="34" charset="0"/>
                        </a:rPr>
                        <a:t>39-40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7203">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Present tense: strong verbs (I,s/he)</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Comparing lifestyles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7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Present tense: strong verbs (</a:t>
                      </a: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I,you</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b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out of school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7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Present tense: strong verbs (s/he, they) </a:t>
                      </a: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others do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7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Word order 2</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When you and others do things</a:t>
                      </a:r>
                      <a:endParaRPr kumimoji="0" lang="en-GB" sz="1100" b="0" i="1"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7203">
                <a:tc>
                  <a:txBody>
                    <a:bodyPr/>
                    <a:lstStyle/>
                    <a:p>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Word order 2, </a:t>
                      </a:r>
                      <a:r>
                        <a:rPr kumimoji="0" lang="en-GB" sz="11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Wann</a:t>
                      </a: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t>
                      </a:r>
                      <a:br>
                        <a:rPr lang="en-GB" sz="1100" b="1" dirty="0">
                          <a:latin typeface="Century Gothic" panose="020B0502020202020204" pitchFamily="34" charset="0"/>
                        </a:rPr>
                      </a:br>
                      <a:r>
                        <a:rPr lang="en-GB" sz="1100" b="0" dirty="0">
                          <a:latin typeface="Century Gothic" panose="020B0502020202020204" pitchFamily="34" charset="0"/>
                        </a:rPr>
                        <a:t>Asking</a:t>
                      </a:r>
                      <a:r>
                        <a:rPr lang="en-GB" sz="1100" b="0" baseline="0" dirty="0">
                          <a:latin typeface="Century Gothic" panose="020B0502020202020204" pitchFamily="34" charset="0"/>
                        </a:rPr>
                        <a:t> and answering questions</a:t>
                      </a:r>
                      <a:endParaRPr lang="en-GB" sz="1100" b="0" dirty="0">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000" dirty="0">
                          <a:latin typeface="Century Gothic" panose="020B0502020202020204" pitchFamily="34" charset="0"/>
                        </a:rPr>
                        <a:t>45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7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Prepositions ‘in’ and ‘auf’ </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Going into/onto vs being in/on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46-47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87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Possessive adjectives: my, your, his, her</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family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7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Present tense: revisited, possessives</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A day in my life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7203">
                <a:tc>
                  <a:txBody>
                    <a:bodyPr/>
                    <a:lstStyle/>
                    <a:p>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Word order 2 (revisited) </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there is, where</a:t>
                      </a:r>
                      <a:endParaRPr lang="en-GB" sz="1100" dirty="0">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000" dirty="0">
                          <a:latin typeface="Century Gothic" panose="020B0502020202020204" pitchFamily="34" charset="0"/>
                        </a:rPr>
                        <a:t>50-51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87203">
                <a:tc>
                  <a:txBody>
                    <a:bodyPr/>
                    <a:lstStyle/>
                    <a:p>
                      <a:r>
                        <a:rPr lang="en-GB" sz="1100" b="1" dirty="0">
                          <a:latin typeface="Century Gothic" panose="020B0502020202020204" pitchFamily="34" charset="0"/>
                        </a:rPr>
                        <a:t>Present tense</a:t>
                      </a:r>
                      <a:r>
                        <a:rPr lang="en-GB" sz="1100" b="1" baseline="0" dirty="0">
                          <a:latin typeface="Century Gothic" panose="020B0502020202020204" pitchFamily="34" charset="0"/>
                        </a:rPr>
                        <a:t>: revisited, SEIN/HABEN</a:t>
                      </a:r>
                      <a:br>
                        <a:rPr lang="en-GB" sz="1100" b="1" dirty="0">
                          <a:latin typeface="Century Gothic" panose="020B0502020202020204" pitchFamily="34" charset="0"/>
                        </a:rPr>
                      </a:br>
                      <a:r>
                        <a:rPr lang="en-GB" sz="1100" b="0" dirty="0">
                          <a:latin typeface="Century Gothic" panose="020B0502020202020204" pitchFamily="34" charset="0"/>
                        </a:rPr>
                        <a:t>Happens</a:t>
                      </a:r>
                      <a:r>
                        <a:rPr lang="en-GB" sz="1100" b="0" baseline="0" dirty="0">
                          <a:latin typeface="Century Gothic" panose="020B0502020202020204" pitchFamily="34" charset="0"/>
                        </a:rPr>
                        <a:t> usually / happening now</a:t>
                      </a:r>
                      <a:endParaRPr lang="en-GB" sz="1100" b="0" dirty="0">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000" dirty="0">
                          <a:latin typeface="Century Gothic" panose="020B0502020202020204" pitchFamily="34" charset="0"/>
                        </a:rPr>
                        <a:t>52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678604">
                <a:tc>
                  <a:txBody>
                    <a:bodyPr/>
                    <a:lstStyle/>
                    <a:p>
                      <a:r>
                        <a:rPr lang="en-GB" sz="1100" b="1" baseline="0" dirty="0">
                          <a:latin typeface="Century Gothic" panose="020B0502020202020204" pitchFamily="34" charset="0"/>
                        </a:rPr>
                        <a:t>MÜSSEN, DÜRFEN, WOLLEN</a:t>
                      </a:r>
                      <a:br>
                        <a:rPr lang="en-GB" sz="1100" b="1" baseline="0" dirty="0">
                          <a:latin typeface="Century Gothic" panose="020B0502020202020204" pitchFamily="34" charset="0"/>
                        </a:rPr>
                      </a:br>
                      <a:r>
                        <a:rPr lang="en-GB" sz="1100" b="0" baseline="0" dirty="0">
                          <a:latin typeface="Century Gothic" panose="020B0502020202020204" pitchFamily="34" charset="0"/>
                        </a:rPr>
                        <a:t>What people must, may, want to do to improve their lifestyle</a:t>
                      </a:r>
                      <a:endParaRPr lang="en-GB" sz="1100" b="0" dirty="0">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000" dirty="0">
                          <a:latin typeface="Century Gothic" panose="020B0502020202020204" pitchFamily="34" charset="0"/>
                        </a:rPr>
                        <a:t>53-54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4872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Modal verbs cont’d</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Explaining the rules of a game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55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487203">
                <a:tc>
                  <a:txBody>
                    <a:bodyPr/>
                    <a:lstStyle/>
                    <a:p>
                      <a:r>
                        <a:rPr lang="en-GB" sz="1100" b="1" u="none" strike="noStrike" kern="1200" dirty="0">
                          <a:solidFill>
                            <a:schemeClr val="tx1"/>
                          </a:solidFill>
                          <a:effectLst/>
                          <a:latin typeface="Century Gothic" panose="020B0502020202020204" pitchFamily="34" charset="0"/>
                          <a:ea typeface="+mn-ea"/>
                          <a:cs typeface="Calibri" panose="020F0502020204030204" pitchFamily="34" charset="0"/>
                        </a:rPr>
                        <a:t>Present tense: future meaning</a:t>
                      </a:r>
                      <a:br>
                        <a:rPr lang="en-GB" sz="1100" b="1" u="none" strike="noStrike" kern="1200" dirty="0">
                          <a:solidFill>
                            <a:schemeClr val="tx1"/>
                          </a:solidFill>
                          <a:effectLst/>
                          <a:latin typeface="Century Gothic" panose="020B0502020202020204" pitchFamily="34" charset="0"/>
                          <a:ea typeface="+mn-ea"/>
                          <a:cs typeface="Calibri" panose="020F0502020204030204" pitchFamily="34" charset="0"/>
                        </a:rPr>
                      </a:br>
                      <a:r>
                        <a:rPr lang="en-GB" sz="1100" b="0" u="none" strike="noStrike" kern="1200" dirty="0">
                          <a:solidFill>
                            <a:schemeClr val="tx1"/>
                          </a:solidFill>
                          <a:effectLst/>
                          <a:latin typeface="Century Gothic" panose="020B0502020202020204" pitchFamily="34" charset="0"/>
                          <a:ea typeface="+mn-ea"/>
                          <a:cs typeface="Calibri" panose="020F0502020204030204" pitchFamily="34" charset="0"/>
                        </a:rPr>
                        <a:t>Usual</a:t>
                      </a:r>
                      <a:r>
                        <a:rPr lang="en-GB" sz="1100" b="0" u="none" strike="noStrike" kern="1200" baseline="0" dirty="0">
                          <a:solidFill>
                            <a:schemeClr val="tx1"/>
                          </a:solidFill>
                          <a:effectLst/>
                          <a:latin typeface="Century Gothic" panose="020B0502020202020204" pitchFamily="34" charset="0"/>
                          <a:ea typeface="+mn-ea"/>
                          <a:cs typeface="Calibri" panose="020F0502020204030204" pitchFamily="34" charset="0"/>
                        </a:rPr>
                        <a:t> holidays vs plans for this summer</a:t>
                      </a:r>
                      <a:endParaRPr lang="en-GB" sz="1100" b="0" u="none" strike="noStrike" kern="1200" dirty="0">
                        <a:solidFill>
                          <a:schemeClr val="tx1"/>
                        </a:solidFill>
                        <a:effectLst/>
                        <a:latin typeface="Century Gothic" panose="020B0502020202020204" pitchFamily="34" charset="0"/>
                        <a:ea typeface="+mn-ea"/>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GB" sz="1000" dirty="0">
                          <a:latin typeface="Century Gothic" panose="020B0502020202020204" pitchFamily="34" charset="0"/>
                        </a:rPr>
                        <a:t>56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487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Present tense: future meaning</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1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Talking about going to places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57-58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487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Prepositions ‘auf’, plurals: revisited</a:t>
                      </a:r>
                      <a:b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b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TEXT</a:t>
                      </a:r>
                      <a:endPar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59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487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Spelling Bee lists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60-65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686591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7 </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0" name="Rectangle 9">
            <a:extLst>
              <a:ext uri="{FF2B5EF4-FFF2-40B4-BE49-F238E27FC236}">
                <a16:creationId xmlns:a16="http://schemas.microsoft.com/office/drawing/2014/main" id="{62EBD834-1E2D-44FA-960B-D5E01CB2C65F}"/>
              </a:ext>
            </a:extLst>
          </p:cNvPr>
          <p:cNvSpPr/>
          <p:nvPr/>
        </p:nvSpPr>
        <p:spPr>
          <a:xfrm>
            <a:off x="141594" y="5148782"/>
            <a:ext cx="4760936" cy="670735"/>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b="1" dirty="0">
                <a:solidFill>
                  <a:srgbClr val="FFFFFF"/>
                </a:solidFill>
                <a:latin typeface="Century Gothic" panose="020B0502020202020204" pitchFamily="34" charset="0"/>
                <a:cs typeface="Arial" panose="020B0604020202020204" pitchFamily="34" charset="0"/>
              </a:rPr>
              <a:t>Asking and answering questions about what people have</a:t>
            </a:r>
            <a:endParaRPr lang="en-GB" b="1" dirty="0">
              <a:solidFill>
                <a:srgbClr val="FFFFFF"/>
              </a:solidFill>
              <a:latin typeface="Century Gothic" panose="020B0502020202020204" pitchFamily="34" charset="0"/>
            </a:endParaRPr>
          </a:p>
        </p:txBody>
      </p:sp>
      <p:sp>
        <p:nvSpPr>
          <p:cNvPr id="11" name="Rectangle 10">
            <a:extLst>
              <a:ext uri="{FF2B5EF4-FFF2-40B4-BE49-F238E27FC236}">
                <a16:creationId xmlns:a16="http://schemas.microsoft.com/office/drawing/2014/main" id="{187D3DE4-1B8E-4EF9-A0F4-FAE19AE97A2E}"/>
              </a:ext>
            </a:extLst>
          </p:cNvPr>
          <p:cNvSpPr/>
          <p:nvPr/>
        </p:nvSpPr>
        <p:spPr>
          <a:xfrm>
            <a:off x="5079133" y="5142659"/>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370355432"/>
              </p:ext>
            </p:extLst>
          </p:nvPr>
        </p:nvGraphicFramePr>
        <p:xfrm>
          <a:off x="488095" y="5965379"/>
          <a:ext cx="3228937" cy="3086035"/>
        </p:xfrm>
        <a:graphic>
          <a:graphicData uri="http://schemas.openxmlformats.org/drawingml/2006/table">
            <a:tbl>
              <a:tblPr>
                <a:tableStyleId>{5940675A-B579-460E-94D1-54222C63F5DA}</a:tableStyleId>
              </a:tblPr>
              <a:tblGrid>
                <a:gridCol w="1428737">
                  <a:extLst>
                    <a:ext uri="{9D8B030D-6E8A-4147-A177-3AD203B41FA5}">
                      <a16:colId xmlns:a16="http://schemas.microsoft.com/office/drawing/2014/main" val="2180383906"/>
                    </a:ext>
                  </a:extLst>
                </a:gridCol>
                <a:gridCol w="1800200">
                  <a:extLst>
                    <a:ext uri="{9D8B030D-6E8A-4147-A177-3AD203B41FA5}">
                      <a16:colId xmlns:a16="http://schemas.microsoft.com/office/drawing/2014/main" val="3205075920"/>
                    </a:ext>
                  </a:extLst>
                </a:gridCol>
              </a:tblGrid>
              <a:tr h="303101">
                <a:tc>
                  <a:txBody>
                    <a:bodyPr/>
                    <a:lstStyle/>
                    <a:p>
                      <a:pPr algn="l" fontAlgn="b"/>
                      <a:r>
                        <a:rPr lang="en-GB" sz="1600" b="0" i="0" u="none" strike="noStrike" dirty="0">
                          <a:solidFill>
                            <a:srgbClr val="000000"/>
                          </a:solidFill>
                          <a:effectLst/>
                          <a:latin typeface="Century Gothic" panose="020B0502020202020204" pitchFamily="34" charset="0"/>
                        </a:rPr>
                        <a:t>die Band</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band</a:t>
                      </a:r>
                    </a:p>
                  </a:txBody>
                  <a:tcPr marL="90000" marR="90000" marT="46800" marB="46800" anchor="b"/>
                </a:tc>
                <a:extLst>
                  <a:ext uri="{0D108BD9-81ED-4DB2-BD59-A6C34878D82A}">
                    <a16:rowId xmlns:a16="http://schemas.microsoft.com/office/drawing/2014/main" val="4083174637"/>
                  </a:ext>
                </a:extLst>
              </a:tr>
              <a:tr h="303101">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Buch</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book</a:t>
                      </a:r>
                    </a:p>
                  </a:txBody>
                  <a:tcPr marL="90000" marR="90000" marT="46800" marB="46800" anchor="b"/>
                </a:tc>
                <a:extLst>
                  <a:ext uri="{0D108BD9-81ED-4DB2-BD59-A6C34878D82A}">
                    <a16:rowId xmlns:a16="http://schemas.microsoft.com/office/drawing/2014/main" val="925274610"/>
                  </a:ext>
                </a:extLst>
              </a:tr>
              <a:tr h="303101">
                <a:tc>
                  <a:txBody>
                    <a:bodyPr/>
                    <a:lstStyle/>
                    <a:p>
                      <a:pPr algn="l" fontAlgn="b"/>
                      <a:r>
                        <a:rPr lang="en-GB" sz="1600" b="0" i="0" u="none" strike="noStrike" dirty="0">
                          <a:solidFill>
                            <a:srgbClr val="000000"/>
                          </a:solidFill>
                          <a:effectLst/>
                          <a:latin typeface="Century Gothic" panose="020B0502020202020204" pitchFamily="34" charset="0"/>
                        </a:rPr>
                        <a:t>der Film</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film</a:t>
                      </a:r>
                    </a:p>
                  </a:txBody>
                  <a:tcPr marL="90000" marR="90000" marT="46800" marB="46800" anchor="b"/>
                </a:tc>
                <a:extLst>
                  <a:ext uri="{0D108BD9-81ED-4DB2-BD59-A6C34878D82A}">
                    <a16:rowId xmlns:a16="http://schemas.microsoft.com/office/drawing/2014/main" val="1212110965"/>
                  </a:ext>
                </a:extLst>
              </a:tr>
              <a:tr h="303101">
                <a:tc>
                  <a:txBody>
                    <a:bodyPr/>
                    <a:lstStyle/>
                    <a:p>
                      <a:pPr algn="l" fontAlgn="b"/>
                      <a:r>
                        <a:rPr lang="en-GB" sz="1600" b="0" i="0" u="none" strike="noStrike" dirty="0">
                          <a:solidFill>
                            <a:srgbClr val="000000"/>
                          </a:solidFill>
                          <a:effectLst/>
                          <a:latin typeface="Century Gothic" panose="020B0502020202020204" pitchFamily="34" charset="0"/>
                        </a:rPr>
                        <a:t>die</a:t>
                      </a:r>
                      <a:r>
                        <a:rPr lang="en-GB" sz="1600" b="0" i="0" u="none" strike="noStrike" baseline="0" dirty="0">
                          <a:solidFill>
                            <a:srgbClr val="000000"/>
                          </a:solidFill>
                          <a:effectLst/>
                          <a:latin typeface="Century Gothic" panose="020B0502020202020204" pitchFamily="34" charset="0"/>
                        </a:rPr>
                        <a:t> </a:t>
                      </a:r>
                      <a:r>
                        <a:rPr lang="en-GB" sz="1600" b="0" i="0" u="none" strike="noStrike" baseline="0" dirty="0" err="1">
                          <a:solidFill>
                            <a:srgbClr val="000000"/>
                          </a:solidFill>
                          <a:effectLst/>
                          <a:latin typeface="Century Gothic" panose="020B0502020202020204" pitchFamily="34" charset="0"/>
                        </a:rPr>
                        <a:t>Lehrerin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female teacher</a:t>
                      </a:r>
                    </a:p>
                  </a:txBody>
                  <a:tcPr marL="90000" marR="90000" marT="46800" marB="46800" anchor="b"/>
                </a:tc>
                <a:extLst>
                  <a:ext uri="{0D108BD9-81ED-4DB2-BD59-A6C34878D82A}">
                    <a16:rowId xmlns:a16="http://schemas.microsoft.com/office/drawing/2014/main" val="2480405029"/>
                  </a:ext>
                </a:extLst>
              </a:tr>
              <a:tr h="303101">
                <a:tc>
                  <a:txBody>
                    <a:bodyPr/>
                    <a:lstStyle/>
                    <a:p>
                      <a:pPr algn="l" fontAlgn="b"/>
                      <a:r>
                        <a:rPr lang="en-GB" sz="1600" b="0" i="0" u="none" strike="noStrike" dirty="0">
                          <a:solidFill>
                            <a:srgbClr val="000000"/>
                          </a:solidFill>
                          <a:effectLst/>
                          <a:latin typeface="Century Gothic" panose="020B0502020202020204" pitchFamily="34" charset="0"/>
                        </a:rPr>
                        <a:t>das Lied</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song</a:t>
                      </a:r>
                    </a:p>
                  </a:txBody>
                  <a:tcPr marL="90000" marR="90000" marT="46800" marB="46800" anchor="b"/>
                </a:tc>
                <a:extLst>
                  <a:ext uri="{0D108BD9-81ED-4DB2-BD59-A6C34878D82A}">
                    <a16:rowId xmlns:a16="http://schemas.microsoft.com/office/drawing/2014/main" val="1699624078"/>
                  </a:ext>
                </a:extLst>
              </a:tr>
              <a:tr h="303101">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Sänger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male singer</a:t>
                      </a:r>
                    </a:p>
                  </a:txBody>
                  <a:tcPr marL="90000" marR="90000" marT="46800" marB="46800" anchor="b"/>
                </a:tc>
                <a:extLst>
                  <a:ext uri="{0D108BD9-81ED-4DB2-BD59-A6C34878D82A}">
                    <a16:rowId xmlns:a16="http://schemas.microsoft.com/office/drawing/2014/main" val="3736027010"/>
                  </a:ext>
                </a:extLst>
              </a:tr>
              <a:tr h="386515">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Sängerin</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female singer</a:t>
                      </a:r>
                    </a:p>
                  </a:txBody>
                  <a:tcPr marL="90000" marR="90000" marT="46800" marB="46800" anchor="b"/>
                </a:tc>
                <a:extLst>
                  <a:ext uri="{0D108BD9-81ED-4DB2-BD59-A6C34878D82A}">
                    <a16:rowId xmlns:a16="http://schemas.microsoft.com/office/drawing/2014/main" val="3656941434"/>
                  </a:ext>
                </a:extLst>
              </a:tr>
              <a:tr h="303101">
                <a:tc>
                  <a:txBody>
                    <a:bodyPr/>
                    <a:lstStyle/>
                    <a:p>
                      <a:pPr algn="l" fontAlgn="b"/>
                      <a:r>
                        <a:rPr lang="en-GB" sz="1600" b="0" i="0" u="none" strike="noStrike" dirty="0" err="1">
                          <a:solidFill>
                            <a:srgbClr val="000000"/>
                          </a:solidFill>
                          <a:effectLst/>
                          <a:latin typeface="Century Gothic" panose="020B0502020202020204" pitchFamily="34" charset="0"/>
                        </a:rPr>
                        <a:t>Lieblings</a:t>
                      </a:r>
                      <a:r>
                        <a:rPr lang="en-GB" sz="1600" b="0" i="0" u="none" strike="noStrike" dirty="0">
                          <a:solidFill>
                            <a:srgbClr val="000000"/>
                          </a:solidFill>
                          <a:effectLst/>
                          <a:latin typeface="Century Gothic" panose="020B0502020202020204" pitchFamily="34" charset="0"/>
                        </a:rPr>
                        <a:t>-</a:t>
                      </a: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favourite..</a:t>
                      </a:r>
                    </a:p>
                  </a:txBody>
                  <a:tcPr marL="90000" marR="90000" marT="46800" marB="46800" anchor="b"/>
                </a:tc>
                <a:extLst>
                  <a:ext uri="{0D108BD9-81ED-4DB2-BD59-A6C34878D82A}">
                    <a16:rowId xmlns:a16="http://schemas.microsoft.com/office/drawing/2014/main" val="1267723541"/>
                  </a:ext>
                </a:extLst>
              </a:tr>
              <a:tr h="303101">
                <a:tc>
                  <a:txBody>
                    <a:bodyPr/>
                    <a:lstStyle/>
                    <a:p>
                      <a:pPr algn="l" fontAlgn="b"/>
                      <a:r>
                        <a:rPr lang="en-GB" sz="1600" b="0" i="0" u="none" strike="noStrike" dirty="0" err="1">
                          <a:solidFill>
                            <a:srgbClr val="000000"/>
                          </a:solidFill>
                          <a:effectLst/>
                          <a:latin typeface="Century Gothic" panose="020B0502020202020204" pitchFamily="34" charset="0"/>
                        </a:rPr>
                        <a:t>leider</a:t>
                      </a:r>
                      <a:endParaRPr lang="en-GB" sz="16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dirty="0">
                          <a:solidFill>
                            <a:srgbClr val="000000"/>
                          </a:solidFill>
                          <a:effectLst/>
                          <a:latin typeface="Century Gothic" panose="020B0502020202020204" pitchFamily="34" charset="0"/>
                        </a:rPr>
                        <a:t>unfortunately</a:t>
                      </a:r>
                    </a:p>
                  </a:txBody>
                  <a:tcPr marL="90000" marR="90000" marT="46800" marB="46800" anchor="b"/>
                </a:tc>
                <a:extLst>
                  <a:ext uri="{0D108BD9-81ED-4DB2-BD59-A6C34878D82A}">
                    <a16:rowId xmlns:a16="http://schemas.microsoft.com/office/drawing/2014/main" val="10008"/>
                  </a:ext>
                </a:extLst>
              </a:tr>
            </a:tbl>
          </a:graphicData>
        </a:graphic>
      </p:graphicFrame>
      <p:sp>
        <p:nvSpPr>
          <p:cNvPr id="13" name="Title 3"/>
          <p:cNvSpPr txBox="1">
            <a:spLocks/>
          </p:cNvSpPr>
          <p:nvPr/>
        </p:nvSpPr>
        <p:spPr>
          <a:xfrm>
            <a:off x="92192" y="555322"/>
            <a:ext cx="6577168" cy="39607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600" b="1" dirty="0">
                <a:solidFill>
                  <a:srgbClr val="000000"/>
                </a:solidFill>
                <a:latin typeface="Century Gothic" panose="020B0502020202020204" pitchFamily="34" charset="0"/>
              </a:rPr>
              <a:t>Asking and answering questions about having</a:t>
            </a:r>
          </a:p>
        </p:txBody>
      </p:sp>
      <p:sp>
        <p:nvSpPr>
          <p:cNvPr id="15" name="TextBox 14">
            <a:extLst>
              <a:ext uri="{FF2B5EF4-FFF2-40B4-BE49-F238E27FC236}">
                <a16:creationId xmlns:a16="http://schemas.microsoft.com/office/drawing/2014/main" id="{7F59C740-3069-4547-ADA3-3A2A411447BC}"/>
              </a:ext>
            </a:extLst>
          </p:cNvPr>
          <p:cNvSpPr txBox="1"/>
          <p:nvPr/>
        </p:nvSpPr>
        <p:spPr>
          <a:xfrm>
            <a:off x="99890" y="917933"/>
            <a:ext cx="6543151"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US" sz="1600" dirty="0">
                <a:latin typeface="Century Gothic" panose="020B0502020202020204" pitchFamily="34" charset="0"/>
                <a:ea typeface="SimSun" panose="02010600030101010101" pitchFamily="2" charset="-122"/>
                <a:cs typeface="Times New Roman" panose="02020603050405020304" pitchFamily="18" charset="0"/>
              </a:rPr>
              <a:t>To ask a ‘yes/no’ question in English, ‘do you..’ is followed by a verb: </a:t>
            </a:r>
            <a:endParaRPr lang="en-US" sz="1600" dirty="0"/>
          </a:p>
        </p:txBody>
      </p:sp>
      <p:sp>
        <p:nvSpPr>
          <p:cNvPr id="16" name="TextBox 15"/>
          <p:cNvSpPr txBox="1"/>
          <p:nvPr/>
        </p:nvSpPr>
        <p:spPr>
          <a:xfrm>
            <a:off x="140842" y="1654151"/>
            <a:ext cx="1440748" cy="369332"/>
          </a:xfrm>
          <a:prstGeom prst="rect">
            <a:avLst/>
          </a:prstGeom>
          <a:noFill/>
          <a:ln w="38100">
            <a:solidFill>
              <a:srgbClr val="DAA520"/>
            </a:solidFill>
          </a:ln>
        </p:spPr>
        <p:txBody>
          <a:bodyPr wrap="square" rtlCol="0">
            <a:spAutoFit/>
          </a:bodyPr>
          <a:lstStyle/>
          <a:p>
            <a:pPr algn="ctr"/>
            <a:r>
              <a:rPr lang="en-GB" b="1" dirty="0">
                <a:latin typeface="Century Gothic" panose="020B0502020202020204" pitchFamily="34" charset="0"/>
              </a:rPr>
              <a:t>Statement</a:t>
            </a:r>
          </a:p>
        </p:txBody>
      </p:sp>
      <p:sp>
        <p:nvSpPr>
          <p:cNvPr id="17" name="TextBox 16"/>
          <p:cNvSpPr txBox="1"/>
          <p:nvPr/>
        </p:nvSpPr>
        <p:spPr>
          <a:xfrm>
            <a:off x="128447" y="3258836"/>
            <a:ext cx="1440748" cy="369332"/>
          </a:xfrm>
          <a:prstGeom prst="rect">
            <a:avLst/>
          </a:prstGeom>
          <a:noFill/>
          <a:ln w="38100">
            <a:solidFill>
              <a:srgbClr val="DAA520"/>
            </a:solidFill>
          </a:ln>
        </p:spPr>
        <p:txBody>
          <a:bodyPr wrap="square" rtlCol="0">
            <a:spAutoFit/>
          </a:bodyPr>
          <a:lstStyle/>
          <a:p>
            <a:pPr algn="ctr"/>
            <a:r>
              <a:rPr lang="en-GB" b="1" dirty="0">
                <a:latin typeface="Century Gothic" panose="020B0502020202020204" pitchFamily="34" charset="0"/>
              </a:rPr>
              <a:t>Statement</a:t>
            </a:r>
          </a:p>
        </p:txBody>
      </p:sp>
      <p:sp>
        <p:nvSpPr>
          <p:cNvPr id="18" name="TextBox 17"/>
          <p:cNvSpPr txBox="1"/>
          <p:nvPr/>
        </p:nvSpPr>
        <p:spPr>
          <a:xfrm>
            <a:off x="140842" y="2145716"/>
            <a:ext cx="1428378" cy="369332"/>
          </a:xfrm>
          <a:prstGeom prst="rect">
            <a:avLst/>
          </a:prstGeom>
          <a:noFill/>
          <a:ln w="38100">
            <a:solidFill>
              <a:srgbClr val="DAA520"/>
            </a:solidFill>
          </a:ln>
        </p:spPr>
        <p:txBody>
          <a:bodyPr wrap="square" rtlCol="0">
            <a:spAutoFit/>
          </a:bodyPr>
          <a:lstStyle/>
          <a:p>
            <a:pPr algn="ctr"/>
            <a:r>
              <a:rPr lang="en-GB" b="1" dirty="0">
                <a:latin typeface="Century Gothic" panose="020B0502020202020204" pitchFamily="34" charset="0"/>
              </a:rPr>
              <a:t>Question</a:t>
            </a:r>
          </a:p>
        </p:txBody>
      </p:sp>
      <p:sp>
        <p:nvSpPr>
          <p:cNvPr id="19" name="TextBox 18"/>
          <p:cNvSpPr txBox="1"/>
          <p:nvPr/>
        </p:nvSpPr>
        <p:spPr>
          <a:xfrm>
            <a:off x="116632" y="3745943"/>
            <a:ext cx="1428378" cy="369332"/>
          </a:xfrm>
          <a:prstGeom prst="rect">
            <a:avLst/>
          </a:prstGeom>
          <a:noFill/>
          <a:ln w="38100">
            <a:solidFill>
              <a:srgbClr val="DAA520"/>
            </a:solidFill>
          </a:ln>
        </p:spPr>
        <p:txBody>
          <a:bodyPr wrap="square" rtlCol="0">
            <a:spAutoFit/>
          </a:bodyPr>
          <a:lstStyle/>
          <a:p>
            <a:pPr algn="ctr"/>
            <a:r>
              <a:rPr lang="en-GB" b="1" dirty="0">
                <a:latin typeface="Century Gothic" panose="020B0502020202020204" pitchFamily="34" charset="0"/>
              </a:rPr>
              <a:t>Question</a:t>
            </a:r>
          </a:p>
        </p:txBody>
      </p:sp>
      <p:graphicFrame>
        <p:nvGraphicFramePr>
          <p:cNvPr id="20" name="Table 19">
            <a:extLst>
              <a:ext uri="{FF2B5EF4-FFF2-40B4-BE49-F238E27FC236}">
                <a16:creationId xmlns:a16="http://schemas.microsoft.com/office/drawing/2014/main" id="{52826FF5-474C-4C0A-8649-55BB68444750}"/>
              </a:ext>
            </a:extLst>
          </p:cNvPr>
          <p:cNvGraphicFramePr>
            <a:graphicFrameLocks noGrp="1"/>
          </p:cNvGraphicFramePr>
          <p:nvPr>
            <p:extLst>
              <p:ext uri="{D42A27DB-BD31-4B8C-83A1-F6EECF244321}">
                <p14:modId xmlns:p14="http://schemas.microsoft.com/office/powerpoint/2010/main" val="3464291763"/>
              </p:ext>
            </p:extLst>
          </p:nvPr>
        </p:nvGraphicFramePr>
        <p:xfrm>
          <a:off x="1652662" y="1755595"/>
          <a:ext cx="5023803" cy="270891"/>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18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18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18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18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18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 football.</a:t>
                      </a:r>
                      <a:endParaRPr lang="en-GB" sz="18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graphicFrame>
        <p:nvGraphicFramePr>
          <p:cNvPr id="21" name="Table 20">
            <a:extLst>
              <a:ext uri="{FF2B5EF4-FFF2-40B4-BE49-F238E27FC236}">
                <a16:creationId xmlns:a16="http://schemas.microsoft.com/office/drawing/2014/main" id="{2C0D36A0-D8A7-4129-B389-5AB25B4FA087}"/>
              </a:ext>
            </a:extLst>
          </p:cNvPr>
          <p:cNvGraphicFramePr>
            <a:graphicFrameLocks noGrp="1"/>
          </p:cNvGraphicFramePr>
          <p:nvPr>
            <p:extLst>
              <p:ext uri="{D42A27DB-BD31-4B8C-83A1-F6EECF244321}">
                <p14:modId xmlns:p14="http://schemas.microsoft.com/office/powerpoint/2010/main" val="2954998431"/>
              </p:ext>
            </p:extLst>
          </p:nvPr>
        </p:nvGraphicFramePr>
        <p:xfrm>
          <a:off x="1684426" y="2234951"/>
          <a:ext cx="5023803" cy="270891"/>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18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Do</a:t>
                      </a:r>
                      <a:r>
                        <a:rPr lang="en-US" sz="18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you</a:t>
                      </a:r>
                      <a:endParaRPr lang="en-GB" sz="18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1800" b="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18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18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 football?</a:t>
                      </a:r>
                      <a:endParaRPr lang="en-GB" sz="18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22" name="TextBox 21">
            <a:extLst>
              <a:ext uri="{FF2B5EF4-FFF2-40B4-BE49-F238E27FC236}">
                <a16:creationId xmlns:a16="http://schemas.microsoft.com/office/drawing/2014/main" id="{7837C97D-F6F6-427A-A2FC-CE5CB72C1511}"/>
              </a:ext>
            </a:extLst>
          </p:cNvPr>
          <p:cNvSpPr txBox="1"/>
          <p:nvPr/>
        </p:nvSpPr>
        <p:spPr>
          <a:xfrm>
            <a:off x="92192" y="2642133"/>
            <a:ext cx="6584273" cy="46166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a:lnSpc>
                <a:spcPct val="150000"/>
              </a:lnSpc>
            </a:pPr>
            <a:r>
              <a:rPr lang="en-US" sz="1600" dirty="0">
                <a:latin typeface="Century Gothic" panose="020B0502020202020204" pitchFamily="34" charset="0"/>
                <a:ea typeface="SimSun" panose="02010600030101010101" pitchFamily="2" charset="-122"/>
                <a:cs typeface="Times New Roman" panose="02020603050405020304" pitchFamily="18" charset="0"/>
              </a:rPr>
              <a:t>In German, just swap the verb and subject (e.g. ‘du’ (you):</a:t>
            </a:r>
          </a:p>
        </p:txBody>
      </p:sp>
      <p:sp>
        <p:nvSpPr>
          <p:cNvPr id="25" name="Rounded Rectangular Callout 24"/>
          <p:cNvSpPr/>
          <p:nvPr/>
        </p:nvSpPr>
        <p:spPr>
          <a:xfrm>
            <a:off x="190232" y="4245666"/>
            <a:ext cx="6477536" cy="686209"/>
          </a:xfrm>
          <a:prstGeom prst="wedgeRoundRectCallout">
            <a:avLst>
              <a:gd name="adj1" fmla="val -21041"/>
              <a:gd name="adj2" fmla="val 50742"/>
              <a:gd name="adj3" fmla="val 16667"/>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FFFF"/>
                </a:solidFill>
                <a:latin typeface="Century Gothic" panose="020B0502020202020204" pitchFamily="34" charset="0"/>
              </a:rPr>
              <a:t>Note that when you </a:t>
            </a:r>
            <a:r>
              <a:rPr lang="en-GB" sz="1600" b="1" dirty="0">
                <a:solidFill>
                  <a:srgbClr val="FFFFFF"/>
                </a:solidFill>
                <a:latin typeface="Century Gothic" panose="020B0502020202020204" pitchFamily="34" charset="0"/>
              </a:rPr>
              <a:t>hear</a:t>
            </a:r>
            <a:r>
              <a:rPr lang="en-GB" sz="1600" dirty="0">
                <a:solidFill>
                  <a:srgbClr val="FFFFFF"/>
                </a:solidFill>
                <a:latin typeface="Century Gothic" panose="020B0502020202020204" pitchFamily="34" charset="0"/>
              </a:rPr>
              <a:t> questions, you get an extra clue from the </a:t>
            </a:r>
            <a:r>
              <a:rPr lang="en-GB" sz="1600" b="1" dirty="0">
                <a:solidFill>
                  <a:srgbClr val="FFFFFF"/>
                </a:solidFill>
                <a:latin typeface="Century Gothic" panose="020B0502020202020204" pitchFamily="34" charset="0"/>
              </a:rPr>
              <a:t>intonation</a:t>
            </a:r>
            <a:r>
              <a:rPr lang="en-GB" sz="1600" dirty="0">
                <a:solidFill>
                  <a:srgbClr val="FFFFFF"/>
                </a:solidFill>
                <a:latin typeface="Century Gothic" panose="020B0502020202020204" pitchFamily="34" charset="0"/>
              </a:rPr>
              <a:t>, and when you </a:t>
            </a:r>
            <a:r>
              <a:rPr lang="en-GB" sz="1600" b="1" dirty="0">
                <a:solidFill>
                  <a:srgbClr val="FFFFFF"/>
                </a:solidFill>
                <a:latin typeface="Century Gothic" panose="020B0502020202020204" pitchFamily="34" charset="0"/>
              </a:rPr>
              <a:t>read</a:t>
            </a:r>
            <a:r>
              <a:rPr lang="en-GB" sz="1600" dirty="0">
                <a:solidFill>
                  <a:srgbClr val="FFFFFF"/>
                </a:solidFill>
                <a:latin typeface="Century Gothic" panose="020B0502020202020204" pitchFamily="34" charset="0"/>
              </a:rPr>
              <a:t>, you see the </a:t>
            </a:r>
            <a:r>
              <a:rPr lang="en-GB" sz="1600" b="1" dirty="0">
                <a:solidFill>
                  <a:srgbClr val="FFFFFF"/>
                </a:solidFill>
                <a:latin typeface="Century Gothic" panose="020B0502020202020204" pitchFamily="34" charset="0"/>
              </a:rPr>
              <a:t>question mark</a:t>
            </a:r>
            <a:r>
              <a:rPr lang="en-GB" sz="1600" dirty="0">
                <a:solidFill>
                  <a:srgbClr val="FFFFFF"/>
                </a:solidFill>
                <a:latin typeface="Century Gothic" panose="020B0502020202020204" pitchFamily="34" charset="0"/>
              </a:rPr>
              <a:t>.  </a:t>
            </a:r>
          </a:p>
        </p:txBody>
      </p:sp>
      <p:sp>
        <p:nvSpPr>
          <p:cNvPr id="6" name="TextBox 5"/>
          <p:cNvSpPr txBox="1"/>
          <p:nvPr/>
        </p:nvSpPr>
        <p:spPr>
          <a:xfrm>
            <a:off x="1661072" y="3782460"/>
            <a:ext cx="4762842" cy="369332"/>
          </a:xfrm>
          <a:prstGeom prst="rect">
            <a:avLst/>
          </a:prstGeom>
          <a:noFill/>
        </p:spPr>
        <p:txBody>
          <a:bodyPr wrap="none" rtlCol="0">
            <a:spAutoFit/>
          </a:bodyPr>
          <a:lstStyle/>
          <a:p>
            <a:r>
              <a:rPr lang="en-US" b="1" dirty="0">
                <a:latin typeface="Century Gothic" panose="020B0502020202020204" pitchFamily="34" charset="0"/>
                <a:ea typeface="SimSun" panose="02010600030101010101" pitchFamily="2" charset="-122"/>
                <a:cs typeface="Times New Roman" panose="02020603050405020304" pitchFamily="18" charset="0"/>
              </a:rPr>
              <a:t>Hast               </a:t>
            </a:r>
            <a:r>
              <a:rPr lang="en-US" dirty="0">
                <a:latin typeface="Century Gothic" panose="020B0502020202020204" pitchFamily="34" charset="0"/>
                <a:ea typeface="SimSun" panose="02010600030101010101" pitchFamily="2" charset="-122"/>
                <a:cs typeface="Times New Roman" panose="02020603050405020304" pitchFamily="18" charset="0"/>
              </a:rPr>
              <a:t>du           </a:t>
            </a:r>
            <a:r>
              <a:rPr lang="en-US" dirty="0" err="1">
                <a:latin typeface="Century Gothic" panose="020B0502020202020204" pitchFamily="34" charset="0"/>
                <a:ea typeface="SimSun" panose="02010600030101010101" pitchFamily="2" charset="-122"/>
                <a:cs typeface="Times New Roman" panose="02020603050405020304" pitchFamily="18" charset="0"/>
              </a:rPr>
              <a:t>einen</a:t>
            </a:r>
            <a:r>
              <a:rPr lang="en-US" dirty="0">
                <a:latin typeface="Century Gothic" panose="020B0502020202020204" pitchFamily="34" charset="0"/>
                <a:ea typeface="SimSun" panose="02010600030101010101" pitchFamily="2" charset="-122"/>
                <a:cs typeface="Times New Roman" panose="02020603050405020304" pitchFamily="18" charset="0"/>
              </a:rPr>
              <a:t>         </a:t>
            </a:r>
            <a:r>
              <a:rPr lang="en-US" dirty="0" err="1">
                <a:latin typeface="Century Gothic" panose="020B0502020202020204" pitchFamily="34" charset="0"/>
                <a:ea typeface="SimSun" panose="02010600030101010101" pitchFamily="2" charset="-122"/>
                <a:cs typeface="Times New Roman" panose="02020603050405020304" pitchFamily="18" charset="0"/>
              </a:rPr>
              <a:t>Fußball</a:t>
            </a:r>
            <a:r>
              <a:rPr lang="en-US" dirty="0">
                <a:latin typeface="Century Gothic" panose="020B0502020202020204" pitchFamily="34" charset="0"/>
                <a:ea typeface="SimSun" panose="02010600030101010101" pitchFamily="2" charset="-122"/>
                <a:cs typeface="Times New Roman" panose="02020603050405020304" pitchFamily="18" charset="0"/>
              </a:rPr>
              <a:t>?</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896038215"/>
              </p:ext>
            </p:extLst>
          </p:nvPr>
        </p:nvGraphicFramePr>
        <p:xfrm>
          <a:off x="-65767" y="5953700"/>
          <a:ext cx="652829" cy="3097710"/>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44190">
                <a:tc>
                  <a:txBody>
                    <a:bodyPr/>
                    <a:lstStyle/>
                    <a:p>
                      <a:pPr algn="ctr"/>
                      <a:r>
                        <a:rPr lang="en-GB" sz="1600" b="0" i="1" dirty="0">
                          <a:solidFill>
                            <a:schemeClr val="tx1"/>
                          </a:solidFill>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44190">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44190">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44190">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44190">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3198742"/>
                  </a:ext>
                </a:extLst>
              </a:tr>
              <a:tr h="344190">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1811769"/>
                  </a:ext>
                </a:extLst>
              </a:tr>
              <a:tr h="344190">
                <a:tc>
                  <a:txBody>
                    <a:bodyPr/>
                    <a:lstStyle/>
                    <a:p>
                      <a:pPr algn="ct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2829504"/>
                  </a:ext>
                </a:extLst>
              </a:tr>
              <a:tr h="344190">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44190">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Rectangle 6"/>
          <p:cNvSpPr/>
          <p:nvPr/>
        </p:nvSpPr>
        <p:spPr>
          <a:xfrm>
            <a:off x="1684426" y="3210600"/>
            <a:ext cx="5456183" cy="454292"/>
          </a:xfrm>
          <a:prstGeom prst="rect">
            <a:avLst/>
          </a:prstGeom>
        </p:spPr>
        <p:txBody>
          <a:bodyPr wrap="square">
            <a:spAutoFit/>
          </a:bodyPr>
          <a:lstStyle/>
          <a:p>
            <a:pPr>
              <a:lnSpc>
                <a:spcPct val="150000"/>
              </a:lnSpc>
            </a:pPr>
            <a:r>
              <a:rPr lang="en-US" dirty="0">
                <a:latin typeface="Century Gothic" panose="020B0502020202020204" pitchFamily="34" charset="0"/>
                <a:ea typeface="SimSun" panose="02010600030101010101" pitchFamily="2" charset="-122"/>
                <a:cs typeface="Times New Roman" panose="02020603050405020304" pitchFamily="18" charset="0"/>
              </a:rPr>
              <a:t>Du                </a:t>
            </a:r>
            <a:r>
              <a:rPr lang="en-US" b="1" dirty="0">
                <a:latin typeface="Century Gothic" panose="020B0502020202020204" pitchFamily="34" charset="0"/>
                <a:ea typeface="SimSun" panose="02010600030101010101" pitchFamily="2" charset="-122"/>
                <a:cs typeface="Times New Roman" panose="02020603050405020304" pitchFamily="18" charset="0"/>
              </a:rPr>
              <a:t>hast</a:t>
            </a:r>
            <a:r>
              <a:rPr lang="en-GB" b="1" dirty="0">
                <a:latin typeface="Century Gothic" panose="020B0502020202020204" pitchFamily="34" charset="0"/>
                <a:ea typeface="SimSun" panose="02010600030101010101" pitchFamily="2" charset="-122"/>
                <a:cs typeface="Times New Roman" panose="02020603050405020304" pitchFamily="18" charset="0"/>
              </a:rPr>
              <a:t>  </a:t>
            </a:r>
            <a:r>
              <a:rPr lang="en-GB" dirty="0">
                <a:latin typeface="Century Gothic" panose="020B0502020202020204" pitchFamily="34" charset="0"/>
                <a:ea typeface="SimSun" panose="02010600030101010101" pitchFamily="2" charset="-122"/>
                <a:cs typeface="Times New Roman" panose="02020603050405020304" pitchFamily="18" charset="0"/>
              </a:rPr>
              <a:t>        </a:t>
            </a:r>
            <a:r>
              <a:rPr lang="en-US" dirty="0" err="1">
                <a:latin typeface="Century Gothic" panose="020B0502020202020204" pitchFamily="34" charset="0"/>
                <a:ea typeface="SimSun" panose="02010600030101010101" pitchFamily="2" charset="-122"/>
                <a:cs typeface="Times New Roman" panose="02020603050405020304" pitchFamily="18" charset="0"/>
              </a:rPr>
              <a:t>einen</a:t>
            </a:r>
            <a:r>
              <a:rPr lang="en-US" dirty="0">
                <a:latin typeface="Century Gothic" panose="020B0502020202020204" pitchFamily="34" charset="0"/>
                <a:ea typeface="SimSun" panose="02010600030101010101" pitchFamily="2" charset="-122"/>
                <a:cs typeface="Times New Roman" panose="02020603050405020304" pitchFamily="18" charset="0"/>
              </a:rPr>
              <a:t>         </a:t>
            </a:r>
            <a:r>
              <a:rPr lang="en-US" dirty="0" err="1">
                <a:latin typeface="Century Gothic" panose="020B0502020202020204" pitchFamily="34" charset="0"/>
                <a:ea typeface="SimSun" panose="02010600030101010101" pitchFamily="2" charset="-122"/>
                <a:cs typeface="Times New Roman" panose="02020603050405020304" pitchFamily="18" charset="0"/>
              </a:rPr>
              <a:t>Fußball</a:t>
            </a:r>
            <a:endParaRPr lang="en-US" dirty="0">
              <a:latin typeface="Century Gothic" panose="020B0502020202020204" pitchFamily="34" charset="0"/>
              <a:ea typeface="SimSun" panose="02010600030101010101" pitchFamily="2" charset="-122"/>
              <a:cs typeface="Times New Roman" panose="02020603050405020304" pitchFamily="18" charset="0"/>
            </a:endParaRPr>
          </a:p>
        </p:txBody>
      </p:sp>
      <p:pic>
        <p:nvPicPr>
          <p:cNvPr id="26" name="Picture 25">
            <a:extLst>
              <a:ext uri="{FF2B5EF4-FFF2-40B4-BE49-F238E27FC236}">
                <a16:creationId xmlns:a16="http://schemas.microsoft.com/office/drawing/2014/main" id="{0B09DD08-DF6C-5340-BC3F-5A2A9E8481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389" y="1753538"/>
            <a:ext cx="641049" cy="644286"/>
          </a:xfrm>
          <a:prstGeom prst="rect">
            <a:avLst/>
          </a:prstGeom>
        </p:spPr>
      </p:pic>
      <p:sp>
        <p:nvSpPr>
          <p:cNvPr id="28" name="Rounded Rectangular Callout 27"/>
          <p:cNvSpPr/>
          <p:nvPr/>
        </p:nvSpPr>
        <p:spPr>
          <a:xfrm>
            <a:off x="3536360" y="5726803"/>
            <a:ext cx="2408079" cy="1253051"/>
          </a:xfrm>
          <a:prstGeom prst="wedgeRoundRectCallout">
            <a:avLst>
              <a:gd name="adj1" fmla="val -21041"/>
              <a:gd name="adj2" fmla="val 50742"/>
              <a:gd name="adj3" fmla="val 16667"/>
            </a:avLst>
          </a:prstGeom>
          <a:solidFill>
            <a:srgbClr val="FDEEB9"/>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German often adds ‘-in’ to male person nouns to make them female.  What would ‘</a:t>
            </a:r>
            <a:r>
              <a:rPr lang="en-GB" sz="1600" b="1" dirty="0">
                <a:solidFill>
                  <a:schemeClr val="tx1"/>
                </a:solidFill>
                <a:latin typeface="Century Gothic" panose="020B0502020202020204" pitchFamily="34" charset="0"/>
              </a:rPr>
              <a:t>female friend</a:t>
            </a:r>
            <a:r>
              <a:rPr lang="en-GB" sz="1600" dirty="0">
                <a:solidFill>
                  <a:schemeClr val="tx1"/>
                </a:solidFill>
                <a:latin typeface="Century Gothic" panose="020B0502020202020204" pitchFamily="34" charset="0"/>
              </a:rPr>
              <a:t>’ be?</a:t>
            </a:r>
          </a:p>
        </p:txBody>
      </p:sp>
      <p:sp>
        <p:nvSpPr>
          <p:cNvPr id="29" name="Rounded Rectangular Callout 28"/>
          <p:cNvSpPr/>
          <p:nvPr/>
        </p:nvSpPr>
        <p:spPr>
          <a:xfrm rot="10800000">
            <a:off x="3791560" y="8567528"/>
            <a:ext cx="2805792" cy="459482"/>
          </a:xfrm>
          <a:prstGeom prst="wedgeRoundRectCallout">
            <a:avLst>
              <a:gd name="adj1" fmla="val -21041"/>
              <a:gd name="adj2" fmla="val 50742"/>
              <a:gd name="adj3" fmla="val 16667"/>
            </a:avLst>
          </a:prstGeom>
          <a:solidFill>
            <a:srgbClr val="FDEEB9"/>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der</a:t>
            </a:r>
            <a:r>
              <a:rPr lang="en-GB" sz="1400" dirty="0">
                <a:solidFill>
                  <a:schemeClr val="tx1"/>
                </a:solidFill>
                <a:latin typeface="Century Gothic" panose="020B0502020202020204" pitchFamily="34" charset="0"/>
              </a:rPr>
              <a:t> Freund = male friend</a:t>
            </a:r>
            <a:br>
              <a:rPr lang="en-GB" sz="1400" dirty="0">
                <a:solidFill>
                  <a:schemeClr val="tx1"/>
                </a:solidFill>
                <a:latin typeface="Century Gothic" panose="020B0502020202020204" pitchFamily="34" charset="0"/>
              </a:rPr>
            </a:br>
            <a:r>
              <a:rPr lang="en-GB" sz="1400" b="1" dirty="0">
                <a:solidFill>
                  <a:schemeClr val="tx1"/>
                </a:solidFill>
                <a:latin typeface="Century Gothic" panose="020B0502020202020204" pitchFamily="34" charset="0"/>
              </a:rPr>
              <a:t>die</a:t>
            </a:r>
            <a:r>
              <a:rPr lang="en-GB" sz="1400" dirty="0">
                <a:solidFill>
                  <a:schemeClr val="tx1"/>
                </a:solidFill>
                <a:latin typeface="Century Gothic" panose="020B0502020202020204" pitchFamily="34" charset="0"/>
              </a:rPr>
              <a:t> </a:t>
            </a:r>
            <a:r>
              <a:rPr lang="en-GB" sz="1400" dirty="0" err="1">
                <a:solidFill>
                  <a:schemeClr val="tx1"/>
                </a:solidFill>
                <a:latin typeface="Century Gothic" panose="020B0502020202020204" pitchFamily="34" charset="0"/>
              </a:rPr>
              <a:t>Freund</a:t>
            </a:r>
            <a:r>
              <a:rPr lang="en-GB" sz="1400" b="1" dirty="0" err="1">
                <a:solidFill>
                  <a:schemeClr val="tx1"/>
                </a:solidFill>
                <a:latin typeface="Century Gothic" panose="020B0502020202020204" pitchFamily="34" charset="0"/>
              </a:rPr>
              <a:t>in</a:t>
            </a:r>
            <a:r>
              <a:rPr lang="en-GB" sz="1400" dirty="0">
                <a:solidFill>
                  <a:schemeClr val="tx1"/>
                </a:solidFill>
                <a:latin typeface="Century Gothic" panose="020B0502020202020204" pitchFamily="34" charset="0"/>
              </a:rPr>
              <a:t> = female friend.</a:t>
            </a:r>
          </a:p>
        </p:txBody>
      </p:sp>
      <p:sp>
        <p:nvSpPr>
          <p:cNvPr id="30" name="Rounded Rectangle 29"/>
          <p:cNvSpPr/>
          <p:nvPr/>
        </p:nvSpPr>
        <p:spPr>
          <a:xfrm>
            <a:off x="5359492" y="7439338"/>
            <a:ext cx="1368152" cy="583460"/>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1.1.4</a:t>
            </a:r>
          </a:p>
        </p:txBody>
      </p:sp>
      <p:pic>
        <p:nvPicPr>
          <p:cNvPr id="31" name="Picture 30"/>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5848373" y="5685815"/>
            <a:ext cx="828092" cy="588381"/>
          </a:xfrm>
          <a:prstGeom prst="rect">
            <a:avLst/>
          </a:prstGeom>
        </p:spPr>
      </p:pic>
      <p:sp>
        <p:nvSpPr>
          <p:cNvPr id="3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301208"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19</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2493" y="7253433"/>
            <a:ext cx="1099558" cy="1099558"/>
          </a:xfrm>
          <a:prstGeom prst="rect">
            <a:avLst/>
          </a:prstGeom>
        </p:spPr>
      </p:pic>
      <p:pic>
        <p:nvPicPr>
          <p:cNvPr id="33" name="Picture 38" descr="Man and Woman Holding Hands on Facebook 2.2">
            <a:extLst>
              <a:ext uri="{FF2B5EF4-FFF2-40B4-BE49-F238E27FC236}">
                <a16:creationId xmlns:a16="http://schemas.microsoft.com/office/drawing/2014/main" id="{3F8C92B3-10E7-EF4B-A37D-235AF3B1C9A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10" r="-1"/>
          <a:stretch/>
        </p:blipFill>
        <p:spPr bwMode="auto">
          <a:xfrm>
            <a:off x="5969458" y="6429723"/>
            <a:ext cx="627894" cy="58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795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5" name="Slide Number Placeholder 4">
            <a:extLst>
              <a:ext uri="{FF2B5EF4-FFF2-40B4-BE49-F238E27FC236}">
                <a16:creationId xmlns:a16="http://schemas.microsoft.com/office/drawing/2014/main" id="{FA18DCD9-9391-4DAA-AC94-4C8B80636E4D}"/>
              </a:ext>
            </a:extLst>
          </p:cNvPr>
          <p:cNvSpPr>
            <a:spLocks noGrp="1"/>
          </p:cNvSpPr>
          <p:nvPr>
            <p:ph type="sldNum" sz="quarter" idx="12"/>
          </p:nvPr>
        </p:nvSpPr>
        <p:spPr/>
        <p:txBody>
          <a:bodyPr/>
          <a:lstStyle/>
          <a:p>
            <a:r>
              <a:rPr lang="en-GB" altLang="en-US" dirty="0">
                <a:solidFill>
                  <a:srgbClr val="000000"/>
                </a:solidFill>
              </a:rPr>
              <a:t>7</a:t>
            </a:r>
          </a:p>
        </p:txBody>
      </p:sp>
      <p:sp>
        <p:nvSpPr>
          <p:cNvPr id="7" name="Rectangle 6"/>
          <p:cNvSpPr/>
          <p:nvPr/>
        </p:nvSpPr>
        <p:spPr>
          <a:xfrm>
            <a:off x="81500" y="574288"/>
            <a:ext cx="6787763" cy="646331"/>
          </a:xfrm>
          <a:prstGeom prst="rect">
            <a:avLst/>
          </a:prstGeom>
        </p:spPr>
        <p:txBody>
          <a:bodyPr wrap="square">
            <a:spAutoFit/>
          </a:bodyPr>
          <a:lstStyle/>
          <a:p>
            <a:r>
              <a:rPr lang="en-GB" b="1" dirty="0">
                <a:solidFill>
                  <a:srgbClr val="000000"/>
                </a:solidFill>
                <a:latin typeface="Century Gothic" panose="020B0502020202020204" pitchFamily="34" charset="0"/>
              </a:rPr>
              <a:t>Present tense: weak verbs</a:t>
            </a:r>
            <a:br>
              <a:rPr lang="en-GB" b="1" dirty="0">
                <a:solidFill>
                  <a:srgbClr val="000000"/>
                </a:solidFill>
                <a:latin typeface="Century Gothic" panose="020B0502020202020204" pitchFamily="34" charset="0"/>
              </a:rPr>
            </a:br>
            <a:r>
              <a:rPr lang="en-GB" b="1" dirty="0">
                <a:solidFill>
                  <a:srgbClr val="000000"/>
                </a:solidFill>
                <a:latin typeface="Century Gothic" panose="020B0502020202020204" pitchFamily="34" charset="0"/>
              </a:rPr>
              <a:t>Infinitive + he/she form (3</a:t>
            </a:r>
            <a:r>
              <a:rPr lang="en-GB" b="1" baseline="30000" dirty="0">
                <a:solidFill>
                  <a:srgbClr val="000000"/>
                </a:solidFill>
                <a:latin typeface="Century Gothic" panose="020B0502020202020204" pitchFamily="34" charset="0"/>
              </a:rPr>
              <a:t>rd</a:t>
            </a:r>
            <a:r>
              <a:rPr lang="en-GB" b="1" dirty="0">
                <a:solidFill>
                  <a:srgbClr val="000000"/>
                </a:solidFill>
                <a:latin typeface="Century Gothic" panose="020B0502020202020204" pitchFamily="34" charset="0"/>
              </a:rPr>
              <a:t> person singular) – weak verbs </a:t>
            </a:r>
            <a:endParaRPr lang="en-GB" dirty="0">
              <a:solidFill>
                <a:srgbClr val="000000"/>
              </a:solidFill>
              <a:latin typeface="Century Gothic" panose="020B0502020202020204" pitchFamily="34" charset="0"/>
            </a:endParaRPr>
          </a:p>
        </p:txBody>
      </p:sp>
      <p:sp>
        <p:nvSpPr>
          <p:cNvPr id="18" name="TextBox 17">
            <a:extLst>
              <a:ext uri="{FF2B5EF4-FFF2-40B4-BE49-F238E27FC236}">
                <a16:creationId xmlns:a16="http://schemas.microsoft.com/office/drawing/2014/main" id="{B9391397-1860-4198-9BC0-F31E0534DD15}"/>
              </a:ext>
            </a:extLst>
          </p:cNvPr>
          <p:cNvSpPr txBox="1"/>
          <p:nvPr/>
        </p:nvSpPr>
        <p:spPr>
          <a:xfrm>
            <a:off x="32411" y="1175678"/>
            <a:ext cx="6636949"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The infinitive form of a verb is the form you see in a dictionary. </a:t>
            </a:r>
          </a:p>
        </p:txBody>
      </p:sp>
      <p:sp>
        <p:nvSpPr>
          <p:cNvPr id="19" name="TextBox 18">
            <a:extLst>
              <a:ext uri="{FF2B5EF4-FFF2-40B4-BE49-F238E27FC236}">
                <a16:creationId xmlns:a16="http://schemas.microsoft.com/office/drawing/2014/main" id="{6D9D5FC4-6497-4E1B-887B-0866EC366462}"/>
              </a:ext>
            </a:extLst>
          </p:cNvPr>
          <p:cNvSpPr txBox="1"/>
          <p:nvPr/>
        </p:nvSpPr>
        <p:spPr>
          <a:xfrm>
            <a:off x="58945" y="1484171"/>
            <a:ext cx="5649634"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In English, this is often written ‘to + verb’. </a:t>
            </a:r>
          </a:p>
        </p:txBody>
      </p:sp>
      <p:sp>
        <p:nvSpPr>
          <p:cNvPr id="21" name="TextBox 20">
            <a:extLst>
              <a:ext uri="{FF2B5EF4-FFF2-40B4-BE49-F238E27FC236}">
                <a16:creationId xmlns:a16="http://schemas.microsoft.com/office/drawing/2014/main" id="{BE7A8735-2B16-4EAF-B27E-645B1C5CA934}"/>
              </a:ext>
            </a:extLst>
          </p:cNvPr>
          <p:cNvSpPr txBox="1"/>
          <p:nvPr/>
        </p:nvSpPr>
        <p:spPr>
          <a:xfrm>
            <a:off x="152400" y="1818931"/>
            <a:ext cx="5704152"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In German, the infinitive of the verb usually ends in –</a:t>
            </a:r>
            <a:r>
              <a:rPr lang="en-GB" sz="1600" b="1" dirty="0" err="1">
                <a:solidFill>
                  <a:srgbClr val="000000"/>
                </a:solidFill>
                <a:latin typeface="Century Gothic" panose="020B0502020202020204" pitchFamily="34" charset="0"/>
              </a:rPr>
              <a:t>en</a:t>
            </a:r>
            <a:r>
              <a:rPr lang="en-GB" sz="1600" dirty="0">
                <a:solidFill>
                  <a:srgbClr val="000000"/>
                </a:solidFill>
                <a:latin typeface="Century Gothic" panose="020B0502020202020204" pitchFamily="34" charset="0"/>
              </a:rPr>
              <a:t>. </a:t>
            </a:r>
          </a:p>
        </p:txBody>
      </p:sp>
      <p:sp>
        <p:nvSpPr>
          <p:cNvPr id="22" name="TextBox 21">
            <a:extLst>
              <a:ext uri="{FF2B5EF4-FFF2-40B4-BE49-F238E27FC236}">
                <a16:creationId xmlns:a16="http://schemas.microsoft.com/office/drawing/2014/main" id="{7C833AB1-61B4-4F6A-A3B9-F9C95781585B}"/>
              </a:ext>
            </a:extLst>
          </p:cNvPr>
          <p:cNvSpPr txBox="1"/>
          <p:nvPr/>
        </p:nvSpPr>
        <p:spPr>
          <a:xfrm>
            <a:off x="56717" y="2200882"/>
            <a:ext cx="6503486"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For example: </a:t>
            </a:r>
            <a:r>
              <a:rPr lang="en-GB" sz="1600" dirty="0" err="1">
                <a:solidFill>
                  <a:srgbClr val="000000"/>
                </a:solidFill>
                <a:latin typeface="Century Gothic" panose="020B0502020202020204" pitchFamily="34" charset="0"/>
              </a:rPr>
              <a:t>wohn</a:t>
            </a:r>
            <a:r>
              <a:rPr lang="en-GB" sz="1600" b="1" dirty="0" err="1">
                <a:solidFill>
                  <a:srgbClr val="000000"/>
                </a:solidFill>
                <a:latin typeface="Century Gothic" panose="020B0502020202020204" pitchFamily="34" charset="0"/>
              </a:rPr>
              <a:t>en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 - to live   </a:t>
            </a:r>
            <a:r>
              <a:rPr lang="en-GB" sz="1600" dirty="0" err="1">
                <a:solidFill>
                  <a:srgbClr val="000000"/>
                </a:solidFill>
                <a:latin typeface="Century Gothic" panose="020B0502020202020204" pitchFamily="34" charset="0"/>
              </a:rPr>
              <a:t>lern</a:t>
            </a:r>
            <a:r>
              <a:rPr lang="en-GB" sz="1600" b="1" dirty="0" err="1">
                <a:solidFill>
                  <a:srgbClr val="000000"/>
                </a:solidFill>
                <a:latin typeface="Century Gothic" panose="020B0502020202020204" pitchFamily="34" charset="0"/>
              </a:rPr>
              <a:t>en</a:t>
            </a:r>
            <a:r>
              <a:rPr lang="en-GB" sz="1600" b="1" dirty="0">
                <a:solidFill>
                  <a:srgbClr val="000000"/>
                </a:solidFill>
                <a:latin typeface="Century Gothic" panose="020B0502020202020204" pitchFamily="34" charset="0"/>
              </a:rPr>
              <a:t> - </a:t>
            </a:r>
            <a:r>
              <a:rPr lang="en-GB" sz="1600" dirty="0">
                <a:solidFill>
                  <a:srgbClr val="000000"/>
                </a:solidFill>
                <a:latin typeface="Century Gothic" panose="020B0502020202020204" pitchFamily="34" charset="0"/>
              </a:rPr>
              <a:t> to learn</a:t>
            </a:r>
            <a:endParaRPr lang="en-US" sz="1600" dirty="0">
              <a:solidFill>
                <a:srgbClr val="000000"/>
              </a:solidFill>
              <a:latin typeface="Century Gothic" panose="020B0502020202020204" pitchFamily="34" charset="0"/>
            </a:endParaRPr>
          </a:p>
        </p:txBody>
      </p:sp>
      <p:sp>
        <p:nvSpPr>
          <p:cNvPr id="23" name="TextBox 22">
            <a:extLst>
              <a:ext uri="{FF2B5EF4-FFF2-40B4-BE49-F238E27FC236}">
                <a16:creationId xmlns:a16="http://schemas.microsoft.com/office/drawing/2014/main" id="{BB54918C-ED90-46F5-9C86-3A05E7AD0165}"/>
              </a:ext>
            </a:extLst>
          </p:cNvPr>
          <p:cNvSpPr txBox="1"/>
          <p:nvPr/>
        </p:nvSpPr>
        <p:spPr>
          <a:xfrm>
            <a:off x="70237" y="2589840"/>
            <a:ext cx="5827912"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To say what </a:t>
            </a:r>
            <a:r>
              <a:rPr lang="en-GB" sz="1600" b="1" dirty="0">
                <a:solidFill>
                  <a:srgbClr val="000000"/>
                </a:solidFill>
                <a:latin typeface="Century Gothic" panose="020B0502020202020204" pitchFamily="34" charset="0"/>
              </a:rPr>
              <a:t>he/she </a:t>
            </a:r>
            <a:r>
              <a:rPr lang="en-GB" sz="1600" dirty="0">
                <a:solidFill>
                  <a:srgbClr val="000000"/>
                </a:solidFill>
                <a:latin typeface="Century Gothic" panose="020B0502020202020204" pitchFamily="34" charset="0"/>
              </a:rPr>
              <a:t>does</a:t>
            </a:r>
            <a:r>
              <a:rPr lang="en-GB" sz="1600" b="1" dirty="0">
                <a:solidFill>
                  <a:srgbClr val="000000"/>
                </a:solidFill>
                <a:latin typeface="Century Gothic" panose="020B0502020202020204" pitchFamily="34" charset="0"/>
              </a:rPr>
              <a:t> </a:t>
            </a:r>
            <a:r>
              <a:rPr lang="en-GB" sz="1600" u="sng" dirty="0">
                <a:solidFill>
                  <a:srgbClr val="000000"/>
                </a:solidFill>
                <a:latin typeface="Century Gothic" panose="020B0502020202020204" pitchFamily="34" charset="0"/>
              </a:rPr>
              <a:t>or</a:t>
            </a:r>
            <a:r>
              <a:rPr lang="en-GB" sz="1600" dirty="0">
                <a:solidFill>
                  <a:srgbClr val="000000"/>
                </a:solidFill>
                <a:latin typeface="Century Gothic" panose="020B0502020202020204" pitchFamily="34" charset="0"/>
              </a:rPr>
              <a:t> is doing, use </a:t>
            </a:r>
            <a:r>
              <a:rPr lang="en-GB" sz="1600" b="1"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he</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she</a:t>
            </a:r>
            <a:r>
              <a:rPr lang="en-GB" sz="1600" dirty="0">
                <a:solidFill>
                  <a:srgbClr val="000000"/>
                </a:solidFill>
                <a:latin typeface="Century Gothic" panose="020B0502020202020204" pitchFamily="34" charset="0"/>
              </a:rPr>
              <a:t>)  and change the ending from </a:t>
            </a:r>
            <a:r>
              <a:rPr lang="en-GB" sz="1600" b="1" dirty="0">
                <a:solidFill>
                  <a:srgbClr val="000000"/>
                </a:solidFill>
                <a:latin typeface="Century Gothic" panose="020B0502020202020204" pitchFamily="34" charset="0"/>
              </a:rPr>
              <a:t>-</a:t>
            </a:r>
            <a:r>
              <a:rPr lang="en-GB" sz="1600" b="1" dirty="0" err="1">
                <a:solidFill>
                  <a:srgbClr val="000000"/>
                </a:solidFill>
                <a:latin typeface="Century Gothic" panose="020B0502020202020204" pitchFamily="34" charset="0"/>
              </a:rPr>
              <a:t>en</a:t>
            </a:r>
            <a:r>
              <a:rPr lang="en-GB" sz="1600" dirty="0">
                <a:solidFill>
                  <a:srgbClr val="000000"/>
                </a:solidFill>
                <a:latin typeface="Century Gothic" panose="020B0502020202020204" pitchFamily="34" charset="0"/>
              </a:rPr>
              <a:t> to </a:t>
            </a:r>
            <a:r>
              <a:rPr lang="en-GB" sz="1600" b="1" dirty="0">
                <a:solidFill>
                  <a:srgbClr val="000000"/>
                </a:solidFill>
                <a:latin typeface="Century Gothic" panose="020B0502020202020204" pitchFamily="34" charset="0"/>
              </a:rPr>
              <a:t>-t</a:t>
            </a:r>
            <a:r>
              <a:rPr lang="en-GB" sz="1600" dirty="0">
                <a:solidFill>
                  <a:srgbClr val="000000"/>
                </a:solidFill>
                <a:latin typeface="Century Gothic" panose="020B0502020202020204" pitchFamily="34" charset="0"/>
              </a:rPr>
              <a:t>:</a:t>
            </a:r>
          </a:p>
        </p:txBody>
      </p:sp>
      <p:sp>
        <p:nvSpPr>
          <p:cNvPr id="24" name="TextBox 23">
            <a:extLst>
              <a:ext uri="{FF2B5EF4-FFF2-40B4-BE49-F238E27FC236}">
                <a16:creationId xmlns:a16="http://schemas.microsoft.com/office/drawing/2014/main" id="{418D2C35-CC61-48BF-BAB6-D1FF0C768494}"/>
              </a:ext>
            </a:extLst>
          </p:cNvPr>
          <p:cNvSpPr txBox="1"/>
          <p:nvPr/>
        </p:nvSpPr>
        <p:spPr>
          <a:xfrm>
            <a:off x="99296" y="3219051"/>
            <a:ext cx="6858000" cy="338554"/>
          </a:xfrm>
          <a:prstGeom prst="rect">
            <a:avLst/>
          </a:prstGeom>
          <a:noFill/>
        </p:spPr>
        <p:txBody>
          <a:bodyPr wrap="square" rtlCol="0">
            <a:spAutoFit/>
          </a:bodyPr>
          <a:lstStyle/>
          <a:p>
            <a:pPr fontAlgn="auto">
              <a:spcBef>
                <a:spcPts val="0"/>
              </a:spcBef>
              <a:spcAft>
                <a:spcPts val="0"/>
              </a:spcAft>
            </a:pPr>
            <a:r>
              <a:rPr lang="en-GB" sz="1600" b="1" u="sng" dirty="0" err="1">
                <a:solidFill>
                  <a:srgbClr val="000000"/>
                </a:solidFill>
                <a:latin typeface="Century Gothic" panose="020B0502020202020204" pitchFamily="34" charset="0"/>
              </a:rPr>
              <a:t>wohn</a:t>
            </a:r>
            <a:r>
              <a:rPr lang="en-GB" sz="1600" b="1" dirty="0" err="1">
                <a:solidFill>
                  <a:srgbClr val="000000"/>
                </a:solidFill>
                <a:latin typeface="Century Gothic" panose="020B0502020202020204" pitchFamily="34" charset="0"/>
              </a:rPr>
              <a:t>en</a:t>
            </a:r>
            <a:r>
              <a:rPr lang="en-GB" sz="1600" dirty="0">
                <a:solidFill>
                  <a:srgbClr val="000000"/>
                </a:solidFill>
                <a:latin typeface="Century Gothic" panose="020B0502020202020204" pitchFamily="34" charset="0"/>
              </a:rPr>
              <a:t> – </a:t>
            </a:r>
            <a:r>
              <a:rPr lang="en-GB" sz="1600" b="1"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wohn</a:t>
            </a:r>
            <a:r>
              <a:rPr lang="en-GB" sz="1600" b="1" dirty="0" err="1">
                <a:solidFill>
                  <a:srgbClr val="000000"/>
                </a:solidFill>
                <a:latin typeface="Century Gothic" panose="020B0502020202020204" pitchFamily="34" charset="0"/>
              </a:rPr>
              <a:t>t</a:t>
            </a:r>
            <a:r>
              <a:rPr lang="en-GB" sz="1600" dirty="0">
                <a:solidFill>
                  <a:srgbClr val="000000"/>
                </a:solidFill>
                <a:latin typeface="Century Gothic" panose="020B0502020202020204" pitchFamily="34" charset="0"/>
              </a:rPr>
              <a:t> in Berlin.   </a:t>
            </a:r>
            <a:r>
              <a:rPr lang="en-GB" sz="1600" i="1" dirty="0">
                <a:solidFill>
                  <a:srgbClr val="000000"/>
                </a:solidFill>
                <a:latin typeface="Century Gothic" panose="020B0502020202020204" pitchFamily="34" charset="0"/>
              </a:rPr>
              <a:t>(He </a:t>
            </a:r>
            <a:r>
              <a:rPr lang="en-GB" sz="1600" b="1" i="1" dirty="0">
                <a:solidFill>
                  <a:srgbClr val="000000"/>
                </a:solidFill>
                <a:latin typeface="Century Gothic" panose="020B0502020202020204" pitchFamily="34" charset="0"/>
              </a:rPr>
              <a:t>lives </a:t>
            </a:r>
            <a:r>
              <a:rPr lang="en-GB" sz="1600" i="1" dirty="0">
                <a:solidFill>
                  <a:srgbClr val="000000"/>
                </a:solidFill>
                <a:latin typeface="Century Gothic" panose="020B0502020202020204" pitchFamily="34" charset="0"/>
              </a:rPr>
              <a:t>in Berlin / He </a:t>
            </a:r>
            <a:r>
              <a:rPr lang="en-GB" sz="1600" b="1" i="1" dirty="0">
                <a:solidFill>
                  <a:srgbClr val="000000"/>
                </a:solidFill>
                <a:latin typeface="Century Gothic" panose="020B0502020202020204" pitchFamily="34" charset="0"/>
              </a:rPr>
              <a:t>is living </a:t>
            </a:r>
            <a:r>
              <a:rPr lang="en-GB" sz="1600" i="1" dirty="0">
                <a:solidFill>
                  <a:srgbClr val="000000"/>
                </a:solidFill>
                <a:latin typeface="Century Gothic" panose="020B0502020202020204" pitchFamily="34" charset="0"/>
              </a:rPr>
              <a:t>in Berlin.)</a:t>
            </a:r>
            <a:endParaRPr lang="en-US" sz="1600" i="1" dirty="0">
              <a:solidFill>
                <a:srgbClr val="000000"/>
              </a:solidFill>
              <a:latin typeface="Century Gothic" panose="020B0502020202020204" pitchFamily="34" charset="0"/>
            </a:endParaRPr>
          </a:p>
        </p:txBody>
      </p:sp>
      <p:sp>
        <p:nvSpPr>
          <p:cNvPr id="25" name="TextBox 24">
            <a:extLst>
              <a:ext uri="{FF2B5EF4-FFF2-40B4-BE49-F238E27FC236}">
                <a16:creationId xmlns:a16="http://schemas.microsoft.com/office/drawing/2014/main" id="{AD643A24-4607-4F16-AC08-FDC75053ADD8}"/>
              </a:ext>
            </a:extLst>
          </p:cNvPr>
          <p:cNvSpPr txBox="1"/>
          <p:nvPr/>
        </p:nvSpPr>
        <p:spPr>
          <a:xfrm>
            <a:off x="81500" y="3628485"/>
            <a:ext cx="6858000" cy="338554"/>
          </a:xfrm>
          <a:prstGeom prst="rect">
            <a:avLst/>
          </a:prstGeom>
          <a:noFill/>
        </p:spPr>
        <p:txBody>
          <a:bodyPr wrap="square" rtlCol="0">
            <a:spAutoFit/>
          </a:bodyPr>
          <a:lstStyle/>
          <a:p>
            <a:pPr fontAlgn="auto">
              <a:spcBef>
                <a:spcPts val="0"/>
              </a:spcBef>
              <a:spcAft>
                <a:spcPts val="0"/>
              </a:spcAft>
            </a:pPr>
            <a:r>
              <a:rPr lang="en-GB" sz="1600" b="1" u="sng" dirty="0" err="1">
                <a:solidFill>
                  <a:srgbClr val="000000"/>
                </a:solidFill>
                <a:latin typeface="Century Gothic" panose="020B0502020202020204" pitchFamily="34" charset="0"/>
              </a:rPr>
              <a:t>lern</a:t>
            </a:r>
            <a:r>
              <a:rPr lang="en-GB" sz="1600" b="1" dirty="0" err="1">
                <a:solidFill>
                  <a:srgbClr val="000000"/>
                </a:solidFill>
                <a:latin typeface="Century Gothic" panose="020B0502020202020204" pitchFamily="34" charset="0"/>
              </a:rPr>
              <a:t>en</a:t>
            </a:r>
            <a:r>
              <a:rPr lang="en-GB" sz="1600" dirty="0">
                <a:solidFill>
                  <a:srgbClr val="000000"/>
                </a:solidFill>
                <a:latin typeface="Century Gothic" panose="020B0502020202020204" pitchFamily="34" charset="0"/>
              </a:rPr>
              <a:t> – </a:t>
            </a:r>
            <a:r>
              <a:rPr lang="en-GB" sz="1600" b="1" dirty="0">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lern</a:t>
            </a:r>
            <a:r>
              <a:rPr lang="en-GB" sz="1600" b="1" dirty="0" err="1">
                <a:solidFill>
                  <a:srgbClr val="000000"/>
                </a:solidFill>
                <a:latin typeface="Century Gothic" panose="020B0502020202020204" pitchFamily="34" charset="0"/>
              </a:rPr>
              <a:t>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Gitarre</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(She </a:t>
            </a:r>
            <a:r>
              <a:rPr lang="en-GB" sz="1600" b="1" i="1" dirty="0">
                <a:solidFill>
                  <a:srgbClr val="000000"/>
                </a:solidFill>
                <a:latin typeface="Century Gothic" panose="020B0502020202020204" pitchFamily="34" charset="0"/>
              </a:rPr>
              <a:t>learns</a:t>
            </a:r>
            <a:r>
              <a:rPr lang="en-GB" sz="1600" i="1" dirty="0">
                <a:solidFill>
                  <a:srgbClr val="000000"/>
                </a:solidFill>
                <a:latin typeface="Century Gothic" panose="020B0502020202020204" pitchFamily="34" charset="0"/>
              </a:rPr>
              <a:t> guitar / She </a:t>
            </a:r>
            <a:r>
              <a:rPr lang="en-GB" sz="1600" b="1" i="1" dirty="0">
                <a:solidFill>
                  <a:srgbClr val="000000"/>
                </a:solidFill>
                <a:latin typeface="Century Gothic" panose="020B0502020202020204" pitchFamily="34" charset="0"/>
              </a:rPr>
              <a:t>is learning</a:t>
            </a:r>
            <a:r>
              <a:rPr lang="en-GB" sz="1600" i="1" dirty="0">
                <a:solidFill>
                  <a:srgbClr val="000000"/>
                </a:solidFill>
                <a:latin typeface="Century Gothic" panose="020B0502020202020204" pitchFamily="34" charset="0"/>
              </a:rPr>
              <a:t> guitar.) </a:t>
            </a:r>
          </a:p>
        </p:txBody>
      </p:sp>
      <p:sp>
        <p:nvSpPr>
          <p:cNvPr id="26" name="TextBox 25">
            <a:extLst>
              <a:ext uri="{FF2B5EF4-FFF2-40B4-BE49-F238E27FC236}">
                <a16:creationId xmlns:a16="http://schemas.microsoft.com/office/drawing/2014/main" id="{325DCCC4-0A5B-4CB3-9B1B-A1E12D00EBCE}"/>
              </a:ext>
            </a:extLst>
          </p:cNvPr>
          <p:cNvSpPr txBox="1"/>
          <p:nvPr/>
        </p:nvSpPr>
        <p:spPr>
          <a:xfrm>
            <a:off x="99296" y="5900738"/>
            <a:ext cx="5058172"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b="1" dirty="0">
                <a:solidFill>
                  <a:srgbClr val="000000"/>
                </a:solidFill>
                <a:latin typeface="Century Gothic" panose="020B0502020202020204" pitchFamily="34" charset="0"/>
              </a:rPr>
              <a:t>Note: </a:t>
            </a:r>
            <a:r>
              <a:rPr lang="en-GB" sz="1600" dirty="0">
                <a:solidFill>
                  <a:srgbClr val="000000"/>
                </a:solidFill>
                <a:latin typeface="Century Gothic" panose="020B0502020202020204" pitchFamily="34" charset="0"/>
              </a:rPr>
              <a:t>There is only </a:t>
            </a:r>
            <a:r>
              <a:rPr lang="en-GB" sz="1600" b="1" u="sng" dirty="0">
                <a:solidFill>
                  <a:srgbClr val="000000"/>
                </a:solidFill>
                <a:latin typeface="Century Gothic" panose="020B0502020202020204" pitchFamily="34" charset="0"/>
              </a:rPr>
              <a:t>one</a:t>
            </a:r>
            <a:r>
              <a:rPr lang="en-GB" sz="1600" dirty="0">
                <a:solidFill>
                  <a:srgbClr val="000000"/>
                </a:solidFill>
                <a:latin typeface="Century Gothic" panose="020B0502020202020204" pitchFamily="34" charset="0"/>
              </a:rPr>
              <a:t> present tense in German! </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In English we can say ‘he plays’ </a:t>
            </a:r>
            <a:r>
              <a:rPr lang="en-GB" sz="1600" b="1" dirty="0">
                <a:solidFill>
                  <a:srgbClr val="000000"/>
                </a:solidFill>
                <a:latin typeface="Century Gothic" panose="020B0502020202020204" pitchFamily="34" charset="0"/>
              </a:rPr>
              <a:t>or ‘</a:t>
            </a:r>
            <a:r>
              <a:rPr lang="en-GB" sz="1600" dirty="0">
                <a:solidFill>
                  <a:srgbClr val="000000"/>
                </a:solidFill>
                <a:latin typeface="Century Gothic" panose="020B0502020202020204" pitchFamily="34" charset="0"/>
              </a:rPr>
              <a:t>he is playing’.  </a:t>
            </a:r>
            <a:endParaRPr lang="en-US" sz="1600" dirty="0">
              <a:solidFill>
                <a:srgbClr val="000000"/>
              </a:solidFill>
              <a:latin typeface="Century Gothic" panose="020B0502020202020204" pitchFamily="34" charset="0"/>
            </a:endParaRPr>
          </a:p>
        </p:txBody>
      </p:sp>
      <p:graphicFrame>
        <p:nvGraphicFramePr>
          <p:cNvPr id="28" name="Table 28">
            <a:extLst>
              <a:ext uri="{FF2B5EF4-FFF2-40B4-BE49-F238E27FC236}">
                <a16:creationId xmlns:a16="http://schemas.microsoft.com/office/drawing/2014/main" id="{4FA4E618-98B6-4643-A6A5-0999EB47C999}"/>
              </a:ext>
            </a:extLst>
          </p:cNvPr>
          <p:cNvGraphicFramePr>
            <a:graphicFrameLocks noGrp="1"/>
          </p:cNvGraphicFramePr>
          <p:nvPr>
            <p:extLst>
              <p:ext uri="{D42A27DB-BD31-4B8C-83A1-F6EECF244321}">
                <p14:modId xmlns:p14="http://schemas.microsoft.com/office/powerpoint/2010/main" val="4097527866"/>
              </p:ext>
            </p:extLst>
          </p:nvPr>
        </p:nvGraphicFramePr>
        <p:xfrm>
          <a:off x="152400" y="6778575"/>
          <a:ext cx="6421323" cy="2225040"/>
        </p:xfrm>
        <a:graphic>
          <a:graphicData uri="http://schemas.openxmlformats.org/drawingml/2006/table">
            <a:tbl>
              <a:tblPr firstRow="1" bandRow="1">
                <a:tableStyleId>{F5AB1C69-6EDB-4FF4-983F-18BD219EF322}</a:tableStyleId>
              </a:tblPr>
              <a:tblGrid>
                <a:gridCol w="3249963">
                  <a:extLst>
                    <a:ext uri="{9D8B030D-6E8A-4147-A177-3AD203B41FA5}">
                      <a16:colId xmlns:a16="http://schemas.microsoft.com/office/drawing/2014/main" val="3242320840"/>
                    </a:ext>
                  </a:extLst>
                </a:gridCol>
                <a:gridCol w="3171360">
                  <a:extLst>
                    <a:ext uri="{9D8B030D-6E8A-4147-A177-3AD203B41FA5}">
                      <a16:colId xmlns:a16="http://schemas.microsoft.com/office/drawing/2014/main" val="2970753932"/>
                    </a:ext>
                  </a:extLst>
                </a:gridCol>
              </a:tblGrid>
              <a:tr h="370840">
                <a:tc>
                  <a:txBody>
                    <a:bodyPr/>
                    <a:lstStyle/>
                    <a:p>
                      <a:r>
                        <a:rPr lang="en-GB" sz="1600" b="0" dirty="0">
                          <a:solidFill>
                            <a:schemeClr val="tx1"/>
                          </a:solidFill>
                          <a:latin typeface="Century Gothic" panose="020B0502020202020204" pitchFamily="34" charset="0"/>
                        </a:rPr>
                        <a:t>He is learning German</a:t>
                      </a:r>
                      <a:endParaRPr lang="en-US" sz="16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9083296"/>
                  </a:ext>
                </a:extLst>
              </a:tr>
              <a:tr h="370840">
                <a:tc>
                  <a:txBody>
                    <a:bodyPr/>
                    <a:lstStyle/>
                    <a:p>
                      <a:r>
                        <a:rPr lang="en-GB" sz="1600" dirty="0">
                          <a:latin typeface="Century Gothic" panose="020B0502020202020204" pitchFamily="34" charset="0"/>
                        </a:rPr>
                        <a:t>She lives in Hamburg</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9549641"/>
                  </a:ext>
                </a:extLst>
              </a:tr>
              <a:tr h="370840">
                <a:tc>
                  <a:txBody>
                    <a:bodyPr/>
                    <a:lstStyle/>
                    <a:p>
                      <a:r>
                        <a:rPr lang="en-GB" sz="1600" dirty="0">
                          <a:latin typeface="Century Gothic" panose="020B0502020202020204" pitchFamily="34" charset="0"/>
                        </a:rPr>
                        <a:t>She is talking with friends.</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6659148"/>
                  </a:ext>
                </a:extLst>
              </a:tr>
              <a:tr h="370840">
                <a:tc>
                  <a:txBody>
                    <a:bodyPr/>
                    <a:lstStyle/>
                    <a:p>
                      <a:r>
                        <a:rPr lang="en-GB" sz="1600" dirty="0">
                          <a:latin typeface="Century Gothic" panose="020B0502020202020204" pitchFamily="34" charset="0"/>
                        </a:rPr>
                        <a:t>He writes in German.</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4201337"/>
                  </a:ext>
                </a:extLst>
              </a:tr>
              <a:tr h="370840">
                <a:tc>
                  <a:txBody>
                    <a:bodyPr/>
                    <a:lstStyle/>
                    <a:p>
                      <a:r>
                        <a:rPr lang="en-GB" sz="1600" dirty="0">
                          <a:latin typeface="Century Gothic" panose="020B0502020202020204" pitchFamily="34" charset="0"/>
                        </a:rPr>
                        <a:t>She is playing in the lesson.</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5570125"/>
                  </a:ext>
                </a:extLst>
              </a:tr>
              <a:tr h="370840">
                <a:tc>
                  <a:txBody>
                    <a:bodyPr/>
                    <a:lstStyle/>
                    <a:p>
                      <a:r>
                        <a:rPr lang="en-GB" sz="1600" dirty="0">
                          <a:latin typeface="Century Gothic" panose="020B0502020202020204" pitchFamily="34" charset="0"/>
                        </a:rPr>
                        <a:t>He is doing an exercise.</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1221640"/>
                  </a:ext>
                </a:extLst>
              </a:tr>
            </a:tbl>
          </a:graphicData>
        </a:graphic>
      </p:graphicFrame>
      <p:sp>
        <p:nvSpPr>
          <p:cNvPr id="30" name="TextBox 29">
            <a:extLst>
              <a:ext uri="{FF2B5EF4-FFF2-40B4-BE49-F238E27FC236}">
                <a16:creationId xmlns:a16="http://schemas.microsoft.com/office/drawing/2014/main" id="{4532C0B8-1A93-4D0F-AE22-3AF703705123}"/>
              </a:ext>
            </a:extLst>
          </p:cNvPr>
          <p:cNvSpPr txBox="1"/>
          <p:nvPr/>
        </p:nvSpPr>
        <p:spPr>
          <a:xfrm>
            <a:off x="70237" y="6480000"/>
            <a:ext cx="4840796"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Write in German:</a:t>
            </a:r>
            <a:endParaRPr lang="en-US" sz="1600" dirty="0">
              <a:solidFill>
                <a:srgbClr val="000000"/>
              </a:solidFill>
              <a:latin typeface="Century Gothic" panose="020B0502020202020204" pitchFamily="34" charset="0"/>
            </a:endParaRPr>
          </a:p>
        </p:txBody>
      </p:sp>
      <p:sp>
        <p:nvSpPr>
          <p:cNvPr id="31" name="TextBox 30">
            <a:extLst>
              <a:ext uri="{FF2B5EF4-FFF2-40B4-BE49-F238E27FC236}">
                <a16:creationId xmlns:a16="http://schemas.microsoft.com/office/drawing/2014/main" id="{BDC23E09-583A-4A57-B980-7CBE4991AFFA}"/>
              </a:ext>
            </a:extLst>
          </p:cNvPr>
          <p:cNvSpPr txBox="1"/>
          <p:nvPr/>
        </p:nvSpPr>
        <p:spPr>
          <a:xfrm>
            <a:off x="102144" y="4054300"/>
            <a:ext cx="7071272" cy="338554"/>
          </a:xfrm>
          <a:prstGeom prst="rect">
            <a:avLst/>
          </a:prstGeom>
          <a:noFill/>
        </p:spPr>
        <p:txBody>
          <a:bodyPr wrap="square" rtlCol="0">
            <a:spAutoFit/>
          </a:bodyPr>
          <a:lstStyle/>
          <a:p>
            <a:pPr fontAlgn="auto">
              <a:spcBef>
                <a:spcPts val="0"/>
              </a:spcBef>
              <a:spcAft>
                <a:spcPts val="0"/>
              </a:spcAft>
            </a:pPr>
            <a:r>
              <a:rPr lang="en-GB" sz="1600" b="1" u="sng" dirty="0" err="1">
                <a:solidFill>
                  <a:srgbClr val="000000"/>
                </a:solidFill>
                <a:latin typeface="Century Gothic" panose="020B0502020202020204" pitchFamily="34" charset="0"/>
              </a:rPr>
              <a:t>red</a:t>
            </a:r>
            <a:r>
              <a:rPr lang="en-GB" sz="1600" b="1" dirty="0" err="1">
                <a:solidFill>
                  <a:srgbClr val="000000"/>
                </a:solidFill>
                <a:latin typeface="Century Gothic" panose="020B0502020202020204" pitchFamily="34" charset="0"/>
              </a:rPr>
              <a:t>en</a:t>
            </a:r>
            <a:r>
              <a:rPr lang="en-GB" sz="1600" b="1" i="1" dirty="0">
                <a:solidFill>
                  <a:srgbClr val="000000"/>
                </a:solidFill>
                <a:latin typeface="Century Gothic" panose="020B0502020202020204" pitchFamily="34" charset="0"/>
              </a:rPr>
              <a:t> – </a:t>
            </a:r>
            <a:r>
              <a:rPr lang="en-GB" sz="1600" i="1" dirty="0" err="1">
                <a:solidFill>
                  <a:srgbClr val="000000"/>
                </a:solidFill>
                <a:latin typeface="Century Gothic" panose="020B0502020202020204" pitchFamily="34" charset="0"/>
              </a:rPr>
              <a:t>Er</a:t>
            </a:r>
            <a:r>
              <a:rPr lang="en-GB" sz="1600" i="1" dirty="0">
                <a:solidFill>
                  <a:srgbClr val="000000"/>
                </a:solidFill>
                <a:latin typeface="Century Gothic" panose="020B0502020202020204" pitchFamily="34" charset="0"/>
              </a:rPr>
              <a:t> </a:t>
            </a:r>
            <a:r>
              <a:rPr lang="en-GB" sz="1600" i="1" dirty="0" err="1">
                <a:solidFill>
                  <a:srgbClr val="000000"/>
                </a:solidFill>
                <a:latin typeface="Century Gothic" panose="020B0502020202020204" pitchFamily="34" charset="0"/>
              </a:rPr>
              <a:t>red</a:t>
            </a:r>
            <a:r>
              <a:rPr lang="en-GB" sz="1600" b="1" i="1" dirty="0" err="1">
                <a:solidFill>
                  <a:srgbClr val="000000"/>
                </a:solidFill>
                <a:latin typeface="Century Gothic" panose="020B0502020202020204" pitchFamily="34" charset="0"/>
              </a:rPr>
              <a:t>et</a:t>
            </a:r>
            <a:r>
              <a:rPr lang="en-GB" sz="1600" b="1" i="1" dirty="0">
                <a:solidFill>
                  <a:srgbClr val="000000"/>
                </a:solidFill>
                <a:latin typeface="Century Gothic" panose="020B0502020202020204" pitchFamily="34" charset="0"/>
              </a:rPr>
              <a:t> </a:t>
            </a:r>
            <a:r>
              <a:rPr lang="en-GB" sz="1600" i="1" dirty="0" err="1">
                <a:solidFill>
                  <a:srgbClr val="000000"/>
                </a:solidFill>
                <a:latin typeface="Century Gothic" panose="020B0502020202020204" pitchFamily="34" charset="0"/>
              </a:rPr>
              <a:t>mit</a:t>
            </a:r>
            <a:r>
              <a:rPr lang="en-GB" sz="1600" i="1" dirty="0">
                <a:solidFill>
                  <a:srgbClr val="000000"/>
                </a:solidFill>
                <a:latin typeface="Century Gothic" panose="020B0502020202020204" pitchFamily="34" charset="0"/>
              </a:rPr>
              <a:t> </a:t>
            </a:r>
            <a:r>
              <a:rPr lang="en-GB" sz="1600" i="1" dirty="0" err="1">
                <a:solidFill>
                  <a:srgbClr val="000000"/>
                </a:solidFill>
                <a:latin typeface="Century Gothic" panose="020B0502020202020204" pitchFamily="34" charset="0"/>
              </a:rPr>
              <a:t>Freunden</a:t>
            </a:r>
            <a:r>
              <a:rPr lang="en-GB" sz="1600" i="1" dirty="0">
                <a:solidFill>
                  <a:srgbClr val="000000"/>
                </a:solidFill>
                <a:latin typeface="Century Gothic" panose="020B0502020202020204" pitchFamily="34" charset="0"/>
              </a:rPr>
              <a:t>.  (He </a:t>
            </a:r>
            <a:r>
              <a:rPr lang="en-GB" sz="1600" b="1" i="1" dirty="0">
                <a:solidFill>
                  <a:srgbClr val="000000"/>
                </a:solidFill>
                <a:latin typeface="Century Gothic" panose="020B0502020202020204" pitchFamily="34" charset="0"/>
              </a:rPr>
              <a:t>talks </a:t>
            </a:r>
            <a:r>
              <a:rPr lang="en-GB" sz="1600" i="1" dirty="0">
                <a:solidFill>
                  <a:srgbClr val="000000"/>
                </a:solidFill>
                <a:latin typeface="Century Gothic" panose="020B0502020202020204" pitchFamily="34" charset="0"/>
              </a:rPr>
              <a:t>/ He </a:t>
            </a:r>
            <a:r>
              <a:rPr lang="en-GB" sz="1600" b="1" i="1" dirty="0">
                <a:solidFill>
                  <a:srgbClr val="000000"/>
                </a:solidFill>
                <a:latin typeface="Century Gothic" panose="020B0502020202020204" pitchFamily="34" charset="0"/>
              </a:rPr>
              <a:t>is talking </a:t>
            </a:r>
            <a:r>
              <a:rPr lang="en-GB" sz="1600" i="1" dirty="0">
                <a:solidFill>
                  <a:srgbClr val="000000"/>
                </a:solidFill>
                <a:latin typeface="Century Gothic" panose="020B0502020202020204" pitchFamily="34" charset="0"/>
              </a:rPr>
              <a:t>with friends.)</a:t>
            </a:r>
            <a:endParaRPr lang="en-US" sz="1600" b="1" i="1" dirty="0">
              <a:solidFill>
                <a:srgbClr val="000000"/>
              </a:solidFill>
              <a:latin typeface="Century Gothic" panose="020B0502020202020204" pitchFamily="34" charset="0"/>
            </a:endParaRPr>
          </a:p>
        </p:txBody>
      </p:sp>
      <p:sp>
        <p:nvSpPr>
          <p:cNvPr id="33" name="Speech Bubble: Oval 32">
            <a:extLst>
              <a:ext uri="{FF2B5EF4-FFF2-40B4-BE49-F238E27FC236}">
                <a16:creationId xmlns:a16="http://schemas.microsoft.com/office/drawing/2014/main" id="{A00ED4E3-EFE5-4C86-89CF-7C91B219EE96}"/>
              </a:ext>
            </a:extLst>
          </p:cNvPr>
          <p:cNvSpPr/>
          <p:nvPr/>
        </p:nvSpPr>
        <p:spPr>
          <a:xfrm>
            <a:off x="2998343" y="4420909"/>
            <a:ext cx="3267311" cy="1247826"/>
          </a:xfrm>
          <a:prstGeom prst="wedgeEllipseCallout">
            <a:avLst>
              <a:gd name="adj1" fmla="val -90939"/>
              <a:gd name="adj2" fmla="val -56937"/>
            </a:avLst>
          </a:prstGeom>
          <a:solidFill>
            <a:srgbClr val="FDEEB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400" b="1" dirty="0">
              <a:solidFill>
                <a:srgbClr val="000000"/>
              </a:solidFill>
              <a:latin typeface="Century Gothic" panose="020B0502020202020204" pitchFamily="34" charset="0"/>
            </a:endParaRPr>
          </a:p>
        </p:txBody>
      </p:sp>
      <p:pic>
        <p:nvPicPr>
          <p:cNvPr id="34" name="Picture 33" descr="A close up of a logo&#10;&#10;Description automatically generated">
            <a:extLst>
              <a:ext uri="{FF2B5EF4-FFF2-40B4-BE49-F238E27FC236}">
                <a16:creationId xmlns:a16="http://schemas.microsoft.com/office/drawing/2014/main" id="{B5DB135E-DFF6-4443-8D90-467B6721FFDD}"/>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4" t="6666" r="46876" b="4444"/>
          <a:stretch/>
        </p:blipFill>
        <p:spPr>
          <a:xfrm>
            <a:off x="5898149" y="1241900"/>
            <a:ext cx="889614" cy="889614"/>
          </a:xfrm>
          <a:prstGeom prst="rect">
            <a:avLst/>
          </a:prstGeom>
        </p:spPr>
      </p:pic>
      <p:sp>
        <p:nvSpPr>
          <p:cNvPr id="4" name="Rectangle 3"/>
          <p:cNvSpPr/>
          <p:nvPr/>
        </p:nvSpPr>
        <p:spPr>
          <a:xfrm>
            <a:off x="3070736" y="4662770"/>
            <a:ext cx="3122523" cy="954107"/>
          </a:xfrm>
          <a:prstGeom prst="rect">
            <a:avLst/>
          </a:prstGeom>
        </p:spPr>
        <p:txBody>
          <a:bodyPr wrap="square">
            <a:spAutoFit/>
          </a:bodyPr>
          <a:lstStyle/>
          <a:p>
            <a:pPr lvl="0" algn="ctr" fontAlgn="auto">
              <a:spcBef>
                <a:spcPts val="0"/>
              </a:spcBef>
              <a:spcAft>
                <a:spcPts val="0"/>
              </a:spcAft>
            </a:pPr>
            <a:r>
              <a:rPr lang="en-GB" sz="1400" dirty="0">
                <a:solidFill>
                  <a:srgbClr val="000000"/>
                </a:solidFill>
                <a:latin typeface="Century Gothic" panose="020B0502020202020204" pitchFamily="34" charset="0"/>
              </a:rPr>
              <a:t>If the </a:t>
            </a:r>
            <a:r>
              <a:rPr lang="en-GB" sz="1400" b="1" dirty="0">
                <a:solidFill>
                  <a:srgbClr val="000000"/>
                </a:solidFill>
                <a:latin typeface="Century Gothic" panose="020B0502020202020204" pitchFamily="34" charset="0"/>
              </a:rPr>
              <a:t>stem</a:t>
            </a:r>
            <a:r>
              <a:rPr lang="en-GB" sz="1400" dirty="0">
                <a:solidFill>
                  <a:srgbClr val="000000"/>
                </a:solidFill>
                <a:latin typeface="Century Gothic" panose="020B0502020202020204" pitchFamily="34" charset="0"/>
              </a:rPr>
              <a:t> of the verb ends in ‘</a:t>
            </a:r>
            <a:r>
              <a:rPr lang="en-GB" sz="1400" b="1" dirty="0">
                <a:solidFill>
                  <a:srgbClr val="000000"/>
                </a:solidFill>
                <a:latin typeface="Century Gothic" panose="020B0502020202020204" pitchFamily="34" charset="0"/>
              </a:rPr>
              <a:t>d</a:t>
            </a:r>
            <a:r>
              <a:rPr lang="en-GB" sz="1400" dirty="0">
                <a:solidFill>
                  <a:srgbClr val="000000"/>
                </a:solidFill>
                <a:latin typeface="Century Gothic" panose="020B0502020202020204" pitchFamily="34" charset="0"/>
              </a:rPr>
              <a:t>’ or ‘</a:t>
            </a:r>
            <a:r>
              <a:rPr lang="en-GB" sz="1400" b="1" dirty="0">
                <a:solidFill>
                  <a:srgbClr val="000000"/>
                </a:solidFill>
                <a:latin typeface="Century Gothic" panose="020B0502020202020204" pitchFamily="34" charset="0"/>
              </a:rPr>
              <a:t>t</a:t>
            </a:r>
            <a:r>
              <a:rPr lang="en-GB" sz="1400" dirty="0">
                <a:solidFill>
                  <a:srgbClr val="000000"/>
                </a:solidFill>
                <a:latin typeface="Century Gothic" panose="020B0502020202020204" pitchFamily="34" charset="0"/>
              </a:rPr>
              <a:t>’ an extra ‘</a:t>
            </a:r>
            <a:r>
              <a:rPr lang="en-GB" sz="1400" b="1" dirty="0">
                <a:solidFill>
                  <a:srgbClr val="000000"/>
                </a:solidFill>
                <a:latin typeface="Century Gothic" panose="020B0502020202020204" pitchFamily="34" charset="0"/>
              </a:rPr>
              <a:t>e</a:t>
            </a:r>
            <a:r>
              <a:rPr lang="en-GB" sz="1400" dirty="0">
                <a:solidFill>
                  <a:srgbClr val="000000"/>
                </a:solidFill>
                <a:latin typeface="Century Gothic" panose="020B0502020202020204" pitchFamily="34" charset="0"/>
              </a:rPr>
              <a:t>’ is added to make the verb easier to pronounce.</a:t>
            </a:r>
          </a:p>
        </p:txBody>
      </p:sp>
      <p:pic>
        <p:nvPicPr>
          <p:cNvPr id="27" name="Picture 2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5402448" y="5739902"/>
            <a:ext cx="991402" cy="704417"/>
          </a:xfrm>
          <a:prstGeom prst="rect">
            <a:avLst/>
          </a:prstGeom>
        </p:spPr>
      </p:pic>
      <p:pic>
        <p:nvPicPr>
          <p:cNvPr id="29" name="Picture 28" descr="A close up of a logo&#10;&#10;Description automatically generated">
            <a:extLst>
              <a:ext uri="{FF2B5EF4-FFF2-40B4-BE49-F238E27FC236}">
                <a16:creationId xmlns:a16="http://schemas.microsoft.com/office/drawing/2014/main" id="{E7C1E2A3-831A-412F-905F-ABF5CB36C2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9216" y="4754168"/>
            <a:ext cx="1567917" cy="985734"/>
          </a:xfrm>
          <a:prstGeom prst="rect">
            <a:avLst/>
          </a:prstGeom>
          <a:noFill/>
        </p:spPr>
      </p:pic>
      <p:sp>
        <p:nvSpPr>
          <p:cNvPr id="3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301208"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20</a:t>
            </a:r>
          </a:p>
        </p:txBody>
      </p:sp>
      <p:sp>
        <p:nvSpPr>
          <p:cNvPr id="35" name="Speech Bubble: Rectangle 24">
            <a:extLst>
              <a:ext uri="{FF2B5EF4-FFF2-40B4-BE49-F238E27FC236}">
                <a16:creationId xmlns:a16="http://schemas.microsoft.com/office/drawing/2014/main" id="{D5430CE5-376B-4E92-93D1-6FD96D7FE812}"/>
              </a:ext>
            </a:extLst>
          </p:cNvPr>
          <p:cNvSpPr/>
          <p:nvPr/>
        </p:nvSpPr>
        <p:spPr>
          <a:xfrm>
            <a:off x="124264" y="4526004"/>
            <a:ext cx="1308755" cy="1177115"/>
          </a:xfrm>
          <a:prstGeom prst="wedgeRectCallout">
            <a:avLst>
              <a:gd name="adj1" fmla="val -28318"/>
              <a:gd name="adj2" fmla="val -64776"/>
            </a:avLst>
          </a:prstGeom>
          <a:solidFill>
            <a:srgbClr val="FDEEB9"/>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400" dirty="0">
                <a:solidFill>
                  <a:srgbClr val="000000"/>
                </a:solidFill>
                <a:latin typeface="Century Gothic" panose="020B0502020202020204" pitchFamily="34" charset="0"/>
              </a:rPr>
              <a:t>This part of the verb minus the ‘</a:t>
            </a:r>
            <a:r>
              <a:rPr lang="en-GB" sz="1400" dirty="0" err="1">
                <a:solidFill>
                  <a:srgbClr val="000000"/>
                </a:solidFill>
                <a:latin typeface="Century Gothic" panose="020B0502020202020204" pitchFamily="34" charset="0"/>
              </a:rPr>
              <a:t>en</a:t>
            </a:r>
            <a:r>
              <a:rPr lang="en-GB" sz="1400" dirty="0">
                <a:solidFill>
                  <a:srgbClr val="000000"/>
                </a:solidFill>
                <a:latin typeface="Century Gothic" panose="020B0502020202020204" pitchFamily="34" charset="0"/>
              </a:rPr>
              <a:t>’ is called the ‘stem’</a:t>
            </a:r>
            <a:endParaRPr lang="en-US" sz="1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844432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0" y="145318"/>
            <a:ext cx="5137132"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1" y="107504"/>
            <a:ext cx="4997243" cy="487622"/>
          </a:xfrm>
        </p:spPr>
        <p:txBody>
          <a:bodyPr/>
          <a:lstStyle/>
          <a:p>
            <a:pPr algn="l" fontAlgn="auto">
              <a:spcBef>
                <a:spcPts val="0"/>
              </a:spcBef>
              <a:spcAft>
                <a:spcPts val="0"/>
              </a:spcAft>
            </a:pPr>
            <a:r>
              <a:rPr lang="en-GB" sz="1800" b="1" dirty="0">
                <a:solidFill>
                  <a:srgbClr val="FFFFFF"/>
                </a:solidFill>
                <a:latin typeface="Century Gothic" panose="020B0502020202020204" pitchFamily="34" charset="0"/>
              </a:rPr>
              <a:t>Saying what people do (at school)</a:t>
            </a:r>
            <a:endParaRPr lang="en-US" sz="1800" b="1" dirty="0">
              <a:solidFill>
                <a:srgbClr val="FFFFFF"/>
              </a:solidFill>
              <a:latin typeface="Century Gothic" panose="020B0502020202020204" pitchFamily="34" charset="0"/>
            </a:endParaRPr>
          </a:p>
        </p:txBody>
      </p:sp>
      <p:sp>
        <p:nvSpPr>
          <p:cNvPr id="3" name="Rectangle 2">
            <a:extLst>
              <a:ext uri="{FF2B5EF4-FFF2-40B4-BE49-F238E27FC236}">
                <a16:creationId xmlns:a16="http://schemas.microsoft.com/office/drawing/2014/main" id="{187D3DE4-1B8E-4EF9-A0F4-FAE19AE97A2E}"/>
              </a:ext>
            </a:extLst>
          </p:cNvPr>
          <p:cNvSpPr/>
          <p:nvPr/>
        </p:nvSpPr>
        <p:spPr>
          <a:xfrm>
            <a:off x="5373216" y="107504"/>
            <a:ext cx="129614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04A53058-CB06-4A1E-B8FC-2A3ED3A97A37}"/>
              </a:ext>
            </a:extLst>
          </p:cNvPr>
          <p:cNvSpPr txBox="1"/>
          <p:nvPr/>
        </p:nvSpPr>
        <p:spPr>
          <a:xfrm>
            <a:off x="2946400" y="4025900"/>
            <a:ext cx="914400" cy="914400"/>
          </a:xfrm>
          <a:prstGeom prst="rect">
            <a:avLst/>
          </a:prstGeom>
          <a:noFill/>
          <a:ln>
            <a:solidFill>
              <a:schemeClr val="accent1"/>
            </a:solidFill>
          </a:ln>
        </p:spPr>
        <p:txBody>
          <a:bodyPr wrap="square" rtlCol="0">
            <a:spAutoFit/>
          </a:bodyPr>
          <a:lstStyle/>
          <a:p>
            <a:pPr fontAlgn="auto">
              <a:spcBef>
                <a:spcPts val="0"/>
              </a:spcBef>
              <a:spcAft>
                <a:spcPts val="0"/>
              </a:spcAft>
            </a:pPr>
            <a:endParaRPr lang="en-US" dirty="0">
              <a:solidFill>
                <a:srgbClr val="000000"/>
              </a:solidFill>
              <a:latin typeface="Arial"/>
            </a:endParaRPr>
          </a:p>
        </p:txBody>
      </p:sp>
      <p:graphicFrame>
        <p:nvGraphicFramePr>
          <p:cNvPr id="4" name="Table 5">
            <a:extLst>
              <a:ext uri="{FF2B5EF4-FFF2-40B4-BE49-F238E27FC236}">
                <a16:creationId xmlns:a16="http://schemas.microsoft.com/office/drawing/2014/main" id="{35D95C93-BC8F-41C6-B673-4042CA14CE20}"/>
              </a:ext>
            </a:extLst>
          </p:cNvPr>
          <p:cNvGraphicFramePr>
            <a:graphicFrameLocks noGrp="1"/>
          </p:cNvGraphicFramePr>
          <p:nvPr>
            <p:extLst>
              <p:ext uri="{D42A27DB-BD31-4B8C-83A1-F6EECF244321}">
                <p14:modId xmlns:p14="http://schemas.microsoft.com/office/powerpoint/2010/main" val="2136979068"/>
              </p:ext>
            </p:extLst>
          </p:nvPr>
        </p:nvGraphicFramePr>
        <p:xfrm>
          <a:off x="598625" y="814115"/>
          <a:ext cx="4284641" cy="5562600"/>
        </p:xfrm>
        <a:graphic>
          <a:graphicData uri="http://schemas.openxmlformats.org/drawingml/2006/table">
            <a:tbl>
              <a:tblPr firstRow="1" bandRow="1">
                <a:tableStyleId>{F5AB1C69-6EDB-4FF4-983F-18BD219EF322}</a:tableStyleId>
              </a:tblPr>
              <a:tblGrid>
                <a:gridCol w="2052393">
                  <a:extLst>
                    <a:ext uri="{9D8B030D-6E8A-4147-A177-3AD203B41FA5}">
                      <a16:colId xmlns:a16="http://schemas.microsoft.com/office/drawing/2014/main" val="1741105695"/>
                    </a:ext>
                  </a:extLst>
                </a:gridCol>
                <a:gridCol w="2232248">
                  <a:extLst>
                    <a:ext uri="{9D8B030D-6E8A-4147-A177-3AD203B41FA5}">
                      <a16:colId xmlns:a16="http://schemas.microsoft.com/office/drawing/2014/main" val="1878478400"/>
                    </a:ext>
                  </a:extLst>
                </a:gridCol>
              </a:tblGrid>
              <a:tr h="370840">
                <a:tc>
                  <a:txBody>
                    <a:bodyPr/>
                    <a:lstStyle/>
                    <a:p>
                      <a:r>
                        <a:rPr lang="en-GB" sz="1600" b="0" dirty="0" err="1">
                          <a:solidFill>
                            <a:schemeClr val="tx1"/>
                          </a:solidFill>
                          <a:latin typeface="Century Gothic" panose="020B0502020202020204" pitchFamily="34" charset="0"/>
                        </a:rPr>
                        <a:t>lernen</a:t>
                      </a:r>
                      <a:endParaRPr lang="en-US"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dirty="0">
                          <a:solidFill>
                            <a:schemeClr val="tx1"/>
                          </a:solidFill>
                          <a:latin typeface="Century Gothic" panose="020B0502020202020204" pitchFamily="34" charset="0"/>
                        </a:rPr>
                        <a:t>to learn, learning</a:t>
                      </a:r>
                      <a:endParaRPr lang="en-US"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GB" sz="1600" b="0" dirty="0" err="1">
                          <a:solidFill>
                            <a:schemeClr val="tx1"/>
                          </a:solidFill>
                          <a:latin typeface="Century Gothic" panose="020B0502020202020204" pitchFamily="34" charset="0"/>
                        </a:rPr>
                        <a:t>machen</a:t>
                      </a:r>
                      <a:endParaRPr lang="en-US"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dirty="0">
                          <a:solidFill>
                            <a:schemeClr val="tx1"/>
                          </a:solidFill>
                          <a:latin typeface="Century Gothic" panose="020B0502020202020204" pitchFamily="34" charset="0"/>
                        </a:rPr>
                        <a:t>to do, make</a:t>
                      </a:r>
                      <a:endParaRPr lang="en-US"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GB" sz="1600" dirty="0" err="1">
                          <a:latin typeface="Century Gothic" panose="020B0502020202020204" pitchFamily="34" charset="0"/>
                        </a:rPr>
                        <a:t>reden</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latin typeface="Century Gothic" panose="020B0502020202020204" pitchFamily="34" charset="0"/>
                        </a:rPr>
                        <a:t>to talk, talking</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GB" sz="1600" dirty="0" err="1">
                          <a:latin typeface="Century Gothic" panose="020B0502020202020204" pitchFamily="34" charset="0"/>
                        </a:rPr>
                        <a:t>schreiben</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latin typeface="Century Gothic" panose="020B0502020202020204" pitchFamily="34" charset="0"/>
                        </a:rPr>
                        <a:t>to write, writing</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927805"/>
                  </a:ext>
                </a:extLst>
              </a:tr>
              <a:tr h="370840">
                <a:tc>
                  <a:txBody>
                    <a:bodyPr/>
                    <a:lstStyle/>
                    <a:p>
                      <a:r>
                        <a:rPr lang="en-GB" sz="1600" dirty="0" err="1">
                          <a:latin typeface="Century Gothic" panose="020B0502020202020204" pitchFamily="34" charset="0"/>
                        </a:rPr>
                        <a:t>spielen</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latin typeface="Century Gothic" panose="020B0502020202020204" pitchFamily="34" charset="0"/>
                        </a:rPr>
                        <a:t>to play, playing</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6358351"/>
                  </a:ext>
                </a:extLst>
              </a:tr>
              <a:tr h="370840">
                <a:tc>
                  <a:txBody>
                    <a:bodyPr/>
                    <a:lstStyle/>
                    <a:p>
                      <a:r>
                        <a:rPr lang="en-GB" sz="1600" b="0" dirty="0" err="1">
                          <a:solidFill>
                            <a:schemeClr val="tx1"/>
                          </a:solidFill>
                          <a:latin typeface="Century Gothic" panose="020B0502020202020204" pitchFamily="34" charset="0"/>
                        </a:rPr>
                        <a:t>wohnen</a:t>
                      </a:r>
                      <a:endParaRPr lang="en-US"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dirty="0">
                          <a:solidFill>
                            <a:schemeClr val="tx1"/>
                          </a:solidFill>
                          <a:latin typeface="Century Gothic" panose="020B0502020202020204" pitchFamily="34" charset="0"/>
                        </a:rPr>
                        <a:t>to live, living</a:t>
                      </a:r>
                      <a:endParaRPr lang="en-US"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GB" sz="1600" dirty="0">
                          <a:latin typeface="Century Gothic" panose="020B0502020202020204" pitchFamily="34" charset="0"/>
                        </a:rPr>
                        <a:t>die Aufgabe</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latin typeface="Century Gothic" panose="020B0502020202020204" pitchFamily="34" charset="0"/>
                        </a:rPr>
                        <a:t>task, assignment, job</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r>
                        <a:rPr lang="en-GB" sz="1600" dirty="0">
                          <a:latin typeface="Century Gothic" panose="020B0502020202020204" pitchFamily="34" charset="0"/>
                        </a:rPr>
                        <a:t>das </a:t>
                      </a:r>
                      <a:r>
                        <a:rPr lang="en-GB" sz="1600" dirty="0" err="1">
                          <a:latin typeface="Century Gothic" panose="020B0502020202020204" pitchFamily="34" charset="0"/>
                        </a:rPr>
                        <a:t>Klassenzimmer</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latin typeface="Century Gothic" panose="020B0502020202020204" pitchFamily="34" charset="0"/>
                        </a:rPr>
                        <a:t>classroom</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r>
                        <a:rPr lang="en-GB" sz="1600" dirty="0">
                          <a:latin typeface="Century Gothic" panose="020B0502020202020204" pitchFamily="34" charset="0"/>
                        </a:rPr>
                        <a:t>der Montag</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latin typeface="Century Gothic" panose="020B0502020202020204" pitchFamily="34" charset="0"/>
                        </a:rPr>
                        <a:t>Monday</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1406611"/>
                  </a:ext>
                </a:extLst>
              </a:tr>
              <a:tr h="370840">
                <a:tc>
                  <a:txBody>
                    <a:bodyPr/>
                    <a:lstStyle/>
                    <a:p>
                      <a:r>
                        <a:rPr lang="en-GB" sz="1600" dirty="0">
                          <a:latin typeface="Century Gothic" panose="020B0502020202020204" pitchFamily="34" charset="0"/>
                        </a:rPr>
                        <a:t>der </a:t>
                      </a:r>
                      <a:r>
                        <a:rPr lang="en-GB" sz="1600" dirty="0" err="1">
                          <a:latin typeface="Century Gothic" panose="020B0502020202020204" pitchFamily="34" charset="0"/>
                        </a:rPr>
                        <a:t>Unterricht</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latin typeface="Century Gothic" panose="020B0502020202020204" pitchFamily="34" charset="0"/>
                        </a:rPr>
                        <a:t>lesson</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r>
                        <a:rPr lang="en-GB" sz="1600" dirty="0" err="1">
                          <a:latin typeface="Century Gothic" panose="020B0502020202020204" pitchFamily="34" charset="0"/>
                        </a:rPr>
                        <a:t>mit</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latin typeface="Century Gothic" panose="020B0502020202020204" pitchFamily="34" charset="0"/>
                        </a:rPr>
                        <a:t>with </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70840">
                <a:tc>
                  <a:txBody>
                    <a:bodyPr/>
                    <a:lstStyle/>
                    <a:p>
                      <a:r>
                        <a:rPr lang="en-GB" sz="1600" dirty="0" err="1">
                          <a:latin typeface="Century Gothic" panose="020B0502020202020204" pitchFamily="34" charset="0"/>
                        </a:rPr>
                        <a:t>im</a:t>
                      </a:r>
                      <a:r>
                        <a:rPr lang="en-GB" sz="1600" dirty="0">
                          <a:latin typeface="Century Gothic" panose="020B0502020202020204" pitchFamily="34" charset="0"/>
                        </a:rPr>
                        <a:t> </a:t>
                      </a:r>
                      <a:r>
                        <a:rPr lang="en-GB" sz="1600" dirty="0" err="1">
                          <a:latin typeface="Century Gothic" panose="020B0502020202020204" pitchFamily="34" charset="0"/>
                        </a:rPr>
                        <a:t>Klassenzimmer</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latin typeface="Century Gothic" panose="020B0502020202020204" pitchFamily="34" charset="0"/>
                        </a:rPr>
                        <a:t>in the classroom</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291669"/>
                  </a:ext>
                </a:extLst>
              </a:tr>
              <a:tr h="370840">
                <a:tc>
                  <a:txBody>
                    <a:bodyPr/>
                    <a:lstStyle/>
                    <a:p>
                      <a:r>
                        <a:rPr lang="en-GB" sz="1600" dirty="0">
                          <a:latin typeface="Century Gothic" panose="020B0502020202020204" pitchFamily="34" charset="0"/>
                        </a:rPr>
                        <a:t>in der Schule</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latin typeface="Century Gothic" panose="020B0502020202020204" pitchFamily="34" charset="0"/>
                        </a:rPr>
                        <a:t>in school</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3925992"/>
                  </a:ext>
                </a:extLst>
              </a:tr>
              <a:tr h="370840">
                <a:tc>
                  <a:txBody>
                    <a:bodyPr/>
                    <a:lstStyle/>
                    <a:p>
                      <a:r>
                        <a:rPr lang="en-GB" sz="1600" dirty="0" err="1">
                          <a:latin typeface="Century Gothic" panose="020B0502020202020204" pitchFamily="34" charset="0"/>
                        </a:rPr>
                        <a:t>mit</a:t>
                      </a:r>
                      <a:r>
                        <a:rPr lang="en-GB" sz="1600" dirty="0">
                          <a:latin typeface="Century Gothic" panose="020B0502020202020204" pitchFamily="34" charset="0"/>
                        </a:rPr>
                        <a:t> </a:t>
                      </a:r>
                      <a:r>
                        <a:rPr lang="en-GB" sz="1600" dirty="0" err="1">
                          <a:latin typeface="Century Gothic" panose="020B0502020202020204" pitchFamily="34" charset="0"/>
                        </a:rPr>
                        <a:t>Freunden</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latin typeface="Century Gothic" panose="020B0502020202020204" pitchFamily="34" charset="0"/>
                        </a:rPr>
                        <a:t>with friends</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1213081"/>
                  </a:ext>
                </a:extLst>
              </a:tr>
              <a:tr h="370840">
                <a:tc>
                  <a:txBody>
                    <a:bodyPr/>
                    <a:lstStyle/>
                    <a:p>
                      <a:r>
                        <a:rPr lang="en-GB" sz="1600" dirty="0" err="1">
                          <a:latin typeface="Century Gothic" panose="020B0502020202020204" pitchFamily="34" charset="0"/>
                        </a:rPr>
                        <a:t>im</a:t>
                      </a:r>
                      <a:r>
                        <a:rPr lang="en-GB" sz="1600" dirty="0">
                          <a:latin typeface="Century Gothic" panose="020B0502020202020204" pitchFamily="34" charset="0"/>
                        </a:rPr>
                        <a:t> </a:t>
                      </a:r>
                      <a:r>
                        <a:rPr lang="en-GB" sz="1600" dirty="0" err="1">
                          <a:latin typeface="Century Gothic" panose="020B0502020202020204" pitchFamily="34" charset="0"/>
                        </a:rPr>
                        <a:t>Unterricht</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latin typeface="Century Gothic" panose="020B0502020202020204" pitchFamily="34" charset="0"/>
                        </a:rPr>
                        <a:t>in the lesson, in class</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1369342"/>
                  </a:ext>
                </a:extLst>
              </a:tr>
            </a:tbl>
          </a:graphicData>
        </a:graphic>
      </p:graphicFrame>
      <p:pic>
        <p:nvPicPr>
          <p:cNvPr id="32" name="Picture 31">
            <a:extLst>
              <a:ext uri="{FF2B5EF4-FFF2-40B4-BE49-F238E27FC236}">
                <a16:creationId xmlns:a16="http://schemas.microsoft.com/office/drawing/2014/main" id="{85BB8A4F-AEB3-48DF-80E1-94C94F9454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6711" y="747526"/>
            <a:ext cx="1317197" cy="1077240"/>
          </a:xfrm>
          <a:prstGeom prst="rect">
            <a:avLst/>
          </a:prstGeom>
        </p:spPr>
      </p:pic>
      <p:pic>
        <p:nvPicPr>
          <p:cNvPr id="34" name="Picture 33" descr="A close up of a logo&#10;&#10;Description automatically generated">
            <a:extLst>
              <a:ext uri="{FF2B5EF4-FFF2-40B4-BE49-F238E27FC236}">
                <a16:creationId xmlns:a16="http://schemas.microsoft.com/office/drawing/2014/main" id="{E7C1E2A3-831A-412F-905F-ABF5CB36C2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4822" y="3405466"/>
            <a:ext cx="1343285" cy="84451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7373CAAE-9CD8-4942-BF2C-6C4B4736B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8381" y="4249976"/>
            <a:ext cx="1196166" cy="1093637"/>
          </a:xfrm>
          <a:prstGeom prst="rect">
            <a:avLst/>
          </a:prstGeom>
        </p:spPr>
      </p:pic>
      <p:pic>
        <p:nvPicPr>
          <p:cNvPr id="36" name="Picture 35" descr="A close up of a logo&#10;&#10;Description automatically generated">
            <a:extLst>
              <a:ext uri="{FF2B5EF4-FFF2-40B4-BE49-F238E27FC236}">
                <a16:creationId xmlns:a16="http://schemas.microsoft.com/office/drawing/2014/main" id="{DF55D444-9913-4606-90B9-0B8F203995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7232" y="1940674"/>
            <a:ext cx="718467" cy="1256744"/>
          </a:xfrm>
          <a:prstGeom prst="rect">
            <a:avLst/>
          </a:prstGeom>
        </p:spPr>
      </p:pic>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301208"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21</a:t>
            </a:r>
          </a:p>
        </p:txBody>
      </p:sp>
      <p:sp>
        <p:nvSpPr>
          <p:cNvPr id="19" name="Rounded Rectangle 18"/>
          <p:cNvSpPr/>
          <p:nvPr/>
        </p:nvSpPr>
        <p:spPr>
          <a:xfrm>
            <a:off x="5204822" y="6830330"/>
            <a:ext cx="1368152" cy="583460"/>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1.1.5</a:t>
            </a:r>
          </a:p>
        </p:txBody>
      </p:sp>
      <p:graphicFrame>
        <p:nvGraphicFramePr>
          <p:cNvPr id="20" name="Table 19"/>
          <p:cNvGraphicFramePr>
            <a:graphicFrameLocks noGrp="1"/>
          </p:cNvGraphicFramePr>
          <p:nvPr>
            <p:extLst>
              <p:ext uri="{D42A27DB-BD31-4B8C-83A1-F6EECF244321}">
                <p14:modId xmlns:p14="http://schemas.microsoft.com/office/powerpoint/2010/main" val="2101429620"/>
              </p:ext>
            </p:extLst>
          </p:nvPr>
        </p:nvGraphicFramePr>
        <p:xfrm>
          <a:off x="-27384" y="802081"/>
          <a:ext cx="652829" cy="5583435"/>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72229">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72229">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72229">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72229">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72229">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3198742"/>
                  </a:ext>
                </a:extLst>
              </a:tr>
              <a:tr h="372229">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1811769"/>
                  </a:ext>
                </a:extLst>
              </a:tr>
              <a:tr h="372229">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72229">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2229">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2229">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2229">
                <a:tc>
                  <a:txBody>
                    <a:bodyPr/>
                    <a:lstStyle/>
                    <a:p>
                      <a:pPr algn="ctr"/>
                      <a:r>
                        <a:rPr lang="en-GB" sz="1600" i="1" dirty="0">
                          <a:latin typeface="Century Gothic" panose="020B0502020202020204" pitchFamily="34" charset="0"/>
                        </a:rPr>
                        <a:t>prep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2229">
                <a:tc>
                  <a:txBody>
                    <a:bodyPr/>
                    <a:lstStyle/>
                    <a:p>
                      <a:pPr algn="ct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2229">
                <a:tc>
                  <a:txBody>
                    <a:bodyPr/>
                    <a:lstStyle/>
                    <a:p>
                      <a:pPr algn="ct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2229">
                <a:tc>
                  <a:txBody>
                    <a:bodyPr/>
                    <a:lstStyle/>
                    <a:p>
                      <a:pPr algn="ct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2229">
                <a:tc>
                  <a:txBody>
                    <a:bodyPr/>
                    <a:lstStyle/>
                    <a:p>
                      <a:pPr algn="ct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bl>
          </a:graphicData>
        </a:graphic>
      </p:graphicFrame>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3190" y="5617764"/>
            <a:ext cx="1140718" cy="1140718"/>
          </a:xfrm>
          <a:prstGeom prst="rect">
            <a:avLst/>
          </a:prstGeom>
        </p:spPr>
      </p:pic>
      <p:sp>
        <p:nvSpPr>
          <p:cNvPr id="21" name="Rectangle 20"/>
          <p:cNvSpPr/>
          <p:nvPr/>
        </p:nvSpPr>
        <p:spPr>
          <a:xfrm>
            <a:off x="172380" y="6433921"/>
            <a:ext cx="6665240" cy="3046988"/>
          </a:xfrm>
          <a:prstGeom prst="rect">
            <a:avLst/>
          </a:prstGeom>
        </p:spPr>
        <p:txBody>
          <a:bodyPr wrap="square">
            <a:spAutoFit/>
          </a:bodyPr>
          <a:lstStyle/>
          <a:p>
            <a:pPr fontAlgn="auto">
              <a:spcBef>
                <a:spcPts val="0"/>
              </a:spcBef>
              <a:spcAft>
                <a:spcPts val="0"/>
              </a:spcAft>
              <a:defRPr/>
            </a:pPr>
            <a:r>
              <a:rPr lang="en-GB" sz="1600" dirty="0">
                <a:solidFill>
                  <a:srgbClr val="000000"/>
                </a:solidFill>
                <a:latin typeface="Century Gothic" panose="020B0502020202020204" pitchFamily="34" charset="0"/>
              </a:rPr>
              <a:t>Vocabulary learning involves knowing different </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aspects of a word.</a:t>
            </a:r>
            <a:br>
              <a:rPr lang="en-GB" sz="1600" dirty="0">
                <a:solidFill>
                  <a:srgbClr val="000000"/>
                </a:solidFill>
                <a:latin typeface="Century Gothic" panose="020B0502020202020204" pitchFamily="34" charset="0"/>
              </a:rPr>
            </a:b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Use this checklist:</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1. I have seen this word before.</a:t>
            </a:r>
          </a:p>
          <a:p>
            <a:r>
              <a:rPr lang="en-GB" sz="1600" dirty="0">
                <a:solidFill>
                  <a:srgbClr val="000000"/>
                </a:solidFill>
                <a:latin typeface="Century Gothic" panose="020B0502020202020204" pitchFamily="34" charset="0"/>
              </a:rPr>
              <a:t>2. I know what the word means.</a:t>
            </a:r>
          </a:p>
          <a:p>
            <a:r>
              <a:rPr lang="en-GB" sz="1600" dirty="0">
                <a:solidFill>
                  <a:srgbClr val="000000"/>
                </a:solidFill>
                <a:latin typeface="Century Gothic" panose="020B0502020202020204" pitchFamily="34" charset="0"/>
              </a:rPr>
              <a:t>3. I can read the word aloud.</a:t>
            </a:r>
          </a:p>
          <a:p>
            <a:r>
              <a:rPr lang="en-GB" sz="1600" dirty="0">
                <a:solidFill>
                  <a:srgbClr val="000000"/>
                </a:solidFill>
                <a:latin typeface="Century Gothic" panose="020B0502020202020204" pitchFamily="34" charset="0"/>
              </a:rPr>
              <a:t>4. I can spell the word correctly.</a:t>
            </a:r>
          </a:p>
          <a:p>
            <a:r>
              <a:rPr lang="en-GB" sz="1600" dirty="0">
                <a:solidFill>
                  <a:srgbClr val="000000"/>
                </a:solidFill>
                <a:latin typeface="Century Gothic" panose="020B0502020202020204" pitchFamily="34" charset="0"/>
              </a:rPr>
              <a:t>5. I can use the word in a sentence.</a:t>
            </a:r>
            <a:br>
              <a:rPr lang="en-GB" sz="1600" dirty="0">
                <a:solidFill>
                  <a:srgbClr val="000000"/>
                </a:solidFill>
                <a:latin typeface="Century Gothic" panose="020B0502020202020204" pitchFamily="34" charset="0"/>
              </a:rPr>
            </a:br>
            <a:r>
              <a:rPr lang="en-GB" sz="1600" dirty="0">
                <a:latin typeface="Century Gothic" panose="020B0502020202020204" pitchFamily="34" charset="0"/>
              </a:rPr>
              <a:t>6. For nouns, I know the gender and words for ‘the’ and ‘a’.</a:t>
            </a:r>
          </a:p>
          <a:p>
            <a:br>
              <a:rPr lang="en-GB" sz="1600" dirty="0">
                <a:solidFill>
                  <a:srgbClr val="000000"/>
                </a:solidFill>
                <a:latin typeface="Century Gothic" panose="020B0502020202020204" pitchFamily="34" charset="0"/>
              </a:rPr>
            </a:br>
            <a:endParaRPr lang="en-GB" sz="1600" dirty="0">
              <a:solidFill>
                <a:srgbClr val="000000"/>
              </a:solidFill>
              <a:latin typeface="Century Gothic" panose="020B0502020202020204" pitchFamily="34" charset="0"/>
            </a:endParaRPr>
          </a:p>
        </p:txBody>
      </p:sp>
      <p:pic>
        <p:nvPicPr>
          <p:cNvPr id="23" name="Picture 22"/>
          <p:cNvPicPr>
            <a:picLocks noChangeAspect="1"/>
          </p:cNvPicPr>
          <p:nvPr/>
        </p:nvPicPr>
        <p:blipFill>
          <a:blip r:embed="rId8">
            <a:clrChange>
              <a:clrFrom>
                <a:srgbClr val="FFFFFF"/>
              </a:clrFrom>
              <a:clrTo>
                <a:srgbClr val="FFFFFF">
                  <a:alpha val="0"/>
                </a:srgbClr>
              </a:clrTo>
            </a:clrChange>
            <a:duotone>
              <a:schemeClr val="bg2">
                <a:shade val="45000"/>
                <a:satMod val="135000"/>
              </a:schemeClr>
              <a:prstClr val="white"/>
            </a:duotone>
          </a:blip>
          <a:stretch>
            <a:fillRect/>
          </a:stretch>
        </p:blipFill>
        <p:spPr>
          <a:xfrm>
            <a:off x="3365099" y="6759807"/>
            <a:ext cx="991402" cy="704417"/>
          </a:xfrm>
          <a:prstGeom prst="rect">
            <a:avLst/>
          </a:prstGeom>
        </p:spPr>
      </p:pic>
    </p:spTree>
    <p:extLst>
      <p:ext uri="{BB962C8B-B14F-4D97-AF65-F5344CB8AC3E}">
        <p14:creationId xmlns:p14="http://schemas.microsoft.com/office/powerpoint/2010/main" val="265333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0" name="Rectangle 9">
            <a:extLst>
              <a:ext uri="{FF2B5EF4-FFF2-40B4-BE49-F238E27FC236}">
                <a16:creationId xmlns:a16="http://schemas.microsoft.com/office/drawing/2014/main" id="{62EBD834-1E2D-44FA-960B-D5E01CB2C65F}"/>
              </a:ext>
            </a:extLst>
          </p:cNvPr>
          <p:cNvSpPr/>
          <p:nvPr/>
        </p:nvSpPr>
        <p:spPr>
          <a:xfrm>
            <a:off x="133611" y="4243324"/>
            <a:ext cx="4980986" cy="40391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2000" b="1" dirty="0">
                <a:solidFill>
                  <a:srgbClr val="FFFFFF"/>
                </a:solidFill>
                <a:latin typeface="Century Gothic" panose="020B0502020202020204" pitchFamily="34" charset="0"/>
              </a:rPr>
              <a:t>What people do (at home)</a:t>
            </a:r>
          </a:p>
        </p:txBody>
      </p:sp>
      <p:sp>
        <p:nvSpPr>
          <p:cNvPr id="11" name="Rectangle 10">
            <a:extLst>
              <a:ext uri="{FF2B5EF4-FFF2-40B4-BE49-F238E27FC236}">
                <a16:creationId xmlns:a16="http://schemas.microsoft.com/office/drawing/2014/main" id="{187D3DE4-1B8E-4EF9-A0F4-FAE19AE97A2E}"/>
              </a:ext>
            </a:extLst>
          </p:cNvPr>
          <p:cNvSpPr/>
          <p:nvPr/>
        </p:nvSpPr>
        <p:spPr>
          <a:xfrm>
            <a:off x="5339671" y="4221357"/>
            <a:ext cx="1329689"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4163514047"/>
              </p:ext>
            </p:extLst>
          </p:nvPr>
        </p:nvGraphicFramePr>
        <p:xfrm>
          <a:off x="598837" y="4766876"/>
          <a:ext cx="4179529" cy="4049280"/>
        </p:xfrm>
        <a:graphic>
          <a:graphicData uri="http://schemas.openxmlformats.org/drawingml/2006/table">
            <a:tbl>
              <a:tblPr>
                <a:tableStyleId>{5940675A-B579-460E-94D1-54222C63F5DA}</a:tableStyleId>
              </a:tblPr>
              <a:tblGrid>
                <a:gridCol w="2070100">
                  <a:extLst>
                    <a:ext uri="{9D8B030D-6E8A-4147-A177-3AD203B41FA5}">
                      <a16:colId xmlns:a16="http://schemas.microsoft.com/office/drawing/2014/main" val="20000"/>
                    </a:ext>
                  </a:extLst>
                </a:gridCol>
                <a:gridCol w="2109429">
                  <a:extLst>
                    <a:ext uri="{9D8B030D-6E8A-4147-A177-3AD203B41FA5}">
                      <a16:colId xmlns:a16="http://schemas.microsoft.com/office/drawing/2014/main" val="20001"/>
                    </a:ext>
                  </a:extLst>
                </a:gridCol>
              </a:tblGrid>
              <a:tr h="192021">
                <a:tc>
                  <a:txBody>
                    <a:bodyPr/>
                    <a:lstStyle/>
                    <a:p>
                      <a:pPr algn="l" fontAlgn="b"/>
                      <a:r>
                        <a:rPr lang="en-GB" sz="1600" b="0" i="0" u="none" strike="noStrike" dirty="0" err="1">
                          <a:solidFill>
                            <a:srgbClr val="000000"/>
                          </a:solidFill>
                          <a:effectLst/>
                          <a:latin typeface="Century Gothic" panose="020B0502020202020204" pitchFamily="34" charset="0"/>
                        </a:rPr>
                        <a:t>arbeiten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work, working</a:t>
                      </a:r>
                    </a:p>
                  </a:txBody>
                  <a:tcPr marL="90000" marR="90000" marT="46800" marB="46800" anchor="ctr"/>
                </a:tc>
                <a:extLst>
                  <a:ext uri="{0D108BD9-81ED-4DB2-BD59-A6C34878D82A}">
                    <a16:rowId xmlns:a16="http://schemas.microsoft.com/office/drawing/2014/main" val="1000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kochen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cook, cooking</a:t>
                      </a:r>
                    </a:p>
                  </a:txBody>
                  <a:tcPr marL="90000" marR="90000" marT="46800" marB="46800" anchor="ctr"/>
                </a:tc>
                <a:extLst>
                  <a:ext uri="{0D108BD9-81ED-4DB2-BD59-A6C34878D82A}">
                    <a16:rowId xmlns:a16="http://schemas.microsoft.com/office/drawing/2014/main" val="10001"/>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putzen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clean, cleaning</a:t>
                      </a:r>
                    </a:p>
                  </a:txBody>
                  <a:tcPr marL="90000" marR="90000" marT="46800" marB="46800" anchor="ctr"/>
                </a:tc>
                <a:extLst>
                  <a:ext uri="{0D108BD9-81ED-4DB2-BD59-A6C34878D82A}">
                    <a16:rowId xmlns:a16="http://schemas.microsoft.com/office/drawing/2014/main" val="1000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sitzen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sit, sitting</a:t>
                      </a:r>
                    </a:p>
                  </a:txBody>
                  <a:tcPr marL="90000" marR="90000" marT="46800" marB="46800" anchor="ctr"/>
                </a:tc>
                <a:extLst>
                  <a:ext uri="{0D108BD9-81ED-4DB2-BD59-A6C34878D82A}">
                    <a16:rowId xmlns:a16="http://schemas.microsoft.com/office/drawing/2014/main" val="10003"/>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das Auto</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car</a:t>
                      </a:r>
                    </a:p>
                  </a:txBody>
                  <a:tcPr marL="90000" marR="90000" marT="46800" marB="46800" anchor="ctr"/>
                </a:tc>
                <a:extLst>
                  <a:ext uri="{0D108BD9-81ED-4DB2-BD59-A6C34878D82A}">
                    <a16:rowId xmlns:a16="http://schemas.microsoft.com/office/drawing/2014/main" val="10004"/>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der Boden</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ground, floor</a:t>
                      </a:r>
                    </a:p>
                  </a:txBody>
                  <a:tcPr marL="90000" marR="90000" marT="46800" marB="46800" anchor="ctr"/>
                </a:tc>
                <a:extLst>
                  <a:ext uri="{0D108BD9-81ED-4DB2-BD59-A6C34878D82A}">
                    <a16:rowId xmlns:a16="http://schemas.microsoft.com/office/drawing/2014/main" val="10006"/>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der Garten</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garden</a:t>
                      </a:r>
                    </a:p>
                  </a:txBody>
                  <a:tcPr marL="90000" marR="90000" marT="46800" marB="46800" anchor="ctr"/>
                </a:tc>
                <a:extLst>
                  <a:ext uri="{0D108BD9-81ED-4DB2-BD59-A6C34878D82A}">
                    <a16:rowId xmlns:a16="http://schemas.microsoft.com/office/drawing/2014/main" val="10005"/>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Liste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list</a:t>
                      </a:r>
                    </a:p>
                  </a:txBody>
                  <a:tcPr marL="90000" marR="90000" marT="46800" marB="46800" anchor="ctr"/>
                </a:tc>
                <a:extLst>
                  <a:ext uri="{0D108BD9-81ED-4DB2-BD59-A6C34878D82A}">
                    <a16:rowId xmlns:a16="http://schemas.microsoft.com/office/drawing/2014/main" val="10008"/>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das Zimmer</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room</a:t>
                      </a:r>
                    </a:p>
                  </a:txBody>
                  <a:tcPr marL="90000" marR="90000" marT="46800" marB="46800" anchor="ctr"/>
                </a:tc>
                <a:extLst>
                  <a:ext uri="{0D108BD9-81ED-4DB2-BD59-A6C34878D82A}">
                    <a16:rowId xmlns:a16="http://schemas.microsoft.com/office/drawing/2014/main" val="10007"/>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nochmal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again</a:t>
                      </a:r>
                    </a:p>
                  </a:txBody>
                  <a:tcPr marL="90000" marR="90000" marT="46800" marB="46800" anchor="ctr"/>
                </a:tc>
                <a:extLst>
                  <a:ext uri="{0D108BD9-81ED-4DB2-BD59-A6C34878D82A}">
                    <a16:rowId xmlns:a16="http://schemas.microsoft.com/office/drawing/2014/main" val="1001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zu</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Hause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at home</a:t>
                      </a:r>
                    </a:p>
                  </a:txBody>
                  <a:tcPr marL="90000" marR="90000" marT="46800" marB="46800" anchor="ctr"/>
                </a:tc>
                <a:extLst>
                  <a:ext uri="{0D108BD9-81ED-4DB2-BD59-A6C34878D82A}">
                    <a16:rowId xmlns:a16="http://schemas.microsoft.com/office/drawing/2014/main" val="10012"/>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Ich </a:t>
                      </a:r>
                      <a:r>
                        <a:rPr lang="en-GB" sz="1600" b="0" i="0" u="none" strike="noStrike" dirty="0" err="1">
                          <a:solidFill>
                            <a:srgbClr val="000000"/>
                          </a:solidFill>
                          <a:effectLst/>
                          <a:latin typeface="Century Gothic" panose="020B0502020202020204" pitchFamily="34" charset="0"/>
                        </a:rPr>
                        <a:t>verstehe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nicht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 don’t understand</a:t>
                      </a:r>
                    </a:p>
                  </a:txBody>
                  <a:tcPr marL="90000" marR="90000" marT="46800" marB="46800" anchor="ctr"/>
                </a:tc>
                <a:extLst>
                  <a:ext uri="{0D108BD9-81ED-4DB2-BD59-A6C34878D82A}">
                    <a16:rowId xmlns:a16="http://schemas.microsoft.com/office/drawing/2014/main" val="10011"/>
                  </a:ext>
                </a:extLst>
              </a:tr>
            </a:tbl>
          </a:graphicData>
        </a:graphic>
      </p:graphicFrame>
      <p:sp>
        <p:nvSpPr>
          <p:cNvPr id="16" name="TextBox 15">
            <a:extLst>
              <a:ext uri="{FF2B5EF4-FFF2-40B4-BE49-F238E27FC236}">
                <a16:creationId xmlns:a16="http://schemas.microsoft.com/office/drawing/2014/main" id="{E43DCC40-DB06-4BC7-B161-867DE821C494}"/>
              </a:ext>
            </a:extLst>
          </p:cNvPr>
          <p:cNvSpPr txBox="1"/>
          <p:nvPr/>
        </p:nvSpPr>
        <p:spPr>
          <a:xfrm>
            <a:off x="133611" y="656403"/>
            <a:ext cx="6496979"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Present tense: weak verbs, 1</a:t>
            </a:r>
            <a:r>
              <a:rPr lang="en-GB" b="1" baseline="30000" dirty="0">
                <a:solidFill>
                  <a:srgbClr val="000000"/>
                </a:solidFill>
                <a:latin typeface="Century Gothic" panose="020B0502020202020204" pitchFamily="34" charset="0"/>
              </a:rPr>
              <a:t>st   and</a:t>
            </a:r>
            <a:r>
              <a:rPr lang="en-GB" b="1" dirty="0">
                <a:solidFill>
                  <a:srgbClr val="000000"/>
                </a:solidFill>
                <a:latin typeface="Century Gothic" panose="020B0502020202020204" pitchFamily="34" charset="0"/>
              </a:rPr>
              <a:t> 3</a:t>
            </a:r>
            <a:r>
              <a:rPr lang="en-GB" b="1" baseline="30000" dirty="0">
                <a:solidFill>
                  <a:srgbClr val="000000"/>
                </a:solidFill>
                <a:latin typeface="Century Gothic" panose="020B0502020202020204" pitchFamily="34" charset="0"/>
              </a:rPr>
              <a:t>rd</a:t>
            </a:r>
            <a:r>
              <a:rPr lang="en-GB" b="1" dirty="0">
                <a:solidFill>
                  <a:srgbClr val="000000"/>
                </a:solidFill>
                <a:latin typeface="Century Gothic" panose="020B0502020202020204" pitchFamily="34" charset="0"/>
              </a:rPr>
              <a:t> person singular</a:t>
            </a:r>
            <a:endParaRPr lang="en-GB" dirty="0">
              <a:solidFill>
                <a:srgbClr val="000000"/>
              </a:solidFill>
              <a:latin typeface="Century Gothic" panose="020B0502020202020204" pitchFamily="34" charset="0"/>
            </a:endParaRPr>
          </a:p>
        </p:txBody>
      </p:sp>
      <p:sp>
        <p:nvSpPr>
          <p:cNvPr id="17" name="TextBox 16">
            <a:extLst>
              <a:ext uri="{FF2B5EF4-FFF2-40B4-BE49-F238E27FC236}">
                <a16:creationId xmlns:a16="http://schemas.microsoft.com/office/drawing/2014/main" id="{0482EB72-5EE1-4DCD-BF10-F332D091CA71}"/>
              </a:ext>
            </a:extLst>
          </p:cNvPr>
          <p:cNvSpPr txBox="1"/>
          <p:nvPr/>
        </p:nvSpPr>
        <p:spPr>
          <a:xfrm>
            <a:off x="143991" y="958601"/>
            <a:ext cx="5317674"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Most German verbs end in </a:t>
            </a:r>
            <a:r>
              <a:rPr lang="en-GB" sz="1600" b="1" dirty="0">
                <a:solidFill>
                  <a:srgbClr val="000000"/>
                </a:solidFill>
                <a:latin typeface="Century Gothic" panose="020B0502020202020204" pitchFamily="34" charset="0"/>
              </a:rPr>
              <a:t>–</a:t>
            </a:r>
            <a:r>
              <a:rPr lang="en-GB" sz="1600" b="1" dirty="0" err="1">
                <a:solidFill>
                  <a:srgbClr val="000000"/>
                </a:solidFill>
                <a:latin typeface="Century Gothic" panose="020B0502020202020204" pitchFamily="34" charset="0"/>
              </a:rPr>
              <a:t>en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 in the infinitive.</a:t>
            </a:r>
            <a:endParaRPr lang="en-US" sz="1600" dirty="0">
              <a:solidFill>
                <a:srgbClr val="000000"/>
              </a:solidFill>
              <a:latin typeface="Century Gothic" panose="020B0502020202020204" pitchFamily="34" charset="0"/>
            </a:endParaRPr>
          </a:p>
        </p:txBody>
      </p:sp>
      <p:sp>
        <p:nvSpPr>
          <p:cNvPr id="18" name="TextBox 17">
            <a:extLst>
              <a:ext uri="{FF2B5EF4-FFF2-40B4-BE49-F238E27FC236}">
                <a16:creationId xmlns:a16="http://schemas.microsoft.com/office/drawing/2014/main" id="{411B8227-D4D0-417C-9D21-570C5972CA3D}"/>
              </a:ext>
            </a:extLst>
          </p:cNvPr>
          <p:cNvSpPr txBox="1"/>
          <p:nvPr/>
        </p:nvSpPr>
        <p:spPr>
          <a:xfrm>
            <a:off x="150223" y="1364080"/>
            <a:ext cx="6519137"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The verb ending changes depending on </a:t>
            </a:r>
            <a:r>
              <a:rPr lang="en-GB" sz="1600" u="sng" dirty="0">
                <a:solidFill>
                  <a:srgbClr val="000000"/>
                </a:solidFill>
                <a:latin typeface="Century Gothic" panose="020B0502020202020204" pitchFamily="34" charset="0"/>
              </a:rPr>
              <a:t>who</a:t>
            </a:r>
            <a:r>
              <a:rPr lang="en-GB" sz="1600" dirty="0">
                <a:solidFill>
                  <a:srgbClr val="000000"/>
                </a:solidFill>
                <a:latin typeface="Century Gothic" panose="020B0502020202020204" pitchFamily="34" charset="0"/>
              </a:rPr>
              <a:t> the verb refers to:</a:t>
            </a:r>
            <a:endParaRPr lang="en-US" sz="1600" dirty="0">
              <a:solidFill>
                <a:srgbClr val="000000"/>
              </a:solidFill>
              <a:latin typeface="Century Gothic" panose="020B0502020202020204" pitchFamily="34" charset="0"/>
            </a:endParaRPr>
          </a:p>
        </p:txBody>
      </p:sp>
      <p:sp>
        <p:nvSpPr>
          <p:cNvPr id="19" name="TextBox 18">
            <a:extLst>
              <a:ext uri="{FF2B5EF4-FFF2-40B4-BE49-F238E27FC236}">
                <a16:creationId xmlns:a16="http://schemas.microsoft.com/office/drawing/2014/main" id="{71421CED-ED04-437E-8B0B-B38FF47178CB}"/>
              </a:ext>
            </a:extLst>
          </p:cNvPr>
          <p:cNvSpPr txBox="1"/>
          <p:nvPr/>
        </p:nvSpPr>
        <p:spPr>
          <a:xfrm>
            <a:off x="1897665" y="2243780"/>
            <a:ext cx="2769870"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sing</a:t>
            </a:r>
            <a:r>
              <a:rPr lang="en-GB" sz="1600" b="1" strike="sngStrike" dirty="0" err="1">
                <a:solidFill>
                  <a:srgbClr val="000000"/>
                </a:solidFill>
                <a:latin typeface="Century Gothic" panose="020B0502020202020204" pitchFamily="34" charset="0"/>
              </a:rPr>
              <a:t>en</a:t>
            </a:r>
            <a:r>
              <a:rPr lang="en-GB" sz="1600" strike="sngStrike"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ich</a:t>
            </a:r>
            <a:r>
              <a:rPr lang="en-GB" sz="1600" dirty="0">
                <a:solidFill>
                  <a:srgbClr val="000000"/>
                </a:solidFill>
                <a:latin typeface="Century Gothic" panose="020B0502020202020204" pitchFamily="34" charset="0"/>
              </a:rPr>
              <a:t> sing</a:t>
            </a:r>
            <a:r>
              <a:rPr lang="en-GB" sz="1600" b="1" dirty="0">
                <a:solidFill>
                  <a:srgbClr val="000000"/>
                </a:solidFill>
                <a:latin typeface="Century Gothic" panose="020B0502020202020204" pitchFamily="34" charset="0"/>
              </a:rPr>
              <a:t>e</a:t>
            </a:r>
            <a:endParaRPr lang="en-US" sz="1600" b="1" dirty="0">
              <a:solidFill>
                <a:srgbClr val="000000"/>
              </a:solidFill>
              <a:latin typeface="Century Gothic" panose="020B0502020202020204" pitchFamily="34" charset="0"/>
            </a:endParaRPr>
          </a:p>
        </p:txBody>
      </p:sp>
      <p:sp>
        <p:nvSpPr>
          <p:cNvPr id="20" name="TextBox 19">
            <a:extLst>
              <a:ext uri="{FF2B5EF4-FFF2-40B4-BE49-F238E27FC236}">
                <a16:creationId xmlns:a16="http://schemas.microsoft.com/office/drawing/2014/main" id="{3589BE1A-9D3F-468E-ACF3-A3A94DC85651}"/>
              </a:ext>
            </a:extLst>
          </p:cNvPr>
          <p:cNvSpPr txBox="1"/>
          <p:nvPr/>
        </p:nvSpPr>
        <p:spPr>
          <a:xfrm>
            <a:off x="1209726" y="3352526"/>
            <a:ext cx="6179714"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Sie </a:t>
            </a:r>
            <a:r>
              <a:rPr lang="en-GB" sz="1600" dirty="0" err="1">
                <a:solidFill>
                  <a:srgbClr val="000000"/>
                </a:solidFill>
                <a:latin typeface="Century Gothic" panose="020B0502020202020204" pitchFamily="34" charset="0"/>
              </a:rPr>
              <a:t>sing</a:t>
            </a:r>
            <a:r>
              <a:rPr lang="en-GB" sz="1600" b="1" dirty="0" err="1">
                <a:solidFill>
                  <a:srgbClr val="000000"/>
                </a:solidFill>
                <a:latin typeface="Century Gothic" panose="020B0502020202020204" pitchFamily="34" charset="0"/>
              </a:rPr>
              <a:t>t</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she sings / she is singing</a:t>
            </a:r>
            <a:endParaRPr lang="en-US" sz="1600" i="1" dirty="0">
              <a:solidFill>
                <a:srgbClr val="000000"/>
              </a:solidFill>
              <a:latin typeface="Century Gothic" panose="020B0502020202020204" pitchFamily="34" charset="0"/>
            </a:endParaRPr>
          </a:p>
        </p:txBody>
      </p:sp>
      <p:sp>
        <p:nvSpPr>
          <p:cNvPr id="21" name="TextBox 20">
            <a:extLst>
              <a:ext uri="{FF2B5EF4-FFF2-40B4-BE49-F238E27FC236}">
                <a16:creationId xmlns:a16="http://schemas.microsoft.com/office/drawing/2014/main" id="{F191A0DC-81A9-4B96-A0B7-EEF510100686}"/>
              </a:ext>
            </a:extLst>
          </p:cNvPr>
          <p:cNvSpPr txBox="1"/>
          <p:nvPr/>
        </p:nvSpPr>
        <p:spPr>
          <a:xfrm>
            <a:off x="140121" y="1823636"/>
            <a:ext cx="6529239"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To say ‘</a:t>
            </a:r>
            <a:r>
              <a:rPr lang="en-GB" sz="1600" b="1" dirty="0">
                <a:solidFill>
                  <a:srgbClr val="000000"/>
                </a:solidFill>
                <a:latin typeface="Century Gothic" panose="020B0502020202020204" pitchFamily="34" charset="0"/>
              </a:rPr>
              <a:t>I</a:t>
            </a:r>
            <a:r>
              <a:rPr lang="en-GB" sz="1600" dirty="0">
                <a:solidFill>
                  <a:srgbClr val="000000"/>
                </a:solidFill>
                <a:latin typeface="Century Gothic" panose="020B0502020202020204" pitchFamily="34" charset="0"/>
              </a:rPr>
              <a:t>’, remove the </a:t>
            </a:r>
            <a:r>
              <a:rPr lang="en-GB" sz="1600" b="1" dirty="0">
                <a:solidFill>
                  <a:srgbClr val="000000"/>
                </a:solidFill>
                <a:latin typeface="Century Gothic" panose="020B0502020202020204" pitchFamily="34" charset="0"/>
              </a:rPr>
              <a:t>–</a:t>
            </a:r>
            <a:r>
              <a:rPr lang="en-GB" sz="1600" b="1" dirty="0" err="1">
                <a:solidFill>
                  <a:srgbClr val="000000"/>
                </a:solidFill>
                <a:latin typeface="Century Gothic" panose="020B0502020202020204" pitchFamily="34" charset="0"/>
              </a:rPr>
              <a:t>en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 from the infinitive and add </a:t>
            </a:r>
            <a:r>
              <a:rPr lang="en-GB" sz="1600" b="1" dirty="0">
                <a:solidFill>
                  <a:srgbClr val="000000"/>
                </a:solidFill>
                <a:latin typeface="Century Gothic" panose="020B0502020202020204" pitchFamily="34" charset="0"/>
              </a:rPr>
              <a:t>-e:</a:t>
            </a:r>
            <a:endParaRPr lang="en-US" sz="1600" dirty="0">
              <a:solidFill>
                <a:srgbClr val="000000"/>
              </a:solidFill>
              <a:latin typeface="Century Gothic" panose="020B0502020202020204" pitchFamily="34" charset="0"/>
            </a:endParaRPr>
          </a:p>
        </p:txBody>
      </p:sp>
      <p:sp>
        <p:nvSpPr>
          <p:cNvPr id="22" name="TextBox 21">
            <a:extLst>
              <a:ext uri="{FF2B5EF4-FFF2-40B4-BE49-F238E27FC236}">
                <a16:creationId xmlns:a16="http://schemas.microsoft.com/office/drawing/2014/main" id="{779DAB5D-D8C4-407B-82E9-85248C928C5D}"/>
              </a:ext>
            </a:extLst>
          </p:cNvPr>
          <p:cNvSpPr txBox="1"/>
          <p:nvPr/>
        </p:nvSpPr>
        <p:spPr>
          <a:xfrm>
            <a:off x="1211050" y="3691590"/>
            <a:ext cx="5916767"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Ich sing</a:t>
            </a:r>
            <a:r>
              <a:rPr lang="en-GB" sz="1600" b="1" dirty="0">
                <a:solidFill>
                  <a:srgbClr val="000000"/>
                </a:solidFill>
                <a:latin typeface="Century Gothic" panose="020B0502020202020204" pitchFamily="34" charset="0"/>
              </a:rPr>
              <a:t>e</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I sing / I am singing</a:t>
            </a:r>
            <a:endParaRPr lang="en-US" sz="1600" i="1" dirty="0">
              <a:solidFill>
                <a:srgbClr val="000000"/>
              </a:solidFill>
              <a:latin typeface="Century Gothic" panose="020B0502020202020204" pitchFamily="34" charset="0"/>
            </a:endParaRPr>
          </a:p>
        </p:txBody>
      </p:sp>
      <p:cxnSp>
        <p:nvCxnSpPr>
          <p:cNvPr id="26" name="Straight Arrow Connector 25">
            <a:extLst>
              <a:ext uri="{FF2B5EF4-FFF2-40B4-BE49-F238E27FC236}">
                <a16:creationId xmlns:a16="http://schemas.microsoft.com/office/drawing/2014/main" id="{0CB417D9-7615-48D7-96C0-7F343B483305}"/>
              </a:ext>
            </a:extLst>
          </p:cNvPr>
          <p:cNvCxnSpPr/>
          <p:nvPr/>
        </p:nvCxnSpPr>
        <p:spPr>
          <a:xfrm>
            <a:off x="2286348" y="3538699"/>
            <a:ext cx="86739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A998E8F-2F36-4B0C-9F6C-E317344DF5B3}"/>
              </a:ext>
            </a:extLst>
          </p:cNvPr>
          <p:cNvCxnSpPr/>
          <p:nvPr/>
        </p:nvCxnSpPr>
        <p:spPr>
          <a:xfrm>
            <a:off x="2282752" y="3860867"/>
            <a:ext cx="86739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Speech Bubble: Rectangle 24">
            <a:extLst>
              <a:ext uri="{FF2B5EF4-FFF2-40B4-BE49-F238E27FC236}">
                <a16:creationId xmlns:a16="http://schemas.microsoft.com/office/drawing/2014/main" id="{D5430CE5-376B-4E92-93D1-6FD96D7FE812}"/>
              </a:ext>
            </a:extLst>
          </p:cNvPr>
          <p:cNvSpPr/>
          <p:nvPr/>
        </p:nvSpPr>
        <p:spPr>
          <a:xfrm>
            <a:off x="329591" y="2772952"/>
            <a:ext cx="3136147" cy="538717"/>
          </a:xfrm>
          <a:prstGeom prst="wedgeRectCallout">
            <a:avLst>
              <a:gd name="adj1" fmla="val 25708"/>
              <a:gd name="adj2" fmla="val -74760"/>
            </a:avLst>
          </a:prstGeom>
          <a:solidFill>
            <a:srgbClr val="FDEEB9"/>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GB" sz="1400" dirty="0">
                <a:solidFill>
                  <a:srgbClr val="000000"/>
                </a:solidFill>
                <a:latin typeface="Century Gothic" panose="020B0502020202020204" pitchFamily="34" charset="0"/>
              </a:rPr>
              <a:t>Remember: this part of the verb minus the ‘</a:t>
            </a:r>
            <a:r>
              <a:rPr lang="en-GB" sz="1400" dirty="0" err="1">
                <a:solidFill>
                  <a:srgbClr val="000000"/>
                </a:solidFill>
                <a:latin typeface="Century Gothic" panose="020B0502020202020204" pitchFamily="34" charset="0"/>
              </a:rPr>
              <a:t>en</a:t>
            </a:r>
            <a:r>
              <a:rPr lang="en-GB" sz="1400" dirty="0">
                <a:solidFill>
                  <a:srgbClr val="000000"/>
                </a:solidFill>
                <a:latin typeface="Century Gothic" panose="020B0502020202020204" pitchFamily="34" charset="0"/>
              </a:rPr>
              <a:t>’ is called the ‘</a:t>
            </a:r>
            <a:r>
              <a:rPr lang="en-GB" sz="1400" b="1" dirty="0">
                <a:solidFill>
                  <a:srgbClr val="000000"/>
                </a:solidFill>
                <a:latin typeface="Century Gothic" panose="020B0502020202020204" pitchFamily="34" charset="0"/>
              </a:rPr>
              <a:t>stem</a:t>
            </a:r>
            <a:r>
              <a:rPr lang="en-GB" sz="1400" dirty="0">
                <a:solidFill>
                  <a:srgbClr val="000000"/>
                </a:solidFill>
                <a:latin typeface="Century Gothic" panose="020B0502020202020204" pitchFamily="34" charset="0"/>
              </a:rPr>
              <a:t>’.</a:t>
            </a:r>
            <a:endParaRPr lang="en-US" sz="1400" dirty="0">
              <a:solidFill>
                <a:srgbClr val="000000"/>
              </a:solidFill>
              <a:latin typeface="Century Gothic" panose="020B0502020202020204" pitchFamily="34"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2519" y="1892249"/>
            <a:ext cx="1148071" cy="2296142"/>
          </a:xfrm>
          <a:prstGeom prst="rect">
            <a:avLst/>
          </a:prstGeom>
        </p:spPr>
      </p:pic>
      <p:sp>
        <p:nvSpPr>
          <p:cNvPr id="30" name="Rounded Rectangle 29"/>
          <p:cNvSpPr/>
          <p:nvPr/>
        </p:nvSpPr>
        <p:spPr>
          <a:xfrm>
            <a:off x="5205509" y="6375086"/>
            <a:ext cx="1368152" cy="583460"/>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1.1.6</a:t>
            </a:r>
          </a:p>
        </p:txBody>
      </p:sp>
      <p:sp>
        <p:nvSpPr>
          <p:cNvPr id="31"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301208"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22</a:t>
            </a:r>
          </a:p>
        </p:txBody>
      </p:sp>
      <p:graphicFrame>
        <p:nvGraphicFramePr>
          <p:cNvPr id="32" name="Table 31"/>
          <p:cNvGraphicFramePr>
            <a:graphicFrameLocks noGrp="1"/>
          </p:cNvGraphicFramePr>
          <p:nvPr>
            <p:extLst>
              <p:ext uri="{D42A27DB-BD31-4B8C-83A1-F6EECF244321}">
                <p14:modId xmlns:p14="http://schemas.microsoft.com/office/powerpoint/2010/main" val="4218071567"/>
              </p:ext>
            </p:extLst>
          </p:nvPr>
        </p:nvGraphicFramePr>
        <p:xfrm>
          <a:off x="39867" y="4766879"/>
          <a:ext cx="652829" cy="3373660"/>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7366">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7366">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7366">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7366">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7366">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7366">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7366">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7366">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7366">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7366">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7336" y="5003800"/>
            <a:ext cx="1104498" cy="1104498"/>
          </a:xfrm>
          <a:prstGeom prst="rect">
            <a:avLst/>
          </a:prstGeom>
        </p:spPr>
      </p:pic>
      <p:sp>
        <p:nvSpPr>
          <p:cNvPr id="33" name="Rectangle 32"/>
          <p:cNvSpPr/>
          <p:nvPr/>
        </p:nvSpPr>
        <p:spPr>
          <a:xfrm>
            <a:off x="4926227" y="7971262"/>
            <a:ext cx="1830082" cy="338554"/>
          </a:xfrm>
          <a:prstGeom prst="rect">
            <a:avLst/>
          </a:prstGeom>
          <a:solidFill>
            <a:srgbClr val="FDEEB9"/>
          </a:solidFill>
          <a:effectLst>
            <a:outerShdw blurRad="50800" dist="38100" dir="5400000" algn="t" rotWithShape="0">
              <a:prstClr val="black">
                <a:alpha val="40000"/>
              </a:prstClr>
            </a:outerShdw>
          </a:effectLst>
        </p:spPr>
        <p:txBody>
          <a:bodyPr wrap="square">
            <a:spAutoFit/>
          </a:bodyPr>
          <a:lstStyle/>
          <a:p>
            <a:pPr algn="ctr"/>
            <a:r>
              <a:rPr lang="en-GB" sz="1600" dirty="0">
                <a:latin typeface="Century Gothic" panose="020B0502020202020204" pitchFamily="34" charset="0"/>
              </a:rPr>
              <a:t>Keep practising!</a:t>
            </a:r>
          </a:p>
        </p:txBody>
      </p:sp>
      <p:pic>
        <p:nvPicPr>
          <p:cNvPr id="34" name="Picture 33">
            <a:extLst>
              <a:ext uri="{FF2B5EF4-FFF2-40B4-BE49-F238E27FC236}">
                <a16:creationId xmlns:a16="http://schemas.microsoft.com/office/drawing/2014/main" id="{1DC40EA1-808F-49BC-A062-9B05A83992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25"/>
          <a:stretch/>
        </p:blipFill>
        <p:spPr>
          <a:xfrm>
            <a:off x="5521606" y="7409972"/>
            <a:ext cx="965817" cy="646686"/>
          </a:xfrm>
          <a:prstGeom prst="rect">
            <a:avLst/>
          </a:prstGeom>
        </p:spPr>
      </p:pic>
    </p:spTree>
    <p:extLst>
      <p:ext uri="{BB962C8B-B14F-4D97-AF65-F5344CB8AC3E}">
        <p14:creationId xmlns:p14="http://schemas.microsoft.com/office/powerpoint/2010/main" val="3761362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67488" y="737374"/>
            <a:ext cx="6496979"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Present tense weak verbs, 1</a:t>
            </a:r>
            <a:r>
              <a:rPr lang="en-GB" b="1" baseline="30000" dirty="0">
                <a:solidFill>
                  <a:srgbClr val="000000"/>
                </a:solidFill>
                <a:latin typeface="Century Gothic" panose="020B0502020202020204" pitchFamily="34" charset="0"/>
              </a:rPr>
              <a:t>st   and</a:t>
            </a:r>
            <a:r>
              <a:rPr lang="en-GB" b="1" dirty="0">
                <a:solidFill>
                  <a:srgbClr val="000000"/>
                </a:solidFill>
                <a:latin typeface="Century Gothic" panose="020B0502020202020204" pitchFamily="34" charset="0"/>
              </a:rPr>
              <a:t> 2</a:t>
            </a:r>
            <a:r>
              <a:rPr lang="en-GB" b="1" baseline="30000" dirty="0">
                <a:solidFill>
                  <a:srgbClr val="000000"/>
                </a:solidFill>
                <a:latin typeface="Century Gothic" panose="020B0502020202020204" pitchFamily="34" charset="0"/>
              </a:rPr>
              <a:t>nd</a:t>
            </a:r>
            <a:r>
              <a:rPr lang="en-GB" b="1" dirty="0">
                <a:solidFill>
                  <a:srgbClr val="000000"/>
                </a:solidFill>
                <a:latin typeface="Century Gothic" panose="020B0502020202020204" pitchFamily="34" charset="0"/>
              </a:rPr>
              <a:t> persons singular</a:t>
            </a:r>
            <a:endParaRPr lang="en-GB" dirty="0">
              <a:solidFill>
                <a:srgbClr val="000000"/>
              </a:solidFill>
              <a:latin typeface="Century Gothic" panose="020B0502020202020204" pitchFamily="34" charset="0"/>
            </a:endParaRPr>
          </a:p>
        </p:txBody>
      </p:sp>
      <p:sp>
        <p:nvSpPr>
          <p:cNvPr id="18" name="TextBox 17">
            <a:extLst>
              <a:ext uri="{FF2B5EF4-FFF2-40B4-BE49-F238E27FC236}">
                <a16:creationId xmlns:a16="http://schemas.microsoft.com/office/drawing/2014/main" id="{411B8227-D4D0-417C-9D21-570C5972CA3D}"/>
              </a:ext>
            </a:extLst>
          </p:cNvPr>
          <p:cNvSpPr txBox="1"/>
          <p:nvPr/>
        </p:nvSpPr>
        <p:spPr>
          <a:xfrm>
            <a:off x="108946" y="1024537"/>
            <a:ext cx="6342719" cy="584775"/>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We know that the verb ending changes depending on </a:t>
            </a:r>
            <a:r>
              <a:rPr lang="en-GB" sz="1600" u="sng" dirty="0">
                <a:solidFill>
                  <a:srgbClr val="000000"/>
                </a:solidFill>
                <a:latin typeface="Century Gothic" panose="020B0502020202020204" pitchFamily="34" charset="0"/>
              </a:rPr>
              <a:t>who </a:t>
            </a:r>
            <a:r>
              <a:rPr lang="en-GB" sz="1600" dirty="0">
                <a:solidFill>
                  <a:srgbClr val="000000"/>
                </a:solidFill>
                <a:latin typeface="Century Gothic" panose="020B0502020202020204" pitchFamily="34" charset="0"/>
              </a:rPr>
              <a:t>the verb refers to.</a:t>
            </a:r>
            <a:endParaRPr lang="en-US" sz="1600" dirty="0">
              <a:solidFill>
                <a:srgbClr val="000000"/>
              </a:solidFill>
              <a:latin typeface="Century Gothic" panose="020B0502020202020204" pitchFamily="34" charset="0"/>
            </a:endParaRPr>
          </a:p>
        </p:txBody>
      </p:sp>
      <p:sp>
        <p:nvSpPr>
          <p:cNvPr id="7" name="TextBox 6">
            <a:extLst>
              <a:ext uri="{FF2B5EF4-FFF2-40B4-BE49-F238E27FC236}">
                <a16:creationId xmlns:a16="http://schemas.microsoft.com/office/drawing/2014/main" id="{62B0292F-4643-4F1F-8C69-DD4BE3335403}"/>
              </a:ext>
            </a:extLst>
          </p:cNvPr>
          <p:cNvSpPr txBox="1"/>
          <p:nvPr/>
        </p:nvSpPr>
        <p:spPr>
          <a:xfrm>
            <a:off x="135518" y="1839688"/>
            <a:ext cx="1891068" cy="1077218"/>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de-DE" sz="1600" dirty="0" err="1">
                <a:solidFill>
                  <a:srgbClr val="000000"/>
                </a:solidFill>
                <a:latin typeface="Century Gothic" panose="020B0502020202020204" pitchFamily="34" charset="0"/>
              </a:rPr>
              <a:t>For</a:t>
            </a:r>
            <a:r>
              <a:rPr lang="de-DE" sz="1600" dirty="0">
                <a:solidFill>
                  <a:srgbClr val="000000"/>
                </a:solidFill>
                <a:latin typeface="Century Gothic" panose="020B0502020202020204" pitchFamily="34" charset="0"/>
              </a:rPr>
              <a:t> </a:t>
            </a:r>
            <a:r>
              <a:rPr lang="de-DE" sz="1600" dirty="0" err="1">
                <a:solidFill>
                  <a:srgbClr val="000000"/>
                </a:solidFill>
                <a:latin typeface="Century Gothic" panose="020B0502020202020204" pitchFamily="34" charset="0"/>
              </a:rPr>
              <a:t>the</a:t>
            </a:r>
            <a:r>
              <a:rPr lang="de-DE" sz="1600"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a:t>
            </a:r>
            <a:r>
              <a:rPr lang="en-GB" sz="1600" b="1" dirty="0">
                <a:solidFill>
                  <a:srgbClr val="000000"/>
                </a:solidFill>
                <a:latin typeface="Century Gothic" panose="020B0502020202020204" pitchFamily="34" charset="0"/>
              </a:rPr>
              <a:t>du</a:t>
            </a:r>
            <a:r>
              <a:rPr lang="en-GB" sz="1600" dirty="0">
                <a:solidFill>
                  <a:srgbClr val="000000"/>
                </a:solidFill>
                <a:latin typeface="Century Gothic" panose="020B0502020202020204" pitchFamily="34" charset="0"/>
              </a:rPr>
              <a:t>’ (you) form, remove the ‘</a:t>
            </a:r>
            <a:r>
              <a:rPr lang="en-GB" sz="1600" b="1" dirty="0" err="1">
                <a:solidFill>
                  <a:srgbClr val="000000"/>
                </a:solidFill>
                <a:latin typeface="Century Gothic" panose="020B0502020202020204" pitchFamily="34" charset="0"/>
              </a:rPr>
              <a:t>en</a:t>
            </a:r>
            <a:r>
              <a:rPr lang="en-GB" sz="1600" dirty="0">
                <a:solidFill>
                  <a:srgbClr val="000000"/>
                </a:solidFill>
                <a:latin typeface="Century Gothic" panose="020B0502020202020204" pitchFamily="34" charset="0"/>
              </a:rPr>
              <a:t>’, then add </a:t>
            </a:r>
            <a:r>
              <a:rPr lang="en-GB" sz="1600" b="1" dirty="0">
                <a:solidFill>
                  <a:srgbClr val="000000"/>
                </a:solidFill>
                <a:latin typeface="Century Gothic" panose="020B0502020202020204" pitchFamily="34" charset="0"/>
              </a:rPr>
              <a:t>‘</a:t>
            </a:r>
            <a:r>
              <a:rPr lang="en-GB" sz="1600" b="1" dirty="0" err="1">
                <a:solidFill>
                  <a:srgbClr val="000000"/>
                </a:solidFill>
                <a:latin typeface="Century Gothic" panose="020B0502020202020204" pitchFamily="34" charset="0"/>
              </a:rPr>
              <a:t>st</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to the </a:t>
            </a:r>
            <a:r>
              <a:rPr lang="en-GB" sz="1600" b="1" dirty="0">
                <a:solidFill>
                  <a:srgbClr val="000000"/>
                </a:solidFill>
                <a:latin typeface="Century Gothic" panose="020B0502020202020204" pitchFamily="34" charset="0"/>
              </a:rPr>
              <a:t>stem.</a:t>
            </a:r>
            <a:endParaRPr lang="en-US" sz="1600" b="1" dirty="0">
              <a:solidFill>
                <a:srgbClr val="000000"/>
              </a:solidFill>
              <a:latin typeface="Century Gothic" panose="020B0502020202020204" pitchFamily="34" charset="0"/>
            </a:endParaRPr>
          </a:p>
        </p:txBody>
      </p:sp>
      <p:sp>
        <p:nvSpPr>
          <p:cNvPr id="8" name="TextBox 7">
            <a:extLst>
              <a:ext uri="{FF2B5EF4-FFF2-40B4-BE49-F238E27FC236}">
                <a16:creationId xmlns:a16="http://schemas.microsoft.com/office/drawing/2014/main" id="{A32268B9-8F76-4964-82E1-19C43A4FFC3A}"/>
              </a:ext>
            </a:extLst>
          </p:cNvPr>
          <p:cNvSpPr txBox="1"/>
          <p:nvPr/>
        </p:nvSpPr>
        <p:spPr>
          <a:xfrm>
            <a:off x="150199" y="3347864"/>
            <a:ext cx="5691069"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Note: If the stem ends in ‘z’ then add </a:t>
            </a:r>
            <a:r>
              <a:rPr lang="en-GB" sz="1600" b="1" dirty="0">
                <a:solidFill>
                  <a:srgbClr val="000000"/>
                </a:solidFill>
                <a:latin typeface="Century Gothic" panose="020B0502020202020204" pitchFamily="34" charset="0"/>
              </a:rPr>
              <a:t>only </a:t>
            </a:r>
            <a:r>
              <a:rPr lang="en-GB" sz="1600" dirty="0">
                <a:solidFill>
                  <a:srgbClr val="000000"/>
                </a:solidFill>
                <a:latin typeface="Century Gothic" panose="020B0502020202020204" pitchFamily="34" charset="0"/>
              </a:rPr>
              <a:t>‘t’.</a:t>
            </a:r>
            <a:endParaRPr lang="en-US" sz="1600" dirty="0">
              <a:solidFill>
                <a:srgbClr val="000000"/>
              </a:solidFill>
              <a:latin typeface="Century Gothic" panose="020B0502020202020204" pitchFamily="34" charset="0"/>
            </a:endParaRPr>
          </a:p>
        </p:txBody>
      </p:sp>
      <p:sp>
        <p:nvSpPr>
          <p:cNvPr id="12" name="TextBox 11">
            <a:extLst>
              <a:ext uri="{FF2B5EF4-FFF2-40B4-BE49-F238E27FC236}">
                <a16:creationId xmlns:a16="http://schemas.microsoft.com/office/drawing/2014/main" id="{CA212E19-BE24-4846-8090-12DA2F42195F}"/>
              </a:ext>
            </a:extLst>
          </p:cNvPr>
          <p:cNvSpPr txBox="1"/>
          <p:nvPr/>
        </p:nvSpPr>
        <p:spPr>
          <a:xfrm>
            <a:off x="136634" y="3620847"/>
            <a:ext cx="6700860" cy="338554"/>
          </a:xfrm>
          <a:prstGeom prst="rect">
            <a:avLst/>
          </a:prstGeom>
          <a:noFill/>
        </p:spPr>
        <p:txBody>
          <a:bodyPr wrap="square" rtlCol="0">
            <a:spAutoFit/>
          </a:bodyPr>
          <a:lstStyle/>
          <a:p>
            <a:pPr fontAlgn="auto">
              <a:spcBef>
                <a:spcPts val="0"/>
              </a:spcBef>
              <a:spcAft>
                <a:spcPts val="0"/>
              </a:spcAft>
            </a:pPr>
            <a:r>
              <a:rPr lang="en-GB" sz="1600" dirty="0" err="1">
                <a:solidFill>
                  <a:srgbClr val="000000"/>
                </a:solidFill>
                <a:latin typeface="Century Gothic" panose="020B0502020202020204" pitchFamily="34" charset="0"/>
              </a:rPr>
              <a:t>tanzen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tanz</a:t>
            </a:r>
            <a:r>
              <a:rPr lang="en-GB" sz="1600" dirty="0">
                <a:solidFill>
                  <a:srgbClr val="000000"/>
                </a:solidFill>
                <a:latin typeface="Century Gothic" panose="020B0502020202020204" pitchFamily="34" charset="0"/>
              </a:rPr>
              <a:t>-           du </a:t>
            </a:r>
            <a:r>
              <a:rPr lang="en-GB" sz="1600" dirty="0" err="1">
                <a:solidFill>
                  <a:srgbClr val="000000"/>
                </a:solidFill>
                <a:latin typeface="Century Gothic" panose="020B0502020202020204" pitchFamily="34" charset="0"/>
              </a:rPr>
              <a:t>tanz</a:t>
            </a:r>
            <a:r>
              <a:rPr lang="en-GB" sz="1600" b="1" dirty="0" err="1">
                <a:solidFill>
                  <a:srgbClr val="000000"/>
                </a:solidFill>
                <a:latin typeface="Century Gothic" panose="020B0502020202020204" pitchFamily="34" charset="0"/>
              </a:rPr>
              <a:t>t</a:t>
            </a:r>
            <a:r>
              <a:rPr lang="en-GB" sz="1600" b="1" dirty="0">
                <a:solidFill>
                  <a:srgbClr val="000000"/>
                </a:solidFill>
                <a:latin typeface="Century Gothic" panose="020B0502020202020204" pitchFamily="34" charset="0"/>
              </a:rPr>
              <a:t> – </a:t>
            </a:r>
            <a:r>
              <a:rPr lang="en-GB" sz="1600" i="1" dirty="0">
                <a:solidFill>
                  <a:srgbClr val="000000"/>
                </a:solidFill>
                <a:latin typeface="Century Gothic" panose="020B0502020202020204" pitchFamily="34" charset="0"/>
              </a:rPr>
              <a:t>you dance / you are dancing</a:t>
            </a:r>
            <a:endParaRPr lang="en-US" sz="1600" i="1" dirty="0">
              <a:solidFill>
                <a:srgbClr val="000000"/>
              </a:solidFill>
              <a:latin typeface="Century Gothic" panose="020B0502020202020204" pitchFamily="34" charset="0"/>
            </a:endParaRPr>
          </a:p>
        </p:txBody>
      </p:sp>
      <p:cxnSp>
        <p:nvCxnSpPr>
          <p:cNvPr id="28" name="Straight Arrow Connector 27">
            <a:extLst>
              <a:ext uri="{FF2B5EF4-FFF2-40B4-BE49-F238E27FC236}">
                <a16:creationId xmlns:a16="http://schemas.microsoft.com/office/drawing/2014/main" id="{6A52ED45-8461-4916-81E6-8E2CEBC552B5}"/>
              </a:ext>
            </a:extLst>
          </p:cNvPr>
          <p:cNvCxnSpPr>
            <a:cxnSpLocks/>
          </p:cNvCxnSpPr>
          <p:nvPr/>
        </p:nvCxnSpPr>
        <p:spPr>
          <a:xfrm>
            <a:off x="1011280" y="3790124"/>
            <a:ext cx="3384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0FC976B-A458-42AF-B479-37BDF97C13DF}"/>
              </a:ext>
            </a:extLst>
          </p:cNvPr>
          <p:cNvCxnSpPr>
            <a:cxnSpLocks/>
          </p:cNvCxnSpPr>
          <p:nvPr/>
        </p:nvCxnSpPr>
        <p:spPr>
          <a:xfrm>
            <a:off x="2026586" y="3818632"/>
            <a:ext cx="3384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C7F8DD2-4404-457C-89AC-3A4BFEF47208}"/>
              </a:ext>
            </a:extLst>
          </p:cNvPr>
          <p:cNvPicPr>
            <a:picLocks noChangeAspect="1"/>
          </p:cNvPicPr>
          <p:nvPr/>
        </p:nvPicPr>
        <p:blipFill>
          <a:blip r:embed="rId3">
            <a:clrChange>
              <a:clrFrom>
                <a:srgbClr val="FCFAFB"/>
              </a:clrFrom>
              <a:clrTo>
                <a:srgbClr val="FCFAFB">
                  <a:alpha val="0"/>
                </a:srgbClr>
              </a:clrTo>
            </a:clrChange>
          </a:blip>
          <a:stretch>
            <a:fillRect/>
          </a:stretch>
        </p:blipFill>
        <p:spPr>
          <a:xfrm>
            <a:off x="5965659" y="3040928"/>
            <a:ext cx="703701" cy="741962"/>
          </a:xfrm>
          <a:prstGeom prst="rect">
            <a:avLst/>
          </a:prstGeom>
        </p:spPr>
      </p:pic>
      <p:sp>
        <p:nvSpPr>
          <p:cNvPr id="33" name="TextBox 32">
            <a:extLst>
              <a:ext uri="{FF2B5EF4-FFF2-40B4-BE49-F238E27FC236}">
                <a16:creationId xmlns:a16="http://schemas.microsoft.com/office/drawing/2014/main" id="{E25A7F68-6433-4031-BE67-E2E24A3A6A7B}"/>
              </a:ext>
            </a:extLst>
          </p:cNvPr>
          <p:cNvSpPr txBox="1"/>
          <p:nvPr/>
        </p:nvSpPr>
        <p:spPr>
          <a:xfrm>
            <a:off x="91244" y="4018827"/>
            <a:ext cx="6181980" cy="369332"/>
          </a:xfrm>
          <a:prstGeom prst="rect">
            <a:avLst/>
          </a:prstGeom>
          <a:noFill/>
        </p:spPr>
        <p:txBody>
          <a:bodyPr wrap="square" rtlCol="0">
            <a:spAutoFit/>
          </a:bodyPr>
          <a:lstStyle/>
          <a:p>
            <a:pPr fontAlgn="auto">
              <a:spcBef>
                <a:spcPts val="0"/>
              </a:spcBef>
              <a:spcAft>
                <a:spcPts val="0"/>
              </a:spcAft>
            </a:pPr>
            <a:r>
              <a:rPr lang="en-GB" b="1" dirty="0">
                <a:solidFill>
                  <a:srgbClr val="000000"/>
                </a:solidFill>
                <a:latin typeface="Century Gothic" panose="020B0502020202020204" pitchFamily="34" charset="0"/>
              </a:rPr>
              <a:t>Open (</a:t>
            </a:r>
            <a:r>
              <a:rPr lang="en-GB" b="1" dirty="0" err="1">
                <a:solidFill>
                  <a:srgbClr val="000000"/>
                </a:solidFill>
                <a:latin typeface="Century Gothic" panose="020B0502020202020204" pitchFamily="34" charset="0"/>
              </a:rPr>
              <a:t>wh</a:t>
            </a:r>
            <a:r>
              <a:rPr lang="en-GB" b="1" dirty="0">
                <a:solidFill>
                  <a:srgbClr val="000000"/>
                </a:solidFill>
                <a:latin typeface="Century Gothic" panose="020B0502020202020204" pitchFamily="34" charset="0"/>
              </a:rPr>
              <a:t>-) questions</a:t>
            </a:r>
            <a:endParaRPr lang="en-US" b="1" dirty="0">
              <a:solidFill>
                <a:srgbClr val="000000"/>
              </a:solidFill>
              <a:latin typeface="Century Gothic" panose="020B0502020202020204" pitchFamily="34" charset="0"/>
            </a:endParaRPr>
          </a:p>
        </p:txBody>
      </p:sp>
      <p:sp>
        <p:nvSpPr>
          <p:cNvPr id="35" name="TextBox 34">
            <a:extLst>
              <a:ext uri="{FF2B5EF4-FFF2-40B4-BE49-F238E27FC236}">
                <a16:creationId xmlns:a16="http://schemas.microsoft.com/office/drawing/2014/main" id="{DD2C03C7-1D19-48C1-A81E-39274A13BC58}"/>
              </a:ext>
            </a:extLst>
          </p:cNvPr>
          <p:cNvSpPr txBox="1"/>
          <p:nvPr/>
        </p:nvSpPr>
        <p:spPr>
          <a:xfrm>
            <a:off x="149574" y="4409094"/>
            <a:ext cx="6496979"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We know that </a:t>
            </a:r>
            <a:r>
              <a:rPr lang="en-GB" sz="1600" b="1" dirty="0">
                <a:solidFill>
                  <a:srgbClr val="000000"/>
                </a:solidFill>
                <a:latin typeface="Century Gothic" panose="020B0502020202020204" pitchFamily="34" charset="0"/>
              </a:rPr>
              <a:t>closed  </a:t>
            </a:r>
            <a:r>
              <a:rPr lang="en-GB" sz="1600" dirty="0">
                <a:solidFill>
                  <a:srgbClr val="000000"/>
                </a:solidFill>
                <a:latin typeface="Century Gothic" panose="020B0502020202020204" pitchFamily="34" charset="0"/>
              </a:rPr>
              <a:t>(yes/no) questions are formed by swapping subject and verb:</a:t>
            </a:r>
            <a:endParaRPr lang="en-US" sz="1600" dirty="0">
              <a:solidFill>
                <a:srgbClr val="000000"/>
              </a:solidFill>
              <a:latin typeface="Century Gothic" panose="020B0502020202020204" pitchFamily="34" charset="0"/>
            </a:endParaRPr>
          </a:p>
        </p:txBody>
      </p:sp>
      <p:sp>
        <p:nvSpPr>
          <p:cNvPr id="36" name="TextBox 35">
            <a:extLst>
              <a:ext uri="{FF2B5EF4-FFF2-40B4-BE49-F238E27FC236}">
                <a16:creationId xmlns:a16="http://schemas.microsoft.com/office/drawing/2014/main" id="{8EB81C89-2990-4A59-AC30-C2C81DDD7D51}"/>
              </a:ext>
            </a:extLst>
          </p:cNvPr>
          <p:cNvSpPr txBox="1"/>
          <p:nvPr/>
        </p:nvSpPr>
        <p:spPr>
          <a:xfrm>
            <a:off x="133059" y="6156176"/>
            <a:ext cx="6667810"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To ask an </a:t>
            </a:r>
            <a:r>
              <a:rPr lang="en-GB" sz="1600" b="1" dirty="0">
                <a:solidFill>
                  <a:srgbClr val="000000"/>
                </a:solidFill>
                <a:latin typeface="Century Gothic" panose="020B0502020202020204" pitchFamily="34" charset="0"/>
              </a:rPr>
              <a:t>open </a:t>
            </a:r>
            <a:r>
              <a:rPr lang="en-GB" sz="1600" dirty="0">
                <a:solidFill>
                  <a:srgbClr val="000000"/>
                </a:solidFill>
                <a:latin typeface="Century Gothic" panose="020B0502020202020204" pitchFamily="34" charset="0"/>
              </a:rPr>
              <a:t>question, put a question word  in front of the verb: </a:t>
            </a:r>
            <a:endParaRPr lang="en-US" sz="1600" dirty="0">
              <a:solidFill>
                <a:srgbClr val="000000"/>
              </a:solidFill>
              <a:latin typeface="Century Gothic" panose="020B0502020202020204" pitchFamily="34" charset="0"/>
            </a:endParaRPr>
          </a:p>
        </p:txBody>
      </p:sp>
      <p:sp>
        <p:nvSpPr>
          <p:cNvPr id="10" name="TextBox 9">
            <a:extLst>
              <a:ext uri="{FF2B5EF4-FFF2-40B4-BE49-F238E27FC236}">
                <a16:creationId xmlns:a16="http://schemas.microsoft.com/office/drawing/2014/main" id="{AC4B6044-032F-43CB-A2F6-40EAF5A425A8}"/>
              </a:ext>
            </a:extLst>
          </p:cNvPr>
          <p:cNvSpPr txBox="1"/>
          <p:nvPr/>
        </p:nvSpPr>
        <p:spPr>
          <a:xfrm>
            <a:off x="1613055" y="5156921"/>
            <a:ext cx="5016983" cy="338554"/>
          </a:xfrm>
          <a:prstGeom prst="rect">
            <a:avLst/>
          </a:prstGeom>
          <a:solidFill>
            <a:srgbClr val="FDEEB9"/>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b="1" dirty="0">
                <a:solidFill>
                  <a:srgbClr val="000000"/>
                </a:solidFill>
                <a:latin typeface="Century Gothic" panose="020B0502020202020204" pitchFamily="34" charset="0"/>
              </a:rPr>
              <a:t>Du </a:t>
            </a:r>
            <a:r>
              <a:rPr lang="en-GB" sz="1600" b="1" dirty="0" err="1">
                <a:solidFill>
                  <a:srgbClr val="000000"/>
                </a:solidFill>
                <a:latin typeface="Century Gothic" panose="020B0502020202020204" pitchFamily="34" charset="0"/>
              </a:rPr>
              <a:t>schreibst</a:t>
            </a:r>
            <a:r>
              <a:rPr lang="en-GB" sz="1600" b="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ein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Buch</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You are writing a book.</a:t>
            </a:r>
            <a:endParaRPr lang="en-US" sz="1600" i="1" dirty="0">
              <a:solidFill>
                <a:srgbClr val="000000"/>
              </a:solidFill>
              <a:latin typeface="Century Gothic" panose="020B0502020202020204" pitchFamily="34" charset="0"/>
            </a:endParaRPr>
          </a:p>
        </p:txBody>
      </p:sp>
      <p:sp>
        <p:nvSpPr>
          <p:cNvPr id="11" name="TextBox 10">
            <a:extLst>
              <a:ext uri="{FF2B5EF4-FFF2-40B4-BE49-F238E27FC236}">
                <a16:creationId xmlns:a16="http://schemas.microsoft.com/office/drawing/2014/main" id="{C9E569C0-0E2F-4B11-8D64-CBDAEC2B0319}"/>
              </a:ext>
            </a:extLst>
          </p:cNvPr>
          <p:cNvSpPr txBox="1"/>
          <p:nvPr/>
        </p:nvSpPr>
        <p:spPr>
          <a:xfrm>
            <a:off x="1613055" y="5656305"/>
            <a:ext cx="5016984" cy="338554"/>
          </a:xfrm>
          <a:prstGeom prst="rect">
            <a:avLst/>
          </a:prstGeom>
          <a:solidFill>
            <a:srgbClr val="FDEEB9"/>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b="1" dirty="0" err="1">
                <a:solidFill>
                  <a:srgbClr val="000000"/>
                </a:solidFill>
                <a:latin typeface="Century Gothic" panose="020B0502020202020204" pitchFamily="34" charset="0"/>
              </a:rPr>
              <a:t>Schreibst</a:t>
            </a:r>
            <a:r>
              <a:rPr lang="en-GB" sz="1600" b="1" dirty="0">
                <a:solidFill>
                  <a:srgbClr val="000000"/>
                </a:solidFill>
                <a:latin typeface="Century Gothic" panose="020B0502020202020204" pitchFamily="34" charset="0"/>
              </a:rPr>
              <a:t> du </a:t>
            </a:r>
            <a:r>
              <a:rPr lang="en-GB" sz="1600" dirty="0" err="1">
                <a:solidFill>
                  <a:srgbClr val="000000"/>
                </a:solidFill>
                <a:latin typeface="Century Gothic" panose="020B0502020202020204" pitchFamily="34" charset="0"/>
              </a:rPr>
              <a:t>ein</a:t>
            </a:r>
            <a:r>
              <a:rPr lang="en-GB" sz="1600" dirty="0">
                <a:solidFill>
                  <a:srgbClr val="000000"/>
                </a:solidFill>
                <a:latin typeface="Century Gothic" panose="020B0502020202020204" pitchFamily="34" charset="0"/>
              </a:rPr>
              <a:t> Buch?  </a:t>
            </a:r>
            <a:r>
              <a:rPr lang="en-GB" sz="1600" i="1" dirty="0">
                <a:solidFill>
                  <a:srgbClr val="000000"/>
                </a:solidFill>
                <a:latin typeface="Century Gothic" panose="020B0502020202020204" pitchFamily="34" charset="0"/>
              </a:rPr>
              <a:t>Are you writing a book?</a:t>
            </a:r>
            <a:endParaRPr lang="en-US" sz="1600" i="1" dirty="0">
              <a:solidFill>
                <a:srgbClr val="000000"/>
              </a:solidFill>
              <a:latin typeface="Arial"/>
            </a:endParaRPr>
          </a:p>
        </p:txBody>
      </p:sp>
      <p:sp>
        <p:nvSpPr>
          <p:cNvPr id="13" name="TextBox 12">
            <a:extLst>
              <a:ext uri="{FF2B5EF4-FFF2-40B4-BE49-F238E27FC236}">
                <a16:creationId xmlns:a16="http://schemas.microsoft.com/office/drawing/2014/main" id="{31E4B7DB-666C-4CA7-9AA9-722CF0D6454A}"/>
              </a:ext>
            </a:extLst>
          </p:cNvPr>
          <p:cNvSpPr txBox="1"/>
          <p:nvPr/>
        </p:nvSpPr>
        <p:spPr>
          <a:xfrm>
            <a:off x="114684" y="6660232"/>
            <a:ext cx="6686185" cy="338554"/>
          </a:xfrm>
          <a:prstGeom prst="rect">
            <a:avLst/>
          </a:prstGeom>
          <a:solidFill>
            <a:srgbClr val="FDEEB9"/>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b="1" dirty="0">
                <a:solidFill>
                  <a:srgbClr val="000000"/>
                </a:solidFill>
                <a:latin typeface="Century Gothic" panose="020B0502020202020204" pitchFamily="34" charset="0"/>
              </a:rPr>
              <a:t>Wo</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schreibst</a:t>
            </a:r>
            <a:r>
              <a:rPr lang="en-GB" sz="1600" dirty="0">
                <a:solidFill>
                  <a:srgbClr val="000000"/>
                </a:solidFill>
                <a:latin typeface="Century Gothic" panose="020B0502020202020204" pitchFamily="34" charset="0"/>
              </a:rPr>
              <a:t> du das Buch?  </a:t>
            </a:r>
            <a:r>
              <a:rPr lang="en-GB" sz="1600" b="1" i="1" dirty="0">
                <a:solidFill>
                  <a:srgbClr val="000000"/>
                </a:solidFill>
                <a:latin typeface="Century Gothic" panose="020B0502020202020204" pitchFamily="34" charset="0"/>
              </a:rPr>
              <a:t>Where </a:t>
            </a:r>
            <a:r>
              <a:rPr lang="en-GB" sz="1600" i="1" dirty="0">
                <a:solidFill>
                  <a:srgbClr val="000000"/>
                </a:solidFill>
                <a:latin typeface="Century Gothic" panose="020B0502020202020204" pitchFamily="34" charset="0"/>
              </a:rPr>
              <a:t>are you writing the book?</a:t>
            </a:r>
            <a:endParaRPr lang="en-US" sz="1600" i="1" dirty="0">
              <a:solidFill>
                <a:srgbClr val="000000"/>
              </a:solidFill>
              <a:latin typeface="Century Gothic" panose="020B0502020202020204" pitchFamily="34" charset="0"/>
            </a:endParaRPr>
          </a:p>
        </p:txBody>
      </p:sp>
      <p:graphicFrame>
        <p:nvGraphicFramePr>
          <p:cNvPr id="17" name="Table 18">
            <a:extLst>
              <a:ext uri="{FF2B5EF4-FFF2-40B4-BE49-F238E27FC236}">
                <a16:creationId xmlns:a16="http://schemas.microsoft.com/office/drawing/2014/main" id="{BFCEBF79-024D-488A-80A9-0FBEE672D2ED}"/>
              </a:ext>
            </a:extLst>
          </p:cNvPr>
          <p:cNvGraphicFramePr>
            <a:graphicFrameLocks noGrp="1"/>
          </p:cNvGraphicFramePr>
          <p:nvPr>
            <p:extLst>
              <p:ext uri="{D42A27DB-BD31-4B8C-83A1-F6EECF244321}">
                <p14:modId xmlns:p14="http://schemas.microsoft.com/office/powerpoint/2010/main" val="4050934255"/>
              </p:ext>
            </p:extLst>
          </p:nvPr>
        </p:nvGraphicFramePr>
        <p:xfrm>
          <a:off x="198525" y="7503761"/>
          <a:ext cx="6067664" cy="1483360"/>
        </p:xfrm>
        <a:graphic>
          <a:graphicData uri="http://schemas.openxmlformats.org/drawingml/2006/table">
            <a:tbl>
              <a:tblPr firstRow="1" bandRow="1">
                <a:tableStyleId>{F5AB1C69-6EDB-4FF4-983F-18BD219EF322}</a:tableStyleId>
              </a:tblPr>
              <a:tblGrid>
                <a:gridCol w="3086459">
                  <a:extLst>
                    <a:ext uri="{9D8B030D-6E8A-4147-A177-3AD203B41FA5}">
                      <a16:colId xmlns:a16="http://schemas.microsoft.com/office/drawing/2014/main" val="1600906666"/>
                    </a:ext>
                  </a:extLst>
                </a:gridCol>
                <a:gridCol w="2981205">
                  <a:extLst>
                    <a:ext uri="{9D8B030D-6E8A-4147-A177-3AD203B41FA5}">
                      <a16:colId xmlns:a16="http://schemas.microsoft.com/office/drawing/2014/main" val="1742175070"/>
                    </a:ext>
                  </a:extLst>
                </a:gridCol>
              </a:tblGrid>
              <a:tr h="370840">
                <a:tc>
                  <a:txBody>
                    <a:bodyPr/>
                    <a:lstStyle/>
                    <a:p>
                      <a:r>
                        <a:rPr lang="en-GB" sz="1600" b="0" dirty="0" err="1">
                          <a:solidFill>
                            <a:schemeClr val="tx1"/>
                          </a:solidFill>
                          <a:latin typeface="Century Gothic" panose="020B0502020202020204" pitchFamily="34" charset="0"/>
                        </a:rPr>
                        <a:t>Wer</a:t>
                      </a:r>
                      <a:r>
                        <a:rPr lang="en-GB" sz="1600" b="0" dirty="0">
                          <a:solidFill>
                            <a:schemeClr val="tx1"/>
                          </a:solidFill>
                          <a:latin typeface="Century Gothic" panose="020B0502020202020204" pitchFamily="34" charset="0"/>
                        </a:rPr>
                        <a:t> </a:t>
                      </a:r>
                      <a:r>
                        <a:rPr lang="en-GB" sz="1600" b="0" dirty="0" err="1">
                          <a:solidFill>
                            <a:schemeClr val="tx1"/>
                          </a:solidFill>
                          <a:latin typeface="Century Gothic" panose="020B0502020202020204" pitchFamily="34" charset="0"/>
                        </a:rPr>
                        <a:t>spielt</a:t>
                      </a:r>
                      <a:r>
                        <a:rPr lang="en-GB" sz="1600" b="0" dirty="0">
                          <a:solidFill>
                            <a:schemeClr val="tx1"/>
                          </a:solidFill>
                          <a:latin typeface="Century Gothic" panose="020B0502020202020204" pitchFamily="34" charset="0"/>
                        </a:rPr>
                        <a:t> </a:t>
                      </a:r>
                      <a:r>
                        <a:rPr lang="en-GB" sz="1600" b="0" dirty="0" err="1">
                          <a:solidFill>
                            <a:schemeClr val="tx1"/>
                          </a:solidFill>
                          <a:latin typeface="Century Gothic" panose="020B0502020202020204" pitchFamily="34" charset="0"/>
                        </a:rPr>
                        <a:t>Gitarre</a:t>
                      </a:r>
                      <a:r>
                        <a:rPr lang="en-GB" sz="1600" b="0" dirty="0">
                          <a:solidFill>
                            <a:schemeClr val="tx1"/>
                          </a:solidFill>
                          <a:latin typeface="Century Gothic" panose="020B0502020202020204" pitchFamily="34" charset="0"/>
                        </a:rPr>
                        <a:t>?</a:t>
                      </a:r>
                      <a:endParaRPr lang="en-US"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1589320"/>
                  </a:ext>
                </a:extLst>
              </a:tr>
              <a:tr h="370840">
                <a:tc>
                  <a:txBody>
                    <a:bodyPr/>
                    <a:lstStyle/>
                    <a:p>
                      <a:r>
                        <a:rPr lang="en-GB" sz="1600" dirty="0">
                          <a:latin typeface="Century Gothic" panose="020B0502020202020204" pitchFamily="34" charset="0"/>
                        </a:rPr>
                        <a:t>Wie oft </a:t>
                      </a:r>
                      <a:r>
                        <a:rPr lang="en-GB" sz="1600" dirty="0" err="1">
                          <a:latin typeface="Century Gothic" panose="020B0502020202020204" pitchFamily="34" charset="0"/>
                        </a:rPr>
                        <a:t>tanzt</a:t>
                      </a:r>
                      <a:r>
                        <a:rPr lang="en-GB" sz="1600" dirty="0">
                          <a:latin typeface="Century Gothic" panose="020B0502020202020204" pitchFamily="34" charset="0"/>
                        </a:rPr>
                        <a:t> du?</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004687"/>
                  </a:ext>
                </a:extLst>
              </a:tr>
              <a:tr h="370840">
                <a:tc>
                  <a:txBody>
                    <a:bodyPr/>
                    <a:lstStyle/>
                    <a:p>
                      <a:r>
                        <a:rPr lang="en-GB" sz="1600" dirty="0">
                          <a:latin typeface="Century Gothic" panose="020B0502020202020204" pitchFamily="34" charset="0"/>
                        </a:rPr>
                        <a:t>Was </a:t>
                      </a:r>
                      <a:r>
                        <a:rPr lang="en-GB" sz="1600" dirty="0" err="1">
                          <a:latin typeface="Century Gothic" panose="020B0502020202020204" pitchFamily="34" charset="0"/>
                        </a:rPr>
                        <a:t>machst</a:t>
                      </a:r>
                      <a:r>
                        <a:rPr lang="en-GB" sz="1600" dirty="0">
                          <a:latin typeface="Century Gothic" panose="020B0502020202020204" pitchFamily="34" charset="0"/>
                        </a:rPr>
                        <a:t> du am Montag?</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8178163"/>
                  </a:ext>
                </a:extLst>
              </a:tr>
              <a:tr h="370840">
                <a:tc>
                  <a:txBody>
                    <a:bodyPr/>
                    <a:lstStyle/>
                    <a:p>
                      <a:r>
                        <a:rPr lang="en-GB" sz="1600" dirty="0">
                          <a:latin typeface="Century Gothic" panose="020B0502020202020204" pitchFamily="34" charset="0"/>
                        </a:rPr>
                        <a:t>Wo </a:t>
                      </a:r>
                      <a:r>
                        <a:rPr lang="en-GB" sz="1600" dirty="0" err="1">
                          <a:latin typeface="Century Gothic" panose="020B0502020202020204" pitchFamily="34" charset="0"/>
                        </a:rPr>
                        <a:t>hörst</a:t>
                      </a:r>
                      <a:r>
                        <a:rPr lang="en-GB" sz="1600" dirty="0">
                          <a:latin typeface="Century Gothic" panose="020B0502020202020204" pitchFamily="34" charset="0"/>
                        </a:rPr>
                        <a:t> du </a:t>
                      </a:r>
                      <a:r>
                        <a:rPr lang="en-GB" sz="1600" dirty="0" err="1">
                          <a:latin typeface="Century Gothic" panose="020B0502020202020204" pitchFamily="34" charset="0"/>
                        </a:rPr>
                        <a:t>Musik</a:t>
                      </a:r>
                      <a:r>
                        <a:rPr lang="en-GB" sz="1600" dirty="0">
                          <a:latin typeface="Century Gothic" panose="020B0502020202020204" pitchFamily="34" charset="0"/>
                        </a:rPr>
                        <a:t>?</a:t>
                      </a:r>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1663891"/>
                  </a:ext>
                </a:extLst>
              </a:tr>
            </a:tbl>
          </a:graphicData>
        </a:graphic>
      </p:graphicFrame>
      <p:sp>
        <p:nvSpPr>
          <p:cNvPr id="23" name="TextBox 22">
            <a:extLst>
              <a:ext uri="{FF2B5EF4-FFF2-40B4-BE49-F238E27FC236}">
                <a16:creationId xmlns:a16="http://schemas.microsoft.com/office/drawing/2014/main" id="{4F302216-3E3B-4043-89FF-A2B46102E148}"/>
              </a:ext>
            </a:extLst>
          </p:cNvPr>
          <p:cNvSpPr txBox="1"/>
          <p:nvPr/>
        </p:nvSpPr>
        <p:spPr>
          <a:xfrm>
            <a:off x="104936" y="7179320"/>
            <a:ext cx="6135853"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Translate the following questions into English:</a:t>
            </a:r>
            <a:endParaRPr lang="en-US" sz="1600" dirty="0">
              <a:solidFill>
                <a:srgbClr val="000000"/>
              </a:solidFill>
              <a:latin typeface="Century Gothic" panose="020B0502020202020204" pitchFamily="3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9184" y="1483847"/>
            <a:ext cx="641508" cy="641007"/>
          </a:xfrm>
          <a:prstGeom prst="rect">
            <a:avLst/>
          </a:prstGeom>
        </p:spPr>
      </p:pic>
      <p:graphicFrame>
        <p:nvGraphicFramePr>
          <p:cNvPr id="31" name="Table 30"/>
          <p:cNvGraphicFramePr>
            <a:graphicFrameLocks noGrp="1"/>
          </p:cNvGraphicFramePr>
          <p:nvPr>
            <p:extLst>
              <p:ext uri="{D42A27DB-BD31-4B8C-83A1-F6EECF244321}">
                <p14:modId xmlns:p14="http://schemas.microsoft.com/office/powerpoint/2010/main" val="1669461818"/>
              </p:ext>
            </p:extLst>
          </p:nvPr>
        </p:nvGraphicFramePr>
        <p:xfrm>
          <a:off x="2357817" y="1444590"/>
          <a:ext cx="4377481" cy="1488484"/>
        </p:xfrm>
        <a:graphic>
          <a:graphicData uri="http://schemas.openxmlformats.org/drawingml/2006/table">
            <a:tbl>
              <a:tblPr firstRow="1" bandRow="1">
                <a:tableStyleId>{5940675A-B579-460E-94D1-54222C63F5DA}</a:tableStyleId>
              </a:tblPr>
              <a:tblGrid>
                <a:gridCol w="1260723">
                  <a:extLst>
                    <a:ext uri="{9D8B030D-6E8A-4147-A177-3AD203B41FA5}">
                      <a16:colId xmlns:a16="http://schemas.microsoft.com/office/drawing/2014/main" val="20000"/>
                    </a:ext>
                  </a:extLst>
                </a:gridCol>
                <a:gridCol w="3116758">
                  <a:extLst>
                    <a:ext uri="{9D8B030D-6E8A-4147-A177-3AD203B41FA5}">
                      <a16:colId xmlns:a16="http://schemas.microsoft.com/office/drawing/2014/main" val="20001"/>
                    </a:ext>
                  </a:extLst>
                </a:gridCol>
              </a:tblGrid>
              <a:tr h="372121">
                <a:tc gridSpan="2">
                  <a:txBody>
                    <a:bodyPr/>
                    <a:lstStyle/>
                    <a:p>
                      <a:r>
                        <a:rPr lang="en-GB" sz="1600" dirty="0">
                          <a:latin typeface="Century Gothic" panose="020B0502020202020204" pitchFamily="34" charset="0"/>
                        </a:rPr>
                        <a:t>Verb </a:t>
                      </a:r>
                      <a:r>
                        <a:rPr lang="en-GB" sz="1600" b="1" dirty="0">
                          <a:latin typeface="Century Gothic" panose="020B0502020202020204" pitchFamily="34" charset="0"/>
                        </a:rPr>
                        <a:t>SINGEN</a:t>
                      </a:r>
                      <a:r>
                        <a:rPr lang="en-GB" sz="1600" baseline="0" dirty="0">
                          <a:latin typeface="Century Gothic" panose="020B0502020202020204" pitchFamily="34" charset="0"/>
                        </a:rPr>
                        <a:t> </a:t>
                      </a:r>
                      <a:r>
                        <a:rPr lang="en-GB" sz="1600" dirty="0">
                          <a:latin typeface="Century Gothic" panose="020B0502020202020204" pitchFamily="34" charset="0"/>
                        </a:rPr>
                        <a:t>[to sing, </a:t>
                      </a:r>
                      <a:r>
                        <a:rPr lang="en-GB" sz="1600" dirty="0" err="1">
                          <a:latin typeface="Century Gothic" panose="020B0502020202020204" pitchFamily="34" charset="0"/>
                        </a:rPr>
                        <a:t>singen</a:t>
                      </a:r>
                      <a:r>
                        <a:rPr lang="en-GB" sz="1600" dirty="0">
                          <a:latin typeface="Century Gothic" panose="020B0502020202020204" pitchFamily="34" charset="0"/>
                        </a:rPr>
                        <a:t>]</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372121">
                <a:tc>
                  <a:txBody>
                    <a:bodyPr/>
                    <a:lstStyle/>
                    <a:p>
                      <a:r>
                        <a:rPr lang="en-GB" sz="1600" dirty="0" err="1">
                          <a:latin typeface="Century Gothic" panose="020B0502020202020204" pitchFamily="34" charset="0"/>
                        </a:rPr>
                        <a:t>ich</a:t>
                      </a:r>
                      <a:r>
                        <a:rPr lang="en-GB" sz="1600" baseline="0" dirty="0">
                          <a:latin typeface="Century Gothic" panose="020B0502020202020204" pitchFamily="34" charset="0"/>
                        </a:rPr>
                        <a:t> sing</a:t>
                      </a:r>
                      <a:r>
                        <a:rPr lang="en-GB" sz="1600" b="1" baseline="0" dirty="0">
                          <a:latin typeface="Century Gothic" panose="020B0502020202020204" pitchFamily="34" charset="0"/>
                        </a:rPr>
                        <a:t>e</a:t>
                      </a:r>
                      <a:endParaRPr lang="en-GB" sz="1600" b="1"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a:t>
                      </a:r>
                      <a:r>
                        <a:rPr lang="en-GB" sz="1600" baseline="0" dirty="0">
                          <a:latin typeface="Century Gothic" panose="020B0502020202020204" pitchFamily="34" charset="0"/>
                        </a:rPr>
                        <a:t> sing, I am singing</a:t>
                      </a:r>
                      <a:endParaRPr lang="en-GB" sz="1600" dirty="0">
                        <a:latin typeface="Century Gothic" panose="020B0502020202020204" pitchFamily="34" charset="0"/>
                      </a:endParaRPr>
                    </a:p>
                  </a:txBody>
                  <a:tcPr/>
                </a:tc>
                <a:extLst>
                  <a:ext uri="{0D108BD9-81ED-4DB2-BD59-A6C34878D82A}">
                    <a16:rowId xmlns:a16="http://schemas.microsoft.com/office/drawing/2014/main" val="10001"/>
                  </a:ext>
                </a:extLst>
              </a:tr>
              <a:tr h="372121">
                <a:tc>
                  <a:txBody>
                    <a:bodyPr/>
                    <a:lstStyle/>
                    <a:p>
                      <a:r>
                        <a:rPr lang="en-GB" sz="1600" dirty="0">
                          <a:latin typeface="Century Gothic" panose="020B0502020202020204" pitchFamily="34" charset="0"/>
                        </a:rPr>
                        <a:t>du</a:t>
                      </a:r>
                      <a:r>
                        <a:rPr lang="en-GB" sz="1600" baseline="0" dirty="0">
                          <a:latin typeface="Century Gothic" panose="020B0502020202020204" pitchFamily="34" charset="0"/>
                        </a:rPr>
                        <a:t> </a:t>
                      </a:r>
                      <a:r>
                        <a:rPr lang="en-GB" sz="1600" baseline="0" dirty="0" err="1">
                          <a:latin typeface="Century Gothic" panose="020B0502020202020204" pitchFamily="34" charset="0"/>
                        </a:rPr>
                        <a:t>sing</a:t>
                      </a:r>
                      <a:r>
                        <a:rPr lang="en-GB" sz="1600" b="1" baseline="0" dirty="0" err="1">
                          <a:latin typeface="Century Gothic" panose="020B0502020202020204" pitchFamily="34" charset="0"/>
                        </a:rPr>
                        <a:t>st</a:t>
                      </a:r>
                      <a:endParaRPr lang="en-GB" sz="1600" b="1" dirty="0">
                        <a:latin typeface="Century Gothic" panose="020B0502020202020204" pitchFamily="34" charset="0"/>
                      </a:endParaRPr>
                    </a:p>
                  </a:txBody>
                  <a:tcPr/>
                </a:tc>
                <a:tc>
                  <a:txBody>
                    <a:bodyPr/>
                    <a:lstStyle/>
                    <a:p>
                      <a:r>
                        <a:rPr lang="en-GB" sz="1600" dirty="0">
                          <a:latin typeface="Century Gothic" panose="020B0502020202020204" pitchFamily="34" charset="0"/>
                        </a:rPr>
                        <a:t>you sing, you are singing</a:t>
                      </a:r>
                    </a:p>
                  </a:txBody>
                  <a:tcPr/>
                </a:tc>
                <a:extLst>
                  <a:ext uri="{0D108BD9-81ED-4DB2-BD59-A6C34878D82A}">
                    <a16:rowId xmlns:a16="http://schemas.microsoft.com/office/drawing/2014/main" val="10002"/>
                  </a:ext>
                </a:extLst>
              </a:tr>
              <a:tr h="372121">
                <a:tc>
                  <a:txBody>
                    <a:bodyPr/>
                    <a:lstStyle/>
                    <a:p>
                      <a:r>
                        <a:rPr lang="en-GB" sz="1600" dirty="0" err="1">
                          <a:latin typeface="Century Gothic" panose="020B0502020202020204" pitchFamily="34" charset="0"/>
                        </a:rPr>
                        <a:t>er</a:t>
                      </a:r>
                      <a:r>
                        <a:rPr lang="en-GB" sz="1600" dirty="0">
                          <a:latin typeface="Century Gothic" panose="020B0502020202020204" pitchFamily="34" charset="0"/>
                        </a:rPr>
                        <a:t>/</a:t>
                      </a:r>
                      <a:r>
                        <a:rPr lang="en-GB" sz="1600" dirty="0" err="1">
                          <a:latin typeface="Century Gothic" panose="020B0502020202020204" pitchFamily="34" charset="0"/>
                        </a:rPr>
                        <a:t>sie</a:t>
                      </a:r>
                      <a:r>
                        <a:rPr lang="en-GB" sz="1600" baseline="0" dirty="0">
                          <a:latin typeface="Century Gothic" panose="020B0502020202020204" pitchFamily="34" charset="0"/>
                        </a:rPr>
                        <a:t> </a:t>
                      </a:r>
                      <a:r>
                        <a:rPr lang="en-GB" sz="1600" baseline="0" dirty="0" err="1">
                          <a:latin typeface="Century Gothic" panose="020B0502020202020204" pitchFamily="34" charset="0"/>
                        </a:rPr>
                        <a:t>sing</a:t>
                      </a:r>
                      <a:r>
                        <a:rPr lang="en-GB" sz="1600" b="1" baseline="0" dirty="0" err="1">
                          <a:latin typeface="Century Gothic" panose="020B0502020202020204" pitchFamily="34" charset="0"/>
                        </a:rPr>
                        <a:t>t</a:t>
                      </a:r>
                      <a:endParaRPr lang="en-GB" sz="1600" b="1" dirty="0">
                        <a:latin typeface="Century Gothic" panose="020B0502020202020204" pitchFamily="34" charset="0"/>
                      </a:endParaRPr>
                    </a:p>
                  </a:txBody>
                  <a:tcPr/>
                </a:tc>
                <a:tc>
                  <a:txBody>
                    <a:bodyPr/>
                    <a:lstStyle/>
                    <a:p>
                      <a:r>
                        <a:rPr lang="en-GB" sz="1600" dirty="0">
                          <a:latin typeface="Century Gothic" panose="020B0502020202020204" pitchFamily="34" charset="0"/>
                        </a:rPr>
                        <a:t>he/she</a:t>
                      </a:r>
                      <a:r>
                        <a:rPr lang="en-GB" sz="1600" baseline="0" dirty="0">
                          <a:latin typeface="Century Gothic" panose="020B0502020202020204" pitchFamily="34" charset="0"/>
                        </a:rPr>
                        <a:t> sings, he/she is singing</a:t>
                      </a:r>
                      <a:endParaRPr lang="en-GB" sz="1600" dirty="0">
                        <a:latin typeface="Century Gothic" panose="020B0502020202020204" pitchFamily="34" charset="0"/>
                      </a:endParaRPr>
                    </a:p>
                  </a:txBody>
                  <a:tcPr/>
                </a:tc>
                <a:extLst>
                  <a:ext uri="{0D108BD9-81ED-4DB2-BD59-A6C34878D82A}">
                    <a16:rowId xmlns:a16="http://schemas.microsoft.com/office/drawing/2014/main" val="10003"/>
                  </a:ext>
                </a:extLst>
              </a:tr>
            </a:tbl>
          </a:graphicData>
        </a:graphic>
      </p:graphicFrame>
      <p:cxnSp>
        <p:nvCxnSpPr>
          <p:cNvPr id="38" name="Straight Arrow Connector 37"/>
          <p:cNvCxnSpPr>
            <a:stCxn id="7" idx="3"/>
          </p:cNvCxnSpPr>
          <p:nvPr/>
        </p:nvCxnSpPr>
        <p:spPr>
          <a:xfrm>
            <a:off x="2026586" y="2378297"/>
            <a:ext cx="33123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a:off x="255899" y="3008689"/>
            <a:ext cx="567461" cy="403196"/>
          </a:xfrm>
          <a:prstGeom prst="rect">
            <a:avLst/>
          </a:prstGeom>
        </p:spPr>
      </p:pic>
      <p:sp>
        <p:nvSpPr>
          <p:cNvPr id="42" name="TextBox 41"/>
          <p:cNvSpPr txBox="1"/>
          <p:nvPr/>
        </p:nvSpPr>
        <p:spPr>
          <a:xfrm>
            <a:off x="116632" y="5148064"/>
            <a:ext cx="1378827" cy="369332"/>
          </a:xfrm>
          <a:prstGeom prst="rect">
            <a:avLst/>
          </a:prstGeom>
          <a:noFill/>
          <a:ln w="38100">
            <a:solidFill>
              <a:srgbClr val="DAA520"/>
            </a:solidFill>
          </a:ln>
        </p:spPr>
        <p:txBody>
          <a:bodyPr wrap="square" rtlCol="0">
            <a:spAutoFit/>
          </a:bodyPr>
          <a:lstStyle/>
          <a:p>
            <a:pPr algn="ctr"/>
            <a:r>
              <a:rPr lang="en-GB" b="1" dirty="0">
                <a:latin typeface="Century Gothic" panose="020B0502020202020204" pitchFamily="34" charset="0"/>
              </a:rPr>
              <a:t>Statement</a:t>
            </a:r>
          </a:p>
        </p:txBody>
      </p:sp>
      <p:sp>
        <p:nvSpPr>
          <p:cNvPr id="43" name="TextBox 42"/>
          <p:cNvSpPr txBox="1"/>
          <p:nvPr/>
        </p:nvSpPr>
        <p:spPr>
          <a:xfrm>
            <a:off x="116632" y="5642828"/>
            <a:ext cx="1378827" cy="369332"/>
          </a:xfrm>
          <a:prstGeom prst="rect">
            <a:avLst/>
          </a:prstGeom>
          <a:noFill/>
          <a:ln w="38100">
            <a:solidFill>
              <a:srgbClr val="DAA520"/>
            </a:solidFill>
          </a:ln>
        </p:spPr>
        <p:txBody>
          <a:bodyPr wrap="square" rtlCol="0">
            <a:spAutoFit/>
          </a:bodyPr>
          <a:lstStyle/>
          <a:p>
            <a:pPr algn="ctr"/>
            <a:r>
              <a:rPr lang="en-GB" b="1" dirty="0">
                <a:latin typeface="Century Gothic" panose="020B0502020202020204" pitchFamily="34" charset="0"/>
              </a:rPr>
              <a:t>Question</a:t>
            </a:r>
          </a:p>
        </p:txBody>
      </p:sp>
      <p:sp>
        <p:nvSpPr>
          <p:cNvPr id="44"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301208"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23</a:t>
            </a:r>
          </a:p>
        </p:txBody>
      </p:sp>
    </p:spTree>
    <p:extLst>
      <p:ext uri="{BB962C8B-B14F-4D97-AF65-F5344CB8AC3E}">
        <p14:creationId xmlns:p14="http://schemas.microsoft.com/office/powerpoint/2010/main" val="239227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0" y="145318"/>
            <a:ext cx="4840795"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4696778" cy="487622"/>
          </a:xfrm>
        </p:spPr>
        <p:txBody>
          <a:bodyPr/>
          <a:lstStyle/>
          <a:p>
            <a:pPr algn="l"/>
            <a:r>
              <a:rPr lang="en-GB" sz="2000" b="1" dirty="0">
                <a:solidFill>
                  <a:srgbClr val="FFFFFF"/>
                </a:solidFill>
                <a:latin typeface="Century Gothic" panose="020B0502020202020204" pitchFamily="34" charset="0"/>
              </a:rPr>
              <a:t>Talking about activities at home</a:t>
            </a:r>
          </a:p>
        </p:txBody>
      </p:sp>
      <p:sp>
        <p:nvSpPr>
          <p:cNvPr id="3" name="Rectangle 2">
            <a:extLst>
              <a:ext uri="{FF2B5EF4-FFF2-40B4-BE49-F238E27FC236}">
                <a16:creationId xmlns:a16="http://schemas.microsoft.com/office/drawing/2014/main" id="{187D3DE4-1B8E-4EF9-A0F4-FAE19AE97A2E}"/>
              </a:ext>
            </a:extLst>
          </p:cNvPr>
          <p:cNvSpPr/>
          <p:nvPr/>
        </p:nvSpPr>
        <p:spPr>
          <a:xfrm>
            <a:off x="5301208" y="133264"/>
            <a:ext cx="1434090"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2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301208"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24</a:t>
            </a:r>
          </a:p>
        </p:txBody>
      </p:sp>
      <p:graphicFrame>
        <p:nvGraphicFramePr>
          <p:cNvPr id="32" name="Table 31"/>
          <p:cNvGraphicFramePr>
            <a:graphicFrameLocks noGrp="1"/>
          </p:cNvGraphicFramePr>
          <p:nvPr>
            <p:extLst>
              <p:ext uri="{D42A27DB-BD31-4B8C-83A1-F6EECF244321}">
                <p14:modId xmlns:p14="http://schemas.microsoft.com/office/powerpoint/2010/main" val="2463054883"/>
              </p:ext>
            </p:extLst>
          </p:nvPr>
        </p:nvGraphicFramePr>
        <p:xfrm>
          <a:off x="645747" y="815208"/>
          <a:ext cx="4223413" cy="3374400"/>
        </p:xfrm>
        <a:graphic>
          <a:graphicData uri="http://schemas.openxmlformats.org/drawingml/2006/table">
            <a:tbl>
              <a:tblPr>
                <a:tableStyleId>{5940675A-B579-460E-94D1-54222C63F5DA}</a:tableStyleId>
              </a:tblPr>
              <a:tblGrid>
                <a:gridCol w="2070100">
                  <a:extLst>
                    <a:ext uri="{9D8B030D-6E8A-4147-A177-3AD203B41FA5}">
                      <a16:colId xmlns:a16="http://schemas.microsoft.com/office/drawing/2014/main" val="20000"/>
                    </a:ext>
                  </a:extLst>
                </a:gridCol>
                <a:gridCol w="2153313">
                  <a:extLst>
                    <a:ext uri="{9D8B030D-6E8A-4147-A177-3AD203B41FA5}">
                      <a16:colId xmlns:a16="http://schemas.microsoft.com/office/drawing/2014/main" val="20001"/>
                    </a:ext>
                  </a:extLst>
                </a:gridCol>
              </a:tblGrid>
              <a:tr h="192021">
                <a:tc>
                  <a:txBody>
                    <a:bodyPr/>
                    <a:lstStyle/>
                    <a:p>
                      <a:pPr algn="l" fontAlgn="b"/>
                      <a:r>
                        <a:rPr lang="en-GB" sz="1600" b="0" i="0" u="none" strike="noStrike" dirty="0" err="1">
                          <a:solidFill>
                            <a:srgbClr val="000000"/>
                          </a:solidFill>
                          <a:effectLst/>
                          <a:latin typeface="Century Gothic" panose="020B0502020202020204" pitchFamily="34" charset="0"/>
                        </a:rPr>
                        <a:t>gehen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go, going</a:t>
                      </a:r>
                    </a:p>
                  </a:txBody>
                  <a:tcPr marL="90000" marR="90000" marT="46800" marB="46800" anchor="ctr"/>
                </a:tc>
                <a:extLst>
                  <a:ext uri="{0D108BD9-81ED-4DB2-BD59-A6C34878D82A}">
                    <a16:rowId xmlns:a16="http://schemas.microsoft.com/office/drawing/2014/main" val="10001"/>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h</a:t>
                      </a:r>
                      <a:r>
                        <a:rPr lang="de-DE" sz="1600" b="0" i="0" u="none" strike="noStrike" dirty="0" err="1">
                          <a:solidFill>
                            <a:srgbClr val="000000"/>
                          </a:solidFill>
                          <a:effectLst/>
                          <a:latin typeface="Century Gothic" panose="020B0502020202020204" pitchFamily="34" charset="0"/>
                        </a:rPr>
                        <a:t>ören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hear, hearing</a:t>
                      </a:r>
                    </a:p>
                  </a:txBody>
                  <a:tcPr marL="90000" marR="90000" marT="46800" marB="46800" anchor="ctr"/>
                </a:tc>
                <a:extLst>
                  <a:ext uri="{0D108BD9-81ED-4DB2-BD59-A6C34878D82A}">
                    <a16:rowId xmlns:a16="http://schemas.microsoft.com/office/drawing/2014/main" val="1000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tanzen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dance, dancing</a:t>
                      </a:r>
                    </a:p>
                  </a:txBody>
                  <a:tcPr marL="90000" marR="90000" marT="46800" marB="46800" anchor="ctr"/>
                </a:tc>
                <a:extLst>
                  <a:ext uri="{0D108BD9-81ED-4DB2-BD59-A6C34878D82A}">
                    <a16:rowId xmlns:a16="http://schemas.microsoft.com/office/drawing/2014/main" val="10003"/>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kaum</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hardly</a:t>
                      </a:r>
                    </a:p>
                  </a:txBody>
                  <a:tcPr marL="90000" marR="90000" marT="46800" marB="46800" anchor="ctr"/>
                </a:tc>
                <a:extLst>
                  <a:ext uri="{0D108BD9-81ED-4DB2-BD59-A6C34878D82A}">
                    <a16:rowId xmlns:a16="http://schemas.microsoft.com/office/drawing/2014/main" val="10006"/>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manchmal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sometimes</a:t>
                      </a:r>
                    </a:p>
                  </a:txBody>
                  <a:tcPr marL="90000" marR="90000" marT="46800" marB="46800" anchor="ctr"/>
                </a:tc>
                <a:extLst>
                  <a:ext uri="{0D108BD9-81ED-4DB2-BD59-A6C34878D82A}">
                    <a16:rowId xmlns:a16="http://schemas.microsoft.com/office/drawing/2014/main" val="10007"/>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nie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never</a:t>
                      </a:r>
                    </a:p>
                  </a:txBody>
                  <a:tcPr marL="90000" marR="90000" marT="46800" marB="46800" anchor="ctr"/>
                </a:tc>
                <a:extLst>
                  <a:ext uri="{0D108BD9-81ED-4DB2-BD59-A6C34878D82A}">
                    <a16:rowId xmlns:a16="http://schemas.microsoft.com/office/drawing/2014/main" val="10005"/>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oft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often</a:t>
                      </a:r>
                    </a:p>
                  </a:txBody>
                  <a:tcPr marL="90000" marR="90000" marT="46800" marB="46800" anchor="ctr"/>
                </a:tc>
                <a:extLst>
                  <a:ext uri="{0D108BD9-81ED-4DB2-BD59-A6C34878D82A}">
                    <a16:rowId xmlns:a16="http://schemas.microsoft.com/office/drawing/2014/main" val="10009"/>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sehr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very</a:t>
                      </a:r>
                    </a:p>
                  </a:txBody>
                  <a:tcPr marL="90000" marR="90000" marT="46800" marB="46800" anchor="ctr"/>
                </a:tc>
                <a:extLst>
                  <a:ext uri="{0D108BD9-81ED-4DB2-BD59-A6C34878D82A}">
                    <a16:rowId xmlns:a16="http://schemas.microsoft.com/office/drawing/2014/main" val="1000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einmal</a:t>
                      </a:r>
                      <a:r>
                        <a:rPr lang="en-GB" sz="1600" b="0" i="0" u="none" strike="noStrike" dirty="0">
                          <a:solidFill>
                            <a:srgbClr val="000000"/>
                          </a:solidFill>
                          <a:effectLst/>
                          <a:latin typeface="Century Gothic" panose="020B0502020202020204" pitchFamily="34" charset="0"/>
                        </a:rPr>
                        <a:t> die </a:t>
                      </a:r>
                      <a:r>
                        <a:rPr lang="en-GB" sz="1600" b="0" i="0" u="none" strike="noStrike" dirty="0" err="1">
                          <a:solidFill>
                            <a:srgbClr val="000000"/>
                          </a:solidFill>
                          <a:effectLst/>
                          <a:latin typeface="Century Gothic" panose="020B0502020202020204" pitchFamily="34" charset="0"/>
                        </a:rPr>
                        <a:t>Woche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once a week</a:t>
                      </a:r>
                    </a:p>
                  </a:txBody>
                  <a:tcPr marL="90000" marR="90000" marT="46800" marB="46800" anchor="ctr"/>
                </a:tc>
                <a:extLst>
                  <a:ext uri="{0D108BD9-81ED-4DB2-BD59-A6C34878D82A}">
                    <a16:rowId xmlns:a16="http://schemas.microsoft.com/office/drawing/2014/main" val="1001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jeden</a:t>
                      </a:r>
                      <a:r>
                        <a:rPr lang="en-GB" sz="1600" b="0" i="0" u="none" strike="noStrike" dirty="0">
                          <a:solidFill>
                            <a:srgbClr val="000000"/>
                          </a:solidFill>
                          <a:effectLst/>
                          <a:latin typeface="Century Gothic" panose="020B0502020202020204" pitchFamily="34" charset="0"/>
                        </a:rPr>
                        <a:t> Tag</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every day</a:t>
                      </a:r>
                    </a:p>
                  </a:txBody>
                  <a:tcPr marL="90000" marR="90000" marT="46800" marB="46800" anchor="ctr"/>
                </a:tc>
                <a:extLst>
                  <a:ext uri="{0D108BD9-81ED-4DB2-BD59-A6C34878D82A}">
                    <a16:rowId xmlns:a16="http://schemas.microsoft.com/office/drawing/2014/main" val="10011"/>
                  </a:ext>
                </a:extLst>
              </a:tr>
            </a:tbl>
          </a:graphicData>
        </a:graphic>
      </p:graphicFrame>
      <p:pic>
        <p:nvPicPr>
          <p:cNvPr id="40" name="Picture 39">
            <a:extLst>
              <a:ext uri="{FF2B5EF4-FFF2-40B4-BE49-F238E27FC236}">
                <a16:creationId xmlns:a16="http://schemas.microsoft.com/office/drawing/2014/main" id="{06058778-E01C-43F2-8C17-AD6AE51FF845}"/>
              </a:ext>
            </a:extLst>
          </p:cNvPr>
          <p:cNvPicPr>
            <a:picLocks noChangeAspect="1"/>
          </p:cNvPicPr>
          <p:nvPr/>
        </p:nvPicPr>
        <p:blipFill>
          <a:blip r:embed="rId3">
            <a:clrChange>
              <a:clrFrom>
                <a:srgbClr val="FCFAFB"/>
              </a:clrFrom>
              <a:clrTo>
                <a:srgbClr val="FCFAFB">
                  <a:alpha val="0"/>
                </a:srgbClr>
              </a:clrTo>
            </a:clrChange>
          </a:blip>
          <a:stretch>
            <a:fillRect/>
          </a:stretch>
        </p:blipFill>
        <p:spPr>
          <a:xfrm>
            <a:off x="4998896" y="2138327"/>
            <a:ext cx="743156" cy="809475"/>
          </a:xfrm>
          <a:prstGeom prst="rect">
            <a:avLst/>
          </a:prstGeom>
        </p:spPr>
      </p:pic>
      <p:pic>
        <p:nvPicPr>
          <p:cNvPr id="44" name="Picture 43">
            <a:extLst>
              <a:ext uri="{FF2B5EF4-FFF2-40B4-BE49-F238E27FC236}">
                <a16:creationId xmlns:a16="http://schemas.microsoft.com/office/drawing/2014/main" id="{DB207CD6-9595-4A0A-BCA1-509A9C6F48F1}"/>
              </a:ext>
            </a:extLst>
          </p:cNvPr>
          <p:cNvPicPr>
            <a:picLocks noChangeAspect="1"/>
          </p:cNvPicPr>
          <p:nvPr/>
        </p:nvPicPr>
        <p:blipFill>
          <a:blip r:embed="rId4">
            <a:clrChange>
              <a:clrFrom>
                <a:srgbClr val="FCFAFB"/>
              </a:clrFrom>
              <a:clrTo>
                <a:srgbClr val="FCFAFB">
                  <a:alpha val="0"/>
                </a:srgbClr>
              </a:clrTo>
            </a:clrChange>
          </a:blip>
          <a:stretch>
            <a:fillRect/>
          </a:stretch>
        </p:blipFill>
        <p:spPr>
          <a:xfrm>
            <a:off x="5859605" y="1709629"/>
            <a:ext cx="749505" cy="770491"/>
          </a:xfrm>
          <a:prstGeom prst="rect">
            <a:avLst/>
          </a:prstGeom>
        </p:spPr>
      </p:pic>
      <p:pic>
        <p:nvPicPr>
          <p:cNvPr id="45" name="Picture 44">
            <a:extLst>
              <a:ext uri="{FF2B5EF4-FFF2-40B4-BE49-F238E27FC236}">
                <a16:creationId xmlns:a16="http://schemas.microsoft.com/office/drawing/2014/main" id="{36261734-266A-4213-9D50-61180B1055D5}"/>
              </a:ext>
            </a:extLst>
          </p:cNvPr>
          <p:cNvPicPr>
            <a:picLocks noChangeAspect="1"/>
          </p:cNvPicPr>
          <p:nvPr/>
        </p:nvPicPr>
        <p:blipFill>
          <a:blip r:embed="rId5"/>
          <a:stretch>
            <a:fillRect/>
          </a:stretch>
        </p:blipFill>
        <p:spPr>
          <a:xfrm>
            <a:off x="5301208" y="3100798"/>
            <a:ext cx="1205316" cy="1035336"/>
          </a:xfrm>
          <a:prstGeom prst="rect">
            <a:avLst/>
          </a:prstGeom>
        </p:spPr>
      </p:pic>
      <p:pic>
        <p:nvPicPr>
          <p:cNvPr id="46" name="Picture 45">
            <a:extLst>
              <a:ext uri="{FF2B5EF4-FFF2-40B4-BE49-F238E27FC236}">
                <a16:creationId xmlns:a16="http://schemas.microsoft.com/office/drawing/2014/main" id="{566CD8D2-327C-4F15-9731-A2FD8D239C91}"/>
              </a:ext>
            </a:extLst>
          </p:cNvPr>
          <p:cNvPicPr>
            <a:picLocks noChangeAspect="1"/>
          </p:cNvPicPr>
          <p:nvPr/>
        </p:nvPicPr>
        <p:blipFill>
          <a:blip r:embed="rId6">
            <a:clrChange>
              <a:clrFrom>
                <a:srgbClr val="FCFAFB"/>
              </a:clrFrom>
              <a:clrTo>
                <a:srgbClr val="FCFAFB">
                  <a:alpha val="0"/>
                </a:srgbClr>
              </a:clrTo>
            </a:clrChange>
          </a:blip>
          <a:stretch>
            <a:fillRect/>
          </a:stretch>
        </p:blipFill>
        <p:spPr>
          <a:xfrm>
            <a:off x="4962819" y="742060"/>
            <a:ext cx="1113110" cy="928479"/>
          </a:xfrm>
          <a:prstGeom prst="rect">
            <a:avLst/>
          </a:prstGeom>
        </p:spPr>
      </p:pic>
      <p:sp>
        <p:nvSpPr>
          <p:cNvPr id="49" name="TextBox 48">
            <a:extLst>
              <a:ext uri="{FF2B5EF4-FFF2-40B4-BE49-F238E27FC236}">
                <a16:creationId xmlns:a16="http://schemas.microsoft.com/office/drawing/2014/main" id="{F9707CBE-6DAC-4E44-B141-6C35FBC860CF}"/>
              </a:ext>
            </a:extLst>
          </p:cNvPr>
          <p:cNvSpPr txBox="1"/>
          <p:nvPr/>
        </p:nvSpPr>
        <p:spPr>
          <a:xfrm>
            <a:off x="172380" y="5446765"/>
            <a:ext cx="6516868" cy="1077218"/>
          </a:xfrm>
          <a:prstGeom prst="rect">
            <a:avLst/>
          </a:prstGeom>
          <a:noFill/>
        </p:spPr>
        <p:txBody>
          <a:bodyPr wrap="square" rtlCol="0">
            <a:spAutoFit/>
          </a:bodyPr>
          <a:lstStyle/>
          <a:p>
            <a:pPr fontAlgn="auto">
              <a:spcBef>
                <a:spcPts val="0"/>
              </a:spcBef>
              <a:spcAft>
                <a:spcPts val="0"/>
              </a:spcAft>
              <a:defRPr/>
            </a:pPr>
            <a:r>
              <a:rPr kumimoji="0" lang="en-GB" sz="1600" b="0" i="0" u="none" strike="noStrike" kern="1200" cap="none" spc="0" normalizeH="0" baseline="0" noProof="0" dirty="0" err="1">
                <a:ln>
                  <a:noFill/>
                </a:ln>
                <a:effectLst/>
                <a:uLnTx/>
                <a:uFillTx/>
                <a:latin typeface="Century Gothic" panose="020F0302020204030204"/>
                <a:ea typeface="+mn-ea"/>
                <a:cs typeface="+mn-cs"/>
              </a:rPr>
              <a:t>Beispiel</a:t>
            </a:r>
            <a:r>
              <a:rPr kumimoji="0" lang="en-GB" sz="1600" b="0" i="0" u="none" strike="noStrike" kern="1200" cap="none" spc="0" normalizeH="0" baseline="0" noProof="0" dirty="0">
                <a:ln>
                  <a:noFill/>
                </a:ln>
                <a:effectLst/>
                <a:uLnTx/>
                <a:uFillTx/>
                <a:latin typeface="Century Gothic" panose="020F0302020204030204"/>
                <a:ea typeface="+mn-ea"/>
                <a:cs typeface="+mn-cs"/>
              </a:rPr>
              <a:t>:</a:t>
            </a:r>
            <a:br>
              <a:rPr kumimoji="0" lang="en-GB" sz="1600" b="0" i="0" u="none" strike="noStrike" kern="1200" cap="none" spc="0" normalizeH="0" baseline="0" noProof="0" dirty="0">
                <a:ln>
                  <a:noFill/>
                </a:ln>
                <a:effectLst/>
                <a:uLnTx/>
                <a:uFillTx/>
                <a:latin typeface="Century Gothic" panose="020F0302020204030204"/>
                <a:ea typeface="+mn-ea"/>
                <a:cs typeface="+mn-cs"/>
              </a:rPr>
            </a:br>
            <a:r>
              <a:rPr kumimoji="0" lang="en-GB" sz="1600" b="0" i="0" u="none" strike="noStrike" kern="1200" cap="none" spc="0" normalizeH="0" baseline="0" noProof="0" dirty="0">
                <a:ln>
                  <a:noFill/>
                </a:ln>
                <a:effectLst/>
                <a:uLnTx/>
                <a:uFillTx/>
                <a:latin typeface="Century Gothic" panose="020F0302020204030204"/>
                <a:ea typeface="+mn-ea"/>
                <a:cs typeface="+mn-cs"/>
              </a:rPr>
              <a:t>favourite group </a:t>
            </a:r>
            <a:r>
              <a:rPr kumimoji="0" lang="en-GB" sz="1600" b="0" i="0" u="none" strike="noStrike" kern="1200" cap="none" spc="0" normalizeH="0" baseline="0" noProof="0" dirty="0">
                <a:ln>
                  <a:noFill/>
                </a:ln>
                <a:effectLst/>
                <a:uLnTx/>
                <a:uFillTx/>
                <a:latin typeface="Century Gothic" panose="020F0302020204030204"/>
                <a:ea typeface="+mn-ea"/>
                <a:cs typeface="+mn-cs"/>
                <a:sym typeface="Wingdings" panose="05000000000000000000" pitchFamily="2" charset="2"/>
              </a:rPr>
              <a:t> </a:t>
            </a: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a:t>
            </a:r>
            <a:r>
              <a:rPr kumimoji="0" lang="en-GB" sz="1600" b="0" i="0" u="none"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Lieblings</a:t>
            </a: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 Band     </a:t>
            </a:r>
            <a:r>
              <a:rPr kumimoji="0" lang="en-GB" sz="1600" b="1"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die</a:t>
            </a: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a:t>
            </a:r>
            <a:r>
              <a:rPr kumimoji="0" lang="en-GB" sz="1600" b="0" i="0" u="none"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Lieblings</a:t>
            </a:r>
            <a:r>
              <a:rPr kumimoji="0" lang="en-GB" sz="1600" b="1" i="0" u="none"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band</a:t>
            </a:r>
            <a:b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b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favourite film         </a:t>
            </a:r>
            <a:r>
              <a:rPr kumimoji="0" lang="en-GB" sz="1600" b="0" i="0" u="none"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Lieblings</a:t>
            </a: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 Film       </a:t>
            </a:r>
            <a:r>
              <a:rPr kumimoji="0" lang="en-GB" sz="1600" b="1"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der</a:t>
            </a: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a:t>
            </a:r>
            <a:r>
              <a:rPr kumimoji="0" lang="en-GB" sz="1600" b="0" i="0" u="none"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Lieblings</a:t>
            </a:r>
            <a:r>
              <a:rPr kumimoji="0" lang="en-GB" sz="1600" b="1" i="0" u="none"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film</a:t>
            </a:r>
            <a:b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b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favourite book      </a:t>
            </a:r>
            <a:r>
              <a:rPr kumimoji="0" lang="en-GB" sz="1600" b="0" i="0" u="none"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Lieblings</a:t>
            </a: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 </a:t>
            </a:r>
            <a:r>
              <a:rPr kumimoji="0" lang="en-GB" sz="1600" b="0" i="0" u="none"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Buch</a:t>
            </a: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    </a:t>
            </a:r>
            <a:r>
              <a:rPr kumimoji="0" lang="en-GB" sz="1600" b="1"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das</a:t>
            </a: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a:t>
            </a:r>
            <a:r>
              <a:rPr kumimoji="0" lang="en-GB" sz="1600" b="0" i="0" u="none"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Lieblings</a:t>
            </a:r>
            <a:r>
              <a:rPr kumimoji="0" lang="en-GB" sz="1600" b="1" i="0" u="none" strike="noStrike" kern="1200" cap="none" spc="0" normalizeH="0" noProof="0" dirty="0" err="1">
                <a:ln>
                  <a:noFill/>
                </a:ln>
                <a:effectLst/>
                <a:uLnTx/>
                <a:uFillTx/>
                <a:latin typeface="Century Gothic" panose="020F0302020204030204"/>
                <a:sym typeface="Wingdings" panose="05000000000000000000" pitchFamily="2" charset="2"/>
              </a:rPr>
              <a:t>buch</a:t>
            </a:r>
            <a:endParaRPr lang="en-GB" sz="1600" b="1" dirty="0">
              <a:latin typeface="Century Gothic" panose="020F0302020204030204"/>
            </a:endParaRPr>
          </a:p>
        </p:txBody>
      </p:sp>
      <p:sp>
        <p:nvSpPr>
          <p:cNvPr id="50" name="TextBox 49">
            <a:extLst>
              <a:ext uri="{FF2B5EF4-FFF2-40B4-BE49-F238E27FC236}">
                <a16:creationId xmlns:a16="http://schemas.microsoft.com/office/drawing/2014/main" id="{F9707CBE-6DAC-4E44-B141-6C35FBC860CF}"/>
              </a:ext>
            </a:extLst>
          </p:cNvPr>
          <p:cNvSpPr txBox="1"/>
          <p:nvPr/>
        </p:nvSpPr>
        <p:spPr>
          <a:xfrm>
            <a:off x="172379" y="4517830"/>
            <a:ext cx="6516868" cy="83099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defRPr/>
            </a:pPr>
            <a:r>
              <a:rPr kumimoji="0" lang="en-GB" sz="1600" b="0" i="0" u="none" strike="noStrike" kern="1200" cap="none" spc="0" normalizeH="0" baseline="0" noProof="0" dirty="0">
                <a:ln>
                  <a:noFill/>
                </a:ln>
                <a:effectLst/>
                <a:uLnTx/>
                <a:uFillTx/>
                <a:latin typeface="Century Gothic" panose="020F0302020204030204"/>
                <a:ea typeface="+mn-ea"/>
                <a:cs typeface="+mn-cs"/>
              </a:rPr>
              <a:t>German often combines two (or more!) nouns to create a new, </a:t>
            </a:r>
            <a:r>
              <a:rPr kumimoji="0" lang="en-GB" sz="1600" b="1" i="1" u="none" strike="noStrike" kern="1200" cap="none" spc="0" normalizeH="0" baseline="0" noProof="0" dirty="0">
                <a:ln>
                  <a:noFill/>
                </a:ln>
                <a:effectLst/>
                <a:uLnTx/>
                <a:uFillTx/>
                <a:latin typeface="Century Gothic" panose="020F0302020204030204"/>
                <a:ea typeface="+mn-ea"/>
                <a:cs typeface="+mn-cs"/>
              </a:rPr>
              <a:t>compound </a:t>
            </a:r>
            <a:r>
              <a:rPr kumimoji="0" lang="en-GB" sz="1600" b="0" i="0" u="none" strike="noStrike" kern="1200" cap="none" spc="0" normalizeH="0" baseline="0" noProof="0" dirty="0">
                <a:ln>
                  <a:noFill/>
                </a:ln>
                <a:effectLst/>
                <a:uLnTx/>
                <a:uFillTx/>
                <a:latin typeface="Century Gothic" panose="020F0302020204030204"/>
                <a:ea typeface="+mn-ea"/>
                <a:cs typeface="+mn-cs"/>
              </a:rPr>
              <a:t>noun. </a:t>
            </a:r>
            <a:r>
              <a:rPr lang="en-GB" sz="1600" dirty="0">
                <a:latin typeface="Century Gothic" panose="020F0302020204030204"/>
              </a:rPr>
              <a:t>The </a:t>
            </a:r>
            <a:r>
              <a:rPr lang="en-GB" sz="1600" b="1" dirty="0">
                <a:latin typeface="Century Gothic" panose="020F0302020204030204"/>
              </a:rPr>
              <a:t>gender</a:t>
            </a:r>
            <a:r>
              <a:rPr lang="en-GB" sz="1600" dirty="0">
                <a:latin typeface="Century Gothic" panose="020F0302020204030204"/>
              </a:rPr>
              <a:t> of the new noun is the gender of the </a:t>
            </a:r>
            <a:r>
              <a:rPr lang="en-GB" sz="1600" i="1" u="sng" dirty="0">
                <a:latin typeface="Century Gothic" panose="020F0302020204030204"/>
              </a:rPr>
              <a:t>final noun</a:t>
            </a:r>
            <a:r>
              <a:rPr lang="en-GB" sz="1600" dirty="0">
                <a:latin typeface="Century Gothic" panose="020F0302020204030204"/>
              </a:rPr>
              <a:t>.</a:t>
            </a:r>
          </a:p>
        </p:txBody>
      </p:sp>
      <p:sp>
        <p:nvSpPr>
          <p:cNvPr id="51" name="TextBox 50">
            <a:extLst>
              <a:ext uri="{FF2B5EF4-FFF2-40B4-BE49-F238E27FC236}">
                <a16:creationId xmlns:a16="http://schemas.microsoft.com/office/drawing/2014/main" id="{F9707CBE-6DAC-4E44-B141-6C35FBC860CF}"/>
              </a:ext>
            </a:extLst>
          </p:cNvPr>
          <p:cNvSpPr txBox="1"/>
          <p:nvPr/>
        </p:nvSpPr>
        <p:spPr>
          <a:xfrm>
            <a:off x="172379" y="6621921"/>
            <a:ext cx="6827317" cy="338554"/>
          </a:xfrm>
          <a:prstGeom prst="rect">
            <a:avLst/>
          </a:prstGeom>
          <a:noFill/>
        </p:spPr>
        <p:txBody>
          <a:bodyPr wrap="square" rtlCol="0">
            <a:spAutoFit/>
          </a:bodyPr>
          <a:lstStyle/>
          <a:p>
            <a:pPr fontAlgn="auto">
              <a:spcBef>
                <a:spcPts val="0"/>
              </a:spcBef>
              <a:spcAft>
                <a:spcPts val="0"/>
              </a:spcAft>
              <a:defRPr/>
            </a:pPr>
            <a:r>
              <a:rPr kumimoji="0" lang="en-GB" sz="1600" b="1" i="0" u="none" strike="noStrike" kern="1200" cap="none" spc="0" normalizeH="0" baseline="0" noProof="0" dirty="0">
                <a:ln>
                  <a:noFill/>
                </a:ln>
                <a:effectLst/>
                <a:uLnTx/>
                <a:uFillTx/>
                <a:latin typeface="Century Gothic" panose="020F0302020204030204"/>
              </a:rPr>
              <a:t>What do these</a:t>
            </a:r>
            <a:r>
              <a:rPr kumimoji="0" lang="en-GB" sz="1600" b="1" i="0" u="none" strike="noStrike" kern="1200" cap="none" spc="0" normalizeH="0" noProof="0" dirty="0">
                <a:ln>
                  <a:noFill/>
                </a:ln>
                <a:effectLst/>
                <a:uLnTx/>
                <a:uFillTx/>
                <a:latin typeface="Century Gothic" panose="020F0302020204030204"/>
              </a:rPr>
              <a:t> nouns mean?</a:t>
            </a:r>
            <a:endParaRPr lang="en-GB" sz="1600" b="1" dirty="0">
              <a:latin typeface="Century Gothic" panose="020F0302020204030204"/>
            </a:endParaRPr>
          </a:p>
        </p:txBody>
      </p:sp>
      <p:sp>
        <p:nvSpPr>
          <p:cNvPr id="52" name="TextBox 51">
            <a:extLst>
              <a:ext uri="{FF2B5EF4-FFF2-40B4-BE49-F238E27FC236}">
                <a16:creationId xmlns:a16="http://schemas.microsoft.com/office/drawing/2014/main" id="{F9707CBE-6DAC-4E44-B141-6C35FBC860CF}"/>
              </a:ext>
            </a:extLst>
          </p:cNvPr>
          <p:cNvSpPr txBox="1"/>
          <p:nvPr/>
        </p:nvSpPr>
        <p:spPr>
          <a:xfrm>
            <a:off x="200725" y="6825814"/>
            <a:ext cx="3993481" cy="1323439"/>
          </a:xfrm>
          <a:prstGeom prst="rect">
            <a:avLst/>
          </a:prstGeom>
          <a:noFill/>
        </p:spPr>
        <p:txBody>
          <a:bodyPr wrap="square" rtlCol="0">
            <a:spAutoFit/>
          </a:bodyPr>
          <a:lstStyle/>
          <a:p>
            <a:pPr fontAlgn="auto">
              <a:spcBef>
                <a:spcPts val="0"/>
              </a:spcBef>
              <a:spcAft>
                <a:spcPts val="0"/>
              </a:spcAft>
              <a:defRPr/>
            </a:pPr>
            <a:r>
              <a:rPr kumimoji="0" lang="en-GB" sz="1600" b="0" i="0" u="none" strike="noStrike" kern="1200" cap="none" spc="0" normalizeH="0" baseline="0" noProof="0" dirty="0" err="1">
                <a:ln>
                  <a:noFill/>
                </a:ln>
                <a:effectLst/>
                <a:uLnTx/>
                <a:uFillTx/>
                <a:latin typeface="Century Gothic" panose="020F0302020204030204"/>
                <a:ea typeface="+mn-ea"/>
                <a:cs typeface="+mn-cs"/>
              </a:rPr>
              <a:t>Haus</a:t>
            </a:r>
            <a:r>
              <a:rPr kumimoji="0" lang="en-GB" sz="1600" b="0" i="0" u="sng" strike="noStrike" kern="1200" cap="none" spc="0" normalizeH="0" baseline="0" noProof="0" dirty="0" err="1">
                <a:ln>
                  <a:noFill/>
                </a:ln>
                <a:effectLst/>
                <a:uLnTx/>
                <a:uFillTx/>
                <a:latin typeface="Century Gothic" panose="020F0302020204030204"/>
                <a:ea typeface="+mn-ea"/>
                <a:cs typeface="+mn-cs"/>
              </a:rPr>
              <a:t>tier</a:t>
            </a:r>
            <a:r>
              <a:rPr kumimoji="0" lang="en-GB" sz="1600" b="0" i="0" u="none" strike="noStrike" kern="1200" cap="none" spc="0" normalizeH="0" baseline="0" noProof="0" dirty="0">
                <a:ln>
                  <a:noFill/>
                </a:ln>
                <a:effectLst/>
                <a:uLnTx/>
                <a:uFillTx/>
                <a:latin typeface="Century Gothic" panose="020F0302020204030204"/>
                <a:ea typeface="+mn-ea"/>
                <a:cs typeface="+mn-cs"/>
              </a:rPr>
              <a:t>  </a:t>
            </a:r>
            <a:r>
              <a:rPr kumimoji="0" lang="en-GB" sz="1600" b="0" i="0" u="none" strike="noStrike" kern="1200" cap="none" spc="0" normalizeH="0" baseline="0" noProof="0" dirty="0">
                <a:ln>
                  <a:noFill/>
                </a:ln>
                <a:effectLst/>
                <a:uLnTx/>
                <a:uFillTx/>
                <a:latin typeface="Century Gothic" panose="020F0302020204030204"/>
                <a:ea typeface="+mn-ea"/>
                <a:cs typeface="+mn-cs"/>
                <a:sym typeface="Wingdings" panose="05000000000000000000" pitchFamily="2" charset="2"/>
              </a:rPr>
              <a:t> =  _______________</a:t>
            </a: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a:t>
            </a:r>
          </a:p>
          <a:p>
            <a:pPr fontAlgn="auto">
              <a:spcBef>
                <a:spcPts val="0"/>
              </a:spcBef>
              <a:spcAft>
                <a:spcPts val="0"/>
              </a:spcAft>
              <a:defRPr/>
            </a:pPr>
            <a:r>
              <a:rPr kumimoji="0" lang="en-GB" sz="1600" b="0" i="0" u="none"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Haus</a:t>
            </a:r>
            <a:r>
              <a:rPr kumimoji="0" lang="en-GB" sz="1600" b="0" i="0" u="sng"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aufgaben</a:t>
            </a:r>
            <a:r>
              <a:rPr kumimoji="0" lang="en-GB" sz="1600" b="0" i="0" u="sng"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a:t>
            </a: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 ______________</a:t>
            </a:r>
          </a:p>
          <a:p>
            <a:pPr fontAlgn="auto">
              <a:spcBef>
                <a:spcPts val="0"/>
              </a:spcBef>
              <a:spcAft>
                <a:spcPts val="0"/>
              </a:spcAft>
              <a:defRPr/>
            </a:pPr>
            <a:r>
              <a:rPr kumimoji="0" lang="en-GB" sz="1600" b="0" i="0" u="none"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Wochen</a:t>
            </a:r>
            <a:r>
              <a:rPr kumimoji="0" lang="en-GB" sz="1600" b="0" i="0" u="sng"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tag</a:t>
            </a: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 _________________</a:t>
            </a:r>
            <a:b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br>
            <a:r>
              <a:rPr kumimoji="0" lang="en-GB" sz="1600" b="0" i="0" u="none"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Lieblings</a:t>
            </a:r>
            <a:r>
              <a:rPr kumimoji="0" lang="en-GB" sz="1600" b="0" i="0" u="sng"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farbe</a:t>
            </a: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 __________________</a:t>
            </a:r>
            <a:b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br>
            <a:r>
              <a:rPr kumimoji="0" lang="en-GB" sz="1600" b="0" i="0" u="none"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Klassen</a:t>
            </a:r>
            <a:r>
              <a:rPr kumimoji="0" lang="en-GB" sz="1600" b="0" i="0" u="sng" strike="noStrike" kern="1200" cap="none" spc="0" normalizeH="0" noProof="0" dirty="0" err="1">
                <a:ln>
                  <a:noFill/>
                </a:ln>
                <a:effectLst/>
                <a:uLnTx/>
                <a:uFillTx/>
                <a:latin typeface="Century Gothic" panose="020F0302020204030204"/>
                <a:ea typeface="+mn-ea"/>
                <a:cs typeface="+mn-cs"/>
                <a:sym typeface="Wingdings" panose="05000000000000000000" pitchFamily="2" charset="2"/>
              </a:rPr>
              <a:t>zimmer</a:t>
            </a:r>
            <a:r>
              <a:rPr kumimoji="0" lang="en-GB" sz="1600" b="0" i="0" u="sng"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a:t>
            </a:r>
            <a:r>
              <a:rPr kumimoji="0" lang="en-GB" sz="1600" b="0" i="0" u="none" strike="noStrike" kern="1200" cap="none" spc="0" normalizeH="0" noProof="0" dirty="0">
                <a:ln>
                  <a:noFill/>
                </a:ln>
                <a:effectLst/>
                <a:uLnTx/>
                <a:uFillTx/>
                <a:latin typeface="Century Gothic" panose="020F0302020204030204"/>
                <a:ea typeface="+mn-ea"/>
                <a:cs typeface="+mn-cs"/>
                <a:sym typeface="Wingdings" panose="05000000000000000000" pitchFamily="2" charset="2"/>
              </a:rPr>
              <a:t> = ____________________</a:t>
            </a:r>
            <a:endParaRPr lang="en-GB" sz="1600" b="1" dirty="0">
              <a:latin typeface="Century Gothic" panose="020F0302020204030204"/>
            </a:endParaRPr>
          </a:p>
        </p:txBody>
      </p:sp>
      <p:sp>
        <p:nvSpPr>
          <p:cNvPr id="53" name="TextBox 52">
            <a:extLst>
              <a:ext uri="{FF2B5EF4-FFF2-40B4-BE49-F238E27FC236}">
                <a16:creationId xmlns:a16="http://schemas.microsoft.com/office/drawing/2014/main" id="{F9707CBE-6DAC-4E44-B141-6C35FBC860CF}"/>
              </a:ext>
            </a:extLst>
          </p:cNvPr>
          <p:cNvSpPr txBox="1"/>
          <p:nvPr/>
        </p:nvSpPr>
        <p:spPr>
          <a:xfrm>
            <a:off x="3169344" y="6629814"/>
            <a:ext cx="2690261" cy="338554"/>
          </a:xfrm>
          <a:prstGeom prst="rect">
            <a:avLst/>
          </a:prstGeom>
          <a:noFill/>
        </p:spPr>
        <p:txBody>
          <a:bodyPr wrap="square" rtlCol="0">
            <a:spAutoFit/>
          </a:bodyPr>
          <a:lstStyle/>
          <a:p>
            <a:pPr fontAlgn="auto">
              <a:spcBef>
                <a:spcPts val="0"/>
              </a:spcBef>
              <a:spcAft>
                <a:spcPts val="0"/>
              </a:spcAft>
              <a:defRPr/>
            </a:pPr>
            <a:r>
              <a:rPr kumimoji="0" lang="en-GB" sz="1600" b="1" i="0" u="none" strike="noStrike" kern="1200" cap="none" spc="0" normalizeH="0" baseline="0" noProof="0" dirty="0">
                <a:ln>
                  <a:noFill/>
                </a:ln>
                <a:effectLst/>
                <a:uLnTx/>
                <a:uFillTx/>
                <a:latin typeface="Century Gothic" panose="020F0302020204030204"/>
              </a:rPr>
              <a:t>What is their</a:t>
            </a:r>
            <a:r>
              <a:rPr kumimoji="0" lang="en-GB" sz="1600" b="1" i="0" u="none" strike="noStrike" kern="1200" cap="none" spc="0" normalizeH="0" noProof="0" dirty="0">
                <a:ln>
                  <a:noFill/>
                </a:ln>
                <a:effectLst/>
                <a:uLnTx/>
                <a:uFillTx/>
                <a:latin typeface="Century Gothic" panose="020F0302020204030204"/>
              </a:rPr>
              <a:t> gender?</a:t>
            </a:r>
            <a:endParaRPr lang="en-GB" sz="1600" b="1" dirty="0">
              <a:latin typeface="Century Gothic" panose="020F0302020204030204"/>
            </a:endParaRPr>
          </a:p>
        </p:txBody>
      </p:sp>
      <p:sp>
        <p:nvSpPr>
          <p:cNvPr id="54" name="Rounded Rectangle 53"/>
          <p:cNvSpPr/>
          <p:nvPr/>
        </p:nvSpPr>
        <p:spPr>
          <a:xfrm>
            <a:off x="5060812" y="8347068"/>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1.1.7 &amp; 1.1.1</a:t>
            </a:r>
          </a:p>
        </p:txBody>
      </p:sp>
      <p:sp>
        <p:nvSpPr>
          <p:cNvPr id="55" name="TextBox 54">
            <a:extLst>
              <a:ext uri="{FF2B5EF4-FFF2-40B4-BE49-F238E27FC236}">
                <a16:creationId xmlns:a16="http://schemas.microsoft.com/office/drawing/2014/main" id="{F9707CBE-6DAC-4E44-B141-6C35FBC860CF}"/>
              </a:ext>
            </a:extLst>
          </p:cNvPr>
          <p:cNvSpPr txBox="1"/>
          <p:nvPr/>
        </p:nvSpPr>
        <p:spPr>
          <a:xfrm>
            <a:off x="4303451" y="6968368"/>
            <a:ext cx="2431847" cy="1169551"/>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entury Gothic" panose="020F0302020204030204"/>
                <a:ea typeface="+mn-ea"/>
                <a:cs typeface="+mn-cs"/>
              </a:rPr>
              <a:t>Sometimes, </a:t>
            </a:r>
            <a:r>
              <a:rPr kumimoji="0" lang="en-GB" sz="1400" b="1" i="0" u="none" strike="noStrike" kern="1200" cap="none" spc="0" normalizeH="0" baseline="0" noProof="0" dirty="0">
                <a:ln>
                  <a:noFill/>
                </a:ln>
                <a:effectLst/>
                <a:uLnTx/>
                <a:uFillTx/>
                <a:latin typeface="Century Gothic" panose="020F0302020204030204"/>
                <a:ea typeface="+mn-ea"/>
                <a:cs typeface="+mn-cs"/>
              </a:rPr>
              <a:t>extra letters </a:t>
            </a:r>
            <a:r>
              <a:rPr kumimoji="0" lang="en-GB" sz="1400" b="0" i="0" u="none" strike="noStrike" kern="1200" cap="none" spc="0" normalizeH="0" baseline="0" noProof="0" dirty="0">
                <a:ln>
                  <a:noFill/>
                </a:ln>
                <a:effectLst/>
                <a:uLnTx/>
                <a:uFillTx/>
                <a:latin typeface="Century Gothic" panose="020F0302020204030204"/>
                <a:ea typeface="+mn-ea"/>
                <a:cs typeface="+mn-cs"/>
              </a:rPr>
              <a:t>join the two nouns to make the new noun easier to say: </a:t>
            </a:r>
            <a:br>
              <a:rPr kumimoji="0" lang="en-GB" sz="1400" b="0" i="0" u="none" strike="noStrike" kern="1200" cap="none" spc="0" normalizeH="0" baseline="0" noProof="0" dirty="0">
                <a:ln>
                  <a:noFill/>
                </a:ln>
                <a:effectLst/>
                <a:uLnTx/>
                <a:uFillTx/>
                <a:latin typeface="Century Gothic" panose="020F0302020204030204"/>
                <a:ea typeface="+mn-ea"/>
                <a:cs typeface="+mn-cs"/>
              </a:rPr>
            </a:br>
            <a:r>
              <a:rPr kumimoji="0" lang="en-GB" sz="1400" b="0" i="0" u="none" strike="noStrike" kern="1200" cap="none" spc="0" normalizeH="0" baseline="0" noProof="0" dirty="0">
                <a:ln>
                  <a:noFill/>
                </a:ln>
                <a:effectLst/>
                <a:uLnTx/>
                <a:uFillTx/>
                <a:latin typeface="Century Gothic" panose="020F0302020204030204"/>
                <a:ea typeface="+mn-ea"/>
                <a:cs typeface="+mn-cs"/>
              </a:rPr>
              <a:t>-</a:t>
            </a:r>
            <a:r>
              <a:rPr kumimoji="0" lang="en-GB" sz="1400" b="1" i="0" u="none" strike="noStrike" kern="1200" cap="none" spc="0" normalizeH="0" baseline="0" noProof="0" dirty="0">
                <a:ln>
                  <a:noFill/>
                </a:ln>
                <a:effectLst/>
                <a:uLnTx/>
                <a:uFillTx/>
                <a:latin typeface="Century Gothic" panose="020F0302020204030204"/>
                <a:ea typeface="+mn-ea"/>
                <a:cs typeface="+mn-cs"/>
              </a:rPr>
              <a:t>s</a:t>
            </a:r>
            <a:r>
              <a:rPr kumimoji="0" lang="en-GB" sz="1400" b="0" i="0" u="none" strike="noStrike" kern="1200" cap="none" spc="0" normalizeH="0" baseline="0" noProof="0" dirty="0">
                <a:ln>
                  <a:noFill/>
                </a:ln>
                <a:effectLst/>
                <a:uLnTx/>
                <a:uFillTx/>
                <a:latin typeface="Century Gothic" panose="020F0302020204030204"/>
                <a:ea typeface="+mn-ea"/>
                <a:cs typeface="+mn-cs"/>
              </a:rPr>
              <a:t>-, -</a:t>
            </a:r>
            <a:r>
              <a:rPr kumimoji="0" lang="en-GB" sz="1400" b="1" i="0" u="none" strike="noStrike" kern="1200" cap="none" spc="0" normalizeH="0" baseline="0" noProof="0" dirty="0" err="1">
                <a:ln>
                  <a:noFill/>
                </a:ln>
                <a:effectLst/>
                <a:uLnTx/>
                <a:uFillTx/>
                <a:latin typeface="Century Gothic" panose="020F0302020204030204"/>
                <a:ea typeface="+mn-ea"/>
                <a:cs typeface="+mn-cs"/>
              </a:rPr>
              <a:t>es</a:t>
            </a:r>
            <a:r>
              <a:rPr kumimoji="0" lang="en-GB" sz="1400" b="0" i="0" u="none" strike="noStrike" kern="1200" cap="none" spc="0" normalizeH="0" baseline="0" noProof="0" dirty="0">
                <a:ln>
                  <a:noFill/>
                </a:ln>
                <a:effectLst/>
                <a:uLnTx/>
                <a:uFillTx/>
                <a:latin typeface="Century Gothic" panose="020F0302020204030204"/>
                <a:ea typeface="+mn-ea"/>
                <a:cs typeface="+mn-cs"/>
              </a:rPr>
              <a:t>-, -</a:t>
            </a:r>
            <a:r>
              <a:rPr kumimoji="0" lang="en-GB" sz="1400" b="1" i="0" u="none" strike="noStrike" kern="1200" cap="none" spc="0" normalizeH="0" baseline="0" noProof="0" dirty="0">
                <a:ln>
                  <a:noFill/>
                </a:ln>
                <a:effectLst/>
                <a:uLnTx/>
                <a:uFillTx/>
                <a:latin typeface="Century Gothic" panose="020F0302020204030204"/>
                <a:ea typeface="+mn-ea"/>
                <a:cs typeface="+mn-cs"/>
              </a:rPr>
              <a:t>e</a:t>
            </a:r>
            <a:r>
              <a:rPr kumimoji="0" lang="en-GB" sz="1400" b="0" i="0" u="none" strike="noStrike" kern="1200" cap="none" spc="0" normalizeH="0" baseline="0" noProof="0" dirty="0">
                <a:ln>
                  <a:noFill/>
                </a:ln>
                <a:effectLst/>
                <a:uLnTx/>
                <a:uFillTx/>
                <a:latin typeface="Century Gothic" panose="020F0302020204030204"/>
                <a:ea typeface="+mn-ea"/>
                <a:cs typeface="+mn-cs"/>
              </a:rPr>
              <a:t>-, -</a:t>
            </a:r>
            <a:r>
              <a:rPr kumimoji="0" lang="en-GB" sz="1400" b="1" i="0" u="none" strike="noStrike" kern="1200" cap="none" spc="0" normalizeH="0" baseline="0" noProof="0" dirty="0">
                <a:ln>
                  <a:noFill/>
                </a:ln>
                <a:effectLst/>
                <a:uLnTx/>
                <a:uFillTx/>
                <a:latin typeface="Century Gothic" panose="020F0302020204030204"/>
                <a:ea typeface="+mn-ea"/>
                <a:cs typeface="+mn-cs"/>
              </a:rPr>
              <a:t>n</a:t>
            </a:r>
            <a:r>
              <a:rPr kumimoji="0" lang="en-GB" sz="1400" b="0" i="0" u="none" strike="noStrike" kern="1200" cap="none" spc="0" normalizeH="0" baseline="0" noProof="0" dirty="0">
                <a:ln>
                  <a:noFill/>
                </a:ln>
                <a:effectLst/>
                <a:uLnTx/>
                <a:uFillTx/>
                <a:latin typeface="Century Gothic" panose="020F0302020204030204"/>
                <a:ea typeface="+mn-ea"/>
                <a:cs typeface="+mn-cs"/>
              </a:rPr>
              <a:t>-, -</a:t>
            </a:r>
            <a:r>
              <a:rPr kumimoji="0" lang="en-GB" sz="1400" b="1" i="0" u="none" strike="noStrike" kern="1200" cap="none" spc="0" normalizeH="0" baseline="0" noProof="0" dirty="0" err="1">
                <a:ln>
                  <a:noFill/>
                </a:ln>
                <a:effectLst/>
                <a:uLnTx/>
                <a:uFillTx/>
                <a:latin typeface="Century Gothic" panose="020F0302020204030204"/>
                <a:ea typeface="+mn-ea"/>
                <a:cs typeface="+mn-cs"/>
              </a:rPr>
              <a:t>en</a:t>
            </a:r>
            <a:r>
              <a:rPr kumimoji="0" lang="en-GB" sz="1400" b="0" i="0" u="none" strike="noStrike" kern="1200" cap="none" spc="0" normalizeH="0" baseline="0" noProof="0" dirty="0">
                <a:ln>
                  <a:noFill/>
                </a:ln>
                <a:effectLst/>
                <a:uLnTx/>
                <a:uFillTx/>
                <a:latin typeface="Century Gothic" panose="020F0302020204030204"/>
                <a:ea typeface="+mn-ea"/>
                <a:cs typeface="+mn-cs"/>
              </a:rPr>
              <a:t>-, -</a:t>
            </a:r>
            <a:r>
              <a:rPr kumimoji="0" lang="en-GB" sz="1400" b="1" i="0" u="none" strike="noStrike" kern="1200" cap="none" spc="0" normalizeH="0" baseline="0" noProof="0" dirty="0">
                <a:ln>
                  <a:noFill/>
                </a:ln>
                <a:effectLst/>
                <a:uLnTx/>
                <a:uFillTx/>
                <a:latin typeface="Century Gothic" panose="020F0302020204030204"/>
                <a:ea typeface="+mn-ea"/>
                <a:cs typeface="+mn-cs"/>
              </a:rPr>
              <a:t>(e)r</a:t>
            </a:r>
            <a:r>
              <a:rPr kumimoji="0" lang="en-GB" sz="1400" b="0" i="0" u="none" strike="noStrike" kern="1200" cap="none" spc="0" normalizeH="0" baseline="0" noProof="0" dirty="0">
                <a:ln>
                  <a:noFill/>
                </a:ln>
                <a:effectLst/>
                <a:uLnTx/>
                <a:uFillTx/>
                <a:latin typeface="Century Gothic" panose="020F0302020204030204"/>
                <a:ea typeface="+mn-ea"/>
                <a:cs typeface="+mn-cs"/>
              </a:rPr>
              <a:t>-</a:t>
            </a:r>
          </a:p>
        </p:txBody>
      </p:sp>
      <p:graphicFrame>
        <p:nvGraphicFramePr>
          <p:cNvPr id="56" name="Table 55"/>
          <p:cNvGraphicFramePr>
            <a:graphicFrameLocks noGrp="1"/>
          </p:cNvGraphicFramePr>
          <p:nvPr>
            <p:extLst>
              <p:ext uri="{D42A27DB-BD31-4B8C-83A1-F6EECF244321}">
                <p14:modId xmlns:p14="http://schemas.microsoft.com/office/powerpoint/2010/main" val="932950655"/>
              </p:ext>
            </p:extLst>
          </p:nvPr>
        </p:nvGraphicFramePr>
        <p:xfrm>
          <a:off x="44718" y="812209"/>
          <a:ext cx="652829" cy="3373660"/>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7366">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7366">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7366">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7366">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7366">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7366">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7366">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7366">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7366">
                <a:tc>
                  <a:txBody>
                    <a:bodyPr/>
                    <a:lstStyle/>
                    <a:p>
                      <a:pPr algn="ct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7366">
                <a:tc>
                  <a:txBody>
                    <a:bodyPr/>
                    <a:lstStyle/>
                    <a:p>
                      <a:pPr algn="ct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4606" y="8226235"/>
            <a:ext cx="898264" cy="898264"/>
          </a:xfrm>
          <a:prstGeom prst="rect">
            <a:avLst/>
          </a:prstGeom>
        </p:spPr>
      </p:pic>
      <p:sp>
        <p:nvSpPr>
          <p:cNvPr id="57" name="TextBox 56">
            <a:extLst>
              <a:ext uri="{FF2B5EF4-FFF2-40B4-BE49-F238E27FC236}">
                <a16:creationId xmlns:a16="http://schemas.microsoft.com/office/drawing/2014/main" id="{A32268B9-8F76-4964-82E1-19C43A4FFC3A}"/>
              </a:ext>
            </a:extLst>
          </p:cNvPr>
          <p:cNvSpPr txBox="1"/>
          <p:nvPr/>
        </p:nvSpPr>
        <p:spPr>
          <a:xfrm>
            <a:off x="871274" y="8340789"/>
            <a:ext cx="3058747" cy="584775"/>
          </a:xfrm>
          <a:prstGeom prst="rect">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Remember: the gender is the </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gender of the final noun.</a:t>
            </a:r>
            <a:endParaRPr lang="en-US" sz="1600" dirty="0">
              <a:solidFill>
                <a:srgbClr val="000000"/>
              </a:solidFill>
              <a:latin typeface="Century Gothic" panose="020B0502020202020204" pitchFamily="34" charset="0"/>
            </a:endParaRPr>
          </a:p>
        </p:txBody>
      </p:sp>
      <p:pic>
        <p:nvPicPr>
          <p:cNvPr id="58" name="Picture 57"/>
          <p:cNvPicPr>
            <a:picLocks noChangeAspect="1"/>
          </p:cNvPicPr>
          <p:nvPr/>
        </p:nvPicPr>
        <p:blipFill>
          <a:blip r:embed="rId8">
            <a:clrChange>
              <a:clrFrom>
                <a:srgbClr val="FFFFFF"/>
              </a:clrFrom>
              <a:clrTo>
                <a:srgbClr val="FFFFFF">
                  <a:alpha val="0"/>
                </a:srgbClr>
              </a:clrTo>
            </a:clrChange>
            <a:duotone>
              <a:schemeClr val="bg2">
                <a:shade val="45000"/>
                <a:satMod val="135000"/>
              </a:schemeClr>
              <a:prstClr val="white"/>
            </a:duotone>
          </a:blip>
          <a:stretch>
            <a:fillRect/>
          </a:stretch>
        </p:blipFill>
        <p:spPr>
          <a:xfrm>
            <a:off x="52546" y="8375916"/>
            <a:ext cx="724144" cy="514523"/>
          </a:xfrm>
          <a:prstGeom prst="rect">
            <a:avLst/>
          </a:prstGeom>
        </p:spPr>
      </p:pic>
    </p:spTree>
    <p:extLst>
      <p:ext uri="{BB962C8B-B14F-4D97-AF65-F5344CB8AC3E}">
        <p14:creationId xmlns:p14="http://schemas.microsoft.com/office/powerpoint/2010/main" val="1570378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90129" y="591042"/>
            <a:ext cx="7227303"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Present tense: weak verbs, 1</a:t>
            </a:r>
            <a:r>
              <a:rPr lang="en-GB" b="1" baseline="30000" dirty="0">
                <a:solidFill>
                  <a:srgbClr val="000000"/>
                </a:solidFill>
                <a:latin typeface="Century Gothic" panose="020B0502020202020204" pitchFamily="34" charset="0"/>
              </a:rPr>
              <a:t>st , </a:t>
            </a:r>
            <a:r>
              <a:rPr lang="en-GB" b="1" dirty="0">
                <a:solidFill>
                  <a:srgbClr val="000000"/>
                </a:solidFill>
                <a:latin typeface="Century Gothic" panose="020B0502020202020204" pitchFamily="34" charset="0"/>
              </a:rPr>
              <a:t> 2</a:t>
            </a:r>
            <a:r>
              <a:rPr lang="en-GB" b="1" baseline="30000" dirty="0">
                <a:solidFill>
                  <a:srgbClr val="000000"/>
                </a:solidFill>
                <a:latin typeface="Century Gothic" panose="020B0502020202020204" pitchFamily="34" charset="0"/>
              </a:rPr>
              <a:t>nd</a:t>
            </a:r>
            <a:r>
              <a:rPr lang="en-GB" b="1" dirty="0">
                <a:solidFill>
                  <a:srgbClr val="000000"/>
                </a:solidFill>
                <a:latin typeface="Century Gothic" panose="020B0502020202020204" pitchFamily="34" charset="0"/>
              </a:rPr>
              <a:t> and 3</a:t>
            </a:r>
            <a:r>
              <a:rPr lang="en-GB" b="1" baseline="30000" dirty="0">
                <a:solidFill>
                  <a:srgbClr val="000000"/>
                </a:solidFill>
                <a:latin typeface="Century Gothic" panose="020B0502020202020204" pitchFamily="34" charset="0"/>
              </a:rPr>
              <a:t>rd</a:t>
            </a:r>
            <a:r>
              <a:rPr lang="en-GB" b="1" dirty="0">
                <a:solidFill>
                  <a:srgbClr val="000000"/>
                </a:solidFill>
                <a:latin typeface="Century Gothic" panose="020B0502020202020204" pitchFamily="34" charset="0"/>
              </a:rPr>
              <a:t> persons singular</a:t>
            </a:r>
            <a:endParaRPr lang="en-GB" dirty="0">
              <a:solidFill>
                <a:srgbClr val="000000"/>
              </a:solidFill>
              <a:latin typeface="Century Gothic" panose="020B0502020202020204" pitchFamily="34" charset="0"/>
            </a:endParaRPr>
          </a:p>
        </p:txBody>
      </p:sp>
      <p:sp>
        <p:nvSpPr>
          <p:cNvPr id="18" name="TextBox 17">
            <a:extLst>
              <a:ext uri="{FF2B5EF4-FFF2-40B4-BE49-F238E27FC236}">
                <a16:creationId xmlns:a16="http://schemas.microsoft.com/office/drawing/2014/main" id="{411B8227-D4D0-417C-9D21-570C5972CA3D}"/>
              </a:ext>
            </a:extLst>
          </p:cNvPr>
          <p:cNvSpPr txBox="1"/>
          <p:nvPr/>
        </p:nvSpPr>
        <p:spPr>
          <a:xfrm>
            <a:off x="17744" y="924070"/>
            <a:ext cx="6840256"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A simple German sentence has a </a:t>
            </a:r>
            <a:r>
              <a:rPr lang="en-GB" sz="1600" b="1" dirty="0">
                <a:solidFill>
                  <a:srgbClr val="000000"/>
                </a:solidFill>
                <a:latin typeface="Century Gothic" panose="020B0502020202020204" pitchFamily="34" charset="0"/>
              </a:rPr>
              <a:t>subject </a:t>
            </a:r>
            <a:r>
              <a:rPr lang="en-GB" sz="1600" dirty="0">
                <a:solidFill>
                  <a:srgbClr val="000000"/>
                </a:solidFill>
                <a:latin typeface="Century Gothic" panose="020B0502020202020204" pitchFamily="34" charset="0"/>
              </a:rPr>
              <a:t>and verb with an </a:t>
            </a:r>
            <a:r>
              <a:rPr lang="en-GB" sz="1600" b="1" dirty="0">
                <a:solidFill>
                  <a:srgbClr val="000000"/>
                </a:solidFill>
                <a:latin typeface="Century Gothic" panose="020B0502020202020204" pitchFamily="34" charset="0"/>
              </a:rPr>
              <a:t>ending:</a:t>
            </a:r>
            <a:endParaRPr lang="en-US" sz="1600" dirty="0">
              <a:solidFill>
                <a:srgbClr val="000000"/>
              </a:solidFill>
              <a:latin typeface="Century Gothic" panose="020B0502020202020204" pitchFamily="34" charset="0"/>
            </a:endParaRPr>
          </a:p>
        </p:txBody>
      </p:sp>
      <p:sp>
        <p:nvSpPr>
          <p:cNvPr id="22" name="TextBox 21">
            <a:extLst>
              <a:ext uri="{FF2B5EF4-FFF2-40B4-BE49-F238E27FC236}">
                <a16:creationId xmlns:a16="http://schemas.microsoft.com/office/drawing/2014/main" id="{779DAB5D-D8C4-407B-82E9-85248C928C5D}"/>
              </a:ext>
            </a:extLst>
          </p:cNvPr>
          <p:cNvSpPr txBox="1"/>
          <p:nvPr/>
        </p:nvSpPr>
        <p:spPr>
          <a:xfrm>
            <a:off x="34649" y="1303893"/>
            <a:ext cx="6639302" cy="584775"/>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Ich </a:t>
            </a:r>
            <a:r>
              <a:rPr lang="en-GB" sz="1600" dirty="0" err="1">
                <a:solidFill>
                  <a:srgbClr val="000000"/>
                </a:solidFill>
                <a:latin typeface="Century Gothic" panose="020B0502020202020204" pitchFamily="34" charset="0"/>
              </a:rPr>
              <a:t>spiel</a:t>
            </a:r>
            <a:r>
              <a:rPr lang="en-GB" sz="1600" b="1" dirty="0" err="1">
                <a:solidFill>
                  <a:srgbClr val="000000"/>
                </a:solidFill>
                <a:latin typeface="Century Gothic" panose="020B0502020202020204" pitchFamily="34" charset="0"/>
              </a:rPr>
              <a:t>e</a:t>
            </a:r>
            <a:r>
              <a:rPr lang="en-GB" sz="1600" dirty="0">
                <a:solidFill>
                  <a:srgbClr val="000000"/>
                </a:solidFill>
                <a:latin typeface="Century Gothic" panose="020B0502020202020204" pitchFamily="34" charset="0"/>
              </a:rPr>
              <a:t>                     du </a:t>
            </a:r>
            <a:r>
              <a:rPr lang="en-GB" sz="1600" dirty="0" err="1">
                <a:solidFill>
                  <a:srgbClr val="000000"/>
                </a:solidFill>
                <a:latin typeface="Century Gothic" panose="020B0502020202020204" pitchFamily="34" charset="0"/>
              </a:rPr>
              <a:t>spiel</a:t>
            </a:r>
            <a:r>
              <a:rPr lang="en-GB" sz="1600" b="1" dirty="0" err="1">
                <a:solidFill>
                  <a:srgbClr val="000000"/>
                </a:solidFill>
                <a:latin typeface="Century Gothic" panose="020B0502020202020204" pitchFamily="34" charset="0"/>
              </a:rPr>
              <a:t>st</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Mia </a:t>
            </a:r>
            <a:r>
              <a:rPr lang="en-GB" sz="1600" dirty="0" err="1">
                <a:solidFill>
                  <a:srgbClr val="000000"/>
                </a:solidFill>
                <a:latin typeface="Century Gothic" panose="020B0502020202020204" pitchFamily="34" charset="0"/>
              </a:rPr>
              <a:t>spie</a:t>
            </a:r>
            <a:r>
              <a:rPr lang="en-GB" sz="1600" b="1" dirty="0" err="1">
                <a:solidFill>
                  <a:srgbClr val="000000"/>
                </a:solidFill>
                <a:latin typeface="Century Gothic" panose="020B0502020202020204" pitchFamily="34" charset="0"/>
              </a:rPr>
              <a:t>lt</a:t>
            </a:r>
            <a:r>
              <a:rPr lang="en-GB" sz="1600" dirty="0">
                <a:solidFill>
                  <a:srgbClr val="000000"/>
                </a:solidFill>
                <a:latin typeface="Century Gothic" panose="020B0502020202020204" pitchFamily="34" charset="0"/>
              </a:rPr>
              <a:t> </a:t>
            </a:r>
          </a:p>
          <a:p>
            <a:pPr fontAlgn="auto">
              <a:spcBef>
                <a:spcPts val="0"/>
              </a:spcBef>
              <a:spcAft>
                <a:spcPts val="0"/>
              </a:spcAft>
            </a:pPr>
            <a:r>
              <a:rPr lang="en-GB" sz="1600" dirty="0">
                <a:solidFill>
                  <a:srgbClr val="000000"/>
                </a:solidFill>
                <a:latin typeface="Century Gothic" panose="020B0502020202020204" pitchFamily="34" charset="0"/>
              </a:rPr>
              <a:t>I play/am playing      you play/are playing     Mia plays/is playing</a:t>
            </a:r>
            <a:endParaRPr lang="en-US" sz="1600" dirty="0">
              <a:solidFill>
                <a:srgbClr val="000000"/>
              </a:solidFill>
              <a:latin typeface="Century Gothic" panose="020B0502020202020204" pitchFamily="34" charset="0"/>
            </a:endParaRPr>
          </a:p>
        </p:txBody>
      </p:sp>
      <p:sp>
        <p:nvSpPr>
          <p:cNvPr id="33" name="TextBox 32">
            <a:extLst>
              <a:ext uri="{FF2B5EF4-FFF2-40B4-BE49-F238E27FC236}">
                <a16:creationId xmlns:a16="http://schemas.microsoft.com/office/drawing/2014/main" id="{E25A7F68-6433-4031-BE67-E2E24A3A6A7B}"/>
              </a:ext>
            </a:extLst>
          </p:cNvPr>
          <p:cNvSpPr txBox="1"/>
          <p:nvPr/>
        </p:nvSpPr>
        <p:spPr>
          <a:xfrm>
            <a:off x="0" y="1881604"/>
            <a:ext cx="6181980" cy="338554"/>
          </a:xfrm>
          <a:prstGeom prst="rect">
            <a:avLst/>
          </a:prstGeom>
          <a:noFill/>
        </p:spPr>
        <p:txBody>
          <a:bodyPr wrap="square" rtlCol="0">
            <a:spAutoFit/>
          </a:bodyPr>
          <a:lstStyle/>
          <a:p>
            <a:pPr fontAlgn="auto">
              <a:spcBef>
                <a:spcPts val="0"/>
              </a:spcBef>
              <a:spcAft>
                <a:spcPts val="0"/>
              </a:spcAft>
            </a:pPr>
            <a:r>
              <a:rPr lang="en-GB" sz="1600" b="1" dirty="0">
                <a:solidFill>
                  <a:srgbClr val="000000"/>
                </a:solidFill>
                <a:latin typeface="Century Gothic" panose="020B0502020202020204" pitchFamily="34" charset="0"/>
              </a:rPr>
              <a:t>Order of words in a sentence</a:t>
            </a:r>
            <a:endParaRPr lang="en-US" sz="1600" b="1" dirty="0">
              <a:solidFill>
                <a:srgbClr val="000000"/>
              </a:solidFill>
              <a:latin typeface="Century Gothic" panose="020B0502020202020204" pitchFamily="34" charset="0"/>
            </a:endParaRPr>
          </a:p>
        </p:txBody>
      </p:sp>
      <p:sp>
        <p:nvSpPr>
          <p:cNvPr id="14" name="TextBox 13">
            <a:extLst>
              <a:ext uri="{FF2B5EF4-FFF2-40B4-BE49-F238E27FC236}">
                <a16:creationId xmlns:a16="http://schemas.microsoft.com/office/drawing/2014/main" id="{461BEA22-D20B-46B8-8365-974CD4239C0D}"/>
              </a:ext>
            </a:extLst>
          </p:cNvPr>
          <p:cNvSpPr txBox="1"/>
          <p:nvPr/>
        </p:nvSpPr>
        <p:spPr>
          <a:xfrm>
            <a:off x="34649" y="2519965"/>
            <a:ext cx="6840256" cy="584775"/>
          </a:xfrm>
          <a:prstGeom prst="rect">
            <a:avLst/>
          </a:prstGeom>
          <a:noFill/>
        </p:spPr>
        <p:txBody>
          <a:bodyPr wrap="square" rtlCol="0">
            <a:spAutoFit/>
          </a:bodyPr>
          <a:lstStyle/>
          <a:p>
            <a:pPr fontAlgn="auto">
              <a:spcBef>
                <a:spcPts val="0"/>
              </a:spcBef>
              <a:spcAft>
                <a:spcPts val="0"/>
              </a:spcAft>
            </a:pPr>
            <a:r>
              <a:rPr lang="en-US" sz="1600" dirty="0" err="1">
                <a:solidFill>
                  <a:srgbClr val="000000"/>
                </a:solidFill>
                <a:latin typeface="Century Gothic" panose="020B0502020202020204" pitchFamily="34" charset="0"/>
              </a:rPr>
              <a:t>Ich</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spiele</a:t>
            </a:r>
            <a:r>
              <a:rPr lang="en-US" sz="1600" dirty="0">
                <a:solidFill>
                  <a:srgbClr val="000000"/>
                </a:solidFill>
                <a:latin typeface="Century Gothic" panose="020B0502020202020204" pitchFamily="34" charset="0"/>
              </a:rPr>
              <a:t> </a:t>
            </a:r>
            <a:r>
              <a:rPr lang="en-US" sz="1600" b="1" dirty="0">
                <a:solidFill>
                  <a:srgbClr val="000000"/>
                </a:solidFill>
                <a:latin typeface="Century Gothic" panose="020B0502020202020204" pitchFamily="34" charset="0"/>
              </a:rPr>
              <a:t>Fu</a:t>
            </a:r>
            <a:r>
              <a:rPr lang="de-DE" sz="1600" b="1" dirty="0">
                <a:solidFill>
                  <a:srgbClr val="000000"/>
                </a:solidFill>
                <a:latin typeface="Century Gothic" panose="020B0502020202020204" pitchFamily="34" charset="0"/>
              </a:rPr>
              <a:t>ßball.                  </a:t>
            </a:r>
            <a:r>
              <a:rPr lang="de-DE" sz="1600" dirty="0">
                <a:solidFill>
                  <a:srgbClr val="000000"/>
                </a:solidFill>
                <a:latin typeface="Century Gothic" panose="020B0502020202020204" pitchFamily="34" charset="0"/>
              </a:rPr>
              <a:t>Du spielst </a:t>
            </a:r>
            <a:r>
              <a:rPr lang="de-DE" sz="1600" b="1" dirty="0">
                <a:solidFill>
                  <a:srgbClr val="000000"/>
                </a:solidFill>
                <a:latin typeface="Century Gothic" panose="020B0502020202020204" pitchFamily="34" charset="0"/>
              </a:rPr>
              <a:t>Gitarre.      </a:t>
            </a:r>
            <a:r>
              <a:rPr lang="de-DE" sz="1600" dirty="0">
                <a:solidFill>
                  <a:srgbClr val="000000"/>
                </a:solidFill>
                <a:latin typeface="Century Gothic" panose="020B0502020202020204" pitchFamily="34" charset="0"/>
              </a:rPr>
              <a:t>Mia spielt </a:t>
            </a:r>
            <a:r>
              <a:rPr lang="de-DE" sz="1600" b="1" dirty="0">
                <a:solidFill>
                  <a:srgbClr val="000000"/>
                </a:solidFill>
                <a:latin typeface="Century Gothic" panose="020B0502020202020204" pitchFamily="34" charset="0"/>
              </a:rPr>
              <a:t>Tennis.</a:t>
            </a:r>
          </a:p>
          <a:p>
            <a:pPr fontAlgn="auto">
              <a:spcBef>
                <a:spcPts val="0"/>
              </a:spcBef>
              <a:spcAft>
                <a:spcPts val="0"/>
              </a:spcAft>
            </a:pPr>
            <a:r>
              <a:rPr lang="de-DE" sz="1600" i="1" dirty="0">
                <a:solidFill>
                  <a:srgbClr val="000000"/>
                </a:solidFill>
                <a:latin typeface="Century Gothic" panose="020B0502020202020204" pitchFamily="34" charset="0"/>
              </a:rPr>
              <a:t>I </a:t>
            </a:r>
            <a:r>
              <a:rPr lang="de-DE" sz="1600" i="1" dirty="0" err="1">
                <a:solidFill>
                  <a:srgbClr val="000000"/>
                </a:solidFill>
                <a:latin typeface="Century Gothic" panose="020B0502020202020204" pitchFamily="34" charset="0"/>
              </a:rPr>
              <a:t>pla</a:t>
            </a:r>
            <a:r>
              <a:rPr lang="en-GB" sz="1600" i="1" dirty="0">
                <a:solidFill>
                  <a:srgbClr val="000000"/>
                </a:solidFill>
                <a:latin typeface="Century Gothic" panose="020B0502020202020204" pitchFamily="34" charset="0"/>
              </a:rPr>
              <a:t>y football.                         You play guitar.        Mia plays tennis. </a:t>
            </a:r>
            <a:endParaRPr lang="en-US" sz="1600" i="1" dirty="0">
              <a:solidFill>
                <a:srgbClr val="0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95A0AFB2-6414-4E0A-8382-A512529FF847}"/>
              </a:ext>
            </a:extLst>
          </p:cNvPr>
          <p:cNvSpPr txBox="1"/>
          <p:nvPr/>
        </p:nvSpPr>
        <p:spPr>
          <a:xfrm>
            <a:off x="-27384" y="3136080"/>
            <a:ext cx="6902289"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b="1" dirty="0">
                <a:solidFill>
                  <a:srgbClr val="000000"/>
                </a:solidFill>
                <a:latin typeface="Century Gothic" panose="020B0502020202020204" pitchFamily="34" charset="0"/>
              </a:rPr>
              <a:t>Adverbs </a:t>
            </a:r>
            <a:r>
              <a:rPr lang="en-GB" sz="1600" dirty="0">
                <a:solidFill>
                  <a:srgbClr val="000000"/>
                </a:solidFill>
                <a:latin typeface="Century Gothic" panose="020B0502020202020204" pitchFamily="34" charset="0"/>
              </a:rPr>
              <a:t>add detail about when, where or how events happen. The </a:t>
            </a:r>
            <a:r>
              <a:rPr lang="en-GB" sz="1600" b="1" dirty="0">
                <a:solidFill>
                  <a:srgbClr val="000000"/>
                </a:solidFill>
                <a:latin typeface="Century Gothic" panose="020B0502020202020204" pitchFamily="34" charset="0"/>
              </a:rPr>
              <a:t>adverb </a:t>
            </a:r>
            <a:r>
              <a:rPr lang="en-GB" sz="1600" dirty="0">
                <a:solidFill>
                  <a:srgbClr val="000000"/>
                </a:solidFill>
                <a:latin typeface="Century Gothic" panose="020B0502020202020204" pitchFamily="34" charset="0"/>
              </a:rPr>
              <a:t>normally comes </a:t>
            </a:r>
            <a:r>
              <a:rPr lang="en-GB" sz="1600" b="1" dirty="0">
                <a:solidFill>
                  <a:srgbClr val="000000"/>
                </a:solidFill>
                <a:latin typeface="Century Gothic" panose="020B0502020202020204" pitchFamily="34" charset="0"/>
              </a:rPr>
              <a:t>after </a:t>
            </a:r>
            <a:r>
              <a:rPr lang="en-GB" sz="1600" dirty="0">
                <a:solidFill>
                  <a:srgbClr val="000000"/>
                </a:solidFill>
                <a:latin typeface="Century Gothic" panose="020B0502020202020204" pitchFamily="34" charset="0"/>
              </a:rPr>
              <a:t>the verb; it splits up the verb and noun.</a:t>
            </a:r>
          </a:p>
        </p:txBody>
      </p:sp>
      <p:sp>
        <p:nvSpPr>
          <p:cNvPr id="19" name="Speech Bubble: Rectangle 18">
            <a:extLst>
              <a:ext uri="{FF2B5EF4-FFF2-40B4-BE49-F238E27FC236}">
                <a16:creationId xmlns:a16="http://schemas.microsoft.com/office/drawing/2014/main" id="{021E120B-957D-4F70-BB4F-39B2014AE961}"/>
              </a:ext>
            </a:extLst>
          </p:cNvPr>
          <p:cNvSpPr/>
          <p:nvPr/>
        </p:nvSpPr>
        <p:spPr>
          <a:xfrm>
            <a:off x="16905" y="4669079"/>
            <a:ext cx="6858000" cy="344653"/>
          </a:xfrm>
          <a:prstGeom prst="wedgeRectCallout">
            <a:avLst>
              <a:gd name="adj1" fmla="val -50044"/>
              <a:gd name="adj2" fmla="val -16455"/>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latin typeface="Century Gothic" panose="020B0502020202020204" pitchFamily="34" charset="0"/>
              </a:rPr>
              <a:t>So, if a sentence has an </a:t>
            </a:r>
            <a:r>
              <a:rPr lang="en-GB" sz="1500" b="1" dirty="0">
                <a:solidFill>
                  <a:schemeClr val="tx1"/>
                </a:solidFill>
                <a:latin typeface="Century Gothic" panose="020B0502020202020204" pitchFamily="34" charset="0"/>
              </a:rPr>
              <a:t>adverb</a:t>
            </a:r>
            <a:r>
              <a:rPr lang="en-GB" sz="1500" dirty="0">
                <a:solidFill>
                  <a:schemeClr val="tx1"/>
                </a:solidFill>
                <a:latin typeface="Century Gothic" panose="020B0502020202020204" pitchFamily="34" charset="0"/>
              </a:rPr>
              <a:t>, the word order is different from English. </a:t>
            </a:r>
          </a:p>
        </p:txBody>
      </p:sp>
      <p:sp>
        <p:nvSpPr>
          <p:cNvPr id="21" name="TextBox 20">
            <a:extLst>
              <a:ext uri="{FF2B5EF4-FFF2-40B4-BE49-F238E27FC236}">
                <a16:creationId xmlns:a16="http://schemas.microsoft.com/office/drawing/2014/main" id="{1E386873-1EA7-4793-92E3-29290F77BCF2}"/>
              </a:ext>
            </a:extLst>
          </p:cNvPr>
          <p:cNvSpPr txBox="1"/>
          <p:nvPr/>
        </p:nvSpPr>
        <p:spPr>
          <a:xfrm>
            <a:off x="34649" y="3821625"/>
            <a:ext cx="6358647" cy="830997"/>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Ich </a:t>
            </a:r>
            <a:r>
              <a:rPr lang="en-GB" sz="1600" dirty="0" err="1">
                <a:solidFill>
                  <a:srgbClr val="000000"/>
                </a:solidFill>
                <a:latin typeface="Century Gothic" panose="020B0502020202020204" pitchFamily="34" charset="0"/>
              </a:rPr>
              <a:t>spiele</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mit</a:t>
            </a:r>
            <a:r>
              <a:rPr lang="en-GB" sz="1600" b="1"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Freunden</a:t>
            </a:r>
            <a:r>
              <a:rPr lang="en-GB" sz="1600" b="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Fußball</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I play football </a:t>
            </a:r>
            <a:r>
              <a:rPr lang="en-GB" sz="1600" b="1" i="1" dirty="0">
                <a:solidFill>
                  <a:srgbClr val="000000"/>
                </a:solidFill>
                <a:latin typeface="Century Gothic" panose="020B0502020202020204" pitchFamily="34" charset="0"/>
              </a:rPr>
              <a:t>with friends.</a:t>
            </a:r>
            <a:endParaRPr lang="en-GB" sz="1600" dirty="0">
              <a:solidFill>
                <a:srgbClr val="000000"/>
              </a:solidFill>
              <a:latin typeface="Century Gothic" panose="020B0502020202020204" pitchFamily="34" charset="0"/>
            </a:endParaRPr>
          </a:p>
          <a:p>
            <a:pPr fontAlgn="auto">
              <a:spcBef>
                <a:spcPts val="0"/>
              </a:spcBef>
              <a:spcAft>
                <a:spcPts val="0"/>
              </a:spcAft>
            </a:pPr>
            <a:r>
              <a:rPr lang="en-US" sz="1600" dirty="0">
                <a:solidFill>
                  <a:srgbClr val="000000"/>
                </a:solidFill>
                <a:latin typeface="Century Gothic" panose="020B0502020202020204" pitchFamily="34" charset="0"/>
              </a:rPr>
              <a:t>Du </a:t>
            </a:r>
            <a:r>
              <a:rPr lang="en-US" sz="1600" dirty="0" err="1">
                <a:solidFill>
                  <a:srgbClr val="000000"/>
                </a:solidFill>
                <a:latin typeface="Century Gothic" panose="020B0502020202020204" pitchFamily="34" charset="0"/>
              </a:rPr>
              <a:t>spielst</a:t>
            </a:r>
            <a:r>
              <a:rPr lang="en-US" sz="1600" dirty="0">
                <a:solidFill>
                  <a:srgbClr val="000000"/>
                </a:solidFill>
                <a:latin typeface="Century Gothic" panose="020B0502020202020204" pitchFamily="34" charset="0"/>
              </a:rPr>
              <a:t> </a:t>
            </a:r>
            <a:r>
              <a:rPr lang="en-US" sz="1600" b="1" dirty="0" err="1">
                <a:solidFill>
                  <a:srgbClr val="000000"/>
                </a:solidFill>
                <a:latin typeface="Century Gothic" panose="020B0502020202020204" pitchFamily="34" charset="0"/>
              </a:rPr>
              <a:t>zu</a:t>
            </a:r>
            <a:r>
              <a:rPr lang="en-US" sz="1600" b="1" dirty="0">
                <a:solidFill>
                  <a:srgbClr val="000000"/>
                </a:solidFill>
                <a:latin typeface="Century Gothic" panose="020B0502020202020204" pitchFamily="34" charset="0"/>
              </a:rPr>
              <a:t> </a:t>
            </a:r>
            <a:r>
              <a:rPr lang="en-US" sz="1600" b="1" dirty="0" err="1">
                <a:solidFill>
                  <a:srgbClr val="000000"/>
                </a:solidFill>
                <a:latin typeface="Century Gothic" panose="020B0502020202020204" pitchFamily="34" charset="0"/>
              </a:rPr>
              <a:t>Hause</a:t>
            </a:r>
            <a:r>
              <a:rPr lang="en-US" sz="1600" b="1" dirty="0">
                <a:solidFill>
                  <a:srgbClr val="000000"/>
                </a:solidFill>
                <a:latin typeface="Century Gothic" panose="020B0502020202020204" pitchFamily="34" charset="0"/>
              </a:rPr>
              <a:t> </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Gitarre</a:t>
            </a:r>
            <a:r>
              <a:rPr lang="en-US" sz="1600" dirty="0">
                <a:solidFill>
                  <a:srgbClr val="000000"/>
                </a:solidFill>
                <a:latin typeface="Century Gothic" panose="020B0502020202020204" pitchFamily="34" charset="0"/>
              </a:rPr>
              <a:t>.          </a:t>
            </a:r>
            <a:r>
              <a:rPr lang="en-US" sz="1600" i="1" dirty="0">
                <a:solidFill>
                  <a:srgbClr val="000000"/>
                </a:solidFill>
                <a:latin typeface="Century Gothic" panose="020B0502020202020204" pitchFamily="34" charset="0"/>
              </a:rPr>
              <a:t> You play guitar </a:t>
            </a:r>
            <a:r>
              <a:rPr lang="en-US" sz="1600" b="1" i="1" dirty="0">
                <a:solidFill>
                  <a:srgbClr val="000000"/>
                </a:solidFill>
                <a:latin typeface="Century Gothic" panose="020B0502020202020204" pitchFamily="34" charset="0"/>
              </a:rPr>
              <a:t>at home.</a:t>
            </a:r>
            <a:endParaRPr lang="en-US" sz="1600" dirty="0">
              <a:solidFill>
                <a:srgbClr val="000000"/>
              </a:solidFill>
              <a:latin typeface="Century Gothic" panose="020B0502020202020204" pitchFamily="34" charset="0"/>
            </a:endParaRPr>
          </a:p>
          <a:p>
            <a:pPr fontAlgn="auto">
              <a:spcBef>
                <a:spcPts val="0"/>
              </a:spcBef>
              <a:spcAft>
                <a:spcPts val="0"/>
              </a:spcAft>
            </a:pPr>
            <a:r>
              <a:rPr lang="en-US" sz="1600" dirty="0">
                <a:solidFill>
                  <a:srgbClr val="000000"/>
                </a:solidFill>
                <a:latin typeface="Century Gothic" panose="020B0502020202020204" pitchFamily="34" charset="0"/>
              </a:rPr>
              <a:t>Mia </a:t>
            </a:r>
            <a:r>
              <a:rPr lang="en-US" sz="1600" dirty="0" err="1">
                <a:solidFill>
                  <a:srgbClr val="000000"/>
                </a:solidFill>
                <a:latin typeface="Century Gothic" panose="020B0502020202020204" pitchFamily="34" charset="0"/>
              </a:rPr>
              <a:t>spielt</a:t>
            </a:r>
            <a:r>
              <a:rPr lang="en-US" sz="1600" dirty="0">
                <a:solidFill>
                  <a:srgbClr val="000000"/>
                </a:solidFill>
                <a:latin typeface="Century Gothic" panose="020B0502020202020204" pitchFamily="34" charset="0"/>
              </a:rPr>
              <a:t> </a:t>
            </a:r>
            <a:r>
              <a:rPr lang="en-US" sz="1600" b="1" dirty="0" err="1">
                <a:solidFill>
                  <a:srgbClr val="000000"/>
                </a:solidFill>
                <a:latin typeface="Century Gothic" panose="020B0502020202020204" pitchFamily="34" charset="0"/>
              </a:rPr>
              <a:t>manchmal</a:t>
            </a:r>
            <a:r>
              <a:rPr lang="en-US" sz="1600" b="1" dirty="0">
                <a:solidFill>
                  <a:srgbClr val="000000"/>
                </a:solidFill>
                <a:latin typeface="Century Gothic" panose="020B0502020202020204" pitchFamily="34" charset="0"/>
              </a:rPr>
              <a:t> </a:t>
            </a:r>
            <a:r>
              <a:rPr lang="en-US" sz="1600" dirty="0">
                <a:solidFill>
                  <a:srgbClr val="000000"/>
                </a:solidFill>
                <a:latin typeface="Century Gothic" panose="020B0502020202020204" pitchFamily="34" charset="0"/>
              </a:rPr>
              <a:t>Tennis.          </a:t>
            </a:r>
            <a:r>
              <a:rPr lang="en-US" sz="1600" i="1" dirty="0">
                <a:solidFill>
                  <a:srgbClr val="000000"/>
                </a:solidFill>
                <a:latin typeface="Century Gothic" panose="020B0502020202020204" pitchFamily="34" charset="0"/>
              </a:rPr>
              <a:t>Mia </a:t>
            </a:r>
            <a:r>
              <a:rPr lang="en-US" sz="1600" b="1" i="1" dirty="0">
                <a:solidFill>
                  <a:srgbClr val="000000"/>
                </a:solidFill>
                <a:latin typeface="Century Gothic" panose="020B0502020202020204" pitchFamily="34" charset="0"/>
              </a:rPr>
              <a:t>sometimes </a:t>
            </a:r>
            <a:r>
              <a:rPr lang="en-US" sz="1600" i="1" dirty="0">
                <a:solidFill>
                  <a:srgbClr val="000000"/>
                </a:solidFill>
                <a:latin typeface="Century Gothic" panose="020B0502020202020204" pitchFamily="34" charset="0"/>
              </a:rPr>
              <a:t>plays tennis.</a:t>
            </a:r>
            <a:endParaRPr lang="en-GB" sz="1600" dirty="0">
              <a:solidFill>
                <a:srgbClr val="000000"/>
              </a:solidFill>
              <a:latin typeface="Century Gothic" panose="020B0502020202020204" pitchFamily="34" charset="0"/>
            </a:endParaRPr>
          </a:p>
        </p:txBody>
      </p:sp>
      <p:sp>
        <p:nvSpPr>
          <p:cNvPr id="34" name="Rectangle 33">
            <a:extLst>
              <a:ext uri="{FF2B5EF4-FFF2-40B4-BE49-F238E27FC236}">
                <a16:creationId xmlns:a16="http://schemas.microsoft.com/office/drawing/2014/main" id="{F98E3EBB-F240-4D15-A83A-10024281FC12}"/>
              </a:ext>
            </a:extLst>
          </p:cNvPr>
          <p:cNvSpPr/>
          <p:nvPr/>
        </p:nvSpPr>
        <p:spPr>
          <a:xfrm>
            <a:off x="5229200" y="6194162"/>
            <a:ext cx="1440160"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3976999959"/>
              </p:ext>
            </p:extLst>
          </p:nvPr>
        </p:nvGraphicFramePr>
        <p:xfrm>
          <a:off x="402043" y="6695066"/>
          <a:ext cx="4031235" cy="2362080"/>
        </p:xfrm>
        <a:graphic>
          <a:graphicData uri="http://schemas.openxmlformats.org/drawingml/2006/table">
            <a:tbl>
              <a:tblPr>
                <a:tableStyleId>{5940675A-B579-460E-94D1-54222C63F5DA}</a:tableStyleId>
              </a:tblPr>
              <a:tblGrid>
                <a:gridCol w="1793880">
                  <a:extLst>
                    <a:ext uri="{9D8B030D-6E8A-4147-A177-3AD203B41FA5}">
                      <a16:colId xmlns:a16="http://schemas.microsoft.com/office/drawing/2014/main" val="1445783936"/>
                    </a:ext>
                  </a:extLst>
                </a:gridCol>
                <a:gridCol w="2237355">
                  <a:extLst>
                    <a:ext uri="{9D8B030D-6E8A-4147-A177-3AD203B41FA5}">
                      <a16:colId xmlns:a16="http://schemas.microsoft.com/office/drawing/2014/main" val="196554446"/>
                    </a:ext>
                  </a:extLst>
                </a:gridCol>
              </a:tblGrid>
              <a:tr h="192021">
                <a:tc>
                  <a:txBody>
                    <a:bodyPr/>
                    <a:lstStyle/>
                    <a:p>
                      <a:pPr algn="l" fontAlgn="b"/>
                      <a:r>
                        <a:rPr lang="en-US" sz="1600" b="0" i="0" u="none" strike="noStrike" dirty="0" err="1">
                          <a:solidFill>
                            <a:srgbClr val="000000"/>
                          </a:solidFill>
                          <a:effectLst/>
                          <a:latin typeface="Century Gothic" panose="020B0502020202020204" pitchFamily="34" charset="0"/>
                        </a:rPr>
                        <a:t>lesen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read, reading</a:t>
                      </a:r>
                    </a:p>
                  </a:txBody>
                  <a:tcPr marL="90000" marR="90000" marT="46800" marB="46800" anchor="ctr"/>
                </a:tc>
                <a:extLst>
                  <a:ext uri="{0D108BD9-81ED-4DB2-BD59-A6C34878D82A}">
                    <a16:rowId xmlns:a16="http://schemas.microsoft.com/office/drawing/2014/main" val="1000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sprechen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speak, speaking</a:t>
                      </a:r>
                    </a:p>
                  </a:txBody>
                  <a:tcPr marL="90000" marR="90000" marT="46800" marB="46800" anchor="ctr"/>
                </a:tc>
                <a:extLst>
                  <a:ext uri="{0D108BD9-81ED-4DB2-BD59-A6C34878D82A}">
                    <a16:rowId xmlns:a16="http://schemas.microsoft.com/office/drawing/2014/main" val="10001"/>
                  </a:ext>
                </a:extLst>
              </a:tr>
              <a:tr h="192021">
                <a:tc>
                  <a:txBody>
                    <a:bodyPr/>
                    <a:lstStyle/>
                    <a:p>
                      <a:pPr algn="l" fontAlgn="b"/>
                      <a:r>
                        <a:rPr lang="en-US" sz="1600" b="0" i="0" u="none" strike="noStrike" dirty="0" err="1">
                          <a:solidFill>
                            <a:srgbClr val="000000"/>
                          </a:solidFill>
                          <a:effectLst/>
                          <a:latin typeface="Century Gothic" panose="020B0502020202020204" pitchFamily="34" charset="0"/>
                        </a:rPr>
                        <a:t>wiederholen</a:t>
                      </a:r>
                      <a:r>
                        <a:rPr lang="en-US" sz="1600" b="0" i="0" u="none" strike="noStrike" dirty="0">
                          <a:solidFill>
                            <a:srgbClr val="000000"/>
                          </a:solidFill>
                          <a:effectLst/>
                          <a:latin typeface="Century Gothic" panose="020B0502020202020204" pitchFamily="34" charset="0"/>
                        </a:rPr>
                        <a:t> </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repeat, repeating</a:t>
                      </a:r>
                    </a:p>
                  </a:txBody>
                  <a:tcPr marL="90000" marR="90000" marT="46800" marB="46800" anchor="ctr"/>
                </a:tc>
                <a:extLst>
                  <a:ext uri="{0D108BD9-81ED-4DB2-BD59-A6C34878D82A}">
                    <a16:rowId xmlns:a16="http://schemas.microsoft.com/office/drawing/2014/main" val="1000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zeigen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show, showing</a:t>
                      </a:r>
                    </a:p>
                  </a:txBody>
                  <a:tcPr marL="90000" marR="90000" marT="46800" marB="46800" anchor="ctr"/>
                </a:tc>
                <a:extLst>
                  <a:ext uri="{0D108BD9-81ED-4DB2-BD59-A6C34878D82A}">
                    <a16:rowId xmlns:a16="http://schemas.microsoft.com/office/drawing/2014/main" val="263744981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zuhören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listen, listening</a:t>
                      </a:r>
                    </a:p>
                  </a:txBody>
                  <a:tcPr marL="90000" marR="90000" marT="46800" marB="46800" anchor="ctr"/>
                </a:tc>
                <a:extLst>
                  <a:ext uri="{0D108BD9-81ED-4DB2-BD59-A6C34878D82A}">
                    <a16:rowId xmlns:a16="http://schemas.microsoft.com/office/drawing/2014/main" val="1810833337"/>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Antwort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answer, reply</a:t>
                      </a:r>
                    </a:p>
                  </a:txBody>
                  <a:tcPr marL="90000" marR="90000" marT="46800" marB="46800" anchor="ctr"/>
                </a:tc>
                <a:extLst>
                  <a:ext uri="{0D108BD9-81ED-4DB2-BD59-A6C34878D82A}">
                    <a16:rowId xmlns:a16="http://schemas.microsoft.com/office/drawing/2014/main" val="25839242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freiwillig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voluntary</a:t>
                      </a:r>
                    </a:p>
                  </a:txBody>
                  <a:tcPr marL="90000" marR="90000" marT="46800" marB="46800" anchor="ctr"/>
                </a:tc>
                <a:extLst>
                  <a:ext uri="{0D108BD9-81ED-4DB2-BD59-A6C34878D82A}">
                    <a16:rowId xmlns:a16="http://schemas.microsoft.com/office/drawing/2014/main" val="1350205746"/>
                  </a:ext>
                </a:extLst>
              </a:tr>
            </a:tbl>
          </a:graphicData>
        </a:graphic>
      </p:graphicFrame>
      <p:sp>
        <p:nvSpPr>
          <p:cNvPr id="38" name="Rectangle 37">
            <a:extLst>
              <a:ext uri="{FF2B5EF4-FFF2-40B4-BE49-F238E27FC236}">
                <a16:creationId xmlns:a16="http://schemas.microsoft.com/office/drawing/2014/main" id="{19509943-55FC-4F7C-81BB-D4DC52DCE2C9}"/>
              </a:ext>
            </a:extLst>
          </p:cNvPr>
          <p:cNvSpPr/>
          <p:nvPr/>
        </p:nvSpPr>
        <p:spPr>
          <a:xfrm>
            <a:off x="90129" y="6263615"/>
            <a:ext cx="4707023" cy="326134"/>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b="1" dirty="0">
                <a:solidFill>
                  <a:srgbClr val="FFFFFF"/>
                </a:solidFill>
                <a:latin typeface="Century Gothic" panose="020B0502020202020204" pitchFamily="34" charset="0"/>
              </a:rPr>
              <a:t>Who does what? Classroom instructions</a:t>
            </a:r>
          </a:p>
        </p:txBody>
      </p:sp>
      <p:sp>
        <p:nvSpPr>
          <p:cNvPr id="32" name="TextBox 31">
            <a:extLst>
              <a:ext uri="{FF2B5EF4-FFF2-40B4-BE49-F238E27FC236}">
                <a16:creationId xmlns:a16="http://schemas.microsoft.com/office/drawing/2014/main" id="{529ABADD-7F48-4E18-9FBF-E66553688F83}"/>
              </a:ext>
            </a:extLst>
          </p:cNvPr>
          <p:cNvSpPr txBox="1"/>
          <p:nvPr/>
        </p:nvSpPr>
        <p:spPr>
          <a:xfrm>
            <a:off x="-26910" y="5171413"/>
            <a:ext cx="6884910"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In </a:t>
            </a:r>
            <a:r>
              <a:rPr lang="en-GB" sz="1600" b="1" dirty="0">
                <a:solidFill>
                  <a:srgbClr val="000000"/>
                </a:solidFill>
                <a:latin typeface="Century Gothic" panose="020B0502020202020204" pitchFamily="34" charset="0"/>
              </a:rPr>
              <a:t>questions, </a:t>
            </a:r>
            <a:r>
              <a:rPr lang="en-GB" sz="1600" dirty="0">
                <a:solidFill>
                  <a:srgbClr val="000000"/>
                </a:solidFill>
                <a:latin typeface="Century Gothic" panose="020B0502020202020204" pitchFamily="34" charset="0"/>
              </a:rPr>
              <a:t>only the </a:t>
            </a:r>
            <a:r>
              <a:rPr lang="en-GB" sz="1600" b="1" dirty="0">
                <a:solidFill>
                  <a:srgbClr val="000000"/>
                </a:solidFill>
                <a:latin typeface="Century Gothic" panose="020B0502020202020204" pitchFamily="34" charset="0"/>
              </a:rPr>
              <a:t>verb </a:t>
            </a:r>
            <a:r>
              <a:rPr lang="en-GB" sz="1600" dirty="0">
                <a:solidFill>
                  <a:srgbClr val="000000"/>
                </a:solidFill>
                <a:latin typeface="Century Gothic" panose="020B0502020202020204" pitchFamily="34" charset="0"/>
              </a:rPr>
              <a:t>and </a:t>
            </a:r>
            <a:r>
              <a:rPr lang="en-GB" sz="1600" b="1" dirty="0">
                <a:solidFill>
                  <a:srgbClr val="000000"/>
                </a:solidFill>
                <a:latin typeface="Century Gothic" panose="020B0502020202020204" pitchFamily="34" charset="0"/>
              </a:rPr>
              <a:t>subject</a:t>
            </a:r>
            <a:r>
              <a:rPr lang="en-GB" sz="1600" dirty="0">
                <a:solidFill>
                  <a:srgbClr val="000000"/>
                </a:solidFill>
                <a:latin typeface="Century Gothic" panose="020B0502020202020204" pitchFamily="34" charset="0"/>
              </a:rPr>
              <a:t> swap places. The </a:t>
            </a:r>
            <a:r>
              <a:rPr lang="en-GB" sz="1600" b="1" dirty="0">
                <a:solidFill>
                  <a:srgbClr val="000000"/>
                </a:solidFill>
                <a:latin typeface="Century Gothic" panose="020B0502020202020204" pitchFamily="34" charset="0"/>
              </a:rPr>
              <a:t>adverb</a:t>
            </a:r>
            <a:r>
              <a:rPr lang="en-GB" sz="1600" dirty="0">
                <a:solidFill>
                  <a:srgbClr val="000000"/>
                </a:solidFill>
                <a:latin typeface="Century Gothic" panose="020B0502020202020204" pitchFamily="34" charset="0"/>
              </a:rPr>
              <a:t> and </a:t>
            </a:r>
            <a:r>
              <a:rPr lang="en-GB" sz="1600" b="1" dirty="0">
                <a:solidFill>
                  <a:srgbClr val="000000"/>
                </a:solidFill>
                <a:latin typeface="Century Gothic" panose="020B0502020202020204" pitchFamily="34" charset="0"/>
              </a:rPr>
              <a:t>noun </a:t>
            </a:r>
            <a:r>
              <a:rPr lang="en-GB" sz="1600" dirty="0">
                <a:solidFill>
                  <a:srgbClr val="000000"/>
                </a:solidFill>
                <a:latin typeface="Century Gothic" panose="020B0502020202020204" pitchFamily="34" charset="0"/>
              </a:rPr>
              <a:t>stay in the same position.</a:t>
            </a:r>
          </a:p>
        </p:txBody>
      </p:sp>
      <p:sp>
        <p:nvSpPr>
          <p:cNvPr id="4" name="Rectangle 3"/>
          <p:cNvSpPr/>
          <p:nvPr/>
        </p:nvSpPr>
        <p:spPr>
          <a:xfrm>
            <a:off x="0" y="2165790"/>
            <a:ext cx="6858000"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pPr>
            <a:r>
              <a:rPr lang="en-US" sz="1600" dirty="0">
                <a:solidFill>
                  <a:srgbClr val="000000"/>
                </a:solidFill>
                <a:latin typeface="Century Gothic" panose="020B0502020202020204" pitchFamily="34" charset="0"/>
              </a:rPr>
              <a:t>To extend a sentence, you can add a </a:t>
            </a:r>
            <a:r>
              <a:rPr lang="en-US" sz="1600" b="1" dirty="0">
                <a:solidFill>
                  <a:srgbClr val="000000"/>
                </a:solidFill>
                <a:latin typeface="Century Gothic" panose="020B0502020202020204" pitchFamily="34" charset="0"/>
              </a:rPr>
              <a:t>noun:</a:t>
            </a:r>
          </a:p>
        </p:txBody>
      </p:sp>
      <p:sp>
        <p:nvSpPr>
          <p:cNvPr id="23" name="TextBox 22"/>
          <p:cNvSpPr txBox="1"/>
          <p:nvPr/>
        </p:nvSpPr>
        <p:spPr>
          <a:xfrm>
            <a:off x="10304" y="5800373"/>
            <a:ext cx="6837391" cy="323165"/>
          </a:xfrm>
          <a:prstGeom prst="rect">
            <a:avLst/>
          </a:prstGeom>
          <a:noFill/>
        </p:spPr>
        <p:txBody>
          <a:bodyPr wrap="square" rtlCol="0">
            <a:spAutoFit/>
          </a:bodyPr>
          <a:lstStyle/>
          <a:p>
            <a:r>
              <a:rPr lang="en-GB" sz="1500" b="1" dirty="0" err="1">
                <a:latin typeface="Century Gothic" panose="020B0502020202020204" pitchFamily="34" charset="0"/>
              </a:rPr>
              <a:t>Wie</a:t>
            </a:r>
            <a:r>
              <a:rPr lang="en-GB" sz="1500" b="1" dirty="0">
                <a:latin typeface="Century Gothic" panose="020B0502020202020204" pitchFamily="34" charset="0"/>
              </a:rPr>
              <a:t> oft </a:t>
            </a:r>
            <a:r>
              <a:rPr lang="en-GB" sz="1500" dirty="0" err="1">
                <a:latin typeface="Century Gothic" panose="020B0502020202020204" pitchFamily="34" charset="0"/>
              </a:rPr>
              <a:t>spielst</a:t>
            </a:r>
            <a:r>
              <a:rPr lang="en-GB" sz="1500" dirty="0">
                <a:latin typeface="Century Gothic" panose="020B0502020202020204" pitchFamily="34" charset="0"/>
              </a:rPr>
              <a:t> du </a:t>
            </a:r>
            <a:r>
              <a:rPr lang="en-GB" sz="1500" dirty="0" err="1">
                <a:latin typeface="Century Gothic" panose="020B0502020202020204" pitchFamily="34" charset="0"/>
              </a:rPr>
              <a:t>zu</a:t>
            </a:r>
            <a:r>
              <a:rPr lang="en-GB" sz="1500" dirty="0">
                <a:latin typeface="Century Gothic" panose="020B0502020202020204" pitchFamily="34" charset="0"/>
              </a:rPr>
              <a:t> </a:t>
            </a:r>
            <a:r>
              <a:rPr lang="en-GB" sz="1500" dirty="0" err="1">
                <a:latin typeface="Century Gothic" panose="020B0502020202020204" pitchFamily="34" charset="0"/>
              </a:rPr>
              <a:t>Hause</a:t>
            </a:r>
            <a:r>
              <a:rPr lang="en-GB" sz="1500" dirty="0">
                <a:latin typeface="Century Gothic" panose="020B0502020202020204" pitchFamily="34" charset="0"/>
              </a:rPr>
              <a:t> </a:t>
            </a:r>
            <a:r>
              <a:rPr lang="en-GB" sz="1500" dirty="0" err="1">
                <a:latin typeface="Century Gothic" panose="020B0502020202020204" pitchFamily="34" charset="0"/>
              </a:rPr>
              <a:t>Gitarre</a:t>
            </a:r>
            <a:r>
              <a:rPr lang="en-GB" sz="1500" dirty="0">
                <a:latin typeface="Century Gothic" panose="020B0502020202020204" pitchFamily="34" charset="0"/>
              </a:rPr>
              <a:t>?    </a:t>
            </a:r>
            <a:r>
              <a:rPr lang="en-GB" sz="1200" i="1" dirty="0">
                <a:latin typeface="Century Gothic" panose="020B0502020202020204" pitchFamily="34" charset="0"/>
              </a:rPr>
              <a:t>How often do you play guitar at home?</a:t>
            </a:r>
          </a:p>
        </p:txBody>
      </p:sp>
      <p:graphicFrame>
        <p:nvGraphicFramePr>
          <p:cNvPr id="24" name="Table 23"/>
          <p:cNvGraphicFramePr>
            <a:graphicFrameLocks noGrp="1"/>
          </p:cNvGraphicFramePr>
          <p:nvPr>
            <p:extLst>
              <p:ext uri="{D42A27DB-BD31-4B8C-83A1-F6EECF244321}">
                <p14:modId xmlns:p14="http://schemas.microsoft.com/office/powerpoint/2010/main" val="1587088481"/>
              </p:ext>
            </p:extLst>
          </p:nvPr>
        </p:nvGraphicFramePr>
        <p:xfrm>
          <a:off x="-111195" y="6693950"/>
          <a:ext cx="652829" cy="2361562"/>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7366">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7366">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7366">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7366">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7366">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7366">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7366">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812" y="6820750"/>
            <a:ext cx="1121168" cy="1121168"/>
          </a:xfrm>
          <a:prstGeom prst="rect">
            <a:avLst/>
          </a:prstGeom>
        </p:spPr>
      </p:pic>
      <p:sp>
        <p:nvSpPr>
          <p:cNvPr id="25" name="Rounded Rectangle 24"/>
          <p:cNvSpPr/>
          <p:nvPr/>
        </p:nvSpPr>
        <p:spPr>
          <a:xfrm>
            <a:off x="4951712" y="8115557"/>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1.2.1 &amp; 1.1.2</a:t>
            </a:r>
          </a:p>
        </p:txBody>
      </p:sp>
      <p:sp>
        <p:nvSpPr>
          <p:cNvPr id="26"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301208"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25</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0681" y="3904038"/>
            <a:ext cx="884224" cy="884224"/>
          </a:xfrm>
          <a:prstGeom prst="rect">
            <a:avLst/>
          </a:prstGeom>
        </p:spPr>
      </p:pic>
    </p:spTree>
    <p:extLst>
      <p:ext uri="{BB962C8B-B14F-4D97-AF65-F5344CB8AC3E}">
        <p14:creationId xmlns:p14="http://schemas.microsoft.com/office/powerpoint/2010/main" val="2459155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73568" y="603276"/>
            <a:ext cx="6496979"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Definite articles (revisited) - how to say ‘the’ in German</a:t>
            </a:r>
          </a:p>
        </p:txBody>
      </p:sp>
      <p:sp>
        <p:nvSpPr>
          <p:cNvPr id="18" name="TextBox 17">
            <a:extLst>
              <a:ext uri="{FF2B5EF4-FFF2-40B4-BE49-F238E27FC236}">
                <a16:creationId xmlns:a16="http://schemas.microsoft.com/office/drawing/2014/main" id="{411B8227-D4D0-417C-9D21-570C5972CA3D}"/>
              </a:ext>
            </a:extLst>
          </p:cNvPr>
          <p:cNvSpPr txBox="1"/>
          <p:nvPr/>
        </p:nvSpPr>
        <p:spPr>
          <a:xfrm>
            <a:off x="73568" y="886017"/>
            <a:ext cx="6747141" cy="584775"/>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German nouns are divided into three different groups. Each group has its own </a:t>
            </a:r>
            <a:r>
              <a:rPr lang="en-GB" sz="1600" b="1" dirty="0">
                <a:solidFill>
                  <a:srgbClr val="000000"/>
                </a:solidFill>
                <a:latin typeface="Century Gothic" panose="020B0502020202020204" pitchFamily="34" charset="0"/>
              </a:rPr>
              <a:t>gender </a:t>
            </a:r>
            <a:r>
              <a:rPr lang="en-GB" sz="1600" dirty="0">
                <a:solidFill>
                  <a:srgbClr val="000000"/>
                </a:solidFill>
                <a:latin typeface="Century Gothic" panose="020B0502020202020204" pitchFamily="34" charset="0"/>
              </a:rPr>
              <a:t>and its own word for ‘</a:t>
            </a:r>
            <a:r>
              <a:rPr lang="en-GB" sz="1600" b="1" i="1" dirty="0">
                <a:solidFill>
                  <a:srgbClr val="000000"/>
                </a:solidFill>
                <a:latin typeface="Century Gothic" panose="020B0502020202020204" pitchFamily="34" charset="0"/>
              </a:rPr>
              <a:t>the’</a:t>
            </a:r>
            <a:endParaRPr lang="en-US" sz="1600" dirty="0">
              <a:solidFill>
                <a:srgbClr val="000000"/>
              </a:solidFill>
              <a:latin typeface="Century Gothic" panose="020B0502020202020204" pitchFamily="34" charset="0"/>
            </a:endParaRPr>
          </a:p>
        </p:txBody>
      </p:sp>
      <p:sp>
        <p:nvSpPr>
          <p:cNvPr id="34" name="Rectangle 33">
            <a:extLst>
              <a:ext uri="{FF2B5EF4-FFF2-40B4-BE49-F238E27FC236}">
                <a16:creationId xmlns:a16="http://schemas.microsoft.com/office/drawing/2014/main" id="{F98E3EBB-F240-4D15-A83A-10024281FC12}"/>
              </a:ext>
            </a:extLst>
          </p:cNvPr>
          <p:cNvSpPr/>
          <p:nvPr/>
        </p:nvSpPr>
        <p:spPr>
          <a:xfrm>
            <a:off x="5301208" y="4785608"/>
            <a:ext cx="1344612"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4189712199"/>
              </p:ext>
            </p:extLst>
          </p:nvPr>
        </p:nvGraphicFramePr>
        <p:xfrm>
          <a:off x="684269" y="5252648"/>
          <a:ext cx="3809432" cy="3711840"/>
        </p:xfrm>
        <a:graphic>
          <a:graphicData uri="http://schemas.openxmlformats.org/drawingml/2006/table">
            <a:tbl>
              <a:tblPr>
                <a:tableStyleId>{5940675A-B579-460E-94D1-54222C63F5DA}</a:tableStyleId>
              </a:tblPr>
              <a:tblGrid>
                <a:gridCol w="1793880">
                  <a:extLst>
                    <a:ext uri="{9D8B030D-6E8A-4147-A177-3AD203B41FA5}">
                      <a16:colId xmlns:a16="http://schemas.microsoft.com/office/drawing/2014/main" val="1445783936"/>
                    </a:ext>
                  </a:extLst>
                </a:gridCol>
                <a:gridCol w="2015552">
                  <a:extLst>
                    <a:ext uri="{9D8B030D-6E8A-4147-A177-3AD203B41FA5}">
                      <a16:colId xmlns:a16="http://schemas.microsoft.com/office/drawing/2014/main" val="196554446"/>
                    </a:ext>
                  </a:extLst>
                </a:gridCol>
              </a:tblGrid>
              <a:tr h="297868">
                <a:tc>
                  <a:txBody>
                    <a:bodyPr/>
                    <a:lstStyle/>
                    <a:p>
                      <a:pPr algn="l" fontAlgn="b"/>
                      <a:r>
                        <a:rPr lang="en-GB" sz="1600" b="0" i="0" u="none" strike="noStrike" dirty="0" err="1">
                          <a:solidFill>
                            <a:srgbClr val="000000"/>
                          </a:solidFill>
                          <a:effectLst/>
                          <a:latin typeface="Century Gothic" panose="020B0502020202020204" pitchFamily="34" charset="0"/>
                        </a:rPr>
                        <a:t>kommen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come, coming</a:t>
                      </a:r>
                    </a:p>
                  </a:txBody>
                  <a:tcPr marL="90000" marR="90000" marT="46800" marB="46800" anchor="ctr"/>
                </a:tc>
                <a:extLst>
                  <a:ext uri="{0D108BD9-81ED-4DB2-BD59-A6C34878D82A}">
                    <a16:rowId xmlns:a16="http://schemas.microsoft.com/office/drawing/2014/main" val="263744981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stehen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stand, standing</a:t>
                      </a:r>
                    </a:p>
                  </a:txBody>
                  <a:tcPr marL="90000" marR="90000" marT="46800" marB="46800" anchor="ctr"/>
                </a:tc>
                <a:extLst>
                  <a:ext uri="{0D108BD9-81ED-4DB2-BD59-A6C34878D82A}">
                    <a16:rowId xmlns:a16="http://schemas.microsoft.com/office/drawing/2014/main" val="1810833337"/>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Junge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boy</a:t>
                      </a:r>
                    </a:p>
                  </a:txBody>
                  <a:tcPr marL="90000" marR="90000" marT="46800" marB="46800" anchor="ctr"/>
                </a:tc>
                <a:extLst>
                  <a:ext uri="{0D108BD9-81ED-4DB2-BD59-A6C34878D82A}">
                    <a16:rowId xmlns:a16="http://schemas.microsoft.com/office/drawing/2014/main" val="10002"/>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der Kopf</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head</a:t>
                      </a:r>
                    </a:p>
                  </a:txBody>
                  <a:tcPr marL="90000" marR="90000" marT="46800" marB="46800" anchor="ctr"/>
                </a:tc>
                <a:extLst>
                  <a:ext uri="{0D108BD9-81ED-4DB2-BD59-A6C34878D82A}">
                    <a16:rowId xmlns:a16="http://schemas.microsoft.com/office/drawing/2014/main" val="10003"/>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Körper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body</a:t>
                      </a:r>
                    </a:p>
                  </a:txBody>
                  <a:tcPr marL="90000" marR="90000" marT="46800" marB="46800" anchor="ctr"/>
                </a:tc>
                <a:extLst>
                  <a:ext uri="{0D108BD9-81ED-4DB2-BD59-A6C34878D82A}">
                    <a16:rowId xmlns:a16="http://schemas.microsoft.com/office/drawing/2014/main" val="10004"/>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Mädchen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girl</a:t>
                      </a:r>
                    </a:p>
                  </a:txBody>
                  <a:tcPr marL="90000" marR="90000" marT="46800" marB="46800" anchor="ctr"/>
                </a:tc>
                <a:extLst>
                  <a:ext uri="{0D108BD9-81ED-4DB2-BD59-A6C34878D82A}">
                    <a16:rowId xmlns:a16="http://schemas.microsoft.com/office/drawing/2014/main" val="10005"/>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die Mutter</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mother</a:t>
                      </a:r>
                    </a:p>
                  </a:txBody>
                  <a:tcPr marL="90000" marR="90000" marT="46800" marB="46800" anchor="ctr"/>
                </a:tc>
                <a:extLst>
                  <a:ext uri="{0D108BD9-81ED-4DB2-BD59-A6C34878D82A}">
                    <a16:rowId xmlns:a16="http://schemas.microsoft.com/office/drawing/2014/main" val="10006"/>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die Nacht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night</a:t>
                      </a:r>
                    </a:p>
                  </a:txBody>
                  <a:tcPr marL="90000" marR="90000" marT="46800" marB="46800" anchor="ctr"/>
                </a:tc>
                <a:extLst>
                  <a:ext uri="{0D108BD9-81ED-4DB2-BD59-A6C34878D82A}">
                    <a16:rowId xmlns:a16="http://schemas.microsoft.com/office/drawing/2014/main" val="10007"/>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Tür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door</a:t>
                      </a:r>
                    </a:p>
                  </a:txBody>
                  <a:tcPr marL="90000" marR="90000" marT="46800" marB="46800" anchor="ctr"/>
                </a:tc>
                <a:extLst>
                  <a:ext uri="{0D108BD9-81ED-4DB2-BD59-A6C34878D82A}">
                    <a16:rowId xmlns:a16="http://schemas.microsoft.com/office/drawing/2014/main" val="825422828"/>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Vater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father</a:t>
                      </a:r>
                    </a:p>
                  </a:txBody>
                  <a:tcPr marL="90000" marR="90000" marT="46800" marB="46800" anchor="ctr"/>
                </a:tc>
                <a:extLst>
                  <a:ext uri="{0D108BD9-81ED-4DB2-BD59-A6C34878D82A}">
                    <a16:rowId xmlns:a16="http://schemas.microsoft.com/office/drawing/2014/main" val="25839242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dunkel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dark</a:t>
                      </a:r>
                    </a:p>
                  </a:txBody>
                  <a:tcPr marL="90000" marR="90000" marT="46800" marB="46800" anchor="ctr"/>
                </a:tc>
                <a:extLst>
                  <a:ext uri="{0D108BD9-81ED-4DB2-BD59-A6C34878D82A}">
                    <a16:rowId xmlns:a16="http://schemas.microsoft.com/office/drawing/2014/main" val="304428261"/>
                  </a:ext>
                </a:extLst>
              </a:tr>
            </a:tbl>
          </a:graphicData>
        </a:graphic>
      </p:graphicFrame>
      <p:sp>
        <p:nvSpPr>
          <p:cNvPr id="38" name="Rectangle 37">
            <a:extLst>
              <a:ext uri="{FF2B5EF4-FFF2-40B4-BE49-F238E27FC236}">
                <a16:creationId xmlns:a16="http://schemas.microsoft.com/office/drawing/2014/main" id="{19509943-55FC-4F7C-81BB-D4DC52DCE2C9}"/>
              </a:ext>
            </a:extLst>
          </p:cNvPr>
          <p:cNvSpPr/>
          <p:nvPr/>
        </p:nvSpPr>
        <p:spPr>
          <a:xfrm>
            <a:off x="32735" y="4850935"/>
            <a:ext cx="4764418" cy="326134"/>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b="1" dirty="0">
                <a:solidFill>
                  <a:srgbClr val="FFFFFF"/>
                </a:solidFill>
                <a:latin typeface="Century Gothic" panose="020B0502020202020204" pitchFamily="34" charset="0"/>
              </a:rPr>
              <a:t>Narrating a plot or story line</a:t>
            </a:r>
          </a:p>
        </p:txBody>
      </p:sp>
      <p:graphicFrame>
        <p:nvGraphicFramePr>
          <p:cNvPr id="4" name="Table 5">
            <a:extLst>
              <a:ext uri="{FF2B5EF4-FFF2-40B4-BE49-F238E27FC236}">
                <a16:creationId xmlns:a16="http://schemas.microsoft.com/office/drawing/2014/main" id="{CDB600B0-5B49-40D0-9D26-41E98F7537A2}"/>
              </a:ext>
            </a:extLst>
          </p:cNvPr>
          <p:cNvGraphicFramePr>
            <a:graphicFrameLocks noGrp="1"/>
          </p:cNvGraphicFramePr>
          <p:nvPr>
            <p:extLst>
              <p:ext uri="{D42A27DB-BD31-4B8C-83A1-F6EECF244321}">
                <p14:modId xmlns:p14="http://schemas.microsoft.com/office/powerpoint/2010/main" val="3217411024"/>
              </p:ext>
            </p:extLst>
          </p:nvPr>
        </p:nvGraphicFramePr>
        <p:xfrm>
          <a:off x="238218" y="1605646"/>
          <a:ext cx="4558934" cy="1076960"/>
        </p:xfrm>
        <a:graphic>
          <a:graphicData uri="http://schemas.openxmlformats.org/drawingml/2006/table">
            <a:tbl>
              <a:tblPr firstRow="1" bandRow="1">
                <a:tableStyleId>{F5AB1C69-6EDB-4FF4-983F-18BD219EF322}</a:tableStyleId>
              </a:tblPr>
              <a:tblGrid>
                <a:gridCol w="1318574">
                  <a:extLst>
                    <a:ext uri="{9D8B030D-6E8A-4147-A177-3AD203B41FA5}">
                      <a16:colId xmlns:a16="http://schemas.microsoft.com/office/drawing/2014/main" val="475776798"/>
                    </a:ext>
                  </a:extLst>
                </a:gridCol>
                <a:gridCol w="648072">
                  <a:extLst>
                    <a:ext uri="{9D8B030D-6E8A-4147-A177-3AD203B41FA5}">
                      <a16:colId xmlns:a16="http://schemas.microsoft.com/office/drawing/2014/main" val="977440683"/>
                    </a:ext>
                  </a:extLst>
                </a:gridCol>
                <a:gridCol w="2592288">
                  <a:extLst>
                    <a:ext uri="{9D8B030D-6E8A-4147-A177-3AD203B41FA5}">
                      <a16:colId xmlns:a16="http://schemas.microsoft.com/office/drawing/2014/main" val="1659303947"/>
                    </a:ext>
                  </a:extLst>
                </a:gridCol>
              </a:tblGrid>
              <a:tr h="194859">
                <a:tc>
                  <a:txBody>
                    <a:bodyPr/>
                    <a:lstStyle/>
                    <a:p>
                      <a:r>
                        <a:rPr lang="en-GB" sz="1600" b="0" dirty="0">
                          <a:solidFill>
                            <a:schemeClr val="tx1"/>
                          </a:solidFill>
                          <a:latin typeface="Century Gothic" panose="020B0502020202020204" pitchFamily="34" charset="0"/>
                        </a:rPr>
                        <a:t>masculine</a:t>
                      </a:r>
                      <a:endParaRPr lang="en-US" sz="16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1" i="1" dirty="0">
                          <a:solidFill>
                            <a:schemeClr val="tx1"/>
                          </a:solidFill>
                          <a:latin typeface="Century Gothic" panose="020B0502020202020204" pitchFamily="34" charset="0"/>
                        </a:rPr>
                        <a:t>der</a:t>
                      </a:r>
                      <a:endParaRPr lang="en-US" sz="1600" b="1" i="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0" dirty="0">
                          <a:solidFill>
                            <a:schemeClr val="tx1"/>
                          </a:solidFill>
                          <a:latin typeface="Century Gothic" panose="020B0502020202020204" pitchFamily="34" charset="0"/>
                        </a:rPr>
                        <a:t>(</a:t>
                      </a:r>
                      <a:r>
                        <a:rPr lang="en-GB" sz="1600" b="0" dirty="0" err="1">
                          <a:solidFill>
                            <a:schemeClr val="tx1"/>
                          </a:solidFill>
                          <a:latin typeface="Century Gothic" panose="020B0502020202020204" pitchFamily="34" charset="0"/>
                        </a:rPr>
                        <a:t>eg</a:t>
                      </a:r>
                      <a:r>
                        <a:rPr lang="en-GB" sz="1600" b="0" dirty="0">
                          <a:solidFill>
                            <a:schemeClr val="tx1"/>
                          </a:solidFill>
                          <a:latin typeface="Century Gothic" panose="020B0502020202020204" pitchFamily="34" charset="0"/>
                        </a:rPr>
                        <a:t>) Zug (the train)</a:t>
                      </a:r>
                      <a:endParaRPr lang="en-US" sz="1600" b="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3350649"/>
                  </a:ext>
                </a:extLst>
              </a:tr>
              <a:tr h="370840">
                <a:tc>
                  <a:txBody>
                    <a:bodyPr/>
                    <a:lstStyle/>
                    <a:p>
                      <a:r>
                        <a:rPr lang="en-GB" sz="1600" dirty="0">
                          <a:latin typeface="Century Gothic" panose="020B0502020202020204" pitchFamily="34" charset="0"/>
                        </a:rPr>
                        <a:t>feminine</a:t>
                      </a:r>
                      <a:endParaRPr lang="en-US" sz="160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1" i="1" dirty="0">
                          <a:solidFill>
                            <a:schemeClr val="tx1"/>
                          </a:solidFill>
                          <a:latin typeface="Century Gothic" panose="020B0502020202020204" pitchFamily="34" charset="0"/>
                        </a:rPr>
                        <a:t>die</a:t>
                      </a:r>
                      <a:endParaRPr lang="en-US" sz="1600" b="1" i="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solidFill>
                            <a:schemeClr val="tx1"/>
                          </a:solidFill>
                          <a:latin typeface="Century Gothic" panose="020B0502020202020204" pitchFamily="34" charset="0"/>
                        </a:rPr>
                        <a:t>(</a:t>
                      </a:r>
                      <a:r>
                        <a:rPr lang="en-GB" sz="1600" dirty="0" err="1">
                          <a:solidFill>
                            <a:schemeClr val="tx1"/>
                          </a:solidFill>
                          <a:latin typeface="Century Gothic" panose="020B0502020202020204" pitchFamily="34" charset="0"/>
                        </a:rPr>
                        <a:t>eg</a:t>
                      </a:r>
                      <a:r>
                        <a:rPr lang="en-GB" sz="1600" dirty="0">
                          <a:solidFill>
                            <a:schemeClr val="tx1"/>
                          </a:solidFill>
                          <a:latin typeface="Century Gothic" panose="020B0502020202020204" pitchFamily="34" charset="0"/>
                        </a:rPr>
                        <a:t>) </a:t>
                      </a:r>
                      <a:r>
                        <a:rPr lang="en-GB" sz="1600" dirty="0" err="1">
                          <a:solidFill>
                            <a:schemeClr val="tx1"/>
                          </a:solidFill>
                          <a:latin typeface="Century Gothic" panose="020B0502020202020204" pitchFamily="34" charset="0"/>
                        </a:rPr>
                        <a:t>Familie</a:t>
                      </a:r>
                      <a:r>
                        <a:rPr lang="en-GB" sz="1600" dirty="0">
                          <a:solidFill>
                            <a:schemeClr val="tx1"/>
                          </a:solidFill>
                          <a:latin typeface="Century Gothic" panose="020B0502020202020204" pitchFamily="34" charset="0"/>
                        </a:rPr>
                        <a:t>  (the family)</a:t>
                      </a:r>
                      <a:endParaRPr lang="en-US" sz="16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3399085"/>
                  </a:ext>
                </a:extLst>
              </a:tr>
              <a:tr h="370840">
                <a:tc>
                  <a:txBody>
                    <a:bodyPr/>
                    <a:lstStyle/>
                    <a:p>
                      <a:r>
                        <a:rPr lang="en-GB" sz="1600" dirty="0">
                          <a:latin typeface="Century Gothic" panose="020B0502020202020204" pitchFamily="34" charset="0"/>
                        </a:rPr>
                        <a:t>neuter</a:t>
                      </a:r>
                      <a:endParaRPr lang="en-US" sz="1600"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1" i="1" dirty="0">
                          <a:solidFill>
                            <a:schemeClr val="tx1"/>
                          </a:solidFill>
                          <a:latin typeface="Century Gothic" panose="020B0502020202020204" pitchFamily="34" charset="0"/>
                        </a:rPr>
                        <a:t>das</a:t>
                      </a:r>
                      <a:endParaRPr lang="en-US" sz="1600" b="1" i="1"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a:solidFill>
                            <a:schemeClr val="tx1"/>
                          </a:solidFill>
                          <a:latin typeface="Century Gothic" panose="020B0502020202020204" pitchFamily="34" charset="0"/>
                        </a:rPr>
                        <a:t>(</a:t>
                      </a:r>
                      <a:r>
                        <a:rPr lang="en-GB" sz="1600" dirty="0" err="1">
                          <a:solidFill>
                            <a:schemeClr val="tx1"/>
                          </a:solidFill>
                          <a:latin typeface="Century Gothic" panose="020B0502020202020204" pitchFamily="34" charset="0"/>
                        </a:rPr>
                        <a:t>eg</a:t>
                      </a:r>
                      <a:r>
                        <a:rPr lang="en-GB" sz="1600" dirty="0">
                          <a:solidFill>
                            <a:schemeClr val="tx1"/>
                          </a:solidFill>
                          <a:latin typeface="Century Gothic" panose="020B0502020202020204" pitchFamily="34" charset="0"/>
                        </a:rPr>
                        <a:t>) Haus (the house)</a:t>
                      </a:r>
                      <a:endParaRPr lang="en-US" sz="1600"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5807843"/>
                  </a:ext>
                </a:extLst>
              </a:tr>
            </a:tbl>
          </a:graphicData>
        </a:graphic>
      </p:graphicFrame>
      <p:sp>
        <p:nvSpPr>
          <p:cNvPr id="7" name="TextBox 6">
            <a:extLst>
              <a:ext uri="{FF2B5EF4-FFF2-40B4-BE49-F238E27FC236}">
                <a16:creationId xmlns:a16="http://schemas.microsoft.com/office/drawing/2014/main" id="{8434FC81-0987-4AAA-8A37-162257677908}"/>
              </a:ext>
            </a:extLst>
          </p:cNvPr>
          <p:cNvSpPr txBox="1"/>
          <p:nvPr/>
        </p:nvSpPr>
        <p:spPr>
          <a:xfrm>
            <a:off x="172381" y="2759461"/>
            <a:ext cx="6342719" cy="584775"/>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When you learn a new noun in German, always learn its grammatical gender.</a:t>
            </a:r>
            <a:endParaRPr lang="en-US" sz="1600" dirty="0">
              <a:solidFill>
                <a:srgbClr val="000000"/>
              </a:solidFill>
              <a:latin typeface="Century Gothic" panose="020B0502020202020204" pitchFamily="34" charset="0"/>
            </a:endParaRPr>
          </a:p>
        </p:txBody>
      </p:sp>
      <p:sp>
        <p:nvSpPr>
          <p:cNvPr id="8" name="TextBox 7">
            <a:extLst>
              <a:ext uri="{FF2B5EF4-FFF2-40B4-BE49-F238E27FC236}">
                <a16:creationId xmlns:a16="http://schemas.microsoft.com/office/drawing/2014/main" id="{4F64143C-2B47-402F-AF13-62A92830373C}"/>
              </a:ext>
            </a:extLst>
          </p:cNvPr>
          <p:cNvSpPr txBox="1"/>
          <p:nvPr/>
        </p:nvSpPr>
        <p:spPr>
          <a:xfrm>
            <a:off x="172381" y="3303067"/>
            <a:ext cx="6431142" cy="584775"/>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Test your knowledge of gender so far by writing the noun </a:t>
            </a:r>
            <a:r>
              <a:rPr lang="en-GB" sz="1600" b="1" dirty="0">
                <a:solidFill>
                  <a:srgbClr val="000000"/>
                </a:solidFill>
                <a:latin typeface="Century Gothic" panose="020B0502020202020204" pitchFamily="34" charset="0"/>
              </a:rPr>
              <a:t>and </a:t>
            </a:r>
            <a:r>
              <a:rPr lang="en-GB" sz="1600" dirty="0">
                <a:solidFill>
                  <a:srgbClr val="000000"/>
                </a:solidFill>
                <a:latin typeface="Century Gothic" panose="020B0502020202020204" pitchFamily="34" charset="0"/>
              </a:rPr>
              <a:t> gender for each of the pictures below:</a:t>
            </a:r>
            <a:endParaRPr lang="en-US" sz="1600" dirty="0">
              <a:solidFill>
                <a:srgbClr val="000000"/>
              </a:solidFill>
              <a:latin typeface="Century Gothic" panose="020B0502020202020204" pitchFamily="34" charset="0"/>
            </a:endParaRPr>
          </a:p>
        </p:txBody>
      </p:sp>
      <p:pic>
        <p:nvPicPr>
          <p:cNvPr id="25" name="Picture 24">
            <a:extLst>
              <a:ext uri="{FF2B5EF4-FFF2-40B4-BE49-F238E27FC236}">
                <a16:creationId xmlns:a16="http://schemas.microsoft.com/office/drawing/2014/main" id="{BBFA0374-B8DA-4384-B9F7-CA844B0F01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5323" y="3824079"/>
            <a:ext cx="768980" cy="717714"/>
          </a:xfrm>
          <a:prstGeom prst="rect">
            <a:avLst/>
          </a:prstGeom>
        </p:spPr>
      </p:pic>
      <p:pic>
        <p:nvPicPr>
          <p:cNvPr id="26" name="Picture 25">
            <a:extLst>
              <a:ext uri="{FF2B5EF4-FFF2-40B4-BE49-F238E27FC236}">
                <a16:creationId xmlns:a16="http://schemas.microsoft.com/office/drawing/2014/main" id="{423D34B4-579B-43FE-9C6C-D13574CB4E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55" y="3879850"/>
            <a:ext cx="391029" cy="575843"/>
          </a:xfrm>
          <a:prstGeom prst="rect">
            <a:avLst/>
          </a:prstGeom>
        </p:spPr>
      </p:pic>
      <p:pic>
        <p:nvPicPr>
          <p:cNvPr id="27" name="Picture 26">
            <a:extLst>
              <a:ext uri="{FF2B5EF4-FFF2-40B4-BE49-F238E27FC236}">
                <a16:creationId xmlns:a16="http://schemas.microsoft.com/office/drawing/2014/main" id="{4785DF29-1A69-46DE-B0CC-F7576E613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0895" y="3947817"/>
            <a:ext cx="531812" cy="534498"/>
          </a:xfrm>
          <a:prstGeom prst="rect">
            <a:avLst/>
          </a:prstGeom>
        </p:spPr>
      </p:pic>
      <p:pic>
        <p:nvPicPr>
          <p:cNvPr id="36" name="Picture 35">
            <a:extLst>
              <a:ext uri="{FF2B5EF4-FFF2-40B4-BE49-F238E27FC236}">
                <a16:creationId xmlns:a16="http://schemas.microsoft.com/office/drawing/2014/main" id="{9A387A26-4FE5-40A7-B01A-CE4747B24E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3642" y="3784685"/>
            <a:ext cx="441919" cy="719948"/>
          </a:xfrm>
          <a:prstGeom prst="rect">
            <a:avLst/>
          </a:prstGeom>
        </p:spPr>
      </p:pic>
      <p:sp>
        <p:nvSpPr>
          <p:cNvPr id="10" name="TextBox 9">
            <a:extLst>
              <a:ext uri="{FF2B5EF4-FFF2-40B4-BE49-F238E27FC236}">
                <a16:creationId xmlns:a16="http://schemas.microsoft.com/office/drawing/2014/main" id="{AE066AEF-0DEC-41D6-A180-3BAB6F3F9BE0}"/>
              </a:ext>
            </a:extLst>
          </p:cNvPr>
          <p:cNvSpPr txBox="1"/>
          <p:nvPr/>
        </p:nvSpPr>
        <p:spPr>
          <a:xfrm>
            <a:off x="159680" y="4463331"/>
            <a:ext cx="4742519" cy="369332"/>
          </a:xfrm>
          <a:prstGeom prst="rect">
            <a:avLst/>
          </a:prstGeom>
          <a:noFill/>
        </p:spPr>
        <p:txBody>
          <a:bodyPr wrap="square" rtlCol="0">
            <a:spAutoFit/>
          </a:bodyPr>
          <a:lstStyle/>
          <a:p>
            <a:pPr fontAlgn="auto">
              <a:spcBef>
                <a:spcPts val="0"/>
              </a:spcBef>
              <a:spcAft>
                <a:spcPts val="0"/>
              </a:spcAft>
            </a:pPr>
            <a:r>
              <a:rPr lang="en-GB" dirty="0">
                <a:solidFill>
                  <a:srgbClr val="000000"/>
                </a:solidFill>
                <a:latin typeface="Arial"/>
              </a:rPr>
              <a:t>______    _____  _______   ______    _____</a:t>
            </a:r>
            <a:endParaRPr lang="en-US" dirty="0">
              <a:solidFill>
                <a:srgbClr val="000000"/>
              </a:solidFill>
              <a:latin typeface="Arial"/>
            </a:endParaRPr>
          </a:p>
        </p:txBody>
      </p:sp>
      <p:pic>
        <p:nvPicPr>
          <p:cNvPr id="22" name="Picture 21">
            <a:extLst>
              <a:ext uri="{FF2B5EF4-FFF2-40B4-BE49-F238E27FC236}">
                <a16:creationId xmlns:a16="http://schemas.microsoft.com/office/drawing/2014/main" id="{CD1AB1D9-BFB3-4B39-8D4A-3A6AD747EA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3176" y="1926528"/>
            <a:ext cx="446065" cy="321910"/>
          </a:xfrm>
          <a:prstGeom prst="rect">
            <a:avLst/>
          </a:prstGeom>
        </p:spPr>
      </p:pic>
      <p:sp>
        <p:nvSpPr>
          <p:cNvPr id="23" name="Rounded Rectangle 22"/>
          <p:cNvSpPr/>
          <p:nvPr/>
        </p:nvSpPr>
        <p:spPr>
          <a:xfrm>
            <a:off x="4961892" y="8334441"/>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1.2.2 &amp; 1.1.3</a:t>
            </a:r>
          </a:p>
        </p:txBody>
      </p:sp>
      <p:pic>
        <p:nvPicPr>
          <p:cNvPr id="6" name="Picture 5"/>
          <p:cNvPicPr>
            <a:picLocks noChangeAspect="1"/>
          </p:cNvPicPr>
          <p:nvPr/>
        </p:nvPicPr>
        <p:blipFill>
          <a:blip r:embed="rId8"/>
          <a:stretch>
            <a:fillRect/>
          </a:stretch>
        </p:blipFill>
        <p:spPr>
          <a:xfrm>
            <a:off x="1956783" y="3900140"/>
            <a:ext cx="891418" cy="604493"/>
          </a:xfrm>
          <a:prstGeom prst="rect">
            <a:avLst/>
          </a:prstGeom>
        </p:spPr>
      </p:pic>
      <p:graphicFrame>
        <p:nvGraphicFramePr>
          <p:cNvPr id="29" name="Table 28"/>
          <p:cNvGraphicFramePr>
            <a:graphicFrameLocks noGrp="1"/>
          </p:cNvGraphicFramePr>
          <p:nvPr>
            <p:extLst>
              <p:ext uri="{D42A27DB-BD31-4B8C-83A1-F6EECF244321}">
                <p14:modId xmlns:p14="http://schemas.microsoft.com/office/powerpoint/2010/main" val="3109462643"/>
              </p:ext>
            </p:extLst>
          </p:nvPr>
        </p:nvGraphicFramePr>
        <p:xfrm>
          <a:off x="116632" y="5252648"/>
          <a:ext cx="652829" cy="3711026"/>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7366">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7366">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7366">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7366">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7366">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7366">
                <a:tc>
                  <a:txBody>
                    <a:bodyPr/>
                    <a:lstStyle/>
                    <a:p>
                      <a:pPr algn="ctr"/>
                      <a:r>
                        <a:rPr lang="en-GB" sz="1600" i="1" dirty="0" err="1">
                          <a:latin typeface="Century Gothic" panose="020B0502020202020204" pitchFamily="34" charset="0"/>
                        </a:rPr>
                        <a:t>nnf</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7366">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7366">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7366">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7366">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7366">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08472" y="7462720"/>
            <a:ext cx="852739" cy="852739"/>
          </a:xfrm>
          <a:prstGeom prst="rect">
            <a:avLst/>
          </a:prstGeom>
        </p:spPr>
      </p:pic>
      <p:pic>
        <p:nvPicPr>
          <p:cNvPr id="30" name="Picture 2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8550" y="1498180"/>
            <a:ext cx="674445" cy="380036"/>
          </a:xfrm>
          <a:prstGeom prst="rect">
            <a:avLst/>
          </a:prstGeom>
        </p:spPr>
      </p:pic>
      <p:pic>
        <p:nvPicPr>
          <p:cNvPr id="32" name="Picture 31"/>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923939" y="2298643"/>
            <a:ext cx="754538" cy="496861"/>
          </a:xfrm>
          <a:prstGeom prst="rect">
            <a:avLst/>
          </a:prstGeom>
        </p:spPr>
      </p:pic>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7152" y="4996533"/>
            <a:ext cx="2001778" cy="2001778"/>
          </a:xfrm>
          <a:prstGeom prst="rect">
            <a:avLst/>
          </a:prstGeom>
        </p:spPr>
      </p:pic>
      <p:sp>
        <p:nvSpPr>
          <p:cNvPr id="35" name="TextBox 34">
            <a:extLst>
              <a:ext uri="{FF2B5EF4-FFF2-40B4-BE49-F238E27FC236}">
                <a16:creationId xmlns:a16="http://schemas.microsoft.com/office/drawing/2014/main" id="{A32268B9-8F76-4964-82E1-19C43A4FFC3A}"/>
              </a:ext>
            </a:extLst>
          </p:cNvPr>
          <p:cNvSpPr txBox="1"/>
          <p:nvPr/>
        </p:nvSpPr>
        <p:spPr>
          <a:xfrm>
            <a:off x="3706834" y="6781502"/>
            <a:ext cx="3058747" cy="584775"/>
          </a:xfrm>
          <a:prstGeom prst="rect">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der </a:t>
            </a:r>
            <a:r>
              <a:rPr lang="en-GB" sz="1600" dirty="0" err="1">
                <a:solidFill>
                  <a:srgbClr val="000000"/>
                </a:solidFill>
                <a:latin typeface="Century Gothic" panose="020B0502020202020204" pitchFamily="34" charset="0"/>
              </a:rPr>
              <a:t>Großvater</a:t>
            </a:r>
            <a:r>
              <a:rPr lang="en-GB" sz="1600" dirty="0">
                <a:solidFill>
                  <a:srgbClr val="000000"/>
                </a:solidFill>
                <a:latin typeface="Century Gothic" panose="020B0502020202020204" pitchFamily="34" charset="0"/>
              </a:rPr>
              <a:t> = ___________</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die </a:t>
            </a:r>
            <a:r>
              <a:rPr lang="en-GB" sz="1600" dirty="0" err="1">
                <a:solidFill>
                  <a:srgbClr val="000000"/>
                </a:solidFill>
                <a:latin typeface="Century Gothic" panose="020B0502020202020204" pitchFamily="34" charset="0"/>
              </a:rPr>
              <a:t>Großmutter</a:t>
            </a:r>
            <a:r>
              <a:rPr lang="en-GB" sz="1600" dirty="0">
                <a:solidFill>
                  <a:srgbClr val="000000"/>
                </a:solidFill>
                <a:latin typeface="Century Gothic" panose="020B0502020202020204" pitchFamily="34" charset="0"/>
              </a:rPr>
              <a:t> = __________</a:t>
            </a:r>
            <a:endParaRPr lang="en-US" sz="1600" dirty="0">
              <a:solidFill>
                <a:srgbClr val="000000"/>
              </a:solidFill>
              <a:latin typeface="Century Gothic" panose="020B0502020202020204" pitchFamily="34" charset="0"/>
            </a:endParaRPr>
          </a:p>
        </p:txBody>
      </p:sp>
      <p:sp>
        <p:nvSpPr>
          <p:cNvPr id="3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301208"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26</a:t>
            </a:r>
          </a:p>
        </p:txBody>
      </p:sp>
    </p:spTree>
    <p:extLst>
      <p:ext uri="{BB962C8B-B14F-4D97-AF65-F5344CB8AC3E}">
        <p14:creationId xmlns:p14="http://schemas.microsoft.com/office/powerpoint/2010/main" val="1142891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F51254FE-3DAB-48E0-82A8-B1C51B0B0554}"/>
              </a:ext>
            </a:extLst>
          </p:cNvPr>
          <p:cNvSpPr txBox="1"/>
          <p:nvPr/>
        </p:nvSpPr>
        <p:spPr>
          <a:xfrm>
            <a:off x="1037134" y="4223616"/>
            <a:ext cx="6571223"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das </a:t>
            </a:r>
            <a:r>
              <a:rPr lang="en-GB" sz="1600" dirty="0" err="1">
                <a:solidFill>
                  <a:srgbClr val="000000"/>
                </a:solidFill>
                <a:latin typeface="Century Gothic" panose="020B0502020202020204" pitchFamily="34" charset="0"/>
              </a:rPr>
              <a:t>Mädchen</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die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Mädchen</a:t>
            </a:r>
            <a:endParaRPr lang="en-US" sz="1600"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45938" y="578859"/>
            <a:ext cx="6496979"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Plural masculine and neuter nouns – rules 1 and 2</a:t>
            </a:r>
          </a:p>
        </p:txBody>
      </p:sp>
      <p:sp>
        <p:nvSpPr>
          <p:cNvPr id="18" name="TextBox 17">
            <a:extLst>
              <a:ext uri="{FF2B5EF4-FFF2-40B4-BE49-F238E27FC236}">
                <a16:creationId xmlns:a16="http://schemas.microsoft.com/office/drawing/2014/main" id="{411B8227-D4D0-417C-9D21-570C5972CA3D}"/>
              </a:ext>
            </a:extLst>
          </p:cNvPr>
          <p:cNvSpPr txBox="1"/>
          <p:nvPr/>
        </p:nvSpPr>
        <p:spPr>
          <a:xfrm>
            <a:off x="102008" y="1021024"/>
            <a:ext cx="792730" cy="338554"/>
          </a:xfrm>
          <a:prstGeom prst="rect">
            <a:avLst/>
          </a:prstGeom>
          <a:solidFill>
            <a:srgbClr val="FDEEB9"/>
          </a:solidFill>
          <a:ln>
            <a:solidFill>
              <a:schemeClr val="tx1">
                <a:lumMod val="50000"/>
                <a:lumOff val="50000"/>
              </a:schemeClr>
            </a:solidFill>
          </a:ln>
        </p:spPr>
        <p:txBody>
          <a:bodyPr wrap="square" rtlCol="0" anchor="ctr">
            <a:spAutoFit/>
          </a:bodyPr>
          <a:lstStyle/>
          <a:p>
            <a:pPr algn="ctr" fontAlgn="auto">
              <a:spcBef>
                <a:spcPts val="0"/>
              </a:spcBef>
              <a:spcAft>
                <a:spcPts val="0"/>
              </a:spcAft>
            </a:pPr>
            <a:r>
              <a:rPr lang="en-GB" sz="1600" b="1" dirty="0">
                <a:solidFill>
                  <a:srgbClr val="000000"/>
                </a:solidFill>
                <a:latin typeface="Century Gothic" panose="020B0502020202020204" pitchFamily="34" charset="0"/>
              </a:rPr>
              <a:t>Rule 1</a:t>
            </a:r>
            <a:endParaRPr lang="en-US" sz="1600" b="1" dirty="0">
              <a:solidFill>
                <a:srgbClr val="000000"/>
              </a:solidFill>
              <a:latin typeface="Century Gothic" panose="020B0502020202020204" pitchFamily="34" charset="0"/>
            </a:endParaRPr>
          </a:p>
        </p:txBody>
      </p:sp>
      <p:sp>
        <p:nvSpPr>
          <p:cNvPr id="34" name="Rectangle 33">
            <a:extLst>
              <a:ext uri="{FF2B5EF4-FFF2-40B4-BE49-F238E27FC236}">
                <a16:creationId xmlns:a16="http://schemas.microsoft.com/office/drawing/2014/main" id="{F98E3EBB-F240-4D15-A83A-10024281FC12}"/>
              </a:ext>
            </a:extLst>
          </p:cNvPr>
          <p:cNvSpPr/>
          <p:nvPr/>
        </p:nvSpPr>
        <p:spPr>
          <a:xfrm>
            <a:off x="5396934" y="5130933"/>
            <a:ext cx="1255199" cy="43893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2895821885"/>
              </p:ext>
            </p:extLst>
          </p:nvPr>
        </p:nvGraphicFramePr>
        <p:xfrm>
          <a:off x="583465" y="5582809"/>
          <a:ext cx="3866515" cy="3374400"/>
        </p:xfrm>
        <a:graphic>
          <a:graphicData uri="http://schemas.openxmlformats.org/drawingml/2006/table">
            <a:tbl>
              <a:tblPr>
                <a:tableStyleId>{5940675A-B579-460E-94D1-54222C63F5DA}</a:tableStyleId>
              </a:tblPr>
              <a:tblGrid>
                <a:gridCol w="1793880">
                  <a:extLst>
                    <a:ext uri="{9D8B030D-6E8A-4147-A177-3AD203B41FA5}">
                      <a16:colId xmlns:a16="http://schemas.microsoft.com/office/drawing/2014/main" val="1445783936"/>
                    </a:ext>
                  </a:extLst>
                </a:gridCol>
                <a:gridCol w="2072635">
                  <a:extLst>
                    <a:ext uri="{9D8B030D-6E8A-4147-A177-3AD203B41FA5}">
                      <a16:colId xmlns:a16="http://schemas.microsoft.com/office/drawing/2014/main" val="196554446"/>
                    </a:ext>
                  </a:extLst>
                </a:gridCol>
              </a:tblGrid>
              <a:tr h="297868">
                <a:tc>
                  <a:txBody>
                    <a:bodyPr/>
                    <a:lstStyle/>
                    <a:p>
                      <a:pPr algn="l" fontAlgn="b"/>
                      <a:r>
                        <a:rPr lang="en-GB" sz="1600" b="0" i="0" u="none" strike="noStrike" dirty="0">
                          <a:solidFill>
                            <a:srgbClr val="000000"/>
                          </a:solidFill>
                          <a:effectLst/>
                          <a:latin typeface="Century Gothic" panose="020B0502020202020204" pitchFamily="34" charset="0"/>
                        </a:rPr>
                        <a:t>es </a:t>
                      </a:r>
                      <a:r>
                        <a:rPr lang="en-GB" sz="1600" b="0" i="0" u="none" strike="noStrike" dirty="0" err="1">
                          <a:solidFill>
                            <a:srgbClr val="000000"/>
                          </a:solidFill>
                          <a:effectLst/>
                          <a:latin typeface="Century Gothic" panose="020B0502020202020204" pitchFamily="34" charset="0"/>
                        </a:rPr>
                        <a:t>gibt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there is/there are</a:t>
                      </a:r>
                    </a:p>
                  </a:txBody>
                  <a:tcPr marL="90000" marR="90000" marT="46800" marB="46800" anchor="ctr"/>
                </a:tc>
                <a:extLst>
                  <a:ext uri="{0D108BD9-81ED-4DB2-BD59-A6C34878D82A}">
                    <a16:rowId xmlns:a16="http://schemas.microsoft.com/office/drawing/2014/main" val="2637449812"/>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w</a:t>
                      </a:r>
                      <a:r>
                        <a:rPr lang="de-DE" sz="1600" b="0" i="0" u="none" strike="noStrike" dirty="0" err="1">
                          <a:solidFill>
                            <a:srgbClr val="000000"/>
                          </a:solidFill>
                          <a:effectLst/>
                          <a:latin typeface="Century Gothic" panose="020B0502020202020204" pitchFamily="34" charset="0"/>
                        </a:rPr>
                        <a:t>ünschen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want, wish</a:t>
                      </a:r>
                    </a:p>
                  </a:txBody>
                  <a:tcPr marL="90000" marR="90000" marT="46800" marB="46800" anchor="ctr"/>
                </a:tc>
                <a:extLst>
                  <a:ext uri="{0D108BD9-81ED-4DB2-BD59-A6C34878D82A}">
                    <a16:rowId xmlns:a16="http://schemas.microsoft.com/office/drawing/2014/main" val="1810833337"/>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wie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viele</a:t>
                      </a:r>
                      <a:r>
                        <a:rPr lang="en-GB" sz="1400" b="0" i="0" u="none" strike="noStrike" dirty="0">
                          <a:solidFill>
                            <a:srgbClr val="000000"/>
                          </a:solidFill>
                          <a:effectLst/>
                          <a:latin typeface="Century Gothic" panose="020B0502020202020204" pitchFamily="34" charset="0"/>
                        </a:rPr>
                        <a: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how many?</a:t>
                      </a:r>
                    </a:p>
                  </a:txBody>
                  <a:tcPr marL="90000" marR="90000" marT="46800" marB="46800" anchor="ctr"/>
                </a:tc>
                <a:extLst>
                  <a:ext uri="{0D108BD9-81ED-4DB2-BD59-A6C34878D82A}">
                    <a16:rowId xmlns:a16="http://schemas.microsoft.com/office/drawing/2014/main" val="377835865"/>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Arzt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doctor</a:t>
                      </a:r>
                    </a:p>
                  </a:txBody>
                  <a:tcPr marL="90000" marR="90000" marT="46800" marB="46800" anchor="ctr"/>
                </a:tc>
                <a:extLst>
                  <a:ext uri="{0D108BD9-81ED-4DB2-BD59-A6C34878D82A}">
                    <a16:rowId xmlns:a16="http://schemas.microsoft.com/office/drawing/2014/main" val="10003"/>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der Platz</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place, room</a:t>
                      </a:r>
                    </a:p>
                  </a:txBody>
                  <a:tcPr marL="90000" marR="90000" marT="46800" marB="46800" anchor="ctr"/>
                </a:tc>
                <a:extLst>
                  <a:ext uri="{0D108BD9-81ED-4DB2-BD59-A6C34878D82A}">
                    <a16:rowId xmlns:a16="http://schemas.microsoft.com/office/drawing/2014/main" val="10004"/>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das Spiel</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game</a:t>
                      </a:r>
                    </a:p>
                  </a:txBody>
                  <a:tcPr marL="90000" marR="90000" marT="46800" marB="46800" anchor="ctr"/>
                </a:tc>
                <a:extLst>
                  <a:ext uri="{0D108BD9-81ED-4DB2-BD59-A6C34878D82A}">
                    <a16:rowId xmlns:a16="http://schemas.microsoft.com/office/drawing/2014/main" val="10005"/>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Stück</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piece</a:t>
                      </a:r>
                    </a:p>
                  </a:txBody>
                  <a:tcPr marL="90000" marR="90000" marT="46800" marB="46800" anchor="ctr"/>
                </a:tc>
                <a:extLst>
                  <a:ext uri="{0D108BD9-81ED-4DB2-BD59-A6C34878D82A}">
                    <a16:rowId xmlns:a16="http://schemas.microsoft.com/office/drawing/2014/main" val="10006"/>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der Zug</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train</a:t>
                      </a:r>
                    </a:p>
                  </a:txBody>
                  <a:tcPr marL="90000" marR="90000" marT="46800" marB="46800" anchor="ctr"/>
                </a:tc>
                <a:extLst>
                  <a:ext uri="{0D108BD9-81ED-4DB2-BD59-A6C34878D82A}">
                    <a16:rowId xmlns:a16="http://schemas.microsoft.com/office/drawing/2014/main" val="309232370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grün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green</a:t>
                      </a:r>
                    </a:p>
                  </a:txBody>
                  <a:tcPr marL="90000" marR="90000" marT="46800" marB="46800" anchor="ctr"/>
                </a:tc>
                <a:extLst>
                  <a:ext uri="{0D108BD9-81ED-4DB2-BD59-A6C34878D82A}">
                    <a16:rowId xmlns:a16="http://schemas.microsoft.com/office/drawing/2014/main" val="333155502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auch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also</a:t>
                      </a:r>
                    </a:p>
                  </a:txBody>
                  <a:tcPr marL="90000" marR="90000" marT="46800" marB="46800" anchor="ctr"/>
                </a:tc>
                <a:extLst>
                  <a:ext uri="{0D108BD9-81ED-4DB2-BD59-A6C34878D82A}">
                    <a16:rowId xmlns:a16="http://schemas.microsoft.com/office/drawing/2014/main" val="304428261"/>
                  </a:ext>
                </a:extLst>
              </a:tr>
            </a:tbl>
          </a:graphicData>
        </a:graphic>
      </p:graphicFrame>
      <p:sp>
        <p:nvSpPr>
          <p:cNvPr id="38" name="Rectangle 37">
            <a:extLst>
              <a:ext uri="{FF2B5EF4-FFF2-40B4-BE49-F238E27FC236}">
                <a16:creationId xmlns:a16="http://schemas.microsoft.com/office/drawing/2014/main" id="{19509943-55FC-4F7C-81BB-D4DC52DCE2C9}"/>
              </a:ext>
            </a:extLst>
          </p:cNvPr>
          <p:cNvSpPr/>
          <p:nvPr/>
        </p:nvSpPr>
        <p:spPr>
          <a:xfrm>
            <a:off x="63329" y="5143971"/>
            <a:ext cx="4731967" cy="347423"/>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b="1" dirty="0">
                <a:solidFill>
                  <a:srgbClr val="FFFFFF"/>
                </a:solidFill>
                <a:latin typeface="Century Gothic" panose="020B0502020202020204" pitchFamily="34" charset="0"/>
              </a:rPr>
              <a:t>Describing Christmas</a:t>
            </a:r>
          </a:p>
        </p:txBody>
      </p:sp>
      <p:sp>
        <p:nvSpPr>
          <p:cNvPr id="7" name="TextBox 6">
            <a:extLst>
              <a:ext uri="{FF2B5EF4-FFF2-40B4-BE49-F238E27FC236}">
                <a16:creationId xmlns:a16="http://schemas.microsoft.com/office/drawing/2014/main" id="{8434FC81-0987-4AAA-8A37-162257677908}"/>
              </a:ext>
            </a:extLst>
          </p:cNvPr>
          <p:cNvSpPr txBox="1"/>
          <p:nvPr/>
        </p:nvSpPr>
        <p:spPr>
          <a:xfrm>
            <a:off x="1180493" y="2268624"/>
            <a:ext cx="6342719"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der Zug       		die </a:t>
            </a:r>
            <a:r>
              <a:rPr lang="en-GB" sz="1600" dirty="0" err="1">
                <a:solidFill>
                  <a:srgbClr val="000000"/>
                </a:solidFill>
                <a:latin typeface="Century Gothic" panose="020B0502020202020204" pitchFamily="34" charset="0"/>
              </a:rPr>
              <a:t>Z</a:t>
            </a:r>
            <a:r>
              <a:rPr lang="en-GB" sz="1600" b="1" dirty="0" err="1">
                <a:solidFill>
                  <a:srgbClr val="000000"/>
                </a:solidFill>
                <a:latin typeface="Century Gothic" panose="020B0502020202020204" pitchFamily="34" charset="0"/>
              </a:rPr>
              <a:t>ü</a:t>
            </a:r>
            <a:r>
              <a:rPr lang="en-GB" sz="1600" dirty="0" err="1">
                <a:solidFill>
                  <a:srgbClr val="000000"/>
                </a:solidFill>
                <a:latin typeface="Century Gothic" panose="020B0502020202020204" pitchFamily="34" charset="0"/>
              </a:rPr>
              <a:t>g</a:t>
            </a:r>
            <a:r>
              <a:rPr lang="en-GB" sz="1600" b="1" dirty="0" err="1">
                <a:solidFill>
                  <a:srgbClr val="000000"/>
                </a:solidFill>
                <a:latin typeface="Century Gothic" panose="020B0502020202020204" pitchFamily="34" charset="0"/>
              </a:rPr>
              <a:t>e</a:t>
            </a:r>
            <a:endParaRPr lang="en-US" sz="1600" dirty="0">
              <a:solidFill>
                <a:srgbClr val="000000"/>
              </a:solidFill>
              <a:latin typeface="Century Gothic" panose="020B0502020202020204" pitchFamily="34" charset="0"/>
            </a:endParaRPr>
          </a:p>
        </p:txBody>
      </p:sp>
      <p:sp>
        <p:nvSpPr>
          <p:cNvPr id="6" name="TextBox 5">
            <a:extLst>
              <a:ext uri="{FF2B5EF4-FFF2-40B4-BE49-F238E27FC236}">
                <a16:creationId xmlns:a16="http://schemas.microsoft.com/office/drawing/2014/main" id="{3A91BB73-B876-48F6-B03D-88AE2BC933E5}"/>
              </a:ext>
            </a:extLst>
          </p:cNvPr>
          <p:cNvSpPr txBox="1"/>
          <p:nvPr/>
        </p:nvSpPr>
        <p:spPr>
          <a:xfrm>
            <a:off x="1117875" y="990956"/>
            <a:ext cx="5534258"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Most masculine nouns add either  –</a:t>
            </a:r>
            <a:r>
              <a:rPr lang="en-GB" sz="1600" b="1" dirty="0">
                <a:solidFill>
                  <a:srgbClr val="000000"/>
                </a:solidFill>
                <a:latin typeface="Century Gothic" panose="020B0502020202020204" pitchFamily="34" charset="0"/>
              </a:rPr>
              <a:t>e</a:t>
            </a:r>
            <a:r>
              <a:rPr lang="en-GB" sz="1600" dirty="0">
                <a:solidFill>
                  <a:srgbClr val="000000"/>
                </a:solidFill>
                <a:latin typeface="Century Gothic" panose="020B0502020202020204" pitchFamily="34" charset="0"/>
              </a:rPr>
              <a:t> at the end…</a:t>
            </a:r>
            <a:endParaRPr lang="en-US" sz="1600" dirty="0">
              <a:solidFill>
                <a:srgbClr val="000000"/>
              </a:solidFill>
              <a:latin typeface="Century Gothic" panose="020B0502020202020204" pitchFamily="34" charset="0"/>
            </a:endParaRPr>
          </a:p>
        </p:txBody>
      </p:sp>
      <p:sp>
        <p:nvSpPr>
          <p:cNvPr id="11" name="TextBox 10">
            <a:extLst>
              <a:ext uri="{FF2B5EF4-FFF2-40B4-BE49-F238E27FC236}">
                <a16:creationId xmlns:a16="http://schemas.microsoft.com/office/drawing/2014/main" id="{56608889-CA01-4663-A8C1-EB30146C4BA0}"/>
              </a:ext>
            </a:extLst>
          </p:cNvPr>
          <p:cNvSpPr txBox="1"/>
          <p:nvPr/>
        </p:nvSpPr>
        <p:spPr>
          <a:xfrm>
            <a:off x="1168804" y="1413862"/>
            <a:ext cx="4729818"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der </a:t>
            </a:r>
            <a:r>
              <a:rPr lang="en-GB" sz="1600" dirty="0" err="1">
                <a:solidFill>
                  <a:srgbClr val="000000"/>
                </a:solidFill>
                <a:latin typeface="Century Gothic" panose="020B0502020202020204" pitchFamily="34" charset="0"/>
              </a:rPr>
              <a:t>Tisch</a:t>
            </a:r>
            <a:r>
              <a:rPr lang="en-GB" sz="1600" dirty="0">
                <a:solidFill>
                  <a:srgbClr val="000000"/>
                </a:solidFill>
                <a:latin typeface="Century Gothic" panose="020B0502020202020204" pitchFamily="34" charset="0"/>
              </a:rPr>
              <a:t>      		die </a:t>
            </a:r>
            <a:r>
              <a:rPr lang="en-GB" sz="1600" dirty="0" err="1">
                <a:solidFill>
                  <a:srgbClr val="000000"/>
                </a:solidFill>
                <a:latin typeface="Century Gothic" panose="020B0502020202020204" pitchFamily="34" charset="0"/>
              </a:rPr>
              <a:t>Tisch</a:t>
            </a:r>
            <a:r>
              <a:rPr lang="en-GB" sz="1600" b="1" dirty="0" err="1">
                <a:solidFill>
                  <a:srgbClr val="000000"/>
                </a:solidFill>
                <a:latin typeface="Century Gothic" panose="020B0502020202020204" pitchFamily="34" charset="0"/>
              </a:rPr>
              <a:t>e</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       </a:t>
            </a:r>
            <a:endParaRPr lang="en-US" sz="1600" dirty="0">
              <a:solidFill>
                <a:srgbClr val="000000"/>
              </a:solidFill>
              <a:latin typeface="Century Gothic" panose="020B0502020202020204" pitchFamily="34" charset="0"/>
            </a:endParaRPr>
          </a:p>
        </p:txBody>
      </p:sp>
      <p:sp>
        <p:nvSpPr>
          <p:cNvPr id="12" name="TextBox 11">
            <a:extLst>
              <a:ext uri="{FF2B5EF4-FFF2-40B4-BE49-F238E27FC236}">
                <a16:creationId xmlns:a16="http://schemas.microsoft.com/office/drawing/2014/main" id="{73B66249-3905-4011-9DF3-4C3E278F68D3}"/>
              </a:ext>
            </a:extLst>
          </p:cNvPr>
          <p:cNvSpPr txBox="1"/>
          <p:nvPr/>
        </p:nvSpPr>
        <p:spPr>
          <a:xfrm>
            <a:off x="1133048" y="1857456"/>
            <a:ext cx="5334589"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or an –</a:t>
            </a:r>
            <a:r>
              <a:rPr lang="en-GB" sz="1600" b="1" dirty="0">
                <a:solidFill>
                  <a:srgbClr val="000000"/>
                </a:solidFill>
                <a:latin typeface="Century Gothic" panose="020B0502020202020204" pitchFamily="34" charset="0"/>
              </a:rPr>
              <a:t>e </a:t>
            </a:r>
            <a:r>
              <a:rPr lang="en-GB" sz="1600" dirty="0">
                <a:solidFill>
                  <a:srgbClr val="000000"/>
                </a:solidFill>
                <a:latin typeface="Century Gothic" panose="020B0502020202020204" pitchFamily="34" charset="0"/>
              </a:rPr>
              <a:t>at the end and an</a:t>
            </a:r>
            <a:r>
              <a:rPr lang="en-GB" sz="1600" b="1" dirty="0">
                <a:solidFill>
                  <a:srgbClr val="000000"/>
                </a:solidFill>
                <a:latin typeface="Century Gothic" panose="020B0502020202020204" pitchFamily="34" charset="0"/>
              </a:rPr>
              <a:t> umlaut </a:t>
            </a:r>
            <a:r>
              <a:rPr lang="en-GB" sz="1600" dirty="0">
                <a:solidFill>
                  <a:srgbClr val="000000"/>
                </a:solidFill>
                <a:latin typeface="Century Gothic" panose="020B0502020202020204" pitchFamily="34" charset="0"/>
              </a:rPr>
              <a:t>on the vowel.</a:t>
            </a:r>
            <a:endParaRPr lang="en-US" sz="1600" dirty="0">
              <a:solidFill>
                <a:srgbClr val="000000"/>
              </a:solidFill>
              <a:latin typeface="Century Gothic" panose="020B0502020202020204" pitchFamily="34" charset="0"/>
            </a:endParaRPr>
          </a:p>
        </p:txBody>
      </p:sp>
      <p:pic>
        <p:nvPicPr>
          <p:cNvPr id="30" name="Picture 29">
            <a:extLst>
              <a:ext uri="{FF2B5EF4-FFF2-40B4-BE49-F238E27FC236}">
                <a16:creationId xmlns:a16="http://schemas.microsoft.com/office/drawing/2014/main" id="{4AE3BDAC-5C44-44AB-86BE-7AD45094B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8781" y="1376577"/>
            <a:ext cx="616319" cy="373527"/>
          </a:xfrm>
          <a:prstGeom prst="rect">
            <a:avLst/>
          </a:prstGeom>
        </p:spPr>
      </p:pic>
      <p:pic>
        <p:nvPicPr>
          <p:cNvPr id="32" name="Picture 31">
            <a:extLst>
              <a:ext uri="{FF2B5EF4-FFF2-40B4-BE49-F238E27FC236}">
                <a16:creationId xmlns:a16="http://schemas.microsoft.com/office/drawing/2014/main" id="{4FC1BB03-8E0C-4B86-BD5E-61F3355EA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5850" y="1384864"/>
            <a:ext cx="616319" cy="373527"/>
          </a:xfrm>
          <a:prstGeom prst="rect">
            <a:avLst/>
          </a:prstGeom>
        </p:spPr>
      </p:pic>
      <p:pic>
        <p:nvPicPr>
          <p:cNvPr id="35" name="Picture 34">
            <a:extLst>
              <a:ext uri="{FF2B5EF4-FFF2-40B4-BE49-F238E27FC236}">
                <a16:creationId xmlns:a16="http://schemas.microsoft.com/office/drawing/2014/main" id="{EFB6E43C-531B-4B4D-9278-54E9853EC76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73154" y="2253382"/>
            <a:ext cx="664447" cy="374402"/>
          </a:xfrm>
          <a:prstGeom prst="rect">
            <a:avLst/>
          </a:prstGeom>
        </p:spPr>
      </p:pic>
      <p:pic>
        <p:nvPicPr>
          <p:cNvPr id="37" name="Picture 36">
            <a:extLst>
              <a:ext uri="{FF2B5EF4-FFF2-40B4-BE49-F238E27FC236}">
                <a16:creationId xmlns:a16="http://schemas.microsoft.com/office/drawing/2014/main" id="{4B387BF3-40D5-457A-9F4F-47EDC05376D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41268" y="2248676"/>
            <a:ext cx="664447" cy="374402"/>
          </a:xfrm>
          <a:prstGeom prst="rect">
            <a:avLst/>
          </a:prstGeom>
        </p:spPr>
      </p:pic>
      <p:pic>
        <p:nvPicPr>
          <p:cNvPr id="39" name="Picture 38">
            <a:extLst>
              <a:ext uri="{FF2B5EF4-FFF2-40B4-BE49-F238E27FC236}">
                <a16:creationId xmlns:a16="http://schemas.microsoft.com/office/drawing/2014/main" id="{1F662024-303F-45D0-8FE5-3AC4BA4D98B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4953638" y="3310946"/>
            <a:ext cx="824807" cy="423939"/>
          </a:xfrm>
          <a:prstGeom prst="rect">
            <a:avLst/>
          </a:prstGeom>
        </p:spPr>
      </p:pic>
      <p:pic>
        <p:nvPicPr>
          <p:cNvPr id="42" name="Picture 41">
            <a:extLst>
              <a:ext uri="{FF2B5EF4-FFF2-40B4-BE49-F238E27FC236}">
                <a16:creationId xmlns:a16="http://schemas.microsoft.com/office/drawing/2014/main" id="{CBF1E24D-69A2-4B28-844C-5CF4FCCD98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5956" y="3700737"/>
            <a:ext cx="465131" cy="477371"/>
          </a:xfrm>
          <a:prstGeom prst="rect">
            <a:avLst/>
          </a:prstGeom>
        </p:spPr>
      </p:pic>
      <p:pic>
        <p:nvPicPr>
          <p:cNvPr id="44" name="Picture 43">
            <a:extLst>
              <a:ext uri="{FF2B5EF4-FFF2-40B4-BE49-F238E27FC236}">
                <a16:creationId xmlns:a16="http://schemas.microsoft.com/office/drawing/2014/main" id="{002C92E5-BB96-403E-B6A7-755C3D4B8D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7826" y="4171083"/>
            <a:ext cx="595091" cy="415572"/>
          </a:xfrm>
          <a:prstGeom prst="rect">
            <a:avLst/>
          </a:prstGeom>
        </p:spPr>
      </p:pic>
      <p:sp>
        <p:nvSpPr>
          <p:cNvPr id="19" name="TextBox 18">
            <a:extLst>
              <a:ext uri="{FF2B5EF4-FFF2-40B4-BE49-F238E27FC236}">
                <a16:creationId xmlns:a16="http://schemas.microsoft.com/office/drawing/2014/main" id="{F51254FE-3DAB-48E0-82A8-B1C51B0B0554}"/>
              </a:ext>
            </a:extLst>
          </p:cNvPr>
          <p:cNvSpPr txBox="1"/>
          <p:nvPr/>
        </p:nvSpPr>
        <p:spPr>
          <a:xfrm>
            <a:off x="1066238" y="3362257"/>
            <a:ext cx="6571223"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der Engel		</a:t>
            </a:r>
            <a:r>
              <a:rPr lang="en-GB" sz="1600" b="1" dirty="0">
                <a:solidFill>
                  <a:srgbClr val="000000"/>
                </a:solidFill>
                <a:latin typeface="Century Gothic" panose="020B0502020202020204" pitchFamily="34" charset="0"/>
              </a:rPr>
              <a:t>die</a:t>
            </a:r>
            <a:r>
              <a:rPr lang="en-GB" sz="1600" dirty="0">
                <a:solidFill>
                  <a:srgbClr val="000000"/>
                </a:solidFill>
                <a:latin typeface="Century Gothic" panose="020B0502020202020204" pitchFamily="34" charset="0"/>
              </a:rPr>
              <a:t> Engel </a:t>
            </a:r>
            <a:endParaRPr lang="en-US" sz="1600" dirty="0">
              <a:solidFill>
                <a:srgbClr val="000000"/>
              </a:solidFill>
              <a:latin typeface="Century Gothic" panose="020B0502020202020204" pitchFamily="34" charset="0"/>
            </a:endParaRPr>
          </a:p>
        </p:txBody>
      </p:sp>
      <p:pic>
        <p:nvPicPr>
          <p:cNvPr id="46" name="Picture 45">
            <a:extLst>
              <a:ext uri="{FF2B5EF4-FFF2-40B4-BE49-F238E27FC236}">
                <a16:creationId xmlns:a16="http://schemas.microsoft.com/office/drawing/2014/main" id="{0875250C-C003-4BCC-8A04-64F413932D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8742" y="3681861"/>
            <a:ext cx="465131" cy="477371"/>
          </a:xfrm>
          <a:prstGeom prst="rect">
            <a:avLst/>
          </a:prstGeom>
        </p:spPr>
      </p:pic>
      <p:pic>
        <p:nvPicPr>
          <p:cNvPr id="47" name="Picture 46">
            <a:extLst>
              <a:ext uri="{FF2B5EF4-FFF2-40B4-BE49-F238E27FC236}">
                <a16:creationId xmlns:a16="http://schemas.microsoft.com/office/drawing/2014/main" id="{DC6BFF52-9F27-4B59-9D1D-784C91058D7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5690293" y="3310945"/>
            <a:ext cx="824807" cy="423939"/>
          </a:xfrm>
          <a:prstGeom prst="rect">
            <a:avLst/>
          </a:prstGeom>
        </p:spPr>
      </p:pic>
      <p:pic>
        <p:nvPicPr>
          <p:cNvPr id="48" name="Picture 47">
            <a:extLst>
              <a:ext uri="{FF2B5EF4-FFF2-40B4-BE49-F238E27FC236}">
                <a16:creationId xmlns:a16="http://schemas.microsoft.com/office/drawing/2014/main" id="{B5BD0D48-AEC0-40DC-83B0-D6146F3319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1519" y="4228436"/>
            <a:ext cx="595091" cy="415572"/>
          </a:xfrm>
          <a:prstGeom prst="rect">
            <a:avLst/>
          </a:prstGeom>
        </p:spPr>
      </p:pic>
      <p:sp>
        <p:nvSpPr>
          <p:cNvPr id="21" name="Speech Bubble: Rectangle with Corners Rounded 20">
            <a:extLst>
              <a:ext uri="{FF2B5EF4-FFF2-40B4-BE49-F238E27FC236}">
                <a16:creationId xmlns:a16="http://schemas.microsoft.com/office/drawing/2014/main" id="{E1F59D70-95F9-41CC-86DA-B4B7C916628D}"/>
              </a:ext>
            </a:extLst>
          </p:cNvPr>
          <p:cNvSpPr/>
          <p:nvPr/>
        </p:nvSpPr>
        <p:spPr>
          <a:xfrm>
            <a:off x="111874" y="4653636"/>
            <a:ext cx="6602877" cy="334516"/>
          </a:xfrm>
          <a:prstGeom prst="wedgeRoundRectCallout">
            <a:avLst>
              <a:gd name="adj1" fmla="val -43378"/>
              <a:gd name="adj2" fmla="val 34994"/>
              <a:gd name="adj3" fmla="val 16667"/>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de-DE" sz="1600" dirty="0">
                <a:solidFill>
                  <a:srgbClr val="000000"/>
                </a:solidFill>
                <a:latin typeface="Century Gothic" panose="020B0502020202020204" pitchFamily="34" charset="0"/>
              </a:rPr>
              <a:t>The </a:t>
            </a:r>
            <a:r>
              <a:rPr lang="de-DE" sz="1600" dirty="0" err="1">
                <a:solidFill>
                  <a:srgbClr val="000000"/>
                </a:solidFill>
                <a:latin typeface="Century Gothic" panose="020B0502020202020204" pitchFamily="34" charset="0"/>
              </a:rPr>
              <a:t>word</a:t>
            </a:r>
            <a:r>
              <a:rPr lang="de-DE" sz="1600" dirty="0">
                <a:solidFill>
                  <a:srgbClr val="000000"/>
                </a:solidFill>
                <a:latin typeface="Century Gothic" panose="020B0502020202020204" pitchFamily="34" charset="0"/>
              </a:rPr>
              <a:t> </a:t>
            </a:r>
            <a:r>
              <a:rPr lang="de-DE" sz="1600" dirty="0" err="1">
                <a:solidFill>
                  <a:srgbClr val="000000"/>
                </a:solidFill>
                <a:latin typeface="Century Gothic" panose="020B0502020202020204" pitchFamily="34" charset="0"/>
              </a:rPr>
              <a:t>for</a:t>
            </a:r>
            <a:r>
              <a:rPr lang="de-DE"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‘the</a:t>
            </a:r>
            <a:r>
              <a:rPr lang="en-GB" sz="1600" dirty="0">
                <a:solidFill>
                  <a:srgbClr val="000000"/>
                </a:solidFill>
                <a:latin typeface="Century Gothic" panose="020B0502020202020204" pitchFamily="34" charset="0"/>
              </a:rPr>
              <a:t>’ is ‘</a:t>
            </a:r>
            <a:r>
              <a:rPr lang="en-GB" sz="1600" b="1" dirty="0">
                <a:solidFill>
                  <a:srgbClr val="000000"/>
                </a:solidFill>
                <a:latin typeface="Century Gothic" panose="020B0502020202020204" pitchFamily="34" charset="0"/>
              </a:rPr>
              <a:t>die</a:t>
            </a:r>
            <a:r>
              <a:rPr lang="en-GB" sz="1600" dirty="0">
                <a:solidFill>
                  <a:srgbClr val="000000"/>
                </a:solidFill>
                <a:latin typeface="Century Gothic" panose="020B0502020202020204" pitchFamily="34" charset="0"/>
              </a:rPr>
              <a:t>’ for </a:t>
            </a:r>
            <a:r>
              <a:rPr lang="en-GB" sz="1600" b="1" i="1" u="sng" dirty="0">
                <a:solidFill>
                  <a:srgbClr val="000000"/>
                </a:solidFill>
                <a:latin typeface="Century Gothic" panose="020B0502020202020204" pitchFamily="34" charset="0"/>
              </a:rPr>
              <a:t>all</a:t>
            </a:r>
            <a:r>
              <a:rPr lang="en-GB" sz="1600" dirty="0">
                <a:solidFill>
                  <a:srgbClr val="000000"/>
                </a:solidFill>
                <a:latin typeface="Century Gothic" panose="020B0502020202020204" pitchFamily="34" charset="0"/>
              </a:rPr>
              <a:t> plural nouns.</a:t>
            </a:r>
            <a:endParaRPr lang="en-US" sz="1600" dirty="0">
              <a:solidFill>
                <a:srgbClr val="000000"/>
              </a:solidFill>
              <a:latin typeface="Century Gothic" panose="020B0502020202020204" pitchFamily="34" charset="0"/>
            </a:endParaRPr>
          </a:p>
        </p:txBody>
      </p:sp>
      <p:sp>
        <p:nvSpPr>
          <p:cNvPr id="23" name="Speech Bubble: Rectangle with Corners Rounded 22">
            <a:extLst>
              <a:ext uri="{FF2B5EF4-FFF2-40B4-BE49-F238E27FC236}">
                <a16:creationId xmlns:a16="http://schemas.microsoft.com/office/drawing/2014/main" id="{C68928E7-BED9-4F01-8967-41162E33BD22}"/>
              </a:ext>
            </a:extLst>
          </p:cNvPr>
          <p:cNvSpPr/>
          <p:nvPr/>
        </p:nvSpPr>
        <p:spPr>
          <a:xfrm>
            <a:off x="45938" y="1649268"/>
            <a:ext cx="991196" cy="884729"/>
          </a:xfrm>
          <a:prstGeom prst="wedgeRoundRectCallout">
            <a:avLst>
              <a:gd name="adj1" fmla="val -15971"/>
              <a:gd name="adj2" fmla="val -72483"/>
              <a:gd name="adj3" fmla="val 16667"/>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00" b="1" dirty="0">
              <a:solidFill>
                <a:srgbClr val="000000"/>
              </a:solidFill>
              <a:latin typeface="Century Gothic" panose="020B0502020202020204" pitchFamily="34" charset="0"/>
            </a:endParaRPr>
          </a:p>
        </p:txBody>
      </p:sp>
      <p:graphicFrame>
        <p:nvGraphicFramePr>
          <p:cNvPr id="33" name="Table 32"/>
          <p:cNvGraphicFramePr>
            <a:graphicFrameLocks noGrp="1"/>
          </p:cNvGraphicFramePr>
          <p:nvPr>
            <p:extLst>
              <p:ext uri="{D42A27DB-BD31-4B8C-83A1-F6EECF244321}">
                <p14:modId xmlns:p14="http://schemas.microsoft.com/office/powerpoint/2010/main" val="2888358968"/>
              </p:ext>
            </p:extLst>
          </p:nvPr>
        </p:nvGraphicFramePr>
        <p:xfrm>
          <a:off x="-12001" y="5616933"/>
          <a:ext cx="652829" cy="3373660"/>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7366">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7366">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7366">
                <a:tc>
                  <a:txBody>
                    <a:bodyPr/>
                    <a:lstStyle/>
                    <a:p>
                      <a:pPr algn="ctr"/>
                      <a:r>
                        <a:rPr lang="en-GB" sz="1600" i="1" dirty="0">
                          <a:latin typeface="Century Gothic" panose="020B0502020202020204" pitchFamily="34" charset="0"/>
                        </a:rPr>
                        <a:t>pron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7366">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7366">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7366">
                <a:tc>
                  <a:txBody>
                    <a:bodyPr/>
                    <a:lstStyle/>
                    <a:p>
                      <a:pPr algn="ctr"/>
                      <a:r>
                        <a:rPr lang="en-GB" sz="1600" i="1" dirty="0" err="1">
                          <a:latin typeface="Century Gothic" panose="020B0502020202020204" pitchFamily="34" charset="0"/>
                        </a:rPr>
                        <a:t>nnf</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7366">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7366">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7366">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7366">
                <a:tc>
                  <a:txBody>
                    <a:bodyPr/>
                    <a:lstStyle/>
                    <a:p>
                      <a:pPr algn="ctr"/>
                      <a:r>
                        <a:rPr lang="en-GB" sz="1600" i="1" dirty="0">
                          <a:latin typeface="Century Gothic" panose="020B0502020202020204" pitchFamily="34" charset="0"/>
                        </a:rPr>
                        <a:t>conj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3" name="Rounded Rectangle 42"/>
          <p:cNvSpPr/>
          <p:nvPr/>
        </p:nvSpPr>
        <p:spPr>
          <a:xfrm>
            <a:off x="4961892" y="8334441"/>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1.2.3 &amp; 1.1.4</a:t>
            </a:r>
          </a:p>
        </p:txBody>
      </p:sp>
      <p:sp>
        <p:nvSpPr>
          <p:cNvPr id="45"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301208"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27</a:t>
            </a:r>
          </a:p>
        </p:txBody>
      </p:sp>
      <p:pic>
        <p:nvPicPr>
          <p:cNvPr id="49" name="Picture 48">
            <a:extLst>
              <a:ext uri="{FF2B5EF4-FFF2-40B4-BE49-F238E27FC236}">
                <a16:creationId xmlns:a16="http://schemas.microsoft.com/office/drawing/2014/main" id="{4FC1BB03-8E0C-4B86-BD5E-61F3355EA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8562" y="1390161"/>
            <a:ext cx="616319" cy="373527"/>
          </a:xfrm>
          <a:prstGeom prst="rect">
            <a:avLst/>
          </a:prstGeom>
        </p:spPr>
      </p:pic>
      <p:pic>
        <p:nvPicPr>
          <p:cNvPr id="50" name="Picture 49">
            <a:extLst>
              <a:ext uri="{FF2B5EF4-FFF2-40B4-BE49-F238E27FC236}">
                <a16:creationId xmlns:a16="http://schemas.microsoft.com/office/drawing/2014/main" id="{4B387BF3-40D5-457A-9F4F-47EDC05376D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08562" y="2240331"/>
            <a:ext cx="664447" cy="374402"/>
          </a:xfrm>
          <a:prstGeom prst="rect">
            <a:avLst/>
          </a:prstGeom>
        </p:spPr>
      </p:pic>
      <p:sp>
        <p:nvSpPr>
          <p:cNvPr id="4" name="Rectangle 3"/>
          <p:cNvSpPr/>
          <p:nvPr/>
        </p:nvSpPr>
        <p:spPr>
          <a:xfrm>
            <a:off x="-78927" y="1663224"/>
            <a:ext cx="1244026" cy="892552"/>
          </a:xfrm>
          <a:prstGeom prst="rect">
            <a:avLst/>
          </a:prstGeom>
        </p:spPr>
        <p:txBody>
          <a:bodyPr wrap="square">
            <a:spAutoFit/>
          </a:bodyPr>
          <a:lstStyle/>
          <a:p>
            <a:pPr lvl="0" algn="ctr" fontAlgn="auto">
              <a:spcBef>
                <a:spcPts val="0"/>
              </a:spcBef>
              <a:spcAft>
                <a:spcPts val="0"/>
              </a:spcAft>
            </a:pPr>
            <a:r>
              <a:rPr lang="en-GB" sz="1300" b="1" dirty="0">
                <a:solidFill>
                  <a:srgbClr val="000000"/>
                </a:solidFill>
                <a:latin typeface="Century Gothic" panose="020B0502020202020204" pitchFamily="34" charset="0"/>
              </a:rPr>
              <a:t>90% masculine plurals work like this.</a:t>
            </a:r>
            <a:endParaRPr lang="en-US" sz="1300" b="1" dirty="0">
              <a:solidFill>
                <a:srgbClr val="000000"/>
              </a:solidFill>
              <a:latin typeface="Century Gothic" panose="020B0502020202020204" pitchFamily="34" charset="0"/>
            </a:endParaRPr>
          </a:p>
        </p:txBody>
      </p:sp>
      <p:sp>
        <p:nvSpPr>
          <p:cNvPr id="8" name="Rectangle 7"/>
          <p:cNvSpPr/>
          <p:nvPr/>
        </p:nvSpPr>
        <p:spPr>
          <a:xfrm>
            <a:off x="1113568" y="2686965"/>
            <a:ext cx="5601183"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pPr>
            <a:r>
              <a:rPr lang="en-GB" sz="1600" dirty="0">
                <a:solidFill>
                  <a:srgbClr val="000000"/>
                </a:solidFill>
                <a:latin typeface="Century Gothic" panose="020B0502020202020204" pitchFamily="34" charset="0"/>
              </a:rPr>
              <a:t>Words ending in </a:t>
            </a:r>
            <a:r>
              <a:rPr lang="en-GB" sz="1600" b="1" dirty="0">
                <a:solidFill>
                  <a:srgbClr val="000000"/>
                </a:solidFill>
                <a:latin typeface="Century Gothic" panose="020B0502020202020204" pitchFamily="34" charset="0"/>
              </a:rPr>
              <a:t>-EL </a:t>
            </a:r>
            <a:r>
              <a:rPr lang="en-GB" sz="1600" dirty="0">
                <a:solidFill>
                  <a:srgbClr val="000000"/>
                </a:solidFill>
                <a:latin typeface="Century Gothic" panose="020B0502020202020204" pitchFamily="34" charset="0"/>
              </a:rPr>
              <a:t>or</a:t>
            </a:r>
            <a:r>
              <a:rPr lang="en-GB" sz="1600" b="1" dirty="0">
                <a:solidFill>
                  <a:srgbClr val="000000"/>
                </a:solidFill>
                <a:latin typeface="Century Gothic" panose="020B0502020202020204" pitchFamily="34" charset="0"/>
              </a:rPr>
              <a:t> -EN </a:t>
            </a:r>
            <a:r>
              <a:rPr lang="en-GB" sz="1600" dirty="0">
                <a:solidFill>
                  <a:srgbClr val="000000"/>
                </a:solidFill>
                <a:latin typeface="Century Gothic" panose="020B0502020202020204" pitchFamily="34" charset="0"/>
              </a:rPr>
              <a:t>or</a:t>
            </a:r>
            <a:r>
              <a:rPr lang="en-GB" sz="1600" b="1" dirty="0">
                <a:solidFill>
                  <a:srgbClr val="000000"/>
                </a:solidFill>
                <a:latin typeface="Century Gothic" panose="020B0502020202020204" pitchFamily="34" charset="0"/>
              </a:rPr>
              <a:t> -ER </a:t>
            </a:r>
            <a:r>
              <a:rPr lang="en-GB" sz="1600" dirty="0">
                <a:solidFill>
                  <a:srgbClr val="000000"/>
                </a:solidFill>
                <a:latin typeface="Century Gothic" panose="020B0502020202020204" pitchFamily="34" charset="0"/>
              </a:rPr>
              <a:t>are often the same in singular and plural</a:t>
            </a:r>
            <a:r>
              <a:rPr lang="en-US" sz="1600" dirty="0">
                <a:solidFill>
                  <a:srgbClr val="000000"/>
                </a:solidFill>
                <a:latin typeface="Century Gothic" panose="020B0502020202020204" pitchFamily="34" charset="0"/>
              </a:rPr>
              <a:t>:</a:t>
            </a:r>
            <a:r>
              <a:rPr lang="en-GB" sz="1600" b="1" dirty="0">
                <a:solidFill>
                  <a:srgbClr val="000000"/>
                </a:solidFill>
                <a:latin typeface="Century Gothic" panose="020B0502020202020204" pitchFamily="34" charset="0"/>
              </a:rPr>
              <a:t>     </a:t>
            </a:r>
            <a:endParaRPr lang="en-US" sz="1600" b="1" dirty="0">
              <a:solidFill>
                <a:srgbClr val="000000"/>
              </a:solidFill>
              <a:latin typeface="Century Gothic" panose="020B0502020202020204" pitchFamily="34" charset="0"/>
            </a:endParaRPr>
          </a:p>
        </p:txBody>
      </p:sp>
      <p:pic>
        <p:nvPicPr>
          <p:cNvPr id="51" name="Picture 50">
            <a:extLst>
              <a:ext uri="{FF2B5EF4-FFF2-40B4-BE49-F238E27FC236}">
                <a16:creationId xmlns:a16="http://schemas.microsoft.com/office/drawing/2014/main" id="{1F662024-303F-45D0-8FE5-3AC4BA4D98B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924" b="29094" l="48177" r="94479">
                        <a14:foregroundMark x1="50677" y1="22953" x2="48229" y2="21053"/>
                        <a14:foregroundMark x1="69688" y1="2924" x2="64688" y2="3436"/>
                        <a14:foregroundMark x1="64688" y1="3436" x2="70000" y2="2924"/>
                        <a14:foregroundMark x1="70000" y1="2924" x2="63594" y2="3436"/>
                      </a14:backgroundRemoval>
                    </a14:imgEffect>
                  </a14:imgLayer>
                </a14:imgProps>
              </a:ext>
              <a:ext uri="{28A0092B-C50C-407E-A947-70E740481C1C}">
                <a14:useLocalDpi xmlns:a14="http://schemas.microsoft.com/office/drawing/2010/main" val="0"/>
              </a:ext>
            </a:extLst>
          </a:blip>
          <a:srcRect l="45568" r="9602" b="67660"/>
          <a:stretch/>
        </p:blipFill>
        <p:spPr>
          <a:xfrm>
            <a:off x="2388075" y="3340944"/>
            <a:ext cx="824807" cy="423939"/>
          </a:xfrm>
          <a:prstGeom prst="rect">
            <a:avLst/>
          </a:prstGeom>
        </p:spPr>
      </p:pic>
      <p:sp>
        <p:nvSpPr>
          <p:cNvPr id="52" name="TextBox 51">
            <a:extLst>
              <a:ext uri="{FF2B5EF4-FFF2-40B4-BE49-F238E27FC236}">
                <a16:creationId xmlns:a16="http://schemas.microsoft.com/office/drawing/2014/main" id="{F51254FE-3DAB-48E0-82A8-B1C51B0B0554}"/>
              </a:ext>
            </a:extLst>
          </p:cNvPr>
          <p:cNvSpPr txBox="1"/>
          <p:nvPr/>
        </p:nvSpPr>
        <p:spPr>
          <a:xfrm>
            <a:off x="1066238" y="3783707"/>
            <a:ext cx="6571223"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der Lehrer		</a:t>
            </a:r>
            <a:r>
              <a:rPr lang="en-GB" sz="1600" b="1" dirty="0">
                <a:solidFill>
                  <a:srgbClr val="000000"/>
                </a:solidFill>
                <a:latin typeface="Century Gothic" panose="020B0502020202020204" pitchFamily="34" charset="0"/>
              </a:rPr>
              <a:t>die</a:t>
            </a:r>
            <a:r>
              <a:rPr lang="en-GB" sz="1600" dirty="0">
                <a:solidFill>
                  <a:srgbClr val="000000"/>
                </a:solidFill>
                <a:latin typeface="Century Gothic" panose="020B0502020202020204" pitchFamily="34" charset="0"/>
              </a:rPr>
              <a:t> Lehrer</a:t>
            </a:r>
            <a:endParaRPr lang="en-US" sz="1600" dirty="0">
              <a:solidFill>
                <a:srgbClr val="000000"/>
              </a:solidFill>
              <a:latin typeface="Century Gothic" panose="020B0502020202020204" pitchFamily="34" charset="0"/>
            </a:endParaRPr>
          </a:p>
        </p:txBody>
      </p:sp>
      <p:pic>
        <p:nvPicPr>
          <p:cNvPr id="53" name="Picture 52">
            <a:extLst>
              <a:ext uri="{FF2B5EF4-FFF2-40B4-BE49-F238E27FC236}">
                <a16:creationId xmlns:a16="http://schemas.microsoft.com/office/drawing/2014/main" id="{CBF1E24D-69A2-4B28-844C-5CF4FCCD98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7914" y="3681861"/>
            <a:ext cx="465131" cy="477371"/>
          </a:xfrm>
          <a:prstGeom prst="rect">
            <a:avLst/>
          </a:prstGeom>
        </p:spPr>
      </p:pic>
      <p:pic>
        <p:nvPicPr>
          <p:cNvPr id="55" name="Picture 54">
            <a:extLst>
              <a:ext uri="{FF2B5EF4-FFF2-40B4-BE49-F238E27FC236}">
                <a16:creationId xmlns:a16="http://schemas.microsoft.com/office/drawing/2014/main" id="{B5BD0D48-AEC0-40DC-83B0-D6146F3319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8145" y="4152691"/>
            <a:ext cx="595091" cy="415572"/>
          </a:xfrm>
          <a:prstGeom prst="rect">
            <a:avLst/>
          </a:prstGeom>
        </p:spPr>
      </p:pic>
      <p:sp>
        <p:nvSpPr>
          <p:cNvPr id="59" name="TextBox 58">
            <a:extLst>
              <a:ext uri="{FF2B5EF4-FFF2-40B4-BE49-F238E27FC236}">
                <a16:creationId xmlns:a16="http://schemas.microsoft.com/office/drawing/2014/main" id="{411B8227-D4D0-417C-9D21-570C5972CA3D}"/>
              </a:ext>
            </a:extLst>
          </p:cNvPr>
          <p:cNvSpPr txBox="1"/>
          <p:nvPr/>
        </p:nvSpPr>
        <p:spPr>
          <a:xfrm>
            <a:off x="107060" y="2657486"/>
            <a:ext cx="792730" cy="338554"/>
          </a:xfrm>
          <a:prstGeom prst="rect">
            <a:avLst/>
          </a:prstGeom>
          <a:solidFill>
            <a:srgbClr val="FDEEB9"/>
          </a:solidFill>
          <a:ln>
            <a:solidFill>
              <a:schemeClr val="tx1">
                <a:lumMod val="50000"/>
                <a:lumOff val="50000"/>
              </a:schemeClr>
            </a:solidFill>
          </a:ln>
        </p:spPr>
        <p:txBody>
          <a:bodyPr wrap="square" rtlCol="0" anchor="ctr">
            <a:spAutoFit/>
          </a:bodyPr>
          <a:lstStyle/>
          <a:p>
            <a:pPr algn="ctr" fontAlgn="auto">
              <a:spcBef>
                <a:spcPts val="0"/>
              </a:spcBef>
              <a:spcAft>
                <a:spcPts val="0"/>
              </a:spcAft>
            </a:pPr>
            <a:r>
              <a:rPr lang="en-GB" sz="1600" b="1" dirty="0">
                <a:solidFill>
                  <a:srgbClr val="000000"/>
                </a:solidFill>
                <a:latin typeface="Century Gothic" panose="020B0502020202020204" pitchFamily="34" charset="0"/>
              </a:rPr>
              <a:t>Rule 2</a:t>
            </a:r>
            <a:endParaRPr lang="en-US" sz="1600" b="1" dirty="0">
              <a:solidFill>
                <a:srgbClr val="000000"/>
              </a:solidFill>
              <a:latin typeface="Century Gothic" panose="020B0502020202020204" pitchFamily="34" charset="0"/>
            </a:endParaRP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49787" y="5693757"/>
            <a:ext cx="1102268" cy="1102268"/>
          </a:xfrm>
          <a:prstGeom prst="rect">
            <a:avLst/>
          </a:prstGeom>
        </p:spPr>
      </p:pic>
      <p:sp>
        <p:nvSpPr>
          <p:cNvPr id="60" name="Rectangle 59"/>
          <p:cNvSpPr/>
          <p:nvPr/>
        </p:nvSpPr>
        <p:spPr>
          <a:xfrm>
            <a:off x="4844505" y="7529561"/>
            <a:ext cx="1824475" cy="338554"/>
          </a:xfrm>
          <a:prstGeom prst="rect">
            <a:avLst/>
          </a:prstGeom>
          <a:solidFill>
            <a:srgbClr val="FDEEB9"/>
          </a:solidFill>
          <a:effectLst>
            <a:outerShdw blurRad="50800" dist="38100" dir="5400000" algn="t" rotWithShape="0">
              <a:prstClr val="black">
                <a:alpha val="40000"/>
              </a:prstClr>
            </a:outerShdw>
          </a:effectLst>
        </p:spPr>
        <p:txBody>
          <a:bodyPr wrap="square">
            <a:spAutoFit/>
          </a:bodyPr>
          <a:lstStyle/>
          <a:p>
            <a:pPr algn="ctr"/>
            <a:r>
              <a:rPr lang="en-GB" sz="1600" dirty="0">
                <a:latin typeface="Century Gothic" panose="020B0502020202020204" pitchFamily="34" charset="0"/>
              </a:rPr>
              <a:t>Keep practising!</a:t>
            </a:r>
          </a:p>
        </p:txBody>
      </p:sp>
      <p:pic>
        <p:nvPicPr>
          <p:cNvPr id="61" name="Picture 60">
            <a:extLst>
              <a:ext uri="{FF2B5EF4-FFF2-40B4-BE49-F238E27FC236}">
                <a16:creationId xmlns:a16="http://schemas.microsoft.com/office/drawing/2014/main" id="{1DC40EA1-808F-49BC-A062-9B05A839926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325"/>
          <a:stretch/>
        </p:blipFill>
        <p:spPr>
          <a:xfrm>
            <a:off x="5841268" y="6788235"/>
            <a:ext cx="1078046" cy="721832"/>
          </a:xfrm>
          <a:prstGeom prst="rect">
            <a:avLst/>
          </a:prstGeom>
        </p:spPr>
      </p:pic>
    </p:spTree>
    <p:extLst>
      <p:ext uri="{BB962C8B-B14F-4D97-AF65-F5344CB8AC3E}">
        <p14:creationId xmlns:p14="http://schemas.microsoft.com/office/powerpoint/2010/main" val="2367867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1F2E7D-C956-4514-9D1E-FCB786A5648C}"/>
              </a:ext>
            </a:extLst>
          </p:cNvPr>
          <p:cNvSpPr txBox="1"/>
          <p:nvPr/>
        </p:nvSpPr>
        <p:spPr>
          <a:xfrm>
            <a:off x="59798" y="3813011"/>
            <a:ext cx="3897473" cy="830997"/>
          </a:xfrm>
          <a:prstGeom prst="rect">
            <a:avLst/>
          </a:prstGeom>
          <a:noFill/>
        </p:spPr>
        <p:txBody>
          <a:bodyPr wrap="square" rtlCol="0">
            <a:spAutoFit/>
          </a:bodyPr>
          <a:lstStyle/>
          <a:p>
            <a:pPr fontAlgn="auto">
              <a:spcBef>
                <a:spcPts val="0"/>
              </a:spcBef>
              <a:spcAft>
                <a:spcPts val="0"/>
              </a:spcAft>
            </a:pPr>
            <a:r>
              <a:rPr lang="de-DE" sz="1600" dirty="0">
                <a:solidFill>
                  <a:srgbClr val="000000"/>
                </a:solidFill>
                <a:latin typeface="Century Gothic" panose="020B0502020202020204" pitchFamily="34" charset="0"/>
              </a:rPr>
              <a:t>Die Idee</a:t>
            </a:r>
            <a:r>
              <a:rPr lang="de-DE" sz="1600" b="1" dirty="0">
                <a:solidFill>
                  <a:srgbClr val="000000"/>
                </a:solidFill>
                <a:latin typeface="Century Gothic" panose="020B0502020202020204" pitchFamily="34" charset="0"/>
              </a:rPr>
              <a:t>n</a:t>
            </a:r>
            <a:r>
              <a:rPr lang="de-DE" sz="1600" dirty="0">
                <a:solidFill>
                  <a:srgbClr val="000000"/>
                </a:solidFill>
                <a:latin typeface="Century Gothic" panose="020B0502020202020204" pitchFamily="34" charset="0"/>
              </a:rPr>
              <a:t> </a:t>
            </a:r>
            <a:r>
              <a:rPr lang="de-DE" sz="1600" b="1" dirty="0">
                <a:solidFill>
                  <a:srgbClr val="000000"/>
                </a:solidFill>
                <a:latin typeface="Century Gothic" panose="020B0502020202020204" pitchFamily="34" charset="0"/>
              </a:rPr>
              <a:t>sind</a:t>
            </a:r>
            <a:r>
              <a:rPr lang="de-DE" sz="1600" dirty="0">
                <a:solidFill>
                  <a:srgbClr val="000000"/>
                </a:solidFill>
                <a:latin typeface="Century Gothic" panose="020B0502020202020204" pitchFamily="34" charset="0"/>
              </a:rPr>
              <a:t> gut.</a:t>
            </a:r>
          </a:p>
          <a:p>
            <a:pPr fontAlgn="auto">
              <a:spcBef>
                <a:spcPts val="0"/>
              </a:spcBef>
              <a:spcAft>
                <a:spcPts val="0"/>
              </a:spcAft>
            </a:pPr>
            <a:r>
              <a:rPr lang="de-DE" sz="1600" dirty="0">
                <a:solidFill>
                  <a:srgbClr val="000000"/>
                </a:solidFill>
                <a:latin typeface="Century Gothic" panose="020B0502020202020204" pitchFamily="34" charset="0"/>
              </a:rPr>
              <a:t>Die Kugel</a:t>
            </a:r>
            <a:r>
              <a:rPr lang="de-DE" sz="1600" b="1" dirty="0">
                <a:solidFill>
                  <a:srgbClr val="000000"/>
                </a:solidFill>
                <a:latin typeface="Century Gothic" panose="020B0502020202020204" pitchFamily="34" charset="0"/>
              </a:rPr>
              <a:t>n</a:t>
            </a:r>
            <a:r>
              <a:rPr lang="de-DE" sz="1600" dirty="0">
                <a:solidFill>
                  <a:srgbClr val="000000"/>
                </a:solidFill>
                <a:latin typeface="Century Gothic" panose="020B0502020202020204" pitchFamily="34" charset="0"/>
              </a:rPr>
              <a:t> </a:t>
            </a:r>
            <a:r>
              <a:rPr lang="de-DE" sz="1600" b="1" dirty="0">
                <a:solidFill>
                  <a:srgbClr val="000000"/>
                </a:solidFill>
                <a:latin typeface="Century Gothic" panose="020B0502020202020204" pitchFamily="34" charset="0"/>
              </a:rPr>
              <a:t>sind</a:t>
            </a:r>
            <a:r>
              <a:rPr lang="de-DE" sz="1600" dirty="0">
                <a:solidFill>
                  <a:srgbClr val="000000"/>
                </a:solidFill>
                <a:latin typeface="Century Gothic" panose="020B0502020202020204" pitchFamily="34" charset="0"/>
              </a:rPr>
              <a:t> rot.</a:t>
            </a:r>
          </a:p>
          <a:p>
            <a:pPr fontAlgn="auto">
              <a:spcBef>
                <a:spcPts val="0"/>
              </a:spcBef>
              <a:spcAft>
                <a:spcPts val="0"/>
              </a:spcAft>
            </a:pPr>
            <a:r>
              <a:rPr lang="de-DE" sz="1600" dirty="0">
                <a:solidFill>
                  <a:srgbClr val="000000"/>
                </a:solidFill>
                <a:latin typeface="Century Gothic" panose="020B0502020202020204" pitchFamily="34" charset="0"/>
              </a:rPr>
              <a:t>Die Kirche</a:t>
            </a:r>
            <a:r>
              <a:rPr lang="de-DE" sz="1600" b="1" dirty="0">
                <a:solidFill>
                  <a:srgbClr val="000000"/>
                </a:solidFill>
                <a:latin typeface="Century Gothic" panose="020B0502020202020204" pitchFamily="34" charset="0"/>
              </a:rPr>
              <a:t>n</a:t>
            </a:r>
            <a:r>
              <a:rPr lang="de-DE" sz="1600" dirty="0">
                <a:solidFill>
                  <a:srgbClr val="000000"/>
                </a:solidFill>
                <a:latin typeface="Century Gothic" panose="020B0502020202020204" pitchFamily="34" charset="0"/>
              </a:rPr>
              <a:t> </a:t>
            </a:r>
            <a:r>
              <a:rPr lang="de-DE" sz="1600" b="1" dirty="0">
                <a:solidFill>
                  <a:srgbClr val="000000"/>
                </a:solidFill>
                <a:latin typeface="Century Gothic" panose="020B0502020202020204" pitchFamily="34" charset="0"/>
              </a:rPr>
              <a:t>sind</a:t>
            </a:r>
            <a:r>
              <a:rPr lang="de-DE" sz="1600" dirty="0">
                <a:solidFill>
                  <a:srgbClr val="000000"/>
                </a:solidFill>
                <a:latin typeface="Century Gothic" panose="020B0502020202020204" pitchFamily="34" charset="0"/>
              </a:rPr>
              <a:t> klein.</a:t>
            </a:r>
            <a:endParaRPr lang="en-US" sz="1600"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T1.2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7</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95697" y="592262"/>
            <a:ext cx="6496979"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Plural feminine nouns – rule 3   </a:t>
            </a:r>
          </a:p>
        </p:txBody>
      </p:sp>
      <p:sp>
        <p:nvSpPr>
          <p:cNvPr id="34" name="Rectangle 33">
            <a:extLst>
              <a:ext uri="{FF2B5EF4-FFF2-40B4-BE49-F238E27FC236}">
                <a16:creationId xmlns:a16="http://schemas.microsoft.com/office/drawing/2014/main" id="{F98E3EBB-F240-4D15-A83A-10024281FC12}"/>
              </a:ext>
            </a:extLst>
          </p:cNvPr>
          <p:cNvSpPr/>
          <p:nvPr/>
        </p:nvSpPr>
        <p:spPr>
          <a:xfrm>
            <a:off x="5289995" y="4670920"/>
            <a:ext cx="1401228"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164677186"/>
              </p:ext>
            </p:extLst>
          </p:nvPr>
        </p:nvGraphicFramePr>
        <p:xfrm>
          <a:off x="612847" y="5046532"/>
          <a:ext cx="4472132" cy="4049280"/>
        </p:xfrm>
        <a:graphic>
          <a:graphicData uri="http://schemas.openxmlformats.org/drawingml/2006/table">
            <a:tbl>
              <a:tblPr>
                <a:tableStyleId>{5940675A-B579-460E-94D1-54222C63F5DA}</a:tableStyleId>
              </a:tblPr>
              <a:tblGrid>
                <a:gridCol w="1793880">
                  <a:extLst>
                    <a:ext uri="{9D8B030D-6E8A-4147-A177-3AD203B41FA5}">
                      <a16:colId xmlns:a16="http://schemas.microsoft.com/office/drawing/2014/main" val="1445783936"/>
                    </a:ext>
                  </a:extLst>
                </a:gridCol>
                <a:gridCol w="2678252">
                  <a:extLst>
                    <a:ext uri="{9D8B030D-6E8A-4147-A177-3AD203B41FA5}">
                      <a16:colId xmlns:a16="http://schemas.microsoft.com/office/drawing/2014/main" val="196554446"/>
                    </a:ext>
                  </a:extLst>
                </a:gridCol>
              </a:tblGrid>
              <a:tr h="298305">
                <a:tc>
                  <a:txBody>
                    <a:bodyPr/>
                    <a:lstStyle/>
                    <a:p>
                      <a:pPr algn="l" fontAlgn="b"/>
                      <a:r>
                        <a:rPr lang="en-GB" sz="1600" b="0" i="0" u="none" strike="noStrike" dirty="0" err="1">
                          <a:solidFill>
                            <a:srgbClr val="000000"/>
                          </a:solidFill>
                          <a:effectLst/>
                          <a:latin typeface="Century Gothic" panose="020B0502020202020204" pitchFamily="34" charset="0"/>
                        </a:rPr>
                        <a:t>sind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are (they) </a:t>
                      </a:r>
                    </a:p>
                  </a:txBody>
                  <a:tcPr marL="90000" marR="90000" marT="46800" marB="46800" anchor="ctr"/>
                </a:tc>
                <a:extLst>
                  <a:ext uri="{0D108BD9-81ED-4DB2-BD59-A6C34878D82A}">
                    <a16:rowId xmlns:a16="http://schemas.microsoft.com/office/drawing/2014/main" val="2637449812"/>
                  </a:ext>
                </a:extLst>
              </a:tr>
              <a:tr h="298305">
                <a:tc>
                  <a:txBody>
                    <a:bodyPr/>
                    <a:lstStyle/>
                    <a:p>
                      <a:pPr algn="l" fontAlgn="b"/>
                      <a:r>
                        <a:rPr lang="en-GB" sz="1600" b="0" i="0" u="none" strike="noStrike" dirty="0" err="1">
                          <a:solidFill>
                            <a:srgbClr val="000000"/>
                          </a:solidFill>
                          <a:effectLst/>
                          <a:latin typeface="Century Gothic" panose="020B0502020202020204" pitchFamily="34" charset="0"/>
                        </a:rPr>
                        <a:t>bekommen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get, receive</a:t>
                      </a:r>
                    </a:p>
                  </a:txBody>
                  <a:tcPr marL="90000" marR="90000" marT="46800" marB="46800" anchor="ctr"/>
                </a:tc>
                <a:extLst>
                  <a:ext uri="{0D108BD9-81ED-4DB2-BD59-A6C34878D82A}">
                    <a16:rowId xmlns:a16="http://schemas.microsoft.com/office/drawing/2014/main" val="1810833337"/>
                  </a:ext>
                </a:extLst>
              </a:tr>
              <a:tr h="298305">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Familie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family</a:t>
                      </a:r>
                    </a:p>
                  </a:txBody>
                  <a:tcPr marL="90000" marR="90000" marT="46800" marB="46800" anchor="ctr"/>
                </a:tc>
                <a:extLst>
                  <a:ext uri="{0D108BD9-81ED-4DB2-BD59-A6C34878D82A}">
                    <a16:rowId xmlns:a16="http://schemas.microsoft.com/office/drawing/2014/main" val="10002"/>
                  </a:ext>
                </a:extLst>
              </a:tr>
              <a:tr h="298305">
                <a:tc>
                  <a:txBody>
                    <a:bodyPr/>
                    <a:lstStyle/>
                    <a:p>
                      <a:pPr algn="l" fontAlgn="b"/>
                      <a:r>
                        <a:rPr lang="en-GB" sz="1600" b="0" i="0" u="none" strike="noStrike" dirty="0">
                          <a:solidFill>
                            <a:srgbClr val="000000"/>
                          </a:solidFill>
                          <a:effectLst/>
                          <a:latin typeface="Century Gothic" panose="020B0502020202020204" pitchFamily="34" charset="0"/>
                        </a:rPr>
                        <a:t>der Hund</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dog</a:t>
                      </a:r>
                    </a:p>
                  </a:txBody>
                  <a:tcPr marL="90000" marR="90000" marT="46800" marB="46800" anchor="ctr"/>
                </a:tc>
                <a:extLst>
                  <a:ext uri="{0D108BD9-81ED-4DB2-BD59-A6C34878D82A}">
                    <a16:rowId xmlns:a16="http://schemas.microsoft.com/office/drawing/2014/main" val="10003"/>
                  </a:ext>
                </a:extLst>
              </a:tr>
              <a:tr h="298305">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Idee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idea</a:t>
                      </a:r>
                    </a:p>
                  </a:txBody>
                  <a:tcPr marL="90000" marR="90000" marT="46800" marB="46800" anchor="ctr"/>
                </a:tc>
                <a:extLst>
                  <a:ext uri="{0D108BD9-81ED-4DB2-BD59-A6C34878D82A}">
                    <a16:rowId xmlns:a16="http://schemas.microsoft.com/office/drawing/2014/main" val="10004"/>
                  </a:ext>
                </a:extLst>
              </a:tr>
              <a:tr h="298305">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Katze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cat</a:t>
                      </a:r>
                    </a:p>
                  </a:txBody>
                  <a:tcPr marL="90000" marR="90000" marT="46800" marB="46800" anchor="ctr"/>
                </a:tc>
                <a:extLst>
                  <a:ext uri="{0D108BD9-81ED-4DB2-BD59-A6C34878D82A}">
                    <a16:rowId xmlns:a16="http://schemas.microsoft.com/office/drawing/2014/main" val="10005"/>
                  </a:ext>
                </a:extLst>
              </a:tr>
              <a:tr h="298305">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Kirche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church</a:t>
                      </a:r>
                    </a:p>
                  </a:txBody>
                  <a:tcPr marL="90000" marR="90000" marT="46800" marB="46800" anchor="ctr"/>
                </a:tc>
                <a:extLst>
                  <a:ext uri="{0D108BD9-81ED-4DB2-BD59-A6C34878D82A}">
                    <a16:rowId xmlns:a16="http://schemas.microsoft.com/office/drawing/2014/main" val="3092323708"/>
                  </a:ext>
                </a:extLst>
              </a:tr>
              <a:tr h="298305">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Woche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week</a:t>
                      </a:r>
                    </a:p>
                  </a:txBody>
                  <a:tcPr marL="90000" marR="90000" marT="46800" marB="46800" anchor="ctr"/>
                </a:tc>
                <a:extLst>
                  <a:ext uri="{0D108BD9-81ED-4DB2-BD59-A6C34878D82A}">
                    <a16:rowId xmlns:a16="http://schemas.microsoft.com/office/drawing/2014/main" val="1350205746"/>
                  </a:ext>
                </a:extLst>
              </a:tr>
              <a:tr h="298305">
                <a:tc>
                  <a:txBody>
                    <a:bodyPr/>
                    <a:lstStyle/>
                    <a:p>
                      <a:pPr algn="l" fontAlgn="b"/>
                      <a:r>
                        <a:rPr lang="en-GB" sz="1600" b="0" i="0" u="none" strike="noStrike" dirty="0" err="1">
                          <a:solidFill>
                            <a:srgbClr val="000000"/>
                          </a:solidFill>
                          <a:effectLst/>
                          <a:latin typeface="Century Gothic" panose="020B0502020202020204" pitchFamily="34" charset="0"/>
                        </a:rPr>
                        <a:t>früh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early</a:t>
                      </a:r>
                    </a:p>
                  </a:txBody>
                  <a:tcPr marL="90000" marR="90000" marT="46800" marB="46800" anchor="ctr"/>
                </a:tc>
                <a:extLst>
                  <a:ext uri="{0D108BD9-81ED-4DB2-BD59-A6C34878D82A}">
                    <a16:rowId xmlns:a16="http://schemas.microsoft.com/office/drawing/2014/main" val="10008"/>
                  </a:ext>
                </a:extLst>
              </a:tr>
              <a:tr h="298305">
                <a:tc>
                  <a:txBody>
                    <a:bodyPr/>
                    <a:lstStyle/>
                    <a:p>
                      <a:pPr algn="l" fontAlgn="b"/>
                      <a:r>
                        <a:rPr lang="en-GB" sz="1600" b="0" i="0" u="none" strike="noStrike" dirty="0" err="1">
                          <a:solidFill>
                            <a:srgbClr val="000000"/>
                          </a:solidFill>
                          <a:effectLst/>
                          <a:latin typeface="Century Gothic" panose="020B0502020202020204" pitchFamily="34" charset="0"/>
                        </a:rPr>
                        <a:t>sch</a:t>
                      </a:r>
                      <a:r>
                        <a:rPr lang="de-DE" sz="1600" b="0" i="0" u="none" strike="noStrike" dirty="0" err="1">
                          <a:solidFill>
                            <a:srgbClr val="000000"/>
                          </a:solidFill>
                          <a:effectLst/>
                          <a:latin typeface="Century Gothic" panose="020B0502020202020204" pitchFamily="34" charset="0"/>
                        </a:rPr>
                        <a:t>ön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beautiful, pleasant, good</a:t>
                      </a:r>
                    </a:p>
                  </a:txBody>
                  <a:tcPr marL="90000" marR="90000" marT="46800" marB="46800" anchor="ctr"/>
                </a:tc>
                <a:extLst>
                  <a:ext uri="{0D108BD9-81ED-4DB2-BD59-A6C34878D82A}">
                    <a16:rowId xmlns:a16="http://schemas.microsoft.com/office/drawing/2014/main" val="3825271405"/>
                  </a:ext>
                </a:extLst>
              </a:tr>
              <a:tr h="298305">
                <a:tc>
                  <a:txBody>
                    <a:bodyPr/>
                    <a:lstStyle/>
                    <a:p>
                      <a:pPr algn="l" fontAlgn="b"/>
                      <a:r>
                        <a:rPr lang="en-GB" sz="1600" b="0" i="0" u="none" strike="noStrike" dirty="0" err="1">
                          <a:solidFill>
                            <a:srgbClr val="000000"/>
                          </a:solidFill>
                          <a:effectLst/>
                          <a:latin typeface="Century Gothic" panose="020B0502020202020204" pitchFamily="34" charset="0"/>
                        </a:rPr>
                        <a:t>spät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late</a:t>
                      </a:r>
                    </a:p>
                  </a:txBody>
                  <a:tcPr marL="90000" marR="90000" marT="46800" marB="46800" anchor="ctr"/>
                </a:tc>
                <a:extLst>
                  <a:ext uri="{0D108BD9-81ED-4DB2-BD59-A6C34878D82A}">
                    <a16:rowId xmlns:a16="http://schemas.microsoft.com/office/drawing/2014/main" val="304428261"/>
                  </a:ext>
                </a:extLst>
              </a:tr>
              <a:tr h="298305">
                <a:tc>
                  <a:txBody>
                    <a:bodyPr/>
                    <a:lstStyle/>
                    <a:p>
                      <a:pPr algn="l" fontAlgn="b"/>
                      <a:r>
                        <a:rPr lang="en-GB" sz="1600" b="0" i="0" u="none" strike="noStrike" dirty="0">
                          <a:solidFill>
                            <a:srgbClr val="000000"/>
                          </a:solidFill>
                          <a:effectLst/>
                          <a:latin typeface="Century Gothic" panose="020B0502020202020204" pitchFamily="34" charset="0"/>
                        </a:rPr>
                        <a:t>Ich </a:t>
                      </a:r>
                      <a:r>
                        <a:rPr lang="en-GB" sz="1600" b="0" i="0" u="none" strike="noStrike" dirty="0" err="1">
                          <a:solidFill>
                            <a:srgbClr val="000000"/>
                          </a:solidFill>
                          <a:effectLst/>
                          <a:latin typeface="Century Gothic" panose="020B0502020202020204" pitchFamily="34" charset="0"/>
                        </a:rPr>
                        <a:t>wünsche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mir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 wish for/am wishing for</a:t>
                      </a:r>
                    </a:p>
                  </a:txBody>
                  <a:tcPr marL="90000" marR="90000" marT="46800" marB="46800" anchor="ctr"/>
                </a:tc>
                <a:extLst>
                  <a:ext uri="{0D108BD9-81ED-4DB2-BD59-A6C34878D82A}">
                    <a16:rowId xmlns:a16="http://schemas.microsoft.com/office/drawing/2014/main" val="10011"/>
                  </a:ext>
                </a:extLst>
              </a:tr>
            </a:tbl>
          </a:graphicData>
        </a:graphic>
      </p:graphicFrame>
      <p:sp>
        <p:nvSpPr>
          <p:cNvPr id="38" name="Rectangle 37">
            <a:extLst>
              <a:ext uri="{FF2B5EF4-FFF2-40B4-BE49-F238E27FC236}">
                <a16:creationId xmlns:a16="http://schemas.microsoft.com/office/drawing/2014/main" id="{19509943-55FC-4F7C-81BB-D4DC52DCE2C9}"/>
              </a:ext>
            </a:extLst>
          </p:cNvPr>
          <p:cNvSpPr/>
          <p:nvPr/>
        </p:nvSpPr>
        <p:spPr>
          <a:xfrm>
            <a:off x="47994" y="4671023"/>
            <a:ext cx="4831969" cy="326134"/>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b="1" dirty="0">
                <a:solidFill>
                  <a:srgbClr val="FFFFFF"/>
                </a:solidFill>
                <a:latin typeface="Century Gothic" panose="020B0502020202020204" pitchFamily="34" charset="0"/>
              </a:rPr>
              <a:t> Talking about presents you wish for</a:t>
            </a:r>
          </a:p>
        </p:txBody>
      </p:sp>
      <p:sp>
        <p:nvSpPr>
          <p:cNvPr id="6" name="TextBox 5">
            <a:extLst>
              <a:ext uri="{FF2B5EF4-FFF2-40B4-BE49-F238E27FC236}">
                <a16:creationId xmlns:a16="http://schemas.microsoft.com/office/drawing/2014/main" id="{3A91BB73-B876-48F6-B03D-88AE2BC933E5}"/>
              </a:ext>
            </a:extLst>
          </p:cNvPr>
          <p:cNvSpPr txBox="1"/>
          <p:nvPr/>
        </p:nvSpPr>
        <p:spPr>
          <a:xfrm>
            <a:off x="938734" y="916104"/>
            <a:ext cx="5879770"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Most feminine nouns add either -</a:t>
            </a:r>
            <a:r>
              <a:rPr lang="en-GB" sz="1600" b="1" dirty="0">
                <a:solidFill>
                  <a:srgbClr val="000000"/>
                </a:solidFill>
                <a:latin typeface="Century Gothic" panose="020B0502020202020204" pitchFamily="34" charset="0"/>
              </a:rPr>
              <a:t>n </a:t>
            </a:r>
            <a:r>
              <a:rPr lang="en-GB" sz="1600" dirty="0">
                <a:solidFill>
                  <a:srgbClr val="000000"/>
                </a:solidFill>
                <a:latin typeface="Century Gothic" panose="020B0502020202020204" pitchFamily="34" charset="0"/>
              </a:rPr>
              <a:t>or -</a:t>
            </a:r>
            <a:r>
              <a:rPr lang="en-GB" sz="1600" b="1" dirty="0" err="1">
                <a:solidFill>
                  <a:srgbClr val="000000"/>
                </a:solidFill>
                <a:latin typeface="Century Gothic" panose="020B0502020202020204" pitchFamily="34" charset="0"/>
              </a:rPr>
              <a:t>en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at the end to form the plural:</a:t>
            </a:r>
            <a:endParaRPr lang="en-US" sz="1600" dirty="0">
              <a:solidFill>
                <a:srgbClr val="000000"/>
              </a:solidFill>
              <a:latin typeface="Century Gothic" panose="020B0502020202020204" pitchFamily="34" charset="0"/>
            </a:endParaRPr>
          </a:p>
        </p:txBody>
      </p:sp>
      <p:pic>
        <p:nvPicPr>
          <p:cNvPr id="36" name="Picture 35">
            <a:extLst>
              <a:ext uri="{FF2B5EF4-FFF2-40B4-BE49-F238E27FC236}">
                <a16:creationId xmlns:a16="http://schemas.microsoft.com/office/drawing/2014/main" id="{2857D816-6AD8-402C-80E6-8452F9C1B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752"/>
          <a:stretch/>
        </p:blipFill>
        <p:spPr>
          <a:xfrm>
            <a:off x="2365785" y="1531811"/>
            <a:ext cx="338358" cy="440192"/>
          </a:xfrm>
          <a:prstGeom prst="rect">
            <a:avLst/>
          </a:prstGeom>
        </p:spPr>
      </p:pic>
      <p:pic>
        <p:nvPicPr>
          <p:cNvPr id="41" name="Picture 40">
            <a:extLst>
              <a:ext uri="{FF2B5EF4-FFF2-40B4-BE49-F238E27FC236}">
                <a16:creationId xmlns:a16="http://schemas.microsoft.com/office/drawing/2014/main" id="{D8FF5B2E-378B-4F6F-BA39-1CD5F118B3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1904" y="2018234"/>
            <a:ext cx="406120" cy="407488"/>
          </a:xfrm>
          <a:prstGeom prst="rect">
            <a:avLst/>
          </a:prstGeom>
        </p:spPr>
      </p:pic>
      <p:pic>
        <p:nvPicPr>
          <p:cNvPr id="45" name="Picture 44">
            <a:extLst>
              <a:ext uri="{FF2B5EF4-FFF2-40B4-BE49-F238E27FC236}">
                <a16:creationId xmlns:a16="http://schemas.microsoft.com/office/drawing/2014/main" id="{E9F2DCAE-BB38-4B49-8993-E3F807245C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7649" y="3904279"/>
            <a:ext cx="432565" cy="662301"/>
          </a:xfrm>
          <a:prstGeom prst="rect">
            <a:avLst/>
          </a:prstGeom>
        </p:spPr>
      </p:pic>
      <p:pic>
        <p:nvPicPr>
          <p:cNvPr id="50" name="Picture 49">
            <a:extLst>
              <a:ext uri="{FF2B5EF4-FFF2-40B4-BE49-F238E27FC236}">
                <a16:creationId xmlns:a16="http://schemas.microsoft.com/office/drawing/2014/main" id="{AAB33AED-36D3-4428-9A29-BCD5ECA972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4562" y="4057311"/>
            <a:ext cx="737280" cy="421632"/>
          </a:xfrm>
          <a:prstGeom prst="rect">
            <a:avLst/>
          </a:prstGeom>
        </p:spPr>
      </p:pic>
      <p:pic>
        <p:nvPicPr>
          <p:cNvPr id="52" name="Picture 51">
            <a:extLst>
              <a:ext uri="{FF2B5EF4-FFF2-40B4-BE49-F238E27FC236}">
                <a16:creationId xmlns:a16="http://schemas.microsoft.com/office/drawing/2014/main" id="{DDA44466-3151-47FF-8EB6-E5EFE27162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752"/>
          <a:stretch/>
        </p:blipFill>
        <p:spPr>
          <a:xfrm>
            <a:off x="5602094" y="1547633"/>
            <a:ext cx="338357" cy="440191"/>
          </a:xfrm>
          <a:prstGeom prst="rect">
            <a:avLst/>
          </a:prstGeom>
        </p:spPr>
      </p:pic>
      <p:pic>
        <p:nvPicPr>
          <p:cNvPr id="53" name="Picture 52">
            <a:extLst>
              <a:ext uri="{FF2B5EF4-FFF2-40B4-BE49-F238E27FC236}">
                <a16:creationId xmlns:a16="http://schemas.microsoft.com/office/drawing/2014/main" id="{F33706C7-3F80-4A5D-9C35-E0DD2BF8F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9490" y="2029142"/>
            <a:ext cx="406120" cy="407488"/>
          </a:xfrm>
          <a:prstGeom prst="rect">
            <a:avLst/>
          </a:prstGeom>
        </p:spPr>
      </p:pic>
      <p:sp>
        <p:nvSpPr>
          <p:cNvPr id="4" name="TextBox 3">
            <a:extLst>
              <a:ext uri="{FF2B5EF4-FFF2-40B4-BE49-F238E27FC236}">
                <a16:creationId xmlns:a16="http://schemas.microsoft.com/office/drawing/2014/main" id="{27219AAD-1520-44A7-9B06-0381B18BE55F}"/>
              </a:ext>
            </a:extLst>
          </p:cNvPr>
          <p:cNvSpPr txBox="1"/>
          <p:nvPr/>
        </p:nvSpPr>
        <p:spPr>
          <a:xfrm>
            <a:off x="44130" y="2852674"/>
            <a:ext cx="5510044" cy="369332"/>
          </a:xfrm>
          <a:prstGeom prst="rect">
            <a:avLst/>
          </a:prstGeom>
          <a:noFill/>
        </p:spPr>
        <p:txBody>
          <a:bodyPr wrap="square" rtlCol="0">
            <a:spAutoFit/>
          </a:bodyPr>
          <a:lstStyle/>
          <a:p>
            <a:pPr fontAlgn="auto">
              <a:spcBef>
                <a:spcPts val="0"/>
              </a:spcBef>
              <a:spcAft>
                <a:spcPts val="0"/>
              </a:spcAft>
            </a:pPr>
            <a:r>
              <a:rPr lang="en-GB" b="1" dirty="0">
                <a:solidFill>
                  <a:srgbClr val="000000"/>
                </a:solidFill>
                <a:latin typeface="Century Gothic" panose="020B0502020202020204" pitchFamily="34" charset="0"/>
              </a:rPr>
              <a:t>SEIN – to be: </a:t>
            </a:r>
            <a:r>
              <a:rPr lang="en-GB" b="1" dirty="0" err="1">
                <a:solidFill>
                  <a:srgbClr val="000000"/>
                </a:solidFill>
                <a:latin typeface="Century Gothic" panose="020B0502020202020204" pitchFamily="34" charset="0"/>
              </a:rPr>
              <a:t>ist</a:t>
            </a:r>
            <a:r>
              <a:rPr lang="en-GB" b="1" dirty="0">
                <a:solidFill>
                  <a:srgbClr val="000000"/>
                </a:solidFill>
                <a:latin typeface="Century Gothic" panose="020B0502020202020204" pitchFamily="34" charset="0"/>
              </a:rPr>
              <a:t> (</a:t>
            </a:r>
            <a:r>
              <a:rPr lang="en-GB" b="1" dirty="0" err="1">
                <a:solidFill>
                  <a:srgbClr val="000000"/>
                </a:solidFill>
                <a:latin typeface="Century Gothic" panose="020B0502020202020204" pitchFamily="34" charset="0"/>
              </a:rPr>
              <a:t>ist</a:t>
            </a:r>
            <a:r>
              <a:rPr lang="en-GB" b="1" dirty="0">
                <a:solidFill>
                  <a:srgbClr val="000000"/>
                </a:solidFill>
                <a:latin typeface="Century Gothic" panose="020B0502020202020204" pitchFamily="34" charset="0"/>
              </a:rPr>
              <a:t>), </a:t>
            </a:r>
            <a:r>
              <a:rPr lang="en-GB" b="1" dirty="0" err="1">
                <a:solidFill>
                  <a:srgbClr val="000000"/>
                </a:solidFill>
                <a:latin typeface="Century Gothic" panose="020B0502020202020204" pitchFamily="34" charset="0"/>
              </a:rPr>
              <a:t>sind</a:t>
            </a:r>
            <a:r>
              <a:rPr lang="en-GB" b="1" dirty="0">
                <a:solidFill>
                  <a:srgbClr val="000000"/>
                </a:solidFill>
                <a:latin typeface="Century Gothic" panose="020B0502020202020204" pitchFamily="34" charset="0"/>
              </a:rPr>
              <a:t> (are</a:t>
            </a:r>
            <a:r>
              <a:rPr lang="en-GB" dirty="0">
                <a:solidFill>
                  <a:srgbClr val="000000"/>
                </a:solidFill>
                <a:latin typeface="Arial"/>
              </a:rPr>
              <a:t>)</a:t>
            </a:r>
            <a:endParaRPr lang="en-US" dirty="0">
              <a:solidFill>
                <a:srgbClr val="000000"/>
              </a:solidFill>
              <a:latin typeface="Arial"/>
            </a:endParaRPr>
          </a:p>
        </p:txBody>
      </p:sp>
      <p:sp>
        <p:nvSpPr>
          <p:cNvPr id="13" name="TextBox 12">
            <a:extLst>
              <a:ext uri="{FF2B5EF4-FFF2-40B4-BE49-F238E27FC236}">
                <a16:creationId xmlns:a16="http://schemas.microsoft.com/office/drawing/2014/main" id="{B2792669-390D-4B2E-A522-CDA6F5E2084C}"/>
              </a:ext>
            </a:extLst>
          </p:cNvPr>
          <p:cNvSpPr txBox="1"/>
          <p:nvPr/>
        </p:nvSpPr>
        <p:spPr>
          <a:xfrm>
            <a:off x="95697" y="3215326"/>
            <a:ext cx="5458477"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Die </a:t>
            </a:r>
            <a:r>
              <a:rPr lang="en-GB" sz="1600" dirty="0" err="1">
                <a:solidFill>
                  <a:srgbClr val="000000"/>
                </a:solidFill>
                <a:latin typeface="Century Gothic" panose="020B0502020202020204" pitchFamily="34" charset="0"/>
              </a:rPr>
              <a:t>Kerze</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sch</a:t>
            </a:r>
            <a:r>
              <a:rPr lang="de-DE" sz="1600" dirty="0">
                <a:solidFill>
                  <a:srgbClr val="000000"/>
                </a:solidFill>
                <a:latin typeface="Century Gothic" panose="020B0502020202020204" pitchFamily="34" charset="0"/>
              </a:rPr>
              <a:t>ön.</a:t>
            </a:r>
            <a:r>
              <a:rPr lang="en-GB" sz="1600" dirty="0">
                <a:solidFill>
                  <a:srgbClr val="000000"/>
                </a:solidFill>
                <a:latin typeface="Century Gothic" panose="020B0502020202020204" pitchFamily="34" charset="0"/>
              </a:rPr>
              <a:t>             Die </a:t>
            </a:r>
            <a:r>
              <a:rPr lang="en-GB" sz="1600" dirty="0" err="1">
                <a:solidFill>
                  <a:srgbClr val="000000"/>
                </a:solidFill>
                <a:latin typeface="Century Gothic" panose="020B0502020202020204" pitchFamily="34" charset="0"/>
              </a:rPr>
              <a:t>Kerze</a:t>
            </a:r>
            <a:r>
              <a:rPr lang="en-GB" sz="1600" b="1" dirty="0" err="1">
                <a:solidFill>
                  <a:srgbClr val="000000"/>
                </a:solidFill>
                <a:latin typeface="Century Gothic" panose="020B0502020202020204" pitchFamily="34" charset="0"/>
              </a:rPr>
              <a:t>n</a:t>
            </a:r>
            <a:r>
              <a:rPr lang="en-GB" sz="1600" b="1"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sind</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schön</a:t>
            </a:r>
            <a:r>
              <a:rPr lang="en-GB" sz="1600" dirty="0">
                <a:solidFill>
                  <a:srgbClr val="000000"/>
                </a:solidFill>
                <a:latin typeface="Century Gothic" panose="020B0502020202020204" pitchFamily="34" charset="0"/>
              </a:rPr>
              <a:t>.</a:t>
            </a:r>
          </a:p>
          <a:p>
            <a:pPr fontAlgn="auto">
              <a:spcBef>
                <a:spcPts val="0"/>
              </a:spcBef>
              <a:spcAft>
                <a:spcPts val="0"/>
              </a:spcAft>
            </a:pPr>
            <a:r>
              <a:rPr lang="en-GB" sz="1600" i="1" dirty="0">
                <a:solidFill>
                  <a:srgbClr val="000000"/>
                </a:solidFill>
                <a:latin typeface="Century Gothic" panose="020B0502020202020204" pitchFamily="34" charset="0"/>
              </a:rPr>
              <a:t>The candle </a:t>
            </a:r>
            <a:r>
              <a:rPr lang="en-GB" sz="1600" b="1" i="1" dirty="0">
                <a:solidFill>
                  <a:srgbClr val="000000"/>
                </a:solidFill>
                <a:latin typeface="Century Gothic" panose="020B0502020202020204" pitchFamily="34" charset="0"/>
              </a:rPr>
              <a:t>is</a:t>
            </a:r>
            <a:r>
              <a:rPr lang="en-GB" sz="1600" i="1" dirty="0">
                <a:solidFill>
                  <a:srgbClr val="000000"/>
                </a:solidFill>
                <a:latin typeface="Century Gothic" panose="020B0502020202020204" pitchFamily="34" charset="0"/>
              </a:rPr>
              <a:t> beautiful</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The candles </a:t>
            </a:r>
            <a:r>
              <a:rPr lang="en-GB" sz="1600" b="1" i="1" dirty="0">
                <a:solidFill>
                  <a:srgbClr val="000000"/>
                </a:solidFill>
                <a:latin typeface="Century Gothic" panose="020B0502020202020204" pitchFamily="34" charset="0"/>
              </a:rPr>
              <a:t>are</a:t>
            </a:r>
            <a:r>
              <a:rPr lang="en-GB" sz="1600" i="1" dirty="0">
                <a:solidFill>
                  <a:srgbClr val="000000"/>
                </a:solidFill>
                <a:latin typeface="Century Gothic" panose="020B0502020202020204" pitchFamily="34" charset="0"/>
              </a:rPr>
              <a:t> beautiful.</a:t>
            </a:r>
          </a:p>
        </p:txBody>
      </p:sp>
      <p:pic>
        <p:nvPicPr>
          <p:cNvPr id="56" name="Picture 55">
            <a:extLst>
              <a:ext uri="{FF2B5EF4-FFF2-40B4-BE49-F238E27FC236}">
                <a16:creationId xmlns:a16="http://schemas.microsoft.com/office/drawing/2014/main" id="{C73D08F2-0493-490A-9EBA-98191267BA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1591" y="3863036"/>
            <a:ext cx="432565" cy="662301"/>
          </a:xfrm>
          <a:prstGeom prst="rect">
            <a:avLst/>
          </a:prstGeom>
        </p:spPr>
      </p:pic>
      <p:grpSp>
        <p:nvGrpSpPr>
          <p:cNvPr id="60" name="Group 59">
            <a:extLst>
              <a:ext uri="{FF2B5EF4-FFF2-40B4-BE49-F238E27FC236}">
                <a16:creationId xmlns:a16="http://schemas.microsoft.com/office/drawing/2014/main" id="{B92FD1CA-29D5-4237-894A-A7D9C82E03A7}"/>
              </a:ext>
            </a:extLst>
          </p:cNvPr>
          <p:cNvGrpSpPr/>
          <p:nvPr/>
        </p:nvGrpSpPr>
        <p:grpSpPr>
          <a:xfrm>
            <a:off x="2430739" y="3698567"/>
            <a:ext cx="546808" cy="724365"/>
            <a:chOff x="1853488" y="2634732"/>
            <a:chExt cx="2355000" cy="3102039"/>
          </a:xfrm>
        </p:grpSpPr>
        <p:pic>
          <p:nvPicPr>
            <p:cNvPr id="61" name="Picture 60">
              <a:extLst>
                <a:ext uri="{FF2B5EF4-FFF2-40B4-BE49-F238E27FC236}">
                  <a16:creationId xmlns:a16="http://schemas.microsoft.com/office/drawing/2014/main" id="{60E22388-2EA0-4278-ADFE-8B520804C62B}"/>
                </a:ext>
              </a:extLst>
            </p:cNvPr>
            <p:cNvPicPr>
              <a:picLocks noChangeAspect="1" noChangeArrowheads="1"/>
            </p:cNvPicPr>
            <p:nvPr/>
          </p:nvPicPr>
          <p:blipFill rotWithShape="1">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2842738">
              <a:off x="2554452" y="2737706"/>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a:extLst>
                <a:ext uri="{FF2B5EF4-FFF2-40B4-BE49-F238E27FC236}">
                  <a16:creationId xmlns:a16="http://schemas.microsoft.com/office/drawing/2014/main" id="{7687EBDD-B5D5-45EE-9EEC-B96E041D8DDE}"/>
                </a:ext>
              </a:extLst>
            </p:cNvPr>
            <p:cNvPicPr>
              <a:picLocks noChangeAspect="1" noChangeArrowheads="1"/>
            </p:cNvPicPr>
            <p:nvPr/>
          </p:nvPicPr>
          <p:blipFill rotWithShape="1">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5577598">
              <a:off x="3208364" y="3176485"/>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id="{FC0904C6-9ED6-4802-AB34-F2BA5EC25D46}"/>
                </a:ext>
              </a:extLst>
            </p:cNvPr>
            <p:cNvPicPr>
              <a:picLocks noChangeAspect="1" noChangeArrowheads="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853488" y="3128330"/>
              <a:ext cx="2355000" cy="26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31">
            <a:extLst>
              <a:ext uri="{FF2B5EF4-FFF2-40B4-BE49-F238E27FC236}">
                <a16:creationId xmlns:a16="http://schemas.microsoft.com/office/drawing/2014/main" id="{411B8227-D4D0-417C-9D21-570C5972CA3D}"/>
              </a:ext>
            </a:extLst>
          </p:cNvPr>
          <p:cNvSpPr txBox="1"/>
          <p:nvPr/>
        </p:nvSpPr>
        <p:spPr>
          <a:xfrm>
            <a:off x="85508" y="976490"/>
            <a:ext cx="792730" cy="338554"/>
          </a:xfrm>
          <a:prstGeom prst="rect">
            <a:avLst/>
          </a:prstGeom>
          <a:solidFill>
            <a:srgbClr val="FDEEB9"/>
          </a:solidFill>
          <a:ln>
            <a:solidFill>
              <a:schemeClr val="tx1">
                <a:lumMod val="50000"/>
                <a:lumOff val="50000"/>
              </a:schemeClr>
            </a:solidFill>
          </a:ln>
        </p:spPr>
        <p:txBody>
          <a:bodyPr wrap="square" rtlCol="0" anchor="ctr">
            <a:spAutoFit/>
          </a:bodyPr>
          <a:lstStyle/>
          <a:p>
            <a:pPr algn="ctr" fontAlgn="auto">
              <a:spcBef>
                <a:spcPts val="0"/>
              </a:spcBef>
              <a:spcAft>
                <a:spcPts val="0"/>
              </a:spcAft>
            </a:pPr>
            <a:r>
              <a:rPr lang="en-GB" sz="1600" b="1" dirty="0">
                <a:solidFill>
                  <a:srgbClr val="000000"/>
                </a:solidFill>
                <a:latin typeface="Century Gothic" panose="020B0502020202020204" pitchFamily="34" charset="0"/>
              </a:rPr>
              <a:t>Rule 3</a:t>
            </a:r>
            <a:endParaRPr lang="en-US" sz="1600" b="1" dirty="0">
              <a:solidFill>
                <a:srgbClr val="000000"/>
              </a:solidFill>
              <a:latin typeface="Century Gothic" panose="020B0502020202020204" pitchFamily="34" charset="0"/>
            </a:endParaRPr>
          </a:p>
        </p:txBody>
      </p:sp>
      <p:sp>
        <p:nvSpPr>
          <p:cNvPr id="42" name="TextBox 41">
            <a:extLst>
              <a:ext uri="{FF2B5EF4-FFF2-40B4-BE49-F238E27FC236}">
                <a16:creationId xmlns:a16="http://schemas.microsoft.com/office/drawing/2014/main" id="{F51254FE-3DAB-48E0-82A8-B1C51B0B0554}"/>
              </a:ext>
            </a:extLst>
          </p:cNvPr>
          <p:cNvSpPr txBox="1"/>
          <p:nvPr/>
        </p:nvSpPr>
        <p:spPr>
          <a:xfrm>
            <a:off x="938733" y="1533222"/>
            <a:ext cx="6571223"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die </a:t>
            </a:r>
            <a:r>
              <a:rPr lang="en-GB" sz="1600" dirty="0" err="1">
                <a:solidFill>
                  <a:srgbClr val="000000"/>
                </a:solidFill>
                <a:latin typeface="Century Gothic" panose="020B0502020202020204" pitchFamily="34" charset="0"/>
              </a:rPr>
              <a:t>Flasche</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die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Flasche</a:t>
            </a:r>
            <a:r>
              <a:rPr lang="en-GB" sz="1600" b="1" dirty="0" err="1">
                <a:solidFill>
                  <a:srgbClr val="000000"/>
                </a:solidFill>
                <a:latin typeface="Century Gothic" panose="020B0502020202020204" pitchFamily="34" charset="0"/>
              </a:rPr>
              <a:t>n</a:t>
            </a:r>
            <a:endParaRPr lang="en-US" sz="1600" b="1" dirty="0">
              <a:solidFill>
                <a:srgbClr val="000000"/>
              </a:solidFill>
              <a:latin typeface="Century Gothic" panose="020B0502020202020204" pitchFamily="34" charset="0"/>
            </a:endParaRPr>
          </a:p>
        </p:txBody>
      </p:sp>
      <p:sp>
        <p:nvSpPr>
          <p:cNvPr id="49" name="TextBox 48">
            <a:extLst>
              <a:ext uri="{FF2B5EF4-FFF2-40B4-BE49-F238E27FC236}">
                <a16:creationId xmlns:a16="http://schemas.microsoft.com/office/drawing/2014/main" id="{F51254FE-3DAB-48E0-82A8-B1C51B0B0554}"/>
              </a:ext>
            </a:extLst>
          </p:cNvPr>
          <p:cNvSpPr txBox="1"/>
          <p:nvPr/>
        </p:nvSpPr>
        <p:spPr>
          <a:xfrm>
            <a:off x="938733" y="1954672"/>
            <a:ext cx="6571223"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die Frau			</a:t>
            </a:r>
            <a:r>
              <a:rPr lang="en-GB" sz="1600" b="1" dirty="0">
                <a:solidFill>
                  <a:srgbClr val="000000"/>
                </a:solidFill>
                <a:latin typeface="Century Gothic" panose="020B0502020202020204" pitchFamily="34" charset="0"/>
              </a:rPr>
              <a:t>die</a:t>
            </a:r>
            <a:r>
              <a:rPr lang="en-GB" sz="1600" dirty="0">
                <a:solidFill>
                  <a:srgbClr val="000000"/>
                </a:solidFill>
                <a:latin typeface="Century Gothic" panose="020B0502020202020204" pitchFamily="34" charset="0"/>
              </a:rPr>
              <a:t> Frau</a:t>
            </a:r>
            <a:r>
              <a:rPr lang="en-GB" sz="1600" b="1" dirty="0">
                <a:solidFill>
                  <a:srgbClr val="000000"/>
                </a:solidFill>
                <a:latin typeface="Century Gothic" panose="020B0502020202020204" pitchFamily="34" charset="0"/>
              </a:rPr>
              <a:t>en</a:t>
            </a:r>
            <a:endParaRPr lang="en-US" sz="1600" b="1" dirty="0">
              <a:solidFill>
                <a:srgbClr val="000000"/>
              </a:solidFill>
              <a:latin typeface="Century Gothic" panose="020B0502020202020204" pitchFamily="34" charset="0"/>
            </a:endParaRPr>
          </a:p>
        </p:txBody>
      </p:sp>
      <p:pic>
        <p:nvPicPr>
          <p:cNvPr id="58" name="Picture 57">
            <a:extLst>
              <a:ext uri="{FF2B5EF4-FFF2-40B4-BE49-F238E27FC236}">
                <a16:creationId xmlns:a16="http://schemas.microsoft.com/office/drawing/2014/main" id="{2857D816-6AD8-402C-80E6-8452F9C1B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752"/>
          <a:stretch/>
        </p:blipFill>
        <p:spPr>
          <a:xfrm>
            <a:off x="5215816" y="1537734"/>
            <a:ext cx="338358" cy="440192"/>
          </a:xfrm>
          <a:prstGeom prst="rect">
            <a:avLst/>
          </a:prstGeom>
        </p:spPr>
      </p:pic>
      <p:pic>
        <p:nvPicPr>
          <p:cNvPr id="59" name="Picture 58">
            <a:extLst>
              <a:ext uri="{FF2B5EF4-FFF2-40B4-BE49-F238E27FC236}">
                <a16:creationId xmlns:a16="http://schemas.microsoft.com/office/drawing/2014/main" id="{F33706C7-3F80-4A5D-9C35-E0DD2BF8F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5471" y="2023098"/>
            <a:ext cx="406120" cy="407488"/>
          </a:xfrm>
          <a:prstGeom prst="rect">
            <a:avLst/>
          </a:prstGeom>
        </p:spPr>
      </p:pic>
      <p:sp>
        <p:nvSpPr>
          <p:cNvPr id="65" name="Speech Bubble: Rectangle with Corners Rounded 20">
            <a:extLst>
              <a:ext uri="{FF2B5EF4-FFF2-40B4-BE49-F238E27FC236}">
                <a16:creationId xmlns:a16="http://schemas.microsoft.com/office/drawing/2014/main" id="{E1F59D70-95F9-41CC-86DA-B4B7C916628D}"/>
              </a:ext>
            </a:extLst>
          </p:cNvPr>
          <p:cNvSpPr/>
          <p:nvPr/>
        </p:nvSpPr>
        <p:spPr>
          <a:xfrm>
            <a:off x="127561" y="2504017"/>
            <a:ext cx="6602877" cy="334516"/>
          </a:xfrm>
          <a:prstGeom prst="wedgeRoundRectCallout">
            <a:avLst>
              <a:gd name="adj1" fmla="val -43378"/>
              <a:gd name="adj2" fmla="val 34994"/>
              <a:gd name="adj3" fmla="val 16667"/>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de-DE" sz="1600" dirty="0">
                <a:solidFill>
                  <a:srgbClr val="000000"/>
                </a:solidFill>
                <a:latin typeface="Century Gothic" panose="020B0502020202020204" pitchFamily="34" charset="0"/>
              </a:rPr>
              <a:t>Remember: the word for </a:t>
            </a:r>
            <a:r>
              <a:rPr lang="en-GB" sz="1600" b="1" dirty="0">
                <a:solidFill>
                  <a:srgbClr val="000000"/>
                </a:solidFill>
                <a:latin typeface="Century Gothic" panose="020B0502020202020204" pitchFamily="34" charset="0"/>
              </a:rPr>
              <a:t>‘the</a:t>
            </a:r>
            <a:r>
              <a:rPr lang="en-GB" sz="1600" dirty="0">
                <a:solidFill>
                  <a:srgbClr val="000000"/>
                </a:solidFill>
                <a:latin typeface="Century Gothic" panose="020B0502020202020204" pitchFamily="34" charset="0"/>
              </a:rPr>
              <a:t>’ is ‘</a:t>
            </a:r>
            <a:r>
              <a:rPr lang="en-GB" sz="1600" b="1" dirty="0">
                <a:solidFill>
                  <a:srgbClr val="000000"/>
                </a:solidFill>
                <a:latin typeface="Century Gothic" panose="020B0502020202020204" pitchFamily="34" charset="0"/>
              </a:rPr>
              <a:t>die</a:t>
            </a:r>
            <a:r>
              <a:rPr lang="en-GB" sz="1600" dirty="0">
                <a:solidFill>
                  <a:srgbClr val="000000"/>
                </a:solidFill>
                <a:latin typeface="Century Gothic" panose="020B0502020202020204" pitchFamily="34" charset="0"/>
              </a:rPr>
              <a:t>’ for </a:t>
            </a:r>
            <a:r>
              <a:rPr lang="en-GB" sz="1600" b="1" i="1" u="sng" dirty="0">
                <a:solidFill>
                  <a:srgbClr val="000000"/>
                </a:solidFill>
                <a:latin typeface="Century Gothic" panose="020B0502020202020204" pitchFamily="34" charset="0"/>
              </a:rPr>
              <a:t>all</a:t>
            </a:r>
            <a:r>
              <a:rPr lang="en-GB" sz="1600" dirty="0">
                <a:solidFill>
                  <a:srgbClr val="000000"/>
                </a:solidFill>
                <a:latin typeface="Century Gothic" panose="020B0502020202020204" pitchFamily="34" charset="0"/>
              </a:rPr>
              <a:t> plural nouns.</a:t>
            </a:r>
            <a:endParaRPr lang="en-US" sz="1600" dirty="0">
              <a:solidFill>
                <a:srgbClr val="000000"/>
              </a:solidFill>
              <a:latin typeface="Century Gothic" panose="020B0502020202020204" pitchFamily="34" charset="0"/>
            </a:endParaRPr>
          </a:p>
        </p:txBody>
      </p:sp>
      <p:sp>
        <p:nvSpPr>
          <p:cNvPr id="66" name="Speech Bubble: Rectangle with Corners Rounded 20">
            <a:extLst>
              <a:ext uri="{FF2B5EF4-FFF2-40B4-BE49-F238E27FC236}">
                <a16:creationId xmlns:a16="http://schemas.microsoft.com/office/drawing/2014/main" id="{E1F59D70-95F9-41CC-86DA-B4B7C916628D}"/>
              </a:ext>
            </a:extLst>
          </p:cNvPr>
          <p:cNvSpPr/>
          <p:nvPr/>
        </p:nvSpPr>
        <p:spPr>
          <a:xfrm>
            <a:off x="5129490" y="3952930"/>
            <a:ext cx="1689014" cy="654245"/>
          </a:xfrm>
          <a:prstGeom prst="wedgeRoundRectCallout">
            <a:avLst>
              <a:gd name="adj1" fmla="val -43378"/>
              <a:gd name="adj2" fmla="val 34994"/>
              <a:gd name="adj3" fmla="val 16667"/>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400" dirty="0">
                <a:solidFill>
                  <a:srgbClr val="000000"/>
                </a:solidFill>
                <a:latin typeface="Century Gothic" panose="020B0502020202020204" pitchFamily="34" charset="0"/>
              </a:rPr>
              <a:t>What do these three sentences mean?</a:t>
            </a:r>
            <a:endParaRPr lang="en-US" sz="1400" dirty="0">
              <a:solidFill>
                <a:srgbClr val="000000"/>
              </a:solidFill>
              <a:latin typeface="Century Gothic" panose="020B0502020202020204" pitchFamily="34" charset="0"/>
            </a:endParaRPr>
          </a:p>
        </p:txBody>
      </p:sp>
      <p:cxnSp>
        <p:nvCxnSpPr>
          <p:cNvPr id="11" name="Straight Arrow Connector 10"/>
          <p:cNvCxnSpPr>
            <a:stCxn id="66" idx="1"/>
          </p:cNvCxnSpPr>
          <p:nvPr/>
        </p:nvCxnSpPr>
        <p:spPr>
          <a:xfrm flipH="1">
            <a:off x="4810214" y="4280053"/>
            <a:ext cx="319276" cy="39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7" name="Table 66"/>
          <p:cNvGraphicFramePr>
            <a:graphicFrameLocks noGrp="1"/>
          </p:cNvGraphicFramePr>
          <p:nvPr>
            <p:extLst>
              <p:ext uri="{D42A27DB-BD31-4B8C-83A1-F6EECF244321}">
                <p14:modId xmlns:p14="http://schemas.microsoft.com/office/powerpoint/2010/main" val="534821380"/>
              </p:ext>
            </p:extLst>
          </p:nvPr>
        </p:nvGraphicFramePr>
        <p:xfrm>
          <a:off x="38888" y="5046532"/>
          <a:ext cx="652829" cy="3711026"/>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7366">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7366">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7366">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7366">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7366">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7366">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7366">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7366">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7366">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7366">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7366">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68" name="Rounded Rectangle 67"/>
          <p:cNvSpPr/>
          <p:nvPr/>
        </p:nvSpPr>
        <p:spPr>
          <a:xfrm>
            <a:off x="5289921" y="8090433"/>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1.2.4 &amp; 1.1.5</a:t>
            </a:r>
          </a:p>
        </p:txBody>
      </p:sp>
      <p:sp>
        <p:nvSpPr>
          <p:cNvPr id="69"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28</a:t>
            </a:r>
          </a:p>
        </p:txBody>
      </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9913" y="5759721"/>
            <a:ext cx="962210" cy="1383592"/>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36845" y="6014750"/>
            <a:ext cx="938733" cy="1089181"/>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02094" y="7222572"/>
            <a:ext cx="751632" cy="751632"/>
          </a:xfrm>
          <a:prstGeom prst="rect">
            <a:avLst/>
          </a:prstGeom>
        </p:spPr>
      </p:pic>
    </p:spTree>
    <p:extLst>
      <p:ext uri="{BB962C8B-B14F-4D97-AF65-F5344CB8AC3E}">
        <p14:creationId xmlns:p14="http://schemas.microsoft.com/office/powerpoint/2010/main" val="2302026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82871" y="179512"/>
          <a:ext cx="6692258" cy="8809026"/>
        </p:xfrm>
        <a:graphic>
          <a:graphicData uri="http://schemas.openxmlformats.org/drawingml/2006/table">
            <a:tbl>
              <a:tblPr firstRow="1" bandRow="1"/>
              <a:tblGrid>
                <a:gridCol w="1041873">
                  <a:extLst>
                    <a:ext uri="{9D8B030D-6E8A-4147-A177-3AD203B41FA5}">
                      <a16:colId xmlns:a16="http://schemas.microsoft.com/office/drawing/2014/main" val="20000"/>
                    </a:ext>
                  </a:extLst>
                </a:gridCol>
                <a:gridCol w="5650385">
                  <a:extLst>
                    <a:ext uri="{9D8B030D-6E8A-4147-A177-3AD203B41FA5}">
                      <a16:colId xmlns:a16="http://schemas.microsoft.com/office/drawing/2014/main" val="20001"/>
                    </a:ext>
                  </a:extLst>
                </a:gridCol>
              </a:tblGrid>
              <a:tr h="40244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baseline="0" dirty="0">
                          <a:solidFill>
                            <a:schemeClr val="tx1"/>
                          </a:solidFill>
                          <a:latin typeface="Century Gothic" panose="020B0502020202020204" pitchFamily="34" charset="0"/>
                          <a:cs typeface="Arial" panose="020B0604020202020204" pitchFamily="34" charset="0"/>
                        </a:rPr>
                        <a:t>Overview </a:t>
                      </a:r>
                      <a:endParaRPr lang="en-GB" sz="1400" dirty="0">
                        <a:solidFill>
                          <a:schemeClr val="tx1"/>
                        </a:solidFill>
                        <a:latin typeface="Century Gothic" panose="020B0502020202020204" pitchFamily="34" charset="0"/>
                        <a:cs typeface="Arial" panose="020B0604020202020204" pitchFamily="34" charset="0"/>
                      </a:endParaRP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Theme / Topic</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116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Autumn  Term 1</a:t>
                      </a:r>
                      <a:br>
                        <a:rPr lang="en-GB" sz="1400" u="none" strike="noStrike" kern="1200" dirty="0">
                          <a:solidFill>
                            <a:schemeClr val="tx1"/>
                          </a:solidFill>
                          <a:effectLst/>
                          <a:latin typeface="Century Gothic" panose="020B0502020202020204" pitchFamily="34" charset="0"/>
                          <a:ea typeface="+mn-ea"/>
                          <a:cs typeface="+mn-cs"/>
                        </a:rPr>
                      </a:br>
                      <a:endParaRPr lang="en-GB" sz="1400" u="none" strike="noStrike" kern="1200" dirty="0">
                        <a:solidFill>
                          <a:schemeClr val="tx1"/>
                        </a:solidFill>
                        <a:effectLst/>
                        <a:latin typeface="Century Gothic" panose="020B0502020202020204" pitchFamily="34" charset="0"/>
                        <a:ea typeface="+mn-ea"/>
                        <a:cs typeface="+mn-cs"/>
                      </a:endParaRP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Asking and stating where something is (location)</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Asking and stating what something is (existence)</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Saying what something is like (description)</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Saying what something is not, and is not like (negation)</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Saying what people have (possession)</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Asking and answering questions about what you have</a:t>
                      </a: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123524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Autumn  Term 2</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Saying what people do (in school and at home)</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Asking and answering questions about activities (at home)</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Narrating a simple plot /storyline</a:t>
                      </a:r>
                    </a:p>
                    <a:p>
                      <a:pPr marL="0" lvl="0" indent="0" algn="l" defTabSz="914400" rtl="0" eaLnBrk="1" latinLnBrk="0" hangingPunct="1">
                        <a:lnSpc>
                          <a:spcPct val="100000"/>
                        </a:lnSpc>
                        <a:spcAft>
                          <a:spcPts val="0"/>
                        </a:spcAft>
                        <a:buFontTx/>
                        <a:buNone/>
                      </a:pPr>
                      <a:r>
                        <a:rPr lang="en-GB" sz="1400" u="none" strike="noStrike" kern="1200" dirty="0">
                          <a:solidFill>
                            <a:schemeClr val="tx1"/>
                          </a:solidFill>
                          <a:effectLst/>
                          <a:latin typeface="Century Gothic" panose="020B0502020202020204" pitchFamily="34" charset="0"/>
                          <a:ea typeface="+mn-ea"/>
                          <a:cs typeface="+mn-cs"/>
                        </a:rPr>
                        <a:t>Talking about one or many (Christmas)</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549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Spring </a:t>
                      </a:r>
                      <a:br>
                        <a:rPr lang="en-GB" sz="1400" dirty="0">
                          <a:solidFill>
                            <a:schemeClr val="tx1"/>
                          </a:solidFill>
                          <a:latin typeface="Century Gothic" panose="020B0502020202020204" pitchFamily="34" charset="0"/>
                          <a:cs typeface="Arial" panose="020B0604020202020204" pitchFamily="34" charset="0"/>
                        </a:rPr>
                      </a:br>
                      <a:r>
                        <a:rPr lang="en-GB" sz="1400" dirty="0">
                          <a:solidFill>
                            <a:schemeClr val="tx1"/>
                          </a:solidFill>
                          <a:latin typeface="Century Gothic" panose="020B0502020202020204" pitchFamily="34" charset="0"/>
                          <a:cs typeface="Arial" panose="020B0604020202020204" pitchFamily="34" charset="0"/>
                        </a:rPr>
                        <a:t>Term 1</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Saying what you and others have (and what it is/they are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Talking about more than one,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Asking and stating your likes and dislikes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Asking for and giving views (on school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dirty="0">
                          <a:solidFill>
                            <a:schemeClr val="tx1"/>
                          </a:solidFill>
                          <a:effectLst/>
                          <a:latin typeface="Century Gothic" panose="020B0502020202020204" pitchFamily="34" charset="0"/>
                        </a:rPr>
                        <a:t>Talking about yourself, to and about someone else</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r h="139357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Spring </a:t>
                      </a:r>
                      <a:br>
                        <a:rPr lang="en-GB" sz="1400" dirty="0">
                          <a:solidFill>
                            <a:schemeClr val="tx1"/>
                          </a:solidFill>
                          <a:latin typeface="Century Gothic" panose="020B0502020202020204" pitchFamily="34" charset="0"/>
                          <a:cs typeface="Arial" panose="020B0604020202020204" pitchFamily="34" charset="0"/>
                        </a:rPr>
                      </a:br>
                      <a:r>
                        <a:rPr lang="en-GB" sz="1400" dirty="0">
                          <a:solidFill>
                            <a:schemeClr val="tx1"/>
                          </a:solidFill>
                          <a:latin typeface="Century Gothic" panose="020B0502020202020204" pitchFamily="34" charset="0"/>
                          <a:cs typeface="Arial" panose="020B0604020202020204" pitchFamily="34" charset="0"/>
                        </a:rPr>
                        <a:t>Term 2</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Saying what we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Saying what I and others can and cannot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Comparing lifestyles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Talking about life outside 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Narrating other people’s actions</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13419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dirty="0">
                          <a:solidFill>
                            <a:schemeClr val="tx1"/>
                          </a:solidFill>
                          <a:latin typeface="Century Gothic" panose="020B0502020202020204" pitchFamily="34" charset="0"/>
                          <a:cs typeface="Arial" panose="020B0604020202020204" pitchFamily="34" charset="0"/>
                        </a:rPr>
                        <a:t>Summer Term 1</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Saying when you and others do things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Talking about movement into, and location in, places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Asking and answering questions (about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Describing one day in your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dirty="0">
                          <a:solidFill>
                            <a:schemeClr val="tx1"/>
                          </a:solidFill>
                          <a:effectLst/>
                          <a:latin typeface="Century Gothic" panose="020B0502020202020204" pitchFamily="34" charset="0"/>
                          <a:ea typeface="+mn-ea"/>
                          <a:cs typeface="+mn-cs"/>
                        </a:rPr>
                        <a:t>Saying what is where (in German-speaking countries)</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5"/>
                  </a:ext>
                </a:extLst>
              </a:tr>
              <a:tr h="165295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entury Gothic" panose="020B0502020202020204" pitchFamily="34" charset="0"/>
                          <a:cs typeface="Arial" panose="020B0604020202020204" pitchFamily="34" charset="0"/>
                        </a:rPr>
                        <a:t>Summer Term 2</a:t>
                      </a:r>
                    </a:p>
                    <a:p>
                      <a:endParaRPr lang="en-GB" sz="1400" dirty="0">
                        <a:solidFill>
                          <a:schemeClr val="tx1"/>
                        </a:solidFill>
                        <a:latin typeface="Century Gothic" panose="020B0502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Saying what happens usually and what is happening now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Saying what people can/must/want to do to improve their lifestyle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Explaining the rules of a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Comparing usual activities with future summer plans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u="none" strike="noStrike" kern="1200" noProof="0" dirty="0">
                          <a:solidFill>
                            <a:schemeClr val="tx1"/>
                          </a:solidFill>
                          <a:effectLst/>
                          <a:latin typeface="Century Gothic" panose="020B0502020202020204" pitchFamily="34" charset="0"/>
                          <a:ea typeface="+mn-ea"/>
                          <a:cs typeface="+mn-cs"/>
                        </a:rPr>
                        <a:t>Talking about going to places</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141168" y="8718995"/>
            <a:ext cx="1600200" cy="635000"/>
          </a:xfrm>
        </p:spPr>
        <p:txBody>
          <a:bodyPr/>
          <a:lstStyle/>
          <a:p>
            <a:r>
              <a:rPr lang="en-GB" altLang="en-US" b="1" dirty="0">
                <a:solidFill>
                  <a:srgbClr val="000000"/>
                </a:solidFill>
                <a:latin typeface="Century Gothic" panose="020B0502020202020204" pitchFamily="34" charset="0"/>
              </a:rPr>
              <a:t>2</a:t>
            </a:r>
          </a:p>
        </p:txBody>
      </p:sp>
    </p:spTree>
    <p:extLst>
      <p:ext uri="{BB962C8B-B14F-4D97-AF65-F5344CB8AC3E}">
        <p14:creationId xmlns:p14="http://schemas.microsoft.com/office/powerpoint/2010/main" val="2720623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40347" y="6560312"/>
            <a:ext cx="6507084" cy="878142"/>
          </a:xfrm>
          <a:prstGeom prst="rect">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89778" y="3030859"/>
            <a:ext cx="6507084" cy="1037085"/>
          </a:xfrm>
          <a:prstGeom prst="rect">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67243" y="578359"/>
            <a:ext cx="6496979"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Subject pronoun (it)   </a:t>
            </a:r>
          </a:p>
        </p:txBody>
      </p:sp>
      <p:sp>
        <p:nvSpPr>
          <p:cNvPr id="6" name="TextBox 5">
            <a:extLst>
              <a:ext uri="{FF2B5EF4-FFF2-40B4-BE49-F238E27FC236}">
                <a16:creationId xmlns:a16="http://schemas.microsoft.com/office/drawing/2014/main" id="{3A91BB73-B876-48F6-B03D-88AE2BC933E5}"/>
              </a:ext>
            </a:extLst>
          </p:cNvPr>
          <p:cNvSpPr txBox="1"/>
          <p:nvPr/>
        </p:nvSpPr>
        <p:spPr>
          <a:xfrm>
            <a:off x="89376" y="910469"/>
            <a:ext cx="6535478"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The </a:t>
            </a:r>
            <a:r>
              <a:rPr lang="en-GB" sz="1600" b="1" dirty="0">
                <a:solidFill>
                  <a:srgbClr val="000000"/>
                </a:solidFill>
                <a:latin typeface="Century Gothic" panose="020B0502020202020204" pitchFamily="34" charset="0"/>
              </a:rPr>
              <a:t>subject</a:t>
            </a:r>
            <a:r>
              <a:rPr lang="en-GB" sz="1600" dirty="0">
                <a:solidFill>
                  <a:srgbClr val="000000"/>
                </a:solidFill>
                <a:latin typeface="Century Gothic" panose="020B0502020202020204" pitchFamily="34" charset="0"/>
              </a:rPr>
              <a:t> of a sentence is the person or thing </a:t>
            </a:r>
            <a:r>
              <a:rPr lang="en-GB" sz="1600" b="1" dirty="0">
                <a:solidFill>
                  <a:srgbClr val="000000"/>
                </a:solidFill>
                <a:latin typeface="Century Gothic" panose="020B0502020202020204" pitchFamily="34" charset="0"/>
              </a:rPr>
              <a:t>doing</a:t>
            </a:r>
            <a:r>
              <a:rPr lang="en-GB" sz="1600" dirty="0">
                <a:solidFill>
                  <a:srgbClr val="000000"/>
                </a:solidFill>
                <a:latin typeface="Century Gothic" panose="020B0502020202020204" pitchFamily="34" charset="0"/>
              </a:rPr>
              <a:t> a verb</a:t>
            </a:r>
            <a:r>
              <a:rPr lang="en-GB" sz="1600" dirty="0">
                <a:solidFill>
                  <a:srgbClr val="BBE0E3">
                    <a:lumMod val="50000"/>
                  </a:srgbClr>
                </a:solidFill>
                <a:latin typeface="Century Gothic" panose="020B0502020202020204" pitchFamily="34" charset="0"/>
              </a:rPr>
              <a:t>.</a:t>
            </a:r>
          </a:p>
        </p:txBody>
      </p:sp>
      <p:sp>
        <p:nvSpPr>
          <p:cNvPr id="7" name="TextBox 6">
            <a:extLst>
              <a:ext uri="{FF2B5EF4-FFF2-40B4-BE49-F238E27FC236}">
                <a16:creationId xmlns:a16="http://schemas.microsoft.com/office/drawing/2014/main" id="{B8462450-8165-4E98-91C9-DD7D3E14CAFC}"/>
              </a:ext>
            </a:extLst>
          </p:cNvPr>
          <p:cNvSpPr txBox="1"/>
          <p:nvPr/>
        </p:nvSpPr>
        <p:spPr>
          <a:xfrm>
            <a:off x="172380" y="1240947"/>
            <a:ext cx="6587483"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 The subject can be a </a:t>
            </a:r>
            <a:r>
              <a:rPr lang="en-GB" sz="1600" b="1" dirty="0">
                <a:solidFill>
                  <a:srgbClr val="000000"/>
                </a:solidFill>
                <a:latin typeface="Century Gothic" panose="020B0502020202020204" pitchFamily="34" charset="0"/>
              </a:rPr>
              <a:t>noun</a:t>
            </a:r>
            <a:r>
              <a:rPr lang="en-GB" sz="1600" dirty="0">
                <a:solidFill>
                  <a:srgbClr val="000000"/>
                </a:solidFill>
                <a:latin typeface="Century Gothic" panose="020B0502020202020204" pitchFamily="34" charset="0"/>
              </a:rPr>
              <a:t>: </a:t>
            </a:r>
            <a:r>
              <a:rPr lang="en-GB" sz="1600" b="1" i="1" dirty="0">
                <a:solidFill>
                  <a:srgbClr val="000000"/>
                </a:solidFill>
                <a:latin typeface="Century Gothic" panose="020B0502020202020204" pitchFamily="34" charset="0"/>
              </a:rPr>
              <a:t>The woman</a:t>
            </a:r>
            <a:r>
              <a:rPr lang="en-GB" sz="1600" i="1" dirty="0">
                <a:solidFill>
                  <a:srgbClr val="000000"/>
                </a:solidFill>
                <a:latin typeface="Century Gothic" panose="020B0502020202020204" pitchFamily="34" charset="0"/>
              </a:rPr>
              <a:t> is reading a book.</a:t>
            </a:r>
          </a:p>
          <a:p>
            <a:pPr fontAlgn="auto">
              <a:spcBef>
                <a:spcPts val="0"/>
              </a:spcBef>
              <a:spcAft>
                <a:spcPts val="0"/>
              </a:spcAft>
            </a:pPr>
            <a:r>
              <a:rPr lang="en-GB" sz="1600" dirty="0">
                <a:solidFill>
                  <a:srgbClr val="000000"/>
                </a:solidFill>
                <a:latin typeface="Century Gothic" panose="020B0502020202020204" pitchFamily="34" charset="0"/>
              </a:rPr>
              <a:t> The noun can be replaced by a </a:t>
            </a:r>
            <a:r>
              <a:rPr lang="en-GB" sz="1600" b="1" dirty="0">
                <a:solidFill>
                  <a:srgbClr val="000000"/>
                </a:solidFill>
                <a:latin typeface="Century Gothic" panose="020B0502020202020204" pitchFamily="34" charset="0"/>
              </a:rPr>
              <a:t>pronoun: </a:t>
            </a:r>
            <a:r>
              <a:rPr lang="en-GB" sz="1600" b="1" i="1" dirty="0">
                <a:solidFill>
                  <a:srgbClr val="000000"/>
                </a:solidFill>
                <a:latin typeface="Century Gothic" panose="020B0502020202020204" pitchFamily="34" charset="0"/>
              </a:rPr>
              <a:t>She </a:t>
            </a:r>
            <a:r>
              <a:rPr lang="en-GB" sz="1600" i="1" dirty="0">
                <a:solidFill>
                  <a:srgbClr val="000000"/>
                </a:solidFill>
                <a:latin typeface="Century Gothic" panose="020B0502020202020204" pitchFamily="34" charset="0"/>
              </a:rPr>
              <a:t>is reading a book.</a:t>
            </a:r>
            <a:r>
              <a:rPr lang="en-GB" sz="1600" dirty="0">
                <a:solidFill>
                  <a:srgbClr val="000000"/>
                </a:solidFill>
                <a:latin typeface="Century Gothic" panose="020B0502020202020204" pitchFamily="34" charset="0"/>
              </a:rPr>
              <a:t>	 </a:t>
            </a:r>
            <a:endParaRPr lang="en-US" dirty="0">
              <a:solidFill>
                <a:srgbClr val="000000"/>
              </a:solidFill>
              <a:latin typeface="Arial"/>
            </a:endParaRPr>
          </a:p>
        </p:txBody>
      </p:sp>
      <p:sp>
        <p:nvSpPr>
          <p:cNvPr id="11" name="TextBox 10">
            <a:extLst>
              <a:ext uri="{FF2B5EF4-FFF2-40B4-BE49-F238E27FC236}">
                <a16:creationId xmlns:a16="http://schemas.microsoft.com/office/drawing/2014/main" id="{64DF009D-C2C0-4BE5-BB78-D7F4E9400D48}"/>
              </a:ext>
            </a:extLst>
          </p:cNvPr>
          <p:cNvSpPr txBox="1"/>
          <p:nvPr/>
        </p:nvSpPr>
        <p:spPr>
          <a:xfrm>
            <a:off x="47994" y="1825722"/>
            <a:ext cx="6535478" cy="584775"/>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In English, the subject pronoun tells us whether the subject is a male person (he), a female person (she), or a thing (it).</a:t>
            </a:r>
            <a:endParaRPr lang="en-US" sz="1600" dirty="0">
              <a:solidFill>
                <a:srgbClr val="000000"/>
              </a:solidFill>
              <a:latin typeface="Century Gothic" panose="020B0502020202020204" pitchFamily="34" charset="0"/>
            </a:endParaRPr>
          </a:p>
        </p:txBody>
      </p:sp>
      <p:sp>
        <p:nvSpPr>
          <p:cNvPr id="12" name="TextBox 11">
            <a:extLst>
              <a:ext uri="{FF2B5EF4-FFF2-40B4-BE49-F238E27FC236}">
                <a16:creationId xmlns:a16="http://schemas.microsoft.com/office/drawing/2014/main" id="{68FAF453-078F-40F9-AF06-0DBAEE20DE0A}"/>
              </a:ext>
            </a:extLst>
          </p:cNvPr>
          <p:cNvSpPr txBox="1"/>
          <p:nvPr/>
        </p:nvSpPr>
        <p:spPr>
          <a:xfrm>
            <a:off x="47994" y="2447009"/>
            <a:ext cx="6377348" cy="584775"/>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In </a:t>
            </a:r>
            <a:r>
              <a:rPr lang="en-GB" sz="1600" b="1" dirty="0">
                <a:solidFill>
                  <a:srgbClr val="000000"/>
                </a:solidFill>
                <a:latin typeface="Century Gothic" panose="020B0502020202020204" pitchFamily="34" charset="0"/>
              </a:rPr>
              <a:t>German</a:t>
            </a:r>
            <a:r>
              <a:rPr lang="en-GB" sz="1600" dirty="0">
                <a:solidFill>
                  <a:srgbClr val="000000"/>
                </a:solidFill>
                <a:latin typeface="Century Gothic" panose="020B0502020202020204" pitchFamily="34" charset="0"/>
              </a:rPr>
              <a:t>, subject pronouns tell us the </a:t>
            </a:r>
            <a:r>
              <a:rPr lang="en-GB" sz="1600" b="1" dirty="0">
                <a:solidFill>
                  <a:srgbClr val="000000"/>
                </a:solidFill>
                <a:latin typeface="Century Gothic" panose="020B0502020202020204" pitchFamily="34" charset="0"/>
              </a:rPr>
              <a:t>grammatical gender</a:t>
            </a:r>
            <a:r>
              <a:rPr lang="en-GB" sz="1600" dirty="0">
                <a:solidFill>
                  <a:srgbClr val="000000"/>
                </a:solidFill>
                <a:latin typeface="Century Gothic" panose="020B0502020202020204" pitchFamily="34" charset="0"/>
              </a:rPr>
              <a:t> of the subject:</a:t>
            </a:r>
            <a:endParaRPr lang="en-US" sz="1600" dirty="0">
              <a:solidFill>
                <a:srgbClr val="000000"/>
              </a:solidFill>
              <a:latin typeface="Arial"/>
            </a:endParaRPr>
          </a:p>
        </p:txBody>
      </p:sp>
      <p:sp>
        <p:nvSpPr>
          <p:cNvPr id="14" name="TextBox 13">
            <a:extLst>
              <a:ext uri="{FF2B5EF4-FFF2-40B4-BE49-F238E27FC236}">
                <a16:creationId xmlns:a16="http://schemas.microsoft.com/office/drawing/2014/main" id="{F2F2E38A-9B33-4790-B680-E4B01DF492E4}"/>
              </a:ext>
            </a:extLst>
          </p:cNvPr>
          <p:cNvSpPr txBox="1"/>
          <p:nvPr/>
        </p:nvSpPr>
        <p:spPr>
          <a:xfrm>
            <a:off x="277397" y="3030859"/>
            <a:ext cx="6607987" cy="338554"/>
          </a:xfrm>
          <a:prstGeom prst="rect">
            <a:avLst/>
          </a:prstGeom>
          <a:noFill/>
        </p:spPr>
        <p:txBody>
          <a:bodyPr wrap="square" rtlCol="0">
            <a:spAutoFit/>
          </a:bodyPr>
          <a:lstStyle/>
          <a:p>
            <a:pPr fontAlgn="auto">
              <a:spcBef>
                <a:spcPts val="0"/>
              </a:spcBef>
              <a:spcAft>
                <a:spcPts val="0"/>
              </a:spcAft>
            </a:pPr>
            <a:r>
              <a:rPr lang="en-GB" sz="1600" b="1"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(masculine): </a:t>
            </a:r>
            <a:r>
              <a:rPr lang="en-GB" sz="1600" b="1" dirty="0">
                <a:solidFill>
                  <a:srgbClr val="000000"/>
                </a:solidFill>
                <a:latin typeface="Century Gothic" panose="020B0502020202020204" pitchFamily="34" charset="0"/>
              </a:rPr>
              <a:t>  der</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Gutschein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toll!   </a:t>
            </a:r>
            <a:r>
              <a:rPr lang="en-GB" sz="1600" b="1" dirty="0" err="1">
                <a:solidFill>
                  <a:srgbClr val="000000"/>
                </a:solidFill>
                <a:latin typeface="Century Gothic" panose="020B0502020202020204" pitchFamily="34" charset="0"/>
              </a:rPr>
              <a:t>Er</a:t>
            </a:r>
            <a:r>
              <a:rPr lang="en-GB" sz="1600" b="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toll.           </a:t>
            </a:r>
            <a:r>
              <a:rPr lang="en-GB" sz="1600" b="1" i="1" dirty="0">
                <a:solidFill>
                  <a:srgbClr val="000000"/>
                </a:solidFill>
                <a:latin typeface="Century Gothic" panose="020B0502020202020204" pitchFamily="34" charset="0"/>
              </a:rPr>
              <a:t>It </a:t>
            </a:r>
            <a:r>
              <a:rPr lang="en-GB" sz="1600" i="1" dirty="0">
                <a:solidFill>
                  <a:srgbClr val="000000"/>
                </a:solidFill>
                <a:latin typeface="Century Gothic" panose="020B0502020202020204" pitchFamily="34" charset="0"/>
              </a:rPr>
              <a:t>is great.</a:t>
            </a:r>
          </a:p>
        </p:txBody>
      </p:sp>
      <p:sp>
        <p:nvSpPr>
          <p:cNvPr id="15" name="TextBox 14">
            <a:extLst>
              <a:ext uri="{FF2B5EF4-FFF2-40B4-BE49-F238E27FC236}">
                <a16:creationId xmlns:a16="http://schemas.microsoft.com/office/drawing/2014/main" id="{FC14A695-68B7-4671-85FF-EB451041F2E3}"/>
              </a:ext>
            </a:extLst>
          </p:cNvPr>
          <p:cNvSpPr txBox="1"/>
          <p:nvPr/>
        </p:nvSpPr>
        <p:spPr>
          <a:xfrm>
            <a:off x="262905" y="3361659"/>
            <a:ext cx="6535478" cy="338554"/>
          </a:xfrm>
          <a:prstGeom prst="rect">
            <a:avLst/>
          </a:prstGeom>
          <a:noFill/>
        </p:spPr>
        <p:txBody>
          <a:bodyPr wrap="square" rtlCol="0">
            <a:spAutoFit/>
          </a:bodyPr>
          <a:lstStyle/>
          <a:p>
            <a:pPr fontAlgn="auto">
              <a:spcBef>
                <a:spcPts val="0"/>
              </a:spcBef>
              <a:spcAft>
                <a:spcPts val="0"/>
              </a:spcAft>
            </a:pPr>
            <a:r>
              <a:rPr lang="en-GB" sz="1600" b="1" dirty="0" err="1">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 (feminine):    </a:t>
            </a:r>
            <a:r>
              <a:rPr lang="en-GB" sz="1600" b="1" dirty="0">
                <a:solidFill>
                  <a:srgbClr val="000000"/>
                </a:solidFill>
                <a:latin typeface="Century Gothic" panose="020B0502020202020204" pitchFamily="34" charset="0"/>
              </a:rPr>
              <a:t>die </a:t>
            </a:r>
            <a:r>
              <a:rPr lang="en-GB" sz="1600" dirty="0" err="1">
                <a:solidFill>
                  <a:srgbClr val="000000"/>
                </a:solidFill>
                <a:latin typeface="Century Gothic" panose="020B0502020202020204" pitchFamily="34" charset="0"/>
              </a:rPr>
              <a:t>Jacke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gelb</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  Sie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gelb</a:t>
            </a:r>
            <a:r>
              <a:rPr lang="en-GB" sz="1600" dirty="0">
                <a:solidFill>
                  <a:srgbClr val="000000"/>
                </a:solidFill>
                <a:latin typeface="Century Gothic" panose="020B0502020202020204" pitchFamily="34" charset="0"/>
              </a:rPr>
              <a:t>.      </a:t>
            </a:r>
            <a:r>
              <a:rPr lang="en-GB" sz="1600" b="1" i="1" dirty="0">
                <a:solidFill>
                  <a:srgbClr val="000000"/>
                </a:solidFill>
                <a:latin typeface="Century Gothic" panose="020B0502020202020204" pitchFamily="34" charset="0"/>
              </a:rPr>
              <a:t>It </a:t>
            </a:r>
            <a:r>
              <a:rPr lang="en-GB" sz="1600" i="1" dirty="0">
                <a:solidFill>
                  <a:srgbClr val="000000"/>
                </a:solidFill>
                <a:latin typeface="Century Gothic" panose="020B0502020202020204" pitchFamily="34" charset="0"/>
              </a:rPr>
              <a:t>is yellow</a:t>
            </a:r>
            <a:r>
              <a:rPr lang="en-GB" sz="1600" i="1" dirty="0">
                <a:solidFill>
                  <a:srgbClr val="BBE0E3">
                    <a:lumMod val="50000"/>
                  </a:srgbClr>
                </a:solidFill>
                <a:latin typeface="Century Gothic" panose="020B0502020202020204" pitchFamily="34" charset="0"/>
              </a:rPr>
              <a:t>.</a:t>
            </a:r>
            <a:endParaRPr lang="en-GB" sz="1600" i="1" dirty="0">
              <a:solidFill>
                <a:srgbClr val="000000">
                  <a:lumMod val="75000"/>
                </a:srgbClr>
              </a:solidFill>
              <a:latin typeface="Century Gothic" panose="020B0502020202020204" pitchFamily="34" charset="0"/>
            </a:endParaRPr>
          </a:p>
        </p:txBody>
      </p:sp>
      <p:sp>
        <p:nvSpPr>
          <p:cNvPr id="18" name="TextBox 17">
            <a:extLst>
              <a:ext uri="{FF2B5EF4-FFF2-40B4-BE49-F238E27FC236}">
                <a16:creationId xmlns:a16="http://schemas.microsoft.com/office/drawing/2014/main" id="{B936F4C6-3BCA-48C6-A03C-8078F1CE486B}"/>
              </a:ext>
            </a:extLst>
          </p:cNvPr>
          <p:cNvSpPr txBox="1"/>
          <p:nvPr/>
        </p:nvSpPr>
        <p:spPr>
          <a:xfrm>
            <a:off x="262460" y="3729390"/>
            <a:ext cx="6467106" cy="338554"/>
          </a:xfrm>
          <a:prstGeom prst="rect">
            <a:avLst/>
          </a:prstGeom>
          <a:noFill/>
        </p:spPr>
        <p:txBody>
          <a:bodyPr wrap="square" rtlCol="0">
            <a:spAutoFit/>
          </a:bodyPr>
          <a:lstStyle/>
          <a:p>
            <a:pPr fontAlgn="auto">
              <a:spcBef>
                <a:spcPts val="0"/>
              </a:spcBef>
              <a:spcAft>
                <a:spcPts val="0"/>
              </a:spcAft>
            </a:pPr>
            <a:r>
              <a:rPr lang="en-GB" sz="1600" b="1" dirty="0" err="1">
                <a:solidFill>
                  <a:srgbClr val="000000"/>
                </a:solidFill>
                <a:latin typeface="Century Gothic" panose="020B0502020202020204" pitchFamily="34" charset="0"/>
              </a:rPr>
              <a:t>es</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(neuter):         </a:t>
            </a:r>
            <a:r>
              <a:rPr lang="en-GB" sz="1600" b="1" dirty="0">
                <a:solidFill>
                  <a:srgbClr val="000000"/>
                </a:solidFill>
                <a:latin typeface="Century Gothic" panose="020B0502020202020204" pitchFamily="34" charset="0"/>
              </a:rPr>
              <a:t>das </a:t>
            </a:r>
            <a:r>
              <a:rPr lang="en-GB" sz="1600" dirty="0" err="1">
                <a:solidFill>
                  <a:srgbClr val="000000"/>
                </a:solidFill>
                <a:latin typeface="Century Gothic" panose="020B0502020202020204" pitchFamily="34" charset="0"/>
              </a:rPr>
              <a:t>Fahrrad</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groß</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Es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groß</a:t>
            </a:r>
            <a:r>
              <a:rPr lang="en-GB" sz="1600" dirty="0">
                <a:solidFill>
                  <a:srgbClr val="000000"/>
                </a:solidFill>
                <a:latin typeface="Century Gothic" panose="020B0502020202020204" pitchFamily="34" charset="0"/>
              </a:rPr>
              <a:t>.        </a:t>
            </a:r>
            <a:r>
              <a:rPr lang="en-GB" sz="1600" b="1" i="1" dirty="0">
                <a:solidFill>
                  <a:srgbClr val="000000"/>
                </a:solidFill>
                <a:latin typeface="Century Gothic" panose="020B0502020202020204" pitchFamily="34" charset="0"/>
              </a:rPr>
              <a:t>It </a:t>
            </a:r>
            <a:r>
              <a:rPr lang="en-GB" sz="1600" i="1" dirty="0">
                <a:solidFill>
                  <a:srgbClr val="000000"/>
                </a:solidFill>
                <a:latin typeface="Century Gothic" panose="020B0502020202020204" pitchFamily="34" charset="0"/>
              </a:rPr>
              <a:t>is big.</a:t>
            </a:r>
          </a:p>
        </p:txBody>
      </p:sp>
      <p:sp>
        <p:nvSpPr>
          <p:cNvPr id="20" name="Speech Bubble: Rectangle with Corners Rounded 19">
            <a:extLst>
              <a:ext uri="{FF2B5EF4-FFF2-40B4-BE49-F238E27FC236}">
                <a16:creationId xmlns:a16="http://schemas.microsoft.com/office/drawing/2014/main" id="{9C9301F1-119D-4244-9681-37C5A6FF6446}"/>
              </a:ext>
            </a:extLst>
          </p:cNvPr>
          <p:cNvSpPr/>
          <p:nvPr/>
        </p:nvSpPr>
        <p:spPr>
          <a:xfrm>
            <a:off x="3448477" y="4878344"/>
            <a:ext cx="3255261" cy="939448"/>
          </a:xfrm>
          <a:prstGeom prst="wedgeRoundRectCallout">
            <a:avLst>
              <a:gd name="adj1" fmla="val -60497"/>
              <a:gd name="adj2" fmla="val -22663"/>
              <a:gd name="adj3" fmla="val 16667"/>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600" b="1" dirty="0">
                <a:solidFill>
                  <a:srgbClr val="000000"/>
                </a:solidFill>
                <a:latin typeface="Century Gothic" panose="020B0502020202020204" pitchFamily="34" charset="0"/>
              </a:rPr>
              <a:t>Look</a:t>
            </a:r>
            <a:r>
              <a:rPr lang="en-GB" sz="1600" dirty="0">
                <a:solidFill>
                  <a:srgbClr val="000000"/>
                </a:solidFill>
                <a:latin typeface="Century Gothic" panose="020B0502020202020204" pitchFamily="34" charset="0"/>
              </a:rPr>
              <a:t>!  The ending of the word for ‘</a:t>
            </a:r>
            <a:r>
              <a:rPr lang="en-GB" sz="1600" b="1" dirty="0">
                <a:solidFill>
                  <a:srgbClr val="000000"/>
                </a:solidFill>
                <a:latin typeface="Century Gothic" panose="020B0502020202020204" pitchFamily="34" charset="0"/>
              </a:rPr>
              <a:t>it</a:t>
            </a:r>
            <a:r>
              <a:rPr lang="en-GB" sz="1600" dirty="0">
                <a:solidFill>
                  <a:srgbClr val="000000"/>
                </a:solidFill>
                <a:latin typeface="Century Gothic" panose="020B0502020202020204" pitchFamily="34" charset="0"/>
              </a:rPr>
              <a:t>’ is the same as the ending of the word for ‘</a:t>
            </a:r>
            <a:r>
              <a:rPr lang="en-GB" sz="1600" b="1" dirty="0">
                <a:solidFill>
                  <a:srgbClr val="000000"/>
                </a:solidFill>
                <a:latin typeface="Century Gothic" panose="020B0502020202020204" pitchFamily="34" charset="0"/>
              </a:rPr>
              <a:t>the</a:t>
            </a:r>
            <a:r>
              <a:rPr lang="en-GB" sz="1600" dirty="0">
                <a:solidFill>
                  <a:srgbClr val="000000"/>
                </a:solidFill>
                <a:latin typeface="Century Gothic" panose="020B0502020202020204" pitchFamily="34" charset="0"/>
              </a:rPr>
              <a:t>’.</a:t>
            </a:r>
          </a:p>
        </p:txBody>
      </p:sp>
      <p:sp>
        <p:nvSpPr>
          <p:cNvPr id="22" name="TextBox 21">
            <a:extLst>
              <a:ext uri="{FF2B5EF4-FFF2-40B4-BE49-F238E27FC236}">
                <a16:creationId xmlns:a16="http://schemas.microsoft.com/office/drawing/2014/main" id="{46F9525D-670C-4D57-A5BD-A92C196AB44D}"/>
              </a:ext>
            </a:extLst>
          </p:cNvPr>
          <p:cNvSpPr txBox="1"/>
          <p:nvPr/>
        </p:nvSpPr>
        <p:spPr>
          <a:xfrm>
            <a:off x="172380" y="5003800"/>
            <a:ext cx="2826000" cy="830997"/>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d</a:t>
            </a:r>
            <a:r>
              <a:rPr lang="en-GB" sz="1600" b="1" dirty="0">
                <a:solidFill>
                  <a:srgbClr val="000000"/>
                </a:solidFill>
                <a:latin typeface="Century Gothic" panose="020B0502020202020204" pitchFamily="34" charset="0"/>
              </a:rPr>
              <a:t>er </a:t>
            </a:r>
            <a:r>
              <a:rPr lang="en-GB" sz="1600" dirty="0">
                <a:solidFill>
                  <a:srgbClr val="000000"/>
                </a:solidFill>
                <a:latin typeface="Century Gothic" panose="020B0502020202020204" pitchFamily="34" charset="0"/>
              </a:rPr>
              <a:t>Hund </a:t>
            </a:r>
            <a:r>
              <a:rPr lang="en-GB" sz="1600" dirty="0">
                <a:solidFill>
                  <a:srgbClr val="000000"/>
                </a:solidFill>
                <a:latin typeface="Century Gothic" panose="020B0502020202020204" pitchFamily="34" charset="0"/>
                <a:sym typeface="Wingdings" panose="05000000000000000000" pitchFamily="2" charset="2"/>
              </a:rPr>
              <a:t></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er</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groß</a:t>
            </a:r>
            <a:r>
              <a:rPr lang="en-GB" sz="1600" dirty="0">
                <a:solidFill>
                  <a:srgbClr val="000000"/>
                </a:solidFill>
                <a:latin typeface="Century Gothic" panose="020B0502020202020204" pitchFamily="34" charset="0"/>
              </a:rPr>
              <a:t>.</a:t>
            </a:r>
          </a:p>
          <a:p>
            <a:pPr fontAlgn="auto">
              <a:spcBef>
                <a:spcPts val="0"/>
              </a:spcBef>
              <a:spcAft>
                <a:spcPts val="0"/>
              </a:spcAft>
            </a:pPr>
            <a:r>
              <a:rPr lang="en-GB" sz="1600" dirty="0">
                <a:solidFill>
                  <a:srgbClr val="000000"/>
                </a:solidFill>
                <a:latin typeface="Century Gothic" panose="020B0502020202020204" pitchFamily="34" charset="0"/>
              </a:rPr>
              <a:t>d</a:t>
            </a:r>
            <a:r>
              <a:rPr lang="en-GB" sz="1600" b="1" dirty="0">
                <a:solidFill>
                  <a:srgbClr val="000000"/>
                </a:solidFill>
                <a:latin typeface="Century Gothic" panose="020B0502020202020204" pitchFamily="34" charset="0"/>
              </a:rPr>
              <a:t>ie </a:t>
            </a:r>
            <a:r>
              <a:rPr lang="en-GB" sz="1600" dirty="0" err="1">
                <a:solidFill>
                  <a:srgbClr val="000000"/>
                </a:solidFill>
                <a:latin typeface="Century Gothic" panose="020B0502020202020204" pitchFamily="34" charset="0"/>
              </a:rPr>
              <a:t>Katze</a:t>
            </a:r>
            <a:r>
              <a:rPr lang="en-GB" sz="1600"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sym typeface="Wingdings" panose="05000000000000000000" pitchFamily="2" charset="2"/>
              </a:rPr>
              <a: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a:t>
            </a:r>
            <a:r>
              <a:rPr lang="en-GB" sz="1600" b="1" dirty="0" err="1">
                <a:solidFill>
                  <a:srgbClr val="000000"/>
                </a:solidFill>
                <a:latin typeface="Century Gothic" panose="020B0502020202020204" pitchFamily="34" charset="0"/>
              </a:rPr>
              <a:t>ie</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klein</a:t>
            </a:r>
            <a:r>
              <a:rPr lang="en-GB" sz="1600" dirty="0">
                <a:solidFill>
                  <a:srgbClr val="000000"/>
                </a:solidFill>
                <a:latin typeface="Century Gothic" panose="020B0502020202020204" pitchFamily="34" charset="0"/>
              </a:rPr>
              <a:t>.</a:t>
            </a:r>
          </a:p>
          <a:p>
            <a:pPr fontAlgn="auto">
              <a:spcBef>
                <a:spcPts val="0"/>
              </a:spcBef>
              <a:spcAft>
                <a:spcPts val="0"/>
              </a:spcAft>
            </a:pPr>
            <a:r>
              <a:rPr lang="en-GB" sz="1600" dirty="0">
                <a:solidFill>
                  <a:srgbClr val="000000"/>
                </a:solidFill>
                <a:latin typeface="Century Gothic" panose="020B0502020202020204" pitchFamily="34" charset="0"/>
              </a:rPr>
              <a:t>da</a:t>
            </a:r>
            <a:r>
              <a:rPr lang="en-GB" sz="1600" b="1" dirty="0">
                <a:solidFill>
                  <a:srgbClr val="000000"/>
                </a:solidFill>
                <a:latin typeface="Century Gothic" panose="020B0502020202020204" pitchFamily="34" charset="0"/>
              </a:rPr>
              <a:t>s </a:t>
            </a:r>
            <a:r>
              <a:rPr lang="en-GB" sz="1600" dirty="0" err="1">
                <a:solidFill>
                  <a:srgbClr val="000000"/>
                </a:solidFill>
                <a:latin typeface="Century Gothic" panose="020B0502020202020204" pitchFamily="34" charset="0"/>
              </a:rPr>
              <a:t>Fahrrad</a:t>
            </a:r>
            <a:r>
              <a:rPr lang="en-GB" sz="1600"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sym typeface="Wingdings" panose="05000000000000000000" pitchFamily="2" charset="2"/>
              </a:rPr>
              <a:t></a:t>
            </a:r>
            <a:r>
              <a:rPr lang="en-GB" sz="1600" b="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e</a:t>
            </a:r>
            <a:r>
              <a:rPr lang="en-GB" sz="1600" b="1" dirty="0" err="1">
                <a:solidFill>
                  <a:srgbClr val="000000"/>
                </a:solidFill>
                <a:latin typeface="Century Gothic" panose="020B0502020202020204" pitchFamily="34" charset="0"/>
              </a:rPr>
              <a:t>s</a:t>
            </a:r>
            <a:r>
              <a:rPr lang="en-GB" sz="1600" b="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toll.</a:t>
            </a:r>
            <a:endParaRPr lang="en-US" sz="1600" dirty="0">
              <a:solidFill>
                <a:srgbClr val="000000"/>
              </a:solidFill>
              <a:latin typeface="Century Gothic" panose="020B0502020202020204" pitchFamily="34" charset="0"/>
            </a:endParaRPr>
          </a:p>
        </p:txBody>
      </p:sp>
      <p:sp>
        <p:nvSpPr>
          <p:cNvPr id="23" name="TextBox 22">
            <a:extLst>
              <a:ext uri="{FF2B5EF4-FFF2-40B4-BE49-F238E27FC236}">
                <a16:creationId xmlns:a16="http://schemas.microsoft.com/office/drawing/2014/main" id="{B724D1D6-2870-4350-A468-64AB944C31C7}"/>
              </a:ext>
            </a:extLst>
          </p:cNvPr>
          <p:cNvSpPr txBox="1"/>
          <p:nvPr/>
        </p:nvSpPr>
        <p:spPr>
          <a:xfrm>
            <a:off x="93687" y="5886136"/>
            <a:ext cx="6411091" cy="369332"/>
          </a:xfrm>
          <a:prstGeom prst="rect">
            <a:avLst/>
          </a:prstGeom>
          <a:noFill/>
        </p:spPr>
        <p:txBody>
          <a:bodyPr wrap="square" rtlCol="0">
            <a:spAutoFit/>
          </a:bodyPr>
          <a:lstStyle/>
          <a:p>
            <a:pPr fontAlgn="auto">
              <a:spcBef>
                <a:spcPts val="0"/>
              </a:spcBef>
              <a:spcAft>
                <a:spcPts val="0"/>
              </a:spcAft>
            </a:pPr>
            <a:r>
              <a:rPr lang="en-GB" b="1" dirty="0">
                <a:solidFill>
                  <a:srgbClr val="000000"/>
                </a:solidFill>
                <a:latin typeface="Century Gothic" panose="020B0502020202020204" pitchFamily="34" charset="0"/>
              </a:rPr>
              <a:t>Subject pronoun (they)</a:t>
            </a:r>
            <a:endParaRPr lang="en-US" dirty="0">
              <a:solidFill>
                <a:srgbClr val="000000"/>
              </a:solidFill>
              <a:latin typeface="Arial"/>
            </a:endParaRPr>
          </a:p>
        </p:txBody>
      </p:sp>
      <p:sp>
        <p:nvSpPr>
          <p:cNvPr id="24" name="TextBox 23">
            <a:extLst>
              <a:ext uri="{FF2B5EF4-FFF2-40B4-BE49-F238E27FC236}">
                <a16:creationId xmlns:a16="http://schemas.microsoft.com/office/drawing/2014/main" id="{4A95D5EE-2B47-4206-B0E7-264106B91ED4}"/>
              </a:ext>
            </a:extLst>
          </p:cNvPr>
          <p:cNvSpPr txBox="1"/>
          <p:nvPr/>
        </p:nvSpPr>
        <p:spPr>
          <a:xfrm>
            <a:off x="89376" y="6208700"/>
            <a:ext cx="6411091"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To say ‘</a:t>
            </a:r>
            <a:r>
              <a:rPr lang="en-GB" sz="1600" b="1" dirty="0">
                <a:solidFill>
                  <a:srgbClr val="000000"/>
                </a:solidFill>
                <a:latin typeface="Century Gothic" panose="020B0502020202020204" pitchFamily="34" charset="0"/>
              </a:rPr>
              <a:t>they</a:t>
            </a:r>
            <a:r>
              <a:rPr lang="en-GB" sz="1600" dirty="0">
                <a:solidFill>
                  <a:srgbClr val="000000"/>
                </a:solidFill>
                <a:latin typeface="Century Gothic" panose="020B0502020202020204" pitchFamily="34" charset="0"/>
              </a:rPr>
              <a:t>’ in German ‘</a:t>
            </a:r>
            <a:r>
              <a:rPr lang="en-GB" sz="1600" b="1" dirty="0" err="1">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 is used in all genders:</a:t>
            </a:r>
            <a:endParaRPr lang="en-US" sz="1600" dirty="0">
              <a:solidFill>
                <a:srgbClr val="000000"/>
              </a:solidFill>
              <a:latin typeface="Century Gothic" panose="020B0502020202020204" pitchFamily="34" charset="0"/>
            </a:endParaRPr>
          </a:p>
        </p:txBody>
      </p:sp>
      <p:sp>
        <p:nvSpPr>
          <p:cNvPr id="25" name="TextBox 24">
            <a:extLst>
              <a:ext uri="{FF2B5EF4-FFF2-40B4-BE49-F238E27FC236}">
                <a16:creationId xmlns:a16="http://schemas.microsoft.com/office/drawing/2014/main" id="{27A0729F-A83B-4E14-8CDB-BF5B597E83E7}"/>
              </a:ext>
            </a:extLst>
          </p:cNvPr>
          <p:cNvSpPr txBox="1"/>
          <p:nvPr/>
        </p:nvSpPr>
        <p:spPr>
          <a:xfrm>
            <a:off x="109380" y="6593474"/>
            <a:ext cx="6587482" cy="830997"/>
          </a:xfrm>
          <a:prstGeom prst="rect">
            <a:avLst/>
          </a:prstGeom>
          <a:noFill/>
        </p:spPr>
        <p:txBody>
          <a:bodyPr wrap="square" rtlCol="0">
            <a:spAutoFit/>
          </a:bodyPr>
          <a:lstStyle/>
          <a:p>
            <a:pPr fontAlgn="auto">
              <a:spcBef>
                <a:spcPts val="0"/>
              </a:spcBef>
              <a:spcAft>
                <a:spcPts val="0"/>
              </a:spcAft>
            </a:pPr>
            <a:r>
              <a:rPr lang="en-GB" sz="1600" b="1" dirty="0">
                <a:solidFill>
                  <a:srgbClr val="000000"/>
                </a:solidFill>
                <a:latin typeface="Century Gothic" panose="020B0502020202020204" pitchFamily="34" charset="0"/>
              </a:rPr>
              <a:t>Die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Gutschein</a:t>
            </a:r>
            <a:r>
              <a:rPr lang="en-GB" sz="1600" b="1" dirty="0" err="1">
                <a:solidFill>
                  <a:srgbClr val="000000"/>
                </a:solidFill>
                <a:latin typeface="Century Gothic" panose="020B0502020202020204" pitchFamily="34" charset="0"/>
              </a:rPr>
              <a:t>e</a:t>
            </a:r>
            <a:r>
              <a:rPr lang="en-GB" sz="1600" b="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sind</a:t>
            </a:r>
            <a:r>
              <a:rPr lang="en-GB" sz="1600" dirty="0">
                <a:solidFill>
                  <a:srgbClr val="000000"/>
                </a:solidFill>
                <a:latin typeface="Century Gothic" panose="020B0502020202020204" pitchFamily="34" charset="0"/>
              </a:rPr>
              <a:t> toll!   </a:t>
            </a:r>
            <a:r>
              <a:rPr lang="en-GB" sz="1600" b="1" u="sng" dirty="0">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sind</a:t>
            </a:r>
            <a:r>
              <a:rPr lang="en-GB" sz="1600" dirty="0">
                <a:solidFill>
                  <a:srgbClr val="000000"/>
                </a:solidFill>
                <a:latin typeface="Century Gothic" panose="020B0502020202020204" pitchFamily="34" charset="0"/>
              </a:rPr>
              <a:t> toll!        </a:t>
            </a:r>
            <a:r>
              <a:rPr lang="en-GB" sz="1600" b="1" i="1" dirty="0">
                <a:solidFill>
                  <a:srgbClr val="000000"/>
                </a:solidFill>
                <a:latin typeface="Century Gothic" panose="020B0502020202020204" pitchFamily="34" charset="0"/>
              </a:rPr>
              <a:t>They </a:t>
            </a:r>
            <a:r>
              <a:rPr lang="en-GB" sz="1600" i="1" dirty="0">
                <a:solidFill>
                  <a:srgbClr val="000000"/>
                </a:solidFill>
                <a:latin typeface="Century Gothic" panose="020B0502020202020204" pitchFamily="34" charset="0"/>
              </a:rPr>
              <a:t>are</a:t>
            </a:r>
            <a:r>
              <a:rPr lang="en-GB" sz="1600" b="1" i="1"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great.</a:t>
            </a:r>
          </a:p>
          <a:p>
            <a:pPr fontAlgn="auto">
              <a:spcBef>
                <a:spcPts val="0"/>
              </a:spcBef>
              <a:spcAft>
                <a:spcPts val="0"/>
              </a:spcAft>
            </a:pPr>
            <a:r>
              <a:rPr lang="de-DE" sz="1600" b="1" dirty="0">
                <a:solidFill>
                  <a:srgbClr val="000000"/>
                </a:solidFill>
                <a:latin typeface="Century Gothic" panose="020B0502020202020204" pitchFamily="34" charset="0"/>
              </a:rPr>
              <a:t>Die</a:t>
            </a:r>
            <a:r>
              <a:rPr lang="de-DE" sz="1600" dirty="0">
                <a:solidFill>
                  <a:srgbClr val="000000"/>
                </a:solidFill>
                <a:latin typeface="Century Gothic" panose="020B0502020202020204" pitchFamily="34" charset="0"/>
              </a:rPr>
              <a:t> Jack</a:t>
            </a:r>
            <a:r>
              <a:rPr lang="de-DE" sz="1600" b="1" dirty="0">
                <a:solidFill>
                  <a:srgbClr val="000000"/>
                </a:solidFill>
                <a:latin typeface="Century Gothic" panose="020B0502020202020204" pitchFamily="34" charset="0"/>
              </a:rPr>
              <a:t>en</a:t>
            </a:r>
            <a:r>
              <a:rPr lang="de-DE" sz="1600" dirty="0">
                <a:solidFill>
                  <a:srgbClr val="000000"/>
                </a:solidFill>
                <a:latin typeface="Century Gothic" panose="020B0502020202020204" pitchFamily="34" charset="0"/>
              </a:rPr>
              <a:t> sind gelb.        </a:t>
            </a:r>
            <a:r>
              <a:rPr lang="de-DE" sz="1600" b="1" u="sng" dirty="0">
                <a:solidFill>
                  <a:srgbClr val="000000"/>
                </a:solidFill>
                <a:latin typeface="Century Gothic" panose="020B0502020202020204" pitchFamily="34" charset="0"/>
              </a:rPr>
              <a:t>Sie</a:t>
            </a:r>
            <a:r>
              <a:rPr lang="de-DE" sz="1600" dirty="0">
                <a:solidFill>
                  <a:srgbClr val="000000"/>
                </a:solidFill>
                <a:latin typeface="Century Gothic" panose="020B0502020202020204" pitchFamily="34" charset="0"/>
              </a:rPr>
              <a:t> sind gelb.      </a:t>
            </a:r>
            <a:r>
              <a:rPr lang="de-DE" sz="1600" b="1" i="1" dirty="0" err="1">
                <a:solidFill>
                  <a:srgbClr val="000000"/>
                </a:solidFill>
                <a:latin typeface="Century Gothic" panose="020B0502020202020204" pitchFamily="34" charset="0"/>
              </a:rPr>
              <a:t>They</a:t>
            </a:r>
            <a:r>
              <a:rPr lang="de-DE" sz="1600" b="1" i="1" dirty="0">
                <a:solidFill>
                  <a:srgbClr val="000000"/>
                </a:solidFill>
                <a:latin typeface="Century Gothic" panose="020B0502020202020204" pitchFamily="34" charset="0"/>
              </a:rPr>
              <a:t> </a:t>
            </a:r>
            <a:r>
              <a:rPr lang="de-DE" sz="1600" i="1" dirty="0" err="1">
                <a:solidFill>
                  <a:srgbClr val="000000"/>
                </a:solidFill>
                <a:latin typeface="Century Gothic" panose="020B0502020202020204" pitchFamily="34" charset="0"/>
              </a:rPr>
              <a:t>are</a:t>
            </a:r>
            <a:r>
              <a:rPr lang="de-DE" sz="1600" b="1" i="1" dirty="0">
                <a:solidFill>
                  <a:srgbClr val="000000"/>
                </a:solidFill>
                <a:latin typeface="Century Gothic" panose="020B0502020202020204" pitchFamily="34" charset="0"/>
              </a:rPr>
              <a:t> </a:t>
            </a:r>
            <a:r>
              <a:rPr lang="de-DE" sz="1600" i="1" dirty="0" err="1">
                <a:solidFill>
                  <a:srgbClr val="000000"/>
                </a:solidFill>
                <a:latin typeface="Century Gothic" panose="020B0502020202020204" pitchFamily="34" charset="0"/>
              </a:rPr>
              <a:t>yellow</a:t>
            </a:r>
            <a:r>
              <a:rPr lang="de-DE" sz="1600" i="1" dirty="0">
                <a:solidFill>
                  <a:srgbClr val="000000"/>
                </a:solidFill>
                <a:latin typeface="Century Gothic" panose="020B0502020202020204" pitchFamily="34" charset="0"/>
              </a:rPr>
              <a:t>.</a:t>
            </a:r>
          </a:p>
          <a:p>
            <a:pPr fontAlgn="auto">
              <a:spcBef>
                <a:spcPts val="0"/>
              </a:spcBef>
              <a:spcAft>
                <a:spcPts val="0"/>
              </a:spcAft>
            </a:pPr>
            <a:r>
              <a:rPr lang="de-DE" sz="1600" b="1" dirty="0">
                <a:solidFill>
                  <a:srgbClr val="000000"/>
                </a:solidFill>
                <a:latin typeface="Century Gothic" panose="020B0502020202020204" pitchFamily="34" charset="0"/>
              </a:rPr>
              <a:t>Die</a:t>
            </a:r>
            <a:r>
              <a:rPr lang="de-DE" sz="1600" dirty="0">
                <a:solidFill>
                  <a:srgbClr val="000000"/>
                </a:solidFill>
                <a:latin typeface="Century Gothic" panose="020B0502020202020204" pitchFamily="34" charset="0"/>
              </a:rPr>
              <a:t> Fahrr</a:t>
            </a:r>
            <a:r>
              <a:rPr lang="de-DE" sz="1600" b="1" dirty="0">
                <a:solidFill>
                  <a:srgbClr val="000000"/>
                </a:solidFill>
                <a:latin typeface="Century Gothic" panose="020B0502020202020204" pitchFamily="34" charset="0"/>
              </a:rPr>
              <a:t>ä</a:t>
            </a:r>
            <a:r>
              <a:rPr lang="de-DE" sz="1600" dirty="0">
                <a:solidFill>
                  <a:srgbClr val="000000"/>
                </a:solidFill>
                <a:latin typeface="Century Gothic" panose="020B0502020202020204" pitchFamily="34" charset="0"/>
              </a:rPr>
              <a:t>d</a:t>
            </a:r>
            <a:r>
              <a:rPr lang="de-DE" sz="1600" b="1" dirty="0">
                <a:solidFill>
                  <a:srgbClr val="000000"/>
                </a:solidFill>
                <a:latin typeface="Century Gothic" panose="020B0502020202020204" pitchFamily="34" charset="0"/>
              </a:rPr>
              <a:t>er </a:t>
            </a:r>
            <a:r>
              <a:rPr lang="de-DE" sz="1600" dirty="0">
                <a:solidFill>
                  <a:srgbClr val="000000"/>
                </a:solidFill>
                <a:latin typeface="Century Gothic" panose="020B0502020202020204" pitchFamily="34" charset="0"/>
              </a:rPr>
              <a:t>sind </a:t>
            </a:r>
            <a:r>
              <a:rPr lang="en-GB" sz="1600" dirty="0" err="1">
                <a:solidFill>
                  <a:srgbClr val="000000"/>
                </a:solidFill>
                <a:latin typeface="Century Gothic" panose="020B0502020202020204" pitchFamily="34" charset="0"/>
              </a:rPr>
              <a:t>groß</a:t>
            </a:r>
            <a:r>
              <a:rPr lang="en-GB" sz="1600" dirty="0">
                <a:solidFill>
                  <a:srgbClr val="000000"/>
                </a:solidFill>
                <a:latin typeface="Century Gothic" panose="020B0502020202020204" pitchFamily="34" charset="0"/>
              </a:rPr>
              <a:t>.    </a:t>
            </a:r>
            <a:r>
              <a:rPr lang="en-GB" sz="1600" b="1" u="sng" dirty="0">
                <a:solidFill>
                  <a:srgbClr val="000000"/>
                </a:solidFill>
                <a:latin typeface="Century Gothic" panose="020B0502020202020204" pitchFamily="34" charset="0"/>
              </a:rPr>
              <a:t>Sie</a:t>
            </a:r>
            <a:r>
              <a:rPr lang="en-GB" sz="1600" b="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sind</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groß</a:t>
            </a:r>
            <a:r>
              <a:rPr lang="en-GB" sz="1600" dirty="0">
                <a:solidFill>
                  <a:srgbClr val="000000"/>
                </a:solidFill>
                <a:latin typeface="Century Gothic" panose="020B0502020202020204" pitchFamily="34" charset="0"/>
              </a:rPr>
              <a:t>.      </a:t>
            </a:r>
            <a:r>
              <a:rPr lang="en-GB" sz="1600" b="1" i="1" dirty="0">
                <a:solidFill>
                  <a:srgbClr val="000000"/>
                </a:solidFill>
                <a:latin typeface="Century Gothic" panose="020B0502020202020204" pitchFamily="34" charset="0"/>
              </a:rPr>
              <a:t>They </a:t>
            </a:r>
            <a:r>
              <a:rPr lang="en-GB" sz="1600" i="1" dirty="0">
                <a:solidFill>
                  <a:srgbClr val="000000"/>
                </a:solidFill>
                <a:latin typeface="Century Gothic" panose="020B0502020202020204" pitchFamily="34" charset="0"/>
              </a:rPr>
              <a:t>are big.</a:t>
            </a:r>
          </a:p>
        </p:txBody>
      </p:sp>
      <p:sp>
        <p:nvSpPr>
          <p:cNvPr id="27" name="TextBox 26">
            <a:extLst>
              <a:ext uri="{FF2B5EF4-FFF2-40B4-BE49-F238E27FC236}">
                <a16:creationId xmlns:a16="http://schemas.microsoft.com/office/drawing/2014/main" id="{B1079486-17FF-4375-8448-2DD4882A46D7}"/>
              </a:ext>
            </a:extLst>
          </p:cNvPr>
          <p:cNvSpPr txBox="1"/>
          <p:nvPr/>
        </p:nvSpPr>
        <p:spPr>
          <a:xfrm>
            <a:off x="93277" y="8104374"/>
            <a:ext cx="3330707" cy="584775"/>
          </a:xfrm>
          <a:prstGeom prst="rect">
            <a:avLst/>
          </a:prstGeom>
          <a:noFill/>
        </p:spPr>
        <p:txBody>
          <a:bodyPr wrap="square" rtlCol="0">
            <a:spAutoFit/>
          </a:bodyPr>
          <a:lstStyle/>
          <a:p>
            <a:pPr fontAlgn="auto">
              <a:spcBef>
                <a:spcPts val="0"/>
              </a:spcBef>
              <a:spcAft>
                <a:spcPts val="0"/>
              </a:spcAft>
            </a:pPr>
            <a:r>
              <a:rPr lang="en-GB" sz="1600" b="1" u="sng" dirty="0">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ist</a:t>
            </a:r>
            <a:r>
              <a:rPr lang="en-GB" sz="1600" b="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gelb</a:t>
            </a:r>
            <a:r>
              <a:rPr lang="en-GB" sz="1600" dirty="0">
                <a:solidFill>
                  <a:srgbClr val="000000"/>
                </a:solidFill>
                <a:latin typeface="Century Gothic" panose="020B0502020202020204" pitchFamily="34" charset="0"/>
              </a:rPr>
              <a:t>.</a:t>
            </a:r>
            <a:r>
              <a:rPr lang="en-GB" sz="1600" b="1" dirty="0">
                <a:solidFill>
                  <a:srgbClr val="000000"/>
                </a:solidFill>
                <a:latin typeface="Century Gothic" panose="020B0502020202020204" pitchFamily="34" charset="0"/>
              </a:rPr>
              <a:t>   </a:t>
            </a:r>
            <a:r>
              <a:rPr lang="en-GB" sz="1600" b="1" u="sng" dirty="0">
                <a:solidFill>
                  <a:srgbClr val="000000"/>
                </a:solidFill>
                <a:latin typeface="Century Gothic" panose="020B0502020202020204" pitchFamily="34" charset="0"/>
              </a:rPr>
              <a:t>It</a:t>
            </a:r>
            <a:r>
              <a:rPr lang="en-GB" sz="1600" b="1" dirty="0">
                <a:solidFill>
                  <a:srgbClr val="000000"/>
                </a:solidFill>
                <a:latin typeface="Century Gothic" panose="020B0502020202020204" pitchFamily="34" charset="0"/>
              </a:rPr>
              <a:t> is </a:t>
            </a:r>
            <a:r>
              <a:rPr lang="en-GB" sz="1600" dirty="0">
                <a:solidFill>
                  <a:srgbClr val="000000"/>
                </a:solidFill>
                <a:latin typeface="Century Gothic" panose="020B0502020202020204" pitchFamily="34" charset="0"/>
              </a:rPr>
              <a:t>yellow.	</a:t>
            </a:r>
          </a:p>
          <a:p>
            <a:pPr fontAlgn="auto">
              <a:spcBef>
                <a:spcPts val="0"/>
              </a:spcBef>
              <a:spcAft>
                <a:spcPts val="0"/>
              </a:spcAft>
            </a:pPr>
            <a:r>
              <a:rPr lang="en-GB" sz="1600" b="1" u="sng" dirty="0">
                <a:solidFill>
                  <a:srgbClr val="000000"/>
                </a:solidFill>
                <a:latin typeface="Century Gothic" panose="020B0502020202020204" pitchFamily="34" charset="0"/>
              </a:rPr>
              <a:t>Sie</a:t>
            </a:r>
            <a:r>
              <a:rPr lang="en-GB" sz="1600" b="1"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sind</a:t>
            </a:r>
            <a:r>
              <a:rPr lang="en-GB" sz="1600" b="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gelb</a:t>
            </a:r>
            <a:r>
              <a:rPr lang="en-GB" sz="1600" dirty="0">
                <a:solidFill>
                  <a:srgbClr val="000000"/>
                </a:solidFill>
                <a:latin typeface="Century Gothic" panose="020B0502020202020204" pitchFamily="34" charset="0"/>
              </a:rPr>
              <a:t>. </a:t>
            </a:r>
            <a:r>
              <a:rPr lang="en-GB" sz="1600" b="1" u="sng" dirty="0">
                <a:solidFill>
                  <a:srgbClr val="000000"/>
                </a:solidFill>
                <a:latin typeface="Century Gothic" panose="020B0502020202020204" pitchFamily="34" charset="0"/>
              </a:rPr>
              <a:t>They</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are</a:t>
            </a:r>
            <a:r>
              <a:rPr lang="en-GB" sz="1600" dirty="0">
                <a:solidFill>
                  <a:srgbClr val="000000"/>
                </a:solidFill>
                <a:latin typeface="Century Gothic" panose="020B0502020202020204" pitchFamily="34" charset="0"/>
              </a:rPr>
              <a:t> yellow. </a:t>
            </a:r>
            <a:r>
              <a:rPr lang="en-GB" sz="1600" dirty="0">
                <a:solidFill>
                  <a:srgbClr val="BBE0E3">
                    <a:lumMod val="50000"/>
                  </a:srgbClr>
                </a:solidFill>
                <a:latin typeface="Century Gothic" panose="020B0502020202020204" pitchFamily="34" charset="0"/>
              </a:rPr>
              <a:t>  </a:t>
            </a:r>
            <a:endParaRPr lang="en-GB" dirty="0">
              <a:solidFill>
                <a:srgbClr val="BBE0E3">
                  <a:lumMod val="50000"/>
                </a:srgbClr>
              </a:solidFill>
              <a:latin typeface="Century Gothic" panose="020B0502020202020204" pitchFamily="34" charset="0"/>
            </a:endParaRPr>
          </a:p>
        </p:txBody>
      </p:sp>
      <p:sp>
        <p:nvSpPr>
          <p:cNvPr id="28" name="Speech Bubble: Rectangle with Corners Rounded 27">
            <a:extLst>
              <a:ext uri="{FF2B5EF4-FFF2-40B4-BE49-F238E27FC236}">
                <a16:creationId xmlns:a16="http://schemas.microsoft.com/office/drawing/2014/main" id="{C68E7534-A3EA-4465-B612-BBAC53358CBA}"/>
              </a:ext>
            </a:extLst>
          </p:cNvPr>
          <p:cNvSpPr/>
          <p:nvPr/>
        </p:nvSpPr>
        <p:spPr>
          <a:xfrm>
            <a:off x="3357660" y="7634138"/>
            <a:ext cx="3279114" cy="1159995"/>
          </a:xfrm>
          <a:prstGeom prst="wedgeRoundRectCallout">
            <a:avLst>
              <a:gd name="adj1" fmla="val -66713"/>
              <a:gd name="adj2" fmla="val -19367"/>
              <a:gd name="adj3" fmla="val 16667"/>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GB" sz="1600" dirty="0">
                <a:solidFill>
                  <a:srgbClr val="000000"/>
                </a:solidFill>
                <a:latin typeface="Century Gothic" panose="020B0502020202020204" pitchFamily="34" charset="0"/>
              </a:rPr>
              <a:t>Note that </a:t>
            </a:r>
            <a:r>
              <a:rPr lang="en-GB" sz="1600" b="1" dirty="0" err="1">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 means both ‘</a:t>
            </a:r>
            <a:r>
              <a:rPr lang="en-GB" sz="1600" b="1" dirty="0">
                <a:solidFill>
                  <a:srgbClr val="000000"/>
                </a:solidFill>
                <a:latin typeface="Century Gothic" panose="020B0502020202020204" pitchFamily="34" charset="0"/>
              </a:rPr>
              <a:t>it</a:t>
            </a:r>
            <a:r>
              <a:rPr lang="en-GB" sz="1600" dirty="0">
                <a:solidFill>
                  <a:srgbClr val="000000"/>
                </a:solidFill>
                <a:latin typeface="Century Gothic" panose="020B0502020202020204" pitchFamily="34" charset="0"/>
              </a:rPr>
              <a:t> (feminine)’ and ‘</a:t>
            </a:r>
            <a:r>
              <a:rPr lang="en-GB" sz="1600" b="1" dirty="0">
                <a:solidFill>
                  <a:srgbClr val="000000"/>
                </a:solidFill>
                <a:latin typeface="Century Gothic" panose="020B0502020202020204" pitchFamily="34" charset="0"/>
              </a:rPr>
              <a:t>they</a:t>
            </a:r>
            <a:r>
              <a:rPr lang="en-GB" sz="1600" dirty="0">
                <a:solidFill>
                  <a:srgbClr val="000000"/>
                </a:solidFill>
                <a:latin typeface="Century Gothic" panose="020B0502020202020204" pitchFamily="34" charset="0"/>
              </a:rPr>
              <a:t>’. The </a:t>
            </a:r>
            <a:r>
              <a:rPr lang="en-GB" sz="1600" b="1" dirty="0">
                <a:solidFill>
                  <a:srgbClr val="000000"/>
                </a:solidFill>
                <a:latin typeface="Century Gothic" panose="020B0502020202020204" pitchFamily="34" charset="0"/>
              </a:rPr>
              <a:t>verb form</a:t>
            </a:r>
            <a:r>
              <a:rPr lang="en-GB" sz="1600" dirty="0">
                <a:solidFill>
                  <a:srgbClr val="000000"/>
                </a:solidFill>
                <a:latin typeface="Century Gothic" panose="020B0502020202020204" pitchFamily="34" charset="0"/>
              </a:rPr>
              <a:t> tells you what is being talked about.</a:t>
            </a:r>
            <a:endParaRPr lang="de-DE" sz="1600" dirty="0">
              <a:solidFill>
                <a:srgbClr val="000000"/>
              </a:solidFill>
              <a:latin typeface="Century Gothic" panose="020B0502020202020204" pitchFamily="34" charset="0"/>
            </a:endParaRPr>
          </a:p>
        </p:txBody>
      </p:sp>
      <p:sp>
        <p:nvSpPr>
          <p:cNvPr id="8" name="Rectangle 7"/>
          <p:cNvSpPr/>
          <p:nvPr/>
        </p:nvSpPr>
        <p:spPr>
          <a:xfrm>
            <a:off x="172380" y="4154322"/>
            <a:ext cx="6524482"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r>
              <a:rPr lang="en-GB" sz="1600" dirty="0">
                <a:solidFill>
                  <a:srgbClr val="000000"/>
                </a:solidFill>
                <a:latin typeface="Century Gothic" panose="020B0502020202020204" pitchFamily="34" charset="0"/>
              </a:rPr>
              <a:t>So, German has </a:t>
            </a:r>
            <a:r>
              <a:rPr lang="en-GB" sz="1600" b="1" dirty="0">
                <a:solidFill>
                  <a:srgbClr val="000000"/>
                </a:solidFill>
                <a:latin typeface="Century Gothic" panose="020B0502020202020204" pitchFamily="34" charset="0"/>
              </a:rPr>
              <a:t>three </a:t>
            </a:r>
            <a:r>
              <a:rPr lang="en-GB" sz="1600" dirty="0">
                <a:solidFill>
                  <a:srgbClr val="000000"/>
                </a:solidFill>
                <a:latin typeface="Century Gothic" panose="020B0502020202020204" pitchFamily="34" charset="0"/>
              </a:rPr>
              <a:t>words for ‘</a:t>
            </a:r>
            <a:r>
              <a:rPr lang="en-GB" sz="1600" b="1" dirty="0">
                <a:solidFill>
                  <a:srgbClr val="000000"/>
                </a:solidFill>
                <a:latin typeface="Century Gothic" panose="020B0502020202020204" pitchFamily="34" charset="0"/>
              </a:rPr>
              <a:t>it</a:t>
            </a:r>
            <a:r>
              <a:rPr lang="en-GB" sz="1600" dirty="0">
                <a:solidFill>
                  <a:srgbClr val="000000"/>
                </a:solidFill>
                <a:latin typeface="Century Gothic" panose="020B0502020202020204" pitchFamily="34" charset="0"/>
              </a:rPr>
              <a:t>.’ The word for ‘</a:t>
            </a:r>
            <a:r>
              <a:rPr lang="en-GB" sz="1600" b="1" dirty="0">
                <a:solidFill>
                  <a:srgbClr val="000000"/>
                </a:solidFill>
                <a:latin typeface="Century Gothic" panose="020B0502020202020204" pitchFamily="34" charset="0"/>
              </a:rPr>
              <a:t>it</a:t>
            </a:r>
            <a:r>
              <a:rPr lang="en-GB" sz="1600" dirty="0">
                <a:solidFill>
                  <a:srgbClr val="000000"/>
                </a:solidFill>
                <a:latin typeface="Century Gothic" panose="020B0502020202020204" pitchFamily="34" charset="0"/>
              </a:rPr>
              <a:t>’ reflects the </a:t>
            </a:r>
            <a:r>
              <a:rPr lang="en-GB" sz="1600" b="1" dirty="0">
                <a:solidFill>
                  <a:srgbClr val="000000"/>
                </a:solidFill>
                <a:latin typeface="Century Gothic" panose="020B0502020202020204" pitchFamily="34" charset="0"/>
              </a:rPr>
              <a:t>gender</a:t>
            </a:r>
            <a:r>
              <a:rPr lang="en-GB" sz="1600" dirty="0">
                <a:solidFill>
                  <a:srgbClr val="000000"/>
                </a:solidFill>
                <a:latin typeface="Century Gothic" panose="020B0502020202020204" pitchFamily="34" charset="0"/>
              </a:rPr>
              <a:t> of the noun. </a:t>
            </a:r>
            <a:endParaRPr lang="en-GB" sz="1600" dirty="0"/>
          </a:p>
        </p:txBody>
      </p:sp>
      <p:pic>
        <p:nvPicPr>
          <p:cNvPr id="31" name="Picture 30"/>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2823442" y="5273081"/>
            <a:ext cx="826452" cy="58721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569" y="7638814"/>
            <a:ext cx="561695" cy="531738"/>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8171" y="8657293"/>
            <a:ext cx="499299" cy="47267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6082" y="8583341"/>
            <a:ext cx="499299" cy="472670"/>
          </a:xfrm>
          <a:prstGeom prst="rect">
            <a:avLst/>
          </a:prstGeom>
        </p:spPr>
      </p:pic>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29</a:t>
            </a:r>
          </a:p>
        </p:txBody>
      </p:sp>
    </p:spTree>
    <p:extLst>
      <p:ext uri="{BB962C8B-B14F-4D97-AF65-F5344CB8AC3E}">
        <p14:creationId xmlns:p14="http://schemas.microsoft.com/office/powerpoint/2010/main" val="1460807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0" y="145318"/>
            <a:ext cx="4780163"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4780162"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What you have and what it’s like</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289995" y="145318"/>
            <a:ext cx="1379365"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30</a:t>
            </a:r>
          </a:p>
        </p:txBody>
      </p:sp>
      <p:graphicFrame>
        <p:nvGraphicFramePr>
          <p:cNvPr id="29" name="Table 28">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503386104"/>
              </p:ext>
            </p:extLst>
          </p:nvPr>
        </p:nvGraphicFramePr>
        <p:xfrm>
          <a:off x="787024" y="755395"/>
          <a:ext cx="3866112" cy="5061600"/>
        </p:xfrm>
        <a:graphic>
          <a:graphicData uri="http://schemas.openxmlformats.org/drawingml/2006/table">
            <a:tbl>
              <a:tblPr>
                <a:tableStyleId>{5940675A-B579-460E-94D1-54222C63F5DA}</a:tableStyleId>
              </a:tblPr>
              <a:tblGrid>
                <a:gridCol w="1758786">
                  <a:extLst>
                    <a:ext uri="{9D8B030D-6E8A-4147-A177-3AD203B41FA5}">
                      <a16:colId xmlns:a16="http://schemas.microsoft.com/office/drawing/2014/main" val="1445783936"/>
                    </a:ext>
                  </a:extLst>
                </a:gridCol>
                <a:gridCol w="2107326">
                  <a:extLst>
                    <a:ext uri="{9D8B030D-6E8A-4147-A177-3AD203B41FA5}">
                      <a16:colId xmlns:a16="http://schemas.microsoft.com/office/drawing/2014/main" val="196554446"/>
                    </a:ext>
                  </a:extLst>
                </a:gridCol>
              </a:tblGrid>
              <a:tr h="0">
                <a:tc>
                  <a:txBody>
                    <a:bodyPr/>
                    <a:lstStyle/>
                    <a:p>
                      <a:pPr algn="l" fontAlgn="b"/>
                      <a:r>
                        <a:rPr lang="en-GB" sz="1600" b="0" i="0" u="none" strike="noStrike" dirty="0" err="1">
                          <a:solidFill>
                            <a:srgbClr val="000000"/>
                          </a:solidFill>
                          <a:effectLst/>
                          <a:latin typeface="Century Gothic" panose="020B0502020202020204" pitchFamily="34" charset="0"/>
                        </a:rPr>
                        <a:t>denken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think, thinking</a:t>
                      </a:r>
                    </a:p>
                  </a:txBody>
                  <a:tcPr marL="90000" marR="90000" marT="46800" marB="46800" anchor="ctr"/>
                </a:tc>
                <a:extLst>
                  <a:ext uri="{0D108BD9-81ED-4DB2-BD59-A6C34878D82A}">
                    <a16:rowId xmlns:a16="http://schemas.microsoft.com/office/drawing/2014/main" val="263744981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 it (m)</a:t>
                      </a:r>
                    </a:p>
                  </a:txBody>
                  <a:tcPr marL="90000" marR="90000" marT="46800" marB="46800" anchor="ctr"/>
                </a:tc>
                <a:extLst>
                  <a:ext uri="{0D108BD9-81ED-4DB2-BD59-A6C34878D82A}">
                    <a16:rowId xmlns:a16="http://schemas.microsoft.com/office/drawing/2014/main" val="10001"/>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es</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it (</a:t>
                      </a:r>
                      <a:r>
                        <a:rPr lang="en-GB" sz="1600" b="0" i="0" u="none" strike="noStrike" dirty="0" err="1">
                          <a:solidFill>
                            <a:srgbClr val="000000"/>
                          </a:solidFill>
                          <a:effectLst/>
                          <a:latin typeface="Century Gothic" panose="020B0502020202020204" pitchFamily="34" charset="0"/>
                        </a:rPr>
                        <a:t>nt</a:t>
                      </a:r>
                      <a:r>
                        <a:rPr lang="en-GB" sz="1600" b="0" i="0" u="none" strike="noStrike" dirty="0">
                          <a:solidFill>
                            <a:srgbClr val="000000"/>
                          </a:solidFill>
                          <a:effectLst/>
                          <a:latin typeface="Century Gothic" panose="020B0502020202020204" pitchFamily="34" charset="0"/>
                        </a:rPr>
                        <a:t>)</a:t>
                      </a:r>
                    </a:p>
                  </a:txBody>
                  <a:tcPr marL="90000" marR="90000" marT="46800" marB="46800" anchor="ctr"/>
                </a:tc>
                <a:extLst>
                  <a:ext uri="{0D108BD9-81ED-4DB2-BD59-A6C34878D82A}">
                    <a16:rowId xmlns:a16="http://schemas.microsoft.com/office/drawing/2014/main" val="1000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sie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she, it (f)</a:t>
                      </a:r>
                    </a:p>
                  </a:txBody>
                  <a:tcPr marL="90000" marR="90000" marT="46800" marB="46800" anchor="ctr"/>
                </a:tc>
                <a:extLst>
                  <a:ext uri="{0D108BD9-81ED-4DB2-BD59-A6C34878D82A}">
                    <a16:rowId xmlns:a16="http://schemas.microsoft.com/office/drawing/2014/main" val="10003"/>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Fahrrad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bicycle</a:t>
                      </a:r>
                    </a:p>
                  </a:txBody>
                  <a:tcPr marL="90000" marR="90000" marT="46800" marB="46800" anchor="ctr"/>
                </a:tc>
                <a:extLst>
                  <a:ext uri="{0D108BD9-81ED-4DB2-BD59-A6C34878D82A}">
                    <a16:rowId xmlns:a16="http://schemas.microsoft.com/office/drawing/2014/main" val="10004"/>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Geschenk</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gift</a:t>
                      </a:r>
                    </a:p>
                  </a:txBody>
                  <a:tcPr marL="90000" marR="90000" marT="46800" marB="46800" anchor="ctr"/>
                </a:tc>
                <a:extLst>
                  <a:ext uri="{0D108BD9-81ED-4DB2-BD59-A6C34878D82A}">
                    <a16:rowId xmlns:a16="http://schemas.microsoft.com/office/drawing/2014/main" val="1810833337"/>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Gutschein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voucher</a:t>
                      </a:r>
                    </a:p>
                  </a:txBody>
                  <a:tcPr marL="90000" marR="90000" marT="46800" marB="46800" anchor="ctr"/>
                </a:tc>
                <a:extLst>
                  <a:ext uri="{0D108BD9-81ED-4DB2-BD59-A6C34878D82A}">
                    <a16:rowId xmlns:a16="http://schemas.microsoft.com/office/drawing/2014/main" val="10006"/>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das Handy</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mobile phone</a:t>
                      </a:r>
                    </a:p>
                  </a:txBody>
                  <a:tcPr marL="90000" marR="90000" marT="46800" marB="46800" anchor="ctr"/>
                </a:tc>
                <a:extLst>
                  <a:ext uri="{0D108BD9-81ED-4DB2-BD59-A6C34878D82A}">
                    <a16:rowId xmlns:a16="http://schemas.microsoft.com/office/drawing/2014/main" val="10007"/>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Jacke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jacket</a:t>
                      </a:r>
                    </a:p>
                  </a:txBody>
                  <a:tcPr marL="90000" marR="90000" marT="46800" marB="46800" anchor="ctr"/>
                </a:tc>
                <a:extLst>
                  <a:ext uri="{0D108BD9-81ED-4DB2-BD59-A6C34878D82A}">
                    <a16:rowId xmlns:a16="http://schemas.microsoft.com/office/drawing/2014/main" val="1000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hässlich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ugly</a:t>
                      </a:r>
                    </a:p>
                  </a:txBody>
                  <a:tcPr marL="90000" marR="90000" marT="46800" marB="46800" anchor="ctr"/>
                </a:tc>
                <a:extLst>
                  <a:ext uri="{0D108BD9-81ED-4DB2-BD59-A6C34878D82A}">
                    <a16:rowId xmlns:a16="http://schemas.microsoft.com/office/drawing/2014/main" val="377835865"/>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toll</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great, terrific</a:t>
                      </a:r>
                    </a:p>
                  </a:txBody>
                  <a:tcPr marL="90000" marR="90000" marT="46800" marB="46800" anchor="ctr"/>
                </a:tc>
                <a:extLst>
                  <a:ext uri="{0D108BD9-81ED-4DB2-BD59-A6C34878D82A}">
                    <a16:rowId xmlns:a16="http://schemas.microsoft.com/office/drawing/2014/main" val="309232370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ganz</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completely, totally</a:t>
                      </a:r>
                    </a:p>
                  </a:txBody>
                  <a:tcPr marL="90000" marR="90000" marT="46800" marB="46800" anchor="ctr"/>
                </a:tc>
                <a:extLst>
                  <a:ext uri="{0D108BD9-81ED-4DB2-BD59-A6C34878D82A}">
                    <a16:rowId xmlns:a16="http://schemas.microsoft.com/office/drawing/2014/main" val="1350205746"/>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jetzt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now</a:t>
                      </a:r>
                    </a:p>
                  </a:txBody>
                  <a:tcPr marL="90000" marR="90000" marT="46800" marB="46800" anchor="ctr"/>
                </a:tc>
                <a:extLst>
                  <a:ext uri="{0D108BD9-81ED-4DB2-BD59-A6C34878D82A}">
                    <a16:rowId xmlns:a16="http://schemas.microsoft.com/office/drawing/2014/main" val="1001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ziemlich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quite, fairly</a:t>
                      </a:r>
                    </a:p>
                  </a:txBody>
                  <a:tcPr marL="90000" marR="90000" marT="46800" marB="46800" anchor="ctr"/>
                </a:tc>
                <a:extLst>
                  <a:ext uri="{0D108BD9-81ED-4DB2-BD59-A6C34878D82A}">
                    <a16:rowId xmlns:a16="http://schemas.microsoft.com/office/drawing/2014/main" val="3825271405"/>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in </a:t>
                      </a:r>
                      <a:r>
                        <a:rPr lang="en-GB" sz="1600" b="0" i="0" u="none" strike="noStrike" dirty="0" err="1">
                          <a:solidFill>
                            <a:srgbClr val="000000"/>
                          </a:solidFill>
                          <a:effectLst/>
                          <a:latin typeface="Century Gothic" panose="020B0502020202020204" pitchFamily="34" charset="0"/>
                        </a:rPr>
                        <a:t>Ordnung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ok</a:t>
                      </a:r>
                    </a:p>
                  </a:txBody>
                  <a:tcPr marL="90000" marR="90000" marT="46800" marB="46800" anchor="ctr"/>
                </a:tc>
                <a:extLst>
                  <a:ext uri="{0D108BD9-81ED-4DB2-BD59-A6C34878D82A}">
                    <a16:rowId xmlns:a16="http://schemas.microsoft.com/office/drawing/2014/main" val="304428261"/>
                  </a:ext>
                </a:extLst>
              </a:tr>
            </a:tbl>
          </a:graphicData>
        </a:graphic>
      </p:graphicFrame>
      <p:grpSp>
        <p:nvGrpSpPr>
          <p:cNvPr id="30" name="Group 29">
            <a:extLst>
              <a:ext uri="{FF2B5EF4-FFF2-40B4-BE49-F238E27FC236}">
                <a16:creationId xmlns:a16="http://schemas.microsoft.com/office/drawing/2014/main" id="{FE215909-101A-4342-B733-B1F4127F3808}"/>
              </a:ext>
            </a:extLst>
          </p:cNvPr>
          <p:cNvGrpSpPr/>
          <p:nvPr/>
        </p:nvGrpSpPr>
        <p:grpSpPr>
          <a:xfrm>
            <a:off x="5012505" y="801216"/>
            <a:ext cx="1150642" cy="1663807"/>
            <a:chOff x="10566967" y="3353153"/>
            <a:chExt cx="1522338" cy="2793769"/>
          </a:xfrm>
        </p:grpSpPr>
        <p:pic>
          <p:nvPicPr>
            <p:cNvPr id="33" name="Picture 32">
              <a:extLst>
                <a:ext uri="{FF2B5EF4-FFF2-40B4-BE49-F238E27FC236}">
                  <a16:creationId xmlns:a16="http://schemas.microsoft.com/office/drawing/2014/main" id="{5B4FC01B-7F33-4B79-905C-20616322A3F1}"/>
                </a:ext>
              </a:extLst>
            </p:cNvPr>
            <p:cNvPicPr>
              <a:picLocks noChangeAspect="1"/>
            </p:cNvPicPr>
            <p:nvPr/>
          </p:nvPicPr>
          <p:blipFill>
            <a:blip r:embed="rId3"/>
            <a:stretch>
              <a:fillRect/>
            </a:stretch>
          </p:blipFill>
          <p:spPr>
            <a:xfrm>
              <a:off x="10566967" y="4595584"/>
              <a:ext cx="1522338" cy="1551338"/>
            </a:xfrm>
            <a:prstGeom prst="rect">
              <a:avLst/>
            </a:prstGeom>
          </p:spPr>
        </p:pic>
        <p:sp>
          <p:nvSpPr>
            <p:cNvPr id="37" name="Cloud Callout 10">
              <a:extLst>
                <a:ext uri="{FF2B5EF4-FFF2-40B4-BE49-F238E27FC236}">
                  <a16:creationId xmlns:a16="http://schemas.microsoft.com/office/drawing/2014/main" id="{927ED753-E9CD-47FE-B70C-A57AC69C98E4}"/>
                </a:ext>
              </a:extLst>
            </p:cNvPr>
            <p:cNvSpPr/>
            <p:nvPr/>
          </p:nvSpPr>
          <p:spPr>
            <a:xfrm>
              <a:off x="10832123" y="3353153"/>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GB">
                <a:solidFill>
                  <a:srgbClr val="FFFFFF"/>
                </a:solidFill>
              </a:endParaRPr>
            </a:p>
          </p:txBody>
        </p:sp>
      </p:grpSp>
      <p:pic>
        <p:nvPicPr>
          <p:cNvPr id="38" name="Picture 37" descr="Iphone, Cell Phone, Phone, Mobile Phone, Electronics">
            <a:extLst>
              <a:ext uri="{FF2B5EF4-FFF2-40B4-BE49-F238E27FC236}">
                <a16:creationId xmlns:a16="http://schemas.microsoft.com/office/drawing/2014/main" id="{D43CC634-B54A-4882-83AA-6474735105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4741" y="4225157"/>
            <a:ext cx="511464" cy="10229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Race Car Driver Jacket Clip Art">
            <a:extLst>
              <a:ext uri="{FF2B5EF4-FFF2-40B4-BE49-F238E27FC236}">
                <a16:creationId xmlns:a16="http://schemas.microsoft.com/office/drawing/2014/main" id="{D6FDAC92-F481-4203-8A2C-1C56A3C31C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5070" y="5007567"/>
            <a:ext cx="1070465" cy="9527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Bike Clip Art">
            <a:extLst>
              <a:ext uri="{FF2B5EF4-FFF2-40B4-BE49-F238E27FC236}">
                <a16:creationId xmlns:a16="http://schemas.microsoft.com/office/drawing/2014/main" id="{CF36D5C9-16A5-439B-AC42-6C8B8DE6E3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4479" y="3372254"/>
            <a:ext cx="881183" cy="74606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9BEAAA97-F34B-457F-B951-4369F295FCC8}"/>
              </a:ext>
            </a:extLst>
          </p:cNvPr>
          <p:cNvPicPr>
            <a:picLocks noChangeAspect="1"/>
          </p:cNvPicPr>
          <p:nvPr/>
        </p:nvPicPr>
        <p:blipFill>
          <a:blip r:embed="rId7"/>
          <a:stretch>
            <a:fillRect/>
          </a:stretch>
        </p:blipFill>
        <p:spPr>
          <a:xfrm>
            <a:off x="5030944" y="2685810"/>
            <a:ext cx="1132203" cy="630336"/>
          </a:xfrm>
          <a:prstGeom prst="rect">
            <a:avLst/>
          </a:prstGeom>
        </p:spPr>
      </p:pic>
      <p:sp>
        <p:nvSpPr>
          <p:cNvPr id="42" name="Rounded Rectangle 41"/>
          <p:cNvSpPr/>
          <p:nvPr/>
        </p:nvSpPr>
        <p:spPr>
          <a:xfrm>
            <a:off x="5289921" y="8090433"/>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1.2.5 &amp; 1.1.6</a:t>
            </a:r>
          </a:p>
        </p:txBody>
      </p:sp>
      <p:graphicFrame>
        <p:nvGraphicFramePr>
          <p:cNvPr id="43" name="Table 42"/>
          <p:cNvGraphicFramePr>
            <a:graphicFrameLocks noGrp="1"/>
          </p:cNvGraphicFramePr>
          <p:nvPr>
            <p:extLst>
              <p:ext uri="{D42A27DB-BD31-4B8C-83A1-F6EECF244321}">
                <p14:modId xmlns:p14="http://schemas.microsoft.com/office/powerpoint/2010/main" val="2476837535"/>
              </p:ext>
            </p:extLst>
          </p:nvPr>
        </p:nvGraphicFramePr>
        <p:xfrm>
          <a:off x="197811" y="753320"/>
          <a:ext cx="652829" cy="4723124"/>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7366">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7366">
                <a:tc>
                  <a:txBody>
                    <a:bodyPr/>
                    <a:lstStyle/>
                    <a:p>
                      <a:pPr algn="ctr"/>
                      <a:r>
                        <a:rPr lang="en-GB" sz="1600" i="1" dirty="0">
                          <a:latin typeface="Century Gothic" panose="020B0502020202020204" pitchFamily="34" charset="0"/>
                        </a:rPr>
                        <a:t>pron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7366">
                <a:tc>
                  <a:txBody>
                    <a:bodyPr/>
                    <a:lstStyle/>
                    <a:p>
                      <a:pPr algn="ctr"/>
                      <a:r>
                        <a:rPr lang="en-GB" sz="1600" i="1" dirty="0">
                          <a:latin typeface="Century Gothic" panose="020B0502020202020204" pitchFamily="34" charset="0"/>
                        </a:rPr>
                        <a:t>pron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7366">
                <a:tc>
                  <a:txBody>
                    <a:bodyPr/>
                    <a:lstStyle/>
                    <a:p>
                      <a:pPr algn="ctr"/>
                      <a:r>
                        <a:rPr lang="en-GB" sz="1600" i="1" dirty="0">
                          <a:latin typeface="Century Gothic" panose="020B0502020202020204" pitchFamily="34" charset="0"/>
                        </a:rPr>
                        <a:t>pron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7366">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7366">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7366">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7366">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7366">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7366">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7366">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37366">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37366">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37366">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6205" y="6875721"/>
            <a:ext cx="996950" cy="996950"/>
          </a:xfrm>
          <a:prstGeom prst="rect">
            <a:avLst/>
          </a:prstGeom>
        </p:spPr>
      </p:pic>
      <p:sp>
        <p:nvSpPr>
          <p:cNvPr id="44" name="Rectangle 43"/>
          <p:cNvSpPr/>
          <p:nvPr/>
        </p:nvSpPr>
        <p:spPr>
          <a:xfrm>
            <a:off x="1844824" y="8487946"/>
            <a:ext cx="2584728" cy="338554"/>
          </a:xfrm>
          <a:prstGeom prst="rect">
            <a:avLst/>
          </a:prstGeom>
          <a:solidFill>
            <a:srgbClr val="FDEEB9"/>
          </a:solidFill>
          <a:effectLst>
            <a:outerShdw blurRad="50800" dist="38100" dir="5400000" algn="t" rotWithShape="0">
              <a:prstClr val="black">
                <a:alpha val="40000"/>
              </a:prstClr>
            </a:outerShdw>
          </a:effectLst>
        </p:spPr>
        <p:txBody>
          <a:bodyPr wrap="square">
            <a:spAutoFit/>
          </a:bodyPr>
          <a:lstStyle/>
          <a:p>
            <a:pPr algn="ctr"/>
            <a:r>
              <a:rPr lang="en-GB" sz="1600" dirty="0">
                <a:latin typeface="Century Gothic" panose="020B0502020202020204" pitchFamily="34" charset="0"/>
              </a:rPr>
              <a:t>Practise Stage 2 words!</a:t>
            </a:r>
          </a:p>
        </p:txBody>
      </p:sp>
      <p:pic>
        <p:nvPicPr>
          <p:cNvPr id="45" name="Picture 44">
            <a:extLst>
              <a:ext uri="{FF2B5EF4-FFF2-40B4-BE49-F238E27FC236}">
                <a16:creationId xmlns:a16="http://schemas.microsoft.com/office/drawing/2014/main" id="{1DC40EA1-808F-49BC-A062-9B05A839926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325"/>
          <a:stretch/>
        </p:blipFill>
        <p:spPr>
          <a:xfrm>
            <a:off x="4320875" y="8290742"/>
            <a:ext cx="965817" cy="646686"/>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2764502017"/>
              </p:ext>
            </p:extLst>
          </p:nvPr>
        </p:nvGraphicFramePr>
        <p:xfrm>
          <a:off x="231783" y="6225236"/>
          <a:ext cx="4421353" cy="2151780"/>
        </p:xfrm>
        <a:graphic>
          <a:graphicData uri="http://schemas.openxmlformats.org/drawingml/2006/table">
            <a:tbl>
              <a:tblPr firstRow="1" bandRow="1">
                <a:tableStyleId>{5940675A-B579-460E-94D1-54222C63F5DA}</a:tableStyleId>
              </a:tblPr>
              <a:tblGrid>
                <a:gridCol w="2117097">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tblGrid>
              <a:tr h="430356">
                <a:tc>
                  <a:txBody>
                    <a:bodyPr/>
                    <a:lstStyle/>
                    <a:p>
                      <a:r>
                        <a:rPr lang="en-GB" sz="1600" dirty="0">
                          <a:latin typeface="Century Gothic" panose="020B0502020202020204" pitchFamily="34" charset="0"/>
                        </a:rPr>
                        <a:t>1</a:t>
                      </a:r>
                      <a:r>
                        <a:rPr lang="en-GB" sz="1600" baseline="0" dirty="0">
                          <a:latin typeface="Century Gothic" panose="020B0502020202020204" pitchFamily="34" charset="0"/>
                        </a:rPr>
                        <a:t> </a:t>
                      </a:r>
                      <a:r>
                        <a:rPr lang="en-GB" sz="1600" dirty="0">
                          <a:latin typeface="Century Gothic" panose="020B0502020202020204" pitchFamily="34" charset="0"/>
                        </a:rPr>
                        <a:t> Sie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schön</a:t>
                      </a:r>
                      <a:r>
                        <a:rPr lang="en-GB" sz="1600" dirty="0">
                          <a:latin typeface="Century Gothic" panose="020B0502020202020204" pitchFamily="34" charset="0"/>
                        </a:rPr>
                        <a:t>.</a:t>
                      </a:r>
                    </a:p>
                  </a:txBody>
                  <a:tcPr anchor="ctr"/>
                </a:tc>
                <a:tc>
                  <a:txBody>
                    <a:bodyPr/>
                    <a:lstStyle/>
                    <a:p>
                      <a:endParaRPr lang="en-GB" sz="1600">
                        <a:latin typeface="Century Gothic" panose="020B0502020202020204" pitchFamily="34" charset="0"/>
                      </a:endParaRPr>
                    </a:p>
                  </a:txBody>
                  <a:tcPr anchor="ctr"/>
                </a:tc>
                <a:tc>
                  <a:txBody>
                    <a:bodyPr/>
                    <a:lstStyle/>
                    <a:p>
                      <a:endParaRPr lang="en-GB" sz="1600">
                        <a:latin typeface="Century Gothic" panose="020B0502020202020204" pitchFamily="34" charset="0"/>
                      </a:endParaRPr>
                    </a:p>
                  </a:txBody>
                  <a:tcPr anchor="ctr"/>
                </a:tc>
                <a:extLst>
                  <a:ext uri="{0D108BD9-81ED-4DB2-BD59-A6C34878D82A}">
                    <a16:rowId xmlns:a16="http://schemas.microsoft.com/office/drawing/2014/main" val="10000"/>
                  </a:ext>
                </a:extLst>
              </a:tr>
              <a:tr h="430356">
                <a:tc>
                  <a:txBody>
                    <a:bodyPr/>
                    <a:lstStyle/>
                    <a:p>
                      <a:r>
                        <a:rPr lang="en-GB" sz="1600" dirty="0">
                          <a:latin typeface="Century Gothic" panose="020B0502020202020204" pitchFamily="34" charset="0"/>
                        </a:rPr>
                        <a:t>2  </a:t>
                      </a:r>
                      <a:r>
                        <a:rPr lang="en-GB" sz="1600" dirty="0" err="1">
                          <a:latin typeface="Century Gothic" panose="020B0502020202020204" pitchFamily="34" charset="0"/>
                        </a:rPr>
                        <a:t>Er</a:t>
                      </a:r>
                      <a:r>
                        <a:rPr lang="en-GB" sz="1600" dirty="0">
                          <a:latin typeface="Century Gothic" panose="020B0502020202020204" pitchFamily="34" charset="0"/>
                        </a:rPr>
                        <a:t>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ganz</a:t>
                      </a:r>
                      <a:r>
                        <a:rPr lang="en-GB" sz="1600" baseline="0" dirty="0">
                          <a:latin typeface="Century Gothic" panose="020B0502020202020204" pitchFamily="34" charset="0"/>
                        </a:rPr>
                        <a:t> toll.</a:t>
                      </a:r>
                      <a:endParaRPr lang="en-GB" sz="1600" dirty="0">
                        <a:latin typeface="Century Gothic" panose="020B0502020202020204" pitchFamily="34" charset="0"/>
                      </a:endParaRPr>
                    </a:p>
                  </a:txBody>
                  <a:tcPr anchor="ctr"/>
                </a:tc>
                <a:tc>
                  <a:txBody>
                    <a:bodyPr/>
                    <a:lstStyle/>
                    <a:p>
                      <a:endParaRPr lang="en-GB" sz="1600" dirty="0">
                        <a:latin typeface="Century Gothic" panose="020B0502020202020204" pitchFamily="34" charset="0"/>
                      </a:endParaRPr>
                    </a:p>
                  </a:txBody>
                  <a:tcPr anchor="ctr"/>
                </a:tc>
                <a:tc>
                  <a:txBody>
                    <a:bodyPr/>
                    <a:lstStyle/>
                    <a:p>
                      <a:endParaRPr lang="en-GB" sz="1600">
                        <a:latin typeface="Century Gothic" panose="020B0502020202020204" pitchFamily="34" charset="0"/>
                      </a:endParaRPr>
                    </a:p>
                  </a:txBody>
                  <a:tcPr anchor="ctr"/>
                </a:tc>
                <a:extLst>
                  <a:ext uri="{0D108BD9-81ED-4DB2-BD59-A6C34878D82A}">
                    <a16:rowId xmlns:a16="http://schemas.microsoft.com/office/drawing/2014/main" val="10001"/>
                  </a:ext>
                </a:extLst>
              </a:tr>
              <a:tr h="430356">
                <a:tc>
                  <a:txBody>
                    <a:bodyPr/>
                    <a:lstStyle/>
                    <a:p>
                      <a:r>
                        <a:rPr lang="en-GB" sz="1600" dirty="0">
                          <a:latin typeface="Century Gothic" panose="020B0502020202020204" pitchFamily="34" charset="0"/>
                        </a:rPr>
                        <a:t>3. Sie </a:t>
                      </a:r>
                      <a:r>
                        <a:rPr lang="en-GB" sz="1600" dirty="0" err="1">
                          <a:latin typeface="Century Gothic" panose="020B0502020202020204" pitchFamily="34" charset="0"/>
                        </a:rPr>
                        <a:t>sind</a:t>
                      </a:r>
                      <a:r>
                        <a:rPr lang="en-GB" sz="1600" dirty="0">
                          <a:latin typeface="Century Gothic" panose="020B0502020202020204" pitchFamily="34" charset="0"/>
                        </a:rPr>
                        <a:t> </a:t>
                      </a:r>
                      <a:r>
                        <a:rPr lang="en-GB" sz="1600" dirty="0" err="1">
                          <a:latin typeface="Century Gothic" panose="020B0502020202020204" pitchFamily="34" charset="0"/>
                        </a:rPr>
                        <a:t>hässlich</a:t>
                      </a:r>
                      <a:r>
                        <a:rPr lang="en-GB" sz="1600" dirty="0">
                          <a:latin typeface="Century Gothic" panose="020B0502020202020204" pitchFamily="34" charset="0"/>
                        </a:rPr>
                        <a:t>.</a:t>
                      </a:r>
                    </a:p>
                  </a:txBody>
                  <a:tcPr anchor="ctr"/>
                </a:tc>
                <a:tc>
                  <a:txBody>
                    <a:bodyPr/>
                    <a:lstStyle/>
                    <a:p>
                      <a:endParaRPr lang="en-GB" sz="1600">
                        <a:latin typeface="Century Gothic" panose="020B0502020202020204" pitchFamily="34" charset="0"/>
                      </a:endParaRPr>
                    </a:p>
                  </a:txBody>
                  <a:tcPr anchor="ctr"/>
                </a:tc>
                <a:tc>
                  <a:txBody>
                    <a:bodyPr/>
                    <a:lstStyle/>
                    <a:p>
                      <a:endParaRPr lang="en-GB" sz="1600" dirty="0">
                        <a:latin typeface="Century Gothic" panose="020B0502020202020204" pitchFamily="34" charset="0"/>
                      </a:endParaRPr>
                    </a:p>
                  </a:txBody>
                  <a:tcPr anchor="ctr"/>
                </a:tc>
                <a:extLst>
                  <a:ext uri="{0D108BD9-81ED-4DB2-BD59-A6C34878D82A}">
                    <a16:rowId xmlns:a16="http://schemas.microsoft.com/office/drawing/2014/main" val="10002"/>
                  </a:ext>
                </a:extLst>
              </a:tr>
              <a:tr h="430356">
                <a:tc>
                  <a:txBody>
                    <a:bodyPr/>
                    <a:lstStyle/>
                    <a:p>
                      <a:r>
                        <a:rPr lang="en-GB" sz="1600" dirty="0">
                          <a:latin typeface="Century Gothic" panose="020B0502020202020204" pitchFamily="34" charset="0"/>
                        </a:rPr>
                        <a:t>4. </a:t>
                      </a:r>
                      <a:r>
                        <a:rPr lang="en-GB" sz="1600" dirty="0" err="1">
                          <a:latin typeface="Century Gothic" panose="020B0502020202020204" pitchFamily="34" charset="0"/>
                        </a:rPr>
                        <a:t>Er</a:t>
                      </a:r>
                      <a:r>
                        <a:rPr lang="en-GB" sz="1600" dirty="0">
                          <a:latin typeface="Century Gothic" panose="020B0502020202020204" pitchFamily="34" charset="0"/>
                        </a:rPr>
                        <a:t> </a:t>
                      </a:r>
                      <a:r>
                        <a:rPr lang="en-GB" sz="1600" dirty="0" err="1">
                          <a:latin typeface="Century Gothic" panose="020B0502020202020204" pitchFamily="34" charset="0"/>
                        </a:rPr>
                        <a:t>ist</a:t>
                      </a:r>
                      <a:r>
                        <a:rPr lang="en-GB" sz="1600" dirty="0">
                          <a:latin typeface="Century Gothic" panose="020B0502020202020204" pitchFamily="34" charset="0"/>
                        </a:rPr>
                        <a:t> </a:t>
                      </a:r>
                      <a:r>
                        <a:rPr lang="en-GB" sz="1600" dirty="0" err="1">
                          <a:latin typeface="Century Gothic" panose="020B0502020202020204" pitchFamily="34" charset="0"/>
                        </a:rPr>
                        <a:t>praktisch</a:t>
                      </a:r>
                      <a:r>
                        <a:rPr lang="en-GB" sz="1600" dirty="0">
                          <a:latin typeface="Century Gothic" panose="020B0502020202020204" pitchFamily="34" charset="0"/>
                        </a:rPr>
                        <a:t>.</a:t>
                      </a:r>
                    </a:p>
                  </a:txBody>
                  <a:tcPr anchor="ctr"/>
                </a:tc>
                <a:tc>
                  <a:txBody>
                    <a:bodyPr/>
                    <a:lstStyle/>
                    <a:p>
                      <a:endParaRPr lang="en-GB" sz="1600">
                        <a:latin typeface="Century Gothic" panose="020B0502020202020204" pitchFamily="34" charset="0"/>
                      </a:endParaRPr>
                    </a:p>
                  </a:txBody>
                  <a:tcPr anchor="ctr"/>
                </a:tc>
                <a:tc>
                  <a:txBody>
                    <a:bodyPr/>
                    <a:lstStyle/>
                    <a:p>
                      <a:endParaRPr lang="en-GB" sz="1600" dirty="0">
                        <a:latin typeface="Century Gothic" panose="020B0502020202020204" pitchFamily="34" charset="0"/>
                      </a:endParaRPr>
                    </a:p>
                  </a:txBody>
                  <a:tcPr anchor="ctr"/>
                </a:tc>
                <a:extLst>
                  <a:ext uri="{0D108BD9-81ED-4DB2-BD59-A6C34878D82A}">
                    <a16:rowId xmlns:a16="http://schemas.microsoft.com/office/drawing/2014/main" val="10003"/>
                  </a:ext>
                </a:extLst>
              </a:tr>
              <a:tr h="430356">
                <a:tc>
                  <a:txBody>
                    <a:bodyPr/>
                    <a:lstStyle/>
                    <a:p>
                      <a:r>
                        <a:rPr lang="en-GB" sz="1600" dirty="0">
                          <a:latin typeface="Century Gothic" panose="020B0502020202020204" pitchFamily="34" charset="0"/>
                        </a:rPr>
                        <a:t>5. </a:t>
                      </a:r>
                      <a:r>
                        <a:rPr lang="en-GB" sz="1600" dirty="0" err="1">
                          <a:latin typeface="Century Gothic" panose="020B0502020202020204" pitchFamily="34" charset="0"/>
                        </a:rPr>
                        <a:t>Es</a:t>
                      </a:r>
                      <a:r>
                        <a:rPr lang="en-GB" sz="1600" dirty="0">
                          <a:latin typeface="Century Gothic" panose="020B0502020202020204" pitchFamily="34" charset="0"/>
                        </a:rPr>
                        <a:t> </a:t>
                      </a:r>
                      <a:r>
                        <a:rPr lang="en-GB" sz="1600" dirty="0" err="1">
                          <a:latin typeface="Century Gothic" panose="020B0502020202020204" pitchFamily="34" charset="0"/>
                        </a:rPr>
                        <a:t>ist</a:t>
                      </a:r>
                      <a:r>
                        <a:rPr lang="en-GB" sz="1600" dirty="0">
                          <a:latin typeface="Century Gothic" panose="020B0502020202020204" pitchFamily="34" charset="0"/>
                        </a:rPr>
                        <a:t> super!</a:t>
                      </a:r>
                    </a:p>
                  </a:txBody>
                  <a:tcPr anchor="ctr"/>
                </a:tc>
                <a:tc>
                  <a:txBody>
                    <a:bodyPr/>
                    <a:lstStyle/>
                    <a:p>
                      <a:endParaRPr lang="en-GB" sz="1600" dirty="0">
                        <a:latin typeface="Century Gothic" panose="020B0502020202020204" pitchFamily="34" charset="0"/>
                      </a:endParaRPr>
                    </a:p>
                  </a:txBody>
                  <a:tcPr anchor="ctr"/>
                </a:tc>
                <a:tc>
                  <a:txBody>
                    <a:bodyPr/>
                    <a:lstStyle/>
                    <a:p>
                      <a:endParaRPr lang="en-GB" sz="1600" dirty="0">
                        <a:latin typeface="Century Gothic" panose="020B0502020202020204" pitchFamily="34" charset="0"/>
                      </a:endParaRPr>
                    </a:p>
                  </a:txBody>
                  <a:tcPr anchor="ctr"/>
                </a:tc>
                <a:extLst>
                  <a:ext uri="{0D108BD9-81ED-4DB2-BD59-A6C34878D82A}">
                    <a16:rowId xmlns:a16="http://schemas.microsoft.com/office/drawing/2014/main" val="10004"/>
                  </a:ext>
                </a:extLst>
              </a:tr>
            </a:tbl>
          </a:graphicData>
        </a:graphic>
      </p:graphicFrame>
      <p:sp>
        <p:nvSpPr>
          <p:cNvPr id="17" name="TextBox 16"/>
          <p:cNvSpPr txBox="1"/>
          <p:nvPr/>
        </p:nvSpPr>
        <p:spPr>
          <a:xfrm>
            <a:off x="197810" y="5886684"/>
            <a:ext cx="5877851" cy="338554"/>
          </a:xfrm>
          <a:prstGeom prst="rect">
            <a:avLst/>
          </a:prstGeom>
          <a:noFill/>
        </p:spPr>
        <p:txBody>
          <a:bodyPr wrap="square" rtlCol="0">
            <a:spAutoFit/>
          </a:bodyPr>
          <a:lstStyle/>
          <a:p>
            <a:r>
              <a:rPr lang="en-GB" sz="1600" dirty="0">
                <a:latin typeface="Century Gothic" panose="020B0502020202020204" pitchFamily="34" charset="0"/>
              </a:rPr>
              <a:t>Identify the correct Christmas present from the pronoun:</a:t>
            </a:r>
          </a:p>
        </p:txBody>
      </p:sp>
      <p:pic>
        <p:nvPicPr>
          <p:cNvPr id="46" name="Picture 45" descr="Iphone, Cell Phone, Phone, Mobile Phone, Electronics">
            <a:extLst>
              <a:ext uri="{FF2B5EF4-FFF2-40B4-BE49-F238E27FC236}">
                <a16:creationId xmlns:a16="http://schemas.microsoft.com/office/drawing/2014/main" id="{D43CC634-B54A-4882-83AA-6474735105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39762" y="7524328"/>
            <a:ext cx="213792" cy="4275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9BEAAA97-F34B-457F-B951-4369F295FCC8}"/>
              </a:ext>
            </a:extLst>
          </p:cNvPr>
          <p:cNvPicPr>
            <a:picLocks noChangeAspect="1"/>
          </p:cNvPicPr>
          <p:nvPr/>
        </p:nvPicPr>
        <p:blipFill>
          <a:blip r:embed="rId7"/>
          <a:stretch>
            <a:fillRect/>
          </a:stretch>
        </p:blipFill>
        <p:spPr>
          <a:xfrm>
            <a:off x="3733856" y="7531685"/>
            <a:ext cx="676722" cy="376754"/>
          </a:xfrm>
          <a:prstGeom prst="rect">
            <a:avLst/>
          </a:prstGeom>
        </p:spPr>
      </p:pic>
      <p:pic>
        <p:nvPicPr>
          <p:cNvPr id="48" name="Picture 47" descr="Race Car Driver Jacket Clip Art">
            <a:extLst>
              <a:ext uri="{FF2B5EF4-FFF2-40B4-BE49-F238E27FC236}">
                <a16:creationId xmlns:a16="http://schemas.microsoft.com/office/drawing/2014/main" id="{D6FDAC92-F481-4203-8A2C-1C56A3C31C1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57423" y="7131326"/>
            <a:ext cx="381575" cy="33960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Race Car Driver Jacket Clip Art">
            <a:extLst>
              <a:ext uri="{FF2B5EF4-FFF2-40B4-BE49-F238E27FC236}">
                <a16:creationId xmlns:a16="http://schemas.microsoft.com/office/drawing/2014/main" id="{D6FDAC92-F481-4203-8A2C-1C56A3C31C1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7545" y="7123442"/>
            <a:ext cx="381575" cy="33960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Race Car Driver Jacket Clip Art">
            <a:extLst>
              <a:ext uri="{FF2B5EF4-FFF2-40B4-BE49-F238E27FC236}">
                <a16:creationId xmlns:a16="http://schemas.microsoft.com/office/drawing/2014/main" id="{D6FDAC92-F481-4203-8A2C-1C56A3C31C1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59723" y="7131326"/>
            <a:ext cx="381575" cy="3396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Bike Clip Art">
            <a:extLst>
              <a:ext uri="{FF2B5EF4-FFF2-40B4-BE49-F238E27FC236}">
                <a16:creationId xmlns:a16="http://schemas.microsoft.com/office/drawing/2014/main" id="{CF36D5C9-16A5-439B-AC42-6C8B8DE6E3B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20361" y="7970616"/>
            <a:ext cx="479999" cy="40639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48255" y="6194502"/>
            <a:ext cx="324860" cy="467127"/>
          </a:xfrm>
          <a:prstGeom prst="rect">
            <a:avLst/>
          </a:prstGeom>
        </p:spPr>
      </p:pic>
      <p:pic>
        <p:nvPicPr>
          <p:cNvPr id="53" name="Picture 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06184" y="6225235"/>
            <a:ext cx="360894" cy="418733"/>
          </a:xfrm>
          <a:prstGeom prst="rect">
            <a:avLst/>
          </a:prstGeom>
        </p:spPr>
      </p:pic>
      <p:pic>
        <p:nvPicPr>
          <p:cNvPr id="54" name="Picture 5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79029" y="7927280"/>
            <a:ext cx="324860" cy="467127"/>
          </a:xfrm>
          <a:prstGeom prst="rect">
            <a:avLst/>
          </a:prstGeom>
        </p:spPr>
      </p:pic>
      <p:pic>
        <p:nvPicPr>
          <p:cNvPr id="55" name="Picture 54" descr="Iphone, Cell Phone, Phone, Mobile Phone, Electronics">
            <a:extLst>
              <a:ext uri="{FF2B5EF4-FFF2-40B4-BE49-F238E27FC236}">
                <a16:creationId xmlns:a16="http://schemas.microsoft.com/office/drawing/2014/main" id="{D43CC634-B54A-4882-83AA-6474735105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27751" y="6663806"/>
            <a:ext cx="213792" cy="42758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76568" y="6608734"/>
            <a:ext cx="324860" cy="467127"/>
          </a:xfrm>
          <a:prstGeom prst="rect">
            <a:avLst/>
          </a:prstGeom>
        </p:spPr>
      </p:pic>
    </p:spTree>
    <p:extLst>
      <p:ext uri="{BB962C8B-B14F-4D97-AF65-F5344CB8AC3E}">
        <p14:creationId xmlns:p14="http://schemas.microsoft.com/office/powerpoint/2010/main" val="1772759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66197" y="603009"/>
            <a:ext cx="6496979"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Plurals (revisited) and -</a:t>
            </a:r>
            <a:r>
              <a:rPr lang="en-GB" b="1" dirty="0" err="1">
                <a:solidFill>
                  <a:srgbClr val="000000"/>
                </a:solidFill>
                <a:latin typeface="Century Gothic" panose="020B0502020202020204" pitchFamily="34" charset="0"/>
              </a:rPr>
              <a:t>er</a:t>
            </a:r>
            <a:r>
              <a:rPr lang="en-GB" b="1" dirty="0">
                <a:solidFill>
                  <a:srgbClr val="000000"/>
                </a:solidFill>
                <a:latin typeface="Century Gothic" panose="020B0502020202020204" pitchFamily="34" charset="0"/>
              </a:rPr>
              <a:t> (+/-) umlaut </a:t>
            </a:r>
          </a:p>
        </p:txBody>
      </p:sp>
      <p:sp>
        <p:nvSpPr>
          <p:cNvPr id="34" name="Rectangle 33">
            <a:extLst>
              <a:ext uri="{FF2B5EF4-FFF2-40B4-BE49-F238E27FC236}">
                <a16:creationId xmlns:a16="http://schemas.microsoft.com/office/drawing/2014/main" id="{F98E3EBB-F240-4D15-A83A-10024281FC12}"/>
              </a:ext>
            </a:extLst>
          </p:cNvPr>
          <p:cNvSpPr/>
          <p:nvPr/>
        </p:nvSpPr>
        <p:spPr>
          <a:xfrm>
            <a:off x="5013176" y="265508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4040096275"/>
              </p:ext>
            </p:extLst>
          </p:nvPr>
        </p:nvGraphicFramePr>
        <p:xfrm>
          <a:off x="4643673" y="3252351"/>
          <a:ext cx="2025687" cy="4386720"/>
        </p:xfrm>
        <a:graphic>
          <a:graphicData uri="http://schemas.openxmlformats.org/drawingml/2006/table">
            <a:tbl>
              <a:tblPr>
                <a:tableStyleId>{5940675A-B579-460E-94D1-54222C63F5DA}</a:tableStyleId>
              </a:tblPr>
              <a:tblGrid>
                <a:gridCol w="1017575">
                  <a:extLst>
                    <a:ext uri="{9D8B030D-6E8A-4147-A177-3AD203B41FA5}">
                      <a16:colId xmlns:a16="http://schemas.microsoft.com/office/drawing/2014/main" val="1445783936"/>
                    </a:ext>
                  </a:extLst>
                </a:gridCol>
                <a:gridCol w="1008112">
                  <a:extLst>
                    <a:ext uri="{9D8B030D-6E8A-4147-A177-3AD203B41FA5}">
                      <a16:colId xmlns:a16="http://schemas.microsoft.com/office/drawing/2014/main" val="196554446"/>
                    </a:ext>
                  </a:extLst>
                </a:gridCol>
              </a:tblGrid>
              <a:tr h="297868">
                <a:tc>
                  <a:txBody>
                    <a:bodyPr/>
                    <a:lstStyle/>
                    <a:p>
                      <a:pPr algn="l" fontAlgn="b"/>
                      <a:r>
                        <a:rPr lang="en-GB" sz="1600" b="0" i="0" u="none" strike="noStrike" dirty="0">
                          <a:solidFill>
                            <a:srgbClr val="000000"/>
                          </a:solidFill>
                          <a:effectLst/>
                          <a:latin typeface="Century Gothic" panose="020B0502020202020204" pitchFamily="34" charset="0"/>
                        </a:rPr>
                        <a:t>null</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zero</a:t>
                      </a:r>
                    </a:p>
                  </a:txBody>
                  <a:tcPr marL="90000" marR="90000" marT="46800" marB="46800" anchor="ctr"/>
                </a:tc>
                <a:extLst>
                  <a:ext uri="{0D108BD9-81ED-4DB2-BD59-A6C34878D82A}">
                    <a16:rowId xmlns:a16="http://schemas.microsoft.com/office/drawing/2014/main" val="263744981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eins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one</a:t>
                      </a:r>
                    </a:p>
                  </a:txBody>
                  <a:tcPr marL="90000" marR="90000" marT="46800" marB="46800" anchor="ctr"/>
                </a:tc>
                <a:extLst>
                  <a:ext uri="{0D108BD9-81ED-4DB2-BD59-A6C34878D82A}">
                    <a16:rowId xmlns:a16="http://schemas.microsoft.com/office/drawing/2014/main" val="1810833337"/>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zwei</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two</a:t>
                      </a:r>
                    </a:p>
                  </a:txBody>
                  <a:tcPr marL="90000" marR="90000" marT="46800" marB="46800" anchor="ctr"/>
                </a:tc>
                <a:extLst>
                  <a:ext uri="{0D108BD9-81ED-4DB2-BD59-A6C34878D82A}">
                    <a16:rowId xmlns:a16="http://schemas.microsoft.com/office/drawing/2014/main" val="377835865"/>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drei</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three</a:t>
                      </a:r>
                    </a:p>
                  </a:txBody>
                  <a:tcPr marL="90000" marR="90000" marT="46800" marB="46800" anchor="ctr"/>
                </a:tc>
                <a:extLst>
                  <a:ext uri="{0D108BD9-81ED-4DB2-BD59-A6C34878D82A}">
                    <a16:rowId xmlns:a16="http://schemas.microsoft.com/office/drawing/2014/main" val="325727487"/>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vier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four</a:t>
                      </a:r>
                    </a:p>
                  </a:txBody>
                  <a:tcPr marL="90000" marR="90000" marT="46800" marB="46800" anchor="ctr"/>
                </a:tc>
                <a:extLst>
                  <a:ext uri="{0D108BD9-81ED-4DB2-BD59-A6C34878D82A}">
                    <a16:rowId xmlns:a16="http://schemas.microsoft.com/office/drawing/2014/main" val="309232370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fünf</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five</a:t>
                      </a:r>
                    </a:p>
                  </a:txBody>
                  <a:tcPr marL="90000" marR="90000" marT="46800" marB="46800" anchor="ctr"/>
                </a:tc>
                <a:extLst>
                  <a:ext uri="{0D108BD9-81ED-4DB2-BD59-A6C34878D82A}">
                    <a16:rowId xmlns:a16="http://schemas.microsoft.com/office/drawing/2014/main" val="82542282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sechs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six</a:t>
                      </a:r>
                    </a:p>
                  </a:txBody>
                  <a:tcPr marL="90000" marR="90000" marT="46800" marB="46800" anchor="ctr"/>
                </a:tc>
                <a:extLst>
                  <a:ext uri="{0D108BD9-81ED-4DB2-BD59-A6C34878D82A}">
                    <a16:rowId xmlns:a16="http://schemas.microsoft.com/office/drawing/2014/main" val="25839242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sieben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seven</a:t>
                      </a:r>
                    </a:p>
                  </a:txBody>
                  <a:tcPr marL="90000" marR="90000" marT="46800" marB="46800" anchor="ctr"/>
                </a:tc>
                <a:extLst>
                  <a:ext uri="{0D108BD9-81ED-4DB2-BD59-A6C34878D82A}">
                    <a16:rowId xmlns:a16="http://schemas.microsoft.com/office/drawing/2014/main" val="1350205746"/>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acht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eight</a:t>
                      </a:r>
                    </a:p>
                  </a:txBody>
                  <a:tcPr marL="90000" marR="90000" marT="46800" marB="46800" anchor="ctr"/>
                </a:tc>
                <a:extLst>
                  <a:ext uri="{0D108BD9-81ED-4DB2-BD59-A6C34878D82A}">
                    <a16:rowId xmlns:a16="http://schemas.microsoft.com/office/drawing/2014/main" val="3825271405"/>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neun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nine</a:t>
                      </a:r>
                    </a:p>
                  </a:txBody>
                  <a:tcPr marL="90000" marR="90000" marT="46800" marB="46800" anchor="ctr"/>
                </a:tc>
                <a:extLst>
                  <a:ext uri="{0D108BD9-81ED-4DB2-BD59-A6C34878D82A}">
                    <a16:rowId xmlns:a16="http://schemas.microsoft.com/office/drawing/2014/main" val="333155502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zehn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ten</a:t>
                      </a:r>
                    </a:p>
                  </a:txBody>
                  <a:tcPr marL="90000" marR="90000" marT="46800" marB="46800" anchor="ctr"/>
                </a:tc>
                <a:extLst>
                  <a:ext uri="{0D108BD9-81ED-4DB2-BD59-A6C34878D82A}">
                    <a16:rowId xmlns:a16="http://schemas.microsoft.com/office/drawing/2014/main" val="304428261"/>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elf</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eleven</a:t>
                      </a:r>
                    </a:p>
                  </a:txBody>
                  <a:tcPr marL="90000" marR="90000" marT="46800" marB="46800" anchor="ctr"/>
                </a:tc>
                <a:extLst>
                  <a:ext uri="{0D108BD9-81ED-4DB2-BD59-A6C34878D82A}">
                    <a16:rowId xmlns:a16="http://schemas.microsoft.com/office/drawing/2014/main" val="1664642359"/>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zwölf</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twelve</a:t>
                      </a:r>
                    </a:p>
                  </a:txBody>
                  <a:tcPr marL="90000" marR="90000" marT="46800" marB="46800" anchor="ctr"/>
                </a:tc>
                <a:extLst>
                  <a:ext uri="{0D108BD9-81ED-4DB2-BD59-A6C34878D82A}">
                    <a16:rowId xmlns:a16="http://schemas.microsoft.com/office/drawing/2014/main" val="925093309"/>
                  </a:ext>
                </a:extLst>
              </a:tr>
            </a:tbl>
          </a:graphicData>
        </a:graphic>
      </p:graphicFrame>
      <p:sp>
        <p:nvSpPr>
          <p:cNvPr id="38" name="Rectangle 37">
            <a:extLst>
              <a:ext uri="{FF2B5EF4-FFF2-40B4-BE49-F238E27FC236}">
                <a16:creationId xmlns:a16="http://schemas.microsoft.com/office/drawing/2014/main" id="{19509943-55FC-4F7C-81BB-D4DC52DCE2C9}"/>
              </a:ext>
            </a:extLst>
          </p:cNvPr>
          <p:cNvSpPr/>
          <p:nvPr/>
        </p:nvSpPr>
        <p:spPr>
          <a:xfrm>
            <a:off x="195241" y="2672912"/>
            <a:ext cx="4719659" cy="408053"/>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b="1" dirty="0">
                <a:solidFill>
                  <a:srgbClr val="FFFFFF"/>
                </a:solidFill>
                <a:latin typeface="Century Gothic" panose="020B0502020202020204" pitchFamily="34" charset="0"/>
              </a:rPr>
              <a:t>Talking about more than one thing</a:t>
            </a:r>
          </a:p>
        </p:txBody>
      </p:sp>
      <p:sp>
        <p:nvSpPr>
          <p:cNvPr id="6" name="TextBox 5">
            <a:extLst>
              <a:ext uri="{FF2B5EF4-FFF2-40B4-BE49-F238E27FC236}">
                <a16:creationId xmlns:a16="http://schemas.microsoft.com/office/drawing/2014/main" id="{3A91BB73-B876-48F6-B03D-88AE2BC933E5}"/>
              </a:ext>
            </a:extLst>
          </p:cNvPr>
          <p:cNvSpPr txBox="1"/>
          <p:nvPr/>
        </p:nvSpPr>
        <p:spPr>
          <a:xfrm>
            <a:off x="995455" y="955093"/>
            <a:ext cx="5534258" cy="584775"/>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Some masculine and neuter nouns add –</a:t>
            </a:r>
            <a:r>
              <a:rPr lang="en-GB" sz="1600" b="1"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the end and an </a:t>
            </a:r>
            <a:r>
              <a:rPr lang="en-GB" sz="1600" b="1" dirty="0">
                <a:solidFill>
                  <a:srgbClr val="000000"/>
                </a:solidFill>
                <a:latin typeface="Century Gothic" panose="020B0502020202020204" pitchFamily="34" charset="0"/>
              </a:rPr>
              <a:t>umlaut </a:t>
            </a:r>
            <a:r>
              <a:rPr lang="en-GB" sz="1600" dirty="0">
                <a:solidFill>
                  <a:srgbClr val="000000"/>
                </a:solidFill>
                <a:latin typeface="Century Gothic" panose="020B0502020202020204" pitchFamily="34" charset="0"/>
              </a:rPr>
              <a:t>on the vowel (ä / ö / ü):</a:t>
            </a:r>
            <a:endParaRPr lang="en-US" sz="1600" dirty="0">
              <a:solidFill>
                <a:srgbClr val="000000"/>
              </a:solidFill>
              <a:latin typeface="Century Gothic" panose="020B0502020202020204" pitchFamily="34" charset="0"/>
            </a:endParaRPr>
          </a:p>
        </p:txBody>
      </p:sp>
      <p:sp>
        <p:nvSpPr>
          <p:cNvPr id="11" name="TextBox 10">
            <a:extLst>
              <a:ext uri="{FF2B5EF4-FFF2-40B4-BE49-F238E27FC236}">
                <a16:creationId xmlns:a16="http://schemas.microsoft.com/office/drawing/2014/main" id="{56608889-CA01-4663-A8C1-EB30146C4BA0}"/>
              </a:ext>
            </a:extLst>
          </p:cNvPr>
          <p:cNvSpPr txBox="1"/>
          <p:nvPr/>
        </p:nvSpPr>
        <p:spPr>
          <a:xfrm>
            <a:off x="509918" y="1624631"/>
            <a:ext cx="5952493" cy="83099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   der Mann - </a:t>
            </a:r>
            <a:r>
              <a:rPr lang="en-GB" sz="1600" i="1" dirty="0">
                <a:solidFill>
                  <a:srgbClr val="000000"/>
                </a:solidFill>
                <a:latin typeface="Century Gothic" panose="020B0502020202020204" pitchFamily="34" charset="0"/>
              </a:rPr>
              <a:t>the man</a:t>
            </a:r>
            <a:r>
              <a:rPr lang="en-GB" sz="1600" dirty="0">
                <a:solidFill>
                  <a:srgbClr val="000000"/>
                </a:solidFill>
                <a:latin typeface="Century Gothic" panose="020B0502020202020204" pitchFamily="34" charset="0"/>
              </a:rPr>
              <a:t>	die </a:t>
            </a:r>
            <a:r>
              <a:rPr lang="en-GB" sz="1600" dirty="0" err="1">
                <a:solidFill>
                  <a:srgbClr val="000000"/>
                </a:solidFill>
                <a:latin typeface="Century Gothic" panose="020B0502020202020204" pitchFamily="34" charset="0"/>
              </a:rPr>
              <a:t>M</a:t>
            </a:r>
            <a:r>
              <a:rPr lang="en-GB" sz="1600" b="1" dirty="0" err="1">
                <a:solidFill>
                  <a:srgbClr val="000000"/>
                </a:solidFill>
                <a:latin typeface="Century Gothic" panose="020B0502020202020204" pitchFamily="34" charset="0"/>
              </a:rPr>
              <a:t>ä</a:t>
            </a:r>
            <a:r>
              <a:rPr lang="en-GB" sz="1600" dirty="0" err="1">
                <a:solidFill>
                  <a:srgbClr val="000000"/>
                </a:solidFill>
                <a:latin typeface="Century Gothic" panose="020B0502020202020204" pitchFamily="34" charset="0"/>
              </a:rPr>
              <a:t>nn</a:t>
            </a:r>
            <a:r>
              <a:rPr lang="en-GB" sz="1600" b="1" dirty="0" err="1">
                <a:solidFill>
                  <a:srgbClr val="000000"/>
                </a:solidFill>
                <a:latin typeface="Century Gothic" panose="020B0502020202020204" pitchFamily="34" charset="0"/>
              </a:rPr>
              <a:t>er</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the men</a:t>
            </a:r>
          </a:p>
          <a:p>
            <a:pPr fontAlgn="auto">
              <a:spcBef>
                <a:spcPts val="0"/>
              </a:spcBef>
              <a:spcAft>
                <a:spcPts val="0"/>
              </a:spcAft>
            </a:pP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das Wort  - </a:t>
            </a:r>
            <a:r>
              <a:rPr lang="en-GB" sz="1600" i="1" dirty="0">
                <a:solidFill>
                  <a:srgbClr val="000000"/>
                </a:solidFill>
                <a:latin typeface="Century Gothic" panose="020B0502020202020204" pitchFamily="34" charset="0"/>
              </a:rPr>
              <a:t>the word     	</a:t>
            </a:r>
            <a:r>
              <a:rPr lang="en-GB" sz="1600" dirty="0">
                <a:solidFill>
                  <a:srgbClr val="000000"/>
                </a:solidFill>
                <a:latin typeface="Century Gothic" panose="020B0502020202020204" pitchFamily="34" charset="0"/>
              </a:rPr>
              <a:t>die  </a:t>
            </a:r>
            <a:r>
              <a:rPr lang="en-GB" sz="1600" dirty="0" err="1">
                <a:solidFill>
                  <a:srgbClr val="000000"/>
                </a:solidFill>
                <a:latin typeface="Century Gothic" panose="020B0502020202020204" pitchFamily="34" charset="0"/>
              </a:rPr>
              <a:t>W</a:t>
            </a:r>
            <a:r>
              <a:rPr lang="en-GB" sz="1600" b="1" dirty="0" err="1">
                <a:solidFill>
                  <a:srgbClr val="000000"/>
                </a:solidFill>
                <a:latin typeface="Century Gothic" panose="020B0502020202020204" pitchFamily="34" charset="0"/>
              </a:rPr>
              <a:t>ö</a:t>
            </a:r>
            <a:r>
              <a:rPr lang="en-GB" sz="1600" dirty="0" err="1">
                <a:solidFill>
                  <a:srgbClr val="000000"/>
                </a:solidFill>
                <a:latin typeface="Century Gothic" panose="020B0502020202020204" pitchFamily="34" charset="0"/>
              </a:rPr>
              <a:t>rt</a:t>
            </a:r>
            <a:r>
              <a:rPr lang="en-GB" sz="1600" b="1" dirty="0" err="1">
                <a:solidFill>
                  <a:srgbClr val="000000"/>
                </a:solidFill>
                <a:latin typeface="Century Gothic" panose="020B0502020202020204" pitchFamily="34" charset="0"/>
              </a:rPr>
              <a:t>er</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a:t>
            </a:r>
            <a:r>
              <a:rPr lang="en-GB" sz="1600" b="1"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the words</a:t>
            </a:r>
            <a:endParaRPr lang="en-GB" sz="1600" b="1" i="1" dirty="0">
              <a:solidFill>
                <a:srgbClr val="000000"/>
              </a:solidFill>
              <a:latin typeface="Century Gothic" panose="020B0502020202020204" pitchFamily="34" charset="0"/>
            </a:endParaRPr>
          </a:p>
          <a:p>
            <a:pPr fontAlgn="auto">
              <a:spcBef>
                <a:spcPts val="0"/>
              </a:spcBef>
              <a:spcAft>
                <a:spcPts val="0"/>
              </a:spcAft>
            </a:pP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das Lied   - </a:t>
            </a:r>
            <a:r>
              <a:rPr lang="en-GB" sz="1600" i="1" dirty="0">
                <a:solidFill>
                  <a:srgbClr val="000000"/>
                </a:solidFill>
                <a:latin typeface="Century Gothic" panose="020B0502020202020204" pitchFamily="34" charset="0"/>
              </a:rPr>
              <a:t>the song      </a:t>
            </a:r>
            <a:r>
              <a:rPr lang="en-GB" sz="1600" dirty="0">
                <a:solidFill>
                  <a:srgbClr val="000000"/>
                </a:solidFill>
                <a:latin typeface="Century Gothic" panose="020B0502020202020204" pitchFamily="34" charset="0"/>
              </a:rPr>
              <a:t>	die Lied</a:t>
            </a:r>
            <a:r>
              <a:rPr lang="en-GB" sz="1600" b="1" dirty="0">
                <a:solidFill>
                  <a:srgbClr val="000000"/>
                </a:solidFill>
                <a:latin typeface="Century Gothic" panose="020B0502020202020204" pitchFamily="34" charset="0"/>
              </a:rPr>
              <a:t>er    </a:t>
            </a:r>
            <a:r>
              <a:rPr lang="en-GB" sz="1600" dirty="0">
                <a:solidFill>
                  <a:srgbClr val="000000"/>
                </a:solidFill>
                <a:latin typeface="Century Gothic" panose="020B0502020202020204" pitchFamily="34" charset="0"/>
              </a:rPr>
              <a:t>-</a:t>
            </a:r>
            <a:r>
              <a:rPr lang="en-GB" sz="1600" b="1"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the songs</a:t>
            </a:r>
            <a:r>
              <a:rPr lang="en-GB" sz="1600" b="1" i="1"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        </a:t>
            </a:r>
            <a:endParaRPr lang="en-US" sz="1600" i="1" dirty="0">
              <a:solidFill>
                <a:srgbClr val="0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411B8227-D4D0-417C-9D21-570C5972CA3D}"/>
              </a:ext>
            </a:extLst>
          </p:cNvPr>
          <p:cNvSpPr txBox="1"/>
          <p:nvPr/>
        </p:nvSpPr>
        <p:spPr>
          <a:xfrm>
            <a:off x="172381" y="997984"/>
            <a:ext cx="792730" cy="338554"/>
          </a:xfrm>
          <a:prstGeom prst="rect">
            <a:avLst/>
          </a:prstGeom>
          <a:solidFill>
            <a:srgbClr val="FDEEB9"/>
          </a:solidFill>
          <a:ln>
            <a:solidFill>
              <a:schemeClr val="tx1">
                <a:lumMod val="50000"/>
                <a:lumOff val="50000"/>
              </a:schemeClr>
            </a:solidFill>
          </a:ln>
        </p:spPr>
        <p:txBody>
          <a:bodyPr wrap="square" rtlCol="0" anchor="ctr">
            <a:spAutoFit/>
          </a:bodyPr>
          <a:lstStyle/>
          <a:p>
            <a:pPr algn="ctr" fontAlgn="auto">
              <a:spcBef>
                <a:spcPts val="0"/>
              </a:spcBef>
              <a:spcAft>
                <a:spcPts val="0"/>
              </a:spcAft>
            </a:pPr>
            <a:r>
              <a:rPr lang="en-GB" sz="1600" b="1" dirty="0">
                <a:solidFill>
                  <a:srgbClr val="000000"/>
                </a:solidFill>
                <a:latin typeface="Century Gothic" panose="020B0502020202020204" pitchFamily="34" charset="0"/>
              </a:rPr>
              <a:t>Rule 4</a:t>
            </a:r>
            <a:endParaRPr lang="en-US" sz="1600" b="1" dirty="0">
              <a:solidFill>
                <a:srgbClr val="000000"/>
              </a:solidFill>
              <a:latin typeface="Century Gothic" panose="020B0502020202020204" pitchFamily="34" charset="0"/>
            </a:endParaRPr>
          </a:p>
        </p:txBody>
      </p:sp>
      <p:sp>
        <p:nvSpPr>
          <p:cNvPr id="17"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31</a:t>
            </a:r>
          </a:p>
        </p:txBody>
      </p:sp>
      <p:sp>
        <p:nvSpPr>
          <p:cNvPr id="19" name="Rounded Rectangle 18"/>
          <p:cNvSpPr/>
          <p:nvPr/>
        </p:nvSpPr>
        <p:spPr>
          <a:xfrm>
            <a:off x="5325395" y="8193064"/>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1.2.6 &amp; 1.1.7</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277" y="7957736"/>
            <a:ext cx="1140718" cy="114071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007263054"/>
              </p:ext>
            </p:extLst>
          </p:nvPr>
        </p:nvGraphicFramePr>
        <p:xfrm>
          <a:off x="195240" y="3520440"/>
          <a:ext cx="4169863" cy="4450080"/>
        </p:xfrm>
        <a:graphic>
          <a:graphicData uri="http://schemas.openxmlformats.org/drawingml/2006/table">
            <a:tbl>
              <a:tblPr firstRow="1" bandRow="1">
                <a:tableStyleId>{5940675A-B579-460E-94D1-54222C63F5DA}</a:tableStyleId>
              </a:tblPr>
              <a:tblGrid>
                <a:gridCol w="4169863">
                  <a:extLst>
                    <a:ext uri="{9D8B030D-6E8A-4147-A177-3AD203B41FA5}">
                      <a16:colId xmlns:a16="http://schemas.microsoft.com/office/drawing/2014/main" val="20000"/>
                    </a:ext>
                  </a:extLst>
                </a:gridCol>
              </a:tblGrid>
              <a:tr h="370840">
                <a:tc>
                  <a:txBody>
                    <a:bodyPr/>
                    <a:lstStyle/>
                    <a:p>
                      <a:r>
                        <a:rPr lang="en-GB" sz="1600" dirty="0">
                          <a:latin typeface="Century Gothic" panose="020B0502020202020204" pitchFamily="34" charset="0"/>
                        </a:rPr>
                        <a:t>1 I say</a:t>
                      </a:r>
                      <a:r>
                        <a:rPr lang="en-GB" sz="1600" baseline="0" dirty="0">
                          <a:latin typeface="Century Gothic" panose="020B0502020202020204" pitchFamily="34" charset="0"/>
                        </a:rPr>
                        <a:t> five words.</a:t>
                      </a:r>
                      <a:endParaRPr lang="en-GB" sz="1600" dirty="0">
                        <a:latin typeface="Century Gothic" panose="020B0502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endParaRPr lang="en-GB" sz="1600" dirty="0">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2 I am</a:t>
                      </a:r>
                      <a:r>
                        <a:rPr lang="en-GB" sz="1600" baseline="0" dirty="0">
                          <a:latin typeface="Century Gothic" panose="020B0502020202020204" pitchFamily="34" charset="0"/>
                        </a:rPr>
                        <a:t> learning three songs.</a:t>
                      </a:r>
                      <a:endParaRPr lang="en-GB" sz="1600" dirty="0">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endParaRPr lang="en-GB" sz="1600" dirty="0">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GB" sz="1600" dirty="0">
                          <a:latin typeface="Century Gothic" panose="020B0502020202020204" pitchFamily="34" charset="0"/>
                        </a:rPr>
                        <a:t>3 She has six presents.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endParaRPr lang="en-GB" sz="1600" dirty="0">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r>
                        <a:rPr lang="en-GB" sz="1600" dirty="0">
                          <a:latin typeface="Century Gothic" panose="020B0502020202020204" pitchFamily="34" charset="0"/>
                        </a:rPr>
                        <a:t>4  He has nine</a:t>
                      </a:r>
                      <a:r>
                        <a:rPr lang="en-GB" sz="1600" baseline="0" dirty="0">
                          <a:latin typeface="Century Gothic" panose="020B0502020202020204" pitchFamily="34" charset="0"/>
                        </a:rPr>
                        <a:t> jackets.</a:t>
                      </a:r>
                      <a:r>
                        <a:rPr lang="en-GB" sz="1600" dirty="0">
                          <a:latin typeface="Century Gothic" panose="020B0502020202020204" pitchFamily="34" charset="0"/>
                        </a:rPr>
                        <a:t> </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endParaRPr lang="en-GB" sz="1600" dirty="0">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r>
                        <a:rPr lang="en-GB" sz="1600" dirty="0">
                          <a:latin typeface="Century Gothic" panose="020B0502020202020204" pitchFamily="34" charset="0"/>
                        </a:rPr>
                        <a:t>5 You are hearing two singers.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0840">
                <a:tc>
                  <a:txBody>
                    <a:bodyPr/>
                    <a:lstStyle/>
                    <a:p>
                      <a:endParaRPr lang="en-GB" sz="1600" dirty="0">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70840">
                <a:tc>
                  <a:txBody>
                    <a:bodyPr/>
                    <a:lstStyle/>
                    <a:p>
                      <a:r>
                        <a:rPr lang="en-GB" sz="1600" dirty="0">
                          <a:latin typeface="Century Gothic" panose="020B0502020202020204" pitchFamily="34" charset="0"/>
                        </a:rPr>
                        <a:t>6 I have a phone.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70840">
                <a:tc>
                  <a:txBody>
                    <a:bodyPr/>
                    <a:lstStyle/>
                    <a:p>
                      <a:endParaRPr lang="en-GB" sz="1600" dirty="0">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
        <p:nvSpPr>
          <p:cNvPr id="8" name="TextBox 7"/>
          <p:cNvSpPr txBox="1"/>
          <p:nvPr/>
        </p:nvSpPr>
        <p:spPr>
          <a:xfrm>
            <a:off x="172381" y="3180932"/>
            <a:ext cx="4336740" cy="369332"/>
          </a:xfrm>
          <a:prstGeom prst="rect">
            <a:avLst/>
          </a:prstGeom>
          <a:noFill/>
        </p:spPr>
        <p:txBody>
          <a:bodyPr wrap="square" rtlCol="0">
            <a:spAutoFit/>
          </a:bodyPr>
          <a:lstStyle/>
          <a:p>
            <a:r>
              <a:rPr lang="en-GB" b="1" dirty="0" err="1">
                <a:latin typeface="Century Gothic" panose="020B0502020202020204" pitchFamily="34" charset="0"/>
              </a:rPr>
              <a:t>Schreib</a:t>
            </a:r>
            <a:r>
              <a:rPr lang="en-GB" b="1" dirty="0">
                <a:latin typeface="Century Gothic" panose="020B0502020202020204" pitchFamily="34" charset="0"/>
              </a:rPr>
              <a:t> auf Deutsch:</a:t>
            </a:r>
          </a:p>
        </p:txBody>
      </p:sp>
      <p:sp>
        <p:nvSpPr>
          <p:cNvPr id="21" name="Rounded Rectangle 20"/>
          <p:cNvSpPr/>
          <p:nvPr/>
        </p:nvSpPr>
        <p:spPr>
          <a:xfrm>
            <a:off x="665471" y="8077686"/>
            <a:ext cx="3051561" cy="921862"/>
          </a:xfrm>
          <a:prstGeom prst="roundRect">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Remember: </a:t>
            </a:r>
            <a:r>
              <a:rPr lang="en-GB" sz="1600" b="1" dirty="0">
                <a:solidFill>
                  <a:schemeClr val="tx1"/>
                </a:solidFill>
                <a:latin typeface="Century Gothic" panose="020B0502020202020204" pitchFamily="34" charset="0"/>
              </a:rPr>
              <a:t>‘</a:t>
            </a:r>
            <a:r>
              <a:rPr lang="en-GB" sz="1600" b="1" dirty="0" err="1">
                <a:solidFill>
                  <a:schemeClr val="tx1"/>
                </a:solidFill>
                <a:latin typeface="Century Gothic" panose="020B0502020202020204" pitchFamily="34" charset="0"/>
              </a:rPr>
              <a:t>ein</a:t>
            </a:r>
            <a:r>
              <a:rPr lang="en-GB" sz="1600" b="1" dirty="0">
                <a:solidFill>
                  <a:schemeClr val="tx1"/>
                </a:solidFill>
                <a:latin typeface="Century Gothic" panose="020B0502020202020204" pitchFamily="34" charset="0"/>
              </a:rPr>
              <a:t>’ </a:t>
            </a:r>
            <a:r>
              <a:rPr lang="en-GB" sz="1600" dirty="0">
                <a:solidFill>
                  <a:schemeClr val="tx1"/>
                </a:solidFill>
                <a:latin typeface="Century Gothic" panose="020B0502020202020204" pitchFamily="34" charset="0"/>
              </a:rPr>
              <a:t>means</a:t>
            </a:r>
            <a:r>
              <a:rPr lang="en-GB" sz="1600" b="1" dirty="0">
                <a:solidFill>
                  <a:schemeClr val="tx1"/>
                </a:solidFill>
                <a:latin typeface="Century Gothic" panose="020B0502020202020204" pitchFamily="34" charset="0"/>
              </a:rPr>
              <a:t> ‘a’ </a:t>
            </a:r>
            <a:r>
              <a:rPr lang="en-GB" sz="1600" i="1" u="sng" dirty="0">
                <a:solidFill>
                  <a:schemeClr val="tx1"/>
                </a:solidFill>
                <a:latin typeface="Century Gothic" panose="020B0502020202020204" pitchFamily="34" charset="0"/>
              </a:rPr>
              <a:t>and</a:t>
            </a:r>
            <a:r>
              <a:rPr lang="en-GB" sz="1600" dirty="0">
                <a:solidFill>
                  <a:schemeClr val="tx1"/>
                </a:solidFill>
                <a:latin typeface="Century Gothic" panose="020B0502020202020204" pitchFamily="34" charset="0"/>
              </a:rPr>
              <a:t> </a:t>
            </a:r>
            <a:r>
              <a:rPr lang="en-GB" sz="1600" b="1" dirty="0">
                <a:solidFill>
                  <a:schemeClr val="tx1"/>
                </a:solidFill>
                <a:latin typeface="Century Gothic" panose="020B0502020202020204" pitchFamily="34" charset="0"/>
              </a:rPr>
              <a:t>‘one’ </a:t>
            </a:r>
            <a:r>
              <a:rPr lang="en-GB" sz="1600" dirty="0">
                <a:solidFill>
                  <a:schemeClr val="tx1"/>
                </a:solidFill>
                <a:latin typeface="Century Gothic" panose="020B0502020202020204" pitchFamily="34" charset="0"/>
              </a:rPr>
              <a:t>and matches the gender of the noun.</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9958" y="8028282"/>
            <a:ext cx="359102" cy="794015"/>
          </a:xfrm>
          <a:prstGeom prst="rect">
            <a:avLst/>
          </a:prstGeom>
        </p:spPr>
      </p:pic>
      <p:sp>
        <p:nvSpPr>
          <p:cNvPr id="23" name="TextBox 22"/>
          <p:cNvSpPr txBox="1"/>
          <p:nvPr/>
        </p:nvSpPr>
        <p:spPr>
          <a:xfrm>
            <a:off x="3542581" y="8184674"/>
            <a:ext cx="769854" cy="707886"/>
          </a:xfrm>
          <a:prstGeom prst="rect">
            <a:avLst/>
          </a:prstGeom>
          <a:noFill/>
        </p:spPr>
        <p:txBody>
          <a:bodyPr wrap="square" rtlCol="0">
            <a:spAutoFit/>
          </a:bodyPr>
          <a:lstStyle/>
          <a:p>
            <a:r>
              <a:rPr lang="en-GB" sz="4000" b="1" dirty="0">
                <a:latin typeface="Century Gothic" panose="020B0502020202020204" pitchFamily="34" charset="0"/>
              </a:rPr>
              <a:t>/a</a:t>
            </a:r>
          </a:p>
        </p:txBody>
      </p:sp>
      <p:pic>
        <p:nvPicPr>
          <p:cNvPr id="24" name="Picture 23"/>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a:off x="87802" y="7971090"/>
            <a:ext cx="707520" cy="502711"/>
          </a:xfrm>
          <a:prstGeom prst="rect">
            <a:avLst/>
          </a:prstGeom>
        </p:spPr>
      </p:pic>
    </p:spTree>
    <p:extLst>
      <p:ext uri="{BB962C8B-B14F-4D97-AF65-F5344CB8AC3E}">
        <p14:creationId xmlns:p14="http://schemas.microsoft.com/office/powerpoint/2010/main" val="1457501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92319" y="5745951"/>
            <a:ext cx="6507084" cy="764611"/>
          </a:xfrm>
          <a:prstGeom prst="rect">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56345" y="4469664"/>
            <a:ext cx="6507084" cy="629028"/>
          </a:xfrm>
          <a:prstGeom prst="rect">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86493" y="579201"/>
            <a:ext cx="6496979" cy="369332"/>
          </a:xfrm>
          <a:prstGeom prst="rect">
            <a:avLst/>
          </a:prstGeom>
          <a:noFill/>
        </p:spPr>
        <p:txBody>
          <a:bodyPr wrap="square" rtlCol="0">
            <a:spAutoFit/>
          </a:bodyPr>
          <a:lstStyle/>
          <a:p>
            <a:r>
              <a:rPr lang="en-GB" b="1" dirty="0" err="1">
                <a:solidFill>
                  <a:srgbClr val="000000"/>
                </a:solidFill>
                <a:latin typeface="Century Gothic" panose="020B0502020202020204" pitchFamily="34" charset="0"/>
              </a:rPr>
              <a:t>Mögen</a:t>
            </a:r>
            <a:r>
              <a:rPr lang="en-GB" b="1" dirty="0">
                <a:solidFill>
                  <a:srgbClr val="000000"/>
                </a:solidFill>
                <a:latin typeface="Century Gothic" panose="020B0502020202020204" pitchFamily="34" charset="0"/>
              </a:rPr>
              <a:t> – to like – 1</a:t>
            </a:r>
            <a:r>
              <a:rPr lang="en-GB" b="1" baseline="30000" dirty="0">
                <a:solidFill>
                  <a:srgbClr val="000000"/>
                </a:solidFill>
                <a:latin typeface="Century Gothic" panose="020B0502020202020204" pitchFamily="34" charset="0"/>
              </a:rPr>
              <a:t>st</a:t>
            </a:r>
            <a:r>
              <a:rPr lang="en-GB" b="1" dirty="0">
                <a:solidFill>
                  <a:srgbClr val="000000"/>
                </a:solidFill>
                <a:latin typeface="Century Gothic" panose="020B0502020202020204" pitchFamily="34" charset="0"/>
              </a:rPr>
              <a:t>, 2</a:t>
            </a:r>
            <a:r>
              <a:rPr lang="en-GB" b="1" baseline="30000" dirty="0">
                <a:solidFill>
                  <a:srgbClr val="000000"/>
                </a:solidFill>
                <a:latin typeface="Century Gothic" panose="020B0502020202020204" pitchFamily="34" charset="0"/>
              </a:rPr>
              <a:t>nd</a:t>
            </a:r>
            <a:r>
              <a:rPr lang="en-GB" b="1" dirty="0">
                <a:solidFill>
                  <a:srgbClr val="000000"/>
                </a:solidFill>
                <a:latin typeface="Century Gothic" panose="020B0502020202020204" pitchFamily="34" charset="0"/>
              </a:rPr>
              <a:t> and 3</a:t>
            </a:r>
            <a:r>
              <a:rPr lang="en-GB" b="1" baseline="30000" dirty="0">
                <a:solidFill>
                  <a:srgbClr val="000000"/>
                </a:solidFill>
                <a:latin typeface="Century Gothic" panose="020B0502020202020204" pitchFamily="34" charset="0"/>
              </a:rPr>
              <a:t>rd</a:t>
            </a:r>
            <a:r>
              <a:rPr lang="en-GB" b="1" dirty="0">
                <a:solidFill>
                  <a:srgbClr val="000000"/>
                </a:solidFill>
                <a:latin typeface="Century Gothic" panose="020B0502020202020204" pitchFamily="34" charset="0"/>
              </a:rPr>
              <a:t> person singular  </a:t>
            </a:r>
          </a:p>
        </p:txBody>
      </p:sp>
      <p:sp>
        <p:nvSpPr>
          <p:cNvPr id="6" name="TextBox 5">
            <a:extLst>
              <a:ext uri="{FF2B5EF4-FFF2-40B4-BE49-F238E27FC236}">
                <a16:creationId xmlns:a16="http://schemas.microsoft.com/office/drawing/2014/main" id="{3A91BB73-B876-48F6-B03D-88AE2BC933E5}"/>
              </a:ext>
            </a:extLst>
          </p:cNvPr>
          <p:cNvSpPr txBox="1"/>
          <p:nvPr/>
        </p:nvSpPr>
        <p:spPr>
          <a:xfrm>
            <a:off x="133882" y="930699"/>
            <a:ext cx="6535478"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b="1" dirty="0" err="1">
                <a:solidFill>
                  <a:srgbClr val="000000"/>
                </a:solidFill>
                <a:latin typeface="Century Gothic" panose="020B0502020202020204" pitchFamily="34" charset="0"/>
              </a:rPr>
              <a:t>Mögen</a:t>
            </a:r>
            <a:r>
              <a:rPr lang="en-GB" sz="1600" dirty="0">
                <a:solidFill>
                  <a:srgbClr val="000000"/>
                </a:solidFill>
                <a:latin typeface="Century Gothic" panose="020B0502020202020204" pitchFamily="34" charset="0"/>
              </a:rPr>
              <a:t> is an irregular verb and means ‘to like’:</a:t>
            </a:r>
          </a:p>
        </p:txBody>
      </p:sp>
      <p:sp>
        <p:nvSpPr>
          <p:cNvPr id="11" name="TextBox 10">
            <a:extLst>
              <a:ext uri="{FF2B5EF4-FFF2-40B4-BE49-F238E27FC236}">
                <a16:creationId xmlns:a16="http://schemas.microsoft.com/office/drawing/2014/main" id="{04960AC1-F9F5-4EB5-B851-D90CE1E56AA4}"/>
              </a:ext>
            </a:extLst>
          </p:cNvPr>
          <p:cNvSpPr txBox="1"/>
          <p:nvPr/>
        </p:nvSpPr>
        <p:spPr>
          <a:xfrm>
            <a:off x="56380" y="2843997"/>
            <a:ext cx="6612979"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To say you don’t like something, add </a:t>
            </a:r>
            <a:r>
              <a:rPr lang="en-GB" sz="1600" b="1" i="1" dirty="0" err="1">
                <a:solidFill>
                  <a:srgbClr val="000000"/>
                </a:solidFill>
                <a:latin typeface="Century Gothic" panose="020B0502020202020204" pitchFamily="34" charset="0"/>
              </a:rPr>
              <a:t>nicht</a:t>
            </a:r>
            <a:r>
              <a:rPr lang="en-GB" sz="1600" dirty="0">
                <a:solidFill>
                  <a:srgbClr val="000000"/>
                </a:solidFill>
                <a:latin typeface="Century Gothic" panose="020B0502020202020204" pitchFamily="34" charset="0"/>
              </a:rPr>
              <a:t> to the end of your statement:</a:t>
            </a:r>
            <a:endParaRPr lang="en-US" sz="1600" dirty="0">
              <a:solidFill>
                <a:srgbClr val="000000"/>
              </a:solidFill>
              <a:latin typeface="Century Gothic" panose="020B0502020202020204" pitchFamily="34" charset="0"/>
            </a:endParaRPr>
          </a:p>
        </p:txBody>
      </p:sp>
      <p:sp>
        <p:nvSpPr>
          <p:cNvPr id="14" name="TextBox 13">
            <a:extLst>
              <a:ext uri="{FF2B5EF4-FFF2-40B4-BE49-F238E27FC236}">
                <a16:creationId xmlns:a16="http://schemas.microsoft.com/office/drawing/2014/main" id="{E3707366-54F1-4F6F-A19D-1C56B19EAD78}"/>
              </a:ext>
            </a:extLst>
          </p:cNvPr>
          <p:cNvSpPr txBox="1"/>
          <p:nvPr/>
        </p:nvSpPr>
        <p:spPr>
          <a:xfrm>
            <a:off x="53522" y="3865414"/>
            <a:ext cx="6133321" cy="369332"/>
          </a:xfrm>
          <a:prstGeom prst="rect">
            <a:avLst/>
          </a:prstGeom>
          <a:noFill/>
        </p:spPr>
        <p:txBody>
          <a:bodyPr wrap="square" rtlCol="0">
            <a:spAutoFit/>
          </a:bodyPr>
          <a:lstStyle/>
          <a:p>
            <a:pPr fontAlgn="auto">
              <a:spcBef>
                <a:spcPts val="0"/>
              </a:spcBef>
              <a:spcAft>
                <a:spcPts val="0"/>
              </a:spcAft>
            </a:pPr>
            <a:r>
              <a:rPr lang="de-DE" b="1" dirty="0">
                <a:solidFill>
                  <a:srgbClr val="000000"/>
                </a:solidFill>
                <a:latin typeface="Century Gothic" panose="020B0502020202020204" pitchFamily="34" charset="0"/>
              </a:rPr>
              <a:t>Singular object pronouns - ihn, sie, es (it)</a:t>
            </a:r>
          </a:p>
        </p:txBody>
      </p:sp>
      <p:sp>
        <p:nvSpPr>
          <p:cNvPr id="15" name="TextBox 14">
            <a:extLst>
              <a:ext uri="{FF2B5EF4-FFF2-40B4-BE49-F238E27FC236}">
                <a16:creationId xmlns:a16="http://schemas.microsoft.com/office/drawing/2014/main" id="{C2CF3459-AC40-4ABE-8E19-6F19CE16A3FA}"/>
              </a:ext>
            </a:extLst>
          </p:cNvPr>
          <p:cNvSpPr txBox="1"/>
          <p:nvPr/>
        </p:nvSpPr>
        <p:spPr>
          <a:xfrm>
            <a:off x="133882" y="4505150"/>
            <a:ext cx="6435237" cy="584775"/>
          </a:xfrm>
          <a:prstGeom prst="rect">
            <a:avLst/>
          </a:prstGeom>
          <a:noFill/>
        </p:spPr>
        <p:txBody>
          <a:bodyPr wrap="square" rtlCol="0">
            <a:spAutoFit/>
          </a:bodyPr>
          <a:lstStyle/>
          <a:p>
            <a:pPr fontAlgn="auto">
              <a:spcBef>
                <a:spcPts val="0"/>
              </a:spcBef>
              <a:spcAft>
                <a:spcPts val="0"/>
              </a:spcAft>
            </a:pPr>
            <a:r>
              <a:rPr lang="en-GB" sz="1600" b="1" dirty="0">
                <a:solidFill>
                  <a:srgbClr val="000000"/>
                </a:solidFill>
                <a:latin typeface="Century Gothic" panose="020B0502020202020204" pitchFamily="34" charset="0"/>
              </a:rPr>
              <a:t>Der</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Unterricht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super.      </a:t>
            </a:r>
            <a:r>
              <a:rPr lang="en-GB" sz="1600" b="1" dirty="0">
                <a:solidFill>
                  <a:srgbClr val="000000"/>
                </a:solidFill>
                <a:latin typeface="Century Gothic" panose="020B0502020202020204" pitchFamily="34" charset="0"/>
              </a:rPr>
              <a:t>Die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Farbe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schön</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Das</a:t>
            </a:r>
            <a:r>
              <a:rPr lang="en-GB" sz="1600" dirty="0">
                <a:solidFill>
                  <a:srgbClr val="000000"/>
                </a:solidFill>
                <a:latin typeface="Century Gothic" panose="020B0502020202020204" pitchFamily="34" charset="0"/>
              </a:rPr>
              <a:t> Lied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toll.</a:t>
            </a:r>
          </a:p>
          <a:p>
            <a:pPr fontAlgn="auto">
              <a:spcBef>
                <a:spcPts val="0"/>
              </a:spcBef>
              <a:spcAft>
                <a:spcPts val="0"/>
              </a:spcAft>
            </a:pPr>
            <a:r>
              <a:rPr lang="en-GB" sz="1600" b="1"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super.                           </a:t>
            </a:r>
            <a:r>
              <a:rPr lang="en-GB" sz="1600" b="1" dirty="0">
                <a:solidFill>
                  <a:srgbClr val="000000"/>
                </a:solidFill>
                <a:latin typeface="Century Gothic" panose="020B0502020202020204" pitchFamily="34" charset="0"/>
              </a:rPr>
              <a:t>Sie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schön</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 Es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toll.  </a:t>
            </a:r>
          </a:p>
        </p:txBody>
      </p:sp>
      <p:sp>
        <p:nvSpPr>
          <p:cNvPr id="17" name="TextBox 16">
            <a:extLst>
              <a:ext uri="{FF2B5EF4-FFF2-40B4-BE49-F238E27FC236}">
                <a16:creationId xmlns:a16="http://schemas.microsoft.com/office/drawing/2014/main" id="{6E90C7E9-D11D-44CA-9978-C86E0A15488D}"/>
              </a:ext>
            </a:extLst>
          </p:cNvPr>
          <p:cNvSpPr txBox="1"/>
          <p:nvPr/>
        </p:nvSpPr>
        <p:spPr>
          <a:xfrm>
            <a:off x="82609" y="5149190"/>
            <a:ext cx="6435237" cy="584775"/>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After a verb, the </a:t>
            </a:r>
            <a:r>
              <a:rPr lang="en-GB" sz="1600" b="1" dirty="0">
                <a:solidFill>
                  <a:srgbClr val="000000"/>
                </a:solidFill>
                <a:latin typeface="Century Gothic" panose="020B0502020202020204" pitchFamily="34" charset="0"/>
              </a:rPr>
              <a:t>masculine</a:t>
            </a:r>
            <a:r>
              <a:rPr lang="en-GB" sz="1600" dirty="0">
                <a:solidFill>
                  <a:srgbClr val="000000"/>
                </a:solidFill>
                <a:latin typeface="Century Gothic" panose="020B0502020202020204" pitchFamily="34" charset="0"/>
              </a:rPr>
              <a:t> pronoun </a:t>
            </a:r>
            <a:r>
              <a:rPr lang="en-GB" sz="1600" b="1" i="1"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changes to </a:t>
            </a:r>
            <a:r>
              <a:rPr lang="en-GB" sz="1600" b="1" i="1" dirty="0" err="1">
                <a:solidFill>
                  <a:srgbClr val="000000"/>
                </a:solidFill>
                <a:latin typeface="Century Gothic" panose="020B0502020202020204" pitchFamily="34" charset="0"/>
              </a:rPr>
              <a:t>ihn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This is the </a:t>
            </a:r>
            <a:r>
              <a:rPr lang="en-GB" sz="1600" b="1" dirty="0">
                <a:solidFill>
                  <a:srgbClr val="000000"/>
                </a:solidFill>
                <a:latin typeface="Century Gothic" panose="020B0502020202020204" pitchFamily="34" charset="0"/>
              </a:rPr>
              <a:t>object</a:t>
            </a:r>
            <a:r>
              <a:rPr lang="en-GB" sz="1600" dirty="0">
                <a:solidFill>
                  <a:srgbClr val="000000"/>
                </a:solidFill>
                <a:latin typeface="Century Gothic" panose="020B0502020202020204" pitchFamily="34" charset="0"/>
              </a:rPr>
              <a:t> pronoun.</a:t>
            </a:r>
          </a:p>
        </p:txBody>
      </p:sp>
      <p:sp>
        <p:nvSpPr>
          <p:cNvPr id="18" name="Speech Bubble: Oval 17">
            <a:extLst>
              <a:ext uri="{FF2B5EF4-FFF2-40B4-BE49-F238E27FC236}">
                <a16:creationId xmlns:a16="http://schemas.microsoft.com/office/drawing/2014/main" id="{EF3AF7E5-EEBF-4F0E-8D1A-B15B4877A2A7}"/>
              </a:ext>
            </a:extLst>
          </p:cNvPr>
          <p:cNvSpPr/>
          <p:nvPr/>
        </p:nvSpPr>
        <p:spPr>
          <a:xfrm>
            <a:off x="5218775" y="6591261"/>
            <a:ext cx="1526748" cy="1019481"/>
          </a:xfrm>
          <a:prstGeom prst="wedgeEllipseCallout">
            <a:avLst>
              <a:gd name="adj1" fmla="val -1313"/>
              <a:gd name="adj2" fmla="val -81600"/>
            </a:avLst>
          </a:prstGeom>
          <a:solidFill>
            <a:schemeClr val="bg1">
              <a:lumMod val="9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200" dirty="0">
              <a:solidFill>
                <a:schemeClr val="tx1"/>
              </a:solidFill>
              <a:latin typeface="Century Gothic" panose="020B0502020202020204" pitchFamily="34" charset="0"/>
            </a:endParaRPr>
          </a:p>
        </p:txBody>
      </p:sp>
      <p:sp>
        <p:nvSpPr>
          <p:cNvPr id="21" name="TextBox 20">
            <a:extLst>
              <a:ext uri="{FF2B5EF4-FFF2-40B4-BE49-F238E27FC236}">
                <a16:creationId xmlns:a16="http://schemas.microsoft.com/office/drawing/2014/main" id="{DA0D1136-173E-42FC-81D0-B49E4E47DF15}"/>
              </a:ext>
            </a:extLst>
          </p:cNvPr>
          <p:cNvSpPr txBox="1"/>
          <p:nvPr/>
        </p:nvSpPr>
        <p:spPr>
          <a:xfrm>
            <a:off x="86493" y="6641483"/>
            <a:ext cx="5006468" cy="584775"/>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The </a:t>
            </a:r>
            <a:r>
              <a:rPr lang="en-GB" sz="1600" b="1" dirty="0">
                <a:solidFill>
                  <a:srgbClr val="000000"/>
                </a:solidFill>
                <a:latin typeface="Century Gothic" panose="020B0502020202020204" pitchFamily="34" charset="0"/>
              </a:rPr>
              <a:t>object</a:t>
            </a:r>
            <a:r>
              <a:rPr lang="en-GB" sz="1600" dirty="0">
                <a:solidFill>
                  <a:srgbClr val="000000"/>
                </a:solidFill>
                <a:latin typeface="Century Gothic" panose="020B0502020202020204" pitchFamily="34" charset="0"/>
              </a:rPr>
              <a:t> of a sentence is the person or thing to whom a verb is </a:t>
            </a:r>
            <a:r>
              <a:rPr lang="en-GB" sz="1600" b="1" dirty="0">
                <a:solidFill>
                  <a:srgbClr val="000000"/>
                </a:solidFill>
                <a:latin typeface="Century Gothic" panose="020B0502020202020204" pitchFamily="34" charset="0"/>
              </a:rPr>
              <a:t>done</a:t>
            </a:r>
            <a:r>
              <a:rPr lang="en-GB" sz="1600" dirty="0">
                <a:solidFill>
                  <a:srgbClr val="000000"/>
                </a:solidFill>
                <a:latin typeface="Century Gothic" panose="020B0502020202020204" pitchFamily="34" charset="0"/>
              </a:rPr>
              <a:t>.</a:t>
            </a:r>
          </a:p>
        </p:txBody>
      </p:sp>
      <p:sp>
        <p:nvSpPr>
          <p:cNvPr id="22" name="TextBox 21">
            <a:extLst>
              <a:ext uri="{FF2B5EF4-FFF2-40B4-BE49-F238E27FC236}">
                <a16:creationId xmlns:a16="http://schemas.microsoft.com/office/drawing/2014/main" id="{9E612BAF-8923-4953-B3FB-AA09FF45A347}"/>
              </a:ext>
            </a:extLst>
          </p:cNvPr>
          <p:cNvSpPr txBox="1"/>
          <p:nvPr/>
        </p:nvSpPr>
        <p:spPr>
          <a:xfrm>
            <a:off x="2258702" y="7277025"/>
            <a:ext cx="1943579" cy="369332"/>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algn="ctr" fontAlgn="auto">
              <a:spcBef>
                <a:spcPts val="0"/>
              </a:spcBef>
              <a:spcAft>
                <a:spcPts val="0"/>
              </a:spcAft>
            </a:pPr>
            <a:r>
              <a:rPr lang="en-GB" b="1" dirty="0">
                <a:solidFill>
                  <a:srgbClr val="000000"/>
                </a:solidFill>
                <a:latin typeface="Century Gothic" panose="020B0502020202020204" pitchFamily="34" charset="0"/>
              </a:rPr>
              <a:t>Mia </a:t>
            </a:r>
            <a:r>
              <a:rPr lang="en-GB" dirty="0">
                <a:solidFill>
                  <a:srgbClr val="000000"/>
                </a:solidFill>
                <a:latin typeface="Century Gothic" panose="020B0502020202020204" pitchFamily="34" charset="0"/>
              </a:rPr>
              <a:t>mag </a:t>
            </a:r>
            <a:r>
              <a:rPr lang="en-GB" b="1" dirty="0" err="1">
                <a:solidFill>
                  <a:srgbClr val="000000"/>
                </a:solidFill>
                <a:latin typeface="Century Gothic" panose="020B0502020202020204" pitchFamily="34" charset="0"/>
              </a:rPr>
              <a:t>sie</a:t>
            </a:r>
            <a:r>
              <a:rPr lang="en-GB" b="1" dirty="0">
                <a:solidFill>
                  <a:srgbClr val="000000"/>
                </a:solidFill>
                <a:latin typeface="Century Gothic" panose="020B0502020202020204" pitchFamily="34" charset="0"/>
              </a:rPr>
              <a:t>.</a:t>
            </a:r>
            <a:endParaRPr lang="en-US" dirty="0">
              <a:solidFill>
                <a:srgbClr val="000000"/>
              </a:solidFill>
              <a:latin typeface="Arial"/>
            </a:endParaRPr>
          </a:p>
        </p:txBody>
      </p:sp>
      <p:sp>
        <p:nvSpPr>
          <p:cNvPr id="23" name="Speech Bubble: Rectangle with Corners Rounded 22">
            <a:extLst>
              <a:ext uri="{FF2B5EF4-FFF2-40B4-BE49-F238E27FC236}">
                <a16:creationId xmlns:a16="http://schemas.microsoft.com/office/drawing/2014/main" id="{52F169F7-8CC6-4D32-9CA9-B36B339B9AE3}"/>
              </a:ext>
            </a:extLst>
          </p:cNvPr>
          <p:cNvSpPr/>
          <p:nvPr/>
        </p:nvSpPr>
        <p:spPr>
          <a:xfrm>
            <a:off x="175538" y="7401222"/>
            <a:ext cx="1927958" cy="1377573"/>
          </a:xfrm>
          <a:prstGeom prst="wedgeRoundRectCallout">
            <a:avLst>
              <a:gd name="adj1" fmla="val 62252"/>
              <a:gd name="adj2" fmla="val -24442"/>
              <a:gd name="adj3" fmla="val 16667"/>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600" dirty="0">
              <a:solidFill>
                <a:srgbClr val="000000"/>
              </a:solidFill>
              <a:latin typeface="Century Gothic" panose="020B0502020202020204"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151968774"/>
              </p:ext>
            </p:extLst>
          </p:nvPr>
        </p:nvGraphicFramePr>
        <p:xfrm>
          <a:off x="172381" y="1386065"/>
          <a:ext cx="3112603" cy="1341120"/>
        </p:xfrm>
        <a:graphic>
          <a:graphicData uri="http://schemas.openxmlformats.org/drawingml/2006/table">
            <a:tbl>
              <a:tblPr firstRow="1" bandRow="1">
                <a:tableStyleId>{5940675A-B579-460E-94D1-54222C63F5DA}</a:tableStyleId>
              </a:tblPr>
              <a:tblGrid>
                <a:gridCol w="1600435">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256424">
                <a:tc gridSpan="2">
                  <a:txBody>
                    <a:bodyPr/>
                    <a:lstStyle/>
                    <a:p>
                      <a:r>
                        <a:rPr lang="en-GB" sz="1600" dirty="0">
                          <a:latin typeface="Century Gothic" panose="020B0502020202020204" pitchFamily="34" charset="0"/>
                        </a:rPr>
                        <a:t>Verb MÖGEN [to like, liking]</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56424">
                <a:tc>
                  <a:txBody>
                    <a:bodyPr/>
                    <a:lstStyle/>
                    <a:p>
                      <a:r>
                        <a:rPr lang="en-GB" sz="1600" dirty="0" err="1">
                          <a:latin typeface="Century Gothic" panose="020B0502020202020204" pitchFamily="34" charset="0"/>
                        </a:rPr>
                        <a:t>ich</a:t>
                      </a:r>
                      <a:r>
                        <a:rPr lang="en-GB" sz="1600" baseline="0" dirty="0">
                          <a:latin typeface="Century Gothic" panose="020B0502020202020204" pitchFamily="34" charset="0"/>
                        </a:rPr>
                        <a:t> mag</a:t>
                      </a:r>
                      <a:endParaRPr lang="en-GB" sz="1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a:t>
                      </a:r>
                      <a:r>
                        <a:rPr lang="en-GB" sz="1600" baseline="0" dirty="0">
                          <a:latin typeface="Century Gothic" panose="020B0502020202020204" pitchFamily="34" charset="0"/>
                        </a:rPr>
                        <a:t> </a:t>
                      </a:r>
                      <a:r>
                        <a:rPr lang="en-GB" sz="1600" dirty="0">
                          <a:latin typeface="Century Gothic" panose="020B0502020202020204" pitchFamily="34" charset="0"/>
                        </a:rPr>
                        <a:t>like</a:t>
                      </a:r>
                    </a:p>
                  </a:txBody>
                  <a:tcPr/>
                </a:tc>
                <a:extLst>
                  <a:ext uri="{0D108BD9-81ED-4DB2-BD59-A6C34878D82A}">
                    <a16:rowId xmlns:a16="http://schemas.microsoft.com/office/drawing/2014/main" val="10001"/>
                  </a:ext>
                </a:extLst>
              </a:tr>
              <a:tr h="256424">
                <a:tc>
                  <a:txBody>
                    <a:bodyPr/>
                    <a:lstStyle/>
                    <a:p>
                      <a:r>
                        <a:rPr lang="en-GB" sz="1600" dirty="0">
                          <a:latin typeface="Century Gothic" panose="020B0502020202020204" pitchFamily="34" charset="0"/>
                        </a:rPr>
                        <a:t>du</a:t>
                      </a:r>
                      <a:r>
                        <a:rPr lang="en-GB" sz="1600" baseline="0" dirty="0">
                          <a:latin typeface="Century Gothic" panose="020B0502020202020204" pitchFamily="34" charset="0"/>
                        </a:rPr>
                        <a:t> </a:t>
                      </a:r>
                      <a:r>
                        <a:rPr lang="en-GB" sz="1600" baseline="0" dirty="0" err="1">
                          <a:latin typeface="Century Gothic" panose="020B0502020202020204" pitchFamily="34" charset="0"/>
                        </a:rPr>
                        <a:t>magst</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you like</a:t>
                      </a:r>
                    </a:p>
                  </a:txBody>
                  <a:tcPr/>
                </a:tc>
                <a:extLst>
                  <a:ext uri="{0D108BD9-81ED-4DB2-BD59-A6C34878D82A}">
                    <a16:rowId xmlns:a16="http://schemas.microsoft.com/office/drawing/2014/main" val="10002"/>
                  </a:ext>
                </a:extLst>
              </a:tr>
              <a:tr h="256424">
                <a:tc>
                  <a:txBody>
                    <a:bodyPr/>
                    <a:lstStyle/>
                    <a:p>
                      <a:r>
                        <a:rPr lang="en-GB" sz="1600" dirty="0" err="1">
                          <a:latin typeface="Century Gothic" panose="020B0502020202020204" pitchFamily="34" charset="0"/>
                        </a:rPr>
                        <a:t>er</a:t>
                      </a:r>
                      <a:r>
                        <a:rPr lang="en-GB" sz="1600" dirty="0">
                          <a:latin typeface="Century Gothic" panose="020B0502020202020204" pitchFamily="34" charset="0"/>
                        </a:rPr>
                        <a:t>/</a:t>
                      </a:r>
                      <a:r>
                        <a:rPr lang="en-GB" sz="1600" dirty="0" err="1">
                          <a:latin typeface="Century Gothic" panose="020B0502020202020204" pitchFamily="34" charset="0"/>
                        </a:rPr>
                        <a:t>sie</a:t>
                      </a:r>
                      <a:r>
                        <a:rPr lang="en-GB" sz="1600" dirty="0">
                          <a:latin typeface="Century Gothic" panose="020B0502020202020204" pitchFamily="34" charset="0"/>
                        </a:rPr>
                        <a:t>/</a:t>
                      </a:r>
                      <a:r>
                        <a:rPr lang="en-GB" sz="1600" dirty="0" err="1">
                          <a:latin typeface="Century Gothic" panose="020B0502020202020204" pitchFamily="34" charset="0"/>
                        </a:rPr>
                        <a:t>es</a:t>
                      </a:r>
                      <a:r>
                        <a:rPr lang="en-GB" sz="1600" dirty="0">
                          <a:latin typeface="Century Gothic" panose="020B0502020202020204" pitchFamily="34" charset="0"/>
                        </a:rPr>
                        <a:t> mag</a:t>
                      </a:r>
                    </a:p>
                  </a:txBody>
                  <a:tcPr/>
                </a:tc>
                <a:tc>
                  <a:txBody>
                    <a:bodyPr/>
                    <a:lstStyle/>
                    <a:p>
                      <a:r>
                        <a:rPr lang="en-GB" sz="1600" dirty="0">
                          <a:latin typeface="Century Gothic" panose="020B0502020202020204" pitchFamily="34" charset="0"/>
                        </a:rPr>
                        <a:t>he/she/it</a:t>
                      </a:r>
                      <a:r>
                        <a:rPr lang="en-GB" sz="1600" baseline="0" dirty="0">
                          <a:latin typeface="Century Gothic" panose="020B0502020202020204" pitchFamily="34" charset="0"/>
                        </a:rPr>
                        <a:t> </a:t>
                      </a:r>
                      <a:r>
                        <a:rPr lang="en-GB" sz="1600" dirty="0">
                          <a:latin typeface="Century Gothic" panose="020B0502020202020204" pitchFamily="34" charset="0"/>
                        </a:rPr>
                        <a:t>likes</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3281546" y="1629790"/>
            <a:ext cx="3417857" cy="1200329"/>
          </a:xfrm>
          <a:prstGeom prst="rect">
            <a:avLst/>
          </a:prstGeom>
        </p:spPr>
        <p:txBody>
          <a:bodyPr wrap="square">
            <a:spAutoFit/>
          </a:bodyPr>
          <a:lstStyle/>
          <a:p>
            <a:pPr fontAlgn="auto">
              <a:lnSpc>
                <a:spcPct val="150000"/>
              </a:lnSpc>
              <a:spcBef>
                <a:spcPts val="0"/>
              </a:spcBef>
              <a:spcAft>
                <a:spcPts val="0"/>
              </a:spcAft>
            </a:pPr>
            <a:r>
              <a:rPr lang="en-GB" sz="1600" dirty="0">
                <a:solidFill>
                  <a:srgbClr val="000000"/>
                </a:solidFill>
                <a:latin typeface="Century Gothic" panose="020B0502020202020204" pitchFamily="34" charset="0"/>
              </a:rPr>
              <a:t>Ich</a:t>
            </a:r>
            <a:r>
              <a:rPr lang="en-GB" sz="1600" b="1" dirty="0">
                <a:solidFill>
                  <a:srgbClr val="000000"/>
                </a:solidFill>
                <a:latin typeface="Century Gothic" panose="020B0502020202020204" pitchFamily="34" charset="0"/>
              </a:rPr>
              <a:t> mag</a:t>
            </a:r>
            <a:r>
              <a:rPr lang="en-GB" sz="1600" dirty="0">
                <a:solidFill>
                  <a:srgbClr val="000000"/>
                </a:solidFill>
                <a:latin typeface="Century Gothic" panose="020B0502020202020204" pitchFamily="34" charset="0"/>
              </a:rPr>
              <a:t> Deutsch.  </a:t>
            </a:r>
            <a:r>
              <a:rPr lang="en-GB" sz="1600" i="1" dirty="0">
                <a:solidFill>
                  <a:srgbClr val="000000"/>
                </a:solidFill>
                <a:latin typeface="Century Gothic" panose="020B0502020202020204" pitchFamily="34" charset="0"/>
              </a:rPr>
              <a:t>I </a:t>
            </a:r>
            <a:r>
              <a:rPr lang="en-GB" sz="1600" b="1" i="1" dirty="0">
                <a:solidFill>
                  <a:srgbClr val="000000"/>
                </a:solidFill>
                <a:latin typeface="Century Gothic" panose="020B0502020202020204" pitchFamily="34" charset="0"/>
              </a:rPr>
              <a:t>like</a:t>
            </a:r>
            <a:r>
              <a:rPr lang="en-GB" sz="1600" i="1" dirty="0">
                <a:solidFill>
                  <a:srgbClr val="000000"/>
                </a:solidFill>
                <a:latin typeface="Century Gothic" panose="020B0502020202020204" pitchFamily="34" charset="0"/>
              </a:rPr>
              <a:t> German.  </a:t>
            </a:r>
          </a:p>
          <a:p>
            <a:pPr fontAlgn="auto">
              <a:lnSpc>
                <a:spcPct val="150000"/>
              </a:lnSpc>
              <a:spcBef>
                <a:spcPts val="0"/>
              </a:spcBef>
              <a:spcAft>
                <a:spcPts val="0"/>
              </a:spcAft>
            </a:pPr>
            <a:r>
              <a:rPr lang="en-GB" sz="1600" dirty="0">
                <a:solidFill>
                  <a:srgbClr val="000000"/>
                </a:solidFill>
                <a:latin typeface="Century Gothic" panose="020B0502020202020204" pitchFamily="34" charset="0"/>
              </a:rPr>
              <a:t>Du</a:t>
            </a:r>
            <a:r>
              <a:rPr lang="en-GB" sz="1600" b="1"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mag</a:t>
            </a:r>
            <a:r>
              <a:rPr lang="en-GB" sz="1600" b="1" i="1" u="sng" dirty="0" err="1">
                <a:solidFill>
                  <a:srgbClr val="000000"/>
                </a:solidFill>
                <a:latin typeface="Century Gothic" panose="020B0502020202020204" pitchFamily="34" charset="0"/>
              </a:rPr>
              <a:t>st</a:t>
            </a:r>
            <a:r>
              <a:rPr lang="en-GB" sz="1600" b="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Musik</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You</a:t>
            </a:r>
            <a:r>
              <a:rPr lang="en-GB" sz="1600" b="1" i="1" dirty="0">
                <a:solidFill>
                  <a:srgbClr val="000000"/>
                </a:solidFill>
                <a:latin typeface="Century Gothic" panose="020B0502020202020204" pitchFamily="34" charset="0"/>
              </a:rPr>
              <a:t> like </a:t>
            </a:r>
            <a:r>
              <a:rPr lang="en-GB" sz="1600" i="1" dirty="0">
                <a:solidFill>
                  <a:srgbClr val="000000"/>
                </a:solidFill>
                <a:latin typeface="Century Gothic" panose="020B0502020202020204" pitchFamily="34" charset="0"/>
              </a:rPr>
              <a:t>music.</a:t>
            </a:r>
            <a:br>
              <a:rPr lang="en-GB" sz="1600" i="1" dirty="0">
                <a:solidFill>
                  <a:srgbClr val="000000"/>
                </a:solidFill>
                <a:latin typeface="Century Gothic" panose="020B0502020202020204" pitchFamily="34" charset="0"/>
              </a:rPr>
            </a:br>
            <a:r>
              <a:rPr lang="en-GB" sz="1600"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mag</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Mathe</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He </a:t>
            </a:r>
            <a:r>
              <a:rPr lang="en-GB" sz="1600" b="1" i="1" dirty="0">
                <a:solidFill>
                  <a:srgbClr val="000000"/>
                </a:solidFill>
                <a:latin typeface="Century Gothic" panose="020B0502020202020204" pitchFamily="34" charset="0"/>
              </a:rPr>
              <a:t>likes</a:t>
            </a:r>
            <a:r>
              <a:rPr lang="en-GB" sz="1600" i="1" dirty="0">
                <a:solidFill>
                  <a:srgbClr val="000000"/>
                </a:solidFill>
                <a:latin typeface="Century Gothic" panose="020B0502020202020204" pitchFamily="34" charset="0"/>
              </a:rPr>
              <a:t> maths.</a:t>
            </a:r>
            <a:endParaRPr lang="en-US" sz="1600" i="1" dirty="0">
              <a:solidFill>
                <a:srgbClr val="000000"/>
              </a:solidFill>
              <a:latin typeface="Century Gothic" panose="020B0502020202020204" pitchFamily="34" charset="0"/>
            </a:endParaRPr>
          </a:p>
        </p:txBody>
      </p:sp>
      <p:sp>
        <p:nvSpPr>
          <p:cNvPr id="7" name="Rectangle 6"/>
          <p:cNvSpPr/>
          <p:nvPr/>
        </p:nvSpPr>
        <p:spPr>
          <a:xfrm>
            <a:off x="1389552" y="3445871"/>
            <a:ext cx="4078895" cy="338554"/>
          </a:xfrm>
          <a:prstGeom prst="rect">
            <a:avLst/>
          </a:prstGeom>
        </p:spPr>
        <p:txBody>
          <a:bodyPr wrap="square">
            <a:spAutoFit/>
          </a:bodyPr>
          <a:lstStyle/>
          <a:p>
            <a:pPr fontAlgn="auto">
              <a:spcBef>
                <a:spcPts val="0"/>
              </a:spcBef>
              <a:spcAft>
                <a:spcPts val="0"/>
              </a:spcAft>
            </a:pPr>
            <a:r>
              <a:rPr lang="en-GB" sz="1600" dirty="0">
                <a:solidFill>
                  <a:srgbClr val="000000"/>
                </a:solidFill>
                <a:latin typeface="Century Gothic" panose="020B0502020202020204" pitchFamily="34" charset="0"/>
              </a:rPr>
              <a:t>Ich mag Sport</a:t>
            </a:r>
            <a:r>
              <a:rPr lang="en-GB" sz="1600" b="1"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nicht</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I don’t like sport.</a:t>
            </a:r>
            <a:endParaRPr lang="en-US" sz="1600" i="1" dirty="0">
              <a:solidFill>
                <a:srgbClr val="000000"/>
              </a:solidFill>
              <a:latin typeface="Century Gothic" panose="020B0502020202020204" pitchFamily="34" charset="0"/>
            </a:endParaRPr>
          </a:p>
        </p:txBody>
      </p:sp>
      <p:sp>
        <p:nvSpPr>
          <p:cNvPr id="8" name="Rectangle 7"/>
          <p:cNvSpPr/>
          <p:nvPr/>
        </p:nvSpPr>
        <p:spPr>
          <a:xfrm>
            <a:off x="86493" y="4158888"/>
            <a:ext cx="6971084" cy="338554"/>
          </a:xfrm>
          <a:prstGeom prst="rect">
            <a:avLst/>
          </a:prstGeom>
        </p:spPr>
        <p:txBody>
          <a:bodyPr wrap="square">
            <a:spAutoFit/>
          </a:bodyPr>
          <a:lstStyle/>
          <a:p>
            <a:pPr fontAlgn="auto">
              <a:spcBef>
                <a:spcPts val="0"/>
              </a:spcBef>
              <a:spcAft>
                <a:spcPts val="0"/>
              </a:spcAft>
            </a:pPr>
            <a:r>
              <a:rPr lang="en-GB" sz="1600" dirty="0">
                <a:solidFill>
                  <a:srgbClr val="000000"/>
                </a:solidFill>
                <a:latin typeface="Century Gothic" panose="020B0502020202020204" pitchFamily="34" charset="0"/>
              </a:rPr>
              <a:t>We know that subject pronouns show the gender of the nouns:</a:t>
            </a:r>
          </a:p>
        </p:txBody>
      </p:sp>
      <p:sp>
        <p:nvSpPr>
          <p:cNvPr id="12" name="Rectangle 11"/>
          <p:cNvSpPr/>
          <p:nvPr/>
        </p:nvSpPr>
        <p:spPr>
          <a:xfrm>
            <a:off x="156344" y="5712759"/>
            <a:ext cx="6701655" cy="830997"/>
          </a:xfrm>
          <a:prstGeom prst="rect">
            <a:avLst/>
          </a:prstGeom>
        </p:spPr>
        <p:txBody>
          <a:bodyPr wrap="square">
            <a:spAutoFit/>
          </a:bodyPr>
          <a:lstStyle/>
          <a:p>
            <a:pPr lvl="0" fontAlgn="auto">
              <a:spcBef>
                <a:spcPts val="0"/>
              </a:spcBef>
              <a:spcAft>
                <a:spcPts val="0"/>
              </a:spcAft>
            </a:pPr>
            <a:r>
              <a:rPr lang="en-GB" sz="1600" dirty="0">
                <a:solidFill>
                  <a:srgbClr val="000000"/>
                </a:solidFill>
                <a:latin typeface="Century Gothic" panose="020B0502020202020204" pitchFamily="34" charset="0"/>
              </a:rPr>
              <a:t>Der </a:t>
            </a:r>
            <a:r>
              <a:rPr lang="en-GB" sz="1600" dirty="0" err="1">
                <a:solidFill>
                  <a:srgbClr val="000000"/>
                </a:solidFill>
                <a:latin typeface="Century Gothic" panose="020B0502020202020204" pitchFamily="34" charset="0"/>
              </a:rPr>
              <a:t>Unterricht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super.      Die </a:t>
            </a:r>
            <a:r>
              <a:rPr lang="en-GB" sz="1600" dirty="0" err="1">
                <a:solidFill>
                  <a:srgbClr val="000000"/>
                </a:solidFill>
                <a:latin typeface="Century Gothic" panose="020B0502020202020204" pitchFamily="34" charset="0"/>
              </a:rPr>
              <a:t>Farbe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schön</a:t>
            </a:r>
            <a:r>
              <a:rPr lang="en-GB" sz="1600" dirty="0">
                <a:solidFill>
                  <a:srgbClr val="000000"/>
                </a:solidFill>
                <a:latin typeface="Century Gothic" panose="020B0502020202020204" pitchFamily="34" charset="0"/>
              </a:rPr>
              <a:t>.   Das Lied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toll.</a:t>
            </a:r>
          </a:p>
          <a:p>
            <a:pPr lvl="0" fontAlgn="auto">
              <a:spcBef>
                <a:spcPts val="0"/>
              </a:spcBef>
              <a:spcAft>
                <a:spcPts val="0"/>
              </a:spcAft>
            </a:pPr>
            <a:r>
              <a:rPr lang="en-GB" sz="1600" dirty="0">
                <a:solidFill>
                  <a:srgbClr val="000000"/>
                </a:solidFill>
                <a:latin typeface="Century Gothic" panose="020B0502020202020204" pitchFamily="34" charset="0"/>
              </a:rPr>
              <a:t>Ich mag </a:t>
            </a:r>
            <a:r>
              <a:rPr lang="en-GB" sz="1600" b="1" u="sng" dirty="0" err="1">
                <a:solidFill>
                  <a:srgbClr val="000000"/>
                </a:solidFill>
                <a:latin typeface="Century Gothic" panose="020B0502020202020204" pitchFamily="34" charset="0"/>
              </a:rPr>
              <a:t>ihn</a:t>
            </a:r>
            <a:r>
              <a:rPr lang="en-GB" sz="1600" b="1" dirty="0">
                <a:solidFill>
                  <a:srgbClr val="000000"/>
                </a:solidFill>
                <a:latin typeface="Century Gothic" panose="020B0502020202020204" pitchFamily="34" charset="0"/>
              </a:rPr>
              <a:t>.</a:t>
            </a:r>
            <a:r>
              <a:rPr lang="en-GB" sz="1600" dirty="0">
                <a:solidFill>
                  <a:srgbClr val="000000"/>
                </a:solidFill>
                <a:latin typeface="Century Gothic" panose="020B0502020202020204" pitchFamily="34" charset="0"/>
              </a:rPr>
              <a:t>                        Ich mag </a:t>
            </a:r>
            <a:r>
              <a:rPr lang="en-GB" sz="1600" b="1" dirty="0" err="1">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                Ich mag </a:t>
            </a:r>
            <a:r>
              <a:rPr lang="en-GB" sz="1600" b="1" dirty="0" err="1">
                <a:solidFill>
                  <a:srgbClr val="000000"/>
                </a:solidFill>
                <a:latin typeface="Century Gothic" panose="020B0502020202020204" pitchFamily="34" charset="0"/>
              </a:rPr>
              <a:t>es</a:t>
            </a:r>
            <a:r>
              <a:rPr lang="en-GB" sz="1600" dirty="0">
                <a:solidFill>
                  <a:srgbClr val="000000"/>
                </a:solidFill>
                <a:latin typeface="Century Gothic" panose="020B0502020202020204" pitchFamily="34" charset="0"/>
              </a:rPr>
              <a:t>.</a:t>
            </a:r>
          </a:p>
          <a:p>
            <a:pPr lvl="0" fontAlgn="auto">
              <a:spcBef>
                <a:spcPts val="0"/>
              </a:spcBef>
              <a:spcAft>
                <a:spcPts val="0"/>
              </a:spcAft>
            </a:pPr>
            <a:r>
              <a:rPr lang="en-GB" sz="1600" dirty="0">
                <a:solidFill>
                  <a:srgbClr val="000000"/>
                </a:solidFill>
                <a:latin typeface="Century Gothic" panose="020B0502020202020204" pitchFamily="34" charset="0"/>
              </a:rPr>
              <a:t>I like </a:t>
            </a:r>
            <a:r>
              <a:rPr lang="en-GB" sz="1600" b="1" i="1" dirty="0">
                <a:solidFill>
                  <a:srgbClr val="000000"/>
                </a:solidFill>
                <a:latin typeface="Century Gothic" panose="020B0502020202020204" pitchFamily="34" charset="0"/>
              </a:rPr>
              <a:t>it.                                  </a:t>
            </a:r>
            <a:r>
              <a:rPr lang="en-GB" sz="1600" dirty="0">
                <a:solidFill>
                  <a:srgbClr val="000000"/>
                </a:solidFill>
                <a:latin typeface="Century Gothic" panose="020B0502020202020204" pitchFamily="34" charset="0"/>
              </a:rPr>
              <a:t>I like </a:t>
            </a:r>
            <a:r>
              <a:rPr lang="en-GB" sz="1600" b="1" i="1" dirty="0">
                <a:solidFill>
                  <a:srgbClr val="000000"/>
                </a:solidFill>
                <a:latin typeface="Century Gothic" panose="020B0502020202020204" pitchFamily="34" charset="0"/>
              </a:rPr>
              <a:t>it.                         </a:t>
            </a:r>
            <a:r>
              <a:rPr lang="en-GB" sz="1600" dirty="0">
                <a:solidFill>
                  <a:srgbClr val="000000"/>
                </a:solidFill>
                <a:latin typeface="Century Gothic" panose="020B0502020202020204" pitchFamily="34" charset="0"/>
              </a:rPr>
              <a:t>I like </a:t>
            </a:r>
            <a:r>
              <a:rPr lang="en-GB" sz="1600" b="1" i="1" dirty="0">
                <a:solidFill>
                  <a:srgbClr val="000000"/>
                </a:solidFill>
                <a:latin typeface="Century Gothic" panose="020B0502020202020204" pitchFamily="34" charset="0"/>
              </a:rPr>
              <a:t>it.   </a:t>
            </a:r>
            <a:endParaRPr lang="en-GB" sz="1600" dirty="0">
              <a:solidFill>
                <a:srgbClr val="000000"/>
              </a:solidFill>
              <a:latin typeface="Century Gothic" panose="020B0502020202020204" pitchFamily="34" charset="0"/>
            </a:endParaRPr>
          </a:p>
        </p:txBody>
      </p:sp>
      <p:sp>
        <p:nvSpPr>
          <p:cNvPr id="13" name="Rectangle 12"/>
          <p:cNvSpPr/>
          <p:nvPr/>
        </p:nvSpPr>
        <p:spPr>
          <a:xfrm>
            <a:off x="5358985" y="6701756"/>
            <a:ext cx="1246328" cy="830997"/>
          </a:xfrm>
          <a:prstGeom prst="rect">
            <a:avLst/>
          </a:prstGeom>
        </p:spPr>
        <p:txBody>
          <a:bodyPr wrap="square">
            <a:spAutoFit/>
          </a:bodyPr>
          <a:lstStyle/>
          <a:p>
            <a:pPr lvl="0" algn="ctr" fontAlgn="auto">
              <a:spcBef>
                <a:spcPts val="0"/>
              </a:spcBef>
              <a:spcAft>
                <a:spcPts val="0"/>
              </a:spcAft>
            </a:pPr>
            <a:r>
              <a:rPr lang="en-GB" sz="1200" dirty="0">
                <a:solidFill>
                  <a:srgbClr val="000000"/>
                </a:solidFill>
                <a:latin typeface="Century Gothic" panose="020B0502020202020204" pitchFamily="34" charset="0"/>
              </a:rPr>
              <a:t>Feminine and neuter object pronouns don’t change</a:t>
            </a:r>
            <a:endParaRPr lang="en-US" sz="1200" dirty="0">
              <a:solidFill>
                <a:srgbClr val="000000"/>
              </a:solidFill>
              <a:latin typeface="Century Gothic" panose="020B0502020202020204" pitchFamily="34" charset="0"/>
            </a:endParaRPr>
          </a:p>
        </p:txBody>
      </p:sp>
      <p:sp>
        <p:nvSpPr>
          <p:cNvPr id="20" name="Rectangle 19"/>
          <p:cNvSpPr/>
          <p:nvPr/>
        </p:nvSpPr>
        <p:spPr>
          <a:xfrm>
            <a:off x="192565" y="7422004"/>
            <a:ext cx="1925927" cy="1323439"/>
          </a:xfrm>
          <a:prstGeom prst="rect">
            <a:avLst/>
          </a:prstGeom>
        </p:spPr>
        <p:txBody>
          <a:bodyPr wrap="square">
            <a:spAutoFit/>
          </a:bodyPr>
          <a:lstStyle/>
          <a:p>
            <a:pPr lvl="0" algn="ctr" fontAlgn="auto">
              <a:spcBef>
                <a:spcPts val="0"/>
              </a:spcBef>
              <a:spcAft>
                <a:spcPts val="0"/>
              </a:spcAft>
            </a:pPr>
            <a:r>
              <a:rPr lang="en-GB" sz="1600" dirty="0">
                <a:solidFill>
                  <a:srgbClr val="000000"/>
                </a:solidFill>
                <a:latin typeface="Century Gothic" panose="020B0502020202020204" pitchFamily="34" charset="0"/>
              </a:rPr>
              <a:t>The </a:t>
            </a:r>
            <a:r>
              <a:rPr lang="en-GB" sz="1600" b="1" dirty="0">
                <a:solidFill>
                  <a:srgbClr val="000000"/>
                </a:solidFill>
                <a:latin typeface="Century Gothic" panose="020B0502020202020204" pitchFamily="34" charset="0"/>
              </a:rPr>
              <a:t>verb </a:t>
            </a:r>
            <a:r>
              <a:rPr lang="en-GB" sz="1600" dirty="0">
                <a:solidFill>
                  <a:srgbClr val="000000"/>
                </a:solidFill>
                <a:latin typeface="Century Gothic" panose="020B0502020202020204" pitchFamily="34" charset="0"/>
              </a:rPr>
              <a:t>is</a:t>
            </a:r>
            <a:r>
              <a:rPr lang="en-GB" sz="1600" b="1" dirty="0">
                <a:solidFill>
                  <a:srgbClr val="000000"/>
                </a:solidFill>
                <a:latin typeface="Century Gothic" panose="020B0502020202020204" pitchFamily="34" charset="0"/>
              </a:rPr>
              <a:t> ‘mag’ </a:t>
            </a:r>
            <a:br>
              <a:rPr lang="en-GB" sz="1600" b="1"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(likes). </a:t>
            </a:r>
            <a:br>
              <a:rPr lang="en-GB" sz="1600" b="1" dirty="0">
                <a:solidFill>
                  <a:srgbClr val="000000"/>
                </a:solidFill>
                <a:latin typeface="Century Gothic" panose="020B0502020202020204" pitchFamily="34" charset="0"/>
              </a:rPr>
            </a:br>
            <a:r>
              <a:rPr lang="en-GB" sz="1600" b="1" dirty="0">
                <a:solidFill>
                  <a:srgbClr val="000000"/>
                </a:solidFill>
                <a:latin typeface="Century Gothic" panose="020B0502020202020204" pitchFamily="34" charset="0"/>
              </a:rPr>
              <a:t>Mia</a:t>
            </a:r>
            <a:r>
              <a:rPr lang="en-GB" sz="1600" dirty="0">
                <a:solidFill>
                  <a:srgbClr val="000000"/>
                </a:solidFill>
                <a:latin typeface="Century Gothic" panose="020B0502020202020204" pitchFamily="34" charset="0"/>
              </a:rPr>
              <a:t> is ‘liking’, </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so Mia = </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sentence </a:t>
            </a:r>
            <a:r>
              <a:rPr lang="en-GB" sz="1600" b="1" dirty="0">
                <a:solidFill>
                  <a:srgbClr val="000000"/>
                </a:solidFill>
                <a:latin typeface="Century Gothic" panose="020B0502020202020204" pitchFamily="34" charset="0"/>
              </a:rPr>
              <a:t>subject</a:t>
            </a:r>
            <a:endParaRPr lang="en-GB" sz="1600" dirty="0">
              <a:solidFill>
                <a:srgbClr val="000000"/>
              </a:solidFill>
              <a:latin typeface="Century Gothic" panose="020B0502020202020204" pitchFamily="34"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7326" y="7639265"/>
            <a:ext cx="846371" cy="1504735"/>
          </a:xfrm>
          <a:prstGeom prst="rect">
            <a:avLst/>
          </a:prstGeom>
        </p:spPr>
      </p:pic>
      <p:sp>
        <p:nvSpPr>
          <p:cNvPr id="31" name="Speech Bubble: Rectangle with Corners Rounded 22">
            <a:extLst>
              <a:ext uri="{FF2B5EF4-FFF2-40B4-BE49-F238E27FC236}">
                <a16:creationId xmlns:a16="http://schemas.microsoft.com/office/drawing/2014/main" id="{52F169F7-8CC6-4D32-9CA9-B36B339B9AE3}"/>
              </a:ext>
            </a:extLst>
          </p:cNvPr>
          <p:cNvSpPr/>
          <p:nvPr/>
        </p:nvSpPr>
        <p:spPr>
          <a:xfrm>
            <a:off x="3950921" y="7724578"/>
            <a:ext cx="1927958" cy="1203104"/>
          </a:xfrm>
          <a:prstGeom prst="wedgeRoundRectCallout">
            <a:avLst>
              <a:gd name="adj1" fmla="val -63369"/>
              <a:gd name="adj2" fmla="val -26236"/>
              <a:gd name="adj3" fmla="val 16667"/>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600" dirty="0">
              <a:solidFill>
                <a:srgbClr val="000000"/>
              </a:solidFill>
              <a:latin typeface="Century Gothic" panose="020B0502020202020204" pitchFamily="34" charset="0"/>
            </a:endParaRPr>
          </a:p>
        </p:txBody>
      </p:sp>
      <p:sp>
        <p:nvSpPr>
          <p:cNvPr id="30" name="Rectangle 29"/>
          <p:cNvSpPr/>
          <p:nvPr/>
        </p:nvSpPr>
        <p:spPr>
          <a:xfrm>
            <a:off x="3806746" y="7787521"/>
            <a:ext cx="2216307" cy="1077218"/>
          </a:xfrm>
          <a:prstGeom prst="rect">
            <a:avLst/>
          </a:prstGeom>
        </p:spPr>
        <p:txBody>
          <a:bodyPr wrap="square">
            <a:spAutoFit/>
          </a:bodyPr>
          <a:lstStyle/>
          <a:p>
            <a:pPr lvl="0" algn="ctr" fontAlgn="auto">
              <a:spcBef>
                <a:spcPts val="0"/>
              </a:spcBef>
              <a:spcAft>
                <a:spcPts val="0"/>
              </a:spcAft>
            </a:pPr>
            <a:r>
              <a:rPr lang="en-GB" sz="1600" b="1" dirty="0" err="1">
                <a:solidFill>
                  <a:srgbClr val="000000"/>
                </a:solidFill>
                <a:latin typeface="Century Gothic" panose="020B0502020202020204" pitchFamily="34" charset="0"/>
              </a:rPr>
              <a:t>sie</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(die </a:t>
            </a:r>
            <a:r>
              <a:rPr lang="en-GB" sz="1600" dirty="0" err="1">
                <a:solidFill>
                  <a:srgbClr val="000000"/>
                </a:solidFill>
                <a:latin typeface="Century Gothic" panose="020B0502020202020204" pitchFamily="34" charset="0"/>
              </a:rPr>
              <a:t>Katze</a:t>
            </a:r>
            <a:r>
              <a:rPr lang="en-GB" sz="1600" dirty="0">
                <a:solidFill>
                  <a:srgbClr val="000000"/>
                </a:solidFill>
                <a:latin typeface="Century Gothic" panose="020B0502020202020204" pitchFamily="34" charset="0"/>
              </a:rPr>
              <a:t>) </a:t>
            </a:r>
          </a:p>
          <a:p>
            <a:pPr lvl="0" algn="ctr" fontAlgn="auto">
              <a:spcBef>
                <a:spcPts val="0"/>
              </a:spcBef>
              <a:spcAft>
                <a:spcPts val="0"/>
              </a:spcAft>
            </a:pPr>
            <a:r>
              <a:rPr lang="en-GB" sz="1600" dirty="0">
                <a:solidFill>
                  <a:srgbClr val="000000"/>
                </a:solidFill>
                <a:latin typeface="Century Gothic" panose="020B0502020202020204" pitchFamily="34" charset="0"/>
              </a:rPr>
              <a:t>is what is liked, so </a:t>
            </a:r>
          </a:p>
          <a:p>
            <a:pPr lvl="0" algn="ctr" fontAlgn="auto">
              <a:spcBef>
                <a:spcPts val="0"/>
              </a:spcBef>
              <a:spcAft>
                <a:spcPts val="0"/>
              </a:spcAft>
            </a:pPr>
            <a:r>
              <a:rPr lang="en-GB" sz="1600" b="1" dirty="0" err="1">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 = </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sentence </a:t>
            </a:r>
            <a:r>
              <a:rPr lang="en-GB" sz="1600" b="1" dirty="0">
                <a:solidFill>
                  <a:srgbClr val="000000"/>
                </a:solidFill>
                <a:latin typeface="Century Gothic" panose="020B0502020202020204" pitchFamily="34" charset="0"/>
              </a:rPr>
              <a:t>object</a:t>
            </a:r>
            <a:endParaRPr lang="en-GB" sz="1600" dirty="0">
              <a:solidFill>
                <a:srgbClr val="000000"/>
              </a:solidFill>
              <a:latin typeface="Century Gothic" panose="020B0502020202020204" pitchFamily="34" charset="0"/>
            </a:endParaRPr>
          </a:p>
        </p:txBody>
      </p:sp>
      <p:sp>
        <p:nvSpPr>
          <p:cNvPr id="3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32</a:t>
            </a:r>
          </a:p>
        </p:txBody>
      </p:sp>
    </p:spTree>
    <p:extLst>
      <p:ext uri="{BB962C8B-B14F-4D97-AF65-F5344CB8AC3E}">
        <p14:creationId xmlns:p14="http://schemas.microsoft.com/office/powerpoint/2010/main" val="3590827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183235" y="3356987"/>
            <a:ext cx="6507084" cy="629028"/>
          </a:xfrm>
          <a:prstGeom prst="rect">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172382" y="2175510"/>
            <a:ext cx="6507084" cy="764611"/>
          </a:xfrm>
          <a:prstGeom prst="rect">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191474" y="1145889"/>
            <a:ext cx="6507084" cy="629028"/>
          </a:xfrm>
          <a:prstGeom prst="rect">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62EBD834-1E2D-44FA-960B-D5E01CB2C65F}"/>
              </a:ext>
            </a:extLst>
          </p:cNvPr>
          <p:cNvSpPr/>
          <p:nvPr/>
        </p:nvSpPr>
        <p:spPr>
          <a:xfrm>
            <a:off x="214304" y="152536"/>
            <a:ext cx="325661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968586"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 cont’d</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3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33</a:t>
            </a:r>
          </a:p>
        </p:txBody>
      </p:sp>
      <p:sp>
        <p:nvSpPr>
          <p:cNvPr id="29" name="Rectangle 28">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33" name="TextBox 32">
            <a:extLst>
              <a:ext uri="{FF2B5EF4-FFF2-40B4-BE49-F238E27FC236}">
                <a16:creationId xmlns:a16="http://schemas.microsoft.com/office/drawing/2014/main" id="{E43DCC40-DB06-4BC7-B161-867DE821C494}"/>
              </a:ext>
            </a:extLst>
          </p:cNvPr>
          <p:cNvSpPr txBox="1"/>
          <p:nvPr/>
        </p:nvSpPr>
        <p:spPr>
          <a:xfrm>
            <a:off x="104151" y="552466"/>
            <a:ext cx="6496979" cy="646331"/>
          </a:xfrm>
          <a:prstGeom prst="rect">
            <a:avLst/>
          </a:prstGeom>
          <a:noFill/>
        </p:spPr>
        <p:txBody>
          <a:bodyPr wrap="square" rtlCol="0">
            <a:spAutoFit/>
          </a:bodyPr>
          <a:lstStyle/>
          <a:p>
            <a:r>
              <a:rPr lang="de-DE" b="1" dirty="0">
                <a:solidFill>
                  <a:srgbClr val="000000"/>
                </a:solidFill>
                <a:latin typeface="Century Gothic" panose="020B0502020202020204" pitchFamily="34" charset="0"/>
              </a:rPr>
              <a:t>Plural </a:t>
            </a:r>
            <a:r>
              <a:rPr lang="de-DE" b="1" dirty="0" err="1">
                <a:solidFill>
                  <a:srgbClr val="000000"/>
                </a:solidFill>
                <a:latin typeface="Century Gothic" panose="020B0502020202020204" pitchFamily="34" charset="0"/>
              </a:rPr>
              <a:t>object</a:t>
            </a:r>
            <a:r>
              <a:rPr lang="de-DE" b="1" dirty="0">
                <a:solidFill>
                  <a:srgbClr val="000000"/>
                </a:solidFill>
                <a:latin typeface="Century Gothic" panose="020B0502020202020204" pitchFamily="34" charset="0"/>
              </a:rPr>
              <a:t> </a:t>
            </a:r>
            <a:r>
              <a:rPr lang="de-DE" b="1" dirty="0" err="1">
                <a:solidFill>
                  <a:srgbClr val="000000"/>
                </a:solidFill>
                <a:latin typeface="Century Gothic" panose="020B0502020202020204" pitchFamily="34" charset="0"/>
              </a:rPr>
              <a:t>pronouns</a:t>
            </a:r>
            <a:r>
              <a:rPr lang="de-DE" b="1" dirty="0">
                <a:solidFill>
                  <a:srgbClr val="000000"/>
                </a:solidFill>
                <a:latin typeface="Century Gothic" panose="020B0502020202020204" pitchFamily="34" charset="0"/>
              </a:rPr>
              <a:t> – sie (</a:t>
            </a:r>
            <a:r>
              <a:rPr lang="de-DE" b="1" dirty="0" err="1">
                <a:solidFill>
                  <a:srgbClr val="000000"/>
                </a:solidFill>
                <a:latin typeface="Century Gothic" panose="020B0502020202020204" pitchFamily="34" charset="0"/>
              </a:rPr>
              <a:t>them</a:t>
            </a:r>
            <a:r>
              <a:rPr lang="de-DE" b="1" dirty="0">
                <a:solidFill>
                  <a:srgbClr val="000000"/>
                </a:solidFill>
                <a:latin typeface="Century Gothic" panose="020B0502020202020204" pitchFamily="34" charset="0"/>
              </a:rPr>
              <a:t>)</a:t>
            </a:r>
          </a:p>
          <a:p>
            <a:endParaRPr lang="en-GB" b="1" dirty="0">
              <a:solidFill>
                <a:srgbClr val="000000"/>
              </a:solidFill>
              <a:latin typeface="Century Gothic" panose="020B0502020202020204" pitchFamily="34" charset="0"/>
            </a:endParaRPr>
          </a:p>
        </p:txBody>
      </p:sp>
      <p:sp>
        <p:nvSpPr>
          <p:cNvPr id="34" name="Rectangle 33">
            <a:extLst>
              <a:ext uri="{FF2B5EF4-FFF2-40B4-BE49-F238E27FC236}">
                <a16:creationId xmlns:a16="http://schemas.microsoft.com/office/drawing/2014/main" id="{F98E3EBB-F240-4D15-A83A-10024281FC12}"/>
              </a:ext>
            </a:extLst>
          </p:cNvPr>
          <p:cNvSpPr/>
          <p:nvPr/>
        </p:nvSpPr>
        <p:spPr>
          <a:xfrm>
            <a:off x="5382062" y="4112038"/>
            <a:ext cx="1364698"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35" name="Table 34">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3289278738"/>
              </p:ext>
            </p:extLst>
          </p:nvPr>
        </p:nvGraphicFramePr>
        <p:xfrm>
          <a:off x="743682" y="4682011"/>
          <a:ext cx="4320135" cy="4386720"/>
        </p:xfrm>
        <a:graphic>
          <a:graphicData uri="http://schemas.openxmlformats.org/drawingml/2006/table">
            <a:tbl>
              <a:tblPr>
                <a:tableStyleId>{5940675A-B579-460E-94D1-54222C63F5DA}</a:tableStyleId>
              </a:tblPr>
              <a:tblGrid>
                <a:gridCol w="2412531">
                  <a:extLst>
                    <a:ext uri="{9D8B030D-6E8A-4147-A177-3AD203B41FA5}">
                      <a16:colId xmlns:a16="http://schemas.microsoft.com/office/drawing/2014/main" val="1445783936"/>
                    </a:ext>
                  </a:extLst>
                </a:gridCol>
                <a:gridCol w="1907604">
                  <a:extLst>
                    <a:ext uri="{9D8B030D-6E8A-4147-A177-3AD203B41FA5}">
                      <a16:colId xmlns:a16="http://schemas.microsoft.com/office/drawing/2014/main" val="196554446"/>
                    </a:ext>
                  </a:extLst>
                </a:gridCol>
              </a:tblGrid>
              <a:tr h="291887">
                <a:tc>
                  <a:txBody>
                    <a:bodyPr/>
                    <a:lstStyle/>
                    <a:p>
                      <a:pPr algn="l" fontAlgn="b"/>
                      <a:r>
                        <a:rPr lang="en-GB" sz="1600" b="0" i="0" u="none" strike="noStrike" dirty="0" err="1">
                          <a:solidFill>
                            <a:srgbClr val="000000"/>
                          </a:solidFill>
                          <a:effectLst/>
                          <a:latin typeface="Century Gothic" panose="020B0502020202020204" pitchFamily="34" charset="0"/>
                        </a:rPr>
                        <a:t>mögen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like, liking</a:t>
                      </a:r>
                    </a:p>
                  </a:txBody>
                  <a:tcPr marL="90000" marR="90000" marT="46800" marB="46800" anchor="ctr"/>
                </a:tc>
                <a:extLst>
                  <a:ext uri="{0D108BD9-81ED-4DB2-BD59-A6C34878D82A}">
                    <a16:rowId xmlns:a16="http://schemas.microsoft.com/office/drawing/2014/main" val="10000"/>
                  </a:ext>
                </a:extLst>
              </a:tr>
              <a:tr h="291887">
                <a:tc>
                  <a:txBody>
                    <a:bodyPr/>
                    <a:lstStyle/>
                    <a:p>
                      <a:pPr algn="l" fontAlgn="b"/>
                      <a:r>
                        <a:rPr lang="en-GB" sz="1600" b="0" i="0" u="none" strike="noStrike" dirty="0" err="1">
                          <a:solidFill>
                            <a:srgbClr val="000000"/>
                          </a:solidFill>
                          <a:effectLst/>
                          <a:latin typeface="Century Gothic" panose="020B0502020202020204" pitchFamily="34" charset="0"/>
                        </a:rPr>
                        <a:t>ich</a:t>
                      </a:r>
                      <a:r>
                        <a:rPr lang="en-GB" sz="1600" b="0" i="0" u="none" strike="noStrike" dirty="0">
                          <a:solidFill>
                            <a:srgbClr val="000000"/>
                          </a:solidFill>
                          <a:effectLst/>
                          <a:latin typeface="Century Gothic" panose="020B0502020202020204" pitchFamily="34" charset="0"/>
                        </a:rPr>
                        <a:t> mag</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 like</a:t>
                      </a:r>
                    </a:p>
                  </a:txBody>
                  <a:tcPr marL="90000" marR="90000" marT="46800" marB="46800" anchor="ctr"/>
                </a:tc>
                <a:extLst>
                  <a:ext uri="{0D108BD9-81ED-4DB2-BD59-A6C34878D82A}">
                    <a16:rowId xmlns:a16="http://schemas.microsoft.com/office/drawing/2014/main" val="10001"/>
                  </a:ext>
                </a:extLst>
              </a:tr>
              <a:tr h="291887">
                <a:tc>
                  <a:txBody>
                    <a:bodyPr/>
                    <a:lstStyle/>
                    <a:p>
                      <a:pPr algn="l" fontAlgn="b"/>
                      <a:r>
                        <a:rPr lang="en-GB" sz="1600" b="0" i="0" u="none" strike="noStrike" dirty="0">
                          <a:solidFill>
                            <a:srgbClr val="000000"/>
                          </a:solidFill>
                          <a:effectLst/>
                          <a:latin typeface="Century Gothic" panose="020B0502020202020204" pitchFamily="34" charset="0"/>
                        </a:rPr>
                        <a:t>du </a:t>
                      </a:r>
                      <a:r>
                        <a:rPr lang="en-GB" sz="1600" b="0" i="0" u="none" strike="noStrike" dirty="0" err="1">
                          <a:solidFill>
                            <a:srgbClr val="000000"/>
                          </a:solidFill>
                          <a:effectLst/>
                          <a:latin typeface="Century Gothic" panose="020B0502020202020204" pitchFamily="34" charset="0"/>
                        </a:rPr>
                        <a:t>magst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you like</a:t>
                      </a:r>
                    </a:p>
                  </a:txBody>
                  <a:tcPr marL="90000" marR="90000" marT="46800" marB="46800" anchor="ctr"/>
                </a:tc>
                <a:extLst>
                  <a:ext uri="{0D108BD9-81ED-4DB2-BD59-A6C34878D82A}">
                    <a16:rowId xmlns:a16="http://schemas.microsoft.com/office/drawing/2014/main" val="10002"/>
                  </a:ext>
                </a:extLst>
              </a:tr>
              <a:tr h="291887">
                <a:tc>
                  <a:txBody>
                    <a:bodyPr/>
                    <a:lstStyle/>
                    <a:p>
                      <a:pPr algn="l" fontAlgn="b"/>
                      <a:r>
                        <a:rPr lang="en-GB" sz="1600" b="0" i="0" u="none" strike="noStrike" dirty="0" err="1">
                          <a:solidFill>
                            <a:srgbClr val="000000"/>
                          </a:solidFill>
                          <a:effectLst/>
                          <a:latin typeface="Century Gothic" panose="020B0502020202020204" pitchFamily="34" charset="0"/>
                        </a:rPr>
                        <a:t>er</a:t>
                      </a:r>
                      <a:r>
                        <a:rPr lang="en-GB" sz="1600" b="0" i="0" u="none" strike="noStrike" dirty="0">
                          <a:solidFill>
                            <a:srgbClr val="000000"/>
                          </a:solidFill>
                          <a:effectLst/>
                          <a:latin typeface="Century Gothic" panose="020B0502020202020204" pitchFamily="34" charset="0"/>
                        </a:rPr>
                        <a:t> mag</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 likes</a:t>
                      </a:r>
                    </a:p>
                  </a:txBody>
                  <a:tcPr marL="90000" marR="90000" marT="46800" marB="46800" anchor="ctr"/>
                </a:tc>
                <a:extLst>
                  <a:ext uri="{0D108BD9-81ED-4DB2-BD59-A6C34878D82A}">
                    <a16:rowId xmlns:a16="http://schemas.microsoft.com/office/drawing/2014/main" val="10003"/>
                  </a:ext>
                </a:extLst>
              </a:tr>
              <a:tr h="291887">
                <a:tc>
                  <a:txBody>
                    <a:bodyPr/>
                    <a:lstStyle/>
                    <a:p>
                      <a:pPr algn="l" fontAlgn="b"/>
                      <a:r>
                        <a:rPr lang="en-GB" sz="1600" b="0" i="0" u="none" strike="noStrike" dirty="0" err="1">
                          <a:solidFill>
                            <a:srgbClr val="000000"/>
                          </a:solidFill>
                          <a:effectLst/>
                          <a:latin typeface="Century Gothic" panose="020B0502020202020204" pitchFamily="34" charset="0"/>
                        </a:rPr>
                        <a:t>sie</a:t>
                      </a:r>
                      <a:r>
                        <a:rPr lang="en-GB" sz="1600" b="0" i="0" u="none" strike="noStrike" dirty="0">
                          <a:solidFill>
                            <a:srgbClr val="000000"/>
                          </a:solidFill>
                          <a:effectLst/>
                          <a:latin typeface="Century Gothic" panose="020B0502020202020204" pitchFamily="34" charset="0"/>
                        </a:rPr>
                        <a:t> mag</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she likes</a:t>
                      </a:r>
                    </a:p>
                  </a:txBody>
                  <a:tcPr marL="90000" marR="90000" marT="46800" marB="46800" anchor="ctr"/>
                </a:tc>
                <a:extLst>
                  <a:ext uri="{0D108BD9-81ED-4DB2-BD59-A6C34878D82A}">
                    <a16:rowId xmlns:a16="http://schemas.microsoft.com/office/drawing/2014/main" val="10004"/>
                  </a:ext>
                </a:extLst>
              </a:tr>
              <a:tr h="291887">
                <a:tc>
                  <a:txBody>
                    <a:bodyPr/>
                    <a:lstStyle/>
                    <a:p>
                      <a:pPr algn="l" fontAlgn="b"/>
                      <a:r>
                        <a:rPr lang="en-GB" sz="1600" b="0" i="0" u="none" strike="noStrike" dirty="0" err="1">
                          <a:solidFill>
                            <a:srgbClr val="000000"/>
                          </a:solidFill>
                          <a:effectLst/>
                          <a:latin typeface="Century Gothic" panose="020B0502020202020204" pitchFamily="34" charset="0"/>
                        </a:rPr>
                        <a:t>sie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she, it, her (f)</a:t>
                      </a:r>
                    </a:p>
                  </a:txBody>
                  <a:tcPr marL="90000" marR="90000" marT="46800" marB="46800" anchor="ctr"/>
                </a:tc>
                <a:extLst>
                  <a:ext uri="{0D108BD9-81ED-4DB2-BD59-A6C34878D82A}">
                    <a16:rowId xmlns:a16="http://schemas.microsoft.com/office/drawing/2014/main" val="2637449812"/>
                  </a:ext>
                </a:extLst>
              </a:tr>
              <a:tr h="291887">
                <a:tc>
                  <a:txBody>
                    <a:bodyPr/>
                    <a:lstStyle/>
                    <a:p>
                      <a:pPr algn="l" fontAlgn="b"/>
                      <a:r>
                        <a:rPr lang="en-GB" sz="1600" b="0" i="0" u="none" strike="noStrike" dirty="0" err="1">
                          <a:solidFill>
                            <a:srgbClr val="000000"/>
                          </a:solidFill>
                          <a:effectLst/>
                          <a:latin typeface="Century Gothic" panose="020B0502020202020204" pitchFamily="34" charset="0"/>
                        </a:rPr>
                        <a:t>ihn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him, it (m)</a:t>
                      </a:r>
                    </a:p>
                  </a:txBody>
                  <a:tcPr marL="90000" marR="90000" marT="46800" marB="46800" anchor="ctr"/>
                </a:tc>
                <a:extLst>
                  <a:ext uri="{0D108BD9-81ED-4DB2-BD59-A6C34878D82A}">
                    <a16:rowId xmlns:a16="http://schemas.microsoft.com/office/drawing/2014/main" val="1810833337"/>
                  </a:ext>
                </a:extLst>
              </a:tr>
              <a:tr h="291887">
                <a:tc>
                  <a:txBody>
                    <a:bodyPr/>
                    <a:lstStyle/>
                    <a:p>
                      <a:pPr algn="l" fontAlgn="b"/>
                      <a:r>
                        <a:rPr lang="en-GB" sz="1600" b="0" i="0" u="none" strike="noStrike" dirty="0">
                          <a:solidFill>
                            <a:srgbClr val="000000"/>
                          </a:solidFill>
                          <a:effectLst/>
                          <a:latin typeface="Century Gothic" panose="020B0502020202020204" pitchFamily="34" charset="0"/>
                        </a:rPr>
                        <a:t>das Deutsch</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German</a:t>
                      </a:r>
                    </a:p>
                  </a:txBody>
                  <a:tcPr marL="90000" marR="90000" marT="46800" marB="46800" anchor="ctr"/>
                </a:tc>
                <a:extLst>
                  <a:ext uri="{0D108BD9-81ED-4DB2-BD59-A6C34878D82A}">
                    <a16:rowId xmlns:a16="http://schemas.microsoft.com/office/drawing/2014/main" val="377835865"/>
                  </a:ext>
                </a:extLst>
              </a:tr>
              <a:tr h="291887">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Fach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school subject</a:t>
                      </a:r>
                    </a:p>
                  </a:txBody>
                  <a:tcPr marL="90000" marR="90000" marT="46800" marB="46800" anchor="ctr"/>
                </a:tc>
                <a:extLst>
                  <a:ext uri="{0D108BD9-81ED-4DB2-BD59-A6C34878D82A}">
                    <a16:rowId xmlns:a16="http://schemas.microsoft.com/office/drawing/2014/main" val="10008"/>
                  </a:ext>
                </a:extLst>
              </a:tr>
              <a:tr h="29188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Fremdsprache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foreign language</a:t>
                      </a:r>
                    </a:p>
                  </a:txBody>
                  <a:tcPr marL="90000" marR="90000" marT="46800" marB="46800" anchor="ctr"/>
                </a:tc>
                <a:extLst>
                  <a:ext uri="{0D108BD9-81ED-4DB2-BD59-A6C34878D82A}">
                    <a16:rowId xmlns:a16="http://schemas.microsoft.com/office/drawing/2014/main" val="10009"/>
                  </a:ext>
                </a:extLst>
              </a:tr>
              <a:tr h="291887">
                <a:tc>
                  <a:txBody>
                    <a:bodyPr/>
                    <a:lstStyle/>
                    <a:p>
                      <a:pPr algn="l" fontAlgn="b"/>
                      <a:r>
                        <a:rPr lang="en-GB" sz="1600" b="0" i="0" u="none" strike="noStrike" dirty="0">
                          <a:solidFill>
                            <a:srgbClr val="000000"/>
                          </a:solidFill>
                          <a:effectLst/>
                          <a:latin typeface="Century Gothic" panose="020B0502020202020204" pitchFamily="34" charset="0"/>
                        </a:rPr>
                        <a:t>die Kunst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art</a:t>
                      </a:r>
                    </a:p>
                  </a:txBody>
                  <a:tcPr marL="90000" marR="90000" marT="46800" marB="46800" anchor="ctr"/>
                </a:tc>
                <a:extLst>
                  <a:ext uri="{0D108BD9-81ED-4DB2-BD59-A6C34878D82A}">
                    <a16:rowId xmlns:a16="http://schemas.microsoft.com/office/drawing/2014/main" val="258392420"/>
                  </a:ext>
                </a:extLst>
              </a:tr>
              <a:tr h="29188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Mathematik</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mathematics</a:t>
                      </a:r>
                    </a:p>
                  </a:txBody>
                  <a:tcPr marL="90000" marR="90000" marT="46800" marB="46800" anchor="ctr"/>
                </a:tc>
                <a:extLst>
                  <a:ext uri="{0D108BD9-81ED-4DB2-BD59-A6C34878D82A}">
                    <a16:rowId xmlns:a16="http://schemas.microsoft.com/office/drawing/2014/main" val="3825271405"/>
                  </a:ext>
                </a:extLst>
              </a:tr>
              <a:tr h="291887">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Naturwissenschaft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science</a:t>
                      </a:r>
                    </a:p>
                  </a:txBody>
                  <a:tcPr marL="90000" marR="90000" marT="46800" marB="46800" anchor="ctr"/>
                </a:tc>
                <a:extLst>
                  <a:ext uri="{0D108BD9-81ED-4DB2-BD59-A6C34878D82A}">
                    <a16:rowId xmlns:a16="http://schemas.microsoft.com/office/drawing/2014/main" val="3331555020"/>
                  </a:ext>
                </a:extLst>
              </a:tr>
            </a:tbl>
          </a:graphicData>
        </a:graphic>
      </p:graphicFrame>
      <p:sp>
        <p:nvSpPr>
          <p:cNvPr id="36" name="Rectangle 35">
            <a:extLst>
              <a:ext uri="{FF2B5EF4-FFF2-40B4-BE49-F238E27FC236}">
                <a16:creationId xmlns:a16="http://schemas.microsoft.com/office/drawing/2014/main" id="{19509943-55FC-4F7C-81BB-D4DC52DCE2C9}"/>
              </a:ext>
            </a:extLst>
          </p:cNvPr>
          <p:cNvSpPr/>
          <p:nvPr/>
        </p:nvSpPr>
        <p:spPr>
          <a:xfrm>
            <a:off x="98635" y="4130355"/>
            <a:ext cx="4965182" cy="42587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b="1" dirty="0">
                <a:solidFill>
                  <a:srgbClr val="FFFFFF"/>
                </a:solidFill>
                <a:latin typeface="Century Gothic" panose="020B0502020202020204" pitchFamily="34" charset="0"/>
              </a:rPr>
              <a:t> Do you like it?</a:t>
            </a:r>
          </a:p>
        </p:txBody>
      </p:sp>
      <p:sp>
        <p:nvSpPr>
          <p:cNvPr id="37" name="TextBox 36">
            <a:extLst>
              <a:ext uri="{FF2B5EF4-FFF2-40B4-BE49-F238E27FC236}">
                <a16:creationId xmlns:a16="http://schemas.microsoft.com/office/drawing/2014/main" id="{3A91BB73-B876-48F6-B03D-88AE2BC933E5}"/>
              </a:ext>
            </a:extLst>
          </p:cNvPr>
          <p:cNvSpPr txBox="1"/>
          <p:nvPr/>
        </p:nvSpPr>
        <p:spPr>
          <a:xfrm>
            <a:off x="105781" y="808803"/>
            <a:ext cx="6535478" cy="369332"/>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Plural </a:t>
            </a:r>
            <a:r>
              <a:rPr lang="en-GB" sz="1600" b="1" u="sng" dirty="0">
                <a:solidFill>
                  <a:srgbClr val="000000"/>
                </a:solidFill>
                <a:latin typeface="Century Gothic" panose="020B0502020202020204" pitchFamily="34" charset="0"/>
              </a:rPr>
              <a:t>subject</a:t>
            </a:r>
            <a:r>
              <a:rPr lang="en-GB" sz="1600" b="1" dirty="0">
                <a:solidFill>
                  <a:srgbClr val="000000"/>
                </a:solidFill>
                <a:latin typeface="Century Gothic" panose="020B0502020202020204" pitchFamily="34" charset="0"/>
              </a:rPr>
              <a:t> </a:t>
            </a:r>
            <a:r>
              <a:rPr lang="en-GB" dirty="0">
                <a:solidFill>
                  <a:srgbClr val="000000"/>
                </a:solidFill>
                <a:latin typeface="Arial"/>
              </a:rPr>
              <a:t>pronouns</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do</a:t>
            </a:r>
            <a:r>
              <a:rPr lang="en-GB" sz="1600" b="1" dirty="0">
                <a:solidFill>
                  <a:srgbClr val="000000"/>
                </a:solidFill>
                <a:latin typeface="Century Gothic" panose="020B0502020202020204" pitchFamily="34" charset="0"/>
              </a:rPr>
              <a:t> </a:t>
            </a:r>
            <a:r>
              <a:rPr lang="en-GB" sz="1600" b="1" u="sng" dirty="0">
                <a:solidFill>
                  <a:srgbClr val="000000"/>
                </a:solidFill>
                <a:latin typeface="Century Gothic" panose="020B0502020202020204" pitchFamily="34" charset="0"/>
              </a:rPr>
              <a:t>not</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show the gender of nouns:</a:t>
            </a:r>
            <a:endParaRPr lang="en-US" sz="1600" dirty="0">
              <a:solidFill>
                <a:srgbClr val="000000"/>
              </a:solidFill>
              <a:latin typeface="Century Gothic" panose="020B0502020202020204" pitchFamily="34" charset="0"/>
            </a:endParaRPr>
          </a:p>
        </p:txBody>
      </p:sp>
      <p:sp>
        <p:nvSpPr>
          <p:cNvPr id="38" name="TextBox 37">
            <a:extLst>
              <a:ext uri="{FF2B5EF4-FFF2-40B4-BE49-F238E27FC236}">
                <a16:creationId xmlns:a16="http://schemas.microsoft.com/office/drawing/2014/main" id="{A83EC652-AE11-454B-AF8E-9C662B07347F}"/>
              </a:ext>
            </a:extLst>
          </p:cNvPr>
          <p:cNvSpPr txBox="1"/>
          <p:nvPr/>
        </p:nvSpPr>
        <p:spPr>
          <a:xfrm>
            <a:off x="151344" y="1186780"/>
            <a:ext cx="6570867" cy="584775"/>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Die Lehrer </a:t>
            </a:r>
            <a:r>
              <a:rPr lang="en-GB" sz="1600" dirty="0" err="1">
                <a:solidFill>
                  <a:srgbClr val="000000"/>
                </a:solidFill>
                <a:latin typeface="Century Gothic" panose="020B0502020202020204" pitchFamily="34" charset="0"/>
              </a:rPr>
              <a:t>sind</a:t>
            </a:r>
            <a:r>
              <a:rPr lang="en-GB" sz="1600" dirty="0">
                <a:solidFill>
                  <a:srgbClr val="000000"/>
                </a:solidFill>
                <a:latin typeface="Century Gothic" panose="020B0502020202020204" pitchFamily="34" charset="0"/>
              </a:rPr>
              <a:t> super.   Die </a:t>
            </a:r>
            <a:r>
              <a:rPr lang="en-GB" sz="1600" dirty="0" err="1">
                <a:solidFill>
                  <a:srgbClr val="000000"/>
                </a:solidFill>
                <a:latin typeface="Century Gothic" panose="020B0502020202020204" pitchFamily="34" charset="0"/>
              </a:rPr>
              <a:t>Farben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sind</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schön</a:t>
            </a:r>
            <a:r>
              <a:rPr lang="en-GB" sz="1600" dirty="0">
                <a:solidFill>
                  <a:srgbClr val="000000"/>
                </a:solidFill>
                <a:latin typeface="Century Gothic" panose="020B0502020202020204" pitchFamily="34" charset="0"/>
              </a:rPr>
              <a:t>.  Die Lieder </a:t>
            </a:r>
            <a:r>
              <a:rPr lang="en-GB" sz="1600" dirty="0" err="1">
                <a:solidFill>
                  <a:srgbClr val="000000"/>
                </a:solidFill>
                <a:latin typeface="Century Gothic" panose="020B0502020202020204" pitchFamily="34" charset="0"/>
              </a:rPr>
              <a:t>sind</a:t>
            </a:r>
            <a:r>
              <a:rPr lang="en-GB" sz="1600" dirty="0">
                <a:solidFill>
                  <a:srgbClr val="000000"/>
                </a:solidFill>
                <a:latin typeface="Century Gothic" panose="020B0502020202020204" pitchFamily="34" charset="0"/>
              </a:rPr>
              <a:t> toll.</a:t>
            </a:r>
          </a:p>
          <a:p>
            <a:pPr fontAlgn="auto">
              <a:spcBef>
                <a:spcPts val="0"/>
              </a:spcBef>
              <a:spcAft>
                <a:spcPts val="0"/>
              </a:spcAft>
            </a:pPr>
            <a:r>
              <a:rPr lang="en-GB" sz="1600" b="1" dirty="0">
                <a:solidFill>
                  <a:srgbClr val="000000"/>
                </a:solidFill>
                <a:latin typeface="Century Gothic" panose="020B0502020202020204" pitchFamily="34" charset="0"/>
              </a:rPr>
              <a:t>Sie </a:t>
            </a:r>
            <a:r>
              <a:rPr lang="en-GB" sz="1600" dirty="0" err="1">
                <a:solidFill>
                  <a:srgbClr val="000000"/>
                </a:solidFill>
                <a:latin typeface="Century Gothic" panose="020B0502020202020204" pitchFamily="34" charset="0"/>
              </a:rPr>
              <a:t>sind</a:t>
            </a:r>
            <a:r>
              <a:rPr lang="en-GB" sz="1600" dirty="0">
                <a:solidFill>
                  <a:srgbClr val="000000"/>
                </a:solidFill>
                <a:latin typeface="Century Gothic" panose="020B0502020202020204" pitchFamily="34" charset="0"/>
              </a:rPr>
              <a:t> super.                </a:t>
            </a:r>
            <a:r>
              <a:rPr lang="en-GB" sz="1600" b="1" dirty="0">
                <a:solidFill>
                  <a:srgbClr val="000000"/>
                </a:solidFill>
                <a:latin typeface="Century Gothic" panose="020B0502020202020204" pitchFamily="34" charset="0"/>
              </a:rPr>
              <a:t>Sie </a:t>
            </a:r>
            <a:r>
              <a:rPr lang="en-GB" sz="1600" dirty="0" err="1">
                <a:solidFill>
                  <a:srgbClr val="000000"/>
                </a:solidFill>
                <a:latin typeface="Century Gothic" panose="020B0502020202020204" pitchFamily="34" charset="0"/>
              </a:rPr>
              <a:t>sind</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schön</a:t>
            </a:r>
            <a:r>
              <a:rPr lang="en-GB" sz="1600" dirty="0">
                <a:solidFill>
                  <a:srgbClr val="000000"/>
                </a:solidFill>
                <a:latin typeface="Century Gothic" panose="020B0502020202020204" pitchFamily="34" charset="0"/>
              </a:rPr>
              <a:t>.                </a:t>
            </a:r>
            <a:r>
              <a:rPr lang="en-GB" sz="1600" b="1" dirty="0">
                <a:solidFill>
                  <a:srgbClr val="000000"/>
                </a:solidFill>
                <a:latin typeface="Century Gothic" panose="020B0502020202020204" pitchFamily="34" charset="0"/>
              </a:rPr>
              <a:t>Sie </a:t>
            </a:r>
            <a:r>
              <a:rPr lang="en-GB" sz="1600" dirty="0" err="1">
                <a:solidFill>
                  <a:srgbClr val="000000"/>
                </a:solidFill>
                <a:latin typeface="Century Gothic" panose="020B0502020202020204" pitchFamily="34" charset="0"/>
              </a:rPr>
              <a:t>sind</a:t>
            </a:r>
            <a:r>
              <a:rPr lang="en-GB" sz="1600" dirty="0">
                <a:solidFill>
                  <a:srgbClr val="000000"/>
                </a:solidFill>
                <a:latin typeface="Century Gothic" panose="020B0502020202020204" pitchFamily="34" charset="0"/>
              </a:rPr>
              <a:t> toll.</a:t>
            </a:r>
            <a:endParaRPr lang="en-US" sz="1600" b="1" dirty="0">
              <a:solidFill>
                <a:srgbClr val="000000"/>
              </a:solidFill>
              <a:latin typeface="Century Gothic" panose="020B0502020202020204" pitchFamily="34" charset="0"/>
            </a:endParaRPr>
          </a:p>
        </p:txBody>
      </p:sp>
      <p:sp>
        <p:nvSpPr>
          <p:cNvPr id="39" name="TextBox 38">
            <a:extLst>
              <a:ext uri="{FF2B5EF4-FFF2-40B4-BE49-F238E27FC236}">
                <a16:creationId xmlns:a16="http://schemas.microsoft.com/office/drawing/2014/main" id="{4DDE6587-B842-4858-AA21-40F72F6D502F}"/>
              </a:ext>
            </a:extLst>
          </p:cNvPr>
          <p:cNvSpPr txBox="1"/>
          <p:nvPr/>
        </p:nvSpPr>
        <p:spPr>
          <a:xfrm>
            <a:off x="110578" y="1846218"/>
            <a:ext cx="6558782"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Plural </a:t>
            </a:r>
            <a:r>
              <a:rPr lang="en-GB" sz="1600" b="1" u="sng" dirty="0">
                <a:solidFill>
                  <a:srgbClr val="000000"/>
                </a:solidFill>
                <a:latin typeface="Century Gothic" panose="020B0502020202020204" pitchFamily="34" charset="0"/>
              </a:rPr>
              <a:t>object</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pronouns do</a:t>
            </a:r>
            <a:r>
              <a:rPr lang="en-GB" sz="1600" b="1" dirty="0">
                <a:solidFill>
                  <a:srgbClr val="000000"/>
                </a:solidFill>
                <a:latin typeface="Century Gothic" panose="020B0502020202020204" pitchFamily="34" charset="0"/>
              </a:rPr>
              <a:t> </a:t>
            </a:r>
            <a:r>
              <a:rPr lang="en-GB" sz="1600" b="1" u="sng" dirty="0">
                <a:solidFill>
                  <a:srgbClr val="000000"/>
                </a:solidFill>
                <a:latin typeface="Century Gothic" panose="020B0502020202020204" pitchFamily="34" charset="0"/>
              </a:rPr>
              <a:t>not</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show the gender of nouns, either:</a:t>
            </a:r>
            <a:r>
              <a:rPr lang="en-GB" sz="1600" b="1" i="1" dirty="0">
                <a:solidFill>
                  <a:srgbClr val="000000"/>
                </a:solidFill>
                <a:latin typeface="Century Gothic" panose="020B0502020202020204" pitchFamily="34" charset="0"/>
              </a:rPr>
              <a:t>           </a:t>
            </a:r>
            <a:endParaRPr lang="en-GB" sz="1600" i="1" dirty="0">
              <a:solidFill>
                <a:srgbClr val="000000"/>
              </a:solidFill>
              <a:latin typeface="Century Gothic" panose="020B0502020202020204" pitchFamily="34" charset="0"/>
            </a:endParaRPr>
          </a:p>
        </p:txBody>
      </p:sp>
      <p:sp>
        <p:nvSpPr>
          <p:cNvPr id="40" name="TextBox 39">
            <a:extLst>
              <a:ext uri="{FF2B5EF4-FFF2-40B4-BE49-F238E27FC236}">
                <a16:creationId xmlns:a16="http://schemas.microsoft.com/office/drawing/2014/main" id="{A84BB05E-F34D-4345-A785-394C8354BB69}"/>
              </a:ext>
            </a:extLst>
          </p:cNvPr>
          <p:cNvSpPr txBox="1"/>
          <p:nvPr/>
        </p:nvSpPr>
        <p:spPr>
          <a:xfrm>
            <a:off x="127386" y="2999872"/>
            <a:ext cx="6730614"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Is it </a:t>
            </a:r>
            <a:r>
              <a:rPr lang="en-GB" sz="1600" b="1" dirty="0">
                <a:solidFill>
                  <a:srgbClr val="000000"/>
                </a:solidFill>
                <a:latin typeface="Century Gothic" panose="020B0502020202020204" pitchFamily="34" charset="0"/>
              </a:rPr>
              <a:t>one feminine thing</a:t>
            </a:r>
            <a:r>
              <a:rPr lang="en-GB" sz="1600" dirty="0">
                <a:solidFill>
                  <a:srgbClr val="000000"/>
                </a:solidFill>
                <a:latin typeface="Century Gothic" panose="020B0502020202020204" pitchFamily="34" charset="0"/>
              </a:rPr>
              <a:t> or </a:t>
            </a:r>
            <a:r>
              <a:rPr lang="en-GB" sz="1600" b="1" dirty="0">
                <a:solidFill>
                  <a:srgbClr val="000000"/>
                </a:solidFill>
                <a:latin typeface="Century Gothic" panose="020B0502020202020204" pitchFamily="34" charset="0"/>
              </a:rPr>
              <a:t>many things</a:t>
            </a:r>
            <a:r>
              <a:rPr lang="en-GB" sz="1600" dirty="0">
                <a:solidFill>
                  <a:srgbClr val="000000"/>
                </a:solidFill>
                <a:latin typeface="Century Gothic" panose="020B0502020202020204" pitchFamily="34" charset="0"/>
              </a:rPr>
              <a:t>? Check the </a:t>
            </a:r>
            <a:r>
              <a:rPr lang="en-GB" sz="1600" b="1" u="sng" dirty="0">
                <a:solidFill>
                  <a:srgbClr val="000000"/>
                </a:solidFill>
                <a:latin typeface="Century Gothic" panose="020B0502020202020204" pitchFamily="34" charset="0"/>
              </a:rPr>
              <a:t>verb</a:t>
            </a:r>
            <a:r>
              <a:rPr lang="en-GB" sz="1600" dirty="0">
                <a:solidFill>
                  <a:srgbClr val="000000"/>
                </a:solidFill>
                <a:latin typeface="Century Gothic" panose="020B0502020202020204" pitchFamily="34" charset="0"/>
              </a:rPr>
              <a:t>!</a:t>
            </a:r>
          </a:p>
        </p:txBody>
      </p:sp>
      <p:sp>
        <p:nvSpPr>
          <p:cNvPr id="41" name="TextBox 40">
            <a:extLst>
              <a:ext uri="{FF2B5EF4-FFF2-40B4-BE49-F238E27FC236}">
                <a16:creationId xmlns:a16="http://schemas.microsoft.com/office/drawing/2014/main" id="{CA956A69-BF67-40A8-B17A-743D622787D2}"/>
              </a:ext>
            </a:extLst>
          </p:cNvPr>
          <p:cNvSpPr txBox="1"/>
          <p:nvPr/>
        </p:nvSpPr>
        <p:spPr>
          <a:xfrm>
            <a:off x="172382" y="3417788"/>
            <a:ext cx="2825980" cy="830997"/>
          </a:xfrm>
          <a:prstGeom prst="rect">
            <a:avLst/>
          </a:prstGeom>
          <a:noFill/>
        </p:spPr>
        <p:txBody>
          <a:bodyPr wrap="square" rtlCol="0">
            <a:spAutoFit/>
          </a:bodyPr>
          <a:lstStyle/>
          <a:p>
            <a:pPr fontAlgn="auto">
              <a:spcBef>
                <a:spcPts val="0"/>
              </a:spcBef>
              <a:spcAft>
                <a:spcPts val="0"/>
              </a:spcAft>
            </a:pPr>
            <a:r>
              <a:rPr lang="en-GB" sz="1600" b="1" dirty="0">
                <a:solidFill>
                  <a:srgbClr val="000000"/>
                </a:solidFill>
                <a:latin typeface="Century Gothic" panose="020B0502020202020204" pitchFamily="34" charset="0"/>
              </a:rPr>
              <a:t>Die </a:t>
            </a:r>
            <a:r>
              <a:rPr lang="en-GB" sz="1600" dirty="0" err="1">
                <a:solidFill>
                  <a:srgbClr val="000000"/>
                </a:solidFill>
                <a:latin typeface="Century Gothic" panose="020B0502020202020204" pitchFamily="34" charset="0"/>
              </a:rPr>
              <a:t>Farbe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ist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schön</a:t>
            </a:r>
            <a:r>
              <a:rPr lang="en-GB" sz="1600" dirty="0">
                <a:solidFill>
                  <a:srgbClr val="000000"/>
                </a:solidFill>
                <a:latin typeface="Century Gothic" panose="020B0502020202020204" pitchFamily="34" charset="0"/>
              </a:rPr>
              <a:t>!</a:t>
            </a:r>
          </a:p>
          <a:p>
            <a:pPr fontAlgn="auto">
              <a:spcBef>
                <a:spcPts val="0"/>
              </a:spcBef>
              <a:spcAft>
                <a:spcPts val="0"/>
              </a:spcAft>
            </a:pPr>
            <a:r>
              <a:rPr lang="en-GB" sz="1600" dirty="0">
                <a:solidFill>
                  <a:srgbClr val="000000"/>
                </a:solidFill>
                <a:latin typeface="Century Gothic" panose="020B0502020202020204" pitchFamily="34" charset="0"/>
              </a:rPr>
              <a:t>Ich mag </a:t>
            </a:r>
            <a:r>
              <a:rPr lang="en-GB" sz="1600" b="1" dirty="0" err="1">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I like </a:t>
            </a:r>
            <a:r>
              <a:rPr lang="en-GB" sz="1600" b="1" i="1" dirty="0">
                <a:solidFill>
                  <a:srgbClr val="000000"/>
                </a:solidFill>
                <a:latin typeface="Century Gothic" panose="020B0502020202020204" pitchFamily="34" charset="0"/>
              </a:rPr>
              <a:t>it</a:t>
            </a:r>
            <a:r>
              <a:rPr lang="en-GB" sz="1600" i="1" dirty="0">
                <a:solidFill>
                  <a:srgbClr val="000000"/>
                </a:solidFill>
                <a:latin typeface="Century Gothic" panose="020B0502020202020204" pitchFamily="34" charset="0"/>
              </a:rPr>
              <a:t>.</a:t>
            </a:r>
          </a:p>
          <a:p>
            <a:pPr fontAlgn="auto">
              <a:spcBef>
                <a:spcPts val="0"/>
              </a:spcBef>
              <a:spcAft>
                <a:spcPts val="0"/>
              </a:spcAft>
            </a:pPr>
            <a:endParaRPr lang="en-US" sz="1600" dirty="0">
              <a:solidFill>
                <a:srgbClr val="000000"/>
              </a:solidFill>
              <a:latin typeface="Century Gothic" panose="020B0502020202020204" pitchFamily="34" charset="0"/>
            </a:endParaRPr>
          </a:p>
        </p:txBody>
      </p:sp>
      <p:sp>
        <p:nvSpPr>
          <p:cNvPr id="42" name="TextBox 41">
            <a:extLst>
              <a:ext uri="{FF2B5EF4-FFF2-40B4-BE49-F238E27FC236}">
                <a16:creationId xmlns:a16="http://schemas.microsoft.com/office/drawing/2014/main" id="{B892A62A-2E83-4011-B05F-B511A066382A}"/>
              </a:ext>
            </a:extLst>
          </p:cNvPr>
          <p:cNvSpPr txBox="1"/>
          <p:nvPr/>
        </p:nvSpPr>
        <p:spPr>
          <a:xfrm>
            <a:off x="2998362" y="3419801"/>
            <a:ext cx="3310958" cy="584775"/>
          </a:xfrm>
          <a:prstGeom prst="rect">
            <a:avLst/>
          </a:prstGeom>
          <a:noFill/>
        </p:spPr>
        <p:txBody>
          <a:bodyPr wrap="square" rtlCol="0">
            <a:spAutoFit/>
          </a:bodyPr>
          <a:lstStyle/>
          <a:p>
            <a:pPr fontAlgn="auto">
              <a:spcBef>
                <a:spcPts val="0"/>
              </a:spcBef>
              <a:spcAft>
                <a:spcPts val="0"/>
              </a:spcAft>
            </a:pPr>
            <a:r>
              <a:rPr lang="en-GB" sz="1600" b="1" dirty="0">
                <a:solidFill>
                  <a:srgbClr val="000000"/>
                </a:solidFill>
                <a:latin typeface="Arial"/>
              </a:rPr>
              <a:t>Die </a:t>
            </a:r>
            <a:r>
              <a:rPr lang="en-GB" sz="1600" dirty="0" err="1">
                <a:solidFill>
                  <a:srgbClr val="000000"/>
                </a:solidFill>
                <a:latin typeface="Arial"/>
              </a:rPr>
              <a:t>Farbe</a:t>
            </a:r>
            <a:r>
              <a:rPr lang="en-GB" sz="1600" b="1" dirty="0" err="1">
                <a:solidFill>
                  <a:srgbClr val="000000"/>
                </a:solidFill>
                <a:latin typeface="Arial"/>
              </a:rPr>
              <a:t>n</a:t>
            </a:r>
            <a:r>
              <a:rPr lang="en-GB" sz="1600" dirty="0">
                <a:solidFill>
                  <a:srgbClr val="000000"/>
                </a:solidFill>
                <a:latin typeface="Arial"/>
              </a:rPr>
              <a:t> </a:t>
            </a:r>
            <a:r>
              <a:rPr lang="en-GB" sz="1600" dirty="0" err="1">
                <a:solidFill>
                  <a:srgbClr val="000000"/>
                </a:solidFill>
                <a:latin typeface="Arial"/>
              </a:rPr>
              <a:t>sind</a:t>
            </a:r>
            <a:r>
              <a:rPr lang="en-GB" sz="1600" dirty="0">
                <a:solidFill>
                  <a:srgbClr val="000000"/>
                </a:solidFill>
                <a:latin typeface="Arial"/>
              </a:rPr>
              <a:t> </a:t>
            </a:r>
            <a:r>
              <a:rPr lang="en-GB" sz="1600" dirty="0" err="1">
                <a:solidFill>
                  <a:srgbClr val="000000"/>
                </a:solidFill>
                <a:latin typeface="Century Gothic" panose="020B0502020202020204" pitchFamily="34" charset="0"/>
              </a:rPr>
              <a:t>schön</a:t>
            </a:r>
            <a:r>
              <a:rPr lang="en-GB" sz="1600" dirty="0">
                <a:solidFill>
                  <a:srgbClr val="000000"/>
                </a:solidFill>
                <a:latin typeface="Arial"/>
              </a:rPr>
              <a:t>!</a:t>
            </a:r>
          </a:p>
          <a:p>
            <a:pPr fontAlgn="auto">
              <a:spcBef>
                <a:spcPts val="0"/>
              </a:spcBef>
              <a:spcAft>
                <a:spcPts val="0"/>
              </a:spcAft>
            </a:pPr>
            <a:r>
              <a:rPr lang="en-GB" sz="1600" dirty="0">
                <a:solidFill>
                  <a:srgbClr val="000000"/>
                </a:solidFill>
                <a:latin typeface="Century Gothic" panose="020B0502020202020204" pitchFamily="34" charset="0"/>
              </a:rPr>
              <a:t>Ich mag </a:t>
            </a:r>
            <a:r>
              <a:rPr lang="en-GB" sz="1600" b="1" dirty="0" err="1">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a:t>
            </a:r>
            <a:r>
              <a:rPr lang="en-GB" sz="1600" b="1"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I like </a:t>
            </a:r>
            <a:r>
              <a:rPr lang="en-GB" sz="1600" b="1" i="1" dirty="0">
                <a:solidFill>
                  <a:srgbClr val="000000"/>
                </a:solidFill>
                <a:latin typeface="Century Gothic" panose="020B0502020202020204" pitchFamily="34" charset="0"/>
              </a:rPr>
              <a:t>them</a:t>
            </a:r>
            <a:r>
              <a:rPr lang="en-GB" sz="1600" i="1" dirty="0">
                <a:solidFill>
                  <a:srgbClr val="000000"/>
                </a:solidFill>
                <a:latin typeface="Century Gothic" panose="020B0502020202020204" pitchFamily="34" charset="0"/>
              </a:rPr>
              <a:t>.</a:t>
            </a:r>
          </a:p>
        </p:txBody>
      </p:sp>
      <p:sp>
        <p:nvSpPr>
          <p:cNvPr id="44" name="Rounded Rectangle 43"/>
          <p:cNvSpPr/>
          <p:nvPr/>
        </p:nvSpPr>
        <p:spPr>
          <a:xfrm>
            <a:off x="5354060" y="8197267"/>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1.2.7 &amp; 1.2.1</a:t>
            </a:r>
          </a:p>
        </p:txBody>
      </p:sp>
      <p:sp>
        <p:nvSpPr>
          <p:cNvPr id="5" name="Rectangle 4"/>
          <p:cNvSpPr/>
          <p:nvPr/>
        </p:nvSpPr>
        <p:spPr>
          <a:xfrm>
            <a:off x="127386" y="2140701"/>
            <a:ext cx="6730614" cy="830997"/>
          </a:xfrm>
          <a:prstGeom prst="rect">
            <a:avLst/>
          </a:prstGeom>
        </p:spPr>
        <p:txBody>
          <a:bodyPr wrap="square">
            <a:spAutoFit/>
          </a:bodyPr>
          <a:lstStyle/>
          <a:p>
            <a:pPr lvl="0" fontAlgn="auto">
              <a:spcBef>
                <a:spcPts val="0"/>
              </a:spcBef>
              <a:spcAft>
                <a:spcPts val="0"/>
              </a:spcAft>
            </a:pPr>
            <a:r>
              <a:rPr lang="en-GB" sz="1600" dirty="0">
                <a:solidFill>
                  <a:srgbClr val="000000"/>
                </a:solidFill>
                <a:latin typeface="Century Gothic" panose="020B0502020202020204" pitchFamily="34" charset="0"/>
              </a:rPr>
              <a:t>Die Lehrer </a:t>
            </a:r>
            <a:r>
              <a:rPr lang="en-GB" sz="1600" dirty="0" err="1">
                <a:solidFill>
                  <a:srgbClr val="000000"/>
                </a:solidFill>
                <a:latin typeface="Century Gothic" panose="020B0502020202020204" pitchFamily="34" charset="0"/>
              </a:rPr>
              <a:t>sind</a:t>
            </a:r>
            <a:r>
              <a:rPr lang="en-GB" sz="1600" dirty="0">
                <a:solidFill>
                  <a:srgbClr val="000000"/>
                </a:solidFill>
                <a:latin typeface="Century Gothic" panose="020B0502020202020204" pitchFamily="34" charset="0"/>
              </a:rPr>
              <a:t> super.   Die </a:t>
            </a:r>
            <a:r>
              <a:rPr lang="en-GB" sz="1600" dirty="0" err="1">
                <a:solidFill>
                  <a:srgbClr val="000000"/>
                </a:solidFill>
                <a:latin typeface="Century Gothic" panose="020B0502020202020204" pitchFamily="34" charset="0"/>
              </a:rPr>
              <a:t>Farben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sind</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schön</a:t>
            </a:r>
            <a:r>
              <a:rPr lang="en-GB" sz="1600" dirty="0">
                <a:solidFill>
                  <a:srgbClr val="000000"/>
                </a:solidFill>
                <a:latin typeface="Century Gothic" panose="020B0502020202020204" pitchFamily="34" charset="0"/>
              </a:rPr>
              <a:t>.  Die Lieder </a:t>
            </a:r>
            <a:r>
              <a:rPr lang="en-GB" sz="1600" dirty="0" err="1">
                <a:solidFill>
                  <a:srgbClr val="000000"/>
                </a:solidFill>
                <a:latin typeface="Century Gothic" panose="020B0502020202020204" pitchFamily="34" charset="0"/>
              </a:rPr>
              <a:t>sind</a:t>
            </a:r>
            <a:r>
              <a:rPr lang="en-GB" sz="1600" dirty="0">
                <a:solidFill>
                  <a:srgbClr val="000000"/>
                </a:solidFill>
                <a:latin typeface="Century Gothic" panose="020B0502020202020204" pitchFamily="34" charset="0"/>
              </a:rPr>
              <a:t> toll.</a:t>
            </a:r>
          </a:p>
          <a:p>
            <a:pPr lvl="0" fontAlgn="auto">
              <a:spcBef>
                <a:spcPts val="0"/>
              </a:spcBef>
              <a:spcAft>
                <a:spcPts val="0"/>
              </a:spcAft>
            </a:pPr>
            <a:r>
              <a:rPr lang="en-GB" sz="1600" dirty="0">
                <a:solidFill>
                  <a:srgbClr val="000000"/>
                </a:solidFill>
                <a:latin typeface="Century Gothic" panose="020B0502020202020204" pitchFamily="34" charset="0"/>
              </a:rPr>
              <a:t>Ich mag </a:t>
            </a:r>
            <a:r>
              <a:rPr lang="en-GB" sz="1600" b="1" dirty="0" err="1">
                <a:solidFill>
                  <a:srgbClr val="000000"/>
                </a:solidFill>
                <a:latin typeface="Century Gothic" panose="020B0502020202020204" pitchFamily="34" charset="0"/>
              </a:rPr>
              <a:t>sie</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Ich mag </a:t>
            </a:r>
            <a:r>
              <a:rPr lang="en-GB" sz="1600" b="1" dirty="0" err="1">
                <a:solidFill>
                  <a:srgbClr val="000000"/>
                </a:solidFill>
                <a:latin typeface="Century Gothic" panose="020B0502020202020204" pitchFamily="34" charset="0"/>
              </a:rPr>
              <a:t>sie</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Ich mag </a:t>
            </a:r>
            <a:r>
              <a:rPr lang="en-GB" sz="1600" b="1" dirty="0" err="1">
                <a:solidFill>
                  <a:srgbClr val="000000"/>
                </a:solidFill>
                <a:latin typeface="Century Gothic" panose="020B0502020202020204" pitchFamily="34" charset="0"/>
              </a:rPr>
              <a:t>sie</a:t>
            </a:r>
            <a:r>
              <a:rPr lang="en-GB" sz="1600" b="1" dirty="0">
                <a:solidFill>
                  <a:srgbClr val="000000"/>
                </a:solidFill>
                <a:latin typeface="Century Gothic" panose="020B0502020202020204" pitchFamily="34" charset="0"/>
              </a:rPr>
              <a:t>.</a:t>
            </a:r>
          </a:p>
          <a:p>
            <a:pPr lvl="0" fontAlgn="auto">
              <a:spcBef>
                <a:spcPts val="0"/>
              </a:spcBef>
              <a:spcAft>
                <a:spcPts val="0"/>
              </a:spcAft>
            </a:pPr>
            <a:r>
              <a:rPr lang="en-GB" sz="1600" i="1" dirty="0">
                <a:solidFill>
                  <a:srgbClr val="000000"/>
                </a:solidFill>
                <a:latin typeface="Century Gothic" panose="020B0502020202020204" pitchFamily="34" charset="0"/>
              </a:rPr>
              <a:t>I like </a:t>
            </a:r>
            <a:r>
              <a:rPr lang="en-GB" sz="1600" b="1" i="1" dirty="0">
                <a:solidFill>
                  <a:srgbClr val="000000"/>
                </a:solidFill>
                <a:latin typeface="Century Gothic" panose="020B0502020202020204" pitchFamily="34" charset="0"/>
              </a:rPr>
              <a:t>them.                      </a:t>
            </a:r>
            <a:r>
              <a:rPr lang="en-GB" sz="1600" i="1" dirty="0">
                <a:solidFill>
                  <a:srgbClr val="000000"/>
                </a:solidFill>
                <a:latin typeface="Century Gothic" panose="020B0502020202020204" pitchFamily="34" charset="0"/>
              </a:rPr>
              <a:t>I like </a:t>
            </a:r>
            <a:r>
              <a:rPr lang="en-GB" sz="1600" b="1" i="1" dirty="0">
                <a:solidFill>
                  <a:srgbClr val="000000"/>
                </a:solidFill>
                <a:latin typeface="Century Gothic" panose="020B0502020202020204" pitchFamily="34" charset="0"/>
              </a:rPr>
              <a:t>them.                      </a:t>
            </a:r>
            <a:r>
              <a:rPr lang="en-GB" sz="1600" i="1" dirty="0">
                <a:solidFill>
                  <a:srgbClr val="000000"/>
                </a:solidFill>
                <a:latin typeface="Century Gothic" panose="020B0502020202020204" pitchFamily="34" charset="0"/>
              </a:rPr>
              <a:t>I like </a:t>
            </a:r>
            <a:r>
              <a:rPr lang="en-GB" sz="1600" b="1" i="1" dirty="0">
                <a:solidFill>
                  <a:srgbClr val="000000"/>
                </a:solidFill>
                <a:latin typeface="Century Gothic" panose="020B0502020202020204" pitchFamily="34" charset="0"/>
              </a:rPr>
              <a:t>them. </a:t>
            </a:r>
            <a:endParaRPr lang="en-GB" dirty="0"/>
          </a:p>
        </p:txBody>
      </p:sp>
      <p:graphicFrame>
        <p:nvGraphicFramePr>
          <p:cNvPr id="50" name="Table 49"/>
          <p:cNvGraphicFramePr>
            <a:graphicFrameLocks noGrp="1"/>
          </p:cNvGraphicFramePr>
          <p:nvPr>
            <p:extLst>
              <p:ext uri="{D42A27DB-BD31-4B8C-83A1-F6EECF244321}">
                <p14:modId xmlns:p14="http://schemas.microsoft.com/office/powerpoint/2010/main" val="2156060139"/>
              </p:ext>
            </p:extLst>
          </p:nvPr>
        </p:nvGraphicFramePr>
        <p:xfrm>
          <a:off x="172382" y="4682011"/>
          <a:ext cx="652829" cy="4358640"/>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0553">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0553">
                <a:tc>
                  <a:txBody>
                    <a:bodyPr/>
                    <a:lstStyle/>
                    <a:p>
                      <a:pPr algn="ctr"/>
                      <a:r>
                        <a:rPr lang="en-GB" sz="1600" i="1" dirty="0">
                          <a:latin typeface="Century Gothic" panose="020B0502020202020204" pitchFamily="34" charset="0"/>
                        </a:rPr>
                        <a:t>pron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0553">
                <a:tc>
                  <a:txBody>
                    <a:bodyPr/>
                    <a:lstStyle/>
                    <a:p>
                      <a:pPr algn="ctr"/>
                      <a:r>
                        <a:rPr lang="en-GB" sz="1600" i="1" dirty="0">
                          <a:latin typeface="Century Gothic" panose="020B0502020202020204" pitchFamily="34" charset="0"/>
                        </a:rPr>
                        <a:t>pron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0553">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0553">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0553">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0553">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30553">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30553">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8877" y="7090714"/>
            <a:ext cx="943105" cy="943105"/>
          </a:xfrm>
          <a:prstGeom prst="rect">
            <a:avLst/>
          </a:prstGeom>
        </p:spPr>
      </p:pic>
      <p:pic>
        <p:nvPicPr>
          <p:cNvPr id="51" name="Picture 2" descr="Waving German Flag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1594" y="4580632"/>
            <a:ext cx="910388" cy="76169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Chemical Lab Flask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9365" y="6226331"/>
            <a:ext cx="662413" cy="67607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Painter Color Palette With Brush Cartoon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5117" y="5406291"/>
            <a:ext cx="716661" cy="70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872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64379" y="552585"/>
            <a:ext cx="6496979" cy="369332"/>
          </a:xfrm>
          <a:prstGeom prst="rect">
            <a:avLst/>
          </a:prstGeom>
          <a:noFill/>
        </p:spPr>
        <p:txBody>
          <a:bodyPr wrap="square" rtlCol="0">
            <a:spAutoFit/>
          </a:bodyPr>
          <a:lstStyle/>
          <a:p>
            <a:r>
              <a:rPr lang="en-GB" b="1" i="1" dirty="0" err="1">
                <a:solidFill>
                  <a:srgbClr val="000000"/>
                </a:solidFill>
                <a:latin typeface="Century Gothic" panose="020B0502020202020204" pitchFamily="34" charset="0"/>
              </a:rPr>
              <a:t>Finden</a:t>
            </a:r>
            <a:r>
              <a:rPr lang="en-GB" b="1" i="1" dirty="0">
                <a:solidFill>
                  <a:srgbClr val="000000"/>
                </a:solidFill>
                <a:latin typeface="Century Gothic" panose="020B0502020202020204" pitchFamily="34" charset="0"/>
              </a:rPr>
              <a:t> </a:t>
            </a:r>
            <a:r>
              <a:rPr lang="en-GB" b="1" dirty="0">
                <a:solidFill>
                  <a:srgbClr val="000000"/>
                </a:solidFill>
                <a:latin typeface="Century Gothic" panose="020B0502020202020204" pitchFamily="34" charset="0"/>
              </a:rPr>
              <a:t>– to find – 1</a:t>
            </a:r>
            <a:r>
              <a:rPr lang="en-GB" b="1" baseline="30000" dirty="0">
                <a:solidFill>
                  <a:srgbClr val="000000"/>
                </a:solidFill>
                <a:latin typeface="Century Gothic" panose="020B0502020202020204" pitchFamily="34" charset="0"/>
              </a:rPr>
              <a:t>st</a:t>
            </a:r>
            <a:r>
              <a:rPr lang="en-GB" b="1" dirty="0">
                <a:solidFill>
                  <a:srgbClr val="000000"/>
                </a:solidFill>
                <a:latin typeface="Century Gothic" panose="020B0502020202020204" pitchFamily="34" charset="0"/>
              </a:rPr>
              <a:t>, 2</a:t>
            </a:r>
            <a:r>
              <a:rPr lang="en-GB" b="1" baseline="30000" dirty="0">
                <a:solidFill>
                  <a:srgbClr val="000000"/>
                </a:solidFill>
                <a:latin typeface="Century Gothic" panose="020B0502020202020204" pitchFamily="34" charset="0"/>
              </a:rPr>
              <a:t>nd</a:t>
            </a:r>
            <a:r>
              <a:rPr lang="en-GB" b="1" dirty="0">
                <a:solidFill>
                  <a:srgbClr val="000000"/>
                </a:solidFill>
                <a:latin typeface="Century Gothic" panose="020B0502020202020204" pitchFamily="34" charset="0"/>
              </a:rPr>
              <a:t> and 3</a:t>
            </a:r>
            <a:r>
              <a:rPr lang="en-GB" b="1" baseline="30000" dirty="0">
                <a:solidFill>
                  <a:srgbClr val="000000"/>
                </a:solidFill>
                <a:latin typeface="Century Gothic" panose="020B0502020202020204" pitchFamily="34" charset="0"/>
              </a:rPr>
              <a:t>rd</a:t>
            </a:r>
            <a:r>
              <a:rPr lang="en-GB" b="1" dirty="0">
                <a:solidFill>
                  <a:srgbClr val="000000"/>
                </a:solidFill>
                <a:latin typeface="Century Gothic" panose="020B0502020202020204" pitchFamily="34" charset="0"/>
              </a:rPr>
              <a:t> person singular  </a:t>
            </a:r>
          </a:p>
        </p:txBody>
      </p:sp>
      <p:sp>
        <p:nvSpPr>
          <p:cNvPr id="6" name="TextBox 5">
            <a:extLst>
              <a:ext uri="{FF2B5EF4-FFF2-40B4-BE49-F238E27FC236}">
                <a16:creationId xmlns:a16="http://schemas.microsoft.com/office/drawing/2014/main" id="{3A91BB73-B876-48F6-B03D-88AE2BC933E5}"/>
              </a:ext>
            </a:extLst>
          </p:cNvPr>
          <p:cNvSpPr txBox="1"/>
          <p:nvPr/>
        </p:nvSpPr>
        <p:spPr>
          <a:xfrm>
            <a:off x="78258" y="910877"/>
            <a:ext cx="6535478" cy="338554"/>
          </a:xfrm>
          <a:prstGeom prst="rect">
            <a:avLst/>
          </a:prstGeom>
          <a:noFill/>
        </p:spPr>
        <p:txBody>
          <a:bodyPr wrap="square" rtlCol="0">
            <a:spAutoFit/>
          </a:bodyPr>
          <a:lstStyle/>
          <a:p>
            <a:pPr fontAlgn="auto">
              <a:spcBef>
                <a:spcPts val="0"/>
              </a:spcBef>
              <a:spcAft>
                <a:spcPts val="0"/>
              </a:spcAft>
            </a:pPr>
            <a:r>
              <a:rPr lang="en-GB" sz="1600" dirty="0" err="1">
                <a:solidFill>
                  <a:srgbClr val="000000"/>
                </a:solidFill>
                <a:latin typeface="Century Gothic" panose="020B0502020202020204" pitchFamily="34" charset="0"/>
              </a:rPr>
              <a:t>Finden</a:t>
            </a:r>
            <a:r>
              <a:rPr lang="en-GB" sz="1600" dirty="0">
                <a:solidFill>
                  <a:srgbClr val="000000"/>
                </a:solidFill>
                <a:latin typeface="Century Gothic" panose="020B0502020202020204" pitchFamily="34" charset="0"/>
              </a:rPr>
              <a:t> is often used to seek and express an opinion:</a:t>
            </a:r>
            <a:endParaRPr lang="en-US" sz="1600" dirty="0">
              <a:solidFill>
                <a:srgbClr val="000000"/>
              </a:solidFill>
              <a:latin typeface="Century Gothic" panose="020B0502020202020204" pitchFamily="34" charset="0"/>
            </a:endParaRPr>
          </a:p>
        </p:txBody>
      </p:sp>
      <p:sp>
        <p:nvSpPr>
          <p:cNvPr id="10" name="TextBox 9">
            <a:extLst>
              <a:ext uri="{FF2B5EF4-FFF2-40B4-BE49-F238E27FC236}">
                <a16:creationId xmlns:a16="http://schemas.microsoft.com/office/drawing/2014/main" id="{063B91F9-2362-4333-9A09-8878C08E2F9A}"/>
              </a:ext>
            </a:extLst>
          </p:cNvPr>
          <p:cNvSpPr txBox="1"/>
          <p:nvPr/>
        </p:nvSpPr>
        <p:spPr>
          <a:xfrm>
            <a:off x="172381" y="3171426"/>
            <a:ext cx="6435237" cy="243143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US" sz="1600" dirty="0">
                <a:solidFill>
                  <a:srgbClr val="000000"/>
                </a:solidFill>
                <a:latin typeface="Century Gothic" panose="020B0502020202020204" pitchFamily="34" charset="0"/>
              </a:rPr>
              <a:t>Wie </a:t>
            </a:r>
            <a:r>
              <a:rPr lang="en-US" sz="1600" dirty="0" err="1">
                <a:solidFill>
                  <a:srgbClr val="000000"/>
                </a:solidFill>
                <a:latin typeface="Century Gothic" panose="020B0502020202020204" pitchFamily="34" charset="0"/>
              </a:rPr>
              <a:t>findest</a:t>
            </a:r>
            <a:r>
              <a:rPr lang="en-US" sz="1600" dirty="0">
                <a:solidFill>
                  <a:srgbClr val="000000"/>
                </a:solidFill>
                <a:latin typeface="Century Gothic" panose="020B0502020202020204" pitchFamily="34" charset="0"/>
              </a:rPr>
              <a:t> du </a:t>
            </a:r>
            <a:r>
              <a:rPr lang="en-US" sz="1600" b="1" i="1" u="sng" dirty="0">
                <a:solidFill>
                  <a:srgbClr val="000000"/>
                </a:solidFill>
                <a:latin typeface="Century Gothic" panose="020B0502020202020204" pitchFamily="34" charset="0"/>
              </a:rPr>
              <a:t>den</a:t>
            </a:r>
            <a:r>
              <a:rPr lang="en-US" sz="1600" dirty="0">
                <a:solidFill>
                  <a:srgbClr val="000000"/>
                </a:solidFill>
                <a:latin typeface="Century Gothic" panose="020B0502020202020204" pitchFamily="34" charset="0"/>
              </a:rPr>
              <a:t> Lehrer?            Ich </a:t>
            </a:r>
            <a:r>
              <a:rPr lang="en-US" sz="1600" dirty="0" err="1">
                <a:solidFill>
                  <a:srgbClr val="000000"/>
                </a:solidFill>
                <a:latin typeface="Century Gothic" panose="020B0502020202020204" pitchFamily="34" charset="0"/>
              </a:rPr>
              <a:t>finde</a:t>
            </a:r>
            <a:r>
              <a:rPr lang="en-US" sz="1600" dirty="0">
                <a:solidFill>
                  <a:srgbClr val="000000"/>
                </a:solidFill>
                <a:latin typeface="Century Gothic" panose="020B0502020202020204" pitchFamily="34" charset="0"/>
              </a:rPr>
              <a:t> </a:t>
            </a:r>
            <a:r>
              <a:rPr lang="en-US" sz="1600" b="1" dirty="0" err="1">
                <a:solidFill>
                  <a:srgbClr val="000000"/>
                </a:solidFill>
                <a:latin typeface="Century Gothic" panose="020B0502020202020204" pitchFamily="34" charset="0"/>
              </a:rPr>
              <a:t>ihn</a:t>
            </a:r>
            <a:r>
              <a:rPr lang="en-US" sz="1600" b="1" dirty="0">
                <a:solidFill>
                  <a:srgbClr val="000000"/>
                </a:solidFill>
                <a:latin typeface="Century Gothic" panose="020B0502020202020204" pitchFamily="34" charset="0"/>
              </a:rPr>
              <a:t> </a:t>
            </a:r>
            <a:r>
              <a:rPr lang="en-US" sz="1600" dirty="0">
                <a:solidFill>
                  <a:srgbClr val="000000"/>
                </a:solidFill>
                <a:latin typeface="Century Gothic" panose="020B0502020202020204" pitchFamily="34" charset="0"/>
              </a:rPr>
              <a:t>super.</a:t>
            </a:r>
          </a:p>
          <a:p>
            <a:pPr fontAlgn="auto">
              <a:spcBef>
                <a:spcPts val="0"/>
              </a:spcBef>
              <a:spcAft>
                <a:spcPts val="0"/>
              </a:spcAft>
            </a:pPr>
            <a:r>
              <a:rPr lang="en-US" sz="1600" i="1" dirty="0">
                <a:solidFill>
                  <a:srgbClr val="000000"/>
                </a:solidFill>
                <a:latin typeface="Century Gothic" panose="020B0502020202020204" pitchFamily="34" charset="0"/>
              </a:rPr>
              <a:t>How do you find the teacher?      I find him super.</a:t>
            </a:r>
          </a:p>
          <a:p>
            <a:pPr fontAlgn="auto">
              <a:spcBef>
                <a:spcPts val="0"/>
              </a:spcBef>
              <a:spcAft>
                <a:spcPts val="0"/>
              </a:spcAft>
            </a:pPr>
            <a:endParaRPr lang="en-US" sz="800" i="1" dirty="0">
              <a:solidFill>
                <a:srgbClr val="000000"/>
              </a:solidFill>
              <a:latin typeface="Century Gothic" panose="020B0502020202020204" pitchFamily="34" charset="0"/>
            </a:endParaRPr>
          </a:p>
          <a:p>
            <a:pPr fontAlgn="auto">
              <a:spcBef>
                <a:spcPts val="0"/>
              </a:spcBef>
              <a:spcAft>
                <a:spcPts val="0"/>
              </a:spcAft>
            </a:pPr>
            <a:r>
              <a:rPr lang="en-US" sz="1600" dirty="0">
                <a:solidFill>
                  <a:srgbClr val="000000"/>
                </a:solidFill>
                <a:latin typeface="Century Gothic" panose="020B0502020202020204" pitchFamily="34" charset="0"/>
              </a:rPr>
              <a:t>Wie </a:t>
            </a:r>
            <a:r>
              <a:rPr lang="en-US" sz="1600" dirty="0" err="1">
                <a:solidFill>
                  <a:srgbClr val="000000"/>
                </a:solidFill>
                <a:latin typeface="Century Gothic" panose="020B0502020202020204" pitchFamily="34" charset="0"/>
              </a:rPr>
              <a:t>findest</a:t>
            </a:r>
            <a:r>
              <a:rPr lang="en-US" sz="1600" dirty="0">
                <a:solidFill>
                  <a:srgbClr val="000000"/>
                </a:solidFill>
                <a:latin typeface="Century Gothic" panose="020B0502020202020204" pitchFamily="34" charset="0"/>
              </a:rPr>
              <a:t> du die Schule?             Ich </a:t>
            </a:r>
            <a:r>
              <a:rPr lang="en-US" sz="1600" dirty="0" err="1">
                <a:solidFill>
                  <a:srgbClr val="000000"/>
                </a:solidFill>
                <a:latin typeface="Century Gothic" panose="020B0502020202020204" pitchFamily="34" charset="0"/>
              </a:rPr>
              <a:t>finde</a:t>
            </a:r>
            <a:r>
              <a:rPr lang="en-US" sz="1600" dirty="0">
                <a:solidFill>
                  <a:srgbClr val="000000"/>
                </a:solidFill>
                <a:latin typeface="Century Gothic" panose="020B0502020202020204" pitchFamily="34" charset="0"/>
              </a:rPr>
              <a:t> </a:t>
            </a:r>
            <a:r>
              <a:rPr lang="en-US" sz="1600" b="1" dirty="0" err="1">
                <a:solidFill>
                  <a:srgbClr val="000000"/>
                </a:solidFill>
                <a:latin typeface="Century Gothic" panose="020B0502020202020204" pitchFamily="34" charset="0"/>
              </a:rPr>
              <a:t>sie</a:t>
            </a:r>
            <a:r>
              <a:rPr lang="en-US" sz="1600" b="1" dirty="0">
                <a:solidFill>
                  <a:srgbClr val="000000"/>
                </a:solidFill>
                <a:latin typeface="Century Gothic" panose="020B0502020202020204" pitchFamily="34" charset="0"/>
              </a:rPr>
              <a:t> </a:t>
            </a:r>
            <a:r>
              <a:rPr lang="en-US" sz="1600" dirty="0">
                <a:solidFill>
                  <a:srgbClr val="000000"/>
                </a:solidFill>
                <a:latin typeface="Century Gothic" panose="020B0502020202020204" pitchFamily="34" charset="0"/>
              </a:rPr>
              <a:t>toll.</a:t>
            </a:r>
          </a:p>
          <a:p>
            <a:pPr fontAlgn="auto">
              <a:spcBef>
                <a:spcPts val="0"/>
              </a:spcBef>
              <a:spcAft>
                <a:spcPts val="0"/>
              </a:spcAft>
            </a:pPr>
            <a:r>
              <a:rPr lang="en-US" sz="1600" i="1" dirty="0">
                <a:solidFill>
                  <a:srgbClr val="000000"/>
                </a:solidFill>
                <a:latin typeface="Century Gothic" panose="020B0502020202020204" pitchFamily="34" charset="0"/>
              </a:rPr>
              <a:t>How do you find the school?         I find it great.</a:t>
            </a:r>
          </a:p>
          <a:p>
            <a:pPr fontAlgn="auto">
              <a:spcBef>
                <a:spcPts val="0"/>
              </a:spcBef>
              <a:spcAft>
                <a:spcPts val="0"/>
              </a:spcAft>
            </a:pPr>
            <a:endParaRPr lang="en-US" sz="800" i="1" dirty="0">
              <a:solidFill>
                <a:srgbClr val="000000"/>
              </a:solidFill>
              <a:latin typeface="Century Gothic" panose="020B0502020202020204" pitchFamily="34" charset="0"/>
            </a:endParaRPr>
          </a:p>
          <a:p>
            <a:pPr fontAlgn="auto">
              <a:spcBef>
                <a:spcPts val="0"/>
              </a:spcBef>
              <a:spcAft>
                <a:spcPts val="0"/>
              </a:spcAft>
            </a:pPr>
            <a:r>
              <a:rPr lang="en-US" sz="1600" dirty="0">
                <a:solidFill>
                  <a:srgbClr val="000000"/>
                </a:solidFill>
                <a:latin typeface="Century Gothic" panose="020B0502020202020204" pitchFamily="34" charset="0"/>
              </a:rPr>
              <a:t>Wie </a:t>
            </a:r>
            <a:r>
              <a:rPr lang="en-US" sz="1600" dirty="0" err="1">
                <a:solidFill>
                  <a:srgbClr val="000000"/>
                </a:solidFill>
                <a:latin typeface="Century Gothic" panose="020B0502020202020204" pitchFamily="34" charset="0"/>
              </a:rPr>
              <a:t>findest</a:t>
            </a:r>
            <a:r>
              <a:rPr lang="en-US" sz="1600" dirty="0">
                <a:solidFill>
                  <a:srgbClr val="000000"/>
                </a:solidFill>
                <a:latin typeface="Century Gothic" panose="020B0502020202020204" pitchFamily="34" charset="0"/>
              </a:rPr>
              <a:t> du das Essen?	          Ich </a:t>
            </a:r>
            <a:r>
              <a:rPr lang="en-US" sz="1600" dirty="0" err="1">
                <a:solidFill>
                  <a:srgbClr val="000000"/>
                </a:solidFill>
                <a:latin typeface="Century Gothic" panose="020B0502020202020204" pitchFamily="34" charset="0"/>
              </a:rPr>
              <a:t>finde</a:t>
            </a:r>
            <a:r>
              <a:rPr lang="en-US" sz="1600" dirty="0">
                <a:solidFill>
                  <a:srgbClr val="000000"/>
                </a:solidFill>
                <a:latin typeface="Century Gothic" panose="020B0502020202020204" pitchFamily="34" charset="0"/>
              </a:rPr>
              <a:t> </a:t>
            </a:r>
            <a:r>
              <a:rPr lang="en-US" sz="1600" b="1" dirty="0" err="1">
                <a:solidFill>
                  <a:srgbClr val="000000"/>
                </a:solidFill>
                <a:latin typeface="Century Gothic" panose="020B0502020202020204" pitchFamily="34" charset="0"/>
              </a:rPr>
              <a:t>es</a:t>
            </a:r>
            <a:r>
              <a:rPr lang="en-US" sz="1600" b="1"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lecker</a:t>
            </a:r>
            <a:r>
              <a:rPr lang="en-US" sz="1600" dirty="0">
                <a:solidFill>
                  <a:srgbClr val="000000"/>
                </a:solidFill>
                <a:latin typeface="Century Gothic" panose="020B0502020202020204" pitchFamily="34" charset="0"/>
              </a:rPr>
              <a:t>.</a:t>
            </a:r>
          </a:p>
          <a:p>
            <a:pPr fontAlgn="auto">
              <a:spcBef>
                <a:spcPts val="0"/>
              </a:spcBef>
              <a:spcAft>
                <a:spcPts val="0"/>
              </a:spcAft>
            </a:pPr>
            <a:r>
              <a:rPr lang="en-US" sz="1600" i="1" dirty="0">
                <a:solidFill>
                  <a:srgbClr val="000000"/>
                </a:solidFill>
                <a:latin typeface="Century Gothic" panose="020B0502020202020204" pitchFamily="34" charset="0"/>
              </a:rPr>
              <a:t>How do you find the food?            I find it tasty.</a:t>
            </a:r>
          </a:p>
          <a:p>
            <a:pPr fontAlgn="auto">
              <a:spcBef>
                <a:spcPts val="0"/>
              </a:spcBef>
              <a:spcAft>
                <a:spcPts val="0"/>
              </a:spcAft>
            </a:pPr>
            <a:endParaRPr lang="en-US" sz="800" i="1" dirty="0">
              <a:solidFill>
                <a:srgbClr val="000000"/>
              </a:solidFill>
              <a:latin typeface="Century Gothic" panose="020B0502020202020204" pitchFamily="34" charset="0"/>
            </a:endParaRPr>
          </a:p>
          <a:p>
            <a:pPr fontAlgn="auto">
              <a:spcBef>
                <a:spcPts val="0"/>
              </a:spcBef>
              <a:spcAft>
                <a:spcPts val="0"/>
              </a:spcAft>
            </a:pPr>
            <a:r>
              <a:rPr lang="en-US" sz="1600" dirty="0">
                <a:solidFill>
                  <a:srgbClr val="000000"/>
                </a:solidFill>
                <a:latin typeface="Century Gothic" panose="020B0502020202020204" pitchFamily="34" charset="0"/>
              </a:rPr>
              <a:t>Wie </a:t>
            </a:r>
            <a:r>
              <a:rPr lang="en-US" sz="1600" dirty="0" err="1">
                <a:solidFill>
                  <a:srgbClr val="000000"/>
                </a:solidFill>
                <a:latin typeface="Century Gothic" panose="020B0502020202020204" pitchFamily="34" charset="0"/>
              </a:rPr>
              <a:t>findest</a:t>
            </a:r>
            <a:r>
              <a:rPr lang="en-US" sz="1600" dirty="0">
                <a:solidFill>
                  <a:srgbClr val="000000"/>
                </a:solidFill>
                <a:latin typeface="Century Gothic" panose="020B0502020202020204" pitchFamily="34" charset="0"/>
              </a:rPr>
              <a:t> du die </a:t>
            </a:r>
            <a:r>
              <a:rPr lang="en-US" sz="1600" dirty="0" err="1">
                <a:solidFill>
                  <a:srgbClr val="000000"/>
                </a:solidFill>
                <a:latin typeface="Century Gothic" panose="020B0502020202020204" pitchFamily="34" charset="0"/>
              </a:rPr>
              <a:t>Spiele</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Ich</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finde</a:t>
            </a:r>
            <a:r>
              <a:rPr lang="en-US" sz="1600" dirty="0">
                <a:solidFill>
                  <a:srgbClr val="000000"/>
                </a:solidFill>
                <a:latin typeface="Century Gothic" panose="020B0502020202020204" pitchFamily="34" charset="0"/>
              </a:rPr>
              <a:t> </a:t>
            </a:r>
            <a:r>
              <a:rPr lang="en-US" sz="1600" b="1" dirty="0" err="1">
                <a:solidFill>
                  <a:srgbClr val="000000"/>
                </a:solidFill>
                <a:latin typeface="Century Gothic" panose="020B0502020202020204" pitchFamily="34" charset="0"/>
              </a:rPr>
              <a:t>sie</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leicht</a:t>
            </a:r>
            <a:r>
              <a:rPr lang="en-US" sz="1600" dirty="0">
                <a:solidFill>
                  <a:srgbClr val="000000"/>
                </a:solidFill>
                <a:latin typeface="Century Gothic" panose="020B0502020202020204" pitchFamily="34" charset="0"/>
              </a:rPr>
              <a:t>.</a:t>
            </a:r>
          </a:p>
          <a:p>
            <a:pPr fontAlgn="auto">
              <a:spcBef>
                <a:spcPts val="0"/>
              </a:spcBef>
              <a:spcAft>
                <a:spcPts val="0"/>
              </a:spcAft>
            </a:pPr>
            <a:r>
              <a:rPr lang="en-US" sz="1600" i="1" dirty="0">
                <a:solidFill>
                  <a:srgbClr val="000000"/>
                </a:solidFill>
                <a:latin typeface="Century Gothic" panose="020B0502020202020204" pitchFamily="34" charset="0"/>
              </a:rPr>
              <a:t>How do you find the games?        I find them easy.</a:t>
            </a:r>
            <a:r>
              <a:rPr lang="en-US" sz="1600" dirty="0">
                <a:solidFill>
                  <a:srgbClr val="000000"/>
                </a:solidFill>
                <a:latin typeface="Century Gothic" panose="020B0502020202020204" pitchFamily="34" charset="0"/>
              </a:rPr>
              <a:t>      </a:t>
            </a:r>
          </a:p>
        </p:txBody>
      </p:sp>
      <p:sp>
        <p:nvSpPr>
          <p:cNvPr id="7" name="TextBox 6">
            <a:extLst>
              <a:ext uri="{FF2B5EF4-FFF2-40B4-BE49-F238E27FC236}">
                <a16:creationId xmlns:a16="http://schemas.microsoft.com/office/drawing/2014/main" id="{1C282442-833F-4B56-B94F-A3BE577A5463}"/>
              </a:ext>
            </a:extLst>
          </p:cNvPr>
          <p:cNvSpPr txBox="1"/>
          <p:nvPr/>
        </p:nvSpPr>
        <p:spPr>
          <a:xfrm>
            <a:off x="3612260" y="1434155"/>
            <a:ext cx="2592288" cy="954107"/>
          </a:xfrm>
          <a:prstGeom prst="rect">
            <a:avLst/>
          </a:prstGeom>
          <a:solidFill>
            <a:srgbClr val="FDEEB9"/>
          </a:solidFill>
          <a:ln w="12700">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US" sz="1400" dirty="0">
                <a:solidFill>
                  <a:srgbClr val="000000"/>
                </a:solidFill>
                <a:latin typeface="Century Gothic" panose="020B0502020202020204" pitchFamily="34" charset="0"/>
              </a:rPr>
              <a:t>Note the extra ‘</a:t>
            </a:r>
            <a:r>
              <a:rPr lang="en-US" sz="1400" b="1" dirty="0">
                <a:solidFill>
                  <a:srgbClr val="000000"/>
                </a:solidFill>
                <a:latin typeface="Century Gothic" panose="020B0502020202020204" pitchFamily="34" charset="0"/>
              </a:rPr>
              <a:t>e</a:t>
            </a:r>
            <a:r>
              <a:rPr lang="en-US" sz="1400" dirty="0">
                <a:solidFill>
                  <a:srgbClr val="000000"/>
                </a:solidFill>
                <a:latin typeface="Century Gothic" panose="020B0502020202020204" pitchFamily="34" charset="0"/>
              </a:rPr>
              <a:t>’ before the ‘</a:t>
            </a:r>
            <a:r>
              <a:rPr lang="en-US" sz="1400" b="1" dirty="0" err="1">
                <a:solidFill>
                  <a:srgbClr val="000000"/>
                </a:solidFill>
                <a:latin typeface="Century Gothic" panose="020B0502020202020204" pitchFamily="34" charset="0"/>
              </a:rPr>
              <a:t>st</a:t>
            </a:r>
            <a:r>
              <a:rPr lang="en-US" sz="1400" dirty="0">
                <a:solidFill>
                  <a:srgbClr val="000000"/>
                </a:solidFill>
                <a:latin typeface="Century Gothic" panose="020B0502020202020204" pitchFamily="34" charset="0"/>
              </a:rPr>
              <a:t>’ and ‘</a:t>
            </a:r>
            <a:r>
              <a:rPr lang="en-US" sz="1400" b="1" dirty="0">
                <a:solidFill>
                  <a:srgbClr val="000000"/>
                </a:solidFill>
                <a:latin typeface="Century Gothic" panose="020B0502020202020204" pitchFamily="34" charset="0"/>
              </a:rPr>
              <a:t>t</a:t>
            </a:r>
            <a:r>
              <a:rPr lang="en-US" sz="1400" dirty="0">
                <a:solidFill>
                  <a:srgbClr val="000000"/>
                </a:solidFill>
                <a:latin typeface="Century Gothic" panose="020B0502020202020204" pitchFamily="34" charset="0"/>
              </a:rPr>
              <a:t>’ endings, to make them easier to pronounce. </a:t>
            </a:r>
          </a:p>
        </p:txBody>
      </p:sp>
      <p:sp>
        <p:nvSpPr>
          <p:cNvPr id="8" name="TextBox 7">
            <a:extLst>
              <a:ext uri="{FF2B5EF4-FFF2-40B4-BE49-F238E27FC236}">
                <a16:creationId xmlns:a16="http://schemas.microsoft.com/office/drawing/2014/main" id="{077C611A-619C-4B41-A71C-4F92BAB6840E}"/>
              </a:ext>
            </a:extLst>
          </p:cNvPr>
          <p:cNvSpPr txBox="1"/>
          <p:nvPr/>
        </p:nvSpPr>
        <p:spPr>
          <a:xfrm>
            <a:off x="110527" y="2797380"/>
            <a:ext cx="6609001" cy="369332"/>
          </a:xfrm>
          <a:prstGeom prst="rect">
            <a:avLst/>
          </a:prstGeom>
          <a:noFill/>
        </p:spPr>
        <p:txBody>
          <a:bodyPr wrap="square" rtlCol="0">
            <a:spAutoFit/>
          </a:bodyPr>
          <a:lstStyle/>
          <a:p>
            <a:pPr fontAlgn="auto">
              <a:spcBef>
                <a:spcPts val="0"/>
              </a:spcBef>
              <a:spcAft>
                <a:spcPts val="0"/>
              </a:spcAft>
            </a:pPr>
            <a:r>
              <a:rPr lang="en-US" b="1" i="1" dirty="0" err="1">
                <a:solidFill>
                  <a:srgbClr val="000000"/>
                </a:solidFill>
                <a:latin typeface="Century Gothic" panose="020B0502020202020204" pitchFamily="34" charset="0"/>
              </a:rPr>
              <a:t>Finden</a:t>
            </a:r>
            <a:r>
              <a:rPr lang="en-US" b="1" dirty="0">
                <a:solidFill>
                  <a:srgbClr val="000000"/>
                </a:solidFill>
                <a:latin typeface="Century Gothic" panose="020B0502020202020204" pitchFamily="34" charset="0"/>
              </a:rPr>
              <a:t> with object pronouns- singular and plural</a:t>
            </a:r>
          </a:p>
        </p:txBody>
      </p:sp>
      <p:sp>
        <p:nvSpPr>
          <p:cNvPr id="12" name="Speech Bubble: Rectangle with Corners Rounded 11">
            <a:extLst>
              <a:ext uri="{FF2B5EF4-FFF2-40B4-BE49-F238E27FC236}">
                <a16:creationId xmlns:a16="http://schemas.microsoft.com/office/drawing/2014/main" id="{36B70349-52FF-4C10-98A2-7BA6F3E047D3}"/>
              </a:ext>
            </a:extLst>
          </p:cNvPr>
          <p:cNvSpPr/>
          <p:nvPr/>
        </p:nvSpPr>
        <p:spPr>
          <a:xfrm>
            <a:off x="5379232" y="3326301"/>
            <a:ext cx="1396200" cy="1004058"/>
          </a:xfrm>
          <a:prstGeom prst="wedgeRoundRectCallout">
            <a:avLst>
              <a:gd name="adj1" fmla="val -68696"/>
              <a:gd name="adj2" fmla="val -32781"/>
              <a:gd name="adj3" fmla="val 16667"/>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sz="1200" dirty="0">
                <a:solidFill>
                  <a:srgbClr val="000000"/>
                </a:solidFill>
                <a:latin typeface="Century Gothic" panose="020B0502020202020204" pitchFamily="34" charset="0"/>
              </a:rPr>
              <a:t>Remember: after a verb </a:t>
            </a:r>
            <a:r>
              <a:rPr lang="en-US" sz="1200" b="1" dirty="0">
                <a:solidFill>
                  <a:srgbClr val="000000"/>
                </a:solidFill>
                <a:latin typeface="Century Gothic" panose="020B0502020202020204" pitchFamily="34" charset="0"/>
              </a:rPr>
              <a:t>der </a:t>
            </a:r>
            <a:r>
              <a:rPr lang="en-US" sz="1200" dirty="0">
                <a:solidFill>
                  <a:srgbClr val="000000"/>
                </a:solidFill>
                <a:latin typeface="Century Gothic" panose="020B0502020202020204" pitchFamily="34" charset="0"/>
              </a:rPr>
              <a:t>changes to </a:t>
            </a:r>
            <a:r>
              <a:rPr lang="en-US" sz="1200" b="1" dirty="0">
                <a:solidFill>
                  <a:srgbClr val="000000"/>
                </a:solidFill>
                <a:latin typeface="Century Gothic" panose="020B0502020202020204" pitchFamily="34" charset="0"/>
              </a:rPr>
              <a:t>den</a:t>
            </a:r>
            <a:r>
              <a:rPr lang="en-US" sz="1200" dirty="0">
                <a:solidFill>
                  <a:srgbClr val="000000"/>
                </a:solidFill>
                <a:latin typeface="Century Gothic" panose="020B0502020202020204" pitchFamily="34" charset="0"/>
              </a:rPr>
              <a:t> and </a:t>
            </a:r>
            <a:r>
              <a:rPr lang="en-US" sz="1200" b="1" dirty="0" err="1">
                <a:solidFill>
                  <a:srgbClr val="000000"/>
                </a:solidFill>
                <a:latin typeface="Century Gothic" panose="020B0502020202020204" pitchFamily="34" charset="0"/>
              </a:rPr>
              <a:t>er</a:t>
            </a:r>
            <a:r>
              <a:rPr lang="en-US" sz="1200" dirty="0">
                <a:solidFill>
                  <a:srgbClr val="000000"/>
                </a:solidFill>
                <a:latin typeface="Century Gothic" panose="020B0502020202020204" pitchFamily="34" charset="0"/>
              </a:rPr>
              <a:t> to</a:t>
            </a:r>
            <a:r>
              <a:rPr lang="en-US" sz="1200" b="1" dirty="0">
                <a:solidFill>
                  <a:srgbClr val="000000"/>
                </a:solidFill>
                <a:latin typeface="Century Gothic" panose="020B0502020202020204" pitchFamily="34" charset="0"/>
              </a:rPr>
              <a:t> </a:t>
            </a:r>
            <a:r>
              <a:rPr lang="en-US" sz="1200" b="1" dirty="0" err="1">
                <a:solidFill>
                  <a:srgbClr val="000000"/>
                </a:solidFill>
                <a:latin typeface="Century Gothic" panose="020B0502020202020204" pitchFamily="34" charset="0"/>
              </a:rPr>
              <a:t>ihn</a:t>
            </a:r>
            <a:r>
              <a:rPr lang="en-US" sz="1200" b="1" dirty="0">
                <a:solidFill>
                  <a:srgbClr val="000000"/>
                </a:solidFill>
                <a:latin typeface="Century Gothic" panose="020B0502020202020204" pitchFamily="34" charset="0"/>
              </a:rPr>
              <a:t> </a:t>
            </a:r>
          </a:p>
        </p:txBody>
      </p:sp>
      <p:sp>
        <p:nvSpPr>
          <p:cNvPr id="27" name="TextBox 26">
            <a:extLst>
              <a:ext uri="{FF2B5EF4-FFF2-40B4-BE49-F238E27FC236}">
                <a16:creationId xmlns:a16="http://schemas.microsoft.com/office/drawing/2014/main" id="{582DA39D-A7B5-40DE-8696-4E1CD579BF18}"/>
              </a:ext>
            </a:extLst>
          </p:cNvPr>
          <p:cNvSpPr txBox="1"/>
          <p:nvPr/>
        </p:nvSpPr>
        <p:spPr>
          <a:xfrm>
            <a:off x="64267" y="5794582"/>
            <a:ext cx="6336881" cy="338554"/>
          </a:xfrm>
          <a:prstGeom prst="rect">
            <a:avLst/>
          </a:prstGeom>
          <a:noFill/>
        </p:spPr>
        <p:txBody>
          <a:bodyPr wrap="square" rtlCol="0">
            <a:spAutoFit/>
          </a:bodyPr>
          <a:lstStyle/>
          <a:p>
            <a:pPr fontAlgn="auto">
              <a:spcBef>
                <a:spcPts val="0"/>
              </a:spcBef>
              <a:spcAft>
                <a:spcPts val="0"/>
              </a:spcAft>
            </a:pPr>
            <a:r>
              <a:rPr lang="en-US" sz="1600" b="1" dirty="0">
                <a:solidFill>
                  <a:srgbClr val="000000"/>
                </a:solidFill>
                <a:latin typeface="Century Gothic" panose="020B0502020202020204" pitchFamily="34" charset="0"/>
              </a:rPr>
              <a:t>Add the correct object pronoun to the sentences below:</a:t>
            </a:r>
          </a:p>
        </p:txBody>
      </p:sp>
      <p:sp>
        <p:nvSpPr>
          <p:cNvPr id="28" name="TextBox 27">
            <a:extLst>
              <a:ext uri="{FF2B5EF4-FFF2-40B4-BE49-F238E27FC236}">
                <a16:creationId xmlns:a16="http://schemas.microsoft.com/office/drawing/2014/main" id="{F4D94E62-34C0-43A3-AA0A-6B86B256F5F4}"/>
              </a:ext>
            </a:extLst>
          </p:cNvPr>
          <p:cNvSpPr txBox="1"/>
          <p:nvPr/>
        </p:nvSpPr>
        <p:spPr>
          <a:xfrm>
            <a:off x="92218" y="6115115"/>
            <a:ext cx="6280977" cy="1077218"/>
          </a:xfrm>
          <a:prstGeom prst="rect">
            <a:avLst/>
          </a:prstGeom>
          <a:noFill/>
        </p:spPr>
        <p:txBody>
          <a:bodyPr wrap="square" rtlCol="0">
            <a:spAutoFit/>
          </a:bodyPr>
          <a:lstStyle/>
          <a:p>
            <a:pPr fontAlgn="auto">
              <a:spcBef>
                <a:spcPts val="0"/>
              </a:spcBef>
              <a:spcAft>
                <a:spcPts val="0"/>
              </a:spcAft>
            </a:pPr>
            <a:r>
              <a:rPr lang="en-US" sz="1600" dirty="0">
                <a:solidFill>
                  <a:srgbClr val="000000"/>
                </a:solidFill>
                <a:latin typeface="Century Gothic" panose="020B0502020202020204" pitchFamily="34" charset="0"/>
              </a:rPr>
              <a:t>Wie </a:t>
            </a:r>
            <a:r>
              <a:rPr lang="en-US" sz="1600" dirty="0" err="1">
                <a:solidFill>
                  <a:srgbClr val="000000"/>
                </a:solidFill>
                <a:latin typeface="Century Gothic" panose="020B0502020202020204" pitchFamily="34" charset="0"/>
              </a:rPr>
              <a:t>findest</a:t>
            </a:r>
            <a:r>
              <a:rPr lang="en-US" sz="1600" dirty="0">
                <a:solidFill>
                  <a:srgbClr val="000000"/>
                </a:solidFill>
                <a:latin typeface="Century Gothic" panose="020B0502020202020204" pitchFamily="34" charset="0"/>
              </a:rPr>
              <a:t> du den </a:t>
            </a:r>
            <a:r>
              <a:rPr lang="en-US" sz="1600" dirty="0" err="1">
                <a:solidFill>
                  <a:srgbClr val="000000"/>
                </a:solidFill>
                <a:latin typeface="Century Gothic" panose="020B0502020202020204" pitchFamily="34" charset="0"/>
              </a:rPr>
              <a:t>Unterricht</a:t>
            </a:r>
            <a:r>
              <a:rPr lang="en-US" sz="1600" dirty="0">
                <a:solidFill>
                  <a:srgbClr val="000000"/>
                </a:solidFill>
                <a:latin typeface="Century Gothic" panose="020B0502020202020204" pitchFamily="34" charset="0"/>
              </a:rPr>
              <a:t>? Ich </a:t>
            </a:r>
            <a:r>
              <a:rPr lang="en-US" sz="1600" dirty="0" err="1">
                <a:solidFill>
                  <a:srgbClr val="000000"/>
                </a:solidFill>
                <a:latin typeface="Century Gothic" panose="020B0502020202020204" pitchFamily="34" charset="0"/>
              </a:rPr>
              <a:t>finde</a:t>
            </a:r>
            <a:r>
              <a:rPr lang="en-US" sz="1600" dirty="0">
                <a:solidFill>
                  <a:srgbClr val="000000"/>
                </a:solidFill>
                <a:latin typeface="Century Gothic" panose="020B0502020202020204" pitchFamily="34" charset="0"/>
              </a:rPr>
              <a:t> ____ </a:t>
            </a:r>
            <a:r>
              <a:rPr lang="en-US" sz="1600" dirty="0" err="1">
                <a:solidFill>
                  <a:srgbClr val="000000"/>
                </a:solidFill>
                <a:latin typeface="Century Gothic" panose="020B0502020202020204" pitchFamily="34" charset="0"/>
              </a:rPr>
              <a:t>leicht</a:t>
            </a:r>
            <a:r>
              <a:rPr lang="en-US" sz="1600" dirty="0">
                <a:solidFill>
                  <a:srgbClr val="000000"/>
                </a:solidFill>
                <a:latin typeface="Century Gothic" panose="020B0502020202020204" pitchFamily="34" charset="0"/>
              </a:rPr>
              <a:t>.</a:t>
            </a:r>
          </a:p>
          <a:p>
            <a:pPr fontAlgn="auto">
              <a:spcBef>
                <a:spcPts val="0"/>
              </a:spcBef>
              <a:spcAft>
                <a:spcPts val="0"/>
              </a:spcAft>
            </a:pPr>
            <a:r>
              <a:rPr lang="en-US" sz="1600" dirty="0">
                <a:solidFill>
                  <a:srgbClr val="000000"/>
                </a:solidFill>
                <a:latin typeface="Century Gothic" panose="020B0502020202020204" pitchFamily="34" charset="0"/>
              </a:rPr>
              <a:t>Wie </a:t>
            </a:r>
            <a:r>
              <a:rPr lang="en-US" sz="1600" dirty="0" err="1">
                <a:solidFill>
                  <a:srgbClr val="000000"/>
                </a:solidFill>
                <a:latin typeface="Century Gothic" panose="020B0502020202020204" pitchFamily="34" charset="0"/>
              </a:rPr>
              <a:t>findest</a:t>
            </a:r>
            <a:r>
              <a:rPr lang="en-US" sz="1600" dirty="0">
                <a:solidFill>
                  <a:srgbClr val="000000"/>
                </a:solidFill>
                <a:latin typeface="Century Gothic" panose="020B0502020202020204" pitchFamily="34" charset="0"/>
              </a:rPr>
              <a:t> du </a:t>
            </a:r>
            <a:r>
              <a:rPr lang="en-US" sz="1600" dirty="0" err="1">
                <a:solidFill>
                  <a:srgbClr val="000000"/>
                </a:solidFill>
                <a:latin typeface="Century Gothic" panose="020B0502020202020204" pitchFamily="34" charset="0"/>
              </a:rPr>
              <a:t>Hunde</a:t>
            </a:r>
            <a:r>
              <a:rPr lang="en-US" sz="1600" dirty="0">
                <a:solidFill>
                  <a:srgbClr val="000000"/>
                </a:solidFill>
                <a:latin typeface="Century Gothic" panose="020B0502020202020204" pitchFamily="34" charset="0"/>
              </a:rPr>
              <a:t>?              Ich </a:t>
            </a:r>
            <a:r>
              <a:rPr lang="en-US" sz="1600" dirty="0" err="1">
                <a:solidFill>
                  <a:srgbClr val="000000"/>
                </a:solidFill>
                <a:latin typeface="Century Gothic" panose="020B0502020202020204" pitchFamily="34" charset="0"/>
              </a:rPr>
              <a:t>finde</a:t>
            </a:r>
            <a:r>
              <a:rPr lang="en-US" sz="1600" dirty="0">
                <a:solidFill>
                  <a:srgbClr val="000000"/>
                </a:solidFill>
                <a:latin typeface="Century Gothic" panose="020B0502020202020204" pitchFamily="34" charset="0"/>
              </a:rPr>
              <a:t> ____ toll.</a:t>
            </a:r>
          </a:p>
          <a:p>
            <a:pPr fontAlgn="auto">
              <a:spcBef>
                <a:spcPts val="0"/>
              </a:spcBef>
              <a:spcAft>
                <a:spcPts val="0"/>
              </a:spcAft>
            </a:pPr>
            <a:r>
              <a:rPr lang="en-US" sz="1600" dirty="0">
                <a:solidFill>
                  <a:srgbClr val="000000"/>
                </a:solidFill>
                <a:latin typeface="Century Gothic" panose="020B0502020202020204" pitchFamily="34" charset="0"/>
              </a:rPr>
              <a:t>Wie </a:t>
            </a:r>
            <a:r>
              <a:rPr lang="en-US" sz="1600" dirty="0" err="1">
                <a:solidFill>
                  <a:srgbClr val="000000"/>
                </a:solidFill>
                <a:latin typeface="Century Gothic" panose="020B0502020202020204" pitchFamily="34" charset="0"/>
              </a:rPr>
              <a:t>findest</a:t>
            </a:r>
            <a:r>
              <a:rPr lang="en-US" sz="1600" dirty="0">
                <a:solidFill>
                  <a:srgbClr val="000000"/>
                </a:solidFill>
                <a:latin typeface="Century Gothic" panose="020B0502020202020204" pitchFamily="34" charset="0"/>
              </a:rPr>
              <a:t> du die Uniform?      Ich </a:t>
            </a:r>
            <a:r>
              <a:rPr lang="en-US" sz="1600" dirty="0" err="1">
                <a:solidFill>
                  <a:srgbClr val="000000"/>
                </a:solidFill>
                <a:latin typeface="Century Gothic" panose="020B0502020202020204" pitchFamily="34" charset="0"/>
              </a:rPr>
              <a:t>finde</a:t>
            </a:r>
            <a:r>
              <a:rPr lang="en-US" sz="1600" dirty="0">
                <a:solidFill>
                  <a:srgbClr val="000000"/>
                </a:solidFill>
                <a:latin typeface="Century Gothic" panose="020B0502020202020204" pitchFamily="34" charset="0"/>
              </a:rPr>
              <a:t> ____ </a:t>
            </a:r>
            <a:r>
              <a:rPr lang="en-US" sz="1600" dirty="0" err="1">
                <a:solidFill>
                  <a:srgbClr val="000000"/>
                </a:solidFill>
                <a:latin typeface="Century Gothic" panose="020B0502020202020204" pitchFamily="34" charset="0"/>
              </a:rPr>
              <a:t>hässlich</a:t>
            </a:r>
            <a:endParaRPr lang="en-US" sz="1600" dirty="0">
              <a:solidFill>
                <a:srgbClr val="000000"/>
              </a:solidFill>
              <a:latin typeface="Century Gothic" panose="020B0502020202020204" pitchFamily="34" charset="0"/>
            </a:endParaRPr>
          </a:p>
          <a:p>
            <a:pPr fontAlgn="auto">
              <a:spcBef>
                <a:spcPts val="0"/>
              </a:spcBef>
              <a:spcAft>
                <a:spcPts val="0"/>
              </a:spcAft>
            </a:pPr>
            <a:r>
              <a:rPr lang="en-US" sz="1600" dirty="0">
                <a:solidFill>
                  <a:srgbClr val="000000"/>
                </a:solidFill>
                <a:latin typeface="Century Gothic" panose="020B0502020202020204" pitchFamily="34" charset="0"/>
              </a:rPr>
              <a:t>Wie </a:t>
            </a:r>
            <a:r>
              <a:rPr lang="en-US" sz="1600" dirty="0" err="1">
                <a:solidFill>
                  <a:srgbClr val="000000"/>
                </a:solidFill>
                <a:latin typeface="Century Gothic" panose="020B0502020202020204" pitchFamily="34" charset="0"/>
              </a:rPr>
              <a:t>findest</a:t>
            </a:r>
            <a:r>
              <a:rPr lang="en-US" sz="1600" dirty="0">
                <a:solidFill>
                  <a:srgbClr val="000000"/>
                </a:solidFill>
                <a:latin typeface="Century Gothic" panose="020B0502020202020204" pitchFamily="34" charset="0"/>
              </a:rPr>
              <a:t> du das Haus?          Ich </a:t>
            </a:r>
            <a:r>
              <a:rPr lang="en-US" sz="1600" dirty="0" err="1">
                <a:solidFill>
                  <a:srgbClr val="000000"/>
                </a:solidFill>
                <a:latin typeface="Century Gothic" panose="020B0502020202020204" pitchFamily="34" charset="0"/>
              </a:rPr>
              <a:t>finde</a:t>
            </a:r>
            <a:r>
              <a:rPr lang="en-US" sz="1600" dirty="0">
                <a:solidFill>
                  <a:srgbClr val="000000"/>
                </a:solidFill>
                <a:latin typeface="Century Gothic" panose="020B0502020202020204" pitchFamily="34" charset="0"/>
              </a:rPr>
              <a:t> ____ </a:t>
            </a:r>
            <a:r>
              <a:rPr lang="en-US" sz="1600" dirty="0" err="1">
                <a:solidFill>
                  <a:srgbClr val="000000"/>
                </a:solidFill>
                <a:latin typeface="Century Gothic" panose="020B0502020202020204" pitchFamily="34" charset="0"/>
              </a:rPr>
              <a:t>zu</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klein</a:t>
            </a:r>
            <a:endParaRPr lang="en-US" sz="1600" dirty="0">
              <a:solidFill>
                <a:srgbClr val="000000"/>
              </a:solidFill>
              <a:latin typeface="Century Gothic" panose="020B0502020202020204" pitchFamily="34" charset="0"/>
            </a:endParaRPr>
          </a:p>
        </p:txBody>
      </p:sp>
      <p:sp>
        <p:nvSpPr>
          <p:cNvPr id="30" name="TextBox 29">
            <a:extLst>
              <a:ext uri="{FF2B5EF4-FFF2-40B4-BE49-F238E27FC236}">
                <a16:creationId xmlns:a16="http://schemas.microsoft.com/office/drawing/2014/main" id="{2F1FA012-46BA-4117-B036-1528C9BFF363}"/>
              </a:ext>
            </a:extLst>
          </p:cNvPr>
          <p:cNvSpPr txBox="1"/>
          <p:nvPr/>
        </p:nvSpPr>
        <p:spPr>
          <a:xfrm>
            <a:off x="64267" y="7401333"/>
            <a:ext cx="6664905" cy="584775"/>
          </a:xfrm>
          <a:prstGeom prst="rect">
            <a:avLst/>
          </a:prstGeom>
          <a:noFill/>
        </p:spPr>
        <p:txBody>
          <a:bodyPr wrap="square" rtlCol="0">
            <a:spAutoFit/>
          </a:bodyPr>
          <a:lstStyle/>
          <a:p>
            <a:pPr fontAlgn="auto">
              <a:spcBef>
                <a:spcPts val="0"/>
              </a:spcBef>
              <a:spcAft>
                <a:spcPts val="0"/>
              </a:spcAft>
            </a:pPr>
            <a:r>
              <a:rPr lang="en-US" sz="1600" b="1" dirty="0">
                <a:solidFill>
                  <a:srgbClr val="000000"/>
                </a:solidFill>
                <a:latin typeface="Century Gothic" panose="020B0502020202020204" pitchFamily="34" charset="0"/>
              </a:rPr>
              <a:t>Add the correct form of the verb </a:t>
            </a:r>
            <a:r>
              <a:rPr lang="en-US" sz="1600" b="1" i="1" dirty="0" err="1">
                <a:solidFill>
                  <a:srgbClr val="000000"/>
                </a:solidFill>
                <a:latin typeface="Century Gothic" panose="020B0502020202020204" pitchFamily="34" charset="0"/>
              </a:rPr>
              <a:t>finden</a:t>
            </a:r>
            <a:r>
              <a:rPr lang="en-US" sz="1600" b="1" dirty="0">
                <a:solidFill>
                  <a:srgbClr val="000000"/>
                </a:solidFill>
                <a:latin typeface="Century Gothic" panose="020B0502020202020204" pitchFamily="34" charset="0"/>
              </a:rPr>
              <a:t> in the following examples and translate them into English:</a:t>
            </a:r>
          </a:p>
        </p:txBody>
      </p:sp>
      <p:sp>
        <p:nvSpPr>
          <p:cNvPr id="31" name="TextBox 30">
            <a:extLst>
              <a:ext uri="{FF2B5EF4-FFF2-40B4-BE49-F238E27FC236}">
                <a16:creationId xmlns:a16="http://schemas.microsoft.com/office/drawing/2014/main" id="{0F9AD79D-4EFC-4C92-8E98-FD22A9E1040F}"/>
              </a:ext>
            </a:extLst>
          </p:cNvPr>
          <p:cNvSpPr txBox="1"/>
          <p:nvPr/>
        </p:nvSpPr>
        <p:spPr>
          <a:xfrm>
            <a:off x="116476" y="7986108"/>
            <a:ext cx="6552883" cy="830997"/>
          </a:xfrm>
          <a:prstGeom prst="rect">
            <a:avLst/>
          </a:prstGeom>
          <a:noFill/>
        </p:spPr>
        <p:txBody>
          <a:bodyPr wrap="square" rtlCol="0">
            <a:spAutoFit/>
          </a:bodyPr>
          <a:lstStyle/>
          <a:p>
            <a:pPr fontAlgn="auto">
              <a:spcBef>
                <a:spcPts val="0"/>
              </a:spcBef>
              <a:spcAft>
                <a:spcPts val="0"/>
              </a:spcAft>
            </a:pPr>
            <a:r>
              <a:rPr lang="en-US" sz="1600" dirty="0" err="1">
                <a:solidFill>
                  <a:srgbClr val="000000"/>
                </a:solidFill>
                <a:latin typeface="Century Gothic" panose="020B0502020202020204" pitchFamily="34" charset="0"/>
              </a:rPr>
              <a:t>Er</a:t>
            </a:r>
            <a:r>
              <a:rPr lang="en-US" sz="1600" dirty="0">
                <a:solidFill>
                  <a:srgbClr val="000000"/>
                </a:solidFill>
                <a:latin typeface="Century Gothic" panose="020B0502020202020204" pitchFamily="34" charset="0"/>
              </a:rPr>
              <a:t> _______ den Lehrer </a:t>
            </a:r>
            <a:r>
              <a:rPr lang="en-US" sz="1600" dirty="0" err="1">
                <a:solidFill>
                  <a:srgbClr val="000000"/>
                </a:solidFill>
                <a:latin typeface="Century Gothic" panose="020B0502020202020204" pitchFamily="34" charset="0"/>
              </a:rPr>
              <a:t>zu</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streng</a:t>
            </a:r>
            <a:r>
              <a:rPr lang="en-US" sz="1600" dirty="0">
                <a:solidFill>
                  <a:srgbClr val="000000"/>
                </a:solidFill>
                <a:latin typeface="Century Gothic" panose="020B0502020202020204" pitchFamily="34" charset="0"/>
              </a:rPr>
              <a:t>.   _______________________________</a:t>
            </a:r>
          </a:p>
          <a:p>
            <a:pPr fontAlgn="auto">
              <a:spcBef>
                <a:spcPts val="0"/>
              </a:spcBef>
              <a:spcAft>
                <a:spcPts val="0"/>
              </a:spcAft>
            </a:pPr>
            <a:r>
              <a:rPr lang="en-US" sz="1600" dirty="0">
                <a:solidFill>
                  <a:srgbClr val="000000"/>
                </a:solidFill>
                <a:latin typeface="Century Gothic" panose="020B0502020202020204" pitchFamily="34" charset="0"/>
              </a:rPr>
              <a:t>Ich _______ die </a:t>
            </a:r>
            <a:r>
              <a:rPr lang="en-US" sz="1600" dirty="0" err="1">
                <a:solidFill>
                  <a:srgbClr val="000000"/>
                </a:solidFill>
                <a:latin typeface="Century Gothic" panose="020B0502020202020204" pitchFamily="34" charset="0"/>
              </a:rPr>
              <a:t>Lehrerin</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nett</a:t>
            </a:r>
            <a:r>
              <a:rPr lang="en-US" sz="1600" dirty="0">
                <a:solidFill>
                  <a:srgbClr val="000000"/>
                </a:solidFill>
                <a:latin typeface="Century Gothic" panose="020B0502020202020204" pitchFamily="34" charset="0"/>
              </a:rPr>
              <a:t>.        _______________________________</a:t>
            </a:r>
            <a:br>
              <a:rPr lang="en-US" sz="1600" dirty="0">
                <a:solidFill>
                  <a:srgbClr val="000000"/>
                </a:solidFill>
                <a:latin typeface="Century Gothic" panose="020B0502020202020204" pitchFamily="34" charset="0"/>
              </a:rPr>
            </a:br>
            <a:r>
              <a:rPr lang="en-US" sz="1600" dirty="0" err="1">
                <a:solidFill>
                  <a:srgbClr val="000000"/>
                </a:solidFill>
                <a:latin typeface="Century Gothic" panose="020B0502020202020204" pitchFamily="34" charset="0"/>
              </a:rPr>
              <a:t>Wie</a:t>
            </a:r>
            <a:r>
              <a:rPr lang="en-US" sz="1600" dirty="0">
                <a:solidFill>
                  <a:srgbClr val="000000"/>
                </a:solidFill>
                <a:latin typeface="Century Gothic" panose="020B0502020202020204" pitchFamily="34" charset="0"/>
              </a:rPr>
              <a:t> ________ du die </a:t>
            </a:r>
            <a:r>
              <a:rPr lang="en-US" sz="1600" dirty="0" err="1">
                <a:solidFill>
                  <a:srgbClr val="000000"/>
                </a:solidFill>
                <a:latin typeface="Century Gothic" panose="020B0502020202020204" pitchFamily="34" charset="0"/>
              </a:rPr>
              <a:t>Schule</a:t>
            </a:r>
            <a:r>
              <a:rPr lang="en-US" sz="1600" dirty="0">
                <a:solidFill>
                  <a:srgbClr val="000000"/>
                </a:solidFill>
                <a:latin typeface="Century Gothic" panose="020B0502020202020204" pitchFamily="34" charset="0"/>
              </a:rPr>
              <a:t>?        _______________________________</a:t>
            </a:r>
          </a:p>
        </p:txBody>
      </p:sp>
      <p:graphicFrame>
        <p:nvGraphicFramePr>
          <p:cNvPr id="17" name="Table 16"/>
          <p:cNvGraphicFramePr>
            <a:graphicFrameLocks noGrp="1"/>
          </p:cNvGraphicFramePr>
          <p:nvPr>
            <p:extLst>
              <p:ext uri="{D42A27DB-BD31-4B8C-83A1-F6EECF244321}">
                <p14:modId xmlns:p14="http://schemas.microsoft.com/office/powerpoint/2010/main" val="337682938"/>
              </p:ext>
            </p:extLst>
          </p:nvPr>
        </p:nvGraphicFramePr>
        <p:xfrm>
          <a:off x="165885" y="1291247"/>
          <a:ext cx="3261027" cy="1341120"/>
        </p:xfrm>
        <a:graphic>
          <a:graphicData uri="http://schemas.openxmlformats.org/drawingml/2006/table">
            <a:tbl>
              <a:tblPr firstRow="1" bandRow="1">
                <a:tableStyleId>{5940675A-B579-460E-94D1-54222C63F5DA}</a:tableStyleId>
              </a:tblPr>
              <a:tblGrid>
                <a:gridCol w="1676751">
                  <a:extLst>
                    <a:ext uri="{9D8B030D-6E8A-4147-A177-3AD203B41FA5}">
                      <a16:colId xmlns:a16="http://schemas.microsoft.com/office/drawing/2014/main" val="20000"/>
                    </a:ext>
                  </a:extLst>
                </a:gridCol>
                <a:gridCol w="1584276">
                  <a:extLst>
                    <a:ext uri="{9D8B030D-6E8A-4147-A177-3AD203B41FA5}">
                      <a16:colId xmlns:a16="http://schemas.microsoft.com/office/drawing/2014/main" val="20001"/>
                    </a:ext>
                  </a:extLst>
                </a:gridCol>
              </a:tblGrid>
              <a:tr h="256424">
                <a:tc gridSpan="2">
                  <a:txBody>
                    <a:bodyPr/>
                    <a:lstStyle/>
                    <a:p>
                      <a:r>
                        <a:rPr lang="en-GB" sz="1600" dirty="0">
                          <a:latin typeface="Century Gothic" panose="020B0502020202020204" pitchFamily="34" charset="0"/>
                        </a:rPr>
                        <a:t>Verb FINDEN [to find, </a:t>
                      </a:r>
                      <a:r>
                        <a:rPr lang="en-GB" sz="1600" dirty="0" err="1">
                          <a:latin typeface="Century Gothic" panose="020B0502020202020204" pitchFamily="34" charset="0"/>
                        </a:rPr>
                        <a:t>finden</a:t>
                      </a:r>
                      <a:r>
                        <a:rPr lang="en-GB" sz="1600" dirty="0">
                          <a:latin typeface="Century Gothic" panose="020B0502020202020204" pitchFamily="34" charset="0"/>
                        </a:rPr>
                        <a:t>]</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56424">
                <a:tc>
                  <a:txBody>
                    <a:bodyPr/>
                    <a:lstStyle/>
                    <a:p>
                      <a:r>
                        <a:rPr lang="en-GB" sz="1600" dirty="0" err="1">
                          <a:latin typeface="Century Gothic" panose="020B0502020202020204" pitchFamily="34" charset="0"/>
                        </a:rPr>
                        <a:t>ich</a:t>
                      </a:r>
                      <a:r>
                        <a:rPr lang="en-GB" sz="1600" baseline="0" dirty="0">
                          <a:latin typeface="Century Gothic" panose="020B0502020202020204" pitchFamily="34" charset="0"/>
                        </a:rPr>
                        <a:t> </a:t>
                      </a:r>
                      <a:r>
                        <a:rPr lang="en-GB" sz="1600" baseline="0" dirty="0" err="1">
                          <a:latin typeface="Century Gothic" panose="020B0502020202020204" pitchFamily="34" charset="0"/>
                        </a:rPr>
                        <a:t>finde</a:t>
                      </a:r>
                      <a:endParaRPr lang="en-GB" sz="1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a:t>
                      </a:r>
                      <a:r>
                        <a:rPr lang="en-GB" sz="1600" baseline="0" dirty="0">
                          <a:latin typeface="Century Gothic" panose="020B0502020202020204" pitchFamily="34" charset="0"/>
                        </a:rPr>
                        <a:t> </a:t>
                      </a:r>
                      <a:r>
                        <a:rPr lang="en-GB" sz="1600" dirty="0">
                          <a:latin typeface="Century Gothic" panose="020B0502020202020204" pitchFamily="34" charset="0"/>
                        </a:rPr>
                        <a:t>find</a:t>
                      </a:r>
                    </a:p>
                  </a:txBody>
                  <a:tcPr/>
                </a:tc>
                <a:extLst>
                  <a:ext uri="{0D108BD9-81ED-4DB2-BD59-A6C34878D82A}">
                    <a16:rowId xmlns:a16="http://schemas.microsoft.com/office/drawing/2014/main" val="10001"/>
                  </a:ext>
                </a:extLst>
              </a:tr>
              <a:tr h="256424">
                <a:tc>
                  <a:txBody>
                    <a:bodyPr/>
                    <a:lstStyle/>
                    <a:p>
                      <a:r>
                        <a:rPr lang="en-GB" sz="1600" dirty="0">
                          <a:latin typeface="Century Gothic" panose="020B0502020202020204" pitchFamily="34" charset="0"/>
                        </a:rPr>
                        <a:t>du</a:t>
                      </a:r>
                      <a:r>
                        <a:rPr lang="en-GB" sz="1600" baseline="0" dirty="0">
                          <a:latin typeface="Century Gothic" panose="020B0502020202020204" pitchFamily="34" charset="0"/>
                        </a:rPr>
                        <a:t> </a:t>
                      </a:r>
                      <a:r>
                        <a:rPr lang="en-GB" sz="1600" baseline="0" dirty="0" err="1">
                          <a:latin typeface="Century Gothic" panose="020B0502020202020204" pitchFamily="34" charset="0"/>
                        </a:rPr>
                        <a:t>find</a:t>
                      </a:r>
                      <a:r>
                        <a:rPr lang="en-GB" sz="1600" b="1" baseline="0" dirty="0" err="1">
                          <a:latin typeface="Century Gothic" panose="020B0502020202020204" pitchFamily="34" charset="0"/>
                        </a:rPr>
                        <a:t>e</a:t>
                      </a:r>
                      <a:r>
                        <a:rPr lang="en-GB" sz="1600" baseline="0" dirty="0" err="1">
                          <a:latin typeface="Century Gothic" panose="020B0502020202020204" pitchFamily="34" charset="0"/>
                        </a:rPr>
                        <a:t>st</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you </a:t>
                      </a:r>
                      <a:r>
                        <a:rPr lang="en-GB" sz="1600" dirty="0" err="1">
                          <a:latin typeface="Century Gothic" panose="020B0502020202020204" pitchFamily="34" charset="0"/>
                        </a:rPr>
                        <a:t>findest</a:t>
                      </a:r>
                      <a:endParaRPr lang="en-GB" sz="1600" dirty="0">
                        <a:latin typeface="Century Gothic" panose="020B0502020202020204" pitchFamily="34" charset="0"/>
                      </a:endParaRPr>
                    </a:p>
                  </a:txBody>
                  <a:tcPr/>
                </a:tc>
                <a:extLst>
                  <a:ext uri="{0D108BD9-81ED-4DB2-BD59-A6C34878D82A}">
                    <a16:rowId xmlns:a16="http://schemas.microsoft.com/office/drawing/2014/main" val="10002"/>
                  </a:ext>
                </a:extLst>
              </a:tr>
              <a:tr h="256424">
                <a:tc>
                  <a:txBody>
                    <a:bodyPr/>
                    <a:lstStyle/>
                    <a:p>
                      <a:r>
                        <a:rPr lang="en-GB" sz="1600" dirty="0" err="1">
                          <a:latin typeface="Century Gothic" panose="020B0502020202020204" pitchFamily="34" charset="0"/>
                        </a:rPr>
                        <a:t>er</a:t>
                      </a:r>
                      <a:r>
                        <a:rPr lang="en-GB" sz="1600" dirty="0">
                          <a:latin typeface="Century Gothic" panose="020B0502020202020204" pitchFamily="34" charset="0"/>
                        </a:rPr>
                        <a:t>/</a:t>
                      </a:r>
                      <a:r>
                        <a:rPr lang="en-GB" sz="1600" dirty="0" err="1">
                          <a:latin typeface="Century Gothic" panose="020B0502020202020204" pitchFamily="34" charset="0"/>
                        </a:rPr>
                        <a:t>sie</a:t>
                      </a:r>
                      <a:r>
                        <a:rPr lang="en-GB" sz="1600" dirty="0">
                          <a:latin typeface="Century Gothic" panose="020B0502020202020204" pitchFamily="34" charset="0"/>
                        </a:rPr>
                        <a:t>/</a:t>
                      </a:r>
                      <a:r>
                        <a:rPr lang="en-GB" sz="1600" dirty="0" err="1">
                          <a:latin typeface="Century Gothic" panose="020B0502020202020204" pitchFamily="34" charset="0"/>
                        </a:rPr>
                        <a:t>es</a:t>
                      </a:r>
                      <a:r>
                        <a:rPr lang="en-GB" sz="1600" dirty="0">
                          <a:latin typeface="Century Gothic" panose="020B0502020202020204" pitchFamily="34" charset="0"/>
                        </a:rPr>
                        <a:t> </a:t>
                      </a:r>
                      <a:r>
                        <a:rPr lang="en-GB" sz="1600" dirty="0" err="1">
                          <a:latin typeface="Century Gothic" panose="020B0502020202020204" pitchFamily="34" charset="0"/>
                        </a:rPr>
                        <a:t>find</a:t>
                      </a:r>
                      <a:r>
                        <a:rPr lang="en-GB" sz="1600" b="1" dirty="0" err="1">
                          <a:latin typeface="Century Gothic" panose="020B0502020202020204" pitchFamily="34" charset="0"/>
                        </a:rPr>
                        <a:t>e</a:t>
                      </a:r>
                      <a:r>
                        <a:rPr lang="en-GB" sz="1600" dirty="0" err="1">
                          <a:latin typeface="Century Gothic" panose="020B0502020202020204" pitchFamily="34" charset="0"/>
                        </a:rPr>
                        <a:t>t</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he/she/it</a:t>
                      </a:r>
                      <a:r>
                        <a:rPr lang="en-GB" sz="1600" baseline="0" dirty="0">
                          <a:latin typeface="Century Gothic" panose="020B0502020202020204" pitchFamily="34" charset="0"/>
                        </a:rPr>
                        <a:t> </a:t>
                      </a:r>
                      <a:r>
                        <a:rPr lang="en-GB" sz="1600" dirty="0">
                          <a:latin typeface="Century Gothic" panose="020B0502020202020204" pitchFamily="34" charset="0"/>
                        </a:rPr>
                        <a:t>finds</a:t>
                      </a:r>
                    </a:p>
                  </a:txBody>
                  <a:tcPr/>
                </a:tc>
                <a:extLst>
                  <a:ext uri="{0D108BD9-81ED-4DB2-BD59-A6C34878D82A}">
                    <a16:rowId xmlns:a16="http://schemas.microsoft.com/office/drawing/2014/main" val="10003"/>
                  </a:ext>
                </a:extLst>
              </a:tr>
            </a:tbl>
          </a:graphicData>
        </a:graphic>
      </p:graphicFrame>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34</a:t>
            </a:r>
          </a:p>
        </p:txBody>
      </p:sp>
      <p:pic>
        <p:nvPicPr>
          <p:cNvPr id="19" name="Picture 18" descr="A close up of a logo&#10;&#10;Description automatically generated">
            <a:extLst>
              <a:ext uri="{FF2B5EF4-FFF2-40B4-BE49-F238E27FC236}">
                <a16:creationId xmlns:a16="http://schemas.microsoft.com/office/drawing/2014/main" id="{03889086-C4A8-48AB-A899-4E5418385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2317" y="6142531"/>
            <a:ext cx="1097042" cy="1226870"/>
          </a:xfrm>
          <a:prstGeom prst="rect">
            <a:avLst/>
          </a:prstGeom>
        </p:spPr>
      </p:pic>
    </p:spTree>
    <p:extLst>
      <p:ext uri="{BB962C8B-B14F-4D97-AF65-F5344CB8AC3E}">
        <p14:creationId xmlns:p14="http://schemas.microsoft.com/office/powerpoint/2010/main" val="2011985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77E89508-FEEB-4006-846F-10AD89132889}"/>
              </a:ext>
            </a:extLst>
          </p:cNvPr>
          <p:cNvSpPr txBox="1"/>
          <p:nvPr/>
        </p:nvSpPr>
        <p:spPr>
          <a:xfrm>
            <a:off x="166262" y="6591647"/>
            <a:ext cx="6324187" cy="1107996"/>
          </a:xfrm>
          <a:prstGeom prst="rect">
            <a:avLst/>
          </a:prstGeom>
          <a:noFill/>
        </p:spPr>
        <p:txBody>
          <a:bodyPr wrap="square" rtlCol="0">
            <a:spAutoFit/>
          </a:bodyPr>
          <a:lstStyle/>
          <a:p>
            <a:pPr fontAlgn="auto">
              <a:spcBef>
                <a:spcPts val="0"/>
              </a:spcBef>
              <a:spcAft>
                <a:spcPts val="0"/>
              </a:spcAft>
            </a:pPr>
            <a:r>
              <a:rPr lang="en-US" sz="1600" b="1" dirty="0">
                <a:solidFill>
                  <a:srgbClr val="000000"/>
                </a:solidFill>
                <a:latin typeface="Century Gothic" panose="020B0502020202020204" pitchFamily="34" charset="0"/>
              </a:rPr>
              <a:t>Write your own questions and answers!</a:t>
            </a:r>
          </a:p>
          <a:p>
            <a:pPr marL="342900" indent="-342900" fontAlgn="auto">
              <a:spcBef>
                <a:spcPts val="0"/>
              </a:spcBef>
              <a:spcAft>
                <a:spcPts val="0"/>
              </a:spcAft>
              <a:buFontTx/>
              <a:buAutoNum type="arabicPlain"/>
            </a:pPr>
            <a:r>
              <a:rPr lang="en-US" sz="1600" dirty="0">
                <a:solidFill>
                  <a:srgbClr val="000000"/>
                </a:solidFill>
                <a:latin typeface="Century Gothic" panose="020B0502020202020204" pitchFamily="34" charset="0"/>
              </a:rPr>
              <a:t>________________________________________</a:t>
            </a:r>
            <a:br>
              <a:rPr lang="en-US" sz="1600" dirty="0">
                <a:solidFill>
                  <a:srgbClr val="000000"/>
                </a:solidFill>
                <a:latin typeface="Century Gothic" panose="020B0502020202020204" pitchFamily="34" charset="0"/>
              </a:rPr>
            </a:br>
            <a:br>
              <a:rPr lang="en-US" sz="1600" dirty="0">
                <a:solidFill>
                  <a:srgbClr val="000000"/>
                </a:solidFill>
                <a:latin typeface="Century Gothic" panose="020B0502020202020204" pitchFamily="34" charset="0"/>
              </a:rPr>
            </a:br>
            <a:r>
              <a:rPr lang="en-US" sz="1600" dirty="0">
                <a:solidFill>
                  <a:srgbClr val="000000"/>
                </a:solidFill>
                <a:latin typeface="Century Gothic" panose="020B0502020202020204" pitchFamily="34" charset="0"/>
              </a:rPr>
              <a:t>________________________________________</a:t>
            </a:r>
          </a:p>
        </p:txBody>
      </p:sp>
      <p:sp>
        <p:nvSpPr>
          <p:cNvPr id="34" name="TextBox 33">
            <a:extLst>
              <a:ext uri="{FF2B5EF4-FFF2-40B4-BE49-F238E27FC236}">
                <a16:creationId xmlns:a16="http://schemas.microsoft.com/office/drawing/2014/main" id="{0275C606-E3CD-49B4-A867-9BE4EB22FC42}"/>
              </a:ext>
            </a:extLst>
          </p:cNvPr>
          <p:cNvSpPr txBox="1"/>
          <p:nvPr/>
        </p:nvSpPr>
        <p:spPr>
          <a:xfrm>
            <a:off x="172380" y="8017849"/>
            <a:ext cx="6477510" cy="1107996"/>
          </a:xfrm>
          <a:prstGeom prst="rect">
            <a:avLst/>
          </a:prstGeom>
          <a:noFill/>
        </p:spPr>
        <p:txBody>
          <a:bodyPr wrap="square" rtlCol="0">
            <a:spAutoFit/>
          </a:bodyPr>
          <a:lstStyle/>
          <a:p>
            <a:pPr fontAlgn="auto">
              <a:spcBef>
                <a:spcPts val="0"/>
              </a:spcBef>
              <a:spcAft>
                <a:spcPts val="0"/>
              </a:spcAft>
            </a:pPr>
            <a:r>
              <a:rPr lang="en-US" dirty="0">
                <a:solidFill>
                  <a:srgbClr val="000000"/>
                </a:solidFill>
                <a:latin typeface="Century Gothic" panose="020B0502020202020204" pitchFamily="34" charset="0"/>
              </a:rPr>
              <a:t>2</a:t>
            </a:r>
            <a:r>
              <a:rPr lang="en-US" sz="1600" dirty="0">
                <a:solidFill>
                  <a:srgbClr val="000000"/>
                </a:solidFill>
                <a:latin typeface="Century Gothic" panose="020B0502020202020204" pitchFamily="34" charset="0"/>
              </a:rPr>
              <a:t>   _________________________________________</a:t>
            </a:r>
            <a:br>
              <a:rPr lang="en-US" sz="1600" dirty="0">
                <a:solidFill>
                  <a:srgbClr val="000000"/>
                </a:solidFill>
                <a:latin typeface="Century Gothic" panose="020B0502020202020204" pitchFamily="34" charset="0"/>
              </a:rPr>
            </a:br>
            <a:br>
              <a:rPr lang="en-US" sz="1600" dirty="0">
                <a:solidFill>
                  <a:srgbClr val="000000"/>
                </a:solidFill>
                <a:latin typeface="Century Gothic" panose="020B0502020202020204" pitchFamily="34" charset="0"/>
              </a:rPr>
            </a:br>
            <a:r>
              <a:rPr lang="en-US" sz="1600" dirty="0">
                <a:solidFill>
                  <a:srgbClr val="000000"/>
                </a:solidFill>
                <a:latin typeface="Century Gothic" panose="020B0502020202020204" pitchFamily="34" charset="0"/>
              </a:rPr>
              <a:t>     _________________________________________</a:t>
            </a:r>
            <a:br>
              <a:rPr lang="en-US" sz="1600" dirty="0">
                <a:solidFill>
                  <a:srgbClr val="000000"/>
                </a:solidFill>
                <a:latin typeface="Century Gothic" panose="020B0502020202020204" pitchFamily="34" charset="0"/>
              </a:rPr>
            </a:br>
            <a:endParaRPr lang="en-US" sz="1600"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Lst>
          </p:cNvPr>
          <p:cNvSpPr/>
          <p:nvPr/>
        </p:nvSpPr>
        <p:spPr>
          <a:xfrm>
            <a:off x="172380" y="134029"/>
            <a:ext cx="5014891" cy="62384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0" y="203139"/>
            <a:ext cx="4742518" cy="487622"/>
          </a:xfrm>
        </p:spPr>
        <p:txBody>
          <a:bodyPr/>
          <a:lstStyle/>
          <a:p>
            <a:pPr lvl="0" algn="l" eaLnBrk="1" hangingPunct="1"/>
            <a:r>
              <a:rPr lang="en-GB" sz="2000" b="1" dirty="0">
                <a:solidFill>
                  <a:srgbClr val="FFFFFF"/>
                </a:solidFill>
                <a:latin typeface="Century Gothic" panose="020B0502020202020204" pitchFamily="34" charset="0"/>
              </a:rPr>
              <a:t>What do you think of it/them? </a:t>
            </a:r>
            <a:br>
              <a:rPr lang="en-GB" sz="2000" b="1" dirty="0">
                <a:solidFill>
                  <a:srgbClr val="FFFFFF"/>
                </a:solidFill>
                <a:latin typeface="Century Gothic" panose="020B0502020202020204" pitchFamily="34" charset="0"/>
              </a:rPr>
            </a:br>
            <a:r>
              <a:rPr lang="en-GB" sz="2000" b="1" dirty="0">
                <a:solidFill>
                  <a:srgbClr val="FFFFFF"/>
                </a:solidFill>
                <a:latin typeface="Century Gothic" panose="020B0502020202020204" pitchFamily="34" charset="0"/>
              </a:rPr>
              <a:t>How do you find it/them?</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363364" y="130576"/>
            <a:ext cx="129614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8" name="Table 17">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491813921"/>
              </p:ext>
            </p:extLst>
          </p:nvPr>
        </p:nvGraphicFramePr>
        <p:xfrm>
          <a:off x="834018" y="927907"/>
          <a:ext cx="3656645" cy="5061600"/>
        </p:xfrm>
        <a:graphic>
          <a:graphicData uri="http://schemas.openxmlformats.org/drawingml/2006/table">
            <a:tbl>
              <a:tblPr>
                <a:tableStyleId>{5940675A-B579-460E-94D1-54222C63F5DA}</a:tableStyleId>
              </a:tblPr>
              <a:tblGrid>
                <a:gridCol w="1998333">
                  <a:extLst>
                    <a:ext uri="{9D8B030D-6E8A-4147-A177-3AD203B41FA5}">
                      <a16:colId xmlns:a16="http://schemas.microsoft.com/office/drawing/2014/main" val="1445783936"/>
                    </a:ext>
                  </a:extLst>
                </a:gridCol>
                <a:gridCol w="1658312">
                  <a:extLst>
                    <a:ext uri="{9D8B030D-6E8A-4147-A177-3AD203B41FA5}">
                      <a16:colId xmlns:a16="http://schemas.microsoft.com/office/drawing/2014/main" val="196554446"/>
                    </a:ext>
                  </a:extLst>
                </a:gridCol>
              </a:tblGrid>
              <a:tr h="0">
                <a:tc>
                  <a:txBody>
                    <a:bodyPr/>
                    <a:lstStyle/>
                    <a:p>
                      <a:pPr algn="l" fontAlgn="b"/>
                      <a:r>
                        <a:rPr lang="en-GB" sz="1600" b="0" i="0" u="none" strike="noStrike" dirty="0" err="1">
                          <a:solidFill>
                            <a:srgbClr val="000000"/>
                          </a:solidFill>
                          <a:effectLst/>
                          <a:latin typeface="Century Gothic" panose="020B0502020202020204" pitchFamily="34" charset="0"/>
                        </a:rPr>
                        <a:t>finden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find, finding</a:t>
                      </a:r>
                    </a:p>
                  </a:txBody>
                  <a:tcPr marL="90000" marR="90000" marT="46800" marB="46800" anchor="ctr"/>
                </a:tc>
                <a:extLst>
                  <a:ext uri="{0D108BD9-81ED-4DB2-BD59-A6C34878D82A}">
                    <a16:rowId xmlns:a16="http://schemas.microsoft.com/office/drawing/2014/main" val="10000"/>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ein</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bisschen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 little</a:t>
                      </a:r>
                    </a:p>
                  </a:txBody>
                  <a:tcPr marL="90000" marR="90000" marT="46800" marB="46800" anchor="ctr"/>
                </a:tc>
                <a:extLst>
                  <a:ext uri="{0D108BD9-81ED-4DB2-BD59-A6C34878D82A}">
                    <a16:rowId xmlns:a16="http://schemas.microsoft.com/office/drawing/2014/main" val="10001"/>
                  </a:ext>
                </a:extLst>
              </a:tr>
              <a:tr h="0">
                <a:tc>
                  <a:txBody>
                    <a:bodyPr/>
                    <a:lstStyle/>
                    <a:p>
                      <a:pPr algn="l" fontAlgn="b"/>
                      <a:r>
                        <a:rPr lang="en-GB" sz="1600" b="0" i="0" u="none" strike="noStrike" dirty="0">
                          <a:solidFill>
                            <a:srgbClr val="000000"/>
                          </a:solidFill>
                          <a:effectLst/>
                          <a:latin typeface="Century Gothic" panose="020B0502020202020204" pitchFamily="34" charset="0"/>
                        </a:rPr>
                        <a:t>das Essen</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food</a:t>
                      </a:r>
                    </a:p>
                  </a:txBody>
                  <a:tcPr marL="90000" marR="90000" marT="46800" marB="46800" anchor="ctr"/>
                </a:tc>
                <a:extLst>
                  <a:ext uri="{0D108BD9-81ED-4DB2-BD59-A6C34878D82A}">
                    <a16:rowId xmlns:a16="http://schemas.microsoft.com/office/drawing/2014/main" val="10002"/>
                  </a:ext>
                </a:extLst>
              </a:tr>
              <a:tr h="0">
                <a:tc>
                  <a:txBody>
                    <a:bodyPr/>
                    <a:lstStyle/>
                    <a:p>
                      <a:pPr algn="l" fontAlgn="b"/>
                      <a:r>
                        <a:rPr lang="en-GB" sz="1600" b="0" i="0" u="none" strike="noStrike" dirty="0">
                          <a:solidFill>
                            <a:srgbClr val="000000"/>
                          </a:solidFill>
                          <a:effectLst/>
                          <a:latin typeface="Century Gothic" panose="020B0502020202020204" pitchFamily="34" charset="0"/>
                        </a:rPr>
                        <a:t>die Uniform</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uniform</a:t>
                      </a:r>
                    </a:p>
                  </a:txBody>
                  <a:tcPr marL="90000" marR="90000" marT="46800" marB="46800" anchor="ctr"/>
                </a:tc>
                <a:extLst>
                  <a:ext uri="{0D108BD9-81ED-4DB2-BD59-A6C34878D82A}">
                    <a16:rowId xmlns:a16="http://schemas.microsoft.com/office/drawing/2014/main" val="10003"/>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gesund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healthy</a:t>
                      </a:r>
                    </a:p>
                  </a:txBody>
                  <a:tcPr marL="90000" marR="90000" marT="46800" marB="46800" anchor="ctr"/>
                </a:tc>
                <a:extLst>
                  <a:ext uri="{0D108BD9-81ED-4DB2-BD59-A6C34878D82A}">
                    <a16:rowId xmlns:a16="http://schemas.microsoft.com/office/drawing/2014/main" val="10004"/>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langweilig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boring</a:t>
                      </a:r>
                    </a:p>
                  </a:txBody>
                  <a:tcPr marL="90000" marR="90000" marT="46800" marB="46800" anchor="ctr"/>
                </a:tc>
                <a:extLst>
                  <a:ext uri="{0D108BD9-81ED-4DB2-BD59-A6C34878D82A}">
                    <a16:rowId xmlns:a16="http://schemas.microsoft.com/office/drawing/2014/main" val="10005"/>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lecker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tasty</a:t>
                      </a:r>
                    </a:p>
                  </a:txBody>
                  <a:tcPr marL="90000" marR="90000" marT="46800" marB="46800" anchor="ctr"/>
                </a:tc>
                <a:extLst>
                  <a:ext uri="{0D108BD9-81ED-4DB2-BD59-A6C34878D82A}">
                    <a16:rowId xmlns:a16="http://schemas.microsoft.com/office/drawing/2014/main" val="10006"/>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leicht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easy</a:t>
                      </a:r>
                    </a:p>
                  </a:txBody>
                  <a:tcPr marL="90000" marR="90000" marT="46800" marB="46800" anchor="ctr"/>
                </a:tc>
                <a:extLst>
                  <a:ext uri="{0D108BD9-81ED-4DB2-BD59-A6C34878D82A}">
                    <a16:rowId xmlns:a16="http://schemas.microsoft.com/office/drawing/2014/main" val="10007"/>
                  </a:ext>
                </a:extLst>
              </a:tr>
              <a:tr h="0">
                <a:tc>
                  <a:txBody>
                    <a:bodyPr/>
                    <a:lstStyle/>
                    <a:p>
                      <a:pPr algn="l" fontAlgn="b"/>
                      <a:r>
                        <a:rPr lang="en-GB" sz="1600" b="0" i="0" u="none" strike="noStrike" dirty="0">
                          <a:solidFill>
                            <a:srgbClr val="000000"/>
                          </a:solidFill>
                          <a:effectLst/>
                          <a:latin typeface="Century Gothic" panose="020B0502020202020204" pitchFamily="34" charset="0"/>
                        </a:rPr>
                        <a:t>nett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nice</a:t>
                      </a:r>
                    </a:p>
                  </a:txBody>
                  <a:tcPr marL="90000" marR="90000" marT="46800" marB="46800" anchor="ctr"/>
                </a:tc>
                <a:extLst>
                  <a:ext uri="{0D108BD9-81ED-4DB2-BD59-A6C34878D82A}">
                    <a16:rowId xmlns:a16="http://schemas.microsoft.com/office/drawing/2014/main" val="10008"/>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praktisch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practical</a:t>
                      </a:r>
                    </a:p>
                  </a:txBody>
                  <a:tcPr marL="90000" marR="90000" marT="46800" marB="46800" anchor="ctr"/>
                </a:tc>
                <a:extLst>
                  <a:ext uri="{0D108BD9-81ED-4DB2-BD59-A6C34878D82A}">
                    <a16:rowId xmlns:a16="http://schemas.microsoft.com/office/drawing/2014/main" val="10009"/>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schlecht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bad</a:t>
                      </a:r>
                    </a:p>
                  </a:txBody>
                  <a:tcPr marL="90000" marR="90000" marT="46800" marB="46800" anchor="ctr"/>
                </a:tc>
                <a:extLst>
                  <a:ext uri="{0D108BD9-81ED-4DB2-BD59-A6C34878D82A}">
                    <a16:rowId xmlns:a16="http://schemas.microsoft.com/office/drawing/2014/main" val="10010"/>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schwierig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difficult, hard</a:t>
                      </a:r>
                    </a:p>
                  </a:txBody>
                  <a:tcPr marL="90000" marR="90000" marT="46800" marB="46800" anchor="ctr"/>
                </a:tc>
                <a:extLst>
                  <a:ext uri="{0D108BD9-81ED-4DB2-BD59-A6C34878D82A}">
                    <a16:rowId xmlns:a16="http://schemas.microsoft.com/office/drawing/2014/main" val="10011"/>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streng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strict</a:t>
                      </a:r>
                    </a:p>
                  </a:txBody>
                  <a:tcPr marL="90000" marR="90000" marT="46800" marB="46800" anchor="ctr"/>
                </a:tc>
                <a:extLst>
                  <a:ext uri="{0D108BD9-81ED-4DB2-BD59-A6C34878D82A}">
                    <a16:rowId xmlns:a16="http://schemas.microsoft.com/office/drawing/2014/main" val="263744981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wichtig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important</a:t>
                      </a:r>
                    </a:p>
                  </a:txBody>
                  <a:tcPr marL="90000" marR="90000" marT="46800" marB="46800" anchor="ctr"/>
                </a:tc>
                <a:extLst>
                  <a:ext uri="{0D108BD9-81ED-4DB2-BD59-A6C34878D82A}">
                    <a16:rowId xmlns:a16="http://schemas.microsoft.com/office/drawing/2014/main" val="377835865"/>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zu</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too</a:t>
                      </a:r>
                    </a:p>
                  </a:txBody>
                  <a:tcPr marL="90000" marR="90000" marT="46800" marB="46800" anchor="ctr"/>
                </a:tc>
                <a:extLst>
                  <a:ext uri="{0D108BD9-81ED-4DB2-BD59-A6C34878D82A}">
                    <a16:rowId xmlns:a16="http://schemas.microsoft.com/office/drawing/2014/main" val="10014"/>
                  </a:ext>
                </a:extLst>
              </a:tr>
            </a:tbl>
          </a:graphicData>
        </a:graphic>
      </p:graphicFrame>
      <p:pic>
        <p:nvPicPr>
          <p:cNvPr id="21" name="Picture 20">
            <a:extLst>
              <a:ext uri="{FF2B5EF4-FFF2-40B4-BE49-F238E27FC236}">
                <a16:creationId xmlns:a16="http://schemas.microsoft.com/office/drawing/2014/main" id="{F34959CA-591C-48A6-83EA-8144EB90892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29238" y="3110607"/>
            <a:ext cx="1124246" cy="691844"/>
          </a:xfrm>
          <a:prstGeom prst="rect">
            <a:avLst/>
          </a:prstGeom>
        </p:spPr>
      </p:pic>
      <p:pic>
        <p:nvPicPr>
          <p:cNvPr id="22" name="Picture 21" descr="Image result for food clipart">
            <a:extLst>
              <a:ext uri="{FF2B5EF4-FFF2-40B4-BE49-F238E27FC236}">
                <a16:creationId xmlns:a16="http://schemas.microsoft.com/office/drawing/2014/main" id="{63246CAB-D368-4DF7-9AD5-969D94CB8AE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99417" y="3755680"/>
            <a:ext cx="939843" cy="6231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Image result for food clipart">
            <a:extLst>
              <a:ext uri="{FF2B5EF4-FFF2-40B4-BE49-F238E27FC236}">
                <a16:creationId xmlns:a16="http://schemas.microsoft.com/office/drawing/2014/main" id="{67EA4782-17AC-4C8E-B610-E086D869C54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2391" y="3684127"/>
            <a:ext cx="853112" cy="8531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Image result for school blazer uniform">
            <a:extLst>
              <a:ext uri="{FF2B5EF4-FFF2-40B4-BE49-F238E27FC236}">
                <a16:creationId xmlns:a16="http://schemas.microsoft.com/office/drawing/2014/main" id="{C733CFD1-3905-4387-8C27-6D765F7586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170" y="1297144"/>
            <a:ext cx="1486700" cy="14030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10" descr="Image result for school building clipart">
            <a:extLst>
              <a:ext uri="{FF2B5EF4-FFF2-40B4-BE49-F238E27FC236}">
                <a16:creationId xmlns:a16="http://schemas.microsoft.com/office/drawing/2014/main" id="{6BA390B6-DBA4-447A-BA96-9696FF6F263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111" b="27749"/>
          <a:stretch/>
        </p:blipFill>
        <p:spPr bwMode="auto">
          <a:xfrm>
            <a:off x="4839949" y="6465858"/>
            <a:ext cx="1037323" cy="55122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Image result for yummy face clipart">
            <a:extLst>
              <a:ext uri="{FF2B5EF4-FFF2-40B4-BE49-F238E27FC236}">
                <a16:creationId xmlns:a16="http://schemas.microsoft.com/office/drawing/2014/main" id="{5C16A6BD-5E2E-49E4-B1CA-3EB68E0411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1730" y="5232059"/>
            <a:ext cx="940661" cy="657414"/>
          </a:xfrm>
          <a:prstGeom prst="rect">
            <a:avLst/>
          </a:prstGeom>
          <a:noFill/>
          <a:extLst>
            <a:ext uri="{909E8E84-426E-40DD-AFC4-6F175D3DCCD1}">
              <a14:hiddenFill xmlns:a14="http://schemas.microsoft.com/office/drawing/2010/main">
                <a:solidFill>
                  <a:srgbClr val="FFFFFF"/>
                </a:solidFill>
              </a14:hiddenFill>
            </a:ext>
          </a:extLst>
        </p:spPr>
      </p:pic>
      <p:sp>
        <p:nvSpPr>
          <p:cNvPr id="35"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35</a:t>
            </a:r>
          </a:p>
        </p:txBody>
      </p:sp>
      <p:sp>
        <p:nvSpPr>
          <p:cNvPr id="36" name="Rounded Rectangle 35"/>
          <p:cNvSpPr/>
          <p:nvPr/>
        </p:nvSpPr>
        <p:spPr>
          <a:xfrm>
            <a:off x="5307001" y="8208801"/>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2.1.1 &amp; 1.2.2</a:t>
            </a:r>
          </a:p>
        </p:txBody>
      </p:sp>
      <p:graphicFrame>
        <p:nvGraphicFramePr>
          <p:cNvPr id="37" name="Table 36"/>
          <p:cNvGraphicFramePr>
            <a:graphicFrameLocks noGrp="1"/>
          </p:cNvGraphicFramePr>
          <p:nvPr>
            <p:extLst>
              <p:ext uri="{D42A27DB-BD31-4B8C-83A1-F6EECF244321}">
                <p14:modId xmlns:p14="http://schemas.microsoft.com/office/powerpoint/2010/main" val="2276666632"/>
              </p:ext>
            </p:extLst>
          </p:nvPr>
        </p:nvGraphicFramePr>
        <p:xfrm>
          <a:off x="251974" y="944107"/>
          <a:ext cx="652829" cy="5029200"/>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0553">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0553">
                <a:tc>
                  <a:txBody>
                    <a:bodyPr/>
                    <a:lstStyle/>
                    <a:p>
                      <a:pPr algn="ctr"/>
                      <a:r>
                        <a:rPr lang="en-GB" sz="1600" i="1" dirty="0">
                          <a:latin typeface="Century Gothic" panose="020B0502020202020204" pitchFamily="34" charset="0"/>
                        </a:rPr>
                        <a:t>pron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0553">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0553">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0553">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0553">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0553">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0553">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0553">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0553">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30553">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30553">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305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30553">
                <a:tc>
                  <a:txBody>
                    <a:bodyPr/>
                    <a:lstStyle/>
                    <a:p>
                      <a:pPr algn="ctr"/>
                      <a:r>
                        <a:rPr lang="en-GB" sz="1600" i="1" dirty="0">
                          <a:latin typeface="Century Gothic" panose="020B0502020202020204" pitchFamily="34" charset="0"/>
                        </a:rPr>
                        <a:t>prep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bl>
          </a:graphicData>
        </a:graphic>
      </p:graphicFrame>
      <p:pic>
        <p:nvPicPr>
          <p:cNvPr id="38" name="Picture 2" descr="Painter Color Palette With Brush Cartoon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55730" y="7369079"/>
            <a:ext cx="716661" cy="7071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27983" y="7130610"/>
            <a:ext cx="924694" cy="924694"/>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74345" y="5088546"/>
            <a:ext cx="1078331" cy="858848"/>
          </a:xfrm>
          <a:prstGeom prst="rect">
            <a:avLst/>
          </a:prstGeom>
        </p:spPr>
      </p:pic>
    </p:spTree>
    <p:extLst>
      <p:ext uri="{BB962C8B-B14F-4D97-AF65-F5344CB8AC3E}">
        <p14:creationId xmlns:p14="http://schemas.microsoft.com/office/powerpoint/2010/main" val="2215765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35595" y="602550"/>
            <a:ext cx="7098305"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Present tense (revisit): weak verbs – 1</a:t>
            </a:r>
            <a:r>
              <a:rPr lang="en-GB" b="1" baseline="30000" dirty="0">
                <a:solidFill>
                  <a:srgbClr val="000000"/>
                </a:solidFill>
                <a:latin typeface="Century Gothic" panose="020B0502020202020204" pitchFamily="34" charset="0"/>
              </a:rPr>
              <a:t>st</a:t>
            </a:r>
            <a:r>
              <a:rPr lang="en-GB" b="1" dirty="0">
                <a:solidFill>
                  <a:srgbClr val="000000"/>
                </a:solidFill>
                <a:latin typeface="Century Gothic" panose="020B0502020202020204" pitchFamily="34" charset="0"/>
              </a:rPr>
              <a:t>, 2</a:t>
            </a:r>
            <a:r>
              <a:rPr lang="en-GB" b="1" baseline="30000" dirty="0">
                <a:solidFill>
                  <a:srgbClr val="000000"/>
                </a:solidFill>
                <a:latin typeface="Century Gothic" panose="020B0502020202020204" pitchFamily="34" charset="0"/>
              </a:rPr>
              <a:t>nd,</a:t>
            </a:r>
            <a:r>
              <a:rPr lang="en-GB" b="1" dirty="0">
                <a:solidFill>
                  <a:srgbClr val="000000"/>
                </a:solidFill>
                <a:latin typeface="Century Gothic" panose="020B0502020202020204" pitchFamily="34" charset="0"/>
              </a:rPr>
              <a:t> 3</a:t>
            </a:r>
            <a:r>
              <a:rPr lang="en-GB" b="1" baseline="30000" dirty="0">
                <a:solidFill>
                  <a:srgbClr val="000000"/>
                </a:solidFill>
                <a:latin typeface="Century Gothic" panose="020B0502020202020204" pitchFamily="34" charset="0"/>
              </a:rPr>
              <a:t>rd</a:t>
            </a:r>
            <a:r>
              <a:rPr lang="en-GB" b="1" dirty="0">
                <a:solidFill>
                  <a:srgbClr val="000000"/>
                </a:solidFill>
                <a:latin typeface="Century Gothic" panose="020B0502020202020204" pitchFamily="34" charset="0"/>
              </a:rPr>
              <a:t> person singular</a:t>
            </a:r>
            <a:endParaRPr lang="en-GB" b="1" baseline="30000" dirty="0">
              <a:solidFill>
                <a:srgbClr val="000000"/>
              </a:solidFill>
              <a:latin typeface="Century Gothic" panose="020B0502020202020204" pitchFamily="34" charset="0"/>
            </a:endParaRPr>
          </a:p>
        </p:txBody>
      </p:sp>
      <p:sp>
        <p:nvSpPr>
          <p:cNvPr id="34" name="Rectangle 33">
            <a:extLst>
              <a:ext uri="{FF2B5EF4-FFF2-40B4-BE49-F238E27FC236}">
                <a16:creationId xmlns:a16="http://schemas.microsoft.com/office/drawing/2014/main" id="{F98E3EBB-F240-4D15-A83A-10024281FC12}"/>
              </a:ext>
            </a:extLst>
          </p:cNvPr>
          <p:cNvSpPr/>
          <p:nvPr/>
        </p:nvSpPr>
        <p:spPr>
          <a:xfrm>
            <a:off x="5309930" y="3841497"/>
            <a:ext cx="1358492"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1295352133"/>
              </p:ext>
            </p:extLst>
          </p:nvPr>
        </p:nvGraphicFramePr>
        <p:xfrm>
          <a:off x="701418" y="4354492"/>
          <a:ext cx="4608512" cy="4724160"/>
        </p:xfrm>
        <a:graphic>
          <a:graphicData uri="http://schemas.openxmlformats.org/drawingml/2006/table">
            <a:tbl>
              <a:tblPr>
                <a:tableStyleId>{5940675A-B579-460E-94D1-54222C63F5DA}</a:tableStyleId>
              </a:tblPr>
              <a:tblGrid>
                <a:gridCol w="1456419">
                  <a:extLst>
                    <a:ext uri="{9D8B030D-6E8A-4147-A177-3AD203B41FA5}">
                      <a16:colId xmlns:a16="http://schemas.microsoft.com/office/drawing/2014/main" val="1445783936"/>
                    </a:ext>
                  </a:extLst>
                </a:gridCol>
                <a:gridCol w="3152093">
                  <a:extLst>
                    <a:ext uri="{9D8B030D-6E8A-4147-A177-3AD203B41FA5}">
                      <a16:colId xmlns:a16="http://schemas.microsoft.com/office/drawing/2014/main" val="196554446"/>
                    </a:ext>
                  </a:extLst>
                </a:gridCol>
              </a:tblGrid>
              <a:tr h="0">
                <a:tc>
                  <a:txBody>
                    <a:bodyPr/>
                    <a:lstStyle/>
                    <a:p>
                      <a:pPr algn="l" fontAlgn="b"/>
                      <a:r>
                        <a:rPr lang="en-GB" sz="1600" b="0" i="0" u="none" strike="noStrike" dirty="0" err="1">
                          <a:solidFill>
                            <a:srgbClr val="000000"/>
                          </a:solidFill>
                          <a:effectLst/>
                          <a:latin typeface="Century Gothic" panose="020B0502020202020204" pitchFamily="34" charset="0"/>
                        </a:rPr>
                        <a:t>brauchen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need, needing</a:t>
                      </a:r>
                    </a:p>
                  </a:txBody>
                  <a:tcPr marL="90000" marR="90000" marT="46800" marB="46800" anchor="ctr"/>
                </a:tc>
                <a:extLst>
                  <a:ext uri="{0D108BD9-81ED-4DB2-BD59-A6C34878D82A}">
                    <a16:rowId xmlns:a16="http://schemas.microsoft.com/office/drawing/2014/main" val="10000"/>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bleiben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stay, remain</a:t>
                      </a:r>
                    </a:p>
                  </a:txBody>
                  <a:tcPr marL="90000" marR="90000" marT="46800" marB="46800" anchor="ctr"/>
                </a:tc>
                <a:extLst>
                  <a:ext uri="{0D108BD9-81ED-4DB2-BD59-A6C34878D82A}">
                    <a16:rowId xmlns:a16="http://schemas.microsoft.com/office/drawing/2014/main" val="10001"/>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glauben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believe, believing</a:t>
                      </a:r>
                    </a:p>
                  </a:txBody>
                  <a:tcPr marL="90000" marR="90000" marT="46800" marB="46800" anchor="ctr"/>
                </a:tc>
                <a:extLst>
                  <a:ext uri="{0D108BD9-81ED-4DB2-BD59-A6C34878D82A}">
                    <a16:rowId xmlns:a16="http://schemas.microsoft.com/office/drawing/2014/main" val="10002"/>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heißen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be called</a:t>
                      </a:r>
                    </a:p>
                  </a:txBody>
                  <a:tcPr marL="90000" marR="90000" marT="46800" marB="46800" anchor="ctr"/>
                </a:tc>
                <a:extLst>
                  <a:ext uri="{0D108BD9-81ED-4DB2-BD59-A6C34878D82A}">
                    <a16:rowId xmlns:a16="http://schemas.microsoft.com/office/drawing/2014/main" val="10003"/>
                  </a:ext>
                </a:extLst>
              </a:tr>
              <a:tr h="0">
                <a:tc>
                  <a:txBody>
                    <a:bodyPr/>
                    <a:lstStyle/>
                    <a:p>
                      <a:pPr algn="l" fontAlgn="b"/>
                      <a:r>
                        <a:rPr lang="en-GB" sz="1600" b="0" i="0" u="none" strike="noStrike" dirty="0">
                          <a:solidFill>
                            <a:srgbClr val="000000"/>
                          </a:solidFill>
                          <a:effectLst/>
                          <a:latin typeface="Century Gothic" panose="020B0502020202020204" pitchFamily="34" charset="0"/>
                        </a:rPr>
                        <a:t>leben</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live, living</a:t>
                      </a:r>
                    </a:p>
                  </a:txBody>
                  <a:tcPr marL="90000" marR="90000" marT="46800" marB="46800" anchor="ctr"/>
                </a:tc>
                <a:extLst>
                  <a:ext uri="{0D108BD9-81ED-4DB2-BD59-A6C34878D82A}">
                    <a16:rowId xmlns:a16="http://schemas.microsoft.com/office/drawing/2014/main" val="10004"/>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liegen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lie, be lying (down)</a:t>
                      </a:r>
                    </a:p>
                  </a:txBody>
                  <a:tcPr marL="90000" marR="90000" marT="46800" marB="46800" anchor="ctr"/>
                </a:tc>
                <a:extLst>
                  <a:ext uri="{0D108BD9-81ED-4DB2-BD59-A6C34878D82A}">
                    <a16:rowId xmlns:a16="http://schemas.microsoft.com/office/drawing/2014/main" val="10005"/>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reisen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travel, travelling</a:t>
                      </a:r>
                    </a:p>
                  </a:txBody>
                  <a:tcPr marL="90000" marR="90000" marT="46800" marB="46800" anchor="ctr"/>
                </a:tc>
                <a:extLst>
                  <a:ext uri="{0D108BD9-81ED-4DB2-BD59-A6C34878D82A}">
                    <a16:rowId xmlns:a16="http://schemas.microsoft.com/office/drawing/2014/main" val="10006"/>
                  </a:ext>
                </a:extLst>
              </a:tr>
              <a:tr h="0">
                <a:tc>
                  <a:txBody>
                    <a:bodyPr/>
                    <a:lstStyle/>
                    <a:p>
                      <a:pPr algn="l" fontAlgn="b"/>
                      <a:r>
                        <a:rPr lang="en-GB" sz="1600" b="0" i="0" u="none" strike="noStrike" dirty="0">
                          <a:solidFill>
                            <a:srgbClr val="000000"/>
                          </a:solidFill>
                          <a:effectLst/>
                          <a:latin typeface="Century Gothic" panose="020B0502020202020204" pitchFamily="34" charset="0"/>
                        </a:rPr>
                        <a:t>verstehen</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understand, understanding</a:t>
                      </a:r>
                    </a:p>
                  </a:txBody>
                  <a:tcPr marL="90000" marR="90000" marT="46800" marB="46800" anchor="ctr"/>
                </a:tc>
                <a:extLst>
                  <a:ext uri="{0D108BD9-81ED-4DB2-BD59-A6C34878D82A}">
                    <a16:rowId xmlns:a16="http://schemas.microsoft.com/office/drawing/2014/main" val="10007"/>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werden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become, becoming</a:t>
                      </a:r>
                    </a:p>
                  </a:txBody>
                  <a:tcPr marL="90000" marR="90000" marT="46800" marB="46800" anchor="ctr"/>
                </a:tc>
                <a:extLst>
                  <a:ext uri="{0D108BD9-81ED-4DB2-BD59-A6C34878D82A}">
                    <a16:rowId xmlns:a16="http://schemas.microsoft.com/office/drawing/2014/main" val="263744981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er</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wird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 becomes, is becoming</a:t>
                      </a:r>
                    </a:p>
                  </a:txBody>
                  <a:tcPr marL="90000" marR="90000" marT="46800" marB="46800" anchor="ctr"/>
                </a:tc>
                <a:extLst>
                  <a:ext uri="{0D108BD9-81ED-4DB2-BD59-A6C34878D82A}">
                    <a16:rowId xmlns:a16="http://schemas.microsoft.com/office/drawing/2014/main" val="1810833337"/>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sie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wird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she becomes, is becoming</a:t>
                      </a:r>
                    </a:p>
                  </a:txBody>
                  <a:tcPr marL="90000" marR="90000" marT="46800" marB="46800" anchor="ctr"/>
                </a:tc>
                <a:extLst>
                  <a:ext uri="{0D108BD9-81ED-4DB2-BD59-A6C34878D82A}">
                    <a16:rowId xmlns:a16="http://schemas.microsoft.com/office/drawing/2014/main" val="377835865"/>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Österreich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Austria</a:t>
                      </a:r>
                    </a:p>
                  </a:txBody>
                  <a:tcPr marL="90000" marR="90000" marT="46800" marB="46800" anchor="ctr"/>
                </a:tc>
                <a:extLst>
                  <a:ext uri="{0D108BD9-81ED-4DB2-BD59-A6C34878D82A}">
                    <a16:rowId xmlns:a16="http://schemas.microsoft.com/office/drawing/2014/main" val="10011"/>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nach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towards</a:t>
                      </a:r>
                    </a:p>
                  </a:txBody>
                  <a:tcPr marL="90000" marR="90000" marT="46800" marB="46800" anchor="ctr"/>
                </a:tc>
                <a:extLst>
                  <a:ext uri="{0D108BD9-81ED-4DB2-BD59-A6C34878D82A}">
                    <a16:rowId xmlns:a16="http://schemas.microsoft.com/office/drawing/2014/main" val="309232370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nach</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Hause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home</a:t>
                      </a:r>
                    </a:p>
                  </a:txBody>
                  <a:tcPr marL="90000" marR="90000" marT="46800" marB="46800" anchor="ctr"/>
                </a:tc>
                <a:extLst>
                  <a:ext uri="{0D108BD9-81ED-4DB2-BD59-A6C34878D82A}">
                    <a16:rowId xmlns:a16="http://schemas.microsoft.com/office/drawing/2014/main" val="3700189403"/>
                  </a:ext>
                </a:extLst>
              </a:tr>
            </a:tbl>
          </a:graphicData>
        </a:graphic>
      </p:graphicFrame>
      <p:sp>
        <p:nvSpPr>
          <p:cNvPr id="38" name="Rectangle 37">
            <a:extLst>
              <a:ext uri="{FF2B5EF4-FFF2-40B4-BE49-F238E27FC236}">
                <a16:creationId xmlns:a16="http://schemas.microsoft.com/office/drawing/2014/main" id="{19509943-55FC-4F7C-81BB-D4DC52DCE2C9}"/>
              </a:ext>
            </a:extLst>
          </p:cNvPr>
          <p:cNvSpPr/>
          <p:nvPr/>
        </p:nvSpPr>
        <p:spPr>
          <a:xfrm>
            <a:off x="172381" y="3844602"/>
            <a:ext cx="4901151" cy="42565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b="1" dirty="0">
                <a:solidFill>
                  <a:srgbClr val="FFFFFF"/>
                </a:solidFill>
                <a:latin typeface="Century Gothic" panose="020B0502020202020204" pitchFamily="34" charset="0"/>
              </a:rPr>
              <a:t> Talking  about yourself and someone else</a:t>
            </a:r>
          </a:p>
        </p:txBody>
      </p:sp>
      <p:sp>
        <p:nvSpPr>
          <p:cNvPr id="6" name="TextBox 5">
            <a:extLst>
              <a:ext uri="{FF2B5EF4-FFF2-40B4-BE49-F238E27FC236}">
                <a16:creationId xmlns:a16="http://schemas.microsoft.com/office/drawing/2014/main" id="{3A91BB73-B876-48F6-B03D-88AE2BC933E5}"/>
              </a:ext>
            </a:extLst>
          </p:cNvPr>
          <p:cNvSpPr txBox="1"/>
          <p:nvPr/>
        </p:nvSpPr>
        <p:spPr>
          <a:xfrm>
            <a:off x="72552" y="969329"/>
            <a:ext cx="6712895"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US" sz="1600" dirty="0">
                <a:solidFill>
                  <a:srgbClr val="000000"/>
                </a:solidFill>
                <a:latin typeface="Century Gothic" panose="020B0502020202020204" pitchFamily="34" charset="0"/>
              </a:rPr>
              <a:t>Remove the ‘</a:t>
            </a:r>
            <a:r>
              <a:rPr lang="en-US" sz="1600" b="1" dirty="0" err="1">
                <a:solidFill>
                  <a:srgbClr val="000000"/>
                </a:solidFill>
                <a:latin typeface="Century Gothic" panose="020B0502020202020204" pitchFamily="34" charset="0"/>
              </a:rPr>
              <a:t>en</a:t>
            </a:r>
            <a:r>
              <a:rPr lang="en-US" sz="1600" dirty="0">
                <a:solidFill>
                  <a:srgbClr val="000000"/>
                </a:solidFill>
                <a:latin typeface="Century Gothic" panose="020B0502020202020204" pitchFamily="34" charset="0"/>
              </a:rPr>
              <a:t>’ from the infinitive. To the stem add </a:t>
            </a:r>
            <a:r>
              <a:rPr lang="en-US" sz="1600" b="1" i="1" dirty="0">
                <a:solidFill>
                  <a:srgbClr val="000000"/>
                </a:solidFill>
                <a:latin typeface="Century Gothic" panose="020B0502020202020204" pitchFamily="34" charset="0"/>
              </a:rPr>
              <a:t>–e, - </a:t>
            </a:r>
            <a:r>
              <a:rPr lang="en-US" sz="1600" b="1" i="1" dirty="0" err="1">
                <a:solidFill>
                  <a:srgbClr val="000000"/>
                </a:solidFill>
                <a:latin typeface="Century Gothic" panose="020B0502020202020204" pitchFamily="34" charset="0"/>
              </a:rPr>
              <a:t>st</a:t>
            </a:r>
            <a:r>
              <a:rPr lang="en-US" sz="1600" b="1" i="1" dirty="0">
                <a:solidFill>
                  <a:srgbClr val="000000"/>
                </a:solidFill>
                <a:latin typeface="Century Gothic" panose="020B0502020202020204" pitchFamily="34" charset="0"/>
              </a:rPr>
              <a:t>, -t </a:t>
            </a:r>
            <a:r>
              <a:rPr lang="en-US" sz="1600" dirty="0">
                <a:solidFill>
                  <a:srgbClr val="000000"/>
                </a:solidFill>
                <a:latin typeface="Century Gothic" panose="020B0502020202020204" pitchFamily="34" charset="0"/>
              </a:rPr>
              <a:t>:</a:t>
            </a:r>
            <a:endParaRPr lang="en-GB" sz="1600" dirty="0">
              <a:solidFill>
                <a:srgbClr val="000000"/>
              </a:solidFill>
              <a:latin typeface="Century Gothic" panose="020B0502020202020204" pitchFamily="34" charset="0"/>
            </a:endParaRPr>
          </a:p>
        </p:txBody>
      </p:sp>
      <p:sp>
        <p:nvSpPr>
          <p:cNvPr id="7" name="TextBox 6">
            <a:extLst>
              <a:ext uri="{FF2B5EF4-FFF2-40B4-BE49-F238E27FC236}">
                <a16:creationId xmlns:a16="http://schemas.microsoft.com/office/drawing/2014/main" id="{6A9D16B7-9D35-4D2C-997D-DAF1DC8582A4}"/>
              </a:ext>
            </a:extLst>
          </p:cNvPr>
          <p:cNvSpPr txBox="1"/>
          <p:nvPr/>
        </p:nvSpPr>
        <p:spPr>
          <a:xfrm>
            <a:off x="239792" y="1332737"/>
            <a:ext cx="6496979" cy="338554"/>
          </a:xfrm>
          <a:prstGeom prst="rect">
            <a:avLst/>
          </a:prstGeom>
          <a:noFill/>
        </p:spPr>
        <p:txBody>
          <a:bodyPr wrap="square" rtlCol="0">
            <a:spAutoFit/>
          </a:bodyPr>
          <a:lstStyle/>
          <a:p>
            <a:pPr fontAlgn="auto">
              <a:spcBef>
                <a:spcPts val="0"/>
              </a:spcBef>
              <a:spcAft>
                <a:spcPts val="0"/>
              </a:spcAft>
            </a:pPr>
            <a:r>
              <a:rPr lang="en-GB" sz="1600" b="1" dirty="0" err="1">
                <a:solidFill>
                  <a:srgbClr val="000000"/>
                </a:solidFill>
                <a:latin typeface="Century Gothic" panose="020B0502020202020204" pitchFamily="34" charset="0"/>
              </a:rPr>
              <a:t>denken</a:t>
            </a:r>
            <a:r>
              <a:rPr lang="en-GB" sz="1600" dirty="0">
                <a:solidFill>
                  <a:srgbClr val="000000"/>
                </a:solidFill>
                <a:latin typeface="Century Gothic" panose="020B0502020202020204" pitchFamily="34" charset="0"/>
              </a:rPr>
              <a:t>: (to think)   </a:t>
            </a:r>
            <a:r>
              <a:rPr lang="en-GB" sz="1600" b="1" dirty="0" err="1">
                <a:solidFill>
                  <a:srgbClr val="000000"/>
                </a:solidFill>
                <a:latin typeface="Century Gothic" panose="020B0502020202020204" pitchFamily="34" charset="0"/>
              </a:rPr>
              <a:t>denk</a:t>
            </a:r>
            <a:r>
              <a:rPr lang="en-GB" sz="1600" strike="sngStrike" dirty="0" err="1">
                <a:solidFill>
                  <a:srgbClr val="000000"/>
                </a:solidFill>
                <a:latin typeface="Century Gothic" panose="020B0502020202020204" pitchFamily="34" charset="0"/>
              </a:rPr>
              <a:t>en</a:t>
            </a:r>
            <a:r>
              <a:rPr lang="en-GB" sz="1600" dirty="0">
                <a:solidFill>
                  <a:srgbClr val="000000"/>
                </a:solidFill>
                <a:latin typeface="Century Gothic" panose="020B0502020202020204" pitchFamily="34" charset="0"/>
              </a:rPr>
              <a:t>  - Ich </a:t>
            </a:r>
            <a:r>
              <a:rPr lang="en-GB" sz="1600" dirty="0" err="1">
                <a:solidFill>
                  <a:srgbClr val="000000"/>
                </a:solidFill>
                <a:latin typeface="Century Gothic" panose="020B0502020202020204" pitchFamily="34" charset="0"/>
              </a:rPr>
              <a:t>denk</a:t>
            </a:r>
            <a:r>
              <a:rPr lang="en-GB" sz="1600" b="1" dirty="0" err="1">
                <a:solidFill>
                  <a:srgbClr val="000000"/>
                </a:solidFill>
                <a:latin typeface="Century Gothic" panose="020B0502020202020204" pitchFamily="34" charset="0"/>
              </a:rPr>
              <a:t>e</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du </a:t>
            </a:r>
            <a:r>
              <a:rPr lang="en-GB" sz="1600" dirty="0" err="1">
                <a:solidFill>
                  <a:srgbClr val="000000"/>
                </a:solidFill>
                <a:latin typeface="Century Gothic" panose="020B0502020202020204" pitchFamily="34" charset="0"/>
              </a:rPr>
              <a:t>denk</a:t>
            </a:r>
            <a:r>
              <a:rPr lang="en-GB" sz="1600" b="1" dirty="0" err="1">
                <a:solidFill>
                  <a:srgbClr val="000000"/>
                </a:solidFill>
                <a:latin typeface="Century Gothic" panose="020B0502020202020204" pitchFamily="34" charset="0"/>
              </a:rPr>
              <a:t>st</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denk</a:t>
            </a:r>
            <a:r>
              <a:rPr lang="en-GB" sz="1600" b="1" dirty="0" err="1">
                <a:solidFill>
                  <a:srgbClr val="000000"/>
                </a:solidFill>
                <a:latin typeface="Century Gothic" panose="020B0502020202020204" pitchFamily="34" charset="0"/>
              </a:rPr>
              <a:t>t</a:t>
            </a:r>
            <a:r>
              <a:rPr lang="en-GB" sz="1600" dirty="0">
                <a:solidFill>
                  <a:srgbClr val="000000"/>
                </a:solidFill>
                <a:latin typeface="Century Gothic" panose="020B0502020202020204" pitchFamily="34" charset="0"/>
              </a:rPr>
              <a:t>  </a:t>
            </a:r>
            <a:endParaRPr lang="en-US" sz="1600" dirty="0">
              <a:solidFill>
                <a:srgbClr val="000000"/>
              </a:solidFill>
              <a:latin typeface="Century Gothic" panose="020B0502020202020204" pitchFamily="34" charset="0"/>
            </a:endParaRPr>
          </a:p>
        </p:txBody>
      </p:sp>
      <p:sp>
        <p:nvSpPr>
          <p:cNvPr id="11" name="Flowchart: Alternate Process 10">
            <a:extLst>
              <a:ext uri="{FF2B5EF4-FFF2-40B4-BE49-F238E27FC236}">
                <a16:creationId xmlns:a16="http://schemas.microsoft.com/office/drawing/2014/main" id="{546E8A97-F05B-4753-9BF6-FF002AE9B402}"/>
              </a:ext>
            </a:extLst>
          </p:cNvPr>
          <p:cNvSpPr/>
          <p:nvPr/>
        </p:nvSpPr>
        <p:spPr>
          <a:xfrm>
            <a:off x="126984" y="1725167"/>
            <a:ext cx="6604032" cy="717646"/>
          </a:xfrm>
          <a:prstGeom prst="flowChartAlternateProcess">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fontAlgn="auto">
              <a:spcBef>
                <a:spcPts val="0"/>
              </a:spcBef>
              <a:spcAft>
                <a:spcPts val="0"/>
              </a:spcAft>
            </a:pPr>
            <a:r>
              <a:rPr lang="en-GB" sz="1400" dirty="0">
                <a:solidFill>
                  <a:srgbClr val="000000"/>
                </a:solidFill>
                <a:latin typeface="Century Gothic" panose="020B0502020202020204" pitchFamily="34" charset="0"/>
              </a:rPr>
              <a:t>If the stem ends in </a:t>
            </a:r>
            <a:r>
              <a:rPr lang="en-GB" sz="1400" b="1" dirty="0">
                <a:solidFill>
                  <a:srgbClr val="000000"/>
                </a:solidFill>
                <a:latin typeface="Century Gothic" panose="020B0502020202020204" pitchFamily="34" charset="0"/>
              </a:rPr>
              <a:t>–z, </a:t>
            </a:r>
            <a:r>
              <a:rPr lang="en-GB" sz="1400" dirty="0">
                <a:solidFill>
                  <a:srgbClr val="000000"/>
                </a:solidFill>
                <a:latin typeface="Century Gothic" panose="020B0502020202020204" pitchFamily="34" charset="0"/>
              </a:rPr>
              <a:t> just add </a:t>
            </a:r>
            <a:r>
              <a:rPr lang="en-GB" sz="1400" b="1" dirty="0">
                <a:solidFill>
                  <a:srgbClr val="000000"/>
                </a:solidFill>
                <a:latin typeface="Century Gothic" panose="020B0502020202020204" pitchFamily="34" charset="0"/>
              </a:rPr>
              <a:t>–t </a:t>
            </a:r>
            <a:r>
              <a:rPr lang="en-GB" sz="1400" dirty="0">
                <a:solidFill>
                  <a:srgbClr val="000000"/>
                </a:solidFill>
                <a:latin typeface="Century Gothic" panose="020B0502020202020204" pitchFamily="34" charset="0"/>
              </a:rPr>
              <a:t> for the du form : </a:t>
            </a:r>
            <a:r>
              <a:rPr lang="en-GB" sz="1400" i="1" dirty="0">
                <a:solidFill>
                  <a:srgbClr val="000000"/>
                </a:solidFill>
                <a:latin typeface="Century Gothic" panose="020B0502020202020204" pitchFamily="34" charset="0"/>
              </a:rPr>
              <a:t>du </a:t>
            </a:r>
            <a:r>
              <a:rPr lang="en-GB" sz="1400" i="1" dirty="0" err="1">
                <a:solidFill>
                  <a:srgbClr val="000000"/>
                </a:solidFill>
                <a:latin typeface="Century Gothic" panose="020B0502020202020204" pitchFamily="34" charset="0"/>
              </a:rPr>
              <a:t>tan</a:t>
            </a:r>
            <a:r>
              <a:rPr lang="en-GB" sz="1400" b="1" i="1" dirty="0" err="1">
                <a:solidFill>
                  <a:srgbClr val="000000"/>
                </a:solidFill>
                <a:latin typeface="Century Gothic" panose="020B0502020202020204" pitchFamily="34" charset="0"/>
              </a:rPr>
              <a:t>z</a:t>
            </a:r>
            <a:r>
              <a:rPr lang="en-GB" sz="1400" b="1" i="1" u="sng" dirty="0" err="1">
                <a:solidFill>
                  <a:srgbClr val="000000"/>
                </a:solidFill>
                <a:latin typeface="Century Gothic" panose="020B0502020202020204" pitchFamily="34" charset="0"/>
              </a:rPr>
              <a:t>t</a:t>
            </a:r>
            <a:endParaRPr lang="en-GB" sz="1400" b="1" i="1" u="sng" dirty="0">
              <a:solidFill>
                <a:srgbClr val="000000"/>
              </a:solidFill>
              <a:latin typeface="Century Gothic" panose="020B0502020202020204" pitchFamily="34" charset="0"/>
            </a:endParaRPr>
          </a:p>
          <a:p>
            <a:pPr fontAlgn="auto">
              <a:spcBef>
                <a:spcPts val="0"/>
              </a:spcBef>
              <a:spcAft>
                <a:spcPts val="0"/>
              </a:spcAft>
            </a:pPr>
            <a:r>
              <a:rPr lang="en-US" sz="1400" dirty="0">
                <a:solidFill>
                  <a:srgbClr val="000000"/>
                </a:solidFill>
                <a:latin typeface="Century Gothic" panose="020B0502020202020204" pitchFamily="34" charset="0"/>
              </a:rPr>
              <a:t>If the stem ends in –</a:t>
            </a:r>
            <a:r>
              <a:rPr lang="en-US" sz="1400" b="1" dirty="0">
                <a:solidFill>
                  <a:srgbClr val="000000"/>
                </a:solidFill>
                <a:latin typeface="Century Gothic" panose="020B0502020202020204" pitchFamily="34" charset="0"/>
              </a:rPr>
              <a:t>d </a:t>
            </a:r>
            <a:r>
              <a:rPr lang="en-US" sz="1400" dirty="0">
                <a:solidFill>
                  <a:srgbClr val="000000"/>
                </a:solidFill>
                <a:latin typeface="Century Gothic" panose="020B0502020202020204" pitchFamily="34" charset="0"/>
              </a:rPr>
              <a:t> or </a:t>
            </a:r>
            <a:r>
              <a:rPr lang="en-US" sz="1400" b="1" i="1" dirty="0">
                <a:solidFill>
                  <a:srgbClr val="000000"/>
                </a:solidFill>
                <a:latin typeface="Century Gothic" panose="020B0502020202020204" pitchFamily="34" charset="0"/>
              </a:rPr>
              <a:t>–t, </a:t>
            </a:r>
            <a:r>
              <a:rPr lang="en-US" sz="1400" dirty="0">
                <a:solidFill>
                  <a:srgbClr val="000000"/>
                </a:solidFill>
                <a:latin typeface="Century Gothic" panose="020B0502020202020204" pitchFamily="34" charset="0"/>
              </a:rPr>
              <a:t> add an </a:t>
            </a:r>
            <a:r>
              <a:rPr lang="en-US" sz="1400" b="1" i="1" dirty="0">
                <a:solidFill>
                  <a:srgbClr val="000000"/>
                </a:solidFill>
                <a:latin typeface="Century Gothic" panose="020B0502020202020204" pitchFamily="34" charset="0"/>
              </a:rPr>
              <a:t>–e </a:t>
            </a:r>
            <a:r>
              <a:rPr lang="en-US" sz="1400" i="1" dirty="0">
                <a:solidFill>
                  <a:srgbClr val="000000"/>
                </a:solidFill>
                <a:latin typeface="Century Gothic" panose="020B0502020202020204" pitchFamily="34" charset="0"/>
              </a:rPr>
              <a:t> in the 2</a:t>
            </a:r>
            <a:r>
              <a:rPr lang="en-US" sz="1400" i="1" baseline="30000" dirty="0">
                <a:solidFill>
                  <a:srgbClr val="000000"/>
                </a:solidFill>
                <a:latin typeface="Century Gothic" panose="020B0502020202020204" pitchFamily="34" charset="0"/>
              </a:rPr>
              <a:t>nd</a:t>
            </a:r>
            <a:r>
              <a:rPr lang="en-US" sz="1400" i="1" dirty="0">
                <a:solidFill>
                  <a:srgbClr val="000000"/>
                </a:solidFill>
                <a:latin typeface="Century Gothic" panose="020B0502020202020204" pitchFamily="34" charset="0"/>
              </a:rPr>
              <a:t> and 3</a:t>
            </a:r>
            <a:r>
              <a:rPr lang="en-US" sz="1400" i="1" baseline="30000" dirty="0">
                <a:solidFill>
                  <a:srgbClr val="000000"/>
                </a:solidFill>
                <a:latin typeface="Century Gothic" panose="020B0502020202020204" pitchFamily="34" charset="0"/>
              </a:rPr>
              <a:t>rd</a:t>
            </a:r>
            <a:r>
              <a:rPr lang="en-US" sz="1400" i="1" dirty="0">
                <a:solidFill>
                  <a:srgbClr val="000000"/>
                </a:solidFill>
                <a:latin typeface="Century Gothic" panose="020B0502020202020204" pitchFamily="34" charset="0"/>
              </a:rPr>
              <a:t> person </a:t>
            </a:r>
            <a:r>
              <a:rPr lang="en-US" sz="1400" i="1" dirty="0" err="1">
                <a:solidFill>
                  <a:srgbClr val="000000"/>
                </a:solidFill>
                <a:latin typeface="Century Gothic" panose="020B0502020202020204" pitchFamily="34" charset="0"/>
              </a:rPr>
              <a:t>singlular</a:t>
            </a:r>
            <a:r>
              <a:rPr lang="en-US" sz="1400" i="1" dirty="0">
                <a:solidFill>
                  <a:srgbClr val="000000"/>
                </a:solidFill>
                <a:latin typeface="Century Gothic" panose="020B0502020202020204" pitchFamily="34" charset="0"/>
              </a:rPr>
              <a:t>: du </a:t>
            </a:r>
            <a:r>
              <a:rPr lang="en-US" sz="1400" i="1" dirty="0" err="1">
                <a:solidFill>
                  <a:srgbClr val="000000"/>
                </a:solidFill>
                <a:latin typeface="Century Gothic" panose="020B0502020202020204" pitchFamily="34" charset="0"/>
              </a:rPr>
              <a:t>red</a:t>
            </a:r>
            <a:r>
              <a:rPr lang="en-US" sz="1400" b="1" i="1" u="sng" dirty="0" err="1">
                <a:solidFill>
                  <a:srgbClr val="000000"/>
                </a:solidFill>
                <a:latin typeface="Century Gothic" panose="020B0502020202020204" pitchFamily="34" charset="0"/>
              </a:rPr>
              <a:t>e</a:t>
            </a:r>
            <a:r>
              <a:rPr lang="en-US" sz="1400" i="1" dirty="0" err="1">
                <a:solidFill>
                  <a:srgbClr val="000000"/>
                </a:solidFill>
                <a:latin typeface="Century Gothic" panose="020B0502020202020204" pitchFamily="34" charset="0"/>
              </a:rPr>
              <a:t>st</a:t>
            </a:r>
            <a:r>
              <a:rPr lang="en-US" sz="1400" i="1" dirty="0">
                <a:solidFill>
                  <a:srgbClr val="000000"/>
                </a:solidFill>
                <a:latin typeface="Century Gothic" panose="020B0502020202020204" pitchFamily="34" charset="0"/>
              </a:rPr>
              <a:t>, </a:t>
            </a:r>
            <a:r>
              <a:rPr lang="en-US" sz="1400" i="1" dirty="0" err="1">
                <a:solidFill>
                  <a:srgbClr val="000000"/>
                </a:solidFill>
                <a:latin typeface="Century Gothic" panose="020B0502020202020204" pitchFamily="34" charset="0"/>
              </a:rPr>
              <a:t>er</a:t>
            </a:r>
            <a:r>
              <a:rPr lang="en-US" sz="1400" i="1" dirty="0">
                <a:solidFill>
                  <a:srgbClr val="000000"/>
                </a:solidFill>
                <a:latin typeface="Century Gothic" panose="020B0502020202020204" pitchFamily="34" charset="0"/>
              </a:rPr>
              <a:t> </a:t>
            </a:r>
            <a:r>
              <a:rPr lang="en-US" sz="1400" i="1" dirty="0" err="1">
                <a:solidFill>
                  <a:srgbClr val="000000"/>
                </a:solidFill>
                <a:latin typeface="Century Gothic" panose="020B0502020202020204" pitchFamily="34" charset="0"/>
              </a:rPr>
              <a:t>arbeit</a:t>
            </a:r>
            <a:r>
              <a:rPr lang="en-US" sz="1400" b="1" i="1" u="sng" dirty="0" err="1">
                <a:solidFill>
                  <a:srgbClr val="000000"/>
                </a:solidFill>
                <a:latin typeface="Century Gothic" panose="020B0502020202020204" pitchFamily="34" charset="0"/>
              </a:rPr>
              <a:t>et</a:t>
            </a:r>
            <a:r>
              <a:rPr lang="en-US" sz="1400" b="1" i="1" dirty="0">
                <a:solidFill>
                  <a:srgbClr val="000000"/>
                </a:solidFill>
                <a:latin typeface="Century Gothic" panose="020B0502020202020204" pitchFamily="34" charset="0"/>
              </a:rPr>
              <a:t>, </a:t>
            </a:r>
            <a:r>
              <a:rPr lang="en-US" sz="1400" i="1" dirty="0" err="1">
                <a:solidFill>
                  <a:srgbClr val="000000"/>
                </a:solidFill>
                <a:latin typeface="Century Gothic" panose="020B0502020202020204" pitchFamily="34" charset="0"/>
              </a:rPr>
              <a:t>sie</a:t>
            </a:r>
            <a:r>
              <a:rPr lang="en-US" sz="1400" i="1" dirty="0">
                <a:solidFill>
                  <a:srgbClr val="000000"/>
                </a:solidFill>
                <a:latin typeface="Century Gothic" panose="020B0502020202020204" pitchFamily="34" charset="0"/>
              </a:rPr>
              <a:t> </a:t>
            </a:r>
            <a:r>
              <a:rPr lang="en-US" sz="1400" i="1" dirty="0" err="1">
                <a:solidFill>
                  <a:srgbClr val="000000"/>
                </a:solidFill>
                <a:latin typeface="Century Gothic" panose="020B0502020202020204" pitchFamily="34" charset="0"/>
              </a:rPr>
              <a:t>find</a:t>
            </a:r>
            <a:r>
              <a:rPr lang="en-US" sz="1400" b="1" i="1" u="sng" dirty="0" err="1">
                <a:solidFill>
                  <a:srgbClr val="000000"/>
                </a:solidFill>
                <a:latin typeface="Century Gothic" panose="020B0502020202020204" pitchFamily="34" charset="0"/>
              </a:rPr>
              <a:t>et</a:t>
            </a:r>
            <a:endParaRPr lang="en-US" sz="1400" b="1" i="1" u="sng" dirty="0">
              <a:solidFill>
                <a:srgbClr val="000000"/>
              </a:solidFill>
              <a:latin typeface="Century Gothic" panose="020B0502020202020204" pitchFamily="34" charset="0"/>
            </a:endParaRPr>
          </a:p>
        </p:txBody>
      </p:sp>
      <p:sp>
        <p:nvSpPr>
          <p:cNvPr id="14" name="TextBox 13">
            <a:extLst>
              <a:ext uri="{FF2B5EF4-FFF2-40B4-BE49-F238E27FC236}">
                <a16:creationId xmlns:a16="http://schemas.microsoft.com/office/drawing/2014/main" id="{5C69AA6B-4F54-4178-BDD5-6A6F718CECD4}"/>
              </a:ext>
            </a:extLst>
          </p:cNvPr>
          <p:cNvSpPr txBox="1"/>
          <p:nvPr/>
        </p:nvSpPr>
        <p:spPr>
          <a:xfrm>
            <a:off x="35595" y="2567781"/>
            <a:ext cx="6381218" cy="369332"/>
          </a:xfrm>
          <a:prstGeom prst="rect">
            <a:avLst/>
          </a:prstGeom>
          <a:noFill/>
        </p:spPr>
        <p:txBody>
          <a:bodyPr wrap="square" rtlCol="0">
            <a:spAutoFit/>
          </a:bodyPr>
          <a:lstStyle/>
          <a:p>
            <a:pPr fontAlgn="auto">
              <a:spcBef>
                <a:spcPts val="0"/>
              </a:spcBef>
              <a:spcAft>
                <a:spcPts val="0"/>
              </a:spcAft>
            </a:pPr>
            <a:r>
              <a:rPr lang="en-GB" b="1" dirty="0">
                <a:solidFill>
                  <a:srgbClr val="000000"/>
                </a:solidFill>
                <a:latin typeface="Century Gothic" panose="020B0502020202020204" pitchFamily="34" charset="0"/>
              </a:rPr>
              <a:t>Closed and open questions</a:t>
            </a:r>
            <a:endParaRPr lang="en-US" b="1" dirty="0">
              <a:solidFill>
                <a:srgbClr val="000000"/>
              </a:solidFill>
              <a:latin typeface="Century Gothic" panose="020B0502020202020204" pitchFamily="34" charset="0"/>
            </a:endParaRPr>
          </a:p>
        </p:txBody>
      </p:sp>
      <p:sp>
        <p:nvSpPr>
          <p:cNvPr id="15" name="TextBox 14">
            <a:extLst>
              <a:ext uri="{FF2B5EF4-FFF2-40B4-BE49-F238E27FC236}">
                <a16:creationId xmlns:a16="http://schemas.microsoft.com/office/drawing/2014/main" id="{D5B8E87C-7F18-4347-9459-829DD221051F}"/>
              </a:ext>
            </a:extLst>
          </p:cNvPr>
          <p:cNvSpPr txBox="1"/>
          <p:nvPr/>
        </p:nvSpPr>
        <p:spPr>
          <a:xfrm>
            <a:off x="72552" y="2904226"/>
            <a:ext cx="6785448" cy="83099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For a </a:t>
            </a:r>
            <a:r>
              <a:rPr lang="en-GB" sz="1600" b="1" dirty="0">
                <a:solidFill>
                  <a:srgbClr val="000000"/>
                </a:solidFill>
                <a:latin typeface="Century Gothic" panose="020B0502020202020204" pitchFamily="34" charset="0"/>
              </a:rPr>
              <a:t>closed question </a:t>
            </a:r>
            <a:r>
              <a:rPr lang="en-GB" sz="1600" dirty="0">
                <a:solidFill>
                  <a:srgbClr val="000000"/>
                </a:solidFill>
                <a:latin typeface="Century Gothic" panose="020B0502020202020204" pitchFamily="34" charset="0"/>
              </a:rPr>
              <a:t>swap subject and verb: </a:t>
            </a:r>
            <a:r>
              <a:rPr lang="en-GB" sz="1600" b="1" dirty="0" err="1">
                <a:solidFill>
                  <a:srgbClr val="000000"/>
                </a:solidFill>
                <a:latin typeface="Century Gothic" panose="020B0502020202020204" pitchFamily="34" charset="0"/>
              </a:rPr>
              <a:t>Spielst</a:t>
            </a:r>
            <a:r>
              <a:rPr lang="en-GB" sz="1600" b="1" dirty="0">
                <a:solidFill>
                  <a:srgbClr val="000000"/>
                </a:solidFill>
                <a:latin typeface="Century Gothic" panose="020B0502020202020204" pitchFamily="34" charset="0"/>
              </a:rPr>
              <a:t> </a:t>
            </a:r>
            <a:r>
              <a:rPr lang="en-GB" sz="1600" b="1" u="sng" dirty="0">
                <a:solidFill>
                  <a:srgbClr val="000000"/>
                </a:solidFill>
                <a:latin typeface="Century Gothic" panose="020B0502020202020204" pitchFamily="34" charset="0"/>
              </a:rPr>
              <a:t>du</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oft Tennis?</a:t>
            </a:r>
          </a:p>
          <a:p>
            <a:pPr fontAlgn="auto">
              <a:spcBef>
                <a:spcPts val="0"/>
              </a:spcBef>
              <a:spcAft>
                <a:spcPts val="0"/>
              </a:spcAft>
            </a:pPr>
            <a:r>
              <a:rPr lang="en-GB" sz="1600" dirty="0">
                <a:solidFill>
                  <a:srgbClr val="000000"/>
                </a:solidFill>
                <a:latin typeface="Century Gothic" panose="020B0502020202020204" pitchFamily="34" charset="0"/>
              </a:rPr>
              <a:t>For an </a:t>
            </a:r>
            <a:r>
              <a:rPr lang="en-GB" sz="1600" b="1" dirty="0">
                <a:solidFill>
                  <a:srgbClr val="000000"/>
                </a:solidFill>
                <a:latin typeface="Century Gothic" panose="020B0502020202020204" pitchFamily="34" charset="0"/>
              </a:rPr>
              <a:t>open question, </a:t>
            </a:r>
            <a:r>
              <a:rPr lang="en-GB" sz="1600" dirty="0">
                <a:solidFill>
                  <a:srgbClr val="000000"/>
                </a:solidFill>
                <a:latin typeface="Century Gothic" panose="020B0502020202020204" pitchFamily="34" charset="0"/>
              </a:rPr>
              <a:t> put the question word in front of the verb:</a:t>
            </a:r>
          </a:p>
          <a:p>
            <a:pPr fontAlgn="auto">
              <a:spcBef>
                <a:spcPts val="0"/>
              </a:spcBef>
              <a:spcAft>
                <a:spcPts val="0"/>
              </a:spcAft>
            </a:pPr>
            <a:r>
              <a:rPr lang="en-GB" sz="1600" b="1" dirty="0">
                <a:solidFill>
                  <a:srgbClr val="000000"/>
                </a:solidFill>
                <a:latin typeface="Century Gothic" panose="020B0502020202020204" pitchFamily="34" charset="0"/>
              </a:rPr>
              <a:t>Wo </a:t>
            </a:r>
            <a:r>
              <a:rPr lang="en-GB" sz="1600" dirty="0" err="1">
                <a:solidFill>
                  <a:srgbClr val="000000"/>
                </a:solidFill>
                <a:latin typeface="Century Gothic" panose="020B0502020202020204" pitchFamily="34" charset="0"/>
              </a:rPr>
              <a:t>spielst</a:t>
            </a:r>
            <a:r>
              <a:rPr lang="en-GB" sz="1600" dirty="0">
                <a:solidFill>
                  <a:srgbClr val="000000"/>
                </a:solidFill>
                <a:latin typeface="Century Gothic" panose="020B0502020202020204" pitchFamily="34" charset="0"/>
              </a:rPr>
              <a:t> du Tennis?</a:t>
            </a:r>
            <a:endParaRPr lang="en-US" sz="1600" b="1" dirty="0">
              <a:solidFill>
                <a:srgbClr val="000000"/>
              </a:solidFill>
              <a:latin typeface="Century Gothic" panose="020B0502020202020204"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1875702003"/>
              </p:ext>
            </p:extLst>
          </p:nvPr>
        </p:nvGraphicFramePr>
        <p:xfrm>
          <a:off x="126984" y="4354492"/>
          <a:ext cx="652829" cy="4358640"/>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0553">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30553">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30553">
                <a:tc>
                  <a:txBody>
                    <a:bodyPr/>
                    <a:lstStyle/>
                    <a:p>
                      <a:pPr algn="ctr"/>
                      <a:r>
                        <a:rPr lang="en-GB" sz="1600" i="1" dirty="0">
                          <a:latin typeface="Century Gothic" panose="020B0502020202020204" pitchFamily="34" charset="0"/>
                        </a:rPr>
                        <a:t>prep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21" name="Rounded Rectangle 20"/>
          <p:cNvSpPr/>
          <p:nvPr/>
        </p:nvSpPr>
        <p:spPr>
          <a:xfrm>
            <a:off x="5434652" y="8246787"/>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2.1.2 &amp; 1.2.3</a:t>
            </a: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36</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5264" y="7448677"/>
            <a:ext cx="743286" cy="743286"/>
          </a:xfrm>
          <a:prstGeom prst="rect">
            <a:avLst/>
          </a:prstGeom>
        </p:spPr>
      </p:pic>
      <p:pic>
        <p:nvPicPr>
          <p:cNvPr id="23" name="Picture 22" descr="A person sitting at a table using a computer&#10;&#10;Description automatically generated">
            <a:extLst>
              <a:ext uri="{FF2B5EF4-FFF2-40B4-BE49-F238E27FC236}">
                <a16:creationId xmlns:a16="http://schemas.microsoft.com/office/drawing/2014/main" id="{B6DD2BBE-CE8D-C345-A5D2-A940B37AAD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13"/>
          <a:stretch/>
        </p:blipFill>
        <p:spPr>
          <a:xfrm>
            <a:off x="5573838" y="5483446"/>
            <a:ext cx="887953" cy="942750"/>
          </a:xfrm>
          <a:prstGeom prst="rect">
            <a:avLst/>
          </a:prstGeom>
        </p:spPr>
      </p:pic>
      <p:pic>
        <p:nvPicPr>
          <p:cNvPr id="24" name="Picture 23" descr="A person looking at the camera&#10;&#10;Description automatically generated">
            <a:extLst>
              <a:ext uri="{FF2B5EF4-FFF2-40B4-BE49-F238E27FC236}">
                <a16:creationId xmlns:a16="http://schemas.microsoft.com/office/drawing/2014/main" id="{760DE576-FFD3-8C49-9398-F99F1EF9BC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916"/>
          <a:stretch/>
        </p:blipFill>
        <p:spPr>
          <a:xfrm>
            <a:off x="5573838" y="6501845"/>
            <a:ext cx="875088" cy="931464"/>
          </a:xfrm>
          <a:prstGeom prst="rect">
            <a:avLst/>
          </a:prstGeom>
        </p:spPr>
      </p:pic>
      <p:pic>
        <p:nvPicPr>
          <p:cNvPr id="25" name="Picture 24" descr="A person wearing a suit and tie holding a cell phone&#10;&#10;Description automatically generated">
            <a:extLst>
              <a:ext uri="{FF2B5EF4-FFF2-40B4-BE49-F238E27FC236}">
                <a16:creationId xmlns:a16="http://schemas.microsoft.com/office/drawing/2014/main" id="{6AED99A1-9D95-DA47-A6CB-3F20A5AB9B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82"/>
          <a:stretch/>
        </p:blipFill>
        <p:spPr>
          <a:xfrm>
            <a:off x="5573838" y="4330567"/>
            <a:ext cx="875088" cy="1113323"/>
          </a:xfrm>
          <a:prstGeom prst="rect">
            <a:avLst/>
          </a:prstGeom>
        </p:spPr>
      </p:pic>
    </p:spTree>
    <p:extLst>
      <p:ext uri="{BB962C8B-B14F-4D97-AF65-F5344CB8AC3E}">
        <p14:creationId xmlns:p14="http://schemas.microsoft.com/office/powerpoint/2010/main" val="283623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2.1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2276872" y="15148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Revision</a:t>
            </a: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37</a:t>
            </a:r>
          </a:p>
        </p:txBody>
      </p:sp>
      <p:sp>
        <p:nvSpPr>
          <p:cNvPr id="35" name="TextBox 34">
            <a:extLst>
              <a:ext uri="{FF2B5EF4-FFF2-40B4-BE49-F238E27FC236}">
                <a16:creationId xmlns:a16="http://schemas.microsoft.com/office/drawing/2014/main" id="{4E8AF7C7-D2EB-4E4F-91B1-2B3971CC40AA}"/>
              </a:ext>
            </a:extLst>
          </p:cNvPr>
          <p:cNvSpPr txBox="1"/>
          <p:nvPr/>
        </p:nvSpPr>
        <p:spPr>
          <a:xfrm>
            <a:off x="89452" y="5266123"/>
            <a:ext cx="6768548" cy="3215496"/>
          </a:xfrm>
          <a:prstGeom prst="rect">
            <a:avLst/>
          </a:prstGeom>
          <a:noFill/>
        </p:spPr>
        <p:txBody>
          <a:bodyPr wrap="square" rtlCol="0">
            <a:spAutoFit/>
          </a:bodyPr>
          <a:lstStyle/>
          <a:p>
            <a:pPr fontAlgn="auto">
              <a:spcBef>
                <a:spcPts val="0"/>
              </a:spcBef>
              <a:spcAft>
                <a:spcPts val="0"/>
              </a:spcAft>
              <a:defRPr/>
            </a:pPr>
            <a:r>
              <a:rPr lang="en-GB" sz="1600" b="1" dirty="0">
                <a:solidFill>
                  <a:srgbClr val="000000"/>
                </a:solidFill>
                <a:latin typeface="Century Gothic" panose="020F0302020204030204"/>
              </a:rPr>
              <a:t>How well </a:t>
            </a:r>
            <a:r>
              <a:rPr lang="en-GB" sz="1600" dirty="0">
                <a:solidFill>
                  <a:srgbClr val="000000"/>
                </a:solidFill>
                <a:latin typeface="Century Gothic" panose="020F0302020204030204"/>
              </a:rPr>
              <a:t>do you know the words we have learned so far this year?</a:t>
            </a:r>
          </a:p>
          <a:p>
            <a:pPr fontAlgn="auto">
              <a:spcBef>
                <a:spcPts val="0"/>
              </a:spcBef>
              <a:spcAft>
                <a:spcPts val="0"/>
              </a:spcAft>
              <a:defRPr/>
            </a:pPr>
            <a:r>
              <a:rPr lang="en-GB" sz="1600" i="1" dirty="0">
                <a:solidFill>
                  <a:srgbClr val="000000"/>
                </a:solidFill>
                <a:latin typeface="Century Gothic" panose="020F0302020204030204"/>
              </a:rPr>
              <a:t>Go back through your language guide and use this checklist for the vocabulary for the items you have learnt and revisited so far:</a:t>
            </a:r>
            <a:br>
              <a:rPr lang="en-GB" sz="1400" i="1" dirty="0">
                <a:solidFill>
                  <a:srgbClr val="000000"/>
                </a:solidFill>
                <a:latin typeface="Century Gothic" panose="020F0302020204030204"/>
              </a:rPr>
            </a:br>
            <a:endParaRPr lang="en-GB" sz="1400" i="1" dirty="0">
              <a:solidFill>
                <a:srgbClr val="000000"/>
              </a:solidFill>
              <a:latin typeface="Century Gothic" panose="020F0302020204030204"/>
            </a:endParaRPr>
          </a:p>
          <a:p>
            <a:pPr fontAlgn="auto">
              <a:lnSpc>
                <a:spcPct val="150000"/>
              </a:lnSpc>
              <a:spcBef>
                <a:spcPts val="0"/>
              </a:spcBef>
              <a:spcAft>
                <a:spcPts val="0"/>
              </a:spcAft>
              <a:defRPr/>
            </a:pPr>
            <a:r>
              <a:rPr lang="en-GB" sz="1600" dirty="0">
                <a:solidFill>
                  <a:srgbClr val="000000"/>
                </a:solidFill>
                <a:latin typeface="Century Gothic" panose="020B0502020202020204" pitchFamily="34" charset="0"/>
              </a:rPr>
              <a:t>1. I have seen this word before.                               </a:t>
            </a:r>
          </a:p>
          <a:p>
            <a:pPr fontAlgn="auto">
              <a:lnSpc>
                <a:spcPct val="150000"/>
              </a:lnSpc>
              <a:spcBef>
                <a:spcPts val="0"/>
              </a:spcBef>
              <a:spcAft>
                <a:spcPts val="0"/>
              </a:spcAft>
              <a:defRPr/>
            </a:pPr>
            <a:r>
              <a:rPr lang="en-GB" sz="1600" dirty="0">
                <a:solidFill>
                  <a:srgbClr val="000000"/>
                </a:solidFill>
                <a:latin typeface="Century Gothic" panose="020B0502020202020204" pitchFamily="34" charset="0"/>
              </a:rPr>
              <a:t>2. I know what the word means.</a:t>
            </a:r>
          </a:p>
          <a:p>
            <a:pPr fontAlgn="auto">
              <a:lnSpc>
                <a:spcPct val="150000"/>
              </a:lnSpc>
              <a:spcBef>
                <a:spcPts val="0"/>
              </a:spcBef>
              <a:spcAft>
                <a:spcPts val="0"/>
              </a:spcAft>
              <a:defRPr/>
            </a:pPr>
            <a:r>
              <a:rPr lang="en-GB" sz="1600" dirty="0">
                <a:solidFill>
                  <a:srgbClr val="000000"/>
                </a:solidFill>
                <a:latin typeface="Century Gothic" panose="020B0502020202020204" pitchFamily="34" charset="0"/>
              </a:rPr>
              <a:t>3. I can read the word aloud.</a:t>
            </a:r>
          </a:p>
          <a:p>
            <a:pPr fontAlgn="auto">
              <a:lnSpc>
                <a:spcPct val="150000"/>
              </a:lnSpc>
              <a:spcBef>
                <a:spcPts val="0"/>
              </a:spcBef>
              <a:spcAft>
                <a:spcPts val="0"/>
              </a:spcAft>
              <a:defRPr/>
            </a:pPr>
            <a:r>
              <a:rPr lang="en-GB" sz="1600" dirty="0">
                <a:solidFill>
                  <a:srgbClr val="000000"/>
                </a:solidFill>
                <a:latin typeface="Century Gothic" panose="020B0502020202020204" pitchFamily="34" charset="0"/>
              </a:rPr>
              <a:t>4. I can spell the word correctly.</a:t>
            </a:r>
          </a:p>
          <a:p>
            <a:pPr fontAlgn="auto">
              <a:lnSpc>
                <a:spcPct val="150000"/>
              </a:lnSpc>
              <a:spcBef>
                <a:spcPts val="0"/>
              </a:spcBef>
              <a:spcAft>
                <a:spcPts val="0"/>
              </a:spcAft>
              <a:defRPr/>
            </a:pPr>
            <a:r>
              <a:rPr lang="en-GB" sz="1600" dirty="0">
                <a:solidFill>
                  <a:srgbClr val="000000"/>
                </a:solidFill>
                <a:latin typeface="Century Gothic" panose="020B0502020202020204" pitchFamily="34" charset="0"/>
              </a:rPr>
              <a:t>5. I can use the word in a sentence.</a:t>
            </a:r>
            <a:endParaRPr lang="en-GB" sz="1600" b="1" dirty="0">
              <a:solidFill>
                <a:srgbClr val="000000"/>
              </a:solidFill>
              <a:latin typeface="Century Gothic" panose="020F0302020204030204"/>
            </a:endParaRPr>
          </a:p>
          <a:p>
            <a:pPr fontAlgn="auto">
              <a:lnSpc>
                <a:spcPct val="150000"/>
              </a:lnSpc>
              <a:spcBef>
                <a:spcPts val="0"/>
              </a:spcBef>
              <a:spcAft>
                <a:spcPts val="0"/>
              </a:spcAft>
              <a:defRPr/>
            </a:pPr>
            <a:r>
              <a:rPr lang="en-GB" sz="1600" dirty="0">
                <a:solidFill>
                  <a:srgbClr val="000000"/>
                </a:solidFill>
                <a:latin typeface="Century Gothic" panose="020B0502020202020204" pitchFamily="34" charset="0"/>
              </a:rPr>
              <a:t>6. I know the </a:t>
            </a:r>
            <a:r>
              <a:rPr lang="en-GB" sz="1600" b="1" dirty="0">
                <a:solidFill>
                  <a:srgbClr val="000000"/>
                </a:solidFill>
                <a:latin typeface="Century Gothic" panose="020B0502020202020204" pitchFamily="34" charset="0"/>
              </a:rPr>
              <a:t>gender</a:t>
            </a:r>
            <a:r>
              <a:rPr lang="en-GB" sz="1600" dirty="0">
                <a:solidFill>
                  <a:srgbClr val="000000"/>
                </a:solidFill>
                <a:latin typeface="Century Gothic" panose="020B0502020202020204" pitchFamily="34" charset="0"/>
              </a:rPr>
              <a:t> of nouns. </a:t>
            </a:r>
          </a:p>
        </p:txBody>
      </p:sp>
      <p:pic>
        <p:nvPicPr>
          <p:cNvPr id="36" name="Picture 35"/>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3645024" y="6123403"/>
            <a:ext cx="991402" cy="704417"/>
          </a:xfrm>
          <a:prstGeom prst="rect">
            <a:avLst/>
          </a:prstGeom>
        </p:spPr>
      </p:pic>
      <p:sp>
        <p:nvSpPr>
          <p:cNvPr id="37" name="Rectangle 36">
            <a:extLst>
              <a:ext uri="{FF2B5EF4-FFF2-40B4-BE49-F238E27FC236}">
                <a16:creationId xmlns:a16="http://schemas.microsoft.com/office/drawing/2014/main" id="{62EBD834-1E2D-44FA-960B-D5E01CB2C65F}"/>
              </a:ext>
            </a:extLst>
          </p:cNvPr>
          <p:cNvSpPr/>
          <p:nvPr/>
        </p:nvSpPr>
        <p:spPr>
          <a:xfrm>
            <a:off x="1340768" y="8499379"/>
            <a:ext cx="4176464" cy="493375"/>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1600" b="1" dirty="0">
                <a:solidFill>
                  <a:schemeClr val="tx1"/>
                </a:solidFill>
                <a:latin typeface="Century Gothic" panose="020B0502020202020204" pitchFamily="34" charset="0"/>
              </a:rPr>
              <a:t>T2.1 </a:t>
            </a:r>
            <a:r>
              <a:rPr lang="en-GB" sz="1600" b="1" dirty="0" err="1">
                <a:solidFill>
                  <a:schemeClr val="tx1"/>
                </a:solidFill>
                <a:latin typeface="Century Gothic" panose="020B0502020202020204" pitchFamily="34" charset="0"/>
              </a:rPr>
              <a:t>Woche</a:t>
            </a:r>
            <a:r>
              <a:rPr lang="en-GB" sz="1600" b="1" dirty="0">
                <a:solidFill>
                  <a:schemeClr val="tx1"/>
                </a:solidFill>
                <a:latin typeface="Century Gothic" panose="020B0502020202020204" pitchFamily="34" charset="0"/>
              </a:rPr>
              <a:t> 6: Revision and assessment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463" y="7310009"/>
            <a:ext cx="1171610" cy="1171610"/>
          </a:xfrm>
          <a:prstGeom prst="rect">
            <a:avLst/>
          </a:prstGeom>
        </p:spPr>
      </p:pic>
      <p:sp>
        <p:nvSpPr>
          <p:cNvPr id="39" name="Rectangle 38">
            <a:extLst>
              <a:ext uri="{FF2B5EF4-FFF2-40B4-BE49-F238E27FC236}">
                <a16:creationId xmlns:a16="http://schemas.microsoft.com/office/drawing/2014/main" id="{187D3DE4-1B8E-4EF9-A0F4-FAE19AE97A2E}"/>
              </a:ext>
            </a:extLst>
          </p:cNvPr>
          <p:cNvSpPr/>
          <p:nvPr/>
        </p:nvSpPr>
        <p:spPr>
          <a:xfrm>
            <a:off x="5013176" y="148403"/>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40" name="Rectangle 39">
            <a:extLst>
              <a:ext uri="{FF2B5EF4-FFF2-40B4-BE49-F238E27FC236}">
                <a16:creationId xmlns:a16="http://schemas.microsoft.com/office/drawing/2014/main" id="{F98E3EBB-F240-4D15-A83A-10024281FC12}"/>
              </a:ext>
            </a:extLst>
          </p:cNvPr>
          <p:cNvSpPr/>
          <p:nvPr/>
        </p:nvSpPr>
        <p:spPr>
          <a:xfrm>
            <a:off x="172381" y="4762289"/>
            <a:ext cx="1358492"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41" name="Speech Bubble: Rectangle with Corners Rounded 11">
            <a:extLst>
              <a:ext uri="{FF2B5EF4-FFF2-40B4-BE49-F238E27FC236}">
                <a16:creationId xmlns:a16="http://schemas.microsoft.com/office/drawing/2014/main" id="{36B70349-52FF-4C10-98A2-7BA6F3E047D3}"/>
              </a:ext>
            </a:extLst>
          </p:cNvPr>
          <p:cNvSpPr/>
          <p:nvPr/>
        </p:nvSpPr>
        <p:spPr>
          <a:xfrm>
            <a:off x="4780385" y="6354361"/>
            <a:ext cx="1933656" cy="792088"/>
          </a:xfrm>
          <a:prstGeom prst="wedgeRoundRectCallout">
            <a:avLst>
              <a:gd name="adj1" fmla="val 18252"/>
              <a:gd name="adj2" fmla="val 76421"/>
              <a:gd name="adj3" fmla="val 16667"/>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sz="1600" dirty="0">
                <a:solidFill>
                  <a:srgbClr val="000000"/>
                </a:solidFill>
                <a:latin typeface="Century Gothic" panose="020B0502020202020204" pitchFamily="34" charset="0"/>
              </a:rPr>
              <a:t>This is a mash up of Term 1 &amp; 2 vocabulary!</a:t>
            </a:r>
            <a:endParaRPr lang="en-US" sz="1600" b="1" dirty="0">
              <a:solidFill>
                <a:srgbClr val="000000"/>
              </a:solidFill>
              <a:latin typeface="Century Gothic" panose="020B0502020202020204" pitchFamily="34" charset="0"/>
            </a:endParaRPr>
          </a:p>
        </p:txBody>
      </p:sp>
      <p:sp>
        <p:nvSpPr>
          <p:cNvPr id="7" name="Rectangle 6"/>
          <p:cNvSpPr/>
          <p:nvPr/>
        </p:nvSpPr>
        <p:spPr>
          <a:xfrm>
            <a:off x="89452" y="626774"/>
            <a:ext cx="6602232" cy="584775"/>
          </a:xfrm>
          <a:prstGeom prst="rect">
            <a:avLst/>
          </a:prstGeom>
        </p:spPr>
        <p:txBody>
          <a:bodyPr wrap="square">
            <a:spAutoFit/>
          </a:bodyPr>
          <a:lstStyle/>
          <a:p>
            <a:pPr lvl="0" fontAlgn="auto">
              <a:spcBef>
                <a:spcPts val="0"/>
              </a:spcBef>
              <a:spcAft>
                <a:spcPts val="0"/>
              </a:spcAft>
              <a:defRPr/>
            </a:pPr>
            <a:r>
              <a:rPr lang="en-GB" sz="1600" dirty="0">
                <a:solidFill>
                  <a:srgbClr val="000000"/>
                </a:solidFill>
                <a:latin typeface="Century Gothic" panose="020F0302020204030204"/>
              </a:rPr>
              <a:t>This is a list of the grammar features you have learned so far. Write a short sentence using each one in your exercise book:</a:t>
            </a:r>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727188396"/>
              </p:ext>
            </p:extLst>
          </p:nvPr>
        </p:nvGraphicFramePr>
        <p:xfrm>
          <a:off x="172381" y="1205789"/>
          <a:ext cx="6496979" cy="3474720"/>
        </p:xfrm>
        <a:graphic>
          <a:graphicData uri="http://schemas.openxmlformats.org/drawingml/2006/table">
            <a:tbl>
              <a:tblPr firstRow="1" bandRow="1">
                <a:tableStyleId>{5940675A-B579-460E-94D1-54222C63F5DA}</a:tableStyleId>
              </a:tblPr>
              <a:tblGrid>
                <a:gridCol w="3040595">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tblGrid>
              <a:tr h="501462">
                <a:tc>
                  <a:txBody>
                    <a:bodyPr/>
                    <a:lstStyle/>
                    <a:p>
                      <a:r>
                        <a:rPr lang="en-GB" sz="1500" b="1" dirty="0">
                          <a:latin typeface="Century Gothic" panose="020B0502020202020204" pitchFamily="34" charset="0"/>
                        </a:rPr>
                        <a:t>1</a:t>
                      </a:r>
                      <a:r>
                        <a:rPr lang="en-GB" sz="1500" dirty="0">
                          <a:latin typeface="Century Gothic" panose="020B0502020202020204" pitchFamily="34" charset="0"/>
                        </a:rPr>
                        <a:t> Definite articles: ‘the’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entury Gothic" panose="020B0502020202020204" pitchFamily="34" charset="0"/>
                        </a:rPr>
                        <a:t>9</a:t>
                      </a:r>
                      <a:r>
                        <a:rPr lang="en-GB" sz="1500" dirty="0">
                          <a:latin typeface="Century Gothic" panose="020B0502020202020204" pitchFamily="34" charset="0"/>
                        </a:rPr>
                        <a:t> Indefinite articles: Row 2 (accusative) after verbs</a:t>
                      </a:r>
                    </a:p>
                  </a:txBody>
                  <a:tcPr anchor="ctr"/>
                </a:tc>
                <a:extLst>
                  <a:ext uri="{0D108BD9-81ED-4DB2-BD59-A6C34878D82A}">
                    <a16:rowId xmlns:a16="http://schemas.microsoft.com/office/drawing/2014/main" val="10000"/>
                  </a:ext>
                </a:extLst>
              </a:tr>
              <a:tr h="501462">
                <a:tc>
                  <a:txBody>
                    <a:bodyPr/>
                    <a:lstStyle/>
                    <a:p>
                      <a:r>
                        <a:rPr lang="en-GB" sz="1500" b="1" dirty="0">
                          <a:latin typeface="Century Gothic" panose="020B0502020202020204" pitchFamily="34" charset="0"/>
                        </a:rPr>
                        <a:t>2</a:t>
                      </a:r>
                      <a:r>
                        <a:rPr lang="en-GB" sz="1500" dirty="0">
                          <a:latin typeface="Century Gothic" panose="020B0502020202020204" pitchFamily="34" charset="0"/>
                        </a:rPr>
                        <a:t> Indefinite articles: ‘a/an’</a:t>
                      </a:r>
                    </a:p>
                  </a:txBody>
                  <a:tcPr anchor="ctr"/>
                </a:tc>
                <a:tc>
                  <a:txBody>
                    <a:bodyPr/>
                    <a:lstStyle/>
                    <a:p>
                      <a:r>
                        <a:rPr lang="en-GB" sz="1500" b="1" dirty="0">
                          <a:latin typeface="Century Gothic" panose="020B0502020202020204" pitchFamily="34" charset="0"/>
                        </a:rPr>
                        <a:t>10</a:t>
                      </a:r>
                      <a:r>
                        <a:rPr lang="en-GB" sz="1500" dirty="0">
                          <a:latin typeface="Century Gothic" panose="020B0502020202020204" pitchFamily="34" charset="0"/>
                        </a:rPr>
                        <a:t> Present tense: weak verbs (I, you, s/he)</a:t>
                      </a:r>
                    </a:p>
                  </a:txBody>
                  <a:tcPr anchor="ctr"/>
                </a:tc>
                <a:extLst>
                  <a:ext uri="{0D108BD9-81ED-4DB2-BD59-A6C34878D82A}">
                    <a16:rowId xmlns:a16="http://schemas.microsoft.com/office/drawing/2014/main" val="10001"/>
                  </a:ext>
                </a:extLst>
              </a:tr>
              <a:tr h="501462">
                <a:tc>
                  <a:txBody>
                    <a:bodyPr/>
                    <a:lstStyle/>
                    <a:p>
                      <a:r>
                        <a:rPr lang="en-GB" sz="1500" b="1" dirty="0">
                          <a:latin typeface="Century Gothic" panose="020B0502020202020204" pitchFamily="34" charset="0"/>
                        </a:rPr>
                        <a:t>3</a:t>
                      </a:r>
                      <a:r>
                        <a:rPr lang="en-GB" sz="1500" dirty="0">
                          <a:latin typeface="Century Gothic" panose="020B0502020202020204" pitchFamily="34" charset="0"/>
                        </a:rPr>
                        <a:t> Verb SEIN (to be) I, you, s/he, we, they</a:t>
                      </a:r>
                    </a:p>
                  </a:txBody>
                  <a:tcPr anchor="ctr"/>
                </a:tc>
                <a:tc>
                  <a:txBody>
                    <a:bodyPr/>
                    <a:lstStyle/>
                    <a:p>
                      <a:pPr marL="0" algn="l" defTabSz="914400" rtl="0" eaLnBrk="1" latinLnBrk="0" hangingPunct="1"/>
                      <a:r>
                        <a:rPr lang="en-GB" sz="1500" b="1" kern="1200" dirty="0">
                          <a:solidFill>
                            <a:schemeClr val="tx1"/>
                          </a:solidFill>
                          <a:latin typeface="Century Gothic" panose="020B0502020202020204" pitchFamily="34" charset="0"/>
                          <a:ea typeface="+mn-ea"/>
                          <a:cs typeface="+mn-cs"/>
                        </a:rPr>
                        <a:t>11 </a:t>
                      </a:r>
                      <a:r>
                        <a:rPr lang="en-GB" sz="1500" b="0" kern="1200" dirty="0">
                          <a:solidFill>
                            <a:schemeClr val="tx1"/>
                          </a:solidFill>
                          <a:latin typeface="Century Gothic" panose="020B0502020202020204" pitchFamily="34" charset="0"/>
                          <a:ea typeface="+mn-ea"/>
                          <a:cs typeface="+mn-cs"/>
                        </a:rPr>
                        <a:t>WH-questions</a:t>
                      </a:r>
                    </a:p>
                  </a:txBody>
                  <a:tcPr anchor="ctr"/>
                </a:tc>
                <a:extLst>
                  <a:ext uri="{0D108BD9-81ED-4DB2-BD59-A6C34878D82A}">
                    <a16:rowId xmlns:a16="http://schemas.microsoft.com/office/drawing/2014/main" val="10002"/>
                  </a:ext>
                </a:extLst>
              </a:tr>
              <a:tr h="292520">
                <a:tc>
                  <a:txBody>
                    <a:bodyPr/>
                    <a:lstStyle/>
                    <a:p>
                      <a:r>
                        <a:rPr lang="en-GB" sz="1500" b="1" dirty="0">
                          <a:latin typeface="Century Gothic" panose="020B0502020202020204" pitchFamily="34" charset="0"/>
                        </a:rPr>
                        <a:t>4</a:t>
                      </a:r>
                      <a:r>
                        <a:rPr lang="en-GB" sz="1500" dirty="0">
                          <a:latin typeface="Century Gothic" panose="020B0502020202020204" pitchFamily="34" charset="0"/>
                        </a:rPr>
                        <a:t> Verb HABEN (to have)</a:t>
                      </a:r>
                    </a:p>
                  </a:txBody>
                  <a:tcPr anchor="ctr"/>
                </a:tc>
                <a:tc>
                  <a:txBody>
                    <a:bodyPr/>
                    <a:lstStyle/>
                    <a:p>
                      <a:r>
                        <a:rPr lang="en-GB" sz="1500" b="1" dirty="0">
                          <a:latin typeface="Century Gothic" panose="020B0502020202020204" pitchFamily="34" charset="0"/>
                        </a:rPr>
                        <a:t>12</a:t>
                      </a:r>
                      <a:r>
                        <a:rPr lang="en-GB" sz="1500" dirty="0">
                          <a:latin typeface="Century Gothic" panose="020B0502020202020204" pitchFamily="34" charset="0"/>
                        </a:rPr>
                        <a:t> Plural rules 1,2,3,4</a:t>
                      </a:r>
                    </a:p>
                  </a:txBody>
                  <a:tcPr anchor="ctr"/>
                </a:tc>
                <a:extLst>
                  <a:ext uri="{0D108BD9-81ED-4DB2-BD59-A6C34878D82A}">
                    <a16:rowId xmlns:a16="http://schemas.microsoft.com/office/drawing/2014/main" val="10003"/>
                  </a:ext>
                </a:extLst>
              </a:tr>
              <a:tr h="292520">
                <a:tc>
                  <a:txBody>
                    <a:bodyPr/>
                    <a:lstStyle/>
                    <a:p>
                      <a:r>
                        <a:rPr lang="en-GB" sz="1500" b="1" dirty="0">
                          <a:latin typeface="Century Gothic" panose="020B0502020202020204" pitchFamily="34" charset="0"/>
                        </a:rPr>
                        <a:t>5</a:t>
                      </a:r>
                      <a:r>
                        <a:rPr lang="en-GB" sz="1500" dirty="0">
                          <a:latin typeface="Century Gothic" panose="020B0502020202020204" pitchFamily="34" charset="0"/>
                        </a:rPr>
                        <a:t> Yes/No</a:t>
                      </a:r>
                      <a:r>
                        <a:rPr lang="en-GB" sz="1500" baseline="0" dirty="0">
                          <a:latin typeface="Century Gothic" panose="020B0502020202020204" pitchFamily="34" charset="0"/>
                        </a:rPr>
                        <a:t> questions</a:t>
                      </a:r>
                      <a:endParaRPr lang="en-GB" sz="1500" dirty="0">
                        <a:latin typeface="Century Gothic" panose="020B0502020202020204" pitchFamily="34" charset="0"/>
                      </a:endParaRPr>
                    </a:p>
                  </a:txBody>
                  <a:tcPr anchor="ctr"/>
                </a:tc>
                <a:tc>
                  <a:txBody>
                    <a:bodyPr/>
                    <a:lstStyle/>
                    <a:p>
                      <a:r>
                        <a:rPr lang="en-GB" sz="1500" b="1" dirty="0">
                          <a:latin typeface="Century Gothic" panose="020B0502020202020204" pitchFamily="34" charset="0"/>
                        </a:rPr>
                        <a:t>13</a:t>
                      </a:r>
                      <a:r>
                        <a:rPr lang="en-GB" sz="1500" dirty="0">
                          <a:latin typeface="Century Gothic" panose="020B0502020202020204" pitchFamily="34" charset="0"/>
                        </a:rPr>
                        <a:t> Subject pronouns:</a:t>
                      </a:r>
                      <a:r>
                        <a:rPr lang="en-GB" sz="1500" baseline="0" dirty="0">
                          <a:latin typeface="Century Gothic" panose="020B0502020202020204" pitchFamily="34" charset="0"/>
                        </a:rPr>
                        <a:t> ‘it’ and ‘they’</a:t>
                      </a:r>
                      <a:endParaRPr lang="en-GB" sz="1500" dirty="0">
                        <a:latin typeface="Century Gothic" panose="020B0502020202020204" pitchFamily="34" charset="0"/>
                      </a:endParaRPr>
                    </a:p>
                  </a:txBody>
                  <a:tcPr anchor="ctr"/>
                </a:tc>
                <a:extLst>
                  <a:ext uri="{0D108BD9-81ED-4DB2-BD59-A6C34878D82A}">
                    <a16:rowId xmlns:a16="http://schemas.microsoft.com/office/drawing/2014/main" val="10004"/>
                  </a:ext>
                </a:extLst>
              </a:tr>
              <a:tr h="292520">
                <a:tc>
                  <a:txBody>
                    <a:bodyPr/>
                    <a:lstStyle/>
                    <a:p>
                      <a:r>
                        <a:rPr lang="en-GB" sz="1500" b="1" dirty="0">
                          <a:latin typeface="Century Gothic" panose="020B0502020202020204" pitchFamily="34" charset="0"/>
                        </a:rPr>
                        <a:t>6</a:t>
                      </a:r>
                      <a:r>
                        <a:rPr lang="en-GB" sz="1500" dirty="0">
                          <a:latin typeface="Century Gothic" panose="020B0502020202020204" pitchFamily="34" charset="0"/>
                        </a:rPr>
                        <a:t> Using ‘</a:t>
                      </a:r>
                      <a:r>
                        <a:rPr lang="en-GB" sz="1500" dirty="0" err="1">
                          <a:latin typeface="Century Gothic" panose="020B0502020202020204" pitchFamily="34" charset="0"/>
                        </a:rPr>
                        <a:t>nicht</a:t>
                      </a:r>
                      <a:r>
                        <a:rPr lang="en-GB" sz="1500" dirty="0">
                          <a:latin typeface="Century Gothic" panose="020B0502020202020204" pitchFamily="34" charset="0"/>
                        </a:rPr>
                        <a:t>’ </a:t>
                      </a:r>
                    </a:p>
                  </a:txBody>
                  <a:tcPr anchor="ctr"/>
                </a:tc>
                <a:tc>
                  <a:txBody>
                    <a:bodyPr/>
                    <a:lstStyle/>
                    <a:p>
                      <a:r>
                        <a:rPr lang="en-GB" sz="1500" b="1" dirty="0">
                          <a:latin typeface="Century Gothic" panose="020B0502020202020204" pitchFamily="34" charset="0"/>
                        </a:rPr>
                        <a:t>14 </a:t>
                      </a:r>
                      <a:r>
                        <a:rPr lang="en-GB" sz="1500" dirty="0">
                          <a:latin typeface="Century Gothic" panose="020B0502020202020204" pitchFamily="34" charset="0"/>
                        </a:rPr>
                        <a:t>Object</a:t>
                      </a:r>
                      <a:r>
                        <a:rPr lang="en-GB" sz="1500" baseline="0" dirty="0">
                          <a:latin typeface="Century Gothic" panose="020B0502020202020204" pitchFamily="34" charset="0"/>
                        </a:rPr>
                        <a:t> pronouns ‘it’ and ‘them’</a:t>
                      </a:r>
                      <a:endParaRPr lang="en-GB" sz="1500" dirty="0">
                        <a:latin typeface="Century Gothic" panose="020B0502020202020204" pitchFamily="34" charset="0"/>
                      </a:endParaRPr>
                    </a:p>
                  </a:txBody>
                  <a:tcPr anchor="ctr"/>
                </a:tc>
                <a:extLst>
                  <a:ext uri="{0D108BD9-81ED-4DB2-BD59-A6C34878D82A}">
                    <a16:rowId xmlns:a16="http://schemas.microsoft.com/office/drawing/2014/main" val="10005"/>
                  </a:ext>
                </a:extLst>
              </a:tr>
              <a:tr h="292520">
                <a:tc>
                  <a:txBody>
                    <a:bodyPr/>
                    <a:lstStyle/>
                    <a:p>
                      <a:r>
                        <a:rPr lang="en-GB" sz="1500" b="1" dirty="0">
                          <a:latin typeface="Century Gothic" panose="020B0502020202020204" pitchFamily="34" charset="0"/>
                        </a:rPr>
                        <a:t>7</a:t>
                      </a:r>
                      <a:r>
                        <a:rPr lang="en-GB" sz="1500" dirty="0">
                          <a:latin typeface="Century Gothic" panose="020B0502020202020204" pitchFamily="34" charset="0"/>
                        </a:rPr>
                        <a:t> Using ‘</a:t>
                      </a:r>
                      <a:r>
                        <a:rPr lang="en-GB" sz="1500" dirty="0" err="1">
                          <a:latin typeface="Century Gothic" panose="020B0502020202020204" pitchFamily="34" charset="0"/>
                        </a:rPr>
                        <a:t>kein</a:t>
                      </a:r>
                      <a:r>
                        <a:rPr lang="en-GB" sz="1500" dirty="0">
                          <a:latin typeface="Century Gothic" panose="020B0502020202020204" pitchFamily="34" charset="0"/>
                        </a:rPr>
                        <a:t>, </a:t>
                      </a:r>
                      <a:r>
                        <a:rPr lang="en-GB" sz="1500" dirty="0" err="1">
                          <a:latin typeface="Century Gothic" panose="020B0502020202020204" pitchFamily="34" charset="0"/>
                        </a:rPr>
                        <a:t>keine</a:t>
                      </a:r>
                      <a:r>
                        <a:rPr lang="en-GB" sz="1500" dirty="0">
                          <a:latin typeface="Century Gothic" panose="020B0502020202020204" pitchFamily="34" charset="0"/>
                        </a:rPr>
                        <a:t>, </a:t>
                      </a:r>
                      <a:r>
                        <a:rPr lang="en-GB" sz="1500" dirty="0" err="1">
                          <a:latin typeface="Century Gothic" panose="020B0502020202020204" pitchFamily="34" charset="0"/>
                        </a:rPr>
                        <a:t>kein</a:t>
                      </a:r>
                      <a:r>
                        <a:rPr lang="en-GB" sz="1500" dirty="0">
                          <a:latin typeface="Century Gothic" panose="020B0502020202020204" pitchFamily="34" charset="0"/>
                        </a:rPr>
                        <a:t>’</a:t>
                      </a:r>
                    </a:p>
                  </a:txBody>
                  <a:tcPr anchor="ctr"/>
                </a:tc>
                <a:tc>
                  <a:txBody>
                    <a:bodyPr/>
                    <a:lstStyle/>
                    <a:p>
                      <a:r>
                        <a:rPr lang="en-GB" sz="1500" b="1" dirty="0">
                          <a:latin typeface="Century Gothic" panose="020B0502020202020204" pitchFamily="34" charset="0"/>
                        </a:rPr>
                        <a:t>15</a:t>
                      </a:r>
                      <a:r>
                        <a:rPr lang="en-GB" sz="1500" dirty="0">
                          <a:latin typeface="Century Gothic" panose="020B0502020202020204" pitchFamily="34" charset="0"/>
                        </a:rPr>
                        <a:t> Verb MÖGEN (to like)</a:t>
                      </a:r>
                    </a:p>
                  </a:txBody>
                  <a:tcPr anchor="ctr"/>
                </a:tc>
                <a:extLst>
                  <a:ext uri="{0D108BD9-81ED-4DB2-BD59-A6C34878D82A}">
                    <a16:rowId xmlns:a16="http://schemas.microsoft.com/office/drawing/2014/main" val="10006"/>
                  </a:ext>
                </a:extLst>
              </a:tr>
              <a:tr h="501462">
                <a:tc>
                  <a:txBody>
                    <a:bodyPr/>
                    <a:lstStyle/>
                    <a:p>
                      <a:r>
                        <a:rPr lang="en-GB" sz="1500" b="1" dirty="0">
                          <a:latin typeface="Century Gothic" panose="020B0502020202020204" pitchFamily="34" charset="0"/>
                        </a:rPr>
                        <a:t>8 </a:t>
                      </a:r>
                      <a:r>
                        <a:rPr lang="en-GB" sz="1500" dirty="0">
                          <a:latin typeface="Century Gothic" panose="020B0502020202020204" pitchFamily="34" charset="0"/>
                        </a:rPr>
                        <a:t>Definite articles: Row 2 (accusative) after verbs</a:t>
                      </a:r>
                    </a:p>
                  </a:txBody>
                  <a:tcPr anchor="ctr"/>
                </a:tc>
                <a:tc>
                  <a:txBody>
                    <a:bodyPr/>
                    <a:lstStyle/>
                    <a:p>
                      <a:r>
                        <a:rPr lang="en-GB" sz="1500" b="1" dirty="0">
                          <a:latin typeface="Century Gothic" panose="020B0502020202020204" pitchFamily="34" charset="0"/>
                        </a:rPr>
                        <a:t>16</a:t>
                      </a:r>
                      <a:r>
                        <a:rPr lang="en-GB" sz="1500" dirty="0">
                          <a:latin typeface="Century Gothic" panose="020B0502020202020204" pitchFamily="34" charset="0"/>
                        </a:rPr>
                        <a:t> Verb FINDEN</a:t>
                      </a:r>
                      <a:r>
                        <a:rPr lang="en-GB" sz="1500" baseline="0" dirty="0">
                          <a:latin typeface="Century Gothic" panose="020B0502020202020204" pitchFamily="34" charset="0"/>
                        </a:rPr>
                        <a:t> (to find)</a:t>
                      </a:r>
                      <a:endParaRPr lang="en-GB" sz="1500" dirty="0">
                        <a:latin typeface="Century Gothic" panose="020B0502020202020204" pitchFamily="34" charset="0"/>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87306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26331" y="3493666"/>
            <a:ext cx="6507084" cy="629028"/>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175458" y="1180768"/>
            <a:ext cx="6507084" cy="629028"/>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45952" y="593392"/>
            <a:ext cx="6651239"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Present tense weak verbs – 1</a:t>
            </a:r>
            <a:r>
              <a:rPr lang="en-GB" b="1" baseline="30000" dirty="0">
                <a:solidFill>
                  <a:srgbClr val="000000"/>
                </a:solidFill>
                <a:latin typeface="Century Gothic" panose="020B0502020202020204" pitchFamily="34" charset="0"/>
              </a:rPr>
              <a:t>st</a:t>
            </a:r>
            <a:r>
              <a:rPr lang="en-GB" b="1" dirty="0">
                <a:solidFill>
                  <a:srgbClr val="000000"/>
                </a:solidFill>
                <a:latin typeface="Century Gothic" panose="020B0502020202020204" pitchFamily="34" charset="0"/>
              </a:rPr>
              <a:t> person plural</a:t>
            </a:r>
            <a:endParaRPr lang="en-GB" b="1" baseline="30000" dirty="0">
              <a:solidFill>
                <a:srgbClr val="000000"/>
              </a:solidFill>
              <a:latin typeface="Century Gothic" panose="020B0502020202020204" pitchFamily="34" charset="0"/>
            </a:endParaRPr>
          </a:p>
        </p:txBody>
      </p:sp>
      <p:sp>
        <p:nvSpPr>
          <p:cNvPr id="34" name="Rectangle 33">
            <a:extLst>
              <a:ext uri="{FF2B5EF4-FFF2-40B4-BE49-F238E27FC236}">
                <a16:creationId xmlns:a16="http://schemas.microsoft.com/office/drawing/2014/main" id="{F98E3EBB-F240-4D15-A83A-10024281FC12}"/>
              </a:ext>
            </a:extLst>
          </p:cNvPr>
          <p:cNvSpPr/>
          <p:nvPr/>
        </p:nvSpPr>
        <p:spPr>
          <a:xfrm>
            <a:off x="5013176" y="4614412"/>
            <a:ext cx="1656184" cy="3399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2559366767"/>
              </p:ext>
            </p:extLst>
          </p:nvPr>
        </p:nvGraphicFramePr>
        <p:xfrm>
          <a:off x="862752" y="5026556"/>
          <a:ext cx="3865987" cy="4049280"/>
        </p:xfrm>
        <a:graphic>
          <a:graphicData uri="http://schemas.openxmlformats.org/drawingml/2006/table">
            <a:tbl>
              <a:tblPr>
                <a:tableStyleId>{5940675A-B579-460E-94D1-54222C63F5DA}</a:tableStyleId>
              </a:tblPr>
              <a:tblGrid>
                <a:gridCol w="1793880">
                  <a:extLst>
                    <a:ext uri="{9D8B030D-6E8A-4147-A177-3AD203B41FA5}">
                      <a16:colId xmlns:a16="http://schemas.microsoft.com/office/drawing/2014/main" val="1445783936"/>
                    </a:ext>
                  </a:extLst>
                </a:gridCol>
                <a:gridCol w="2072107">
                  <a:extLst>
                    <a:ext uri="{9D8B030D-6E8A-4147-A177-3AD203B41FA5}">
                      <a16:colId xmlns:a16="http://schemas.microsoft.com/office/drawing/2014/main" val="196554446"/>
                    </a:ext>
                  </a:extLst>
                </a:gridCol>
              </a:tblGrid>
              <a:tr h="0">
                <a:tc>
                  <a:txBody>
                    <a:bodyPr/>
                    <a:lstStyle/>
                    <a:p>
                      <a:pPr algn="l" fontAlgn="b"/>
                      <a:r>
                        <a:rPr lang="en-GB" sz="1600" b="0" i="0" u="none" strike="noStrike" dirty="0" err="1">
                          <a:solidFill>
                            <a:srgbClr val="000000"/>
                          </a:solidFill>
                          <a:effectLst/>
                          <a:latin typeface="Century Gothic" panose="020B0502020202020204" pitchFamily="34" charset="0"/>
                        </a:rPr>
                        <a:t>schwimmen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swim, swimming</a:t>
                      </a:r>
                    </a:p>
                  </a:txBody>
                  <a:tcPr marL="90000" marR="90000" marT="46800" marB="46800" anchor="ctr"/>
                </a:tc>
                <a:extLst>
                  <a:ext uri="{0D108BD9-81ED-4DB2-BD59-A6C34878D82A}">
                    <a16:rowId xmlns:a16="http://schemas.microsoft.com/office/drawing/2014/main" val="10000"/>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wir</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sind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we are</a:t>
                      </a:r>
                    </a:p>
                  </a:txBody>
                  <a:tcPr marL="90000" marR="90000" marT="46800" marB="46800" anchor="ctr"/>
                </a:tc>
                <a:extLst>
                  <a:ext uri="{0D108BD9-81ED-4DB2-BD59-A6C34878D82A}">
                    <a16:rowId xmlns:a16="http://schemas.microsoft.com/office/drawing/2014/main" val="10001"/>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wir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we</a:t>
                      </a:r>
                    </a:p>
                  </a:txBody>
                  <a:tcPr marL="90000" marR="90000" marT="46800" marB="46800" anchor="ctr"/>
                </a:tc>
                <a:extLst>
                  <a:ext uri="{0D108BD9-81ED-4DB2-BD59-A6C34878D82A}">
                    <a16:rowId xmlns:a16="http://schemas.microsoft.com/office/drawing/2014/main" val="10002"/>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beide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both</a:t>
                      </a:r>
                    </a:p>
                  </a:txBody>
                  <a:tcPr marL="90000" marR="90000" marT="46800" marB="46800" anchor="ctr"/>
                </a:tc>
                <a:extLst>
                  <a:ext uri="{0D108BD9-81ED-4DB2-BD59-A6C34878D82A}">
                    <a16:rowId xmlns:a16="http://schemas.microsoft.com/office/drawing/2014/main" val="10003"/>
                  </a:ext>
                </a:extLst>
              </a:tr>
              <a:tr h="0">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Einzelkind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only child</a:t>
                      </a:r>
                    </a:p>
                  </a:txBody>
                  <a:tcPr marL="90000" marR="90000" marT="46800" marB="46800" anchor="ctr"/>
                </a:tc>
                <a:extLst>
                  <a:ext uri="{0D108BD9-81ED-4DB2-BD59-A6C34878D82A}">
                    <a16:rowId xmlns:a16="http://schemas.microsoft.com/office/drawing/2014/main" val="10004"/>
                  </a:ext>
                </a:extLst>
              </a:tr>
              <a:tr h="0">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Moschee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mosque</a:t>
                      </a:r>
                    </a:p>
                  </a:txBody>
                  <a:tcPr marL="90000" marR="90000" marT="46800" marB="46800" anchor="ctr"/>
                </a:tc>
                <a:extLst>
                  <a:ext uri="{0D108BD9-81ED-4DB2-BD59-A6C34878D82A}">
                    <a16:rowId xmlns:a16="http://schemas.microsoft.com/office/drawing/2014/main" val="10005"/>
                  </a:ext>
                </a:extLst>
              </a:tr>
              <a:tr h="0">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Schlagzeug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drums</a:t>
                      </a:r>
                    </a:p>
                  </a:txBody>
                  <a:tcPr marL="90000" marR="90000" marT="46800" marB="46800" anchor="ctr"/>
                </a:tc>
                <a:extLst>
                  <a:ext uri="{0D108BD9-81ED-4DB2-BD59-A6C34878D82A}">
                    <a16:rowId xmlns:a16="http://schemas.microsoft.com/office/drawing/2014/main" val="10006"/>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türkisch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Turkish (</a:t>
                      </a:r>
                      <a:r>
                        <a:rPr lang="en-GB" sz="1600" b="0" i="0" u="none" strike="noStrike" dirty="0" err="1">
                          <a:solidFill>
                            <a:srgbClr val="000000"/>
                          </a:solidFill>
                          <a:effectLst/>
                          <a:latin typeface="Century Gothic" panose="020B0502020202020204" pitchFamily="34" charset="0"/>
                        </a:rPr>
                        <a:t>adj</a:t>
                      </a:r>
                      <a:r>
                        <a:rPr lang="en-GB" sz="1600" b="0" i="0" u="none" strike="noStrike" dirty="0">
                          <a:solidFill>
                            <a:srgbClr val="000000"/>
                          </a:solidFill>
                          <a:effectLst/>
                          <a:latin typeface="Century Gothic" panose="020B0502020202020204" pitchFamily="34" charset="0"/>
                        </a:rPr>
                        <a:t>)</a:t>
                      </a:r>
                    </a:p>
                  </a:txBody>
                  <a:tcPr marL="90000" marR="90000" marT="46800" marB="46800" anchor="ctr"/>
                </a:tc>
                <a:extLst>
                  <a:ext uri="{0D108BD9-81ED-4DB2-BD59-A6C34878D82A}">
                    <a16:rowId xmlns:a16="http://schemas.microsoft.com/office/drawing/2014/main" val="10007"/>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gemeinsam</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in common</a:t>
                      </a:r>
                    </a:p>
                  </a:txBody>
                  <a:tcPr marL="90000" marR="90000" marT="46800" marB="46800" anchor="ctr"/>
                </a:tc>
                <a:extLst>
                  <a:ext uri="{0D108BD9-81ED-4DB2-BD59-A6C34878D82A}">
                    <a16:rowId xmlns:a16="http://schemas.microsoft.com/office/drawing/2014/main" val="309232370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immer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always</a:t>
                      </a:r>
                    </a:p>
                  </a:txBody>
                  <a:tcPr marL="90000" marR="90000" marT="46800" marB="46800" anchor="ctr"/>
                </a:tc>
                <a:extLst>
                  <a:ext uri="{0D108BD9-81ED-4DB2-BD59-A6C34878D82A}">
                    <a16:rowId xmlns:a16="http://schemas.microsoft.com/office/drawing/2014/main" val="82542282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zusammen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together</a:t>
                      </a:r>
                    </a:p>
                  </a:txBody>
                  <a:tcPr marL="90000" marR="90000" marT="46800" marB="46800" anchor="ctr"/>
                </a:tc>
                <a:extLst>
                  <a:ext uri="{0D108BD9-81ED-4DB2-BD59-A6C34878D82A}">
                    <a16:rowId xmlns:a16="http://schemas.microsoft.com/office/drawing/2014/main" val="426221376"/>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Angst </a:t>
                      </a:r>
                      <a:r>
                        <a:rPr lang="en-GB" sz="1600" b="0" i="0" u="none" strike="noStrike" dirty="0" err="1">
                          <a:solidFill>
                            <a:srgbClr val="000000"/>
                          </a:solidFill>
                          <a:effectLst/>
                          <a:latin typeface="Century Gothic" panose="020B0502020202020204" pitchFamily="34" charset="0"/>
                        </a:rPr>
                        <a:t>vor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fear of</a:t>
                      </a:r>
                    </a:p>
                  </a:txBody>
                  <a:tcPr marL="90000" marR="90000" marT="46800" marB="46800" anchor="ctr"/>
                </a:tc>
                <a:extLst>
                  <a:ext uri="{0D108BD9-81ED-4DB2-BD59-A6C34878D82A}">
                    <a16:rowId xmlns:a16="http://schemas.microsoft.com/office/drawing/2014/main" val="10011"/>
                  </a:ext>
                </a:extLst>
              </a:tr>
            </a:tbl>
          </a:graphicData>
        </a:graphic>
      </p:graphicFrame>
      <p:sp>
        <p:nvSpPr>
          <p:cNvPr id="38" name="Rectangle 37">
            <a:extLst>
              <a:ext uri="{FF2B5EF4-FFF2-40B4-BE49-F238E27FC236}">
                <a16:creationId xmlns:a16="http://schemas.microsoft.com/office/drawing/2014/main" id="{19509943-55FC-4F7C-81BB-D4DC52DCE2C9}"/>
              </a:ext>
            </a:extLst>
          </p:cNvPr>
          <p:cNvSpPr/>
          <p:nvPr/>
        </p:nvSpPr>
        <p:spPr>
          <a:xfrm>
            <a:off x="126331" y="4605257"/>
            <a:ext cx="4561295" cy="32924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1600" b="1" dirty="0">
                <a:solidFill>
                  <a:srgbClr val="FFFFFF"/>
                </a:solidFill>
                <a:latin typeface="Century Gothic" panose="020B0502020202020204" pitchFamily="34" charset="0"/>
              </a:rPr>
              <a:t> Talking  about yourself and someone else</a:t>
            </a:r>
          </a:p>
        </p:txBody>
      </p:sp>
      <p:sp>
        <p:nvSpPr>
          <p:cNvPr id="4" name="TextBox 3">
            <a:extLst>
              <a:ext uri="{FF2B5EF4-FFF2-40B4-BE49-F238E27FC236}">
                <a16:creationId xmlns:a16="http://schemas.microsoft.com/office/drawing/2014/main" id="{9445C956-4546-41C4-9653-C868B9F79660}"/>
              </a:ext>
            </a:extLst>
          </p:cNvPr>
          <p:cNvSpPr txBox="1"/>
          <p:nvPr/>
        </p:nvSpPr>
        <p:spPr>
          <a:xfrm>
            <a:off x="18121" y="847094"/>
            <a:ext cx="6381218"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To say ‘</a:t>
            </a:r>
            <a:r>
              <a:rPr lang="en-GB" sz="1600" b="1" i="1" dirty="0">
                <a:solidFill>
                  <a:srgbClr val="000000"/>
                </a:solidFill>
                <a:latin typeface="Century Gothic" panose="020B0502020202020204" pitchFamily="34" charset="0"/>
              </a:rPr>
              <a:t>we’ </a:t>
            </a:r>
            <a:r>
              <a:rPr lang="en-GB" sz="1600" dirty="0">
                <a:solidFill>
                  <a:srgbClr val="000000"/>
                </a:solidFill>
                <a:latin typeface="Century Gothic" panose="020B0502020202020204" pitchFamily="34" charset="0"/>
              </a:rPr>
              <a:t>add </a:t>
            </a:r>
            <a:r>
              <a:rPr lang="en-GB" sz="1600" b="1" dirty="0">
                <a:solidFill>
                  <a:srgbClr val="000000"/>
                </a:solidFill>
                <a:latin typeface="Century Gothic" panose="020B0502020202020204" pitchFamily="34" charset="0"/>
              </a:rPr>
              <a:t>–</a:t>
            </a:r>
            <a:r>
              <a:rPr lang="en-GB" sz="1600" b="1" dirty="0" err="1">
                <a:solidFill>
                  <a:srgbClr val="000000"/>
                </a:solidFill>
                <a:latin typeface="Century Gothic" panose="020B0502020202020204" pitchFamily="34" charset="0"/>
              </a:rPr>
              <a:t>en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 to the stem of the verb:</a:t>
            </a:r>
            <a:endParaRPr lang="en-US" sz="1600" dirty="0">
              <a:solidFill>
                <a:srgbClr val="000000"/>
              </a:solidFill>
              <a:latin typeface="Century Gothic" panose="020B0502020202020204" pitchFamily="34" charset="0"/>
            </a:endParaRPr>
          </a:p>
        </p:txBody>
      </p:sp>
      <p:sp>
        <p:nvSpPr>
          <p:cNvPr id="19" name="TextBox 18">
            <a:extLst>
              <a:ext uri="{FF2B5EF4-FFF2-40B4-BE49-F238E27FC236}">
                <a16:creationId xmlns:a16="http://schemas.microsoft.com/office/drawing/2014/main" id="{C4708939-0CBD-437A-AF8A-DD3A0EB536B3}"/>
              </a:ext>
            </a:extLst>
          </p:cNvPr>
          <p:cNvSpPr txBox="1"/>
          <p:nvPr/>
        </p:nvSpPr>
        <p:spPr>
          <a:xfrm>
            <a:off x="150600" y="1202768"/>
            <a:ext cx="6417521" cy="584775"/>
          </a:xfrm>
          <a:prstGeom prst="rect">
            <a:avLst/>
          </a:prstGeom>
          <a:noFill/>
        </p:spPr>
        <p:txBody>
          <a:bodyPr wrap="square" rtlCol="0">
            <a:spAutoFit/>
          </a:bodyPr>
          <a:lstStyle/>
          <a:p>
            <a:pPr fontAlgn="auto">
              <a:spcBef>
                <a:spcPts val="0"/>
              </a:spcBef>
              <a:spcAft>
                <a:spcPts val="0"/>
              </a:spcAft>
              <a:defRPr/>
            </a:pPr>
            <a:r>
              <a:rPr lang="en-GB" sz="1600" b="1" dirty="0" err="1">
                <a:solidFill>
                  <a:srgbClr val="000000"/>
                </a:solidFill>
                <a:latin typeface="Century Gothic" panose="020F0302020204030204"/>
              </a:rPr>
              <a:t>Wir</a:t>
            </a:r>
            <a:r>
              <a:rPr lang="en-GB" sz="1600" dirty="0">
                <a:solidFill>
                  <a:srgbClr val="000000"/>
                </a:solidFill>
                <a:latin typeface="Century Gothic" panose="020F0302020204030204"/>
              </a:rPr>
              <a:t> </a:t>
            </a:r>
            <a:r>
              <a:rPr lang="en-GB" sz="1600" dirty="0" err="1">
                <a:solidFill>
                  <a:srgbClr val="000000"/>
                </a:solidFill>
                <a:latin typeface="Century Gothic" panose="020F0302020204030204"/>
              </a:rPr>
              <a:t>geh</a:t>
            </a:r>
            <a:r>
              <a:rPr lang="en-GB" sz="1600" b="1" dirty="0" err="1">
                <a:solidFill>
                  <a:srgbClr val="000000"/>
                </a:solidFill>
                <a:latin typeface="Century Gothic" panose="020F0302020204030204"/>
              </a:rPr>
              <a:t>en</a:t>
            </a:r>
            <a:r>
              <a:rPr lang="en-GB" sz="1600" dirty="0">
                <a:solidFill>
                  <a:srgbClr val="000000"/>
                </a:solidFill>
                <a:latin typeface="Century Gothic" panose="020F0302020204030204"/>
              </a:rPr>
              <a:t> </a:t>
            </a:r>
            <a:r>
              <a:rPr lang="en-GB" sz="1600" dirty="0" err="1">
                <a:solidFill>
                  <a:srgbClr val="000000"/>
                </a:solidFill>
                <a:latin typeface="Century Gothic" panose="020F0302020204030204"/>
              </a:rPr>
              <a:t>jeden</a:t>
            </a:r>
            <a:r>
              <a:rPr lang="en-GB" sz="1600" dirty="0">
                <a:solidFill>
                  <a:srgbClr val="000000"/>
                </a:solidFill>
                <a:latin typeface="Century Gothic" panose="020F0302020204030204"/>
              </a:rPr>
              <a:t> Tag in die Schule. </a:t>
            </a:r>
            <a:r>
              <a:rPr lang="en-GB" sz="1600" b="1" i="1" dirty="0">
                <a:solidFill>
                  <a:srgbClr val="000000"/>
                </a:solidFill>
                <a:latin typeface="Century Gothic" panose="020F0302020204030204"/>
              </a:rPr>
              <a:t>We</a:t>
            </a:r>
            <a:r>
              <a:rPr lang="en-GB" sz="1600" i="1" dirty="0">
                <a:solidFill>
                  <a:srgbClr val="000000"/>
                </a:solidFill>
                <a:latin typeface="Century Gothic" panose="020F0302020204030204"/>
              </a:rPr>
              <a:t> go to school every day.</a:t>
            </a:r>
          </a:p>
          <a:p>
            <a:pPr fontAlgn="auto">
              <a:spcBef>
                <a:spcPts val="0"/>
              </a:spcBef>
              <a:spcAft>
                <a:spcPts val="0"/>
              </a:spcAft>
              <a:defRPr/>
            </a:pPr>
            <a:r>
              <a:rPr lang="en-GB" sz="1600" b="1" dirty="0" err="1">
                <a:solidFill>
                  <a:srgbClr val="000000"/>
                </a:solidFill>
                <a:latin typeface="Century Gothic" panose="020F0302020204030204"/>
              </a:rPr>
              <a:t>Wir</a:t>
            </a:r>
            <a:r>
              <a:rPr lang="en-GB" sz="1600" b="1" dirty="0">
                <a:solidFill>
                  <a:srgbClr val="000000"/>
                </a:solidFill>
                <a:latin typeface="Century Gothic" panose="020F0302020204030204"/>
              </a:rPr>
              <a:t> </a:t>
            </a:r>
            <a:r>
              <a:rPr lang="en-GB" sz="1600" dirty="0" err="1">
                <a:solidFill>
                  <a:srgbClr val="000000"/>
                </a:solidFill>
                <a:latin typeface="Century Gothic" panose="020F0302020204030204"/>
              </a:rPr>
              <a:t>bleib</a:t>
            </a:r>
            <a:r>
              <a:rPr lang="en-GB" sz="1600" b="1" dirty="0" err="1">
                <a:solidFill>
                  <a:srgbClr val="000000"/>
                </a:solidFill>
                <a:latin typeface="Century Gothic" panose="020F0302020204030204"/>
              </a:rPr>
              <a:t>en</a:t>
            </a:r>
            <a:r>
              <a:rPr lang="en-GB" sz="1600" dirty="0">
                <a:solidFill>
                  <a:srgbClr val="000000"/>
                </a:solidFill>
                <a:latin typeface="Century Gothic" panose="020F0302020204030204"/>
              </a:rPr>
              <a:t> </a:t>
            </a:r>
            <a:r>
              <a:rPr lang="en-GB" sz="1600" dirty="0" err="1">
                <a:solidFill>
                  <a:srgbClr val="000000"/>
                </a:solidFill>
                <a:latin typeface="Century Gothic" panose="020F0302020204030204"/>
              </a:rPr>
              <a:t>kaum</a:t>
            </a:r>
            <a:r>
              <a:rPr lang="en-GB" sz="1600" dirty="0">
                <a:solidFill>
                  <a:srgbClr val="000000"/>
                </a:solidFill>
                <a:latin typeface="Century Gothic" panose="020F0302020204030204"/>
              </a:rPr>
              <a:t> </a:t>
            </a:r>
            <a:r>
              <a:rPr lang="en-GB" sz="1600" dirty="0" err="1">
                <a:solidFill>
                  <a:srgbClr val="000000"/>
                </a:solidFill>
                <a:latin typeface="Century Gothic" panose="020F0302020204030204"/>
              </a:rPr>
              <a:t>zu</a:t>
            </a:r>
            <a:r>
              <a:rPr lang="en-GB" sz="1600" dirty="0">
                <a:solidFill>
                  <a:srgbClr val="000000"/>
                </a:solidFill>
                <a:latin typeface="Century Gothic" panose="020F0302020204030204"/>
              </a:rPr>
              <a:t> </a:t>
            </a:r>
            <a:r>
              <a:rPr lang="en-GB" sz="1600" dirty="0" err="1">
                <a:solidFill>
                  <a:srgbClr val="000000"/>
                </a:solidFill>
                <a:latin typeface="Century Gothic" panose="020F0302020204030204"/>
              </a:rPr>
              <a:t>Hause</a:t>
            </a:r>
            <a:r>
              <a:rPr lang="en-GB" sz="1600" dirty="0">
                <a:solidFill>
                  <a:srgbClr val="000000"/>
                </a:solidFill>
                <a:latin typeface="Century Gothic" panose="020F0302020204030204"/>
              </a:rPr>
              <a:t>               </a:t>
            </a:r>
            <a:r>
              <a:rPr lang="en-GB" sz="1600" b="1" i="1" dirty="0">
                <a:solidFill>
                  <a:srgbClr val="000000"/>
                </a:solidFill>
                <a:latin typeface="Century Gothic" panose="020F0302020204030204"/>
              </a:rPr>
              <a:t>We </a:t>
            </a:r>
            <a:r>
              <a:rPr lang="en-GB" sz="1600" i="1" dirty="0">
                <a:solidFill>
                  <a:srgbClr val="000000"/>
                </a:solidFill>
                <a:latin typeface="Century Gothic" panose="020F0302020204030204"/>
              </a:rPr>
              <a:t>rarely stay at home.</a:t>
            </a:r>
          </a:p>
        </p:txBody>
      </p:sp>
      <p:sp>
        <p:nvSpPr>
          <p:cNvPr id="10" name="TextBox 9">
            <a:extLst>
              <a:ext uri="{FF2B5EF4-FFF2-40B4-BE49-F238E27FC236}">
                <a16:creationId xmlns:a16="http://schemas.microsoft.com/office/drawing/2014/main" id="{82D88202-AF6C-4C26-977A-AF705E8EF1C9}"/>
              </a:ext>
            </a:extLst>
          </p:cNvPr>
          <p:cNvSpPr txBox="1"/>
          <p:nvPr/>
        </p:nvSpPr>
        <p:spPr>
          <a:xfrm>
            <a:off x="96142" y="1868587"/>
            <a:ext cx="6569755" cy="584775"/>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The </a:t>
            </a:r>
            <a:r>
              <a:rPr lang="en-GB" sz="1600" b="1" i="1" dirty="0" err="1">
                <a:solidFill>
                  <a:srgbClr val="000000"/>
                </a:solidFill>
                <a:latin typeface="Century Gothic" panose="020B0502020202020204" pitchFamily="34" charset="0"/>
              </a:rPr>
              <a:t>wir</a:t>
            </a:r>
            <a:r>
              <a:rPr lang="en-GB" sz="1600" dirty="0">
                <a:solidFill>
                  <a:srgbClr val="000000"/>
                </a:solidFill>
                <a:latin typeface="Century Gothic" panose="020B0502020202020204" pitchFamily="34" charset="0"/>
              </a:rPr>
              <a:t> form of the verb is the </a:t>
            </a:r>
            <a:r>
              <a:rPr lang="en-GB" sz="1600" u="sng" dirty="0">
                <a:solidFill>
                  <a:srgbClr val="000000"/>
                </a:solidFill>
                <a:latin typeface="Century Gothic" panose="020B0502020202020204" pitchFamily="34" charset="0"/>
              </a:rPr>
              <a:t>same</a:t>
            </a:r>
            <a:r>
              <a:rPr lang="en-GB" sz="1600" dirty="0">
                <a:solidFill>
                  <a:srgbClr val="000000"/>
                </a:solidFill>
                <a:latin typeface="Century Gothic" panose="020B0502020202020204" pitchFamily="34" charset="0"/>
              </a:rPr>
              <a:t> as the </a:t>
            </a:r>
            <a:r>
              <a:rPr lang="en-GB" sz="1600" b="1" dirty="0">
                <a:solidFill>
                  <a:srgbClr val="000000"/>
                </a:solidFill>
                <a:latin typeface="Century Gothic" panose="020B0502020202020204" pitchFamily="34" charset="0"/>
              </a:rPr>
              <a:t>infinitive</a:t>
            </a:r>
            <a:r>
              <a:rPr lang="en-GB" sz="1600" dirty="0">
                <a:solidFill>
                  <a:srgbClr val="000000"/>
                </a:solidFill>
                <a:latin typeface="Century Gothic" panose="020B0502020202020204" pitchFamily="34" charset="0"/>
              </a:rPr>
              <a:t> form </a:t>
            </a:r>
            <a:br>
              <a:rPr lang="en-GB" sz="1600" dirty="0">
                <a:solidFill>
                  <a:srgbClr val="000000"/>
                </a:solidFill>
                <a:latin typeface="Century Gothic" panose="020B0502020202020204" pitchFamily="34" charset="0"/>
              </a:rPr>
            </a:br>
            <a:r>
              <a:rPr lang="en-GB" sz="1600" dirty="0">
                <a:solidFill>
                  <a:srgbClr val="000000"/>
                </a:solidFill>
                <a:latin typeface="Century Gothic" panose="020B0502020202020204" pitchFamily="34" charset="0"/>
              </a:rPr>
              <a:t>that you find in the dictionary</a:t>
            </a:r>
            <a:endParaRPr lang="en-US" sz="1600" dirty="0">
              <a:solidFill>
                <a:srgbClr val="000000"/>
              </a:solidFill>
              <a:latin typeface="Arial"/>
            </a:endParaRPr>
          </a:p>
        </p:txBody>
      </p:sp>
      <p:pic>
        <p:nvPicPr>
          <p:cNvPr id="21" name="Picture 20" descr="A close up of a logo&#10;&#10;Description automatically generated">
            <a:extLst>
              <a:ext uri="{FF2B5EF4-FFF2-40B4-BE49-F238E27FC236}">
                <a16:creationId xmlns:a16="http://schemas.microsoft.com/office/drawing/2014/main" id="{6795E594-B55D-4C29-A138-33C1B3EF623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61328"/>
                    </a14:imgEffect>
                  </a14:imgLayer>
                </a14:imgProps>
              </a:ext>
              <a:ext uri="{28A0092B-C50C-407E-A947-70E740481C1C}">
                <a14:useLocalDpi xmlns:a14="http://schemas.microsoft.com/office/drawing/2010/main" val="0"/>
              </a:ext>
            </a:extLst>
          </a:blip>
          <a:srcRect l="3124" t="6666" r="46876" b="4444"/>
          <a:stretch/>
        </p:blipFill>
        <p:spPr>
          <a:xfrm>
            <a:off x="5884045" y="1648478"/>
            <a:ext cx="836569" cy="836569"/>
          </a:xfrm>
          <a:prstGeom prst="rect">
            <a:avLst/>
          </a:prstGeom>
        </p:spPr>
      </p:pic>
      <p:sp>
        <p:nvSpPr>
          <p:cNvPr id="12" name="TextBox 11">
            <a:extLst>
              <a:ext uri="{FF2B5EF4-FFF2-40B4-BE49-F238E27FC236}">
                <a16:creationId xmlns:a16="http://schemas.microsoft.com/office/drawing/2014/main" id="{621D56D7-9A4A-437A-9955-5E0FB81FC2B0}"/>
              </a:ext>
            </a:extLst>
          </p:cNvPr>
          <p:cNvSpPr txBox="1"/>
          <p:nvPr/>
        </p:nvSpPr>
        <p:spPr>
          <a:xfrm>
            <a:off x="63538" y="2396547"/>
            <a:ext cx="5464413" cy="369332"/>
          </a:xfrm>
          <a:prstGeom prst="rect">
            <a:avLst/>
          </a:prstGeom>
          <a:noFill/>
        </p:spPr>
        <p:txBody>
          <a:bodyPr wrap="square" rtlCol="0">
            <a:spAutoFit/>
          </a:bodyPr>
          <a:lstStyle/>
          <a:p>
            <a:pPr fontAlgn="auto">
              <a:spcBef>
                <a:spcPts val="0"/>
              </a:spcBef>
              <a:spcAft>
                <a:spcPts val="0"/>
              </a:spcAft>
            </a:pPr>
            <a:r>
              <a:rPr lang="en-GB" b="1" dirty="0">
                <a:solidFill>
                  <a:srgbClr val="000000"/>
                </a:solidFill>
                <a:latin typeface="Century Gothic" panose="020B0502020202020204" pitchFamily="34" charset="0"/>
              </a:rPr>
              <a:t>Present simple or continuous?</a:t>
            </a:r>
            <a:endParaRPr lang="en-US" b="1" dirty="0">
              <a:solidFill>
                <a:srgbClr val="000000"/>
              </a:solidFill>
              <a:latin typeface="Century Gothic" panose="020B0502020202020204" pitchFamily="34" charset="0"/>
            </a:endParaRPr>
          </a:p>
        </p:txBody>
      </p:sp>
      <p:sp>
        <p:nvSpPr>
          <p:cNvPr id="13" name="TextBox 12">
            <a:extLst>
              <a:ext uri="{FF2B5EF4-FFF2-40B4-BE49-F238E27FC236}">
                <a16:creationId xmlns:a16="http://schemas.microsoft.com/office/drawing/2014/main" id="{D3104000-9A27-4FC6-8A2F-EC5FFE3E6279}"/>
              </a:ext>
            </a:extLst>
          </p:cNvPr>
          <p:cNvSpPr txBox="1"/>
          <p:nvPr/>
        </p:nvSpPr>
        <p:spPr>
          <a:xfrm>
            <a:off x="93850" y="2670307"/>
            <a:ext cx="6572047" cy="830997"/>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English has </a:t>
            </a:r>
            <a:r>
              <a:rPr lang="en-GB" sz="1600" b="1" dirty="0">
                <a:solidFill>
                  <a:srgbClr val="000000"/>
                </a:solidFill>
                <a:latin typeface="Century Gothic" panose="020B0502020202020204" pitchFamily="34" charset="0"/>
              </a:rPr>
              <a:t>two</a:t>
            </a:r>
            <a:r>
              <a:rPr lang="en-GB" sz="1600" dirty="0">
                <a:solidFill>
                  <a:srgbClr val="000000"/>
                </a:solidFill>
                <a:latin typeface="Century Gothic" panose="020B0502020202020204" pitchFamily="34" charset="0"/>
              </a:rPr>
              <a:t> present tense forms: </a:t>
            </a:r>
            <a:br>
              <a:rPr lang="en-GB" sz="1600" dirty="0">
                <a:solidFill>
                  <a:srgbClr val="000000"/>
                </a:solidFill>
                <a:latin typeface="Century Gothic" panose="020B0502020202020204" pitchFamily="34" charset="0"/>
              </a:rPr>
            </a:br>
            <a:r>
              <a:rPr lang="en-GB" sz="1600" b="1" dirty="0">
                <a:solidFill>
                  <a:srgbClr val="000000"/>
                </a:solidFill>
                <a:latin typeface="Century Gothic" panose="020B0502020202020204" pitchFamily="34" charset="0"/>
              </a:rPr>
              <a:t>present simple </a:t>
            </a:r>
            <a:r>
              <a:rPr lang="en-GB" sz="1600" dirty="0">
                <a:solidFill>
                  <a:srgbClr val="000000"/>
                </a:solidFill>
                <a:latin typeface="Century Gothic" panose="020B0502020202020204" pitchFamily="34" charset="0"/>
              </a:rPr>
              <a:t>for normal routine and </a:t>
            </a:r>
            <a:r>
              <a:rPr lang="en-GB" sz="1600" b="1" dirty="0">
                <a:solidFill>
                  <a:srgbClr val="000000"/>
                </a:solidFill>
                <a:latin typeface="Century Gothic" panose="020B0502020202020204" pitchFamily="34" charset="0"/>
              </a:rPr>
              <a:t>continuous</a:t>
            </a:r>
            <a:r>
              <a:rPr lang="en-GB" sz="1600" dirty="0">
                <a:solidFill>
                  <a:srgbClr val="000000"/>
                </a:solidFill>
                <a:latin typeface="Century Gothic" panose="020B0502020202020204" pitchFamily="34" charset="0"/>
              </a:rPr>
              <a:t> for ongoing (BE + </a:t>
            </a:r>
            <a:r>
              <a:rPr lang="en-GB" sz="1600" dirty="0" err="1">
                <a:solidFill>
                  <a:srgbClr val="000000"/>
                </a:solidFill>
                <a:latin typeface="Century Gothic" panose="020B0502020202020204" pitchFamily="34" charset="0"/>
              </a:rPr>
              <a:t>ing</a:t>
            </a:r>
            <a:r>
              <a:rPr lang="en-GB" sz="1600" dirty="0">
                <a:solidFill>
                  <a:srgbClr val="000000"/>
                </a:solidFill>
                <a:latin typeface="Century Gothic" panose="020B0502020202020204" pitchFamily="34" charset="0"/>
              </a:rPr>
              <a:t>). German has </a:t>
            </a:r>
            <a:r>
              <a:rPr lang="en-GB" sz="1600" b="1" dirty="0">
                <a:solidFill>
                  <a:srgbClr val="000000"/>
                </a:solidFill>
                <a:latin typeface="Century Gothic" panose="020B0502020202020204" pitchFamily="34" charset="0"/>
              </a:rPr>
              <a:t>only one present tense:</a:t>
            </a:r>
            <a:endParaRPr lang="en-US" sz="1600" dirty="0">
              <a:solidFill>
                <a:srgbClr val="000000"/>
              </a:solidFill>
              <a:latin typeface="Century Gothic" panose="020B0502020202020204" pitchFamily="34" charset="0"/>
            </a:endParaRPr>
          </a:p>
        </p:txBody>
      </p:sp>
      <p:sp>
        <p:nvSpPr>
          <p:cNvPr id="20" name="Speech Bubble: Rectangle with Corners Rounded 19">
            <a:extLst>
              <a:ext uri="{FF2B5EF4-FFF2-40B4-BE49-F238E27FC236}">
                <a16:creationId xmlns:a16="http://schemas.microsoft.com/office/drawing/2014/main" id="{A32A26A5-8FA3-438A-A775-4F31378E3174}"/>
              </a:ext>
            </a:extLst>
          </p:cNvPr>
          <p:cNvSpPr/>
          <p:nvPr/>
        </p:nvSpPr>
        <p:spPr>
          <a:xfrm>
            <a:off x="3893334" y="2242134"/>
            <a:ext cx="1396661" cy="681347"/>
          </a:xfrm>
          <a:prstGeom prst="wedgeRoundRectCallout">
            <a:avLst>
              <a:gd name="adj1" fmla="val -47720"/>
              <a:gd name="adj2" fmla="val 27845"/>
              <a:gd name="adj3" fmla="val 16667"/>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GB" sz="1200" dirty="0">
                <a:solidFill>
                  <a:srgbClr val="000000"/>
                </a:solidFill>
                <a:latin typeface="Century Gothic" panose="020B0502020202020204" pitchFamily="34" charset="0"/>
              </a:rPr>
              <a:t>Ich </a:t>
            </a:r>
            <a:r>
              <a:rPr lang="en-GB" sz="1200" dirty="0" err="1">
                <a:solidFill>
                  <a:srgbClr val="000000"/>
                </a:solidFill>
                <a:latin typeface="Century Gothic" panose="020B0502020202020204" pitchFamily="34" charset="0"/>
              </a:rPr>
              <a:t>spiele</a:t>
            </a:r>
            <a:r>
              <a:rPr lang="en-GB" sz="1200" dirty="0">
                <a:solidFill>
                  <a:srgbClr val="000000"/>
                </a:solidFill>
                <a:latin typeface="Century Gothic" panose="020B0502020202020204" pitchFamily="34" charset="0"/>
              </a:rPr>
              <a:t> = </a:t>
            </a:r>
            <a:br>
              <a:rPr lang="en-GB" sz="1200" dirty="0">
                <a:solidFill>
                  <a:srgbClr val="000000"/>
                </a:solidFill>
                <a:latin typeface="Century Gothic" panose="020B0502020202020204" pitchFamily="34" charset="0"/>
              </a:rPr>
            </a:br>
            <a:r>
              <a:rPr lang="en-GB" sz="1200" dirty="0">
                <a:solidFill>
                  <a:srgbClr val="000000"/>
                </a:solidFill>
                <a:latin typeface="Century Gothic" panose="020B0502020202020204" pitchFamily="34" charset="0"/>
              </a:rPr>
              <a:t>I play </a:t>
            </a:r>
            <a:r>
              <a:rPr lang="en-GB" sz="1200" b="1" dirty="0">
                <a:solidFill>
                  <a:srgbClr val="000000"/>
                </a:solidFill>
                <a:latin typeface="Century Gothic" panose="020B0502020202020204" pitchFamily="34" charset="0"/>
              </a:rPr>
              <a:t>and </a:t>
            </a:r>
            <a:r>
              <a:rPr lang="en-GB" sz="1200" dirty="0">
                <a:solidFill>
                  <a:srgbClr val="000000"/>
                </a:solidFill>
                <a:latin typeface="Century Gothic" panose="020B0502020202020204" pitchFamily="34" charset="0"/>
              </a:rPr>
              <a:t>I am playing</a:t>
            </a:r>
            <a:endParaRPr lang="en-US" sz="1200" dirty="0">
              <a:solidFill>
                <a:srgbClr val="000000"/>
              </a:solidFill>
            </a:endParaRP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38</a:t>
            </a:r>
          </a:p>
        </p:txBody>
      </p:sp>
      <p:sp>
        <p:nvSpPr>
          <p:cNvPr id="23" name="Rounded Rectangle 22"/>
          <p:cNvSpPr/>
          <p:nvPr/>
        </p:nvSpPr>
        <p:spPr>
          <a:xfrm>
            <a:off x="5199969" y="8162438"/>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2.1.3 &amp; 1.2.4</a:t>
            </a:r>
          </a:p>
        </p:txBody>
      </p:sp>
      <p:graphicFrame>
        <p:nvGraphicFramePr>
          <p:cNvPr id="24" name="Table 23"/>
          <p:cNvGraphicFramePr>
            <a:graphicFrameLocks noGrp="1"/>
          </p:cNvGraphicFramePr>
          <p:nvPr/>
        </p:nvGraphicFramePr>
        <p:xfrm>
          <a:off x="257129" y="5031200"/>
          <a:ext cx="652829" cy="3688080"/>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0553">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0553">
                <a:tc>
                  <a:txBody>
                    <a:bodyPr/>
                    <a:lstStyle/>
                    <a:p>
                      <a:pPr algn="ctr"/>
                      <a:r>
                        <a:rPr lang="en-GB" sz="1600" i="1" dirty="0">
                          <a:latin typeface="Century Gothic" panose="020B0502020202020204" pitchFamily="34" charset="0"/>
                        </a:rPr>
                        <a:t>pron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0553">
                <a:tc>
                  <a:txBody>
                    <a:bodyPr/>
                    <a:lstStyle/>
                    <a:p>
                      <a:pPr algn="ctr"/>
                      <a:r>
                        <a:rPr lang="en-GB" sz="1600" i="1" dirty="0">
                          <a:latin typeface="Century Gothic" panose="020B0502020202020204" pitchFamily="34" charset="0"/>
                        </a:rPr>
                        <a:t>pron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0553">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0553">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0553">
                <a:tc>
                  <a:txBody>
                    <a:bodyPr/>
                    <a:lstStyle/>
                    <a:p>
                      <a:pPr algn="ctr"/>
                      <a:r>
                        <a:rPr lang="en-GB" sz="1600" i="1" dirty="0">
                          <a:latin typeface="Century Gothic" panose="020B0502020202020204" pitchFamily="34" charset="0"/>
                        </a:rPr>
                        <a:t>nnt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0553">
                <a:tc>
                  <a:txBody>
                    <a:bodyPr/>
                    <a:lstStyle/>
                    <a:p>
                      <a:pPr algn="ctr"/>
                      <a:r>
                        <a:rPr lang="en-GB" sz="1600" i="1" dirty="0">
                          <a:latin typeface="Century Gothic" panose="020B0502020202020204" pitchFamily="34" charset="0"/>
                        </a:rPr>
                        <a:t>adj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0553">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0553">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0553">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9995" y="7020821"/>
            <a:ext cx="1019325" cy="1019325"/>
          </a:xfrm>
          <a:prstGeom prst="rect">
            <a:avLst/>
          </a:prstGeom>
        </p:spPr>
      </p:pic>
      <p:grpSp>
        <p:nvGrpSpPr>
          <p:cNvPr id="25" name="Group 24">
            <a:extLst>
              <a:ext uri="{FF2B5EF4-FFF2-40B4-BE49-F238E27FC236}">
                <a16:creationId xmlns:a16="http://schemas.microsoft.com/office/drawing/2014/main" id="{B1711B68-AD03-4A65-9ADE-4CE230A84DA7}"/>
              </a:ext>
            </a:extLst>
          </p:cNvPr>
          <p:cNvGrpSpPr/>
          <p:nvPr/>
        </p:nvGrpSpPr>
        <p:grpSpPr>
          <a:xfrm>
            <a:off x="5466964" y="5155832"/>
            <a:ext cx="1298202" cy="818093"/>
            <a:chOff x="9555368" y="4062503"/>
            <a:chExt cx="1618722" cy="1020076"/>
          </a:xfrm>
        </p:grpSpPr>
        <p:sp>
          <p:nvSpPr>
            <p:cNvPr id="26" name="Speech Bubble: Oval 10">
              <a:extLst>
                <a:ext uri="{FF2B5EF4-FFF2-40B4-BE49-F238E27FC236}">
                  <a16:creationId xmlns:a16="http://schemas.microsoft.com/office/drawing/2014/main" id="{8244408F-D70A-48B2-8C3C-0663E7D7926C}"/>
                </a:ext>
              </a:extLst>
            </p:cNvPr>
            <p:cNvSpPr/>
            <p:nvPr/>
          </p:nvSpPr>
          <p:spPr>
            <a:xfrm>
              <a:off x="9555368" y="4062503"/>
              <a:ext cx="1618722" cy="1020076"/>
            </a:xfrm>
            <a:prstGeom prst="wedgeEllipseCallout">
              <a:avLst>
                <a:gd name="adj1" fmla="val -39173"/>
                <a:gd name="adj2" fmla="val 50858"/>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8" descr="Flag Of Turkey Clip Art">
              <a:extLst>
                <a:ext uri="{FF2B5EF4-FFF2-40B4-BE49-F238E27FC236}">
                  <a16:creationId xmlns:a16="http://schemas.microsoft.com/office/drawing/2014/main" id="{6FBCFE76-AAA4-4F65-AAAA-B9062B3EB6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54188" y="4263499"/>
              <a:ext cx="745823" cy="509315"/>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a:extLst>
              <a:ext uri="{FF2B5EF4-FFF2-40B4-BE49-F238E27FC236}">
                <a16:creationId xmlns:a16="http://schemas.microsoft.com/office/drawing/2014/main" id="{F7825342-8F65-410C-B519-ECDB3BB8FD6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798712" y="5677157"/>
            <a:ext cx="1071300" cy="1326249"/>
          </a:xfrm>
          <a:prstGeom prst="rect">
            <a:avLst/>
          </a:prstGeom>
        </p:spPr>
      </p:pic>
      <p:sp>
        <p:nvSpPr>
          <p:cNvPr id="30" name="TextBox 29">
            <a:extLst>
              <a:ext uri="{FF2B5EF4-FFF2-40B4-BE49-F238E27FC236}">
                <a16:creationId xmlns:a16="http://schemas.microsoft.com/office/drawing/2014/main" id="{C4708939-0CBD-437A-AF8A-DD3A0EB536B3}"/>
              </a:ext>
            </a:extLst>
          </p:cNvPr>
          <p:cNvSpPr txBox="1"/>
          <p:nvPr/>
        </p:nvSpPr>
        <p:spPr>
          <a:xfrm>
            <a:off x="147098" y="3491880"/>
            <a:ext cx="6651239" cy="584775"/>
          </a:xfrm>
          <a:prstGeom prst="rect">
            <a:avLst/>
          </a:prstGeom>
          <a:noFill/>
          <a:effectLst/>
        </p:spPr>
        <p:txBody>
          <a:bodyPr wrap="square" rtlCol="0">
            <a:spAutoFit/>
          </a:bodyPr>
          <a:lstStyle/>
          <a:p>
            <a:pPr fontAlgn="auto">
              <a:spcBef>
                <a:spcPts val="0"/>
              </a:spcBef>
              <a:spcAft>
                <a:spcPts val="0"/>
              </a:spcAft>
              <a:defRPr/>
            </a:pPr>
            <a:r>
              <a:rPr lang="en-US" sz="1600" dirty="0" err="1">
                <a:solidFill>
                  <a:srgbClr val="000000"/>
                </a:solidFill>
                <a:latin typeface="Century Gothic" panose="020B0502020202020204" pitchFamily="34" charset="0"/>
              </a:rPr>
              <a:t>Ich</a:t>
            </a:r>
            <a:r>
              <a:rPr lang="en-US" sz="1600" dirty="0">
                <a:solidFill>
                  <a:srgbClr val="000000"/>
                </a:solidFill>
                <a:latin typeface="Century Gothic" panose="020B0502020202020204" pitchFamily="34" charset="0"/>
              </a:rPr>
              <a:t> </a:t>
            </a:r>
            <a:r>
              <a:rPr lang="en-US" sz="1600" u="sng" dirty="0" err="1">
                <a:solidFill>
                  <a:srgbClr val="000000"/>
                </a:solidFill>
                <a:latin typeface="Century Gothic" panose="020B0502020202020204" pitchFamily="34" charset="0"/>
              </a:rPr>
              <a:t>spiele</a:t>
            </a:r>
            <a:r>
              <a:rPr lang="en-US" sz="1600" dirty="0">
                <a:solidFill>
                  <a:srgbClr val="000000"/>
                </a:solidFill>
                <a:latin typeface="Century Gothic" panose="020B0502020202020204" pitchFamily="34" charset="0"/>
              </a:rPr>
              <a:t> </a:t>
            </a:r>
            <a:r>
              <a:rPr lang="en-US" sz="1600" b="1" dirty="0" err="1">
                <a:solidFill>
                  <a:srgbClr val="000000"/>
                </a:solidFill>
                <a:latin typeface="Century Gothic" panose="020B0502020202020204" pitchFamily="34" charset="0"/>
              </a:rPr>
              <a:t>jede</a:t>
            </a:r>
            <a:r>
              <a:rPr lang="en-US" sz="1600" b="1" dirty="0">
                <a:solidFill>
                  <a:srgbClr val="000000"/>
                </a:solidFill>
                <a:latin typeface="Century Gothic" panose="020B0502020202020204" pitchFamily="34" charset="0"/>
              </a:rPr>
              <a:t> </a:t>
            </a:r>
            <a:r>
              <a:rPr lang="en-US" sz="1600" b="1" dirty="0" err="1">
                <a:solidFill>
                  <a:srgbClr val="000000"/>
                </a:solidFill>
                <a:latin typeface="Century Gothic" panose="020B0502020202020204" pitchFamily="34" charset="0"/>
              </a:rPr>
              <a:t>Woche</a:t>
            </a:r>
            <a:r>
              <a:rPr lang="en-US" sz="1600" b="1" dirty="0">
                <a:solidFill>
                  <a:srgbClr val="000000"/>
                </a:solidFill>
                <a:latin typeface="Century Gothic" panose="020B0502020202020204" pitchFamily="34" charset="0"/>
              </a:rPr>
              <a:t> </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Schlagzeug</a:t>
            </a:r>
            <a:r>
              <a:rPr lang="en-US" sz="1600" dirty="0">
                <a:solidFill>
                  <a:srgbClr val="000000"/>
                </a:solidFill>
                <a:latin typeface="Century Gothic" panose="020B0502020202020204" pitchFamily="34" charset="0"/>
              </a:rPr>
              <a:t>.      </a:t>
            </a:r>
            <a:r>
              <a:rPr lang="en-GB" sz="1600" i="1" dirty="0">
                <a:solidFill>
                  <a:srgbClr val="000000"/>
                </a:solidFill>
                <a:latin typeface="Century Gothic" panose="020F0302020204030204"/>
              </a:rPr>
              <a:t>I </a:t>
            </a:r>
            <a:r>
              <a:rPr lang="en-GB" sz="1600" i="1" u="sng" dirty="0">
                <a:solidFill>
                  <a:srgbClr val="000000"/>
                </a:solidFill>
                <a:latin typeface="Century Gothic" panose="020F0302020204030204"/>
              </a:rPr>
              <a:t>play</a:t>
            </a:r>
            <a:r>
              <a:rPr lang="en-GB" sz="1600" i="1" dirty="0">
                <a:solidFill>
                  <a:srgbClr val="000000"/>
                </a:solidFill>
                <a:latin typeface="Century Gothic" panose="020F0302020204030204"/>
              </a:rPr>
              <a:t> drums </a:t>
            </a:r>
            <a:r>
              <a:rPr lang="en-GB" sz="1600" b="1" i="1" dirty="0">
                <a:solidFill>
                  <a:srgbClr val="000000"/>
                </a:solidFill>
                <a:latin typeface="Century Gothic" panose="020F0302020204030204"/>
              </a:rPr>
              <a:t>every week.</a:t>
            </a:r>
            <a:endParaRPr lang="en-GB" sz="1600" i="1" dirty="0">
              <a:solidFill>
                <a:srgbClr val="000000"/>
              </a:solidFill>
              <a:latin typeface="Century Gothic" panose="020F0302020204030204"/>
            </a:endParaRPr>
          </a:p>
          <a:p>
            <a:pPr fontAlgn="auto">
              <a:spcBef>
                <a:spcPts val="0"/>
              </a:spcBef>
              <a:spcAft>
                <a:spcPts val="0"/>
              </a:spcAft>
              <a:defRPr/>
            </a:pPr>
            <a:r>
              <a:rPr lang="en-US" sz="1600" dirty="0" err="1">
                <a:solidFill>
                  <a:srgbClr val="000000"/>
                </a:solidFill>
                <a:latin typeface="Century Gothic" panose="020B0502020202020204" pitchFamily="34" charset="0"/>
              </a:rPr>
              <a:t>Ich</a:t>
            </a:r>
            <a:r>
              <a:rPr lang="en-US" sz="1600" dirty="0">
                <a:solidFill>
                  <a:srgbClr val="000000"/>
                </a:solidFill>
                <a:latin typeface="Century Gothic" panose="020B0502020202020204" pitchFamily="34" charset="0"/>
              </a:rPr>
              <a:t> </a:t>
            </a:r>
            <a:r>
              <a:rPr lang="en-US" sz="1600" u="sng" dirty="0" err="1">
                <a:solidFill>
                  <a:srgbClr val="000000"/>
                </a:solidFill>
                <a:latin typeface="Century Gothic" panose="020B0502020202020204" pitchFamily="34" charset="0"/>
              </a:rPr>
              <a:t>spiele</a:t>
            </a:r>
            <a:r>
              <a:rPr lang="en-US" sz="1600" dirty="0">
                <a:solidFill>
                  <a:srgbClr val="000000"/>
                </a:solidFill>
                <a:latin typeface="Century Gothic" panose="020B0502020202020204" pitchFamily="34" charset="0"/>
              </a:rPr>
              <a:t> </a:t>
            </a:r>
            <a:r>
              <a:rPr lang="en-US" sz="1600" b="1" dirty="0" err="1">
                <a:solidFill>
                  <a:srgbClr val="000000"/>
                </a:solidFill>
                <a:latin typeface="Century Gothic" panose="020B0502020202020204" pitchFamily="34" charset="0"/>
              </a:rPr>
              <a:t>jetzt</a:t>
            </a:r>
            <a:r>
              <a:rPr lang="en-US" sz="1600" b="1" dirty="0">
                <a:solidFill>
                  <a:srgbClr val="000000"/>
                </a:solidFill>
                <a:latin typeface="Century Gothic" panose="020B0502020202020204" pitchFamily="34" charset="0"/>
              </a:rPr>
              <a:t> </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Schlagzeug</a:t>
            </a:r>
            <a:r>
              <a:rPr lang="en-US"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I </a:t>
            </a:r>
            <a:r>
              <a:rPr lang="en-GB" sz="1600" i="1" u="sng" dirty="0">
                <a:solidFill>
                  <a:srgbClr val="000000"/>
                </a:solidFill>
                <a:latin typeface="Century Gothic" panose="020B0502020202020204" pitchFamily="34" charset="0"/>
              </a:rPr>
              <a:t>am playing </a:t>
            </a:r>
            <a:r>
              <a:rPr lang="en-GB" sz="1600" i="1" dirty="0">
                <a:solidFill>
                  <a:srgbClr val="000000"/>
                </a:solidFill>
                <a:latin typeface="Century Gothic" panose="020B0502020202020204" pitchFamily="34" charset="0"/>
              </a:rPr>
              <a:t>drums </a:t>
            </a:r>
            <a:r>
              <a:rPr lang="en-GB" sz="1600" b="1" i="1" dirty="0">
                <a:solidFill>
                  <a:srgbClr val="000000"/>
                </a:solidFill>
                <a:latin typeface="Century Gothic" panose="020B0502020202020204" pitchFamily="34" charset="0"/>
              </a:rPr>
              <a:t>now.</a:t>
            </a:r>
            <a:endParaRPr lang="en-US" sz="1600" b="1" i="1" dirty="0">
              <a:solidFill>
                <a:srgbClr val="000000"/>
              </a:solidFill>
              <a:latin typeface="Century Gothic" panose="020B0502020202020204" pitchFamily="34" charset="0"/>
            </a:endParaRPr>
          </a:p>
        </p:txBody>
      </p:sp>
      <p:sp>
        <p:nvSpPr>
          <p:cNvPr id="33" name="Rounded Rectangle 32">
            <a:extLst>
              <a:ext uri="{FF2B5EF4-FFF2-40B4-BE49-F238E27FC236}">
                <a16:creationId xmlns:a16="http://schemas.microsoft.com/office/drawing/2014/main" id="{60B87303-B168-7743-AD25-B7EDEF8BE329}"/>
              </a:ext>
            </a:extLst>
          </p:cNvPr>
          <p:cNvSpPr/>
          <p:nvPr/>
        </p:nvSpPr>
        <p:spPr>
          <a:xfrm>
            <a:off x="126331" y="4226045"/>
            <a:ext cx="6507084" cy="295054"/>
          </a:xfrm>
          <a:prstGeom prst="roundRect">
            <a:avLst/>
          </a:prstGeom>
          <a:solidFill>
            <a:srgbClr val="1F4E79"/>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FFFF"/>
              </a:solidFill>
              <a:latin typeface="Century Gothic" panose="020B0502020202020204" pitchFamily="34" charset="0"/>
            </a:endParaRPr>
          </a:p>
          <a:p>
            <a:pPr algn="ctr"/>
            <a:r>
              <a:rPr lang="en-GB" sz="1400" b="1" dirty="0">
                <a:solidFill>
                  <a:srgbClr val="FFFFFF"/>
                </a:solidFill>
                <a:latin typeface="Century Gothic" panose="020B0502020202020204" pitchFamily="34" charset="0"/>
              </a:rPr>
              <a:t>Note: in German the adverb goes </a:t>
            </a:r>
            <a:r>
              <a:rPr lang="en-GB" sz="1400" b="1" u="sng" dirty="0">
                <a:solidFill>
                  <a:srgbClr val="FFFFFF"/>
                </a:solidFill>
                <a:latin typeface="Century Gothic" panose="020B0502020202020204" pitchFamily="34" charset="0"/>
              </a:rPr>
              <a:t>after</a:t>
            </a:r>
            <a:r>
              <a:rPr lang="en-GB" sz="1400" b="1" dirty="0">
                <a:solidFill>
                  <a:srgbClr val="FFFFFF"/>
                </a:solidFill>
                <a:latin typeface="Century Gothic" panose="020B0502020202020204" pitchFamily="34" charset="0"/>
              </a:rPr>
              <a:t> the verb; different from English.</a:t>
            </a:r>
          </a:p>
          <a:p>
            <a:pPr algn="ctr"/>
            <a:r>
              <a:rPr lang="en-GB" b="1" dirty="0">
                <a:solidFill>
                  <a:srgbClr val="FFFFFF"/>
                </a:solidFill>
                <a:latin typeface="Century Gothic" panose="020B0502020202020204" pitchFamily="34" charset="0"/>
              </a:rPr>
              <a:t> </a:t>
            </a:r>
          </a:p>
        </p:txBody>
      </p:sp>
    </p:spTree>
    <p:extLst>
      <p:ext uri="{BB962C8B-B14F-4D97-AF65-F5344CB8AC3E}">
        <p14:creationId xmlns:p14="http://schemas.microsoft.com/office/powerpoint/2010/main" val="2452473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061" y="444854"/>
            <a:ext cx="6599877" cy="1600438"/>
          </a:xfrm>
          <a:prstGeom prst="rect">
            <a:avLst/>
          </a:prstGeom>
        </p:spPr>
        <p:txBody>
          <a:bodyPr wrap="square">
            <a:spAutoFit/>
          </a:bodyPr>
          <a:lstStyle/>
          <a:p>
            <a:pPr fontAlgn="auto">
              <a:spcBef>
                <a:spcPts val="0"/>
              </a:spcBef>
              <a:spcAft>
                <a:spcPts val="0"/>
              </a:spcAft>
            </a:pPr>
            <a:r>
              <a:rPr lang="en-GB" altLang="en-US" sz="1400" b="1" dirty="0">
                <a:solidFill>
                  <a:prstClr val="black"/>
                </a:solidFill>
                <a:latin typeface="Century Gothic" panose="020B0502020202020204" pitchFamily="34" charset="0"/>
              </a:rPr>
              <a:t>German vowels</a:t>
            </a:r>
            <a:br>
              <a:rPr lang="en-GB" altLang="en-US" sz="1400" u="sng" dirty="0">
                <a:solidFill>
                  <a:prstClr val="black"/>
                </a:solidFill>
                <a:latin typeface="Century Gothic" panose="020B0502020202020204" pitchFamily="34" charset="0"/>
              </a:rPr>
            </a:br>
            <a:r>
              <a:rPr lang="en-GB" altLang="en-US" sz="1400" dirty="0">
                <a:solidFill>
                  <a:prstClr val="black"/>
                </a:solidFill>
                <a:latin typeface="Century Gothic" panose="020B0502020202020204" pitchFamily="34" charset="0"/>
              </a:rPr>
              <a:t>German vowels can be </a:t>
            </a:r>
            <a:r>
              <a:rPr lang="en-GB" altLang="en-US" sz="1400" b="1" dirty="0">
                <a:solidFill>
                  <a:prstClr val="black"/>
                </a:solidFill>
                <a:latin typeface="Century Gothic" panose="020B0502020202020204" pitchFamily="34" charset="0"/>
              </a:rPr>
              <a:t>short </a:t>
            </a:r>
            <a:r>
              <a:rPr lang="en-GB" altLang="en-US" sz="1400" dirty="0">
                <a:solidFill>
                  <a:prstClr val="black"/>
                </a:solidFill>
                <a:latin typeface="Century Gothic" panose="020B0502020202020204" pitchFamily="34" charset="0"/>
              </a:rPr>
              <a:t>or </a:t>
            </a:r>
            <a:r>
              <a:rPr lang="en-GB" altLang="en-US" sz="1400" b="1" dirty="0">
                <a:solidFill>
                  <a:prstClr val="black"/>
                </a:solidFill>
                <a:latin typeface="Century Gothic" panose="020B0502020202020204" pitchFamily="34" charset="0"/>
              </a:rPr>
              <a:t>long</a:t>
            </a:r>
            <a:r>
              <a:rPr lang="en-GB" altLang="en-US" sz="1400" dirty="0">
                <a:solidFill>
                  <a:prstClr val="black"/>
                </a:solidFill>
                <a:latin typeface="Century Gothic" panose="020B0502020202020204" pitchFamily="34" charset="0"/>
              </a:rPr>
              <a:t>.  Vowels are </a:t>
            </a:r>
            <a:r>
              <a:rPr lang="en-GB" altLang="en-US" sz="1400" b="1" dirty="0">
                <a:solidFill>
                  <a:prstClr val="black"/>
                </a:solidFill>
                <a:latin typeface="Century Gothic" panose="020B0502020202020204" pitchFamily="34" charset="0"/>
              </a:rPr>
              <a:t>short </a:t>
            </a:r>
            <a:r>
              <a:rPr lang="en-GB" altLang="en-US" sz="1400" dirty="0">
                <a:solidFill>
                  <a:prstClr val="black"/>
                </a:solidFill>
                <a:latin typeface="Century Gothic" panose="020B0502020202020204" pitchFamily="34" charset="0"/>
              </a:rPr>
              <a:t>when followed by more than one consonant, e.g., M</a:t>
            </a:r>
            <a:r>
              <a:rPr lang="en-GB" altLang="en-US" sz="1400" b="1" u="sng" dirty="0">
                <a:solidFill>
                  <a:prstClr val="black"/>
                </a:solidFill>
                <a:latin typeface="Century Gothic" panose="020B0502020202020204" pitchFamily="34" charset="0"/>
              </a:rPr>
              <a:t>a</a:t>
            </a:r>
            <a:r>
              <a:rPr lang="en-GB" altLang="en-US" sz="1400" dirty="0">
                <a:solidFill>
                  <a:prstClr val="black"/>
                </a:solidFill>
                <a:latin typeface="Century Gothic" panose="020B0502020202020204" pitchFamily="34" charset="0"/>
              </a:rPr>
              <a:t>nn, </a:t>
            </a:r>
            <a:r>
              <a:rPr lang="en-GB" altLang="en-US" sz="1400" dirty="0" err="1">
                <a:solidFill>
                  <a:prstClr val="black"/>
                </a:solidFill>
                <a:latin typeface="Century Gothic" panose="020B0502020202020204" pitchFamily="34" charset="0"/>
              </a:rPr>
              <a:t>G</a:t>
            </a:r>
            <a:r>
              <a:rPr lang="en-GB" altLang="en-US" sz="1400" b="1" u="sng" dirty="0" err="1">
                <a:solidFill>
                  <a:prstClr val="black"/>
                </a:solidFill>
                <a:latin typeface="Century Gothic" panose="020B0502020202020204" pitchFamily="34" charset="0"/>
              </a:rPr>
              <a:t>a</a:t>
            </a:r>
            <a:r>
              <a:rPr lang="en-GB" altLang="en-US" sz="1400" dirty="0" err="1">
                <a:solidFill>
                  <a:prstClr val="black"/>
                </a:solidFill>
                <a:latin typeface="Century Gothic" panose="020B0502020202020204" pitchFamily="34" charset="0"/>
              </a:rPr>
              <a:t>st</a:t>
            </a:r>
            <a:r>
              <a:rPr lang="en-GB" altLang="en-US" sz="1400" dirty="0">
                <a:solidFill>
                  <a:prstClr val="black"/>
                </a:solidFill>
                <a:latin typeface="Century Gothic" panose="020B0502020202020204" pitchFamily="34" charset="0"/>
              </a:rPr>
              <a:t>.  Vowels are </a:t>
            </a:r>
            <a:r>
              <a:rPr lang="en-GB" altLang="en-US" sz="1400" b="1" dirty="0">
                <a:solidFill>
                  <a:prstClr val="black"/>
                </a:solidFill>
                <a:latin typeface="Century Gothic" panose="020B0502020202020204" pitchFamily="34" charset="0"/>
              </a:rPr>
              <a:t>long </a:t>
            </a:r>
            <a:r>
              <a:rPr lang="en-GB" altLang="en-US" sz="1400" dirty="0">
                <a:solidFill>
                  <a:prstClr val="black"/>
                </a:solidFill>
                <a:latin typeface="Century Gothic" panose="020B0502020202020204" pitchFamily="34" charset="0"/>
              </a:rPr>
              <a:t>when:</a:t>
            </a:r>
          </a:p>
          <a:p>
            <a:pPr marL="285750" indent="-285750" fontAlgn="auto">
              <a:spcBef>
                <a:spcPts val="0"/>
              </a:spcBef>
              <a:spcAft>
                <a:spcPts val="0"/>
              </a:spcAft>
              <a:buFont typeface="Arial" panose="020B0604020202020204" pitchFamily="34" charset="0"/>
              <a:buChar char="•"/>
            </a:pPr>
            <a:r>
              <a:rPr lang="en-GB" altLang="en-US" sz="1400" dirty="0">
                <a:solidFill>
                  <a:prstClr val="black"/>
                </a:solidFill>
                <a:latin typeface="Century Gothic" panose="020B0502020202020204" pitchFamily="34" charset="0"/>
              </a:rPr>
              <a:t>there is a double vowel, e.g., </a:t>
            </a:r>
            <a:r>
              <a:rPr lang="en-GB" altLang="en-US" sz="1400" dirty="0" err="1">
                <a:solidFill>
                  <a:prstClr val="black"/>
                </a:solidFill>
                <a:latin typeface="Century Gothic" panose="020B0502020202020204" pitchFamily="34" charset="0"/>
              </a:rPr>
              <a:t>P</a:t>
            </a:r>
            <a:r>
              <a:rPr lang="en-GB" altLang="en-US" sz="1400" b="1" u="sng" dirty="0" err="1">
                <a:solidFill>
                  <a:prstClr val="black"/>
                </a:solidFill>
                <a:latin typeface="Century Gothic" panose="020B0502020202020204" pitchFamily="34" charset="0"/>
              </a:rPr>
              <a:t>a</a:t>
            </a:r>
            <a:r>
              <a:rPr lang="en-GB" altLang="en-US" sz="1400" dirty="0" err="1">
                <a:solidFill>
                  <a:prstClr val="black"/>
                </a:solidFill>
                <a:latin typeface="Century Gothic" panose="020B0502020202020204" pitchFamily="34" charset="0"/>
              </a:rPr>
              <a:t>ar</a:t>
            </a:r>
            <a:r>
              <a:rPr lang="en-GB" altLang="en-US" sz="1400" dirty="0">
                <a:solidFill>
                  <a:prstClr val="black"/>
                </a:solidFill>
                <a:latin typeface="Century Gothic" panose="020B0502020202020204" pitchFamily="34" charset="0"/>
              </a:rPr>
              <a:t>,</a:t>
            </a:r>
          </a:p>
          <a:p>
            <a:pPr marL="285750" indent="-285750" fontAlgn="auto">
              <a:spcBef>
                <a:spcPts val="0"/>
              </a:spcBef>
              <a:spcAft>
                <a:spcPts val="0"/>
              </a:spcAft>
              <a:buFont typeface="Arial" panose="020B0604020202020204" pitchFamily="34" charset="0"/>
              <a:buChar char="•"/>
            </a:pPr>
            <a:r>
              <a:rPr lang="en-GB" altLang="en-US" sz="1400" dirty="0">
                <a:solidFill>
                  <a:prstClr val="black"/>
                </a:solidFill>
                <a:latin typeface="Century Gothic" panose="020B0502020202020204" pitchFamily="34" charset="0"/>
              </a:rPr>
              <a:t>or when followed by the letter ‘h’, e.g., </a:t>
            </a:r>
            <a:r>
              <a:rPr lang="en-GB" altLang="en-US" sz="1400" dirty="0" err="1">
                <a:solidFill>
                  <a:prstClr val="black"/>
                </a:solidFill>
                <a:latin typeface="Century Gothic" panose="020B0502020202020204" pitchFamily="34" charset="0"/>
              </a:rPr>
              <a:t>f</a:t>
            </a:r>
            <a:r>
              <a:rPr lang="en-GB" altLang="en-US" sz="1400" b="1" u="sng" dirty="0" err="1">
                <a:solidFill>
                  <a:prstClr val="black"/>
                </a:solidFill>
                <a:latin typeface="Century Gothic" panose="020B0502020202020204" pitchFamily="34" charset="0"/>
              </a:rPr>
              <a:t>a</a:t>
            </a:r>
            <a:r>
              <a:rPr lang="en-GB" altLang="en-US" sz="1400" dirty="0" err="1">
                <a:solidFill>
                  <a:prstClr val="black"/>
                </a:solidFill>
                <a:latin typeface="Century Gothic" panose="020B0502020202020204" pitchFamily="34" charset="0"/>
              </a:rPr>
              <a:t>hren</a:t>
            </a:r>
            <a:r>
              <a:rPr lang="en-GB" altLang="en-US" sz="1400" dirty="0">
                <a:solidFill>
                  <a:prstClr val="black"/>
                </a:solidFill>
                <a:latin typeface="Century Gothic" panose="020B0502020202020204" pitchFamily="34" charset="0"/>
              </a:rPr>
              <a:t>,</a:t>
            </a:r>
          </a:p>
          <a:p>
            <a:pPr marL="285750" indent="-285750" fontAlgn="auto">
              <a:spcBef>
                <a:spcPts val="0"/>
              </a:spcBef>
              <a:spcAft>
                <a:spcPts val="0"/>
              </a:spcAft>
              <a:buFont typeface="Arial" panose="020B0604020202020204" pitchFamily="34" charset="0"/>
              <a:buChar char="•"/>
            </a:pPr>
            <a:r>
              <a:rPr lang="en-GB" altLang="en-US" sz="1400" dirty="0">
                <a:solidFill>
                  <a:prstClr val="black"/>
                </a:solidFill>
                <a:latin typeface="Century Gothic" panose="020B0502020202020204" pitchFamily="34" charset="0"/>
              </a:rPr>
              <a:t>or by a single consonant, e.g., </a:t>
            </a:r>
            <a:r>
              <a:rPr lang="en-GB" altLang="en-US" sz="1400" dirty="0" err="1">
                <a:solidFill>
                  <a:prstClr val="black"/>
                </a:solidFill>
                <a:latin typeface="Century Gothic" panose="020B0502020202020204" pitchFamily="34" charset="0"/>
              </a:rPr>
              <a:t>s</a:t>
            </a:r>
            <a:r>
              <a:rPr lang="en-GB" altLang="en-US" sz="1400" b="1" u="sng" dirty="0" err="1">
                <a:solidFill>
                  <a:prstClr val="black"/>
                </a:solidFill>
                <a:latin typeface="Century Gothic" panose="020B0502020202020204" pitchFamily="34" charset="0"/>
              </a:rPr>
              <a:t>a</a:t>
            </a:r>
            <a:r>
              <a:rPr lang="en-GB" altLang="en-US" sz="1400" dirty="0" err="1">
                <a:solidFill>
                  <a:prstClr val="black"/>
                </a:solidFill>
                <a:latin typeface="Century Gothic" panose="020B0502020202020204" pitchFamily="34" charset="0"/>
              </a:rPr>
              <a:t>gen</a:t>
            </a:r>
            <a:r>
              <a:rPr lang="en-GB" altLang="en-US" sz="1400" dirty="0">
                <a:solidFill>
                  <a:prstClr val="black"/>
                </a:solidFill>
                <a:latin typeface="Century Gothic" panose="020B0502020202020204" pitchFamily="34" charset="0"/>
              </a:rPr>
              <a:t>.</a:t>
            </a:r>
          </a:p>
          <a:p>
            <a:pPr fontAlgn="auto">
              <a:spcBef>
                <a:spcPts val="0"/>
              </a:spcBef>
              <a:spcAft>
                <a:spcPts val="0"/>
              </a:spcAft>
            </a:pPr>
            <a:r>
              <a:rPr lang="en-GB" altLang="en-US" sz="1400" dirty="0">
                <a:solidFill>
                  <a:prstClr val="black"/>
                </a:solidFill>
                <a:latin typeface="Century Gothic" panose="020B0502020202020204" pitchFamily="34" charset="0"/>
              </a:rPr>
              <a:t>NB: German final ‘</a:t>
            </a:r>
            <a:r>
              <a:rPr lang="en-GB" altLang="en-US" sz="1400" b="1" dirty="0">
                <a:solidFill>
                  <a:prstClr val="black"/>
                </a:solidFill>
                <a:latin typeface="Century Gothic" panose="020B0502020202020204" pitchFamily="34" charset="0"/>
              </a:rPr>
              <a:t>e</a:t>
            </a:r>
            <a:r>
              <a:rPr lang="en-GB" altLang="en-US" sz="1400" dirty="0">
                <a:solidFill>
                  <a:prstClr val="black"/>
                </a:solidFill>
                <a:latin typeface="Century Gothic" panose="020B0502020202020204" pitchFamily="34" charset="0"/>
              </a:rPr>
              <a:t>’ is </a:t>
            </a:r>
            <a:r>
              <a:rPr lang="en-GB" altLang="en-US" sz="1400" b="1" dirty="0">
                <a:solidFill>
                  <a:prstClr val="black"/>
                </a:solidFill>
                <a:latin typeface="Century Gothic" panose="020B0502020202020204" pitchFamily="34" charset="0"/>
              </a:rPr>
              <a:t>not</a:t>
            </a:r>
            <a:r>
              <a:rPr lang="en-GB" altLang="en-US" sz="1400" dirty="0">
                <a:solidFill>
                  <a:prstClr val="black"/>
                </a:solidFill>
                <a:latin typeface="Century Gothic" panose="020B0502020202020204" pitchFamily="34" charset="0"/>
              </a:rPr>
              <a:t> silent, but very short, e.g., </a:t>
            </a:r>
            <a:r>
              <a:rPr lang="en-GB" altLang="en-US" sz="1400" dirty="0" err="1">
                <a:solidFill>
                  <a:prstClr val="black"/>
                </a:solidFill>
                <a:latin typeface="Century Gothic" panose="020B0502020202020204" pitchFamily="34" charset="0"/>
              </a:rPr>
              <a:t>dank</a:t>
            </a:r>
            <a:r>
              <a:rPr lang="en-GB" altLang="en-US" sz="1400" b="1" u="sng" dirty="0" err="1">
                <a:solidFill>
                  <a:prstClr val="black"/>
                </a:solidFill>
                <a:latin typeface="Century Gothic" panose="020B0502020202020204" pitchFamily="34" charset="0"/>
              </a:rPr>
              <a:t>e</a:t>
            </a:r>
            <a:r>
              <a:rPr lang="en-GB" altLang="en-US" sz="1400" dirty="0">
                <a:solidFill>
                  <a:prstClr val="black"/>
                </a:solidFill>
                <a:latin typeface="Century Gothic" panose="020B0502020202020204" pitchFamily="34" charset="0"/>
              </a:rPr>
              <a:t>, </a:t>
            </a:r>
            <a:r>
              <a:rPr lang="en-GB" altLang="en-US" sz="1400" dirty="0" err="1">
                <a:solidFill>
                  <a:prstClr val="black"/>
                </a:solidFill>
                <a:latin typeface="Century Gothic" panose="020B0502020202020204" pitchFamily="34" charset="0"/>
              </a:rPr>
              <a:t>Klass</a:t>
            </a:r>
            <a:r>
              <a:rPr lang="en-GB" altLang="en-US" sz="1400" b="1" u="sng" dirty="0" err="1">
                <a:solidFill>
                  <a:prstClr val="black"/>
                </a:solidFill>
                <a:latin typeface="Century Gothic" panose="020B0502020202020204" pitchFamily="34" charset="0"/>
              </a:rPr>
              <a:t>e</a:t>
            </a:r>
            <a:r>
              <a:rPr lang="en-GB" altLang="en-US" sz="1400" dirty="0">
                <a:solidFill>
                  <a:prstClr val="black"/>
                </a:solidFill>
                <a:latin typeface="Century Gothic" panose="020B0502020202020204" pitchFamily="34" charset="0"/>
              </a:rPr>
              <a:t>.</a:t>
            </a:r>
          </a:p>
        </p:txBody>
      </p:sp>
      <p:sp>
        <p:nvSpPr>
          <p:cNvPr id="35" name="TextBox 34"/>
          <p:cNvSpPr txBox="1"/>
          <p:nvPr/>
        </p:nvSpPr>
        <p:spPr>
          <a:xfrm rot="10800000" flipV="1">
            <a:off x="1768438" y="2448744"/>
            <a:ext cx="97051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Paar</a:t>
            </a:r>
            <a:endParaRPr lang="en-GB" sz="2000" strike="sngStrike" dirty="0">
              <a:latin typeface="Century Gothic" panose="020B0502020202020204" pitchFamily="34" charset="0"/>
              <a:cs typeface="Calibri" panose="020F0502020204030204" pitchFamily="34" charset="0"/>
            </a:endParaRPr>
          </a:p>
        </p:txBody>
      </p:sp>
      <p:sp>
        <p:nvSpPr>
          <p:cNvPr id="97" name="Slide Number Placeholder 1">
            <a:extLst>
              <a:ext uri="{FF2B5EF4-FFF2-40B4-BE49-F238E27FC236}">
                <a16:creationId xmlns:a16="http://schemas.microsoft.com/office/drawing/2014/main" id="{EA873768-414D-45EC-BC1F-B9BBCEE38269}"/>
              </a:ext>
            </a:extLst>
          </p:cNvPr>
          <p:cNvSpPr txBox="1">
            <a:spLocks/>
          </p:cNvSpPr>
          <p:nvPr/>
        </p:nvSpPr>
        <p:spPr>
          <a:xfrm>
            <a:off x="5240949" y="8670317"/>
            <a:ext cx="1600200" cy="635000"/>
          </a:xfrm>
          <a:prstGeom prst="rect">
            <a:avLst/>
          </a:prstGeom>
        </p:spPr>
        <p:txBody>
          <a:bodyPr vert="horz" lIns="91440" tIns="45720" rIns="91440" bIns="45720" rtlCol="0" anchor="ctr"/>
          <a:lstStyle>
            <a:defPPr>
              <a:defRPr lang="en-GB"/>
            </a:defPPr>
            <a:lvl1pPr algn="r" rtl="0" fontAlgn="base">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sz="1600" b="1" dirty="0">
                <a:solidFill>
                  <a:schemeClr val="tx1"/>
                </a:solidFill>
                <a:latin typeface="Century Gothic" panose="020B0502020202020204" pitchFamily="34" charset="0"/>
              </a:rPr>
              <a:t>3</a:t>
            </a:r>
          </a:p>
        </p:txBody>
      </p:sp>
      <p:pic>
        <p:nvPicPr>
          <p:cNvPr id="3" name="Picture 2"/>
          <p:cNvPicPr>
            <a:picLocks noChangeAspect="1"/>
          </p:cNvPicPr>
          <p:nvPr/>
        </p:nvPicPr>
        <p:blipFill>
          <a:blip r:embed="rId3"/>
          <a:stretch>
            <a:fillRect/>
          </a:stretch>
        </p:blipFill>
        <p:spPr>
          <a:xfrm>
            <a:off x="259619" y="2325665"/>
            <a:ext cx="1398741" cy="942521"/>
          </a:xfrm>
          <a:prstGeom prst="rect">
            <a:avLst/>
          </a:prstGeom>
          <a:ln w="38100">
            <a:solidFill>
              <a:schemeClr val="tx1"/>
            </a:solidFill>
          </a:ln>
        </p:spPr>
      </p:pic>
      <p:pic>
        <p:nvPicPr>
          <p:cNvPr id="6" name="Picture 5"/>
          <p:cNvPicPr>
            <a:picLocks noChangeAspect="1"/>
          </p:cNvPicPr>
          <p:nvPr/>
        </p:nvPicPr>
        <p:blipFill>
          <a:blip r:embed="rId4"/>
          <a:stretch>
            <a:fillRect/>
          </a:stretch>
        </p:blipFill>
        <p:spPr>
          <a:xfrm>
            <a:off x="248835" y="3690569"/>
            <a:ext cx="1412225" cy="926773"/>
          </a:xfrm>
          <a:prstGeom prst="rect">
            <a:avLst/>
          </a:prstGeom>
          <a:ln w="38100">
            <a:solidFill>
              <a:schemeClr val="tx1"/>
            </a:solidFill>
          </a:ln>
        </p:spPr>
      </p:pic>
      <p:pic>
        <p:nvPicPr>
          <p:cNvPr id="13" name="Picture 12"/>
          <p:cNvPicPr>
            <a:picLocks noChangeAspect="1"/>
          </p:cNvPicPr>
          <p:nvPr/>
        </p:nvPicPr>
        <p:blipFill>
          <a:blip r:embed="rId5"/>
          <a:stretch>
            <a:fillRect/>
          </a:stretch>
        </p:blipFill>
        <p:spPr>
          <a:xfrm>
            <a:off x="248835" y="5221615"/>
            <a:ext cx="1412225" cy="756985"/>
          </a:xfrm>
          <a:prstGeom prst="rect">
            <a:avLst/>
          </a:prstGeom>
          <a:ln w="38100">
            <a:solidFill>
              <a:schemeClr val="tx1"/>
            </a:solidFill>
          </a:ln>
        </p:spPr>
      </p:pic>
      <p:pic>
        <p:nvPicPr>
          <p:cNvPr id="20" name="Picture 19"/>
          <p:cNvPicPr>
            <a:picLocks noChangeAspect="1"/>
          </p:cNvPicPr>
          <p:nvPr/>
        </p:nvPicPr>
        <p:blipFill>
          <a:blip r:embed="rId6"/>
          <a:stretch>
            <a:fillRect/>
          </a:stretch>
        </p:blipFill>
        <p:spPr>
          <a:xfrm>
            <a:off x="259619" y="6502506"/>
            <a:ext cx="1401299" cy="1127132"/>
          </a:xfrm>
          <a:prstGeom prst="rect">
            <a:avLst/>
          </a:prstGeom>
          <a:ln w="38100">
            <a:solidFill>
              <a:schemeClr val="tx1"/>
            </a:solidFill>
          </a:ln>
        </p:spPr>
      </p:pic>
      <p:pic>
        <p:nvPicPr>
          <p:cNvPr id="43" name="Picture 42"/>
          <p:cNvPicPr>
            <a:picLocks noChangeAspect="1"/>
          </p:cNvPicPr>
          <p:nvPr/>
        </p:nvPicPr>
        <p:blipFill>
          <a:blip r:embed="rId7"/>
          <a:stretch>
            <a:fillRect/>
          </a:stretch>
        </p:blipFill>
        <p:spPr>
          <a:xfrm>
            <a:off x="2063435" y="2157320"/>
            <a:ext cx="429461" cy="431236"/>
          </a:xfrm>
          <a:prstGeom prst="rect">
            <a:avLst/>
          </a:prstGeom>
        </p:spPr>
      </p:pic>
      <p:pic>
        <p:nvPicPr>
          <p:cNvPr id="103" name="Picture 102"/>
          <p:cNvPicPr>
            <a:picLocks noChangeAspect="1"/>
          </p:cNvPicPr>
          <p:nvPr/>
        </p:nvPicPr>
        <p:blipFill>
          <a:blip r:embed="rId8"/>
          <a:stretch>
            <a:fillRect/>
          </a:stretch>
        </p:blipFill>
        <p:spPr>
          <a:xfrm>
            <a:off x="230059" y="7895688"/>
            <a:ext cx="1401157" cy="1097076"/>
          </a:xfrm>
          <a:prstGeom prst="rect">
            <a:avLst/>
          </a:prstGeom>
          <a:ln w="38100">
            <a:solidFill>
              <a:schemeClr val="tx1"/>
            </a:solidFill>
          </a:ln>
        </p:spPr>
      </p:pic>
      <p:grpSp>
        <p:nvGrpSpPr>
          <p:cNvPr id="106" name="Group 105"/>
          <p:cNvGrpSpPr/>
          <p:nvPr/>
        </p:nvGrpSpPr>
        <p:grpSpPr>
          <a:xfrm>
            <a:off x="2851731" y="2068820"/>
            <a:ext cx="838702" cy="498261"/>
            <a:chOff x="9223424" y="1596221"/>
            <a:chExt cx="2233895" cy="1769375"/>
          </a:xfrm>
        </p:grpSpPr>
        <p:pic>
          <p:nvPicPr>
            <p:cNvPr id="110" name="Picture 10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0935" y="1996751"/>
              <a:ext cx="806384" cy="968308"/>
            </a:xfrm>
            <a:prstGeom prst="rect">
              <a:avLst/>
            </a:prstGeom>
          </p:spPr>
        </p:pic>
        <p:pic>
          <p:nvPicPr>
            <p:cNvPr id="164" name="Picture 1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23424" y="1596221"/>
              <a:ext cx="1574744" cy="1769375"/>
            </a:xfrm>
            <a:prstGeom prst="rect">
              <a:avLst/>
            </a:prstGeom>
          </p:spPr>
        </p:pic>
      </p:grpSp>
      <p:sp>
        <p:nvSpPr>
          <p:cNvPr id="165" name="TextBox 164"/>
          <p:cNvSpPr txBox="1"/>
          <p:nvPr/>
        </p:nvSpPr>
        <p:spPr>
          <a:xfrm rot="10800000" flipV="1">
            <a:off x="2738952" y="2462706"/>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haben</a:t>
            </a:r>
            <a:endParaRPr lang="en-GB" sz="2000" strike="sngStrike" dirty="0">
              <a:latin typeface="Century Gothic" panose="020B0502020202020204" pitchFamily="34" charset="0"/>
              <a:cs typeface="Calibri" panose="020F0502020204030204" pitchFamily="34" charset="0"/>
            </a:endParaRPr>
          </a:p>
        </p:txBody>
      </p:sp>
      <p:pic>
        <p:nvPicPr>
          <p:cNvPr id="166" name="Picture 16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3207" y="2094185"/>
            <a:ext cx="365151" cy="494371"/>
          </a:xfrm>
          <a:prstGeom prst="rect">
            <a:avLst/>
          </a:prstGeom>
        </p:spPr>
      </p:pic>
      <p:sp>
        <p:nvSpPr>
          <p:cNvPr id="167" name="TextBox 166"/>
          <p:cNvSpPr txBox="1"/>
          <p:nvPr/>
        </p:nvSpPr>
        <p:spPr>
          <a:xfrm rot="10800000" flipV="1">
            <a:off x="3724994" y="2448745"/>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klar</a:t>
            </a:r>
            <a:endParaRPr lang="en-GB" sz="2000" strike="sngStrike" dirty="0">
              <a:latin typeface="Century Gothic" panose="020B0502020202020204" pitchFamily="34" charset="0"/>
              <a:cs typeface="Calibri" panose="020F0502020204030204" pitchFamily="34" charset="0"/>
            </a:endParaRPr>
          </a:p>
        </p:txBody>
      </p:sp>
      <p:sp>
        <p:nvSpPr>
          <p:cNvPr id="168" name="TextBox 167"/>
          <p:cNvSpPr txBox="1"/>
          <p:nvPr/>
        </p:nvSpPr>
        <p:spPr>
          <a:xfrm rot="10800000" flipV="1">
            <a:off x="4671713" y="2471313"/>
            <a:ext cx="1050087"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Tag</a:t>
            </a:r>
            <a:endParaRPr lang="en-GB" sz="2000" strike="sngStrike" dirty="0">
              <a:latin typeface="Century Gothic" panose="020B0502020202020204" pitchFamily="34" charset="0"/>
              <a:cs typeface="Calibri" panose="020F0502020204030204" pitchFamily="34" charset="0"/>
            </a:endParaRPr>
          </a:p>
        </p:txBody>
      </p:sp>
      <p:sp>
        <p:nvSpPr>
          <p:cNvPr id="169" name="TextBox 168"/>
          <p:cNvSpPr txBox="1"/>
          <p:nvPr/>
        </p:nvSpPr>
        <p:spPr>
          <a:xfrm rot="10800000" flipV="1">
            <a:off x="5718923" y="2471314"/>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fahren</a:t>
            </a:r>
            <a:endParaRPr lang="en-GB" sz="2000" strike="sngStrike" dirty="0">
              <a:latin typeface="Century Gothic" panose="020B0502020202020204" pitchFamily="34" charset="0"/>
              <a:cs typeface="Calibri" panose="020F0502020204030204" pitchFamily="34" charset="0"/>
            </a:endParaRPr>
          </a:p>
        </p:txBody>
      </p:sp>
      <p:pic>
        <p:nvPicPr>
          <p:cNvPr id="45" name="Picture 44"/>
          <p:cNvPicPr>
            <a:picLocks noChangeAspect="1"/>
          </p:cNvPicPr>
          <p:nvPr/>
        </p:nvPicPr>
        <p:blipFill>
          <a:blip r:embed="rId12"/>
          <a:stretch>
            <a:fillRect/>
          </a:stretch>
        </p:blipFill>
        <p:spPr>
          <a:xfrm>
            <a:off x="4899680" y="2034115"/>
            <a:ext cx="630646" cy="518100"/>
          </a:xfrm>
          <a:prstGeom prst="rect">
            <a:avLst/>
          </a:prstGeom>
        </p:spPr>
      </p:pic>
      <p:pic>
        <p:nvPicPr>
          <p:cNvPr id="46" name="Picture 45"/>
          <p:cNvPicPr>
            <a:picLocks noChangeAspect="1"/>
          </p:cNvPicPr>
          <p:nvPr/>
        </p:nvPicPr>
        <p:blipFill>
          <a:blip r:embed="rId13"/>
          <a:stretch>
            <a:fillRect/>
          </a:stretch>
        </p:blipFill>
        <p:spPr>
          <a:xfrm>
            <a:off x="5914740" y="2076659"/>
            <a:ext cx="679976" cy="452696"/>
          </a:xfrm>
          <a:prstGeom prst="rect">
            <a:avLst/>
          </a:prstGeom>
        </p:spPr>
      </p:pic>
      <p:sp>
        <p:nvSpPr>
          <p:cNvPr id="170" name="TextBox 169"/>
          <p:cNvSpPr txBox="1"/>
          <p:nvPr/>
        </p:nvSpPr>
        <p:spPr>
          <a:xfrm rot="10800000" flipV="1">
            <a:off x="1768438" y="3151962"/>
            <a:ext cx="97051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lang</a:t>
            </a:r>
            <a:endParaRPr lang="en-GB" sz="2000" strike="sngStrike" dirty="0">
              <a:latin typeface="Century Gothic" panose="020B0502020202020204" pitchFamily="34" charset="0"/>
              <a:cs typeface="Calibri" panose="020F0502020204030204" pitchFamily="34" charset="0"/>
            </a:endParaRPr>
          </a:p>
        </p:txBody>
      </p:sp>
      <p:sp>
        <p:nvSpPr>
          <p:cNvPr id="171" name="TextBox 170"/>
          <p:cNvSpPr txBox="1"/>
          <p:nvPr/>
        </p:nvSpPr>
        <p:spPr>
          <a:xfrm rot="10800000" flipV="1">
            <a:off x="2738952" y="3165924"/>
            <a:ext cx="1050087"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Mann</a:t>
            </a:r>
            <a:endParaRPr lang="en-GB" sz="2000" strike="sngStrike" dirty="0">
              <a:latin typeface="Century Gothic" panose="020B0502020202020204" pitchFamily="34" charset="0"/>
              <a:cs typeface="Calibri" panose="020F0502020204030204" pitchFamily="34" charset="0"/>
            </a:endParaRPr>
          </a:p>
        </p:txBody>
      </p:sp>
      <p:sp>
        <p:nvSpPr>
          <p:cNvPr id="172" name="TextBox 171"/>
          <p:cNvSpPr txBox="1"/>
          <p:nvPr/>
        </p:nvSpPr>
        <p:spPr>
          <a:xfrm rot="10800000" flipV="1">
            <a:off x="3724994" y="3151963"/>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Klasse</a:t>
            </a:r>
            <a:endParaRPr lang="en-GB" sz="2000" strike="sngStrike" dirty="0">
              <a:latin typeface="Century Gothic" panose="020B0502020202020204" pitchFamily="34" charset="0"/>
              <a:cs typeface="Calibri" panose="020F0502020204030204" pitchFamily="34" charset="0"/>
            </a:endParaRPr>
          </a:p>
        </p:txBody>
      </p:sp>
      <p:sp>
        <p:nvSpPr>
          <p:cNvPr id="173" name="TextBox 172"/>
          <p:cNvSpPr txBox="1"/>
          <p:nvPr/>
        </p:nvSpPr>
        <p:spPr>
          <a:xfrm rot="10800000" flipV="1">
            <a:off x="4671713" y="3174531"/>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Gast</a:t>
            </a:r>
            <a:endParaRPr lang="en-GB" sz="2000" strike="sngStrike" dirty="0">
              <a:latin typeface="Century Gothic" panose="020B0502020202020204" pitchFamily="34" charset="0"/>
              <a:cs typeface="Calibri" panose="020F0502020204030204" pitchFamily="34" charset="0"/>
            </a:endParaRPr>
          </a:p>
        </p:txBody>
      </p:sp>
      <p:sp>
        <p:nvSpPr>
          <p:cNvPr id="174" name="TextBox 173"/>
          <p:cNvSpPr txBox="1"/>
          <p:nvPr/>
        </p:nvSpPr>
        <p:spPr>
          <a:xfrm rot="10800000" flipV="1">
            <a:off x="5718923" y="3174532"/>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danke</a:t>
            </a:r>
            <a:endParaRPr lang="en-GB" sz="2000" strike="sngStrike" dirty="0">
              <a:latin typeface="Century Gothic" panose="020B0502020202020204" pitchFamily="34" charset="0"/>
              <a:cs typeface="Calibri" panose="020F0502020204030204" pitchFamily="34" charset="0"/>
            </a:endParaRPr>
          </a:p>
        </p:txBody>
      </p:sp>
      <p:pic>
        <p:nvPicPr>
          <p:cNvPr id="175" name="Picture 17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74827" y="2799536"/>
            <a:ext cx="501083" cy="506988"/>
          </a:xfrm>
          <a:prstGeom prst="rect">
            <a:avLst/>
          </a:prstGeom>
        </p:spPr>
      </p:pic>
      <p:sp>
        <p:nvSpPr>
          <p:cNvPr id="176" name="TextBox 175"/>
          <p:cNvSpPr txBox="1"/>
          <p:nvPr/>
        </p:nvSpPr>
        <p:spPr>
          <a:xfrm rot="10800000" flipV="1">
            <a:off x="4689959" y="2906830"/>
            <a:ext cx="1050087" cy="369332"/>
          </a:xfrm>
          <a:prstGeom prst="rect">
            <a:avLst/>
          </a:prstGeom>
          <a:noFill/>
        </p:spPr>
        <p:txBody>
          <a:bodyPr wrap="square" rtlCol="0">
            <a:spAutoFit/>
          </a:bodyPr>
          <a:lstStyle/>
          <a:p>
            <a:pPr lvl="0" algn="ctr">
              <a:defRPr/>
            </a:pPr>
            <a:r>
              <a:rPr lang="en-GB" b="1" dirty="0">
                <a:latin typeface="Century Gothic" panose="020B0502020202020204" pitchFamily="34" charset="0"/>
                <a:cs typeface="Calibri" panose="020F0502020204030204" pitchFamily="34" charset="0"/>
              </a:rPr>
              <a:t>[guest]</a:t>
            </a:r>
            <a:endParaRPr lang="en-GB" b="1" strike="sngStrike" dirty="0">
              <a:latin typeface="Century Gothic" panose="020B0502020202020204" pitchFamily="34" charset="0"/>
              <a:cs typeface="Calibri" panose="020F0502020204030204" pitchFamily="34" charset="0"/>
            </a:endParaRPr>
          </a:p>
        </p:txBody>
      </p:sp>
      <p:pic>
        <p:nvPicPr>
          <p:cNvPr id="47" name="Picture 46"/>
          <p:cNvPicPr>
            <a:picLocks noChangeAspect="1"/>
          </p:cNvPicPr>
          <p:nvPr/>
        </p:nvPicPr>
        <p:blipFill>
          <a:blip r:embed="rId15"/>
          <a:stretch>
            <a:fillRect/>
          </a:stretch>
        </p:blipFill>
        <p:spPr>
          <a:xfrm>
            <a:off x="3988042" y="2876073"/>
            <a:ext cx="543538" cy="392113"/>
          </a:xfrm>
          <a:prstGeom prst="rect">
            <a:avLst/>
          </a:prstGeom>
        </p:spPr>
      </p:pic>
      <p:pic>
        <p:nvPicPr>
          <p:cNvPr id="48" name="Picture 47"/>
          <p:cNvPicPr>
            <a:picLocks noChangeAspect="1"/>
          </p:cNvPicPr>
          <p:nvPr/>
        </p:nvPicPr>
        <p:blipFill>
          <a:blip r:embed="rId16"/>
          <a:stretch>
            <a:fillRect/>
          </a:stretch>
        </p:blipFill>
        <p:spPr>
          <a:xfrm>
            <a:off x="3138819" y="2895483"/>
            <a:ext cx="184987" cy="392026"/>
          </a:xfrm>
          <a:prstGeom prst="rect">
            <a:avLst/>
          </a:prstGeom>
        </p:spPr>
      </p:pic>
      <p:pic>
        <p:nvPicPr>
          <p:cNvPr id="49" name="Picture 48"/>
          <p:cNvPicPr>
            <a:picLocks noChangeAspect="1"/>
          </p:cNvPicPr>
          <p:nvPr/>
        </p:nvPicPr>
        <p:blipFill>
          <a:blip r:embed="rId17"/>
          <a:stretch>
            <a:fillRect/>
          </a:stretch>
        </p:blipFill>
        <p:spPr>
          <a:xfrm>
            <a:off x="1856277" y="2862931"/>
            <a:ext cx="777057" cy="413232"/>
          </a:xfrm>
          <a:prstGeom prst="rect">
            <a:avLst/>
          </a:prstGeom>
        </p:spPr>
      </p:pic>
      <p:sp>
        <p:nvSpPr>
          <p:cNvPr id="177" name="TextBox 176"/>
          <p:cNvSpPr txBox="1"/>
          <p:nvPr/>
        </p:nvSpPr>
        <p:spPr>
          <a:xfrm rot="10800000" flipV="1">
            <a:off x="1767537" y="3861288"/>
            <a:ext cx="97051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mehr</a:t>
            </a:r>
            <a:endParaRPr lang="en-GB" sz="2000" strike="sngStrike" dirty="0">
              <a:latin typeface="Century Gothic" panose="020B0502020202020204" pitchFamily="34" charset="0"/>
              <a:cs typeface="Calibri" panose="020F0502020204030204" pitchFamily="34" charset="0"/>
            </a:endParaRPr>
          </a:p>
        </p:txBody>
      </p:sp>
      <p:sp>
        <p:nvSpPr>
          <p:cNvPr id="178" name="TextBox 177"/>
          <p:cNvSpPr txBox="1"/>
          <p:nvPr/>
        </p:nvSpPr>
        <p:spPr>
          <a:xfrm rot="10800000" flipV="1">
            <a:off x="2738051" y="3875250"/>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sehen</a:t>
            </a:r>
            <a:endParaRPr lang="en-GB" sz="2000" strike="sngStrike" dirty="0">
              <a:latin typeface="Century Gothic" panose="020B0502020202020204" pitchFamily="34" charset="0"/>
              <a:cs typeface="Calibri" panose="020F0502020204030204" pitchFamily="34" charset="0"/>
            </a:endParaRPr>
          </a:p>
        </p:txBody>
      </p:sp>
      <p:sp>
        <p:nvSpPr>
          <p:cNvPr id="179" name="TextBox 178"/>
          <p:cNvSpPr txBox="1"/>
          <p:nvPr/>
        </p:nvSpPr>
        <p:spPr>
          <a:xfrm rot="10800000" flipV="1">
            <a:off x="3724093" y="3861289"/>
            <a:ext cx="1050087"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Meer</a:t>
            </a:r>
            <a:endParaRPr lang="en-GB" sz="2000" strike="sngStrike" dirty="0">
              <a:latin typeface="Century Gothic" panose="020B0502020202020204" pitchFamily="34" charset="0"/>
              <a:cs typeface="Calibri" panose="020F0502020204030204" pitchFamily="34" charset="0"/>
            </a:endParaRPr>
          </a:p>
        </p:txBody>
      </p:sp>
      <p:sp>
        <p:nvSpPr>
          <p:cNvPr id="180" name="TextBox 179"/>
          <p:cNvSpPr txBox="1"/>
          <p:nvPr/>
        </p:nvSpPr>
        <p:spPr>
          <a:xfrm rot="10800000" flipV="1">
            <a:off x="4670812" y="3883857"/>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Leben</a:t>
            </a:r>
            <a:endParaRPr lang="en-GB" sz="2000" strike="sngStrike" dirty="0">
              <a:latin typeface="Century Gothic" panose="020B0502020202020204" pitchFamily="34" charset="0"/>
              <a:cs typeface="Calibri" panose="020F0502020204030204" pitchFamily="34" charset="0"/>
            </a:endParaRPr>
          </a:p>
        </p:txBody>
      </p:sp>
      <p:sp>
        <p:nvSpPr>
          <p:cNvPr id="181" name="TextBox 180"/>
          <p:cNvSpPr txBox="1"/>
          <p:nvPr/>
        </p:nvSpPr>
        <p:spPr>
          <a:xfrm rot="10800000" flipV="1">
            <a:off x="5718022" y="3883858"/>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Idee</a:t>
            </a:r>
            <a:endParaRPr lang="en-GB" sz="2000" strike="sngStrike" dirty="0">
              <a:latin typeface="Century Gothic" panose="020B0502020202020204" pitchFamily="34" charset="0"/>
              <a:cs typeface="Calibri" panose="020F0502020204030204" pitchFamily="34" charset="0"/>
            </a:endParaRPr>
          </a:p>
        </p:txBody>
      </p:sp>
      <p:sp>
        <p:nvSpPr>
          <p:cNvPr id="182" name="TextBox 181"/>
          <p:cNvSpPr txBox="1"/>
          <p:nvPr/>
        </p:nvSpPr>
        <p:spPr>
          <a:xfrm rot="10800000" flipV="1">
            <a:off x="1790657" y="4514229"/>
            <a:ext cx="97051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besser</a:t>
            </a:r>
            <a:endParaRPr lang="en-GB" sz="2000" strike="sngStrike" dirty="0">
              <a:latin typeface="Century Gothic" panose="020B0502020202020204" pitchFamily="34" charset="0"/>
              <a:cs typeface="Calibri" panose="020F0502020204030204" pitchFamily="34" charset="0"/>
            </a:endParaRPr>
          </a:p>
        </p:txBody>
      </p:sp>
      <p:sp>
        <p:nvSpPr>
          <p:cNvPr id="183" name="TextBox 182"/>
          <p:cNvSpPr txBox="1"/>
          <p:nvPr/>
        </p:nvSpPr>
        <p:spPr>
          <a:xfrm rot="10800000" flipV="1">
            <a:off x="2761171" y="4528191"/>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helfen</a:t>
            </a:r>
            <a:endParaRPr lang="en-GB" sz="2000" strike="sngStrike" dirty="0">
              <a:latin typeface="Century Gothic" panose="020B0502020202020204" pitchFamily="34" charset="0"/>
              <a:cs typeface="Calibri" panose="020F0502020204030204" pitchFamily="34" charset="0"/>
            </a:endParaRPr>
          </a:p>
        </p:txBody>
      </p:sp>
      <p:sp>
        <p:nvSpPr>
          <p:cNvPr id="184" name="TextBox 183"/>
          <p:cNvSpPr txBox="1"/>
          <p:nvPr/>
        </p:nvSpPr>
        <p:spPr>
          <a:xfrm rot="10800000" flipV="1">
            <a:off x="3747213" y="4514230"/>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Bett</a:t>
            </a:r>
            <a:endParaRPr lang="en-GB" sz="2000" strike="sngStrike" dirty="0">
              <a:latin typeface="Century Gothic" panose="020B0502020202020204" pitchFamily="34" charset="0"/>
              <a:cs typeface="Calibri" panose="020F0502020204030204" pitchFamily="34" charset="0"/>
            </a:endParaRPr>
          </a:p>
        </p:txBody>
      </p:sp>
      <p:sp>
        <p:nvSpPr>
          <p:cNvPr id="185" name="TextBox 184"/>
          <p:cNvSpPr txBox="1"/>
          <p:nvPr/>
        </p:nvSpPr>
        <p:spPr>
          <a:xfrm rot="10800000" flipV="1">
            <a:off x="4693932" y="4536798"/>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Ende</a:t>
            </a:r>
            <a:endParaRPr lang="en-GB" sz="2000" strike="sngStrike" dirty="0">
              <a:latin typeface="Century Gothic" panose="020B0502020202020204" pitchFamily="34" charset="0"/>
              <a:cs typeface="Calibri" panose="020F0502020204030204" pitchFamily="34" charset="0"/>
            </a:endParaRPr>
          </a:p>
        </p:txBody>
      </p:sp>
      <p:sp>
        <p:nvSpPr>
          <p:cNvPr id="186" name="TextBox 185"/>
          <p:cNvSpPr txBox="1"/>
          <p:nvPr/>
        </p:nvSpPr>
        <p:spPr>
          <a:xfrm rot="10800000" flipV="1">
            <a:off x="5741142" y="4536799"/>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eng</a:t>
            </a:r>
            <a:endParaRPr lang="en-GB" sz="2000" strike="sngStrike" dirty="0">
              <a:latin typeface="Century Gothic" panose="020B0502020202020204" pitchFamily="34" charset="0"/>
              <a:cs typeface="Calibri" panose="020F0502020204030204" pitchFamily="34" charset="0"/>
            </a:endParaRPr>
          </a:p>
        </p:txBody>
      </p:sp>
      <p:sp>
        <p:nvSpPr>
          <p:cNvPr id="187" name="TextBox 186"/>
          <p:cNvSpPr txBox="1"/>
          <p:nvPr/>
        </p:nvSpPr>
        <p:spPr>
          <a:xfrm rot="10800000" flipV="1">
            <a:off x="1767536" y="5262793"/>
            <a:ext cx="97051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Kirche</a:t>
            </a:r>
            <a:endParaRPr lang="en-GB" sz="2000" strike="sngStrike" dirty="0">
              <a:latin typeface="Century Gothic" panose="020B0502020202020204" pitchFamily="34" charset="0"/>
              <a:cs typeface="Calibri" panose="020F0502020204030204" pitchFamily="34" charset="0"/>
            </a:endParaRPr>
          </a:p>
        </p:txBody>
      </p:sp>
      <p:sp>
        <p:nvSpPr>
          <p:cNvPr id="188" name="TextBox 187"/>
          <p:cNvSpPr txBox="1"/>
          <p:nvPr/>
        </p:nvSpPr>
        <p:spPr>
          <a:xfrm rot="10800000" flipV="1">
            <a:off x="2738050" y="5276755"/>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Linie</a:t>
            </a:r>
            <a:endParaRPr lang="en-GB" sz="2000" strike="sngStrike" dirty="0">
              <a:latin typeface="Century Gothic" panose="020B0502020202020204" pitchFamily="34" charset="0"/>
              <a:cs typeface="Calibri" panose="020F0502020204030204" pitchFamily="34" charset="0"/>
            </a:endParaRPr>
          </a:p>
        </p:txBody>
      </p:sp>
      <p:sp>
        <p:nvSpPr>
          <p:cNvPr id="189" name="TextBox 188"/>
          <p:cNvSpPr txBox="1"/>
          <p:nvPr/>
        </p:nvSpPr>
        <p:spPr>
          <a:xfrm rot="10800000" flipV="1">
            <a:off x="3724092" y="5262794"/>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privat</a:t>
            </a:r>
            <a:endParaRPr lang="en-GB" sz="2000" strike="sngStrike" dirty="0">
              <a:latin typeface="Century Gothic" panose="020B0502020202020204" pitchFamily="34" charset="0"/>
              <a:cs typeface="Calibri" panose="020F0502020204030204" pitchFamily="34" charset="0"/>
            </a:endParaRPr>
          </a:p>
        </p:txBody>
      </p:sp>
      <p:sp>
        <p:nvSpPr>
          <p:cNvPr id="190" name="TextBox 189"/>
          <p:cNvSpPr txBox="1"/>
          <p:nvPr/>
        </p:nvSpPr>
        <p:spPr>
          <a:xfrm rot="10800000" flipV="1">
            <a:off x="4670811" y="5285362"/>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Familie</a:t>
            </a:r>
            <a:endParaRPr lang="en-GB" sz="2000" strike="sngStrike" dirty="0">
              <a:latin typeface="Century Gothic" panose="020B0502020202020204" pitchFamily="34" charset="0"/>
              <a:cs typeface="Calibri" panose="020F0502020204030204" pitchFamily="34" charset="0"/>
            </a:endParaRPr>
          </a:p>
        </p:txBody>
      </p:sp>
      <p:sp>
        <p:nvSpPr>
          <p:cNvPr id="191" name="TextBox 190"/>
          <p:cNvSpPr txBox="1"/>
          <p:nvPr/>
        </p:nvSpPr>
        <p:spPr>
          <a:xfrm rot="10800000" flipV="1">
            <a:off x="5718021" y="5285363"/>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ihr</a:t>
            </a:r>
            <a:endParaRPr lang="en-GB" sz="2000" strike="sngStrike" dirty="0">
              <a:latin typeface="Century Gothic" panose="020B0502020202020204" pitchFamily="34" charset="0"/>
              <a:cs typeface="Calibri" panose="020F0502020204030204" pitchFamily="34" charset="0"/>
            </a:endParaRPr>
          </a:p>
        </p:txBody>
      </p:sp>
      <p:sp>
        <p:nvSpPr>
          <p:cNvPr id="192" name="TextBox 191"/>
          <p:cNvSpPr txBox="1"/>
          <p:nvPr/>
        </p:nvSpPr>
        <p:spPr>
          <a:xfrm rot="10800000" flipV="1">
            <a:off x="1767535" y="5878848"/>
            <a:ext cx="97051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mit</a:t>
            </a:r>
            <a:endParaRPr lang="en-GB" sz="2000" strike="sngStrike" dirty="0">
              <a:latin typeface="Century Gothic" panose="020B0502020202020204" pitchFamily="34" charset="0"/>
              <a:cs typeface="Calibri" panose="020F0502020204030204" pitchFamily="34" charset="0"/>
            </a:endParaRPr>
          </a:p>
        </p:txBody>
      </p:sp>
      <p:sp>
        <p:nvSpPr>
          <p:cNvPr id="193" name="TextBox 192"/>
          <p:cNvSpPr txBox="1"/>
          <p:nvPr/>
        </p:nvSpPr>
        <p:spPr>
          <a:xfrm rot="10800000" flipV="1">
            <a:off x="2738049" y="5892810"/>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wissen</a:t>
            </a:r>
            <a:endParaRPr lang="en-GB" sz="2000" strike="sngStrike" dirty="0">
              <a:latin typeface="Century Gothic" panose="020B0502020202020204" pitchFamily="34" charset="0"/>
              <a:cs typeface="Calibri" panose="020F0502020204030204" pitchFamily="34" charset="0"/>
            </a:endParaRPr>
          </a:p>
        </p:txBody>
      </p:sp>
      <p:sp>
        <p:nvSpPr>
          <p:cNvPr id="194" name="TextBox 193"/>
          <p:cNvSpPr txBox="1"/>
          <p:nvPr/>
        </p:nvSpPr>
        <p:spPr>
          <a:xfrm rot="10800000" flipV="1">
            <a:off x="3724091" y="5940403"/>
            <a:ext cx="1050087" cy="276999"/>
          </a:xfrm>
          <a:prstGeom prst="rect">
            <a:avLst/>
          </a:prstGeom>
          <a:noFill/>
        </p:spPr>
        <p:txBody>
          <a:bodyPr wrap="square" rtlCol="0">
            <a:spAutoFit/>
          </a:bodyPr>
          <a:lstStyle/>
          <a:p>
            <a:pPr lvl="0" algn="ctr">
              <a:defRPr/>
            </a:pPr>
            <a:r>
              <a:rPr lang="en-GB" sz="1200" dirty="0" err="1">
                <a:latin typeface="Century Gothic" panose="020B0502020202020204" pitchFamily="34" charset="0"/>
                <a:cs typeface="Calibri" panose="020F0502020204030204" pitchFamily="34" charset="0"/>
              </a:rPr>
              <a:t>interessant</a:t>
            </a:r>
            <a:endParaRPr lang="en-GB" sz="1200" strike="sngStrike" dirty="0">
              <a:latin typeface="Century Gothic" panose="020B0502020202020204" pitchFamily="34" charset="0"/>
              <a:cs typeface="Calibri" panose="020F0502020204030204" pitchFamily="34" charset="0"/>
            </a:endParaRPr>
          </a:p>
        </p:txBody>
      </p:sp>
      <p:sp>
        <p:nvSpPr>
          <p:cNvPr id="195" name="TextBox 194"/>
          <p:cNvSpPr txBox="1"/>
          <p:nvPr/>
        </p:nvSpPr>
        <p:spPr>
          <a:xfrm rot="10800000" flipV="1">
            <a:off x="4670810" y="5901417"/>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bitte</a:t>
            </a:r>
            <a:endParaRPr lang="en-GB" sz="2000" strike="sngStrike" dirty="0">
              <a:latin typeface="Century Gothic" panose="020B0502020202020204" pitchFamily="34" charset="0"/>
              <a:cs typeface="Calibri" panose="020F0502020204030204" pitchFamily="34" charset="0"/>
            </a:endParaRPr>
          </a:p>
        </p:txBody>
      </p:sp>
      <p:sp>
        <p:nvSpPr>
          <p:cNvPr id="196" name="TextBox 195"/>
          <p:cNvSpPr txBox="1"/>
          <p:nvPr/>
        </p:nvSpPr>
        <p:spPr>
          <a:xfrm rot="10800000" flipV="1">
            <a:off x="5718020" y="5901418"/>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Hilfe</a:t>
            </a:r>
            <a:endParaRPr lang="en-GB" sz="2000" strike="sngStrike" dirty="0">
              <a:latin typeface="Century Gothic" panose="020B0502020202020204" pitchFamily="34" charset="0"/>
              <a:cs typeface="Calibri" panose="020F0502020204030204" pitchFamily="34" charset="0"/>
            </a:endParaRPr>
          </a:p>
        </p:txBody>
      </p:sp>
      <p:sp>
        <p:nvSpPr>
          <p:cNvPr id="197" name="TextBox 196"/>
          <p:cNvSpPr txBox="1"/>
          <p:nvPr/>
        </p:nvSpPr>
        <p:spPr>
          <a:xfrm rot="10800000" flipV="1">
            <a:off x="1787190" y="6713506"/>
            <a:ext cx="970515" cy="323165"/>
          </a:xfrm>
          <a:prstGeom prst="rect">
            <a:avLst/>
          </a:prstGeom>
          <a:noFill/>
        </p:spPr>
        <p:txBody>
          <a:bodyPr wrap="square" rtlCol="0">
            <a:spAutoFit/>
          </a:bodyPr>
          <a:lstStyle/>
          <a:p>
            <a:pPr lvl="0" algn="ctr">
              <a:defRPr/>
            </a:pPr>
            <a:r>
              <a:rPr lang="en-GB" sz="1500" dirty="0" err="1">
                <a:latin typeface="Century Gothic" panose="020B0502020202020204" pitchFamily="34" charset="0"/>
                <a:cs typeface="Calibri" panose="020F0502020204030204" pitchFamily="34" charset="0"/>
              </a:rPr>
              <a:t>wohnen</a:t>
            </a:r>
            <a:endParaRPr lang="en-GB" sz="1500" strike="sngStrike" dirty="0">
              <a:latin typeface="Century Gothic" panose="020B0502020202020204" pitchFamily="34" charset="0"/>
              <a:cs typeface="Calibri" panose="020F0502020204030204" pitchFamily="34" charset="0"/>
            </a:endParaRPr>
          </a:p>
        </p:txBody>
      </p:sp>
      <p:sp>
        <p:nvSpPr>
          <p:cNvPr id="198" name="TextBox 197"/>
          <p:cNvSpPr txBox="1"/>
          <p:nvPr/>
        </p:nvSpPr>
        <p:spPr>
          <a:xfrm rot="10800000" flipV="1">
            <a:off x="2757704" y="6688996"/>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ohne</a:t>
            </a:r>
            <a:endParaRPr lang="en-GB" sz="2000" strike="sngStrike" dirty="0">
              <a:latin typeface="Century Gothic" panose="020B0502020202020204" pitchFamily="34" charset="0"/>
              <a:cs typeface="Calibri" panose="020F0502020204030204" pitchFamily="34" charset="0"/>
            </a:endParaRPr>
          </a:p>
        </p:txBody>
      </p:sp>
      <p:sp>
        <p:nvSpPr>
          <p:cNvPr id="199" name="TextBox 198"/>
          <p:cNvSpPr txBox="1"/>
          <p:nvPr/>
        </p:nvSpPr>
        <p:spPr>
          <a:xfrm rot="10800000" flipV="1">
            <a:off x="3743746" y="6675035"/>
            <a:ext cx="1050087"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Million</a:t>
            </a:r>
            <a:endParaRPr lang="en-GB" sz="2000" strike="sngStrike" dirty="0">
              <a:latin typeface="Century Gothic" panose="020B0502020202020204" pitchFamily="34" charset="0"/>
              <a:cs typeface="Calibri" panose="020F0502020204030204" pitchFamily="34" charset="0"/>
            </a:endParaRPr>
          </a:p>
        </p:txBody>
      </p:sp>
      <p:sp>
        <p:nvSpPr>
          <p:cNvPr id="200" name="TextBox 199"/>
          <p:cNvSpPr txBox="1"/>
          <p:nvPr/>
        </p:nvSpPr>
        <p:spPr>
          <a:xfrm rot="10800000" flipV="1">
            <a:off x="4690465" y="6720686"/>
            <a:ext cx="1050087" cy="353943"/>
          </a:xfrm>
          <a:prstGeom prst="rect">
            <a:avLst/>
          </a:prstGeom>
          <a:noFill/>
        </p:spPr>
        <p:txBody>
          <a:bodyPr wrap="square" rtlCol="0">
            <a:spAutoFit/>
          </a:bodyPr>
          <a:lstStyle/>
          <a:p>
            <a:pPr lvl="0" algn="ctr">
              <a:defRPr/>
            </a:pPr>
            <a:r>
              <a:rPr lang="en-GB" sz="1700" dirty="0">
                <a:latin typeface="Century Gothic" panose="020B0502020202020204" pitchFamily="34" charset="0"/>
                <a:cs typeface="Calibri" panose="020F0502020204030204" pitchFamily="34" charset="0"/>
              </a:rPr>
              <a:t>Montag</a:t>
            </a:r>
            <a:endParaRPr lang="en-GB" sz="1700" strike="sngStrike" dirty="0">
              <a:latin typeface="Century Gothic" panose="020B0502020202020204" pitchFamily="34" charset="0"/>
              <a:cs typeface="Calibri" panose="020F0502020204030204" pitchFamily="34" charset="0"/>
            </a:endParaRPr>
          </a:p>
        </p:txBody>
      </p:sp>
      <p:sp>
        <p:nvSpPr>
          <p:cNvPr id="201" name="TextBox 200"/>
          <p:cNvSpPr txBox="1"/>
          <p:nvPr/>
        </p:nvSpPr>
        <p:spPr>
          <a:xfrm rot="10800000" flipV="1">
            <a:off x="5737675" y="6697604"/>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holen</a:t>
            </a:r>
            <a:endParaRPr lang="en-GB" sz="2000" strike="sngStrike" dirty="0">
              <a:latin typeface="Century Gothic" panose="020B0502020202020204" pitchFamily="34" charset="0"/>
              <a:cs typeface="Calibri" panose="020F0502020204030204" pitchFamily="34" charset="0"/>
            </a:endParaRPr>
          </a:p>
        </p:txBody>
      </p:sp>
      <p:sp>
        <p:nvSpPr>
          <p:cNvPr id="202" name="TextBox 201"/>
          <p:cNvSpPr txBox="1"/>
          <p:nvPr/>
        </p:nvSpPr>
        <p:spPr>
          <a:xfrm rot="10800000" flipV="1">
            <a:off x="1767534" y="7355631"/>
            <a:ext cx="970515" cy="384721"/>
          </a:xfrm>
          <a:prstGeom prst="rect">
            <a:avLst/>
          </a:prstGeom>
          <a:noFill/>
        </p:spPr>
        <p:txBody>
          <a:bodyPr wrap="square" rtlCol="0">
            <a:spAutoFit/>
          </a:bodyPr>
          <a:lstStyle/>
          <a:p>
            <a:pPr lvl="0" algn="ctr">
              <a:defRPr/>
            </a:pPr>
            <a:r>
              <a:rPr lang="en-GB" sz="1900" dirty="0" err="1">
                <a:latin typeface="Century Gothic" panose="020B0502020202020204" pitchFamily="34" charset="0"/>
                <a:cs typeface="Calibri" panose="020F0502020204030204" pitchFamily="34" charset="0"/>
              </a:rPr>
              <a:t>wollen</a:t>
            </a:r>
            <a:endParaRPr lang="en-GB" sz="1900" strike="sngStrike" dirty="0">
              <a:latin typeface="Century Gothic" panose="020B0502020202020204" pitchFamily="34" charset="0"/>
              <a:cs typeface="Calibri" panose="020F0502020204030204" pitchFamily="34" charset="0"/>
            </a:endParaRPr>
          </a:p>
        </p:txBody>
      </p:sp>
      <p:sp>
        <p:nvSpPr>
          <p:cNvPr id="203" name="TextBox 202"/>
          <p:cNvSpPr txBox="1"/>
          <p:nvPr/>
        </p:nvSpPr>
        <p:spPr>
          <a:xfrm rot="10800000" flipV="1">
            <a:off x="2738047" y="7350570"/>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offen</a:t>
            </a:r>
            <a:endParaRPr lang="en-GB" sz="2000" strike="sngStrike" dirty="0">
              <a:latin typeface="Century Gothic" panose="020B0502020202020204" pitchFamily="34" charset="0"/>
              <a:cs typeface="Calibri" panose="020F0502020204030204" pitchFamily="34" charset="0"/>
            </a:endParaRPr>
          </a:p>
        </p:txBody>
      </p:sp>
      <p:sp>
        <p:nvSpPr>
          <p:cNvPr id="204" name="TextBox 203"/>
          <p:cNvSpPr txBox="1"/>
          <p:nvPr/>
        </p:nvSpPr>
        <p:spPr>
          <a:xfrm rot="10800000" flipV="1">
            <a:off x="3724088" y="7319145"/>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noch</a:t>
            </a:r>
            <a:endParaRPr lang="en-GB" sz="2000" strike="sngStrike" dirty="0">
              <a:latin typeface="Century Gothic" panose="020B0502020202020204" pitchFamily="34" charset="0"/>
              <a:cs typeface="Calibri" panose="020F0502020204030204" pitchFamily="34" charset="0"/>
            </a:endParaRPr>
          </a:p>
        </p:txBody>
      </p:sp>
      <p:sp>
        <p:nvSpPr>
          <p:cNvPr id="205" name="TextBox 204"/>
          <p:cNvSpPr txBox="1"/>
          <p:nvPr/>
        </p:nvSpPr>
        <p:spPr>
          <a:xfrm rot="10800000" flipV="1">
            <a:off x="4710126" y="7339310"/>
            <a:ext cx="1050087" cy="384721"/>
          </a:xfrm>
          <a:prstGeom prst="rect">
            <a:avLst/>
          </a:prstGeom>
          <a:noFill/>
        </p:spPr>
        <p:txBody>
          <a:bodyPr wrap="square" rtlCol="0">
            <a:spAutoFit/>
          </a:bodyPr>
          <a:lstStyle/>
          <a:p>
            <a:pPr lvl="0" algn="ctr">
              <a:defRPr/>
            </a:pPr>
            <a:r>
              <a:rPr lang="en-GB" sz="1900" dirty="0" err="1">
                <a:latin typeface="Century Gothic" panose="020B0502020202020204" pitchFamily="34" charset="0"/>
                <a:cs typeface="Calibri" panose="020F0502020204030204" pitchFamily="34" charset="0"/>
              </a:rPr>
              <a:t>Woche</a:t>
            </a:r>
            <a:endParaRPr lang="en-GB" sz="1900" strike="sngStrike" dirty="0">
              <a:latin typeface="Century Gothic" panose="020B0502020202020204" pitchFamily="34" charset="0"/>
              <a:cs typeface="Calibri" panose="020F0502020204030204" pitchFamily="34" charset="0"/>
            </a:endParaRPr>
          </a:p>
        </p:txBody>
      </p:sp>
      <p:sp>
        <p:nvSpPr>
          <p:cNvPr id="206" name="TextBox 205"/>
          <p:cNvSpPr txBox="1"/>
          <p:nvPr/>
        </p:nvSpPr>
        <p:spPr>
          <a:xfrm rot="10800000" flipV="1">
            <a:off x="5718019" y="7408979"/>
            <a:ext cx="1050087" cy="323165"/>
          </a:xfrm>
          <a:prstGeom prst="rect">
            <a:avLst/>
          </a:prstGeom>
          <a:noFill/>
        </p:spPr>
        <p:txBody>
          <a:bodyPr wrap="square" rtlCol="0">
            <a:spAutoFit/>
          </a:bodyPr>
          <a:lstStyle/>
          <a:p>
            <a:pPr lvl="0" algn="ctr">
              <a:defRPr/>
            </a:pPr>
            <a:r>
              <a:rPr lang="en-GB" sz="1500" dirty="0" err="1">
                <a:latin typeface="Century Gothic" panose="020B0502020202020204" pitchFamily="34" charset="0"/>
                <a:cs typeface="Calibri" panose="020F0502020204030204" pitchFamily="34" charset="0"/>
              </a:rPr>
              <a:t>kommen</a:t>
            </a:r>
            <a:endParaRPr lang="en-GB" sz="1500" strike="sngStrike" dirty="0">
              <a:latin typeface="Century Gothic" panose="020B0502020202020204" pitchFamily="34" charset="0"/>
              <a:cs typeface="Calibri" panose="020F0502020204030204" pitchFamily="34" charset="0"/>
            </a:endParaRPr>
          </a:p>
        </p:txBody>
      </p:sp>
      <p:sp>
        <p:nvSpPr>
          <p:cNvPr id="207" name="TextBox 206"/>
          <p:cNvSpPr txBox="1"/>
          <p:nvPr/>
        </p:nvSpPr>
        <p:spPr>
          <a:xfrm rot="10800000" flipV="1">
            <a:off x="1767532" y="8029227"/>
            <a:ext cx="990171" cy="353943"/>
          </a:xfrm>
          <a:prstGeom prst="rect">
            <a:avLst/>
          </a:prstGeom>
          <a:noFill/>
        </p:spPr>
        <p:txBody>
          <a:bodyPr wrap="square" rtlCol="0">
            <a:spAutoFit/>
          </a:bodyPr>
          <a:lstStyle/>
          <a:p>
            <a:pPr lvl="0" algn="ctr">
              <a:defRPr/>
            </a:pPr>
            <a:r>
              <a:rPr lang="en-GB" sz="1700" dirty="0" err="1">
                <a:latin typeface="Century Gothic" panose="020B0502020202020204" pitchFamily="34" charset="0"/>
                <a:cs typeface="Calibri" panose="020F0502020204030204" pitchFamily="34" charset="0"/>
              </a:rPr>
              <a:t>absolut</a:t>
            </a:r>
            <a:endParaRPr lang="en-GB" sz="1700" strike="sngStrike" dirty="0">
              <a:latin typeface="Century Gothic" panose="020B0502020202020204" pitchFamily="34" charset="0"/>
              <a:cs typeface="Calibri" panose="020F0502020204030204" pitchFamily="34" charset="0"/>
            </a:endParaRPr>
          </a:p>
        </p:txBody>
      </p:sp>
      <p:sp>
        <p:nvSpPr>
          <p:cNvPr id="208" name="TextBox 207"/>
          <p:cNvSpPr txBox="1"/>
          <p:nvPr/>
        </p:nvSpPr>
        <p:spPr>
          <a:xfrm rot="10800000" flipV="1">
            <a:off x="2738047" y="8020106"/>
            <a:ext cx="1050087"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Minute</a:t>
            </a:r>
            <a:endParaRPr lang="en-GB" sz="2000" strike="sngStrike" dirty="0">
              <a:latin typeface="Century Gothic" panose="020B0502020202020204" pitchFamily="34" charset="0"/>
              <a:cs typeface="Calibri" panose="020F0502020204030204" pitchFamily="34" charset="0"/>
            </a:endParaRPr>
          </a:p>
        </p:txBody>
      </p:sp>
      <p:sp>
        <p:nvSpPr>
          <p:cNvPr id="209" name="TextBox 208"/>
          <p:cNvSpPr txBox="1"/>
          <p:nvPr/>
        </p:nvSpPr>
        <p:spPr>
          <a:xfrm rot="10800000" flipV="1">
            <a:off x="3724089" y="8006145"/>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tun</a:t>
            </a:r>
            <a:endParaRPr lang="en-GB" sz="2000" strike="sngStrike" dirty="0">
              <a:latin typeface="Century Gothic" panose="020B0502020202020204" pitchFamily="34" charset="0"/>
              <a:cs typeface="Calibri" panose="020F0502020204030204" pitchFamily="34" charset="0"/>
            </a:endParaRPr>
          </a:p>
        </p:txBody>
      </p:sp>
      <p:sp>
        <p:nvSpPr>
          <p:cNvPr id="210" name="TextBox 209"/>
          <p:cNvSpPr txBox="1"/>
          <p:nvPr/>
        </p:nvSpPr>
        <p:spPr>
          <a:xfrm rot="10800000" flipV="1">
            <a:off x="4670808" y="8028713"/>
            <a:ext cx="1050087"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gut</a:t>
            </a:r>
            <a:endParaRPr lang="en-GB" sz="2000" strike="sngStrike" dirty="0">
              <a:latin typeface="Century Gothic" panose="020B0502020202020204" pitchFamily="34" charset="0"/>
              <a:cs typeface="Calibri" panose="020F0502020204030204" pitchFamily="34" charset="0"/>
            </a:endParaRPr>
          </a:p>
        </p:txBody>
      </p:sp>
      <p:sp>
        <p:nvSpPr>
          <p:cNvPr id="211" name="TextBox 210"/>
          <p:cNvSpPr txBox="1"/>
          <p:nvPr/>
        </p:nvSpPr>
        <p:spPr>
          <a:xfrm rot="10800000" flipV="1">
            <a:off x="5718018" y="8028714"/>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Schule</a:t>
            </a:r>
            <a:endParaRPr lang="en-GB" sz="2000" strike="sngStrike" dirty="0">
              <a:latin typeface="Century Gothic" panose="020B0502020202020204" pitchFamily="34" charset="0"/>
              <a:cs typeface="Calibri" panose="020F0502020204030204" pitchFamily="34" charset="0"/>
            </a:endParaRPr>
          </a:p>
        </p:txBody>
      </p:sp>
      <p:sp>
        <p:nvSpPr>
          <p:cNvPr id="212" name="TextBox 211"/>
          <p:cNvSpPr txBox="1"/>
          <p:nvPr/>
        </p:nvSpPr>
        <p:spPr>
          <a:xfrm rot="10800000" flipV="1">
            <a:off x="1760600" y="8666437"/>
            <a:ext cx="97051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unten</a:t>
            </a:r>
            <a:endParaRPr lang="en-GB" sz="2000" strike="sngStrike" dirty="0">
              <a:latin typeface="Century Gothic" panose="020B0502020202020204" pitchFamily="34" charset="0"/>
              <a:cs typeface="Calibri" panose="020F0502020204030204" pitchFamily="34" charset="0"/>
            </a:endParaRPr>
          </a:p>
        </p:txBody>
      </p:sp>
      <p:sp>
        <p:nvSpPr>
          <p:cNvPr id="213" name="TextBox 212"/>
          <p:cNvSpPr txBox="1"/>
          <p:nvPr/>
        </p:nvSpPr>
        <p:spPr>
          <a:xfrm rot="10800000" flipV="1">
            <a:off x="2730474" y="8755747"/>
            <a:ext cx="1050087" cy="307777"/>
          </a:xfrm>
          <a:prstGeom prst="rect">
            <a:avLst/>
          </a:prstGeom>
          <a:noFill/>
        </p:spPr>
        <p:txBody>
          <a:bodyPr wrap="square" rtlCol="0">
            <a:spAutoFit/>
          </a:bodyPr>
          <a:lstStyle/>
          <a:p>
            <a:pPr lvl="0" algn="ctr">
              <a:defRPr/>
            </a:pPr>
            <a:r>
              <a:rPr lang="en-GB" sz="1400" dirty="0" err="1">
                <a:latin typeface="Century Gothic" panose="020B0502020202020204" pitchFamily="34" charset="0"/>
                <a:cs typeface="Calibri" panose="020F0502020204030204" pitchFamily="34" charset="0"/>
              </a:rPr>
              <a:t>Meinung</a:t>
            </a:r>
            <a:endParaRPr lang="en-GB" sz="1400" strike="sngStrike" dirty="0">
              <a:latin typeface="Century Gothic" panose="020B0502020202020204" pitchFamily="34" charset="0"/>
              <a:cs typeface="Calibri" panose="020F0502020204030204" pitchFamily="34" charset="0"/>
            </a:endParaRPr>
          </a:p>
        </p:txBody>
      </p:sp>
      <p:sp>
        <p:nvSpPr>
          <p:cNvPr id="214" name="TextBox 213"/>
          <p:cNvSpPr txBox="1"/>
          <p:nvPr/>
        </p:nvSpPr>
        <p:spPr>
          <a:xfrm rot="10800000" flipV="1">
            <a:off x="3715572" y="8675681"/>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nutzen</a:t>
            </a:r>
            <a:endParaRPr lang="en-GB" sz="2000" strike="sngStrike" dirty="0">
              <a:latin typeface="Century Gothic" panose="020B0502020202020204" pitchFamily="34" charset="0"/>
              <a:cs typeface="Calibri" panose="020F0502020204030204" pitchFamily="34" charset="0"/>
            </a:endParaRPr>
          </a:p>
        </p:txBody>
      </p:sp>
      <p:sp>
        <p:nvSpPr>
          <p:cNvPr id="215" name="TextBox 214"/>
          <p:cNvSpPr txBox="1"/>
          <p:nvPr/>
        </p:nvSpPr>
        <p:spPr>
          <a:xfrm rot="10800000" flipV="1">
            <a:off x="4700670" y="8689669"/>
            <a:ext cx="1050087"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dunkel</a:t>
            </a:r>
            <a:endParaRPr lang="en-GB" sz="2000" strike="sngStrike" dirty="0">
              <a:latin typeface="Century Gothic" panose="020B0502020202020204" pitchFamily="34" charset="0"/>
              <a:cs typeface="Calibri" panose="020F0502020204030204" pitchFamily="34" charset="0"/>
            </a:endParaRPr>
          </a:p>
        </p:txBody>
      </p:sp>
      <p:sp>
        <p:nvSpPr>
          <p:cNvPr id="216" name="TextBox 215"/>
          <p:cNvSpPr txBox="1"/>
          <p:nvPr/>
        </p:nvSpPr>
        <p:spPr>
          <a:xfrm rot="10800000" flipV="1">
            <a:off x="5698434" y="8708394"/>
            <a:ext cx="1050087"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Mutter</a:t>
            </a:r>
            <a:endParaRPr lang="en-GB" sz="2000" strike="sngStrike" dirty="0">
              <a:latin typeface="Century Gothic" panose="020B0502020202020204" pitchFamily="34" charset="0"/>
              <a:cs typeface="Calibri" panose="020F0502020204030204" pitchFamily="34" charset="0"/>
            </a:endParaRPr>
          </a:p>
        </p:txBody>
      </p:sp>
      <p:pic>
        <p:nvPicPr>
          <p:cNvPr id="50" name="Picture 49"/>
          <p:cNvPicPr>
            <a:picLocks noChangeAspect="1"/>
          </p:cNvPicPr>
          <p:nvPr/>
        </p:nvPicPr>
        <p:blipFill>
          <a:blip r:embed="rId18"/>
          <a:stretch>
            <a:fillRect/>
          </a:stretch>
        </p:blipFill>
        <p:spPr>
          <a:xfrm>
            <a:off x="2002137" y="3637812"/>
            <a:ext cx="491836" cy="346264"/>
          </a:xfrm>
          <a:prstGeom prst="rect">
            <a:avLst/>
          </a:prstGeom>
        </p:spPr>
      </p:pic>
      <p:pic>
        <p:nvPicPr>
          <p:cNvPr id="51" name="Picture 50"/>
          <p:cNvPicPr>
            <a:picLocks noChangeAspect="1"/>
          </p:cNvPicPr>
          <p:nvPr/>
        </p:nvPicPr>
        <p:blipFill>
          <a:blip r:embed="rId19"/>
          <a:stretch>
            <a:fillRect/>
          </a:stretch>
        </p:blipFill>
        <p:spPr>
          <a:xfrm>
            <a:off x="3022173" y="3630644"/>
            <a:ext cx="468877" cy="322622"/>
          </a:xfrm>
          <a:prstGeom prst="rect">
            <a:avLst/>
          </a:prstGeom>
        </p:spPr>
      </p:pic>
      <p:pic>
        <p:nvPicPr>
          <p:cNvPr id="52" name="Picture 51"/>
          <p:cNvPicPr>
            <a:picLocks noChangeAspect="1"/>
          </p:cNvPicPr>
          <p:nvPr/>
        </p:nvPicPr>
        <p:blipFill>
          <a:blip r:embed="rId20"/>
          <a:stretch>
            <a:fillRect/>
          </a:stretch>
        </p:blipFill>
        <p:spPr>
          <a:xfrm>
            <a:off x="4017832" y="3645652"/>
            <a:ext cx="484353" cy="296915"/>
          </a:xfrm>
          <a:prstGeom prst="rect">
            <a:avLst/>
          </a:prstGeom>
        </p:spPr>
      </p:pic>
      <p:sp>
        <p:nvSpPr>
          <p:cNvPr id="217" name="TextBox 216"/>
          <p:cNvSpPr txBox="1"/>
          <p:nvPr/>
        </p:nvSpPr>
        <p:spPr>
          <a:xfrm rot="10800000" flipV="1">
            <a:off x="4700671" y="3641761"/>
            <a:ext cx="1050087" cy="369332"/>
          </a:xfrm>
          <a:prstGeom prst="rect">
            <a:avLst/>
          </a:prstGeom>
          <a:noFill/>
        </p:spPr>
        <p:txBody>
          <a:bodyPr wrap="square" rtlCol="0">
            <a:spAutoFit/>
          </a:bodyPr>
          <a:lstStyle/>
          <a:p>
            <a:pPr lvl="0" algn="ctr">
              <a:defRPr/>
            </a:pPr>
            <a:r>
              <a:rPr lang="en-GB" b="1" dirty="0">
                <a:latin typeface="Century Gothic" panose="020B0502020202020204" pitchFamily="34" charset="0"/>
                <a:cs typeface="Calibri" panose="020F0502020204030204" pitchFamily="34" charset="0"/>
              </a:rPr>
              <a:t>[life]</a:t>
            </a:r>
            <a:endParaRPr lang="en-GB" b="1" strike="sngStrike" dirty="0">
              <a:latin typeface="Century Gothic" panose="020B0502020202020204" pitchFamily="34" charset="0"/>
              <a:cs typeface="Calibri" panose="020F0502020204030204" pitchFamily="34" charset="0"/>
            </a:endParaRPr>
          </a:p>
        </p:txBody>
      </p:sp>
      <p:pic>
        <p:nvPicPr>
          <p:cNvPr id="218" name="Picture 217"/>
          <p:cNvPicPr>
            <a:picLocks noChangeAspect="1" noChangeArrowheads="1"/>
          </p:cNvPicPr>
          <p:nvPr/>
        </p:nvPicPr>
        <p:blipFill>
          <a:blip r:embed="rId21"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082361" y="3661324"/>
            <a:ext cx="321400" cy="35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22"/>
          <a:stretch>
            <a:fillRect/>
          </a:stretch>
        </p:blipFill>
        <p:spPr>
          <a:xfrm>
            <a:off x="2050801" y="4231138"/>
            <a:ext cx="373529" cy="410006"/>
          </a:xfrm>
          <a:prstGeom prst="rect">
            <a:avLst/>
          </a:prstGeom>
        </p:spPr>
      </p:pic>
      <p:pic>
        <p:nvPicPr>
          <p:cNvPr id="54" name="Picture 53"/>
          <p:cNvPicPr>
            <a:picLocks noChangeAspect="1"/>
          </p:cNvPicPr>
          <p:nvPr/>
        </p:nvPicPr>
        <p:blipFill>
          <a:blip r:embed="rId23"/>
          <a:stretch>
            <a:fillRect/>
          </a:stretch>
        </p:blipFill>
        <p:spPr>
          <a:xfrm>
            <a:off x="3086007" y="4255397"/>
            <a:ext cx="378569" cy="378569"/>
          </a:xfrm>
          <a:prstGeom prst="rect">
            <a:avLst/>
          </a:prstGeom>
        </p:spPr>
      </p:pic>
      <p:pic>
        <p:nvPicPr>
          <p:cNvPr id="55" name="Picture 54"/>
          <p:cNvPicPr>
            <a:picLocks noChangeAspect="1"/>
          </p:cNvPicPr>
          <p:nvPr/>
        </p:nvPicPr>
        <p:blipFill>
          <a:blip r:embed="rId24"/>
          <a:stretch>
            <a:fillRect/>
          </a:stretch>
        </p:blipFill>
        <p:spPr>
          <a:xfrm>
            <a:off x="3967744" y="4273163"/>
            <a:ext cx="602090" cy="341484"/>
          </a:xfrm>
          <a:prstGeom prst="rect">
            <a:avLst/>
          </a:prstGeom>
        </p:spPr>
      </p:pic>
      <p:pic>
        <p:nvPicPr>
          <p:cNvPr id="56" name="Picture 55"/>
          <p:cNvPicPr>
            <a:picLocks noChangeAspect="1"/>
          </p:cNvPicPr>
          <p:nvPr/>
        </p:nvPicPr>
        <p:blipFill>
          <a:blip r:embed="rId25"/>
          <a:stretch>
            <a:fillRect/>
          </a:stretch>
        </p:blipFill>
        <p:spPr>
          <a:xfrm>
            <a:off x="4899680" y="4231138"/>
            <a:ext cx="675647" cy="438072"/>
          </a:xfrm>
          <a:prstGeom prst="rect">
            <a:avLst/>
          </a:prstGeom>
        </p:spPr>
      </p:pic>
      <p:pic>
        <p:nvPicPr>
          <p:cNvPr id="57" name="Picture 56"/>
          <p:cNvPicPr>
            <a:picLocks noChangeAspect="1"/>
          </p:cNvPicPr>
          <p:nvPr/>
        </p:nvPicPr>
        <p:blipFill>
          <a:blip r:embed="rId26"/>
          <a:stretch>
            <a:fillRect/>
          </a:stretch>
        </p:blipFill>
        <p:spPr>
          <a:xfrm>
            <a:off x="6144578" y="4246156"/>
            <a:ext cx="219671" cy="433323"/>
          </a:xfrm>
          <a:prstGeom prst="rect">
            <a:avLst/>
          </a:prstGeom>
        </p:spPr>
      </p:pic>
      <p:pic>
        <p:nvPicPr>
          <p:cNvPr id="58" name="Picture 57"/>
          <p:cNvPicPr>
            <a:picLocks noChangeAspect="1"/>
          </p:cNvPicPr>
          <p:nvPr/>
        </p:nvPicPr>
        <p:blipFill>
          <a:blip r:embed="rId27"/>
          <a:stretch>
            <a:fillRect/>
          </a:stretch>
        </p:blipFill>
        <p:spPr>
          <a:xfrm>
            <a:off x="3112768" y="5005040"/>
            <a:ext cx="401775" cy="346907"/>
          </a:xfrm>
          <a:prstGeom prst="rect">
            <a:avLst/>
          </a:prstGeom>
        </p:spPr>
      </p:pic>
      <p:pic>
        <p:nvPicPr>
          <p:cNvPr id="59" name="Picture 58"/>
          <p:cNvPicPr>
            <a:picLocks noChangeAspect="1"/>
          </p:cNvPicPr>
          <p:nvPr/>
        </p:nvPicPr>
        <p:blipFill>
          <a:blip r:embed="rId28"/>
          <a:stretch>
            <a:fillRect/>
          </a:stretch>
        </p:blipFill>
        <p:spPr>
          <a:xfrm>
            <a:off x="2033739" y="5005040"/>
            <a:ext cx="522433" cy="362220"/>
          </a:xfrm>
          <a:prstGeom prst="rect">
            <a:avLst/>
          </a:prstGeom>
        </p:spPr>
      </p:pic>
      <p:pic>
        <p:nvPicPr>
          <p:cNvPr id="60" name="Picture 59"/>
          <p:cNvPicPr>
            <a:picLocks noChangeAspect="1"/>
          </p:cNvPicPr>
          <p:nvPr/>
        </p:nvPicPr>
        <p:blipFill>
          <a:blip r:embed="rId29"/>
          <a:stretch>
            <a:fillRect/>
          </a:stretch>
        </p:blipFill>
        <p:spPr>
          <a:xfrm>
            <a:off x="4032281" y="4978914"/>
            <a:ext cx="386212" cy="388346"/>
          </a:xfrm>
          <a:prstGeom prst="rect">
            <a:avLst/>
          </a:prstGeom>
        </p:spPr>
      </p:pic>
      <p:pic>
        <p:nvPicPr>
          <p:cNvPr id="61" name="Picture 60"/>
          <p:cNvPicPr>
            <a:picLocks noChangeAspect="1"/>
          </p:cNvPicPr>
          <p:nvPr/>
        </p:nvPicPr>
        <p:blipFill>
          <a:blip r:embed="rId30"/>
          <a:stretch>
            <a:fillRect/>
          </a:stretch>
        </p:blipFill>
        <p:spPr>
          <a:xfrm>
            <a:off x="4973326" y="5042029"/>
            <a:ext cx="451462" cy="325231"/>
          </a:xfrm>
          <a:prstGeom prst="rect">
            <a:avLst/>
          </a:prstGeom>
        </p:spPr>
      </p:pic>
      <p:pic>
        <p:nvPicPr>
          <p:cNvPr id="62" name="Picture 61"/>
          <p:cNvPicPr>
            <a:picLocks noChangeAspect="1"/>
          </p:cNvPicPr>
          <p:nvPr/>
        </p:nvPicPr>
        <p:blipFill>
          <a:blip r:embed="rId31"/>
          <a:stretch>
            <a:fillRect/>
          </a:stretch>
        </p:blipFill>
        <p:spPr>
          <a:xfrm>
            <a:off x="6000701" y="4997298"/>
            <a:ext cx="470853" cy="393745"/>
          </a:xfrm>
          <a:prstGeom prst="rect">
            <a:avLst/>
          </a:prstGeom>
        </p:spPr>
      </p:pic>
      <p:pic>
        <p:nvPicPr>
          <p:cNvPr id="63" name="Picture 62"/>
          <p:cNvPicPr>
            <a:picLocks noChangeAspect="1"/>
          </p:cNvPicPr>
          <p:nvPr/>
        </p:nvPicPr>
        <p:blipFill>
          <a:blip r:embed="rId32"/>
          <a:stretch>
            <a:fillRect/>
          </a:stretch>
        </p:blipFill>
        <p:spPr>
          <a:xfrm>
            <a:off x="2141181" y="5709099"/>
            <a:ext cx="279822" cy="296611"/>
          </a:xfrm>
          <a:prstGeom prst="rect">
            <a:avLst/>
          </a:prstGeom>
        </p:spPr>
      </p:pic>
      <p:sp>
        <p:nvSpPr>
          <p:cNvPr id="219" name="TextBox 218"/>
          <p:cNvSpPr txBox="1"/>
          <p:nvPr/>
        </p:nvSpPr>
        <p:spPr>
          <a:xfrm rot="10800000" flipV="1">
            <a:off x="2728186" y="5704383"/>
            <a:ext cx="1050087" cy="307777"/>
          </a:xfrm>
          <a:prstGeom prst="rect">
            <a:avLst/>
          </a:prstGeom>
          <a:noFill/>
        </p:spPr>
        <p:txBody>
          <a:bodyPr wrap="square" rtlCol="0">
            <a:spAutoFit/>
          </a:bodyPr>
          <a:lstStyle/>
          <a:p>
            <a:pPr lvl="0" algn="ctr">
              <a:defRPr/>
            </a:pPr>
            <a:r>
              <a:rPr lang="en-GB" sz="1400" b="1" dirty="0">
                <a:latin typeface="Century Gothic" panose="020B0502020202020204" pitchFamily="34" charset="0"/>
                <a:cs typeface="Calibri" panose="020F0502020204030204" pitchFamily="34" charset="0"/>
              </a:rPr>
              <a:t>[to know]</a:t>
            </a:r>
            <a:endParaRPr lang="en-GB" sz="1400" b="1" strike="sngStrike" dirty="0">
              <a:latin typeface="Century Gothic" panose="020B0502020202020204" pitchFamily="34" charset="0"/>
              <a:cs typeface="Calibri" panose="020F0502020204030204" pitchFamily="34" charset="0"/>
            </a:endParaRPr>
          </a:p>
        </p:txBody>
      </p:sp>
      <p:pic>
        <p:nvPicPr>
          <p:cNvPr id="96" name="Picture 95"/>
          <p:cNvPicPr>
            <a:picLocks noChangeAspect="1"/>
          </p:cNvPicPr>
          <p:nvPr/>
        </p:nvPicPr>
        <p:blipFill>
          <a:blip r:embed="rId33"/>
          <a:stretch>
            <a:fillRect/>
          </a:stretch>
        </p:blipFill>
        <p:spPr>
          <a:xfrm>
            <a:off x="4987766" y="5634270"/>
            <a:ext cx="448099" cy="409521"/>
          </a:xfrm>
          <a:prstGeom prst="rect">
            <a:avLst/>
          </a:prstGeom>
        </p:spPr>
      </p:pic>
      <p:pic>
        <p:nvPicPr>
          <p:cNvPr id="98" name="Picture 97"/>
          <p:cNvPicPr>
            <a:picLocks noChangeAspect="1"/>
          </p:cNvPicPr>
          <p:nvPr/>
        </p:nvPicPr>
        <p:blipFill>
          <a:blip r:embed="rId34"/>
          <a:stretch>
            <a:fillRect/>
          </a:stretch>
        </p:blipFill>
        <p:spPr>
          <a:xfrm rot="1942224">
            <a:off x="5947212" y="5565326"/>
            <a:ext cx="462648" cy="514054"/>
          </a:xfrm>
          <a:prstGeom prst="rect">
            <a:avLst/>
          </a:prstGeom>
        </p:spPr>
      </p:pic>
      <p:sp>
        <p:nvSpPr>
          <p:cNvPr id="220" name="TextBox 219"/>
          <p:cNvSpPr txBox="1"/>
          <p:nvPr/>
        </p:nvSpPr>
        <p:spPr>
          <a:xfrm rot="10800000" flipV="1">
            <a:off x="3724089" y="5734213"/>
            <a:ext cx="1050087" cy="276999"/>
          </a:xfrm>
          <a:prstGeom prst="rect">
            <a:avLst/>
          </a:prstGeom>
          <a:noFill/>
        </p:spPr>
        <p:txBody>
          <a:bodyPr wrap="square" rtlCol="0">
            <a:spAutoFit/>
          </a:bodyPr>
          <a:lstStyle/>
          <a:p>
            <a:pPr lvl="0" algn="ctr">
              <a:defRPr/>
            </a:pPr>
            <a:r>
              <a:rPr lang="en-GB" sz="1200" b="1" dirty="0">
                <a:latin typeface="Century Gothic" panose="020B0502020202020204" pitchFamily="34" charset="0"/>
                <a:cs typeface="Calibri" panose="020F0502020204030204" pitchFamily="34" charset="0"/>
              </a:rPr>
              <a:t>[interesting]</a:t>
            </a:r>
            <a:endParaRPr lang="en-GB" sz="1200" b="1" strike="sngStrike" dirty="0">
              <a:latin typeface="Century Gothic" panose="020B0502020202020204" pitchFamily="34" charset="0"/>
              <a:cs typeface="Calibri" panose="020F0502020204030204" pitchFamily="34" charset="0"/>
            </a:endParaRPr>
          </a:p>
        </p:txBody>
      </p:sp>
      <p:pic>
        <p:nvPicPr>
          <p:cNvPr id="99" name="Picture 98"/>
          <p:cNvPicPr>
            <a:picLocks noChangeAspect="1"/>
          </p:cNvPicPr>
          <p:nvPr/>
        </p:nvPicPr>
        <p:blipFill>
          <a:blip r:embed="rId35"/>
          <a:stretch>
            <a:fillRect/>
          </a:stretch>
        </p:blipFill>
        <p:spPr>
          <a:xfrm>
            <a:off x="2044825" y="6507755"/>
            <a:ext cx="506745" cy="248094"/>
          </a:xfrm>
          <a:prstGeom prst="rect">
            <a:avLst/>
          </a:prstGeom>
        </p:spPr>
      </p:pic>
      <p:pic>
        <p:nvPicPr>
          <p:cNvPr id="100" name="Picture 99"/>
          <p:cNvPicPr>
            <a:picLocks noChangeAspect="1"/>
          </p:cNvPicPr>
          <p:nvPr/>
        </p:nvPicPr>
        <p:blipFill>
          <a:blip r:embed="rId36"/>
          <a:stretch>
            <a:fillRect/>
          </a:stretch>
        </p:blipFill>
        <p:spPr>
          <a:xfrm>
            <a:off x="3057346" y="6395412"/>
            <a:ext cx="376897" cy="399510"/>
          </a:xfrm>
          <a:prstGeom prst="rect">
            <a:avLst/>
          </a:prstGeom>
        </p:spPr>
      </p:pic>
      <p:pic>
        <p:nvPicPr>
          <p:cNvPr id="101" name="Picture 100"/>
          <p:cNvPicPr>
            <a:picLocks noChangeAspect="1"/>
          </p:cNvPicPr>
          <p:nvPr/>
        </p:nvPicPr>
        <p:blipFill>
          <a:blip r:embed="rId37"/>
          <a:stretch>
            <a:fillRect/>
          </a:stretch>
        </p:blipFill>
        <p:spPr>
          <a:xfrm>
            <a:off x="3746931" y="6522845"/>
            <a:ext cx="1004522" cy="199574"/>
          </a:xfrm>
          <a:prstGeom prst="rect">
            <a:avLst/>
          </a:prstGeom>
        </p:spPr>
      </p:pic>
      <p:pic>
        <p:nvPicPr>
          <p:cNvPr id="102" name="Picture 101"/>
          <p:cNvPicPr>
            <a:picLocks noChangeAspect="1"/>
          </p:cNvPicPr>
          <p:nvPr/>
        </p:nvPicPr>
        <p:blipFill>
          <a:blip r:embed="rId38"/>
          <a:stretch>
            <a:fillRect/>
          </a:stretch>
        </p:blipFill>
        <p:spPr>
          <a:xfrm>
            <a:off x="4975586" y="6422981"/>
            <a:ext cx="499758" cy="383801"/>
          </a:xfrm>
          <a:prstGeom prst="rect">
            <a:avLst/>
          </a:prstGeom>
        </p:spPr>
      </p:pic>
      <p:pic>
        <p:nvPicPr>
          <p:cNvPr id="221" name="Picture 220"/>
          <p:cNvPicPr>
            <a:picLocks noChangeAspect="1"/>
          </p:cNvPicPr>
          <p:nvPr/>
        </p:nvPicPr>
        <p:blipFill>
          <a:blip r:embed="rId39"/>
          <a:stretch>
            <a:fillRect/>
          </a:stretch>
        </p:blipFill>
        <p:spPr>
          <a:xfrm>
            <a:off x="5964685" y="6348532"/>
            <a:ext cx="493269" cy="493269"/>
          </a:xfrm>
          <a:prstGeom prst="rect">
            <a:avLst/>
          </a:prstGeom>
        </p:spPr>
      </p:pic>
      <p:pic>
        <p:nvPicPr>
          <p:cNvPr id="222" name="Picture 221"/>
          <p:cNvPicPr>
            <a:picLocks noChangeAspect="1"/>
          </p:cNvPicPr>
          <p:nvPr/>
        </p:nvPicPr>
        <p:blipFill>
          <a:blip r:embed="rId40"/>
          <a:stretch>
            <a:fillRect/>
          </a:stretch>
        </p:blipFill>
        <p:spPr>
          <a:xfrm>
            <a:off x="2074457" y="7080904"/>
            <a:ext cx="386787" cy="349950"/>
          </a:xfrm>
          <a:prstGeom prst="rect">
            <a:avLst/>
          </a:prstGeom>
        </p:spPr>
      </p:pic>
      <p:pic>
        <p:nvPicPr>
          <p:cNvPr id="223" name="Picture 222"/>
          <p:cNvPicPr>
            <a:picLocks noChangeAspect="1"/>
          </p:cNvPicPr>
          <p:nvPr/>
        </p:nvPicPr>
        <p:blipFill>
          <a:blip r:embed="rId41"/>
          <a:stretch>
            <a:fillRect/>
          </a:stretch>
        </p:blipFill>
        <p:spPr>
          <a:xfrm>
            <a:off x="3042356" y="7055430"/>
            <a:ext cx="454488" cy="318001"/>
          </a:xfrm>
          <a:prstGeom prst="rect">
            <a:avLst/>
          </a:prstGeom>
        </p:spPr>
      </p:pic>
      <p:sp>
        <p:nvSpPr>
          <p:cNvPr id="224" name="TextBox 223"/>
          <p:cNvSpPr txBox="1"/>
          <p:nvPr/>
        </p:nvSpPr>
        <p:spPr>
          <a:xfrm rot="10800000" flipV="1">
            <a:off x="3694351" y="7055506"/>
            <a:ext cx="1050087" cy="369332"/>
          </a:xfrm>
          <a:prstGeom prst="rect">
            <a:avLst/>
          </a:prstGeom>
          <a:noFill/>
        </p:spPr>
        <p:txBody>
          <a:bodyPr wrap="square" rtlCol="0">
            <a:spAutoFit/>
          </a:bodyPr>
          <a:lstStyle/>
          <a:p>
            <a:pPr lvl="0" algn="ctr">
              <a:defRPr/>
            </a:pPr>
            <a:r>
              <a:rPr lang="en-GB" b="1" dirty="0">
                <a:latin typeface="Century Gothic" panose="020B0502020202020204" pitchFamily="34" charset="0"/>
                <a:cs typeface="Calibri" panose="020F0502020204030204" pitchFamily="34" charset="0"/>
              </a:rPr>
              <a:t>[still]</a:t>
            </a:r>
            <a:endParaRPr lang="en-GB" b="1" strike="sngStrike" dirty="0">
              <a:latin typeface="Century Gothic" panose="020B0502020202020204" pitchFamily="34" charset="0"/>
              <a:cs typeface="Calibri" panose="020F0502020204030204" pitchFamily="34" charset="0"/>
            </a:endParaRPr>
          </a:p>
        </p:txBody>
      </p:sp>
      <p:pic>
        <p:nvPicPr>
          <p:cNvPr id="225" name="Picture 224"/>
          <p:cNvPicPr>
            <a:picLocks noChangeAspect="1"/>
          </p:cNvPicPr>
          <p:nvPr/>
        </p:nvPicPr>
        <p:blipFill>
          <a:blip r:embed="rId42"/>
          <a:stretch>
            <a:fillRect/>
          </a:stretch>
        </p:blipFill>
        <p:spPr>
          <a:xfrm>
            <a:off x="4972214" y="7074407"/>
            <a:ext cx="503130" cy="362685"/>
          </a:xfrm>
          <a:prstGeom prst="rect">
            <a:avLst/>
          </a:prstGeom>
        </p:spPr>
      </p:pic>
      <p:pic>
        <p:nvPicPr>
          <p:cNvPr id="226" name="Picture 225"/>
          <p:cNvPicPr>
            <a:picLocks noChangeAspect="1"/>
          </p:cNvPicPr>
          <p:nvPr/>
        </p:nvPicPr>
        <p:blipFill>
          <a:blip r:embed="rId43"/>
          <a:stretch>
            <a:fillRect/>
          </a:stretch>
        </p:blipFill>
        <p:spPr>
          <a:xfrm>
            <a:off x="6096304" y="7134136"/>
            <a:ext cx="267945" cy="359121"/>
          </a:xfrm>
          <a:prstGeom prst="rect">
            <a:avLst/>
          </a:prstGeom>
        </p:spPr>
      </p:pic>
      <p:pic>
        <p:nvPicPr>
          <p:cNvPr id="227" name="Picture 226"/>
          <p:cNvPicPr>
            <a:picLocks noChangeAspect="1"/>
          </p:cNvPicPr>
          <p:nvPr/>
        </p:nvPicPr>
        <p:blipFill>
          <a:blip r:embed="rId44"/>
          <a:stretch>
            <a:fillRect/>
          </a:stretch>
        </p:blipFill>
        <p:spPr>
          <a:xfrm>
            <a:off x="1842313" y="7677898"/>
            <a:ext cx="1172016" cy="624646"/>
          </a:xfrm>
          <a:prstGeom prst="rect">
            <a:avLst/>
          </a:prstGeom>
        </p:spPr>
      </p:pic>
      <p:pic>
        <p:nvPicPr>
          <p:cNvPr id="228" name="Picture 227"/>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133372" y="7812547"/>
            <a:ext cx="177175" cy="294308"/>
          </a:xfrm>
          <a:prstGeom prst="rect">
            <a:avLst/>
          </a:prstGeom>
        </p:spPr>
      </p:pic>
      <p:sp>
        <p:nvSpPr>
          <p:cNvPr id="229" name="TextBox 228"/>
          <p:cNvSpPr txBox="1"/>
          <p:nvPr/>
        </p:nvSpPr>
        <p:spPr>
          <a:xfrm rot="10800000" flipV="1">
            <a:off x="3724088" y="7759288"/>
            <a:ext cx="1050087" cy="369332"/>
          </a:xfrm>
          <a:prstGeom prst="rect">
            <a:avLst/>
          </a:prstGeom>
          <a:noFill/>
        </p:spPr>
        <p:txBody>
          <a:bodyPr wrap="square" rtlCol="0">
            <a:spAutoFit/>
          </a:bodyPr>
          <a:lstStyle/>
          <a:p>
            <a:pPr lvl="0" algn="ctr">
              <a:defRPr/>
            </a:pPr>
            <a:r>
              <a:rPr lang="en-GB" b="1" dirty="0">
                <a:latin typeface="Century Gothic" panose="020B0502020202020204" pitchFamily="34" charset="0"/>
                <a:cs typeface="Calibri" panose="020F0502020204030204" pitchFamily="34" charset="0"/>
              </a:rPr>
              <a:t>[to do]</a:t>
            </a:r>
            <a:endParaRPr lang="en-GB" b="1" strike="sngStrike" dirty="0">
              <a:latin typeface="Century Gothic" panose="020B0502020202020204" pitchFamily="34" charset="0"/>
              <a:cs typeface="Calibri" panose="020F0502020204030204" pitchFamily="34" charset="0"/>
            </a:endParaRPr>
          </a:p>
        </p:txBody>
      </p:sp>
      <p:pic>
        <p:nvPicPr>
          <p:cNvPr id="230" name="Picture 229"/>
          <p:cNvPicPr>
            <a:picLocks noChangeAspect="1"/>
          </p:cNvPicPr>
          <p:nvPr/>
        </p:nvPicPr>
        <p:blipFill>
          <a:blip r:embed="rId46"/>
          <a:stretch>
            <a:fillRect/>
          </a:stretch>
        </p:blipFill>
        <p:spPr>
          <a:xfrm>
            <a:off x="4978593" y="7877648"/>
            <a:ext cx="471271" cy="250973"/>
          </a:xfrm>
          <a:prstGeom prst="rect">
            <a:avLst/>
          </a:prstGeom>
        </p:spPr>
      </p:pic>
      <p:pic>
        <p:nvPicPr>
          <p:cNvPr id="231" name="Picture 230"/>
          <p:cNvPicPr>
            <a:picLocks noChangeAspect="1"/>
          </p:cNvPicPr>
          <p:nvPr/>
        </p:nvPicPr>
        <p:blipFill>
          <a:blip r:embed="rId47"/>
          <a:stretch>
            <a:fillRect/>
          </a:stretch>
        </p:blipFill>
        <p:spPr>
          <a:xfrm>
            <a:off x="5946319" y="7827621"/>
            <a:ext cx="579786" cy="296161"/>
          </a:xfrm>
          <a:prstGeom prst="rect">
            <a:avLst/>
          </a:prstGeom>
        </p:spPr>
      </p:pic>
      <p:pic>
        <p:nvPicPr>
          <p:cNvPr id="232" name="Picture 231"/>
          <p:cNvPicPr>
            <a:picLocks noChangeAspect="1"/>
          </p:cNvPicPr>
          <p:nvPr/>
        </p:nvPicPr>
        <p:blipFill>
          <a:blip r:embed="rId48"/>
          <a:stretch>
            <a:fillRect/>
          </a:stretch>
        </p:blipFill>
        <p:spPr>
          <a:xfrm>
            <a:off x="2048885" y="8467559"/>
            <a:ext cx="491584" cy="303050"/>
          </a:xfrm>
          <a:prstGeom prst="rect">
            <a:avLst/>
          </a:prstGeom>
        </p:spPr>
      </p:pic>
      <p:pic>
        <p:nvPicPr>
          <p:cNvPr id="233" name="Picture 232"/>
          <p:cNvPicPr>
            <a:picLocks noChangeAspect="1"/>
          </p:cNvPicPr>
          <p:nvPr/>
        </p:nvPicPr>
        <p:blipFill>
          <a:blip r:embed="rId49"/>
          <a:stretch>
            <a:fillRect/>
          </a:stretch>
        </p:blipFill>
        <p:spPr>
          <a:xfrm>
            <a:off x="2946448" y="8507941"/>
            <a:ext cx="610849" cy="284852"/>
          </a:xfrm>
          <a:prstGeom prst="rect">
            <a:avLst/>
          </a:prstGeom>
        </p:spPr>
      </p:pic>
      <p:sp>
        <p:nvSpPr>
          <p:cNvPr id="234" name="TextBox 233"/>
          <p:cNvSpPr txBox="1"/>
          <p:nvPr/>
        </p:nvSpPr>
        <p:spPr>
          <a:xfrm rot="10800000" flipV="1">
            <a:off x="3733147" y="8417778"/>
            <a:ext cx="1050087" cy="369332"/>
          </a:xfrm>
          <a:prstGeom prst="rect">
            <a:avLst/>
          </a:prstGeom>
          <a:noFill/>
        </p:spPr>
        <p:txBody>
          <a:bodyPr wrap="square" rtlCol="0">
            <a:spAutoFit/>
          </a:bodyPr>
          <a:lstStyle/>
          <a:p>
            <a:pPr lvl="0" algn="ctr">
              <a:defRPr/>
            </a:pPr>
            <a:r>
              <a:rPr lang="en-GB" b="1" dirty="0">
                <a:latin typeface="Century Gothic" panose="020B0502020202020204" pitchFamily="34" charset="0"/>
                <a:cs typeface="Calibri" panose="020F0502020204030204" pitchFamily="34" charset="0"/>
              </a:rPr>
              <a:t>[to use]</a:t>
            </a:r>
            <a:endParaRPr lang="en-GB" b="1" strike="sngStrike" dirty="0">
              <a:latin typeface="Century Gothic" panose="020B0502020202020204" pitchFamily="34" charset="0"/>
              <a:cs typeface="Calibri" panose="020F0502020204030204" pitchFamily="34" charset="0"/>
            </a:endParaRPr>
          </a:p>
        </p:txBody>
      </p:sp>
      <p:pic>
        <p:nvPicPr>
          <p:cNvPr id="235" name="Picture 234"/>
          <p:cNvPicPr>
            <a:picLocks noChangeAspect="1"/>
          </p:cNvPicPr>
          <p:nvPr/>
        </p:nvPicPr>
        <p:blipFill>
          <a:blip r:embed="rId50"/>
          <a:stretch>
            <a:fillRect/>
          </a:stretch>
        </p:blipFill>
        <p:spPr>
          <a:xfrm>
            <a:off x="5105757" y="8384545"/>
            <a:ext cx="276228" cy="390687"/>
          </a:xfrm>
          <a:prstGeom prst="rect">
            <a:avLst/>
          </a:prstGeom>
        </p:spPr>
      </p:pic>
      <p:pic>
        <p:nvPicPr>
          <p:cNvPr id="236" name="Picture 235"/>
          <p:cNvPicPr>
            <a:picLocks noChangeAspect="1"/>
          </p:cNvPicPr>
          <p:nvPr/>
        </p:nvPicPr>
        <p:blipFill>
          <a:blip r:embed="rId51"/>
          <a:stretch>
            <a:fillRect/>
          </a:stretch>
        </p:blipFill>
        <p:spPr>
          <a:xfrm>
            <a:off x="6060067" y="8417778"/>
            <a:ext cx="343694" cy="345047"/>
          </a:xfrm>
          <a:prstGeom prst="rect">
            <a:avLst/>
          </a:prstGeom>
        </p:spPr>
      </p:pic>
      <p:cxnSp>
        <p:nvCxnSpPr>
          <p:cNvPr id="112" name="Straight Connector 111"/>
          <p:cNvCxnSpPr/>
          <p:nvPr/>
        </p:nvCxnSpPr>
        <p:spPr>
          <a:xfrm flipV="1">
            <a:off x="-9207" y="3508473"/>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18412" y="4918483"/>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27384" y="6291358"/>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10352" y="7729498"/>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049DF10-0716-C74F-B08A-D554184E5184}"/>
              </a:ext>
            </a:extLst>
          </p:cNvPr>
          <p:cNvSpPr>
            <a:spLocks noGrp="1"/>
          </p:cNvSpPr>
          <p:nvPr>
            <p:ph type="title"/>
          </p:nvPr>
        </p:nvSpPr>
        <p:spPr>
          <a:xfrm>
            <a:off x="95790" y="29818"/>
            <a:ext cx="1669693" cy="578901"/>
          </a:xfrm>
        </p:spPr>
        <p:txBody>
          <a:bodyPr>
            <a:normAutofit/>
          </a:bodyPr>
          <a:lstStyle/>
          <a:p>
            <a:r>
              <a:rPr lang="en-GB" altLang="en-US" sz="2400" b="1" dirty="0">
                <a:solidFill>
                  <a:prstClr val="black"/>
                </a:solidFill>
                <a:latin typeface="Century Gothic" panose="020B0502020202020204" pitchFamily="34" charset="0"/>
              </a:rPr>
              <a:t>Phonics</a:t>
            </a:r>
            <a:endParaRPr lang="en-US" sz="2400" dirty="0"/>
          </a:p>
        </p:txBody>
      </p:sp>
    </p:spTree>
    <p:extLst>
      <p:ext uri="{BB962C8B-B14F-4D97-AF65-F5344CB8AC3E}">
        <p14:creationId xmlns:p14="http://schemas.microsoft.com/office/powerpoint/2010/main" val="4165523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9963119"/>
              </p:ext>
            </p:extLst>
          </p:nvPr>
        </p:nvGraphicFramePr>
        <p:xfrm>
          <a:off x="175847" y="7427059"/>
          <a:ext cx="5371087" cy="1676400"/>
        </p:xfrm>
        <a:graphic>
          <a:graphicData uri="http://schemas.openxmlformats.org/drawingml/2006/table">
            <a:tbl>
              <a:tblPr firstRow="1" bandRow="1">
                <a:tableStyleId>{5940675A-B579-460E-94D1-54222C63F5DA}</a:tableStyleId>
              </a:tblPr>
              <a:tblGrid>
                <a:gridCol w="2922815">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tblGrid>
              <a:tr h="284601">
                <a:tc>
                  <a:txBody>
                    <a:bodyPr/>
                    <a:lstStyle/>
                    <a:p>
                      <a:r>
                        <a:rPr lang="en-GB" sz="1600" dirty="0">
                          <a:solidFill>
                            <a:srgbClr val="000000"/>
                          </a:solidFill>
                          <a:latin typeface="Century Gothic" panose="020B0502020202020204" pitchFamily="34" charset="0"/>
                        </a:rPr>
                        <a:t>I can’t swim.</a:t>
                      </a:r>
                      <a:endParaRPr lang="en-GB" sz="1600" dirty="0">
                        <a:latin typeface="Century Gothic" panose="020B050202020202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1600" dirty="0">
                        <a:latin typeface="Century Gothic" panose="020B0502020202020204" pitchFamily="34" charset="0"/>
                      </a:endParaRP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84601">
                <a:tc>
                  <a:txBody>
                    <a:bodyPr/>
                    <a:lstStyle/>
                    <a:p>
                      <a:r>
                        <a:rPr lang="en-GB" sz="1600" dirty="0">
                          <a:solidFill>
                            <a:srgbClr val="000000"/>
                          </a:solidFill>
                          <a:latin typeface="Century Gothic" panose="020B0502020202020204" pitchFamily="34" charset="0"/>
                        </a:rPr>
                        <a:t>You can’t sing a song.</a:t>
                      </a:r>
                      <a:endParaRPr lang="en-GB" sz="1600" dirty="0">
                        <a:latin typeface="Century Gothic" panose="020B050202020202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1600" dirty="0">
                        <a:latin typeface="Century Gothic" panose="020B0502020202020204" pitchFamily="34" charset="0"/>
                      </a:endParaRPr>
                    </a:p>
                  </a:txBody>
                  <a:tcPr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4601">
                <a:tc>
                  <a:txBody>
                    <a:bodyPr/>
                    <a:lstStyle/>
                    <a:p>
                      <a:r>
                        <a:rPr lang="en-US" sz="1600" dirty="0">
                          <a:solidFill>
                            <a:srgbClr val="000000"/>
                          </a:solidFill>
                          <a:latin typeface="Century Gothic" panose="020B0502020202020204" pitchFamily="34" charset="0"/>
                        </a:rPr>
                        <a:t>He can’t have a dog.</a:t>
                      </a:r>
                      <a:endParaRPr lang="en-GB" sz="1600" dirty="0">
                        <a:latin typeface="Century Gothic" panose="020B050202020202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1600" dirty="0">
                        <a:latin typeface="Century Gothic" panose="020B0502020202020204" pitchFamily="34" charset="0"/>
                      </a:endParaRPr>
                    </a:p>
                  </a:txBody>
                  <a:tcPr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84601">
                <a:tc>
                  <a:txBody>
                    <a:bodyPr/>
                    <a:lstStyle/>
                    <a:p>
                      <a:r>
                        <a:rPr lang="en-US" sz="1600" dirty="0">
                          <a:solidFill>
                            <a:srgbClr val="000000"/>
                          </a:solidFill>
                          <a:latin typeface="Century Gothic" panose="020B0502020202020204" pitchFamily="34" charset="0"/>
                        </a:rPr>
                        <a:t>She can’t hear.</a:t>
                      </a:r>
                      <a:endParaRPr lang="en-GB" sz="1600" dirty="0">
                        <a:latin typeface="Century Gothic" panose="020B050202020202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1600" dirty="0">
                        <a:latin typeface="Century Gothic" panose="020B0502020202020204" pitchFamily="34" charset="0"/>
                      </a:endParaRPr>
                    </a:p>
                  </a:txBody>
                  <a:tcPr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84601">
                <a:tc>
                  <a:txBody>
                    <a:bodyPr/>
                    <a:lstStyle/>
                    <a:p>
                      <a:r>
                        <a:rPr lang="en-US" sz="1600" dirty="0">
                          <a:solidFill>
                            <a:srgbClr val="000000"/>
                          </a:solidFill>
                          <a:latin typeface="Century Gothic" panose="020B0502020202020204" pitchFamily="34" charset="0"/>
                        </a:rPr>
                        <a:t>I can’t hear any music.</a:t>
                      </a:r>
                      <a:endParaRPr lang="en-GB" sz="1600" dirty="0">
                        <a:latin typeface="Century Gothic" panose="020B0502020202020204"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1600" dirty="0">
                        <a:latin typeface="Century Gothic" panose="020B0502020202020204" pitchFamily="34" charset="0"/>
                      </a:endParaRPr>
                    </a:p>
                  </a:txBody>
                  <a:tcPr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27526" y="126472"/>
            <a:ext cx="1961218" cy="498873"/>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67243" y="578359"/>
            <a:ext cx="6496979"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Modal verb </a:t>
            </a:r>
            <a:r>
              <a:rPr lang="en-GB" b="1" i="1" dirty="0" err="1">
                <a:solidFill>
                  <a:srgbClr val="000000"/>
                </a:solidFill>
                <a:latin typeface="Century Gothic" panose="020B0502020202020204" pitchFamily="34" charset="0"/>
              </a:rPr>
              <a:t>können</a:t>
            </a:r>
            <a:r>
              <a:rPr lang="en-GB" b="1" i="1" dirty="0">
                <a:solidFill>
                  <a:srgbClr val="000000"/>
                </a:solidFill>
                <a:latin typeface="Century Gothic" panose="020B0502020202020204" pitchFamily="34" charset="0"/>
              </a:rPr>
              <a:t> </a:t>
            </a:r>
            <a:r>
              <a:rPr lang="en-GB" b="1" dirty="0">
                <a:solidFill>
                  <a:srgbClr val="000000"/>
                </a:solidFill>
                <a:latin typeface="Century Gothic" panose="020B0502020202020204" pitchFamily="34" charset="0"/>
              </a:rPr>
              <a:t>and the two verb rule   </a:t>
            </a:r>
          </a:p>
        </p:txBody>
      </p:sp>
      <p:sp>
        <p:nvSpPr>
          <p:cNvPr id="15" name="TextBox 14">
            <a:extLst>
              <a:ext uri="{FF2B5EF4-FFF2-40B4-BE49-F238E27FC236}">
                <a16:creationId xmlns:a16="http://schemas.microsoft.com/office/drawing/2014/main" id="{FC14A695-68B7-4671-85FF-EB451041F2E3}"/>
              </a:ext>
            </a:extLst>
          </p:cNvPr>
          <p:cNvSpPr txBox="1"/>
          <p:nvPr/>
        </p:nvSpPr>
        <p:spPr>
          <a:xfrm>
            <a:off x="47992" y="3224635"/>
            <a:ext cx="6627290"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The second verb (</a:t>
            </a:r>
            <a:r>
              <a:rPr lang="en-GB" sz="1600" dirty="0" err="1">
                <a:solidFill>
                  <a:srgbClr val="000000"/>
                </a:solidFill>
                <a:latin typeface="Century Gothic" panose="020B0502020202020204" pitchFamily="34" charset="0"/>
              </a:rPr>
              <a:t>infinitve</a:t>
            </a:r>
            <a:r>
              <a:rPr lang="en-GB" sz="1600" dirty="0">
                <a:solidFill>
                  <a:srgbClr val="000000"/>
                </a:solidFill>
                <a:latin typeface="Century Gothic" panose="020B0502020202020204" pitchFamily="34" charset="0"/>
              </a:rPr>
              <a:t>) goes to </a:t>
            </a:r>
            <a:r>
              <a:rPr lang="en-GB" sz="1600" i="1" u="sng" dirty="0">
                <a:solidFill>
                  <a:srgbClr val="000000"/>
                </a:solidFill>
                <a:latin typeface="Century Gothic" panose="020B0502020202020204" pitchFamily="34" charset="0"/>
              </a:rPr>
              <a:t>the</a:t>
            </a:r>
            <a:r>
              <a:rPr lang="en-GB" sz="1600" i="1" dirty="0">
                <a:solidFill>
                  <a:srgbClr val="000000"/>
                </a:solidFill>
                <a:latin typeface="Century Gothic" panose="020B0502020202020204" pitchFamily="34" charset="0"/>
              </a:rPr>
              <a:t> </a:t>
            </a:r>
            <a:r>
              <a:rPr lang="en-GB" sz="1600" i="1" u="sng" dirty="0">
                <a:solidFill>
                  <a:srgbClr val="000000"/>
                </a:solidFill>
                <a:latin typeface="Century Gothic" panose="020B0502020202020204" pitchFamily="34" charset="0"/>
              </a:rPr>
              <a:t>end</a:t>
            </a:r>
            <a:r>
              <a:rPr lang="en-GB" sz="1600" i="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of the sentence.</a:t>
            </a:r>
          </a:p>
        </p:txBody>
      </p:sp>
      <p:sp>
        <p:nvSpPr>
          <p:cNvPr id="18" name="TextBox 17">
            <a:extLst>
              <a:ext uri="{FF2B5EF4-FFF2-40B4-BE49-F238E27FC236}">
                <a16:creationId xmlns:a16="http://schemas.microsoft.com/office/drawing/2014/main" id="{B936F4C6-3BCA-48C6-A03C-8078F1CE486B}"/>
              </a:ext>
            </a:extLst>
          </p:cNvPr>
          <p:cNvSpPr txBox="1"/>
          <p:nvPr/>
        </p:nvSpPr>
        <p:spPr>
          <a:xfrm>
            <a:off x="61368" y="3588318"/>
            <a:ext cx="5455864" cy="830997"/>
          </a:xfrm>
          <a:prstGeom prst="rect">
            <a:avLst/>
          </a:prstGeom>
          <a:solidFill>
            <a:schemeClr val="bg1">
              <a:lumMod val="95000"/>
            </a:schemeClr>
          </a:solid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Ich </a:t>
            </a:r>
            <a:r>
              <a:rPr lang="en-GB" sz="1600" i="1" dirty="0" err="1">
                <a:solidFill>
                  <a:srgbClr val="000000"/>
                </a:solidFill>
                <a:latin typeface="Century Gothic" panose="020B0502020202020204" pitchFamily="34" charset="0"/>
              </a:rPr>
              <a:t>kann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Fußball</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spielen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I can </a:t>
            </a:r>
            <a:r>
              <a:rPr lang="en-GB" sz="1600" b="1" dirty="0">
                <a:solidFill>
                  <a:srgbClr val="000000"/>
                </a:solidFill>
                <a:latin typeface="Century Gothic" panose="020B0502020202020204" pitchFamily="34" charset="0"/>
              </a:rPr>
              <a:t>play </a:t>
            </a:r>
            <a:r>
              <a:rPr lang="en-GB" sz="1600" dirty="0">
                <a:solidFill>
                  <a:srgbClr val="000000"/>
                </a:solidFill>
                <a:latin typeface="Century Gothic" panose="020B0502020202020204" pitchFamily="34" charset="0"/>
              </a:rPr>
              <a:t>football.</a:t>
            </a:r>
            <a:endParaRPr lang="en-GB" sz="1600" b="1" dirty="0">
              <a:solidFill>
                <a:srgbClr val="000000"/>
              </a:solidFill>
              <a:latin typeface="Century Gothic" panose="020B0502020202020204" pitchFamily="34" charset="0"/>
            </a:endParaRPr>
          </a:p>
          <a:p>
            <a:pPr fontAlgn="auto">
              <a:spcBef>
                <a:spcPts val="0"/>
              </a:spcBef>
              <a:spcAft>
                <a:spcPts val="0"/>
              </a:spcAft>
            </a:pPr>
            <a:r>
              <a:rPr lang="en-GB" sz="1600" dirty="0">
                <a:solidFill>
                  <a:srgbClr val="000000"/>
                </a:solidFill>
                <a:latin typeface="Century Gothic" panose="020B0502020202020204" pitchFamily="34" charset="0"/>
              </a:rPr>
              <a:t>Du </a:t>
            </a:r>
            <a:r>
              <a:rPr lang="en-GB" sz="1600" i="1" dirty="0" err="1">
                <a:solidFill>
                  <a:srgbClr val="000000"/>
                </a:solidFill>
                <a:latin typeface="Century Gothic" panose="020B0502020202020204" pitchFamily="34" charset="0"/>
              </a:rPr>
              <a:t>kannst</a:t>
            </a:r>
            <a:r>
              <a:rPr lang="en-GB" sz="1600" dirty="0">
                <a:solidFill>
                  <a:srgbClr val="000000"/>
                </a:solidFill>
                <a:latin typeface="Century Gothic" panose="020B0502020202020204" pitchFamily="34" charset="0"/>
              </a:rPr>
              <a:t> oft </a:t>
            </a:r>
            <a:r>
              <a:rPr lang="en-GB" sz="1600" dirty="0" err="1">
                <a:solidFill>
                  <a:srgbClr val="000000"/>
                </a:solidFill>
                <a:latin typeface="Century Gothic" panose="020B0502020202020204" pitchFamily="34" charset="0"/>
              </a:rPr>
              <a:t>Obst</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essen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You can often</a:t>
            </a:r>
            <a:r>
              <a:rPr lang="en-GB" sz="1600" b="1" dirty="0">
                <a:solidFill>
                  <a:srgbClr val="000000"/>
                </a:solidFill>
                <a:latin typeface="Century Gothic" panose="020B0502020202020204" pitchFamily="34" charset="0"/>
              </a:rPr>
              <a:t> eat </a:t>
            </a:r>
            <a:r>
              <a:rPr lang="en-GB" sz="1600" dirty="0">
                <a:solidFill>
                  <a:srgbClr val="000000"/>
                </a:solidFill>
                <a:latin typeface="Century Gothic" panose="020B0502020202020204" pitchFamily="34" charset="0"/>
              </a:rPr>
              <a:t>fruit.</a:t>
            </a:r>
            <a:endParaRPr lang="en-GB" sz="1600" b="1" dirty="0">
              <a:solidFill>
                <a:srgbClr val="000000"/>
              </a:solidFill>
              <a:latin typeface="Century Gothic" panose="020B0502020202020204" pitchFamily="34" charset="0"/>
            </a:endParaRPr>
          </a:p>
          <a:p>
            <a:pPr fontAlgn="auto">
              <a:spcBef>
                <a:spcPts val="0"/>
              </a:spcBef>
              <a:spcAft>
                <a:spcPts val="0"/>
              </a:spcAft>
            </a:pPr>
            <a:r>
              <a:rPr lang="en-GB" sz="1600"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a:r>
            <a:r>
              <a:rPr lang="en-GB" sz="1600" i="1" dirty="0" err="1">
                <a:solidFill>
                  <a:srgbClr val="000000"/>
                </a:solidFill>
                <a:latin typeface="Century Gothic" panose="020B0502020202020204" pitchFamily="34" charset="0"/>
              </a:rPr>
              <a:t>kann</a:t>
            </a:r>
            <a:r>
              <a:rPr lang="en-GB" sz="1600" dirty="0">
                <a:solidFill>
                  <a:srgbClr val="000000"/>
                </a:solidFill>
                <a:latin typeface="Century Gothic" panose="020B0502020202020204" pitchFamily="34" charset="0"/>
              </a:rPr>
              <a:t> Deutsch </a:t>
            </a:r>
            <a:r>
              <a:rPr lang="en-GB" sz="1600" b="1" dirty="0" err="1">
                <a:solidFill>
                  <a:srgbClr val="000000"/>
                </a:solidFill>
                <a:latin typeface="Century Gothic" panose="020B0502020202020204" pitchFamily="34" charset="0"/>
              </a:rPr>
              <a:t>sprechen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He can </a:t>
            </a:r>
            <a:r>
              <a:rPr lang="en-GB" sz="1600" b="1" dirty="0">
                <a:solidFill>
                  <a:srgbClr val="000000"/>
                </a:solidFill>
                <a:latin typeface="Century Gothic" panose="020B0502020202020204" pitchFamily="34" charset="0"/>
              </a:rPr>
              <a:t>speak</a:t>
            </a:r>
            <a:r>
              <a:rPr lang="en-GB" sz="1600" dirty="0">
                <a:solidFill>
                  <a:srgbClr val="000000"/>
                </a:solidFill>
                <a:latin typeface="Century Gothic" panose="020B0502020202020204" pitchFamily="34" charset="0"/>
              </a:rPr>
              <a:t> German.</a:t>
            </a:r>
            <a:endParaRPr lang="en-GB" sz="1600" b="1" dirty="0">
              <a:solidFill>
                <a:srgbClr val="000000"/>
              </a:solidFill>
              <a:latin typeface="Century Gothic" panose="020B0502020202020204" pitchFamily="34" charset="0"/>
            </a:endParaRPr>
          </a:p>
        </p:txBody>
      </p:sp>
      <p:sp>
        <p:nvSpPr>
          <p:cNvPr id="23" name="TextBox 22">
            <a:extLst>
              <a:ext uri="{FF2B5EF4-FFF2-40B4-BE49-F238E27FC236}">
                <a16:creationId xmlns:a16="http://schemas.microsoft.com/office/drawing/2014/main" id="{B724D1D6-2870-4350-A468-64AB944C31C7}"/>
              </a:ext>
            </a:extLst>
          </p:cNvPr>
          <p:cNvSpPr txBox="1"/>
          <p:nvPr/>
        </p:nvSpPr>
        <p:spPr>
          <a:xfrm>
            <a:off x="-13422" y="5580112"/>
            <a:ext cx="6871465" cy="338554"/>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With </a:t>
            </a:r>
            <a:r>
              <a:rPr lang="en-GB" sz="1600" b="1" dirty="0">
                <a:solidFill>
                  <a:srgbClr val="000000"/>
                </a:solidFill>
                <a:latin typeface="Century Gothic" panose="020B0502020202020204" pitchFamily="34" charset="0"/>
              </a:rPr>
              <a:t>singular nouns,  use ‘</a:t>
            </a:r>
            <a:r>
              <a:rPr lang="en-GB" sz="1600" b="1" dirty="0" err="1">
                <a:solidFill>
                  <a:srgbClr val="000000"/>
                </a:solidFill>
                <a:latin typeface="Century Gothic" panose="020B0502020202020204" pitchFamily="34" charset="0"/>
              </a:rPr>
              <a:t>kein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and put the noun </a:t>
            </a:r>
            <a:r>
              <a:rPr lang="en-GB" sz="1600" u="sng" dirty="0">
                <a:solidFill>
                  <a:srgbClr val="000000"/>
                </a:solidFill>
                <a:latin typeface="Century Gothic" panose="020B0502020202020204" pitchFamily="34" charset="0"/>
              </a:rPr>
              <a:t>before</a:t>
            </a:r>
            <a:r>
              <a:rPr lang="en-GB" sz="1600" dirty="0">
                <a:solidFill>
                  <a:srgbClr val="000000"/>
                </a:solidFill>
                <a:latin typeface="Century Gothic" panose="020B0502020202020204" pitchFamily="34" charset="0"/>
              </a:rPr>
              <a:t> the verb:</a:t>
            </a: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39</a:t>
            </a:r>
          </a:p>
        </p:txBody>
      </p:sp>
      <p:sp>
        <p:nvSpPr>
          <p:cNvPr id="29" name="TextBox 28">
            <a:extLst>
              <a:ext uri="{FF2B5EF4-FFF2-40B4-BE49-F238E27FC236}">
                <a16:creationId xmlns:a16="http://schemas.microsoft.com/office/drawing/2014/main" id="{409ED281-C548-43CF-8701-29D964B39B16}"/>
              </a:ext>
            </a:extLst>
          </p:cNvPr>
          <p:cNvSpPr txBox="1"/>
          <p:nvPr/>
        </p:nvSpPr>
        <p:spPr>
          <a:xfrm>
            <a:off x="47992" y="880082"/>
            <a:ext cx="6748639" cy="830997"/>
          </a:xfrm>
          <a:prstGeom prst="rect">
            <a:avLst/>
          </a:prstGeom>
          <a:noFill/>
        </p:spPr>
        <p:txBody>
          <a:bodyPr wrap="square" rtlCol="0">
            <a:spAutoFit/>
          </a:bodyPr>
          <a:lstStyle/>
          <a:p>
            <a:pPr>
              <a:defRPr/>
            </a:pPr>
            <a:r>
              <a:rPr lang="en-GB" sz="1600" b="1" dirty="0" err="1">
                <a:solidFill>
                  <a:srgbClr val="000000"/>
                </a:solidFill>
                <a:latin typeface="Century Gothic" panose="020B0502020202020204" pitchFamily="34" charset="0"/>
              </a:rPr>
              <a:t>Können</a:t>
            </a:r>
            <a:r>
              <a:rPr lang="en-GB" sz="1600" dirty="0">
                <a:solidFill>
                  <a:srgbClr val="000000"/>
                </a:solidFill>
                <a:latin typeface="Century Gothic" panose="020B0502020202020204" pitchFamily="34" charset="0"/>
              </a:rPr>
              <a:t> is an irregular verb meaning </a:t>
            </a:r>
            <a:r>
              <a:rPr lang="en-GB" sz="1600" i="1" dirty="0">
                <a:solidFill>
                  <a:srgbClr val="000000"/>
                </a:solidFill>
                <a:latin typeface="Century Gothic" panose="020B0502020202020204" pitchFamily="34" charset="0"/>
              </a:rPr>
              <a:t>to be able to/can</a:t>
            </a:r>
            <a:r>
              <a:rPr lang="en-GB" sz="1600" dirty="0">
                <a:solidFill>
                  <a:srgbClr val="000000"/>
                </a:solidFill>
                <a:latin typeface="Century Gothic" panose="020B0502020202020204" pitchFamily="34" charset="0"/>
              </a:rPr>
              <a:t>.</a:t>
            </a:r>
          </a:p>
          <a:p>
            <a:pPr>
              <a:defRPr/>
            </a:pPr>
            <a:r>
              <a:rPr lang="en-GB" sz="1600" dirty="0">
                <a:solidFill>
                  <a:srgbClr val="000000"/>
                </a:solidFill>
                <a:latin typeface="Century Gothic" panose="020B0502020202020204" pitchFamily="34" charset="0"/>
              </a:rPr>
              <a:t>To say what you </a:t>
            </a:r>
            <a:r>
              <a:rPr lang="en-GB" sz="1600" u="sng" dirty="0">
                <a:solidFill>
                  <a:srgbClr val="000000"/>
                </a:solidFill>
                <a:latin typeface="Century Gothic" panose="020B0502020202020204" pitchFamily="34" charset="0"/>
              </a:rPr>
              <a:t>can</a:t>
            </a:r>
            <a:r>
              <a:rPr lang="en-GB" sz="1600" dirty="0">
                <a:solidFill>
                  <a:srgbClr val="000000"/>
                </a:solidFill>
                <a:latin typeface="Century Gothic" panose="020B0502020202020204" pitchFamily="34" charset="0"/>
              </a:rPr>
              <a:t> or </a:t>
            </a:r>
            <a:r>
              <a:rPr lang="en-GB" sz="1600" u="sng" dirty="0">
                <a:solidFill>
                  <a:srgbClr val="000000"/>
                </a:solidFill>
                <a:latin typeface="Century Gothic" panose="020B0502020202020204" pitchFamily="34" charset="0"/>
              </a:rPr>
              <a:t>cannot do </a:t>
            </a:r>
            <a:r>
              <a:rPr lang="en-GB" sz="1600" dirty="0">
                <a:solidFill>
                  <a:srgbClr val="000000"/>
                </a:solidFill>
                <a:latin typeface="Century Gothic" panose="020B0502020202020204" pitchFamily="34" charset="0"/>
              </a:rPr>
              <a:t>in German, use </a:t>
            </a:r>
            <a:r>
              <a:rPr lang="en-GB" sz="1600" b="1" dirty="0">
                <a:solidFill>
                  <a:srgbClr val="000000"/>
                </a:solidFill>
                <a:latin typeface="Century Gothic" panose="020B0502020202020204" pitchFamily="34" charset="0"/>
              </a:rPr>
              <a:t>k</a:t>
            </a:r>
            <a:r>
              <a:rPr lang="de-DE" sz="1600" b="1" dirty="0">
                <a:solidFill>
                  <a:srgbClr val="000000"/>
                </a:solidFill>
                <a:latin typeface="Century Gothic" panose="020B0502020202020204" pitchFamily="34" charset="0"/>
              </a:rPr>
              <a:t>önnen </a:t>
            </a:r>
            <a:r>
              <a:rPr lang="de-DE" sz="1600" dirty="0">
                <a:solidFill>
                  <a:srgbClr val="000000"/>
                </a:solidFill>
                <a:latin typeface="Century Gothic" panose="020B0502020202020204" pitchFamily="34" charset="0"/>
              </a:rPr>
              <a:t>with a 2nd verb in the infinitive form.</a:t>
            </a:r>
            <a:endParaRPr lang="en-GB" sz="1600" dirty="0">
              <a:solidFill>
                <a:srgbClr val="000000"/>
              </a:solidFill>
              <a:latin typeface="Century Gothic" panose="020B0502020202020204" pitchFamily="34" charset="0"/>
            </a:endParaRPr>
          </a:p>
        </p:txBody>
      </p:sp>
      <p:sp>
        <p:nvSpPr>
          <p:cNvPr id="17" name="TextBox 16">
            <a:extLst>
              <a:ext uri="{FF2B5EF4-FFF2-40B4-BE49-F238E27FC236}">
                <a16:creationId xmlns:a16="http://schemas.microsoft.com/office/drawing/2014/main" id="{C50D37BE-5F4F-4DCC-BABA-26A32D6C3820}"/>
              </a:ext>
            </a:extLst>
          </p:cNvPr>
          <p:cNvSpPr txBox="1"/>
          <p:nvPr/>
        </p:nvSpPr>
        <p:spPr>
          <a:xfrm>
            <a:off x="3408634" y="2024562"/>
            <a:ext cx="3481561" cy="1138773"/>
          </a:xfrm>
          <a:prstGeom prst="rect">
            <a:avLst/>
          </a:prstGeom>
          <a:solidFill>
            <a:schemeClr val="bg1">
              <a:lumMod val="95000"/>
            </a:schemeClr>
          </a:solidFill>
        </p:spPr>
        <p:txBody>
          <a:bodyPr wrap="square" rtlCol="0">
            <a:spAutoFit/>
          </a:bodyPr>
          <a:lstStyle/>
          <a:p>
            <a:r>
              <a:rPr lang="de-DE" sz="1600" dirty="0">
                <a:solidFill>
                  <a:srgbClr val="000000"/>
                </a:solidFill>
                <a:latin typeface="Century Gothic" panose="020B0502020202020204" pitchFamily="34" charset="0"/>
              </a:rPr>
              <a:t>Ich </a:t>
            </a:r>
            <a:r>
              <a:rPr lang="de-DE" sz="1600" b="1" dirty="0">
                <a:solidFill>
                  <a:srgbClr val="000000"/>
                </a:solidFill>
                <a:latin typeface="Century Gothic" panose="020B0502020202020204" pitchFamily="34" charset="0"/>
              </a:rPr>
              <a:t>kann</a:t>
            </a:r>
            <a:r>
              <a:rPr lang="de-DE" sz="1600" dirty="0">
                <a:solidFill>
                  <a:srgbClr val="000000"/>
                </a:solidFill>
                <a:latin typeface="Century Gothic" panose="020B0502020202020204" pitchFamily="34" charset="0"/>
              </a:rPr>
              <a:t> singen.  </a:t>
            </a:r>
            <a:r>
              <a:rPr lang="de-DE" sz="1600" i="1" dirty="0">
                <a:solidFill>
                  <a:srgbClr val="000000"/>
                </a:solidFill>
                <a:latin typeface="Century Gothic" panose="020B0502020202020204" pitchFamily="34" charset="0"/>
              </a:rPr>
              <a:t>I </a:t>
            </a:r>
            <a:r>
              <a:rPr lang="de-DE" sz="1600" b="1" i="1" dirty="0">
                <a:solidFill>
                  <a:srgbClr val="000000"/>
                </a:solidFill>
                <a:latin typeface="Century Gothic" panose="020B0502020202020204" pitchFamily="34" charset="0"/>
              </a:rPr>
              <a:t>can</a:t>
            </a:r>
            <a:r>
              <a:rPr lang="de-DE" sz="1600" i="1" dirty="0">
                <a:solidFill>
                  <a:srgbClr val="000000"/>
                </a:solidFill>
                <a:latin typeface="Century Gothic" panose="020B0502020202020204" pitchFamily="34" charset="0"/>
              </a:rPr>
              <a:t> sing.</a:t>
            </a:r>
          </a:p>
          <a:p>
            <a:endParaRPr lang="de-DE" sz="1000" dirty="0">
              <a:solidFill>
                <a:srgbClr val="000000"/>
              </a:solidFill>
              <a:latin typeface="Century Gothic" panose="020B0502020202020204" pitchFamily="34" charset="0"/>
            </a:endParaRPr>
          </a:p>
          <a:p>
            <a:r>
              <a:rPr lang="de-DE" sz="1600" dirty="0">
                <a:solidFill>
                  <a:srgbClr val="000000"/>
                </a:solidFill>
                <a:latin typeface="Century Gothic" panose="020B0502020202020204" pitchFamily="34" charset="0"/>
              </a:rPr>
              <a:t>Du </a:t>
            </a:r>
            <a:r>
              <a:rPr lang="de-DE" sz="1600" b="1" dirty="0">
                <a:solidFill>
                  <a:srgbClr val="000000"/>
                </a:solidFill>
                <a:latin typeface="Century Gothic" panose="020B0502020202020204" pitchFamily="34" charset="0"/>
              </a:rPr>
              <a:t>kann</a:t>
            </a:r>
            <a:r>
              <a:rPr lang="de-DE" sz="1600" b="1" i="1" dirty="0">
                <a:solidFill>
                  <a:srgbClr val="000000"/>
                </a:solidFill>
                <a:latin typeface="Century Gothic" panose="020B0502020202020204" pitchFamily="34" charset="0"/>
              </a:rPr>
              <a:t>st</a:t>
            </a:r>
            <a:r>
              <a:rPr lang="de-DE" sz="1600" dirty="0">
                <a:solidFill>
                  <a:srgbClr val="000000"/>
                </a:solidFill>
                <a:latin typeface="Century Gothic" panose="020B0502020202020204" pitchFamily="34" charset="0"/>
              </a:rPr>
              <a:t> hören. </a:t>
            </a:r>
            <a:r>
              <a:rPr lang="de-DE" sz="1600" i="1" dirty="0">
                <a:solidFill>
                  <a:srgbClr val="000000"/>
                </a:solidFill>
                <a:latin typeface="Century Gothic" panose="020B0502020202020204" pitchFamily="34" charset="0"/>
              </a:rPr>
              <a:t>You </a:t>
            </a:r>
            <a:r>
              <a:rPr lang="de-DE" sz="1600" b="1" i="1" dirty="0">
                <a:solidFill>
                  <a:srgbClr val="000000"/>
                </a:solidFill>
                <a:latin typeface="Century Gothic" panose="020B0502020202020204" pitchFamily="34" charset="0"/>
              </a:rPr>
              <a:t>can</a:t>
            </a:r>
            <a:r>
              <a:rPr lang="de-DE" sz="1600" i="1" dirty="0">
                <a:solidFill>
                  <a:srgbClr val="000000"/>
                </a:solidFill>
                <a:latin typeface="Century Gothic" panose="020B0502020202020204" pitchFamily="34" charset="0"/>
              </a:rPr>
              <a:t> hear. </a:t>
            </a:r>
          </a:p>
          <a:p>
            <a:endParaRPr lang="de-DE" sz="1000" dirty="0">
              <a:solidFill>
                <a:srgbClr val="000000"/>
              </a:solidFill>
              <a:latin typeface="Century Gothic" panose="020B0502020202020204" pitchFamily="34" charset="0"/>
            </a:endParaRPr>
          </a:p>
          <a:p>
            <a:r>
              <a:rPr lang="de-DE" sz="1600" dirty="0">
                <a:solidFill>
                  <a:srgbClr val="000000"/>
                </a:solidFill>
                <a:latin typeface="Century Gothic" panose="020B0502020202020204" pitchFamily="34" charset="0"/>
              </a:rPr>
              <a:t>Er </a:t>
            </a:r>
            <a:r>
              <a:rPr lang="de-DE" sz="1600" b="1" dirty="0">
                <a:solidFill>
                  <a:srgbClr val="000000"/>
                </a:solidFill>
                <a:latin typeface="Century Gothic" panose="020B0502020202020204" pitchFamily="34" charset="0"/>
              </a:rPr>
              <a:t>kann</a:t>
            </a:r>
            <a:r>
              <a:rPr lang="de-DE" sz="1600" dirty="0">
                <a:solidFill>
                  <a:srgbClr val="000000"/>
                </a:solidFill>
                <a:latin typeface="Century Gothic" panose="020B0502020202020204" pitchFamily="34" charset="0"/>
              </a:rPr>
              <a:t> tanzen.    </a:t>
            </a:r>
            <a:r>
              <a:rPr lang="de-DE" sz="1600" i="1" dirty="0">
                <a:solidFill>
                  <a:srgbClr val="000000"/>
                </a:solidFill>
                <a:latin typeface="Century Gothic" panose="020B0502020202020204" pitchFamily="34" charset="0"/>
              </a:rPr>
              <a:t>He </a:t>
            </a:r>
            <a:r>
              <a:rPr lang="de-DE" sz="1600" b="1" i="1" dirty="0">
                <a:solidFill>
                  <a:srgbClr val="000000"/>
                </a:solidFill>
                <a:latin typeface="Century Gothic" panose="020B0502020202020204" pitchFamily="34" charset="0"/>
              </a:rPr>
              <a:t>can</a:t>
            </a:r>
            <a:r>
              <a:rPr lang="de-DE" sz="1600" i="1" dirty="0">
                <a:solidFill>
                  <a:srgbClr val="000000"/>
                </a:solidFill>
                <a:latin typeface="Century Gothic" panose="020B0502020202020204" pitchFamily="34" charset="0"/>
              </a:rPr>
              <a:t> dance.</a:t>
            </a:r>
          </a:p>
        </p:txBody>
      </p:sp>
      <p:sp>
        <p:nvSpPr>
          <p:cNvPr id="19" name="Speech Bubble: Oval 18">
            <a:extLst>
              <a:ext uri="{FF2B5EF4-FFF2-40B4-BE49-F238E27FC236}">
                <a16:creationId xmlns:a16="http://schemas.microsoft.com/office/drawing/2014/main" id="{A403645F-E449-48CE-8A96-A634454844B9}"/>
              </a:ext>
            </a:extLst>
          </p:cNvPr>
          <p:cNvSpPr/>
          <p:nvPr/>
        </p:nvSpPr>
        <p:spPr>
          <a:xfrm>
            <a:off x="5188610" y="4178458"/>
            <a:ext cx="1506636" cy="923983"/>
          </a:xfrm>
          <a:prstGeom prst="wedgeEllipseCallout">
            <a:avLst>
              <a:gd name="adj1" fmla="val -40911"/>
              <a:gd name="adj2" fmla="val -60855"/>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solidFill>
                <a:srgbClr val="000000"/>
              </a:solidFill>
              <a:latin typeface="Century Gothic" panose="020B0502020202020204" pitchFamily="34" charset="0"/>
            </a:endParaRPr>
          </a:p>
        </p:txBody>
      </p:sp>
      <p:sp>
        <p:nvSpPr>
          <p:cNvPr id="21" name="TextBox 20">
            <a:extLst>
              <a:ext uri="{FF2B5EF4-FFF2-40B4-BE49-F238E27FC236}">
                <a16:creationId xmlns:a16="http://schemas.microsoft.com/office/drawing/2014/main" id="{3FDAAB02-9A48-4D87-ADAE-69E33D890B66}"/>
              </a:ext>
            </a:extLst>
          </p:cNvPr>
          <p:cNvSpPr txBox="1"/>
          <p:nvPr/>
        </p:nvSpPr>
        <p:spPr>
          <a:xfrm>
            <a:off x="34099" y="4499992"/>
            <a:ext cx="6391841" cy="369332"/>
          </a:xfrm>
          <a:prstGeom prst="rect">
            <a:avLst/>
          </a:prstGeom>
          <a:noFill/>
        </p:spPr>
        <p:txBody>
          <a:bodyPr wrap="square" rtlCol="0">
            <a:spAutoFit/>
          </a:bodyPr>
          <a:lstStyle/>
          <a:p>
            <a:r>
              <a:rPr lang="de-DE" b="1" dirty="0" err="1">
                <a:solidFill>
                  <a:srgbClr val="000000"/>
                </a:solidFill>
                <a:latin typeface="Century Gothic" panose="020B0502020202020204" pitchFamily="34" charset="0"/>
              </a:rPr>
              <a:t>How</a:t>
            </a:r>
            <a:r>
              <a:rPr lang="de-DE" b="1" dirty="0">
                <a:solidFill>
                  <a:srgbClr val="000000"/>
                </a:solidFill>
                <a:latin typeface="Century Gothic" panose="020B0502020202020204" pitchFamily="34" charset="0"/>
              </a:rPr>
              <a:t> </a:t>
            </a:r>
            <a:r>
              <a:rPr lang="de-DE" b="1" dirty="0" err="1">
                <a:solidFill>
                  <a:srgbClr val="000000"/>
                </a:solidFill>
                <a:latin typeface="Century Gothic" panose="020B0502020202020204" pitchFamily="34" charset="0"/>
              </a:rPr>
              <a:t>to</a:t>
            </a:r>
            <a:r>
              <a:rPr lang="de-DE" b="1" dirty="0">
                <a:solidFill>
                  <a:srgbClr val="000000"/>
                </a:solidFill>
                <a:latin typeface="Century Gothic" panose="020B0502020202020204" pitchFamily="34" charset="0"/>
              </a:rPr>
              <a:t> </a:t>
            </a:r>
            <a:r>
              <a:rPr lang="de-DE" b="1" dirty="0" err="1">
                <a:solidFill>
                  <a:srgbClr val="000000"/>
                </a:solidFill>
                <a:latin typeface="Century Gothic" panose="020B0502020202020204" pitchFamily="34" charset="0"/>
              </a:rPr>
              <a:t>say</a:t>
            </a:r>
            <a:r>
              <a:rPr lang="de-DE" b="1" dirty="0">
                <a:solidFill>
                  <a:srgbClr val="000000"/>
                </a:solidFill>
                <a:latin typeface="Century Gothic" panose="020B0502020202020204" pitchFamily="34" charset="0"/>
              </a:rPr>
              <a:t> </a:t>
            </a:r>
            <a:r>
              <a:rPr lang="de-DE" b="1" dirty="0" err="1">
                <a:solidFill>
                  <a:srgbClr val="000000"/>
                </a:solidFill>
                <a:latin typeface="Century Gothic" panose="020B0502020202020204" pitchFamily="34" charset="0"/>
              </a:rPr>
              <a:t>cannot</a:t>
            </a:r>
            <a:r>
              <a:rPr lang="de-DE" b="1" dirty="0">
                <a:solidFill>
                  <a:srgbClr val="000000"/>
                </a:solidFill>
                <a:latin typeface="Century Gothic" panose="020B0502020202020204" pitchFamily="34" charset="0"/>
              </a:rPr>
              <a:t>/</a:t>
            </a:r>
            <a:r>
              <a:rPr lang="de-DE" b="1" dirty="0" err="1">
                <a:solidFill>
                  <a:srgbClr val="000000"/>
                </a:solidFill>
                <a:latin typeface="Century Gothic" panose="020B0502020202020204" pitchFamily="34" charset="0"/>
              </a:rPr>
              <a:t>can‘t</a:t>
            </a:r>
            <a:r>
              <a:rPr lang="de-DE" b="1" dirty="0">
                <a:solidFill>
                  <a:srgbClr val="000000"/>
                </a:solidFill>
                <a:latin typeface="Century Gothic" panose="020B0502020202020204" pitchFamily="34" charset="0"/>
              </a:rPr>
              <a:t> in German </a:t>
            </a:r>
            <a:endParaRPr lang="en-US" b="1" dirty="0">
              <a:solidFill>
                <a:srgbClr val="000000"/>
              </a:solidFill>
              <a:latin typeface="Century Gothic" panose="020B0502020202020204" pitchFamily="34" charset="0"/>
            </a:endParaRPr>
          </a:p>
        </p:txBody>
      </p:sp>
      <p:sp>
        <p:nvSpPr>
          <p:cNvPr id="26" name="TextBox 25">
            <a:extLst>
              <a:ext uri="{FF2B5EF4-FFF2-40B4-BE49-F238E27FC236}">
                <a16:creationId xmlns:a16="http://schemas.microsoft.com/office/drawing/2014/main" id="{0AA71FA4-6FE3-4DAF-9488-BFA6ECF56CA5}"/>
              </a:ext>
            </a:extLst>
          </p:cNvPr>
          <p:cNvSpPr txBox="1"/>
          <p:nvPr/>
        </p:nvSpPr>
        <p:spPr>
          <a:xfrm>
            <a:off x="53926" y="4860032"/>
            <a:ext cx="6436696"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With </a:t>
            </a:r>
            <a:r>
              <a:rPr lang="en-GB" sz="1600" b="1" dirty="0">
                <a:solidFill>
                  <a:srgbClr val="000000"/>
                </a:solidFill>
                <a:latin typeface="Century Gothic" panose="020B0502020202020204" pitchFamily="34" charset="0"/>
              </a:rPr>
              <a:t>verbs, </a:t>
            </a:r>
            <a:r>
              <a:rPr lang="en-GB" sz="1600" dirty="0">
                <a:solidFill>
                  <a:srgbClr val="000000"/>
                </a:solidFill>
                <a:latin typeface="Century Gothic" panose="020B0502020202020204" pitchFamily="34" charset="0"/>
              </a:rPr>
              <a:t>add ‘</a:t>
            </a:r>
            <a:r>
              <a:rPr lang="en-GB" sz="1600" dirty="0" err="1">
                <a:solidFill>
                  <a:srgbClr val="000000"/>
                </a:solidFill>
                <a:latin typeface="Century Gothic" panose="020B0502020202020204" pitchFamily="34" charset="0"/>
              </a:rPr>
              <a:t>nicht</a:t>
            </a:r>
            <a:r>
              <a:rPr lang="en-GB" sz="1600" dirty="0">
                <a:solidFill>
                  <a:srgbClr val="000000"/>
                </a:solidFill>
                <a:latin typeface="Century Gothic" panose="020B0502020202020204" pitchFamily="34" charset="0"/>
              </a:rPr>
              <a:t>’ before the infinitive verb:</a:t>
            </a:r>
          </a:p>
        </p:txBody>
      </p:sp>
      <p:sp>
        <p:nvSpPr>
          <p:cNvPr id="30" name="TextBox 29">
            <a:extLst>
              <a:ext uri="{FF2B5EF4-FFF2-40B4-BE49-F238E27FC236}">
                <a16:creationId xmlns:a16="http://schemas.microsoft.com/office/drawing/2014/main" id="{1026DC50-537F-46A7-B853-EF235DBCEE74}"/>
              </a:ext>
            </a:extLst>
          </p:cNvPr>
          <p:cNvSpPr txBox="1"/>
          <p:nvPr/>
        </p:nvSpPr>
        <p:spPr>
          <a:xfrm>
            <a:off x="8961" y="6804248"/>
            <a:ext cx="6869267" cy="338554"/>
          </a:xfrm>
          <a:prstGeom prst="rect">
            <a:avLst/>
          </a:prstGeom>
          <a:solidFill>
            <a:srgbClr val="FDEEB9"/>
          </a:solidFill>
          <a:ln>
            <a:solidFill>
              <a:schemeClr val="tx1">
                <a:lumMod val="50000"/>
                <a:lumOff val="50000"/>
              </a:schemeClr>
            </a:solidFill>
          </a:ln>
        </p:spPr>
        <p:txBody>
          <a:bodyPr wrap="square" rtlCol="0" anchor="ctr">
            <a:spAutoFit/>
          </a:bodyPr>
          <a:lstStyle/>
          <a:p>
            <a:r>
              <a:rPr lang="en-GB" sz="1600" dirty="0">
                <a:solidFill>
                  <a:srgbClr val="000000"/>
                </a:solidFill>
                <a:latin typeface="Century Gothic" panose="020B0502020202020204" pitchFamily="34" charset="0"/>
              </a:rPr>
              <a:t>Use </a:t>
            </a:r>
            <a:r>
              <a:rPr lang="en-GB" sz="1600" b="1" dirty="0" err="1">
                <a:solidFill>
                  <a:srgbClr val="000000"/>
                </a:solidFill>
                <a:latin typeface="Century Gothic" panose="020B0502020202020204" pitchFamily="34" charset="0"/>
              </a:rPr>
              <a:t>k</a:t>
            </a:r>
            <a:r>
              <a:rPr lang="en-GB" sz="1600" dirty="0" err="1">
                <a:solidFill>
                  <a:srgbClr val="000000"/>
                </a:solidFill>
                <a:latin typeface="Century Gothic" panose="020B0502020202020204" pitchFamily="34" charset="0"/>
              </a:rPr>
              <a:t>einen</a:t>
            </a:r>
            <a:r>
              <a:rPr lang="en-GB" sz="1600" b="1"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k</a:t>
            </a:r>
            <a:r>
              <a:rPr lang="en-GB" sz="1600" dirty="0" err="1">
                <a:solidFill>
                  <a:srgbClr val="000000"/>
                </a:solidFill>
                <a:latin typeface="Century Gothic" panose="020B0502020202020204" pitchFamily="34" charset="0"/>
              </a:rPr>
              <a:t>eine</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k</a:t>
            </a:r>
            <a:r>
              <a:rPr lang="en-GB" sz="1600" dirty="0" err="1">
                <a:solidFill>
                  <a:srgbClr val="000000"/>
                </a:solidFill>
                <a:latin typeface="Century Gothic" panose="020B0502020202020204" pitchFamily="34" charset="0"/>
              </a:rPr>
              <a:t>ein</a:t>
            </a:r>
            <a:r>
              <a:rPr lang="en-GB" sz="1600" dirty="0">
                <a:solidFill>
                  <a:srgbClr val="000000"/>
                </a:solidFill>
                <a:latin typeface="Century Gothic" panose="020B0502020202020204" pitchFamily="34" charset="0"/>
              </a:rPr>
              <a:t> for singular nouns and </a:t>
            </a:r>
            <a:r>
              <a:rPr lang="en-GB" sz="1600" b="1" dirty="0" err="1">
                <a:solidFill>
                  <a:srgbClr val="000000"/>
                </a:solidFill>
                <a:latin typeface="Century Gothic" panose="020B0502020202020204" pitchFamily="34" charset="0"/>
              </a:rPr>
              <a:t>k</a:t>
            </a:r>
            <a:r>
              <a:rPr lang="en-GB" sz="1600" dirty="0" err="1">
                <a:solidFill>
                  <a:srgbClr val="000000"/>
                </a:solidFill>
                <a:latin typeface="Century Gothic" panose="020B0502020202020204" pitchFamily="34" charset="0"/>
              </a:rPr>
              <a:t>eine</a:t>
            </a:r>
            <a:r>
              <a:rPr lang="en-GB" sz="1600" dirty="0">
                <a:solidFill>
                  <a:srgbClr val="000000"/>
                </a:solidFill>
                <a:latin typeface="Century Gothic" panose="020B0502020202020204" pitchFamily="34" charset="0"/>
              </a:rPr>
              <a:t> for plural nouns.</a:t>
            </a:r>
            <a:endParaRPr lang="en-US" sz="1600" dirty="0">
              <a:solidFill>
                <a:srgbClr val="000000"/>
              </a:solidFill>
              <a:latin typeface="Century Gothic" panose="020B0502020202020204" pitchFamily="34" charset="0"/>
            </a:endParaRPr>
          </a:p>
        </p:txBody>
      </p:sp>
      <p:sp>
        <p:nvSpPr>
          <p:cNvPr id="39" name="TextBox 38">
            <a:extLst>
              <a:ext uri="{FF2B5EF4-FFF2-40B4-BE49-F238E27FC236}">
                <a16:creationId xmlns:a16="http://schemas.microsoft.com/office/drawing/2014/main" id="{61BE7BEA-6219-479B-BA1C-5181B03DFECE}"/>
              </a:ext>
            </a:extLst>
          </p:cNvPr>
          <p:cNvSpPr txBox="1"/>
          <p:nvPr/>
        </p:nvSpPr>
        <p:spPr>
          <a:xfrm>
            <a:off x="147600" y="7173914"/>
            <a:ext cx="6779323" cy="338554"/>
          </a:xfrm>
          <a:prstGeom prst="rect">
            <a:avLst/>
          </a:prstGeom>
          <a:noFill/>
        </p:spPr>
        <p:txBody>
          <a:bodyPr wrap="square" rtlCol="0">
            <a:spAutoFit/>
          </a:bodyPr>
          <a:lstStyle/>
          <a:p>
            <a:r>
              <a:rPr lang="en-GB" sz="1600" b="1" dirty="0">
                <a:solidFill>
                  <a:srgbClr val="000000"/>
                </a:solidFill>
                <a:latin typeface="Century Gothic" panose="020B0502020202020204" pitchFamily="34" charset="0"/>
              </a:rPr>
              <a:t>Write in German:</a:t>
            </a:r>
          </a:p>
        </p:txBody>
      </p:sp>
      <p:graphicFrame>
        <p:nvGraphicFramePr>
          <p:cNvPr id="24" name="Table 23"/>
          <p:cNvGraphicFramePr>
            <a:graphicFrameLocks noGrp="1"/>
          </p:cNvGraphicFramePr>
          <p:nvPr>
            <p:extLst>
              <p:ext uri="{D42A27DB-BD31-4B8C-83A1-F6EECF244321}">
                <p14:modId xmlns:p14="http://schemas.microsoft.com/office/powerpoint/2010/main" val="4135092839"/>
              </p:ext>
            </p:extLst>
          </p:nvPr>
        </p:nvGraphicFramePr>
        <p:xfrm>
          <a:off x="157272" y="1790154"/>
          <a:ext cx="3223616" cy="1341120"/>
        </p:xfrm>
        <a:graphic>
          <a:graphicData uri="http://schemas.openxmlformats.org/drawingml/2006/table">
            <a:tbl>
              <a:tblPr firstRow="1" bandRow="1">
                <a:tableStyleId>{5940675A-B579-460E-94D1-54222C63F5DA}</a:tableStyleId>
              </a:tblPr>
              <a:tblGrid>
                <a:gridCol w="1639440">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tblGrid>
              <a:tr h="25642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Century Gothic" panose="020B0502020202020204" pitchFamily="34" charset="0"/>
                        </a:rPr>
                        <a:t>KÖNNEN</a:t>
                      </a:r>
                      <a:r>
                        <a:rPr lang="en-GB" sz="1600" b="0" baseline="0" dirty="0">
                          <a:solidFill>
                            <a:schemeClr val="tx1"/>
                          </a:solidFill>
                          <a:latin typeface="Century Gothic" panose="020B0502020202020204" pitchFamily="34" charset="0"/>
                        </a:rPr>
                        <a:t> </a:t>
                      </a:r>
                      <a:r>
                        <a:rPr lang="en-GB" sz="1600" dirty="0">
                          <a:latin typeface="Century Gothic" panose="020B0502020202020204" pitchFamily="34" charset="0"/>
                        </a:rPr>
                        <a:t>[to</a:t>
                      </a:r>
                      <a:r>
                        <a:rPr lang="en-GB" sz="1600" baseline="0" dirty="0">
                          <a:latin typeface="Century Gothic" panose="020B0502020202020204" pitchFamily="34" charset="0"/>
                        </a:rPr>
                        <a:t> be able to, can]</a:t>
                      </a:r>
                      <a:endParaRPr lang="en-GB" sz="1600" dirty="0">
                        <a:latin typeface="Century Gothic" panose="020B0502020202020204" pitchFamily="34" charset="0"/>
                      </a:endParaRP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56424">
                <a:tc>
                  <a:txBody>
                    <a:bodyPr/>
                    <a:lstStyle/>
                    <a:p>
                      <a:r>
                        <a:rPr lang="en-GB" sz="1600" dirty="0" err="1">
                          <a:latin typeface="Century Gothic" panose="020B0502020202020204" pitchFamily="34" charset="0"/>
                        </a:rPr>
                        <a:t>ich</a:t>
                      </a:r>
                      <a:r>
                        <a:rPr lang="en-GB" sz="1600" baseline="0" dirty="0">
                          <a:latin typeface="Century Gothic" panose="020B0502020202020204" pitchFamily="34" charset="0"/>
                        </a:rPr>
                        <a:t> </a:t>
                      </a:r>
                      <a:r>
                        <a:rPr lang="en-GB" sz="1600" baseline="0" dirty="0" err="1">
                          <a:latin typeface="Century Gothic" panose="020B0502020202020204" pitchFamily="34" charset="0"/>
                        </a:rPr>
                        <a:t>kann</a:t>
                      </a:r>
                      <a:endParaRPr lang="en-GB" sz="1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a:t>
                      </a:r>
                      <a:r>
                        <a:rPr lang="en-GB" sz="1600" baseline="0" dirty="0">
                          <a:latin typeface="Century Gothic" panose="020B0502020202020204" pitchFamily="34" charset="0"/>
                        </a:rPr>
                        <a:t> </a:t>
                      </a:r>
                      <a:r>
                        <a:rPr lang="en-GB" sz="1600" dirty="0">
                          <a:latin typeface="Century Gothic" panose="020B0502020202020204" pitchFamily="34" charset="0"/>
                        </a:rPr>
                        <a:t>can</a:t>
                      </a:r>
                    </a:p>
                  </a:txBody>
                  <a:tcPr/>
                </a:tc>
                <a:extLst>
                  <a:ext uri="{0D108BD9-81ED-4DB2-BD59-A6C34878D82A}">
                    <a16:rowId xmlns:a16="http://schemas.microsoft.com/office/drawing/2014/main" val="10001"/>
                  </a:ext>
                </a:extLst>
              </a:tr>
              <a:tr h="256424">
                <a:tc>
                  <a:txBody>
                    <a:bodyPr/>
                    <a:lstStyle/>
                    <a:p>
                      <a:r>
                        <a:rPr lang="en-GB" sz="1600" dirty="0">
                          <a:latin typeface="Century Gothic" panose="020B0502020202020204" pitchFamily="34" charset="0"/>
                        </a:rPr>
                        <a:t>du</a:t>
                      </a:r>
                      <a:r>
                        <a:rPr lang="en-GB" sz="1600" baseline="0" dirty="0">
                          <a:latin typeface="Century Gothic" panose="020B0502020202020204" pitchFamily="34" charset="0"/>
                        </a:rPr>
                        <a:t> </a:t>
                      </a:r>
                      <a:r>
                        <a:rPr lang="en-GB" sz="1600" baseline="0" dirty="0" err="1">
                          <a:latin typeface="Century Gothic" panose="020B0502020202020204" pitchFamily="34" charset="0"/>
                        </a:rPr>
                        <a:t>kannst</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you can</a:t>
                      </a:r>
                    </a:p>
                  </a:txBody>
                  <a:tcPr/>
                </a:tc>
                <a:extLst>
                  <a:ext uri="{0D108BD9-81ED-4DB2-BD59-A6C34878D82A}">
                    <a16:rowId xmlns:a16="http://schemas.microsoft.com/office/drawing/2014/main" val="10002"/>
                  </a:ext>
                </a:extLst>
              </a:tr>
              <a:tr h="256424">
                <a:tc>
                  <a:txBody>
                    <a:bodyPr/>
                    <a:lstStyle/>
                    <a:p>
                      <a:r>
                        <a:rPr lang="en-GB" sz="1600" dirty="0" err="1">
                          <a:latin typeface="Century Gothic" panose="020B0502020202020204" pitchFamily="34" charset="0"/>
                        </a:rPr>
                        <a:t>er</a:t>
                      </a:r>
                      <a:r>
                        <a:rPr lang="en-GB" sz="1600" dirty="0">
                          <a:latin typeface="Century Gothic" panose="020B0502020202020204" pitchFamily="34" charset="0"/>
                        </a:rPr>
                        <a:t>/</a:t>
                      </a:r>
                      <a:r>
                        <a:rPr lang="en-GB" sz="1600" dirty="0" err="1">
                          <a:latin typeface="Century Gothic" panose="020B0502020202020204" pitchFamily="34" charset="0"/>
                        </a:rPr>
                        <a:t>sie</a:t>
                      </a:r>
                      <a:r>
                        <a:rPr lang="en-GB" sz="1600" dirty="0">
                          <a:latin typeface="Century Gothic" panose="020B0502020202020204" pitchFamily="34" charset="0"/>
                        </a:rPr>
                        <a:t>/</a:t>
                      </a:r>
                      <a:r>
                        <a:rPr lang="en-GB" sz="1600" dirty="0" err="1">
                          <a:latin typeface="Century Gothic" panose="020B0502020202020204" pitchFamily="34" charset="0"/>
                        </a:rPr>
                        <a:t>es</a:t>
                      </a:r>
                      <a:r>
                        <a:rPr lang="en-GB" sz="1600" dirty="0">
                          <a:latin typeface="Century Gothic" panose="020B0502020202020204" pitchFamily="34" charset="0"/>
                        </a:rPr>
                        <a:t> </a:t>
                      </a:r>
                      <a:r>
                        <a:rPr lang="en-GB" sz="1600" dirty="0" err="1">
                          <a:latin typeface="Century Gothic" panose="020B0502020202020204" pitchFamily="34" charset="0"/>
                        </a:rPr>
                        <a:t>kann</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he/she/it</a:t>
                      </a:r>
                      <a:r>
                        <a:rPr lang="en-GB" sz="1600" baseline="0" dirty="0">
                          <a:latin typeface="Century Gothic" panose="020B0502020202020204" pitchFamily="34" charset="0"/>
                        </a:rPr>
                        <a:t> </a:t>
                      </a:r>
                      <a:r>
                        <a:rPr lang="en-GB" sz="1600" dirty="0">
                          <a:latin typeface="Century Gothic" panose="020B0502020202020204" pitchFamily="34" charset="0"/>
                        </a:rPr>
                        <a:t>can</a:t>
                      </a:r>
                    </a:p>
                  </a:txBody>
                  <a:tcPr/>
                </a:tc>
                <a:extLst>
                  <a:ext uri="{0D108BD9-81ED-4DB2-BD59-A6C34878D82A}">
                    <a16:rowId xmlns:a16="http://schemas.microsoft.com/office/drawing/2014/main" val="10003"/>
                  </a:ext>
                </a:extLst>
              </a:tr>
            </a:tbl>
          </a:graphicData>
        </a:graphic>
      </p:graphicFrame>
      <p:sp>
        <p:nvSpPr>
          <p:cNvPr id="37" name="Speech Bubble: Rectangle with Corners Rounded 36">
            <a:extLst>
              <a:ext uri="{FF2B5EF4-FFF2-40B4-BE49-F238E27FC236}">
                <a16:creationId xmlns:a16="http://schemas.microsoft.com/office/drawing/2014/main" id="{6729FE39-28AD-4A7C-8A47-B1C211A3534A}"/>
              </a:ext>
            </a:extLst>
          </p:cNvPr>
          <p:cNvSpPr/>
          <p:nvPr/>
        </p:nvSpPr>
        <p:spPr>
          <a:xfrm>
            <a:off x="3246658" y="1489492"/>
            <a:ext cx="3018268" cy="502611"/>
          </a:xfrm>
          <a:prstGeom prst="wedgeRoundRectCallout">
            <a:avLst>
              <a:gd name="adj1" fmla="val -23408"/>
              <a:gd name="adj2" fmla="val 64717"/>
              <a:gd name="adj3" fmla="val 16667"/>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1400" dirty="0">
                <a:solidFill>
                  <a:srgbClr val="000000"/>
                </a:solidFill>
                <a:latin typeface="Century Gothic" panose="020B0502020202020204" pitchFamily="34" charset="0"/>
              </a:rPr>
              <a:t>The verb form for</a:t>
            </a:r>
            <a:r>
              <a:rPr lang="en-GB" sz="1400" b="1" dirty="0">
                <a:solidFill>
                  <a:srgbClr val="000000"/>
                </a:solidFill>
                <a:latin typeface="Century Gothic" panose="020B0502020202020204" pitchFamily="34" charset="0"/>
              </a:rPr>
              <a:t> ‘I’ </a:t>
            </a:r>
            <a:r>
              <a:rPr lang="en-GB" sz="1400" dirty="0">
                <a:solidFill>
                  <a:srgbClr val="000000"/>
                </a:solidFill>
                <a:latin typeface="Century Gothic" panose="020B0502020202020204" pitchFamily="34" charset="0"/>
              </a:rPr>
              <a:t>and ‘</a:t>
            </a:r>
            <a:r>
              <a:rPr lang="en-GB" sz="1400" b="1" dirty="0">
                <a:solidFill>
                  <a:srgbClr val="000000"/>
                </a:solidFill>
                <a:latin typeface="Century Gothic" panose="020B0502020202020204" pitchFamily="34" charset="0"/>
              </a:rPr>
              <a:t>s/he’</a:t>
            </a:r>
            <a:r>
              <a:rPr lang="en-GB" sz="1400" dirty="0">
                <a:solidFill>
                  <a:srgbClr val="000000"/>
                </a:solidFill>
                <a:latin typeface="Century Gothic" panose="020B0502020202020204" pitchFamily="34" charset="0"/>
              </a:rPr>
              <a:t> are the same, like </a:t>
            </a:r>
            <a:r>
              <a:rPr lang="en-GB" sz="1400" dirty="0" err="1">
                <a:solidFill>
                  <a:srgbClr val="000000"/>
                </a:solidFill>
                <a:latin typeface="Century Gothic" panose="020B0502020202020204" pitchFamily="34" charset="0"/>
              </a:rPr>
              <a:t>mögen</a:t>
            </a:r>
            <a:r>
              <a:rPr lang="en-GB" sz="1400" dirty="0">
                <a:solidFill>
                  <a:srgbClr val="000000"/>
                </a:solidFill>
                <a:latin typeface="Century Gothic" panose="020B0502020202020204" pitchFamily="34" charset="0"/>
              </a:rPr>
              <a:t>.</a:t>
            </a:r>
          </a:p>
        </p:txBody>
      </p:sp>
      <p:sp>
        <p:nvSpPr>
          <p:cNvPr id="4" name="Rectangle 3"/>
          <p:cNvSpPr/>
          <p:nvPr/>
        </p:nvSpPr>
        <p:spPr>
          <a:xfrm>
            <a:off x="5052496" y="4313004"/>
            <a:ext cx="1825732" cy="738664"/>
          </a:xfrm>
          <a:prstGeom prst="rect">
            <a:avLst/>
          </a:prstGeom>
        </p:spPr>
        <p:txBody>
          <a:bodyPr wrap="square">
            <a:spAutoFit/>
          </a:bodyPr>
          <a:lstStyle/>
          <a:p>
            <a:pPr lvl="0" algn="ctr"/>
            <a:r>
              <a:rPr lang="de-DE" sz="1400" dirty="0">
                <a:solidFill>
                  <a:srgbClr val="000000"/>
                </a:solidFill>
                <a:latin typeface="Century Gothic" panose="020B0502020202020204" pitchFamily="34" charset="0"/>
              </a:rPr>
              <a:t>Note the word order difference here!</a:t>
            </a:r>
            <a:endParaRPr lang="en-US" sz="1400" dirty="0">
              <a:solidFill>
                <a:srgbClr val="000000"/>
              </a:solidFill>
              <a:latin typeface="Century Gothic" panose="020B0502020202020204" pitchFamily="34" charset="0"/>
            </a:endParaRPr>
          </a:p>
        </p:txBody>
      </p:sp>
      <p:sp>
        <p:nvSpPr>
          <p:cNvPr id="7" name="Rectangle 6"/>
          <p:cNvSpPr/>
          <p:nvPr/>
        </p:nvSpPr>
        <p:spPr>
          <a:xfrm>
            <a:off x="61368" y="5198586"/>
            <a:ext cx="5143500" cy="338554"/>
          </a:xfrm>
          <a:prstGeom prst="rect">
            <a:avLst/>
          </a:prstGeom>
          <a:solidFill>
            <a:schemeClr val="bg1">
              <a:lumMod val="95000"/>
            </a:schemeClr>
          </a:solidFill>
        </p:spPr>
        <p:txBody>
          <a:bodyPr wrap="square">
            <a:spAutoFit/>
          </a:bodyPr>
          <a:lstStyle/>
          <a:p>
            <a:pPr lvl="0"/>
            <a:r>
              <a:rPr lang="en-GB" sz="1600" dirty="0">
                <a:solidFill>
                  <a:srgbClr val="000000"/>
                </a:solidFill>
                <a:latin typeface="Century Gothic" panose="020B0502020202020204" pitchFamily="34" charset="0"/>
              </a:rPr>
              <a:t>Sie </a:t>
            </a:r>
            <a:r>
              <a:rPr lang="en-GB" sz="1600" dirty="0" err="1">
                <a:solidFill>
                  <a:srgbClr val="000000"/>
                </a:solidFill>
                <a:latin typeface="Century Gothic" panose="020B0502020202020204" pitchFamily="34" charset="0"/>
              </a:rPr>
              <a:t>kann</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nicht</a:t>
            </a:r>
            <a:r>
              <a:rPr lang="en-GB" sz="1600" b="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sehen</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She can’t see.</a:t>
            </a:r>
            <a:endParaRPr lang="en-US" sz="1600" i="1" dirty="0">
              <a:solidFill>
                <a:srgbClr val="000000"/>
              </a:solidFill>
              <a:latin typeface="Century Gothic" panose="020B0502020202020204" pitchFamily="34" charset="0"/>
            </a:endParaRPr>
          </a:p>
        </p:txBody>
      </p:sp>
      <p:sp>
        <p:nvSpPr>
          <p:cNvPr id="8" name="Rectangle 7"/>
          <p:cNvSpPr/>
          <p:nvPr/>
        </p:nvSpPr>
        <p:spPr>
          <a:xfrm>
            <a:off x="99424" y="5918666"/>
            <a:ext cx="6618419" cy="830997"/>
          </a:xfrm>
          <a:prstGeom prst="rect">
            <a:avLst/>
          </a:prstGeom>
          <a:solidFill>
            <a:schemeClr val="bg1">
              <a:lumMod val="95000"/>
            </a:schemeClr>
          </a:solidFill>
        </p:spPr>
        <p:txBody>
          <a:bodyPr wrap="square">
            <a:spAutoFit/>
          </a:bodyPr>
          <a:lstStyle/>
          <a:p>
            <a:pPr fontAlgn="auto">
              <a:spcBef>
                <a:spcPts val="0"/>
              </a:spcBef>
              <a:spcAft>
                <a:spcPts val="0"/>
              </a:spcAft>
            </a:pPr>
            <a:r>
              <a:rPr lang="en-GB" sz="1600" dirty="0">
                <a:solidFill>
                  <a:srgbClr val="000000"/>
                </a:solidFill>
                <a:latin typeface="Century Gothic" panose="020B0502020202020204" pitchFamily="34" charset="0"/>
              </a:rPr>
              <a:t>Sie </a:t>
            </a:r>
            <a:r>
              <a:rPr lang="en-GB" sz="1600" dirty="0" err="1">
                <a:solidFill>
                  <a:srgbClr val="000000"/>
                </a:solidFill>
                <a:latin typeface="Century Gothic" panose="020B0502020202020204" pitchFamily="34" charset="0"/>
              </a:rPr>
              <a:t>kann</a:t>
            </a:r>
            <a:r>
              <a:rPr lang="en-GB" sz="1600" b="1"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k</a:t>
            </a:r>
            <a:r>
              <a:rPr lang="en-GB" sz="1600" dirty="0" err="1">
                <a:solidFill>
                  <a:srgbClr val="000000"/>
                </a:solidFill>
                <a:latin typeface="Century Gothic" panose="020B0502020202020204" pitchFamily="34" charset="0"/>
              </a:rPr>
              <a:t>ein</a:t>
            </a:r>
            <a:r>
              <a:rPr lang="en-GB" sz="1600" b="1" dirty="0" err="1">
                <a:solidFill>
                  <a:srgbClr val="000000"/>
                </a:solidFill>
                <a:latin typeface="Century Gothic" panose="020B0502020202020204" pitchFamily="34" charset="0"/>
              </a:rPr>
              <a:t>en</a:t>
            </a:r>
            <a:r>
              <a:rPr lang="en-GB" sz="1600" dirty="0">
                <a:solidFill>
                  <a:srgbClr val="000000"/>
                </a:solidFill>
                <a:latin typeface="Century Gothic" panose="020B0502020202020204" pitchFamily="34" charset="0"/>
              </a:rPr>
              <a:t> Film </a:t>
            </a:r>
            <a:r>
              <a:rPr lang="en-GB" sz="1600" b="1" dirty="0" err="1">
                <a:solidFill>
                  <a:srgbClr val="000000"/>
                </a:solidFill>
                <a:latin typeface="Century Gothic" panose="020B0502020202020204" pitchFamily="34" charset="0"/>
              </a:rPr>
              <a:t>sehen</a:t>
            </a:r>
            <a:r>
              <a:rPr lang="en-GB" sz="1600" b="1"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She can’t see a film.</a:t>
            </a:r>
            <a:endParaRPr lang="en-GB" sz="1600" b="1" i="1" dirty="0">
              <a:solidFill>
                <a:srgbClr val="000000"/>
              </a:solidFill>
              <a:latin typeface="Century Gothic" panose="020B0502020202020204" pitchFamily="34" charset="0"/>
            </a:endParaRPr>
          </a:p>
          <a:p>
            <a:pPr fontAlgn="auto">
              <a:spcBef>
                <a:spcPts val="0"/>
              </a:spcBef>
              <a:spcAft>
                <a:spcPts val="0"/>
              </a:spcAft>
            </a:pPr>
            <a:r>
              <a:rPr lang="en-GB" sz="1600" dirty="0">
                <a:solidFill>
                  <a:srgbClr val="000000"/>
                </a:solidFill>
                <a:latin typeface="Century Gothic" panose="020B0502020202020204" pitchFamily="34" charset="0"/>
              </a:rPr>
              <a:t>Sie </a:t>
            </a:r>
            <a:r>
              <a:rPr lang="en-GB" sz="1600" dirty="0" err="1">
                <a:solidFill>
                  <a:srgbClr val="000000"/>
                </a:solidFill>
                <a:latin typeface="Century Gothic" panose="020B0502020202020204" pitchFamily="34" charset="0"/>
              </a:rPr>
              <a:t>kann</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k</a:t>
            </a:r>
            <a:r>
              <a:rPr lang="en-GB" sz="1600" dirty="0" err="1">
                <a:solidFill>
                  <a:srgbClr val="000000"/>
                </a:solidFill>
                <a:latin typeface="Century Gothic" panose="020B0502020202020204" pitchFamily="34" charset="0"/>
              </a:rPr>
              <a:t>eine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Katze</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sehen</a:t>
            </a:r>
            <a:r>
              <a:rPr lang="en-GB" sz="1600" b="1"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She can’t see a cat.</a:t>
            </a:r>
            <a:endParaRPr lang="en-GB" sz="1600" b="1" i="1" dirty="0">
              <a:solidFill>
                <a:srgbClr val="000000"/>
              </a:solidFill>
              <a:latin typeface="Century Gothic" panose="020B0502020202020204" pitchFamily="34" charset="0"/>
            </a:endParaRPr>
          </a:p>
          <a:p>
            <a:pPr fontAlgn="auto">
              <a:spcBef>
                <a:spcPts val="0"/>
              </a:spcBef>
              <a:spcAft>
                <a:spcPts val="0"/>
              </a:spcAft>
            </a:pPr>
            <a:r>
              <a:rPr lang="en-GB" sz="1600" dirty="0">
                <a:solidFill>
                  <a:srgbClr val="000000"/>
                </a:solidFill>
                <a:latin typeface="Century Gothic" panose="020B0502020202020204" pitchFamily="34" charset="0"/>
              </a:rPr>
              <a:t>Sie </a:t>
            </a:r>
            <a:r>
              <a:rPr lang="en-GB" sz="1600" dirty="0" err="1">
                <a:solidFill>
                  <a:srgbClr val="000000"/>
                </a:solidFill>
                <a:latin typeface="Century Gothic" panose="020B0502020202020204" pitchFamily="34" charset="0"/>
              </a:rPr>
              <a:t>kann</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k</a:t>
            </a:r>
            <a:r>
              <a:rPr lang="en-GB" sz="1600" dirty="0" err="1">
                <a:solidFill>
                  <a:srgbClr val="000000"/>
                </a:solidFill>
                <a:latin typeface="Century Gothic" panose="020B0502020202020204" pitchFamily="34" charset="0"/>
              </a:rPr>
              <a:t>ein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Haus</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sehen</a:t>
            </a:r>
            <a:r>
              <a:rPr lang="en-GB" sz="1600" b="1"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She can’t see a house.</a:t>
            </a:r>
            <a:endParaRPr lang="en-GB" sz="1600" b="1" i="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262430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511761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1" y="107504"/>
            <a:ext cx="5488867"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Saying what I and others can/cannot do</a:t>
            </a:r>
            <a:endParaRPr lang="en-US" dirty="0"/>
          </a:p>
        </p:txBody>
      </p:sp>
      <p:sp>
        <p:nvSpPr>
          <p:cNvPr id="16" name="TextBox 15">
            <a:extLst>
              <a:ext uri="{FF2B5EF4-FFF2-40B4-BE49-F238E27FC236}">
                <a16:creationId xmlns:a16="http://schemas.microsoft.com/office/drawing/2014/main" id="{E43DCC40-DB06-4BC7-B161-867DE821C494}"/>
              </a:ext>
            </a:extLst>
          </p:cNvPr>
          <p:cNvSpPr txBox="1"/>
          <p:nvPr/>
        </p:nvSpPr>
        <p:spPr>
          <a:xfrm>
            <a:off x="4769556" y="1157430"/>
            <a:ext cx="1240866" cy="1384995"/>
          </a:xfrm>
          <a:prstGeom prst="rect">
            <a:avLst/>
          </a:prstGeom>
          <a:solidFill>
            <a:srgbClr val="FDEEB9"/>
          </a:solidFill>
          <a:effectLst>
            <a:outerShdw blurRad="50800" dist="38100" dir="5400000" algn="t" rotWithShape="0">
              <a:prstClr val="black">
                <a:alpha val="40000"/>
              </a:prstClr>
            </a:outerShdw>
          </a:effectLst>
        </p:spPr>
        <p:txBody>
          <a:bodyPr wrap="square" rtlCol="0">
            <a:spAutoFit/>
          </a:bodyPr>
          <a:lstStyle/>
          <a:p>
            <a:pPr algn="ctr"/>
            <a:r>
              <a:rPr lang="en-GB" sz="1400" dirty="0">
                <a:solidFill>
                  <a:srgbClr val="000000"/>
                </a:solidFill>
                <a:latin typeface="Century Gothic" panose="020B0502020202020204" pitchFamily="34" charset="0"/>
              </a:rPr>
              <a:t>adapted from a poem by</a:t>
            </a:r>
            <a:r>
              <a:rPr lang="en-GB" sz="1400" dirty="0"/>
              <a:t> </a:t>
            </a:r>
            <a:r>
              <a:rPr lang="en-GB" sz="1400" b="1" dirty="0">
                <a:latin typeface="Century Gothic" panose="020B0502020202020204" pitchFamily="34" charset="0"/>
              </a:rPr>
              <a:t>Armando José </a:t>
            </a:r>
            <a:r>
              <a:rPr lang="en-GB" sz="1400" b="1" dirty="0" err="1">
                <a:latin typeface="Century Gothic" panose="020B0502020202020204" pitchFamily="34" charset="0"/>
              </a:rPr>
              <a:t>Sequera</a:t>
            </a:r>
            <a:r>
              <a:rPr lang="en-GB" sz="1400" b="1" dirty="0">
                <a:solidFill>
                  <a:srgbClr val="000000"/>
                </a:solidFill>
                <a:latin typeface="Century Gothic" panose="020B0502020202020204" pitchFamily="34" charset="0"/>
              </a:rPr>
              <a:t> </a:t>
            </a:r>
          </a:p>
        </p:txBody>
      </p:sp>
      <p:sp>
        <p:nvSpPr>
          <p:cNvPr id="11" name="TextBox 10">
            <a:extLst>
              <a:ext uri="{FF2B5EF4-FFF2-40B4-BE49-F238E27FC236}">
                <a16:creationId xmlns:a16="http://schemas.microsoft.com/office/drawing/2014/main" id="{64DF009D-C2C0-4BE5-BB78-D7F4E9400D48}"/>
              </a:ext>
            </a:extLst>
          </p:cNvPr>
          <p:cNvSpPr txBox="1"/>
          <p:nvPr/>
        </p:nvSpPr>
        <p:spPr>
          <a:xfrm>
            <a:off x="0" y="1646026"/>
            <a:ext cx="6535478" cy="338554"/>
          </a:xfrm>
          <a:prstGeom prst="rect">
            <a:avLst/>
          </a:prstGeom>
          <a:noFill/>
        </p:spPr>
        <p:txBody>
          <a:bodyPr wrap="square" rtlCol="0">
            <a:spAutoFit/>
          </a:bodyPr>
          <a:lstStyle/>
          <a:p>
            <a:pPr fontAlgn="auto">
              <a:spcBef>
                <a:spcPts val="0"/>
              </a:spcBef>
              <a:spcAft>
                <a:spcPts val="0"/>
              </a:spcAft>
            </a:pPr>
            <a:endParaRPr lang="en-US" sz="1600" dirty="0">
              <a:solidFill>
                <a:srgbClr val="000000"/>
              </a:solidFill>
              <a:latin typeface="Century Gothic" panose="020B0502020202020204" pitchFamily="34" charset="0"/>
            </a:endParaRPr>
          </a:p>
        </p:txBody>
      </p:sp>
      <p:sp>
        <p:nvSpPr>
          <p:cNvPr id="12" name="TextBox 11">
            <a:extLst>
              <a:ext uri="{FF2B5EF4-FFF2-40B4-BE49-F238E27FC236}">
                <a16:creationId xmlns:a16="http://schemas.microsoft.com/office/drawing/2014/main" id="{68FAF453-078F-40F9-AF06-0DBAEE20DE0A}"/>
              </a:ext>
            </a:extLst>
          </p:cNvPr>
          <p:cNvSpPr txBox="1"/>
          <p:nvPr/>
        </p:nvSpPr>
        <p:spPr>
          <a:xfrm>
            <a:off x="2000842" y="726611"/>
            <a:ext cx="5004605" cy="2513509"/>
          </a:xfrm>
          <a:prstGeom prst="rect">
            <a:avLst/>
          </a:prstGeom>
          <a:noFill/>
        </p:spPr>
        <p:txBody>
          <a:bodyPr wrap="square" rtlCol="0">
            <a:spAutoFit/>
          </a:bodyPr>
          <a:lstStyle/>
          <a:p>
            <a:pPr>
              <a:spcBef>
                <a:spcPts val="200"/>
              </a:spcBef>
            </a:pPr>
            <a:r>
              <a:rPr lang="en-GB" sz="1600" dirty="0">
                <a:solidFill>
                  <a:srgbClr val="000000"/>
                </a:solidFill>
                <a:latin typeface="Century Gothic" panose="020B0502020202020204" pitchFamily="34" charset="0"/>
              </a:rPr>
              <a:t>Ein Mann </a:t>
            </a:r>
            <a:r>
              <a:rPr lang="en-GB" sz="1600" dirty="0" err="1">
                <a:solidFill>
                  <a:srgbClr val="000000"/>
                </a:solidFill>
                <a:latin typeface="Century Gothic" panose="020B0502020202020204" pitchFamily="34" charset="0"/>
              </a:rPr>
              <a:t>ohne</a:t>
            </a:r>
            <a:r>
              <a:rPr lang="en-GB" sz="1600" dirty="0">
                <a:solidFill>
                  <a:srgbClr val="000000"/>
                </a:solidFill>
                <a:latin typeface="Century Gothic" panose="020B0502020202020204" pitchFamily="34" charset="0"/>
              </a:rPr>
              <a:t> Kopf</a:t>
            </a:r>
          </a:p>
          <a:p>
            <a:pPr>
              <a:spcBef>
                <a:spcPts val="200"/>
              </a:spcBef>
            </a:pPr>
            <a:r>
              <a:rPr lang="en-GB" sz="1600" dirty="0">
                <a:solidFill>
                  <a:srgbClr val="000000"/>
                </a:solidFill>
                <a:latin typeface="Century Gothic" panose="020B0502020202020204" pitchFamily="34" charset="0"/>
              </a:rPr>
              <a:t>hat </a:t>
            </a:r>
            <a:r>
              <a:rPr lang="en-GB" sz="1600" dirty="0" err="1">
                <a:solidFill>
                  <a:srgbClr val="000000"/>
                </a:solidFill>
                <a:latin typeface="Century Gothic" panose="020B0502020202020204" pitchFamily="34" charset="0"/>
              </a:rPr>
              <a:t>viele</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Probleme</a:t>
            </a:r>
            <a:r>
              <a:rPr lang="en-GB" sz="1600" dirty="0">
                <a:solidFill>
                  <a:srgbClr val="000000"/>
                </a:solidFill>
                <a:latin typeface="Century Gothic" panose="020B0502020202020204" pitchFamily="34" charset="0"/>
              </a:rPr>
              <a:t>:</a:t>
            </a:r>
          </a:p>
          <a:p>
            <a:pPr>
              <a:spcBef>
                <a:spcPts val="200"/>
              </a:spcBef>
            </a:pPr>
            <a:r>
              <a:rPr lang="en-GB" sz="1600"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kann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nicht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denken</a:t>
            </a:r>
            <a:endParaRPr lang="en-GB" sz="1600" dirty="0">
              <a:solidFill>
                <a:srgbClr val="000000"/>
              </a:solidFill>
              <a:latin typeface="Century Gothic" panose="020B0502020202020204" pitchFamily="34" charset="0"/>
            </a:endParaRPr>
          </a:p>
          <a:p>
            <a:pPr>
              <a:spcBef>
                <a:spcPts val="200"/>
              </a:spcBef>
            </a:pPr>
            <a:r>
              <a:rPr lang="en-GB" sz="1600"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kann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nicht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lesen</a:t>
            </a:r>
            <a:endParaRPr lang="en-GB" sz="1600" dirty="0">
              <a:solidFill>
                <a:srgbClr val="000000"/>
              </a:solidFill>
              <a:latin typeface="Century Gothic" panose="020B0502020202020204" pitchFamily="34" charset="0"/>
            </a:endParaRPr>
          </a:p>
          <a:p>
            <a:pPr>
              <a:spcBef>
                <a:spcPts val="200"/>
              </a:spcBef>
            </a:pPr>
            <a:r>
              <a:rPr lang="en-GB" sz="1600"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kann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nicht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singen</a:t>
            </a:r>
            <a:endParaRPr lang="en-GB" sz="1600" dirty="0">
              <a:solidFill>
                <a:srgbClr val="000000"/>
              </a:solidFill>
              <a:latin typeface="Century Gothic" panose="020B0502020202020204" pitchFamily="34" charset="0"/>
            </a:endParaRPr>
          </a:p>
          <a:p>
            <a:pPr>
              <a:spcBef>
                <a:spcPts val="200"/>
              </a:spcBef>
            </a:pPr>
            <a:r>
              <a:rPr lang="en-GB" sz="1600"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kann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nicht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essen</a:t>
            </a:r>
            <a:endParaRPr lang="en-GB" sz="1600" dirty="0">
              <a:solidFill>
                <a:srgbClr val="000000"/>
              </a:solidFill>
              <a:latin typeface="Century Gothic" panose="020B0502020202020204" pitchFamily="34" charset="0"/>
            </a:endParaRPr>
          </a:p>
          <a:p>
            <a:pPr>
              <a:spcBef>
                <a:spcPts val="200"/>
              </a:spcBef>
            </a:pPr>
            <a:r>
              <a:rPr lang="en-GB" sz="1600"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kann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nicht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hören</a:t>
            </a:r>
            <a:endParaRPr lang="en-GB" sz="1600" dirty="0">
              <a:solidFill>
                <a:srgbClr val="000000"/>
              </a:solidFill>
              <a:latin typeface="Century Gothic" panose="020B0502020202020204" pitchFamily="34" charset="0"/>
            </a:endParaRPr>
          </a:p>
          <a:p>
            <a:pPr>
              <a:spcBef>
                <a:spcPts val="200"/>
              </a:spcBef>
            </a:pPr>
            <a:r>
              <a:rPr lang="en-GB" sz="1600" dirty="0">
                <a:solidFill>
                  <a:srgbClr val="000000"/>
                </a:solidFill>
                <a:latin typeface="Century Gothic" panose="020B0502020202020204" pitchFamily="34" charset="0"/>
              </a:rPr>
              <a:t>Und </a:t>
            </a:r>
            <a:r>
              <a:rPr lang="en-GB" sz="1600" dirty="0" err="1">
                <a:solidFill>
                  <a:srgbClr val="000000"/>
                </a:solidFill>
                <a:latin typeface="Century Gothic" panose="020B0502020202020204" pitchFamily="34" charset="0"/>
              </a:rPr>
              <a:t>auch</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nicht</a:t>
            </a:r>
            <a:r>
              <a:rPr lang="en-GB" sz="1600" dirty="0">
                <a:solidFill>
                  <a:srgbClr val="000000"/>
                </a:solidFill>
                <a:latin typeface="Century Gothic" panose="020B0502020202020204" pitchFamily="34" charset="0"/>
              </a:rPr>
              <a:t> verstehen, </a:t>
            </a:r>
          </a:p>
          <a:p>
            <a:pPr>
              <a:spcBef>
                <a:spcPts val="200"/>
              </a:spcBef>
            </a:pPr>
            <a:r>
              <a:rPr lang="en-GB" sz="1600" dirty="0" err="1">
                <a:solidFill>
                  <a:srgbClr val="000000"/>
                </a:solidFill>
                <a:latin typeface="Century Gothic" panose="020B0502020202020204" pitchFamily="34" charset="0"/>
              </a:rPr>
              <a:t>dass</a:t>
            </a:r>
            <a:r>
              <a:rPr lang="en-GB" sz="1600" dirty="0">
                <a:solidFill>
                  <a:srgbClr val="000000"/>
                </a:solidFill>
                <a:latin typeface="Century Gothic" panose="020B0502020202020204" pitchFamily="34" charset="0"/>
              </a:rPr>
              <a:t> man </a:t>
            </a:r>
            <a:r>
              <a:rPr lang="en-GB" sz="1600" dirty="0" err="1">
                <a:solidFill>
                  <a:srgbClr val="000000"/>
                </a:solidFill>
                <a:latin typeface="Century Gothic" panose="020B0502020202020204" pitchFamily="34" charset="0"/>
              </a:rPr>
              <a:t>ohne</a:t>
            </a:r>
            <a:r>
              <a:rPr lang="en-GB" sz="1600" dirty="0">
                <a:solidFill>
                  <a:srgbClr val="000000"/>
                </a:solidFill>
                <a:latin typeface="Century Gothic" panose="020B0502020202020204" pitchFamily="34" charset="0"/>
              </a:rPr>
              <a:t> Kopf gar </a:t>
            </a:r>
            <a:r>
              <a:rPr lang="en-GB" sz="1600" dirty="0" err="1">
                <a:solidFill>
                  <a:srgbClr val="000000"/>
                </a:solidFill>
                <a:latin typeface="Century Gothic" panose="020B0502020202020204" pitchFamily="34" charset="0"/>
              </a:rPr>
              <a:t>nicht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lieben</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kann</a:t>
            </a:r>
            <a:r>
              <a:rPr lang="en-GB" sz="1600" dirty="0">
                <a:solidFill>
                  <a:srgbClr val="000000"/>
                </a:solidFill>
                <a:latin typeface="Century Gothic" panose="020B0502020202020204" pitchFamily="34" charset="0"/>
              </a:rPr>
              <a:t>.</a:t>
            </a:r>
          </a:p>
        </p:txBody>
      </p:sp>
      <p:sp>
        <p:nvSpPr>
          <p:cNvPr id="36"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40</a:t>
            </a:r>
          </a:p>
        </p:txBody>
      </p:sp>
      <p:pic>
        <p:nvPicPr>
          <p:cNvPr id="24" name="Picture 23" descr="Image result for headless clipart">
            <a:extLst>
              <a:ext uri="{FF2B5EF4-FFF2-40B4-BE49-F238E27FC236}">
                <a16:creationId xmlns:a16="http://schemas.microsoft.com/office/drawing/2014/main" id="{04116D47-FFD9-4ABD-870A-A6291592C681}"/>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096" y="1157430"/>
            <a:ext cx="1756744" cy="17433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ttp://www.clker.com/cliparts/8/a/4/7/11949864331460157366tophat_benji_park_01.svg.hi.png">
            <a:extLst>
              <a:ext uri="{FF2B5EF4-FFF2-40B4-BE49-F238E27FC236}">
                <a16:creationId xmlns:a16="http://schemas.microsoft.com/office/drawing/2014/main" id="{E3055FDC-37F3-499A-A0D3-E76D5ED2935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526" y="906931"/>
            <a:ext cx="817251" cy="56717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9AAD98BC-09FF-4043-98A8-368535913BEE}"/>
              </a:ext>
            </a:extLst>
          </p:cNvPr>
          <p:cNvSpPr/>
          <p:nvPr/>
        </p:nvSpPr>
        <p:spPr>
          <a:xfrm>
            <a:off x="5403605" y="154811"/>
            <a:ext cx="1289566"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93755AEF-5312-4D72-B553-FC5E296099E3}"/>
              </a:ext>
            </a:extLst>
          </p:cNvPr>
          <p:cNvGraphicFramePr>
            <a:graphicFrameLocks noGrp="1"/>
          </p:cNvGraphicFramePr>
          <p:nvPr>
            <p:extLst>
              <p:ext uri="{D42A27DB-BD31-4B8C-83A1-F6EECF244321}">
                <p14:modId xmlns:p14="http://schemas.microsoft.com/office/powerpoint/2010/main" val="1464147958"/>
              </p:ext>
            </p:extLst>
          </p:nvPr>
        </p:nvGraphicFramePr>
        <p:xfrm>
          <a:off x="689062" y="3292030"/>
          <a:ext cx="4308273" cy="5736480"/>
        </p:xfrm>
        <a:graphic>
          <a:graphicData uri="http://schemas.openxmlformats.org/drawingml/2006/table">
            <a:tbl>
              <a:tblPr>
                <a:tableStyleId>{5940675A-B579-460E-94D1-54222C63F5DA}</a:tableStyleId>
              </a:tblPr>
              <a:tblGrid>
                <a:gridCol w="1571969">
                  <a:extLst>
                    <a:ext uri="{9D8B030D-6E8A-4147-A177-3AD203B41FA5}">
                      <a16:colId xmlns:a16="http://schemas.microsoft.com/office/drawing/2014/main" val="1445783936"/>
                    </a:ext>
                  </a:extLst>
                </a:gridCol>
                <a:gridCol w="2736304">
                  <a:extLst>
                    <a:ext uri="{9D8B030D-6E8A-4147-A177-3AD203B41FA5}">
                      <a16:colId xmlns:a16="http://schemas.microsoft.com/office/drawing/2014/main" val="196554446"/>
                    </a:ext>
                  </a:extLst>
                </a:gridCol>
              </a:tblGrid>
              <a:tr h="0">
                <a:tc>
                  <a:txBody>
                    <a:bodyPr/>
                    <a:lstStyle/>
                    <a:p>
                      <a:pPr algn="l" fontAlgn="b"/>
                      <a:r>
                        <a:rPr lang="en-GB" sz="1600" b="0" i="0" u="none" strike="noStrike" dirty="0" err="1">
                          <a:solidFill>
                            <a:srgbClr val="000000"/>
                          </a:solidFill>
                          <a:effectLst/>
                          <a:latin typeface="Century Gothic" panose="020B0502020202020204" pitchFamily="34" charset="0"/>
                        </a:rPr>
                        <a:t>benutzen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use, using</a:t>
                      </a:r>
                    </a:p>
                  </a:txBody>
                  <a:tcPr marL="90000" marR="90000" marT="46800" marB="46800" anchor="ctr"/>
                </a:tc>
                <a:extLst>
                  <a:ext uri="{0D108BD9-81ED-4DB2-BD59-A6C34878D82A}">
                    <a16:rowId xmlns:a16="http://schemas.microsoft.com/office/drawing/2014/main" val="10006"/>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essen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eat, eating</a:t>
                      </a:r>
                    </a:p>
                  </a:txBody>
                  <a:tcPr marL="90000" marR="90000" marT="46800" marB="46800" anchor="ctr"/>
                </a:tc>
                <a:extLst>
                  <a:ext uri="{0D108BD9-81ED-4DB2-BD59-A6C34878D82A}">
                    <a16:rowId xmlns:a16="http://schemas.microsoft.com/office/drawing/2014/main" val="10008"/>
                  </a:ext>
                </a:extLst>
              </a:tr>
              <a:tr h="0">
                <a:tc>
                  <a:txBody>
                    <a:bodyPr/>
                    <a:lstStyle/>
                    <a:p>
                      <a:pPr algn="l" fontAlgn="b"/>
                      <a:r>
                        <a:rPr lang="en-GB" sz="1600" b="0" i="0" u="none" strike="noStrike" dirty="0">
                          <a:solidFill>
                            <a:srgbClr val="000000"/>
                          </a:solidFill>
                          <a:effectLst/>
                          <a:latin typeface="Century Gothic" panose="020B0502020202020204" pitchFamily="34" charset="0"/>
                        </a:rPr>
                        <a:t>k</a:t>
                      </a:r>
                      <a:r>
                        <a:rPr lang="de-DE" sz="1600" b="0" i="0" u="none" strike="noStrike" dirty="0">
                          <a:solidFill>
                            <a:srgbClr val="000000"/>
                          </a:solidFill>
                          <a:effectLst/>
                          <a:latin typeface="Century Gothic" panose="020B0502020202020204" pitchFamily="34" charset="0"/>
                        </a:rPr>
                        <a:t>önnen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be able , can</a:t>
                      </a:r>
                    </a:p>
                  </a:txBody>
                  <a:tcPr marL="90000" marR="90000" marT="46800" marB="46800" anchor="ctr"/>
                </a:tc>
                <a:extLst>
                  <a:ext uri="{0D108BD9-81ED-4DB2-BD59-A6C34878D82A}">
                    <a16:rowId xmlns:a16="http://schemas.microsoft.com/office/drawing/2014/main" val="10000"/>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ich</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kann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 can, I am able to, </a:t>
                      </a:r>
                    </a:p>
                  </a:txBody>
                  <a:tcPr marL="90000" marR="90000" marT="46800" marB="46800" anchor="ctr"/>
                </a:tc>
                <a:extLst>
                  <a:ext uri="{0D108BD9-81ED-4DB2-BD59-A6C34878D82A}">
                    <a16:rowId xmlns:a16="http://schemas.microsoft.com/office/drawing/2014/main" val="10001"/>
                  </a:ext>
                </a:extLst>
              </a:tr>
              <a:tr h="0">
                <a:tc>
                  <a:txBody>
                    <a:bodyPr/>
                    <a:lstStyle/>
                    <a:p>
                      <a:pPr algn="l" fontAlgn="b"/>
                      <a:r>
                        <a:rPr lang="en-GB" sz="1600" b="0" i="0" u="none" strike="noStrike" dirty="0">
                          <a:solidFill>
                            <a:srgbClr val="000000"/>
                          </a:solidFill>
                          <a:effectLst/>
                          <a:latin typeface="Century Gothic" panose="020B0502020202020204" pitchFamily="34" charset="0"/>
                        </a:rPr>
                        <a:t>du </a:t>
                      </a:r>
                      <a:r>
                        <a:rPr lang="en-GB" sz="1600" b="0" i="0" u="none" strike="noStrike" dirty="0" err="1">
                          <a:solidFill>
                            <a:srgbClr val="000000"/>
                          </a:solidFill>
                          <a:effectLst/>
                          <a:latin typeface="Century Gothic" panose="020B0502020202020204" pitchFamily="34" charset="0"/>
                        </a:rPr>
                        <a:t>kannst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you can, you are able to</a:t>
                      </a:r>
                    </a:p>
                  </a:txBody>
                  <a:tcPr marL="90000" marR="90000" marT="46800" marB="46800" anchor="ctr"/>
                </a:tc>
                <a:extLst>
                  <a:ext uri="{0D108BD9-81ED-4DB2-BD59-A6C34878D82A}">
                    <a16:rowId xmlns:a16="http://schemas.microsoft.com/office/drawing/2014/main" val="10002"/>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er</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kann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 is able to, he can</a:t>
                      </a:r>
                    </a:p>
                  </a:txBody>
                  <a:tcPr marL="90000" marR="90000" marT="46800" marB="46800" anchor="ctr"/>
                </a:tc>
                <a:extLst>
                  <a:ext uri="{0D108BD9-81ED-4DB2-BD59-A6C34878D82A}">
                    <a16:rowId xmlns:a16="http://schemas.microsoft.com/office/drawing/2014/main" val="10003"/>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sie</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kann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she is able to, she can</a:t>
                      </a:r>
                    </a:p>
                  </a:txBody>
                  <a:tcPr marL="90000" marR="90000" marT="46800" marB="46800" anchor="ctr"/>
                </a:tc>
                <a:extLst>
                  <a:ext uri="{0D108BD9-81ED-4DB2-BD59-A6C34878D82A}">
                    <a16:rowId xmlns:a16="http://schemas.microsoft.com/office/drawing/2014/main" val="10004"/>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sehen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see, seeing</a:t>
                      </a:r>
                    </a:p>
                  </a:txBody>
                  <a:tcPr marL="90000" marR="90000" marT="46800" marB="46800" anchor="ctr"/>
                </a:tc>
                <a:extLst>
                  <a:ext uri="{0D108BD9-81ED-4DB2-BD59-A6C34878D82A}">
                    <a16:rowId xmlns:a16="http://schemas.microsoft.com/office/drawing/2014/main" val="10005"/>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tragen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carry, wear </a:t>
                      </a:r>
                    </a:p>
                  </a:txBody>
                  <a:tcPr marL="90000" marR="90000" marT="46800" marB="46800" anchor="ctr"/>
                </a:tc>
                <a:extLst>
                  <a:ext uri="{0D108BD9-81ED-4DB2-BD59-A6C34878D82A}">
                    <a16:rowId xmlns:a16="http://schemas.microsoft.com/office/drawing/2014/main" val="10009"/>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trinken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drink, drinking</a:t>
                      </a:r>
                    </a:p>
                  </a:txBody>
                  <a:tcPr marL="90000" marR="90000" marT="46800" marB="46800" anchor="ctr"/>
                </a:tc>
                <a:extLst>
                  <a:ext uri="{0D108BD9-81ED-4DB2-BD59-A6C34878D82A}">
                    <a16:rowId xmlns:a16="http://schemas.microsoft.com/office/drawing/2014/main" val="10010"/>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etwas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something</a:t>
                      </a:r>
                    </a:p>
                  </a:txBody>
                  <a:tcPr marL="90000" marR="90000" marT="46800" marB="46800" anchor="ctr"/>
                </a:tc>
                <a:extLst>
                  <a:ext uri="{0D108BD9-81ED-4DB2-BD59-A6C34878D82A}">
                    <a16:rowId xmlns:a16="http://schemas.microsoft.com/office/drawing/2014/main" val="10011"/>
                  </a:ext>
                </a:extLst>
              </a:tr>
              <a:tr h="0">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Butterbrot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sandwich</a:t>
                      </a:r>
                    </a:p>
                  </a:txBody>
                  <a:tcPr marL="90000" marR="90000" marT="46800" marB="46800" anchor="ctr"/>
                </a:tc>
                <a:extLst>
                  <a:ext uri="{0D108BD9-81ED-4DB2-BD59-A6C34878D82A}">
                    <a16:rowId xmlns:a16="http://schemas.microsoft.com/office/drawing/2014/main" val="10012"/>
                  </a:ext>
                </a:extLst>
              </a:tr>
              <a:tr h="0">
                <a:tc>
                  <a:txBody>
                    <a:bodyPr/>
                    <a:lstStyle/>
                    <a:p>
                      <a:pPr algn="l" fontAlgn="b"/>
                      <a:r>
                        <a:rPr lang="en-GB" sz="1600" b="0" i="0" u="none" strike="noStrike" dirty="0">
                          <a:solidFill>
                            <a:srgbClr val="000000"/>
                          </a:solidFill>
                          <a:effectLst/>
                          <a:latin typeface="Century Gothic" panose="020B0502020202020204" pitchFamily="34" charset="0"/>
                        </a:rPr>
                        <a:t>die Hose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trousers</a:t>
                      </a:r>
                    </a:p>
                  </a:txBody>
                  <a:tcPr marL="90000" marR="90000" marT="46800" marB="46800" anchor="ctr"/>
                </a:tc>
                <a:extLst>
                  <a:ext uri="{0D108BD9-81ED-4DB2-BD59-A6C34878D82A}">
                    <a16:rowId xmlns:a16="http://schemas.microsoft.com/office/drawing/2014/main" val="10013"/>
                  </a:ext>
                </a:extLst>
              </a:tr>
              <a:tr h="0">
                <a:tc>
                  <a:txBody>
                    <a:bodyPr/>
                    <a:lstStyle/>
                    <a:p>
                      <a:pPr algn="l" fontAlgn="b"/>
                      <a:r>
                        <a:rPr lang="en-GB" sz="1600" b="0" i="0" u="none" strike="noStrike" dirty="0">
                          <a:solidFill>
                            <a:srgbClr val="000000"/>
                          </a:solidFill>
                          <a:effectLst/>
                          <a:latin typeface="Century Gothic" panose="020B0502020202020204" pitchFamily="34" charset="0"/>
                        </a:rPr>
                        <a:t>der Hut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hat</a:t>
                      </a:r>
                    </a:p>
                  </a:txBody>
                  <a:tcPr marL="90000" marR="90000" marT="46800" marB="46800" anchor="ctr"/>
                </a:tc>
                <a:extLst>
                  <a:ext uri="{0D108BD9-81ED-4DB2-BD59-A6C34878D82A}">
                    <a16:rowId xmlns:a16="http://schemas.microsoft.com/office/drawing/2014/main" val="10014"/>
                  </a:ext>
                </a:extLst>
              </a:tr>
              <a:tr h="0">
                <a:tc>
                  <a:txBody>
                    <a:bodyPr/>
                    <a:lstStyle/>
                    <a:p>
                      <a:pPr algn="l" fontAlgn="b"/>
                      <a:r>
                        <a:rPr lang="en-GB" sz="1600" b="0" i="0" u="none" strike="noStrike" dirty="0">
                          <a:solidFill>
                            <a:srgbClr val="000000"/>
                          </a:solidFill>
                          <a:effectLst/>
                          <a:latin typeface="Century Gothic" panose="020B0502020202020204" pitchFamily="34" charset="0"/>
                        </a:rPr>
                        <a:t>der Keks</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biscuit</a:t>
                      </a:r>
                    </a:p>
                  </a:txBody>
                  <a:tcPr marL="90000" marR="90000" marT="46800" marB="46800" anchor="ctr"/>
                </a:tc>
                <a:extLst>
                  <a:ext uri="{0D108BD9-81ED-4DB2-BD59-A6C34878D82A}">
                    <a16:rowId xmlns:a16="http://schemas.microsoft.com/office/drawing/2014/main" val="10007"/>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die Leute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people</a:t>
                      </a:r>
                    </a:p>
                  </a:txBody>
                  <a:tcPr marL="90000" marR="90000" marT="46800" marB="46800" anchor="ctr"/>
                </a:tc>
                <a:extLst>
                  <a:ext uri="{0D108BD9-81ED-4DB2-BD59-A6C34878D82A}">
                    <a16:rowId xmlns:a16="http://schemas.microsoft.com/office/drawing/2014/main" val="3092323708"/>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Obst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fruit</a:t>
                      </a:r>
                    </a:p>
                  </a:txBody>
                  <a:tcPr marL="90000" marR="90000" marT="46800" marB="46800" anchor="ctr"/>
                </a:tc>
                <a:extLst>
                  <a:ext uri="{0D108BD9-81ED-4DB2-BD59-A6C34878D82A}">
                    <a16:rowId xmlns:a16="http://schemas.microsoft.com/office/drawing/2014/main" val="60277533"/>
                  </a:ext>
                </a:extLst>
              </a:tr>
            </a:tbl>
          </a:graphicData>
        </a:graphic>
      </p:graphicFrame>
      <p:graphicFrame>
        <p:nvGraphicFramePr>
          <p:cNvPr id="32" name="Table 31">
            <a:extLst>
              <a:ext uri="{FF2B5EF4-FFF2-40B4-BE49-F238E27FC236}">
                <a16:creationId xmlns:a16="http://schemas.microsoft.com/office/drawing/2014/main" id="{D16448BD-6523-42A4-8761-E9F2594A4258}"/>
              </a:ext>
            </a:extLst>
          </p:cNvPr>
          <p:cNvGraphicFramePr>
            <a:graphicFrameLocks noGrp="1"/>
          </p:cNvGraphicFramePr>
          <p:nvPr>
            <p:extLst>
              <p:ext uri="{D42A27DB-BD31-4B8C-83A1-F6EECF244321}">
                <p14:modId xmlns:p14="http://schemas.microsoft.com/office/powerpoint/2010/main" val="879225549"/>
              </p:ext>
            </p:extLst>
          </p:nvPr>
        </p:nvGraphicFramePr>
        <p:xfrm>
          <a:off x="0" y="3292030"/>
          <a:ext cx="652829" cy="5760720"/>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4863">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486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486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486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486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486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486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486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486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486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4863">
                <a:tc>
                  <a:txBody>
                    <a:bodyPr/>
                    <a:lstStyle/>
                    <a:p>
                      <a:pPr algn="ct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34863">
                <a:tc>
                  <a:txBody>
                    <a:bodyPr/>
                    <a:lstStyle/>
                    <a:p>
                      <a:pPr algn="ct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718121">
                <a:tc>
                  <a:txBody>
                    <a:bodyPr/>
                    <a:lstStyle/>
                    <a:p>
                      <a:pPr algn="ctr"/>
                      <a:r>
                        <a:rPr lang="en-GB" sz="1600" i="1" dirty="0">
                          <a:latin typeface="Century Gothic" panose="020B0502020202020204" pitchFamily="34" charset="0"/>
                        </a:rPr>
                        <a:t>nf</a:t>
                      </a:r>
                    </a:p>
                    <a:p>
                      <a:pPr algn="ctr"/>
                      <a:endParaRPr lang="en-GB" sz="800" i="1" dirty="0">
                        <a:latin typeface="Century Gothic" panose="020B0502020202020204" pitchFamily="34" charset="0"/>
                      </a:endParaRPr>
                    </a:p>
                    <a:p>
                      <a:pPr algn="ctr"/>
                      <a:r>
                        <a:rPr lang="en-GB" sz="1600" i="1" dirty="0">
                          <a:latin typeface="Century Gothic" panose="020B0502020202020204" pitchFamily="34" charset="0"/>
                        </a:rPr>
                        <a:t>nm</a:t>
                      </a:r>
                    </a:p>
                    <a:p>
                      <a:pPr algn="ctr"/>
                      <a:endParaRPr lang="en-GB" sz="800" i="1" dirty="0">
                        <a:latin typeface="Century Gothic" panose="020B0502020202020204" pitchFamily="34" charset="0"/>
                      </a:endParaRPr>
                    </a:p>
                    <a:p>
                      <a:pPr algn="ctr"/>
                      <a:r>
                        <a:rPr lang="en-GB" sz="1600" i="1" dirty="0">
                          <a:latin typeface="Century Gothic" panose="020B0502020202020204" pitchFamily="34" charset="0"/>
                        </a:rPr>
                        <a:t>nm</a:t>
                      </a:r>
                    </a:p>
                    <a:p>
                      <a:pPr algn="ctr"/>
                      <a:endParaRPr lang="en-GB" sz="600" i="1" dirty="0">
                        <a:latin typeface="Century Gothic" panose="020B0502020202020204" pitchFamily="34" charset="0"/>
                      </a:endParaRPr>
                    </a:p>
                    <a:p>
                      <a:pPr algn="ctr"/>
                      <a:r>
                        <a:rPr lang="en-GB" sz="1600" i="1" dirty="0" err="1">
                          <a:latin typeface="Century Gothic" panose="020B0502020202020204" pitchFamily="34" charset="0"/>
                        </a:rPr>
                        <a:t>npl</a:t>
                      </a:r>
                      <a:endParaRPr lang="en-GB" sz="1600" i="1" dirty="0">
                        <a:latin typeface="Century Gothic" panose="020B0502020202020204" pitchFamily="34" charset="0"/>
                      </a:endParaRPr>
                    </a:p>
                    <a:p>
                      <a:pPr algn="ctr"/>
                      <a:endParaRPr lang="en-GB" sz="600" i="1" dirty="0">
                        <a:latin typeface="Century Gothic" panose="020B0502020202020204" pitchFamily="34" charset="0"/>
                      </a:endParaRPr>
                    </a:p>
                    <a:p>
                      <a:pPr algn="ct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17" name="Rounded Rectangle 16"/>
          <p:cNvSpPr/>
          <p:nvPr/>
        </p:nvSpPr>
        <p:spPr>
          <a:xfrm>
            <a:off x="5289995" y="7857986"/>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2.1.4 &amp; 1.2.5</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3605" y="6544602"/>
            <a:ext cx="1143744" cy="1143744"/>
          </a:xfrm>
          <a:prstGeom prst="rect">
            <a:avLst/>
          </a:prstGeom>
        </p:spPr>
      </p:pic>
    </p:spTree>
    <p:extLst>
      <p:ext uri="{BB962C8B-B14F-4D97-AF65-F5344CB8AC3E}">
        <p14:creationId xmlns:p14="http://schemas.microsoft.com/office/powerpoint/2010/main" val="1370423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68C9818-B27B-4EBF-A83A-BD65021026F7}"/>
              </a:ext>
            </a:extLst>
          </p:cNvPr>
          <p:cNvSpPr txBox="1"/>
          <p:nvPr/>
        </p:nvSpPr>
        <p:spPr>
          <a:xfrm>
            <a:off x="0" y="3705493"/>
            <a:ext cx="6858000" cy="830997"/>
          </a:xfrm>
          <a:prstGeom prst="rect">
            <a:avLst/>
          </a:prstGeom>
          <a:solidFill>
            <a:schemeClr val="bg1">
              <a:lumMod val="95000"/>
            </a:schemeClr>
          </a:solidFill>
        </p:spPr>
        <p:txBody>
          <a:bodyPr wrap="square" rtlCol="0">
            <a:spAutoFit/>
          </a:bodyPr>
          <a:lstStyle/>
          <a:p>
            <a:r>
              <a:rPr lang="de-DE" sz="1600" dirty="0">
                <a:solidFill>
                  <a:srgbClr val="000000"/>
                </a:solidFill>
                <a:latin typeface="Century Gothic" panose="020B0502020202020204" pitchFamily="34" charset="0"/>
              </a:rPr>
              <a:t>schlafen    </a:t>
            </a:r>
            <a:r>
              <a:rPr lang="de-DE" sz="1600" i="1" dirty="0">
                <a:solidFill>
                  <a:srgbClr val="000000"/>
                </a:solidFill>
                <a:latin typeface="Century Gothic" panose="020B0502020202020204" pitchFamily="34" charset="0"/>
              </a:rPr>
              <a:t>er  </a:t>
            </a:r>
            <a:r>
              <a:rPr lang="en-GB" sz="1600" dirty="0">
                <a:solidFill>
                  <a:srgbClr val="000000"/>
                </a:solidFill>
                <a:latin typeface="Century Gothic" panose="020B0502020202020204" pitchFamily="34" charset="0"/>
              </a:rPr>
              <a:t>________________     </a:t>
            </a:r>
            <a:r>
              <a:rPr lang="en-GB" sz="1600" dirty="0" err="1">
                <a:solidFill>
                  <a:srgbClr val="000000"/>
                </a:solidFill>
                <a:latin typeface="Century Gothic" panose="020B0502020202020204" pitchFamily="34" charset="0"/>
              </a:rPr>
              <a:t>lesen</a:t>
            </a:r>
            <a:r>
              <a:rPr lang="en-GB" sz="1600" dirty="0">
                <a:solidFill>
                  <a:srgbClr val="000000"/>
                </a:solidFill>
                <a:latin typeface="Century Gothic" panose="020B0502020202020204" pitchFamily="34" charset="0"/>
              </a:rPr>
              <a:t>      </a:t>
            </a:r>
            <a:r>
              <a:rPr lang="en-GB" sz="1600" i="1" dirty="0" err="1">
                <a:solidFill>
                  <a:srgbClr val="000000"/>
                </a:solidFill>
                <a:latin typeface="Century Gothic" panose="020B0502020202020204" pitchFamily="34" charset="0"/>
              </a:rPr>
              <a:t>sie</a:t>
            </a:r>
            <a:r>
              <a:rPr lang="en-GB" sz="1600" i="1" dirty="0">
                <a:solidFill>
                  <a:srgbClr val="000000"/>
                </a:solidFill>
                <a:latin typeface="Century Gothic" panose="020B0502020202020204" pitchFamily="34" charset="0"/>
              </a:rPr>
              <a:t>   _______________</a:t>
            </a:r>
            <a:endParaRPr lang="de-DE" sz="1600" dirty="0">
              <a:solidFill>
                <a:srgbClr val="000000"/>
              </a:solidFill>
              <a:latin typeface="Century Gothic" panose="020B0502020202020204" pitchFamily="34" charset="0"/>
            </a:endParaRPr>
          </a:p>
          <a:p>
            <a:r>
              <a:rPr lang="de-DE" sz="1600" dirty="0">
                <a:solidFill>
                  <a:srgbClr val="000000"/>
                </a:solidFill>
                <a:latin typeface="Century Gothic" panose="020B0502020202020204" pitchFamily="34" charset="0"/>
              </a:rPr>
              <a:t>geben       </a:t>
            </a:r>
            <a:r>
              <a:rPr lang="de-DE" sz="1600" i="1" dirty="0">
                <a:solidFill>
                  <a:srgbClr val="000000"/>
                </a:solidFill>
                <a:latin typeface="Century Gothic" panose="020B0502020202020204" pitchFamily="34" charset="0"/>
              </a:rPr>
              <a:t>sie  </a:t>
            </a:r>
            <a:r>
              <a:rPr lang="de-DE" sz="1600" dirty="0">
                <a:solidFill>
                  <a:srgbClr val="000000"/>
                </a:solidFill>
                <a:latin typeface="Century Gothic" panose="020B0502020202020204" pitchFamily="34" charset="0"/>
              </a:rPr>
              <a:t>_______________      sehen    </a:t>
            </a:r>
            <a:r>
              <a:rPr lang="de-DE" sz="1600" i="1" dirty="0">
                <a:solidFill>
                  <a:srgbClr val="000000"/>
                </a:solidFill>
                <a:latin typeface="Century Gothic" panose="020B0502020202020204" pitchFamily="34" charset="0"/>
              </a:rPr>
              <a:t>er    _______________</a:t>
            </a:r>
            <a:endParaRPr lang="de-DE" sz="1600" dirty="0">
              <a:solidFill>
                <a:srgbClr val="000000"/>
              </a:solidFill>
              <a:latin typeface="Century Gothic" panose="020B0502020202020204" pitchFamily="34" charset="0"/>
            </a:endParaRPr>
          </a:p>
          <a:p>
            <a:r>
              <a:rPr lang="de-DE" sz="1600" dirty="0">
                <a:solidFill>
                  <a:srgbClr val="000000"/>
                </a:solidFill>
                <a:latin typeface="Century Gothic" panose="020B0502020202020204" pitchFamily="34" charset="0"/>
              </a:rPr>
              <a:t>vergessen </a:t>
            </a:r>
            <a:r>
              <a:rPr lang="de-DE" sz="1600" i="1" dirty="0">
                <a:solidFill>
                  <a:srgbClr val="000000"/>
                </a:solidFill>
                <a:latin typeface="Century Gothic" panose="020B0502020202020204" pitchFamily="34" charset="0"/>
              </a:rPr>
              <a:t>er</a:t>
            </a:r>
            <a:r>
              <a:rPr lang="de-DE" sz="1600" dirty="0">
                <a:solidFill>
                  <a:srgbClr val="000000"/>
                </a:solidFill>
                <a:latin typeface="Century Gothic" panose="020B0502020202020204" pitchFamily="34" charset="0"/>
              </a:rPr>
              <a:t> ________________      helfen    </a:t>
            </a:r>
            <a:r>
              <a:rPr lang="de-DE" sz="1600" i="1" dirty="0">
                <a:solidFill>
                  <a:srgbClr val="000000"/>
                </a:solidFill>
                <a:latin typeface="Century Gothic" panose="020B0502020202020204" pitchFamily="34" charset="0"/>
              </a:rPr>
              <a:t>sie  _______________</a:t>
            </a:r>
            <a:endParaRPr lang="en-US" sz="1600"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16598" y="139846"/>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8020" y="666452"/>
            <a:ext cx="7098305"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Present tense strong verbs</a:t>
            </a:r>
            <a:endParaRPr lang="en-GB" b="1" baseline="30000" dirty="0">
              <a:solidFill>
                <a:srgbClr val="000000"/>
              </a:solidFill>
              <a:latin typeface="Century Gothic" panose="020B0502020202020204" pitchFamily="34" charset="0"/>
            </a:endParaRPr>
          </a:p>
        </p:txBody>
      </p:sp>
      <p:sp>
        <p:nvSpPr>
          <p:cNvPr id="34" name="Rectangle 33">
            <a:extLst>
              <a:ext uri="{FF2B5EF4-FFF2-40B4-BE49-F238E27FC236}">
                <a16:creationId xmlns:a16="http://schemas.microsoft.com/office/drawing/2014/main" id="{F98E3EBB-F240-4D15-A83A-10024281FC12}"/>
              </a:ext>
            </a:extLst>
          </p:cNvPr>
          <p:cNvSpPr/>
          <p:nvPr/>
        </p:nvSpPr>
        <p:spPr>
          <a:xfrm>
            <a:off x="5310810" y="4798574"/>
            <a:ext cx="1358492"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38" name="Rectangle 37">
            <a:extLst>
              <a:ext uri="{FF2B5EF4-FFF2-40B4-BE49-F238E27FC236}">
                <a16:creationId xmlns:a16="http://schemas.microsoft.com/office/drawing/2014/main" id="{19509943-55FC-4F7C-81BB-D4DC52DCE2C9}"/>
              </a:ext>
            </a:extLst>
          </p:cNvPr>
          <p:cNvSpPr/>
          <p:nvPr/>
        </p:nvSpPr>
        <p:spPr>
          <a:xfrm>
            <a:off x="139772" y="4788024"/>
            <a:ext cx="4901151" cy="42565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2000" b="1" dirty="0">
                <a:solidFill>
                  <a:srgbClr val="FFFFFF"/>
                </a:solidFill>
                <a:latin typeface="Century Gothic" panose="020B0502020202020204" pitchFamily="34" charset="0"/>
              </a:rPr>
              <a:t>Comparing lifestyles</a:t>
            </a:r>
          </a:p>
        </p:txBody>
      </p:sp>
      <p:sp>
        <p:nvSpPr>
          <p:cNvPr id="7" name="TextBox 6">
            <a:extLst>
              <a:ext uri="{FF2B5EF4-FFF2-40B4-BE49-F238E27FC236}">
                <a16:creationId xmlns:a16="http://schemas.microsoft.com/office/drawing/2014/main" id="{6A9D16B7-9D35-4D2C-997D-DAF1DC8582A4}"/>
              </a:ext>
            </a:extLst>
          </p:cNvPr>
          <p:cNvSpPr txBox="1"/>
          <p:nvPr/>
        </p:nvSpPr>
        <p:spPr>
          <a:xfrm>
            <a:off x="0" y="938452"/>
            <a:ext cx="6496979" cy="584775"/>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Some German verbs, called </a:t>
            </a:r>
            <a:r>
              <a:rPr lang="en-GB" sz="1600" b="1" dirty="0">
                <a:solidFill>
                  <a:srgbClr val="000000"/>
                </a:solidFill>
                <a:latin typeface="Century Gothic" panose="020B0502020202020204" pitchFamily="34" charset="0"/>
              </a:rPr>
              <a:t>strong verbs, </a:t>
            </a:r>
            <a:r>
              <a:rPr lang="en-GB" sz="1600" dirty="0">
                <a:solidFill>
                  <a:srgbClr val="000000"/>
                </a:solidFill>
                <a:latin typeface="Century Gothic" panose="020B0502020202020204" pitchFamily="34" charset="0"/>
              </a:rPr>
              <a:t>change the vowel in the </a:t>
            </a:r>
            <a:r>
              <a:rPr lang="en-GB" sz="1600"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 </a:t>
            </a:r>
            <a:r>
              <a:rPr lang="en-GB" sz="1600" dirty="0" err="1">
                <a:solidFill>
                  <a:srgbClr val="000000"/>
                </a:solidFill>
                <a:latin typeface="Century Gothic" panose="020B0502020202020204" pitchFamily="34" charset="0"/>
              </a:rPr>
              <a:t>sie</a:t>
            </a:r>
            <a:r>
              <a:rPr lang="en-GB" sz="1600" dirty="0">
                <a:solidFill>
                  <a:srgbClr val="000000"/>
                </a:solidFill>
                <a:latin typeface="Century Gothic" panose="020B0502020202020204" pitchFamily="34" charset="0"/>
              </a:rPr>
              <a:t>-form.</a:t>
            </a:r>
            <a:endParaRPr lang="en-US" sz="1600" dirty="0">
              <a:solidFill>
                <a:srgbClr val="000000"/>
              </a:solidFill>
              <a:latin typeface="Century Gothic" panose="020B0502020202020204"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1726291861"/>
              </p:ext>
            </p:extLst>
          </p:nvPr>
        </p:nvGraphicFramePr>
        <p:xfrm>
          <a:off x="255891" y="5348029"/>
          <a:ext cx="652829" cy="3715894"/>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0553">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0553">
                <a:tc>
                  <a:txBody>
                    <a:bodyPr/>
                    <a:lstStyle/>
                    <a:p>
                      <a:pPr algn="ct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0553">
                <a:tc>
                  <a:txBody>
                    <a:bodyPr/>
                    <a:lstStyle/>
                    <a:p>
                      <a:pPr algn="ct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0553">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0553">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63094">
                <a:tc>
                  <a:txBody>
                    <a:bodyPr/>
                    <a:lstStyle/>
                    <a:p>
                      <a:pPr algn="ct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21" name="Rounded Rectangle 20"/>
          <p:cNvSpPr/>
          <p:nvPr/>
        </p:nvSpPr>
        <p:spPr>
          <a:xfrm>
            <a:off x="5013176" y="8383470"/>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2.1.5 &amp; 1.2.6</a:t>
            </a: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41</a:t>
            </a:r>
          </a:p>
        </p:txBody>
      </p:sp>
      <p:sp>
        <p:nvSpPr>
          <p:cNvPr id="4" name="TextBox 3">
            <a:extLst>
              <a:ext uri="{FF2B5EF4-FFF2-40B4-BE49-F238E27FC236}">
                <a16:creationId xmlns:a16="http://schemas.microsoft.com/office/drawing/2014/main" id="{50207796-C304-4B47-BBDB-234F0B1A9B5B}"/>
              </a:ext>
            </a:extLst>
          </p:cNvPr>
          <p:cNvSpPr txBox="1"/>
          <p:nvPr/>
        </p:nvSpPr>
        <p:spPr>
          <a:xfrm>
            <a:off x="0" y="1597805"/>
            <a:ext cx="6890195" cy="584775"/>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You need to learn which verbs are strong, but here are some rules:</a:t>
            </a:r>
          </a:p>
          <a:p>
            <a:r>
              <a:rPr lang="en-GB" sz="1600" u="sng" dirty="0">
                <a:solidFill>
                  <a:srgbClr val="000000"/>
                </a:solidFill>
                <a:latin typeface="Century Gothic" panose="020B0502020202020204" pitchFamily="34" charset="0"/>
              </a:rPr>
              <a:t>Only</a:t>
            </a:r>
            <a:r>
              <a:rPr lang="en-GB" sz="1600" dirty="0">
                <a:solidFill>
                  <a:srgbClr val="000000"/>
                </a:solidFill>
                <a:latin typeface="Century Gothic" panose="020B0502020202020204" pitchFamily="34" charset="0"/>
              </a:rPr>
              <a:t> verbs with an </a:t>
            </a:r>
            <a:r>
              <a:rPr lang="en-GB" sz="1600" b="1" dirty="0">
                <a:solidFill>
                  <a:srgbClr val="000000"/>
                </a:solidFill>
                <a:latin typeface="Century Gothic" panose="020B0502020202020204" pitchFamily="34" charset="0"/>
              </a:rPr>
              <a:t>a</a:t>
            </a:r>
            <a:r>
              <a:rPr lang="en-GB" sz="1600" dirty="0">
                <a:solidFill>
                  <a:srgbClr val="000000"/>
                </a:solidFill>
                <a:latin typeface="Century Gothic" panose="020B0502020202020204" pitchFamily="34" charset="0"/>
              </a:rPr>
              <a:t> or an </a:t>
            </a:r>
            <a:r>
              <a:rPr lang="en-GB" sz="1600" b="1" dirty="0">
                <a:solidFill>
                  <a:srgbClr val="000000"/>
                </a:solidFill>
                <a:latin typeface="Century Gothic" panose="020B0502020202020204" pitchFamily="34" charset="0"/>
              </a:rPr>
              <a:t>e </a:t>
            </a:r>
            <a:r>
              <a:rPr lang="en-GB" sz="1600" dirty="0">
                <a:solidFill>
                  <a:srgbClr val="000000"/>
                </a:solidFill>
                <a:latin typeface="Century Gothic" panose="020B0502020202020204" pitchFamily="34" charset="0"/>
              </a:rPr>
              <a:t>in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their stem can be strong.</a:t>
            </a:r>
          </a:p>
        </p:txBody>
      </p:sp>
      <p:sp>
        <p:nvSpPr>
          <p:cNvPr id="5" name="TextBox 4">
            <a:extLst>
              <a:ext uri="{FF2B5EF4-FFF2-40B4-BE49-F238E27FC236}">
                <a16:creationId xmlns:a16="http://schemas.microsoft.com/office/drawing/2014/main" id="{949953DB-0D00-4BD9-80AD-0377A26B65EF}"/>
              </a:ext>
            </a:extLst>
          </p:cNvPr>
          <p:cNvSpPr txBox="1"/>
          <p:nvPr/>
        </p:nvSpPr>
        <p:spPr>
          <a:xfrm>
            <a:off x="41678" y="2266584"/>
            <a:ext cx="6712895" cy="1077218"/>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Stems with an </a:t>
            </a:r>
            <a:r>
              <a:rPr lang="en-GB" sz="1600" b="1" dirty="0">
                <a:solidFill>
                  <a:srgbClr val="000000"/>
                </a:solidFill>
                <a:latin typeface="Century Gothic" panose="020B0502020202020204" pitchFamily="34" charset="0"/>
              </a:rPr>
              <a:t>e</a:t>
            </a:r>
            <a:r>
              <a:rPr lang="en-GB" sz="1600" dirty="0">
                <a:solidFill>
                  <a:srgbClr val="000000"/>
                </a:solidFill>
                <a:latin typeface="Century Gothic" panose="020B0502020202020204" pitchFamily="34" charset="0"/>
              </a:rPr>
              <a:t> change to</a:t>
            </a:r>
            <a:r>
              <a:rPr lang="en-GB" sz="1600" b="1"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i</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or </a:t>
            </a:r>
            <a:r>
              <a:rPr lang="en-GB" sz="1600" b="1" dirty="0" err="1">
                <a:solidFill>
                  <a:srgbClr val="000000"/>
                </a:solidFill>
                <a:latin typeface="Century Gothic" panose="020B0502020202020204" pitchFamily="34" charset="0"/>
              </a:rPr>
              <a:t>ie</a:t>
            </a:r>
            <a:r>
              <a:rPr lang="en-GB" sz="1600" b="1" dirty="0">
                <a:solidFill>
                  <a:srgbClr val="000000"/>
                </a:solidFill>
                <a:latin typeface="Century Gothic" panose="020B0502020202020204" pitchFamily="34" charset="0"/>
              </a:rPr>
              <a:t>:</a:t>
            </a:r>
            <a:r>
              <a:rPr lang="en-GB" sz="1600" dirty="0">
                <a:solidFill>
                  <a:srgbClr val="000000"/>
                </a:solidFill>
                <a:latin typeface="Century Gothic" panose="020B0502020202020204" pitchFamily="34" charset="0"/>
              </a:rPr>
              <a:t> </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ich</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g</a:t>
            </a:r>
            <a:r>
              <a:rPr lang="en-US" sz="1600" b="1" dirty="0" err="1">
                <a:solidFill>
                  <a:srgbClr val="000000"/>
                </a:solidFill>
                <a:latin typeface="Century Gothic" panose="020B0502020202020204" pitchFamily="34" charset="0"/>
              </a:rPr>
              <a:t>e</a:t>
            </a:r>
            <a:r>
              <a:rPr lang="en-US" sz="1600" dirty="0" err="1">
                <a:solidFill>
                  <a:srgbClr val="000000"/>
                </a:solidFill>
                <a:latin typeface="Century Gothic" panose="020B0502020202020204" pitchFamily="34" charset="0"/>
              </a:rPr>
              <a:t>be</a:t>
            </a:r>
            <a:r>
              <a:rPr lang="en-US" sz="1600" dirty="0">
                <a:solidFill>
                  <a:srgbClr val="000000"/>
                </a:solidFill>
                <a:latin typeface="Century Gothic" panose="020B0502020202020204" pitchFamily="34" charset="0"/>
              </a:rPr>
              <a:t>    </a:t>
            </a:r>
            <a:r>
              <a:rPr lang="en-US" sz="1600" dirty="0">
                <a:solidFill>
                  <a:srgbClr val="000000"/>
                </a:solidFill>
                <a:latin typeface="Century Gothic" panose="020B0502020202020204" pitchFamily="34" charset="0"/>
                <a:sym typeface="Wingdings" panose="05000000000000000000" pitchFamily="2" charset="2"/>
              </a:rPr>
              <a:t>     </a:t>
            </a:r>
            <a:r>
              <a:rPr lang="en-US" sz="1600" dirty="0" err="1">
                <a:solidFill>
                  <a:srgbClr val="000000"/>
                </a:solidFill>
                <a:latin typeface="Century Gothic" panose="020B0502020202020204" pitchFamily="34" charset="0"/>
              </a:rPr>
              <a:t>er</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g</a:t>
            </a:r>
            <a:r>
              <a:rPr lang="en-US" sz="1600" b="1" dirty="0" err="1">
                <a:solidFill>
                  <a:srgbClr val="000000"/>
                </a:solidFill>
                <a:latin typeface="Century Gothic" panose="020B0502020202020204" pitchFamily="34" charset="0"/>
              </a:rPr>
              <a:t>i</a:t>
            </a:r>
            <a:r>
              <a:rPr lang="en-US" sz="1600" dirty="0" err="1">
                <a:solidFill>
                  <a:srgbClr val="000000"/>
                </a:solidFill>
                <a:latin typeface="Century Gothic" panose="020B0502020202020204" pitchFamily="34" charset="0"/>
              </a:rPr>
              <a:t>bt</a:t>
            </a:r>
            <a:endParaRPr lang="en-US" sz="1600" dirty="0">
              <a:solidFill>
                <a:srgbClr val="000000"/>
              </a:solidFill>
              <a:latin typeface="Century Gothic" panose="020B0502020202020204" pitchFamily="34" charset="0"/>
            </a:endParaRPr>
          </a:p>
          <a:p>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ich</a:t>
            </a:r>
            <a:r>
              <a:rPr lang="en-US" sz="1600" dirty="0">
                <a:solidFill>
                  <a:srgbClr val="000000"/>
                </a:solidFill>
                <a:latin typeface="Century Gothic" panose="020B0502020202020204" pitchFamily="34" charset="0"/>
              </a:rPr>
              <a:t> l</a:t>
            </a:r>
            <a:r>
              <a:rPr lang="en-US" sz="1600" b="1" dirty="0">
                <a:solidFill>
                  <a:srgbClr val="000000"/>
                </a:solidFill>
                <a:latin typeface="Century Gothic" panose="020B0502020202020204" pitchFamily="34" charset="0"/>
              </a:rPr>
              <a:t>e</a:t>
            </a:r>
            <a:r>
              <a:rPr lang="en-US" sz="1600" dirty="0">
                <a:solidFill>
                  <a:srgbClr val="000000"/>
                </a:solidFill>
                <a:latin typeface="Century Gothic" panose="020B0502020202020204" pitchFamily="34" charset="0"/>
              </a:rPr>
              <a:t>se       </a:t>
            </a:r>
            <a:r>
              <a:rPr lang="en-US" sz="1600" dirty="0">
                <a:solidFill>
                  <a:srgbClr val="000000"/>
                </a:solidFill>
                <a:latin typeface="Century Gothic" panose="020B0502020202020204" pitchFamily="34" charset="0"/>
                <a:sym typeface="Wingdings" panose="05000000000000000000" pitchFamily="2" charset="2"/>
              </a:rPr>
              <a:t>     </a:t>
            </a:r>
            <a:r>
              <a:rPr lang="en-US" sz="1600" dirty="0" err="1">
                <a:solidFill>
                  <a:srgbClr val="000000"/>
                </a:solidFill>
                <a:latin typeface="Century Gothic" panose="020B0502020202020204" pitchFamily="34" charset="0"/>
              </a:rPr>
              <a:t>sie</a:t>
            </a:r>
            <a:r>
              <a:rPr lang="en-US" sz="1600" dirty="0">
                <a:solidFill>
                  <a:srgbClr val="000000"/>
                </a:solidFill>
                <a:latin typeface="Century Gothic" panose="020B0502020202020204" pitchFamily="34" charset="0"/>
              </a:rPr>
              <a:t> </a:t>
            </a:r>
            <a:r>
              <a:rPr lang="en-US" sz="1600" b="1" u="sng" dirty="0" err="1">
                <a:solidFill>
                  <a:srgbClr val="000000"/>
                </a:solidFill>
                <a:latin typeface="Century Gothic" panose="020B0502020202020204" pitchFamily="34" charset="0"/>
              </a:rPr>
              <a:t>lie</a:t>
            </a:r>
            <a:r>
              <a:rPr lang="en-US" sz="1600" dirty="0" err="1">
                <a:solidFill>
                  <a:srgbClr val="000000"/>
                </a:solidFill>
                <a:latin typeface="Century Gothic" panose="020B0502020202020204" pitchFamily="34" charset="0"/>
              </a:rPr>
              <a:t>st</a:t>
            </a:r>
            <a:endParaRPr lang="en-US" sz="1600" dirty="0">
              <a:solidFill>
                <a:srgbClr val="000000"/>
              </a:solidFill>
              <a:latin typeface="Century Gothic" panose="020B0502020202020204" pitchFamily="34" charset="0"/>
            </a:endParaRPr>
          </a:p>
          <a:p>
            <a:r>
              <a:rPr lang="en-GB" sz="1600" dirty="0">
                <a:solidFill>
                  <a:srgbClr val="000000"/>
                </a:solidFill>
                <a:latin typeface="Century Gothic" panose="020B0502020202020204" pitchFamily="34" charset="0"/>
              </a:rPr>
              <a:t>Stems with an </a:t>
            </a:r>
            <a:r>
              <a:rPr lang="en-GB" sz="1600" b="1" dirty="0">
                <a:solidFill>
                  <a:srgbClr val="000000"/>
                </a:solidFill>
                <a:latin typeface="Century Gothic" panose="020B0502020202020204" pitchFamily="34" charset="0"/>
              </a:rPr>
              <a:t>a</a:t>
            </a:r>
            <a:r>
              <a:rPr lang="en-GB" sz="1600" dirty="0">
                <a:solidFill>
                  <a:srgbClr val="000000"/>
                </a:solidFill>
                <a:latin typeface="Century Gothic" panose="020B0502020202020204" pitchFamily="34" charset="0"/>
              </a:rPr>
              <a:t> change to</a:t>
            </a:r>
            <a:r>
              <a:rPr lang="en-GB" sz="1600" b="1" dirty="0">
                <a:solidFill>
                  <a:srgbClr val="000000"/>
                </a:solidFill>
                <a:latin typeface="Century Gothic" panose="020B0502020202020204" pitchFamily="34" charset="0"/>
              </a:rPr>
              <a:t> ä: </a:t>
            </a:r>
            <a:r>
              <a:rPr lang="en-GB" sz="1600" dirty="0">
                <a:solidFill>
                  <a:srgbClr val="000000"/>
                </a:solidFill>
                <a:latin typeface="Century Gothic" panose="020B0502020202020204" pitchFamily="34" charset="0"/>
              </a:rPr>
              <a:t>           ich </a:t>
            </a:r>
            <a:r>
              <a:rPr lang="en-GB" sz="1600" dirty="0" err="1">
                <a:solidFill>
                  <a:srgbClr val="000000"/>
                </a:solidFill>
                <a:latin typeface="Century Gothic" panose="020B0502020202020204" pitchFamily="34" charset="0"/>
              </a:rPr>
              <a:t>f</a:t>
            </a:r>
            <a:r>
              <a:rPr lang="en-GB" sz="1600" b="1" dirty="0" err="1">
                <a:solidFill>
                  <a:srgbClr val="000000"/>
                </a:solidFill>
                <a:latin typeface="Century Gothic" panose="020B0502020202020204" pitchFamily="34" charset="0"/>
              </a:rPr>
              <a:t>a</a:t>
            </a:r>
            <a:r>
              <a:rPr lang="en-GB" sz="1600" dirty="0" err="1">
                <a:solidFill>
                  <a:srgbClr val="000000"/>
                </a:solidFill>
                <a:latin typeface="Century Gothic" panose="020B0502020202020204" pitchFamily="34" charset="0"/>
              </a:rPr>
              <a:t>hre</a:t>
            </a:r>
            <a:r>
              <a:rPr lang="en-GB" sz="1600"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sym typeface="Wingdings" panose="05000000000000000000" pitchFamily="2" charset="2"/>
              </a:rPr>
              <a:t>     </a:t>
            </a:r>
            <a:r>
              <a:rPr lang="en-GB" sz="1600"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f</a:t>
            </a:r>
            <a:r>
              <a:rPr lang="de-DE" sz="1600" b="1" u="sng" dirty="0" err="1">
                <a:solidFill>
                  <a:srgbClr val="000000"/>
                </a:solidFill>
                <a:latin typeface="Century Gothic" panose="020B0502020202020204" pitchFamily="34" charset="0"/>
              </a:rPr>
              <a:t>ä</a:t>
            </a:r>
            <a:r>
              <a:rPr lang="de-DE" sz="1600" dirty="0" err="1">
                <a:solidFill>
                  <a:srgbClr val="000000"/>
                </a:solidFill>
                <a:latin typeface="Century Gothic" panose="020B0502020202020204" pitchFamily="34" charset="0"/>
              </a:rPr>
              <a:t>hrt</a:t>
            </a:r>
            <a:endParaRPr lang="de-DE" sz="1600" dirty="0">
              <a:solidFill>
                <a:srgbClr val="000000"/>
              </a:solidFill>
              <a:latin typeface="Century Gothic" panose="020B0502020202020204" pitchFamily="34" charset="0"/>
            </a:endParaRPr>
          </a:p>
          <a:p>
            <a:r>
              <a:rPr lang="de-DE" sz="1600" dirty="0">
                <a:solidFill>
                  <a:srgbClr val="000000"/>
                </a:solidFill>
                <a:latin typeface="Century Gothic" panose="020B0502020202020204" pitchFamily="34" charset="0"/>
              </a:rPr>
              <a:t>                                                                ich l</a:t>
            </a:r>
            <a:r>
              <a:rPr lang="de-DE" sz="1600" b="1" dirty="0">
                <a:solidFill>
                  <a:srgbClr val="000000"/>
                </a:solidFill>
                <a:latin typeface="Century Gothic" panose="020B0502020202020204" pitchFamily="34" charset="0"/>
              </a:rPr>
              <a:t>a</a:t>
            </a:r>
            <a:r>
              <a:rPr lang="de-DE" sz="1600" dirty="0">
                <a:solidFill>
                  <a:srgbClr val="000000"/>
                </a:solidFill>
                <a:latin typeface="Century Gothic" panose="020B0502020202020204" pitchFamily="34" charset="0"/>
              </a:rPr>
              <a:t>ufe     </a:t>
            </a:r>
            <a:r>
              <a:rPr lang="de-DE" sz="1600" dirty="0">
                <a:solidFill>
                  <a:srgbClr val="000000"/>
                </a:solidFill>
                <a:latin typeface="Century Gothic" panose="020B0502020202020204" pitchFamily="34" charset="0"/>
                <a:sym typeface="Wingdings" panose="05000000000000000000" pitchFamily="2" charset="2"/>
              </a:rPr>
              <a:t>     </a:t>
            </a:r>
            <a:r>
              <a:rPr lang="de-DE" sz="1600" dirty="0">
                <a:solidFill>
                  <a:srgbClr val="000000"/>
                </a:solidFill>
                <a:latin typeface="Century Gothic" panose="020B0502020202020204" pitchFamily="34" charset="0"/>
              </a:rPr>
              <a:t>er l</a:t>
            </a:r>
            <a:r>
              <a:rPr lang="de-DE" sz="1600" b="1" u="sng" dirty="0">
                <a:solidFill>
                  <a:srgbClr val="000000"/>
                </a:solidFill>
                <a:latin typeface="Century Gothic" panose="020B0502020202020204" pitchFamily="34" charset="0"/>
              </a:rPr>
              <a:t>ä</a:t>
            </a:r>
            <a:r>
              <a:rPr lang="de-DE" sz="1600" dirty="0">
                <a:solidFill>
                  <a:srgbClr val="000000"/>
                </a:solidFill>
                <a:latin typeface="Century Gothic" panose="020B0502020202020204" pitchFamily="34" charset="0"/>
              </a:rPr>
              <a:t>uft</a:t>
            </a:r>
            <a:r>
              <a:rPr lang="en-GB" sz="1600" dirty="0">
                <a:solidFill>
                  <a:srgbClr val="000000"/>
                </a:solidFill>
                <a:latin typeface="Century Gothic" panose="020B0502020202020204" pitchFamily="34" charset="0"/>
              </a:rPr>
              <a:t> </a:t>
            </a:r>
          </a:p>
        </p:txBody>
      </p:sp>
      <p:sp>
        <p:nvSpPr>
          <p:cNvPr id="10" name="Speech Bubble: Oval 9">
            <a:extLst>
              <a:ext uri="{FF2B5EF4-FFF2-40B4-BE49-F238E27FC236}">
                <a16:creationId xmlns:a16="http://schemas.microsoft.com/office/drawing/2014/main" id="{102C00F4-4437-4702-B615-39760BBBD4F8}"/>
              </a:ext>
            </a:extLst>
          </p:cNvPr>
          <p:cNvSpPr/>
          <p:nvPr/>
        </p:nvSpPr>
        <p:spPr>
          <a:xfrm>
            <a:off x="5693013" y="3434638"/>
            <a:ext cx="1061560" cy="751156"/>
          </a:xfrm>
          <a:prstGeom prst="wedgeEllipseCallout">
            <a:avLst>
              <a:gd name="adj1" fmla="val -55197"/>
              <a:gd name="adj2" fmla="val -65914"/>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b="1" dirty="0">
              <a:solidFill>
                <a:srgbClr val="000000"/>
              </a:solidFill>
              <a:latin typeface="Century Gothic" panose="020B0502020202020204" pitchFamily="34" charset="0"/>
            </a:endParaRPr>
          </a:p>
        </p:txBody>
      </p:sp>
      <p:sp>
        <p:nvSpPr>
          <p:cNvPr id="12" name="TextBox 11">
            <a:extLst>
              <a:ext uri="{FF2B5EF4-FFF2-40B4-BE49-F238E27FC236}">
                <a16:creationId xmlns:a16="http://schemas.microsoft.com/office/drawing/2014/main" id="{E391802F-A97F-4A31-A4B7-31741E0AA9D2}"/>
              </a:ext>
            </a:extLst>
          </p:cNvPr>
          <p:cNvSpPr txBox="1"/>
          <p:nvPr/>
        </p:nvSpPr>
        <p:spPr>
          <a:xfrm>
            <a:off x="0" y="3314797"/>
            <a:ext cx="6441916" cy="338554"/>
          </a:xfrm>
          <a:prstGeom prst="rect">
            <a:avLst/>
          </a:prstGeom>
          <a:noFill/>
        </p:spPr>
        <p:txBody>
          <a:bodyPr wrap="square" rtlCol="0">
            <a:spAutoFit/>
          </a:bodyPr>
          <a:lstStyle/>
          <a:p>
            <a:r>
              <a:rPr lang="de-DE" sz="1600" b="1" dirty="0">
                <a:solidFill>
                  <a:srgbClr val="000000"/>
                </a:solidFill>
                <a:latin typeface="Century Gothic" panose="020B0502020202020204" pitchFamily="34" charset="0"/>
              </a:rPr>
              <a:t>Write the ‚er/sie‘ form of the following verbs:</a:t>
            </a:r>
            <a:endParaRPr lang="en-US" sz="1600" b="1" dirty="0">
              <a:solidFill>
                <a:srgbClr val="000000"/>
              </a:solidFill>
              <a:latin typeface="Century Gothic" panose="020B0502020202020204" pitchFamily="34" charset="0"/>
            </a:endParaRPr>
          </a:p>
        </p:txBody>
      </p:sp>
      <p:graphicFrame>
        <p:nvGraphicFramePr>
          <p:cNvPr id="23" name="Table 22">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1993898155"/>
              </p:ext>
            </p:extLst>
          </p:nvPr>
        </p:nvGraphicFramePr>
        <p:xfrm>
          <a:off x="916204" y="5348029"/>
          <a:ext cx="3779222" cy="3711840"/>
        </p:xfrm>
        <a:graphic>
          <a:graphicData uri="http://schemas.openxmlformats.org/drawingml/2006/table">
            <a:tbl>
              <a:tblPr>
                <a:tableStyleId>{5940675A-B579-460E-94D1-54222C63F5DA}</a:tableStyleId>
              </a:tblPr>
              <a:tblGrid>
                <a:gridCol w="1456419">
                  <a:extLst>
                    <a:ext uri="{9D8B030D-6E8A-4147-A177-3AD203B41FA5}">
                      <a16:colId xmlns:a16="http://schemas.microsoft.com/office/drawing/2014/main" val="1445783936"/>
                    </a:ext>
                  </a:extLst>
                </a:gridCol>
                <a:gridCol w="2322803">
                  <a:extLst>
                    <a:ext uri="{9D8B030D-6E8A-4147-A177-3AD203B41FA5}">
                      <a16:colId xmlns:a16="http://schemas.microsoft.com/office/drawing/2014/main" val="196554446"/>
                    </a:ext>
                  </a:extLst>
                </a:gridCol>
              </a:tblGrid>
              <a:tr h="288106">
                <a:tc>
                  <a:txBody>
                    <a:bodyPr/>
                    <a:lstStyle/>
                    <a:p>
                      <a:pPr algn="l" fontAlgn="b"/>
                      <a:r>
                        <a:rPr lang="en-GB" sz="1600" b="0" i="0" u="none" strike="noStrike" dirty="0" err="1">
                          <a:solidFill>
                            <a:srgbClr val="000000"/>
                          </a:solidFill>
                          <a:effectLst/>
                          <a:latin typeface="Century Gothic" panose="020B0502020202020204" pitchFamily="34" charset="0"/>
                        </a:rPr>
                        <a:t>geben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give, giving</a:t>
                      </a:r>
                    </a:p>
                  </a:txBody>
                  <a:tcPr marL="90000" marR="90000" marT="46800" marB="46800" anchor="ctr"/>
                </a:tc>
                <a:extLst>
                  <a:ext uri="{0D108BD9-81ED-4DB2-BD59-A6C34878D82A}">
                    <a16:rowId xmlns:a16="http://schemas.microsoft.com/office/drawing/2014/main" val="10000"/>
                  </a:ext>
                </a:extLst>
              </a:tr>
              <a:tr h="288106">
                <a:tc>
                  <a:txBody>
                    <a:bodyPr/>
                    <a:lstStyle/>
                    <a:p>
                      <a:pPr algn="l" fontAlgn="b"/>
                      <a:r>
                        <a:rPr lang="en-GB" sz="1600" b="0" i="0" u="none" strike="noStrike" dirty="0" err="1">
                          <a:solidFill>
                            <a:srgbClr val="000000"/>
                          </a:solidFill>
                          <a:effectLst/>
                          <a:latin typeface="Century Gothic" panose="020B0502020202020204" pitchFamily="34" charset="0"/>
                        </a:rPr>
                        <a:t>fahren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drive, ride</a:t>
                      </a:r>
                    </a:p>
                  </a:txBody>
                  <a:tcPr marL="90000" marR="90000" marT="46800" marB="46800" anchor="ctr"/>
                </a:tc>
                <a:extLst>
                  <a:ext uri="{0D108BD9-81ED-4DB2-BD59-A6C34878D82A}">
                    <a16:rowId xmlns:a16="http://schemas.microsoft.com/office/drawing/2014/main" val="10002"/>
                  </a:ext>
                </a:extLst>
              </a:tr>
              <a:tr h="288106">
                <a:tc>
                  <a:txBody>
                    <a:bodyPr/>
                    <a:lstStyle/>
                    <a:p>
                      <a:pPr algn="l" fontAlgn="b"/>
                      <a:r>
                        <a:rPr lang="en-GB" sz="1600" b="0" i="0" u="none" strike="noStrike" dirty="0" err="1">
                          <a:solidFill>
                            <a:srgbClr val="000000"/>
                          </a:solidFill>
                          <a:effectLst/>
                          <a:latin typeface="Century Gothic" panose="020B0502020202020204" pitchFamily="34" charset="0"/>
                        </a:rPr>
                        <a:t>helfen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help, helping</a:t>
                      </a:r>
                    </a:p>
                  </a:txBody>
                  <a:tcPr marL="90000" marR="90000" marT="46800" marB="46800" anchor="ctr"/>
                </a:tc>
                <a:extLst>
                  <a:ext uri="{0D108BD9-81ED-4DB2-BD59-A6C34878D82A}">
                    <a16:rowId xmlns:a16="http://schemas.microsoft.com/office/drawing/2014/main" val="10003"/>
                  </a:ext>
                </a:extLst>
              </a:tr>
              <a:tr h="288106">
                <a:tc>
                  <a:txBody>
                    <a:bodyPr/>
                    <a:lstStyle/>
                    <a:p>
                      <a:pPr algn="l" fontAlgn="b"/>
                      <a:r>
                        <a:rPr lang="en-GB" sz="1600" b="0" i="0" u="none" strike="noStrike" dirty="0" err="1">
                          <a:solidFill>
                            <a:srgbClr val="000000"/>
                          </a:solidFill>
                          <a:effectLst/>
                          <a:latin typeface="Century Gothic" panose="020B0502020202020204" pitchFamily="34" charset="0"/>
                        </a:rPr>
                        <a:t>laufen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run, running</a:t>
                      </a:r>
                    </a:p>
                  </a:txBody>
                  <a:tcPr marL="90000" marR="90000" marT="46800" marB="46800" anchor="ctr"/>
                </a:tc>
                <a:extLst>
                  <a:ext uri="{0D108BD9-81ED-4DB2-BD59-A6C34878D82A}">
                    <a16:rowId xmlns:a16="http://schemas.microsoft.com/office/drawing/2014/main" val="10004"/>
                  </a:ext>
                </a:extLst>
              </a:tr>
              <a:tr h="288106">
                <a:tc>
                  <a:txBody>
                    <a:bodyPr/>
                    <a:lstStyle/>
                    <a:p>
                      <a:pPr algn="l" fontAlgn="b"/>
                      <a:r>
                        <a:rPr lang="en-GB" sz="1600" b="0" i="0" u="none" strike="noStrike" dirty="0" err="1">
                          <a:solidFill>
                            <a:srgbClr val="000000"/>
                          </a:solidFill>
                          <a:effectLst/>
                          <a:latin typeface="Century Gothic" panose="020B0502020202020204" pitchFamily="34" charset="0"/>
                        </a:rPr>
                        <a:t>schlafen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sleep, sleeping</a:t>
                      </a:r>
                    </a:p>
                  </a:txBody>
                  <a:tcPr marL="90000" marR="90000" marT="46800" marB="46800" anchor="ctr"/>
                </a:tc>
                <a:extLst>
                  <a:ext uri="{0D108BD9-81ED-4DB2-BD59-A6C34878D82A}">
                    <a16:rowId xmlns:a16="http://schemas.microsoft.com/office/drawing/2014/main" val="10006"/>
                  </a:ext>
                </a:extLst>
              </a:tr>
              <a:tr h="288106">
                <a:tc>
                  <a:txBody>
                    <a:bodyPr/>
                    <a:lstStyle/>
                    <a:p>
                      <a:pPr algn="l" fontAlgn="b"/>
                      <a:r>
                        <a:rPr lang="en-GB" sz="1600" b="0" i="0" u="none" strike="noStrike" dirty="0" err="1">
                          <a:solidFill>
                            <a:srgbClr val="000000"/>
                          </a:solidFill>
                          <a:effectLst/>
                          <a:latin typeface="Century Gothic" panose="020B0502020202020204" pitchFamily="34" charset="0"/>
                        </a:rPr>
                        <a:t>vergessen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forget, forgetting</a:t>
                      </a:r>
                    </a:p>
                  </a:txBody>
                  <a:tcPr marL="90000" marR="90000" marT="46800" marB="46800" anchor="ctr"/>
                </a:tc>
                <a:extLst>
                  <a:ext uri="{0D108BD9-81ED-4DB2-BD59-A6C34878D82A}">
                    <a16:rowId xmlns:a16="http://schemas.microsoft.com/office/drawing/2014/main" val="10008"/>
                  </a:ext>
                </a:extLst>
              </a:tr>
              <a:tr h="288106">
                <a:tc>
                  <a:txBody>
                    <a:bodyPr/>
                    <a:lstStyle/>
                    <a:p>
                      <a:pPr algn="l" fontAlgn="b"/>
                      <a:r>
                        <a:rPr lang="en-GB" sz="1600" b="0" i="0" u="none" strike="noStrike" dirty="0" err="1">
                          <a:solidFill>
                            <a:srgbClr val="000000"/>
                          </a:solidFill>
                          <a:effectLst/>
                          <a:latin typeface="Century Gothic" panose="020B0502020202020204" pitchFamily="34" charset="0"/>
                        </a:rPr>
                        <a:t>mir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me, me</a:t>
                      </a:r>
                    </a:p>
                  </a:txBody>
                  <a:tcPr marL="90000" marR="90000" marT="46800" marB="46800" anchor="ctr"/>
                </a:tc>
                <a:extLst>
                  <a:ext uri="{0D108BD9-81ED-4DB2-BD59-A6C34878D82A}">
                    <a16:rowId xmlns:a16="http://schemas.microsoft.com/office/drawing/2014/main" val="10001"/>
                  </a:ext>
                </a:extLst>
              </a:tr>
              <a:tr h="288106">
                <a:tc>
                  <a:txBody>
                    <a:bodyPr/>
                    <a:lstStyle/>
                    <a:p>
                      <a:pPr algn="l" fontAlgn="b"/>
                      <a:r>
                        <a:rPr lang="en-GB" sz="1600" b="0" i="0" u="none" strike="noStrike" dirty="0">
                          <a:solidFill>
                            <a:srgbClr val="000000"/>
                          </a:solidFill>
                          <a:effectLst/>
                          <a:latin typeface="Century Gothic" panose="020B0502020202020204" pitchFamily="34" charset="0"/>
                        </a:rPr>
                        <a:t>das Geld</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money</a:t>
                      </a:r>
                    </a:p>
                  </a:txBody>
                  <a:tcPr marL="90000" marR="90000" marT="46800" marB="46800" anchor="ctr"/>
                </a:tc>
                <a:extLst>
                  <a:ext uri="{0D108BD9-81ED-4DB2-BD59-A6C34878D82A}">
                    <a16:rowId xmlns:a16="http://schemas.microsoft.com/office/drawing/2014/main" val="10005"/>
                  </a:ext>
                </a:extLst>
              </a:tr>
              <a:tr h="288106">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Urlaub</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holiday</a:t>
                      </a:r>
                    </a:p>
                  </a:txBody>
                  <a:tcPr marL="90000" marR="90000" marT="46800" marB="46800" anchor="ctr"/>
                </a:tc>
                <a:extLst>
                  <a:ext uri="{0D108BD9-81ED-4DB2-BD59-A6C34878D82A}">
                    <a16:rowId xmlns:a16="http://schemas.microsoft.com/office/drawing/2014/main" val="10009"/>
                  </a:ext>
                </a:extLst>
              </a:tr>
              <a:tr h="288106">
                <a:tc>
                  <a:txBody>
                    <a:bodyPr/>
                    <a:lstStyle/>
                    <a:p>
                      <a:pPr algn="l" fontAlgn="b"/>
                      <a:r>
                        <a:rPr lang="en-GB" sz="1600" b="0" i="0" u="none" strike="noStrike" dirty="0">
                          <a:solidFill>
                            <a:srgbClr val="000000"/>
                          </a:solidFill>
                          <a:effectLst/>
                          <a:latin typeface="Century Gothic" panose="020B0502020202020204" pitchFamily="34" charset="0"/>
                        </a:rPr>
                        <a:t>die Zeitung</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newspaper</a:t>
                      </a:r>
                    </a:p>
                  </a:txBody>
                  <a:tcPr marL="90000" marR="90000" marT="46800" marB="46800" anchor="ctr"/>
                </a:tc>
                <a:extLst>
                  <a:ext uri="{0D108BD9-81ED-4DB2-BD59-A6C34878D82A}">
                    <a16:rowId xmlns:a16="http://schemas.microsoft.com/office/drawing/2014/main" val="10007"/>
                  </a:ext>
                </a:extLst>
              </a:tr>
              <a:tr h="288106">
                <a:tc>
                  <a:txBody>
                    <a:bodyPr/>
                    <a:lstStyle/>
                    <a:p>
                      <a:pPr algn="l" fontAlgn="b"/>
                      <a:r>
                        <a:rPr lang="en-GB" sz="1600" b="0" i="0" u="none" strike="noStrike" dirty="0">
                          <a:solidFill>
                            <a:srgbClr val="000000"/>
                          </a:solidFill>
                          <a:effectLst/>
                          <a:latin typeface="Century Gothic" panose="020B0502020202020204" pitchFamily="34" charset="0"/>
                        </a:rPr>
                        <a:t>fast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almost</a:t>
                      </a:r>
                    </a:p>
                  </a:txBody>
                  <a:tcPr marL="90000" marR="90000" marT="46800" marB="46800" anchor="ctr"/>
                </a:tc>
                <a:extLst>
                  <a:ext uri="{0D108BD9-81ED-4DB2-BD59-A6C34878D82A}">
                    <a16:rowId xmlns:a16="http://schemas.microsoft.com/office/drawing/2014/main" val="10010"/>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5178" y="7354365"/>
            <a:ext cx="1006598" cy="1006598"/>
          </a:xfrm>
          <a:prstGeom prst="rect">
            <a:avLst/>
          </a:prstGeom>
        </p:spPr>
      </p:pic>
      <p:sp>
        <p:nvSpPr>
          <p:cNvPr id="8" name="Rectangle 7"/>
          <p:cNvSpPr/>
          <p:nvPr/>
        </p:nvSpPr>
        <p:spPr>
          <a:xfrm>
            <a:off x="5693013" y="3447129"/>
            <a:ext cx="1061559" cy="646331"/>
          </a:xfrm>
          <a:prstGeom prst="rect">
            <a:avLst/>
          </a:prstGeom>
        </p:spPr>
        <p:txBody>
          <a:bodyPr wrap="square">
            <a:spAutoFit/>
          </a:bodyPr>
          <a:lstStyle/>
          <a:p>
            <a:pPr lvl="0" algn="ctr"/>
            <a:r>
              <a:rPr lang="de-DE" sz="1200" dirty="0">
                <a:solidFill>
                  <a:srgbClr val="000000"/>
                </a:solidFill>
                <a:latin typeface="Century Gothic" panose="020B0502020202020204" pitchFamily="34" charset="0"/>
              </a:rPr>
              <a:t>This includes the </a:t>
            </a:r>
            <a:r>
              <a:rPr lang="de-DE" sz="1200" b="1" dirty="0">
                <a:solidFill>
                  <a:srgbClr val="000000"/>
                </a:solidFill>
                <a:latin typeface="Century Gothic" panose="020B0502020202020204" pitchFamily="34" charset="0"/>
              </a:rPr>
              <a:t>a</a:t>
            </a:r>
            <a:r>
              <a:rPr lang="de-DE" sz="1200" dirty="0">
                <a:solidFill>
                  <a:srgbClr val="000000"/>
                </a:solidFill>
                <a:latin typeface="Century Gothic" panose="020B0502020202020204" pitchFamily="34" charset="0"/>
              </a:rPr>
              <a:t> in </a:t>
            </a:r>
            <a:r>
              <a:rPr lang="de-DE" sz="1200" b="1" dirty="0">
                <a:solidFill>
                  <a:srgbClr val="000000"/>
                </a:solidFill>
                <a:latin typeface="Century Gothic" panose="020B0502020202020204" pitchFamily="34" charset="0"/>
              </a:rPr>
              <a:t>au</a:t>
            </a:r>
            <a:endParaRPr lang="en-US" sz="1200" b="1" dirty="0">
              <a:solidFill>
                <a:srgbClr val="000000"/>
              </a:solidFill>
              <a:latin typeface="Century Gothic" panose="020B0502020202020204" pitchFamily="34" charset="0"/>
            </a:endParaRPr>
          </a:p>
        </p:txBody>
      </p:sp>
      <p:pic>
        <p:nvPicPr>
          <p:cNvPr id="25" name="Picture 24" descr="A picture containing text, book&#10;&#10;Description automatically generated">
            <a:extLst>
              <a:ext uri="{FF2B5EF4-FFF2-40B4-BE49-F238E27FC236}">
                <a16:creationId xmlns:a16="http://schemas.microsoft.com/office/drawing/2014/main" id="{5C207040-9497-AD45-9AEC-E8E207C97E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1056" y="5246959"/>
            <a:ext cx="1230215" cy="1355373"/>
          </a:xfrm>
          <a:prstGeom prst="rect">
            <a:avLst/>
          </a:prstGeom>
        </p:spPr>
      </p:pic>
      <p:pic>
        <p:nvPicPr>
          <p:cNvPr id="27" name="Picture 26" descr="A close up of text on a black background&#10;&#10;Description automatically generated">
            <a:extLst>
              <a:ext uri="{FF2B5EF4-FFF2-40B4-BE49-F238E27FC236}">
                <a16:creationId xmlns:a16="http://schemas.microsoft.com/office/drawing/2014/main" id="{1A9F5B44-34D2-BF43-817B-861C0DD4F4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322" y="6006549"/>
            <a:ext cx="1222946" cy="1493782"/>
          </a:xfrm>
          <a:prstGeom prst="rect">
            <a:avLst/>
          </a:prstGeom>
        </p:spPr>
      </p:pic>
    </p:spTree>
    <p:extLst>
      <p:ext uri="{BB962C8B-B14F-4D97-AF65-F5344CB8AC3E}">
        <p14:creationId xmlns:p14="http://schemas.microsoft.com/office/powerpoint/2010/main" val="3995439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35595" y="602550"/>
            <a:ext cx="7098305"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Present tense strong verbs - 1</a:t>
            </a:r>
            <a:r>
              <a:rPr lang="en-GB" b="1" baseline="30000" dirty="0">
                <a:solidFill>
                  <a:srgbClr val="000000"/>
                </a:solidFill>
                <a:latin typeface="Century Gothic" panose="020B0502020202020204" pitchFamily="34" charset="0"/>
              </a:rPr>
              <a:t>st</a:t>
            </a:r>
            <a:r>
              <a:rPr lang="en-GB" b="1" dirty="0">
                <a:solidFill>
                  <a:srgbClr val="000000"/>
                </a:solidFill>
                <a:latin typeface="Century Gothic" panose="020B0502020202020204" pitchFamily="34" charset="0"/>
              </a:rPr>
              <a:t>, 2</a:t>
            </a:r>
            <a:r>
              <a:rPr lang="en-GB" b="1" baseline="30000" dirty="0">
                <a:solidFill>
                  <a:srgbClr val="000000"/>
                </a:solidFill>
                <a:latin typeface="Century Gothic" panose="020B0502020202020204" pitchFamily="34" charset="0"/>
              </a:rPr>
              <a:t>nd</a:t>
            </a:r>
            <a:r>
              <a:rPr lang="en-GB" b="1" dirty="0">
                <a:solidFill>
                  <a:srgbClr val="000000"/>
                </a:solidFill>
                <a:latin typeface="Century Gothic" panose="020B0502020202020204" pitchFamily="34" charset="0"/>
              </a:rPr>
              <a:t> and 3</a:t>
            </a:r>
            <a:r>
              <a:rPr lang="en-GB" b="1" baseline="30000" dirty="0">
                <a:solidFill>
                  <a:srgbClr val="000000"/>
                </a:solidFill>
                <a:latin typeface="Century Gothic" panose="020B0502020202020204" pitchFamily="34" charset="0"/>
              </a:rPr>
              <a:t>rd</a:t>
            </a:r>
            <a:r>
              <a:rPr lang="en-GB" b="1" dirty="0">
                <a:solidFill>
                  <a:srgbClr val="000000"/>
                </a:solidFill>
                <a:latin typeface="Century Gothic" panose="020B0502020202020204" pitchFamily="34" charset="0"/>
              </a:rPr>
              <a:t> person singular</a:t>
            </a:r>
            <a:endParaRPr lang="en-GB" b="1" baseline="30000" dirty="0">
              <a:solidFill>
                <a:srgbClr val="000000"/>
              </a:solidFill>
              <a:latin typeface="Century Gothic" panose="020B0502020202020204" pitchFamily="34" charset="0"/>
            </a:endParaRPr>
          </a:p>
        </p:txBody>
      </p:sp>
      <p:sp>
        <p:nvSpPr>
          <p:cNvPr id="34" name="Rectangle 33">
            <a:extLst>
              <a:ext uri="{FF2B5EF4-FFF2-40B4-BE49-F238E27FC236}">
                <a16:creationId xmlns:a16="http://schemas.microsoft.com/office/drawing/2014/main" id="{F98E3EBB-F240-4D15-A83A-10024281FC12}"/>
              </a:ext>
            </a:extLst>
          </p:cNvPr>
          <p:cNvSpPr/>
          <p:nvPr/>
        </p:nvSpPr>
        <p:spPr>
          <a:xfrm>
            <a:off x="5396081" y="5154234"/>
            <a:ext cx="1358492"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38" name="Rectangle 37">
            <a:extLst>
              <a:ext uri="{FF2B5EF4-FFF2-40B4-BE49-F238E27FC236}">
                <a16:creationId xmlns:a16="http://schemas.microsoft.com/office/drawing/2014/main" id="{19509943-55FC-4F7C-81BB-D4DC52DCE2C9}"/>
              </a:ext>
            </a:extLst>
          </p:cNvPr>
          <p:cNvSpPr/>
          <p:nvPr/>
        </p:nvSpPr>
        <p:spPr>
          <a:xfrm>
            <a:off x="167802" y="5134092"/>
            <a:ext cx="4901151" cy="42565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2000" b="1" dirty="0">
                <a:solidFill>
                  <a:srgbClr val="FFFFFF"/>
                </a:solidFill>
                <a:latin typeface="Century Gothic" panose="020B0502020202020204" pitchFamily="34" charset="0"/>
              </a:rPr>
              <a:t> Talking about out of school activities</a:t>
            </a:r>
          </a:p>
        </p:txBody>
      </p:sp>
      <p:sp>
        <p:nvSpPr>
          <p:cNvPr id="7" name="TextBox 6">
            <a:extLst>
              <a:ext uri="{FF2B5EF4-FFF2-40B4-BE49-F238E27FC236}">
                <a16:creationId xmlns:a16="http://schemas.microsoft.com/office/drawing/2014/main" id="{6A9D16B7-9D35-4D2C-997D-DAF1DC8582A4}"/>
              </a:ext>
            </a:extLst>
          </p:cNvPr>
          <p:cNvSpPr txBox="1"/>
          <p:nvPr/>
        </p:nvSpPr>
        <p:spPr>
          <a:xfrm>
            <a:off x="0" y="934341"/>
            <a:ext cx="6496979" cy="584775"/>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We know that in the present tense,  </a:t>
            </a:r>
            <a:r>
              <a:rPr lang="en-GB" sz="1600" b="1" dirty="0">
                <a:solidFill>
                  <a:srgbClr val="000000"/>
                </a:solidFill>
                <a:latin typeface="Century Gothic" panose="020B0502020202020204" pitchFamily="34" charset="0"/>
              </a:rPr>
              <a:t>strong verbs </a:t>
            </a:r>
            <a:r>
              <a:rPr lang="en-GB" sz="1600" dirty="0">
                <a:solidFill>
                  <a:srgbClr val="000000"/>
                </a:solidFill>
                <a:latin typeface="Century Gothic" panose="020B0502020202020204" pitchFamily="34" charset="0"/>
              </a:rPr>
              <a:t>change the vowel in the </a:t>
            </a:r>
            <a:r>
              <a:rPr lang="en-GB" sz="1600" b="1" dirty="0" err="1">
                <a:solidFill>
                  <a:srgbClr val="000000"/>
                </a:solidFill>
                <a:latin typeface="Century Gothic" panose="020B0502020202020204" pitchFamily="34" charset="0"/>
              </a:rPr>
              <a:t>er</a:t>
            </a:r>
            <a:r>
              <a:rPr lang="en-GB" sz="1600" b="1"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sie</a:t>
            </a:r>
            <a:r>
              <a:rPr lang="en-GB" sz="1600" b="1" dirty="0">
                <a:solidFill>
                  <a:srgbClr val="000000"/>
                </a:solidFill>
                <a:latin typeface="Century Gothic" panose="020B0502020202020204" pitchFamily="34" charset="0"/>
              </a:rPr>
              <a:t>/es </a:t>
            </a:r>
            <a:r>
              <a:rPr lang="en-GB" sz="1600" dirty="0">
                <a:solidFill>
                  <a:srgbClr val="000000"/>
                </a:solidFill>
                <a:latin typeface="Century Gothic" panose="020B0502020202020204" pitchFamily="34" charset="0"/>
              </a:rPr>
              <a:t>form. The same happens in the </a:t>
            </a:r>
            <a:r>
              <a:rPr lang="en-GB" sz="1600" b="1" dirty="0">
                <a:solidFill>
                  <a:srgbClr val="000000"/>
                </a:solidFill>
                <a:latin typeface="Century Gothic" panose="020B0502020202020204" pitchFamily="34" charset="0"/>
              </a:rPr>
              <a:t>du</a:t>
            </a:r>
            <a:r>
              <a:rPr lang="en-GB" sz="1600" dirty="0">
                <a:solidFill>
                  <a:srgbClr val="000000"/>
                </a:solidFill>
                <a:latin typeface="Century Gothic" panose="020B0502020202020204" pitchFamily="34" charset="0"/>
              </a:rPr>
              <a:t> form.</a:t>
            </a:r>
            <a:endParaRPr lang="en-US" sz="1600" dirty="0">
              <a:solidFill>
                <a:srgbClr val="000000"/>
              </a:solidFill>
              <a:latin typeface="Century Gothic" panose="020B0502020202020204"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3604218012"/>
              </p:ext>
            </p:extLst>
          </p:nvPr>
        </p:nvGraphicFramePr>
        <p:xfrm>
          <a:off x="161977" y="5662096"/>
          <a:ext cx="652829" cy="3374400"/>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7440">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7440">
                <a:tc>
                  <a:txBody>
                    <a:bodyPr/>
                    <a:lstStyle/>
                    <a:p>
                      <a:pPr algn="ct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7440">
                <a:tc>
                  <a:txBody>
                    <a:bodyPr/>
                    <a:lstStyle/>
                    <a:p>
                      <a:pPr algn="ct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7440">
                <a:tc>
                  <a:txBody>
                    <a:bodyPr/>
                    <a:lstStyle/>
                    <a:p>
                      <a:pPr algn="ct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7440">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7440">
                <a:tc>
                  <a:txBody>
                    <a:bodyPr/>
                    <a:lstStyle/>
                    <a:p>
                      <a:pPr algn="ct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7440">
                <a:tc>
                  <a:txBody>
                    <a:bodyPr/>
                    <a:lstStyle/>
                    <a:p>
                      <a:pPr algn="ct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7440">
                <a:tc>
                  <a:txBody>
                    <a:bodyPr/>
                    <a:lstStyle/>
                    <a:p>
                      <a:pPr algn="ct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7440">
                <a:tc>
                  <a:txBody>
                    <a:bodyPr/>
                    <a:lstStyle/>
                    <a:p>
                      <a:pPr algn="ct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7440">
                <a:tc>
                  <a:txBody>
                    <a:bodyPr/>
                    <a:lstStyle/>
                    <a:p>
                      <a:pPr algn="ct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1" name="Rounded Rectangle 20"/>
          <p:cNvSpPr/>
          <p:nvPr/>
        </p:nvSpPr>
        <p:spPr>
          <a:xfrm>
            <a:off x="5129674" y="8164312"/>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2.2.1 &amp; 1.2.7</a:t>
            </a: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42</a:t>
            </a:r>
          </a:p>
        </p:txBody>
      </p:sp>
      <p:sp>
        <p:nvSpPr>
          <p:cNvPr id="4" name="TextBox 3">
            <a:extLst>
              <a:ext uri="{FF2B5EF4-FFF2-40B4-BE49-F238E27FC236}">
                <a16:creationId xmlns:a16="http://schemas.microsoft.com/office/drawing/2014/main" id="{50207796-C304-4B47-BBDB-234F0B1A9B5B}"/>
              </a:ext>
            </a:extLst>
          </p:cNvPr>
          <p:cNvSpPr txBox="1"/>
          <p:nvPr/>
        </p:nvSpPr>
        <p:spPr>
          <a:xfrm>
            <a:off x="0" y="1519116"/>
            <a:ext cx="6890195" cy="338554"/>
          </a:xfrm>
          <a:prstGeom prst="rect">
            <a:avLst/>
          </a:prstGeom>
          <a:noFill/>
        </p:spPr>
        <p:txBody>
          <a:bodyPr wrap="square" rtlCol="0">
            <a:spAutoFit/>
          </a:bodyPr>
          <a:lstStyle/>
          <a:p>
            <a:r>
              <a:rPr lang="en-GB" sz="1600" b="1" dirty="0">
                <a:solidFill>
                  <a:srgbClr val="000000"/>
                </a:solidFill>
                <a:latin typeface="Century Gothic" panose="020B0502020202020204" pitchFamily="34" charset="0"/>
              </a:rPr>
              <a:t>Remember</a:t>
            </a:r>
            <a:r>
              <a:rPr lang="en-GB" sz="1600" dirty="0">
                <a:solidFill>
                  <a:srgbClr val="000000"/>
                </a:solidFill>
                <a:latin typeface="Century Gothic" panose="020B0502020202020204" pitchFamily="34" charset="0"/>
              </a:rPr>
              <a:t>: </a:t>
            </a:r>
            <a:r>
              <a:rPr lang="en-GB" sz="1600" u="sng" dirty="0">
                <a:solidFill>
                  <a:srgbClr val="000000"/>
                </a:solidFill>
                <a:latin typeface="Century Gothic" panose="020B0502020202020204" pitchFamily="34" charset="0"/>
              </a:rPr>
              <a:t>Only</a:t>
            </a:r>
            <a:r>
              <a:rPr lang="en-GB" sz="1600" dirty="0">
                <a:solidFill>
                  <a:srgbClr val="000000"/>
                </a:solidFill>
                <a:latin typeface="Century Gothic" panose="020B0502020202020204" pitchFamily="34" charset="0"/>
              </a:rPr>
              <a:t> verbs with an </a:t>
            </a:r>
            <a:r>
              <a:rPr lang="en-GB" sz="1600" b="1" dirty="0">
                <a:solidFill>
                  <a:srgbClr val="000000"/>
                </a:solidFill>
                <a:latin typeface="Century Gothic" panose="020B0502020202020204" pitchFamily="34" charset="0"/>
              </a:rPr>
              <a:t>a</a:t>
            </a:r>
            <a:r>
              <a:rPr lang="en-GB" sz="1600" dirty="0">
                <a:solidFill>
                  <a:srgbClr val="000000"/>
                </a:solidFill>
                <a:latin typeface="Century Gothic" panose="020B0502020202020204" pitchFamily="34" charset="0"/>
              </a:rPr>
              <a:t> or an </a:t>
            </a:r>
            <a:r>
              <a:rPr lang="en-GB" sz="1600" b="1" dirty="0">
                <a:solidFill>
                  <a:srgbClr val="000000"/>
                </a:solidFill>
                <a:latin typeface="Century Gothic" panose="020B0502020202020204" pitchFamily="34" charset="0"/>
              </a:rPr>
              <a:t>e </a:t>
            </a:r>
            <a:r>
              <a:rPr lang="en-GB" sz="1600" dirty="0">
                <a:solidFill>
                  <a:srgbClr val="000000"/>
                </a:solidFill>
                <a:latin typeface="Century Gothic" panose="020B0502020202020204" pitchFamily="34" charset="0"/>
              </a:rPr>
              <a:t>in</a:t>
            </a:r>
            <a:r>
              <a:rPr lang="en-GB" sz="1600" b="1"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their stem can be strong.</a:t>
            </a:r>
          </a:p>
        </p:txBody>
      </p:sp>
      <p:sp>
        <p:nvSpPr>
          <p:cNvPr id="5" name="TextBox 4">
            <a:extLst>
              <a:ext uri="{FF2B5EF4-FFF2-40B4-BE49-F238E27FC236}">
                <a16:creationId xmlns:a16="http://schemas.microsoft.com/office/drawing/2014/main" id="{949953DB-0D00-4BD9-80AD-0377A26B65EF}"/>
              </a:ext>
            </a:extLst>
          </p:cNvPr>
          <p:cNvSpPr txBox="1"/>
          <p:nvPr/>
        </p:nvSpPr>
        <p:spPr>
          <a:xfrm>
            <a:off x="49895" y="1962910"/>
            <a:ext cx="6712895" cy="1077218"/>
          </a:xfrm>
          <a:prstGeom prst="rect">
            <a:avLst/>
          </a:prstGeom>
          <a:solidFill>
            <a:schemeClr val="bg1">
              <a:lumMod val="95000"/>
            </a:schemeClr>
          </a:solidFill>
        </p:spPr>
        <p:txBody>
          <a:bodyPr wrap="square" rtlCol="0">
            <a:spAutoFit/>
          </a:bodyPr>
          <a:lstStyle/>
          <a:p>
            <a:r>
              <a:rPr lang="en-US" sz="1600" b="1" dirty="0">
                <a:solidFill>
                  <a:srgbClr val="000000"/>
                </a:solidFill>
                <a:latin typeface="Century Gothic" panose="020B0502020202020204" pitchFamily="34" charset="0"/>
              </a:rPr>
              <a:t> </a:t>
            </a:r>
            <a:r>
              <a:rPr lang="en-US" sz="1600" b="1" dirty="0" err="1">
                <a:solidFill>
                  <a:srgbClr val="000000"/>
                </a:solidFill>
                <a:latin typeface="Century Gothic" panose="020B0502020202020204" pitchFamily="34" charset="0"/>
              </a:rPr>
              <a:t>geben</a:t>
            </a:r>
            <a:r>
              <a:rPr lang="en-US" sz="1600" b="1" dirty="0">
                <a:solidFill>
                  <a:srgbClr val="000000"/>
                </a:solidFill>
                <a:latin typeface="Century Gothic" panose="020B0502020202020204" pitchFamily="34" charset="0"/>
              </a:rPr>
              <a:t> </a:t>
            </a:r>
            <a:r>
              <a:rPr lang="en-US" sz="1600" i="1" dirty="0">
                <a:solidFill>
                  <a:srgbClr val="000000"/>
                </a:solidFill>
                <a:latin typeface="Century Gothic" panose="020B0502020202020204" pitchFamily="34" charset="0"/>
              </a:rPr>
              <a:t>(to give)	</a:t>
            </a:r>
            <a:r>
              <a:rPr lang="en-US" sz="1600" dirty="0" err="1">
                <a:solidFill>
                  <a:srgbClr val="000000"/>
                </a:solidFill>
                <a:latin typeface="Century Gothic" panose="020B0502020202020204" pitchFamily="34" charset="0"/>
              </a:rPr>
              <a:t>ich</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g</a:t>
            </a:r>
            <a:r>
              <a:rPr lang="en-US" sz="1600" u="sng" dirty="0" err="1">
                <a:solidFill>
                  <a:srgbClr val="000000"/>
                </a:solidFill>
                <a:latin typeface="Century Gothic" panose="020B0502020202020204" pitchFamily="34" charset="0"/>
              </a:rPr>
              <a:t>e</a:t>
            </a:r>
            <a:r>
              <a:rPr lang="en-US" sz="1600" dirty="0" err="1">
                <a:solidFill>
                  <a:srgbClr val="000000"/>
                </a:solidFill>
                <a:latin typeface="Century Gothic" panose="020B0502020202020204" pitchFamily="34" charset="0"/>
              </a:rPr>
              <a:t>be</a:t>
            </a:r>
            <a:r>
              <a:rPr lang="en-US" sz="1600" dirty="0">
                <a:solidFill>
                  <a:srgbClr val="000000"/>
                </a:solidFill>
                <a:latin typeface="Century Gothic" panose="020B0502020202020204" pitchFamily="34" charset="0"/>
              </a:rPr>
              <a:t>		du </a:t>
            </a:r>
            <a:r>
              <a:rPr lang="en-US" sz="1600" dirty="0" err="1">
                <a:solidFill>
                  <a:srgbClr val="000000"/>
                </a:solidFill>
                <a:latin typeface="Century Gothic" panose="020B0502020202020204" pitchFamily="34" charset="0"/>
              </a:rPr>
              <a:t>g</a:t>
            </a:r>
            <a:r>
              <a:rPr lang="en-US" sz="1600" b="1" u="sng" dirty="0" err="1">
                <a:solidFill>
                  <a:srgbClr val="000000"/>
                </a:solidFill>
                <a:latin typeface="Century Gothic" panose="020B0502020202020204" pitchFamily="34" charset="0"/>
              </a:rPr>
              <a:t>i</a:t>
            </a:r>
            <a:r>
              <a:rPr lang="en-US" sz="1600" dirty="0" err="1">
                <a:solidFill>
                  <a:srgbClr val="000000"/>
                </a:solidFill>
                <a:latin typeface="Century Gothic" panose="020B0502020202020204" pitchFamily="34" charset="0"/>
              </a:rPr>
              <a:t>bst</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er</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g</a:t>
            </a:r>
            <a:r>
              <a:rPr lang="en-US" sz="1600" b="1" dirty="0" err="1">
                <a:solidFill>
                  <a:srgbClr val="000000"/>
                </a:solidFill>
                <a:latin typeface="Century Gothic" panose="020B0502020202020204" pitchFamily="34" charset="0"/>
              </a:rPr>
              <a:t>i</a:t>
            </a:r>
            <a:r>
              <a:rPr lang="en-US" sz="1600" dirty="0" err="1">
                <a:solidFill>
                  <a:srgbClr val="000000"/>
                </a:solidFill>
                <a:latin typeface="Century Gothic" panose="020B0502020202020204" pitchFamily="34" charset="0"/>
              </a:rPr>
              <a:t>bt</a:t>
            </a:r>
            <a:endParaRPr lang="en-US" sz="1600" dirty="0">
              <a:solidFill>
                <a:srgbClr val="000000"/>
              </a:solidFill>
              <a:latin typeface="Century Gothic" panose="020B0502020202020204" pitchFamily="34" charset="0"/>
            </a:endParaRPr>
          </a:p>
          <a:p>
            <a:r>
              <a:rPr lang="en-US" sz="1600" dirty="0">
                <a:solidFill>
                  <a:srgbClr val="000000"/>
                </a:solidFill>
                <a:latin typeface="Century Gothic" panose="020B0502020202020204" pitchFamily="34" charset="0"/>
              </a:rPr>
              <a:t> </a:t>
            </a:r>
            <a:r>
              <a:rPr lang="en-US" sz="1600" b="1" dirty="0" err="1">
                <a:solidFill>
                  <a:srgbClr val="000000"/>
                </a:solidFill>
                <a:latin typeface="Century Gothic" panose="020B0502020202020204" pitchFamily="34" charset="0"/>
              </a:rPr>
              <a:t>lesen</a:t>
            </a:r>
            <a:r>
              <a:rPr lang="en-US" sz="1600" b="1" dirty="0">
                <a:solidFill>
                  <a:srgbClr val="000000"/>
                </a:solidFill>
                <a:latin typeface="Century Gothic" panose="020B0502020202020204" pitchFamily="34" charset="0"/>
              </a:rPr>
              <a:t>  </a:t>
            </a:r>
            <a:r>
              <a:rPr lang="en-US" sz="1600" i="1" dirty="0">
                <a:solidFill>
                  <a:srgbClr val="000000"/>
                </a:solidFill>
                <a:latin typeface="Century Gothic" panose="020B0502020202020204" pitchFamily="34" charset="0"/>
              </a:rPr>
              <a:t> (to read)	</a:t>
            </a:r>
            <a:r>
              <a:rPr lang="en-US" sz="1600" dirty="0" err="1">
                <a:solidFill>
                  <a:srgbClr val="000000"/>
                </a:solidFill>
                <a:latin typeface="Century Gothic" panose="020B0502020202020204" pitchFamily="34" charset="0"/>
              </a:rPr>
              <a:t>ich</a:t>
            </a:r>
            <a:r>
              <a:rPr lang="en-US" sz="1600" dirty="0">
                <a:solidFill>
                  <a:srgbClr val="000000"/>
                </a:solidFill>
                <a:latin typeface="Century Gothic" panose="020B0502020202020204" pitchFamily="34" charset="0"/>
              </a:rPr>
              <a:t> l</a:t>
            </a:r>
            <a:r>
              <a:rPr lang="en-US" sz="1600" u="sng" dirty="0">
                <a:solidFill>
                  <a:srgbClr val="000000"/>
                </a:solidFill>
                <a:latin typeface="Century Gothic" panose="020B0502020202020204" pitchFamily="34" charset="0"/>
              </a:rPr>
              <a:t>e</a:t>
            </a:r>
            <a:r>
              <a:rPr lang="en-US" sz="1600" dirty="0">
                <a:solidFill>
                  <a:srgbClr val="000000"/>
                </a:solidFill>
                <a:latin typeface="Century Gothic" panose="020B0502020202020204" pitchFamily="34" charset="0"/>
              </a:rPr>
              <a:t>se            	du </a:t>
            </a:r>
            <a:r>
              <a:rPr lang="en-US" sz="1600" dirty="0" err="1">
                <a:solidFill>
                  <a:srgbClr val="000000"/>
                </a:solidFill>
                <a:latin typeface="Century Gothic" panose="020B0502020202020204" pitchFamily="34" charset="0"/>
              </a:rPr>
              <a:t>l</a:t>
            </a:r>
            <a:r>
              <a:rPr lang="en-US" sz="1600" b="1" u="sng" dirty="0" err="1">
                <a:solidFill>
                  <a:srgbClr val="000000"/>
                </a:solidFill>
                <a:latin typeface="Century Gothic" panose="020B0502020202020204" pitchFamily="34" charset="0"/>
              </a:rPr>
              <a:t>ie</a:t>
            </a:r>
            <a:r>
              <a:rPr lang="en-US" sz="1600" dirty="0" err="1">
                <a:solidFill>
                  <a:srgbClr val="000000"/>
                </a:solidFill>
                <a:latin typeface="Century Gothic" panose="020B0502020202020204" pitchFamily="34" charset="0"/>
              </a:rPr>
              <a:t>st</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sie</a:t>
            </a:r>
            <a:r>
              <a:rPr lang="en-US" sz="1600" dirty="0">
                <a:solidFill>
                  <a:srgbClr val="000000"/>
                </a:solidFill>
                <a:latin typeface="Century Gothic" panose="020B0502020202020204" pitchFamily="34" charset="0"/>
              </a:rPr>
              <a:t> </a:t>
            </a:r>
            <a:r>
              <a:rPr lang="en-US" sz="1600" b="1" u="sng" dirty="0" err="1">
                <a:solidFill>
                  <a:srgbClr val="000000"/>
                </a:solidFill>
                <a:latin typeface="Century Gothic" panose="020B0502020202020204" pitchFamily="34" charset="0"/>
              </a:rPr>
              <a:t>lie</a:t>
            </a:r>
            <a:r>
              <a:rPr lang="en-US" sz="1600" dirty="0" err="1">
                <a:solidFill>
                  <a:srgbClr val="000000"/>
                </a:solidFill>
                <a:latin typeface="Century Gothic" panose="020B0502020202020204" pitchFamily="34" charset="0"/>
              </a:rPr>
              <a:t>st</a:t>
            </a:r>
            <a:endParaRPr lang="en-US" sz="1600" dirty="0">
              <a:solidFill>
                <a:srgbClr val="000000"/>
              </a:solidFill>
              <a:latin typeface="Century Gothic" panose="020B0502020202020204" pitchFamily="34" charset="0"/>
            </a:endParaRPr>
          </a:p>
          <a:p>
            <a:r>
              <a:rPr lang="en-US" sz="1600" dirty="0">
                <a:solidFill>
                  <a:srgbClr val="000000"/>
                </a:solidFill>
                <a:latin typeface="Century Gothic" panose="020B0502020202020204" pitchFamily="34" charset="0"/>
              </a:rPr>
              <a:t> </a:t>
            </a:r>
            <a:r>
              <a:rPr lang="en-US" sz="1600" b="1" dirty="0" err="1">
                <a:solidFill>
                  <a:srgbClr val="000000"/>
                </a:solidFill>
                <a:latin typeface="Century Gothic" panose="020B0502020202020204" pitchFamily="34" charset="0"/>
              </a:rPr>
              <a:t>fahren</a:t>
            </a:r>
            <a:r>
              <a:rPr lang="en-US" sz="1600" b="1" dirty="0">
                <a:solidFill>
                  <a:srgbClr val="000000"/>
                </a:solidFill>
                <a:latin typeface="Century Gothic" panose="020B0502020202020204" pitchFamily="34" charset="0"/>
              </a:rPr>
              <a:t> </a:t>
            </a:r>
            <a:r>
              <a:rPr lang="en-US" sz="1600" i="1" dirty="0">
                <a:solidFill>
                  <a:srgbClr val="000000"/>
                </a:solidFill>
                <a:latin typeface="Century Gothic" panose="020B0502020202020204" pitchFamily="34" charset="0"/>
              </a:rPr>
              <a:t>(to drive)	</a:t>
            </a:r>
            <a:r>
              <a:rPr lang="en-GB" sz="1600" dirty="0" err="1">
                <a:solidFill>
                  <a:srgbClr val="000000"/>
                </a:solidFill>
                <a:latin typeface="Century Gothic" panose="020B0502020202020204" pitchFamily="34" charset="0"/>
              </a:rPr>
              <a:t>ich</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f</a:t>
            </a:r>
            <a:r>
              <a:rPr lang="en-GB" sz="1600" u="sng" dirty="0" err="1">
                <a:solidFill>
                  <a:srgbClr val="000000"/>
                </a:solidFill>
                <a:latin typeface="Century Gothic" panose="020B0502020202020204" pitchFamily="34" charset="0"/>
              </a:rPr>
              <a:t>a</a:t>
            </a:r>
            <a:r>
              <a:rPr lang="en-GB" sz="1600" dirty="0" err="1">
                <a:solidFill>
                  <a:srgbClr val="000000"/>
                </a:solidFill>
                <a:latin typeface="Century Gothic" panose="020B0502020202020204" pitchFamily="34" charset="0"/>
              </a:rPr>
              <a:t>hre</a:t>
            </a:r>
            <a:r>
              <a:rPr lang="en-GB" sz="1600" dirty="0">
                <a:solidFill>
                  <a:srgbClr val="000000"/>
                </a:solidFill>
                <a:latin typeface="Century Gothic" panose="020B0502020202020204" pitchFamily="34" charset="0"/>
              </a:rPr>
              <a:t>         	du f</a:t>
            </a:r>
            <a:r>
              <a:rPr lang="de-DE" sz="1600" b="1" u="sng" dirty="0">
                <a:solidFill>
                  <a:srgbClr val="000000"/>
                </a:solidFill>
                <a:latin typeface="Century Gothic" panose="020B0502020202020204" pitchFamily="34" charset="0"/>
              </a:rPr>
              <a:t>ä</a:t>
            </a:r>
            <a:r>
              <a:rPr lang="de-DE" sz="1600" dirty="0">
                <a:solidFill>
                  <a:srgbClr val="000000"/>
                </a:solidFill>
                <a:latin typeface="Century Gothic" panose="020B0502020202020204" pitchFamily="34" charset="0"/>
              </a:rPr>
              <a:t>hrst</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f</a:t>
            </a:r>
            <a:r>
              <a:rPr lang="de-DE" sz="1600" b="1" u="sng" dirty="0" err="1">
                <a:solidFill>
                  <a:srgbClr val="000000"/>
                </a:solidFill>
                <a:latin typeface="Century Gothic" panose="020B0502020202020204" pitchFamily="34" charset="0"/>
              </a:rPr>
              <a:t>ä</a:t>
            </a:r>
            <a:r>
              <a:rPr lang="de-DE" sz="1600" dirty="0" err="1">
                <a:solidFill>
                  <a:srgbClr val="000000"/>
                </a:solidFill>
                <a:latin typeface="Century Gothic" panose="020B0502020202020204" pitchFamily="34" charset="0"/>
              </a:rPr>
              <a:t>hrt</a:t>
            </a:r>
            <a:endParaRPr lang="de-DE" sz="1600" dirty="0">
              <a:solidFill>
                <a:srgbClr val="000000"/>
              </a:solidFill>
              <a:latin typeface="Century Gothic" panose="020B0502020202020204" pitchFamily="34" charset="0"/>
            </a:endParaRPr>
          </a:p>
          <a:p>
            <a:r>
              <a:rPr lang="de-DE" sz="1600" dirty="0">
                <a:solidFill>
                  <a:srgbClr val="000000"/>
                </a:solidFill>
                <a:latin typeface="Century Gothic" panose="020B0502020202020204" pitchFamily="34" charset="0"/>
              </a:rPr>
              <a:t> </a:t>
            </a:r>
            <a:r>
              <a:rPr lang="de-DE" sz="1600" b="1" dirty="0">
                <a:solidFill>
                  <a:srgbClr val="000000"/>
                </a:solidFill>
                <a:latin typeface="Century Gothic" panose="020B0502020202020204" pitchFamily="34" charset="0"/>
              </a:rPr>
              <a:t>laufen </a:t>
            </a:r>
            <a:r>
              <a:rPr lang="de-DE" sz="1600" i="1" dirty="0">
                <a:solidFill>
                  <a:srgbClr val="000000"/>
                </a:solidFill>
                <a:latin typeface="Century Gothic" panose="020B0502020202020204" pitchFamily="34" charset="0"/>
              </a:rPr>
              <a:t>(to run)	</a:t>
            </a:r>
            <a:r>
              <a:rPr lang="de-DE" sz="1600" dirty="0">
                <a:solidFill>
                  <a:srgbClr val="000000"/>
                </a:solidFill>
                <a:latin typeface="Century Gothic" panose="020B0502020202020204" pitchFamily="34" charset="0"/>
              </a:rPr>
              <a:t>ich l</a:t>
            </a:r>
            <a:r>
              <a:rPr lang="de-DE" sz="1600" u="sng" dirty="0">
                <a:solidFill>
                  <a:srgbClr val="000000"/>
                </a:solidFill>
                <a:latin typeface="Century Gothic" panose="020B0502020202020204" pitchFamily="34" charset="0"/>
              </a:rPr>
              <a:t>a</a:t>
            </a:r>
            <a:r>
              <a:rPr lang="de-DE" sz="1600" dirty="0">
                <a:solidFill>
                  <a:srgbClr val="000000"/>
                </a:solidFill>
                <a:latin typeface="Century Gothic" panose="020B0502020202020204" pitchFamily="34" charset="0"/>
              </a:rPr>
              <a:t>ufe          	du l</a:t>
            </a:r>
            <a:r>
              <a:rPr lang="de-DE" sz="1600" b="1" u="sng" dirty="0">
                <a:solidFill>
                  <a:srgbClr val="000000"/>
                </a:solidFill>
                <a:latin typeface="Century Gothic" panose="020B0502020202020204" pitchFamily="34" charset="0"/>
              </a:rPr>
              <a:t>ä</a:t>
            </a:r>
            <a:r>
              <a:rPr lang="de-DE" sz="1600" dirty="0">
                <a:solidFill>
                  <a:srgbClr val="000000"/>
                </a:solidFill>
                <a:latin typeface="Century Gothic" panose="020B0502020202020204" pitchFamily="34" charset="0"/>
              </a:rPr>
              <a:t>ufst 		er l</a:t>
            </a:r>
            <a:r>
              <a:rPr lang="de-DE" sz="1600" b="1" u="sng" dirty="0">
                <a:solidFill>
                  <a:srgbClr val="000000"/>
                </a:solidFill>
                <a:latin typeface="Century Gothic" panose="020B0502020202020204" pitchFamily="34" charset="0"/>
              </a:rPr>
              <a:t>ä</a:t>
            </a:r>
            <a:r>
              <a:rPr lang="de-DE" sz="1600" dirty="0">
                <a:solidFill>
                  <a:srgbClr val="000000"/>
                </a:solidFill>
                <a:latin typeface="Century Gothic" panose="020B0502020202020204" pitchFamily="34" charset="0"/>
              </a:rPr>
              <a:t>uft</a:t>
            </a:r>
            <a:r>
              <a:rPr lang="en-GB" sz="1600" dirty="0">
                <a:solidFill>
                  <a:srgbClr val="000000"/>
                </a:solidFill>
                <a:latin typeface="Century Gothic" panose="020B0502020202020204" pitchFamily="34" charset="0"/>
              </a:rPr>
              <a:t> </a:t>
            </a:r>
          </a:p>
        </p:txBody>
      </p:sp>
      <p:sp>
        <p:nvSpPr>
          <p:cNvPr id="12" name="TextBox 11">
            <a:extLst>
              <a:ext uri="{FF2B5EF4-FFF2-40B4-BE49-F238E27FC236}">
                <a16:creationId xmlns:a16="http://schemas.microsoft.com/office/drawing/2014/main" id="{E391802F-A97F-4A31-A4B7-31741E0AA9D2}"/>
              </a:ext>
            </a:extLst>
          </p:cNvPr>
          <p:cNvSpPr txBox="1"/>
          <p:nvPr/>
        </p:nvSpPr>
        <p:spPr>
          <a:xfrm>
            <a:off x="27531" y="3217528"/>
            <a:ext cx="6441916" cy="338554"/>
          </a:xfrm>
          <a:prstGeom prst="rect">
            <a:avLst/>
          </a:prstGeom>
          <a:noFill/>
        </p:spPr>
        <p:txBody>
          <a:bodyPr wrap="square" rtlCol="0">
            <a:spAutoFit/>
          </a:bodyPr>
          <a:lstStyle/>
          <a:p>
            <a:r>
              <a:rPr lang="de-DE" sz="1600" b="1" dirty="0" err="1">
                <a:solidFill>
                  <a:srgbClr val="000000"/>
                </a:solidFill>
                <a:latin typeface="Century Gothic" panose="020B0502020202020204" pitchFamily="34" charset="0"/>
              </a:rPr>
              <a:t>Asking</a:t>
            </a:r>
            <a:r>
              <a:rPr lang="de-DE" sz="1600" b="1" dirty="0">
                <a:solidFill>
                  <a:srgbClr val="000000"/>
                </a:solidFill>
                <a:latin typeface="Century Gothic" panose="020B0502020202020204" pitchFamily="34" charset="0"/>
              </a:rPr>
              <a:t> and </a:t>
            </a:r>
            <a:r>
              <a:rPr lang="de-DE" sz="1600" b="1" dirty="0" err="1">
                <a:solidFill>
                  <a:srgbClr val="000000"/>
                </a:solidFill>
                <a:latin typeface="Century Gothic" panose="020B0502020202020204" pitchFamily="34" charset="0"/>
              </a:rPr>
              <a:t>answering</a:t>
            </a:r>
            <a:r>
              <a:rPr lang="de-DE" sz="1600" b="1" dirty="0">
                <a:solidFill>
                  <a:srgbClr val="000000"/>
                </a:solidFill>
                <a:latin typeface="Century Gothic" panose="020B0502020202020204" pitchFamily="34" charset="0"/>
              </a:rPr>
              <a:t> </a:t>
            </a:r>
            <a:r>
              <a:rPr lang="de-DE" sz="1600" b="1" dirty="0" err="1">
                <a:solidFill>
                  <a:srgbClr val="000000"/>
                </a:solidFill>
                <a:latin typeface="Century Gothic" panose="020B0502020202020204" pitchFamily="34" charset="0"/>
              </a:rPr>
              <a:t>questions</a:t>
            </a:r>
            <a:endParaRPr lang="en-US" sz="1600" b="1" dirty="0">
              <a:solidFill>
                <a:srgbClr val="000000"/>
              </a:solidFill>
              <a:latin typeface="Century Gothic" panose="020B0502020202020204" pitchFamily="34" charset="0"/>
            </a:endParaRPr>
          </a:p>
        </p:txBody>
      </p:sp>
      <p:sp>
        <p:nvSpPr>
          <p:cNvPr id="13" name="TextBox 12">
            <a:extLst>
              <a:ext uri="{FF2B5EF4-FFF2-40B4-BE49-F238E27FC236}">
                <a16:creationId xmlns:a16="http://schemas.microsoft.com/office/drawing/2014/main" id="{F68C9818-B27B-4EBF-A83A-BD65021026F7}"/>
              </a:ext>
            </a:extLst>
          </p:cNvPr>
          <p:cNvSpPr txBox="1"/>
          <p:nvPr/>
        </p:nvSpPr>
        <p:spPr>
          <a:xfrm>
            <a:off x="20838" y="3765842"/>
            <a:ext cx="6754573" cy="338554"/>
          </a:xfrm>
          <a:prstGeom prst="rect">
            <a:avLst/>
          </a:prstGeom>
          <a:noFill/>
        </p:spPr>
        <p:txBody>
          <a:bodyPr wrap="square" rtlCol="0">
            <a:spAutoFit/>
          </a:bodyPr>
          <a:lstStyle/>
          <a:p>
            <a:r>
              <a:rPr lang="de-DE" sz="1600" b="1" dirty="0">
                <a:solidFill>
                  <a:srgbClr val="000000"/>
                </a:solidFill>
                <a:latin typeface="Century Gothic" panose="020B0502020202020204" pitchFamily="34" charset="0"/>
              </a:rPr>
              <a:t>Complete the questions below in German, then write an answer:</a:t>
            </a:r>
            <a:endParaRPr lang="en-US" sz="1600" b="1" dirty="0">
              <a:solidFill>
                <a:srgbClr val="000000"/>
              </a:solidFill>
              <a:latin typeface="Century Gothic" panose="020B0502020202020204" pitchFamily="34" charset="0"/>
            </a:endParaRPr>
          </a:p>
        </p:txBody>
      </p:sp>
      <p:sp>
        <p:nvSpPr>
          <p:cNvPr id="24" name="TextBox 23">
            <a:extLst>
              <a:ext uri="{FF2B5EF4-FFF2-40B4-BE49-F238E27FC236}">
                <a16:creationId xmlns:a16="http://schemas.microsoft.com/office/drawing/2014/main" id="{40BF8E5C-3C35-4CAA-906B-0A4F7428B399}"/>
              </a:ext>
            </a:extLst>
          </p:cNvPr>
          <p:cNvSpPr txBox="1"/>
          <p:nvPr/>
        </p:nvSpPr>
        <p:spPr>
          <a:xfrm>
            <a:off x="20838" y="3462600"/>
            <a:ext cx="6706012" cy="338554"/>
          </a:xfrm>
          <a:prstGeom prst="rect">
            <a:avLst/>
          </a:prstGeom>
          <a:noFill/>
        </p:spPr>
        <p:txBody>
          <a:bodyPr wrap="square" rtlCol="0">
            <a:spAutoFit/>
          </a:bodyPr>
          <a:lstStyle/>
          <a:p>
            <a:r>
              <a:rPr lang="de-DE" sz="1600" dirty="0">
                <a:solidFill>
                  <a:srgbClr val="000000"/>
                </a:solidFill>
                <a:latin typeface="Century Gothic" panose="020B0502020202020204" pitchFamily="34" charset="0"/>
              </a:rPr>
              <a:t>Remember to check the strong verbs when asking questions.</a:t>
            </a:r>
            <a:endParaRPr lang="en-US" sz="1600" dirty="0">
              <a:solidFill>
                <a:srgbClr val="000000"/>
              </a:solidFill>
              <a:latin typeface="Century Gothic" panose="020B0502020202020204" pitchFamily="34" charset="0"/>
            </a:endParaRPr>
          </a:p>
        </p:txBody>
      </p:sp>
      <p:sp>
        <p:nvSpPr>
          <p:cNvPr id="25" name="TextBox 24">
            <a:extLst>
              <a:ext uri="{FF2B5EF4-FFF2-40B4-BE49-F238E27FC236}">
                <a16:creationId xmlns:a16="http://schemas.microsoft.com/office/drawing/2014/main" id="{DEF63802-E2F5-4F89-862F-08024F325B0A}"/>
              </a:ext>
            </a:extLst>
          </p:cNvPr>
          <p:cNvSpPr txBox="1"/>
          <p:nvPr/>
        </p:nvSpPr>
        <p:spPr>
          <a:xfrm>
            <a:off x="98111" y="4067623"/>
            <a:ext cx="6656462" cy="954107"/>
          </a:xfrm>
          <a:prstGeom prst="rect">
            <a:avLst/>
          </a:prstGeom>
          <a:solidFill>
            <a:schemeClr val="bg1">
              <a:lumMod val="95000"/>
            </a:schemeClr>
          </a:solidFill>
        </p:spPr>
        <p:txBody>
          <a:bodyPr wrap="square" rtlCol="0">
            <a:spAutoFit/>
          </a:bodyPr>
          <a:lstStyle/>
          <a:p>
            <a:r>
              <a:rPr lang="de-DE" sz="1400" dirty="0">
                <a:solidFill>
                  <a:srgbClr val="000000"/>
                </a:solidFill>
                <a:latin typeface="Century Gothic" panose="020B0502020202020204" pitchFamily="34" charset="0"/>
              </a:rPr>
              <a:t>Mit wem ________ du? (fahren)          ____________________________</a:t>
            </a:r>
          </a:p>
          <a:p>
            <a:r>
              <a:rPr lang="de-DE" sz="1400" dirty="0">
                <a:solidFill>
                  <a:srgbClr val="000000"/>
                </a:solidFill>
                <a:latin typeface="Century Gothic" panose="020B0502020202020204" pitchFamily="34" charset="0"/>
              </a:rPr>
              <a:t>Was ____________ du?  (</a:t>
            </a:r>
            <a:r>
              <a:rPr lang="de-DE" sz="1400" dirty="0" err="1">
                <a:solidFill>
                  <a:srgbClr val="000000"/>
                </a:solidFill>
                <a:latin typeface="Century Gothic" panose="020B0502020202020204" pitchFamily="34" charset="0"/>
              </a:rPr>
              <a:t>Iesen</a:t>
            </a:r>
            <a:r>
              <a:rPr lang="de-DE" sz="1400" dirty="0">
                <a:solidFill>
                  <a:srgbClr val="000000"/>
                </a:solidFill>
                <a:latin typeface="Century Gothic" panose="020B0502020202020204" pitchFamily="34" charset="0"/>
              </a:rPr>
              <a:t>)           _____________________________</a:t>
            </a:r>
          </a:p>
          <a:p>
            <a:r>
              <a:rPr lang="de-DE" sz="1400" dirty="0">
                <a:solidFill>
                  <a:srgbClr val="000000"/>
                </a:solidFill>
                <a:latin typeface="Century Gothic" panose="020B0502020202020204" pitchFamily="34" charset="0"/>
              </a:rPr>
              <a:t>Wie oft __________ du? (laufen)         ____________________________</a:t>
            </a:r>
          </a:p>
          <a:p>
            <a:r>
              <a:rPr lang="de-DE" sz="1400" dirty="0">
                <a:solidFill>
                  <a:srgbClr val="000000"/>
                </a:solidFill>
                <a:latin typeface="Century Gothic" panose="020B0502020202020204" pitchFamily="34" charset="0"/>
              </a:rPr>
              <a:t>Was   ____________ du? (tragen)       ____________________________</a:t>
            </a:r>
          </a:p>
        </p:txBody>
      </p:sp>
      <p:graphicFrame>
        <p:nvGraphicFramePr>
          <p:cNvPr id="20" name="Table 19">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3268232261"/>
              </p:ext>
            </p:extLst>
          </p:nvPr>
        </p:nvGraphicFramePr>
        <p:xfrm>
          <a:off x="792181" y="5662096"/>
          <a:ext cx="4001813" cy="3374400"/>
        </p:xfrm>
        <a:graphic>
          <a:graphicData uri="http://schemas.openxmlformats.org/drawingml/2006/table">
            <a:tbl>
              <a:tblPr>
                <a:tableStyleId>{5940675A-B579-460E-94D1-54222C63F5DA}</a:tableStyleId>
              </a:tblPr>
              <a:tblGrid>
                <a:gridCol w="1985589">
                  <a:extLst>
                    <a:ext uri="{9D8B030D-6E8A-4147-A177-3AD203B41FA5}">
                      <a16:colId xmlns:a16="http://schemas.microsoft.com/office/drawing/2014/main" val="1445783936"/>
                    </a:ext>
                  </a:extLst>
                </a:gridCol>
                <a:gridCol w="2016224">
                  <a:extLst>
                    <a:ext uri="{9D8B030D-6E8A-4147-A177-3AD203B41FA5}">
                      <a16:colId xmlns:a16="http://schemas.microsoft.com/office/drawing/2014/main" val="196554446"/>
                    </a:ext>
                  </a:extLst>
                </a:gridCol>
              </a:tblGrid>
              <a:tr h="198103">
                <a:tc>
                  <a:txBody>
                    <a:bodyPr/>
                    <a:lstStyle/>
                    <a:p>
                      <a:pPr algn="l" fontAlgn="b"/>
                      <a:r>
                        <a:rPr lang="en-GB" sz="1600" b="0" i="0" u="none" strike="noStrike" dirty="0">
                          <a:solidFill>
                            <a:srgbClr val="000000"/>
                          </a:solidFill>
                          <a:effectLst/>
                          <a:latin typeface="Century Gothic" panose="020B0502020202020204" pitchFamily="34" charset="0"/>
                        </a:rPr>
                        <a:t>Rad </a:t>
                      </a:r>
                      <a:r>
                        <a:rPr lang="en-GB" sz="1600" b="0" i="0" u="none" strike="noStrike" dirty="0" err="1">
                          <a:solidFill>
                            <a:srgbClr val="000000"/>
                          </a:solidFill>
                          <a:effectLst/>
                          <a:latin typeface="Century Gothic" panose="020B0502020202020204" pitchFamily="34" charset="0"/>
                        </a:rPr>
                        <a:t>fahren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cycle, cycling</a:t>
                      </a:r>
                    </a:p>
                  </a:txBody>
                  <a:tcPr marL="90000" marR="90000" marT="46800" marB="46800" anchor="ctr"/>
                </a:tc>
                <a:extLst>
                  <a:ext uri="{0D108BD9-81ED-4DB2-BD59-A6C34878D82A}">
                    <a16:rowId xmlns:a16="http://schemas.microsoft.com/office/drawing/2014/main" val="10004"/>
                  </a:ext>
                </a:extLst>
              </a:tr>
              <a:tr h="198103">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Eis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ice cream</a:t>
                      </a:r>
                    </a:p>
                  </a:txBody>
                  <a:tcPr marL="90000" marR="90000" marT="46800" marB="46800" anchor="ctr"/>
                </a:tc>
                <a:extLst>
                  <a:ext uri="{0D108BD9-81ED-4DB2-BD59-A6C34878D82A}">
                    <a16:rowId xmlns:a16="http://schemas.microsoft.com/office/drawing/2014/main" val="10005"/>
                  </a:ext>
                </a:extLst>
              </a:tr>
              <a:tr h="198103">
                <a:tc>
                  <a:txBody>
                    <a:bodyPr/>
                    <a:lstStyle/>
                    <a:p>
                      <a:pPr algn="l" fontAlgn="b"/>
                      <a:r>
                        <a:rPr lang="en-GB" sz="1600" b="0" i="0" u="none" strike="noStrike" dirty="0">
                          <a:solidFill>
                            <a:srgbClr val="000000"/>
                          </a:solidFill>
                          <a:effectLst/>
                          <a:latin typeface="Century Gothic" panose="020B0502020202020204" pitchFamily="34" charset="0"/>
                        </a:rPr>
                        <a:t>das Gem</a:t>
                      </a:r>
                      <a:r>
                        <a:rPr lang="de-DE" sz="1600" b="0" i="0" u="none" strike="noStrike" dirty="0" err="1">
                          <a:solidFill>
                            <a:srgbClr val="000000"/>
                          </a:solidFill>
                          <a:effectLst/>
                          <a:latin typeface="Century Gothic" panose="020B0502020202020204" pitchFamily="34" charset="0"/>
                        </a:rPr>
                        <a:t>üse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vegetables</a:t>
                      </a:r>
                    </a:p>
                  </a:txBody>
                  <a:tcPr marL="90000" marR="90000" marT="46800" marB="46800" anchor="ctr"/>
                </a:tc>
                <a:extLst>
                  <a:ext uri="{0D108BD9-81ED-4DB2-BD59-A6C34878D82A}">
                    <a16:rowId xmlns:a16="http://schemas.microsoft.com/office/drawing/2014/main" val="10006"/>
                  </a:ext>
                </a:extLst>
              </a:tr>
              <a:tr h="198103">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Fleisch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meat, flesh</a:t>
                      </a:r>
                    </a:p>
                  </a:txBody>
                  <a:tcPr marL="90000" marR="90000" marT="46800" marB="46800" anchor="ctr"/>
                </a:tc>
                <a:extLst>
                  <a:ext uri="{0D108BD9-81ED-4DB2-BD59-A6C34878D82A}">
                    <a16:rowId xmlns:a16="http://schemas.microsoft.com/office/drawing/2014/main" val="10007"/>
                  </a:ext>
                </a:extLst>
              </a:tr>
              <a:tr h="198103">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Tasche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bag</a:t>
                      </a:r>
                    </a:p>
                  </a:txBody>
                  <a:tcPr marL="90000" marR="90000" marT="46800" marB="46800" anchor="ctr"/>
                </a:tc>
                <a:extLst>
                  <a:ext uri="{0D108BD9-81ED-4DB2-BD59-A6C34878D82A}">
                    <a16:rowId xmlns:a16="http://schemas.microsoft.com/office/drawing/2014/main" val="10008"/>
                  </a:ext>
                </a:extLst>
              </a:tr>
              <a:tr h="198103">
                <a:tc>
                  <a:txBody>
                    <a:bodyPr/>
                    <a:lstStyle/>
                    <a:p>
                      <a:pPr algn="l" fontAlgn="b"/>
                      <a:r>
                        <a:rPr lang="en-GB" sz="1600" b="0" i="0" u="none" strike="noStrike" dirty="0" err="1">
                          <a:solidFill>
                            <a:srgbClr val="000000"/>
                          </a:solidFill>
                          <a:effectLst/>
                          <a:latin typeface="Century Gothic" panose="020B0502020202020204" pitchFamily="34" charset="0"/>
                        </a:rPr>
                        <a:t>heute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today</a:t>
                      </a:r>
                    </a:p>
                  </a:txBody>
                  <a:tcPr marL="90000" marR="90000" marT="46800" marB="46800" anchor="ctr"/>
                </a:tc>
                <a:extLst>
                  <a:ext uri="{0D108BD9-81ED-4DB2-BD59-A6C34878D82A}">
                    <a16:rowId xmlns:a16="http://schemas.microsoft.com/office/drawing/2014/main" val="10000"/>
                  </a:ext>
                </a:extLst>
              </a:tr>
              <a:tr h="198103">
                <a:tc>
                  <a:txBody>
                    <a:bodyPr/>
                    <a:lstStyle/>
                    <a:p>
                      <a:pPr algn="l" fontAlgn="b"/>
                      <a:r>
                        <a:rPr lang="en-GB" sz="1600" b="0" i="0" u="none" strike="noStrike" dirty="0" err="1">
                          <a:solidFill>
                            <a:srgbClr val="000000"/>
                          </a:solidFill>
                          <a:effectLst/>
                          <a:latin typeface="Century Gothic" panose="020B0502020202020204" pitchFamily="34" charset="0"/>
                        </a:rPr>
                        <a:t>mit</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wem</a:t>
                      </a:r>
                      <a:r>
                        <a:rPr lang="en-GB" sz="1600" b="0" i="0" u="none" strike="noStrike" dirty="0">
                          <a:solidFill>
                            <a:srgbClr val="000000"/>
                          </a:solidFill>
                          <a:effectLst/>
                          <a:latin typeface="Century Gothic" panose="020B0502020202020204" pitchFamily="34" charset="0"/>
                        </a:rPr>
                        <a: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with whom?</a:t>
                      </a:r>
                    </a:p>
                  </a:txBody>
                  <a:tcPr marL="90000" marR="90000" marT="46800" marB="46800" anchor="ctr"/>
                </a:tc>
                <a:extLst>
                  <a:ext uri="{0D108BD9-81ED-4DB2-BD59-A6C34878D82A}">
                    <a16:rowId xmlns:a16="http://schemas.microsoft.com/office/drawing/2014/main" val="10009"/>
                  </a:ext>
                </a:extLst>
              </a:tr>
              <a:tr h="198103">
                <a:tc>
                  <a:txBody>
                    <a:bodyPr/>
                    <a:lstStyle/>
                    <a:p>
                      <a:pPr algn="l" fontAlgn="b"/>
                      <a:r>
                        <a:rPr lang="en-GB" sz="1600" b="0" i="0" u="none" strike="noStrike" dirty="0">
                          <a:solidFill>
                            <a:srgbClr val="000000"/>
                          </a:solidFill>
                          <a:effectLst/>
                          <a:latin typeface="Century Gothic" panose="020B0502020202020204" pitchFamily="34" charset="0"/>
                        </a:rPr>
                        <a:t>am Abend</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in the evening</a:t>
                      </a:r>
                    </a:p>
                  </a:txBody>
                  <a:tcPr marL="90000" marR="90000" marT="46800" marB="46800" anchor="ctr"/>
                </a:tc>
                <a:extLst>
                  <a:ext uri="{0D108BD9-81ED-4DB2-BD59-A6C34878D82A}">
                    <a16:rowId xmlns:a16="http://schemas.microsoft.com/office/drawing/2014/main" val="10001"/>
                  </a:ext>
                </a:extLst>
              </a:tr>
              <a:tr h="198103">
                <a:tc>
                  <a:txBody>
                    <a:bodyPr/>
                    <a:lstStyle/>
                    <a:p>
                      <a:pPr algn="l" fontAlgn="b"/>
                      <a:r>
                        <a:rPr lang="en-GB" sz="1600" b="0" i="0" u="none" strike="noStrike" dirty="0">
                          <a:solidFill>
                            <a:srgbClr val="000000"/>
                          </a:solidFill>
                          <a:effectLst/>
                          <a:latin typeface="Century Gothic" panose="020B0502020202020204" pitchFamily="34" charset="0"/>
                        </a:rPr>
                        <a:t>am </a:t>
                      </a:r>
                      <a:r>
                        <a:rPr lang="en-GB" sz="1600" b="0" i="0" u="none" strike="noStrike" dirty="0" err="1">
                          <a:solidFill>
                            <a:srgbClr val="000000"/>
                          </a:solidFill>
                          <a:effectLst/>
                          <a:latin typeface="Century Gothic" panose="020B0502020202020204" pitchFamily="34" charset="0"/>
                        </a:rPr>
                        <a:t>Wochenende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at the weekend</a:t>
                      </a:r>
                    </a:p>
                  </a:txBody>
                  <a:tcPr marL="90000" marR="90000" marT="46800" marB="46800" anchor="ctr"/>
                </a:tc>
                <a:extLst>
                  <a:ext uri="{0D108BD9-81ED-4DB2-BD59-A6C34878D82A}">
                    <a16:rowId xmlns:a16="http://schemas.microsoft.com/office/drawing/2014/main" val="10002"/>
                  </a:ext>
                </a:extLst>
              </a:tr>
              <a:tr h="198103">
                <a:tc>
                  <a:txBody>
                    <a:bodyPr/>
                    <a:lstStyle/>
                    <a:p>
                      <a:pPr algn="l" fontAlgn="b"/>
                      <a:r>
                        <a:rPr lang="en-GB" sz="1600" b="0" i="0" u="none" strike="noStrike" dirty="0">
                          <a:solidFill>
                            <a:srgbClr val="000000"/>
                          </a:solidFill>
                          <a:effectLst/>
                          <a:latin typeface="Century Gothic" panose="020B0502020202020204" pitchFamily="34" charset="0"/>
                        </a:rPr>
                        <a:t>am </a:t>
                      </a:r>
                      <a:r>
                        <a:rPr lang="en-GB" sz="1600" b="0" i="0" u="none" strike="noStrike" dirty="0" err="1">
                          <a:solidFill>
                            <a:srgbClr val="000000"/>
                          </a:solidFill>
                          <a:effectLst/>
                          <a:latin typeface="Century Gothic" panose="020B0502020202020204" pitchFamily="34" charset="0"/>
                        </a:rPr>
                        <a:t>Nachmittag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in the afternoon</a:t>
                      </a:r>
                    </a:p>
                  </a:txBody>
                  <a:tcPr marL="90000" marR="90000" marT="46800" marB="46800" anchor="ct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391" y="6951408"/>
            <a:ext cx="1140718" cy="114071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0600" r="21651" b="5347"/>
          <a:stretch/>
        </p:blipFill>
        <p:spPr>
          <a:xfrm>
            <a:off x="5239175" y="5804835"/>
            <a:ext cx="1224136" cy="1049920"/>
          </a:xfrm>
          <a:prstGeom prst="rect">
            <a:avLst/>
          </a:prstGeom>
          <a:effectLst>
            <a:outerShdw blurRad="50800" dist="38100" dir="5400000" algn="t" rotWithShape="0">
              <a:prstClr val="black">
                <a:alpha val="40000"/>
              </a:prstClr>
            </a:outerShdw>
          </a:effectLst>
        </p:spPr>
      </p:pic>
      <p:pic>
        <p:nvPicPr>
          <p:cNvPr id="26" name="Picture 25"/>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a:off x="3513557" y="3190665"/>
            <a:ext cx="552097" cy="392279"/>
          </a:xfrm>
          <a:prstGeom prst="rect">
            <a:avLst/>
          </a:prstGeom>
        </p:spPr>
      </p:pic>
    </p:spTree>
    <p:extLst>
      <p:ext uri="{BB962C8B-B14F-4D97-AF65-F5344CB8AC3E}">
        <p14:creationId xmlns:p14="http://schemas.microsoft.com/office/powerpoint/2010/main" val="1691736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2.2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59642" y="587626"/>
            <a:ext cx="7098305"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Present tense strong verbs – (s)he -they</a:t>
            </a:r>
            <a:endParaRPr lang="en-GB" b="1" baseline="30000" dirty="0">
              <a:solidFill>
                <a:srgbClr val="000000"/>
              </a:solidFill>
              <a:latin typeface="Century Gothic" panose="020B0502020202020204" pitchFamily="34" charset="0"/>
            </a:endParaRPr>
          </a:p>
        </p:txBody>
      </p:sp>
      <p:sp>
        <p:nvSpPr>
          <p:cNvPr id="34" name="Rectangle 33">
            <a:extLst>
              <a:ext uri="{FF2B5EF4-FFF2-40B4-BE49-F238E27FC236}">
                <a16:creationId xmlns:a16="http://schemas.microsoft.com/office/drawing/2014/main" id="{F98E3EBB-F240-4D15-A83A-10024281FC12}"/>
              </a:ext>
            </a:extLst>
          </p:cNvPr>
          <p:cNvSpPr/>
          <p:nvPr/>
        </p:nvSpPr>
        <p:spPr>
          <a:xfrm>
            <a:off x="5385158" y="5307415"/>
            <a:ext cx="1358492"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157352108"/>
              </p:ext>
            </p:extLst>
          </p:nvPr>
        </p:nvGraphicFramePr>
        <p:xfrm>
          <a:off x="706377" y="5863201"/>
          <a:ext cx="4450815" cy="3036960"/>
        </p:xfrm>
        <a:graphic>
          <a:graphicData uri="http://schemas.openxmlformats.org/drawingml/2006/table">
            <a:tbl>
              <a:tblPr>
                <a:tableStyleId>{5940675A-B579-460E-94D1-54222C63F5DA}</a:tableStyleId>
              </a:tblPr>
              <a:tblGrid>
                <a:gridCol w="1282463">
                  <a:extLst>
                    <a:ext uri="{9D8B030D-6E8A-4147-A177-3AD203B41FA5}">
                      <a16:colId xmlns:a16="http://schemas.microsoft.com/office/drawing/2014/main" val="1445783936"/>
                    </a:ext>
                  </a:extLst>
                </a:gridCol>
                <a:gridCol w="3168352">
                  <a:extLst>
                    <a:ext uri="{9D8B030D-6E8A-4147-A177-3AD203B41FA5}">
                      <a16:colId xmlns:a16="http://schemas.microsoft.com/office/drawing/2014/main" val="196554446"/>
                    </a:ext>
                  </a:extLst>
                </a:gridCol>
              </a:tblGrid>
              <a:tr h="299241">
                <a:tc>
                  <a:txBody>
                    <a:bodyPr/>
                    <a:lstStyle/>
                    <a:p>
                      <a:pPr algn="l" fontAlgn="b"/>
                      <a:r>
                        <a:rPr lang="en-GB" sz="1600" b="0" i="0" u="none" strike="noStrike" dirty="0" err="1">
                          <a:solidFill>
                            <a:srgbClr val="000000"/>
                          </a:solidFill>
                          <a:effectLst/>
                          <a:latin typeface="Century Gothic" panose="020B0502020202020204" pitchFamily="34" charset="0"/>
                        </a:rPr>
                        <a:t>halten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stop, stopping</a:t>
                      </a:r>
                    </a:p>
                  </a:txBody>
                  <a:tcPr marL="90000" marR="90000" marT="46800" marB="46800" anchor="ctr"/>
                </a:tc>
                <a:extLst>
                  <a:ext uri="{0D108BD9-81ED-4DB2-BD59-A6C34878D82A}">
                    <a16:rowId xmlns:a16="http://schemas.microsoft.com/office/drawing/2014/main" val="10000"/>
                  </a:ext>
                </a:extLst>
              </a:tr>
              <a:tr h="299241">
                <a:tc>
                  <a:txBody>
                    <a:bodyPr/>
                    <a:lstStyle/>
                    <a:p>
                      <a:pPr algn="l" fontAlgn="b"/>
                      <a:r>
                        <a:rPr lang="en-GB" sz="1600" b="0" i="0" u="none" strike="noStrike" dirty="0" err="1">
                          <a:solidFill>
                            <a:srgbClr val="000000"/>
                          </a:solidFill>
                          <a:effectLst/>
                          <a:latin typeface="Century Gothic" panose="020B0502020202020204" pitchFamily="34" charset="0"/>
                        </a:rPr>
                        <a:t>lassen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leave, leaving (something)</a:t>
                      </a:r>
                    </a:p>
                  </a:txBody>
                  <a:tcPr marL="90000" marR="90000" marT="46800" marB="46800" anchor="ctr"/>
                </a:tc>
                <a:extLst>
                  <a:ext uri="{0D108BD9-81ED-4DB2-BD59-A6C34878D82A}">
                    <a16:rowId xmlns:a16="http://schemas.microsoft.com/office/drawing/2014/main" val="10001"/>
                  </a:ext>
                </a:extLst>
              </a:tr>
              <a:tr h="299241">
                <a:tc>
                  <a:txBody>
                    <a:bodyPr/>
                    <a:lstStyle/>
                    <a:p>
                      <a:pPr algn="l" fontAlgn="b"/>
                      <a:r>
                        <a:rPr lang="en-GB" sz="1600" b="0" i="0" u="none" strike="noStrike" dirty="0" err="1">
                          <a:solidFill>
                            <a:srgbClr val="000000"/>
                          </a:solidFill>
                          <a:effectLst/>
                          <a:latin typeface="Century Gothic" panose="020B0502020202020204" pitchFamily="34" charset="0"/>
                        </a:rPr>
                        <a:t>nehmen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take, taking</a:t>
                      </a:r>
                    </a:p>
                  </a:txBody>
                  <a:tcPr marL="90000" marR="90000" marT="46800" marB="46800" anchor="ctr"/>
                </a:tc>
                <a:extLst>
                  <a:ext uri="{0D108BD9-81ED-4DB2-BD59-A6C34878D82A}">
                    <a16:rowId xmlns:a16="http://schemas.microsoft.com/office/drawing/2014/main" val="10002"/>
                  </a:ext>
                </a:extLst>
              </a:tr>
              <a:tr h="299241">
                <a:tc>
                  <a:txBody>
                    <a:bodyPr/>
                    <a:lstStyle/>
                    <a:p>
                      <a:pPr algn="l" fontAlgn="b"/>
                      <a:r>
                        <a:rPr lang="en-GB" sz="1600" b="0" i="0" u="none" strike="noStrike" dirty="0" err="1">
                          <a:solidFill>
                            <a:srgbClr val="000000"/>
                          </a:solidFill>
                          <a:effectLst/>
                          <a:latin typeface="Century Gothic" panose="020B0502020202020204" pitchFamily="34" charset="0"/>
                        </a:rPr>
                        <a:t>danach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after it, afterwards</a:t>
                      </a:r>
                    </a:p>
                  </a:txBody>
                  <a:tcPr marL="90000" marR="90000" marT="46800" marB="46800" anchor="ctr"/>
                </a:tc>
                <a:extLst>
                  <a:ext uri="{0D108BD9-81ED-4DB2-BD59-A6C34878D82A}">
                    <a16:rowId xmlns:a16="http://schemas.microsoft.com/office/drawing/2014/main" val="10003"/>
                  </a:ext>
                </a:extLst>
              </a:tr>
              <a:tr h="299241">
                <a:tc>
                  <a:txBody>
                    <a:bodyPr/>
                    <a:lstStyle/>
                    <a:p>
                      <a:pPr algn="l" fontAlgn="b"/>
                      <a:r>
                        <a:rPr lang="en-GB" sz="1600" b="0" i="0" u="none" strike="noStrike" dirty="0" err="1">
                          <a:solidFill>
                            <a:srgbClr val="000000"/>
                          </a:solidFill>
                          <a:effectLst/>
                          <a:latin typeface="Century Gothic" panose="020B0502020202020204" pitchFamily="34" charset="0"/>
                        </a:rPr>
                        <a:t>dann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then</a:t>
                      </a:r>
                    </a:p>
                  </a:txBody>
                  <a:tcPr marL="90000" marR="90000" marT="46800" marB="46800" anchor="ctr"/>
                </a:tc>
                <a:extLst>
                  <a:ext uri="{0D108BD9-81ED-4DB2-BD59-A6C34878D82A}">
                    <a16:rowId xmlns:a16="http://schemas.microsoft.com/office/drawing/2014/main" val="10005"/>
                  </a:ext>
                </a:extLst>
              </a:tr>
              <a:tr h="299241">
                <a:tc>
                  <a:txBody>
                    <a:bodyPr/>
                    <a:lstStyle/>
                    <a:p>
                      <a:pPr algn="l" fontAlgn="b"/>
                      <a:r>
                        <a:rPr lang="en-GB" sz="1600" b="0" i="0" u="none" strike="noStrike" dirty="0" err="1">
                          <a:solidFill>
                            <a:srgbClr val="000000"/>
                          </a:solidFill>
                          <a:effectLst/>
                          <a:latin typeface="Century Gothic" panose="020B0502020202020204" pitchFamily="34" charset="0"/>
                        </a:rPr>
                        <a:t>deshalb</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therefore, for that reason</a:t>
                      </a:r>
                    </a:p>
                  </a:txBody>
                  <a:tcPr marL="90000" marR="90000" marT="46800" marB="46800" anchor="ctr"/>
                </a:tc>
                <a:extLst>
                  <a:ext uri="{0D108BD9-81ED-4DB2-BD59-A6C34878D82A}">
                    <a16:rowId xmlns:a16="http://schemas.microsoft.com/office/drawing/2014/main" val="10006"/>
                  </a:ext>
                </a:extLst>
              </a:tr>
              <a:tr h="299241">
                <a:tc>
                  <a:txBody>
                    <a:bodyPr/>
                    <a:lstStyle/>
                    <a:p>
                      <a:pPr algn="l" fontAlgn="b"/>
                      <a:r>
                        <a:rPr lang="en-GB" sz="1600" b="0" i="0" u="none" strike="noStrike" dirty="0" err="1">
                          <a:solidFill>
                            <a:srgbClr val="000000"/>
                          </a:solidFill>
                          <a:effectLst/>
                          <a:latin typeface="Century Gothic" panose="020B0502020202020204" pitchFamily="34" charset="0"/>
                        </a:rPr>
                        <a:t>schließlich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in the end, finally</a:t>
                      </a:r>
                    </a:p>
                  </a:txBody>
                  <a:tcPr marL="90000" marR="90000" marT="46800" marB="46800" anchor="ctr"/>
                </a:tc>
                <a:extLst>
                  <a:ext uri="{0D108BD9-81ED-4DB2-BD59-A6C34878D82A}">
                    <a16:rowId xmlns:a16="http://schemas.microsoft.com/office/drawing/2014/main" val="10007"/>
                  </a:ext>
                </a:extLst>
              </a:tr>
              <a:tr h="299241">
                <a:tc>
                  <a:txBody>
                    <a:bodyPr/>
                    <a:lstStyle/>
                    <a:p>
                      <a:pPr algn="l" fontAlgn="b"/>
                      <a:r>
                        <a:rPr lang="en-GB" sz="1600" b="0" i="0" u="none" strike="noStrike" dirty="0" err="1">
                          <a:solidFill>
                            <a:srgbClr val="000000"/>
                          </a:solidFill>
                          <a:effectLst/>
                          <a:latin typeface="Century Gothic" panose="020B0502020202020204" pitchFamily="34" charset="0"/>
                        </a:rPr>
                        <a:t>später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later</a:t>
                      </a:r>
                    </a:p>
                  </a:txBody>
                  <a:tcPr marL="90000" marR="90000" marT="46800" marB="46800" anchor="ctr"/>
                </a:tc>
                <a:extLst>
                  <a:ext uri="{0D108BD9-81ED-4DB2-BD59-A6C34878D82A}">
                    <a16:rowId xmlns:a16="http://schemas.microsoft.com/office/drawing/2014/main" val="10004"/>
                  </a:ext>
                </a:extLst>
              </a:tr>
              <a:tr h="299241">
                <a:tc>
                  <a:txBody>
                    <a:bodyPr/>
                    <a:lstStyle/>
                    <a:p>
                      <a:pPr algn="l" fontAlgn="b"/>
                      <a:r>
                        <a:rPr lang="en-GB" sz="1600" b="0" i="0" u="none" strike="noStrike" dirty="0" err="1">
                          <a:solidFill>
                            <a:srgbClr val="000000"/>
                          </a:solidFill>
                          <a:effectLst/>
                          <a:latin typeface="Century Gothic" panose="020B0502020202020204" pitchFamily="34" charset="0"/>
                        </a:rPr>
                        <a:t>zuerst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first</a:t>
                      </a:r>
                    </a:p>
                  </a:txBody>
                  <a:tcPr marL="90000" marR="90000" marT="46800" marB="46800" anchor="ctr"/>
                </a:tc>
                <a:extLst>
                  <a:ext uri="{0D108BD9-81ED-4DB2-BD59-A6C34878D82A}">
                    <a16:rowId xmlns:a16="http://schemas.microsoft.com/office/drawing/2014/main" val="2637449812"/>
                  </a:ext>
                </a:extLst>
              </a:tr>
            </a:tbl>
          </a:graphicData>
        </a:graphic>
      </p:graphicFrame>
      <p:sp>
        <p:nvSpPr>
          <p:cNvPr id="38" name="Rectangle 37">
            <a:extLst>
              <a:ext uri="{FF2B5EF4-FFF2-40B4-BE49-F238E27FC236}">
                <a16:creationId xmlns:a16="http://schemas.microsoft.com/office/drawing/2014/main" id="{19509943-55FC-4F7C-81BB-D4DC52DCE2C9}"/>
              </a:ext>
            </a:extLst>
          </p:cNvPr>
          <p:cNvSpPr/>
          <p:nvPr/>
        </p:nvSpPr>
        <p:spPr>
          <a:xfrm>
            <a:off x="172361" y="5303008"/>
            <a:ext cx="4901151" cy="425659"/>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2000" b="1" dirty="0">
                <a:solidFill>
                  <a:srgbClr val="FFFFFF"/>
                </a:solidFill>
                <a:latin typeface="Century Gothic" panose="020B0502020202020204" pitchFamily="34" charset="0"/>
              </a:rPr>
              <a:t>Narrating what others do</a:t>
            </a:r>
          </a:p>
        </p:txBody>
      </p:sp>
      <p:graphicFrame>
        <p:nvGraphicFramePr>
          <p:cNvPr id="18" name="Table 17"/>
          <p:cNvGraphicFramePr>
            <a:graphicFrameLocks noGrp="1"/>
          </p:cNvGraphicFramePr>
          <p:nvPr>
            <p:extLst>
              <p:ext uri="{D42A27DB-BD31-4B8C-83A1-F6EECF244321}">
                <p14:modId xmlns:p14="http://schemas.microsoft.com/office/powerpoint/2010/main" val="3306150567"/>
              </p:ext>
            </p:extLst>
          </p:nvPr>
        </p:nvGraphicFramePr>
        <p:xfrm>
          <a:off x="145551" y="5870352"/>
          <a:ext cx="652829" cy="3017520"/>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0553">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0553">
                <a:tc>
                  <a:txBody>
                    <a:bodyPr/>
                    <a:lstStyle/>
                    <a:p>
                      <a:pPr algn="ctr"/>
                      <a:r>
                        <a:rPr lang="en-GB" sz="1600" i="1" dirty="0" err="1">
                          <a:latin typeface="Century Gothic" panose="020B0502020202020204" pitchFamily="34" charset="0"/>
                        </a:rPr>
                        <a:t>adv</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0553">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0553">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0553">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0553">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0553">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21" name="Rounded Rectangle 20"/>
          <p:cNvSpPr/>
          <p:nvPr/>
        </p:nvSpPr>
        <p:spPr>
          <a:xfrm>
            <a:off x="5314815" y="8157598"/>
            <a:ext cx="1368152" cy="629233"/>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2.2.3 &amp; 2.1.2</a:t>
            </a: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43</a:t>
            </a:r>
          </a:p>
        </p:txBody>
      </p:sp>
      <p:sp>
        <p:nvSpPr>
          <p:cNvPr id="6" name="TextBox 5">
            <a:extLst>
              <a:ext uri="{FF2B5EF4-FFF2-40B4-BE49-F238E27FC236}">
                <a16:creationId xmlns:a16="http://schemas.microsoft.com/office/drawing/2014/main" id="{E43ECD0E-AC8B-465C-8591-7C1C269D38FC}"/>
              </a:ext>
            </a:extLst>
          </p:cNvPr>
          <p:cNvSpPr txBox="1"/>
          <p:nvPr/>
        </p:nvSpPr>
        <p:spPr>
          <a:xfrm>
            <a:off x="59642" y="864878"/>
            <a:ext cx="6648522" cy="830997"/>
          </a:xfrm>
          <a:prstGeom prst="rect">
            <a:avLst/>
          </a:prstGeom>
          <a:noFill/>
        </p:spPr>
        <p:txBody>
          <a:bodyPr wrap="square" rtlCol="0">
            <a:spAutoFit/>
          </a:bodyPr>
          <a:lstStyle/>
          <a:p>
            <a:r>
              <a:rPr lang="de-DE" sz="1600" dirty="0">
                <a:solidFill>
                  <a:srgbClr val="000000"/>
                </a:solidFill>
                <a:latin typeface="Century Gothic" panose="020B0502020202020204" pitchFamily="34" charset="0"/>
              </a:rPr>
              <a:t>We know we change the vowel in strong verbs in the 3rd person singular: g</a:t>
            </a:r>
            <a:r>
              <a:rPr lang="de-DE" sz="1600" b="1" dirty="0">
                <a:solidFill>
                  <a:srgbClr val="000000"/>
                </a:solidFill>
                <a:latin typeface="Century Gothic" panose="020B0502020202020204" pitchFamily="34" charset="0"/>
              </a:rPr>
              <a:t>e</a:t>
            </a:r>
            <a:r>
              <a:rPr lang="de-DE" sz="1600" dirty="0">
                <a:solidFill>
                  <a:srgbClr val="000000"/>
                </a:solidFill>
                <a:latin typeface="Century Gothic" panose="020B0502020202020204" pitchFamily="34" charset="0"/>
              </a:rPr>
              <a:t>ben </a:t>
            </a:r>
            <a:r>
              <a:rPr lang="de-DE" sz="1600" dirty="0">
                <a:solidFill>
                  <a:srgbClr val="000000"/>
                </a:solidFill>
                <a:latin typeface="Century Gothic" panose="020B0502020202020204" pitchFamily="34" charset="0"/>
                <a:sym typeface="Wingdings" panose="05000000000000000000" pitchFamily="2" charset="2"/>
              </a:rPr>
              <a:t></a:t>
            </a:r>
            <a:r>
              <a:rPr lang="de-DE" sz="1600" dirty="0">
                <a:solidFill>
                  <a:srgbClr val="000000"/>
                </a:solidFill>
                <a:latin typeface="Century Gothic" panose="020B0502020202020204" pitchFamily="34" charset="0"/>
              </a:rPr>
              <a:t> er / sie / es g</a:t>
            </a:r>
            <a:r>
              <a:rPr lang="de-DE" sz="1600" b="1" dirty="0">
                <a:solidFill>
                  <a:srgbClr val="000000"/>
                </a:solidFill>
                <a:latin typeface="Century Gothic" panose="020B0502020202020204" pitchFamily="34" charset="0"/>
              </a:rPr>
              <a:t>i</a:t>
            </a:r>
            <a:r>
              <a:rPr lang="de-DE" sz="1600" dirty="0">
                <a:solidFill>
                  <a:srgbClr val="000000"/>
                </a:solidFill>
                <a:latin typeface="Century Gothic" panose="020B0502020202020204" pitchFamily="34" charset="0"/>
              </a:rPr>
              <a:t>bt. </a:t>
            </a:r>
          </a:p>
          <a:p>
            <a:r>
              <a:rPr lang="de-DE" sz="1600" dirty="0">
                <a:solidFill>
                  <a:srgbClr val="000000"/>
                </a:solidFill>
                <a:latin typeface="Century Gothic" panose="020B0502020202020204" pitchFamily="34" charset="0"/>
              </a:rPr>
              <a:t>For the </a:t>
            </a:r>
            <a:r>
              <a:rPr lang="de-DE" sz="1600" b="1" i="1" dirty="0">
                <a:solidFill>
                  <a:srgbClr val="000000"/>
                </a:solidFill>
                <a:latin typeface="Century Gothic" panose="020B0502020202020204" pitchFamily="34" charset="0"/>
              </a:rPr>
              <a:t>they</a:t>
            </a:r>
            <a:r>
              <a:rPr lang="de-DE" sz="1600" dirty="0">
                <a:solidFill>
                  <a:srgbClr val="000000"/>
                </a:solidFill>
                <a:latin typeface="Century Gothic" panose="020B0502020202020204" pitchFamily="34" charset="0"/>
              </a:rPr>
              <a:t> form, the vowel change is </a:t>
            </a:r>
            <a:r>
              <a:rPr lang="de-DE" sz="1600" u="sng" dirty="0">
                <a:solidFill>
                  <a:srgbClr val="000000"/>
                </a:solidFill>
                <a:latin typeface="Century Gothic" panose="020B0502020202020204" pitchFamily="34" charset="0"/>
              </a:rPr>
              <a:t>not</a:t>
            </a:r>
            <a:r>
              <a:rPr lang="de-DE" sz="1600" dirty="0">
                <a:solidFill>
                  <a:srgbClr val="000000"/>
                </a:solidFill>
                <a:latin typeface="Century Gothic" panose="020B0502020202020204" pitchFamily="34" charset="0"/>
              </a:rPr>
              <a:t> needed.</a:t>
            </a:r>
            <a:endParaRPr lang="en-US" sz="1600" dirty="0">
              <a:solidFill>
                <a:srgbClr val="000000"/>
              </a:solidFill>
              <a:latin typeface="Century Gothic" panose="020B0502020202020204" pitchFamily="34" charset="0"/>
            </a:endParaRPr>
          </a:p>
        </p:txBody>
      </p:sp>
      <p:sp>
        <p:nvSpPr>
          <p:cNvPr id="8" name="TextBox 7">
            <a:extLst>
              <a:ext uri="{FF2B5EF4-FFF2-40B4-BE49-F238E27FC236}">
                <a16:creationId xmlns:a16="http://schemas.microsoft.com/office/drawing/2014/main" id="{C6F7E695-DEBD-4F82-93B4-C4E9A23AC3EB}"/>
              </a:ext>
            </a:extLst>
          </p:cNvPr>
          <p:cNvSpPr txBox="1"/>
          <p:nvPr/>
        </p:nvSpPr>
        <p:spPr>
          <a:xfrm>
            <a:off x="320553" y="1787120"/>
            <a:ext cx="2704526" cy="1323439"/>
          </a:xfrm>
          <a:prstGeom prst="rect">
            <a:avLst/>
          </a:prstGeom>
          <a:solidFill>
            <a:srgbClr val="FDEEB9"/>
          </a:solidFill>
          <a:ln w="6350">
            <a:solidFill>
              <a:schemeClr val="tx1"/>
            </a:solidFill>
          </a:ln>
        </p:spPr>
        <p:txBody>
          <a:bodyPr wrap="square" rtlCol="0">
            <a:spAutoFit/>
          </a:bodyPr>
          <a:lstStyle/>
          <a:p>
            <a:r>
              <a:rPr lang="en-GB" sz="1600" dirty="0">
                <a:solidFill>
                  <a:srgbClr val="000000"/>
                </a:solidFill>
                <a:latin typeface="Century Gothic" panose="020B0502020202020204" pitchFamily="34" charset="0"/>
              </a:rPr>
              <a:t>For </a:t>
            </a:r>
            <a:r>
              <a:rPr lang="en-GB" sz="1600" b="1" u="sng" dirty="0">
                <a:solidFill>
                  <a:srgbClr val="000000"/>
                </a:solidFill>
                <a:latin typeface="Century Gothic" panose="020B0502020202020204" pitchFamily="34" charset="0"/>
              </a:rPr>
              <a:t>weak</a:t>
            </a:r>
            <a:r>
              <a:rPr lang="en-GB" sz="1600" dirty="0">
                <a:solidFill>
                  <a:srgbClr val="000000"/>
                </a:solidFill>
                <a:latin typeface="Century Gothic" panose="020B0502020202020204" pitchFamily="34" charset="0"/>
              </a:rPr>
              <a:t> verbs:</a:t>
            </a:r>
          </a:p>
          <a:p>
            <a:r>
              <a:rPr lang="en-US" sz="1600" dirty="0">
                <a:solidFill>
                  <a:srgbClr val="000000"/>
                </a:solidFill>
                <a:latin typeface="Century Gothic" panose="020B0502020202020204" pitchFamily="34" charset="0"/>
              </a:rPr>
              <a:t>For ‘they’ add back ‘</a:t>
            </a:r>
            <a:r>
              <a:rPr lang="en-US" sz="1600" b="1" dirty="0" err="1">
                <a:solidFill>
                  <a:srgbClr val="000000"/>
                </a:solidFill>
                <a:latin typeface="Century Gothic" panose="020B0502020202020204" pitchFamily="34" charset="0"/>
              </a:rPr>
              <a:t>en</a:t>
            </a:r>
            <a:r>
              <a:rPr lang="en-US" sz="1600" dirty="0">
                <a:solidFill>
                  <a:srgbClr val="000000"/>
                </a:solidFill>
                <a:latin typeface="Century Gothic" panose="020B0502020202020204" pitchFamily="34" charset="0"/>
              </a:rPr>
              <a:t>’ </a:t>
            </a:r>
          </a:p>
          <a:p>
            <a:r>
              <a:rPr lang="en-US" sz="1600" dirty="0">
                <a:solidFill>
                  <a:srgbClr val="000000"/>
                </a:solidFill>
                <a:latin typeface="Century Gothic" panose="020B0502020202020204" pitchFamily="34" charset="0"/>
              </a:rPr>
              <a:t>to the stem.</a:t>
            </a:r>
          </a:p>
          <a:p>
            <a:r>
              <a:rPr lang="en-US" sz="1600" dirty="0">
                <a:solidFill>
                  <a:srgbClr val="000000"/>
                </a:solidFill>
                <a:latin typeface="Century Gothic" panose="020B0502020202020204" pitchFamily="34" charset="0"/>
              </a:rPr>
              <a:t>Sie/</a:t>
            </a:r>
            <a:r>
              <a:rPr lang="en-US" sz="1600" dirty="0" err="1">
                <a:solidFill>
                  <a:srgbClr val="000000"/>
                </a:solidFill>
                <a:latin typeface="Century Gothic" panose="020B0502020202020204" pitchFamily="34" charset="0"/>
              </a:rPr>
              <a:t>er</a:t>
            </a:r>
            <a:r>
              <a:rPr lang="en-US" sz="1600" dirty="0">
                <a:solidFill>
                  <a:srgbClr val="000000"/>
                </a:solidFill>
                <a:latin typeface="Century Gothic" panose="020B0502020202020204" pitchFamily="34" charset="0"/>
              </a:rPr>
              <a:t> </a:t>
            </a:r>
            <a:r>
              <a:rPr lang="en-US" sz="1600" dirty="0" err="1">
                <a:solidFill>
                  <a:srgbClr val="000000"/>
                </a:solidFill>
                <a:latin typeface="Century Gothic" panose="020B0502020202020204" pitchFamily="34" charset="0"/>
              </a:rPr>
              <a:t>sing</a:t>
            </a:r>
            <a:r>
              <a:rPr lang="en-US" sz="1600" b="1" dirty="0" err="1">
                <a:solidFill>
                  <a:srgbClr val="000000"/>
                </a:solidFill>
                <a:latin typeface="Century Gothic" panose="020B0502020202020204" pitchFamily="34" charset="0"/>
              </a:rPr>
              <a:t>t</a:t>
            </a:r>
            <a:r>
              <a:rPr lang="en-US" sz="1600" dirty="0">
                <a:solidFill>
                  <a:srgbClr val="000000"/>
                </a:solidFill>
                <a:latin typeface="Century Gothic" panose="020B0502020202020204" pitchFamily="34" charset="0"/>
              </a:rPr>
              <a:t>  </a:t>
            </a:r>
            <a:r>
              <a:rPr lang="en-US" sz="1600" i="1" dirty="0">
                <a:solidFill>
                  <a:srgbClr val="000000"/>
                </a:solidFill>
                <a:latin typeface="Century Gothic" panose="020B0502020202020204" pitchFamily="34" charset="0"/>
              </a:rPr>
              <a:t>s/he sings</a:t>
            </a:r>
          </a:p>
          <a:p>
            <a:r>
              <a:rPr lang="en-US" sz="1600" dirty="0">
                <a:solidFill>
                  <a:srgbClr val="000000"/>
                </a:solidFill>
                <a:latin typeface="Century Gothic" panose="020B0502020202020204" pitchFamily="34" charset="0"/>
              </a:rPr>
              <a:t>Sie </a:t>
            </a:r>
            <a:r>
              <a:rPr lang="en-US" sz="1600" dirty="0" err="1">
                <a:solidFill>
                  <a:srgbClr val="000000"/>
                </a:solidFill>
                <a:latin typeface="Century Gothic" panose="020B0502020202020204" pitchFamily="34" charset="0"/>
              </a:rPr>
              <a:t>sing</a:t>
            </a:r>
            <a:r>
              <a:rPr lang="en-US" sz="1600" b="1" dirty="0" err="1">
                <a:solidFill>
                  <a:srgbClr val="000000"/>
                </a:solidFill>
                <a:latin typeface="Century Gothic" panose="020B0502020202020204" pitchFamily="34" charset="0"/>
              </a:rPr>
              <a:t>en</a:t>
            </a:r>
            <a:r>
              <a:rPr lang="en-US" sz="1600" b="1" dirty="0">
                <a:solidFill>
                  <a:srgbClr val="000000"/>
                </a:solidFill>
                <a:latin typeface="Century Gothic" panose="020B0502020202020204" pitchFamily="34" charset="0"/>
              </a:rPr>
              <a:t> </a:t>
            </a:r>
            <a:r>
              <a:rPr lang="en-US" sz="1600" dirty="0">
                <a:solidFill>
                  <a:srgbClr val="000000"/>
                </a:solidFill>
                <a:latin typeface="Century Gothic" panose="020B0502020202020204" pitchFamily="34" charset="0"/>
              </a:rPr>
              <a:t>   </a:t>
            </a:r>
            <a:r>
              <a:rPr lang="en-US" sz="1600" i="1" dirty="0">
                <a:solidFill>
                  <a:srgbClr val="000000"/>
                </a:solidFill>
                <a:latin typeface="Century Gothic" panose="020B0502020202020204" pitchFamily="34" charset="0"/>
              </a:rPr>
              <a:t>they sing</a:t>
            </a:r>
          </a:p>
        </p:txBody>
      </p:sp>
      <p:sp>
        <p:nvSpPr>
          <p:cNvPr id="10" name="TextBox 9">
            <a:extLst>
              <a:ext uri="{FF2B5EF4-FFF2-40B4-BE49-F238E27FC236}">
                <a16:creationId xmlns:a16="http://schemas.microsoft.com/office/drawing/2014/main" id="{2E45ACC7-2A1F-4302-BBD3-25297A5A07A7}"/>
              </a:ext>
            </a:extLst>
          </p:cNvPr>
          <p:cNvSpPr txBox="1"/>
          <p:nvPr/>
        </p:nvSpPr>
        <p:spPr>
          <a:xfrm>
            <a:off x="3621789" y="1800071"/>
            <a:ext cx="2863492" cy="1323439"/>
          </a:xfrm>
          <a:prstGeom prst="rect">
            <a:avLst/>
          </a:prstGeom>
          <a:solidFill>
            <a:srgbClr val="FDEEB9"/>
          </a:solidFill>
          <a:ln w="9525">
            <a:solidFill>
              <a:schemeClr val="tx1"/>
            </a:solidFill>
          </a:ln>
        </p:spPr>
        <p:txBody>
          <a:bodyPr wrap="square" rtlCol="0">
            <a:spAutoFit/>
          </a:bodyPr>
          <a:lstStyle/>
          <a:p>
            <a:r>
              <a:rPr lang="en-GB" sz="1600" dirty="0">
                <a:solidFill>
                  <a:srgbClr val="000000"/>
                </a:solidFill>
                <a:latin typeface="Century Gothic" panose="020B0502020202020204" pitchFamily="34" charset="0"/>
              </a:rPr>
              <a:t>For </a:t>
            </a:r>
            <a:r>
              <a:rPr lang="en-GB" sz="1600" b="1" u="sng" dirty="0">
                <a:solidFill>
                  <a:srgbClr val="000000"/>
                </a:solidFill>
                <a:latin typeface="Century Gothic" panose="020B0502020202020204" pitchFamily="34" charset="0"/>
              </a:rPr>
              <a:t>strong</a:t>
            </a:r>
            <a:r>
              <a:rPr lang="en-GB" sz="1600" u="sng" dirty="0">
                <a:solidFill>
                  <a:srgbClr val="000000"/>
                </a:solidFill>
                <a:latin typeface="Century Gothic" panose="020B0502020202020204" pitchFamily="34" charset="0"/>
              </a:rPr>
              <a:t> </a:t>
            </a:r>
            <a:r>
              <a:rPr lang="en-GB" sz="1600" dirty="0">
                <a:solidFill>
                  <a:srgbClr val="000000"/>
                </a:solidFill>
                <a:latin typeface="Century Gothic" panose="020B0502020202020204" pitchFamily="34" charset="0"/>
              </a:rPr>
              <a:t>verbs</a:t>
            </a:r>
          </a:p>
          <a:p>
            <a:r>
              <a:rPr lang="en-US" sz="1600" dirty="0">
                <a:solidFill>
                  <a:srgbClr val="000000"/>
                </a:solidFill>
                <a:latin typeface="Century Gothic" panose="020B0502020202020204" pitchFamily="34" charset="0"/>
              </a:rPr>
              <a:t>No vowel change for the ‘they’ form.</a:t>
            </a:r>
          </a:p>
          <a:p>
            <a:r>
              <a:rPr lang="en-US" sz="1600" dirty="0">
                <a:solidFill>
                  <a:srgbClr val="000000"/>
                </a:solidFill>
                <a:latin typeface="Century Gothic" panose="020B0502020202020204" pitchFamily="34" charset="0"/>
              </a:rPr>
              <a:t>Sie/</a:t>
            </a:r>
            <a:r>
              <a:rPr lang="en-US" sz="1600" dirty="0" err="1">
                <a:solidFill>
                  <a:srgbClr val="000000"/>
                </a:solidFill>
                <a:latin typeface="Century Gothic" panose="020B0502020202020204" pitchFamily="34" charset="0"/>
              </a:rPr>
              <a:t>er</a:t>
            </a:r>
            <a:r>
              <a:rPr lang="en-US" sz="1600" dirty="0">
                <a:solidFill>
                  <a:srgbClr val="000000"/>
                </a:solidFill>
                <a:latin typeface="Century Gothic" panose="020B0502020202020204" pitchFamily="34" charset="0"/>
              </a:rPr>
              <a:t> l</a:t>
            </a:r>
            <a:r>
              <a:rPr lang="de-DE" sz="1600" b="1" dirty="0" err="1">
                <a:solidFill>
                  <a:srgbClr val="000000"/>
                </a:solidFill>
                <a:latin typeface="Century Gothic" panose="020B0502020202020204" pitchFamily="34" charset="0"/>
              </a:rPr>
              <a:t>ä</a:t>
            </a:r>
            <a:r>
              <a:rPr lang="de-DE" sz="1600" dirty="0" err="1">
                <a:solidFill>
                  <a:srgbClr val="000000"/>
                </a:solidFill>
                <a:latin typeface="Century Gothic" panose="020B0502020202020204" pitchFamily="34" charset="0"/>
              </a:rPr>
              <a:t>uft</a:t>
            </a:r>
            <a:r>
              <a:rPr lang="en-US" sz="1600" dirty="0">
                <a:solidFill>
                  <a:srgbClr val="000000"/>
                </a:solidFill>
                <a:latin typeface="Century Gothic" panose="020B0502020202020204" pitchFamily="34" charset="0"/>
              </a:rPr>
              <a:t>  s/he runs</a:t>
            </a:r>
          </a:p>
          <a:p>
            <a:r>
              <a:rPr lang="en-US" sz="1600" dirty="0">
                <a:solidFill>
                  <a:srgbClr val="000000"/>
                </a:solidFill>
                <a:latin typeface="Century Gothic" panose="020B0502020202020204" pitchFamily="34" charset="0"/>
              </a:rPr>
              <a:t>Sie </a:t>
            </a:r>
            <a:r>
              <a:rPr lang="en-US" sz="1600" dirty="0" err="1">
                <a:solidFill>
                  <a:srgbClr val="000000"/>
                </a:solidFill>
                <a:latin typeface="Century Gothic" panose="020B0502020202020204" pitchFamily="34" charset="0"/>
              </a:rPr>
              <a:t>lauf</a:t>
            </a:r>
            <a:r>
              <a:rPr lang="en-US" sz="1600" b="1" dirty="0" err="1">
                <a:solidFill>
                  <a:srgbClr val="000000"/>
                </a:solidFill>
                <a:latin typeface="Century Gothic" panose="020B0502020202020204" pitchFamily="34" charset="0"/>
              </a:rPr>
              <a:t>en</a:t>
            </a:r>
            <a:r>
              <a:rPr lang="en-US" sz="1600" dirty="0">
                <a:solidFill>
                  <a:srgbClr val="000000"/>
                </a:solidFill>
                <a:latin typeface="Century Gothic" panose="020B0502020202020204" pitchFamily="34" charset="0"/>
              </a:rPr>
              <a:t>    they run</a:t>
            </a:r>
          </a:p>
        </p:txBody>
      </p:sp>
      <p:sp>
        <p:nvSpPr>
          <p:cNvPr id="11" name="Speech Bubble: Oval 10">
            <a:extLst>
              <a:ext uri="{FF2B5EF4-FFF2-40B4-BE49-F238E27FC236}">
                <a16:creationId xmlns:a16="http://schemas.microsoft.com/office/drawing/2014/main" id="{77A2B66F-C5B4-4FF8-A5B8-B95294B90AC1}"/>
              </a:ext>
            </a:extLst>
          </p:cNvPr>
          <p:cNvSpPr/>
          <p:nvPr/>
        </p:nvSpPr>
        <p:spPr>
          <a:xfrm>
            <a:off x="1484785" y="3184350"/>
            <a:ext cx="2536033" cy="726139"/>
          </a:xfrm>
          <a:prstGeom prst="wedgeEllipseCallout">
            <a:avLst>
              <a:gd name="adj1" fmla="val -63010"/>
              <a:gd name="adj2" fmla="val -63206"/>
            </a:avLst>
          </a:prstGeom>
          <a:solidFill>
            <a:schemeClr val="bg1">
              <a:lumMod val="95000"/>
            </a:schemeClr>
          </a:solidFill>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a:solidFill>
                  <a:srgbClr val="000000"/>
                </a:solidFill>
                <a:latin typeface="Century Gothic" panose="020B0502020202020204" pitchFamily="34" charset="0"/>
              </a:rPr>
              <a:t>The ‘</a:t>
            </a:r>
            <a:r>
              <a:rPr lang="en-GB" sz="1400" b="1" dirty="0">
                <a:solidFill>
                  <a:srgbClr val="000000"/>
                </a:solidFill>
                <a:latin typeface="Century Gothic" panose="020B0502020202020204" pitchFamily="34" charset="0"/>
              </a:rPr>
              <a:t>they</a:t>
            </a:r>
            <a:r>
              <a:rPr lang="en-GB" sz="1400" dirty="0">
                <a:solidFill>
                  <a:srgbClr val="000000"/>
                </a:solidFill>
                <a:latin typeface="Century Gothic" panose="020B0502020202020204" pitchFamily="34" charset="0"/>
              </a:rPr>
              <a:t>’ form is identical to the </a:t>
            </a:r>
            <a:r>
              <a:rPr lang="en-GB" sz="1400" b="1" dirty="0">
                <a:solidFill>
                  <a:srgbClr val="000000"/>
                </a:solidFill>
                <a:latin typeface="Century Gothic" panose="020B0502020202020204" pitchFamily="34" charset="0"/>
              </a:rPr>
              <a:t>infinitive</a:t>
            </a:r>
            <a:r>
              <a:rPr lang="en-GB" sz="1400" dirty="0">
                <a:solidFill>
                  <a:srgbClr val="000000"/>
                </a:solidFill>
                <a:latin typeface="Century Gothic" panose="020B0502020202020204" pitchFamily="34" charset="0"/>
              </a:rPr>
              <a:t>!</a:t>
            </a:r>
          </a:p>
        </p:txBody>
      </p:sp>
      <p:sp>
        <p:nvSpPr>
          <p:cNvPr id="14" name="TextBox 13">
            <a:extLst>
              <a:ext uri="{FF2B5EF4-FFF2-40B4-BE49-F238E27FC236}">
                <a16:creationId xmlns:a16="http://schemas.microsoft.com/office/drawing/2014/main" id="{0E4AFC1C-CC61-44AD-AFA3-527D4E42B306}"/>
              </a:ext>
            </a:extLst>
          </p:cNvPr>
          <p:cNvSpPr txBox="1"/>
          <p:nvPr/>
        </p:nvSpPr>
        <p:spPr>
          <a:xfrm>
            <a:off x="22485" y="4225153"/>
            <a:ext cx="6807001" cy="830997"/>
          </a:xfrm>
          <a:prstGeom prst="rect">
            <a:avLst/>
          </a:prstGeom>
          <a:solidFill>
            <a:schemeClr val="bg1">
              <a:lumMod val="95000"/>
            </a:schemeClr>
          </a:solidFill>
        </p:spPr>
        <p:txBody>
          <a:bodyPr wrap="square" rtlCol="0">
            <a:spAutoFit/>
          </a:bodyPr>
          <a:lstStyle/>
          <a:p>
            <a:r>
              <a:rPr lang="de-DE" sz="1600" dirty="0">
                <a:solidFill>
                  <a:srgbClr val="000000"/>
                </a:solidFill>
                <a:latin typeface="Century Gothic" panose="020B0502020202020204" pitchFamily="34" charset="0"/>
              </a:rPr>
              <a:t>She sleeps. ________________          The bus stops.   _________________</a:t>
            </a:r>
          </a:p>
          <a:p>
            <a:r>
              <a:rPr lang="de-DE" sz="1600" dirty="0">
                <a:solidFill>
                  <a:srgbClr val="000000"/>
                </a:solidFill>
                <a:latin typeface="Century Gothic" panose="020B0502020202020204" pitchFamily="34" charset="0"/>
              </a:rPr>
              <a:t>He takes the train.  _____________      They eat.  ___________________</a:t>
            </a:r>
            <a:br>
              <a:rPr lang="de-DE" sz="1600" dirty="0">
                <a:solidFill>
                  <a:srgbClr val="000000"/>
                </a:solidFill>
                <a:latin typeface="Century Gothic" panose="020B0502020202020204" pitchFamily="34" charset="0"/>
              </a:rPr>
            </a:br>
            <a:r>
              <a:rPr lang="de-DE" sz="1600" dirty="0">
                <a:solidFill>
                  <a:srgbClr val="000000"/>
                </a:solidFill>
                <a:latin typeface="Century Gothic" panose="020B0502020202020204" pitchFamily="34" charset="0"/>
              </a:rPr>
              <a:t>They leave the car. ________________ He drives.  ________________ </a:t>
            </a:r>
          </a:p>
        </p:txBody>
      </p:sp>
      <p:pic>
        <p:nvPicPr>
          <p:cNvPr id="4" name="Picture 3"/>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206166" y="5868971"/>
            <a:ext cx="1568005" cy="127890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6541" y="7197771"/>
            <a:ext cx="847254" cy="847254"/>
          </a:xfrm>
          <a:prstGeom prst="rect">
            <a:avLst/>
          </a:prstGeom>
        </p:spPr>
      </p:pic>
      <p:sp>
        <p:nvSpPr>
          <p:cNvPr id="7" name="Rectangle 6"/>
          <p:cNvSpPr/>
          <p:nvPr/>
        </p:nvSpPr>
        <p:spPr>
          <a:xfrm>
            <a:off x="15014" y="3875379"/>
            <a:ext cx="2207656" cy="369332"/>
          </a:xfrm>
          <a:prstGeom prst="rect">
            <a:avLst/>
          </a:prstGeom>
        </p:spPr>
        <p:txBody>
          <a:bodyPr wrap="none">
            <a:spAutoFit/>
          </a:bodyPr>
          <a:lstStyle/>
          <a:p>
            <a:r>
              <a:rPr lang="de-DE" b="1" dirty="0">
                <a:solidFill>
                  <a:srgbClr val="000000"/>
                </a:solidFill>
                <a:latin typeface="Century Gothic" panose="020B0502020202020204" pitchFamily="34" charset="0"/>
              </a:rPr>
              <a:t>Write the German:</a:t>
            </a:r>
          </a:p>
        </p:txBody>
      </p:sp>
      <p:sp>
        <p:nvSpPr>
          <p:cNvPr id="23" name="Speech Bubble: Oval 10">
            <a:extLst>
              <a:ext uri="{FF2B5EF4-FFF2-40B4-BE49-F238E27FC236}">
                <a16:creationId xmlns:a16="http://schemas.microsoft.com/office/drawing/2014/main" id="{77A2B66F-C5B4-4FF8-A5B8-B95294B90AC1}"/>
              </a:ext>
            </a:extLst>
          </p:cNvPr>
          <p:cNvSpPr/>
          <p:nvPr/>
        </p:nvSpPr>
        <p:spPr>
          <a:xfrm>
            <a:off x="1484785" y="3072389"/>
            <a:ext cx="2536034" cy="846796"/>
          </a:xfrm>
          <a:prstGeom prst="wedgeEllipseCallout">
            <a:avLst>
              <a:gd name="adj1" fmla="val 52843"/>
              <a:gd name="adj2" fmla="val -58530"/>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GB" sz="1400" dirty="0">
                <a:solidFill>
                  <a:srgbClr val="000000"/>
                </a:solidFill>
                <a:latin typeface="Century Gothic" panose="020B0502020202020204" pitchFamily="34" charset="0"/>
              </a:rPr>
              <a:t>The ‘</a:t>
            </a:r>
            <a:r>
              <a:rPr lang="en-GB" sz="1400" b="1" dirty="0">
                <a:solidFill>
                  <a:srgbClr val="000000"/>
                </a:solidFill>
                <a:latin typeface="Century Gothic" panose="020B0502020202020204" pitchFamily="34" charset="0"/>
              </a:rPr>
              <a:t>they</a:t>
            </a:r>
            <a:r>
              <a:rPr lang="en-GB" sz="1400" dirty="0">
                <a:solidFill>
                  <a:srgbClr val="000000"/>
                </a:solidFill>
                <a:latin typeface="Century Gothic" panose="020B0502020202020204" pitchFamily="34" charset="0"/>
              </a:rPr>
              <a:t>’ form is identical to the </a:t>
            </a:r>
            <a:r>
              <a:rPr lang="en-GB" sz="1400" b="1" dirty="0">
                <a:solidFill>
                  <a:srgbClr val="000000"/>
                </a:solidFill>
                <a:latin typeface="Century Gothic" panose="020B0502020202020204" pitchFamily="34" charset="0"/>
              </a:rPr>
              <a:t>infinitive</a:t>
            </a:r>
            <a:r>
              <a:rPr lang="en-GB" sz="1400" dirty="0">
                <a:solidFill>
                  <a:srgbClr val="000000"/>
                </a:solidFill>
                <a:latin typeface="Century Gothic" panose="020B0502020202020204" pitchFamily="34" charset="0"/>
              </a:rPr>
              <a:t>!</a:t>
            </a:r>
          </a:p>
        </p:txBody>
      </p:sp>
      <p:sp>
        <p:nvSpPr>
          <p:cNvPr id="12" name="Rectangle 11"/>
          <p:cNvSpPr/>
          <p:nvPr/>
        </p:nvSpPr>
        <p:spPr>
          <a:xfrm>
            <a:off x="3932794" y="3285541"/>
            <a:ext cx="2957401" cy="830997"/>
          </a:xfrm>
          <a:prstGeom prst="rect">
            <a:avLst/>
          </a:prstGeom>
        </p:spPr>
        <p:txBody>
          <a:bodyPr wrap="square">
            <a:spAutoFit/>
          </a:bodyPr>
          <a:lstStyle/>
          <a:p>
            <a:pPr lvl="0" algn="ctr" fontAlgn="auto">
              <a:spcBef>
                <a:spcPts val="0"/>
              </a:spcBef>
              <a:spcAft>
                <a:spcPts val="0"/>
              </a:spcAft>
            </a:pPr>
            <a:r>
              <a:rPr lang="en-GB" sz="1600" dirty="0">
                <a:latin typeface="Century Gothic" panose="020B0502020202020204" pitchFamily="34" charset="0"/>
              </a:rPr>
              <a:t>The ‘they’ form of </a:t>
            </a:r>
            <a:r>
              <a:rPr lang="en-GB" sz="1600" b="1" i="1" dirty="0" err="1">
                <a:latin typeface="Century Gothic" panose="020B0502020202020204" pitchFamily="34" charset="0"/>
              </a:rPr>
              <a:t>haben</a:t>
            </a:r>
            <a:r>
              <a:rPr lang="en-GB" sz="1600" dirty="0">
                <a:latin typeface="Century Gothic" panose="020B0502020202020204" pitchFamily="34" charset="0"/>
              </a:rPr>
              <a:t> </a:t>
            </a:r>
            <a:r>
              <a:rPr lang="en-GB" sz="1600" i="1" dirty="0">
                <a:latin typeface="Century Gothic" panose="020B0502020202020204" pitchFamily="34" charset="0"/>
              </a:rPr>
              <a:t> </a:t>
            </a:r>
            <a:r>
              <a:rPr lang="en-GB" sz="1600" dirty="0">
                <a:latin typeface="Century Gothic" panose="020B0502020202020204" pitchFamily="34" charset="0"/>
              </a:rPr>
              <a:t>is formed in the same way:</a:t>
            </a:r>
          </a:p>
          <a:p>
            <a:pPr lvl="0" algn="ctr" fontAlgn="auto">
              <a:spcBef>
                <a:spcPts val="0"/>
              </a:spcBef>
              <a:spcAft>
                <a:spcPts val="0"/>
              </a:spcAft>
            </a:pPr>
            <a:r>
              <a:rPr lang="en-GB" sz="1600" b="1" dirty="0" err="1">
                <a:latin typeface="Century Gothic" panose="020B0502020202020204" pitchFamily="34" charset="0"/>
              </a:rPr>
              <a:t>sie</a:t>
            </a:r>
            <a:r>
              <a:rPr lang="en-GB" sz="1600" b="1" dirty="0">
                <a:latin typeface="Century Gothic" panose="020B0502020202020204" pitchFamily="34" charset="0"/>
              </a:rPr>
              <a:t> </a:t>
            </a:r>
            <a:r>
              <a:rPr lang="en-GB" sz="1600" b="1" dirty="0" err="1">
                <a:latin typeface="Century Gothic" panose="020B0502020202020204" pitchFamily="34" charset="0"/>
              </a:rPr>
              <a:t>haben</a:t>
            </a:r>
            <a:r>
              <a:rPr lang="en-GB" sz="1600" b="1" dirty="0">
                <a:latin typeface="Century Gothic" panose="020B0502020202020204" pitchFamily="34" charset="0"/>
              </a:rPr>
              <a:t> </a:t>
            </a:r>
            <a:r>
              <a:rPr lang="en-GB" sz="1600" dirty="0">
                <a:latin typeface="Century Gothic" panose="020B0502020202020204" pitchFamily="34" charset="0"/>
              </a:rPr>
              <a:t>= they have.</a:t>
            </a:r>
          </a:p>
        </p:txBody>
      </p:sp>
      <p:pic>
        <p:nvPicPr>
          <p:cNvPr id="24" name="Picture 23"/>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blip>
          <a:stretch>
            <a:fillRect/>
          </a:stretch>
        </p:blipFill>
        <p:spPr>
          <a:xfrm>
            <a:off x="515568" y="3264678"/>
            <a:ext cx="774202" cy="550090"/>
          </a:xfrm>
          <a:prstGeom prst="rect">
            <a:avLst/>
          </a:prstGeom>
        </p:spPr>
      </p:pic>
    </p:spTree>
    <p:extLst>
      <p:ext uri="{BB962C8B-B14F-4D97-AF65-F5344CB8AC3E}">
        <p14:creationId xmlns:p14="http://schemas.microsoft.com/office/powerpoint/2010/main" val="183726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45952" y="593392"/>
            <a:ext cx="6651239"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Word Order 2 (with statements)</a:t>
            </a:r>
            <a:endParaRPr lang="en-GB" b="1" baseline="30000" dirty="0">
              <a:solidFill>
                <a:srgbClr val="000000"/>
              </a:solidFill>
              <a:latin typeface="Century Gothic" panose="020B0502020202020204" pitchFamily="34" charset="0"/>
            </a:endParaRPr>
          </a:p>
        </p:txBody>
      </p:sp>
      <p:sp>
        <p:nvSpPr>
          <p:cNvPr id="34" name="Rectangle 33">
            <a:extLst>
              <a:ext uri="{FF2B5EF4-FFF2-40B4-BE49-F238E27FC236}">
                <a16:creationId xmlns:a16="http://schemas.microsoft.com/office/drawing/2014/main" id="{F98E3EBB-F240-4D15-A83A-10024281FC12}"/>
              </a:ext>
            </a:extLst>
          </p:cNvPr>
          <p:cNvSpPr/>
          <p:nvPr/>
        </p:nvSpPr>
        <p:spPr>
          <a:xfrm>
            <a:off x="5022107" y="4244500"/>
            <a:ext cx="1656184" cy="3399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31" name="Table 30">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1627944626"/>
              </p:ext>
            </p:extLst>
          </p:nvPr>
        </p:nvGraphicFramePr>
        <p:xfrm>
          <a:off x="891423" y="4612745"/>
          <a:ext cx="3865987" cy="4386720"/>
        </p:xfrm>
        <a:graphic>
          <a:graphicData uri="http://schemas.openxmlformats.org/drawingml/2006/table">
            <a:tbl>
              <a:tblPr>
                <a:tableStyleId>{5940675A-B579-460E-94D1-54222C63F5DA}</a:tableStyleId>
              </a:tblPr>
              <a:tblGrid>
                <a:gridCol w="1793880">
                  <a:extLst>
                    <a:ext uri="{9D8B030D-6E8A-4147-A177-3AD203B41FA5}">
                      <a16:colId xmlns:a16="http://schemas.microsoft.com/office/drawing/2014/main" val="1445783936"/>
                    </a:ext>
                  </a:extLst>
                </a:gridCol>
                <a:gridCol w="2072107">
                  <a:extLst>
                    <a:ext uri="{9D8B030D-6E8A-4147-A177-3AD203B41FA5}">
                      <a16:colId xmlns:a16="http://schemas.microsoft.com/office/drawing/2014/main" val="196554446"/>
                    </a:ext>
                  </a:extLst>
                </a:gridCol>
              </a:tblGrid>
              <a:tr h="0">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Bibliothek</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library</a:t>
                      </a:r>
                    </a:p>
                  </a:txBody>
                  <a:tcPr marL="90000" marR="90000" marT="46800" marB="46800" anchor="ctr"/>
                </a:tc>
                <a:extLst>
                  <a:ext uri="{0D108BD9-81ED-4DB2-BD59-A6C34878D82A}">
                    <a16:rowId xmlns:a16="http://schemas.microsoft.com/office/drawing/2014/main" val="10000"/>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Dienstag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Tuesday</a:t>
                      </a:r>
                    </a:p>
                  </a:txBody>
                  <a:tcPr marL="90000" marR="90000" marT="46800" marB="46800" anchor="ctr"/>
                </a:tc>
                <a:extLst>
                  <a:ext uri="{0D108BD9-81ED-4DB2-BD59-A6C34878D82A}">
                    <a16:rowId xmlns:a16="http://schemas.microsoft.com/office/drawing/2014/main" val="10001"/>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Donnerstag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Thursday</a:t>
                      </a:r>
                    </a:p>
                  </a:txBody>
                  <a:tcPr marL="90000" marR="90000" marT="46800" marB="46800" anchor="ctr"/>
                </a:tc>
                <a:extLst>
                  <a:ext uri="{0D108BD9-81ED-4DB2-BD59-A6C34878D82A}">
                    <a16:rowId xmlns:a16="http://schemas.microsoft.com/office/drawing/2014/main" val="10002"/>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Freitag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Friday</a:t>
                      </a:r>
                    </a:p>
                  </a:txBody>
                  <a:tcPr marL="90000" marR="90000" marT="46800" marB="46800" anchor="ctr"/>
                </a:tc>
                <a:extLst>
                  <a:ext uri="{0D108BD9-81ED-4DB2-BD59-A6C34878D82A}">
                    <a16:rowId xmlns:a16="http://schemas.microsoft.com/office/drawing/2014/main" val="10003"/>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Mittwoch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Wednesday</a:t>
                      </a:r>
                    </a:p>
                  </a:txBody>
                  <a:tcPr marL="90000" marR="90000" marT="46800" marB="46800" anchor="ctr"/>
                </a:tc>
                <a:extLst>
                  <a:ext uri="{0D108BD9-81ED-4DB2-BD59-A6C34878D82A}">
                    <a16:rowId xmlns:a16="http://schemas.microsoft.com/office/drawing/2014/main" val="10004"/>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Samstag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Saturday</a:t>
                      </a:r>
                    </a:p>
                  </a:txBody>
                  <a:tcPr marL="90000" marR="90000" marT="46800" marB="46800" anchor="ctr"/>
                </a:tc>
                <a:extLst>
                  <a:ext uri="{0D108BD9-81ED-4DB2-BD59-A6C34878D82A}">
                    <a16:rowId xmlns:a16="http://schemas.microsoft.com/office/drawing/2014/main" val="10005"/>
                  </a:ext>
                </a:extLst>
              </a:tr>
              <a:tr h="0">
                <a:tc>
                  <a:txBody>
                    <a:bodyPr/>
                    <a:lstStyle/>
                    <a:p>
                      <a:pPr algn="l" fontAlgn="b"/>
                      <a:r>
                        <a:rPr lang="en-GB" sz="1600" b="0" i="0" u="none" strike="noStrike" dirty="0">
                          <a:solidFill>
                            <a:srgbClr val="000000"/>
                          </a:solidFill>
                          <a:effectLst/>
                          <a:latin typeface="Century Gothic" panose="020B0502020202020204" pitchFamily="34" charset="0"/>
                        </a:rPr>
                        <a:t>Sonntag</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Sunday</a:t>
                      </a:r>
                    </a:p>
                  </a:txBody>
                  <a:tcPr marL="90000" marR="90000" marT="46800" marB="46800" anchor="ctr"/>
                </a:tc>
                <a:extLst>
                  <a:ext uri="{0D108BD9-81ED-4DB2-BD59-A6C34878D82A}">
                    <a16:rowId xmlns:a16="http://schemas.microsoft.com/office/drawing/2014/main" val="10006"/>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Theater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theatre</a:t>
                      </a:r>
                    </a:p>
                  </a:txBody>
                  <a:tcPr marL="90000" marR="90000" marT="46800" marB="46800" anchor="ctr"/>
                </a:tc>
                <a:extLst>
                  <a:ext uri="{0D108BD9-81ED-4DB2-BD59-A6C34878D82A}">
                    <a16:rowId xmlns:a16="http://schemas.microsoft.com/office/drawing/2014/main" val="10007"/>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Verein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club</a:t>
                      </a:r>
                    </a:p>
                  </a:txBody>
                  <a:tcPr marL="90000" marR="90000" marT="46800" marB="46800" anchor="ctr"/>
                </a:tc>
                <a:extLst>
                  <a:ext uri="{0D108BD9-81ED-4DB2-BD59-A6C34878D82A}">
                    <a16:rowId xmlns:a16="http://schemas.microsoft.com/office/drawing/2014/main" val="309232370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wann</a:t>
                      </a:r>
                      <a:r>
                        <a:rPr lang="en-GB" sz="1600" b="0" i="0" u="none" strike="noStrike" dirty="0">
                          <a:solidFill>
                            <a:srgbClr val="000000"/>
                          </a:solidFill>
                          <a:effectLst/>
                          <a:latin typeface="Century Gothic" panose="020B0502020202020204" pitchFamily="34" charset="0"/>
                        </a:rPr>
                        <a: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when</a:t>
                      </a:r>
                    </a:p>
                  </a:txBody>
                  <a:tcPr marL="90000" marR="90000" marT="46800" marB="46800" anchor="ctr"/>
                </a:tc>
                <a:extLst>
                  <a:ext uri="{0D108BD9-81ED-4DB2-BD59-A6C34878D82A}">
                    <a16:rowId xmlns:a16="http://schemas.microsoft.com/office/drawing/2014/main" val="82542282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im</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Chor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in the choir</a:t>
                      </a:r>
                    </a:p>
                  </a:txBody>
                  <a:tcPr marL="90000" marR="90000" marT="46800" marB="46800" anchor="ctr"/>
                </a:tc>
                <a:extLst>
                  <a:ext uri="{0D108BD9-81ED-4DB2-BD59-A6C34878D82A}">
                    <a16:rowId xmlns:a16="http://schemas.microsoft.com/office/drawing/2014/main" val="426221376"/>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am Morgen</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in the morning</a:t>
                      </a:r>
                    </a:p>
                  </a:txBody>
                  <a:tcPr marL="90000" marR="90000" marT="46800" marB="46800" anchor="ctr"/>
                </a:tc>
                <a:extLst>
                  <a:ext uri="{0D108BD9-81ED-4DB2-BD59-A6C34878D82A}">
                    <a16:rowId xmlns:a16="http://schemas.microsoft.com/office/drawing/2014/main" val="10011"/>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im</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Orchester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in the orchestra</a:t>
                      </a:r>
                    </a:p>
                  </a:txBody>
                  <a:tcPr marL="90000" marR="90000" marT="46800" marB="46800" anchor="ctr"/>
                </a:tc>
                <a:extLst>
                  <a:ext uri="{0D108BD9-81ED-4DB2-BD59-A6C34878D82A}">
                    <a16:rowId xmlns:a16="http://schemas.microsoft.com/office/drawing/2014/main" val="10012"/>
                  </a:ext>
                </a:extLst>
              </a:tr>
            </a:tbl>
          </a:graphicData>
        </a:graphic>
      </p:graphicFrame>
      <p:sp>
        <p:nvSpPr>
          <p:cNvPr id="38" name="Rectangle 37">
            <a:extLst>
              <a:ext uri="{FF2B5EF4-FFF2-40B4-BE49-F238E27FC236}">
                <a16:creationId xmlns:a16="http://schemas.microsoft.com/office/drawing/2014/main" id="{19509943-55FC-4F7C-81BB-D4DC52DCE2C9}"/>
              </a:ext>
            </a:extLst>
          </p:cNvPr>
          <p:cNvSpPr/>
          <p:nvPr/>
        </p:nvSpPr>
        <p:spPr>
          <a:xfrm>
            <a:off x="135262" y="4235345"/>
            <a:ext cx="4561295" cy="329247"/>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1600" b="1" dirty="0">
                <a:solidFill>
                  <a:srgbClr val="FFFFFF"/>
                </a:solidFill>
                <a:latin typeface="Century Gothic" panose="020B0502020202020204" pitchFamily="34" charset="0"/>
              </a:rPr>
              <a:t> Saying when you and others do things</a:t>
            </a:r>
          </a:p>
        </p:txBody>
      </p:sp>
      <p:sp>
        <p:nvSpPr>
          <p:cNvPr id="4" name="TextBox 3">
            <a:extLst>
              <a:ext uri="{FF2B5EF4-FFF2-40B4-BE49-F238E27FC236}">
                <a16:creationId xmlns:a16="http://schemas.microsoft.com/office/drawing/2014/main" id="{9445C956-4546-41C4-9653-C868B9F79660}"/>
              </a:ext>
            </a:extLst>
          </p:cNvPr>
          <p:cNvSpPr txBox="1"/>
          <p:nvPr/>
        </p:nvSpPr>
        <p:spPr>
          <a:xfrm>
            <a:off x="45952" y="848638"/>
            <a:ext cx="6651239" cy="338554"/>
          </a:xfrm>
          <a:prstGeom prst="rect">
            <a:avLst/>
          </a:prstGeom>
          <a:noFill/>
        </p:spPr>
        <p:txBody>
          <a:bodyPr wrap="square" rtlCol="0">
            <a:spAutoFit/>
          </a:bodyPr>
          <a:lstStyle/>
          <a:p>
            <a:pPr lvl="0" fontAlgn="auto">
              <a:spcBef>
                <a:spcPts val="0"/>
              </a:spcBef>
              <a:spcAft>
                <a:spcPts val="0"/>
              </a:spcAft>
            </a:pPr>
            <a:r>
              <a:rPr lang="en-GB" sz="1600" dirty="0">
                <a:latin typeface="Century Gothic" panose="020F0302020204030204"/>
              </a:rPr>
              <a:t>The order of words in a simple German sentence is:</a:t>
            </a: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44</a:t>
            </a:r>
          </a:p>
        </p:txBody>
      </p:sp>
      <p:sp>
        <p:nvSpPr>
          <p:cNvPr id="23" name="Rounded Rectangle 22"/>
          <p:cNvSpPr/>
          <p:nvPr/>
        </p:nvSpPr>
        <p:spPr>
          <a:xfrm>
            <a:off x="5199969" y="8162438"/>
            <a:ext cx="1368152" cy="66406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2.2.2 &amp; 2.1.1</a:t>
            </a:r>
          </a:p>
        </p:txBody>
      </p:sp>
      <p:graphicFrame>
        <p:nvGraphicFramePr>
          <p:cNvPr id="24" name="Table 23"/>
          <p:cNvGraphicFramePr>
            <a:graphicFrameLocks noGrp="1"/>
          </p:cNvGraphicFramePr>
          <p:nvPr>
            <p:extLst>
              <p:ext uri="{D42A27DB-BD31-4B8C-83A1-F6EECF244321}">
                <p14:modId xmlns:p14="http://schemas.microsoft.com/office/powerpoint/2010/main" val="2665033910"/>
              </p:ext>
            </p:extLst>
          </p:nvPr>
        </p:nvGraphicFramePr>
        <p:xfrm>
          <a:off x="249536" y="4610745"/>
          <a:ext cx="652829" cy="3688080"/>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0553">
                <a:tc>
                  <a:txBody>
                    <a:bodyPr/>
                    <a:lstStyle/>
                    <a:p>
                      <a:pPr algn="ctr"/>
                      <a:r>
                        <a:rPr lang="en-GB" sz="1600" b="0" i="1" dirty="0">
                          <a:solidFill>
                            <a:schemeClr val="tx1"/>
                          </a:solidFill>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0553">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0553">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0553">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0553">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0553">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0553">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0553">
                <a:tc>
                  <a:txBody>
                    <a:bodyPr/>
                    <a:lstStyle/>
                    <a:p>
                      <a:pPr algn="ct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0553">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0553">
                <a:tc>
                  <a:txBody>
                    <a:bodyPr/>
                    <a:lstStyle/>
                    <a:p>
                      <a:pPr algn="ct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0553">
                <a:tc>
                  <a:txBody>
                    <a:bodyPr/>
                    <a:lstStyle/>
                    <a:p>
                      <a:pPr algn="ct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40" name="TextBox 39">
            <a:extLst>
              <a:ext uri="{FF2B5EF4-FFF2-40B4-BE49-F238E27FC236}">
                <a16:creationId xmlns:a16="http://schemas.microsoft.com/office/drawing/2014/main" id="{B2D4345B-69EA-418E-9538-BBF2AA23A9CF}"/>
              </a:ext>
            </a:extLst>
          </p:cNvPr>
          <p:cNvSpPr txBox="1"/>
          <p:nvPr/>
        </p:nvSpPr>
        <p:spPr>
          <a:xfrm>
            <a:off x="404664" y="1338765"/>
            <a:ext cx="1117901" cy="338554"/>
          </a:xfrm>
          <a:prstGeom prst="rect">
            <a:avLst/>
          </a:prstGeom>
          <a:solidFill>
            <a:srgbClr val="DAA520"/>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SUBJECT</a:t>
            </a:r>
          </a:p>
        </p:txBody>
      </p:sp>
      <p:sp>
        <p:nvSpPr>
          <p:cNvPr id="41" name="TextBox 40">
            <a:extLst>
              <a:ext uri="{FF2B5EF4-FFF2-40B4-BE49-F238E27FC236}">
                <a16:creationId xmlns:a16="http://schemas.microsoft.com/office/drawing/2014/main" id="{4258DCF7-BF45-4F9D-96B9-6942807676ED}"/>
              </a:ext>
            </a:extLst>
          </p:cNvPr>
          <p:cNvSpPr txBox="1"/>
          <p:nvPr/>
        </p:nvSpPr>
        <p:spPr>
          <a:xfrm>
            <a:off x="1772369" y="1338765"/>
            <a:ext cx="1106163" cy="338554"/>
          </a:xfrm>
          <a:prstGeom prst="rect">
            <a:avLst/>
          </a:prstGeom>
          <a:solidFill>
            <a:srgbClr val="5B9BD5">
              <a:lumMod val="60000"/>
              <a:lumOff val="4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VERB</a:t>
            </a:r>
          </a:p>
        </p:txBody>
      </p:sp>
      <p:sp>
        <p:nvSpPr>
          <p:cNvPr id="42" name="TextBox 41">
            <a:extLst>
              <a:ext uri="{FF2B5EF4-FFF2-40B4-BE49-F238E27FC236}">
                <a16:creationId xmlns:a16="http://schemas.microsoft.com/office/drawing/2014/main" id="{A0CF8E12-D90E-44E2-AD18-2852381740B9}"/>
              </a:ext>
            </a:extLst>
          </p:cNvPr>
          <p:cNvSpPr txBox="1"/>
          <p:nvPr/>
        </p:nvSpPr>
        <p:spPr>
          <a:xfrm>
            <a:off x="3128336" y="1332303"/>
            <a:ext cx="1106163" cy="338554"/>
          </a:xfrm>
          <a:prstGeom prst="rect">
            <a:avLst/>
          </a:prstGeom>
          <a:solidFill>
            <a:srgbClr val="70AD47">
              <a:lumMod val="40000"/>
              <a:lumOff val="6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ADVERB</a:t>
            </a:r>
          </a:p>
        </p:txBody>
      </p:sp>
      <p:sp>
        <p:nvSpPr>
          <p:cNvPr id="43" name="TextBox 42">
            <a:extLst>
              <a:ext uri="{FF2B5EF4-FFF2-40B4-BE49-F238E27FC236}">
                <a16:creationId xmlns:a16="http://schemas.microsoft.com/office/drawing/2014/main" id="{33D82C17-0B12-40DE-8ECD-8C09365FCACD}"/>
              </a:ext>
            </a:extLst>
          </p:cNvPr>
          <p:cNvSpPr txBox="1"/>
          <p:nvPr/>
        </p:nvSpPr>
        <p:spPr>
          <a:xfrm>
            <a:off x="4482077" y="1330319"/>
            <a:ext cx="1106163" cy="338554"/>
          </a:xfrm>
          <a:prstGeom prst="rect">
            <a:avLst/>
          </a:prstGeom>
          <a:solidFill>
            <a:srgbClr val="FBC1F7"/>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OBJECT</a:t>
            </a:r>
          </a:p>
        </p:txBody>
      </p:sp>
      <p:grpSp>
        <p:nvGrpSpPr>
          <p:cNvPr id="45" name="Group 44">
            <a:extLst>
              <a:ext uri="{FF2B5EF4-FFF2-40B4-BE49-F238E27FC236}">
                <a16:creationId xmlns:a16="http://schemas.microsoft.com/office/drawing/2014/main" id="{63D2B34F-5CB5-4E3E-B16C-5490E0284C5E}"/>
              </a:ext>
            </a:extLst>
          </p:cNvPr>
          <p:cNvGrpSpPr/>
          <p:nvPr/>
        </p:nvGrpSpPr>
        <p:grpSpPr>
          <a:xfrm>
            <a:off x="5503086" y="1231569"/>
            <a:ext cx="374186" cy="532119"/>
            <a:chOff x="10442819" y="2120158"/>
            <a:chExt cx="507524" cy="1092200"/>
          </a:xfrm>
        </p:grpSpPr>
        <p:grpSp>
          <p:nvGrpSpPr>
            <p:cNvPr id="47" name="Group 46">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49" name="Straight Connector 4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noFill/>
              <a:ln w="19050" cap="flat" cmpd="sng" algn="ctr">
                <a:solidFill>
                  <a:srgbClr val="5B9BD5">
                    <a:lumMod val="50000"/>
                  </a:srgbClr>
                </a:solidFill>
                <a:prstDash val="solid"/>
                <a:miter lim="800000"/>
              </a:ln>
              <a:effectLst/>
            </p:spPr>
          </p:cxnSp>
          <p:cxnSp>
            <p:nvCxnSpPr>
              <p:cNvPr id="50" name="Straight Connector 49">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noFill/>
              <a:ln w="19050" cap="flat" cmpd="sng" algn="ctr">
                <a:solidFill>
                  <a:srgbClr val="5B9BD5">
                    <a:lumMod val="50000"/>
                  </a:srgbClr>
                </a:solidFill>
                <a:prstDash val="solid"/>
                <a:miter lim="800000"/>
              </a:ln>
              <a:effectLst/>
            </p:spPr>
          </p:cxnSp>
          <p:cxnSp>
            <p:nvCxnSpPr>
              <p:cNvPr id="51" name="Straight Connector 5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noFill/>
              <a:ln w="19050" cap="flat" cmpd="sng" algn="ctr">
                <a:solidFill>
                  <a:srgbClr val="115076"/>
                </a:solidFill>
                <a:prstDash val="solid"/>
                <a:miter lim="800000"/>
              </a:ln>
              <a:effectLst/>
            </p:spPr>
          </p:cxnSp>
        </p:grpSp>
        <p:cxnSp>
          <p:nvCxnSpPr>
            <p:cNvPr id="48" name="Straight Connector 47">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noFill/>
            <a:ln w="19050" cap="flat" cmpd="sng" algn="ctr">
              <a:solidFill>
                <a:srgbClr val="4472C4">
                  <a:lumMod val="50000"/>
                </a:srgbClr>
              </a:solidFill>
              <a:prstDash val="solid"/>
              <a:miter lim="800000"/>
            </a:ln>
            <a:effectLst/>
          </p:spPr>
        </p:cxnSp>
      </p:grpSp>
      <p:sp>
        <p:nvSpPr>
          <p:cNvPr id="46" name="TextBox 45">
            <a:extLst>
              <a:ext uri="{FF2B5EF4-FFF2-40B4-BE49-F238E27FC236}">
                <a16:creationId xmlns:a16="http://schemas.microsoft.com/office/drawing/2014/main" id="{3DF7EA08-AEEA-46AF-A86D-27206F37A207}"/>
              </a:ext>
            </a:extLst>
          </p:cNvPr>
          <p:cNvSpPr txBox="1"/>
          <p:nvPr/>
        </p:nvSpPr>
        <p:spPr>
          <a:xfrm>
            <a:off x="5879849" y="1112730"/>
            <a:ext cx="789511" cy="830997"/>
          </a:xfrm>
          <a:prstGeom prst="rect">
            <a:avLst/>
          </a:prstGeom>
          <a:solidFill>
            <a:srgbClr val="4472C4">
              <a:lumMod val="5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entury Gothic" panose="020F0302020204030204"/>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Century Gothic" panose="020F0302020204030204"/>
              </a:rPr>
              <a:t>1</a:t>
            </a:r>
          </a:p>
        </p:txBody>
      </p:sp>
      <p:sp>
        <p:nvSpPr>
          <p:cNvPr id="52" name="TextBox 51">
            <a:extLst>
              <a:ext uri="{FF2B5EF4-FFF2-40B4-BE49-F238E27FC236}">
                <a16:creationId xmlns:a16="http://schemas.microsoft.com/office/drawing/2014/main" id="{B2D4345B-69EA-418E-9538-BBF2AA23A9CF}"/>
              </a:ext>
            </a:extLst>
          </p:cNvPr>
          <p:cNvSpPr txBox="1"/>
          <p:nvPr/>
        </p:nvSpPr>
        <p:spPr>
          <a:xfrm>
            <a:off x="3127678" y="2411760"/>
            <a:ext cx="1063395" cy="338554"/>
          </a:xfrm>
          <a:prstGeom prst="rect">
            <a:avLst/>
          </a:prstGeom>
          <a:solidFill>
            <a:srgbClr val="DAA520"/>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SUBJECT</a:t>
            </a:r>
          </a:p>
        </p:txBody>
      </p:sp>
      <p:sp>
        <p:nvSpPr>
          <p:cNvPr id="53" name="TextBox 52">
            <a:extLst>
              <a:ext uri="{FF2B5EF4-FFF2-40B4-BE49-F238E27FC236}">
                <a16:creationId xmlns:a16="http://schemas.microsoft.com/office/drawing/2014/main" id="{4258DCF7-BF45-4F9D-96B9-6942807676ED}"/>
              </a:ext>
            </a:extLst>
          </p:cNvPr>
          <p:cNvSpPr txBox="1"/>
          <p:nvPr/>
        </p:nvSpPr>
        <p:spPr>
          <a:xfrm>
            <a:off x="1772369" y="2405427"/>
            <a:ext cx="1106163" cy="338554"/>
          </a:xfrm>
          <a:prstGeom prst="rect">
            <a:avLst/>
          </a:prstGeom>
          <a:solidFill>
            <a:srgbClr val="5B9BD5">
              <a:lumMod val="60000"/>
              <a:lumOff val="4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VERB</a:t>
            </a:r>
          </a:p>
        </p:txBody>
      </p:sp>
      <p:sp>
        <p:nvSpPr>
          <p:cNvPr id="54" name="TextBox 53">
            <a:extLst>
              <a:ext uri="{FF2B5EF4-FFF2-40B4-BE49-F238E27FC236}">
                <a16:creationId xmlns:a16="http://schemas.microsoft.com/office/drawing/2014/main" id="{A0CF8E12-D90E-44E2-AD18-2852381740B9}"/>
              </a:ext>
            </a:extLst>
          </p:cNvPr>
          <p:cNvSpPr txBox="1"/>
          <p:nvPr/>
        </p:nvSpPr>
        <p:spPr>
          <a:xfrm>
            <a:off x="404126" y="2405427"/>
            <a:ext cx="1106163" cy="338554"/>
          </a:xfrm>
          <a:prstGeom prst="rect">
            <a:avLst/>
          </a:prstGeom>
          <a:solidFill>
            <a:srgbClr val="70AD47">
              <a:lumMod val="40000"/>
              <a:lumOff val="6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ADVERB</a:t>
            </a:r>
          </a:p>
        </p:txBody>
      </p:sp>
      <p:sp>
        <p:nvSpPr>
          <p:cNvPr id="55" name="TextBox 54">
            <a:extLst>
              <a:ext uri="{FF2B5EF4-FFF2-40B4-BE49-F238E27FC236}">
                <a16:creationId xmlns:a16="http://schemas.microsoft.com/office/drawing/2014/main" id="{33D82C17-0B12-40DE-8ECD-8C09365FCACD}"/>
              </a:ext>
            </a:extLst>
          </p:cNvPr>
          <p:cNvSpPr txBox="1"/>
          <p:nvPr/>
        </p:nvSpPr>
        <p:spPr>
          <a:xfrm>
            <a:off x="4447953" y="2396981"/>
            <a:ext cx="1106163" cy="338554"/>
          </a:xfrm>
          <a:prstGeom prst="rect">
            <a:avLst/>
          </a:prstGeom>
          <a:solidFill>
            <a:srgbClr val="FBC1F7"/>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OBJECT</a:t>
            </a:r>
          </a:p>
        </p:txBody>
      </p:sp>
      <p:grpSp>
        <p:nvGrpSpPr>
          <p:cNvPr id="56" name="Group 55">
            <a:extLst>
              <a:ext uri="{FF2B5EF4-FFF2-40B4-BE49-F238E27FC236}">
                <a16:creationId xmlns:a16="http://schemas.microsoft.com/office/drawing/2014/main" id="{63D2B34F-5CB5-4E3E-B16C-5490E0284C5E}"/>
              </a:ext>
            </a:extLst>
          </p:cNvPr>
          <p:cNvGrpSpPr/>
          <p:nvPr/>
        </p:nvGrpSpPr>
        <p:grpSpPr>
          <a:xfrm>
            <a:off x="5503086" y="2298231"/>
            <a:ext cx="374186" cy="532119"/>
            <a:chOff x="10442819" y="2120158"/>
            <a:chExt cx="507524" cy="1092200"/>
          </a:xfrm>
        </p:grpSpPr>
        <p:grpSp>
          <p:nvGrpSpPr>
            <p:cNvPr id="57" name="Group 56">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59" name="Straight Connector 5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noFill/>
              <a:ln w="19050" cap="flat" cmpd="sng" algn="ctr">
                <a:solidFill>
                  <a:srgbClr val="5B9BD5">
                    <a:lumMod val="50000"/>
                  </a:srgbClr>
                </a:solidFill>
                <a:prstDash val="solid"/>
                <a:miter lim="800000"/>
              </a:ln>
              <a:effectLst/>
            </p:spPr>
          </p:cxnSp>
          <p:cxnSp>
            <p:nvCxnSpPr>
              <p:cNvPr id="60" name="Straight Connector 59">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noFill/>
              <a:ln w="19050" cap="flat" cmpd="sng" algn="ctr">
                <a:solidFill>
                  <a:srgbClr val="5B9BD5">
                    <a:lumMod val="50000"/>
                  </a:srgbClr>
                </a:solidFill>
                <a:prstDash val="solid"/>
                <a:miter lim="800000"/>
              </a:ln>
              <a:effectLst/>
            </p:spPr>
          </p:cxnSp>
          <p:cxnSp>
            <p:nvCxnSpPr>
              <p:cNvPr id="61" name="Straight Connector 6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noFill/>
              <a:ln w="19050" cap="flat" cmpd="sng" algn="ctr">
                <a:solidFill>
                  <a:srgbClr val="115076"/>
                </a:solidFill>
                <a:prstDash val="solid"/>
                <a:miter lim="800000"/>
              </a:ln>
              <a:effectLst/>
            </p:spPr>
          </p:cxnSp>
        </p:grpSp>
        <p:cxnSp>
          <p:nvCxnSpPr>
            <p:cNvPr id="58" name="Straight Connector 57">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noFill/>
            <a:ln w="19050" cap="flat" cmpd="sng" algn="ctr">
              <a:solidFill>
                <a:srgbClr val="4472C4">
                  <a:lumMod val="50000"/>
                </a:srgbClr>
              </a:solidFill>
              <a:prstDash val="solid"/>
              <a:miter lim="800000"/>
            </a:ln>
            <a:effectLst/>
          </p:spPr>
        </p:cxnSp>
      </p:grpSp>
      <p:sp>
        <p:nvSpPr>
          <p:cNvPr id="62" name="TextBox 61">
            <a:extLst>
              <a:ext uri="{FF2B5EF4-FFF2-40B4-BE49-F238E27FC236}">
                <a16:creationId xmlns:a16="http://schemas.microsoft.com/office/drawing/2014/main" id="{3DF7EA08-AEEA-46AF-A86D-27206F37A207}"/>
              </a:ext>
            </a:extLst>
          </p:cNvPr>
          <p:cNvSpPr txBox="1"/>
          <p:nvPr/>
        </p:nvSpPr>
        <p:spPr>
          <a:xfrm>
            <a:off x="5879849" y="2179392"/>
            <a:ext cx="789511" cy="830997"/>
          </a:xfrm>
          <a:prstGeom prst="rect">
            <a:avLst/>
          </a:prstGeom>
          <a:solidFill>
            <a:srgbClr val="4472C4">
              <a:lumMod val="5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entury Gothic" panose="020F0302020204030204"/>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Century Gothic" panose="020F0302020204030204"/>
              </a:rPr>
              <a:t>2</a:t>
            </a:r>
          </a:p>
        </p:txBody>
      </p:sp>
      <p:sp>
        <p:nvSpPr>
          <p:cNvPr id="63" name="TextBox 62">
            <a:extLst>
              <a:ext uri="{FF2B5EF4-FFF2-40B4-BE49-F238E27FC236}">
                <a16:creationId xmlns:a16="http://schemas.microsoft.com/office/drawing/2014/main" id="{9445C956-4546-41C4-9653-C868B9F79660}"/>
              </a:ext>
            </a:extLst>
          </p:cNvPr>
          <p:cNvSpPr txBox="1"/>
          <p:nvPr/>
        </p:nvSpPr>
        <p:spPr>
          <a:xfrm>
            <a:off x="15301" y="1767553"/>
            <a:ext cx="5990981" cy="584775"/>
          </a:xfrm>
          <a:prstGeom prst="rect">
            <a:avLst/>
          </a:prstGeom>
          <a:noFill/>
        </p:spPr>
        <p:txBody>
          <a:bodyPr wrap="square" rtlCol="0">
            <a:spAutoFit/>
          </a:bodyPr>
          <a:lstStyle/>
          <a:p>
            <a:pPr lvl="0" fontAlgn="auto">
              <a:spcBef>
                <a:spcPts val="0"/>
              </a:spcBef>
              <a:spcAft>
                <a:spcPts val="0"/>
              </a:spcAft>
            </a:pPr>
            <a:r>
              <a:rPr lang="en-GB" sz="1600" dirty="0">
                <a:latin typeface="Century Gothic" panose="020F0302020204030204"/>
              </a:rPr>
              <a:t>Sometimes, we want to </a:t>
            </a:r>
            <a:r>
              <a:rPr lang="en-GB" sz="1600" u="sng" dirty="0">
                <a:latin typeface="Century Gothic" panose="020F0302020204030204"/>
              </a:rPr>
              <a:t>start the sentence </a:t>
            </a:r>
            <a:r>
              <a:rPr lang="en-GB" sz="1600" dirty="0">
                <a:latin typeface="Century Gothic" panose="020F0302020204030204"/>
              </a:rPr>
              <a:t>with the </a:t>
            </a:r>
            <a:r>
              <a:rPr lang="en-GB" sz="1600" b="1" dirty="0">
                <a:latin typeface="Century Gothic" panose="020F0302020204030204"/>
              </a:rPr>
              <a:t>adverb</a:t>
            </a:r>
            <a:r>
              <a:rPr lang="en-GB" sz="1600" dirty="0">
                <a:latin typeface="Century Gothic" panose="020F0302020204030204"/>
              </a:rPr>
              <a:t>.</a:t>
            </a:r>
            <a:br>
              <a:rPr lang="en-GB" sz="1600" dirty="0">
                <a:latin typeface="Century Gothic" panose="020F0302020204030204"/>
              </a:rPr>
            </a:br>
            <a:r>
              <a:rPr lang="en-GB" sz="1600" dirty="0">
                <a:latin typeface="Century Gothic" panose="020F0302020204030204"/>
              </a:rPr>
              <a:t>When we do this, the </a:t>
            </a:r>
            <a:r>
              <a:rPr lang="en-GB" sz="1600" b="1" dirty="0">
                <a:latin typeface="Century Gothic" panose="020F0302020204030204"/>
              </a:rPr>
              <a:t>subject</a:t>
            </a:r>
            <a:r>
              <a:rPr lang="en-GB" sz="1600" dirty="0">
                <a:latin typeface="Century Gothic" panose="020F0302020204030204"/>
              </a:rPr>
              <a:t> and </a:t>
            </a:r>
            <a:r>
              <a:rPr lang="en-GB" sz="1600" b="1" dirty="0">
                <a:latin typeface="Century Gothic" panose="020F0302020204030204"/>
              </a:rPr>
              <a:t>adverb</a:t>
            </a:r>
            <a:r>
              <a:rPr lang="en-GB" sz="1600" dirty="0">
                <a:latin typeface="Century Gothic" panose="020F0302020204030204"/>
              </a:rPr>
              <a:t> swap places:</a:t>
            </a:r>
          </a:p>
        </p:txBody>
      </p:sp>
      <p:sp>
        <p:nvSpPr>
          <p:cNvPr id="5" name="Rectangle 4"/>
          <p:cNvSpPr/>
          <p:nvPr/>
        </p:nvSpPr>
        <p:spPr>
          <a:xfrm>
            <a:off x="19533" y="2884126"/>
            <a:ext cx="6651239" cy="584775"/>
          </a:xfrm>
          <a:prstGeom prst="rect">
            <a:avLst/>
          </a:prstGeom>
        </p:spPr>
        <p:txBody>
          <a:bodyPr wrap="square">
            <a:spAutoFit/>
          </a:bodyPr>
          <a:lstStyle/>
          <a:p>
            <a:pPr lvl="0" fontAlgn="auto">
              <a:spcBef>
                <a:spcPts val="0"/>
              </a:spcBef>
              <a:spcAft>
                <a:spcPts val="0"/>
              </a:spcAft>
            </a:pPr>
            <a:r>
              <a:rPr lang="en-GB" sz="1600" dirty="0">
                <a:latin typeface="Century Gothic" panose="020F0302020204030204"/>
              </a:rPr>
              <a:t>The position of the </a:t>
            </a:r>
            <a:r>
              <a:rPr lang="en-GB" sz="1600" b="1" dirty="0">
                <a:latin typeface="Century Gothic" panose="020F0302020204030204"/>
              </a:rPr>
              <a:t>verb </a:t>
            </a:r>
            <a:r>
              <a:rPr lang="en-GB" sz="1600" dirty="0">
                <a:latin typeface="Century Gothic" panose="020F0302020204030204"/>
              </a:rPr>
              <a:t>does not change. </a:t>
            </a:r>
            <a:br>
              <a:rPr lang="en-GB" sz="1600" dirty="0">
                <a:latin typeface="Century Gothic" panose="020F0302020204030204"/>
              </a:rPr>
            </a:br>
            <a:r>
              <a:rPr lang="en-GB" sz="1600" dirty="0">
                <a:latin typeface="Century Gothic" panose="020F0302020204030204"/>
              </a:rPr>
              <a:t>It is always </a:t>
            </a:r>
            <a:r>
              <a:rPr lang="en-GB" sz="1600" b="1" dirty="0">
                <a:latin typeface="Century Gothic" panose="020F0302020204030204"/>
              </a:rPr>
              <a:t>between</a:t>
            </a:r>
            <a:r>
              <a:rPr lang="en-GB" sz="1600" dirty="0">
                <a:latin typeface="Century Gothic" panose="020F0302020204030204"/>
              </a:rPr>
              <a:t> the subject and the adverb:</a:t>
            </a:r>
          </a:p>
        </p:txBody>
      </p:sp>
      <p:sp>
        <p:nvSpPr>
          <p:cNvPr id="7" name="TextBox 6"/>
          <p:cNvSpPr txBox="1"/>
          <p:nvPr/>
        </p:nvSpPr>
        <p:spPr>
          <a:xfrm>
            <a:off x="192439" y="3455048"/>
            <a:ext cx="5870478" cy="584775"/>
          </a:xfrm>
          <a:prstGeom prst="rect">
            <a:avLst/>
          </a:prstGeom>
          <a:noFill/>
        </p:spPr>
        <p:txBody>
          <a:bodyPr wrap="square" rtlCol="0">
            <a:spAutoFit/>
          </a:bodyPr>
          <a:lstStyle/>
          <a:p>
            <a:r>
              <a:rPr lang="en-GB" sz="1600" b="1" u="sng" dirty="0" err="1">
                <a:latin typeface="Century Gothic" panose="020B0502020202020204" pitchFamily="34" charset="0"/>
              </a:rPr>
              <a:t>Ich</a:t>
            </a:r>
            <a:r>
              <a:rPr lang="en-GB" sz="1600" dirty="0">
                <a:latin typeface="Century Gothic" panose="020B0502020202020204" pitchFamily="34" charset="0"/>
              </a:rPr>
              <a:t> </a:t>
            </a:r>
            <a:r>
              <a:rPr lang="en-GB" sz="1600" b="1" u="sng" dirty="0" err="1">
                <a:latin typeface="Century Gothic" panose="020B0502020202020204" pitchFamily="34" charset="0"/>
              </a:rPr>
              <a:t>spiele</a:t>
            </a:r>
            <a:r>
              <a:rPr lang="en-GB" sz="1600" dirty="0">
                <a:latin typeface="Century Gothic" panose="020B0502020202020204" pitchFamily="34" charset="0"/>
              </a:rPr>
              <a:t> </a:t>
            </a:r>
            <a:r>
              <a:rPr lang="en-GB" sz="1600" dirty="0" err="1">
                <a:latin typeface="Century Gothic" panose="020B0502020202020204" pitchFamily="34" charset="0"/>
              </a:rPr>
              <a:t>heute</a:t>
            </a:r>
            <a:r>
              <a:rPr lang="en-GB" sz="1600" dirty="0">
                <a:latin typeface="Century Gothic" panose="020B0502020202020204" pitchFamily="34" charset="0"/>
              </a:rPr>
              <a:t> </a:t>
            </a:r>
            <a:r>
              <a:rPr lang="en-GB" sz="1600" dirty="0" err="1">
                <a:latin typeface="Century Gothic" panose="020B0502020202020204" pitchFamily="34" charset="0"/>
              </a:rPr>
              <a:t>Gitarre</a:t>
            </a:r>
            <a:r>
              <a:rPr lang="en-GB" sz="1600" dirty="0">
                <a:latin typeface="Century Gothic" panose="020B0502020202020204" pitchFamily="34" charset="0"/>
              </a:rPr>
              <a:t>.  </a:t>
            </a:r>
            <a:r>
              <a:rPr lang="en-GB" sz="1600" i="1" dirty="0">
                <a:latin typeface="Century Gothic" panose="020B0502020202020204" pitchFamily="34" charset="0"/>
              </a:rPr>
              <a:t>I’m playing guitar today.</a:t>
            </a:r>
            <a:br>
              <a:rPr lang="en-GB" sz="1600" i="1" dirty="0">
                <a:latin typeface="Century Gothic" panose="020B0502020202020204" pitchFamily="34" charset="0"/>
              </a:rPr>
            </a:br>
            <a:r>
              <a:rPr lang="en-GB" sz="1600" dirty="0" err="1">
                <a:latin typeface="Century Gothic" panose="020B0502020202020204" pitchFamily="34" charset="0"/>
              </a:rPr>
              <a:t>Heute</a:t>
            </a:r>
            <a:r>
              <a:rPr lang="en-GB" sz="1600" dirty="0">
                <a:latin typeface="Century Gothic" panose="020B0502020202020204" pitchFamily="34" charset="0"/>
              </a:rPr>
              <a:t> </a:t>
            </a:r>
            <a:r>
              <a:rPr lang="en-GB" sz="1600" b="1" u="sng" dirty="0" err="1">
                <a:latin typeface="Century Gothic" panose="020B0502020202020204" pitchFamily="34" charset="0"/>
              </a:rPr>
              <a:t>spiele</a:t>
            </a:r>
            <a:r>
              <a:rPr lang="en-GB" sz="1600" dirty="0">
                <a:latin typeface="Century Gothic" panose="020B0502020202020204" pitchFamily="34" charset="0"/>
              </a:rPr>
              <a:t> </a:t>
            </a:r>
            <a:r>
              <a:rPr lang="en-GB" sz="1600" b="1" u="sng" dirty="0" err="1">
                <a:latin typeface="Century Gothic" panose="020B0502020202020204" pitchFamily="34" charset="0"/>
              </a:rPr>
              <a:t>ich</a:t>
            </a:r>
            <a:r>
              <a:rPr lang="en-GB" sz="1600" dirty="0">
                <a:latin typeface="Century Gothic" panose="020B0502020202020204" pitchFamily="34" charset="0"/>
              </a:rPr>
              <a:t> </a:t>
            </a:r>
            <a:r>
              <a:rPr lang="en-GB" sz="1600" dirty="0" err="1">
                <a:latin typeface="Century Gothic" panose="020B0502020202020204" pitchFamily="34" charset="0"/>
              </a:rPr>
              <a:t>Gitarre</a:t>
            </a:r>
            <a:r>
              <a:rPr lang="en-GB" sz="1600" dirty="0">
                <a:latin typeface="Century Gothic" panose="020B0502020202020204" pitchFamily="34" charset="0"/>
              </a:rPr>
              <a:t>.  </a:t>
            </a:r>
            <a:r>
              <a:rPr lang="en-GB" sz="1600" i="1" dirty="0">
                <a:latin typeface="Century Gothic" panose="020B0502020202020204" pitchFamily="34" charset="0"/>
              </a:rPr>
              <a:t>Today I’m playing guitar.</a:t>
            </a:r>
          </a:p>
        </p:txBody>
      </p:sp>
      <p:sp>
        <p:nvSpPr>
          <p:cNvPr id="64" name="Speech Bubble: Rectangle with Corners Rounded 19">
            <a:extLst>
              <a:ext uri="{FF2B5EF4-FFF2-40B4-BE49-F238E27FC236}">
                <a16:creationId xmlns:a16="http://schemas.microsoft.com/office/drawing/2014/main" id="{A32A26A5-8FA3-438A-A775-4F31378E3174}"/>
              </a:ext>
            </a:extLst>
          </p:cNvPr>
          <p:cNvSpPr/>
          <p:nvPr/>
        </p:nvSpPr>
        <p:spPr>
          <a:xfrm>
            <a:off x="5289995" y="3207033"/>
            <a:ext cx="1471252" cy="840236"/>
          </a:xfrm>
          <a:prstGeom prst="wedgeRoundRectCallout">
            <a:avLst>
              <a:gd name="adj1" fmla="val -47720"/>
              <a:gd name="adj2" fmla="val 27845"/>
              <a:gd name="adj3" fmla="val 16667"/>
            </a:avLst>
          </a:prstGeom>
          <a:solidFill>
            <a:schemeClr val="bg1">
              <a:lumMod val="95000"/>
            </a:schemeClr>
          </a:solidFill>
          <a:ln>
            <a:solidFill>
              <a:schemeClr val="tx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GB" sz="1400" dirty="0">
                <a:solidFill>
                  <a:srgbClr val="000000"/>
                </a:solidFill>
                <a:latin typeface="Century Gothic" panose="020B0502020202020204" pitchFamily="34" charset="0"/>
              </a:rPr>
              <a:t>Starting with the adverb emphasises it.</a:t>
            </a:r>
            <a:endParaRPr lang="en-US" sz="1400" dirty="0">
              <a:solidFill>
                <a:srgbClr val="000000"/>
              </a:solidFill>
            </a:endParaRPr>
          </a:p>
        </p:txBody>
      </p:sp>
      <p:sp>
        <p:nvSpPr>
          <p:cNvPr id="65" name="Speech Bubble: Rectangle with Corners Rounded 19">
            <a:extLst>
              <a:ext uri="{FF2B5EF4-FFF2-40B4-BE49-F238E27FC236}">
                <a16:creationId xmlns:a16="http://schemas.microsoft.com/office/drawing/2014/main" id="{A32A26A5-8FA3-438A-A775-4F31378E3174}"/>
              </a:ext>
            </a:extLst>
          </p:cNvPr>
          <p:cNvSpPr/>
          <p:nvPr/>
        </p:nvSpPr>
        <p:spPr>
          <a:xfrm>
            <a:off x="4625444" y="4803477"/>
            <a:ext cx="1972803" cy="1162946"/>
          </a:xfrm>
          <a:prstGeom prst="wedgeRoundRectCallout">
            <a:avLst>
              <a:gd name="adj1" fmla="val -47720"/>
              <a:gd name="adj2" fmla="val 27845"/>
              <a:gd name="adj3" fmla="val 16667"/>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GB" sz="1400" dirty="0">
                <a:solidFill>
                  <a:srgbClr val="000000"/>
                </a:solidFill>
                <a:latin typeface="Century Gothic" panose="020B0502020202020204" pitchFamily="34" charset="0"/>
              </a:rPr>
              <a:t>The article for </a:t>
            </a:r>
            <a:r>
              <a:rPr lang="en-GB" sz="1400" dirty="0" err="1">
                <a:solidFill>
                  <a:srgbClr val="000000"/>
                </a:solidFill>
                <a:latin typeface="Century Gothic" panose="020B0502020202020204" pitchFamily="34" charset="0"/>
              </a:rPr>
              <a:t>Dienstag</a:t>
            </a:r>
            <a:r>
              <a:rPr lang="en-GB" sz="1400" dirty="0">
                <a:solidFill>
                  <a:srgbClr val="000000"/>
                </a:solidFill>
                <a:latin typeface="Century Gothic" panose="020B0502020202020204" pitchFamily="34" charset="0"/>
              </a:rPr>
              <a:t>? </a:t>
            </a:r>
            <a:r>
              <a:rPr lang="en-GB" sz="1400" dirty="0">
                <a:solidFill>
                  <a:srgbClr val="000000"/>
                </a:solidFill>
                <a:latin typeface="Century Gothic" panose="020B0502020202020204" pitchFamily="34" charset="0"/>
                <a:sym typeface="Wingdings" panose="05000000000000000000" pitchFamily="2" charset="2"/>
              </a:rPr>
              <a:t> </a:t>
            </a:r>
            <a:r>
              <a:rPr lang="en-GB" sz="1400" b="1" dirty="0">
                <a:solidFill>
                  <a:srgbClr val="000000"/>
                </a:solidFill>
                <a:latin typeface="Century Gothic" panose="020B0502020202020204" pitchFamily="34" charset="0"/>
                <a:sym typeface="Wingdings" panose="05000000000000000000" pitchFamily="2" charset="2"/>
              </a:rPr>
              <a:t>der</a:t>
            </a:r>
            <a:br>
              <a:rPr lang="en-GB" sz="1400" dirty="0">
                <a:solidFill>
                  <a:srgbClr val="000000"/>
                </a:solidFill>
                <a:latin typeface="Century Gothic" panose="020B0502020202020204" pitchFamily="34" charset="0"/>
                <a:sym typeface="Wingdings" panose="05000000000000000000" pitchFamily="2" charset="2"/>
              </a:rPr>
            </a:br>
            <a:r>
              <a:rPr lang="en-GB" sz="1400" dirty="0">
                <a:solidFill>
                  <a:srgbClr val="000000"/>
                </a:solidFill>
                <a:latin typeface="Century Gothic" panose="020B0502020202020204" pitchFamily="34" charset="0"/>
                <a:sym typeface="Wingdings" panose="05000000000000000000" pitchFamily="2" charset="2"/>
              </a:rPr>
              <a:t>How do we know?</a:t>
            </a:r>
            <a:br>
              <a:rPr lang="en-GB" sz="1400" dirty="0">
                <a:solidFill>
                  <a:srgbClr val="000000"/>
                </a:solidFill>
                <a:latin typeface="Century Gothic" panose="020B0502020202020204" pitchFamily="34" charset="0"/>
                <a:sym typeface="Wingdings" panose="05000000000000000000" pitchFamily="2" charset="2"/>
              </a:rPr>
            </a:br>
            <a:r>
              <a:rPr lang="en-GB" sz="1400" dirty="0">
                <a:solidFill>
                  <a:srgbClr val="000000"/>
                </a:solidFill>
                <a:latin typeface="Century Gothic" panose="020B0502020202020204" pitchFamily="34" charset="0"/>
                <a:sym typeface="Wingdings" panose="05000000000000000000" pitchFamily="2" charset="2"/>
              </a:rPr>
              <a:t>Because it’s </a:t>
            </a:r>
            <a:br>
              <a:rPr lang="en-GB" sz="1400" dirty="0">
                <a:solidFill>
                  <a:srgbClr val="000000"/>
                </a:solidFill>
                <a:latin typeface="Century Gothic" panose="020B0502020202020204" pitchFamily="34" charset="0"/>
                <a:sym typeface="Wingdings" panose="05000000000000000000" pitchFamily="2" charset="2"/>
              </a:rPr>
            </a:br>
            <a:r>
              <a:rPr lang="en-GB" sz="1400" dirty="0">
                <a:solidFill>
                  <a:srgbClr val="000000"/>
                </a:solidFill>
                <a:latin typeface="Century Gothic" panose="020B0502020202020204" pitchFamily="34" charset="0"/>
                <a:sym typeface="Wingdings" panose="05000000000000000000" pitchFamily="2" charset="2"/>
              </a:rPr>
              <a:t>‘</a:t>
            </a:r>
            <a:r>
              <a:rPr lang="en-GB" sz="1400" b="1" dirty="0">
                <a:solidFill>
                  <a:srgbClr val="000000"/>
                </a:solidFill>
                <a:latin typeface="Century Gothic" panose="020B0502020202020204" pitchFamily="34" charset="0"/>
                <a:sym typeface="Wingdings" panose="05000000000000000000" pitchFamily="2" charset="2"/>
              </a:rPr>
              <a:t>der Tag’</a:t>
            </a:r>
            <a:r>
              <a:rPr lang="en-GB" sz="1400" dirty="0">
                <a:solidFill>
                  <a:srgbClr val="000000"/>
                </a:solidFill>
                <a:latin typeface="Century Gothic" panose="020B0502020202020204" pitchFamily="34" charset="0"/>
                <a:sym typeface="Wingdings" panose="05000000000000000000" pitchFamily="2" charset="2"/>
              </a:rPr>
              <a:t>!</a:t>
            </a:r>
            <a:endParaRPr lang="en-US" sz="1400" dirty="0">
              <a:solidFill>
                <a:srgbClr val="000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5154" y="7048509"/>
            <a:ext cx="957858" cy="957858"/>
          </a:xfrm>
          <a:prstGeom prst="rect">
            <a:avLst/>
          </a:prstGeom>
        </p:spPr>
      </p:pic>
      <p:pic>
        <p:nvPicPr>
          <p:cNvPr id="66" name="Picture 6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0897" y="6097699"/>
            <a:ext cx="1407224" cy="1115730"/>
          </a:xfrm>
          <a:prstGeom prst="rect">
            <a:avLst/>
          </a:prstGeom>
        </p:spPr>
      </p:pic>
    </p:spTree>
    <p:extLst>
      <p:ext uri="{BB962C8B-B14F-4D97-AF65-F5344CB8AC3E}">
        <p14:creationId xmlns:p14="http://schemas.microsoft.com/office/powerpoint/2010/main" val="357873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Straight Arrow Connector 77"/>
          <p:cNvCxnSpPr/>
          <p:nvPr/>
        </p:nvCxnSpPr>
        <p:spPr>
          <a:xfrm>
            <a:off x="841986" y="5744951"/>
            <a:ext cx="338507" cy="1148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2</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45952" y="593392"/>
            <a:ext cx="6651239"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Time phrases as nouns and adverbs</a:t>
            </a:r>
            <a:endParaRPr lang="en-GB" b="1" baseline="30000" dirty="0">
              <a:solidFill>
                <a:srgbClr val="000000"/>
              </a:solidFill>
              <a:latin typeface="Century Gothic" panose="020B0502020202020204" pitchFamily="34" charset="0"/>
            </a:endParaRP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45</a:t>
            </a:r>
          </a:p>
        </p:txBody>
      </p:sp>
      <p:sp>
        <p:nvSpPr>
          <p:cNvPr id="44" name="TextBox 43">
            <a:extLst>
              <a:ext uri="{FF2B5EF4-FFF2-40B4-BE49-F238E27FC236}">
                <a16:creationId xmlns:a16="http://schemas.microsoft.com/office/drawing/2014/main" id="{E43DCC40-DB06-4BC7-B161-867DE821C494}"/>
              </a:ext>
            </a:extLst>
          </p:cNvPr>
          <p:cNvSpPr txBox="1"/>
          <p:nvPr/>
        </p:nvSpPr>
        <p:spPr>
          <a:xfrm>
            <a:off x="56749" y="4724428"/>
            <a:ext cx="6651239"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Word Order 2 (with W-questions)</a:t>
            </a:r>
            <a:endParaRPr lang="en-GB" b="1" baseline="30000" dirty="0">
              <a:solidFill>
                <a:srgbClr val="000000"/>
              </a:solidFill>
              <a:latin typeface="Century Gothic" panose="020B0502020202020204" pitchFamily="34" charset="0"/>
            </a:endParaRPr>
          </a:p>
        </p:txBody>
      </p:sp>
      <p:sp>
        <p:nvSpPr>
          <p:cNvPr id="6" name="Rectangle 5"/>
          <p:cNvSpPr/>
          <p:nvPr/>
        </p:nvSpPr>
        <p:spPr>
          <a:xfrm>
            <a:off x="56749" y="970631"/>
            <a:ext cx="6801252" cy="830997"/>
          </a:xfrm>
          <a:prstGeom prst="rect">
            <a:avLst/>
          </a:prstGeom>
        </p:spPr>
        <p:txBody>
          <a:bodyPr wrap="square">
            <a:spAutoFit/>
          </a:bodyPr>
          <a:lstStyle/>
          <a:p>
            <a:pPr lvl="0" fontAlgn="auto">
              <a:spcBef>
                <a:spcPts val="0"/>
              </a:spcBef>
              <a:spcAft>
                <a:spcPts val="0"/>
              </a:spcAft>
              <a:defRPr/>
            </a:pPr>
            <a:r>
              <a:rPr lang="en-US" sz="1600" b="1" dirty="0">
                <a:latin typeface="Century Gothic" panose="020B0502020202020204" pitchFamily="34" charset="0"/>
                <a:ea typeface="SimSun" panose="02010600030101010101" pitchFamily="2" charset="-122"/>
                <a:cs typeface="Times New Roman" panose="02020603050405020304" pitchFamily="18" charset="0"/>
              </a:rPr>
              <a:t>Days of the week </a:t>
            </a:r>
            <a:r>
              <a:rPr lang="en-US" sz="1600" dirty="0">
                <a:latin typeface="Century Gothic" panose="020B0502020202020204" pitchFamily="34" charset="0"/>
                <a:ea typeface="SimSun" panose="02010600030101010101" pitchFamily="2" charset="-122"/>
                <a:cs typeface="Times New Roman" panose="02020603050405020304" pitchFamily="18" charset="0"/>
              </a:rPr>
              <a:t>and </a:t>
            </a:r>
            <a:r>
              <a:rPr lang="en-US" sz="1600" b="1" dirty="0">
                <a:latin typeface="Century Gothic" panose="020B0502020202020204" pitchFamily="34" charset="0"/>
                <a:ea typeface="SimSun" panose="02010600030101010101" pitchFamily="2" charset="-122"/>
                <a:cs typeface="Times New Roman" panose="02020603050405020304" pitchFamily="18" charset="0"/>
              </a:rPr>
              <a:t>times of day </a:t>
            </a:r>
            <a:r>
              <a:rPr lang="en-US" sz="1600" dirty="0">
                <a:latin typeface="Century Gothic" panose="020B0502020202020204" pitchFamily="34" charset="0"/>
                <a:ea typeface="SimSun" panose="02010600030101010101" pitchFamily="2" charset="-122"/>
                <a:cs typeface="Times New Roman" panose="02020603050405020304" pitchFamily="18" charset="0"/>
              </a:rPr>
              <a:t>(</a:t>
            </a:r>
            <a:r>
              <a:rPr lang="en-US" sz="1600" i="1" dirty="0">
                <a:latin typeface="Century Gothic" panose="020B0502020202020204" pitchFamily="34" charset="0"/>
                <a:ea typeface="SimSun" panose="02010600030101010101" pitchFamily="2" charset="-122"/>
                <a:cs typeface="Times New Roman" panose="02020603050405020304" pitchFamily="18" charset="0"/>
              </a:rPr>
              <a:t>der </a:t>
            </a:r>
            <a:r>
              <a:rPr lang="en-US" sz="1600" i="1" dirty="0" err="1">
                <a:latin typeface="Century Gothic" panose="020B0502020202020204" pitchFamily="34" charset="0"/>
                <a:ea typeface="SimSun" panose="02010600030101010101" pitchFamily="2" charset="-122"/>
                <a:cs typeface="Times New Roman" panose="02020603050405020304" pitchFamily="18" charset="0"/>
              </a:rPr>
              <a:t>Dienstag</a:t>
            </a:r>
            <a:r>
              <a:rPr lang="en-US" sz="1600" dirty="0">
                <a:latin typeface="Century Gothic" panose="020B0502020202020204" pitchFamily="34" charset="0"/>
                <a:ea typeface="SimSun" panose="02010600030101010101" pitchFamily="2" charset="-122"/>
                <a:cs typeface="Times New Roman" panose="02020603050405020304" pitchFamily="18" charset="0"/>
              </a:rPr>
              <a:t>, </a:t>
            </a:r>
            <a:r>
              <a:rPr lang="en-US" sz="1600" i="1" dirty="0">
                <a:latin typeface="Century Gothic" panose="020B0502020202020204" pitchFamily="34" charset="0"/>
                <a:ea typeface="SimSun" panose="02010600030101010101" pitchFamily="2" charset="-122"/>
                <a:cs typeface="Times New Roman" panose="02020603050405020304" pitchFamily="18" charset="0"/>
              </a:rPr>
              <a:t>der </a:t>
            </a:r>
            <a:r>
              <a:rPr lang="en-US" sz="1600" i="1" dirty="0" err="1">
                <a:latin typeface="Century Gothic" panose="020B0502020202020204" pitchFamily="34" charset="0"/>
                <a:ea typeface="SimSun" panose="02010600030101010101" pitchFamily="2" charset="-122"/>
                <a:cs typeface="Times New Roman" panose="02020603050405020304" pitchFamily="18" charset="0"/>
              </a:rPr>
              <a:t>Nachmittag</a:t>
            </a:r>
            <a:r>
              <a:rPr lang="en-US" sz="1600" dirty="0">
                <a:latin typeface="Century Gothic" panose="020B0502020202020204" pitchFamily="34" charset="0"/>
                <a:ea typeface="SimSun" panose="02010600030101010101" pitchFamily="2" charset="-122"/>
                <a:cs typeface="Times New Roman" panose="02020603050405020304" pitchFamily="18" charset="0"/>
              </a:rPr>
              <a:t>) are </a:t>
            </a:r>
            <a:r>
              <a:rPr lang="en-US" sz="1600" b="1" dirty="0">
                <a:latin typeface="Century Gothic" panose="020B0502020202020204" pitchFamily="34" charset="0"/>
                <a:ea typeface="SimSun" panose="02010600030101010101" pitchFamily="2" charset="-122"/>
                <a:cs typeface="Times New Roman" panose="02020603050405020304" pitchFamily="18" charset="0"/>
              </a:rPr>
              <a:t>nouns</a:t>
            </a:r>
            <a:r>
              <a:rPr lang="en-US" sz="1600" dirty="0">
                <a:latin typeface="Century Gothic" panose="020B0502020202020204" pitchFamily="34" charset="0"/>
                <a:ea typeface="SimSun" panose="02010600030101010101" pitchFamily="2" charset="-122"/>
                <a:cs typeface="Times New Roman" panose="02020603050405020304" pitchFamily="18" charset="0"/>
              </a:rPr>
              <a:t>. We add ‘</a:t>
            </a:r>
            <a:r>
              <a:rPr lang="en-US" sz="1600" b="1" dirty="0">
                <a:latin typeface="Century Gothic" panose="020B0502020202020204" pitchFamily="34" charset="0"/>
                <a:ea typeface="SimSun" panose="02010600030101010101" pitchFamily="2" charset="-122"/>
                <a:cs typeface="Times New Roman" panose="02020603050405020304" pitchFamily="18" charset="0"/>
              </a:rPr>
              <a:t>am</a:t>
            </a:r>
            <a:r>
              <a:rPr lang="en-US" sz="1600" dirty="0">
                <a:latin typeface="Century Gothic" panose="020B0502020202020204" pitchFamily="34" charset="0"/>
                <a:ea typeface="SimSun" panose="02010600030101010101" pitchFamily="2" charset="-122"/>
                <a:cs typeface="Times New Roman" panose="02020603050405020304" pitchFamily="18" charset="0"/>
              </a:rPr>
              <a:t>’ to talk about what we are doing </a:t>
            </a:r>
            <a:r>
              <a:rPr lang="en-US" sz="1600" b="1" dirty="0">
                <a:latin typeface="Century Gothic" panose="020B0502020202020204" pitchFamily="34" charset="0"/>
                <a:ea typeface="SimSun" panose="02010600030101010101" pitchFamily="2" charset="-122"/>
                <a:cs typeface="Times New Roman" panose="02020603050405020304" pitchFamily="18" charset="0"/>
              </a:rPr>
              <a:t>on</a:t>
            </a:r>
            <a:r>
              <a:rPr lang="en-US" sz="1600" dirty="0">
                <a:latin typeface="Century Gothic" panose="020B0502020202020204" pitchFamily="34" charset="0"/>
                <a:ea typeface="SimSun" panose="02010600030101010101" pitchFamily="2" charset="-122"/>
                <a:cs typeface="Times New Roman" panose="02020603050405020304" pitchFamily="18" charset="0"/>
              </a:rPr>
              <a:t> </a:t>
            </a:r>
            <a:r>
              <a:rPr lang="en-US" sz="1600" b="1" dirty="0">
                <a:latin typeface="Century Gothic" panose="020B0502020202020204" pitchFamily="34" charset="0"/>
                <a:ea typeface="SimSun" panose="02010600030101010101" pitchFamily="2" charset="-122"/>
                <a:cs typeface="Times New Roman" panose="02020603050405020304" pitchFamily="18" charset="0"/>
              </a:rPr>
              <a:t>a specific </a:t>
            </a:r>
            <a:r>
              <a:rPr lang="en-US" sz="1600" dirty="0">
                <a:latin typeface="Century Gothic" panose="020B0502020202020204" pitchFamily="34" charset="0"/>
                <a:ea typeface="SimSun" panose="02010600030101010101" pitchFamily="2" charset="-122"/>
                <a:cs typeface="Times New Roman" panose="02020603050405020304" pitchFamily="18" charset="0"/>
              </a:rPr>
              <a:t>day, or </a:t>
            </a:r>
            <a:r>
              <a:rPr lang="en-US" sz="1600" b="1" dirty="0">
                <a:latin typeface="Century Gothic" panose="020B0502020202020204" pitchFamily="34" charset="0"/>
                <a:ea typeface="SimSun" panose="02010600030101010101" pitchFamily="2" charset="-122"/>
                <a:cs typeface="Times New Roman" panose="02020603050405020304" pitchFamily="18" charset="0"/>
              </a:rPr>
              <a:t>at a specific</a:t>
            </a:r>
            <a:r>
              <a:rPr lang="en-US" sz="1600" dirty="0">
                <a:latin typeface="Century Gothic" panose="020B0502020202020204" pitchFamily="34" charset="0"/>
                <a:ea typeface="SimSun" panose="02010600030101010101" pitchFamily="2" charset="-122"/>
                <a:cs typeface="Times New Roman" panose="02020603050405020304" pitchFamily="18" charset="0"/>
              </a:rPr>
              <a:t> time of day:</a:t>
            </a:r>
          </a:p>
        </p:txBody>
      </p:sp>
      <p:sp>
        <p:nvSpPr>
          <p:cNvPr id="67" name="TextBox 66">
            <a:extLst>
              <a:ext uri="{FF2B5EF4-FFF2-40B4-BE49-F238E27FC236}">
                <a16:creationId xmlns:a16="http://schemas.microsoft.com/office/drawing/2014/main" id="{50186A3A-469B-4881-A076-37DEF1988236}"/>
              </a:ext>
            </a:extLst>
          </p:cNvPr>
          <p:cNvSpPr txBox="1"/>
          <p:nvPr/>
        </p:nvSpPr>
        <p:spPr>
          <a:xfrm>
            <a:off x="172381" y="1891454"/>
            <a:ext cx="5083830" cy="338554"/>
          </a:xfrm>
          <a:prstGeom prst="rect">
            <a:avLst/>
          </a:prstGeom>
          <a:noFill/>
        </p:spPr>
        <p:txBody>
          <a:bodyPr wrap="square" rtlCol="0">
            <a:spAutoFit/>
          </a:bodyPr>
          <a:lstStyle/>
          <a:p>
            <a:pPr fontAlgn="auto">
              <a:spcBef>
                <a:spcPts val="0"/>
              </a:spcBef>
              <a:spcAft>
                <a:spcPts val="0"/>
              </a:spcAft>
            </a:pPr>
            <a:r>
              <a:rPr lang="en-GB" sz="1600" i="1" dirty="0">
                <a:latin typeface="Century Gothic" panose="020F0302020204030204"/>
              </a:rPr>
              <a:t>Ich </a:t>
            </a:r>
            <a:r>
              <a:rPr lang="en-GB" sz="1600" i="1" dirty="0" err="1">
                <a:latin typeface="Century Gothic" panose="020F0302020204030204"/>
              </a:rPr>
              <a:t>spiele</a:t>
            </a:r>
            <a:r>
              <a:rPr lang="en-GB" sz="1600" i="1" dirty="0">
                <a:latin typeface="Century Gothic" panose="020F0302020204030204"/>
              </a:rPr>
              <a:t> </a:t>
            </a:r>
            <a:r>
              <a:rPr lang="en-GB" sz="1600" b="1" i="1" dirty="0">
                <a:latin typeface="Century Gothic" panose="020F0302020204030204"/>
              </a:rPr>
              <a:t>am </a:t>
            </a:r>
            <a:r>
              <a:rPr lang="en-GB" sz="1600" b="1" i="1" dirty="0" err="1">
                <a:latin typeface="Century Gothic" panose="020F0302020204030204"/>
              </a:rPr>
              <a:t>Dienstag</a:t>
            </a:r>
            <a:r>
              <a:rPr lang="en-GB" sz="1600" i="1" dirty="0">
                <a:latin typeface="Century Gothic" panose="020F0302020204030204"/>
              </a:rPr>
              <a:t> </a:t>
            </a:r>
            <a:r>
              <a:rPr lang="en-GB" sz="1600" i="1" dirty="0" err="1">
                <a:latin typeface="Century Gothic" panose="020F0302020204030204"/>
              </a:rPr>
              <a:t>im</a:t>
            </a:r>
            <a:r>
              <a:rPr lang="en-GB" sz="1600" i="1" dirty="0">
                <a:latin typeface="Century Gothic" panose="020F0302020204030204"/>
              </a:rPr>
              <a:t> </a:t>
            </a:r>
            <a:r>
              <a:rPr lang="en-GB" sz="1600" i="1" dirty="0" err="1">
                <a:latin typeface="Century Gothic" panose="020F0302020204030204"/>
              </a:rPr>
              <a:t>Orchester</a:t>
            </a:r>
            <a:r>
              <a:rPr lang="en-GB" sz="1600" i="1" dirty="0">
                <a:latin typeface="Century Gothic" panose="020F0302020204030204"/>
              </a:rPr>
              <a:t>.</a:t>
            </a:r>
          </a:p>
        </p:txBody>
      </p:sp>
      <p:sp>
        <p:nvSpPr>
          <p:cNvPr id="68" name="TextBox 67">
            <a:extLst>
              <a:ext uri="{FF2B5EF4-FFF2-40B4-BE49-F238E27FC236}">
                <a16:creationId xmlns:a16="http://schemas.microsoft.com/office/drawing/2014/main" id="{DA344765-C8FA-4BB7-AF5F-38B6894DA639}"/>
              </a:ext>
            </a:extLst>
          </p:cNvPr>
          <p:cNvSpPr txBox="1"/>
          <p:nvPr/>
        </p:nvSpPr>
        <p:spPr>
          <a:xfrm>
            <a:off x="148608" y="2181539"/>
            <a:ext cx="5846811" cy="338554"/>
          </a:xfrm>
          <a:prstGeom prst="rect">
            <a:avLst/>
          </a:prstGeom>
          <a:noFill/>
        </p:spPr>
        <p:txBody>
          <a:bodyPr wrap="square" rtlCol="0">
            <a:spAutoFit/>
          </a:bodyPr>
          <a:lstStyle/>
          <a:p>
            <a:pPr fontAlgn="auto">
              <a:spcBef>
                <a:spcPts val="0"/>
              </a:spcBef>
              <a:spcAft>
                <a:spcPts val="0"/>
              </a:spcAft>
            </a:pPr>
            <a:r>
              <a:rPr lang="en-GB" sz="1600" u="sng" dirty="0">
                <a:latin typeface="Century Gothic" panose="020F0302020204030204"/>
              </a:rPr>
              <a:t>I’m</a:t>
            </a:r>
            <a:r>
              <a:rPr lang="en-GB" sz="1600" dirty="0">
                <a:latin typeface="Century Gothic" panose="020F0302020204030204"/>
              </a:rPr>
              <a:t> </a:t>
            </a:r>
            <a:r>
              <a:rPr lang="en-GB" sz="1600" u="sng" dirty="0">
                <a:latin typeface="Century Gothic" panose="020F0302020204030204"/>
              </a:rPr>
              <a:t>playing</a:t>
            </a:r>
            <a:r>
              <a:rPr lang="en-GB" sz="1600" dirty="0">
                <a:latin typeface="Century Gothic" panose="020F0302020204030204"/>
              </a:rPr>
              <a:t> in the orchestra </a:t>
            </a:r>
            <a:r>
              <a:rPr lang="en-GB" sz="1600" b="1" dirty="0">
                <a:latin typeface="Century Gothic" panose="020F0302020204030204"/>
              </a:rPr>
              <a:t>on </a:t>
            </a:r>
            <a:r>
              <a:rPr lang="en-GB" sz="1600" dirty="0">
                <a:latin typeface="Century Gothic" panose="020F0302020204030204"/>
              </a:rPr>
              <a:t>(this)</a:t>
            </a:r>
            <a:r>
              <a:rPr lang="en-GB" sz="1600" b="1" dirty="0">
                <a:latin typeface="Century Gothic" panose="020F0302020204030204"/>
              </a:rPr>
              <a:t> Tuesday</a:t>
            </a:r>
            <a:r>
              <a:rPr lang="en-GB" sz="1600" i="1" dirty="0">
                <a:latin typeface="Century Gothic" panose="020F0302020204030204"/>
              </a:rPr>
              <a:t>.</a:t>
            </a:r>
          </a:p>
        </p:txBody>
      </p:sp>
      <p:sp>
        <p:nvSpPr>
          <p:cNvPr id="10" name="Rectangle 9"/>
          <p:cNvSpPr/>
          <p:nvPr/>
        </p:nvSpPr>
        <p:spPr>
          <a:xfrm>
            <a:off x="41468" y="2529742"/>
            <a:ext cx="6816532" cy="584775"/>
          </a:xfrm>
          <a:prstGeom prst="rect">
            <a:avLst/>
          </a:prstGeom>
        </p:spPr>
        <p:txBody>
          <a:bodyPr wrap="square">
            <a:spAutoFit/>
          </a:bodyPr>
          <a:lstStyle/>
          <a:p>
            <a:pPr lvl="0" fontAlgn="auto">
              <a:spcBef>
                <a:spcPts val="0"/>
              </a:spcBef>
              <a:spcAft>
                <a:spcPts val="0"/>
              </a:spcAft>
              <a:defRPr/>
            </a:pPr>
            <a:r>
              <a:rPr lang="en-US" sz="1600" dirty="0">
                <a:latin typeface="Century Gothic" panose="020B0502020202020204" pitchFamily="34" charset="0"/>
                <a:ea typeface="SimSun" panose="02010600030101010101" pitchFamily="2" charset="-122"/>
                <a:cs typeface="Times New Roman" panose="02020603050405020304" pitchFamily="18" charset="0"/>
              </a:rPr>
              <a:t>To say what we </a:t>
            </a:r>
            <a:r>
              <a:rPr lang="en-US" sz="1600" b="1" dirty="0">
                <a:latin typeface="Century Gothic" panose="020B0502020202020204" pitchFamily="34" charset="0"/>
                <a:ea typeface="SimSun" panose="02010600030101010101" pitchFamily="2" charset="-122"/>
                <a:cs typeface="Times New Roman" panose="02020603050405020304" pitchFamily="18" charset="0"/>
              </a:rPr>
              <a:t>normally </a:t>
            </a:r>
            <a:r>
              <a:rPr lang="en-US" sz="1600" dirty="0">
                <a:latin typeface="Century Gothic" panose="020B0502020202020204" pitchFamily="34" charset="0"/>
                <a:ea typeface="SimSun" panose="02010600030101010101" pitchFamily="2" charset="-122"/>
                <a:cs typeface="Times New Roman" panose="02020603050405020304" pitchFamily="18" charset="0"/>
              </a:rPr>
              <a:t>do when, we change the nouns into </a:t>
            </a:r>
            <a:r>
              <a:rPr lang="en-US" sz="1600" b="1" dirty="0">
                <a:latin typeface="Century Gothic" panose="020B0502020202020204" pitchFamily="34" charset="0"/>
                <a:ea typeface="SimSun" panose="02010600030101010101" pitchFamily="2" charset="-122"/>
                <a:cs typeface="Times New Roman" panose="02020603050405020304" pitchFamily="18" charset="0"/>
              </a:rPr>
              <a:t>adverbs</a:t>
            </a:r>
            <a:r>
              <a:rPr lang="en-US" sz="1600" dirty="0">
                <a:latin typeface="Century Gothic" panose="020B0502020202020204" pitchFamily="34" charset="0"/>
                <a:ea typeface="SimSun" panose="02010600030101010101" pitchFamily="2" charset="-122"/>
                <a:cs typeface="Times New Roman" panose="02020603050405020304" pitchFamily="18" charset="0"/>
              </a:rPr>
              <a:t>. We do this by </a:t>
            </a:r>
            <a:r>
              <a:rPr lang="en-US" sz="1600" b="1" dirty="0">
                <a:latin typeface="Century Gothic" panose="020B0502020202020204" pitchFamily="34" charset="0"/>
                <a:ea typeface="SimSun" panose="02010600030101010101" pitchFamily="2" charset="-122"/>
                <a:cs typeface="Times New Roman" panose="02020603050405020304" pitchFamily="18" charset="0"/>
              </a:rPr>
              <a:t>removing the capital letter</a:t>
            </a:r>
            <a:r>
              <a:rPr lang="en-US" sz="1600" dirty="0">
                <a:latin typeface="Century Gothic" panose="020B0502020202020204" pitchFamily="34" charset="0"/>
                <a:ea typeface="SimSun" panose="02010600030101010101" pitchFamily="2" charset="-122"/>
                <a:cs typeface="Times New Roman" panose="02020603050405020304" pitchFamily="18" charset="0"/>
              </a:rPr>
              <a:t> and </a:t>
            </a:r>
            <a:r>
              <a:rPr lang="en-US" sz="1600" b="1" dirty="0">
                <a:latin typeface="Century Gothic" panose="020B0502020202020204" pitchFamily="34" charset="0"/>
                <a:ea typeface="SimSun" panose="02010600030101010101" pitchFamily="2" charset="-122"/>
                <a:cs typeface="Times New Roman" panose="02020603050405020304" pitchFamily="18" charset="0"/>
              </a:rPr>
              <a:t>adding –s</a:t>
            </a:r>
            <a:r>
              <a:rPr lang="en-US" sz="1600" dirty="0">
                <a:latin typeface="Century Gothic" panose="020B0502020202020204" pitchFamily="34" charset="0"/>
                <a:ea typeface="SimSun" panose="02010600030101010101" pitchFamily="2" charset="-122"/>
                <a:cs typeface="Times New Roman" panose="02020603050405020304" pitchFamily="18" charset="0"/>
              </a:rPr>
              <a:t>.</a:t>
            </a:r>
          </a:p>
        </p:txBody>
      </p:sp>
      <p:sp>
        <p:nvSpPr>
          <p:cNvPr id="69" name="TextBox 68">
            <a:extLst>
              <a:ext uri="{FF2B5EF4-FFF2-40B4-BE49-F238E27FC236}">
                <a16:creationId xmlns:a16="http://schemas.microsoft.com/office/drawing/2014/main" id="{6BBBC383-A05B-486E-BD18-7332B5D0B7B2}"/>
              </a:ext>
            </a:extLst>
          </p:cNvPr>
          <p:cNvSpPr txBox="1"/>
          <p:nvPr/>
        </p:nvSpPr>
        <p:spPr>
          <a:xfrm>
            <a:off x="144085" y="3196191"/>
            <a:ext cx="5083830" cy="338554"/>
          </a:xfrm>
          <a:prstGeom prst="rect">
            <a:avLst/>
          </a:prstGeom>
          <a:noFill/>
        </p:spPr>
        <p:txBody>
          <a:bodyPr wrap="square" rtlCol="0">
            <a:spAutoFit/>
          </a:bodyPr>
          <a:lstStyle/>
          <a:p>
            <a:pPr fontAlgn="auto">
              <a:spcBef>
                <a:spcPts val="0"/>
              </a:spcBef>
              <a:spcAft>
                <a:spcPts val="0"/>
              </a:spcAft>
            </a:pPr>
            <a:r>
              <a:rPr lang="en-GB" sz="1600" i="1" dirty="0">
                <a:latin typeface="Century Gothic" panose="020F0302020204030204"/>
              </a:rPr>
              <a:t>Ich </a:t>
            </a:r>
            <a:r>
              <a:rPr lang="en-GB" sz="1600" i="1" dirty="0" err="1">
                <a:latin typeface="Century Gothic" panose="020F0302020204030204"/>
              </a:rPr>
              <a:t>spiele</a:t>
            </a:r>
            <a:r>
              <a:rPr lang="en-GB" sz="1600" i="1" dirty="0">
                <a:latin typeface="Century Gothic" panose="020F0302020204030204"/>
              </a:rPr>
              <a:t> </a:t>
            </a:r>
            <a:r>
              <a:rPr lang="en-GB" sz="1600" b="1" i="1" dirty="0" err="1">
                <a:latin typeface="Century Gothic" panose="020F0302020204030204"/>
              </a:rPr>
              <a:t>dienstags</a:t>
            </a:r>
            <a:r>
              <a:rPr lang="en-GB" sz="1600" b="1" i="1" dirty="0">
                <a:latin typeface="Century Gothic" panose="020F0302020204030204"/>
              </a:rPr>
              <a:t> </a:t>
            </a:r>
            <a:r>
              <a:rPr lang="en-GB" sz="1600" i="1" dirty="0" err="1">
                <a:latin typeface="Century Gothic" panose="020F0302020204030204"/>
              </a:rPr>
              <a:t>im</a:t>
            </a:r>
            <a:r>
              <a:rPr lang="en-GB" sz="1600" i="1" dirty="0">
                <a:latin typeface="Century Gothic" panose="020F0302020204030204"/>
              </a:rPr>
              <a:t> </a:t>
            </a:r>
            <a:r>
              <a:rPr lang="en-GB" sz="1600" i="1" dirty="0" err="1">
                <a:latin typeface="Century Gothic" panose="020F0302020204030204"/>
              </a:rPr>
              <a:t>Orchester</a:t>
            </a:r>
            <a:r>
              <a:rPr lang="en-GB" sz="1600" i="1" dirty="0">
                <a:latin typeface="Century Gothic" panose="020F0302020204030204"/>
              </a:rPr>
              <a:t>.</a:t>
            </a:r>
          </a:p>
        </p:txBody>
      </p:sp>
      <p:sp>
        <p:nvSpPr>
          <p:cNvPr id="70" name="TextBox 69">
            <a:extLst>
              <a:ext uri="{FF2B5EF4-FFF2-40B4-BE49-F238E27FC236}">
                <a16:creationId xmlns:a16="http://schemas.microsoft.com/office/drawing/2014/main" id="{4877E205-52C3-4AFA-AF72-24DC7B577077}"/>
              </a:ext>
            </a:extLst>
          </p:cNvPr>
          <p:cNvSpPr txBox="1"/>
          <p:nvPr/>
        </p:nvSpPr>
        <p:spPr>
          <a:xfrm>
            <a:off x="148608" y="3491157"/>
            <a:ext cx="5741581" cy="338554"/>
          </a:xfrm>
          <a:prstGeom prst="rect">
            <a:avLst/>
          </a:prstGeom>
          <a:noFill/>
        </p:spPr>
        <p:txBody>
          <a:bodyPr wrap="square" rtlCol="0">
            <a:spAutoFit/>
          </a:bodyPr>
          <a:lstStyle/>
          <a:p>
            <a:pPr fontAlgn="auto">
              <a:spcBef>
                <a:spcPts val="0"/>
              </a:spcBef>
              <a:spcAft>
                <a:spcPts val="0"/>
              </a:spcAft>
            </a:pPr>
            <a:r>
              <a:rPr lang="en-GB" sz="1600" u="sng" dirty="0">
                <a:latin typeface="Century Gothic" panose="020F0302020204030204"/>
              </a:rPr>
              <a:t>I</a:t>
            </a:r>
            <a:r>
              <a:rPr lang="en-GB" sz="1600" b="1" u="sng" dirty="0">
                <a:latin typeface="Century Gothic" panose="020F0302020204030204"/>
              </a:rPr>
              <a:t> </a:t>
            </a:r>
            <a:r>
              <a:rPr lang="en-GB" sz="1600" u="sng" dirty="0">
                <a:latin typeface="Century Gothic" panose="020F0302020204030204"/>
              </a:rPr>
              <a:t>(always) play</a:t>
            </a:r>
            <a:r>
              <a:rPr lang="en-GB" sz="1600" dirty="0">
                <a:latin typeface="Century Gothic" panose="020F0302020204030204"/>
              </a:rPr>
              <a:t> in the orchestra on Tuesday</a:t>
            </a:r>
            <a:r>
              <a:rPr lang="en-GB" sz="1600" b="1" dirty="0">
                <a:latin typeface="Century Gothic" panose="020F0302020204030204"/>
              </a:rPr>
              <a:t>s</a:t>
            </a:r>
            <a:r>
              <a:rPr lang="en-GB" sz="1600" i="1" dirty="0">
                <a:latin typeface="Century Gothic" panose="020F0302020204030204"/>
              </a:rPr>
              <a:t>.</a:t>
            </a:r>
          </a:p>
        </p:txBody>
      </p:sp>
      <p:sp>
        <p:nvSpPr>
          <p:cNvPr id="11" name="Rectangle 10"/>
          <p:cNvSpPr/>
          <p:nvPr/>
        </p:nvSpPr>
        <p:spPr>
          <a:xfrm>
            <a:off x="90152" y="3939393"/>
            <a:ext cx="6525275" cy="584775"/>
          </a:xfrm>
          <a:prstGeom prst="rect">
            <a:avLst/>
          </a:prstGeom>
        </p:spPr>
        <p:txBody>
          <a:bodyPr wrap="square">
            <a:spAutoFit/>
          </a:bodyPr>
          <a:lstStyle/>
          <a:p>
            <a:pPr lvl="0" fontAlgn="auto">
              <a:spcBef>
                <a:spcPts val="0"/>
              </a:spcBef>
              <a:spcAft>
                <a:spcPts val="0"/>
              </a:spcAft>
              <a:defRPr/>
            </a:pPr>
            <a:r>
              <a:rPr lang="en-US" sz="1600" dirty="0">
                <a:latin typeface="Century Gothic" panose="020B0502020202020204" pitchFamily="34" charset="0"/>
                <a:ea typeface="SimSun" panose="02010600030101010101" pitchFamily="2" charset="-122"/>
                <a:cs typeface="Times New Roman" panose="02020603050405020304" pitchFamily="18" charset="0"/>
              </a:rPr>
              <a:t>Use </a:t>
            </a:r>
            <a:r>
              <a:rPr lang="en-US" sz="1600" b="1" i="1" dirty="0">
                <a:latin typeface="Century Gothic" panose="020B0502020202020204" pitchFamily="34" charset="0"/>
                <a:ea typeface="SimSun" panose="02010600030101010101" pitchFamily="2" charset="-122"/>
                <a:cs typeface="Times New Roman" panose="02020603050405020304" pitchFamily="18" charset="0"/>
              </a:rPr>
              <a:t>am </a:t>
            </a:r>
            <a:r>
              <a:rPr lang="en-US" sz="1600" b="1" i="1" dirty="0" err="1">
                <a:latin typeface="Century Gothic" panose="020B0502020202020204" pitchFamily="34" charset="0"/>
                <a:ea typeface="SimSun" panose="02010600030101010101" pitchFamily="2" charset="-122"/>
                <a:cs typeface="Times New Roman" panose="02020603050405020304" pitchFamily="18" charset="0"/>
              </a:rPr>
              <a:t>D</a:t>
            </a:r>
            <a:r>
              <a:rPr lang="en-US" sz="1600" i="1" dirty="0" err="1">
                <a:latin typeface="Century Gothic" panose="020B0502020202020204" pitchFamily="34" charset="0"/>
                <a:ea typeface="SimSun" panose="02010600030101010101" pitchFamily="2" charset="-122"/>
                <a:cs typeface="Times New Roman" panose="02020603050405020304" pitchFamily="18" charset="0"/>
              </a:rPr>
              <a:t>ienstag</a:t>
            </a:r>
            <a:r>
              <a:rPr lang="en-US" sz="1600" i="1" dirty="0">
                <a:latin typeface="Century Gothic" panose="020B0502020202020204" pitchFamily="34" charset="0"/>
                <a:ea typeface="SimSun" panose="02010600030101010101" pitchFamily="2" charset="-122"/>
                <a:cs typeface="Times New Roman" panose="02020603050405020304" pitchFamily="18" charset="0"/>
              </a:rPr>
              <a:t> </a:t>
            </a:r>
            <a:r>
              <a:rPr lang="en-US" sz="1600" dirty="0">
                <a:latin typeface="Century Gothic" panose="020B0502020202020204" pitchFamily="34" charset="0"/>
                <a:ea typeface="SimSun" panose="02010600030101010101" pitchFamily="2" charset="-122"/>
                <a:cs typeface="Times New Roman" panose="02020603050405020304" pitchFamily="18" charset="0"/>
              </a:rPr>
              <a:t>to talk about a </a:t>
            </a:r>
            <a:r>
              <a:rPr lang="en-US" sz="1600" b="1" dirty="0">
                <a:latin typeface="Century Gothic" panose="020B0502020202020204" pitchFamily="34" charset="0"/>
                <a:ea typeface="SimSun" panose="02010600030101010101" pitchFamily="2" charset="-122"/>
                <a:cs typeface="Times New Roman" panose="02020603050405020304" pitchFamily="18" charset="0"/>
              </a:rPr>
              <a:t>one-off event. </a:t>
            </a:r>
            <a:br>
              <a:rPr lang="en-US" sz="1600" b="1" dirty="0">
                <a:latin typeface="Century Gothic" panose="020B0502020202020204" pitchFamily="34" charset="0"/>
                <a:ea typeface="SimSun" panose="02010600030101010101" pitchFamily="2" charset="-122"/>
                <a:cs typeface="Times New Roman" panose="02020603050405020304" pitchFamily="18" charset="0"/>
              </a:rPr>
            </a:br>
            <a:r>
              <a:rPr lang="en-US" sz="1600" dirty="0">
                <a:latin typeface="Century Gothic" panose="020B0502020202020204" pitchFamily="34" charset="0"/>
                <a:ea typeface="SimSun" panose="02010600030101010101" pitchFamily="2" charset="-122"/>
                <a:cs typeface="Times New Roman" panose="02020603050405020304" pitchFamily="18" charset="0"/>
              </a:rPr>
              <a:t>Use </a:t>
            </a:r>
            <a:r>
              <a:rPr lang="en-US" sz="1600" b="1" i="1" dirty="0" err="1">
                <a:latin typeface="Century Gothic" panose="020B0502020202020204" pitchFamily="34" charset="0"/>
                <a:ea typeface="SimSun" panose="02010600030101010101" pitchFamily="2" charset="-122"/>
                <a:cs typeface="Times New Roman" panose="02020603050405020304" pitchFamily="18" charset="0"/>
              </a:rPr>
              <a:t>d</a:t>
            </a:r>
            <a:r>
              <a:rPr lang="en-US" sz="1600" i="1" dirty="0" err="1">
                <a:latin typeface="Century Gothic" panose="020B0502020202020204" pitchFamily="34" charset="0"/>
                <a:ea typeface="SimSun" panose="02010600030101010101" pitchFamily="2" charset="-122"/>
                <a:cs typeface="Times New Roman" panose="02020603050405020304" pitchFamily="18" charset="0"/>
              </a:rPr>
              <a:t>ienstag</a:t>
            </a:r>
            <a:r>
              <a:rPr lang="en-US" sz="1600" b="1" i="1" dirty="0" err="1">
                <a:latin typeface="Century Gothic" panose="020B0502020202020204" pitchFamily="34" charset="0"/>
                <a:ea typeface="SimSun" panose="02010600030101010101" pitchFamily="2" charset="-122"/>
                <a:cs typeface="Times New Roman" panose="02020603050405020304" pitchFamily="18" charset="0"/>
              </a:rPr>
              <a:t>s</a:t>
            </a:r>
            <a:r>
              <a:rPr lang="en-US" sz="1600" dirty="0">
                <a:latin typeface="Century Gothic" panose="020B0502020202020204" pitchFamily="34" charset="0"/>
                <a:ea typeface="SimSun" panose="02010600030101010101" pitchFamily="2" charset="-122"/>
                <a:cs typeface="Times New Roman" panose="02020603050405020304" pitchFamily="18" charset="0"/>
              </a:rPr>
              <a:t> to talk about a </a:t>
            </a:r>
            <a:r>
              <a:rPr lang="en-US" sz="1600" b="1" dirty="0">
                <a:latin typeface="Century Gothic" panose="020B0502020202020204" pitchFamily="34" charset="0"/>
                <a:ea typeface="SimSun" panose="02010600030101010101" pitchFamily="2" charset="-122"/>
                <a:cs typeface="Times New Roman" panose="02020603050405020304" pitchFamily="18" charset="0"/>
              </a:rPr>
              <a:t>regular event</a:t>
            </a:r>
            <a:r>
              <a:rPr lang="en-US" sz="1600" dirty="0">
                <a:latin typeface="Century Gothic" panose="020B0502020202020204" pitchFamily="34" charset="0"/>
                <a:ea typeface="SimSun" panose="02010600030101010101" pitchFamily="2" charset="-122"/>
                <a:cs typeface="Times New Roman" panose="02020603050405020304" pitchFamily="18" charset="0"/>
              </a:rPr>
              <a:t>.</a:t>
            </a:r>
            <a:endParaRPr lang="en-US" sz="1600" b="1" dirty="0">
              <a:latin typeface="Century Gothic" panose="020B0502020202020204" pitchFamily="34" charset="0"/>
              <a:ea typeface="SimSun" panose="02010600030101010101" pitchFamily="2" charset="-122"/>
              <a:cs typeface="Times New Roman" panose="02020603050405020304" pitchFamily="18" charset="0"/>
            </a:endParaRPr>
          </a:p>
        </p:txBody>
      </p:sp>
      <p:sp>
        <p:nvSpPr>
          <p:cNvPr id="71" name="Speech Bubble: Rectangle with Corners Rounded 19">
            <a:extLst>
              <a:ext uri="{FF2B5EF4-FFF2-40B4-BE49-F238E27FC236}">
                <a16:creationId xmlns:a16="http://schemas.microsoft.com/office/drawing/2014/main" id="{A32A26A5-8FA3-438A-A775-4F31378E3174}"/>
              </a:ext>
            </a:extLst>
          </p:cNvPr>
          <p:cNvSpPr/>
          <p:nvPr/>
        </p:nvSpPr>
        <p:spPr>
          <a:xfrm>
            <a:off x="292364" y="8762459"/>
            <a:ext cx="6050717" cy="251300"/>
          </a:xfrm>
          <a:prstGeom prst="wedgeRoundRectCallout">
            <a:avLst>
              <a:gd name="adj1" fmla="val -47720"/>
              <a:gd name="adj2" fmla="val 27845"/>
              <a:gd name="adj3" fmla="val 16667"/>
            </a:avLst>
          </a:prstGeom>
          <a:solidFill>
            <a:srgbClr val="FDEEB9"/>
          </a:solidFill>
          <a:ln>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GB" sz="1400" dirty="0">
                <a:solidFill>
                  <a:srgbClr val="000000"/>
                </a:solidFill>
                <a:latin typeface="Century Gothic" panose="020B0502020202020204" pitchFamily="34" charset="0"/>
              </a:rPr>
              <a:t>There is no new vocabulary for this week, so just revisit 2.2.1 - 2.2.5</a:t>
            </a:r>
            <a:endParaRPr lang="en-US" sz="1400" dirty="0">
              <a:solidFill>
                <a:srgbClr val="000000"/>
              </a:solidFill>
            </a:endParaRPr>
          </a:p>
        </p:txBody>
      </p:sp>
      <p:sp>
        <p:nvSpPr>
          <p:cNvPr id="12" name="Rectangle 11"/>
          <p:cNvSpPr/>
          <p:nvPr/>
        </p:nvSpPr>
        <p:spPr>
          <a:xfrm>
            <a:off x="56749" y="5110231"/>
            <a:ext cx="6801251" cy="338554"/>
          </a:xfrm>
          <a:prstGeom prst="rect">
            <a:avLst/>
          </a:prstGeom>
        </p:spPr>
        <p:txBody>
          <a:bodyPr wrap="square">
            <a:spAutoFit/>
          </a:bodyPr>
          <a:lstStyle/>
          <a:p>
            <a:pPr lvl="0" fontAlgn="auto">
              <a:spcBef>
                <a:spcPts val="0"/>
              </a:spcBef>
              <a:spcAft>
                <a:spcPts val="0"/>
              </a:spcAft>
              <a:defRPr/>
            </a:pPr>
            <a:r>
              <a:rPr lang="en-US" sz="1600" dirty="0">
                <a:latin typeface="Century Gothic" panose="020B0502020202020204" pitchFamily="34" charset="0"/>
                <a:ea typeface="SimSun" panose="02010600030101010101" pitchFamily="2" charset="-122"/>
                <a:cs typeface="Times New Roman" panose="02020603050405020304" pitchFamily="18" charset="0"/>
              </a:rPr>
              <a:t>For an </a:t>
            </a:r>
            <a:r>
              <a:rPr lang="en-US" sz="1600" b="1" dirty="0">
                <a:latin typeface="Century Gothic" panose="020B0502020202020204" pitchFamily="34" charset="0"/>
                <a:ea typeface="SimSun" panose="02010600030101010101" pitchFamily="2" charset="-122"/>
                <a:cs typeface="Times New Roman" panose="02020603050405020304" pitchFamily="18" charset="0"/>
              </a:rPr>
              <a:t>open question</a:t>
            </a:r>
            <a:r>
              <a:rPr lang="en-US" sz="1600" dirty="0">
                <a:latin typeface="Century Gothic" panose="020B0502020202020204" pitchFamily="34" charset="0"/>
                <a:ea typeface="SimSun" panose="02010600030101010101" pitchFamily="2" charset="-122"/>
                <a:cs typeface="Times New Roman" panose="02020603050405020304" pitchFamily="18" charset="0"/>
              </a:rPr>
              <a:t>, put a </a:t>
            </a:r>
            <a:r>
              <a:rPr lang="en-US" sz="1600" b="1" dirty="0">
                <a:latin typeface="Century Gothic" panose="020B0502020202020204" pitchFamily="34" charset="0"/>
                <a:ea typeface="SimSun" panose="02010600030101010101" pitchFamily="2" charset="-122"/>
                <a:cs typeface="Times New Roman" panose="02020603050405020304" pitchFamily="18" charset="0"/>
              </a:rPr>
              <a:t>question word </a:t>
            </a:r>
            <a:r>
              <a:rPr lang="en-US" sz="1600" dirty="0">
                <a:latin typeface="Century Gothic" panose="020B0502020202020204" pitchFamily="34" charset="0"/>
                <a:ea typeface="SimSun" panose="02010600030101010101" pitchFamily="2" charset="-122"/>
                <a:cs typeface="Times New Roman" panose="02020603050405020304" pitchFamily="18" charset="0"/>
              </a:rPr>
              <a:t>in front of the </a:t>
            </a:r>
            <a:r>
              <a:rPr lang="en-US" sz="1600" b="1" dirty="0">
                <a:latin typeface="Century Gothic" panose="020B0502020202020204" pitchFamily="34" charset="0"/>
                <a:ea typeface="SimSun" panose="02010600030101010101" pitchFamily="2" charset="-122"/>
                <a:cs typeface="Times New Roman" panose="02020603050405020304" pitchFamily="18" charset="0"/>
              </a:rPr>
              <a:t>verb:</a:t>
            </a:r>
          </a:p>
        </p:txBody>
      </p:sp>
      <p:sp>
        <p:nvSpPr>
          <p:cNvPr id="72" name="TextBox 71"/>
          <p:cNvSpPr txBox="1"/>
          <p:nvPr/>
        </p:nvSpPr>
        <p:spPr>
          <a:xfrm>
            <a:off x="3429000" y="5841638"/>
            <a:ext cx="4181010" cy="338554"/>
          </a:xfrm>
          <a:prstGeom prst="rect">
            <a:avLst/>
          </a:prstGeom>
          <a:noFill/>
        </p:spPr>
        <p:txBody>
          <a:bodyPr wrap="square" rtlCol="0">
            <a:spAutoFit/>
          </a:bodyPr>
          <a:lstStyle/>
          <a:p>
            <a:pPr fontAlgn="auto">
              <a:spcBef>
                <a:spcPts val="0"/>
              </a:spcBef>
              <a:spcAft>
                <a:spcPts val="0"/>
              </a:spcAft>
              <a:defRPr/>
            </a:pPr>
            <a:r>
              <a:rPr lang="en-GB" sz="1600" b="1" i="1" dirty="0">
                <a:latin typeface="Century Gothic" panose="020F0302020204030204"/>
              </a:rPr>
              <a:t>Are you </a:t>
            </a:r>
            <a:r>
              <a:rPr lang="en-GB" sz="1600" i="1" dirty="0">
                <a:latin typeface="Century Gothic" panose="020F0302020204030204"/>
              </a:rPr>
              <a:t>going to the library?</a:t>
            </a:r>
          </a:p>
        </p:txBody>
      </p:sp>
      <p:sp>
        <p:nvSpPr>
          <p:cNvPr id="73" name="TextBox 72">
            <a:extLst>
              <a:ext uri="{FF2B5EF4-FFF2-40B4-BE49-F238E27FC236}">
                <a16:creationId xmlns:a16="http://schemas.microsoft.com/office/drawing/2014/main" id="{D32B9685-F851-4C97-85B4-F542452C5B00}"/>
              </a:ext>
            </a:extLst>
          </p:cNvPr>
          <p:cNvSpPr txBox="1"/>
          <p:nvPr/>
        </p:nvSpPr>
        <p:spPr>
          <a:xfrm>
            <a:off x="760656" y="5822434"/>
            <a:ext cx="3850688" cy="338554"/>
          </a:xfrm>
          <a:prstGeom prst="rect">
            <a:avLst/>
          </a:prstGeom>
          <a:noFill/>
        </p:spPr>
        <p:txBody>
          <a:bodyPr wrap="square" rtlCol="0">
            <a:spAutoFit/>
          </a:bodyPr>
          <a:lstStyle/>
          <a:p>
            <a:pPr fontAlgn="auto">
              <a:spcBef>
                <a:spcPts val="0"/>
              </a:spcBef>
              <a:spcAft>
                <a:spcPts val="0"/>
              </a:spcAft>
              <a:defRPr/>
            </a:pPr>
            <a:r>
              <a:rPr lang="en-GB" sz="1600" b="1" dirty="0" err="1">
                <a:latin typeface="Century Gothic" panose="020F0302020204030204"/>
              </a:rPr>
              <a:t>Gehst</a:t>
            </a:r>
            <a:r>
              <a:rPr lang="en-GB" sz="1600" b="1" dirty="0">
                <a:latin typeface="Century Gothic" panose="020F0302020204030204"/>
              </a:rPr>
              <a:t> du </a:t>
            </a:r>
            <a:r>
              <a:rPr lang="en-GB" sz="1600" dirty="0">
                <a:latin typeface="Century Gothic" panose="020F0302020204030204"/>
              </a:rPr>
              <a:t>in die </a:t>
            </a:r>
            <a:r>
              <a:rPr lang="en-GB" sz="1600" dirty="0" err="1">
                <a:latin typeface="Century Gothic" panose="020F0302020204030204"/>
              </a:rPr>
              <a:t>Bibliothek</a:t>
            </a:r>
            <a:r>
              <a:rPr lang="en-GB" sz="1600" dirty="0">
                <a:latin typeface="Century Gothic" panose="020F0302020204030204"/>
              </a:rPr>
              <a:t>?</a:t>
            </a:r>
          </a:p>
        </p:txBody>
      </p:sp>
      <p:sp>
        <p:nvSpPr>
          <p:cNvPr id="74" name="TextBox 73">
            <a:extLst>
              <a:ext uri="{FF2B5EF4-FFF2-40B4-BE49-F238E27FC236}">
                <a16:creationId xmlns:a16="http://schemas.microsoft.com/office/drawing/2014/main" id="{D428A348-18BF-4C51-A8F9-75123607F124}"/>
              </a:ext>
            </a:extLst>
          </p:cNvPr>
          <p:cNvSpPr txBox="1"/>
          <p:nvPr/>
        </p:nvSpPr>
        <p:spPr>
          <a:xfrm>
            <a:off x="149202" y="6176400"/>
            <a:ext cx="4574653" cy="338554"/>
          </a:xfrm>
          <a:prstGeom prst="rect">
            <a:avLst/>
          </a:prstGeom>
          <a:noFill/>
        </p:spPr>
        <p:txBody>
          <a:bodyPr wrap="square" rtlCol="0">
            <a:spAutoFit/>
          </a:bodyPr>
          <a:lstStyle/>
          <a:p>
            <a:pPr fontAlgn="auto">
              <a:spcBef>
                <a:spcPts val="0"/>
              </a:spcBef>
              <a:spcAft>
                <a:spcPts val="0"/>
              </a:spcAft>
              <a:defRPr/>
            </a:pPr>
            <a:r>
              <a:rPr lang="en-GB" sz="1600" b="1" dirty="0" err="1">
                <a:latin typeface="Century Gothic" panose="020F0302020204030204"/>
              </a:rPr>
              <a:t>Wann</a:t>
            </a:r>
            <a:r>
              <a:rPr lang="en-GB" sz="1600" b="1" dirty="0">
                <a:latin typeface="Century Gothic" panose="020F0302020204030204"/>
              </a:rPr>
              <a:t> </a:t>
            </a:r>
            <a:r>
              <a:rPr lang="en-GB" sz="1600" b="1" dirty="0" err="1">
                <a:latin typeface="Century Gothic" panose="020F0302020204030204"/>
              </a:rPr>
              <a:t>gehst</a:t>
            </a:r>
            <a:r>
              <a:rPr lang="en-GB" sz="1600" b="1" dirty="0">
                <a:latin typeface="Century Gothic" panose="020F0302020204030204"/>
              </a:rPr>
              <a:t> du </a:t>
            </a:r>
            <a:r>
              <a:rPr lang="en-GB" sz="1600" dirty="0">
                <a:latin typeface="Century Gothic" panose="020F0302020204030204"/>
              </a:rPr>
              <a:t>in die </a:t>
            </a:r>
            <a:r>
              <a:rPr lang="en-GB" sz="1600" dirty="0" err="1">
                <a:latin typeface="Century Gothic" panose="020F0302020204030204"/>
              </a:rPr>
              <a:t>Bibliothek</a:t>
            </a:r>
            <a:r>
              <a:rPr lang="en-GB" sz="1600" dirty="0">
                <a:latin typeface="Century Gothic" panose="020F0302020204030204"/>
              </a:rPr>
              <a:t>?</a:t>
            </a:r>
          </a:p>
        </p:txBody>
      </p:sp>
      <p:sp>
        <p:nvSpPr>
          <p:cNvPr id="75" name="TextBox 74">
            <a:extLst>
              <a:ext uri="{FF2B5EF4-FFF2-40B4-BE49-F238E27FC236}">
                <a16:creationId xmlns:a16="http://schemas.microsoft.com/office/drawing/2014/main" id="{6E6AD75E-46CE-4CD6-9F03-4870C10147A7}"/>
              </a:ext>
            </a:extLst>
          </p:cNvPr>
          <p:cNvSpPr txBox="1"/>
          <p:nvPr/>
        </p:nvSpPr>
        <p:spPr>
          <a:xfrm>
            <a:off x="3371232" y="6201965"/>
            <a:ext cx="5059639" cy="338554"/>
          </a:xfrm>
          <a:prstGeom prst="rect">
            <a:avLst/>
          </a:prstGeom>
          <a:noFill/>
        </p:spPr>
        <p:txBody>
          <a:bodyPr wrap="square" rtlCol="0">
            <a:spAutoFit/>
          </a:bodyPr>
          <a:lstStyle/>
          <a:p>
            <a:pPr fontAlgn="auto">
              <a:spcBef>
                <a:spcPts val="0"/>
              </a:spcBef>
              <a:spcAft>
                <a:spcPts val="0"/>
              </a:spcAft>
              <a:defRPr/>
            </a:pPr>
            <a:r>
              <a:rPr lang="en-GB" sz="1600" b="1" i="1" dirty="0">
                <a:latin typeface="Century Gothic" panose="020F0302020204030204"/>
              </a:rPr>
              <a:t>When</a:t>
            </a:r>
            <a:r>
              <a:rPr lang="en-GB" sz="1600" i="1" dirty="0">
                <a:latin typeface="Century Gothic" panose="020F0302020204030204"/>
              </a:rPr>
              <a:t> </a:t>
            </a:r>
            <a:r>
              <a:rPr lang="en-GB" sz="1600" b="1" i="1" dirty="0">
                <a:latin typeface="Century Gothic" panose="020F0302020204030204"/>
              </a:rPr>
              <a:t>are you </a:t>
            </a:r>
            <a:r>
              <a:rPr lang="en-GB" sz="1600" i="1" dirty="0">
                <a:latin typeface="Century Gothic" panose="020F0302020204030204"/>
              </a:rPr>
              <a:t>going to the library?</a:t>
            </a:r>
          </a:p>
        </p:txBody>
      </p:sp>
      <p:sp>
        <p:nvSpPr>
          <p:cNvPr id="76" name="TextBox 75">
            <a:extLst>
              <a:ext uri="{FF2B5EF4-FFF2-40B4-BE49-F238E27FC236}">
                <a16:creationId xmlns:a16="http://schemas.microsoft.com/office/drawing/2014/main" id="{B2D4345B-69EA-418E-9538-BBF2AA23A9CF}"/>
              </a:ext>
            </a:extLst>
          </p:cNvPr>
          <p:cNvSpPr txBox="1"/>
          <p:nvPr/>
        </p:nvSpPr>
        <p:spPr>
          <a:xfrm>
            <a:off x="179815" y="6680439"/>
            <a:ext cx="762073" cy="338554"/>
          </a:xfrm>
          <a:prstGeom prst="rect">
            <a:avLst/>
          </a:prstGeom>
          <a:solidFill>
            <a:srgbClr val="DAA520"/>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open</a:t>
            </a:r>
          </a:p>
        </p:txBody>
      </p:sp>
      <p:cxnSp>
        <p:nvCxnSpPr>
          <p:cNvPr id="14" name="Straight Arrow Connector 13"/>
          <p:cNvCxnSpPr>
            <a:stCxn id="76" idx="0"/>
          </p:cNvCxnSpPr>
          <p:nvPr/>
        </p:nvCxnSpPr>
        <p:spPr>
          <a:xfrm flipV="1">
            <a:off x="560852" y="6495750"/>
            <a:ext cx="199804" cy="1846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B2D4345B-69EA-418E-9538-BBF2AA23A9CF}"/>
              </a:ext>
            </a:extLst>
          </p:cNvPr>
          <p:cNvSpPr txBox="1"/>
          <p:nvPr/>
        </p:nvSpPr>
        <p:spPr>
          <a:xfrm>
            <a:off x="90152" y="5548590"/>
            <a:ext cx="851736" cy="338554"/>
          </a:xfrm>
          <a:prstGeom prst="rect">
            <a:avLst/>
          </a:prstGeom>
          <a:solidFill>
            <a:srgbClr val="DAA520"/>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closed</a:t>
            </a:r>
          </a:p>
        </p:txBody>
      </p:sp>
      <p:sp>
        <p:nvSpPr>
          <p:cNvPr id="17" name="Rectangle 16"/>
          <p:cNvSpPr/>
          <p:nvPr/>
        </p:nvSpPr>
        <p:spPr>
          <a:xfrm>
            <a:off x="67035" y="7111279"/>
            <a:ext cx="6780678" cy="584775"/>
          </a:xfrm>
          <a:prstGeom prst="rect">
            <a:avLst/>
          </a:prstGeom>
        </p:spPr>
        <p:txBody>
          <a:bodyPr wrap="square">
            <a:spAutoFit/>
          </a:bodyPr>
          <a:lstStyle/>
          <a:p>
            <a:pPr lvl="0" fontAlgn="auto">
              <a:spcBef>
                <a:spcPts val="0"/>
              </a:spcBef>
              <a:spcAft>
                <a:spcPts val="0"/>
              </a:spcAft>
              <a:defRPr/>
            </a:pPr>
            <a:r>
              <a:rPr lang="en-US" sz="1600" dirty="0">
                <a:latin typeface="Century Gothic" panose="020B0502020202020204" pitchFamily="34" charset="0"/>
                <a:ea typeface="SimSun" panose="02010600030101010101" pitchFamily="2" charset="-122"/>
                <a:cs typeface="Times New Roman" panose="02020603050405020304" pitchFamily="18" charset="0"/>
              </a:rPr>
              <a:t>The </a:t>
            </a:r>
            <a:r>
              <a:rPr lang="en-US" sz="1600" b="1" dirty="0">
                <a:latin typeface="Century Gothic" panose="020B0502020202020204" pitchFamily="34" charset="0"/>
                <a:ea typeface="SimSun" panose="02010600030101010101" pitchFamily="2" charset="-122"/>
                <a:cs typeface="Times New Roman" panose="02020603050405020304" pitchFamily="18" charset="0"/>
              </a:rPr>
              <a:t>word order </a:t>
            </a:r>
            <a:r>
              <a:rPr lang="en-US" sz="1600" dirty="0">
                <a:latin typeface="Century Gothic" panose="020B0502020202020204" pitchFamily="34" charset="0"/>
                <a:ea typeface="SimSun" panose="02010600030101010101" pitchFamily="2" charset="-122"/>
                <a:cs typeface="Times New Roman" panose="02020603050405020304" pitchFamily="18" charset="0"/>
              </a:rPr>
              <a:t>in </a:t>
            </a:r>
            <a:r>
              <a:rPr lang="en-US" sz="1600" b="1" dirty="0">
                <a:latin typeface="Century Gothic" panose="020B0502020202020204" pitchFamily="34" charset="0"/>
                <a:ea typeface="SimSun" panose="02010600030101010101" pitchFamily="2" charset="-122"/>
                <a:cs typeface="Times New Roman" panose="02020603050405020304" pitchFamily="18" charset="0"/>
              </a:rPr>
              <a:t>w-questions </a:t>
            </a:r>
            <a:r>
              <a:rPr lang="en-US" sz="1600" dirty="0">
                <a:latin typeface="Century Gothic" panose="020B0502020202020204" pitchFamily="34" charset="0"/>
                <a:ea typeface="SimSun" panose="02010600030101010101" pitchFamily="2" charset="-122"/>
                <a:cs typeface="Times New Roman" panose="02020603050405020304" pitchFamily="18" charset="0"/>
              </a:rPr>
              <a:t>is similar to that of </a:t>
            </a:r>
            <a:r>
              <a:rPr lang="en-US" sz="1600" b="1" dirty="0">
                <a:latin typeface="Century Gothic" panose="020B0502020202020204" pitchFamily="34" charset="0"/>
                <a:ea typeface="SimSun" panose="02010600030101010101" pitchFamily="2" charset="-122"/>
                <a:cs typeface="Times New Roman" panose="02020603050405020304" pitchFamily="18" charset="0"/>
              </a:rPr>
              <a:t>statements</a:t>
            </a:r>
            <a:r>
              <a:rPr lang="en-US" sz="1600" dirty="0">
                <a:latin typeface="Century Gothic" panose="020B0502020202020204" pitchFamily="34" charset="0"/>
                <a:ea typeface="SimSun" panose="02010600030101010101" pitchFamily="2" charset="-122"/>
                <a:cs typeface="Times New Roman" panose="02020603050405020304" pitchFamily="18" charset="0"/>
              </a:rPr>
              <a:t> in </a:t>
            </a:r>
            <a:r>
              <a:rPr lang="en-US" sz="1600" b="1" dirty="0">
                <a:latin typeface="Century Gothic" panose="020B0502020202020204" pitchFamily="34" charset="0"/>
                <a:ea typeface="SimSun" panose="02010600030101010101" pitchFamily="2" charset="-122"/>
                <a:cs typeface="Times New Roman" panose="02020603050405020304" pitchFamily="18" charset="0"/>
              </a:rPr>
              <a:t>word order 2:</a:t>
            </a:r>
          </a:p>
        </p:txBody>
      </p:sp>
      <p:sp>
        <p:nvSpPr>
          <p:cNvPr id="18" name="Rectangle 17"/>
          <p:cNvSpPr/>
          <p:nvPr/>
        </p:nvSpPr>
        <p:spPr>
          <a:xfrm>
            <a:off x="1609650" y="7692383"/>
            <a:ext cx="3416147" cy="461665"/>
          </a:xfrm>
          <a:prstGeom prst="rect">
            <a:avLst/>
          </a:prstGeom>
        </p:spPr>
        <p:txBody>
          <a:bodyPr wrap="square">
            <a:spAutoFit/>
          </a:bodyPr>
          <a:lstStyle/>
          <a:p>
            <a:pPr lvl="0" fontAlgn="auto">
              <a:lnSpc>
                <a:spcPct val="150000"/>
              </a:lnSpc>
              <a:spcBef>
                <a:spcPts val="0"/>
              </a:spcBef>
              <a:spcAft>
                <a:spcPts val="0"/>
              </a:spcAft>
              <a:defRPr/>
            </a:pPr>
            <a:r>
              <a:rPr lang="en-US" sz="1600" dirty="0" err="1">
                <a:latin typeface="Century Gothic" panose="020B0502020202020204" pitchFamily="34" charset="0"/>
                <a:ea typeface="SimSun" panose="02010600030101010101" pitchFamily="2" charset="-122"/>
                <a:cs typeface="Times New Roman" panose="02020603050405020304" pitchFamily="18" charset="0"/>
              </a:rPr>
              <a:t>Wann</a:t>
            </a:r>
            <a:r>
              <a:rPr lang="en-US" sz="1600" b="1" dirty="0">
                <a:latin typeface="Century Gothic" panose="020B0502020202020204" pitchFamily="34" charset="0"/>
                <a:ea typeface="SimSun" panose="02010600030101010101" pitchFamily="2" charset="-122"/>
                <a:cs typeface="Times New Roman" panose="02020603050405020304" pitchFamily="18" charset="0"/>
              </a:rPr>
              <a:t> </a:t>
            </a:r>
            <a:r>
              <a:rPr lang="en-US" sz="1600" b="1" dirty="0" err="1">
                <a:latin typeface="Century Gothic" panose="020B0502020202020204" pitchFamily="34" charset="0"/>
                <a:ea typeface="SimSun" panose="02010600030101010101" pitchFamily="2" charset="-122"/>
                <a:cs typeface="Times New Roman" panose="02020603050405020304" pitchFamily="18" charset="0"/>
              </a:rPr>
              <a:t>gehst</a:t>
            </a:r>
            <a:r>
              <a:rPr lang="en-US" sz="1600" b="1" dirty="0">
                <a:latin typeface="Century Gothic" panose="020B0502020202020204" pitchFamily="34" charset="0"/>
                <a:ea typeface="SimSun" panose="02010600030101010101" pitchFamily="2" charset="-122"/>
                <a:cs typeface="Times New Roman" panose="02020603050405020304" pitchFamily="18" charset="0"/>
              </a:rPr>
              <a:t> du</a:t>
            </a:r>
            <a:r>
              <a:rPr lang="en-US" sz="1600" dirty="0">
                <a:latin typeface="Century Gothic" panose="020B0502020202020204" pitchFamily="34" charset="0"/>
                <a:ea typeface="SimSun" panose="02010600030101010101" pitchFamily="2" charset="-122"/>
                <a:cs typeface="Times New Roman" panose="02020603050405020304" pitchFamily="18" charset="0"/>
              </a:rPr>
              <a:t> in die </a:t>
            </a:r>
            <a:r>
              <a:rPr lang="en-US" sz="1600" dirty="0" err="1">
                <a:latin typeface="Century Gothic" panose="020B0502020202020204" pitchFamily="34" charset="0"/>
                <a:ea typeface="SimSun" panose="02010600030101010101" pitchFamily="2" charset="-122"/>
                <a:cs typeface="Times New Roman" panose="02020603050405020304" pitchFamily="18" charset="0"/>
              </a:rPr>
              <a:t>Bibliothek</a:t>
            </a:r>
            <a:r>
              <a:rPr lang="en-US" sz="1600" dirty="0">
                <a:latin typeface="Century Gothic" panose="020B0502020202020204" pitchFamily="34" charset="0"/>
                <a:ea typeface="SimSun" panose="02010600030101010101" pitchFamily="2" charset="-122"/>
                <a:cs typeface="Times New Roman" panose="02020603050405020304" pitchFamily="18" charset="0"/>
              </a:rPr>
              <a:t>?</a:t>
            </a:r>
            <a:endParaRPr lang="en-US" sz="1600" b="1" dirty="0">
              <a:latin typeface="Century Gothic" panose="020B0502020202020204" pitchFamily="34" charset="0"/>
              <a:ea typeface="SimSun" panose="02010600030101010101" pitchFamily="2" charset="-122"/>
              <a:cs typeface="Times New Roman" panose="02020603050405020304" pitchFamily="18" charset="0"/>
            </a:endParaRPr>
          </a:p>
        </p:txBody>
      </p:sp>
      <p:sp>
        <p:nvSpPr>
          <p:cNvPr id="79" name="TextBox 78"/>
          <p:cNvSpPr txBox="1"/>
          <p:nvPr/>
        </p:nvSpPr>
        <p:spPr>
          <a:xfrm>
            <a:off x="152233" y="7752708"/>
            <a:ext cx="1440748" cy="369332"/>
          </a:xfrm>
          <a:prstGeom prst="rect">
            <a:avLst/>
          </a:prstGeom>
          <a:noFill/>
          <a:ln w="38100">
            <a:solidFill>
              <a:srgbClr val="DAA520"/>
            </a:solidFill>
          </a:ln>
        </p:spPr>
        <p:txBody>
          <a:bodyPr wrap="square" rtlCol="0">
            <a:spAutoFit/>
          </a:bodyPr>
          <a:lstStyle/>
          <a:p>
            <a:pPr algn="ctr"/>
            <a:r>
              <a:rPr lang="en-GB" b="1" dirty="0">
                <a:latin typeface="Century Gothic" panose="020B0502020202020204" pitchFamily="34" charset="0"/>
              </a:rPr>
              <a:t>Statement</a:t>
            </a:r>
          </a:p>
        </p:txBody>
      </p:sp>
      <p:sp>
        <p:nvSpPr>
          <p:cNvPr id="80" name="TextBox 79"/>
          <p:cNvSpPr txBox="1"/>
          <p:nvPr/>
        </p:nvSpPr>
        <p:spPr>
          <a:xfrm>
            <a:off x="140418" y="8239815"/>
            <a:ext cx="1428378" cy="369332"/>
          </a:xfrm>
          <a:prstGeom prst="rect">
            <a:avLst/>
          </a:prstGeom>
          <a:noFill/>
          <a:ln w="38100">
            <a:solidFill>
              <a:srgbClr val="DAA520"/>
            </a:solidFill>
          </a:ln>
        </p:spPr>
        <p:txBody>
          <a:bodyPr wrap="square" rtlCol="0">
            <a:spAutoFit/>
          </a:bodyPr>
          <a:lstStyle/>
          <a:p>
            <a:pPr algn="ctr"/>
            <a:r>
              <a:rPr lang="en-GB" b="1" dirty="0">
                <a:latin typeface="Century Gothic" panose="020B0502020202020204" pitchFamily="34" charset="0"/>
              </a:rPr>
              <a:t>Question</a:t>
            </a:r>
          </a:p>
        </p:txBody>
      </p:sp>
      <p:sp>
        <p:nvSpPr>
          <p:cNvPr id="19" name="Rectangle 18"/>
          <p:cNvSpPr/>
          <p:nvPr/>
        </p:nvSpPr>
        <p:spPr>
          <a:xfrm>
            <a:off x="1541823" y="8210702"/>
            <a:ext cx="5510806" cy="461665"/>
          </a:xfrm>
          <a:prstGeom prst="rect">
            <a:avLst/>
          </a:prstGeom>
        </p:spPr>
        <p:txBody>
          <a:bodyPr wrap="square">
            <a:spAutoFit/>
          </a:bodyPr>
          <a:lstStyle/>
          <a:p>
            <a:pPr lvl="0" fontAlgn="auto">
              <a:lnSpc>
                <a:spcPct val="150000"/>
              </a:lnSpc>
              <a:spcBef>
                <a:spcPts val="0"/>
              </a:spcBef>
              <a:spcAft>
                <a:spcPts val="0"/>
              </a:spcAft>
              <a:defRPr/>
            </a:pPr>
            <a:r>
              <a:rPr lang="en-US" sz="1600" dirty="0">
                <a:latin typeface="Century Gothic" panose="020B0502020202020204" pitchFamily="34" charset="0"/>
                <a:ea typeface="SimSun" panose="02010600030101010101" pitchFamily="2" charset="-122"/>
                <a:cs typeface="Times New Roman" panose="02020603050405020304" pitchFamily="18" charset="0"/>
              </a:rPr>
              <a:t>Am </a:t>
            </a:r>
            <a:r>
              <a:rPr lang="en-US" sz="1600" dirty="0" err="1">
                <a:latin typeface="Century Gothic" panose="020B0502020202020204" pitchFamily="34" charset="0"/>
                <a:ea typeface="SimSun" panose="02010600030101010101" pitchFamily="2" charset="-122"/>
                <a:cs typeface="Times New Roman" panose="02020603050405020304" pitchFamily="18" charset="0"/>
              </a:rPr>
              <a:t>Donnerstag</a:t>
            </a:r>
            <a:r>
              <a:rPr lang="en-US" sz="1600" dirty="0">
                <a:latin typeface="Century Gothic" panose="020B0502020202020204" pitchFamily="34" charset="0"/>
                <a:ea typeface="SimSun" panose="02010600030101010101" pitchFamily="2" charset="-122"/>
                <a:cs typeface="Times New Roman" panose="02020603050405020304" pitchFamily="18" charset="0"/>
              </a:rPr>
              <a:t> </a:t>
            </a:r>
            <a:r>
              <a:rPr lang="en-US" sz="1600" b="1" dirty="0" err="1">
                <a:latin typeface="Century Gothic" panose="020B0502020202020204" pitchFamily="34" charset="0"/>
                <a:ea typeface="SimSun" panose="02010600030101010101" pitchFamily="2" charset="-122"/>
                <a:cs typeface="Times New Roman" panose="02020603050405020304" pitchFamily="18" charset="0"/>
              </a:rPr>
              <a:t>gehe</a:t>
            </a:r>
            <a:r>
              <a:rPr lang="en-US" sz="1600" b="1" dirty="0">
                <a:latin typeface="Century Gothic" panose="020B0502020202020204" pitchFamily="34" charset="0"/>
                <a:ea typeface="SimSun" panose="02010600030101010101" pitchFamily="2" charset="-122"/>
                <a:cs typeface="Times New Roman" panose="02020603050405020304" pitchFamily="18" charset="0"/>
              </a:rPr>
              <a:t> </a:t>
            </a:r>
            <a:r>
              <a:rPr lang="en-US" sz="1600" b="1" dirty="0" err="1">
                <a:latin typeface="Century Gothic" panose="020B0502020202020204" pitchFamily="34" charset="0"/>
                <a:ea typeface="SimSun" panose="02010600030101010101" pitchFamily="2" charset="-122"/>
                <a:cs typeface="Times New Roman" panose="02020603050405020304" pitchFamily="18" charset="0"/>
              </a:rPr>
              <a:t>ich</a:t>
            </a:r>
            <a:r>
              <a:rPr lang="en-US" sz="1600" b="1" dirty="0">
                <a:latin typeface="Century Gothic" panose="020B0502020202020204" pitchFamily="34" charset="0"/>
                <a:ea typeface="SimSun" panose="02010600030101010101" pitchFamily="2" charset="-122"/>
                <a:cs typeface="Times New Roman" panose="02020603050405020304" pitchFamily="18" charset="0"/>
              </a:rPr>
              <a:t> </a:t>
            </a:r>
            <a:r>
              <a:rPr lang="en-US" sz="1600" dirty="0">
                <a:latin typeface="Century Gothic" panose="020B0502020202020204" pitchFamily="34" charset="0"/>
                <a:ea typeface="SimSun" panose="02010600030101010101" pitchFamily="2" charset="-122"/>
                <a:cs typeface="Times New Roman" panose="02020603050405020304" pitchFamily="18" charset="0"/>
              </a:rPr>
              <a:t>in die </a:t>
            </a:r>
            <a:r>
              <a:rPr lang="en-US" sz="1600" dirty="0" err="1">
                <a:latin typeface="Century Gothic" panose="020B0502020202020204" pitchFamily="34" charset="0"/>
                <a:ea typeface="SimSun" panose="02010600030101010101" pitchFamily="2" charset="-122"/>
                <a:cs typeface="Times New Roman" panose="02020603050405020304" pitchFamily="18" charset="0"/>
              </a:rPr>
              <a:t>Bibliothek</a:t>
            </a:r>
            <a:r>
              <a:rPr lang="en-US" sz="1600" dirty="0">
                <a:latin typeface="Century Gothic" panose="020B0502020202020204" pitchFamily="34" charset="0"/>
                <a:ea typeface="SimSun" panose="02010600030101010101" pitchFamily="2" charset="-122"/>
                <a:cs typeface="Times New Roman" panose="02020603050405020304" pitchFamily="18" charset="0"/>
              </a:rPr>
              <a:t>.</a:t>
            </a:r>
          </a:p>
        </p:txBody>
      </p:sp>
      <p:sp>
        <p:nvSpPr>
          <p:cNvPr id="81" name="Speech Bubble: Rectangle with Corners Rounded 19">
            <a:extLst>
              <a:ext uri="{FF2B5EF4-FFF2-40B4-BE49-F238E27FC236}">
                <a16:creationId xmlns:a16="http://schemas.microsoft.com/office/drawing/2014/main" id="{A32A26A5-8FA3-438A-A775-4F31378E3174}"/>
              </a:ext>
            </a:extLst>
          </p:cNvPr>
          <p:cNvSpPr/>
          <p:nvPr/>
        </p:nvSpPr>
        <p:spPr>
          <a:xfrm>
            <a:off x="5042466" y="7539626"/>
            <a:ext cx="1645986" cy="663387"/>
          </a:xfrm>
          <a:prstGeom prst="wedgeRoundRectCallout">
            <a:avLst>
              <a:gd name="adj1" fmla="val -47720"/>
              <a:gd name="adj2" fmla="val 27845"/>
              <a:gd name="adj3" fmla="val 16667"/>
            </a:avLst>
          </a:prstGeom>
          <a:solidFill>
            <a:srgbClr val="FDEEB9"/>
          </a:solidFill>
          <a:ln>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GB" sz="1400" dirty="0">
                <a:solidFill>
                  <a:srgbClr val="000000"/>
                </a:solidFill>
                <a:latin typeface="Century Gothic" panose="020B0502020202020204" pitchFamily="34" charset="0"/>
              </a:rPr>
              <a:t>Note: the </a:t>
            </a:r>
            <a:r>
              <a:rPr lang="en-GB" sz="1400" b="1" dirty="0">
                <a:solidFill>
                  <a:srgbClr val="000000"/>
                </a:solidFill>
                <a:latin typeface="Century Gothic" panose="020B0502020202020204" pitchFamily="34" charset="0"/>
              </a:rPr>
              <a:t>VERB</a:t>
            </a:r>
            <a:r>
              <a:rPr lang="en-GB" sz="1400" dirty="0">
                <a:solidFill>
                  <a:srgbClr val="000000"/>
                </a:solidFill>
                <a:latin typeface="Century Gothic" panose="020B0502020202020204" pitchFamily="34" charset="0"/>
              </a:rPr>
              <a:t> is in </a:t>
            </a:r>
            <a:r>
              <a:rPr lang="en-GB" sz="1400" b="1" dirty="0">
                <a:solidFill>
                  <a:srgbClr val="000000"/>
                </a:solidFill>
                <a:latin typeface="Century Gothic" panose="020B0502020202020204" pitchFamily="34" charset="0"/>
              </a:rPr>
              <a:t>2</a:t>
            </a:r>
            <a:r>
              <a:rPr lang="en-GB" sz="1400" b="1" baseline="30000" dirty="0">
                <a:solidFill>
                  <a:srgbClr val="000000"/>
                </a:solidFill>
                <a:latin typeface="Century Gothic" panose="020B0502020202020204" pitchFamily="34" charset="0"/>
              </a:rPr>
              <a:t>nd</a:t>
            </a:r>
            <a:r>
              <a:rPr lang="en-GB" sz="1400" b="1" dirty="0">
                <a:solidFill>
                  <a:srgbClr val="000000"/>
                </a:solidFill>
                <a:latin typeface="Century Gothic" panose="020B0502020202020204" pitchFamily="34" charset="0"/>
              </a:rPr>
              <a:t> </a:t>
            </a:r>
            <a:r>
              <a:rPr lang="en-GB" sz="1400" dirty="0">
                <a:solidFill>
                  <a:srgbClr val="000000"/>
                </a:solidFill>
                <a:latin typeface="Century Gothic" panose="020B0502020202020204" pitchFamily="34" charset="0"/>
              </a:rPr>
              <a:t>place.</a:t>
            </a:r>
            <a:endParaRPr lang="en-US" sz="1400" dirty="0">
              <a:solidFill>
                <a:srgbClr val="000000"/>
              </a:solidFill>
            </a:endParaRPr>
          </a:p>
        </p:txBody>
      </p:sp>
    </p:spTree>
    <p:extLst>
      <p:ext uri="{BB962C8B-B14F-4D97-AF65-F5344CB8AC3E}">
        <p14:creationId xmlns:p14="http://schemas.microsoft.com/office/powerpoint/2010/main" val="247759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99392" y="2119809"/>
            <a:ext cx="6569968" cy="375566"/>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103380" y="597128"/>
            <a:ext cx="6651239" cy="369332"/>
          </a:xfrm>
          <a:prstGeom prst="rect">
            <a:avLst/>
          </a:prstGeom>
          <a:noFill/>
        </p:spPr>
        <p:txBody>
          <a:bodyPr wrap="square" rtlCol="0">
            <a:spAutoFit/>
          </a:bodyPr>
          <a:lstStyle/>
          <a:p>
            <a:r>
              <a:rPr lang="en-GB" b="1" dirty="0">
                <a:solidFill>
                  <a:srgbClr val="000000"/>
                </a:solidFill>
                <a:latin typeface="Century Gothic" panose="020B0502020202020204" pitchFamily="34" charset="0"/>
              </a:rPr>
              <a:t>Prepositions ‘in’ and ‘auf’</a:t>
            </a:r>
            <a:endParaRPr lang="en-GB" b="1" baseline="30000" dirty="0">
              <a:solidFill>
                <a:srgbClr val="000000"/>
              </a:solidFill>
              <a:latin typeface="Century Gothic" panose="020B0502020202020204" pitchFamily="34" charset="0"/>
            </a:endParaRP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46</a:t>
            </a:r>
          </a:p>
        </p:txBody>
      </p:sp>
      <p:sp>
        <p:nvSpPr>
          <p:cNvPr id="31" name="TextBox 30"/>
          <p:cNvSpPr txBox="1"/>
          <p:nvPr/>
        </p:nvSpPr>
        <p:spPr>
          <a:xfrm>
            <a:off x="99392" y="890881"/>
            <a:ext cx="6858000" cy="584775"/>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kern="0" dirty="0">
                <a:latin typeface="Century Gothic" panose="020B0502020202020204" pitchFamily="34" charset="0"/>
                <a:cs typeface="Arial"/>
                <a:sym typeface="Arial"/>
              </a:rPr>
              <a:t>To say where something or someone </a:t>
            </a:r>
            <a:r>
              <a:rPr lang="en-GB" sz="1600" b="1" kern="0" dirty="0">
                <a:latin typeface="Century Gothic" panose="020B0502020202020204" pitchFamily="34" charset="0"/>
                <a:cs typeface="Arial"/>
                <a:sym typeface="Arial"/>
              </a:rPr>
              <a:t>is moving to</a:t>
            </a:r>
            <a:r>
              <a:rPr lang="en-GB" sz="1600" kern="0" dirty="0">
                <a:latin typeface="Century Gothic" panose="020B0502020202020204" pitchFamily="34" charset="0"/>
                <a:cs typeface="Arial"/>
                <a:sym typeface="Arial"/>
              </a:rPr>
              <a:t>, use the prepositions </a:t>
            </a:r>
            <a:r>
              <a:rPr lang="en-GB" sz="1600" b="1" kern="0" dirty="0">
                <a:latin typeface="Century Gothic" panose="020B0502020202020204" pitchFamily="34" charset="0"/>
                <a:cs typeface="Arial"/>
                <a:sym typeface="Arial"/>
              </a:rPr>
              <a:t>‘in’ </a:t>
            </a:r>
            <a:r>
              <a:rPr lang="en-GB" sz="1600" kern="0" dirty="0">
                <a:latin typeface="Century Gothic" panose="020B0502020202020204" pitchFamily="34" charset="0"/>
                <a:cs typeface="Arial"/>
                <a:sym typeface="Arial"/>
              </a:rPr>
              <a:t>(into) and </a:t>
            </a:r>
            <a:r>
              <a:rPr lang="en-GB" sz="1600" b="1" kern="0" dirty="0">
                <a:latin typeface="Century Gothic" panose="020B0502020202020204" pitchFamily="34" charset="0"/>
                <a:cs typeface="Arial"/>
                <a:sym typeface="Arial"/>
              </a:rPr>
              <a:t>‘auf’ </a:t>
            </a:r>
            <a:r>
              <a:rPr lang="en-GB" sz="1600" kern="0" dirty="0">
                <a:latin typeface="Century Gothic" panose="020B0502020202020204" pitchFamily="34" charset="0"/>
                <a:cs typeface="Arial"/>
                <a:sym typeface="Arial"/>
              </a:rPr>
              <a:t>(onto):</a:t>
            </a:r>
          </a:p>
        </p:txBody>
      </p:sp>
      <p:sp>
        <p:nvSpPr>
          <p:cNvPr id="32" name="TextBox 31">
            <a:extLst>
              <a:ext uri="{FF2B5EF4-FFF2-40B4-BE49-F238E27FC236}">
                <a16:creationId xmlns:a16="http://schemas.microsoft.com/office/drawing/2014/main" id="{61CFBD48-3016-684F-B62B-1963494DD7B0}"/>
              </a:ext>
            </a:extLst>
          </p:cNvPr>
          <p:cNvSpPr txBox="1"/>
          <p:nvPr/>
        </p:nvSpPr>
        <p:spPr>
          <a:xfrm>
            <a:off x="409976" y="2031012"/>
            <a:ext cx="588623" cy="338554"/>
          </a:xfrm>
          <a:prstGeom prst="rect">
            <a:avLst/>
          </a:prstGeom>
          <a:noFill/>
        </p:spPr>
        <p:txBody>
          <a:bodyPr wrap="none" rtlCol="0">
            <a:spAutoFit/>
          </a:bodyPr>
          <a:lstStyle/>
          <a:p>
            <a:pPr fontAlgn="auto">
              <a:spcBef>
                <a:spcPts val="0"/>
              </a:spcBef>
              <a:spcAft>
                <a:spcPts val="0"/>
              </a:spcAft>
              <a:buClr>
                <a:srgbClr val="000000"/>
              </a:buClr>
              <a:buFont typeface="Arial"/>
              <a:buNone/>
            </a:pPr>
            <a:r>
              <a:rPr lang="en-US" sz="1600" b="1" kern="0" dirty="0">
                <a:latin typeface="Century Gothic" panose="020B0502020202020204" pitchFamily="34" charset="0"/>
                <a:cs typeface="Arial"/>
                <a:sym typeface="Arial"/>
              </a:rPr>
              <a:t>       </a:t>
            </a:r>
            <a:endParaRPr lang="en-US" sz="1600" kern="0" dirty="0">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B7021E3A-B685-2447-BC8D-7B2ED2DFE52C}"/>
              </a:ext>
            </a:extLst>
          </p:cNvPr>
          <p:cNvSpPr txBox="1"/>
          <p:nvPr/>
        </p:nvSpPr>
        <p:spPr>
          <a:xfrm>
            <a:off x="3886824" y="2085469"/>
            <a:ext cx="242374" cy="338554"/>
          </a:xfrm>
          <a:prstGeom prst="rect">
            <a:avLst/>
          </a:prstGeom>
          <a:noFill/>
        </p:spPr>
        <p:txBody>
          <a:bodyPr wrap="none" rtlCol="0">
            <a:spAutoFit/>
          </a:bodyPr>
          <a:lstStyle/>
          <a:p>
            <a:pPr fontAlgn="auto">
              <a:spcBef>
                <a:spcPts val="0"/>
              </a:spcBef>
              <a:spcAft>
                <a:spcPts val="0"/>
              </a:spcAft>
              <a:buClr>
                <a:srgbClr val="000000"/>
              </a:buClr>
              <a:buFont typeface="Arial"/>
              <a:buNone/>
            </a:pPr>
            <a:r>
              <a:rPr lang="en-US" sz="1600" b="1" kern="0" dirty="0">
                <a:latin typeface="Century Gothic" panose="020B0502020202020204" pitchFamily="34" charset="0"/>
                <a:cs typeface="Arial"/>
                <a:sym typeface="Arial"/>
              </a:rPr>
              <a:t> </a:t>
            </a:r>
            <a:endParaRPr lang="en-US" sz="1600" kern="0" dirty="0">
              <a:latin typeface="Century Gothic" panose="020B0502020202020204" pitchFamily="34" charset="0"/>
              <a:cs typeface="Arial"/>
              <a:sym typeface="Arial"/>
            </a:endParaRPr>
          </a:p>
        </p:txBody>
      </p:sp>
      <p:sp>
        <p:nvSpPr>
          <p:cNvPr id="34" name="TextBox 33"/>
          <p:cNvSpPr txBox="1"/>
          <p:nvPr/>
        </p:nvSpPr>
        <p:spPr>
          <a:xfrm>
            <a:off x="3485108" y="1786124"/>
            <a:ext cx="1096664"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die </a:t>
            </a:r>
            <a:r>
              <a:rPr lang="en-GB" sz="1600" kern="0" dirty="0" err="1">
                <a:latin typeface="Century Gothic" panose="020B0502020202020204" pitchFamily="34" charset="0"/>
                <a:cs typeface="Arial"/>
                <a:sym typeface="Arial"/>
              </a:rPr>
              <a:t>Stadt</a:t>
            </a:r>
            <a:endParaRPr lang="en-GB" sz="1600" kern="0" dirty="0">
              <a:latin typeface="Century Gothic" panose="020B0502020202020204" pitchFamily="34" charset="0"/>
              <a:cs typeface="Arial"/>
              <a:sym typeface="Arial"/>
            </a:endParaRPr>
          </a:p>
        </p:txBody>
      </p:sp>
      <p:sp>
        <p:nvSpPr>
          <p:cNvPr id="35" name="TextBox 34"/>
          <p:cNvSpPr txBox="1"/>
          <p:nvPr/>
        </p:nvSpPr>
        <p:spPr>
          <a:xfrm>
            <a:off x="5453524" y="1766127"/>
            <a:ext cx="1055100"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das </a:t>
            </a:r>
            <a:r>
              <a:rPr lang="en-GB" sz="1600" kern="0" dirty="0">
                <a:latin typeface="Century Gothic" panose="020B0502020202020204" pitchFamily="34" charset="0"/>
                <a:cs typeface="Arial"/>
                <a:sym typeface="Arial"/>
              </a:rPr>
              <a:t>Kino</a:t>
            </a:r>
          </a:p>
        </p:txBody>
      </p:sp>
      <p:sp>
        <p:nvSpPr>
          <p:cNvPr id="36" name="TextBox 35"/>
          <p:cNvSpPr txBox="1"/>
          <p:nvPr/>
        </p:nvSpPr>
        <p:spPr>
          <a:xfrm>
            <a:off x="1747164" y="1766127"/>
            <a:ext cx="131423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der </a:t>
            </a:r>
            <a:r>
              <a:rPr lang="en-GB" sz="1600" kern="0" dirty="0">
                <a:latin typeface="Century Gothic" panose="020B0502020202020204" pitchFamily="34" charset="0"/>
                <a:cs typeface="Arial"/>
                <a:sym typeface="Arial"/>
              </a:rPr>
              <a:t>Park</a:t>
            </a:r>
          </a:p>
        </p:txBody>
      </p:sp>
      <p:sp>
        <p:nvSpPr>
          <p:cNvPr id="37" name="TextBox 36"/>
          <p:cNvSpPr txBox="1"/>
          <p:nvPr/>
        </p:nvSpPr>
        <p:spPr>
          <a:xfrm>
            <a:off x="-47684" y="2128262"/>
            <a:ext cx="166026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err="1">
                <a:latin typeface="Century Gothic" panose="020B0502020202020204" pitchFamily="34" charset="0"/>
                <a:cs typeface="Arial"/>
                <a:sym typeface="Arial"/>
              </a:rPr>
              <a:t>Ich</a:t>
            </a:r>
            <a:r>
              <a:rPr lang="en-GB" sz="1600" b="1" kern="0" dirty="0">
                <a:latin typeface="Century Gothic" panose="020B0502020202020204" pitchFamily="34" charset="0"/>
                <a:cs typeface="Arial"/>
                <a:sym typeface="Arial"/>
              </a:rPr>
              <a:t> </a:t>
            </a:r>
            <a:r>
              <a:rPr lang="en-GB" sz="1600" b="1" kern="0" dirty="0" err="1">
                <a:latin typeface="Century Gothic" panose="020B0502020202020204" pitchFamily="34" charset="0"/>
                <a:cs typeface="Arial"/>
                <a:sym typeface="Arial"/>
              </a:rPr>
              <a:t>gehe</a:t>
            </a:r>
            <a:r>
              <a:rPr lang="en-GB" sz="1600" b="1" kern="0" dirty="0">
                <a:latin typeface="Century Gothic" panose="020B0502020202020204" pitchFamily="34" charset="0"/>
                <a:cs typeface="Arial"/>
                <a:sym typeface="Arial"/>
              </a:rPr>
              <a:t>…</a:t>
            </a:r>
          </a:p>
        </p:txBody>
      </p:sp>
      <p:sp>
        <p:nvSpPr>
          <p:cNvPr id="38" name="TextBox 37"/>
          <p:cNvSpPr txBox="1"/>
          <p:nvPr/>
        </p:nvSpPr>
        <p:spPr>
          <a:xfrm>
            <a:off x="3276650" y="2150088"/>
            <a:ext cx="1500144"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in</a:t>
            </a:r>
            <a:r>
              <a:rPr lang="en-GB" sz="1600" kern="0" dirty="0">
                <a:latin typeface="Century Gothic" panose="020B0502020202020204" pitchFamily="34" charset="0"/>
                <a:cs typeface="Arial"/>
                <a:sym typeface="Arial"/>
              </a:rPr>
              <a:t> </a:t>
            </a:r>
            <a:r>
              <a:rPr lang="en-GB" sz="1600" b="1" u="sng" kern="0" dirty="0">
                <a:latin typeface="Century Gothic" panose="020B0502020202020204" pitchFamily="34" charset="0"/>
                <a:cs typeface="Arial"/>
                <a:sym typeface="Arial"/>
              </a:rPr>
              <a:t>die</a:t>
            </a:r>
            <a:r>
              <a:rPr lang="en-GB" sz="1600" b="1" kern="0" dirty="0">
                <a:latin typeface="Century Gothic" panose="020B0502020202020204" pitchFamily="34" charset="0"/>
                <a:cs typeface="Arial"/>
                <a:sym typeface="Arial"/>
              </a:rPr>
              <a:t> </a:t>
            </a:r>
            <a:r>
              <a:rPr lang="en-GB" sz="1600" kern="0" dirty="0" err="1">
                <a:latin typeface="Century Gothic" panose="020B0502020202020204" pitchFamily="34" charset="0"/>
                <a:cs typeface="Arial"/>
                <a:sym typeface="Arial"/>
              </a:rPr>
              <a:t>Stadt</a:t>
            </a:r>
            <a:endParaRPr lang="en-GB" sz="1600" kern="0" dirty="0">
              <a:latin typeface="Century Gothic" panose="020B0502020202020204" pitchFamily="34" charset="0"/>
              <a:cs typeface="Arial"/>
              <a:sym typeface="Arial"/>
            </a:endParaRPr>
          </a:p>
        </p:txBody>
      </p:sp>
      <p:sp>
        <p:nvSpPr>
          <p:cNvPr id="39" name="TextBox 38"/>
          <p:cNvSpPr txBox="1"/>
          <p:nvPr/>
        </p:nvSpPr>
        <p:spPr>
          <a:xfrm>
            <a:off x="1635593" y="2139021"/>
            <a:ext cx="1440199"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in </a:t>
            </a:r>
            <a:r>
              <a:rPr lang="en-GB" sz="1600" b="1" u="sng" kern="0" dirty="0">
                <a:latin typeface="Century Gothic" panose="020B0502020202020204" pitchFamily="34" charset="0"/>
                <a:cs typeface="Arial"/>
                <a:sym typeface="Arial"/>
              </a:rPr>
              <a:t>den</a:t>
            </a:r>
            <a:r>
              <a:rPr lang="en-GB" sz="1600" b="1" kern="0" dirty="0">
                <a:latin typeface="Century Gothic" panose="020B0502020202020204" pitchFamily="34" charset="0"/>
                <a:cs typeface="Arial"/>
                <a:sym typeface="Arial"/>
              </a:rPr>
              <a:t> </a:t>
            </a:r>
            <a:r>
              <a:rPr lang="en-GB" sz="1600" kern="0" dirty="0">
                <a:latin typeface="Century Gothic" panose="020B0502020202020204" pitchFamily="34" charset="0"/>
                <a:cs typeface="Arial"/>
                <a:sym typeface="Arial"/>
              </a:rPr>
              <a:t>Park</a:t>
            </a:r>
          </a:p>
        </p:txBody>
      </p:sp>
      <p:sp>
        <p:nvSpPr>
          <p:cNvPr id="40" name="TextBox 39"/>
          <p:cNvSpPr txBox="1"/>
          <p:nvPr/>
        </p:nvSpPr>
        <p:spPr>
          <a:xfrm>
            <a:off x="1805969" y="1487921"/>
            <a:ext cx="1287208"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masculine</a:t>
            </a:r>
            <a:endParaRPr lang="en-GB" sz="1600" kern="0" dirty="0">
              <a:latin typeface="Century Gothic" panose="020B0502020202020204" pitchFamily="34" charset="0"/>
              <a:cs typeface="Arial"/>
              <a:sym typeface="Arial"/>
            </a:endParaRPr>
          </a:p>
        </p:txBody>
      </p:sp>
      <p:sp>
        <p:nvSpPr>
          <p:cNvPr id="41" name="TextBox 40"/>
          <p:cNvSpPr txBox="1"/>
          <p:nvPr/>
        </p:nvSpPr>
        <p:spPr>
          <a:xfrm>
            <a:off x="3326969" y="1487921"/>
            <a:ext cx="1287208"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feminine</a:t>
            </a:r>
            <a:endParaRPr lang="en-GB" sz="1600" kern="0" dirty="0">
              <a:latin typeface="Century Gothic" panose="020B0502020202020204" pitchFamily="34" charset="0"/>
              <a:cs typeface="Arial"/>
              <a:sym typeface="Arial"/>
            </a:endParaRPr>
          </a:p>
        </p:txBody>
      </p:sp>
      <p:sp>
        <p:nvSpPr>
          <p:cNvPr id="42" name="TextBox 41"/>
          <p:cNvSpPr txBox="1"/>
          <p:nvPr/>
        </p:nvSpPr>
        <p:spPr>
          <a:xfrm>
            <a:off x="5382152" y="1452439"/>
            <a:ext cx="1287208"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neuter</a:t>
            </a:r>
            <a:endParaRPr lang="en-GB" sz="1600" kern="0" dirty="0">
              <a:latin typeface="Century Gothic" panose="020B0502020202020204" pitchFamily="34" charset="0"/>
              <a:cs typeface="Arial"/>
              <a:sym typeface="Arial"/>
            </a:endParaRPr>
          </a:p>
        </p:txBody>
      </p:sp>
      <p:sp>
        <p:nvSpPr>
          <p:cNvPr id="43" name="TextBox 42"/>
          <p:cNvSpPr txBox="1"/>
          <p:nvPr/>
        </p:nvSpPr>
        <p:spPr>
          <a:xfrm>
            <a:off x="5231002" y="2134230"/>
            <a:ext cx="1500144"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in</a:t>
            </a:r>
            <a:r>
              <a:rPr lang="en-GB" sz="1600" kern="0" dirty="0">
                <a:latin typeface="Century Gothic" panose="020B0502020202020204" pitchFamily="34" charset="0"/>
                <a:cs typeface="Arial"/>
                <a:sym typeface="Arial"/>
              </a:rPr>
              <a:t> </a:t>
            </a:r>
            <a:r>
              <a:rPr lang="en-GB" sz="1600" b="1" u="sng" kern="0" dirty="0">
                <a:latin typeface="Century Gothic" panose="020B0502020202020204" pitchFamily="34" charset="0"/>
                <a:cs typeface="Arial"/>
                <a:sym typeface="Arial"/>
              </a:rPr>
              <a:t>das</a:t>
            </a:r>
            <a:r>
              <a:rPr lang="en-GB" sz="1600" b="1" kern="0" dirty="0">
                <a:latin typeface="Century Gothic" panose="020B0502020202020204" pitchFamily="34" charset="0"/>
                <a:cs typeface="Arial"/>
                <a:sym typeface="Arial"/>
              </a:rPr>
              <a:t> </a:t>
            </a:r>
            <a:r>
              <a:rPr lang="en-GB" sz="1600" kern="0" dirty="0">
                <a:latin typeface="Century Gothic" panose="020B0502020202020204" pitchFamily="34" charset="0"/>
                <a:cs typeface="Arial"/>
                <a:sym typeface="Arial"/>
              </a:rPr>
              <a:t>Kino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50" y="1442283"/>
            <a:ext cx="439067" cy="6489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590" y="5927978"/>
            <a:ext cx="377920" cy="755839"/>
          </a:xfrm>
          <a:prstGeom prst="rect">
            <a:avLst/>
          </a:prstGeom>
        </p:spPr>
      </p:pic>
      <p:pic>
        <p:nvPicPr>
          <p:cNvPr id="47" name="Picture 2" descr="Jumping Leaping Cat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25183" y="3061608"/>
            <a:ext cx="818259" cy="391503"/>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105510" y="3509349"/>
            <a:ext cx="6563850" cy="375566"/>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61CFBD48-3016-684F-B62B-1963494DD7B0}"/>
              </a:ext>
            </a:extLst>
          </p:cNvPr>
          <p:cNvSpPr txBox="1"/>
          <p:nvPr/>
        </p:nvSpPr>
        <p:spPr>
          <a:xfrm>
            <a:off x="416094" y="3420552"/>
            <a:ext cx="588623" cy="338554"/>
          </a:xfrm>
          <a:prstGeom prst="rect">
            <a:avLst/>
          </a:prstGeom>
          <a:noFill/>
        </p:spPr>
        <p:txBody>
          <a:bodyPr wrap="none" rtlCol="0">
            <a:spAutoFit/>
          </a:bodyPr>
          <a:lstStyle/>
          <a:p>
            <a:pPr fontAlgn="auto">
              <a:spcBef>
                <a:spcPts val="0"/>
              </a:spcBef>
              <a:spcAft>
                <a:spcPts val="0"/>
              </a:spcAft>
              <a:buClr>
                <a:srgbClr val="000000"/>
              </a:buClr>
              <a:buFont typeface="Arial"/>
              <a:buNone/>
            </a:pPr>
            <a:r>
              <a:rPr lang="en-US" sz="1600" b="1" kern="0" dirty="0">
                <a:latin typeface="Century Gothic" panose="020B0502020202020204" pitchFamily="34" charset="0"/>
                <a:cs typeface="Arial"/>
                <a:sym typeface="Arial"/>
              </a:rPr>
              <a:t>       </a:t>
            </a:r>
            <a:endParaRPr lang="en-US" sz="1600" kern="0" dirty="0">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7021E3A-B685-2447-BC8D-7B2ED2DFE52C}"/>
              </a:ext>
            </a:extLst>
          </p:cNvPr>
          <p:cNvSpPr txBox="1"/>
          <p:nvPr/>
        </p:nvSpPr>
        <p:spPr>
          <a:xfrm>
            <a:off x="3892942" y="3475009"/>
            <a:ext cx="242374" cy="338554"/>
          </a:xfrm>
          <a:prstGeom prst="rect">
            <a:avLst/>
          </a:prstGeom>
          <a:noFill/>
        </p:spPr>
        <p:txBody>
          <a:bodyPr wrap="none" rtlCol="0">
            <a:spAutoFit/>
          </a:bodyPr>
          <a:lstStyle/>
          <a:p>
            <a:pPr fontAlgn="auto">
              <a:spcBef>
                <a:spcPts val="0"/>
              </a:spcBef>
              <a:spcAft>
                <a:spcPts val="0"/>
              </a:spcAft>
              <a:buClr>
                <a:srgbClr val="000000"/>
              </a:buClr>
              <a:buFont typeface="Arial"/>
              <a:buNone/>
            </a:pPr>
            <a:r>
              <a:rPr lang="en-US" sz="1600" b="1" kern="0" dirty="0">
                <a:latin typeface="Century Gothic" panose="020B0502020202020204" pitchFamily="34" charset="0"/>
                <a:cs typeface="Arial"/>
                <a:sym typeface="Arial"/>
              </a:rPr>
              <a:t> </a:t>
            </a:r>
            <a:endParaRPr lang="en-US" sz="1600" kern="0" dirty="0">
              <a:latin typeface="Century Gothic" panose="020B0502020202020204" pitchFamily="34" charset="0"/>
              <a:cs typeface="Arial"/>
              <a:sym typeface="Arial"/>
            </a:endParaRPr>
          </a:p>
        </p:txBody>
      </p:sp>
      <p:sp>
        <p:nvSpPr>
          <p:cNvPr id="51" name="TextBox 50"/>
          <p:cNvSpPr txBox="1"/>
          <p:nvPr/>
        </p:nvSpPr>
        <p:spPr>
          <a:xfrm>
            <a:off x="19400" y="3529678"/>
            <a:ext cx="1958398" cy="323165"/>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500" b="1" kern="0" dirty="0">
                <a:latin typeface="Century Gothic" panose="020B0502020202020204" pitchFamily="34" charset="0"/>
                <a:cs typeface="Arial"/>
                <a:sym typeface="Arial"/>
              </a:rPr>
              <a:t>Die </a:t>
            </a:r>
            <a:r>
              <a:rPr lang="en-GB" sz="1500" b="1" kern="0" dirty="0" err="1">
                <a:latin typeface="Century Gothic" panose="020B0502020202020204" pitchFamily="34" charset="0"/>
                <a:cs typeface="Arial"/>
                <a:sym typeface="Arial"/>
              </a:rPr>
              <a:t>Katze</a:t>
            </a:r>
            <a:r>
              <a:rPr lang="en-GB" sz="1500" b="1" kern="0" dirty="0">
                <a:latin typeface="Century Gothic" panose="020B0502020202020204" pitchFamily="34" charset="0"/>
                <a:cs typeface="Arial"/>
                <a:sym typeface="Arial"/>
              </a:rPr>
              <a:t> </a:t>
            </a:r>
            <a:r>
              <a:rPr lang="en-GB" sz="1500" b="1" kern="0" dirty="0" err="1">
                <a:latin typeface="Century Gothic" panose="020B0502020202020204" pitchFamily="34" charset="0"/>
                <a:cs typeface="Arial"/>
                <a:sym typeface="Arial"/>
              </a:rPr>
              <a:t>springt</a:t>
            </a:r>
            <a:r>
              <a:rPr lang="en-GB" sz="1500" b="1" kern="0" dirty="0">
                <a:latin typeface="Century Gothic" panose="020B0502020202020204" pitchFamily="34" charset="0"/>
                <a:cs typeface="Arial"/>
                <a:sym typeface="Arial"/>
              </a:rPr>
              <a:t>…</a:t>
            </a:r>
          </a:p>
        </p:txBody>
      </p:sp>
      <p:sp>
        <p:nvSpPr>
          <p:cNvPr id="52" name="TextBox 51"/>
          <p:cNvSpPr txBox="1"/>
          <p:nvPr/>
        </p:nvSpPr>
        <p:spPr>
          <a:xfrm>
            <a:off x="3326969" y="3546361"/>
            <a:ext cx="1832890"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auf </a:t>
            </a:r>
            <a:r>
              <a:rPr lang="en-GB" sz="1600" b="1" u="sng" kern="0" dirty="0">
                <a:latin typeface="Century Gothic" panose="020B0502020202020204" pitchFamily="34" charset="0"/>
                <a:cs typeface="Arial"/>
                <a:sym typeface="Arial"/>
              </a:rPr>
              <a:t>die</a:t>
            </a:r>
            <a:r>
              <a:rPr lang="en-GB" sz="1600" b="1" kern="0" dirty="0">
                <a:latin typeface="Century Gothic" panose="020B0502020202020204" pitchFamily="34" charset="0"/>
                <a:cs typeface="Arial"/>
                <a:sym typeface="Arial"/>
              </a:rPr>
              <a:t> </a:t>
            </a:r>
            <a:r>
              <a:rPr lang="en-GB" sz="1600" kern="0" dirty="0" err="1">
                <a:latin typeface="Century Gothic" panose="020B0502020202020204" pitchFamily="34" charset="0"/>
                <a:cs typeface="Arial"/>
                <a:sym typeface="Arial"/>
              </a:rPr>
              <a:t>Zeitung</a:t>
            </a:r>
            <a:endParaRPr lang="en-GB" sz="1600" kern="0" dirty="0">
              <a:latin typeface="Century Gothic" panose="020B0502020202020204" pitchFamily="34" charset="0"/>
              <a:cs typeface="Arial"/>
              <a:sym typeface="Arial"/>
            </a:endParaRPr>
          </a:p>
        </p:txBody>
      </p:sp>
      <p:sp>
        <p:nvSpPr>
          <p:cNvPr id="54" name="TextBox 53"/>
          <p:cNvSpPr txBox="1"/>
          <p:nvPr/>
        </p:nvSpPr>
        <p:spPr>
          <a:xfrm>
            <a:off x="5231002" y="3527855"/>
            <a:ext cx="1500144"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auf</a:t>
            </a:r>
            <a:r>
              <a:rPr lang="en-GB" sz="1600" kern="0" dirty="0">
                <a:latin typeface="Century Gothic" panose="020B0502020202020204" pitchFamily="34" charset="0"/>
                <a:cs typeface="Arial"/>
                <a:sym typeface="Arial"/>
              </a:rPr>
              <a:t> </a:t>
            </a:r>
            <a:r>
              <a:rPr lang="en-GB" sz="1600" b="1" u="sng" kern="0" dirty="0">
                <a:latin typeface="Century Gothic" panose="020B0502020202020204" pitchFamily="34" charset="0"/>
                <a:cs typeface="Arial"/>
                <a:sym typeface="Arial"/>
              </a:rPr>
              <a:t>das</a:t>
            </a:r>
            <a:r>
              <a:rPr lang="en-GB" sz="1600" b="1" kern="0" dirty="0">
                <a:latin typeface="Century Gothic" panose="020B0502020202020204" pitchFamily="34" charset="0"/>
                <a:cs typeface="Arial"/>
                <a:sym typeface="Arial"/>
              </a:rPr>
              <a:t> </a:t>
            </a:r>
            <a:r>
              <a:rPr lang="en-GB" sz="1600" kern="0" dirty="0">
                <a:latin typeface="Century Gothic" panose="020B0502020202020204" pitchFamily="34" charset="0"/>
                <a:cs typeface="Arial"/>
                <a:sym typeface="Arial"/>
              </a:rPr>
              <a:t>Heft</a:t>
            </a:r>
          </a:p>
        </p:txBody>
      </p:sp>
      <p:sp>
        <p:nvSpPr>
          <p:cNvPr id="53" name="TextBox 52"/>
          <p:cNvSpPr txBox="1"/>
          <p:nvPr/>
        </p:nvSpPr>
        <p:spPr>
          <a:xfrm>
            <a:off x="1747854" y="3520708"/>
            <a:ext cx="1545229"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auf </a:t>
            </a:r>
            <a:r>
              <a:rPr lang="en-GB" sz="1600" b="1" u="sng" kern="0" dirty="0">
                <a:latin typeface="Century Gothic" panose="020B0502020202020204" pitchFamily="34" charset="0"/>
                <a:cs typeface="Arial"/>
                <a:sym typeface="Arial"/>
              </a:rPr>
              <a:t>den</a:t>
            </a:r>
            <a:r>
              <a:rPr lang="en-GB" sz="1600" b="1" kern="0" dirty="0">
                <a:latin typeface="Century Gothic" panose="020B0502020202020204" pitchFamily="34" charset="0"/>
                <a:cs typeface="Arial"/>
                <a:sym typeface="Arial"/>
              </a:rPr>
              <a:t> </a:t>
            </a:r>
            <a:r>
              <a:rPr lang="en-GB" sz="1600" kern="0" dirty="0" err="1">
                <a:latin typeface="Century Gothic" panose="020B0502020202020204" pitchFamily="34" charset="0"/>
                <a:cs typeface="Arial"/>
                <a:sym typeface="Arial"/>
              </a:rPr>
              <a:t>Tisch</a:t>
            </a:r>
            <a:endParaRPr lang="en-GB" sz="1600" kern="0" dirty="0">
              <a:latin typeface="Century Gothic" panose="020B0502020202020204" pitchFamily="34" charset="0"/>
              <a:cs typeface="Arial"/>
              <a:sym typeface="Arial"/>
            </a:endParaRPr>
          </a:p>
        </p:txBody>
      </p:sp>
      <p:sp>
        <p:nvSpPr>
          <p:cNvPr id="55" name="TextBox 54"/>
          <p:cNvSpPr txBox="1"/>
          <p:nvPr/>
        </p:nvSpPr>
        <p:spPr>
          <a:xfrm>
            <a:off x="3645843" y="3189687"/>
            <a:ext cx="1289583"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die </a:t>
            </a:r>
            <a:r>
              <a:rPr lang="en-GB" sz="1600" kern="0" dirty="0" err="1">
                <a:latin typeface="Century Gothic" panose="020B0502020202020204" pitchFamily="34" charset="0"/>
                <a:cs typeface="Arial"/>
                <a:sym typeface="Arial"/>
              </a:rPr>
              <a:t>Zeitung</a:t>
            </a:r>
            <a:endParaRPr lang="en-GB" sz="1600" kern="0" dirty="0">
              <a:latin typeface="Century Gothic" panose="020B0502020202020204" pitchFamily="34" charset="0"/>
              <a:cs typeface="Arial"/>
              <a:sym typeface="Arial"/>
            </a:endParaRPr>
          </a:p>
        </p:txBody>
      </p:sp>
      <p:sp>
        <p:nvSpPr>
          <p:cNvPr id="56" name="TextBox 55"/>
          <p:cNvSpPr txBox="1"/>
          <p:nvPr/>
        </p:nvSpPr>
        <p:spPr>
          <a:xfrm>
            <a:off x="5624128" y="3190497"/>
            <a:ext cx="1055100"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das </a:t>
            </a:r>
            <a:r>
              <a:rPr lang="en-GB" sz="1600" kern="0" dirty="0">
                <a:latin typeface="Century Gothic" panose="020B0502020202020204" pitchFamily="34" charset="0"/>
                <a:cs typeface="Arial"/>
                <a:sym typeface="Arial"/>
              </a:rPr>
              <a:t>Heft</a:t>
            </a:r>
          </a:p>
        </p:txBody>
      </p:sp>
      <p:sp>
        <p:nvSpPr>
          <p:cNvPr id="57" name="TextBox 56"/>
          <p:cNvSpPr txBox="1"/>
          <p:nvPr/>
        </p:nvSpPr>
        <p:spPr>
          <a:xfrm>
            <a:off x="2009742" y="3190485"/>
            <a:ext cx="131423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der </a:t>
            </a:r>
            <a:r>
              <a:rPr lang="en-GB" sz="1600" kern="0" dirty="0" err="1">
                <a:latin typeface="Century Gothic" panose="020B0502020202020204" pitchFamily="34" charset="0"/>
                <a:cs typeface="Arial"/>
                <a:sym typeface="Arial"/>
              </a:rPr>
              <a:t>Tisch</a:t>
            </a:r>
            <a:endParaRPr lang="en-GB" sz="1600" kern="0" dirty="0">
              <a:latin typeface="Century Gothic" panose="020B0502020202020204" pitchFamily="34" charset="0"/>
              <a:cs typeface="Arial"/>
              <a:sym typeface="Arial"/>
            </a:endParaRPr>
          </a:p>
        </p:txBody>
      </p:sp>
      <p:sp>
        <p:nvSpPr>
          <p:cNvPr id="7" name="Rectangle 6"/>
          <p:cNvSpPr/>
          <p:nvPr/>
        </p:nvSpPr>
        <p:spPr>
          <a:xfrm>
            <a:off x="4831521" y="2633183"/>
            <a:ext cx="1850417" cy="523220"/>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buClr>
                <a:srgbClr val="000000"/>
              </a:buClr>
            </a:pPr>
            <a:r>
              <a:rPr lang="en-GB" sz="1400" kern="0" dirty="0">
                <a:latin typeface="Century Gothic" panose="020B0502020202020204" pitchFamily="34" charset="0"/>
                <a:sym typeface="Arial"/>
              </a:rPr>
              <a:t>‘</a:t>
            </a:r>
            <a:r>
              <a:rPr lang="en-GB" sz="1400" b="1" kern="0" dirty="0">
                <a:latin typeface="Century Gothic" panose="020B0502020202020204" pitchFamily="34" charset="0"/>
                <a:sym typeface="Arial"/>
              </a:rPr>
              <a:t>in das </a:t>
            </a:r>
            <a:r>
              <a:rPr lang="en-GB" sz="1400" kern="0" dirty="0">
                <a:latin typeface="Century Gothic" panose="020B0502020202020204" pitchFamily="34" charset="0"/>
                <a:sym typeface="Arial"/>
              </a:rPr>
              <a:t>‘ is often shortened to ‘</a:t>
            </a:r>
            <a:r>
              <a:rPr lang="en-GB" sz="1400" b="1" kern="0" dirty="0">
                <a:latin typeface="Century Gothic" panose="020B0502020202020204" pitchFamily="34" charset="0"/>
                <a:sym typeface="Arial"/>
              </a:rPr>
              <a:t>ins</a:t>
            </a:r>
            <a:r>
              <a:rPr lang="en-GB" sz="1400" kern="0" dirty="0">
                <a:latin typeface="Century Gothic" panose="020B0502020202020204" pitchFamily="34" charset="0"/>
                <a:sym typeface="Arial"/>
              </a:rPr>
              <a:t>’.</a:t>
            </a:r>
          </a:p>
        </p:txBody>
      </p:sp>
      <p:sp>
        <p:nvSpPr>
          <p:cNvPr id="8" name="Rectangle 7"/>
          <p:cNvSpPr/>
          <p:nvPr/>
        </p:nvSpPr>
        <p:spPr>
          <a:xfrm>
            <a:off x="133293" y="4077958"/>
            <a:ext cx="3099004" cy="523220"/>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buClr>
                <a:srgbClr val="000000"/>
              </a:buClr>
            </a:pPr>
            <a:r>
              <a:rPr lang="en-GB" sz="1400" b="1" kern="0" dirty="0">
                <a:latin typeface="Century Gothic" panose="020B0502020202020204" pitchFamily="34" charset="0"/>
                <a:sym typeface="Arial"/>
              </a:rPr>
              <a:t>Note</a:t>
            </a:r>
            <a:r>
              <a:rPr lang="en-GB" sz="1400" kern="0" dirty="0">
                <a:latin typeface="Century Gothic" panose="020B0502020202020204" pitchFamily="34" charset="0"/>
                <a:sym typeface="Arial"/>
              </a:rPr>
              <a:t>: the masculine word for </a:t>
            </a:r>
            <a:r>
              <a:rPr lang="en-GB" sz="1400" b="1" i="1" kern="0" dirty="0">
                <a:latin typeface="Century Gothic" panose="020B0502020202020204" pitchFamily="34" charset="0"/>
                <a:sym typeface="Arial"/>
              </a:rPr>
              <a:t>the</a:t>
            </a:r>
            <a:r>
              <a:rPr lang="en-GB" sz="1400" kern="0" dirty="0">
                <a:latin typeface="Century Gothic" panose="020B0502020202020204" pitchFamily="34" charset="0"/>
                <a:sym typeface="Arial"/>
              </a:rPr>
              <a:t> (definite article) changes:</a:t>
            </a:r>
          </a:p>
        </p:txBody>
      </p:sp>
      <p:cxnSp>
        <p:nvCxnSpPr>
          <p:cNvPr id="15" name="Straight Arrow Connector 14"/>
          <p:cNvCxnSpPr/>
          <p:nvPr/>
        </p:nvCxnSpPr>
        <p:spPr>
          <a:xfrm flipV="1">
            <a:off x="2355692" y="3884915"/>
            <a:ext cx="0" cy="1930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5737463" y="2434741"/>
            <a:ext cx="0" cy="1930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7684" y="4663088"/>
            <a:ext cx="7056378"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kern="0" dirty="0">
                <a:latin typeface="Century Gothic" panose="020B0502020202020204" pitchFamily="34" charset="0"/>
                <a:cs typeface="Arial"/>
                <a:sym typeface="Arial"/>
              </a:rPr>
              <a:t>These are the </a:t>
            </a:r>
            <a:r>
              <a:rPr lang="en-GB" sz="1600" b="1" kern="0" dirty="0">
                <a:latin typeface="Century Gothic" panose="020B0502020202020204" pitchFamily="34" charset="0"/>
                <a:cs typeface="Arial"/>
                <a:sym typeface="Arial"/>
              </a:rPr>
              <a:t>Row 2 </a:t>
            </a:r>
            <a:r>
              <a:rPr lang="en-GB" sz="1600" kern="0" dirty="0">
                <a:latin typeface="Century Gothic" panose="020B0502020202020204" pitchFamily="34" charset="0"/>
                <a:cs typeface="Arial"/>
                <a:sym typeface="Arial"/>
              </a:rPr>
              <a:t>(or </a:t>
            </a:r>
            <a:r>
              <a:rPr lang="en-GB" sz="1600" b="1" i="1" kern="0" dirty="0">
                <a:latin typeface="Century Gothic" panose="020B0502020202020204" pitchFamily="34" charset="0"/>
                <a:cs typeface="Arial"/>
                <a:sym typeface="Arial"/>
              </a:rPr>
              <a:t>accusative</a:t>
            </a:r>
            <a:r>
              <a:rPr lang="en-GB" sz="1600" i="1" kern="0" dirty="0">
                <a:latin typeface="Century Gothic" panose="020B0502020202020204" pitchFamily="34" charset="0"/>
                <a:cs typeface="Arial"/>
                <a:sym typeface="Arial"/>
              </a:rPr>
              <a:t> </a:t>
            </a:r>
            <a:r>
              <a:rPr lang="en-GB" sz="1600" b="1" i="1" kern="0" dirty="0">
                <a:latin typeface="Century Gothic" panose="020B0502020202020204" pitchFamily="34" charset="0"/>
                <a:cs typeface="Arial"/>
                <a:sym typeface="Arial"/>
              </a:rPr>
              <a:t>case</a:t>
            </a:r>
            <a:r>
              <a:rPr lang="en-GB" sz="1600" kern="0" dirty="0">
                <a:latin typeface="Century Gothic" panose="020B0502020202020204" pitchFamily="34" charset="0"/>
                <a:cs typeface="Arial"/>
                <a:sym typeface="Arial"/>
              </a:rPr>
              <a:t>) forms of the definite article. </a:t>
            </a:r>
          </a:p>
        </p:txBody>
      </p:sp>
      <p:sp>
        <p:nvSpPr>
          <p:cNvPr id="64" name="TextBox 63"/>
          <p:cNvSpPr txBox="1"/>
          <p:nvPr/>
        </p:nvSpPr>
        <p:spPr>
          <a:xfrm>
            <a:off x="19400" y="5123583"/>
            <a:ext cx="6824510" cy="584775"/>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kern="0" dirty="0">
                <a:latin typeface="Century Gothic" panose="020B0502020202020204" pitchFamily="34" charset="0"/>
                <a:cs typeface="Arial"/>
                <a:sym typeface="Arial"/>
              </a:rPr>
              <a:t>To say where something or someone </a:t>
            </a:r>
            <a:r>
              <a:rPr lang="en-GB" sz="1600" b="1" kern="0" dirty="0">
                <a:latin typeface="Century Gothic" panose="020B0502020202020204" pitchFamily="34" charset="0"/>
                <a:cs typeface="Arial"/>
                <a:sym typeface="Arial"/>
              </a:rPr>
              <a:t>is located</a:t>
            </a:r>
            <a:r>
              <a:rPr lang="en-GB" sz="1600" kern="0" dirty="0">
                <a:latin typeface="Century Gothic" panose="020B0502020202020204" pitchFamily="34" charset="0"/>
                <a:cs typeface="Arial"/>
                <a:sym typeface="Arial"/>
              </a:rPr>
              <a:t>, use the same prepositions </a:t>
            </a:r>
            <a:r>
              <a:rPr lang="en-GB" sz="1600" b="1" kern="0" dirty="0">
                <a:latin typeface="Century Gothic" panose="020B0502020202020204" pitchFamily="34" charset="0"/>
                <a:cs typeface="Arial"/>
                <a:sym typeface="Arial"/>
              </a:rPr>
              <a:t>‘in’ </a:t>
            </a:r>
            <a:r>
              <a:rPr lang="en-GB" sz="1600" kern="0" dirty="0">
                <a:latin typeface="Century Gothic" panose="020B0502020202020204" pitchFamily="34" charset="0"/>
                <a:cs typeface="Arial"/>
                <a:sym typeface="Arial"/>
              </a:rPr>
              <a:t>(in) and </a:t>
            </a:r>
            <a:r>
              <a:rPr lang="en-GB" sz="1600" b="1" kern="0" dirty="0">
                <a:latin typeface="Century Gothic" panose="020B0502020202020204" pitchFamily="34" charset="0"/>
                <a:cs typeface="Arial"/>
                <a:sym typeface="Arial"/>
              </a:rPr>
              <a:t>‘auf’ </a:t>
            </a:r>
            <a:r>
              <a:rPr lang="en-GB" sz="1600" kern="0" dirty="0">
                <a:latin typeface="Century Gothic" panose="020B0502020202020204" pitchFamily="34" charset="0"/>
                <a:cs typeface="Arial"/>
                <a:sym typeface="Arial"/>
              </a:rPr>
              <a:t>(on), but change the word for </a:t>
            </a:r>
            <a:r>
              <a:rPr lang="en-GB" sz="1600" b="1" i="1" kern="0" dirty="0">
                <a:latin typeface="Century Gothic" panose="020B0502020202020204" pitchFamily="34" charset="0"/>
                <a:cs typeface="Arial"/>
                <a:sym typeface="Arial"/>
              </a:rPr>
              <a:t>the:</a:t>
            </a:r>
            <a:endParaRPr lang="en-GB" sz="1600" kern="0" dirty="0">
              <a:latin typeface="Century Gothic" panose="020B0502020202020204" pitchFamily="34" charset="0"/>
              <a:cs typeface="Arial"/>
              <a:sym typeface="Arial"/>
            </a:endParaRPr>
          </a:p>
        </p:txBody>
      </p:sp>
      <p:sp>
        <p:nvSpPr>
          <p:cNvPr id="65" name="Rectangle 64"/>
          <p:cNvSpPr/>
          <p:nvPr/>
        </p:nvSpPr>
        <p:spPr>
          <a:xfrm>
            <a:off x="118976" y="6680535"/>
            <a:ext cx="6569968" cy="375566"/>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61CFBD48-3016-684F-B62B-1963494DD7B0}"/>
              </a:ext>
            </a:extLst>
          </p:cNvPr>
          <p:cNvSpPr txBox="1"/>
          <p:nvPr/>
        </p:nvSpPr>
        <p:spPr>
          <a:xfrm>
            <a:off x="429560" y="6591738"/>
            <a:ext cx="588623" cy="338554"/>
          </a:xfrm>
          <a:prstGeom prst="rect">
            <a:avLst/>
          </a:prstGeom>
          <a:noFill/>
        </p:spPr>
        <p:txBody>
          <a:bodyPr wrap="none" rtlCol="0">
            <a:spAutoFit/>
          </a:bodyPr>
          <a:lstStyle/>
          <a:p>
            <a:pPr fontAlgn="auto">
              <a:spcBef>
                <a:spcPts val="0"/>
              </a:spcBef>
              <a:spcAft>
                <a:spcPts val="0"/>
              </a:spcAft>
              <a:buClr>
                <a:srgbClr val="000000"/>
              </a:buClr>
              <a:buFont typeface="Arial"/>
              <a:buNone/>
            </a:pPr>
            <a:r>
              <a:rPr lang="en-US" sz="1600" b="1" kern="0" dirty="0">
                <a:latin typeface="Century Gothic" panose="020B0502020202020204" pitchFamily="34" charset="0"/>
                <a:cs typeface="Arial"/>
                <a:sym typeface="Arial"/>
              </a:rPr>
              <a:t>       </a:t>
            </a:r>
            <a:endParaRPr lang="en-US" sz="1600" kern="0" dirty="0">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B7021E3A-B685-2447-BC8D-7B2ED2DFE52C}"/>
              </a:ext>
            </a:extLst>
          </p:cNvPr>
          <p:cNvSpPr txBox="1"/>
          <p:nvPr/>
        </p:nvSpPr>
        <p:spPr>
          <a:xfrm>
            <a:off x="3906408" y="6646195"/>
            <a:ext cx="242374" cy="338554"/>
          </a:xfrm>
          <a:prstGeom prst="rect">
            <a:avLst/>
          </a:prstGeom>
          <a:noFill/>
        </p:spPr>
        <p:txBody>
          <a:bodyPr wrap="none" rtlCol="0">
            <a:spAutoFit/>
          </a:bodyPr>
          <a:lstStyle/>
          <a:p>
            <a:pPr fontAlgn="auto">
              <a:spcBef>
                <a:spcPts val="0"/>
              </a:spcBef>
              <a:spcAft>
                <a:spcPts val="0"/>
              </a:spcAft>
              <a:buClr>
                <a:srgbClr val="000000"/>
              </a:buClr>
              <a:buFont typeface="Arial"/>
              <a:buNone/>
            </a:pPr>
            <a:r>
              <a:rPr lang="en-US" sz="1600" b="1" kern="0" dirty="0">
                <a:latin typeface="Century Gothic" panose="020B0502020202020204" pitchFamily="34" charset="0"/>
                <a:cs typeface="Arial"/>
                <a:sym typeface="Arial"/>
              </a:rPr>
              <a:t> </a:t>
            </a:r>
            <a:endParaRPr lang="en-US" sz="1600" kern="0" dirty="0">
              <a:latin typeface="Century Gothic" panose="020B0502020202020204" pitchFamily="34" charset="0"/>
              <a:cs typeface="Arial"/>
              <a:sym typeface="Arial"/>
            </a:endParaRPr>
          </a:p>
        </p:txBody>
      </p:sp>
      <p:sp>
        <p:nvSpPr>
          <p:cNvPr id="83" name="TextBox 82"/>
          <p:cNvSpPr txBox="1"/>
          <p:nvPr/>
        </p:nvSpPr>
        <p:spPr>
          <a:xfrm>
            <a:off x="3504692" y="6346850"/>
            <a:ext cx="1096664"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die </a:t>
            </a:r>
            <a:r>
              <a:rPr lang="en-GB" sz="1600" kern="0" dirty="0" err="1">
                <a:latin typeface="Century Gothic" panose="020B0502020202020204" pitchFamily="34" charset="0"/>
                <a:cs typeface="Arial"/>
                <a:sym typeface="Arial"/>
              </a:rPr>
              <a:t>Stadt</a:t>
            </a:r>
            <a:endParaRPr lang="en-GB" sz="1600" kern="0" dirty="0">
              <a:latin typeface="Century Gothic" panose="020B0502020202020204" pitchFamily="34" charset="0"/>
              <a:cs typeface="Arial"/>
              <a:sym typeface="Arial"/>
            </a:endParaRPr>
          </a:p>
        </p:txBody>
      </p:sp>
      <p:sp>
        <p:nvSpPr>
          <p:cNvPr id="84" name="TextBox 83"/>
          <p:cNvSpPr txBox="1"/>
          <p:nvPr/>
        </p:nvSpPr>
        <p:spPr>
          <a:xfrm>
            <a:off x="5473108" y="6326853"/>
            <a:ext cx="1055100"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das </a:t>
            </a:r>
            <a:r>
              <a:rPr lang="en-GB" sz="1600" kern="0" dirty="0">
                <a:latin typeface="Century Gothic" panose="020B0502020202020204" pitchFamily="34" charset="0"/>
                <a:cs typeface="Arial"/>
                <a:sym typeface="Arial"/>
              </a:rPr>
              <a:t>Kino</a:t>
            </a:r>
          </a:p>
        </p:txBody>
      </p:sp>
      <p:sp>
        <p:nvSpPr>
          <p:cNvPr id="85" name="TextBox 84"/>
          <p:cNvSpPr txBox="1"/>
          <p:nvPr/>
        </p:nvSpPr>
        <p:spPr>
          <a:xfrm>
            <a:off x="1766748" y="6326853"/>
            <a:ext cx="131423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der </a:t>
            </a:r>
            <a:r>
              <a:rPr lang="en-GB" sz="1600" kern="0" dirty="0">
                <a:latin typeface="Century Gothic" panose="020B0502020202020204" pitchFamily="34" charset="0"/>
                <a:cs typeface="Arial"/>
                <a:sym typeface="Arial"/>
              </a:rPr>
              <a:t>Park</a:t>
            </a:r>
          </a:p>
        </p:txBody>
      </p:sp>
      <p:sp>
        <p:nvSpPr>
          <p:cNvPr id="86" name="TextBox 85"/>
          <p:cNvSpPr txBox="1"/>
          <p:nvPr/>
        </p:nvSpPr>
        <p:spPr>
          <a:xfrm>
            <a:off x="-28100" y="6688988"/>
            <a:ext cx="166026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err="1">
                <a:latin typeface="Century Gothic" panose="020B0502020202020204" pitchFamily="34" charset="0"/>
                <a:cs typeface="Arial"/>
                <a:sym typeface="Arial"/>
              </a:rPr>
              <a:t>Ich</a:t>
            </a:r>
            <a:r>
              <a:rPr lang="en-GB" sz="1600" b="1" kern="0" dirty="0">
                <a:latin typeface="Century Gothic" panose="020B0502020202020204" pitchFamily="34" charset="0"/>
                <a:cs typeface="Arial"/>
                <a:sym typeface="Arial"/>
              </a:rPr>
              <a:t> bin…</a:t>
            </a:r>
          </a:p>
        </p:txBody>
      </p:sp>
      <p:sp>
        <p:nvSpPr>
          <p:cNvPr id="87" name="TextBox 86"/>
          <p:cNvSpPr txBox="1"/>
          <p:nvPr/>
        </p:nvSpPr>
        <p:spPr>
          <a:xfrm>
            <a:off x="3296234" y="6710814"/>
            <a:ext cx="1500144"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in</a:t>
            </a:r>
            <a:r>
              <a:rPr lang="en-GB" sz="1600" kern="0" dirty="0">
                <a:latin typeface="Century Gothic" panose="020B0502020202020204" pitchFamily="34" charset="0"/>
                <a:cs typeface="Arial"/>
                <a:sym typeface="Arial"/>
              </a:rPr>
              <a:t> </a:t>
            </a:r>
            <a:r>
              <a:rPr lang="en-GB" sz="1600" b="1" u="sng" kern="0" dirty="0">
                <a:latin typeface="Century Gothic" panose="020B0502020202020204" pitchFamily="34" charset="0"/>
                <a:cs typeface="Arial"/>
                <a:sym typeface="Arial"/>
              </a:rPr>
              <a:t>der</a:t>
            </a:r>
            <a:r>
              <a:rPr lang="en-GB" sz="1600" b="1" kern="0" dirty="0">
                <a:latin typeface="Century Gothic" panose="020B0502020202020204" pitchFamily="34" charset="0"/>
                <a:cs typeface="Arial"/>
                <a:sym typeface="Arial"/>
              </a:rPr>
              <a:t> </a:t>
            </a:r>
            <a:r>
              <a:rPr lang="en-GB" sz="1600" kern="0" dirty="0" err="1">
                <a:latin typeface="Century Gothic" panose="020B0502020202020204" pitchFamily="34" charset="0"/>
                <a:cs typeface="Arial"/>
                <a:sym typeface="Arial"/>
              </a:rPr>
              <a:t>Stadt</a:t>
            </a:r>
            <a:endParaRPr lang="en-GB" sz="1600" kern="0" dirty="0">
              <a:latin typeface="Century Gothic" panose="020B0502020202020204" pitchFamily="34" charset="0"/>
              <a:cs typeface="Arial"/>
              <a:sym typeface="Arial"/>
            </a:endParaRPr>
          </a:p>
        </p:txBody>
      </p:sp>
      <p:sp>
        <p:nvSpPr>
          <p:cNvPr id="88" name="TextBox 87"/>
          <p:cNvSpPr txBox="1"/>
          <p:nvPr/>
        </p:nvSpPr>
        <p:spPr>
          <a:xfrm>
            <a:off x="1655177" y="6699747"/>
            <a:ext cx="1440199"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in </a:t>
            </a:r>
            <a:r>
              <a:rPr lang="en-GB" sz="1600" b="1" u="sng" kern="0" dirty="0" err="1">
                <a:latin typeface="Century Gothic" panose="020B0502020202020204" pitchFamily="34" charset="0"/>
                <a:cs typeface="Arial"/>
                <a:sym typeface="Arial"/>
              </a:rPr>
              <a:t>dem</a:t>
            </a:r>
            <a:r>
              <a:rPr lang="en-GB" sz="1600" b="1" kern="0" dirty="0">
                <a:latin typeface="Century Gothic" panose="020B0502020202020204" pitchFamily="34" charset="0"/>
                <a:cs typeface="Arial"/>
                <a:sym typeface="Arial"/>
              </a:rPr>
              <a:t> </a:t>
            </a:r>
            <a:r>
              <a:rPr lang="en-GB" sz="1600" kern="0" dirty="0">
                <a:latin typeface="Century Gothic" panose="020B0502020202020204" pitchFamily="34" charset="0"/>
                <a:cs typeface="Arial"/>
                <a:sym typeface="Arial"/>
              </a:rPr>
              <a:t>Park</a:t>
            </a:r>
          </a:p>
        </p:txBody>
      </p:sp>
      <p:sp>
        <p:nvSpPr>
          <p:cNvPr id="89" name="TextBox 88"/>
          <p:cNvSpPr txBox="1"/>
          <p:nvPr/>
        </p:nvSpPr>
        <p:spPr>
          <a:xfrm>
            <a:off x="1825553" y="6048647"/>
            <a:ext cx="1287208"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masculine</a:t>
            </a:r>
            <a:endParaRPr lang="en-GB" sz="1600" kern="0" dirty="0">
              <a:latin typeface="Century Gothic" panose="020B0502020202020204" pitchFamily="34" charset="0"/>
              <a:cs typeface="Arial"/>
              <a:sym typeface="Arial"/>
            </a:endParaRPr>
          </a:p>
        </p:txBody>
      </p:sp>
      <p:sp>
        <p:nvSpPr>
          <p:cNvPr id="90" name="TextBox 89"/>
          <p:cNvSpPr txBox="1"/>
          <p:nvPr/>
        </p:nvSpPr>
        <p:spPr>
          <a:xfrm>
            <a:off x="3346553" y="6048647"/>
            <a:ext cx="1287208"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feminine</a:t>
            </a:r>
            <a:endParaRPr lang="en-GB" sz="1600" kern="0" dirty="0">
              <a:latin typeface="Century Gothic" panose="020B0502020202020204" pitchFamily="34" charset="0"/>
              <a:cs typeface="Arial"/>
              <a:sym typeface="Arial"/>
            </a:endParaRPr>
          </a:p>
        </p:txBody>
      </p:sp>
      <p:sp>
        <p:nvSpPr>
          <p:cNvPr id="91" name="TextBox 90"/>
          <p:cNvSpPr txBox="1"/>
          <p:nvPr/>
        </p:nvSpPr>
        <p:spPr>
          <a:xfrm>
            <a:off x="5401736" y="6013165"/>
            <a:ext cx="1287208"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neuter</a:t>
            </a:r>
            <a:endParaRPr lang="en-GB" sz="1600" kern="0" dirty="0">
              <a:latin typeface="Century Gothic" panose="020B0502020202020204" pitchFamily="34" charset="0"/>
              <a:cs typeface="Arial"/>
              <a:sym typeface="Arial"/>
            </a:endParaRPr>
          </a:p>
        </p:txBody>
      </p:sp>
      <p:sp>
        <p:nvSpPr>
          <p:cNvPr id="92" name="TextBox 91"/>
          <p:cNvSpPr txBox="1"/>
          <p:nvPr/>
        </p:nvSpPr>
        <p:spPr>
          <a:xfrm>
            <a:off x="5250586" y="6694956"/>
            <a:ext cx="1500144"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in</a:t>
            </a:r>
            <a:r>
              <a:rPr lang="en-GB" sz="1600" kern="0" dirty="0">
                <a:latin typeface="Century Gothic" panose="020B0502020202020204" pitchFamily="34" charset="0"/>
                <a:cs typeface="Arial"/>
                <a:sym typeface="Arial"/>
              </a:rPr>
              <a:t> </a:t>
            </a:r>
            <a:r>
              <a:rPr lang="en-GB" sz="1600" b="1" u="sng" kern="0" dirty="0" err="1">
                <a:latin typeface="Century Gothic" panose="020B0502020202020204" pitchFamily="34" charset="0"/>
                <a:cs typeface="Arial"/>
                <a:sym typeface="Arial"/>
              </a:rPr>
              <a:t>dem</a:t>
            </a:r>
            <a:r>
              <a:rPr lang="en-GB" sz="1600" b="1" kern="0" dirty="0">
                <a:latin typeface="Century Gothic" panose="020B0502020202020204" pitchFamily="34" charset="0"/>
                <a:cs typeface="Arial"/>
                <a:sym typeface="Arial"/>
              </a:rPr>
              <a:t> </a:t>
            </a:r>
            <a:r>
              <a:rPr lang="en-GB" sz="1600" kern="0" dirty="0">
                <a:latin typeface="Century Gothic" panose="020B0502020202020204" pitchFamily="34" charset="0"/>
                <a:cs typeface="Arial"/>
                <a:sym typeface="Arial"/>
              </a:rPr>
              <a:t>Kino</a:t>
            </a:r>
          </a:p>
        </p:txBody>
      </p:sp>
      <p:cxnSp>
        <p:nvCxnSpPr>
          <p:cNvPr id="94" name="Straight Arrow Connector 93"/>
          <p:cNvCxnSpPr/>
          <p:nvPr/>
        </p:nvCxnSpPr>
        <p:spPr>
          <a:xfrm flipV="1">
            <a:off x="5159859" y="7008644"/>
            <a:ext cx="388953" cy="2216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flipV="1">
            <a:off x="2009742" y="7008644"/>
            <a:ext cx="305862" cy="2246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1835669" y="7230310"/>
            <a:ext cx="3566067" cy="30777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buClr>
                <a:srgbClr val="000000"/>
              </a:buClr>
            </a:pPr>
            <a:r>
              <a:rPr lang="en-GB" sz="1400" kern="0" dirty="0">
                <a:latin typeface="Century Gothic" panose="020B0502020202020204" pitchFamily="34" charset="0"/>
                <a:sym typeface="Arial"/>
              </a:rPr>
              <a:t>‘</a:t>
            </a:r>
            <a:r>
              <a:rPr lang="en-GB" sz="1400" b="1" kern="0" dirty="0">
                <a:latin typeface="Century Gothic" panose="020B0502020202020204" pitchFamily="34" charset="0"/>
                <a:sym typeface="Arial"/>
              </a:rPr>
              <a:t>in </a:t>
            </a:r>
            <a:r>
              <a:rPr lang="en-GB" sz="1400" b="1" kern="0" dirty="0" err="1">
                <a:latin typeface="Century Gothic" panose="020B0502020202020204" pitchFamily="34" charset="0"/>
                <a:sym typeface="Arial"/>
              </a:rPr>
              <a:t>dem</a:t>
            </a:r>
            <a:r>
              <a:rPr lang="en-GB" sz="1400" b="1" kern="0" dirty="0">
                <a:latin typeface="Century Gothic" panose="020B0502020202020204" pitchFamily="34" charset="0"/>
                <a:sym typeface="Arial"/>
              </a:rPr>
              <a:t> </a:t>
            </a:r>
            <a:r>
              <a:rPr lang="en-GB" sz="1400" kern="0" dirty="0">
                <a:latin typeface="Century Gothic" panose="020B0502020202020204" pitchFamily="34" charset="0"/>
                <a:sym typeface="Arial"/>
              </a:rPr>
              <a:t>‘ is often shortened to ‘</a:t>
            </a:r>
            <a:r>
              <a:rPr lang="en-GB" sz="1400" b="1" kern="0" dirty="0" err="1">
                <a:latin typeface="Century Gothic" panose="020B0502020202020204" pitchFamily="34" charset="0"/>
                <a:sym typeface="Arial"/>
              </a:rPr>
              <a:t>im</a:t>
            </a:r>
            <a:r>
              <a:rPr lang="en-GB" sz="1400" kern="0" dirty="0">
                <a:latin typeface="Century Gothic" panose="020B0502020202020204" pitchFamily="34" charset="0"/>
                <a:sym typeface="Arial"/>
              </a:rPr>
              <a:t>’.</a:t>
            </a:r>
          </a:p>
        </p:txBody>
      </p:sp>
      <p:pic>
        <p:nvPicPr>
          <p:cNvPr id="25" name="Picture 24"/>
          <p:cNvPicPr>
            <a:picLocks noChangeAspect="1"/>
          </p:cNvPicPr>
          <p:nvPr/>
        </p:nvPicPr>
        <p:blipFill>
          <a:blip r:embed="rId6"/>
          <a:stretch>
            <a:fillRect/>
          </a:stretch>
        </p:blipFill>
        <p:spPr>
          <a:xfrm>
            <a:off x="435796" y="7370396"/>
            <a:ext cx="797031" cy="591661"/>
          </a:xfrm>
          <a:prstGeom prst="rect">
            <a:avLst/>
          </a:prstGeom>
        </p:spPr>
      </p:pic>
      <p:sp>
        <p:nvSpPr>
          <p:cNvPr id="97" name="Rectangle 96"/>
          <p:cNvSpPr/>
          <p:nvPr/>
        </p:nvSpPr>
        <p:spPr>
          <a:xfrm>
            <a:off x="120817" y="8020324"/>
            <a:ext cx="6569968" cy="375566"/>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TextBox 97">
            <a:extLst>
              <a:ext uri="{FF2B5EF4-FFF2-40B4-BE49-F238E27FC236}">
                <a16:creationId xmlns:a16="http://schemas.microsoft.com/office/drawing/2014/main" id="{61CFBD48-3016-684F-B62B-1963494DD7B0}"/>
              </a:ext>
            </a:extLst>
          </p:cNvPr>
          <p:cNvSpPr txBox="1"/>
          <p:nvPr/>
        </p:nvSpPr>
        <p:spPr>
          <a:xfrm>
            <a:off x="431401" y="7931527"/>
            <a:ext cx="588623" cy="338554"/>
          </a:xfrm>
          <a:prstGeom prst="rect">
            <a:avLst/>
          </a:prstGeom>
          <a:noFill/>
        </p:spPr>
        <p:txBody>
          <a:bodyPr wrap="none" rtlCol="0">
            <a:spAutoFit/>
          </a:bodyPr>
          <a:lstStyle/>
          <a:p>
            <a:pPr fontAlgn="auto">
              <a:spcBef>
                <a:spcPts val="0"/>
              </a:spcBef>
              <a:spcAft>
                <a:spcPts val="0"/>
              </a:spcAft>
              <a:buClr>
                <a:srgbClr val="000000"/>
              </a:buClr>
              <a:buFont typeface="Arial"/>
              <a:buNone/>
            </a:pPr>
            <a:r>
              <a:rPr lang="en-US" sz="1600" b="1" kern="0" dirty="0">
                <a:latin typeface="Century Gothic" panose="020B0502020202020204" pitchFamily="34" charset="0"/>
                <a:cs typeface="Arial"/>
                <a:sym typeface="Arial"/>
              </a:rPr>
              <a:t>       </a:t>
            </a:r>
            <a:endParaRPr lang="en-US" sz="1600" kern="0" dirty="0">
              <a:latin typeface="Century Gothic" panose="020B0502020202020204" pitchFamily="34" charset="0"/>
              <a:cs typeface="Arial"/>
              <a:sym typeface="Arial"/>
            </a:endParaRPr>
          </a:p>
        </p:txBody>
      </p:sp>
      <p:sp>
        <p:nvSpPr>
          <p:cNvPr id="99" name="TextBox 98">
            <a:extLst>
              <a:ext uri="{FF2B5EF4-FFF2-40B4-BE49-F238E27FC236}">
                <a16:creationId xmlns:a16="http://schemas.microsoft.com/office/drawing/2014/main" id="{B7021E3A-B685-2447-BC8D-7B2ED2DFE52C}"/>
              </a:ext>
            </a:extLst>
          </p:cNvPr>
          <p:cNvSpPr txBox="1"/>
          <p:nvPr/>
        </p:nvSpPr>
        <p:spPr>
          <a:xfrm>
            <a:off x="3908249" y="7985984"/>
            <a:ext cx="242374" cy="338554"/>
          </a:xfrm>
          <a:prstGeom prst="rect">
            <a:avLst/>
          </a:prstGeom>
          <a:noFill/>
        </p:spPr>
        <p:txBody>
          <a:bodyPr wrap="none" rtlCol="0">
            <a:spAutoFit/>
          </a:bodyPr>
          <a:lstStyle/>
          <a:p>
            <a:pPr fontAlgn="auto">
              <a:spcBef>
                <a:spcPts val="0"/>
              </a:spcBef>
              <a:spcAft>
                <a:spcPts val="0"/>
              </a:spcAft>
              <a:buClr>
                <a:srgbClr val="000000"/>
              </a:buClr>
              <a:buFont typeface="Arial"/>
              <a:buNone/>
            </a:pPr>
            <a:r>
              <a:rPr lang="en-US" sz="1600" b="1" kern="0" dirty="0">
                <a:latin typeface="Century Gothic" panose="020B0502020202020204" pitchFamily="34" charset="0"/>
                <a:cs typeface="Arial"/>
                <a:sym typeface="Arial"/>
              </a:rPr>
              <a:t> </a:t>
            </a:r>
            <a:endParaRPr lang="en-US" sz="1600" kern="0" dirty="0">
              <a:latin typeface="Century Gothic" panose="020B0502020202020204" pitchFamily="34" charset="0"/>
              <a:cs typeface="Arial"/>
              <a:sym typeface="Arial"/>
            </a:endParaRPr>
          </a:p>
        </p:txBody>
      </p:sp>
      <p:sp>
        <p:nvSpPr>
          <p:cNvPr id="100" name="TextBox 99"/>
          <p:cNvSpPr txBox="1"/>
          <p:nvPr/>
        </p:nvSpPr>
        <p:spPr>
          <a:xfrm>
            <a:off x="40544" y="8028777"/>
            <a:ext cx="166026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Das </a:t>
            </a:r>
            <a:r>
              <a:rPr lang="en-GB" sz="1600" b="1" kern="0" dirty="0" err="1">
                <a:latin typeface="Century Gothic" panose="020B0502020202020204" pitchFamily="34" charset="0"/>
                <a:cs typeface="Arial"/>
                <a:sym typeface="Arial"/>
              </a:rPr>
              <a:t>Buch</a:t>
            </a:r>
            <a:r>
              <a:rPr lang="en-GB" sz="1600" b="1" kern="0" dirty="0">
                <a:latin typeface="Century Gothic" panose="020B0502020202020204" pitchFamily="34" charset="0"/>
                <a:cs typeface="Arial"/>
                <a:sym typeface="Arial"/>
              </a:rPr>
              <a:t> </a:t>
            </a:r>
            <a:r>
              <a:rPr lang="en-GB" sz="1600" b="1" kern="0" dirty="0" err="1">
                <a:latin typeface="Century Gothic" panose="020B0502020202020204" pitchFamily="34" charset="0"/>
                <a:cs typeface="Arial"/>
                <a:sym typeface="Arial"/>
              </a:rPr>
              <a:t>ist</a:t>
            </a:r>
            <a:r>
              <a:rPr lang="en-GB" sz="1600" b="1" kern="0" dirty="0">
                <a:latin typeface="Century Gothic" panose="020B0502020202020204" pitchFamily="34" charset="0"/>
                <a:cs typeface="Arial"/>
                <a:sym typeface="Arial"/>
              </a:rPr>
              <a:t>…</a:t>
            </a:r>
          </a:p>
        </p:txBody>
      </p:sp>
      <p:sp>
        <p:nvSpPr>
          <p:cNvPr id="101" name="TextBox 100"/>
          <p:cNvSpPr txBox="1"/>
          <p:nvPr/>
        </p:nvSpPr>
        <p:spPr>
          <a:xfrm>
            <a:off x="3298075" y="8050603"/>
            <a:ext cx="1861784"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auf</a:t>
            </a:r>
            <a:r>
              <a:rPr lang="en-GB" sz="1600" kern="0" dirty="0">
                <a:latin typeface="Century Gothic" panose="020B0502020202020204" pitchFamily="34" charset="0"/>
                <a:cs typeface="Arial"/>
                <a:sym typeface="Arial"/>
              </a:rPr>
              <a:t> </a:t>
            </a:r>
            <a:r>
              <a:rPr lang="en-GB" sz="1600" b="1" u="sng" kern="0" dirty="0">
                <a:latin typeface="Century Gothic" panose="020B0502020202020204" pitchFamily="34" charset="0"/>
                <a:cs typeface="Arial"/>
                <a:sym typeface="Arial"/>
              </a:rPr>
              <a:t>der</a:t>
            </a:r>
            <a:r>
              <a:rPr lang="en-GB" sz="1600" b="1" kern="0" dirty="0">
                <a:latin typeface="Century Gothic" panose="020B0502020202020204" pitchFamily="34" charset="0"/>
                <a:cs typeface="Arial"/>
                <a:sym typeface="Arial"/>
              </a:rPr>
              <a:t> </a:t>
            </a:r>
            <a:r>
              <a:rPr lang="en-GB" sz="1600" kern="0" dirty="0" err="1">
                <a:latin typeface="Century Gothic" panose="020B0502020202020204" pitchFamily="34" charset="0"/>
                <a:cs typeface="Arial"/>
                <a:sym typeface="Arial"/>
              </a:rPr>
              <a:t>Zeitung</a:t>
            </a:r>
            <a:endParaRPr lang="en-GB" sz="1600" kern="0" dirty="0">
              <a:latin typeface="Century Gothic" panose="020B0502020202020204" pitchFamily="34" charset="0"/>
              <a:cs typeface="Arial"/>
              <a:sym typeface="Arial"/>
            </a:endParaRPr>
          </a:p>
        </p:txBody>
      </p:sp>
      <p:sp>
        <p:nvSpPr>
          <p:cNvPr id="102" name="TextBox 101"/>
          <p:cNvSpPr txBox="1"/>
          <p:nvPr/>
        </p:nvSpPr>
        <p:spPr>
          <a:xfrm>
            <a:off x="1657018" y="8039536"/>
            <a:ext cx="1666958"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auf </a:t>
            </a:r>
            <a:r>
              <a:rPr lang="en-GB" sz="1600" b="1" u="sng" kern="0" dirty="0" err="1">
                <a:latin typeface="Century Gothic" panose="020B0502020202020204" pitchFamily="34" charset="0"/>
                <a:cs typeface="Arial"/>
                <a:sym typeface="Arial"/>
              </a:rPr>
              <a:t>dem</a:t>
            </a:r>
            <a:r>
              <a:rPr lang="en-GB" sz="1600" b="1" kern="0" dirty="0">
                <a:latin typeface="Century Gothic" panose="020B0502020202020204" pitchFamily="34" charset="0"/>
                <a:cs typeface="Arial"/>
                <a:sym typeface="Arial"/>
              </a:rPr>
              <a:t> </a:t>
            </a:r>
            <a:r>
              <a:rPr lang="en-GB" sz="1600" kern="0" dirty="0" err="1">
                <a:latin typeface="Century Gothic" panose="020B0502020202020204" pitchFamily="34" charset="0"/>
                <a:cs typeface="Arial"/>
                <a:sym typeface="Arial"/>
              </a:rPr>
              <a:t>Tisch</a:t>
            </a:r>
            <a:endParaRPr lang="en-GB" sz="1600" kern="0" dirty="0">
              <a:latin typeface="Century Gothic" panose="020B0502020202020204" pitchFamily="34" charset="0"/>
              <a:cs typeface="Arial"/>
              <a:sym typeface="Arial"/>
            </a:endParaRPr>
          </a:p>
        </p:txBody>
      </p:sp>
      <p:sp>
        <p:nvSpPr>
          <p:cNvPr id="103" name="TextBox 102"/>
          <p:cNvSpPr txBox="1"/>
          <p:nvPr/>
        </p:nvSpPr>
        <p:spPr>
          <a:xfrm>
            <a:off x="5252427" y="8034745"/>
            <a:ext cx="1500144"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auf</a:t>
            </a:r>
            <a:r>
              <a:rPr lang="en-GB" sz="1600" kern="0" dirty="0">
                <a:latin typeface="Century Gothic" panose="020B0502020202020204" pitchFamily="34" charset="0"/>
                <a:cs typeface="Arial"/>
                <a:sym typeface="Arial"/>
              </a:rPr>
              <a:t> </a:t>
            </a:r>
            <a:r>
              <a:rPr lang="en-GB" sz="1600" b="1" u="sng" kern="0" dirty="0" err="1">
                <a:latin typeface="Century Gothic" panose="020B0502020202020204" pitchFamily="34" charset="0"/>
                <a:cs typeface="Arial"/>
                <a:sym typeface="Arial"/>
              </a:rPr>
              <a:t>dem</a:t>
            </a:r>
            <a:r>
              <a:rPr lang="en-GB" sz="1600" b="1" kern="0" dirty="0">
                <a:latin typeface="Century Gothic" panose="020B0502020202020204" pitchFamily="34" charset="0"/>
                <a:cs typeface="Arial"/>
                <a:sym typeface="Arial"/>
              </a:rPr>
              <a:t> </a:t>
            </a:r>
            <a:r>
              <a:rPr lang="en-GB" sz="1600" kern="0" dirty="0">
                <a:latin typeface="Century Gothic" panose="020B0502020202020204" pitchFamily="34" charset="0"/>
                <a:cs typeface="Arial"/>
                <a:sym typeface="Arial"/>
              </a:rPr>
              <a:t>Heft</a:t>
            </a:r>
          </a:p>
        </p:txBody>
      </p:sp>
      <p:sp>
        <p:nvSpPr>
          <p:cNvPr id="104" name="TextBox 103"/>
          <p:cNvSpPr txBox="1"/>
          <p:nvPr/>
        </p:nvSpPr>
        <p:spPr>
          <a:xfrm>
            <a:off x="3709334" y="7712049"/>
            <a:ext cx="1289583"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die </a:t>
            </a:r>
            <a:r>
              <a:rPr lang="en-GB" sz="1600" kern="0" dirty="0" err="1">
                <a:latin typeface="Century Gothic" panose="020B0502020202020204" pitchFamily="34" charset="0"/>
                <a:cs typeface="Arial"/>
                <a:sym typeface="Arial"/>
              </a:rPr>
              <a:t>Zeitung</a:t>
            </a:r>
            <a:endParaRPr lang="en-GB" sz="1600" kern="0" dirty="0">
              <a:latin typeface="Century Gothic" panose="020B0502020202020204" pitchFamily="34" charset="0"/>
              <a:cs typeface="Arial"/>
              <a:sym typeface="Arial"/>
            </a:endParaRPr>
          </a:p>
        </p:txBody>
      </p:sp>
      <p:sp>
        <p:nvSpPr>
          <p:cNvPr id="105" name="TextBox 104"/>
          <p:cNvSpPr txBox="1"/>
          <p:nvPr/>
        </p:nvSpPr>
        <p:spPr>
          <a:xfrm>
            <a:off x="5751050" y="7712049"/>
            <a:ext cx="1055100"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das </a:t>
            </a:r>
            <a:r>
              <a:rPr lang="en-GB" sz="1600" kern="0" dirty="0">
                <a:latin typeface="Century Gothic" panose="020B0502020202020204" pitchFamily="34" charset="0"/>
                <a:cs typeface="Arial"/>
                <a:sym typeface="Arial"/>
              </a:rPr>
              <a:t>Heft</a:t>
            </a:r>
          </a:p>
        </p:txBody>
      </p:sp>
      <p:sp>
        <p:nvSpPr>
          <p:cNvPr id="106" name="TextBox 105"/>
          <p:cNvSpPr txBox="1"/>
          <p:nvPr/>
        </p:nvSpPr>
        <p:spPr>
          <a:xfrm>
            <a:off x="2023399" y="7712284"/>
            <a:ext cx="131423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der </a:t>
            </a:r>
            <a:r>
              <a:rPr lang="en-GB" sz="1600" kern="0" dirty="0" err="1">
                <a:latin typeface="Century Gothic" panose="020B0502020202020204" pitchFamily="34" charset="0"/>
                <a:cs typeface="Arial"/>
                <a:sym typeface="Arial"/>
              </a:rPr>
              <a:t>Tisch</a:t>
            </a:r>
            <a:endParaRPr lang="en-GB" sz="1600" kern="0" dirty="0">
              <a:latin typeface="Century Gothic" panose="020B0502020202020204" pitchFamily="34" charset="0"/>
              <a:cs typeface="Arial"/>
              <a:sym typeface="Arial"/>
            </a:endParaRPr>
          </a:p>
        </p:txBody>
      </p:sp>
      <p:sp>
        <p:nvSpPr>
          <p:cNvPr id="107" name="TextBox 106"/>
          <p:cNvSpPr txBox="1"/>
          <p:nvPr/>
        </p:nvSpPr>
        <p:spPr>
          <a:xfrm>
            <a:off x="-10189" y="8481918"/>
            <a:ext cx="7056378"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kern="0" dirty="0">
                <a:latin typeface="Century Gothic" panose="020B0502020202020204" pitchFamily="34" charset="0"/>
                <a:cs typeface="Arial"/>
                <a:sym typeface="Arial"/>
              </a:rPr>
              <a:t>These are the </a:t>
            </a:r>
            <a:r>
              <a:rPr lang="en-GB" sz="1600" b="1" kern="0" dirty="0">
                <a:latin typeface="Century Gothic" panose="020B0502020202020204" pitchFamily="34" charset="0"/>
                <a:cs typeface="Arial"/>
                <a:sym typeface="Arial"/>
              </a:rPr>
              <a:t>Row 3 </a:t>
            </a:r>
            <a:r>
              <a:rPr lang="en-GB" sz="1600" kern="0" dirty="0">
                <a:latin typeface="Century Gothic" panose="020B0502020202020204" pitchFamily="34" charset="0"/>
                <a:cs typeface="Arial"/>
                <a:sym typeface="Arial"/>
              </a:rPr>
              <a:t>(or </a:t>
            </a:r>
            <a:r>
              <a:rPr lang="en-GB" sz="1600" b="1" i="1" kern="0" dirty="0">
                <a:latin typeface="Century Gothic" panose="020B0502020202020204" pitchFamily="34" charset="0"/>
                <a:cs typeface="Arial"/>
                <a:sym typeface="Arial"/>
              </a:rPr>
              <a:t>dative</a:t>
            </a:r>
            <a:r>
              <a:rPr lang="en-GB" sz="1600" i="1" kern="0" dirty="0">
                <a:latin typeface="Century Gothic" panose="020B0502020202020204" pitchFamily="34" charset="0"/>
                <a:cs typeface="Arial"/>
                <a:sym typeface="Arial"/>
              </a:rPr>
              <a:t> </a:t>
            </a:r>
            <a:r>
              <a:rPr lang="en-GB" sz="1600" b="1" i="1" kern="0" dirty="0">
                <a:latin typeface="Century Gothic" panose="020B0502020202020204" pitchFamily="34" charset="0"/>
                <a:cs typeface="Arial"/>
                <a:sym typeface="Arial"/>
              </a:rPr>
              <a:t>case</a:t>
            </a:r>
            <a:r>
              <a:rPr lang="en-GB" sz="1600" kern="0" dirty="0">
                <a:latin typeface="Century Gothic" panose="020B0502020202020204" pitchFamily="34" charset="0"/>
                <a:cs typeface="Arial"/>
                <a:sym typeface="Arial"/>
              </a:rPr>
              <a:t>) forms of the definite article. </a:t>
            </a:r>
          </a:p>
        </p:txBody>
      </p:sp>
      <p:cxnSp>
        <p:nvCxnSpPr>
          <p:cNvPr id="108" name="Straight Connector 107"/>
          <p:cNvCxnSpPr/>
          <p:nvPr/>
        </p:nvCxnSpPr>
        <p:spPr>
          <a:xfrm flipV="1">
            <a:off x="3013" y="5048087"/>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3792878" y="5725323"/>
            <a:ext cx="2938268" cy="30777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buClr>
                <a:srgbClr val="000000"/>
              </a:buClr>
            </a:pPr>
            <a:r>
              <a:rPr lang="en-GB" sz="1400" b="1" kern="0" dirty="0">
                <a:latin typeface="Century Gothic" panose="020B0502020202020204" pitchFamily="34" charset="0"/>
                <a:sym typeface="Arial"/>
              </a:rPr>
              <a:t>Note</a:t>
            </a:r>
            <a:r>
              <a:rPr lang="en-GB" sz="1400" kern="0" dirty="0">
                <a:latin typeface="Century Gothic" panose="020B0502020202020204" pitchFamily="34" charset="0"/>
                <a:sym typeface="Arial"/>
              </a:rPr>
              <a:t>: all words for </a:t>
            </a:r>
            <a:r>
              <a:rPr lang="en-GB" sz="1400" b="1" i="1" kern="0" dirty="0">
                <a:latin typeface="Century Gothic" panose="020B0502020202020204" pitchFamily="34" charset="0"/>
                <a:sym typeface="Arial"/>
              </a:rPr>
              <a:t>the</a:t>
            </a:r>
            <a:r>
              <a:rPr lang="en-GB" sz="1400" kern="0" dirty="0">
                <a:latin typeface="Century Gothic" panose="020B0502020202020204" pitchFamily="34" charset="0"/>
                <a:sym typeface="Arial"/>
              </a:rPr>
              <a:t> change.</a:t>
            </a:r>
          </a:p>
        </p:txBody>
      </p:sp>
    </p:spTree>
    <p:extLst>
      <p:ext uri="{BB962C8B-B14F-4D97-AF65-F5344CB8AC3E}">
        <p14:creationId xmlns:p14="http://schemas.microsoft.com/office/powerpoint/2010/main" val="382901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0" y="145318"/>
            <a:ext cx="491280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4912802" cy="487622"/>
          </a:xfrm>
        </p:spPr>
        <p:txBody>
          <a:bodyPr/>
          <a:lstStyle/>
          <a:p>
            <a:pPr lvl="0" algn="l" eaLnBrk="1" hangingPunct="1"/>
            <a:r>
              <a:rPr lang="en-GB" sz="1800" b="1" kern="1200" dirty="0">
                <a:solidFill>
                  <a:srgbClr val="FFFFFF"/>
                </a:solidFill>
                <a:latin typeface="Century Gothic" panose="020B0502020202020204" pitchFamily="34" charset="0"/>
                <a:ea typeface="+mn-ea"/>
                <a:cs typeface="+mn-cs"/>
              </a:rPr>
              <a:t>Movement</a:t>
            </a:r>
            <a:r>
              <a:rPr lang="en-GB" sz="2000" b="1" kern="1200" dirty="0">
                <a:solidFill>
                  <a:srgbClr val="FFFFFF"/>
                </a:solidFill>
                <a:latin typeface="Century Gothic" panose="020B0502020202020204" pitchFamily="34" charset="0"/>
                <a:ea typeface="+mn-ea"/>
                <a:cs typeface="+mn-cs"/>
              </a:rPr>
              <a:t> into, and location in, places</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289995" y="151488"/>
            <a:ext cx="1379365"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47</a:t>
            </a:r>
          </a:p>
        </p:txBody>
      </p:sp>
      <p:graphicFrame>
        <p:nvGraphicFramePr>
          <p:cNvPr id="70" name="Table 69">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386172331"/>
              </p:ext>
            </p:extLst>
          </p:nvPr>
        </p:nvGraphicFramePr>
        <p:xfrm>
          <a:off x="784631" y="645164"/>
          <a:ext cx="3865987" cy="4386720"/>
        </p:xfrm>
        <a:graphic>
          <a:graphicData uri="http://schemas.openxmlformats.org/drawingml/2006/table">
            <a:tbl>
              <a:tblPr>
                <a:tableStyleId>{5940675A-B579-460E-94D1-54222C63F5DA}</a:tableStyleId>
              </a:tblPr>
              <a:tblGrid>
                <a:gridCol w="1793880">
                  <a:extLst>
                    <a:ext uri="{9D8B030D-6E8A-4147-A177-3AD203B41FA5}">
                      <a16:colId xmlns:a16="http://schemas.microsoft.com/office/drawing/2014/main" val="1445783936"/>
                    </a:ext>
                  </a:extLst>
                </a:gridCol>
                <a:gridCol w="2072107">
                  <a:extLst>
                    <a:ext uri="{9D8B030D-6E8A-4147-A177-3AD203B41FA5}">
                      <a16:colId xmlns:a16="http://schemas.microsoft.com/office/drawing/2014/main" val="196554446"/>
                    </a:ext>
                  </a:extLst>
                </a:gridCol>
              </a:tblGrid>
              <a:tr h="0">
                <a:tc>
                  <a:txBody>
                    <a:bodyPr/>
                    <a:lstStyle/>
                    <a:p>
                      <a:pPr algn="l" fontAlgn="b"/>
                      <a:r>
                        <a:rPr lang="en-GB" sz="1600" b="0" i="0" u="none" strike="noStrike" dirty="0">
                          <a:solidFill>
                            <a:srgbClr val="000000"/>
                          </a:solidFill>
                          <a:effectLst/>
                          <a:latin typeface="Century Gothic" panose="020B0502020202020204" pitchFamily="34" charset="0"/>
                        </a:rPr>
                        <a:t>fallen</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fall, falling</a:t>
                      </a:r>
                    </a:p>
                  </a:txBody>
                  <a:tcPr marL="90000" marR="90000" marT="46800" marB="46800" anchor="ctr"/>
                </a:tc>
                <a:extLst>
                  <a:ext uri="{0D108BD9-81ED-4DB2-BD59-A6C34878D82A}">
                    <a16:rowId xmlns:a16="http://schemas.microsoft.com/office/drawing/2014/main" val="10000"/>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springen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jump, jumping</a:t>
                      </a:r>
                    </a:p>
                  </a:txBody>
                  <a:tcPr marL="90000" marR="90000" marT="46800" marB="46800" anchor="ctr"/>
                </a:tc>
                <a:extLst>
                  <a:ext uri="{0D108BD9-81ED-4DB2-BD59-A6C34878D82A}">
                    <a16:rowId xmlns:a16="http://schemas.microsoft.com/office/drawing/2014/main" val="10001"/>
                  </a:ext>
                </a:extLst>
              </a:tr>
              <a:tr h="0">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Geschäft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shop</a:t>
                      </a:r>
                    </a:p>
                  </a:txBody>
                  <a:tcPr marL="90000" marR="90000" marT="46800" marB="46800" anchor="ctr"/>
                </a:tc>
                <a:extLst>
                  <a:ext uri="{0D108BD9-81ED-4DB2-BD59-A6C34878D82A}">
                    <a16:rowId xmlns:a16="http://schemas.microsoft.com/office/drawing/2014/main" val="10002"/>
                  </a:ext>
                </a:extLst>
              </a:tr>
              <a:tr h="0">
                <a:tc>
                  <a:txBody>
                    <a:bodyPr/>
                    <a:lstStyle/>
                    <a:p>
                      <a:pPr algn="l" fontAlgn="b"/>
                      <a:r>
                        <a:rPr lang="en-GB" sz="1600" b="0" i="0" u="none" strike="noStrike" dirty="0">
                          <a:solidFill>
                            <a:srgbClr val="000000"/>
                          </a:solidFill>
                          <a:effectLst/>
                          <a:latin typeface="Century Gothic" panose="020B0502020202020204" pitchFamily="34" charset="0"/>
                        </a:rPr>
                        <a:t>das Kino</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cinema</a:t>
                      </a:r>
                    </a:p>
                  </a:txBody>
                  <a:tcPr marL="90000" marR="90000" marT="46800" marB="46800" anchor="ctr"/>
                </a:tc>
                <a:extLst>
                  <a:ext uri="{0D108BD9-81ED-4DB2-BD59-A6C34878D82A}">
                    <a16:rowId xmlns:a16="http://schemas.microsoft.com/office/drawing/2014/main" val="10003"/>
                  </a:ext>
                </a:extLst>
              </a:tr>
              <a:tr h="0">
                <a:tc>
                  <a:txBody>
                    <a:bodyPr/>
                    <a:lstStyle/>
                    <a:p>
                      <a:pPr algn="l" fontAlgn="b"/>
                      <a:r>
                        <a:rPr lang="en-GB" sz="1600" b="0" i="0" u="none" strike="noStrike" dirty="0">
                          <a:solidFill>
                            <a:srgbClr val="000000"/>
                          </a:solidFill>
                          <a:effectLst/>
                          <a:latin typeface="Century Gothic" panose="020B0502020202020204" pitchFamily="34" charset="0"/>
                        </a:rPr>
                        <a:t>das </a:t>
                      </a:r>
                      <a:r>
                        <a:rPr lang="en-GB" sz="1600" b="0" i="0" u="none" strike="noStrike" dirty="0" err="1">
                          <a:solidFill>
                            <a:srgbClr val="000000"/>
                          </a:solidFill>
                          <a:effectLst/>
                          <a:latin typeface="Century Gothic" panose="020B0502020202020204" pitchFamily="34" charset="0"/>
                        </a:rPr>
                        <a:t>Konzert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concert</a:t>
                      </a:r>
                    </a:p>
                  </a:txBody>
                  <a:tcPr marL="90000" marR="90000" marT="46800" marB="46800" anchor="ctr"/>
                </a:tc>
                <a:extLst>
                  <a:ext uri="{0D108BD9-81ED-4DB2-BD59-A6C34878D82A}">
                    <a16:rowId xmlns:a16="http://schemas.microsoft.com/office/drawing/2014/main" val="10004"/>
                  </a:ext>
                </a:extLst>
              </a:tr>
              <a:tr h="0">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Markt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market</a:t>
                      </a:r>
                    </a:p>
                  </a:txBody>
                  <a:tcPr marL="90000" marR="90000" marT="46800" marB="46800" anchor="ctr"/>
                </a:tc>
                <a:extLst>
                  <a:ext uri="{0D108BD9-81ED-4DB2-BD59-A6C34878D82A}">
                    <a16:rowId xmlns:a16="http://schemas.microsoft.com/office/drawing/2014/main" val="10005"/>
                  </a:ext>
                </a:extLst>
              </a:tr>
              <a:tr h="0">
                <a:tc>
                  <a:txBody>
                    <a:bodyPr/>
                    <a:lstStyle/>
                    <a:p>
                      <a:pPr algn="l" fontAlgn="b"/>
                      <a:r>
                        <a:rPr lang="en-GB" sz="1600" b="0" i="0" u="none" strike="noStrike" dirty="0">
                          <a:solidFill>
                            <a:srgbClr val="000000"/>
                          </a:solidFill>
                          <a:effectLst/>
                          <a:latin typeface="Century Gothic" panose="020B0502020202020204" pitchFamily="34" charset="0"/>
                        </a:rPr>
                        <a:t>das Museum</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museum</a:t>
                      </a:r>
                    </a:p>
                  </a:txBody>
                  <a:tcPr marL="90000" marR="90000" marT="46800" marB="46800" anchor="ctr"/>
                </a:tc>
                <a:extLst>
                  <a:ext uri="{0D108BD9-81ED-4DB2-BD59-A6C34878D82A}">
                    <a16:rowId xmlns:a16="http://schemas.microsoft.com/office/drawing/2014/main" val="10006"/>
                  </a:ext>
                </a:extLst>
              </a:tr>
              <a:tr h="0">
                <a:tc>
                  <a:txBody>
                    <a:bodyPr/>
                    <a:lstStyle/>
                    <a:p>
                      <a:pPr algn="l" fontAlgn="b"/>
                      <a:r>
                        <a:rPr lang="en-GB" sz="1600" b="0" i="0" u="none" strike="noStrike" dirty="0">
                          <a:solidFill>
                            <a:srgbClr val="000000"/>
                          </a:solidFill>
                          <a:effectLst/>
                          <a:latin typeface="Century Gothic" panose="020B0502020202020204" pitchFamily="34" charset="0"/>
                        </a:rPr>
                        <a:t>die Party</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party</a:t>
                      </a:r>
                    </a:p>
                  </a:txBody>
                  <a:tcPr marL="90000" marR="90000" marT="46800" marB="46800" anchor="ctr"/>
                </a:tc>
                <a:extLst>
                  <a:ext uri="{0D108BD9-81ED-4DB2-BD59-A6C34878D82A}">
                    <a16:rowId xmlns:a16="http://schemas.microsoft.com/office/drawing/2014/main" val="10007"/>
                  </a:ext>
                </a:extLst>
              </a:tr>
              <a:tr h="0">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Stadt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city, town</a:t>
                      </a:r>
                    </a:p>
                  </a:txBody>
                  <a:tcPr marL="90000" marR="90000" marT="46800" marB="46800" anchor="ctr"/>
                </a:tc>
                <a:extLst>
                  <a:ext uri="{0D108BD9-81ED-4DB2-BD59-A6C34878D82A}">
                    <a16:rowId xmlns:a16="http://schemas.microsoft.com/office/drawing/2014/main" val="10008"/>
                  </a:ext>
                </a:extLst>
              </a:tr>
              <a:tr h="0">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Straße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street</a:t>
                      </a:r>
                    </a:p>
                  </a:txBody>
                  <a:tcPr marL="90000" marR="90000" marT="46800" marB="46800" anchor="ctr"/>
                </a:tc>
                <a:extLst>
                  <a:ext uri="{0D108BD9-81ED-4DB2-BD59-A6C34878D82A}">
                    <a16:rowId xmlns:a16="http://schemas.microsoft.com/office/drawing/2014/main" val="10009"/>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angenehm</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pleasant</a:t>
                      </a:r>
                    </a:p>
                  </a:txBody>
                  <a:tcPr marL="90000" marR="90000" marT="46800" marB="46800" anchor="ctr"/>
                </a:tc>
                <a:extLst>
                  <a:ext uri="{0D108BD9-81ED-4DB2-BD59-A6C34878D82A}">
                    <a16:rowId xmlns:a16="http://schemas.microsoft.com/office/drawing/2014/main" val="10010"/>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in</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in, into</a:t>
                      </a:r>
                    </a:p>
                  </a:txBody>
                  <a:tcPr marL="90000" marR="90000" marT="46800" marB="46800" anchor="ctr"/>
                </a:tc>
                <a:extLst>
                  <a:ext uri="{0D108BD9-81ED-4DB2-BD59-A6C34878D82A}">
                    <a16:rowId xmlns:a16="http://schemas.microsoft.com/office/drawing/2014/main" val="10011"/>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auf</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on, onto</a:t>
                      </a:r>
                    </a:p>
                  </a:txBody>
                  <a:tcPr marL="90000" marR="90000" marT="46800" marB="46800" anchor="ctr"/>
                </a:tc>
                <a:extLst>
                  <a:ext uri="{0D108BD9-81ED-4DB2-BD59-A6C34878D82A}">
                    <a16:rowId xmlns:a16="http://schemas.microsoft.com/office/drawing/2014/main" val="3092323708"/>
                  </a:ext>
                </a:extLst>
              </a:tr>
            </a:tbl>
          </a:graphicData>
        </a:graphic>
      </p:graphicFrame>
      <p:sp>
        <p:nvSpPr>
          <p:cNvPr id="71" name="Rounded Rectangle 70"/>
          <p:cNvSpPr/>
          <p:nvPr/>
        </p:nvSpPr>
        <p:spPr>
          <a:xfrm>
            <a:off x="5093177" y="4194857"/>
            <a:ext cx="1368152" cy="66406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2.2.4 &amp; 2.1.3</a:t>
            </a:r>
          </a:p>
        </p:txBody>
      </p:sp>
      <p:graphicFrame>
        <p:nvGraphicFramePr>
          <p:cNvPr id="72" name="Table 71"/>
          <p:cNvGraphicFramePr>
            <a:graphicFrameLocks noGrp="1"/>
          </p:cNvGraphicFramePr>
          <p:nvPr>
            <p:extLst>
              <p:ext uri="{D42A27DB-BD31-4B8C-83A1-F6EECF244321}">
                <p14:modId xmlns:p14="http://schemas.microsoft.com/office/powerpoint/2010/main" val="1236017957"/>
              </p:ext>
            </p:extLst>
          </p:nvPr>
        </p:nvGraphicFramePr>
        <p:xfrm>
          <a:off x="142744" y="643164"/>
          <a:ext cx="652829" cy="4358640"/>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0553">
                <a:tc>
                  <a:txBody>
                    <a:bodyPr/>
                    <a:lstStyle/>
                    <a:p>
                      <a:pPr algn="ct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0553">
                <a:tc>
                  <a:txBody>
                    <a:bodyPr/>
                    <a:lstStyle/>
                    <a:p>
                      <a:pPr algn="ct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0553">
                <a:tc>
                  <a:txBody>
                    <a:bodyPr/>
                    <a:lstStyle/>
                    <a:p>
                      <a:pPr algn="ct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0553">
                <a:tc>
                  <a:txBody>
                    <a:bodyPr/>
                    <a:lstStyle/>
                    <a:p>
                      <a:pPr algn="ct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0553">
                <a:tc>
                  <a:txBody>
                    <a:bodyPr/>
                    <a:lstStyle/>
                    <a:p>
                      <a:pPr algn="ct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0553">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0553">
                <a:tc>
                  <a:txBody>
                    <a:bodyPr/>
                    <a:lstStyle/>
                    <a:p>
                      <a:pPr algn="ct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0553">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0553">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0553">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0553">
                <a:tc>
                  <a:txBody>
                    <a:bodyPr/>
                    <a:lstStyle/>
                    <a:p>
                      <a:pPr algn="ct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30553">
                <a:tc>
                  <a:txBody>
                    <a:bodyPr/>
                    <a:lstStyle/>
                    <a:p>
                      <a:pPr algn="ctr"/>
                      <a:r>
                        <a:rPr lang="en-GB" sz="1600" i="1" dirty="0">
                          <a:latin typeface="Century Gothic" panose="020B0502020202020204" pitchFamily="34" charset="0"/>
                        </a:rPr>
                        <a:t>prep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30553">
                <a:tc>
                  <a:txBody>
                    <a:bodyPr/>
                    <a:lstStyle/>
                    <a:p>
                      <a:pPr algn="ctr"/>
                      <a:r>
                        <a:rPr lang="en-GB" sz="1600" i="1" dirty="0">
                          <a:latin typeface="Century Gothic" panose="020B0502020202020204" pitchFamily="34" charset="0"/>
                        </a:rPr>
                        <a:t>prep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6337" y="2838524"/>
            <a:ext cx="1141831" cy="1141831"/>
          </a:xfrm>
          <a:prstGeom prst="rect">
            <a:avLst/>
          </a:prstGeom>
        </p:spPr>
      </p:pic>
      <p:sp>
        <p:nvSpPr>
          <p:cNvPr id="74" name="Rectangle 73"/>
          <p:cNvSpPr/>
          <p:nvPr/>
        </p:nvSpPr>
        <p:spPr>
          <a:xfrm>
            <a:off x="4873060" y="2281351"/>
            <a:ext cx="1830082" cy="338554"/>
          </a:xfrm>
          <a:prstGeom prst="rect">
            <a:avLst/>
          </a:prstGeom>
          <a:solidFill>
            <a:srgbClr val="FDEEB9"/>
          </a:solidFill>
          <a:effectLst>
            <a:outerShdw blurRad="50800" dist="38100" dir="5400000" algn="t" rotWithShape="0">
              <a:prstClr val="black">
                <a:alpha val="40000"/>
              </a:prstClr>
            </a:outerShdw>
          </a:effectLst>
        </p:spPr>
        <p:txBody>
          <a:bodyPr wrap="square">
            <a:spAutoFit/>
          </a:bodyPr>
          <a:lstStyle/>
          <a:p>
            <a:pPr algn="ctr"/>
            <a:r>
              <a:rPr lang="en-GB" sz="1600" dirty="0">
                <a:latin typeface="Century Gothic" panose="020B0502020202020204" pitchFamily="34" charset="0"/>
              </a:rPr>
              <a:t>Stage 3, now!</a:t>
            </a:r>
          </a:p>
        </p:txBody>
      </p:sp>
      <p:pic>
        <p:nvPicPr>
          <p:cNvPr id="75" name="Picture 74">
            <a:extLst>
              <a:ext uri="{FF2B5EF4-FFF2-40B4-BE49-F238E27FC236}">
                <a16:creationId xmlns:a16="http://schemas.microsoft.com/office/drawing/2014/main" id="{1DC40EA1-808F-49BC-A062-9B05A83992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325"/>
          <a:stretch/>
        </p:blipFill>
        <p:spPr>
          <a:xfrm>
            <a:off x="5468439" y="1720061"/>
            <a:ext cx="965817" cy="646686"/>
          </a:xfrm>
          <a:prstGeom prst="rect">
            <a:avLst/>
          </a:prstGeom>
        </p:spPr>
      </p:pic>
      <p:sp>
        <p:nvSpPr>
          <p:cNvPr id="10" name="TextBox 9"/>
          <p:cNvSpPr txBox="1"/>
          <p:nvPr/>
        </p:nvSpPr>
        <p:spPr>
          <a:xfrm>
            <a:off x="150175" y="5210135"/>
            <a:ext cx="6560398" cy="338554"/>
          </a:xfrm>
          <a:prstGeom prst="rect">
            <a:avLst/>
          </a:prstGeom>
          <a:noFill/>
        </p:spPr>
        <p:txBody>
          <a:bodyPr wrap="square" rtlCol="0">
            <a:spAutoFit/>
          </a:bodyPr>
          <a:lstStyle/>
          <a:p>
            <a:r>
              <a:rPr lang="en-GB" sz="1600" b="1" dirty="0" err="1">
                <a:latin typeface="Century Gothic" panose="020B0502020202020204" pitchFamily="34" charset="0"/>
              </a:rPr>
              <a:t>Schreib</a:t>
            </a:r>
            <a:r>
              <a:rPr lang="en-GB" sz="1600" b="1" dirty="0">
                <a:latin typeface="Century Gothic" panose="020B0502020202020204" pitchFamily="34" charset="0"/>
              </a:rPr>
              <a:t> ‘</a:t>
            </a:r>
            <a:r>
              <a:rPr lang="en-GB" sz="1600" b="1" dirty="0" err="1">
                <a:latin typeface="Century Gothic" panose="020B0502020202020204" pitchFamily="34" charset="0"/>
              </a:rPr>
              <a:t>ich</a:t>
            </a:r>
            <a:r>
              <a:rPr lang="en-GB" sz="1600" b="1" dirty="0">
                <a:latin typeface="Century Gothic" panose="020B0502020202020204" pitchFamily="34" charset="0"/>
              </a:rPr>
              <a:t> </a:t>
            </a:r>
            <a:r>
              <a:rPr lang="en-GB" sz="1600" b="1" dirty="0" err="1">
                <a:latin typeface="Century Gothic" panose="020B0502020202020204" pitchFamily="34" charset="0"/>
              </a:rPr>
              <a:t>gehe</a:t>
            </a:r>
            <a:r>
              <a:rPr lang="en-GB" sz="1600" b="1" dirty="0">
                <a:latin typeface="Century Gothic" panose="020B0502020202020204" pitchFamily="34" charset="0"/>
              </a:rPr>
              <a:t>’ </a:t>
            </a:r>
            <a:r>
              <a:rPr lang="en-GB" sz="1600" b="1" dirty="0" err="1">
                <a:latin typeface="Century Gothic" panose="020B0502020202020204" pitchFamily="34" charset="0"/>
              </a:rPr>
              <a:t>oder</a:t>
            </a:r>
            <a:r>
              <a:rPr lang="en-GB" sz="1600" b="1" dirty="0">
                <a:latin typeface="Century Gothic" panose="020B0502020202020204" pitchFamily="34" charset="0"/>
              </a:rPr>
              <a:t> ‘</a:t>
            </a:r>
            <a:r>
              <a:rPr lang="en-GB" sz="1600" b="1" dirty="0" err="1">
                <a:latin typeface="Century Gothic" panose="020B0502020202020204" pitchFamily="34" charset="0"/>
              </a:rPr>
              <a:t>ich</a:t>
            </a:r>
            <a:r>
              <a:rPr lang="en-GB" sz="1600" b="1" dirty="0">
                <a:latin typeface="Century Gothic" panose="020B0502020202020204" pitchFamily="34" charset="0"/>
              </a:rPr>
              <a:t> bin’.</a:t>
            </a:r>
          </a:p>
        </p:txBody>
      </p:sp>
      <p:graphicFrame>
        <p:nvGraphicFramePr>
          <p:cNvPr id="11" name="Table 10"/>
          <p:cNvGraphicFramePr>
            <a:graphicFrameLocks noGrp="1"/>
          </p:cNvGraphicFramePr>
          <p:nvPr>
            <p:extLst>
              <p:ext uri="{D42A27DB-BD31-4B8C-83A1-F6EECF244321}">
                <p14:modId xmlns:p14="http://schemas.microsoft.com/office/powerpoint/2010/main" val="2608206582"/>
              </p:ext>
            </p:extLst>
          </p:nvPr>
        </p:nvGraphicFramePr>
        <p:xfrm>
          <a:off x="172380" y="5704234"/>
          <a:ext cx="3256620" cy="2966720"/>
        </p:xfrm>
        <a:graphic>
          <a:graphicData uri="http://schemas.openxmlformats.org/drawingml/2006/table">
            <a:tbl>
              <a:tblPr firstRow="1" bandRow="1">
                <a:tableStyleId>{5940675A-B579-460E-94D1-54222C63F5DA}</a:tableStyleId>
              </a:tblPr>
              <a:tblGrid>
                <a:gridCol w="3256620">
                  <a:extLst>
                    <a:ext uri="{9D8B030D-6E8A-4147-A177-3AD203B41FA5}">
                      <a16:colId xmlns:a16="http://schemas.microsoft.com/office/drawing/2014/main" val="20000"/>
                    </a:ext>
                  </a:extLst>
                </a:gridCol>
              </a:tblGrid>
              <a:tr h="370840">
                <a:tc>
                  <a:txBody>
                    <a:bodyPr/>
                    <a:lstStyle/>
                    <a:p>
                      <a:r>
                        <a:rPr lang="en-GB" sz="1600" dirty="0">
                          <a:latin typeface="Century Gothic" panose="020B0502020202020204" pitchFamily="34" charset="0"/>
                        </a:rPr>
                        <a:t>1 _____________ </a:t>
                      </a:r>
                      <a:r>
                        <a:rPr lang="en-GB" sz="1600" dirty="0" err="1">
                          <a:latin typeface="Century Gothic" panose="020B0502020202020204" pitchFamily="34" charset="0"/>
                        </a:rPr>
                        <a:t>im</a:t>
                      </a:r>
                      <a:r>
                        <a:rPr lang="en-GB" sz="1600" dirty="0">
                          <a:latin typeface="Century Gothic" panose="020B0502020202020204" pitchFamily="34" charset="0"/>
                        </a:rPr>
                        <a:t> Park.</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GB" sz="1600" dirty="0">
                          <a:latin typeface="Century Gothic" panose="020B0502020202020204" pitchFamily="34" charset="0"/>
                        </a:rPr>
                        <a:t>2 _____________ ins Kino.</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GB" sz="1600" dirty="0">
                          <a:latin typeface="Century Gothic" panose="020B0502020202020204" pitchFamily="34" charset="0"/>
                        </a:rPr>
                        <a:t>3 _____________ in die </a:t>
                      </a:r>
                      <a:r>
                        <a:rPr lang="en-GB" sz="1600" dirty="0" err="1">
                          <a:latin typeface="Century Gothic" panose="020B0502020202020204" pitchFamily="34" charset="0"/>
                        </a:rPr>
                        <a:t>Stadt</a:t>
                      </a:r>
                      <a:r>
                        <a:rPr lang="en-GB" sz="1600" dirty="0">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GB" sz="1600" dirty="0">
                          <a:latin typeface="Century Gothic" panose="020B0502020202020204" pitchFamily="34" charset="0"/>
                        </a:rPr>
                        <a:t>4 _____________ in der </a:t>
                      </a:r>
                      <a:r>
                        <a:rPr lang="en-GB" sz="1600" dirty="0" err="1">
                          <a:latin typeface="Century Gothic" panose="020B0502020202020204" pitchFamily="34" charset="0"/>
                        </a:rPr>
                        <a:t>Stadt</a:t>
                      </a:r>
                      <a:r>
                        <a:rPr lang="en-GB" sz="1600" dirty="0">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GB" sz="1600" dirty="0">
                          <a:latin typeface="Century Gothic" panose="020B0502020202020204" pitchFamily="34" charset="0"/>
                        </a:rPr>
                        <a:t>5 _____________ ins </a:t>
                      </a:r>
                      <a:r>
                        <a:rPr lang="en-GB" sz="1600" dirty="0" err="1">
                          <a:latin typeface="Century Gothic" panose="020B0502020202020204" pitchFamily="34" charset="0"/>
                        </a:rPr>
                        <a:t>Geschäft</a:t>
                      </a:r>
                      <a:r>
                        <a:rPr lang="en-GB" sz="1600" dirty="0">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GB" sz="1600" dirty="0">
                          <a:latin typeface="Century Gothic" panose="020B0502020202020204" pitchFamily="34" charset="0"/>
                        </a:rPr>
                        <a:t>6 _____________ auf den </a:t>
                      </a:r>
                      <a:r>
                        <a:rPr lang="en-GB" sz="1600" dirty="0" err="1">
                          <a:latin typeface="Century Gothic" panose="020B0502020202020204" pitchFamily="34" charset="0"/>
                        </a:rPr>
                        <a:t>Markt</a:t>
                      </a:r>
                      <a:r>
                        <a:rPr lang="en-GB" sz="1600" dirty="0">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r>
                        <a:rPr lang="en-GB" sz="1600" dirty="0">
                          <a:latin typeface="Century Gothic" panose="020B0502020202020204" pitchFamily="34" charset="0"/>
                        </a:rPr>
                        <a:t>7 _____________ auf die Party.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GB" sz="1600" dirty="0">
                          <a:latin typeface="Century Gothic" panose="020B0502020202020204" pitchFamily="34" charset="0"/>
                        </a:rPr>
                        <a:t>8 _____________ auf der </a:t>
                      </a:r>
                      <a:r>
                        <a:rPr lang="en-GB" sz="1600" dirty="0" err="1">
                          <a:latin typeface="Century Gothic" panose="020B0502020202020204" pitchFamily="34" charset="0"/>
                        </a:rPr>
                        <a:t>Straße</a:t>
                      </a:r>
                      <a:r>
                        <a:rPr lang="en-GB" sz="1600" dirty="0">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79" name="Rectangle 78"/>
          <p:cNvSpPr/>
          <p:nvPr/>
        </p:nvSpPr>
        <p:spPr>
          <a:xfrm>
            <a:off x="3609030" y="7500342"/>
            <a:ext cx="3101543" cy="830997"/>
          </a:xfrm>
          <a:prstGeom prst="rect">
            <a:avLst/>
          </a:prstGeom>
          <a:solidFill>
            <a:srgbClr val="FDEEB9"/>
          </a:solidFill>
          <a:effectLst>
            <a:outerShdw blurRad="50800" dist="38100" dir="5400000" algn="t" rotWithShape="0">
              <a:prstClr val="black">
                <a:alpha val="40000"/>
              </a:prstClr>
            </a:outerShdw>
          </a:effectLst>
        </p:spPr>
        <p:txBody>
          <a:bodyPr wrap="square">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‘auf’ </a:t>
            </a:r>
            <a:r>
              <a:rPr lang="en-GB" sz="1600" kern="0" dirty="0">
                <a:latin typeface="Century Gothic" panose="020B0502020202020204" pitchFamily="34" charset="0"/>
                <a:cs typeface="Arial"/>
                <a:sym typeface="Arial"/>
              </a:rPr>
              <a:t>can also sometimes mean  ‘</a:t>
            </a:r>
            <a:r>
              <a:rPr lang="en-GB" sz="1600" b="1" kern="0" dirty="0">
                <a:latin typeface="Century Gothic" panose="020B0502020202020204" pitchFamily="34" charset="0"/>
                <a:cs typeface="Arial"/>
                <a:sym typeface="Arial"/>
              </a:rPr>
              <a:t>at</a:t>
            </a:r>
            <a:r>
              <a:rPr lang="en-GB" sz="1600" kern="0" dirty="0">
                <a:latin typeface="Century Gothic" panose="020B0502020202020204" pitchFamily="34" charset="0"/>
                <a:cs typeface="Arial"/>
                <a:sym typeface="Arial"/>
              </a:rPr>
              <a:t>’ or ‘</a:t>
            </a:r>
            <a:r>
              <a:rPr lang="en-GB" sz="1600" b="1" kern="0" dirty="0">
                <a:latin typeface="Century Gothic" panose="020B0502020202020204" pitchFamily="34" charset="0"/>
                <a:cs typeface="Arial"/>
                <a:sym typeface="Arial"/>
              </a:rPr>
              <a:t>to</a:t>
            </a:r>
            <a:r>
              <a:rPr lang="en-GB" sz="1600" kern="0" dirty="0">
                <a:latin typeface="Century Gothic" panose="020B0502020202020204" pitchFamily="34" charset="0"/>
                <a:cs typeface="Arial"/>
                <a:sym typeface="Arial"/>
              </a:rPr>
              <a:t>’ in English. How would you translate 6-8?</a:t>
            </a:r>
          </a:p>
        </p:txBody>
      </p:sp>
      <p:pic>
        <p:nvPicPr>
          <p:cNvPr id="80" name="Picture 5" descr="C:\Users\RussK\AppData\Local\Microsoft\Windows\Temporary Internet Files\Content.IE5\KD8IL2OQ\Cinema-by-Merlin2525-Optimized[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1300" y="5475610"/>
            <a:ext cx="936195" cy="79108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C:\Users\RussK\AppData\Local\Microsoft\Windows\Temporary Internet Files\Content.IE5\KD8IL2OQ\shop-158317_960_72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2488" y="6452431"/>
            <a:ext cx="1233821" cy="95934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 descr="C:\Users\RussK\AppData\Local\Microsoft\Windows\Temporary Internet Files\Content.IE5\YTPV9QUG\d8xv5hz-e93a5d19-494d-44fe-8987-b85977b869ff[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6474" y="5475610"/>
            <a:ext cx="1110218" cy="64131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descr="C:\Users\RussK\AppData\Local\Microsoft\Windows\Temporary Internet Files\Content.IE5\8FOW89FH\15345-illustration-of-city-buildings-pv[1].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4259" y="6452431"/>
            <a:ext cx="1196270" cy="856734"/>
          </a:xfrm>
          <a:prstGeom prst="rect">
            <a:avLst/>
          </a:prstGeom>
          <a:noFill/>
          <a:ln>
            <a:noFill/>
          </a:ln>
        </p:spPr>
      </p:pic>
    </p:spTree>
    <p:extLst>
      <p:ext uri="{BB962C8B-B14F-4D97-AF65-F5344CB8AC3E}">
        <p14:creationId xmlns:p14="http://schemas.microsoft.com/office/powerpoint/2010/main" val="2404320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p:cNvSpPr/>
          <p:nvPr/>
        </p:nvSpPr>
        <p:spPr>
          <a:xfrm>
            <a:off x="-22863" y="3520578"/>
            <a:ext cx="6925225" cy="650097"/>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p:cNvSpPr/>
          <p:nvPr/>
        </p:nvSpPr>
        <p:spPr>
          <a:xfrm>
            <a:off x="0" y="2748738"/>
            <a:ext cx="6858000" cy="375566"/>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a:off x="0" y="1460130"/>
            <a:ext cx="6858000" cy="375566"/>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103380" y="597128"/>
            <a:ext cx="6651239" cy="369332"/>
          </a:xfrm>
          <a:prstGeom prst="rect">
            <a:avLst/>
          </a:prstGeom>
          <a:noFill/>
        </p:spPr>
        <p:txBody>
          <a:bodyPr wrap="square" rtlCol="0">
            <a:spAutoFit/>
          </a:bodyPr>
          <a:lstStyle/>
          <a:p>
            <a:r>
              <a:rPr lang="en-GB" b="1" dirty="0">
                <a:latin typeface="Century Gothic" panose="020B0502020202020204" pitchFamily="34" charset="0"/>
              </a:rPr>
              <a:t>Possessive adjectives: </a:t>
            </a:r>
            <a:r>
              <a:rPr lang="en-GB" b="1" dirty="0" err="1">
                <a:latin typeface="Century Gothic" panose="020B0502020202020204" pitchFamily="34" charset="0"/>
              </a:rPr>
              <a:t>mein</a:t>
            </a:r>
            <a:r>
              <a:rPr lang="en-GB" b="1" dirty="0">
                <a:latin typeface="Century Gothic" panose="020B0502020202020204" pitchFamily="34" charset="0"/>
              </a:rPr>
              <a:t>, </a:t>
            </a:r>
            <a:r>
              <a:rPr lang="en-GB" b="1" dirty="0" err="1">
                <a:latin typeface="Century Gothic" panose="020B0502020202020204" pitchFamily="34" charset="0"/>
              </a:rPr>
              <a:t>dein</a:t>
            </a:r>
            <a:r>
              <a:rPr lang="en-GB" b="1" dirty="0">
                <a:latin typeface="Century Gothic" panose="020B0502020202020204" pitchFamily="34" charset="0"/>
              </a:rPr>
              <a:t>, sein, </a:t>
            </a:r>
            <a:r>
              <a:rPr lang="en-GB" b="1" dirty="0" err="1">
                <a:latin typeface="Century Gothic" panose="020B0502020202020204" pitchFamily="34" charset="0"/>
              </a:rPr>
              <a:t>ihr</a:t>
            </a:r>
            <a:endParaRPr lang="en-GB" b="1" dirty="0">
              <a:latin typeface="Century Gothic" panose="020B0502020202020204" pitchFamily="34" charset="0"/>
            </a:endParaRP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48</a:t>
            </a:r>
          </a:p>
        </p:txBody>
      </p:sp>
      <p:sp>
        <p:nvSpPr>
          <p:cNvPr id="31" name="TextBox 30"/>
          <p:cNvSpPr txBox="1"/>
          <p:nvPr/>
        </p:nvSpPr>
        <p:spPr>
          <a:xfrm>
            <a:off x="99392" y="890881"/>
            <a:ext cx="6858000" cy="338554"/>
          </a:xfrm>
          <a:prstGeom prst="rect">
            <a:avLst/>
          </a:prstGeom>
          <a:noFill/>
        </p:spPr>
        <p:txBody>
          <a:bodyPr wrap="square" rtlCol="0">
            <a:spAutoFit/>
          </a:bodyPr>
          <a:lstStyle/>
          <a:p>
            <a:pPr lvl="0" fontAlgn="auto">
              <a:spcBef>
                <a:spcPts val="0"/>
              </a:spcBef>
              <a:spcAft>
                <a:spcPts val="0"/>
              </a:spcAft>
            </a:pPr>
            <a:r>
              <a:rPr lang="en-GB" sz="1600" dirty="0">
                <a:latin typeface="Century Gothic" panose="020B0502020202020204" pitchFamily="34" charset="0"/>
              </a:rPr>
              <a:t>You have already learnt how to say </a:t>
            </a:r>
            <a:r>
              <a:rPr lang="en-GB" sz="1600" b="1" dirty="0">
                <a:latin typeface="Century Gothic" panose="020B0502020202020204" pitchFamily="34" charset="0"/>
              </a:rPr>
              <a:t>my</a:t>
            </a:r>
            <a:r>
              <a:rPr lang="en-GB" sz="1600" dirty="0">
                <a:latin typeface="Century Gothic" panose="020B0502020202020204" pitchFamily="34" charset="0"/>
              </a:rPr>
              <a:t>:</a:t>
            </a:r>
          </a:p>
        </p:txBody>
      </p:sp>
      <p:sp>
        <p:nvSpPr>
          <p:cNvPr id="70" name="TextBox 69"/>
          <p:cNvSpPr txBox="1"/>
          <p:nvPr/>
        </p:nvSpPr>
        <p:spPr>
          <a:xfrm>
            <a:off x="57660" y="1142752"/>
            <a:ext cx="2275074" cy="338554"/>
          </a:xfrm>
          <a:prstGeom prst="rect">
            <a:avLst/>
          </a:prstGeom>
          <a:noFill/>
        </p:spPr>
        <p:txBody>
          <a:bodyPr wrap="square" rtlCol="0">
            <a:spAutoFit/>
          </a:bodyPr>
          <a:lstStyle/>
          <a:p>
            <a:pPr fontAlgn="auto">
              <a:spcBef>
                <a:spcPts val="0"/>
              </a:spcBef>
              <a:spcAft>
                <a:spcPts val="0"/>
              </a:spcAft>
            </a:pPr>
            <a:r>
              <a:rPr lang="en-GB" sz="1600" b="1" dirty="0">
                <a:latin typeface="Century Gothic" panose="020B0502020202020204" pitchFamily="34" charset="0"/>
              </a:rPr>
              <a:t>my </a:t>
            </a:r>
            <a:r>
              <a:rPr lang="en-GB" sz="1600" dirty="0">
                <a:latin typeface="Century Gothic" panose="020B0502020202020204" pitchFamily="34" charset="0"/>
              </a:rPr>
              <a:t>favourite film</a:t>
            </a:r>
          </a:p>
        </p:txBody>
      </p:sp>
      <p:sp>
        <p:nvSpPr>
          <p:cNvPr id="71" name="TextBox 70"/>
          <p:cNvSpPr txBox="1"/>
          <p:nvPr/>
        </p:nvSpPr>
        <p:spPr>
          <a:xfrm>
            <a:off x="2188605" y="1113097"/>
            <a:ext cx="3913093" cy="338554"/>
          </a:xfrm>
          <a:prstGeom prst="rect">
            <a:avLst/>
          </a:prstGeom>
          <a:noFill/>
        </p:spPr>
        <p:txBody>
          <a:bodyPr wrap="square" rtlCol="0">
            <a:spAutoFit/>
          </a:bodyPr>
          <a:lstStyle/>
          <a:p>
            <a:pPr fontAlgn="auto">
              <a:spcBef>
                <a:spcPts val="0"/>
              </a:spcBef>
              <a:spcAft>
                <a:spcPts val="0"/>
              </a:spcAft>
            </a:pPr>
            <a:r>
              <a:rPr lang="en-GB" sz="1600" b="1" dirty="0">
                <a:latin typeface="Century Gothic" panose="020B0502020202020204" pitchFamily="34" charset="0"/>
              </a:rPr>
              <a:t>my </a:t>
            </a:r>
            <a:r>
              <a:rPr lang="en-GB" sz="1600" dirty="0">
                <a:latin typeface="Century Gothic" panose="020B0502020202020204" pitchFamily="34" charset="0"/>
              </a:rPr>
              <a:t>favourite band</a:t>
            </a:r>
          </a:p>
        </p:txBody>
      </p:sp>
      <p:sp>
        <p:nvSpPr>
          <p:cNvPr id="72" name="TextBox 71"/>
          <p:cNvSpPr txBox="1"/>
          <p:nvPr/>
        </p:nvSpPr>
        <p:spPr>
          <a:xfrm>
            <a:off x="4490147" y="1111413"/>
            <a:ext cx="2332845" cy="338554"/>
          </a:xfrm>
          <a:prstGeom prst="rect">
            <a:avLst/>
          </a:prstGeom>
          <a:noFill/>
        </p:spPr>
        <p:txBody>
          <a:bodyPr wrap="square" rtlCol="0">
            <a:spAutoFit/>
          </a:bodyPr>
          <a:lstStyle/>
          <a:p>
            <a:pPr fontAlgn="auto">
              <a:spcBef>
                <a:spcPts val="0"/>
              </a:spcBef>
              <a:spcAft>
                <a:spcPts val="0"/>
              </a:spcAft>
            </a:pPr>
            <a:r>
              <a:rPr lang="en-GB" sz="1600" b="1" dirty="0">
                <a:latin typeface="Century Gothic" panose="020B0502020202020204" pitchFamily="34" charset="0"/>
              </a:rPr>
              <a:t>my </a:t>
            </a:r>
            <a:r>
              <a:rPr lang="en-GB" sz="1600" dirty="0">
                <a:latin typeface="Century Gothic" panose="020B0502020202020204" pitchFamily="34" charset="0"/>
              </a:rPr>
              <a:t>favourite book</a:t>
            </a:r>
          </a:p>
        </p:txBody>
      </p:sp>
      <p:sp>
        <p:nvSpPr>
          <p:cNvPr id="73" name="TextBox 72"/>
          <p:cNvSpPr txBox="1"/>
          <p:nvPr/>
        </p:nvSpPr>
        <p:spPr>
          <a:xfrm>
            <a:off x="0" y="1464633"/>
            <a:ext cx="2419091" cy="338554"/>
          </a:xfrm>
          <a:prstGeom prst="rect">
            <a:avLst/>
          </a:prstGeom>
          <a:noFill/>
        </p:spPr>
        <p:txBody>
          <a:bodyPr wrap="square" rtlCol="0">
            <a:spAutoFit/>
          </a:bodyPr>
          <a:lstStyle/>
          <a:p>
            <a:pPr fontAlgn="auto">
              <a:spcBef>
                <a:spcPts val="0"/>
              </a:spcBef>
              <a:spcAft>
                <a:spcPts val="0"/>
              </a:spcAft>
            </a:pPr>
            <a:r>
              <a:rPr lang="en-GB" sz="1600" b="1" dirty="0" err="1">
                <a:latin typeface="Century Gothic" panose="020B0502020202020204" pitchFamily="34" charset="0"/>
              </a:rPr>
              <a:t>mein</a:t>
            </a:r>
            <a:r>
              <a:rPr lang="en-GB" sz="1600" b="1" dirty="0">
                <a:latin typeface="Century Gothic" panose="020B0502020202020204" pitchFamily="34" charset="0"/>
              </a:rPr>
              <a:t> </a:t>
            </a:r>
            <a:r>
              <a:rPr lang="en-GB" sz="1600" dirty="0" err="1">
                <a:latin typeface="Century Gothic" panose="020B0502020202020204" pitchFamily="34" charset="0"/>
              </a:rPr>
              <a:t>Lieblingsfilm</a:t>
            </a:r>
            <a:r>
              <a:rPr lang="en-GB" sz="1600" dirty="0">
                <a:latin typeface="Century Gothic" panose="020B0502020202020204" pitchFamily="34" charset="0"/>
              </a:rPr>
              <a:t> (m)</a:t>
            </a:r>
          </a:p>
        </p:txBody>
      </p:sp>
      <p:sp>
        <p:nvSpPr>
          <p:cNvPr id="74" name="TextBox 73"/>
          <p:cNvSpPr txBox="1"/>
          <p:nvPr/>
        </p:nvSpPr>
        <p:spPr>
          <a:xfrm>
            <a:off x="2188605" y="1457775"/>
            <a:ext cx="3913093" cy="338554"/>
          </a:xfrm>
          <a:prstGeom prst="rect">
            <a:avLst/>
          </a:prstGeom>
          <a:noFill/>
        </p:spPr>
        <p:txBody>
          <a:bodyPr wrap="square" rtlCol="0">
            <a:spAutoFit/>
          </a:bodyPr>
          <a:lstStyle/>
          <a:p>
            <a:pPr fontAlgn="auto">
              <a:spcBef>
                <a:spcPts val="0"/>
              </a:spcBef>
              <a:spcAft>
                <a:spcPts val="0"/>
              </a:spcAft>
            </a:pPr>
            <a:r>
              <a:rPr lang="en-GB" sz="1600" b="1" dirty="0" err="1">
                <a:latin typeface="Century Gothic" panose="020B0502020202020204" pitchFamily="34" charset="0"/>
              </a:rPr>
              <a:t>mein</a:t>
            </a:r>
            <a:r>
              <a:rPr lang="en-GB" sz="1600" b="1" u="sng" dirty="0" err="1">
                <a:latin typeface="Century Gothic" panose="020B0502020202020204" pitchFamily="34" charset="0"/>
              </a:rPr>
              <a:t>e</a:t>
            </a:r>
            <a:r>
              <a:rPr lang="en-GB" sz="1600" b="1" dirty="0">
                <a:latin typeface="Century Gothic" panose="020B0502020202020204" pitchFamily="34" charset="0"/>
              </a:rPr>
              <a:t> </a:t>
            </a:r>
            <a:r>
              <a:rPr lang="en-GB" sz="1600" dirty="0" err="1">
                <a:latin typeface="Century Gothic" panose="020B0502020202020204" pitchFamily="34" charset="0"/>
              </a:rPr>
              <a:t>Lieblingsband</a:t>
            </a:r>
            <a:r>
              <a:rPr lang="en-GB" sz="1600" dirty="0">
                <a:latin typeface="Century Gothic" panose="020B0502020202020204" pitchFamily="34" charset="0"/>
              </a:rPr>
              <a:t> (f)</a:t>
            </a:r>
          </a:p>
        </p:txBody>
      </p:sp>
      <p:sp>
        <p:nvSpPr>
          <p:cNvPr id="75" name="TextBox 74"/>
          <p:cNvSpPr txBox="1"/>
          <p:nvPr/>
        </p:nvSpPr>
        <p:spPr>
          <a:xfrm>
            <a:off x="4534829" y="1452955"/>
            <a:ext cx="2651966" cy="338554"/>
          </a:xfrm>
          <a:prstGeom prst="rect">
            <a:avLst/>
          </a:prstGeom>
          <a:noFill/>
        </p:spPr>
        <p:txBody>
          <a:bodyPr wrap="square" rtlCol="0">
            <a:spAutoFit/>
          </a:bodyPr>
          <a:lstStyle/>
          <a:p>
            <a:pPr fontAlgn="auto">
              <a:spcBef>
                <a:spcPts val="0"/>
              </a:spcBef>
              <a:spcAft>
                <a:spcPts val="0"/>
              </a:spcAft>
            </a:pPr>
            <a:r>
              <a:rPr lang="en-GB" sz="1600" b="1" dirty="0" err="1">
                <a:latin typeface="Century Gothic" panose="020B0502020202020204" pitchFamily="34" charset="0"/>
              </a:rPr>
              <a:t>mein</a:t>
            </a:r>
            <a:r>
              <a:rPr lang="en-GB" sz="1600" b="1" dirty="0">
                <a:latin typeface="Century Gothic" panose="020B0502020202020204" pitchFamily="34" charset="0"/>
              </a:rPr>
              <a:t> </a:t>
            </a:r>
            <a:r>
              <a:rPr lang="en-GB" sz="1600" dirty="0" err="1">
                <a:latin typeface="Century Gothic" panose="020B0502020202020204" pitchFamily="34" charset="0"/>
              </a:rPr>
              <a:t>Lieblingsbuch</a:t>
            </a:r>
            <a:r>
              <a:rPr lang="en-GB" sz="1600" dirty="0">
                <a:latin typeface="Century Gothic" panose="020B0502020202020204" pitchFamily="34" charset="0"/>
              </a:rPr>
              <a:t> (n)</a:t>
            </a:r>
          </a:p>
        </p:txBody>
      </p:sp>
      <p:sp>
        <p:nvSpPr>
          <p:cNvPr id="77" name="TextBox 76"/>
          <p:cNvSpPr txBox="1"/>
          <p:nvPr/>
        </p:nvSpPr>
        <p:spPr>
          <a:xfrm>
            <a:off x="57660" y="1857686"/>
            <a:ext cx="6642846" cy="584775"/>
          </a:xfrm>
          <a:prstGeom prst="rect">
            <a:avLst/>
          </a:prstGeom>
          <a:noFill/>
        </p:spPr>
        <p:txBody>
          <a:bodyPr wrap="square" rtlCol="0">
            <a:spAutoFit/>
          </a:bodyPr>
          <a:lstStyle/>
          <a:p>
            <a:pPr fontAlgn="auto">
              <a:spcBef>
                <a:spcPts val="0"/>
              </a:spcBef>
              <a:spcAft>
                <a:spcPts val="0"/>
              </a:spcAft>
            </a:pPr>
            <a:r>
              <a:rPr lang="en-GB" sz="1600" dirty="0">
                <a:latin typeface="Century Gothic" panose="020B0502020202020204" pitchFamily="34" charset="0"/>
              </a:rPr>
              <a:t>This is a </a:t>
            </a:r>
            <a:r>
              <a:rPr lang="en-GB" sz="1600" b="1" dirty="0">
                <a:latin typeface="Century Gothic" panose="020B0502020202020204" pitchFamily="34" charset="0"/>
              </a:rPr>
              <a:t>possessive adjective</a:t>
            </a:r>
            <a:r>
              <a:rPr lang="en-GB" sz="1600" dirty="0">
                <a:latin typeface="Century Gothic" panose="020B0502020202020204" pitchFamily="34" charset="0"/>
              </a:rPr>
              <a:t>, as it </a:t>
            </a:r>
            <a:r>
              <a:rPr lang="en-GB" sz="1600" b="1" dirty="0">
                <a:latin typeface="Century Gothic" panose="020B0502020202020204" pitchFamily="34" charset="0"/>
              </a:rPr>
              <a:t>describes</a:t>
            </a:r>
            <a:r>
              <a:rPr lang="en-GB" sz="1600" dirty="0">
                <a:latin typeface="Century Gothic" panose="020B0502020202020204" pitchFamily="34" charset="0"/>
              </a:rPr>
              <a:t> the noun by saying who </a:t>
            </a:r>
            <a:r>
              <a:rPr lang="en-GB" sz="1600" b="1" i="1" dirty="0">
                <a:latin typeface="Century Gothic" panose="020B0502020202020204" pitchFamily="34" charset="0"/>
              </a:rPr>
              <a:t>possesses</a:t>
            </a:r>
            <a:r>
              <a:rPr lang="en-GB" sz="1600" dirty="0">
                <a:latin typeface="Century Gothic" panose="020B0502020202020204" pitchFamily="34" charset="0"/>
              </a:rPr>
              <a:t> it.</a:t>
            </a:r>
          </a:p>
        </p:txBody>
      </p:sp>
      <p:sp>
        <p:nvSpPr>
          <p:cNvPr id="78" name="TextBox 77"/>
          <p:cNvSpPr txBox="1"/>
          <p:nvPr/>
        </p:nvSpPr>
        <p:spPr>
          <a:xfrm>
            <a:off x="48830" y="2398188"/>
            <a:ext cx="6696959" cy="338554"/>
          </a:xfrm>
          <a:prstGeom prst="rect">
            <a:avLst/>
          </a:prstGeom>
          <a:noFill/>
        </p:spPr>
        <p:txBody>
          <a:bodyPr wrap="square" rtlCol="0">
            <a:spAutoFit/>
          </a:bodyPr>
          <a:lstStyle/>
          <a:p>
            <a:pPr fontAlgn="auto">
              <a:spcBef>
                <a:spcPts val="0"/>
              </a:spcBef>
              <a:spcAft>
                <a:spcPts val="0"/>
              </a:spcAft>
            </a:pPr>
            <a:r>
              <a:rPr lang="en-GB" sz="1600" dirty="0">
                <a:latin typeface="Century Gothic" panose="020B0502020202020204" pitchFamily="34" charset="0"/>
              </a:rPr>
              <a:t>There is a </a:t>
            </a:r>
            <a:r>
              <a:rPr lang="en-GB" sz="1600" b="1" dirty="0">
                <a:latin typeface="Century Gothic" panose="020B0502020202020204" pitchFamily="34" charset="0"/>
              </a:rPr>
              <a:t>possessive adjective</a:t>
            </a:r>
            <a:r>
              <a:rPr lang="en-GB" sz="1600" dirty="0">
                <a:latin typeface="Century Gothic" panose="020B0502020202020204" pitchFamily="34" charset="0"/>
              </a:rPr>
              <a:t> for each of the pronouns:</a:t>
            </a:r>
          </a:p>
        </p:txBody>
      </p:sp>
      <p:sp>
        <p:nvSpPr>
          <p:cNvPr id="79" name="TextBox 78"/>
          <p:cNvSpPr txBox="1"/>
          <p:nvPr/>
        </p:nvSpPr>
        <p:spPr>
          <a:xfrm>
            <a:off x="545677" y="2753311"/>
            <a:ext cx="1269631" cy="338554"/>
          </a:xfrm>
          <a:prstGeom prst="rect">
            <a:avLst/>
          </a:prstGeom>
          <a:noFill/>
        </p:spPr>
        <p:txBody>
          <a:bodyPr wrap="square" rtlCol="0">
            <a:spAutoFit/>
          </a:bodyPr>
          <a:lstStyle/>
          <a:p>
            <a:pPr fontAlgn="auto">
              <a:spcBef>
                <a:spcPts val="0"/>
              </a:spcBef>
              <a:spcAft>
                <a:spcPts val="0"/>
              </a:spcAft>
            </a:pPr>
            <a:r>
              <a:rPr lang="en-GB" sz="1600" b="1" dirty="0" err="1">
                <a:latin typeface="Century Gothic" panose="020B0502020202020204" pitchFamily="34" charset="0"/>
              </a:rPr>
              <a:t>dein</a:t>
            </a:r>
            <a:r>
              <a:rPr lang="en-GB" sz="1600" b="1" dirty="0">
                <a:latin typeface="Century Gothic" panose="020B0502020202020204" pitchFamily="34" charset="0"/>
              </a:rPr>
              <a:t> </a:t>
            </a:r>
            <a:r>
              <a:rPr lang="en-GB" sz="1600" dirty="0">
                <a:latin typeface="Century Gothic" panose="020B0502020202020204" pitchFamily="34" charset="0"/>
              </a:rPr>
              <a:t>- your</a:t>
            </a:r>
          </a:p>
        </p:txBody>
      </p:sp>
      <p:sp>
        <p:nvSpPr>
          <p:cNvPr id="80" name="TextBox 79"/>
          <p:cNvSpPr txBox="1"/>
          <p:nvPr/>
        </p:nvSpPr>
        <p:spPr>
          <a:xfrm>
            <a:off x="2824148" y="2785006"/>
            <a:ext cx="1163981" cy="338554"/>
          </a:xfrm>
          <a:prstGeom prst="rect">
            <a:avLst/>
          </a:prstGeom>
          <a:noFill/>
        </p:spPr>
        <p:txBody>
          <a:bodyPr wrap="square" rtlCol="0">
            <a:spAutoFit/>
          </a:bodyPr>
          <a:lstStyle/>
          <a:p>
            <a:pPr fontAlgn="auto">
              <a:spcBef>
                <a:spcPts val="0"/>
              </a:spcBef>
              <a:spcAft>
                <a:spcPts val="0"/>
              </a:spcAft>
            </a:pPr>
            <a:r>
              <a:rPr lang="en-GB" sz="1600" b="1" dirty="0">
                <a:latin typeface="Century Gothic" panose="020B0502020202020204" pitchFamily="34" charset="0"/>
              </a:rPr>
              <a:t>sein</a:t>
            </a:r>
            <a:r>
              <a:rPr lang="en-GB" sz="1600" dirty="0">
                <a:latin typeface="Century Gothic" panose="020B0502020202020204" pitchFamily="34" charset="0"/>
              </a:rPr>
              <a:t> - his</a:t>
            </a:r>
          </a:p>
        </p:txBody>
      </p:sp>
      <p:sp>
        <p:nvSpPr>
          <p:cNvPr id="81" name="TextBox 80"/>
          <p:cNvSpPr txBox="1"/>
          <p:nvPr/>
        </p:nvSpPr>
        <p:spPr>
          <a:xfrm>
            <a:off x="5013176" y="2753311"/>
            <a:ext cx="986323" cy="338554"/>
          </a:xfrm>
          <a:prstGeom prst="rect">
            <a:avLst/>
          </a:prstGeom>
          <a:noFill/>
        </p:spPr>
        <p:txBody>
          <a:bodyPr wrap="square" rtlCol="0">
            <a:spAutoFit/>
          </a:bodyPr>
          <a:lstStyle/>
          <a:p>
            <a:pPr fontAlgn="auto">
              <a:spcBef>
                <a:spcPts val="0"/>
              </a:spcBef>
              <a:spcAft>
                <a:spcPts val="0"/>
              </a:spcAft>
            </a:pPr>
            <a:r>
              <a:rPr lang="en-GB" sz="1600" b="1" dirty="0" err="1">
                <a:latin typeface="Century Gothic" panose="020B0502020202020204" pitchFamily="34" charset="0"/>
              </a:rPr>
              <a:t>ihr</a:t>
            </a:r>
            <a:r>
              <a:rPr lang="en-GB" sz="1600" dirty="0">
                <a:latin typeface="Century Gothic" panose="020B0502020202020204" pitchFamily="34" charset="0"/>
              </a:rPr>
              <a:t> - her</a:t>
            </a:r>
          </a:p>
        </p:txBody>
      </p:sp>
      <p:sp>
        <p:nvSpPr>
          <p:cNvPr id="93" name="TextBox 92"/>
          <p:cNvSpPr txBox="1"/>
          <p:nvPr/>
        </p:nvSpPr>
        <p:spPr>
          <a:xfrm>
            <a:off x="-22862" y="3152839"/>
            <a:ext cx="6858000" cy="338554"/>
          </a:xfrm>
          <a:prstGeom prst="rect">
            <a:avLst/>
          </a:prstGeom>
          <a:noFill/>
        </p:spPr>
        <p:txBody>
          <a:bodyPr wrap="square" rtlCol="0">
            <a:spAutoFit/>
          </a:bodyPr>
          <a:lstStyle/>
          <a:p>
            <a:pPr fontAlgn="auto">
              <a:spcBef>
                <a:spcPts val="0"/>
              </a:spcBef>
              <a:spcAft>
                <a:spcPts val="0"/>
              </a:spcAft>
            </a:pPr>
            <a:r>
              <a:rPr lang="en-GB" sz="1600" dirty="0">
                <a:latin typeface="Century Gothic" panose="020B0502020202020204" pitchFamily="34" charset="0"/>
              </a:rPr>
              <a:t>Just like </a:t>
            </a:r>
            <a:r>
              <a:rPr lang="en-GB" sz="1600" b="1" dirty="0" err="1">
                <a:latin typeface="Century Gothic" panose="020B0502020202020204" pitchFamily="34" charset="0"/>
              </a:rPr>
              <a:t>mein</a:t>
            </a:r>
            <a:r>
              <a:rPr lang="en-GB" sz="1600" dirty="0">
                <a:latin typeface="Century Gothic" panose="020B0502020202020204" pitchFamily="34" charset="0"/>
              </a:rPr>
              <a:t> they agree with the gender of the noun that follows:</a:t>
            </a:r>
          </a:p>
        </p:txBody>
      </p:sp>
      <p:sp>
        <p:nvSpPr>
          <p:cNvPr id="111" name="TextBox 110"/>
          <p:cNvSpPr txBox="1"/>
          <p:nvPr/>
        </p:nvSpPr>
        <p:spPr>
          <a:xfrm>
            <a:off x="22422" y="3520717"/>
            <a:ext cx="2392328" cy="350020"/>
          </a:xfrm>
          <a:prstGeom prst="rect">
            <a:avLst/>
          </a:prstGeom>
          <a:noFill/>
        </p:spPr>
        <p:txBody>
          <a:bodyPr wrap="square" rtlCol="0">
            <a:spAutoFit/>
          </a:bodyPr>
          <a:lstStyle/>
          <a:p>
            <a:pPr fontAlgn="auto">
              <a:spcBef>
                <a:spcPts val="0"/>
              </a:spcBef>
              <a:spcAft>
                <a:spcPts val="0"/>
              </a:spcAft>
            </a:pPr>
            <a:r>
              <a:rPr lang="en-GB" sz="1600" b="1" dirty="0" err="1">
                <a:latin typeface="Century Gothic" panose="020B0502020202020204" pitchFamily="34" charset="0"/>
              </a:rPr>
              <a:t>dein</a:t>
            </a:r>
            <a:r>
              <a:rPr lang="en-GB" sz="1600" b="1" dirty="0">
                <a:latin typeface="Century Gothic" panose="020B0502020202020204" pitchFamily="34" charset="0"/>
              </a:rPr>
              <a:t> </a:t>
            </a:r>
            <a:r>
              <a:rPr lang="en-GB" sz="1600" dirty="0" err="1">
                <a:latin typeface="Century Gothic" panose="020B0502020202020204" pitchFamily="34" charset="0"/>
              </a:rPr>
              <a:t>Lieblingsfilm</a:t>
            </a:r>
            <a:r>
              <a:rPr lang="en-GB" sz="1600" dirty="0">
                <a:latin typeface="Century Gothic" panose="020B0502020202020204" pitchFamily="34" charset="0"/>
              </a:rPr>
              <a:t> (m)</a:t>
            </a:r>
          </a:p>
        </p:txBody>
      </p:sp>
      <p:sp>
        <p:nvSpPr>
          <p:cNvPr id="112" name="TextBox 111"/>
          <p:cNvSpPr txBox="1"/>
          <p:nvPr/>
        </p:nvSpPr>
        <p:spPr>
          <a:xfrm>
            <a:off x="2181449" y="3530395"/>
            <a:ext cx="2550134" cy="350020"/>
          </a:xfrm>
          <a:prstGeom prst="rect">
            <a:avLst/>
          </a:prstGeom>
          <a:noFill/>
        </p:spPr>
        <p:txBody>
          <a:bodyPr wrap="square" rtlCol="0">
            <a:spAutoFit/>
          </a:bodyPr>
          <a:lstStyle/>
          <a:p>
            <a:pPr fontAlgn="auto">
              <a:spcBef>
                <a:spcPts val="0"/>
              </a:spcBef>
              <a:spcAft>
                <a:spcPts val="0"/>
              </a:spcAft>
            </a:pPr>
            <a:r>
              <a:rPr lang="en-GB" sz="1600" b="1" dirty="0">
                <a:latin typeface="Century Gothic" panose="020B0502020202020204" pitchFamily="34" charset="0"/>
              </a:rPr>
              <a:t>sein</a:t>
            </a:r>
            <a:r>
              <a:rPr lang="en-GB" sz="1600" b="1" u="sng" dirty="0">
                <a:latin typeface="Century Gothic" panose="020B0502020202020204" pitchFamily="34" charset="0"/>
              </a:rPr>
              <a:t>e</a:t>
            </a:r>
            <a:r>
              <a:rPr lang="en-GB" sz="1600" b="1" dirty="0">
                <a:latin typeface="Century Gothic" panose="020B0502020202020204" pitchFamily="34" charset="0"/>
              </a:rPr>
              <a:t> </a:t>
            </a:r>
            <a:r>
              <a:rPr lang="en-GB" sz="1600" dirty="0" err="1">
                <a:latin typeface="Century Gothic" panose="020B0502020202020204" pitchFamily="34" charset="0"/>
              </a:rPr>
              <a:t>Lieblingsband</a:t>
            </a:r>
            <a:r>
              <a:rPr lang="en-GB" sz="1600" dirty="0">
                <a:latin typeface="Century Gothic" panose="020B0502020202020204" pitchFamily="34" charset="0"/>
              </a:rPr>
              <a:t> (f)</a:t>
            </a:r>
          </a:p>
        </p:txBody>
      </p:sp>
      <p:sp>
        <p:nvSpPr>
          <p:cNvPr id="113" name="TextBox 112"/>
          <p:cNvSpPr txBox="1"/>
          <p:nvPr/>
        </p:nvSpPr>
        <p:spPr>
          <a:xfrm>
            <a:off x="4680791" y="3517998"/>
            <a:ext cx="2221572" cy="350020"/>
          </a:xfrm>
          <a:prstGeom prst="rect">
            <a:avLst/>
          </a:prstGeom>
          <a:noFill/>
        </p:spPr>
        <p:txBody>
          <a:bodyPr wrap="square" rtlCol="0">
            <a:spAutoFit/>
          </a:bodyPr>
          <a:lstStyle/>
          <a:p>
            <a:pPr fontAlgn="auto">
              <a:spcBef>
                <a:spcPts val="0"/>
              </a:spcBef>
              <a:spcAft>
                <a:spcPts val="0"/>
              </a:spcAft>
            </a:pPr>
            <a:r>
              <a:rPr lang="en-GB" sz="1600" b="1" dirty="0" err="1">
                <a:latin typeface="Century Gothic" panose="020B0502020202020204" pitchFamily="34" charset="0"/>
              </a:rPr>
              <a:t>ihr</a:t>
            </a:r>
            <a:r>
              <a:rPr lang="en-GB" sz="1600" b="1" dirty="0">
                <a:latin typeface="Century Gothic" panose="020B0502020202020204" pitchFamily="34" charset="0"/>
              </a:rPr>
              <a:t> </a:t>
            </a:r>
            <a:r>
              <a:rPr lang="en-GB" sz="1600" dirty="0" err="1">
                <a:latin typeface="Century Gothic" panose="020B0502020202020204" pitchFamily="34" charset="0"/>
              </a:rPr>
              <a:t>Lieblingsbuch</a:t>
            </a:r>
            <a:r>
              <a:rPr lang="en-GB" sz="1600" dirty="0">
                <a:latin typeface="Century Gothic" panose="020B0502020202020204" pitchFamily="34" charset="0"/>
              </a:rPr>
              <a:t> (n)</a:t>
            </a:r>
          </a:p>
        </p:txBody>
      </p:sp>
      <p:sp>
        <p:nvSpPr>
          <p:cNvPr id="114" name="TextBox 113"/>
          <p:cNvSpPr txBox="1"/>
          <p:nvPr/>
        </p:nvSpPr>
        <p:spPr>
          <a:xfrm>
            <a:off x="22422" y="3803032"/>
            <a:ext cx="2009210" cy="350020"/>
          </a:xfrm>
          <a:prstGeom prst="rect">
            <a:avLst/>
          </a:prstGeom>
          <a:noFill/>
        </p:spPr>
        <p:txBody>
          <a:bodyPr wrap="square" rtlCol="0">
            <a:spAutoFit/>
          </a:bodyPr>
          <a:lstStyle/>
          <a:p>
            <a:pPr fontAlgn="auto">
              <a:spcBef>
                <a:spcPts val="0"/>
              </a:spcBef>
              <a:spcAft>
                <a:spcPts val="0"/>
              </a:spcAft>
            </a:pPr>
            <a:r>
              <a:rPr lang="en-GB" sz="1600" b="1" dirty="0">
                <a:latin typeface="Century Gothic" panose="020B0502020202020204" pitchFamily="34" charset="0"/>
              </a:rPr>
              <a:t>your </a:t>
            </a:r>
            <a:r>
              <a:rPr lang="en-GB" sz="1600" dirty="0">
                <a:latin typeface="Century Gothic" panose="020B0502020202020204" pitchFamily="34" charset="0"/>
              </a:rPr>
              <a:t>favourite film</a:t>
            </a:r>
          </a:p>
        </p:txBody>
      </p:sp>
      <p:sp>
        <p:nvSpPr>
          <p:cNvPr id="115" name="TextBox 114"/>
          <p:cNvSpPr txBox="1"/>
          <p:nvPr/>
        </p:nvSpPr>
        <p:spPr>
          <a:xfrm>
            <a:off x="2166010" y="3808245"/>
            <a:ext cx="2064825" cy="350020"/>
          </a:xfrm>
          <a:prstGeom prst="rect">
            <a:avLst/>
          </a:prstGeom>
          <a:noFill/>
        </p:spPr>
        <p:txBody>
          <a:bodyPr wrap="square" rtlCol="0">
            <a:spAutoFit/>
          </a:bodyPr>
          <a:lstStyle/>
          <a:p>
            <a:pPr fontAlgn="auto">
              <a:spcBef>
                <a:spcPts val="0"/>
              </a:spcBef>
              <a:spcAft>
                <a:spcPts val="0"/>
              </a:spcAft>
            </a:pPr>
            <a:r>
              <a:rPr lang="en-GB" sz="1600" b="1" dirty="0">
                <a:latin typeface="Century Gothic" panose="020B0502020202020204" pitchFamily="34" charset="0"/>
              </a:rPr>
              <a:t>his </a:t>
            </a:r>
            <a:r>
              <a:rPr lang="en-GB" sz="1600" dirty="0">
                <a:latin typeface="Century Gothic" panose="020B0502020202020204" pitchFamily="34" charset="0"/>
              </a:rPr>
              <a:t>favourite band</a:t>
            </a:r>
          </a:p>
        </p:txBody>
      </p:sp>
      <p:sp>
        <p:nvSpPr>
          <p:cNvPr id="116" name="TextBox 115"/>
          <p:cNvSpPr txBox="1"/>
          <p:nvPr/>
        </p:nvSpPr>
        <p:spPr>
          <a:xfrm>
            <a:off x="4681228" y="3796705"/>
            <a:ext cx="2030573" cy="350020"/>
          </a:xfrm>
          <a:prstGeom prst="rect">
            <a:avLst/>
          </a:prstGeom>
          <a:noFill/>
        </p:spPr>
        <p:txBody>
          <a:bodyPr wrap="square" rtlCol="0">
            <a:spAutoFit/>
          </a:bodyPr>
          <a:lstStyle/>
          <a:p>
            <a:pPr fontAlgn="auto">
              <a:spcBef>
                <a:spcPts val="0"/>
              </a:spcBef>
              <a:spcAft>
                <a:spcPts val="0"/>
              </a:spcAft>
            </a:pPr>
            <a:r>
              <a:rPr lang="en-GB" sz="1600" b="1" dirty="0">
                <a:latin typeface="Century Gothic" panose="020B0502020202020204" pitchFamily="34" charset="0"/>
              </a:rPr>
              <a:t>her </a:t>
            </a:r>
            <a:r>
              <a:rPr lang="en-GB" sz="1600" dirty="0">
                <a:latin typeface="Century Gothic" panose="020B0502020202020204" pitchFamily="34" charset="0"/>
              </a:rPr>
              <a:t>favourite book</a:t>
            </a:r>
          </a:p>
        </p:txBody>
      </p:sp>
      <p:cxnSp>
        <p:nvCxnSpPr>
          <p:cNvPr id="11" name="Straight Arrow Connector 10"/>
          <p:cNvCxnSpPr/>
          <p:nvPr/>
        </p:nvCxnSpPr>
        <p:spPr>
          <a:xfrm flipV="1">
            <a:off x="1656765" y="3808245"/>
            <a:ext cx="631813" cy="4804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9392" y="4244404"/>
            <a:ext cx="4632191"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pPr>
            <a:r>
              <a:rPr lang="en-GB" sz="1600" b="1" dirty="0">
                <a:latin typeface="Century Gothic" panose="020B0502020202020204" pitchFamily="34" charset="0"/>
              </a:rPr>
              <a:t>Note</a:t>
            </a:r>
            <a:r>
              <a:rPr lang="en-GB" sz="1600" dirty="0">
                <a:latin typeface="Century Gothic" panose="020B0502020202020204" pitchFamily="34" charset="0"/>
              </a:rPr>
              <a:t>: the ending follows the gender of the noun, NOT whether it’s </a:t>
            </a:r>
            <a:r>
              <a:rPr lang="en-GB" sz="1600" i="1" dirty="0">
                <a:latin typeface="Century Gothic" panose="020B0502020202020204" pitchFamily="34" charset="0"/>
              </a:rPr>
              <a:t>his</a:t>
            </a:r>
            <a:r>
              <a:rPr lang="en-GB" sz="1600" dirty="0">
                <a:latin typeface="Century Gothic" panose="020B0502020202020204" pitchFamily="34" charset="0"/>
              </a:rPr>
              <a:t> or </a:t>
            </a:r>
            <a:r>
              <a:rPr lang="en-GB" sz="1600" i="1" dirty="0">
                <a:latin typeface="Century Gothic" panose="020B0502020202020204" pitchFamily="34" charset="0"/>
              </a:rPr>
              <a:t>hers </a:t>
            </a:r>
            <a:r>
              <a:rPr lang="en-GB" sz="1600" dirty="0">
                <a:latin typeface="Century Gothic" panose="020B0502020202020204" pitchFamily="34" charset="0"/>
              </a:rPr>
              <a:t>!</a:t>
            </a:r>
          </a:p>
        </p:txBody>
      </p:sp>
      <p:sp>
        <p:nvSpPr>
          <p:cNvPr id="118" name="Rectangle 117">
            <a:extLst>
              <a:ext uri="{FF2B5EF4-FFF2-40B4-BE49-F238E27FC236}">
                <a16:creationId xmlns:a16="http://schemas.microsoft.com/office/drawing/2014/main" id="{187D3DE4-1B8E-4EF9-A0F4-FAE19AE97A2E}"/>
              </a:ext>
            </a:extLst>
          </p:cNvPr>
          <p:cNvSpPr/>
          <p:nvPr/>
        </p:nvSpPr>
        <p:spPr>
          <a:xfrm>
            <a:off x="5343621" y="4903860"/>
            <a:ext cx="1402168" cy="36557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119" name="Table 118">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56524635"/>
              </p:ext>
            </p:extLst>
          </p:nvPr>
        </p:nvGraphicFramePr>
        <p:xfrm>
          <a:off x="732857" y="5326327"/>
          <a:ext cx="4784375" cy="3711840"/>
        </p:xfrm>
        <a:graphic>
          <a:graphicData uri="http://schemas.openxmlformats.org/drawingml/2006/table">
            <a:tbl>
              <a:tblPr>
                <a:tableStyleId>{5940675A-B579-460E-94D1-54222C63F5DA}</a:tableStyleId>
              </a:tblPr>
              <a:tblGrid>
                <a:gridCol w="1904055">
                  <a:extLst>
                    <a:ext uri="{9D8B030D-6E8A-4147-A177-3AD203B41FA5}">
                      <a16:colId xmlns:a16="http://schemas.microsoft.com/office/drawing/2014/main" val="1445783936"/>
                    </a:ext>
                  </a:extLst>
                </a:gridCol>
                <a:gridCol w="2880320">
                  <a:extLst>
                    <a:ext uri="{9D8B030D-6E8A-4147-A177-3AD203B41FA5}">
                      <a16:colId xmlns:a16="http://schemas.microsoft.com/office/drawing/2014/main" val="196554446"/>
                    </a:ext>
                  </a:extLst>
                </a:gridCol>
              </a:tblGrid>
              <a:tr h="0">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Bruder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brother</a:t>
                      </a:r>
                    </a:p>
                  </a:txBody>
                  <a:tcPr marL="90000" marR="90000" marT="46800" marB="46800" anchor="ctr"/>
                </a:tc>
                <a:extLst>
                  <a:ext uri="{0D108BD9-81ED-4DB2-BD59-A6C34878D82A}">
                    <a16:rowId xmlns:a16="http://schemas.microsoft.com/office/drawing/2014/main" val="10000"/>
                  </a:ext>
                </a:extLst>
              </a:tr>
              <a:tr h="0">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Eltern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parents</a:t>
                      </a:r>
                    </a:p>
                  </a:txBody>
                  <a:tcPr marL="90000" marR="90000" marT="46800" marB="46800" anchor="ctr"/>
                </a:tc>
                <a:extLst>
                  <a:ext uri="{0D108BD9-81ED-4DB2-BD59-A6C34878D82A}">
                    <a16:rowId xmlns:a16="http://schemas.microsoft.com/office/drawing/2014/main" val="10001"/>
                  </a:ext>
                </a:extLst>
              </a:tr>
              <a:tr h="0">
                <a:tc>
                  <a:txBody>
                    <a:bodyPr/>
                    <a:lstStyle/>
                    <a:p>
                      <a:pPr algn="l" fontAlgn="b"/>
                      <a:r>
                        <a:rPr lang="en-GB" sz="1600" b="0" i="0" u="none" strike="noStrike" dirty="0">
                          <a:solidFill>
                            <a:srgbClr val="000000"/>
                          </a:solidFill>
                          <a:effectLst/>
                          <a:latin typeface="Century Gothic" panose="020B0502020202020204" pitchFamily="34" charset="0"/>
                        </a:rPr>
                        <a:t>das Kind</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child</a:t>
                      </a:r>
                    </a:p>
                  </a:txBody>
                  <a:tcPr marL="90000" marR="90000" marT="46800" marB="46800" anchor="ctr"/>
                </a:tc>
                <a:extLst>
                  <a:ext uri="{0D108BD9-81ED-4DB2-BD59-A6C34878D82A}">
                    <a16:rowId xmlns:a16="http://schemas.microsoft.com/office/drawing/2014/main" val="10002"/>
                  </a:ext>
                </a:extLst>
              </a:tr>
              <a:tr h="0">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Geschwister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siblings, brothers and sisters</a:t>
                      </a:r>
                    </a:p>
                  </a:txBody>
                  <a:tcPr marL="90000" marR="90000" marT="46800" marB="46800" anchor="ctr"/>
                </a:tc>
                <a:extLst>
                  <a:ext uri="{0D108BD9-81ED-4DB2-BD59-A6C34878D82A}">
                    <a16:rowId xmlns:a16="http://schemas.microsoft.com/office/drawing/2014/main" val="10003"/>
                  </a:ext>
                </a:extLst>
              </a:tr>
              <a:tr h="0">
                <a:tc>
                  <a:txBody>
                    <a:bodyPr/>
                    <a:lstStyle/>
                    <a:p>
                      <a:pPr algn="l" fontAlgn="b"/>
                      <a:r>
                        <a:rPr lang="en-GB" sz="1600" b="0" i="0" u="none" strike="noStrike" dirty="0">
                          <a:solidFill>
                            <a:srgbClr val="000000"/>
                          </a:solidFill>
                          <a:effectLst/>
                          <a:latin typeface="Century Gothic" panose="020B0502020202020204" pitchFamily="34" charset="0"/>
                        </a:rPr>
                        <a:t>der </a:t>
                      </a:r>
                      <a:r>
                        <a:rPr lang="en-GB" sz="1600" b="0" i="0" u="none" strike="noStrike" dirty="0" err="1">
                          <a:solidFill>
                            <a:srgbClr val="000000"/>
                          </a:solidFill>
                          <a:effectLst/>
                          <a:latin typeface="Century Gothic" panose="020B0502020202020204" pitchFamily="34" charset="0"/>
                        </a:rPr>
                        <a:t>Schauspieler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male actor</a:t>
                      </a:r>
                    </a:p>
                  </a:txBody>
                  <a:tcPr marL="90000" marR="90000" marT="46800" marB="46800" anchor="ctr"/>
                </a:tc>
                <a:extLst>
                  <a:ext uri="{0D108BD9-81ED-4DB2-BD59-A6C34878D82A}">
                    <a16:rowId xmlns:a16="http://schemas.microsoft.com/office/drawing/2014/main" val="10004"/>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Schwester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sister</a:t>
                      </a:r>
                    </a:p>
                  </a:txBody>
                  <a:tcPr marL="90000" marR="90000" marT="46800" marB="46800" anchor="ctr"/>
                </a:tc>
                <a:extLst>
                  <a:ext uri="{0D108BD9-81ED-4DB2-BD59-A6C34878D82A}">
                    <a16:rowId xmlns:a16="http://schemas.microsoft.com/office/drawing/2014/main" val="10005"/>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dein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your</a:t>
                      </a:r>
                    </a:p>
                  </a:txBody>
                  <a:tcPr marL="90000" marR="90000" marT="46800" marB="46800" anchor="ctr"/>
                </a:tc>
                <a:extLst>
                  <a:ext uri="{0D108BD9-81ED-4DB2-BD59-A6C34878D82A}">
                    <a16:rowId xmlns:a16="http://schemas.microsoft.com/office/drawing/2014/main" val="10006"/>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ihr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her</a:t>
                      </a:r>
                    </a:p>
                  </a:txBody>
                  <a:tcPr marL="90000" marR="90000" marT="46800" marB="46800" anchor="ctr"/>
                </a:tc>
                <a:extLst>
                  <a:ext uri="{0D108BD9-81ED-4DB2-BD59-A6C34878D82A}">
                    <a16:rowId xmlns:a16="http://schemas.microsoft.com/office/drawing/2014/main" val="10007"/>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mein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my</a:t>
                      </a:r>
                    </a:p>
                  </a:txBody>
                  <a:tcPr marL="90000" marR="90000" marT="46800" marB="46800" anchor="ctr"/>
                </a:tc>
                <a:extLst>
                  <a:ext uri="{0D108BD9-81ED-4DB2-BD59-A6C34878D82A}">
                    <a16:rowId xmlns:a16="http://schemas.microsoft.com/office/drawing/2014/main" val="10008"/>
                  </a:ext>
                </a:extLst>
              </a:tr>
              <a:tr h="0">
                <a:tc>
                  <a:txBody>
                    <a:bodyPr/>
                    <a:lstStyle/>
                    <a:p>
                      <a:pPr algn="l" fontAlgn="b"/>
                      <a:r>
                        <a:rPr lang="en-GB" sz="1600" b="0" i="0" u="none" strike="noStrike" dirty="0">
                          <a:solidFill>
                            <a:srgbClr val="000000"/>
                          </a:solidFill>
                          <a:effectLst/>
                          <a:latin typeface="Century Gothic" panose="020B0502020202020204" pitchFamily="34" charset="0"/>
                        </a:rPr>
                        <a:t>sein</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his</a:t>
                      </a:r>
                    </a:p>
                  </a:txBody>
                  <a:tcPr marL="90000" marR="90000" marT="46800" marB="46800" anchor="ctr"/>
                </a:tc>
                <a:extLst>
                  <a:ext uri="{0D108BD9-81ED-4DB2-BD59-A6C34878D82A}">
                    <a16:rowId xmlns:a16="http://schemas.microsoft.com/office/drawing/2014/main" val="10009"/>
                  </a:ext>
                </a:extLst>
              </a:tr>
              <a:tr h="0">
                <a:tc>
                  <a:txBody>
                    <a:bodyPr/>
                    <a:lstStyle/>
                    <a:p>
                      <a:pPr algn="l" fontAlgn="b"/>
                      <a:r>
                        <a:rPr lang="en-GB" sz="1600" b="0" i="0" u="none" strike="noStrike" dirty="0" err="1">
                          <a:solidFill>
                            <a:srgbClr val="000000"/>
                          </a:solidFill>
                          <a:effectLst/>
                          <a:latin typeface="Century Gothic" panose="020B0502020202020204" pitchFamily="34" charset="0"/>
                        </a:rPr>
                        <a:t>über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about</a:t>
                      </a:r>
                    </a:p>
                  </a:txBody>
                  <a:tcPr marL="90000" marR="90000" marT="46800" marB="46800" anchor="ctr"/>
                </a:tc>
                <a:extLst>
                  <a:ext uri="{0D108BD9-81ED-4DB2-BD59-A6C34878D82A}">
                    <a16:rowId xmlns:a16="http://schemas.microsoft.com/office/drawing/2014/main" val="10010"/>
                  </a:ext>
                </a:extLst>
              </a:tr>
            </a:tbl>
          </a:graphicData>
        </a:graphic>
      </p:graphicFrame>
      <p:graphicFrame>
        <p:nvGraphicFramePr>
          <p:cNvPr id="120" name="Table 119"/>
          <p:cNvGraphicFramePr>
            <a:graphicFrameLocks noGrp="1"/>
          </p:cNvGraphicFramePr>
          <p:nvPr>
            <p:extLst>
              <p:ext uri="{D42A27DB-BD31-4B8C-83A1-F6EECF244321}">
                <p14:modId xmlns:p14="http://schemas.microsoft.com/office/powerpoint/2010/main" val="104861735"/>
              </p:ext>
            </p:extLst>
          </p:nvPr>
        </p:nvGraphicFramePr>
        <p:xfrm>
          <a:off x="116632" y="5325928"/>
          <a:ext cx="652829" cy="3688080"/>
        </p:xfrm>
        <a:graphic>
          <a:graphicData uri="http://schemas.openxmlformats.org/drawingml/2006/table">
            <a:tbl>
              <a:tblPr firstRow="1" bandRow="1">
                <a:tableStyleId>{5C22544A-7EE6-4342-B048-85BDC9FD1C3A}</a:tableStyleId>
              </a:tblPr>
              <a:tblGrid>
                <a:gridCol w="652829">
                  <a:extLst>
                    <a:ext uri="{9D8B030D-6E8A-4147-A177-3AD203B41FA5}">
                      <a16:colId xmlns:a16="http://schemas.microsoft.com/office/drawing/2014/main" val="3548099682"/>
                    </a:ext>
                  </a:extLst>
                </a:gridCol>
              </a:tblGrid>
              <a:tr h="330553">
                <a:tc>
                  <a:txBody>
                    <a:bodyPr/>
                    <a:lstStyle/>
                    <a:p>
                      <a:pPr algn="ctr"/>
                      <a:r>
                        <a:rPr lang="en-GB" sz="1600" b="0" i="1" dirty="0">
                          <a:solidFill>
                            <a:schemeClr val="tx1"/>
                          </a:solidFill>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0553">
                <a:tc>
                  <a:txBody>
                    <a:bodyPr/>
                    <a:lstStyle/>
                    <a:p>
                      <a:pPr algn="ctr"/>
                      <a:r>
                        <a:rPr lang="en-GB" sz="1600" i="1" dirty="0" err="1">
                          <a:latin typeface="Century Gothic" panose="020B0502020202020204" pitchFamily="34" charset="0"/>
                        </a:rPr>
                        <a:t>npl</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0553">
                <a:tc>
                  <a:txBody>
                    <a:bodyPr/>
                    <a:lstStyle/>
                    <a:p>
                      <a:pPr algn="ct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0553">
                <a:tc>
                  <a:txBody>
                    <a:bodyPr/>
                    <a:lstStyle/>
                    <a:p>
                      <a:pPr algn="ctr"/>
                      <a:r>
                        <a:rPr lang="en-GB" sz="1600" i="1" dirty="0" err="1">
                          <a:latin typeface="Century Gothic" panose="020B0502020202020204" pitchFamily="34" charset="0"/>
                        </a:rPr>
                        <a:t>npl</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0553">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0553">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0553">
                <a:tc>
                  <a:txBody>
                    <a:bodyPr/>
                    <a:lstStyle/>
                    <a:p>
                      <a:pPr algn="ct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0553">
                <a:tc>
                  <a:txBody>
                    <a:bodyPr/>
                    <a:lstStyle/>
                    <a:p>
                      <a:pPr algn="ct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0553">
                <a:tc>
                  <a:txBody>
                    <a:bodyPr/>
                    <a:lstStyle/>
                    <a:p>
                      <a:pPr algn="ct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0553">
                <a:tc>
                  <a:txBody>
                    <a:bodyPr/>
                    <a:lstStyle/>
                    <a:p>
                      <a:pPr algn="ctr"/>
                      <a:r>
                        <a:rPr lang="en-GB" sz="1600" i="1" dirty="0" err="1">
                          <a:latin typeface="Century Gothic" panose="020B0502020202020204" pitchFamily="34" charset="0"/>
                        </a:rPr>
                        <a:t>adj</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0553">
                <a:tc>
                  <a:txBody>
                    <a:bodyPr/>
                    <a:lstStyle/>
                    <a:p>
                      <a:pPr algn="ctr"/>
                      <a:r>
                        <a:rPr lang="en-GB" sz="1600" i="1" dirty="0">
                          <a:latin typeface="Century Gothic" panose="020B0502020202020204" pitchFamily="34" charset="0"/>
                        </a:rPr>
                        <a:t>prep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21" name="Rectangle 120">
            <a:extLst>
              <a:ext uri="{FF2B5EF4-FFF2-40B4-BE49-F238E27FC236}">
                <a16:creationId xmlns:a16="http://schemas.microsoft.com/office/drawing/2014/main" id="{62EBD834-1E2D-44FA-960B-D5E01CB2C65F}"/>
              </a:ext>
            </a:extLst>
          </p:cNvPr>
          <p:cNvSpPr/>
          <p:nvPr/>
        </p:nvSpPr>
        <p:spPr>
          <a:xfrm>
            <a:off x="100371" y="4926942"/>
            <a:ext cx="5189623" cy="34862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122" name="Title 8">
            <a:extLst>
              <a:ext uri="{FF2B5EF4-FFF2-40B4-BE49-F238E27FC236}">
                <a16:creationId xmlns:a16="http://schemas.microsoft.com/office/drawing/2014/main" id="{69643957-FCE0-264C-BA1E-502DB432961B}"/>
              </a:ext>
            </a:extLst>
          </p:cNvPr>
          <p:cNvSpPr txBox="1">
            <a:spLocks/>
          </p:cNvSpPr>
          <p:nvPr/>
        </p:nvSpPr>
        <p:spPr bwMode="auto">
          <a:xfrm>
            <a:off x="71039" y="4894154"/>
            <a:ext cx="5189621" cy="41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GB" sz="1700" b="1" kern="1200" dirty="0">
                <a:solidFill>
                  <a:srgbClr val="FFFFFF"/>
                </a:solidFill>
                <a:latin typeface="Century Gothic" panose="020B0502020202020204" pitchFamily="34" charset="0"/>
                <a:ea typeface="+mn-ea"/>
                <a:cs typeface="+mn-cs"/>
              </a:rPr>
              <a:t>Asking and answering questions (about family)</a:t>
            </a:r>
            <a:endParaRPr lang="en-US" sz="1700" kern="0" dirty="0"/>
          </a:p>
        </p:txBody>
      </p:sp>
      <p:sp>
        <p:nvSpPr>
          <p:cNvPr id="123" name="Rounded Rectangle 122"/>
          <p:cNvSpPr/>
          <p:nvPr/>
        </p:nvSpPr>
        <p:spPr>
          <a:xfrm>
            <a:off x="5176736" y="7970268"/>
            <a:ext cx="1368152" cy="66406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2.2.5 &amp; 2.1.4</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4565" y="6963675"/>
            <a:ext cx="857784" cy="857784"/>
          </a:xfrm>
          <a:prstGeom prst="rect">
            <a:avLst/>
          </a:prstGeom>
        </p:spPr>
      </p:pic>
      <p:pic>
        <p:nvPicPr>
          <p:cNvPr id="124" name="Picture 1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8275" y="5252204"/>
            <a:ext cx="1412860" cy="1412860"/>
          </a:xfrm>
          <a:prstGeom prst="rect">
            <a:avLst/>
          </a:prstGeom>
        </p:spPr>
      </p:pic>
      <p:sp>
        <p:nvSpPr>
          <p:cNvPr id="125" name="TextBox 124">
            <a:extLst>
              <a:ext uri="{FF2B5EF4-FFF2-40B4-BE49-F238E27FC236}">
                <a16:creationId xmlns:a16="http://schemas.microsoft.com/office/drawing/2014/main" id="{A32268B9-8F76-4964-82E1-19C43A4FFC3A}"/>
              </a:ext>
            </a:extLst>
          </p:cNvPr>
          <p:cNvSpPr txBox="1"/>
          <p:nvPr/>
        </p:nvSpPr>
        <p:spPr>
          <a:xfrm>
            <a:off x="3607422" y="5508505"/>
            <a:ext cx="1631441" cy="584775"/>
          </a:xfrm>
          <a:prstGeom prst="rect">
            <a:avLst/>
          </a:prstGeom>
          <a:solidFill>
            <a:srgbClr val="FDEEB9"/>
          </a:solidFill>
          <a:ln>
            <a:solidFill>
              <a:schemeClr val="tx1">
                <a:lumMod val="50000"/>
                <a:lumOff val="50000"/>
              </a:schemeClr>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die </a:t>
            </a:r>
            <a:r>
              <a:rPr lang="en-GB" sz="1600" dirty="0" err="1">
                <a:solidFill>
                  <a:srgbClr val="000000"/>
                </a:solidFill>
                <a:latin typeface="Century Gothic" panose="020B0502020202020204" pitchFamily="34" charset="0"/>
              </a:rPr>
              <a:t>Großeltern</a:t>
            </a:r>
            <a:r>
              <a:rPr lang="en-GB" sz="1600" dirty="0">
                <a:solidFill>
                  <a:srgbClr val="000000"/>
                </a:solidFill>
                <a:latin typeface="Century Gothic" panose="020B0502020202020204" pitchFamily="34" charset="0"/>
              </a:rPr>
              <a:t> = ___________</a:t>
            </a:r>
            <a:endParaRPr lang="en-US" sz="16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440683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780" y="118632"/>
            <a:ext cx="6738220" cy="584775"/>
          </a:xfrm>
          <a:prstGeom prst="rect">
            <a:avLst/>
          </a:prstGeom>
        </p:spPr>
        <p:txBody>
          <a:bodyPr wrap="square">
            <a:spAutoFit/>
          </a:bodyPr>
          <a:lstStyle/>
          <a:p>
            <a:pPr fontAlgn="auto">
              <a:spcBef>
                <a:spcPts val="0"/>
              </a:spcBef>
              <a:spcAft>
                <a:spcPts val="0"/>
              </a:spcAft>
            </a:pPr>
            <a:r>
              <a:rPr lang="en-GB" sz="1400" dirty="0">
                <a:latin typeface="Century Gothic" panose="020B0502020202020204" pitchFamily="34" charset="0"/>
              </a:rPr>
              <a:t>You will practise some SSC in pairs. </a:t>
            </a:r>
            <a:br>
              <a:rPr lang="en-GB" sz="1400" dirty="0">
                <a:latin typeface="Century Gothic" panose="020B0502020202020204" pitchFamily="34" charset="0"/>
              </a:rPr>
            </a:br>
            <a:r>
              <a:rPr lang="en-GB" sz="1400" dirty="0">
                <a:latin typeface="Century Gothic" panose="020B0502020202020204" pitchFamily="34" charset="0"/>
              </a:rPr>
              <a:t>This helps you to distinguish between two very similar sounds. E.g., </a:t>
            </a:r>
            <a:r>
              <a:rPr lang="en-GB" b="1" dirty="0" err="1">
                <a:latin typeface="Century Gothic" panose="020B0502020202020204" pitchFamily="34" charset="0"/>
              </a:rPr>
              <a:t>ei</a:t>
            </a:r>
            <a:r>
              <a:rPr lang="en-GB" dirty="0">
                <a:latin typeface="Century Gothic" panose="020B0502020202020204" pitchFamily="34" charset="0"/>
              </a:rPr>
              <a:t> </a:t>
            </a:r>
            <a:r>
              <a:rPr lang="en-GB" sz="1400" dirty="0">
                <a:latin typeface="Century Gothic" panose="020B0502020202020204" pitchFamily="34" charset="0"/>
              </a:rPr>
              <a:t>vs</a:t>
            </a:r>
            <a:r>
              <a:rPr lang="en-GB" b="1" dirty="0">
                <a:latin typeface="Century Gothic" panose="020B0502020202020204" pitchFamily="34" charset="0"/>
              </a:rPr>
              <a:t> </a:t>
            </a:r>
            <a:r>
              <a:rPr lang="en-GB" b="1" dirty="0" err="1">
                <a:latin typeface="Century Gothic" panose="020B0502020202020204" pitchFamily="34" charset="0"/>
              </a:rPr>
              <a:t>ie</a:t>
            </a:r>
            <a:r>
              <a:rPr lang="en-GB" b="1" dirty="0">
                <a:latin typeface="Century Gothic" panose="020B0502020202020204" pitchFamily="34" charset="0"/>
              </a:rPr>
              <a:t>.</a:t>
            </a:r>
            <a:endParaRPr lang="en-GB" b="1" dirty="0">
              <a:solidFill>
                <a:prstClr val="black"/>
              </a:solidFill>
              <a:latin typeface="Century Gothic" panose="020B0502020202020204" pitchFamily="34" charset="0"/>
            </a:endParaRPr>
          </a:p>
        </p:txBody>
      </p:sp>
      <p:sp>
        <p:nvSpPr>
          <p:cNvPr id="11" name="TextBox 10"/>
          <p:cNvSpPr txBox="1"/>
          <p:nvPr/>
        </p:nvSpPr>
        <p:spPr>
          <a:xfrm rot="10800000" flipV="1">
            <a:off x="1412415" y="1662207"/>
            <a:ext cx="1065146"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leider</a:t>
            </a:r>
            <a:endParaRPr lang="en-GB" sz="2000" dirty="0">
              <a:latin typeface="Century Gothic" panose="020B0502020202020204" pitchFamily="34" charset="0"/>
              <a:cs typeface="Calibri" panose="020F0502020204030204" pitchFamily="34" charset="0"/>
            </a:endParaRPr>
          </a:p>
        </p:txBody>
      </p:sp>
      <p:sp>
        <p:nvSpPr>
          <p:cNvPr id="12" name="TextBox 11"/>
          <p:cNvSpPr txBox="1"/>
          <p:nvPr/>
        </p:nvSpPr>
        <p:spPr>
          <a:xfrm rot="10800000" flipV="1">
            <a:off x="2356151" y="1668759"/>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klein</a:t>
            </a:r>
            <a:endParaRPr lang="en-GB" sz="2000" strike="sngStrike" dirty="0">
              <a:latin typeface="Century Gothic" panose="020B0502020202020204" pitchFamily="34" charset="0"/>
              <a:cs typeface="Calibri" panose="020F0502020204030204" pitchFamily="34" charset="0"/>
            </a:endParaRPr>
          </a:p>
        </p:txBody>
      </p:sp>
      <p:sp>
        <p:nvSpPr>
          <p:cNvPr id="13" name="TextBox 12"/>
          <p:cNvSpPr txBox="1"/>
          <p:nvPr/>
        </p:nvSpPr>
        <p:spPr>
          <a:xfrm rot="10800000" flipV="1">
            <a:off x="3405104" y="1675311"/>
            <a:ext cx="1173434"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sein</a:t>
            </a:r>
            <a:endParaRPr lang="en-GB" sz="2000" strike="sngStrike" dirty="0">
              <a:latin typeface="Century Gothic" panose="020B0502020202020204" pitchFamily="34" charset="0"/>
              <a:cs typeface="Calibri" panose="020F0502020204030204" pitchFamily="34" charset="0"/>
            </a:endParaRPr>
          </a:p>
        </p:txBody>
      </p:sp>
      <p:sp>
        <p:nvSpPr>
          <p:cNvPr id="14" name="TextBox 13"/>
          <p:cNvSpPr txBox="1"/>
          <p:nvPr/>
        </p:nvSpPr>
        <p:spPr>
          <a:xfrm rot="10800000" flipV="1">
            <a:off x="4480057" y="1682592"/>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ein</a:t>
            </a:r>
            <a:endParaRPr lang="en-GB" sz="2000" strike="sngStrike" dirty="0">
              <a:latin typeface="Century Gothic" panose="020B0502020202020204" pitchFamily="34" charset="0"/>
              <a:cs typeface="Calibri" panose="020F0502020204030204" pitchFamily="34" charset="0"/>
            </a:endParaRPr>
          </a:p>
        </p:txBody>
      </p:sp>
      <p:sp>
        <p:nvSpPr>
          <p:cNvPr id="15" name="TextBox 14"/>
          <p:cNvSpPr txBox="1"/>
          <p:nvPr/>
        </p:nvSpPr>
        <p:spPr>
          <a:xfrm rot="10800000" flipV="1">
            <a:off x="5564428" y="1668759"/>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allein</a:t>
            </a:r>
            <a:endParaRPr lang="en-GB" sz="2000" dirty="0">
              <a:latin typeface="Century Gothic" panose="020B0502020202020204" pitchFamily="34" charset="0"/>
              <a:cs typeface="Calibri" panose="020F0502020204030204" pitchFamily="34" charset="0"/>
            </a:endParaRPr>
          </a:p>
        </p:txBody>
      </p:sp>
      <p:pic>
        <p:nvPicPr>
          <p:cNvPr id="16" name="Picture 15"/>
          <p:cNvPicPr>
            <a:picLocks noChangeAspect="1"/>
          </p:cNvPicPr>
          <p:nvPr/>
        </p:nvPicPr>
        <p:blipFill>
          <a:blip r:embed="rId3"/>
          <a:stretch>
            <a:fillRect/>
          </a:stretch>
        </p:blipFill>
        <p:spPr>
          <a:xfrm>
            <a:off x="109480" y="984404"/>
            <a:ext cx="1182088" cy="945670"/>
          </a:xfrm>
          <a:prstGeom prst="rect">
            <a:avLst/>
          </a:prstGeom>
          <a:ln w="38100">
            <a:solidFill>
              <a:schemeClr val="tx1"/>
            </a:solidFill>
          </a:ln>
        </p:spPr>
      </p:pic>
      <p:pic>
        <p:nvPicPr>
          <p:cNvPr id="17" name="Picture 16"/>
          <p:cNvPicPr>
            <a:picLocks noChangeAspect="1"/>
          </p:cNvPicPr>
          <p:nvPr/>
        </p:nvPicPr>
        <p:blipFill>
          <a:blip r:embed="rId4"/>
          <a:stretch>
            <a:fillRect/>
          </a:stretch>
        </p:blipFill>
        <p:spPr>
          <a:xfrm>
            <a:off x="158680" y="5284744"/>
            <a:ext cx="1254094" cy="897817"/>
          </a:xfrm>
          <a:prstGeom prst="rect">
            <a:avLst/>
          </a:prstGeom>
          <a:ln w="38100">
            <a:solidFill>
              <a:schemeClr val="tx1"/>
            </a:solidFill>
          </a:ln>
        </p:spPr>
      </p:pic>
      <p:pic>
        <p:nvPicPr>
          <p:cNvPr id="18" name="Picture 17"/>
          <p:cNvPicPr>
            <a:picLocks noChangeAspect="1"/>
          </p:cNvPicPr>
          <p:nvPr/>
        </p:nvPicPr>
        <p:blipFill>
          <a:blip r:embed="rId5"/>
          <a:stretch>
            <a:fillRect/>
          </a:stretch>
        </p:blipFill>
        <p:spPr>
          <a:xfrm>
            <a:off x="158680" y="3891617"/>
            <a:ext cx="1182088" cy="898579"/>
          </a:xfrm>
          <a:prstGeom prst="rect">
            <a:avLst/>
          </a:prstGeom>
          <a:ln w="38100">
            <a:solidFill>
              <a:schemeClr val="tx1"/>
            </a:solidFill>
          </a:ln>
        </p:spPr>
      </p:pic>
      <p:pic>
        <p:nvPicPr>
          <p:cNvPr id="19" name="Picture 18"/>
          <p:cNvPicPr>
            <a:picLocks noChangeAspect="1"/>
          </p:cNvPicPr>
          <p:nvPr/>
        </p:nvPicPr>
        <p:blipFill>
          <a:blip r:embed="rId6"/>
          <a:stretch>
            <a:fillRect/>
          </a:stretch>
        </p:blipFill>
        <p:spPr>
          <a:xfrm>
            <a:off x="119780" y="2512556"/>
            <a:ext cx="1222673" cy="874681"/>
          </a:xfrm>
          <a:prstGeom prst="rect">
            <a:avLst/>
          </a:prstGeom>
          <a:ln w="38100">
            <a:solidFill>
              <a:schemeClr val="tx1"/>
            </a:solidFill>
          </a:ln>
        </p:spPr>
      </p:pic>
      <p:pic>
        <p:nvPicPr>
          <p:cNvPr id="20" name="Picture 19"/>
          <p:cNvPicPr>
            <a:picLocks noChangeAspect="1"/>
          </p:cNvPicPr>
          <p:nvPr/>
        </p:nvPicPr>
        <p:blipFill>
          <a:blip r:embed="rId7"/>
          <a:stretch>
            <a:fillRect/>
          </a:stretch>
        </p:blipFill>
        <p:spPr>
          <a:xfrm>
            <a:off x="139377" y="7237878"/>
            <a:ext cx="1292699" cy="699267"/>
          </a:xfrm>
          <a:prstGeom prst="rect">
            <a:avLst/>
          </a:prstGeom>
          <a:ln w="38100">
            <a:solidFill>
              <a:schemeClr val="tx1"/>
            </a:solidFill>
          </a:ln>
        </p:spPr>
      </p:pic>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a:t>
            </a:r>
          </a:p>
        </p:txBody>
      </p:sp>
      <p:sp>
        <p:nvSpPr>
          <p:cNvPr id="23" name="TextBox 22"/>
          <p:cNvSpPr txBox="1"/>
          <p:nvPr/>
        </p:nvSpPr>
        <p:spPr>
          <a:xfrm>
            <a:off x="1286429" y="1321888"/>
            <a:ext cx="1317115" cy="276999"/>
          </a:xfrm>
          <a:prstGeom prst="rect">
            <a:avLst/>
          </a:prstGeom>
          <a:noFill/>
        </p:spPr>
        <p:txBody>
          <a:bodyPr wrap="square" rtlCol="0">
            <a:spAutoFit/>
          </a:bodyPr>
          <a:lstStyle/>
          <a:p>
            <a:pPr algn="ctr" fontAlgn="auto">
              <a:spcBef>
                <a:spcPts val="0"/>
              </a:spcBef>
              <a:spcAft>
                <a:spcPts val="0"/>
              </a:spcAft>
            </a:pPr>
            <a:r>
              <a:rPr lang="en-GB" sz="1200" dirty="0">
                <a:latin typeface="Century Gothic" panose="020B0502020202020204" pitchFamily="34" charset="0"/>
              </a:rPr>
              <a:t>[unfortunately]</a:t>
            </a:r>
          </a:p>
        </p:txBody>
      </p:sp>
      <p:pic>
        <p:nvPicPr>
          <p:cNvPr id="2" name="Picture 1"/>
          <p:cNvPicPr>
            <a:picLocks noChangeAspect="1"/>
          </p:cNvPicPr>
          <p:nvPr/>
        </p:nvPicPr>
        <p:blipFill>
          <a:blip r:embed="rId8"/>
          <a:stretch>
            <a:fillRect/>
          </a:stretch>
        </p:blipFill>
        <p:spPr>
          <a:xfrm>
            <a:off x="2552833" y="1144826"/>
            <a:ext cx="852271" cy="537765"/>
          </a:xfrm>
          <a:prstGeom prst="rect">
            <a:avLst/>
          </a:prstGeom>
        </p:spPr>
      </p:pic>
      <p:sp>
        <p:nvSpPr>
          <p:cNvPr id="24" name="TextBox 23"/>
          <p:cNvSpPr txBox="1"/>
          <p:nvPr/>
        </p:nvSpPr>
        <p:spPr>
          <a:xfrm>
            <a:off x="3475424" y="1291110"/>
            <a:ext cx="1070097"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[to be]</a:t>
            </a:r>
          </a:p>
        </p:txBody>
      </p:sp>
      <p:pic>
        <p:nvPicPr>
          <p:cNvPr id="4" name="Picture 3"/>
          <p:cNvPicPr>
            <a:picLocks noChangeAspect="1"/>
          </p:cNvPicPr>
          <p:nvPr/>
        </p:nvPicPr>
        <p:blipFill>
          <a:blip r:embed="rId9"/>
          <a:stretch>
            <a:fillRect/>
          </a:stretch>
        </p:blipFill>
        <p:spPr>
          <a:xfrm>
            <a:off x="4657952" y="857898"/>
            <a:ext cx="1181804" cy="1058594"/>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66033" y="877885"/>
            <a:ext cx="370223" cy="751779"/>
          </a:xfrm>
          <a:prstGeom prst="rect">
            <a:avLst/>
          </a:prstGeom>
        </p:spPr>
      </p:pic>
      <p:sp>
        <p:nvSpPr>
          <p:cNvPr id="26" name="TextBox 25"/>
          <p:cNvSpPr txBox="1"/>
          <p:nvPr/>
        </p:nvSpPr>
        <p:spPr>
          <a:xfrm rot="10800000" flipV="1">
            <a:off x="1412772" y="3109053"/>
            <a:ext cx="1065146" cy="384721"/>
          </a:xfrm>
          <a:prstGeom prst="rect">
            <a:avLst/>
          </a:prstGeom>
          <a:noFill/>
        </p:spPr>
        <p:txBody>
          <a:bodyPr wrap="square" rtlCol="0">
            <a:spAutoFit/>
          </a:bodyPr>
          <a:lstStyle/>
          <a:p>
            <a:pPr lvl="0" algn="ctr">
              <a:defRPr/>
            </a:pPr>
            <a:r>
              <a:rPr lang="en-GB" sz="1900" dirty="0">
                <a:latin typeface="Century Gothic" panose="020B0502020202020204" pitchFamily="34" charset="0"/>
                <a:cs typeface="Calibri" panose="020F0502020204030204" pitchFamily="34" charset="0"/>
              </a:rPr>
              <a:t>Zimmer</a:t>
            </a:r>
          </a:p>
        </p:txBody>
      </p:sp>
      <p:sp>
        <p:nvSpPr>
          <p:cNvPr id="27" name="TextBox 26"/>
          <p:cNvSpPr txBox="1"/>
          <p:nvPr/>
        </p:nvSpPr>
        <p:spPr>
          <a:xfrm rot="10800000" flipV="1">
            <a:off x="2356508" y="3107911"/>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Arzt</a:t>
            </a:r>
            <a:endParaRPr lang="en-GB" sz="2000" strike="sngStrike" dirty="0">
              <a:latin typeface="Century Gothic" panose="020B0502020202020204" pitchFamily="34" charset="0"/>
              <a:cs typeface="Calibri" panose="020F0502020204030204" pitchFamily="34" charset="0"/>
            </a:endParaRPr>
          </a:p>
        </p:txBody>
      </p:sp>
      <p:sp>
        <p:nvSpPr>
          <p:cNvPr id="28" name="TextBox 27"/>
          <p:cNvSpPr txBox="1"/>
          <p:nvPr/>
        </p:nvSpPr>
        <p:spPr>
          <a:xfrm rot="10800000" flipV="1">
            <a:off x="3405461" y="3114463"/>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Platz</a:t>
            </a:r>
            <a:endParaRPr lang="en-GB" sz="2000" strike="sngStrike" dirty="0">
              <a:latin typeface="Century Gothic" panose="020B0502020202020204" pitchFamily="34" charset="0"/>
              <a:cs typeface="Calibri" panose="020F0502020204030204" pitchFamily="34" charset="0"/>
            </a:endParaRPr>
          </a:p>
        </p:txBody>
      </p:sp>
      <p:sp>
        <p:nvSpPr>
          <p:cNvPr id="29" name="TextBox 28"/>
          <p:cNvSpPr txBox="1"/>
          <p:nvPr/>
        </p:nvSpPr>
        <p:spPr>
          <a:xfrm rot="10800000" flipV="1">
            <a:off x="4480414" y="3121744"/>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zehn</a:t>
            </a:r>
            <a:endParaRPr lang="en-GB" sz="2000" strike="sngStrike" dirty="0">
              <a:latin typeface="Century Gothic" panose="020B0502020202020204" pitchFamily="34" charset="0"/>
              <a:cs typeface="Calibri" panose="020F0502020204030204" pitchFamily="34" charset="0"/>
            </a:endParaRPr>
          </a:p>
        </p:txBody>
      </p:sp>
      <p:sp>
        <p:nvSpPr>
          <p:cNvPr id="30" name="TextBox 29"/>
          <p:cNvSpPr txBox="1"/>
          <p:nvPr/>
        </p:nvSpPr>
        <p:spPr>
          <a:xfrm rot="10800000" flipV="1">
            <a:off x="5564785" y="3107911"/>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sitzen</a:t>
            </a:r>
            <a:endParaRPr lang="en-GB" sz="2000" dirty="0">
              <a:latin typeface="Century Gothic" panose="020B0502020202020204" pitchFamily="34" charset="0"/>
              <a:cs typeface="Calibri" panose="020F0502020204030204" pitchFamily="34" charset="0"/>
            </a:endParaRPr>
          </a:p>
        </p:txBody>
      </p:sp>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1449" y="2498948"/>
            <a:ext cx="814228" cy="576745"/>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95124" y="2383816"/>
            <a:ext cx="297035" cy="861985"/>
          </a:xfrm>
          <a:prstGeom prst="rect">
            <a:avLst/>
          </a:prstGeom>
        </p:spPr>
      </p:pic>
      <p:pic>
        <p:nvPicPr>
          <p:cNvPr id="6" name="Picture 5"/>
          <p:cNvPicPr>
            <a:picLocks noChangeAspect="1"/>
          </p:cNvPicPr>
          <p:nvPr/>
        </p:nvPicPr>
        <p:blipFill>
          <a:blip r:embed="rId13"/>
          <a:stretch>
            <a:fillRect/>
          </a:stretch>
        </p:blipFill>
        <p:spPr>
          <a:xfrm>
            <a:off x="3551606" y="2573075"/>
            <a:ext cx="881143" cy="534596"/>
          </a:xfrm>
          <a:prstGeom prst="rect">
            <a:avLst/>
          </a:prstGeom>
        </p:spPr>
      </p:pic>
      <p:pic>
        <p:nvPicPr>
          <p:cNvPr id="7" name="Picture 6"/>
          <p:cNvPicPr>
            <a:picLocks noChangeAspect="1"/>
          </p:cNvPicPr>
          <p:nvPr/>
        </p:nvPicPr>
        <p:blipFill>
          <a:blip r:embed="rId14"/>
          <a:stretch>
            <a:fillRect/>
          </a:stretch>
        </p:blipFill>
        <p:spPr>
          <a:xfrm>
            <a:off x="4658309" y="2502722"/>
            <a:ext cx="858935" cy="592185"/>
          </a:xfrm>
          <a:prstGeom prst="rect">
            <a:avLst/>
          </a:prstGeom>
        </p:spPr>
      </p:pic>
      <p:pic>
        <p:nvPicPr>
          <p:cNvPr id="8" name="Picture 7"/>
          <p:cNvPicPr>
            <a:picLocks noChangeAspect="1"/>
          </p:cNvPicPr>
          <p:nvPr/>
        </p:nvPicPr>
        <p:blipFill>
          <a:blip r:embed="rId15"/>
          <a:stretch>
            <a:fillRect/>
          </a:stretch>
        </p:blipFill>
        <p:spPr>
          <a:xfrm>
            <a:off x="5865269" y="2360969"/>
            <a:ext cx="563048" cy="769313"/>
          </a:xfrm>
          <a:prstGeom prst="rect">
            <a:avLst/>
          </a:prstGeom>
        </p:spPr>
      </p:pic>
      <p:sp>
        <p:nvSpPr>
          <p:cNvPr id="33" name="TextBox 32"/>
          <p:cNvSpPr txBox="1"/>
          <p:nvPr/>
        </p:nvSpPr>
        <p:spPr>
          <a:xfrm rot="10800000" flipV="1">
            <a:off x="1419330" y="4507960"/>
            <a:ext cx="1065146" cy="384721"/>
          </a:xfrm>
          <a:prstGeom prst="rect">
            <a:avLst/>
          </a:prstGeom>
          <a:noFill/>
        </p:spPr>
        <p:txBody>
          <a:bodyPr wrap="square" rtlCol="0">
            <a:spAutoFit/>
          </a:bodyPr>
          <a:lstStyle/>
          <a:p>
            <a:pPr lvl="0" algn="ctr">
              <a:defRPr/>
            </a:pPr>
            <a:r>
              <a:rPr lang="en-GB" sz="1900" dirty="0">
                <a:latin typeface="Century Gothic" panose="020B0502020202020204" pitchFamily="34" charset="0"/>
                <a:cs typeface="Calibri" panose="020F0502020204030204" pitchFamily="34" charset="0"/>
              </a:rPr>
              <a:t>Wasser</a:t>
            </a:r>
          </a:p>
        </p:txBody>
      </p:sp>
      <p:sp>
        <p:nvSpPr>
          <p:cNvPr id="34" name="TextBox 33"/>
          <p:cNvSpPr txBox="1"/>
          <p:nvPr/>
        </p:nvSpPr>
        <p:spPr>
          <a:xfrm rot="10800000" flipV="1">
            <a:off x="2361392" y="4486433"/>
            <a:ext cx="1173434"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Was?</a:t>
            </a:r>
            <a:endParaRPr lang="en-GB" sz="2000" strike="sngStrike" dirty="0">
              <a:latin typeface="Century Gothic" panose="020B0502020202020204" pitchFamily="34" charset="0"/>
              <a:cs typeface="Calibri" panose="020F0502020204030204" pitchFamily="34" charset="0"/>
            </a:endParaRPr>
          </a:p>
        </p:txBody>
      </p:sp>
      <p:sp>
        <p:nvSpPr>
          <p:cNvPr id="35" name="TextBox 34"/>
          <p:cNvSpPr txBox="1"/>
          <p:nvPr/>
        </p:nvSpPr>
        <p:spPr>
          <a:xfrm rot="10800000" flipV="1">
            <a:off x="3447540" y="4524905"/>
            <a:ext cx="1173434" cy="323165"/>
          </a:xfrm>
          <a:prstGeom prst="rect">
            <a:avLst/>
          </a:prstGeom>
          <a:noFill/>
        </p:spPr>
        <p:txBody>
          <a:bodyPr wrap="square" rtlCol="0">
            <a:spAutoFit/>
          </a:bodyPr>
          <a:lstStyle/>
          <a:p>
            <a:pPr lvl="0" algn="ctr">
              <a:defRPr/>
            </a:pPr>
            <a:r>
              <a:rPr lang="en-GB" sz="1500" dirty="0" err="1">
                <a:latin typeface="Century Gothic" panose="020B0502020202020204" pitchFamily="34" charset="0"/>
                <a:cs typeface="Calibri" panose="020F0502020204030204" pitchFamily="34" charset="0"/>
              </a:rPr>
              <a:t>antworten</a:t>
            </a:r>
            <a:endParaRPr lang="en-GB" sz="1500" strike="sngStrike" dirty="0">
              <a:latin typeface="Century Gothic" panose="020B0502020202020204" pitchFamily="34" charset="0"/>
              <a:cs typeface="Calibri" panose="020F0502020204030204" pitchFamily="34" charset="0"/>
            </a:endParaRPr>
          </a:p>
        </p:txBody>
      </p:sp>
      <p:sp>
        <p:nvSpPr>
          <p:cNvPr id="36" name="TextBox 35"/>
          <p:cNvSpPr txBox="1"/>
          <p:nvPr/>
        </p:nvSpPr>
        <p:spPr>
          <a:xfrm rot="10800000" flipV="1">
            <a:off x="4485298" y="4500266"/>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wahr</a:t>
            </a:r>
            <a:endParaRPr lang="en-GB" sz="2000" strike="sngStrike" dirty="0">
              <a:latin typeface="Century Gothic" panose="020B0502020202020204" pitchFamily="34" charset="0"/>
              <a:cs typeface="Calibri" panose="020F0502020204030204" pitchFamily="34" charset="0"/>
            </a:endParaRPr>
          </a:p>
        </p:txBody>
      </p:sp>
      <p:sp>
        <p:nvSpPr>
          <p:cNvPr id="37" name="TextBox 36"/>
          <p:cNvSpPr txBox="1"/>
          <p:nvPr/>
        </p:nvSpPr>
        <p:spPr>
          <a:xfrm rot="10800000" flipV="1">
            <a:off x="5517233" y="4517210"/>
            <a:ext cx="1173434" cy="338554"/>
          </a:xfrm>
          <a:prstGeom prst="rect">
            <a:avLst/>
          </a:prstGeom>
          <a:noFill/>
        </p:spPr>
        <p:txBody>
          <a:bodyPr wrap="square" rtlCol="0">
            <a:spAutoFit/>
          </a:bodyPr>
          <a:lstStyle/>
          <a:p>
            <a:pPr algn="ctr"/>
            <a:r>
              <a:rPr lang="en-GB" sz="1600" dirty="0" err="1">
                <a:latin typeface="Century Gothic" panose="020B0502020202020204" pitchFamily="34" charset="0"/>
                <a:cs typeface="Calibri" panose="020F0502020204030204" pitchFamily="34" charset="0"/>
              </a:rPr>
              <a:t>gewinnen</a:t>
            </a:r>
            <a:endParaRPr lang="en-GB" sz="1600" dirty="0">
              <a:latin typeface="Century Gothic" panose="020B0502020202020204" pitchFamily="34" charset="0"/>
              <a:cs typeface="Calibri" panose="020F0502020204030204" pitchFamily="34" charset="0"/>
            </a:endParaRPr>
          </a:p>
        </p:txBody>
      </p:sp>
      <p:pic>
        <p:nvPicPr>
          <p:cNvPr id="38" name="Picture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09747" y="3794746"/>
            <a:ext cx="484311" cy="713214"/>
          </a:xfrm>
          <a:prstGeom prst="rect">
            <a:avLst/>
          </a:prstGeom>
        </p:spPr>
      </p:pic>
      <p:pic>
        <p:nvPicPr>
          <p:cNvPr id="39"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03901" y="3757378"/>
            <a:ext cx="719245" cy="719245"/>
          </a:xfrm>
          <a:prstGeom prst="rect">
            <a:avLst/>
          </a:prstGeom>
        </p:spPr>
      </p:pic>
      <p:pic>
        <p:nvPicPr>
          <p:cNvPr id="9" name="Picture 8"/>
          <p:cNvPicPr>
            <a:picLocks noChangeAspect="1"/>
          </p:cNvPicPr>
          <p:nvPr/>
        </p:nvPicPr>
        <p:blipFill>
          <a:blip r:embed="rId18"/>
          <a:stretch>
            <a:fillRect/>
          </a:stretch>
        </p:blipFill>
        <p:spPr>
          <a:xfrm>
            <a:off x="3571329" y="3908539"/>
            <a:ext cx="931205" cy="613043"/>
          </a:xfrm>
          <a:prstGeom prst="rect">
            <a:avLst/>
          </a:prstGeom>
        </p:spPr>
      </p:pic>
      <p:pic>
        <p:nvPicPr>
          <p:cNvPr id="40" name="Picture 3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50717" y="3720642"/>
            <a:ext cx="754198" cy="754198"/>
          </a:xfrm>
          <a:prstGeom prst="rect">
            <a:avLst/>
          </a:prstGeom>
        </p:spPr>
      </p:pic>
      <p:pic>
        <p:nvPicPr>
          <p:cNvPr id="41" name="Picture 4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780217" y="3766861"/>
            <a:ext cx="710943" cy="700278"/>
          </a:xfrm>
          <a:prstGeom prst="rect">
            <a:avLst/>
          </a:prstGeom>
        </p:spPr>
      </p:pic>
      <p:sp>
        <p:nvSpPr>
          <p:cNvPr id="42" name="TextBox 41"/>
          <p:cNvSpPr txBox="1"/>
          <p:nvPr/>
        </p:nvSpPr>
        <p:spPr>
          <a:xfrm rot="10800000" flipV="1">
            <a:off x="1412415" y="5856288"/>
            <a:ext cx="1065146" cy="384721"/>
          </a:xfrm>
          <a:prstGeom prst="rect">
            <a:avLst/>
          </a:prstGeom>
          <a:noFill/>
        </p:spPr>
        <p:txBody>
          <a:bodyPr wrap="square" rtlCol="0">
            <a:spAutoFit/>
          </a:bodyPr>
          <a:lstStyle/>
          <a:p>
            <a:pPr lvl="0" algn="ctr">
              <a:defRPr/>
            </a:pPr>
            <a:r>
              <a:rPr lang="en-GB" sz="1900" dirty="0" err="1">
                <a:latin typeface="Century Gothic" panose="020B0502020202020204" pitchFamily="34" charset="0"/>
                <a:cs typeface="Calibri" panose="020F0502020204030204" pitchFamily="34" charset="0"/>
              </a:rPr>
              <a:t>ziehen</a:t>
            </a:r>
            <a:endParaRPr lang="en-GB" sz="1900" dirty="0">
              <a:latin typeface="Century Gothic" panose="020B0502020202020204" pitchFamily="34" charset="0"/>
              <a:cs typeface="Calibri" panose="020F0502020204030204" pitchFamily="34" charset="0"/>
            </a:endParaRPr>
          </a:p>
        </p:txBody>
      </p:sp>
      <p:sp>
        <p:nvSpPr>
          <p:cNvPr id="43" name="TextBox 42"/>
          <p:cNvSpPr txBox="1"/>
          <p:nvPr/>
        </p:nvSpPr>
        <p:spPr>
          <a:xfrm rot="10800000" flipV="1">
            <a:off x="2354477" y="5834761"/>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tief</a:t>
            </a:r>
            <a:endParaRPr lang="en-GB" sz="2000" strike="sngStrike" dirty="0">
              <a:latin typeface="Century Gothic" panose="020B0502020202020204" pitchFamily="34" charset="0"/>
              <a:cs typeface="Calibri" panose="020F0502020204030204" pitchFamily="34" charset="0"/>
            </a:endParaRPr>
          </a:p>
        </p:txBody>
      </p:sp>
      <p:sp>
        <p:nvSpPr>
          <p:cNvPr id="44" name="TextBox 43"/>
          <p:cNvSpPr txBox="1"/>
          <p:nvPr/>
        </p:nvSpPr>
        <p:spPr>
          <a:xfrm rot="10800000" flipV="1">
            <a:off x="3440625" y="5834761"/>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liegen</a:t>
            </a:r>
            <a:endParaRPr lang="en-GB" sz="2000" strike="sngStrike" dirty="0">
              <a:latin typeface="Century Gothic" panose="020B0502020202020204" pitchFamily="34" charset="0"/>
              <a:cs typeface="Calibri" panose="020F0502020204030204" pitchFamily="34" charset="0"/>
            </a:endParaRPr>
          </a:p>
        </p:txBody>
      </p:sp>
      <p:sp>
        <p:nvSpPr>
          <p:cNvPr id="45" name="TextBox 44"/>
          <p:cNvSpPr txBox="1"/>
          <p:nvPr/>
        </p:nvSpPr>
        <p:spPr>
          <a:xfrm rot="10800000" flipV="1">
            <a:off x="4478383" y="5848594"/>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sie</a:t>
            </a:r>
            <a:endParaRPr lang="en-GB" sz="2000" strike="sngStrike" dirty="0">
              <a:latin typeface="Century Gothic" panose="020B0502020202020204" pitchFamily="34" charset="0"/>
              <a:cs typeface="Calibri" panose="020F0502020204030204" pitchFamily="34" charset="0"/>
            </a:endParaRPr>
          </a:p>
        </p:txBody>
      </p:sp>
      <p:sp>
        <p:nvSpPr>
          <p:cNvPr id="46" name="TextBox 45"/>
          <p:cNvSpPr txBox="1"/>
          <p:nvPr/>
        </p:nvSpPr>
        <p:spPr>
          <a:xfrm rot="10800000" flipV="1">
            <a:off x="5510318" y="5834760"/>
            <a:ext cx="1173434" cy="400110"/>
          </a:xfrm>
          <a:prstGeom prst="rect">
            <a:avLst/>
          </a:prstGeom>
          <a:noFill/>
        </p:spPr>
        <p:txBody>
          <a:bodyPr wrap="square" rtlCol="0">
            <a:spAutoFit/>
          </a:bodyPr>
          <a:lstStyle/>
          <a:p>
            <a:pPr algn="ctr"/>
            <a:r>
              <a:rPr lang="en-GB" sz="2000" dirty="0">
                <a:latin typeface="Century Gothic" panose="020B0502020202020204" pitchFamily="34" charset="0"/>
                <a:cs typeface="Calibri" panose="020F0502020204030204" pitchFamily="34" charset="0"/>
              </a:rPr>
              <a:t>Brief</a:t>
            </a:r>
          </a:p>
        </p:txBody>
      </p:sp>
      <p:pic>
        <p:nvPicPr>
          <p:cNvPr id="47" name="Picture 46"/>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5980" y="5096751"/>
            <a:ext cx="751843" cy="751843"/>
          </a:xfrm>
          <a:prstGeom prst="rect">
            <a:avLst/>
          </a:prstGeom>
        </p:spPr>
      </p:pic>
      <p:pic>
        <p:nvPicPr>
          <p:cNvPr id="10" name="Picture 9"/>
          <p:cNvPicPr>
            <a:picLocks noChangeAspect="1"/>
          </p:cNvPicPr>
          <p:nvPr/>
        </p:nvPicPr>
        <p:blipFill>
          <a:blip r:embed="rId22"/>
          <a:stretch>
            <a:fillRect/>
          </a:stretch>
        </p:blipFill>
        <p:spPr>
          <a:xfrm>
            <a:off x="2382847" y="5189837"/>
            <a:ext cx="1060612" cy="766393"/>
          </a:xfrm>
          <a:prstGeom prst="rect">
            <a:avLst/>
          </a:prstGeom>
        </p:spPr>
      </p:pic>
      <p:pic>
        <p:nvPicPr>
          <p:cNvPr id="48" name="Picture 47"/>
          <p:cNvPicPr>
            <a:picLocks noChangeAspect="1"/>
          </p:cNvPicPr>
          <p:nvPr/>
        </p:nvPicPr>
        <p:blipFill>
          <a:blip r:embed="rId23"/>
          <a:stretch>
            <a:fillRect/>
          </a:stretch>
        </p:blipFill>
        <p:spPr>
          <a:xfrm>
            <a:off x="3568993" y="5431945"/>
            <a:ext cx="919532" cy="364343"/>
          </a:xfrm>
          <a:prstGeom prst="rect">
            <a:avLst/>
          </a:prstGeom>
        </p:spPr>
      </p:pic>
      <p:pic>
        <p:nvPicPr>
          <p:cNvPr id="49" name="Picture 2" descr="C:\Users\wdj\Google Drive\Primary\Y5 SoW\From Tracy\Pronouns\she.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679880" y="5225760"/>
            <a:ext cx="825035" cy="62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760787" y="5354663"/>
            <a:ext cx="672494" cy="451113"/>
          </a:xfrm>
          <a:prstGeom prst="rect">
            <a:avLst/>
          </a:prstGeom>
        </p:spPr>
      </p:pic>
      <p:sp>
        <p:nvSpPr>
          <p:cNvPr id="51" name="TextBox 50"/>
          <p:cNvSpPr txBox="1"/>
          <p:nvPr/>
        </p:nvSpPr>
        <p:spPr>
          <a:xfrm rot="10800000" flipV="1">
            <a:off x="1412415" y="7195095"/>
            <a:ext cx="1065146" cy="384721"/>
          </a:xfrm>
          <a:prstGeom prst="rect">
            <a:avLst/>
          </a:prstGeom>
          <a:noFill/>
        </p:spPr>
        <p:txBody>
          <a:bodyPr wrap="square" rtlCol="0">
            <a:spAutoFit/>
          </a:bodyPr>
          <a:lstStyle/>
          <a:p>
            <a:pPr lvl="0" algn="ctr">
              <a:defRPr/>
            </a:pPr>
            <a:r>
              <a:rPr lang="en-GB" sz="1900" dirty="0">
                <a:latin typeface="Century Gothic" panose="020B0502020202020204" pitchFamily="34" charset="0"/>
                <a:cs typeface="Calibri" panose="020F0502020204030204" pitchFamily="34" charset="0"/>
              </a:rPr>
              <a:t>Licht</a:t>
            </a:r>
          </a:p>
        </p:txBody>
      </p:sp>
      <p:sp>
        <p:nvSpPr>
          <p:cNvPr id="52" name="TextBox 51"/>
          <p:cNvSpPr txBox="1"/>
          <p:nvPr/>
        </p:nvSpPr>
        <p:spPr>
          <a:xfrm rot="10800000" flipV="1">
            <a:off x="2384369" y="7162564"/>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endlich</a:t>
            </a:r>
            <a:endParaRPr lang="en-GB" sz="2000" strike="sngStrike" dirty="0">
              <a:latin typeface="Century Gothic" panose="020B0502020202020204" pitchFamily="34" charset="0"/>
              <a:cs typeface="Calibri" panose="020F0502020204030204" pitchFamily="34" charset="0"/>
            </a:endParaRPr>
          </a:p>
        </p:txBody>
      </p:sp>
      <p:sp>
        <p:nvSpPr>
          <p:cNvPr id="53" name="TextBox 52"/>
          <p:cNvSpPr txBox="1"/>
          <p:nvPr/>
        </p:nvSpPr>
        <p:spPr>
          <a:xfrm rot="10800000" flipV="1">
            <a:off x="3409593" y="7221561"/>
            <a:ext cx="1239255" cy="323165"/>
          </a:xfrm>
          <a:prstGeom prst="rect">
            <a:avLst/>
          </a:prstGeom>
          <a:noFill/>
        </p:spPr>
        <p:txBody>
          <a:bodyPr wrap="square" rtlCol="0">
            <a:spAutoFit/>
          </a:bodyPr>
          <a:lstStyle/>
          <a:p>
            <a:pPr lvl="0" algn="ctr">
              <a:defRPr/>
            </a:pPr>
            <a:r>
              <a:rPr lang="en-GB" sz="1500" dirty="0" err="1">
                <a:latin typeface="Century Gothic" panose="020B0502020202020204" pitchFamily="34" charset="0"/>
                <a:cs typeface="Calibri" panose="020F0502020204030204" pitchFamily="34" charset="0"/>
              </a:rPr>
              <a:t>manchmal</a:t>
            </a:r>
            <a:endParaRPr lang="en-GB" sz="1500" strike="sngStrike" dirty="0">
              <a:latin typeface="Century Gothic" panose="020B0502020202020204" pitchFamily="34" charset="0"/>
              <a:cs typeface="Calibri" panose="020F0502020204030204" pitchFamily="34" charset="0"/>
            </a:endParaRPr>
          </a:p>
        </p:txBody>
      </p:sp>
      <p:sp>
        <p:nvSpPr>
          <p:cNvPr id="54" name="TextBox 53"/>
          <p:cNvSpPr txBox="1"/>
          <p:nvPr/>
        </p:nvSpPr>
        <p:spPr>
          <a:xfrm rot="10800000" flipV="1">
            <a:off x="4478383" y="7187401"/>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Kirche</a:t>
            </a:r>
            <a:endParaRPr lang="en-GB" sz="2000" strike="sngStrike" dirty="0">
              <a:latin typeface="Century Gothic" panose="020B0502020202020204" pitchFamily="34" charset="0"/>
              <a:cs typeface="Calibri" panose="020F0502020204030204" pitchFamily="34" charset="0"/>
            </a:endParaRPr>
          </a:p>
        </p:txBody>
      </p:sp>
      <p:sp>
        <p:nvSpPr>
          <p:cNvPr id="55" name="TextBox 54"/>
          <p:cNvSpPr txBox="1"/>
          <p:nvPr/>
        </p:nvSpPr>
        <p:spPr>
          <a:xfrm rot="10800000" flipV="1">
            <a:off x="5510318" y="7173567"/>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nicht</a:t>
            </a:r>
            <a:endParaRPr lang="en-GB" sz="2000" dirty="0">
              <a:latin typeface="Century Gothic" panose="020B0502020202020204" pitchFamily="34" charset="0"/>
              <a:cs typeface="Calibri" panose="020F0502020204030204" pitchFamily="34" charset="0"/>
            </a:endParaRPr>
          </a:p>
        </p:txBody>
      </p:sp>
      <p:pic>
        <p:nvPicPr>
          <p:cNvPr id="56" name="Picture 55"/>
          <p:cNvPicPr>
            <a:picLocks noChangeAspect="1"/>
          </p:cNvPicPr>
          <p:nvPr/>
        </p:nvPicPr>
        <p:blipFill>
          <a:blip r:embed="rId26"/>
          <a:stretch>
            <a:fillRect/>
          </a:stretch>
        </p:blipFill>
        <p:spPr>
          <a:xfrm>
            <a:off x="1554206" y="6413573"/>
            <a:ext cx="853980" cy="857989"/>
          </a:xfrm>
          <a:prstGeom prst="rect">
            <a:avLst/>
          </a:prstGeom>
        </p:spPr>
      </p:pic>
      <p:sp>
        <p:nvSpPr>
          <p:cNvPr id="57" name="TextBox 56"/>
          <p:cNvSpPr txBox="1"/>
          <p:nvPr/>
        </p:nvSpPr>
        <p:spPr>
          <a:xfrm>
            <a:off x="2430688" y="6830701"/>
            <a:ext cx="1070097" cy="369332"/>
          </a:xfrm>
          <a:prstGeom prst="rect">
            <a:avLst/>
          </a:prstGeom>
          <a:noFill/>
        </p:spPr>
        <p:txBody>
          <a:bodyPr wrap="square" rtlCol="0">
            <a:spAutoFit/>
          </a:bodyPr>
          <a:lstStyle/>
          <a:p>
            <a:pPr algn="ctr" fontAlgn="auto">
              <a:spcBef>
                <a:spcPts val="0"/>
              </a:spcBef>
              <a:spcAft>
                <a:spcPts val="0"/>
              </a:spcAft>
            </a:pPr>
            <a:r>
              <a:rPr lang="en-GB" dirty="0">
                <a:latin typeface="Century Gothic" panose="020B0502020202020204" pitchFamily="34" charset="0"/>
              </a:rPr>
              <a:t>[finally]</a:t>
            </a:r>
          </a:p>
        </p:txBody>
      </p:sp>
      <p:sp>
        <p:nvSpPr>
          <p:cNvPr id="58" name="TextBox 57"/>
          <p:cNvSpPr txBox="1"/>
          <p:nvPr/>
        </p:nvSpPr>
        <p:spPr>
          <a:xfrm>
            <a:off x="3396262" y="6861478"/>
            <a:ext cx="1252586" cy="307777"/>
          </a:xfrm>
          <a:prstGeom prst="rect">
            <a:avLst/>
          </a:prstGeom>
          <a:noFill/>
        </p:spPr>
        <p:txBody>
          <a:bodyPr wrap="square" rtlCol="0">
            <a:spAutoFit/>
          </a:bodyPr>
          <a:lstStyle/>
          <a:p>
            <a:pPr algn="ctr" fontAlgn="auto">
              <a:spcBef>
                <a:spcPts val="0"/>
              </a:spcBef>
              <a:spcAft>
                <a:spcPts val="0"/>
              </a:spcAft>
            </a:pPr>
            <a:r>
              <a:rPr lang="en-GB" sz="1400" dirty="0">
                <a:latin typeface="Century Gothic" panose="020B0502020202020204" pitchFamily="34" charset="0"/>
              </a:rPr>
              <a:t>[sometimes]</a:t>
            </a:r>
          </a:p>
        </p:txBody>
      </p:sp>
      <p:pic>
        <p:nvPicPr>
          <p:cNvPr id="59" name="Picture 5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54438" y="6547357"/>
            <a:ext cx="849526" cy="590420"/>
          </a:xfrm>
          <a:prstGeom prst="rect">
            <a:avLst/>
          </a:prstGeom>
        </p:spPr>
      </p:pic>
      <p:pic>
        <p:nvPicPr>
          <p:cNvPr id="60" name="Picture 5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889220" y="6640989"/>
            <a:ext cx="470469" cy="470469"/>
          </a:xfrm>
          <a:prstGeom prst="rect">
            <a:avLst/>
          </a:prstGeom>
        </p:spPr>
      </p:pic>
      <p:sp>
        <p:nvSpPr>
          <p:cNvPr id="61" name="TextBox 60"/>
          <p:cNvSpPr txBox="1"/>
          <p:nvPr/>
        </p:nvSpPr>
        <p:spPr>
          <a:xfrm rot="10800000" flipV="1">
            <a:off x="1309322" y="8561519"/>
            <a:ext cx="1228567" cy="369332"/>
          </a:xfrm>
          <a:prstGeom prst="rect">
            <a:avLst/>
          </a:prstGeom>
          <a:noFill/>
        </p:spPr>
        <p:txBody>
          <a:bodyPr wrap="square" rtlCol="0">
            <a:spAutoFit/>
          </a:bodyPr>
          <a:lstStyle/>
          <a:p>
            <a:pPr lvl="0" algn="ctr">
              <a:defRPr/>
            </a:pPr>
            <a:r>
              <a:rPr lang="en-GB" dirty="0" err="1">
                <a:latin typeface="Century Gothic" panose="020B0502020202020204" pitchFamily="34" charset="0"/>
                <a:cs typeface="Calibri" panose="020F0502020204030204" pitchFamily="34" charset="0"/>
              </a:rPr>
              <a:t>machen</a:t>
            </a:r>
            <a:endParaRPr lang="en-GB" dirty="0">
              <a:latin typeface="Century Gothic" panose="020B0502020202020204" pitchFamily="34" charset="0"/>
              <a:cs typeface="Calibri" panose="020F0502020204030204" pitchFamily="34" charset="0"/>
            </a:endParaRPr>
          </a:p>
        </p:txBody>
      </p:sp>
      <p:sp>
        <p:nvSpPr>
          <p:cNvPr id="62" name="TextBox 61"/>
          <p:cNvSpPr txBox="1"/>
          <p:nvPr/>
        </p:nvSpPr>
        <p:spPr>
          <a:xfrm rot="10800000" flipV="1">
            <a:off x="2384369" y="8533163"/>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acht</a:t>
            </a:r>
            <a:endParaRPr lang="en-GB" sz="2000" strike="sngStrike" dirty="0">
              <a:latin typeface="Century Gothic" panose="020B0502020202020204" pitchFamily="34" charset="0"/>
              <a:cs typeface="Calibri" panose="020F0502020204030204" pitchFamily="34" charset="0"/>
            </a:endParaRPr>
          </a:p>
        </p:txBody>
      </p:sp>
      <p:sp>
        <p:nvSpPr>
          <p:cNvPr id="63" name="TextBox 62"/>
          <p:cNvSpPr txBox="1"/>
          <p:nvPr/>
        </p:nvSpPr>
        <p:spPr>
          <a:xfrm rot="10800000" flipV="1">
            <a:off x="3399576" y="8531132"/>
            <a:ext cx="123925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Fach</a:t>
            </a:r>
            <a:endParaRPr lang="en-GB" sz="2000" strike="sngStrike" dirty="0">
              <a:latin typeface="Century Gothic" panose="020B0502020202020204" pitchFamily="34" charset="0"/>
              <a:cs typeface="Calibri" panose="020F0502020204030204" pitchFamily="34" charset="0"/>
            </a:endParaRPr>
          </a:p>
        </p:txBody>
      </p:sp>
      <p:sp>
        <p:nvSpPr>
          <p:cNvPr id="64" name="TextBox 63"/>
          <p:cNvSpPr txBox="1"/>
          <p:nvPr/>
        </p:nvSpPr>
        <p:spPr>
          <a:xfrm rot="10800000" flipV="1">
            <a:off x="4441430" y="8569140"/>
            <a:ext cx="1217302" cy="369332"/>
          </a:xfrm>
          <a:prstGeom prst="rect">
            <a:avLst/>
          </a:prstGeom>
          <a:noFill/>
        </p:spPr>
        <p:txBody>
          <a:bodyPr wrap="square" rtlCol="0">
            <a:spAutoFit/>
          </a:bodyPr>
          <a:lstStyle/>
          <a:p>
            <a:pPr lvl="0" algn="ctr">
              <a:defRPr/>
            </a:pPr>
            <a:r>
              <a:rPr lang="en-GB" dirty="0" err="1">
                <a:latin typeface="Century Gothic" panose="020B0502020202020204" pitchFamily="34" charset="0"/>
                <a:cs typeface="Calibri" panose="020F0502020204030204" pitchFamily="34" charset="0"/>
              </a:rPr>
              <a:t>nochmal</a:t>
            </a:r>
            <a:endParaRPr lang="en-GB" strike="sngStrike" dirty="0">
              <a:latin typeface="Century Gothic" panose="020B0502020202020204" pitchFamily="34" charset="0"/>
              <a:cs typeface="Calibri" panose="020F0502020204030204" pitchFamily="34" charset="0"/>
            </a:endParaRPr>
          </a:p>
        </p:txBody>
      </p:sp>
      <p:sp>
        <p:nvSpPr>
          <p:cNvPr id="65" name="TextBox 64"/>
          <p:cNvSpPr txBox="1"/>
          <p:nvPr/>
        </p:nvSpPr>
        <p:spPr>
          <a:xfrm rot="10800000" flipV="1">
            <a:off x="5525390" y="8539480"/>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Nacht</a:t>
            </a:r>
            <a:endParaRPr lang="en-GB" sz="2000" dirty="0">
              <a:latin typeface="Century Gothic" panose="020B0502020202020204" pitchFamily="34" charset="0"/>
              <a:cs typeface="Calibri" panose="020F0502020204030204" pitchFamily="34" charset="0"/>
            </a:endParaRPr>
          </a:p>
        </p:txBody>
      </p:sp>
      <p:pic>
        <p:nvPicPr>
          <p:cNvPr id="66" name="Picture 65"/>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812972" y="7857888"/>
            <a:ext cx="678188" cy="606979"/>
          </a:xfrm>
          <a:prstGeom prst="rect">
            <a:avLst/>
          </a:prstGeom>
        </p:spPr>
      </p:pic>
      <p:pic>
        <p:nvPicPr>
          <p:cNvPr id="67" name="Picture 6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728419" y="7828898"/>
            <a:ext cx="735410" cy="739124"/>
          </a:xfrm>
          <a:prstGeom prst="rect">
            <a:avLst/>
          </a:prstGeom>
        </p:spPr>
      </p:pic>
      <p:grpSp>
        <p:nvGrpSpPr>
          <p:cNvPr id="68" name="Group 67"/>
          <p:cNvGrpSpPr/>
          <p:nvPr/>
        </p:nvGrpSpPr>
        <p:grpSpPr>
          <a:xfrm>
            <a:off x="3475781" y="8121588"/>
            <a:ext cx="1164825" cy="371363"/>
            <a:chOff x="4671520" y="5253611"/>
            <a:chExt cx="2994272" cy="964603"/>
          </a:xfrm>
        </p:grpSpPr>
        <p:pic>
          <p:nvPicPr>
            <p:cNvPr id="69" name="Picture 27"/>
            <p:cNvPicPr>
              <a:picLocks noChangeAspect="1" noChangeArrowheads="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6582" y="5253611"/>
              <a:ext cx="909210" cy="96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30"/>
            <p:cNvPicPr>
              <a:picLocks noChangeAspect="1" noChangeArrowheads="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1520" y="5370743"/>
              <a:ext cx="866581" cy="8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33"/>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6549" y="5305147"/>
              <a:ext cx="1105849" cy="91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2" name="Picture 71"/>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701300" y="7713704"/>
            <a:ext cx="552149" cy="863281"/>
          </a:xfrm>
          <a:prstGeom prst="rect">
            <a:avLst/>
          </a:prstGeom>
        </p:spPr>
      </p:pic>
      <p:pic>
        <p:nvPicPr>
          <p:cNvPr id="73" name="Picture 72"/>
          <p:cNvPicPr>
            <a:picLocks noChangeAspect="1"/>
          </p:cNvPicPr>
          <p:nvPr/>
        </p:nvPicPr>
        <p:blipFill>
          <a:blip r:embed="rId3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521449" y="7853727"/>
            <a:ext cx="783156" cy="783156"/>
          </a:xfrm>
          <a:prstGeom prst="rect">
            <a:avLst/>
          </a:prstGeom>
        </p:spPr>
      </p:pic>
      <p:cxnSp>
        <p:nvCxnSpPr>
          <p:cNvPr id="74" name="Straight Connector 73"/>
          <p:cNvCxnSpPr/>
          <p:nvPr/>
        </p:nvCxnSpPr>
        <p:spPr>
          <a:xfrm flipV="1">
            <a:off x="-10150" y="6343731"/>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0" y="4999319"/>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0" y="3614701"/>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41944" y="2243595"/>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5657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103380" y="597128"/>
            <a:ext cx="6651239" cy="369332"/>
          </a:xfrm>
          <a:prstGeom prst="rect">
            <a:avLst/>
          </a:prstGeom>
          <a:noFill/>
        </p:spPr>
        <p:txBody>
          <a:bodyPr wrap="square" rtlCol="0">
            <a:spAutoFit/>
          </a:bodyPr>
          <a:lstStyle/>
          <a:p>
            <a:r>
              <a:rPr lang="en-GB" b="1" dirty="0">
                <a:latin typeface="Century Gothic" panose="020B0502020202020204" pitchFamily="34" charset="0"/>
              </a:rPr>
              <a:t>Present tense: weak, strong &amp; irregular verbs (revisited)</a:t>
            </a: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49</a:t>
            </a:r>
          </a:p>
        </p:txBody>
      </p:sp>
      <p:sp>
        <p:nvSpPr>
          <p:cNvPr id="31" name="TextBox 30"/>
          <p:cNvSpPr txBox="1"/>
          <p:nvPr/>
        </p:nvSpPr>
        <p:spPr>
          <a:xfrm>
            <a:off x="103380" y="885386"/>
            <a:ext cx="6858000" cy="338554"/>
          </a:xfrm>
          <a:prstGeom prst="rect">
            <a:avLst/>
          </a:prstGeom>
          <a:noFill/>
        </p:spPr>
        <p:txBody>
          <a:bodyPr wrap="square" rtlCol="0">
            <a:spAutoFit/>
          </a:bodyPr>
          <a:lstStyle/>
          <a:p>
            <a:pPr lvl="0" fontAlgn="auto">
              <a:spcBef>
                <a:spcPts val="0"/>
              </a:spcBef>
              <a:spcAft>
                <a:spcPts val="0"/>
              </a:spcAft>
            </a:pPr>
            <a:r>
              <a:rPr lang="en-GB" sz="1600" dirty="0">
                <a:latin typeface="Century Gothic" panose="020B0502020202020204" pitchFamily="34" charset="0"/>
              </a:rPr>
              <a:t>Put these verbs into four categories: I, you, s/he, we/they/infinitive:</a:t>
            </a:r>
          </a:p>
        </p:txBody>
      </p:sp>
      <p:sp>
        <p:nvSpPr>
          <p:cNvPr id="118" name="Rectangle 117">
            <a:extLst>
              <a:ext uri="{FF2B5EF4-FFF2-40B4-BE49-F238E27FC236}">
                <a16:creationId xmlns:a16="http://schemas.microsoft.com/office/drawing/2014/main" id="{187D3DE4-1B8E-4EF9-A0F4-FAE19AE97A2E}"/>
              </a:ext>
            </a:extLst>
          </p:cNvPr>
          <p:cNvSpPr/>
          <p:nvPr/>
        </p:nvSpPr>
        <p:spPr>
          <a:xfrm>
            <a:off x="5338852" y="8050347"/>
            <a:ext cx="1402168" cy="36557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40" name="Speech Bubble: Rectangle with Corners Rounded 19">
            <a:extLst>
              <a:ext uri="{FF2B5EF4-FFF2-40B4-BE49-F238E27FC236}">
                <a16:creationId xmlns:a16="http://schemas.microsoft.com/office/drawing/2014/main" id="{A32A26A5-8FA3-438A-A775-4F31378E3174}"/>
              </a:ext>
            </a:extLst>
          </p:cNvPr>
          <p:cNvSpPr/>
          <p:nvPr/>
        </p:nvSpPr>
        <p:spPr>
          <a:xfrm>
            <a:off x="292364" y="8536240"/>
            <a:ext cx="6050717" cy="477519"/>
          </a:xfrm>
          <a:prstGeom prst="wedgeRoundRectCallout">
            <a:avLst>
              <a:gd name="adj1" fmla="val -47720"/>
              <a:gd name="adj2" fmla="val 27845"/>
              <a:gd name="adj3" fmla="val 16667"/>
            </a:avLst>
          </a:prstGeom>
          <a:solidFill>
            <a:srgbClr val="FDEEB9"/>
          </a:solidFill>
          <a:ln>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GB" sz="1400" dirty="0">
                <a:solidFill>
                  <a:srgbClr val="000000"/>
                </a:solidFill>
                <a:latin typeface="Century Gothic" panose="020B0502020202020204" pitchFamily="34" charset="0"/>
              </a:rPr>
              <a:t>There is no new vocabulary for this week, but revise all the verbs you have learnt in the Y7 verbs mash up.</a:t>
            </a:r>
            <a:endParaRPr lang="en-US" sz="1400" dirty="0">
              <a:solidFill>
                <a:srgbClr val="00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5773" y="6894581"/>
            <a:ext cx="996702" cy="996702"/>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994508894"/>
              </p:ext>
            </p:extLst>
          </p:nvPr>
        </p:nvGraphicFramePr>
        <p:xfrm>
          <a:off x="128284" y="1263682"/>
          <a:ext cx="6496980" cy="741680"/>
        </p:xfrm>
        <a:graphic>
          <a:graphicData uri="http://schemas.openxmlformats.org/drawingml/2006/table">
            <a:tbl>
              <a:tblPr firstRow="1" bandRow="1">
                <a:tableStyleId>{5940675A-B579-460E-94D1-54222C63F5DA}</a:tableStyleId>
              </a:tblPr>
              <a:tblGrid>
                <a:gridCol w="1284492">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1972128">
                  <a:extLst>
                    <a:ext uri="{9D8B030D-6E8A-4147-A177-3AD203B41FA5}">
                      <a16:colId xmlns:a16="http://schemas.microsoft.com/office/drawing/2014/main" val="20003"/>
                    </a:ext>
                  </a:extLst>
                </a:gridCol>
              </a:tblGrid>
              <a:tr h="370840">
                <a:tc>
                  <a:txBody>
                    <a:bodyPr/>
                    <a:lstStyle/>
                    <a:p>
                      <a:pPr algn="ctr"/>
                      <a:r>
                        <a:rPr lang="en-GB" sz="1600" dirty="0" err="1">
                          <a:latin typeface="Century Gothic" panose="020B0502020202020204" pitchFamily="34" charset="0"/>
                        </a:rPr>
                        <a:t>ich</a:t>
                      </a:r>
                      <a:endParaRPr lang="en-GB" sz="1600" dirty="0">
                        <a:latin typeface="Century Gothic" panose="020B0502020202020204" pitchFamily="34" charset="0"/>
                      </a:endParaRPr>
                    </a:p>
                  </a:txBody>
                  <a:tcPr/>
                </a:tc>
                <a:tc>
                  <a:txBody>
                    <a:bodyPr/>
                    <a:lstStyle/>
                    <a:p>
                      <a:pPr algn="ctr"/>
                      <a:r>
                        <a:rPr lang="en-GB" sz="1600" dirty="0">
                          <a:latin typeface="Century Gothic" panose="020B0502020202020204" pitchFamily="34" charset="0"/>
                        </a:rPr>
                        <a:t>du</a:t>
                      </a:r>
                    </a:p>
                  </a:txBody>
                  <a:tcPr/>
                </a:tc>
                <a:tc>
                  <a:txBody>
                    <a:bodyPr/>
                    <a:lstStyle/>
                    <a:p>
                      <a:pPr algn="ctr"/>
                      <a:r>
                        <a:rPr lang="en-GB" sz="1600" dirty="0" err="1">
                          <a:latin typeface="Century Gothic" panose="020B0502020202020204" pitchFamily="34" charset="0"/>
                        </a:rPr>
                        <a:t>er</a:t>
                      </a:r>
                      <a:r>
                        <a:rPr lang="en-GB" sz="1600" dirty="0">
                          <a:latin typeface="Century Gothic" panose="020B0502020202020204" pitchFamily="34" charset="0"/>
                        </a:rPr>
                        <a:t> / </a:t>
                      </a:r>
                      <a:r>
                        <a:rPr lang="en-GB" sz="1600" dirty="0" err="1">
                          <a:latin typeface="Century Gothic" panose="020B0502020202020204" pitchFamily="34" charset="0"/>
                        </a:rPr>
                        <a:t>sie</a:t>
                      </a:r>
                      <a:r>
                        <a:rPr lang="en-GB" sz="1600" dirty="0">
                          <a:latin typeface="Century Gothic" panose="020B0502020202020204" pitchFamily="34" charset="0"/>
                        </a:rPr>
                        <a:t> / </a:t>
                      </a:r>
                      <a:r>
                        <a:rPr lang="en-GB" sz="1600" dirty="0" err="1">
                          <a:latin typeface="Century Gothic" panose="020B0502020202020204" pitchFamily="34" charset="0"/>
                        </a:rPr>
                        <a:t>es</a:t>
                      </a:r>
                      <a:endParaRPr lang="en-GB" sz="1600" dirty="0">
                        <a:latin typeface="Century Gothic" panose="020B0502020202020204" pitchFamily="34" charset="0"/>
                      </a:endParaRPr>
                    </a:p>
                  </a:txBody>
                  <a:tcPr/>
                </a:tc>
                <a:tc>
                  <a:txBody>
                    <a:bodyPr/>
                    <a:lstStyle/>
                    <a:p>
                      <a:pPr algn="ctr"/>
                      <a:r>
                        <a:rPr lang="en-GB" sz="1600" dirty="0" err="1">
                          <a:latin typeface="Century Gothic" panose="020B0502020202020204" pitchFamily="34" charset="0"/>
                        </a:rPr>
                        <a:t>wir</a:t>
                      </a:r>
                      <a:r>
                        <a:rPr lang="en-GB" sz="1600" dirty="0">
                          <a:latin typeface="Century Gothic" panose="020B0502020202020204" pitchFamily="34" charset="0"/>
                        </a:rPr>
                        <a:t> / </a:t>
                      </a:r>
                      <a:r>
                        <a:rPr lang="en-GB" sz="1600" dirty="0" err="1">
                          <a:latin typeface="Century Gothic" panose="020B0502020202020204" pitchFamily="34" charset="0"/>
                        </a:rPr>
                        <a:t>sie</a:t>
                      </a:r>
                      <a:r>
                        <a:rPr lang="en-GB" sz="1600" dirty="0">
                          <a:latin typeface="Century Gothic" panose="020B0502020202020204" pitchFamily="34" charset="0"/>
                        </a:rPr>
                        <a:t> / </a:t>
                      </a:r>
                      <a:r>
                        <a:rPr lang="en-GB" sz="1600" dirty="0" err="1">
                          <a:latin typeface="Century Gothic" panose="020B0502020202020204" pitchFamily="34" charset="0"/>
                        </a:rPr>
                        <a:t>Infinitiv</a:t>
                      </a:r>
                      <a:endParaRPr lang="en-GB" sz="1600" dirty="0">
                        <a:latin typeface="Century Gothic" panose="020B0502020202020204" pitchFamily="34" charset="0"/>
                      </a:endParaRPr>
                    </a:p>
                  </a:txBody>
                  <a:tcPr/>
                </a:tc>
                <a:extLst>
                  <a:ext uri="{0D108BD9-81ED-4DB2-BD59-A6C34878D82A}">
                    <a16:rowId xmlns:a16="http://schemas.microsoft.com/office/drawing/2014/main" val="10000"/>
                  </a:ext>
                </a:extLst>
              </a:tr>
              <a:tr h="370840">
                <a:tc>
                  <a:txBody>
                    <a:bodyPr/>
                    <a:lstStyle/>
                    <a:p>
                      <a:pPr algn="ctr"/>
                      <a:endParaRPr lang="en-GB" sz="1600" dirty="0">
                        <a:latin typeface="Century Gothic" panose="020B0502020202020204" pitchFamily="34" charset="0"/>
                      </a:endParaRPr>
                    </a:p>
                  </a:txBody>
                  <a:tcPr/>
                </a:tc>
                <a:tc>
                  <a:txBody>
                    <a:bodyPr/>
                    <a:lstStyle/>
                    <a:p>
                      <a:pPr algn="ctr"/>
                      <a:endParaRPr lang="en-GB" sz="1600">
                        <a:latin typeface="Century Gothic" panose="020B0502020202020204" pitchFamily="34" charset="0"/>
                      </a:endParaRPr>
                    </a:p>
                  </a:txBody>
                  <a:tcPr/>
                </a:tc>
                <a:tc>
                  <a:txBody>
                    <a:bodyPr/>
                    <a:lstStyle/>
                    <a:p>
                      <a:pPr algn="ctr"/>
                      <a:endParaRPr lang="en-GB" sz="1600">
                        <a:latin typeface="Century Gothic" panose="020B0502020202020204" pitchFamily="34" charset="0"/>
                      </a:endParaRPr>
                    </a:p>
                  </a:txBody>
                  <a:tcPr/>
                </a:tc>
                <a:tc>
                  <a:txBody>
                    <a:bodyPr/>
                    <a:lstStyle/>
                    <a:p>
                      <a:pPr algn="ctr"/>
                      <a:endParaRPr lang="en-GB" sz="1600" dirty="0">
                        <a:latin typeface="Century Gothic" panose="020B0502020202020204" pitchFamily="34" charset="0"/>
                      </a:endParaRPr>
                    </a:p>
                  </a:txBody>
                  <a:tcPr/>
                </a:tc>
                <a:extLst>
                  <a:ext uri="{0D108BD9-81ED-4DB2-BD59-A6C34878D82A}">
                    <a16:rowId xmlns:a16="http://schemas.microsoft.com/office/drawing/2014/main" val="10001"/>
                  </a:ext>
                </a:extLst>
              </a:tr>
            </a:tbl>
          </a:graphicData>
        </a:graphic>
      </p:graphicFrame>
      <p:sp>
        <p:nvSpPr>
          <p:cNvPr id="10" name="Rectangle 9"/>
          <p:cNvSpPr/>
          <p:nvPr/>
        </p:nvSpPr>
        <p:spPr>
          <a:xfrm>
            <a:off x="292364" y="2267744"/>
            <a:ext cx="1002197"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sehen </a:t>
            </a:r>
            <a:endParaRPr lang="en-GB" b="1" dirty="0"/>
          </a:p>
        </p:txBody>
      </p:sp>
      <p:sp>
        <p:nvSpPr>
          <p:cNvPr id="46" name="Rectangle 45"/>
          <p:cNvSpPr/>
          <p:nvPr/>
        </p:nvSpPr>
        <p:spPr>
          <a:xfrm>
            <a:off x="1655446" y="2267744"/>
            <a:ext cx="1066319"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schläft </a:t>
            </a:r>
            <a:endParaRPr lang="en-GB" b="1" dirty="0"/>
          </a:p>
        </p:txBody>
      </p:sp>
      <p:sp>
        <p:nvSpPr>
          <p:cNvPr id="47" name="Rectangle 46"/>
          <p:cNvSpPr/>
          <p:nvPr/>
        </p:nvSpPr>
        <p:spPr>
          <a:xfrm>
            <a:off x="2907049" y="2267744"/>
            <a:ext cx="1250663"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wohnen </a:t>
            </a:r>
            <a:endParaRPr lang="en-GB" b="1" dirty="0"/>
          </a:p>
        </p:txBody>
      </p:sp>
      <p:sp>
        <p:nvSpPr>
          <p:cNvPr id="48" name="Rectangle 47"/>
          <p:cNvSpPr/>
          <p:nvPr/>
        </p:nvSpPr>
        <p:spPr>
          <a:xfrm>
            <a:off x="4430638" y="2267744"/>
            <a:ext cx="774571"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gibst</a:t>
            </a:r>
            <a:endParaRPr lang="en-GB" b="1" dirty="0"/>
          </a:p>
        </p:txBody>
      </p:sp>
      <p:sp>
        <p:nvSpPr>
          <p:cNvPr id="49" name="Rectangle 48"/>
          <p:cNvSpPr/>
          <p:nvPr/>
        </p:nvSpPr>
        <p:spPr>
          <a:xfrm>
            <a:off x="5487833" y="2249639"/>
            <a:ext cx="1253869"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schreibe</a:t>
            </a:r>
            <a:endParaRPr lang="en-GB" b="1" dirty="0"/>
          </a:p>
        </p:txBody>
      </p:sp>
      <p:sp>
        <p:nvSpPr>
          <p:cNvPr id="50" name="Rectangle 49"/>
          <p:cNvSpPr/>
          <p:nvPr/>
        </p:nvSpPr>
        <p:spPr>
          <a:xfrm>
            <a:off x="311568" y="2867410"/>
            <a:ext cx="954108"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findet </a:t>
            </a:r>
            <a:endParaRPr lang="en-GB" b="1" dirty="0"/>
          </a:p>
        </p:txBody>
      </p:sp>
      <p:sp>
        <p:nvSpPr>
          <p:cNvPr id="51" name="Rectangle 50"/>
          <p:cNvSpPr/>
          <p:nvPr/>
        </p:nvSpPr>
        <p:spPr>
          <a:xfrm>
            <a:off x="1801288" y="2867410"/>
            <a:ext cx="764954"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mag</a:t>
            </a:r>
            <a:endParaRPr lang="en-GB" b="1" dirty="0"/>
          </a:p>
        </p:txBody>
      </p:sp>
      <p:sp>
        <p:nvSpPr>
          <p:cNvPr id="52" name="Rectangle 51"/>
          <p:cNvSpPr/>
          <p:nvPr/>
        </p:nvSpPr>
        <p:spPr>
          <a:xfrm>
            <a:off x="3132239" y="2867410"/>
            <a:ext cx="790601"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läuft </a:t>
            </a:r>
            <a:endParaRPr lang="en-GB" b="1" dirty="0"/>
          </a:p>
        </p:txBody>
      </p:sp>
      <p:sp>
        <p:nvSpPr>
          <p:cNvPr id="53" name="Rectangle 52"/>
          <p:cNvSpPr/>
          <p:nvPr/>
        </p:nvSpPr>
        <p:spPr>
          <a:xfrm>
            <a:off x="4239047" y="2867410"/>
            <a:ext cx="1148071"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arbeitet</a:t>
            </a:r>
            <a:endParaRPr lang="en-GB" b="1" dirty="0"/>
          </a:p>
        </p:txBody>
      </p:sp>
      <p:sp>
        <p:nvSpPr>
          <p:cNvPr id="54" name="Rectangle 53"/>
          <p:cNvSpPr/>
          <p:nvPr/>
        </p:nvSpPr>
        <p:spPr>
          <a:xfrm>
            <a:off x="5661015" y="2867410"/>
            <a:ext cx="1138453"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denken</a:t>
            </a:r>
            <a:endParaRPr lang="en-GB" b="1" dirty="0"/>
          </a:p>
        </p:txBody>
      </p:sp>
      <p:sp>
        <p:nvSpPr>
          <p:cNvPr id="55" name="Rectangle 54"/>
          <p:cNvSpPr/>
          <p:nvPr/>
        </p:nvSpPr>
        <p:spPr>
          <a:xfrm>
            <a:off x="330984" y="3481462"/>
            <a:ext cx="853119"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putzt </a:t>
            </a:r>
            <a:endParaRPr lang="en-GB" b="1" dirty="0"/>
          </a:p>
        </p:txBody>
      </p:sp>
      <p:sp>
        <p:nvSpPr>
          <p:cNvPr id="56" name="Rectangle 55"/>
          <p:cNvSpPr/>
          <p:nvPr/>
        </p:nvSpPr>
        <p:spPr>
          <a:xfrm>
            <a:off x="1650786" y="3481462"/>
            <a:ext cx="1003801"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kochst</a:t>
            </a:r>
            <a:endParaRPr lang="en-GB" b="1" dirty="0"/>
          </a:p>
        </p:txBody>
      </p:sp>
      <p:sp>
        <p:nvSpPr>
          <p:cNvPr id="57" name="Rectangle 56"/>
          <p:cNvSpPr/>
          <p:nvPr/>
        </p:nvSpPr>
        <p:spPr>
          <a:xfrm>
            <a:off x="2961699" y="3481462"/>
            <a:ext cx="1069525"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spielen</a:t>
            </a:r>
            <a:endParaRPr lang="en-GB" b="1" dirty="0"/>
          </a:p>
        </p:txBody>
      </p:sp>
      <p:sp>
        <p:nvSpPr>
          <p:cNvPr id="58" name="Rectangle 57"/>
          <p:cNvSpPr/>
          <p:nvPr/>
        </p:nvSpPr>
        <p:spPr>
          <a:xfrm>
            <a:off x="4421167" y="3481462"/>
            <a:ext cx="721672"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lernt</a:t>
            </a:r>
            <a:endParaRPr lang="en-GB" b="1" dirty="0"/>
          </a:p>
        </p:txBody>
      </p:sp>
      <p:sp>
        <p:nvSpPr>
          <p:cNvPr id="59" name="Rectangle 58"/>
          <p:cNvSpPr/>
          <p:nvPr/>
        </p:nvSpPr>
        <p:spPr>
          <a:xfrm>
            <a:off x="5817487" y="3481462"/>
            <a:ext cx="763351"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rede</a:t>
            </a:r>
            <a:endParaRPr lang="en-GB" b="1" dirty="0"/>
          </a:p>
        </p:txBody>
      </p:sp>
      <p:sp>
        <p:nvSpPr>
          <p:cNvPr id="60" name="Rectangle 59"/>
          <p:cNvSpPr/>
          <p:nvPr/>
        </p:nvSpPr>
        <p:spPr>
          <a:xfrm>
            <a:off x="78451" y="4130941"/>
            <a:ext cx="1301959"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machen </a:t>
            </a:r>
            <a:endParaRPr lang="en-GB" b="1" dirty="0"/>
          </a:p>
        </p:txBody>
      </p:sp>
      <p:sp>
        <p:nvSpPr>
          <p:cNvPr id="61" name="Rectangle 60"/>
          <p:cNvSpPr/>
          <p:nvPr/>
        </p:nvSpPr>
        <p:spPr>
          <a:xfrm>
            <a:off x="1794995" y="4130941"/>
            <a:ext cx="659155"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liest</a:t>
            </a:r>
            <a:endParaRPr lang="en-GB" b="1" dirty="0"/>
          </a:p>
        </p:txBody>
      </p:sp>
      <p:sp>
        <p:nvSpPr>
          <p:cNvPr id="62" name="Rectangle 61"/>
          <p:cNvSpPr/>
          <p:nvPr/>
        </p:nvSpPr>
        <p:spPr>
          <a:xfrm>
            <a:off x="3163617" y="4130941"/>
            <a:ext cx="609462"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hilft</a:t>
            </a:r>
            <a:endParaRPr lang="en-GB" b="1" dirty="0"/>
          </a:p>
        </p:txBody>
      </p:sp>
      <p:sp>
        <p:nvSpPr>
          <p:cNvPr id="63" name="Rectangle 62"/>
          <p:cNvSpPr/>
          <p:nvPr/>
        </p:nvSpPr>
        <p:spPr>
          <a:xfrm>
            <a:off x="4328135" y="4130941"/>
            <a:ext cx="851515"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fährst</a:t>
            </a:r>
            <a:endParaRPr lang="en-GB" b="1" dirty="0"/>
          </a:p>
        </p:txBody>
      </p:sp>
      <p:sp>
        <p:nvSpPr>
          <p:cNvPr id="64" name="Rectangle 63"/>
          <p:cNvSpPr/>
          <p:nvPr/>
        </p:nvSpPr>
        <p:spPr>
          <a:xfrm>
            <a:off x="5674760" y="4130941"/>
            <a:ext cx="992580"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wissen</a:t>
            </a:r>
            <a:endParaRPr lang="en-GB" b="1" dirty="0"/>
          </a:p>
        </p:txBody>
      </p:sp>
      <p:sp>
        <p:nvSpPr>
          <p:cNvPr id="65" name="Rectangle 64"/>
          <p:cNvSpPr/>
          <p:nvPr/>
        </p:nvSpPr>
        <p:spPr>
          <a:xfrm>
            <a:off x="140168" y="4870004"/>
            <a:ext cx="1178529"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vergisst </a:t>
            </a:r>
            <a:endParaRPr lang="en-GB" b="1" dirty="0"/>
          </a:p>
        </p:txBody>
      </p:sp>
      <p:sp>
        <p:nvSpPr>
          <p:cNvPr id="66" name="Rectangle 65"/>
          <p:cNvSpPr/>
          <p:nvPr/>
        </p:nvSpPr>
        <p:spPr>
          <a:xfrm>
            <a:off x="1718853" y="4870004"/>
            <a:ext cx="811441"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kann</a:t>
            </a:r>
            <a:endParaRPr lang="en-GB" b="1" dirty="0"/>
          </a:p>
        </p:txBody>
      </p:sp>
      <p:sp>
        <p:nvSpPr>
          <p:cNvPr id="67" name="Rectangle 66"/>
          <p:cNvSpPr/>
          <p:nvPr/>
        </p:nvSpPr>
        <p:spPr>
          <a:xfrm>
            <a:off x="2930380" y="4870004"/>
            <a:ext cx="1075937"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mögen</a:t>
            </a:r>
            <a:endParaRPr lang="en-GB" b="1" dirty="0"/>
          </a:p>
        </p:txBody>
      </p:sp>
      <p:sp>
        <p:nvSpPr>
          <p:cNvPr id="68" name="Rectangle 67"/>
          <p:cNvSpPr/>
          <p:nvPr/>
        </p:nvSpPr>
        <p:spPr>
          <a:xfrm>
            <a:off x="4310501" y="4870004"/>
            <a:ext cx="886781"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zeigst</a:t>
            </a:r>
            <a:endParaRPr lang="en-GB" b="1" dirty="0"/>
          </a:p>
        </p:txBody>
      </p:sp>
      <p:sp>
        <p:nvSpPr>
          <p:cNvPr id="69" name="Rectangle 68"/>
          <p:cNvSpPr/>
          <p:nvPr/>
        </p:nvSpPr>
        <p:spPr>
          <a:xfrm>
            <a:off x="5786970" y="4870004"/>
            <a:ext cx="768159"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steht</a:t>
            </a:r>
            <a:endParaRPr lang="en-GB" b="1" dirty="0"/>
          </a:p>
        </p:txBody>
      </p:sp>
      <p:sp>
        <p:nvSpPr>
          <p:cNvPr id="82" name="Rectangle 81"/>
          <p:cNvSpPr/>
          <p:nvPr/>
        </p:nvSpPr>
        <p:spPr>
          <a:xfrm>
            <a:off x="158602" y="5533870"/>
            <a:ext cx="1141659"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komme</a:t>
            </a:r>
            <a:endParaRPr lang="en-GB" b="1" dirty="0"/>
          </a:p>
        </p:txBody>
      </p:sp>
      <p:sp>
        <p:nvSpPr>
          <p:cNvPr id="83" name="Rectangle 82"/>
          <p:cNvSpPr/>
          <p:nvPr/>
        </p:nvSpPr>
        <p:spPr>
          <a:xfrm>
            <a:off x="1738089" y="5533870"/>
            <a:ext cx="772969"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hörst</a:t>
            </a:r>
            <a:endParaRPr lang="en-GB" b="1" dirty="0"/>
          </a:p>
        </p:txBody>
      </p:sp>
      <p:sp>
        <p:nvSpPr>
          <p:cNvPr id="84" name="Rectangle 83"/>
          <p:cNvSpPr/>
          <p:nvPr/>
        </p:nvSpPr>
        <p:spPr>
          <a:xfrm>
            <a:off x="3175639" y="5533870"/>
            <a:ext cx="585417"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hat</a:t>
            </a:r>
            <a:endParaRPr lang="en-GB" b="1" dirty="0"/>
          </a:p>
        </p:txBody>
      </p:sp>
      <p:sp>
        <p:nvSpPr>
          <p:cNvPr id="85" name="Rectangle 84"/>
          <p:cNvSpPr/>
          <p:nvPr/>
        </p:nvSpPr>
        <p:spPr>
          <a:xfrm>
            <a:off x="4451564" y="5533870"/>
            <a:ext cx="604653"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bist</a:t>
            </a:r>
            <a:endParaRPr lang="en-GB" b="1" dirty="0"/>
          </a:p>
        </p:txBody>
      </p:sp>
      <p:sp>
        <p:nvSpPr>
          <p:cNvPr id="86" name="Rectangle 85"/>
          <p:cNvSpPr/>
          <p:nvPr/>
        </p:nvSpPr>
        <p:spPr>
          <a:xfrm>
            <a:off x="5833457" y="5533870"/>
            <a:ext cx="675185"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sein</a:t>
            </a:r>
            <a:endParaRPr lang="en-GB" b="1" dirty="0"/>
          </a:p>
        </p:txBody>
      </p:sp>
      <p:sp>
        <p:nvSpPr>
          <p:cNvPr id="4" name="Rectangle 3"/>
          <p:cNvSpPr/>
          <p:nvPr/>
        </p:nvSpPr>
        <p:spPr>
          <a:xfrm>
            <a:off x="575896" y="1773779"/>
            <a:ext cx="5647495" cy="338554"/>
          </a:xfrm>
          <a:prstGeom prst="rect">
            <a:avLst/>
          </a:prstGeom>
          <a:solidFill>
            <a:srgbClr val="FDEEB9"/>
          </a:solidFill>
          <a:ln>
            <a:solidFill>
              <a:schemeClr val="tx1"/>
            </a:solidFill>
          </a:ln>
        </p:spPr>
        <p:txBody>
          <a:bodyPr wrap="square">
            <a:spAutoFit/>
          </a:bodyPr>
          <a:lstStyle/>
          <a:p>
            <a:pPr algn="ctr"/>
            <a:r>
              <a:rPr lang="de-DE" sz="1600" b="1" dirty="0">
                <a:latin typeface="Century Gothic" panose="020B0502020202020204" pitchFamily="34" charset="0"/>
              </a:rPr>
              <a:t>Note</a:t>
            </a:r>
            <a:r>
              <a:rPr lang="de-DE" sz="1600" dirty="0">
                <a:latin typeface="Century Gothic" panose="020B0502020202020204" pitchFamily="34" charset="0"/>
              </a:rPr>
              <a:t>: a few of these forms can be in two categories!</a:t>
            </a:r>
            <a:endParaRPr lang="en-GB" sz="1600" dirty="0">
              <a:latin typeface="Century Gothic" panose="020B0502020202020204" pitchFamily="34" charset="0"/>
            </a:endParaRPr>
          </a:p>
        </p:txBody>
      </p:sp>
      <p:sp>
        <p:nvSpPr>
          <p:cNvPr id="87" name="TextBox 86">
            <a:extLst>
              <a:ext uri="{FF2B5EF4-FFF2-40B4-BE49-F238E27FC236}">
                <a16:creationId xmlns:a16="http://schemas.microsoft.com/office/drawing/2014/main" id="{E43DCC40-DB06-4BC7-B161-867DE821C494}"/>
              </a:ext>
            </a:extLst>
          </p:cNvPr>
          <p:cNvSpPr txBox="1"/>
          <p:nvPr/>
        </p:nvSpPr>
        <p:spPr>
          <a:xfrm>
            <a:off x="135775" y="6032931"/>
            <a:ext cx="6651239" cy="369332"/>
          </a:xfrm>
          <a:prstGeom prst="rect">
            <a:avLst/>
          </a:prstGeom>
          <a:noFill/>
        </p:spPr>
        <p:txBody>
          <a:bodyPr wrap="square" rtlCol="0">
            <a:spAutoFit/>
          </a:bodyPr>
          <a:lstStyle/>
          <a:p>
            <a:r>
              <a:rPr lang="en-GB" b="1" dirty="0">
                <a:latin typeface="Century Gothic" panose="020B0502020202020204" pitchFamily="34" charset="0"/>
              </a:rPr>
              <a:t>Word order 2 (revisited)</a:t>
            </a:r>
          </a:p>
        </p:txBody>
      </p:sp>
      <p:sp>
        <p:nvSpPr>
          <p:cNvPr id="88" name="TextBox 87"/>
          <p:cNvSpPr txBox="1"/>
          <p:nvPr/>
        </p:nvSpPr>
        <p:spPr>
          <a:xfrm>
            <a:off x="89494" y="6319649"/>
            <a:ext cx="6858000" cy="830997"/>
          </a:xfrm>
          <a:prstGeom prst="rect">
            <a:avLst/>
          </a:prstGeom>
          <a:noFill/>
        </p:spPr>
        <p:txBody>
          <a:bodyPr wrap="square" rtlCol="0">
            <a:spAutoFit/>
          </a:bodyPr>
          <a:lstStyle/>
          <a:p>
            <a:pPr lvl="0" fontAlgn="auto">
              <a:spcBef>
                <a:spcPts val="0"/>
              </a:spcBef>
              <a:spcAft>
                <a:spcPts val="0"/>
              </a:spcAft>
            </a:pPr>
            <a:r>
              <a:rPr lang="en-GB" sz="1600" dirty="0">
                <a:latin typeface="Century Gothic" panose="020B0502020202020204" pitchFamily="34" charset="0"/>
              </a:rPr>
              <a:t>Write sentences using one of the following words. Use either Word order 1 (Subject - Verb - Adverb - Other) OR Word order 2 (Adverb - Verb - Subject - Other). Write the English, too.</a:t>
            </a:r>
          </a:p>
        </p:txBody>
      </p:sp>
      <p:sp>
        <p:nvSpPr>
          <p:cNvPr id="89" name="Rectangle 88"/>
          <p:cNvSpPr/>
          <p:nvPr/>
        </p:nvSpPr>
        <p:spPr>
          <a:xfrm>
            <a:off x="234834" y="7281180"/>
            <a:ext cx="968535"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heute </a:t>
            </a:r>
            <a:endParaRPr lang="en-GB" b="1" dirty="0"/>
          </a:p>
        </p:txBody>
      </p:sp>
      <p:sp>
        <p:nvSpPr>
          <p:cNvPr id="90" name="Rectangle 89"/>
          <p:cNvSpPr/>
          <p:nvPr/>
        </p:nvSpPr>
        <p:spPr>
          <a:xfrm>
            <a:off x="1633894" y="7281180"/>
            <a:ext cx="688009"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jetzt</a:t>
            </a:r>
            <a:endParaRPr lang="en-GB" b="1" dirty="0"/>
          </a:p>
        </p:txBody>
      </p:sp>
      <p:sp>
        <p:nvSpPr>
          <p:cNvPr id="91" name="Rectangle 90"/>
          <p:cNvSpPr/>
          <p:nvPr/>
        </p:nvSpPr>
        <p:spPr>
          <a:xfrm>
            <a:off x="2721765" y="7264754"/>
            <a:ext cx="1031052"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später </a:t>
            </a:r>
            <a:endParaRPr lang="en-GB" b="1" dirty="0"/>
          </a:p>
        </p:txBody>
      </p:sp>
      <p:sp>
        <p:nvSpPr>
          <p:cNvPr id="92" name="Rectangle 91"/>
          <p:cNvSpPr/>
          <p:nvPr/>
        </p:nvSpPr>
        <p:spPr>
          <a:xfrm>
            <a:off x="391900" y="7942349"/>
            <a:ext cx="497252"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oft</a:t>
            </a:r>
            <a:endParaRPr lang="en-GB" b="1" dirty="0"/>
          </a:p>
        </p:txBody>
      </p:sp>
      <p:sp>
        <p:nvSpPr>
          <p:cNvPr id="94" name="Rectangle 93"/>
          <p:cNvSpPr/>
          <p:nvPr/>
        </p:nvSpPr>
        <p:spPr>
          <a:xfrm>
            <a:off x="1228932" y="7963119"/>
            <a:ext cx="2347117"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am Wochenende</a:t>
            </a:r>
            <a:endParaRPr lang="en-GB" b="1" dirty="0"/>
          </a:p>
        </p:txBody>
      </p:sp>
      <p:sp>
        <p:nvSpPr>
          <p:cNvPr id="95" name="Rectangle 94"/>
          <p:cNvSpPr/>
          <p:nvPr/>
        </p:nvSpPr>
        <p:spPr>
          <a:xfrm>
            <a:off x="4107602" y="7264754"/>
            <a:ext cx="1513556"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am Abend</a:t>
            </a:r>
            <a:endParaRPr lang="en-GB" b="1" dirty="0"/>
          </a:p>
        </p:txBody>
      </p:sp>
      <p:sp>
        <p:nvSpPr>
          <p:cNvPr id="96" name="Rectangle 95"/>
          <p:cNvSpPr/>
          <p:nvPr/>
        </p:nvSpPr>
        <p:spPr>
          <a:xfrm>
            <a:off x="3777340" y="7942349"/>
            <a:ext cx="1348447" cy="400110"/>
          </a:xfrm>
          <a:prstGeom prst="rect">
            <a:avLst/>
          </a:prstGeom>
          <a:solidFill>
            <a:schemeClr val="bg1">
              <a:lumMod val="95000"/>
            </a:schemeClr>
          </a:solidFill>
        </p:spPr>
        <p:txBody>
          <a:bodyPr wrap="none">
            <a:spAutoFit/>
          </a:bodyPr>
          <a:lstStyle/>
          <a:p>
            <a:pPr algn="ctr"/>
            <a:r>
              <a:rPr lang="de-DE" sz="2000" b="1" dirty="0">
                <a:solidFill>
                  <a:srgbClr val="000000"/>
                </a:solidFill>
                <a:latin typeface="Century Gothic" panose="020B0502020202020204" pitchFamily="34" charset="0"/>
              </a:rPr>
              <a:t>samstags</a:t>
            </a:r>
            <a:endParaRPr lang="en-GB" b="1" dirty="0"/>
          </a:p>
        </p:txBody>
      </p:sp>
    </p:spTree>
    <p:extLst>
      <p:ext uri="{BB962C8B-B14F-4D97-AF65-F5344CB8AC3E}">
        <p14:creationId xmlns:p14="http://schemas.microsoft.com/office/powerpoint/2010/main" val="166424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3.1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103380" y="597128"/>
            <a:ext cx="6651239" cy="369332"/>
          </a:xfrm>
          <a:prstGeom prst="rect">
            <a:avLst/>
          </a:prstGeom>
          <a:noFill/>
        </p:spPr>
        <p:txBody>
          <a:bodyPr wrap="square" rtlCol="0">
            <a:spAutoFit/>
          </a:bodyPr>
          <a:lstStyle/>
          <a:p>
            <a:r>
              <a:rPr lang="en-GB" b="1" dirty="0">
                <a:latin typeface="Century Gothic" panose="020B0502020202020204" pitchFamily="34" charset="0"/>
              </a:rPr>
              <a:t>Word order 2 (with expressions of location)</a:t>
            </a: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50</a:t>
            </a:r>
          </a:p>
        </p:txBody>
      </p:sp>
      <p:sp>
        <p:nvSpPr>
          <p:cNvPr id="6" name="TextBox 5"/>
          <p:cNvSpPr txBox="1"/>
          <p:nvPr/>
        </p:nvSpPr>
        <p:spPr>
          <a:xfrm>
            <a:off x="103380" y="944541"/>
            <a:ext cx="6582238" cy="584775"/>
          </a:xfrm>
          <a:prstGeom prst="rect">
            <a:avLst/>
          </a:prstGeom>
          <a:noFill/>
        </p:spPr>
        <p:txBody>
          <a:bodyPr wrap="square" rtlCol="0">
            <a:spAutoFit/>
          </a:bodyPr>
          <a:lstStyle/>
          <a:p>
            <a:r>
              <a:rPr lang="en-GB" sz="1600" dirty="0">
                <a:latin typeface="Century Gothic" panose="020B0502020202020204" pitchFamily="34" charset="0"/>
              </a:rPr>
              <a:t>We know that when we start a sentence with an </a:t>
            </a:r>
            <a:r>
              <a:rPr lang="en-GB" sz="1600" b="1" dirty="0">
                <a:latin typeface="Century Gothic" panose="020B0502020202020204" pitchFamily="34" charset="0"/>
              </a:rPr>
              <a:t>adverb</a:t>
            </a:r>
            <a:r>
              <a:rPr lang="en-GB" sz="1600" dirty="0">
                <a:latin typeface="Century Gothic" panose="020B0502020202020204" pitchFamily="34" charset="0"/>
              </a:rPr>
              <a:t>, the subject and adverb swap, leaving the verb still in 2</a:t>
            </a:r>
            <a:r>
              <a:rPr lang="en-GB" sz="1600" baseline="30000" dirty="0">
                <a:latin typeface="Century Gothic" panose="020B0502020202020204" pitchFamily="34" charset="0"/>
              </a:rPr>
              <a:t>nd</a:t>
            </a:r>
            <a:r>
              <a:rPr lang="en-GB" sz="1600" dirty="0">
                <a:latin typeface="Century Gothic" panose="020B0502020202020204" pitchFamily="34" charset="0"/>
              </a:rPr>
              <a:t> place.</a:t>
            </a:r>
          </a:p>
        </p:txBody>
      </p:sp>
      <p:sp>
        <p:nvSpPr>
          <p:cNvPr id="70" name="TextBox 69">
            <a:extLst>
              <a:ext uri="{FF2B5EF4-FFF2-40B4-BE49-F238E27FC236}">
                <a16:creationId xmlns:a16="http://schemas.microsoft.com/office/drawing/2014/main" id="{B2D4345B-69EA-418E-9538-BBF2AA23A9CF}"/>
              </a:ext>
            </a:extLst>
          </p:cNvPr>
          <p:cNvSpPr txBox="1"/>
          <p:nvPr/>
        </p:nvSpPr>
        <p:spPr>
          <a:xfrm>
            <a:off x="3263599" y="1793058"/>
            <a:ext cx="1063395" cy="338554"/>
          </a:xfrm>
          <a:prstGeom prst="rect">
            <a:avLst/>
          </a:prstGeom>
          <a:solidFill>
            <a:srgbClr val="DAA520"/>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SUBJECT</a:t>
            </a:r>
          </a:p>
        </p:txBody>
      </p:sp>
      <p:sp>
        <p:nvSpPr>
          <p:cNvPr id="71" name="TextBox 70">
            <a:extLst>
              <a:ext uri="{FF2B5EF4-FFF2-40B4-BE49-F238E27FC236}">
                <a16:creationId xmlns:a16="http://schemas.microsoft.com/office/drawing/2014/main" id="{4258DCF7-BF45-4F9D-96B9-6942807676ED}"/>
              </a:ext>
            </a:extLst>
          </p:cNvPr>
          <p:cNvSpPr txBox="1"/>
          <p:nvPr/>
        </p:nvSpPr>
        <p:spPr>
          <a:xfrm>
            <a:off x="1908290" y="1786725"/>
            <a:ext cx="1106163" cy="338554"/>
          </a:xfrm>
          <a:prstGeom prst="rect">
            <a:avLst/>
          </a:prstGeom>
          <a:solidFill>
            <a:srgbClr val="5B9BD5">
              <a:lumMod val="60000"/>
              <a:lumOff val="4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VERB</a:t>
            </a:r>
          </a:p>
        </p:txBody>
      </p:sp>
      <p:sp>
        <p:nvSpPr>
          <p:cNvPr id="72" name="TextBox 71">
            <a:extLst>
              <a:ext uri="{FF2B5EF4-FFF2-40B4-BE49-F238E27FC236}">
                <a16:creationId xmlns:a16="http://schemas.microsoft.com/office/drawing/2014/main" id="{A0CF8E12-D90E-44E2-AD18-2852381740B9}"/>
              </a:ext>
            </a:extLst>
          </p:cNvPr>
          <p:cNvSpPr txBox="1"/>
          <p:nvPr/>
        </p:nvSpPr>
        <p:spPr>
          <a:xfrm>
            <a:off x="540047" y="1786725"/>
            <a:ext cx="1106163" cy="338554"/>
          </a:xfrm>
          <a:prstGeom prst="rect">
            <a:avLst/>
          </a:prstGeom>
          <a:solidFill>
            <a:srgbClr val="70AD47">
              <a:lumMod val="40000"/>
              <a:lumOff val="60000"/>
            </a:srgbClr>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ADVERB</a:t>
            </a:r>
          </a:p>
        </p:txBody>
      </p:sp>
      <p:sp>
        <p:nvSpPr>
          <p:cNvPr id="73" name="TextBox 72">
            <a:extLst>
              <a:ext uri="{FF2B5EF4-FFF2-40B4-BE49-F238E27FC236}">
                <a16:creationId xmlns:a16="http://schemas.microsoft.com/office/drawing/2014/main" id="{33D82C17-0B12-40DE-8ECD-8C09365FCACD}"/>
              </a:ext>
            </a:extLst>
          </p:cNvPr>
          <p:cNvSpPr txBox="1"/>
          <p:nvPr/>
        </p:nvSpPr>
        <p:spPr>
          <a:xfrm>
            <a:off x="4583874" y="1778279"/>
            <a:ext cx="1106163" cy="338554"/>
          </a:xfrm>
          <a:prstGeom prst="rect">
            <a:avLst/>
          </a:prstGeom>
          <a:solidFill>
            <a:srgbClr val="FBC1F7"/>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OTHER</a:t>
            </a:r>
          </a:p>
        </p:txBody>
      </p:sp>
      <p:grpSp>
        <p:nvGrpSpPr>
          <p:cNvPr id="74" name="Group 73">
            <a:extLst>
              <a:ext uri="{FF2B5EF4-FFF2-40B4-BE49-F238E27FC236}">
                <a16:creationId xmlns:a16="http://schemas.microsoft.com/office/drawing/2014/main" id="{63D2B34F-5CB5-4E3E-B16C-5490E0284C5E}"/>
              </a:ext>
            </a:extLst>
          </p:cNvPr>
          <p:cNvGrpSpPr/>
          <p:nvPr/>
        </p:nvGrpSpPr>
        <p:grpSpPr>
          <a:xfrm>
            <a:off x="5639007" y="1679529"/>
            <a:ext cx="374186" cy="532119"/>
            <a:chOff x="10442819" y="2120158"/>
            <a:chExt cx="507524" cy="1092200"/>
          </a:xfrm>
        </p:grpSpPr>
        <p:grpSp>
          <p:nvGrpSpPr>
            <p:cNvPr id="75" name="Group 74">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77" name="Straight Connector 76">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noFill/>
              <a:ln w="19050" cap="flat" cmpd="sng" algn="ctr">
                <a:solidFill>
                  <a:srgbClr val="5B9BD5">
                    <a:lumMod val="50000"/>
                  </a:srgbClr>
                </a:solidFill>
                <a:prstDash val="solid"/>
                <a:miter lim="800000"/>
              </a:ln>
              <a:effectLst/>
            </p:spPr>
          </p:cxnSp>
          <p:cxnSp>
            <p:nvCxnSpPr>
              <p:cNvPr id="78" name="Straight Connector 77">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noFill/>
              <a:ln w="19050" cap="flat" cmpd="sng" algn="ctr">
                <a:solidFill>
                  <a:srgbClr val="5B9BD5">
                    <a:lumMod val="50000"/>
                  </a:srgbClr>
                </a:solidFill>
                <a:prstDash val="solid"/>
                <a:miter lim="800000"/>
              </a:ln>
              <a:effectLst/>
            </p:spPr>
          </p:cxnSp>
          <p:cxnSp>
            <p:nvCxnSpPr>
              <p:cNvPr id="79" name="Straight Connector 78">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noFill/>
              <a:ln w="19050" cap="flat" cmpd="sng" algn="ctr">
                <a:solidFill>
                  <a:srgbClr val="115076"/>
                </a:solidFill>
                <a:prstDash val="solid"/>
                <a:miter lim="800000"/>
              </a:ln>
              <a:effectLst/>
            </p:spPr>
          </p:cxnSp>
        </p:grpSp>
        <p:cxnSp>
          <p:nvCxnSpPr>
            <p:cNvPr id="76" name="Straight Connector 7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noFill/>
            <a:ln w="19050" cap="flat" cmpd="sng" algn="ctr">
              <a:solidFill>
                <a:srgbClr val="4472C4">
                  <a:lumMod val="50000"/>
                </a:srgbClr>
              </a:solidFill>
              <a:prstDash val="solid"/>
              <a:miter lim="800000"/>
            </a:ln>
            <a:effectLst/>
          </p:spPr>
        </p:cxnSp>
      </p:grpSp>
      <p:sp>
        <p:nvSpPr>
          <p:cNvPr id="80" name="TextBox 79">
            <a:extLst>
              <a:ext uri="{FF2B5EF4-FFF2-40B4-BE49-F238E27FC236}">
                <a16:creationId xmlns:a16="http://schemas.microsoft.com/office/drawing/2014/main" id="{3DF7EA08-AEEA-46AF-A86D-27206F37A207}"/>
              </a:ext>
            </a:extLst>
          </p:cNvPr>
          <p:cNvSpPr txBox="1"/>
          <p:nvPr/>
        </p:nvSpPr>
        <p:spPr>
          <a:xfrm>
            <a:off x="6015770" y="1560690"/>
            <a:ext cx="789511" cy="830997"/>
          </a:xfrm>
          <a:prstGeom prst="rect">
            <a:avLst/>
          </a:prstGeom>
          <a:solidFill>
            <a:srgbClr val="4472C4">
              <a:lumMod val="5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entury Gothic" panose="020F0302020204030204"/>
              </a:rPr>
              <a:t>Word order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Century Gothic" panose="020F0302020204030204"/>
              </a:rPr>
              <a:t>2</a:t>
            </a:r>
          </a:p>
        </p:txBody>
      </p:sp>
      <p:sp>
        <p:nvSpPr>
          <p:cNvPr id="93" name="TextBox 92"/>
          <p:cNvSpPr txBox="1"/>
          <p:nvPr/>
        </p:nvSpPr>
        <p:spPr>
          <a:xfrm>
            <a:off x="540047" y="2269414"/>
            <a:ext cx="6582238" cy="338554"/>
          </a:xfrm>
          <a:prstGeom prst="rect">
            <a:avLst/>
          </a:prstGeom>
          <a:noFill/>
        </p:spPr>
        <p:txBody>
          <a:bodyPr wrap="square" rtlCol="0">
            <a:spAutoFit/>
          </a:bodyPr>
          <a:lstStyle/>
          <a:p>
            <a:r>
              <a:rPr lang="en-GB" sz="1600" dirty="0" err="1">
                <a:latin typeface="Century Gothic" panose="020B0502020202020204" pitchFamily="34" charset="0"/>
              </a:rPr>
              <a:t>Samstags</a:t>
            </a:r>
            <a:r>
              <a:rPr lang="en-GB" sz="1600" dirty="0">
                <a:latin typeface="Century Gothic" panose="020B0502020202020204" pitchFamily="34" charset="0"/>
              </a:rPr>
              <a:t>           </a:t>
            </a:r>
            <a:r>
              <a:rPr lang="en-GB" sz="1600" dirty="0" err="1">
                <a:latin typeface="Century Gothic" panose="020B0502020202020204" pitchFamily="34" charset="0"/>
              </a:rPr>
              <a:t>gehe</a:t>
            </a:r>
            <a:r>
              <a:rPr lang="en-GB" sz="1600" dirty="0">
                <a:latin typeface="Century Gothic" panose="020B0502020202020204" pitchFamily="34" charset="0"/>
              </a:rPr>
              <a:t>              </a:t>
            </a:r>
            <a:r>
              <a:rPr lang="en-GB" sz="1600" dirty="0" err="1">
                <a:latin typeface="Century Gothic" panose="020B0502020202020204" pitchFamily="34" charset="0"/>
              </a:rPr>
              <a:t>ich</a:t>
            </a:r>
            <a:r>
              <a:rPr lang="en-GB" sz="1600" dirty="0">
                <a:latin typeface="Century Gothic" panose="020B0502020202020204" pitchFamily="34" charset="0"/>
              </a:rPr>
              <a:t>                 in die </a:t>
            </a:r>
            <a:r>
              <a:rPr lang="en-GB" sz="1600" dirty="0" err="1">
                <a:latin typeface="Century Gothic" panose="020B0502020202020204" pitchFamily="34" charset="0"/>
              </a:rPr>
              <a:t>Stadt</a:t>
            </a:r>
            <a:r>
              <a:rPr lang="en-GB" sz="1600" dirty="0">
                <a:latin typeface="Century Gothic" panose="020B0502020202020204" pitchFamily="34" charset="0"/>
              </a:rPr>
              <a:t>.</a:t>
            </a:r>
          </a:p>
        </p:txBody>
      </p:sp>
      <p:sp>
        <p:nvSpPr>
          <p:cNvPr id="97" name="TextBox 96"/>
          <p:cNvSpPr txBox="1"/>
          <p:nvPr/>
        </p:nvSpPr>
        <p:spPr>
          <a:xfrm>
            <a:off x="540047" y="2889415"/>
            <a:ext cx="6582238" cy="338554"/>
          </a:xfrm>
          <a:prstGeom prst="rect">
            <a:avLst/>
          </a:prstGeom>
          <a:noFill/>
        </p:spPr>
        <p:txBody>
          <a:bodyPr wrap="square" rtlCol="0">
            <a:spAutoFit/>
          </a:bodyPr>
          <a:lstStyle/>
          <a:p>
            <a:r>
              <a:rPr lang="en-GB" sz="1600" dirty="0" err="1">
                <a:latin typeface="Century Gothic" panose="020B0502020202020204" pitchFamily="34" charset="0"/>
              </a:rPr>
              <a:t>Ich</a:t>
            </a:r>
            <a:r>
              <a:rPr lang="en-GB" sz="1600" dirty="0">
                <a:latin typeface="Century Gothic" panose="020B0502020202020204" pitchFamily="34" charset="0"/>
              </a:rPr>
              <a:t>                      </a:t>
            </a:r>
            <a:r>
              <a:rPr lang="en-GB" sz="1600" dirty="0" err="1">
                <a:latin typeface="Century Gothic" panose="020B0502020202020204" pitchFamily="34" charset="0"/>
              </a:rPr>
              <a:t>gehe</a:t>
            </a:r>
            <a:r>
              <a:rPr lang="en-GB" sz="1600" dirty="0">
                <a:latin typeface="Century Gothic" panose="020B0502020202020204" pitchFamily="34" charset="0"/>
              </a:rPr>
              <a:t>              </a:t>
            </a:r>
            <a:r>
              <a:rPr lang="en-GB" sz="1600" dirty="0" err="1">
                <a:latin typeface="Century Gothic" panose="020B0502020202020204" pitchFamily="34" charset="0"/>
              </a:rPr>
              <a:t>samstags</a:t>
            </a:r>
            <a:r>
              <a:rPr lang="en-GB" sz="1600" dirty="0">
                <a:latin typeface="Century Gothic" panose="020B0502020202020204" pitchFamily="34" charset="0"/>
              </a:rPr>
              <a:t>      in die </a:t>
            </a:r>
            <a:r>
              <a:rPr lang="en-GB" sz="1600" dirty="0" err="1">
                <a:latin typeface="Century Gothic" panose="020B0502020202020204" pitchFamily="34" charset="0"/>
              </a:rPr>
              <a:t>Stadt</a:t>
            </a:r>
            <a:r>
              <a:rPr lang="en-GB" sz="1600" dirty="0">
                <a:latin typeface="Century Gothic" panose="020B0502020202020204" pitchFamily="34" charset="0"/>
              </a:rPr>
              <a:t>.</a:t>
            </a:r>
          </a:p>
        </p:txBody>
      </p:sp>
      <p:sp>
        <p:nvSpPr>
          <p:cNvPr id="8" name="Rectangle 7"/>
          <p:cNvSpPr/>
          <p:nvPr/>
        </p:nvSpPr>
        <p:spPr>
          <a:xfrm>
            <a:off x="-13631" y="2920192"/>
            <a:ext cx="590847" cy="276999"/>
          </a:xfrm>
          <a:prstGeom prst="rect">
            <a:avLst/>
          </a:prstGeom>
          <a:solidFill>
            <a:srgbClr val="FDEEB9"/>
          </a:solidFill>
          <a:ln>
            <a:solidFill>
              <a:schemeClr val="tx1"/>
            </a:solidFill>
          </a:ln>
        </p:spPr>
        <p:txBody>
          <a:bodyPr wrap="square" anchor="ctr">
            <a:spAutoFit/>
          </a:bodyPr>
          <a:lstStyle/>
          <a:p>
            <a:pPr lvl="0" algn="ctr" fontAlgn="auto">
              <a:spcBef>
                <a:spcPts val="0"/>
              </a:spcBef>
              <a:spcAft>
                <a:spcPts val="0"/>
              </a:spcAft>
            </a:pPr>
            <a:r>
              <a:rPr lang="en-GB" sz="1200" b="1" dirty="0">
                <a:solidFill>
                  <a:srgbClr val="000000"/>
                </a:solidFill>
                <a:latin typeface="Century Gothic" panose="020B0502020202020204" pitchFamily="34" charset="0"/>
              </a:rPr>
              <a:t>WO1</a:t>
            </a:r>
            <a:endParaRPr lang="en-US" sz="1200" b="1" dirty="0">
              <a:solidFill>
                <a:srgbClr val="000000"/>
              </a:solidFill>
              <a:latin typeface="Arial"/>
            </a:endParaRPr>
          </a:p>
        </p:txBody>
      </p:sp>
      <p:sp>
        <p:nvSpPr>
          <p:cNvPr id="100" name="Rectangle 99"/>
          <p:cNvSpPr/>
          <p:nvPr/>
        </p:nvSpPr>
        <p:spPr>
          <a:xfrm>
            <a:off x="-22944" y="2277860"/>
            <a:ext cx="590847" cy="276999"/>
          </a:xfrm>
          <a:prstGeom prst="rect">
            <a:avLst/>
          </a:prstGeom>
          <a:solidFill>
            <a:srgbClr val="FDEEB9"/>
          </a:solidFill>
          <a:ln>
            <a:solidFill>
              <a:schemeClr val="tx1"/>
            </a:solidFill>
          </a:ln>
        </p:spPr>
        <p:txBody>
          <a:bodyPr wrap="square" anchor="ctr">
            <a:spAutoFit/>
          </a:bodyPr>
          <a:lstStyle/>
          <a:p>
            <a:pPr lvl="0" algn="ctr" fontAlgn="auto">
              <a:spcBef>
                <a:spcPts val="0"/>
              </a:spcBef>
              <a:spcAft>
                <a:spcPts val="0"/>
              </a:spcAft>
            </a:pPr>
            <a:r>
              <a:rPr lang="en-GB" sz="1200" b="1" dirty="0">
                <a:solidFill>
                  <a:srgbClr val="000000"/>
                </a:solidFill>
                <a:latin typeface="Century Gothic" panose="020B0502020202020204" pitchFamily="34" charset="0"/>
              </a:rPr>
              <a:t>WO2</a:t>
            </a:r>
            <a:endParaRPr lang="en-US" sz="1200" b="1" dirty="0">
              <a:solidFill>
                <a:srgbClr val="000000"/>
              </a:solidFill>
              <a:latin typeface="Arial"/>
            </a:endParaRPr>
          </a:p>
        </p:txBody>
      </p:sp>
      <p:cxnSp>
        <p:nvCxnSpPr>
          <p:cNvPr id="12" name="Straight Arrow Connector 11"/>
          <p:cNvCxnSpPr/>
          <p:nvPr/>
        </p:nvCxnSpPr>
        <p:spPr>
          <a:xfrm flipV="1">
            <a:off x="764704" y="3224067"/>
            <a:ext cx="72008" cy="212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03380" y="3402316"/>
            <a:ext cx="1658892"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dirty="0">
                <a:latin typeface="Century Gothic" panose="020B0502020202020204" pitchFamily="34" charset="0"/>
              </a:rPr>
              <a:t>Compare with word order 1:</a:t>
            </a:r>
          </a:p>
        </p:txBody>
      </p:sp>
      <p:sp>
        <p:nvSpPr>
          <p:cNvPr id="101" name="TextBox 100"/>
          <p:cNvSpPr txBox="1"/>
          <p:nvPr/>
        </p:nvSpPr>
        <p:spPr>
          <a:xfrm>
            <a:off x="87122" y="4160080"/>
            <a:ext cx="6582238" cy="584775"/>
          </a:xfrm>
          <a:prstGeom prst="rect">
            <a:avLst/>
          </a:prstGeom>
          <a:noFill/>
        </p:spPr>
        <p:txBody>
          <a:bodyPr wrap="square" rtlCol="0">
            <a:spAutoFit/>
          </a:bodyPr>
          <a:lstStyle/>
          <a:p>
            <a:r>
              <a:rPr lang="en-GB" sz="1600" dirty="0">
                <a:latin typeface="Century Gothic" panose="020B0502020202020204" pitchFamily="34" charset="0"/>
              </a:rPr>
              <a:t>We also use </a:t>
            </a:r>
            <a:r>
              <a:rPr lang="en-GB" sz="1600" b="1" dirty="0">
                <a:latin typeface="Century Gothic" panose="020B0502020202020204" pitchFamily="34" charset="0"/>
              </a:rPr>
              <a:t>WO2</a:t>
            </a:r>
            <a:r>
              <a:rPr lang="en-GB" sz="1600" dirty="0">
                <a:latin typeface="Century Gothic" panose="020B0502020202020204" pitchFamily="34" charset="0"/>
              </a:rPr>
              <a:t> when we start a sentence with an </a:t>
            </a:r>
            <a:r>
              <a:rPr lang="en-GB" sz="1600" b="1" dirty="0">
                <a:latin typeface="Century Gothic" panose="020B0502020202020204" pitchFamily="34" charset="0"/>
              </a:rPr>
              <a:t>expression of place or location</a:t>
            </a:r>
            <a:r>
              <a:rPr lang="en-GB" sz="1600" dirty="0">
                <a:latin typeface="Century Gothic" panose="020B0502020202020204" pitchFamily="34" charset="0"/>
              </a:rPr>
              <a:t>:</a:t>
            </a:r>
          </a:p>
        </p:txBody>
      </p:sp>
      <p:sp>
        <p:nvSpPr>
          <p:cNvPr id="102" name="TextBox 101"/>
          <p:cNvSpPr txBox="1"/>
          <p:nvPr/>
        </p:nvSpPr>
        <p:spPr>
          <a:xfrm>
            <a:off x="575047" y="4878828"/>
            <a:ext cx="6582238" cy="338554"/>
          </a:xfrm>
          <a:prstGeom prst="rect">
            <a:avLst/>
          </a:prstGeom>
          <a:noFill/>
        </p:spPr>
        <p:txBody>
          <a:bodyPr wrap="square" rtlCol="0">
            <a:spAutoFit/>
          </a:bodyPr>
          <a:lstStyle/>
          <a:p>
            <a:r>
              <a:rPr lang="en-GB" sz="1600" dirty="0">
                <a:latin typeface="Century Gothic" panose="020B0502020202020204" pitchFamily="34" charset="0"/>
              </a:rPr>
              <a:t>In </a:t>
            </a:r>
            <a:r>
              <a:rPr lang="en-GB" sz="1600" dirty="0" err="1">
                <a:latin typeface="Century Gothic" panose="020B0502020202020204" pitchFamily="34" charset="0"/>
              </a:rPr>
              <a:t>Schottland</a:t>
            </a:r>
            <a:r>
              <a:rPr lang="en-GB" sz="1600" dirty="0">
                <a:latin typeface="Century Gothic" panose="020B0502020202020204" pitchFamily="34" charset="0"/>
              </a:rPr>
              <a:t>         </a:t>
            </a:r>
            <a:r>
              <a:rPr lang="en-GB" sz="1600" dirty="0" err="1">
                <a:latin typeface="Century Gothic" panose="020B0502020202020204" pitchFamily="34" charset="0"/>
              </a:rPr>
              <a:t>gehe</a:t>
            </a:r>
            <a:r>
              <a:rPr lang="en-GB" sz="1600" dirty="0">
                <a:latin typeface="Century Gothic" panose="020B0502020202020204" pitchFamily="34" charset="0"/>
              </a:rPr>
              <a:t>              </a:t>
            </a:r>
            <a:r>
              <a:rPr lang="en-GB" sz="1600" dirty="0" err="1">
                <a:latin typeface="Century Gothic" panose="020B0502020202020204" pitchFamily="34" charset="0"/>
              </a:rPr>
              <a:t>ich</a:t>
            </a:r>
            <a:r>
              <a:rPr lang="en-GB" sz="1600" dirty="0">
                <a:latin typeface="Century Gothic" panose="020B0502020202020204" pitchFamily="34" charset="0"/>
              </a:rPr>
              <a:t>                 in die </a:t>
            </a:r>
            <a:r>
              <a:rPr lang="en-GB" sz="1600" dirty="0" err="1">
                <a:latin typeface="Century Gothic" panose="020B0502020202020204" pitchFamily="34" charset="0"/>
              </a:rPr>
              <a:t>Stadt</a:t>
            </a:r>
            <a:r>
              <a:rPr lang="en-GB" sz="1600" dirty="0">
                <a:latin typeface="Century Gothic" panose="020B0502020202020204" pitchFamily="34" charset="0"/>
              </a:rPr>
              <a:t>.</a:t>
            </a:r>
          </a:p>
        </p:txBody>
      </p:sp>
      <p:sp>
        <p:nvSpPr>
          <p:cNvPr id="103" name="Rectangle 102"/>
          <p:cNvSpPr/>
          <p:nvPr/>
        </p:nvSpPr>
        <p:spPr>
          <a:xfrm>
            <a:off x="-27384" y="4918331"/>
            <a:ext cx="590847" cy="276999"/>
          </a:xfrm>
          <a:prstGeom prst="rect">
            <a:avLst/>
          </a:prstGeom>
          <a:solidFill>
            <a:srgbClr val="FDEEB9"/>
          </a:solidFill>
          <a:ln>
            <a:solidFill>
              <a:schemeClr val="tx1"/>
            </a:solidFill>
          </a:ln>
        </p:spPr>
        <p:txBody>
          <a:bodyPr wrap="square" anchor="ctr">
            <a:spAutoFit/>
          </a:bodyPr>
          <a:lstStyle/>
          <a:p>
            <a:pPr lvl="0" algn="ctr" fontAlgn="auto">
              <a:spcBef>
                <a:spcPts val="0"/>
              </a:spcBef>
              <a:spcAft>
                <a:spcPts val="0"/>
              </a:spcAft>
            </a:pPr>
            <a:r>
              <a:rPr lang="en-GB" sz="1200" b="1" dirty="0">
                <a:solidFill>
                  <a:srgbClr val="000000"/>
                </a:solidFill>
                <a:latin typeface="Century Gothic" panose="020B0502020202020204" pitchFamily="34" charset="0"/>
              </a:rPr>
              <a:t>WO2</a:t>
            </a:r>
            <a:endParaRPr lang="en-US" sz="1200" b="1" dirty="0">
              <a:solidFill>
                <a:srgbClr val="000000"/>
              </a:solidFill>
              <a:latin typeface="Arial"/>
            </a:endParaRPr>
          </a:p>
        </p:txBody>
      </p:sp>
      <p:sp>
        <p:nvSpPr>
          <p:cNvPr id="104" name="TextBox 103"/>
          <p:cNvSpPr txBox="1"/>
          <p:nvPr/>
        </p:nvSpPr>
        <p:spPr>
          <a:xfrm>
            <a:off x="575047" y="5285791"/>
            <a:ext cx="6582238" cy="338554"/>
          </a:xfrm>
          <a:prstGeom prst="rect">
            <a:avLst/>
          </a:prstGeom>
          <a:noFill/>
        </p:spPr>
        <p:txBody>
          <a:bodyPr wrap="square" rtlCol="0">
            <a:spAutoFit/>
          </a:bodyPr>
          <a:lstStyle/>
          <a:p>
            <a:r>
              <a:rPr lang="en-GB" sz="1600" dirty="0">
                <a:latin typeface="Century Gothic" panose="020B0502020202020204" pitchFamily="34" charset="0"/>
              </a:rPr>
              <a:t>In Wien	                </a:t>
            </a:r>
            <a:r>
              <a:rPr lang="en-GB" sz="1600" dirty="0" err="1">
                <a:latin typeface="Century Gothic" panose="020B0502020202020204" pitchFamily="34" charset="0"/>
              </a:rPr>
              <a:t>gibt</a:t>
            </a:r>
            <a:r>
              <a:rPr lang="en-GB" sz="1600" dirty="0">
                <a:latin typeface="Century Gothic" panose="020B0502020202020204" pitchFamily="34" charset="0"/>
              </a:rPr>
              <a:t>                </a:t>
            </a:r>
            <a:r>
              <a:rPr lang="en-GB" sz="1600" dirty="0" err="1">
                <a:latin typeface="Century Gothic" panose="020B0502020202020204" pitchFamily="34" charset="0"/>
              </a:rPr>
              <a:t>es</a:t>
            </a:r>
            <a:r>
              <a:rPr lang="en-GB" sz="1600" dirty="0">
                <a:latin typeface="Century Gothic" panose="020B0502020202020204" pitchFamily="34" charset="0"/>
              </a:rPr>
              <a:t>                   </a:t>
            </a:r>
            <a:r>
              <a:rPr lang="en-GB" sz="1600" dirty="0" err="1">
                <a:latin typeface="Century Gothic" panose="020B0502020202020204" pitchFamily="34" charset="0"/>
              </a:rPr>
              <a:t>ein</a:t>
            </a:r>
            <a:r>
              <a:rPr lang="en-GB" sz="1600" dirty="0">
                <a:latin typeface="Century Gothic" panose="020B0502020202020204" pitchFamily="34" charset="0"/>
              </a:rPr>
              <a:t> Museum.</a:t>
            </a:r>
          </a:p>
        </p:txBody>
      </p:sp>
      <p:sp>
        <p:nvSpPr>
          <p:cNvPr id="105" name="TextBox 104"/>
          <p:cNvSpPr txBox="1"/>
          <p:nvPr/>
        </p:nvSpPr>
        <p:spPr>
          <a:xfrm>
            <a:off x="563463" y="5692754"/>
            <a:ext cx="6582238" cy="338554"/>
          </a:xfrm>
          <a:prstGeom prst="rect">
            <a:avLst/>
          </a:prstGeom>
          <a:noFill/>
        </p:spPr>
        <p:txBody>
          <a:bodyPr wrap="square" rtlCol="0">
            <a:spAutoFit/>
          </a:bodyPr>
          <a:lstStyle/>
          <a:p>
            <a:r>
              <a:rPr lang="en-GB" sz="1600" dirty="0">
                <a:latin typeface="Century Gothic" panose="020B0502020202020204" pitchFamily="34" charset="0"/>
              </a:rPr>
              <a:t>In der </a:t>
            </a:r>
            <a:r>
              <a:rPr lang="en-GB" sz="1600" dirty="0" err="1">
                <a:latin typeface="Century Gothic" panose="020B0502020202020204" pitchFamily="34" charset="0"/>
              </a:rPr>
              <a:t>Stadt</a:t>
            </a:r>
            <a:r>
              <a:rPr lang="en-GB" sz="1600" dirty="0">
                <a:latin typeface="Century Gothic" panose="020B0502020202020204" pitchFamily="34" charset="0"/>
              </a:rPr>
              <a:t>             </a:t>
            </a:r>
            <a:r>
              <a:rPr lang="en-GB" sz="1600" dirty="0" err="1">
                <a:latin typeface="Century Gothic" panose="020B0502020202020204" pitchFamily="34" charset="0"/>
              </a:rPr>
              <a:t>sehen</a:t>
            </a:r>
            <a:r>
              <a:rPr lang="en-GB" sz="1600" dirty="0">
                <a:latin typeface="Century Gothic" panose="020B0502020202020204" pitchFamily="34" charset="0"/>
              </a:rPr>
              <a:t>            </a:t>
            </a:r>
            <a:r>
              <a:rPr lang="en-GB" sz="1600" dirty="0" err="1">
                <a:latin typeface="Century Gothic" panose="020B0502020202020204" pitchFamily="34" charset="0"/>
              </a:rPr>
              <a:t>wir</a:t>
            </a:r>
            <a:r>
              <a:rPr lang="en-GB" sz="1600" dirty="0">
                <a:latin typeface="Century Gothic" panose="020B0502020202020204" pitchFamily="34" charset="0"/>
              </a:rPr>
              <a:t>                  </a:t>
            </a:r>
            <a:r>
              <a:rPr lang="en-GB" sz="1600" dirty="0" err="1">
                <a:latin typeface="Century Gothic" panose="020B0502020202020204" pitchFamily="34" charset="0"/>
              </a:rPr>
              <a:t>viele</a:t>
            </a:r>
            <a:r>
              <a:rPr lang="en-GB" sz="1600" dirty="0">
                <a:latin typeface="Century Gothic" panose="020B0502020202020204" pitchFamily="34" charset="0"/>
              </a:rPr>
              <a:t> </a:t>
            </a:r>
            <a:r>
              <a:rPr lang="en-GB" sz="1600" dirty="0" err="1">
                <a:latin typeface="Century Gothic" panose="020B0502020202020204" pitchFamily="34" charset="0"/>
              </a:rPr>
              <a:t>Geschäfte</a:t>
            </a:r>
            <a:r>
              <a:rPr lang="en-GB" sz="1600" dirty="0">
                <a:latin typeface="Century Gothic" panose="020B0502020202020204" pitchFamily="34" charset="0"/>
              </a:rPr>
              <a:t>.</a:t>
            </a:r>
          </a:p>
        </p:txBody>
      </p:sp>
      <p:sp>
        <p:nvSpPr>
          <p:cNvPr id="107" name="TextBox 106"/>
          <p:cNvSpPr txBox="1"/>
          <p:nvPr/>
        </p:nvSpPr>
        <p:spPr>
          <a:xfrm>
            <a:off x="125220" y="6268209"/>
            <a:ext cx="6560398" cy="338554"/>
          </a:xfrm>
          <a:prstGeom prst="rect">
            <a:avLst/>
          </a:prstGeom>
          <a:noFill/>
        </p:spPr>
        <p:txBody>
          <a:bodyPr wrap="square" rtlCol="0">
            <a:spAutoFit/>
          </a:bodyPr>
          <a:lstStyle/>
          <a:p>
            <a:r>
              <a:rPr lang="en-GB" sz="1600" b="1" dirty="0">
                <a:latin typeface="Century Gothic" panose="020B0502020202020204" pitchFamily="34" charset="0"/>
              </a:rPr>
              <a:t>Write in German, using the indicated word order [1] </a:t>
            </a:r>
            <a:r>
              <a:rPr lang="en-GB" sz="1600" b="1" dirty="0" err="1">
                <a:latin typeface="Century Gothic" panose="020B0502020202020204" pitchFamily="34" charset="0"/>
              </a:rPr>
              <a:t>oder</a:t>
            </a:r>
            <a:r>
              <a:rPr lang="en-GB" sz="1600" b="1" dirty="0">
                <a:latin typeface="Century Gothic" panose="020B0502020202020204" pitchFamily="34" charset="0"/>
              </a:rPr>
              <a:t> [2].</a:t>
            </a:r>
          </a:p>
        </p:txBody>
      </p:sp>
      <p:graphicFrame>
        <p:nvGraphicFramePr>
          <p:cNvPr id="108" name="Table 107"/>
          <p:cNvGraphicFramePr>
            <a:graphicFrameLocks noGrp="1"/>
          </p:cNvGraphicFramePr>
          <p:nvPr>
            <p:extLst>
              <p:ext uri="{D42A27DB-BD31-4B8C-83A1-F6EECF244321}">
                <p14:modId xmlns:p14="http://schemas.microsoft.com/office/powerpoint/2010/main" val="2759240976"/>
              </p:ext>
            </p:extLst>
          </p:nvPr>
        </p:nvGraphicFramePr>
        <p:xfrm>
          <a:off x="163754" y="6616984"/>
          <a:ext cx="6001550" cy="2225040"/>
        </p:xfrm>
        <a:graphic>
          <a:graphicData uri="http://schemas.openxmlformats.org/drawingml/2006/table">
            <a:tbl>
              <a:tblPr firstRow="1" bandRow="1">
                <a:tableStyleId>{5940675A-B579-460E-94D1-54222C63F5DA}</a:tableStyleId>
              </a:tblPr>
              <a:tblGrid>
                <a:gridCol w="6001550">
                  <a:extLst>
                    <a:ext uri="{9D8B030D-6E8A-4147-A177-3AD203B41FA5}">
                      <a16:colId xmlns:a16="http://schemas.microsoft.com/office/drawing/2014/main" val="20000"/>
                    </a:ext>
                  </a:extLst>
                </a:gridCol>
              </a:tblGrid>
              <a:tr h="370840">
                <a:tc>
                  <a:txBody>
                    <a:bodyPr/>
                    <a:lstStyle/>
                    <a:p>
                      <a:r>
                        <a:rPr lang="en-GB" sz="1600" dirty="0">
                          <a:latin typeface="Century Gothic" panose="020B0502020202020204" pitchFamily="34" charset="0"/>
                        </a:rPr>
                        <a:t>1 We play in</a:t>
                      </a:r>
                      <a:r>
                        <a:rPr lang="en-GB" sz="1600" baseline="0" dirty="0">
                          <a:latin typeface="Century Gothic" panose="020B0502020202020204" pitchFamily="34" charset="0"/>
                        </a:rPr>
                        <a:t> the park.</a:t>
                      </a:r>
                      <a:endParaRPr lang="en-GB" sz="1600" dirty="0">
                        <a:latin typeface="Century Gothic" panose="020B0502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GB" sz="1600" dirty="0">
                          <a:latin typeface="Century Gothic" panose="020B0502020202020204" pitchFamily="34" charset="0"/>
                        </a:rPr>
                        <a:t>2 We see</a:t>
                      </a:r>
                      <a:r>
                        <a:rPr lang="en-GB" sz="1600" baseline="0" dirty="0">
                          <a:latin typeface="Century Gothic" panose="020B0502020202020204" pitchFamily="34" charset="0"/>
                        </a:rPr>
                        <a:t> a film in the cinema.</a:t>
                      </a:r>
                      <a:endParaRPr lang="en-GB" sz="1600" dirty="0">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GB" sz="1600" dirty="0">
                          <a:latin typeface="Century Gothic" panose="020B0502020202020204" pitchFamily="34" charset="0"/>
                        </a:rPr>
                        <a:t>3 She</a:t>
                      </a:r>
                      <a:r>
                        <a:rPr lang="en-GB" sz="1600" baseline="0" dirty="0">
                          <a:latin typeface="Century Gothic" panose="020B0502020202020204" pitchFamily="34" charset="0"/>
                        </a:rPr>
                        <a:t> cooks at home.</a:t>
                      </a:r>
                      <a:endParaRPr lang="en-GB" sz="1600" dirty="0">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GB" sz="1600" dirty="0">
                          <a:latin typeface="Century Gothic" panose="020B0502020202020204" pitchFamily="34" charset="0"/>
                        </a:rPr>
                        <a:t>4 They are standing on the street.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GB" sz="1600" dirty="0">
                          <a:latin typeface="Century Gothic" panose="020B0502020202020204" pitchFamily="34" charset="0"/>
                        </a:rPr>
                        <a:t>5 They work in the café.</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GB" sz="1600" dirty="0">
                          <a:latin typeface="Century Gothic" panose="020B0502020202020204" pitchFamily="34" charset="0"/>
                        </a:rPr>
                        <a:t>6 You sleep in</a:t>
                      </a:r>
                      <a:r>
                        <a:rPr lang="en-GB" sz="1600" baseline="0" dirty="0">
                          <a:latin typeface="Century Gothic" panose="020B0502020202020204" pitchFamily="34" charset="0"/>
                        </a:rPr>
                        <a:t> the lesson.</a:t>
                      </a:r>
                      <a:endParaRPr lang="en-GB" sz="1600" dirty="0">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109" name="Rectangle 108"/>
          <p:cNvSpPr/>
          <p:nvPr/>
        </p:nvSpPr>
        <p:spPr>
          <a:xfrm>
            <a:off x="6197379" y="6705135"/>
            <a:ext cx="590847" cy="276999"/>
          </a:xfrm>
          <a:prstGeom prst="rect">
            <a:avLst/>
          </a:prstGeom>
          <a:solidFill>
            <a:srgbClr val="FDEEB9"/>
          </a:solidFill>
          <a:ln>
            <a:solidFill>
              <a:schemeClr val="tx1"/>
            </a:solidFill>
          </a:ln>
        </p:spPr>
        <p:txBody>
          <a:bodyPr wrap="square" anchor="ctr">
            <a:spAutoFit/>
          </a:bodyPr>
          <a:lstStyle/>
          <a:p>
            <a:pPr lvl="0" algn="ctr" fontAlgn="auto">
              <a:spcBef>
                <a:spcPts val="0"/>
              </a:spcBef>
              <a:spcAft>
                <a:spcPts val="0"/>
              </a:spcAft>
            </a:pPr>
            <a:r>
              <a:rPr lang="en-GB" sz="1200" b="1" dirty="0">
                <a:solidFill>
                  <a:srgbClr val="000000"/>
                </a:solidFill>
                <a:latin typeface="Century Gothic" panose="020B0502020202020204" pitchFamily="34" charset="0"/>
              </a:rPr>
              <a:t>WO1</a:t>
            </a:r>
            <a:endParaRPr lang="en-US" sz="1200" b="1" dirty="0">
              <a:solidFill>
                <a:srgbClr val="000000"/>
              </a:solidFill>
              <a:latin typeface="Arial"/>
            </a:endParaRPr>
          </a:p>
        </p:txBody>
      </p:sp>
      <p:sp>
        <p:nvSpPr>
          <p:cNvPr id="110" name="Rectangle 109"/>
          <p:cNvSpPr/>
          <p:nvPr/>
        </p:nvSpPr>
        <p:spPr>
          <a:xfrm>
            <a:off x="6198281" y="7071453"/>
            <a:ext cx="590847" cy="276999"/>
          </a:xfrm>
          <a:prstGeom prst="rect">
            <a:avLst/>
          </a:prstGeom>
          <a:solidFill>
            <a:srgbClr val="FDEEB9"/>
          </a:solidFill>
          <a:ln>
            <a:solidFill>
              <a:schemeClr val="tx1"/>
            </a:solidFill>
          </a:ln>
        </p:spPr>
        <p:txBody>
          <a:bodyPr wrap="square" anchor="ctr">
            <a:spAutoFit/>
          </a:bodyPr>
          <a:lstStyle/>
          <a:p>
            <a:pPr lvl="0" algn="ctr" fontAlgn="auto">
              <a:spcBef>
                <a:spcPts val="0"/>
              </a:spcBef>
              <a:spcAft>
                <a:spcPts val="0"/>
              </a:spcAft>
            </a:pPr>
            <a:r>
              <a:rPr lang="en-GB" sz="1200" b="1" dirty="0">
                <a:solidFill>
                  <a:srgbClr val="000000"/>
                </a:solidFill>
                <a:latin typeface="Century Gothic" panose="020B0502020202020204" pitchFamily="34" charset="0"/>
              </a:rPr>
              <a:t>WO2</a:t>
            </a:r>
            <a:endParaRPr lang="en-US" sz="1200" b="1" dirty="0">
              <a:solidFill>
                <a:srgbClr val="000000"/>
              </a:solidFill>
              <a:latin typeface="Arial"/>
            </a:endParaRPr>
          </a:p>
        </p:txBody>
      </p:sp>
      <p:sp>
        <p:nvSpPr>
          <p:cNvPr id="111" name="Rectangle 110"/>
          <p:cNvSpPr/>
          <p:nvPr/>
        </p:nvSpPr>
        <p:spPr>
          <a:xfrm>
            <a:off x="6199060" y="7452320"/>
            <a:ext cx="590847" cy="276999"/>
          </a:xfrm>
          <a:prstGeom prst="rect">
            <a:avLst/>
          </a:prstGeom>
          <a:solidFill>
            <a:srgbClr val="FDEEB9"/>
          </a:solidFill>
          <a:ln>
            <a:solidFill>
              <a:schemeClr val="tx1"/>
            </a:solidFill>
          </a:ln>
        </p:spPr>
        <p:txBody>
          <a:bodyPr wrap="square" anchor="ctr">
            <a:spAutoFit/>
          </a:bodyPr>
          <a:lstStyle/>
          <a:p>
            <a:pPr lvl="0" algn="ctr" fontAlgn="auto">
              <a:spcBef>
                <a:spcPts val="0"/>
              </a:spcBef>
              <a:spcAft>
                <a:spcPts val="0"/>
              </a:spcAft>
            </a:pPr>
            <a:r>
              <a:rPr lang="en-GB" sz="1200" b="1" dirty="0">
                <a:solidFill>
                  <a:srgbClr val="000000"/>
                </a:solidFill>
                <a:latin typeface="Century Gothic" panose="020B0502020202020204" pitchFamily="34" charset="0"/>
              </a:rPr>
              <a:t>WO2</a:t>
            </a:r>
            <a:endParaRPr lang="en-US" sz="1200" b="1" dirty="0">
              <a:solidFill>
                <a:srgbClr val="000000"/>
              </a:solidFill>
              <a:latin typeface="Arial"/>
            </a:endParaRPr>
          </a:p>
        </p:txBody>
      </p:sp>
      <p:sp>
        <p:nvSpPr>
          <p:cNvPr id="112" name="Rectangle 111"/>
          <p:cNvSpPr/>
          <p:nvPr/>
        </p:nvSpPr>
        <p:spPr>
          <a:xfrm>
            <a:off x="6197380" y="7834439"/>
            <a:ext cx="590847" cy="276999"/>
          </a:xfrm>
          <a:prstGeom prst="rect">
            <a:avLst/>
          </a:prstGeom>
          <a:solidFill>
            <a:srgbClr val="FDEEB9"/>
          </a:solidFill>
          <a:ln>
            <a:solidFill>
              <a:schemeClr val="tx1"/>
            </a:solidFill>
          </a:ln>
        </p:spPr>
        <p:txBody>
          <a:bodyPr wrap="square" anchor="ctr">
            <a:spAutoFit/>
          </a:bodyPr>
          <a:lstStyle/>
          <a:p>
            <a:pPr lvl="0" algn="ctr" fontAlgn="auto">
              <a:spcBef>
                <a:spcPts val="0"/>
              </a:spcBef>
              <a:spcAft>
                <a:spcPts val="0"/>
              </a:spcAft>
            </a:pPr>
            <a:r>
              <a:rPr lang="en-GB" sz="1200" b="1" dirty="0">
                <a:solidFill>
                  <a:srgbClr val="000000"/>
                </a:solidFill>
                <a:latin typeface="Century Gothic" panose="020B0502020202020204" pitchFamily="34" charset="0"/>
              </a:rPr>
              <a:t>WO2</a:t>
            </a:r>
            <a:endParaRPr lang="en-US" sz="1200" b="1" dirty="0">
              <a:solidFill>
                <a:srgbClr val="000000"/>
              </a:solidFill>
              <a:latin typeface="Arial"/>
            </a:endParaRPr>
          </a:p>
        </p:txBody>
      </p:sp>
      <p:sp>
        <p:nvSpPr>
          <p:cNvPr id="113" name="Rectangle 112"/>
          <p:cNvSpPr/>
          <p:nvPr/>
        </p:nvSpPr>
        <p:spPr>
          <a:xfrm>
            <a:off x="6197379" y="8199732"/>
            <a:ext cx="590847" cy="276999"/>
          </a:xfrm>
          <a:prstGeom prst="rect">
            <a:avLst/>
          </a:prstGeom>
          <a:solidFill>
            <a:srgbClr val="FDEEB9"/>
          </a:solidFill>
          <a:ln>
            <a:solidFill>
              <a:schemeClr val="tx1"/>
            </a:solidFill>
          </a:ln>
        </p:spPr>
        <p:txBody>
          <a:bodyPr wrap="square" anchor="ctr">
            <a:spAutoFit/>
          </a:bodyPr>
          <a:lstStyle/>
          <a:p>
            <a:pPr lvl="0" algn="ctr" fontAlgn="auto">
              <a:spcBef>
                <a:spcPts val="0"/>
              </a:spcBef>
              <a:spcAft>
                <a:spcPts val="0"/>
              </a:spcAft>
            </a:pPr>
            <a:r>
              <a:rPr lang="en-GB" sz="1200" b="1" dirty="0">
                <a:solidFill>
                  <a:srgbClr val="000000"/>
                </a:solidFill>
                <a:latin typeface="Century Gothic" panose="020B0502020202020204" pitchFamily="34" charset="0"/>
              </a:rPr>
              <a:t>WO1</a:t>
            </a:r>
            <a:endParaRPr lang="en-US" sz="1200" b="1" dirty="0">
              <a:solidFill>
                <a:srgbClr val="000000"/>
              </a:solidFill>
              <a:latin typeface="Arial"/>
            </a:endParaRPr>
          </a:p>
        </p:txBody>
      </p:sp>
      <p:sp>
        <p:nvSpPr>
          <p:cNvPr id="114" name="Rectangle 113"/>
          <p:cNvSpPr/>
          <p:nvPr/>
        </p:nvSpPr>
        <p:spPr>
          <a:xfrm>
            <a:off x="6197380" y="8565025"/>
            <a:ext cx="590847" cy="276999"/>
          </a:xfrm>
          <a:prstGeom prst="rect">
            <a:avLst/>
          </a:prstGeom>
          <a:solidFill>
            <a:srgbClr val="FDEEB9"/>
          </a:solidFill>
          <a:ln>
            <a:solidFill>
              <a:schemeClr val="tx1"/>
            </a:solidFill>
          </a:ln>
        </p:spPr>
        <p:txBody>
          <a:bodyPr wrap="square" anchor="ctr">
            <a:spAutoFit/>
          </a:bodyPr>
          <a:lstStyle/>
          <a:p>
            <a:pPr lvl="0" algn="ctr" fontAlgn="auto">
              <a:spcBef>
                <a:spcPts val="0"/>
              </a:spcBef>
              <a:spcAft>
                <a:spcPts val="0"/>
              </a:spcAft>
            </a:pPr>
            <a:r>
              <a:rPr lang="en-GB" sz="1200" b="1" dirty="0">
                <a:solidFill>
                  <a:srgbClr val="000000"/>
                </a:solidFill>
                <a:latin typeface="Century Gothic" panose="020B0502020202020204" pitchFamily="34" charset="0"/>
              </a:rPr>
              <a:t>WO2</a:t>
            </a:r>
            <a:endParaRPr lang="en-US" sz="1200" b="1" dirty="0">
              <a:solidFill>
                <a:srgbClr val="000000"/>
              </a:solidFill>
              <a:latin typeface="Arial"/>
            </a:endParaRPr>
          </a:p>
        </p:txBody>
      </p:sp>
    </p:spTree>
    <p:extLst>
      <p:ext uri="{BB962C8B-B14F-4D97-AF65-F5344CB8AC3E}">
        <p14:creationId xmlns:p14="http://schemas.microsoft.com/office/powerpoint/2010/main" val="2885678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0" y="145318"/>
            <a:ext cx="4696779"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4552762" cy="487622"/>
          </a:xfrm>
        </p:spPr>
        <p:txBody>
          <a:bodyPr/>
          <a:lstStyle/>
          <a:p>
            <a:pPr lvl="0" algn="l" eaLnBrk="1" hangingPunct="1"/>
            <a:r>
              <a:rPr lang="en-GB" sz="1800" b="1" kern="1200" dirty="0">
                <a:solidFill>
                  <a:srgbClr val="FFFFFF"/>
                </a:solidFill>
                <a:latin typeface="Century Gothic" panose="020B0502020202020204" pitchFamily="34" charset="0"/>
                <a:ea typeface="+mn-ea"/>
                <a:cs typeface="+mn-cs"/>
              </a:rPr>
              <a:t>Saying what there is in different places</a:t>
            </a:r>
            <a:endParaRPr lang="en-US" sz="1800" dirty="0"/>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51</a:t>
            </a:r>
          </a:p>
        </p:txBody>
      </p:sp>
      <p:sp>
        <p:nvSpPr>
          <p:cNvPr id="118" name="Rectangle 117">
            <a:extLst>
              <a:ext uri="{FF2B5EF4-FFF2-40B4-BE49-F238E27FC236}">
                <a16:creationId xmlns:a16="http://schemas.microsoft.com/office/drawing/2014/main" id="{187D3DE4-1B8E-4EF9-A0F4-FAE19AE97A2E}"/>
              </a:ext>
            </a:extLst>
          </p:cNvPr>
          <p:cNvSpPr/>
          <p:nvPr/>
        </p:nvSpPr>
        <p:spPr>
          <a:xfrm>
            <a:off x="5289995" y="168529"/>
            <a:ext cx="1402168" cy="36557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graphicFrame>
        <p:nvGraphicFramePr>
          <p:cNvPr id="51" name="Table 50">
            <a:extLst>
              <a:ext uri="{FF2B5EF4-FFF2-40B4-BE49-F238E27FC236}">
                <a16:creationId xmlns:a16="http://schemas.microsoft.com/office/drawing/2014/main" id="{011AFEFD-9343-4B94-892E-4AAC84DEEEFD}"/>
              </a:ext>
            </a:extLst>
          </p:cNvPr>
          <p:cNvGraphicFramePr>
            <a:graphicFrameLocks noGrp="1"/>
          </p:cNvGraphicFramePr>
          <p:nvPr>
            <p:extLst>
              <p:ext uri="{D42A27DB-BD31-4B8C-83A1-F6EECF244321}">
                <p14:modId xmlns:p14="http://schemas.microsoft.com/office/powerpoint/2010/main" val="1406037487"/>
              </p:ext>
            </p:extLst>
          </p:nvPr>
        </p:nvGraphicFramePr>
        <p:xfrm>
          <a:off x="1035961" y="806496"/>
          <a:ext cx="4786077" cy="4386720"/>
        </p:xfrm>
        <a:graphic>
          <a:graphicData uri="http://schemas.openxmlformats.org/drawingml/2006/table">
            <a:tbl>
              <a:tblPr>
                <a:tableStyleId>{5940675A-B579-460E-94D1-54222C63F5DA}</a:tableStyleId>
              </a:tblPr>
              <a:tblGrid>
                <a:gridCol w="1771513">
                  <a:extLst>
                    <a:ext uri="{9D8B030D-6E8A-4147-A177-3AD203B41FA5}">
                      <a16:colId xmlns:a16="http://schemas.microsoft.com/office/drawing/2014/main" val="1445783936"/>
                    </a:ext>
                  </a:extLst>
                </a:gridCol>
                <a:gridCol w="3014564">
                  <a:extLst>
                    <a:ext uri="{9D8B030D-6E8A-4147-A177-3AD203B41FA5}">
                      <a16:colId xmlns:a16="http://schemas.microsoft.com/office/drawing/2014/main" val="196554446"/>
                    </a:ext>
                  </a:extLst>
                </a:gridCol>
              </a:tblGrid>
              <a:tr h="297868">
                <a:tc>
                  <a:txBody>
                    <a:bodyPr/>
                    <a:lstStyle/>
                    <a:p>
                      <a:pPr algn="l" fontAlgn="b"/>
                      <a:r>
                        <a:rPr lang="en-GB" sz="1600" b="0" i="0" u="none" strike="noStrike" dirty="0" err="1">
                          <a:solidFill>
                            <a:srgbClr val="000000"/>
                          </a:solidFill>
                          <a:effectLst/>
                          <a:latin typeface="Century Gothic" panose="020B0502020202020204" pitchFamily="34" charset="0"/>
                        </a:rPr>
                        <a:t>fahren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drive, ride, go (transport)</a:t>
                      </a:r>
                    </a:p>
                  </a:txBody>
                  <a:tcPr marL="90000" marR="90000" marT="46800" marB="46800" anchor="ctr"/>
                </a:tc>
                <a:extLst>
                  <a:ext uri="{0D108BD9-81ED-4DB2-BD59-A6C34878D82A}">
                    <a16:rowId xmlns:a16="http://schemas.microsoft.com/office/drawing/2014/main" val="2939333142"/>
                  </a:ext>
                </a:extLst>
              </a:tr>
              <a:tr h="297868">
                <a:tc>
                  <a:txBody>
                    <a:bodyPr/>
                    <a:lstStyle/>
                    <a:p>
                      <a:pPr algn="l" fontAlgn="b"/>
                      <a:r>
                        <a:rPr lang="en-GB" sz="1600" b="0" i="0" u="none" strike="noStrike" dirty="0" err="1">
                          <a:solidFill>
                            <a:srgbClr val="000000"/>
                          </a:solidFill>
                          <a:effectLst/>
                          <a:latin typeface="Century Gothic" panose="020B0502020202020204" pitchFamily="34" charset="0"/>
                        </a:rPr>
                        <a:t>dauern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last, take (time)</a:t>
                      </a:r>
                    </a:p>
                  </a:txBody>
                  <a:tcPr marL="90000" marR="90000" marT="46800" marB="46800" anchor="ctr"/>
                </a:tc>
                <a:extLst>
                  <a:ext uri="{0D108BD9-81ED-4DB2-BD59-A6C34878D82A}">
                    <a16:rowId xmlns:a16="http://schemas.microsoft.com/office/drawing/2014/main" val="263744981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erreichen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reach, reaching</a:t>
                      </a:r>
                    </a:p>
                  </a:txBody>
                  <a:tcPr marL="90000" marR="90000" marT="46800" marB="46800" anchor="ctr"/>
                </a:tc>
                <a:extLst>
                  <a:ext uri="{0D108BD9-81ED-4DB2-BD59-A6C34878D82A}">
                    <a16:rowId xmlns:a16="http://schemas.microsoft.com/office/drawing/2014/main" val="1810833337"/>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schaffen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manage, achieve</a:t>
                      </a:r>
                    </a:p>
                  </a:txBody>
                  <a:tcPr marL="90000" marR="90000" marT="46800" marB="46800" anchor="ctr"/>
                </a:tc>
                <a:extLst>
                  <a:ext uri="{0D108BD9-81ED-4DB2-BD59-A6C34878D82A}">
                    <a16:rowId xmlns:a16="http://schemas.microsoft.com/office/drawing/2014/main" val="377835865"/>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suchen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search, look</a:t>
                      </a:r>
                      <a:r>
                        <a:rPr lang="en-GB" sz="1600" b="0" i="0" u="none" strike="noStrike" baseline="0" dirty="0">
                          <a:solidFill>
                            <a:srgbClr val="000000"/>
                          </a:solidFill>
                          <a:effectLst/>
                          <a:latin typeface="Century Gothic" panose="020B0502020202020204" pitchFamily="34" charset="0"/>
                        </a:rPr>
                        <a:t> for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25727487"/>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viel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much,</a:t>
                      </a:r>
                      <a:r>
                        <a:rPr lang="en-GB" sz="1600" b="0" i="0" u="none" strike="noStrike" baseline="0" dirty="0">
                          <a:solidFill>
                            <a:srgbClr val="000000"/>
                          </a:solidFill>
                          <a:effectLst/>
                          <a:latin typeface="Century Gothic" panose="020B0502020202020204" pitchFamily="34" charset="0"/>
                        </a:rPr>
                        <a:t> a lot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09232370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viele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many</a:t>
                      </a:r>
                    </a:p>
                  </a:txBody>
                  <a:tcPr marL="90000" marR="90000" marT="46800" marB="46800" anchor="ctr"/>
                </a:tc>
                <a:extLst>
                  <a:ext uri="{0D108BD9-81ED-4DB2-BD59-A6C34878D82A}">
                    <a16:rowId xmlns:a16="http://schemas.microsoft.com/office/drawing/2014/main" val="3461331549"/>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das Land</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country</a:t>
                      </a:r>
                    </a:p>
                  </a:txBody>
                  <a:tcPr marL="90000" marR="90000" marT="46800" marB="46800" anchor="ctr"/>
                </a:tc>
                <a:extLst>
                  <a:ext uri="{0D108BD9-81ED-4DB2-BD59-A6C34878D82A}">
                    <a16:rowId xmlns:a16="http://schemas.microsoft.com/office/drawing/2014/main" val="1326824252"/>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Stunde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hour</a:t>
                      </a:r>
                    </a:p>
                  </a:txBody>
                  <a:tcPr marL="90000" marR="90000" marT="46800" marB="46800" anchor="ctr"/>
                </a:tc>
                <a:extLst>
                  <a:ext uri="{0D108BD9-81ED-4DB2-BD59-A6C34878D82A}">
                    <a16:rowId xmlns:a16="http://schemas.microsoft.com/office/drawing/2014/main" val="3706936039"/>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Schottland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Scotland</a:t>
                      </a:r>
                    </a:p>
                  </a:txBody>
                  <a:tcPr marL="90000" marR="90000" marT="46800" marB="46800" anchor="ctr"/>
                </a:tc>
                <a:extLst>
                  <a:ext uri="{0D108BD9-81ED-4DB2-BD59-A6C34878D82A}">
                    <a16:rowId xmlns:a16="http://schemas.microsoft.com/office/drawing/2014/main" val="1586250140"/>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die </a:t>
                      </a:r>
                      <a:r>
                        <a:rPr lang="en-GB" sz="1600" b="0" i="0" u="none" strike="noStrike" dirty="0" err="1">
                          <a:solidFill>
                            <a:srgbClr val="000000"/>
                          </a:solidFill>
                          <a:effectLst/>
                          <a:latin typeface="Century Gothic" panose="020B0502020202020204" pitchFamily="34" charset="0"/>
                        </a:rPr>
                        <a:t>Schweiz</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Switzerland</a:t>
                      </a:r>
                    </a:p>
                  </a:txBody>
                  <a:tcPr marL="90000" marR="90000" marT="46800" marB="46800" anchor="ctr"/>
                </a:tc>
                <a:extLst>
                  <a:ext uri="{0D108BD9-81ED-4DB2-BD59-A6C34878D82A}">
                    <a16:rowId xmlns:a16="http://schemas.microsoft.com/office/drawing/2014/main" val="1516899557"/>
                  </a:ext>
                </a:extLst>
              </a:tr>
              <a:tr h="192021">
                <a:tc>
                  <a:txBody>
                    <a:bodyPr/>
                    <a:lstStyle/>
                    <a:p>
                      <a:pPr algn="l" fontAlgn="b"/>
                      <a:r>
                        <a:rPr lang="en-GB" sz="1600" b="0" i="0" u="none" strike="noStrike" dirty="0">
                          <a:solidFill>
                            <a:srgbClr val="000000"/>
                          </a:solidFill>
                          <a:effectLst/>
                          <a:latin typeface="Century Gothic" panose="020B0502020202020204" pitchFamily="34" charset="0"/>
                        </a:rPr>
                        <a:t>Wien</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Vienna</a:t>
                      </a:r>
                    </a:p>
                  </a:txBody>
                  <a:tcPr marL="90000" marR="90000" marT="46800" marB="46800" anchor="ctr"/>
                </a:tc>
                <a:extLst>
                  <a:ext uri="{0D108BD9-81ED-4DB2-BD59-A6C34878D82A}">
                    <a16:rowId xmlns:a16="http://schemas.microsoft.com/office/drawing/2014/main" val="2031799094"/>
                  </a:ext>
                </a:extLst>
              </a:tr>
              <a:tr h="216955">
                <a:tc>
                  <a:txBody>
                    <a:bodyPr/>
                    <a:lstStyle/>
                    <a:p>
                      <a:pPr algn="l" fontAlgn="b"/>
                      <a:r>
                        <a:rPr lang="en-GB" sz="1600" b="0" i="0" u="none" strike="noStrike" dirty="0" err="1">
                          <a:solidFill>
                            <a:srgbClr val="000000"/>
                          </a:solidFill>
                          <a:effectLst/>
                          <a:latin typeface="Century Gothic" panose="020B0502020202020204" pitchFamily="34" charset="0"/>
                        </a:rPr>
                        <a:t>normalerweise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normally</a:t>
                      </a:r>
                    </a:p>
                  </a:txBody>
                  <a:tcPr marL="90000" marR="90000" marT="46800" marB="46800" anchor="ctr"/>
                </a:tc>
                <a:extLst>
                  <a:ext uri="{0D108BD9-81ED-4DB2-BD59-A6C34878D82A}">
                    <a16:rowId xmlns:a16="http://schemas.microsoft.com/office/drawing/2014/main" val="868993628"/>
                  </a:ext>
                </a:extLst>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4137935634"/>
              </p:ext>
            </p:extLst>
          </p:nvPr>
        </p:nvGraphicFramePr>
        <p:xfrm>
          <a:off x="216024" y="787334"/>
          <a:ext cx="836712" cy="4405882"/>
        </p:xfrm>
        <a:graphic>
          <a:graphicData uri="http://schemas.openxmlformats.org/drawingml/2006/table">
            <a:tbl>
              <a:tblPr firstRow="1" bandRow="1">
                <a:tableStyleId>{5C22544A-7EE6-4342-B048-85BDC9FD1C3A}</a:tableStyleId>
              </a:tblPr>
              <a:tblGrid>
                <a:gridCol w="836712">
                  <a:extLst>
                    <a:ext uri="{9D8B030D-6E8A-4147-A177-3AD203B41FA5}">
                      <a16:colId xmlns:a16="http://schemas.microsoft.com/office/drawing/2014/main" val="3548099682"/>
                    </a:ext>
                  </a:extLst>
                </a:gridCol>
              </a:tblGrid>
              <a:tr h="338914">
                <a:tc>
                  <a:txBody>
                    <a:bodyPr/>
                    <a:lstStyle/>
                    <a:p>
                      <a:pPr algn="r"/>
                      <a:r>
                        <a:rPr lang="en-GB" sz="16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8914">
                <a:tc>
                  <a:txBody>
                    <a:bodyPr/>
                    <a:lstStyle/>
                    <a:p>
                      <a:pPr algn="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8914">
                <a:tc>
                  <a:txBody>
                    <a:bodyPr/>
                    <a:lstStyle/>
                    <a:p>
                      <a:pPr algn="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2924172"/>
                  </a:ext>
                </a:extLst>
              </a:tr>
              <a:tr h="338914">
                <a:tc>
                  <a:txBody>
                    <a:bodyPr/>
                    <a:lstStyle/>
                    <a:p>
                      <a:pPr algn="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8914">
                <a:tc>
                  <a:txBody>
                    <a:bodyPr/>
                    <a:lstStyle/>
                    <a:p>
                      <a:pPr algn="r"/>
                      <a:r>
                        <a:rPr lang="en-GB" sz="16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8914">
                <a:tc>
                  <a:txBody>
                    <a:bodyPr/>
                    <a:lstStyle/>
                    <a:p>
                      <a:pPr algn="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8914">
                <a:tc>
                  <a:txBody>
                    <a:bodyPr/>
                    <a:lstStyle/>
                    <a:p>
                      <a:pPr algn="r"/>
                      <a:r>
                        <a:rPr lang="en-GB" sz="1600" i="1" dirty="0" err="1">
                          <a:latin typeface="Century Gothic" panose="020B0502020202020204" pitchFamily="34" charset="0"/>
                        </a:rPr>
                        <a:t>pron</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8462524"/>
                  </a:ext>
                </a:extLst>
              </a:tr>
              <a:tr h="338914">
                <a:tc>
                  <a:txBody>
                    <a:bodyPr/>
                    <a:lstStyle/>
                    <a:p>
                      <a:pPr algn="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185426"/>
                  </a:ext>
                </a:extLst>
              </a:tr>
              <a:tr h="338914">
                <a:tc>
                  <a:txBody>
                    <a:bodyPr/>
                    <a:lstStyle/>
                    <a:p>
                      <a:pPr algn="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3489209"/>
                  </a:ext>
                </a:extLst>
              </a:tr>
              <a:tr h="338914">
                <a:tc>
                  <a:txBody>
                    <a:bodyPr/>
                    <a:lstStyle/>
                    <a:p>
                      <a:pPr algn="r"/>
                      <a:r>
                        <a:rPr lang="en-GB" sz="1600" i="1" dirty="0" err="1">
                          <a:latin typeface="Century Gothic" panose="020B0502020202020204" pitchFamily="34" charset="0"/>
                        </a:rPr>
                        <a:t>nnt</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6428102"/>
                  </a:ext>
                </a:extLst>
              </a:tr>
              <a:tr h="338914">
                <a:tc>
                  <a:txBody>
                    <a:bodyPr/>
                    <a:lstStyle/>
                    <a:p>
                      <a:pPr algn="r"/>
                      <a:r>
                        <a:rPr lang="en-GB" sz="1600" i="1" dirty="0" err="1">
                          <a:latin typeface="Century Gothic" panose="020B0502020202020204" pitchFamily="34" charset="0"/>
                        </a:rPr>
                        <a:t>nf</a:t>
                      </a: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0935191"/>
                  </a:ext>
                </a:extLst>
              </a:tr>
              <a:tr h="338914">
                <a:tc>
                  <a:txBody>
                    <a:bodyPr/>
                    <a:lstStyle/>
                    <a:p>
                      <a:pPr algn="r"/>
                      <a:endParaRPr lang="en-GB" sz="16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4961334"/>
                  </a:ext>
                </a:extLst>
              </a:tr>
              <a:tr h="338914">
                <a:tc>
                  <a:txBody>
                    <a:bodyPr/>
                    <a:lstStyle/>
                    <a:p>
                      <a:pPr algn="r"/>
                      <a:r>
                        <a:rPr lang="en-GB" sz="1600" i="1" dirty="0">
                          <a:latin typeface="Century Gothic" panose="020B0502020202020204" pitchFamily="34" charset="0"/>
                        </a:rPr>
                        <a:t>adv</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1137600"/>
                  </a:ext>
                </a:extLst>
              </a:tr>
            </a:tbl>
          </a:graphicData>
        </a:graphic>
      </p:graphicFrame>
      <p:sp>
        <p:nvSpPr>
          <p:cNvPr id="55" name="Rounded Rectangle 54"/>
          <p:cNvSpPr/>
          <p:nvPr/>
        </p:nvSpPr>
        <p:spPr>
          <a:xfrm>
            <a:off x="4953258" y="6438691"/>
            <a:ext cx="1368152" cy="66406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2.2.5 &amp; 2.1.4</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5990" y="5404586"/>
            <a:ext cx="1034105" cy="1034105"/>
          </a:xfrm>
          <a:prstGeom prst="rect">
            <a:avLst/>
          </a:prstGeom>
        </p:spPr>
      </p:pic>
      <p:pic>
        <p:nvPicPr>
          <p:cNvPr id="6" name="Picture 5" descr="A building covered in snow&#10;&#10;Description automatically generated">
            <a:extLst>
              <a:ext uri="{FF2B5EF4-FFF2-40B4-BE49-F238E27FC236}">
                <a16:creationId xmlns:a16="http://schemas.microsoft.com/office/drawing/2014/main" id="{D4BCED33-3574-41B1-93F5-D9B448700C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011" y="5465612"/>
            <a:ext cx="4229117" cy="2709278"/>
          </a:xfrm>
          <a:prstGeom prst="rect">
            <a:avLst/>
          </a:prstGeom>
        </p:spPr>
      </p:pic>
      <p:sp>
        <p:nvSpPr>
          <p:cNvPr id="8" name="TextBox 7">
            <a:extLst>
              <a:ext uri="{FF2B5EF4-FFF2-40B4-BE49-F238E27FC236}">
                <a16:creationId xmlns:a16="http://schemas.microsoft.com/office/drawing/2014/main" id="{05D6F25F-0A70-4074-8296-BAB88937C125}"/>
              </a:ext>
            </a:extLst>
          </p:cNvPr>
          <p:cNvSpPr txBox="1"/>
          <p:nvPr/>
        </p:nvSpPr>
        <p:spPr>
          <a:xfrm>
            <a:off x="266240" y="8152838"/>
            <a:ext cx="4618159" cy="369332"/>
          </a:xfrm>
          <a:prstGeom prst="rect">
            <a:avLst/>
          </a:prstGeom>
          <a:noFill/>
        </p:spPr>
        <p:txBody>
          <a:bodyPr wrap="square" rtlCol="0">
            <a:spAutoFit/>
          </a:bodyPr>
          <a:lstStyle/>
          <a:p>
            <a:r>
              <a:rPr lang="en-GB" dirty="0">
                <a:latin typeface="Century Gothic" panose="020B0502020202020204" pitchFamily="34" charset="0"/>
              </a:rPr>
              <a:t>Wien </a:t>
            </a:r>
            <a:r>
              <a:rPr lang="en-GB" dirty="0" err="1">
                <a:latin typeface="Century Gothic" panose="020B0502020202020204" pitchFamily="34" charset="0"/>
              </a:rPr>
              <a:t>ist</a:t>
            </a:r>
            <a:r>
              <a:rPr lang="en-GB" dirty="0">
                <a:latin typeface="Century Gothic" panose="020B0502020202020204" pitchFamily="34" charset="0"/>
              </a:rPr>
              <a:t> die </a:t>
            </a:r>
            <a:r>
              <a:rPr lang="en-GB" dirty="0" err="1">
                <a:latin typeface="Century Gothic" panose="020B0502020202020204" pitchFamily="34" charset="0"/>
              </a:rPr>
              <a:t>Hauptstadt</a:t>
            </a:r>
            <a:r>
              <a:rPr lang="en-GB" dirty="0">
                <a:latin typeface="Century Gothic" panose="020B0502020202020204" pitchFamily="34" charset="0"/>
              </a:rPr>
              <a:t> von </a:t>
            </a:r>
            <a:r>
              <a:rPr lang="en-GB" dirty="0" err="1">
                <a:latin typeface="Century Gothic" panose="020B0502020202020204" pitchFamily="34" charset="0"/>
              </a:rPr>
              <a:t>Österreich</a:t>
            </a:r>
            <a:r>
              <a:rPr lang="en-GB" dirty="0">
                <a:latin typeface="Century Gothic" panose="020B0502020202020204" pitchFamily="34" charset="0"/>
              </a:rPr>
              <a:t>.</a:t>
            </a:r>
          </a:p>
        </p:txBody>
      </p:sp>
    </p:spTree>
    <p:extLst>
      <p:ext uri="{BB962C8B-B14F-4D97-AF65-F5344CB8AC3E}">
        <p14:creationId xmlns:p14="http://schemas.microsoft.com/office/powerpoint/2010/main" val="3838226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1</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103380" y="597128"/>
            <a:ext cx="6651239" cy="369332"/>
          </a:xfrm>
          <a:prstGeom prst="rect">
            <a:avLst/>
          </a:prstGeom>
          <a:noFill/>
        </p:spPr>
        <p:txBody>
          <a:bodyPr wrap="square" rtlCol="0">
            <a:spAutoFit/>
          </a:bodyPr>
          <a:lstStyle/>
          <a:p>
            <a:r>
              <a:rPr lang="en-GB" b="1" dirty="0">
                <a:latin typeface="Century Gothic" panose="020B0502020202020204" pitchFamily="34" charset="0"/>
              </a:rPr>
              <a:t>SEIN and HABEN (revisited)</a:t>
            </a: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52</a:t>
            </a:r>
          </a:p>
        </p:txBody>
      </p:sp>
      <p:sp>
        <p:nvSpPr>
          <p:cNvPr id="6" name="TextBox 5"/>
          <p:cNvSpPr txBox="1"/>
          <p:nvPr/>
        </p:nvSpPr>
        <p:spPr>
          <a:xfrm>
            <a:off x="103380" y="919146"/>
            <a:ext cx="6786815" cy="338554"/>
          </a:xfrm>
          <a:prstGeom prst="rect">
            <a:avLst/>
          </a:prstGeom>
          <a:noFill/>
        </p:spPr>
        <p:txBody>
          <a:bodyPr wrap="square" rtlCol="0">
            <a:spAutoFit/>
          </a:bodyPr>
          <a:lstStyle/>
          <a:p>
            <a:r>
              <a:rPr lang="en-GB" sz="1600" dirty="0">
                <a:latin typeface="Century Gothic" panose="020B0502020202020204" pitchFamily="34" charset="0"/>
              </a:rPr>
              <a:t>Verbs ‘to be’ and ‘to have’ are irregular in English and German:</a:t>
            </a:r>
          </a:p>
        </p:txBody>
      </p:sp>
      <p:sp>
        <p:nvSpPr>
          <p:cNvPr id="30" name="Rectangle 29">
            <a:extLst>
              <a:ext uri="{FF2B5EF4-FFF2-40B4-BE49-F238E27FC236}">
                <a16:creationId xmlns:a16="http://schemas.microsoft.com/office/drawing/2014/main" id="{62EBD834-1E2D-44FA-960B-D5E01CB2C65F}"/>
              </a:ext>
            </a:extLst>
          </p:cNvPr>
          <p:cNvSpPr/>
          <p:nvPr/>
        </p:nvSpPr>
        <p:spPr>
          <a:xfrm>
            <a:off x="3617140" y="8505564"/>
            <a:ext cx="2986226" cy="373086"/>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T3.1 </a:t>
            </a:r>
            <a:r>
              <a:rPr lang="en-GB" sz="1600" b="1" dirty="0" err="1">
                <a:solidFill>
                  <a:schemeClr val="tx1"/>
                </a:solidFill>
                <a:latin typeface="Century Gothic" panose="020B0502020202020204" pitchFamily="34" charset="0"/>
              </a:rPr>
              <a:t>Woche</a:t>
            </a:r>
            <a:r>
              <a:rPr lang="en-GB" sz="1600" b="1" dirty="0">
                <a:solidFill>
                  <a:schemeClr val="tx1"/>
                </a:solidFill>
                <a:latin typeface="Century Gothic" panose="020B0502020202020204" pitchFamily="34" charset="0"/>
              </a:rPr>
              <a:t> 2: Assessments</a:t>
            </a:r>
          </a:p>
        </p:txBody>
      </p:sp>
      <p:graphicFrame>
        <p:nvGraphicFramePr>
          <p:cNvPr id="31" name="Table 30"/>
          <p:cNvGraphicFramePr>
            <a:graphicFrameLocks noGrp="1"/>
          </p:cNvGraphicFramePr>
          <p:nvPr>
            <p:extLst>
              <p:ext uri="{D42A27DB-BD31-4B8C-83A1-F6EECF244321}">
                <p14:modId xmlns:p14="http://schemas.microsoft.com/office/powerpoint/2010/main" val="83437962"/>
              </p:ext>
            </p:extLst>
          </p:nvPr>
        </p:nvGraphicFramePr>
        <p:xfrm>
          <a:off x="182916" y="1259068"/>
          <a:ext cx="3068025" cy="2011680"/>
        </p:xfrm>
        <a:graphic>
          <a:graphicData uri="http://schemas.openxmlformats.org/drawingml/2006/table">
            <a:tbl>
              <a:tblPr firstRow="1" bandRow="1"/>
              <a:tblGrid>
                <a:gridCol w="1022675">
                  <a:extLst>
                    <a:ext uri="{9D8B030D-6E8A-4147-A177-3AD203B41FA5}">
                      <a16:colId xmlns:a16="http://schemas.microsoft.com/office/drawing/2014/main" val="20000"/>
                    </a:ext>
                  </a:extLst>
                </a:gridCol>
                <a:gridCol w="1022675">
                  <a:extLst>
                    <a:ext uri="{9D8B030D-6E8A-4147-A177-3AD203B41FA5}">
                      <a16:colId xmlns:a16="http://schemas.microsoft.com/office/drawing/2014/main" val="20001"/>
                    </a:ext>
                  </a:extLst>
                </a:gridCol>
                <a:gridCol w="1022675">
                  <a:extLst>
                    <a:ext uri="{9D8B030D-6E8A-4147-A177-3AD203B41FA5}">
                      <a16:colId xmlns:a16="http://schemas.microsoft.com/office/drawing/2014/main" val="20002"/>
                    </a:ext>
                  </a:extLst>
                </a:gridCol>
              </a:tblGrid>
              <a:tr h="176788">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dirty="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r>
                        <a:rPr lang="en-GB" sz="1600" b="1" dirty="0">
                          <a:latin typeface="Century Gothic" panose="020B0502020202020204" pitchFamily="34" charset="0"/>
                          <a:cs typeface="Arial" panose="020B0604020202020204" pitchFamily="34" charset="0"/>
                        </a:rPr>
                        <a:t>to be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r>
                        <a:rPr lang="en-GB" sz="1600" b="1" dirty="0">
                          <a:latin typeface="Century Gothic" panose="020B0502020202020204" pitchFamily="34" charset="0"/>
                          <a:cs typeface="Arial" panose="020B0604020202020204" pitchFamily="34" charset="0"/>
                        </a:rPr>
                        <a:t>to have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6788">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r>
                        <a:rPr lang="en-GB" sz="1600" dirty="0">
                          <a:latin typeface="Century Gothic" panose="020B0502020202020204" pitchFamily="34" charset="0"/>
                          <a:cs typeface="Arial" panose="020B0604020202020204" pitchFamily="34" charset="0"/>
                        </a:rPr>
                        <a:t>I </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dirty="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6788">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r>
                        <a:rPr lang="en-GB" sz="1600" dirty="0">
                          <a:latin typeface="Century Gothic" panose="020B0502020202020204" pitchFamily="34" charset="0"/>
                          <a:cs typeface="Arial" panose="020B0604020202020204" pitchFamily="34" charset="0"/>
                        </a:rPr>
                        <a:t>you </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dirty="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6788">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r>
                        <a:rPr lang="en-GB" sz="1600" dirty="0">
                          <a:latin typeface="Century Gothic" panose="020B0502020202020204" pitchFamily="34" charset="0"/>
                          <a:cs typeface="Arial" panose="020B0604020202020204" pitchFamily="34" charset="0"/>
                        </a:rPr>
                        <a:t>he/she</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dirty="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6788">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r>
                        <a:rPr lang="en-GB" sz="1600" dirty="0">
                          <a:latin typeface="Century Gothic" panose="020B0502020202020204" pitchFamily="34" charset="0"/>
                          <a:cs typeface="Arial" panose="020B0604020202020204" pitchFamily="34" charset="0"/>
                        </a:rPr>
                        <a:t>we </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dirty="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6788">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r>
                        <a:rPr lang="en-GB" sz="1600" dirty="0">
                          <a:latin typeface="Century Gothic" panose="020B0502020202020204" pitchFamily="34" charset="0"/>
                          <a:cs typeface="Arial" panose="020B0604020202020204" pitchFamily="34" charset="0"/>
                        </a:rPr>
                        <a:t>they</a:t>
                      </a:r>
                    </a:p>
                  </a:txBody>
                  <a:tcPr>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a:latin typeface="Century Gothic" panose="020B0502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dirty="0">
                        <a:latin typeface="Century Gothic" panose="020B0502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4" name="Rounded Rectangular Callout 3"/>
          <p:cNvSpPr/>
          <p:nvPr/>
        </p:nvSpPr>
        <p:spPr>
          <a:xfrm>
            <a:off x="3389105" y="475930"/>
            <a:ext cx="2317507" cy="407179"/>
          </a:xfrm>
          <a:prstGeom prst="wedgeRoundRectCallout">
            <a:avLst>
              <a:gd name="adj1" fmla="val -27992"/>
              <a:gd name="adj2" fmla="val 70939"/>
              <a:gd name="adj3" fmla="val 16667"/>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Century Gothic" panose="020B0502020202020204" pitchFamily="34" charset="0"/>
              </a:rPr>
              <a:t>Fill in all the verb forms.</a:t>
            </a:r>
          </a:p>
        </p:txBody>
      </p:sp>
      <p:graphicFrame>
        <p:nvGraphicFramePr>
          <p:cNvPr id="34" name="Table 33"/>
          <p:cNvGraphicFramePr>
            <a:graphicFrameLocks noGrp="1"/>
          </p:cNvGraphicFramePr>
          <p:nvPr>
            <p:extLst>
              <p:ext uri="{D42A27DB-BD31-4B8C-83A1-F6EECF244321}">
                <p14:modId xmlns:p14="http://schemas.microsoft.com/office/powerpoint/2010/main" val="3879604091"/>
              </p:ext>
            </p:extLst>
          </p:nvPr>
        </p:nvGraphicFramePr>
        <p:xfrm>
          <a:off x="3348450" y="1257700"/>
          <a:ext cx="3370368" cy="2011680"/>
        </p:xfrm>
        <a:graphic>
          <a:graphicData uri="http://schemas.openxmlformats.org/drawingml/2006/table">
            <a:tbl>
              <a:tblPr firstRow="1" bandRow="1"/>
              <a:tblGrid>
                <a:gridCol w="1358955">
                  <a:extLst>
                    <a:ext uri="{9D8B030D-6E8A-4147-A177-3AD203B41FA5}">
                      <a16:colId xmlns:a16="http://schemas.microsoft.com/office/drawing/2014/main" val="20000"/>
                    </a:ext>
                  </a:extLst>
                </a:gridCol>
                <a:gridCol w="931293">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tblGrid>
              <a:tr h="176788">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dirty="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r>
                        <a:rPr lang="en-GB" sz="1600" b="1" dirty="0">
                          <a:latin typeface="Century Gothic" panose="020B0502020202020204" pitchFamily="34" charset="0"/>
                          <a:cs typeface="Arial" panose="020B0604020202020204" pitchFamily="34" charset="0"/>
                        </a:rPr>
                        <a:t>SEIN</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r>
                        <a:rPr lang="en-GB" sz="1600" b="1" dirty="0">
                          <a:latin typeface="Century Gothic" panose="020B0502020202020204" pitchFamily="34" charset="0"/>
                          <a:cs typeface="Arial" panose="020B0604020202020204" pitchFamily="34" charset="0"/>
                        </a:rPr>
                        <a:t>HABEN</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76788">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r>
                        <a:rPr lang="en-GB" sz="1600" dirty="0" err="1">
                          <a:latin typeface="Century Gothic" panose="020B0502020202020204" pitchFamily="34" charset="0"/>
                          <a:cs typeface="Arial" panose="020B0604020202020204" pitchFamily="34" charset="0"/>
                        </a:rPr>
                        <a:t>ich</a:t>
                      </a:r>
                      <a:endParaRPr lang="en-GB" sz="1600" dirty="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dirty="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6788">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r>
                        <a:rPr lang="en-GB" sz="1600" dirty="0">
                          <a:latin typeface="Century Gothic" panose="020B0502020202020204" pitchFamily="34" charset="0"/>
                          <a:cs typeface="Arial" panose="020B0604020202020204" pitchFamily="34" charset="0"/>
                        </a:rPr>
                        <a:t>du</a:t>
                      </a: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dirty="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6788">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r>
                        <a:rPr lang="en-GB" sz="1600" dirty="0" err="1">
                          <a:latin typeface="Century Gothic" panose="020B0502020202020204" pitchFamily="34" charset="0"/>
                          <a:cs typeface="Arial" panose="020B0604020202020204" pitchFamily="34" charset="0"/>
                        </a:rPr>
                        <a:t>er</a:t>
                      </a:r>
                      <a:r>
                        <a:rPr lang="en-GB" sz="1600" dirty="0">
                          <a:latin typeface="Century Gothic" panose="020B0502020202020204" pitchFamily="34" charset="0"/>
                          <a:cs typeface="Arial" panose="020B0604020202020204" pitchFamily="34" charset="0"/>
                        </a:rPr>
                        <a:t> / </a:t>
                      </a:r>
                      <a:r>
                        <a:rPr lang="en-GB" sz="1600" dirty="0" err="1">
                          <a:latin typeface="Century Gothic" panose="020B0502020202020204" pitchFamily="34" charset="0"/>
                          <a:cs typeface="Arial" panose="020B0604020202020204" pitchFamily="34" charset="0"/>
                        </a:rPr>
                        <a:t>sie</a:t>
                      </a:r>
                      <a:r>
                        <a:rPr lang="en-GB" sz="1600" dirty="0">
                          <a:latin typeface="Century Gothic" panose="020B0502020202020204" pitchFamily="34" charset="0"/>
                          <a:cs typeface="Arial" panose="020B0604020202020204" pitchFamily="34" charset="0"/>
                        </a:rPr>
                        <a:t> / </a:t>
                      </a:r>
                      <a:r>
                        <a:rPr lang="en-GB" sz="1600" dirty="0" err="1">
                          <a:latin typeface="Century Gothic" panose="020B0502020202020204" pitchFamily="34" charset="0"/>
                          <a:cs typeface="Arial" panose="020B0604020202020204" pitchFamily="34" charset="0"/>
                        </a:rPr>
                        <a:t>es</a:t>
                      </a:r>
                      <a:endParaRPr lang="en-GB" sz="1600" dirty="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dirty="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6788">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r>
                        <a:rPr lang="en-GB" sz="1600" dirty="0" err="1">
                          <a:latin typeface="Century Gothic" panose="020B0502020202020204" pitchFamily="34" charset="0"/>
                          <a:cs typeface="Arial" panose="020B0604020202020204" pitchFamily="34" charset="0"/>
                        </a:rPr>
                        <a:t>wir</a:t>
                      </a:r>
                      <a:endParaRPr lang="en-GB" sz="1600" dirty="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dirty="0">
                        <a:latin typeface="Century Gothic" panose="020B0502020202020204" pitchFamily="34" charset="0"/>
                        <a:cs typeface="Arial" panose="020B0604020202020204" pitchFamily="34" charset="0"/>
                      </a:endParaRPr>
                    </a:p>
                  </a:txBody>
                  <a:tcP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6788">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r>
                        <a:rPr lang="en-GB" sz="1600" dirty="0" err="1">
                          <a:latin typeface="Century Gothic" panose="020B0502020202020204" pitchFamily="34" charset="0"/>
                          <a:cs typeface="Arial" panose="020B0604020202020204" pitchFamily="34" charset="0"/>
                        </a:rPr>
                        <a:t>sie</a:t>
                      </a:r>
                      <a:endParaRPr lang="en-GB" sz="1600" dirty="0">
                        <a:latin typeface="Century Gothic" panose="020B0502020202020204" pitchFamily="34" charset="0"/>
                        <a:cs typeface="Arial" panose="020B0604020202020204" pitchFamily="34" charset="0"/>
                      </a:endParaRPr>
                    </a:p>
                  </a:txBody>
                  <a:tcPr>
                    <a:lnL w="12700" cmpd="sng">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a:latin typeface="Century Gothic" panose="020B0502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algn="ctr"/>
                      <a:endParaRPr lang="en-GB" sz="1600" dirty="0">
                        <a:latin typeface="Century Gothic" panose="020B0502020202020204" pitchFamily="34" charset="0"/>
                        <a:cs typeface="Arial" panose="020B0604020202020204" pitchFamily="34" charset="0"/>
                      </a:endParaRPr>
                    </a:p>
                  </a:txBody>
                  <a:tcPr>
                    <a:lnL w="12700" cap="flat" cmpd="sng" algn="ctr">
                      <a:solidFill>
                        <a:srgbClr val="000000"/>
                      </a:solidFill>
                      <a:prstDash val="solid"/>
                      <a:round/>
                      <a:headEnd type="none" w="med" len="med"/>
                      <a:tailEnd type="none" w="med" len="med"/>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6" name="TextBox 35"/>
          <p:cNvSpPr txBox="1"/>
          <p:nvPr/>
        </p:nvSpPr>
        <p:spPr>
          <a:xfrm>
            <a:off x="100811" y="3292568"/>
            <a:ext cx="6582238" cy="584775"/>
          </a:xfrm>
          <a:prstGeom prst="rect">
            <a:avLst/>
          </a:prstGeom>
          <a:noFill/>
        </p:spPr>
        <p:txBody>
          <a:bodyPr wrap="square" rtlCol="0">
            <a:spAutoFit/>
          </a:bodyPr>
          <a:lstStyle/>
          <a:p>
            <a:r>
              <a:rPr lang="en-GB" sz="1600" dirty="0">
                <a:latin typeface="Century Gothic" panose="020B0502020202020204" pitchFamily="34" charset="0"/>
              </a:rPr>
              <a:t>You have learnt a lot of high-frequency words this year.  Do you still remember what these mean? Write the English.</a:t>
            </a:r>
          </a:p>
        </p:txBody>
      </p:sp>
      <p:graphicFrame>
        <p:nvGraphicFramePr>
          <p:cNvPr id="5" name="Table 4"/>
          <p:cNvGraphicFramePr>
            <a:graphicFrameLocks noGrp="1"/>
          </p:cNvGraphicFramePr>
          <p:nvPr>
            <p:extLst>
              <p:ext uri="{D42A27DB-BD31-4B8C-83A1-F6EECF244321}">
                <p14:modId xmlns:p14="http://schemas.microsoft.com/office/powerpoint/2010/main" val="1423704437"/>
              </p:ext>
            </p:extLst>
          </p:nvPr>
        </p:nvGraphicFramePr>
        <p:xfrm>
          <a:off x="208372" y="3818620"/>
          <a:ext cx="6487780" cy="2225040"/>
        </p:xfrm>
        <a:graphic>
          <a:graphicData uri="http://schemas.openxmlformats.org/drawingml/2006/table">
            <a:tbl>
              <a:tblPr firstRow="1" bandRow="1">
                <a:tableStyleId>{5940675A-B579-460E-94D1-54222C63F5DA}</a:tableStyleId>
              </a:tblPr>
              <a:tblGrid>
                <a:gridCol w="1621945">
                  <a:extLst>
                    <a:ext uri="{9D8B030D-6E8A-4147-A177-3AD203B41FA5}">
                      <a16:colId xmlns:a16="http://schemas.microsoft.com/office/drawing/2014/main" val="20000"/>
                    </a:ext>
                  </a:extLst>
                </a:gridCol>
                <a:gridCol w="1621945">
                  <a:extLst>
                    <a:ext uri="{9D8B030D-6E8A-4147-A177-3AD203B41FA5}">
                      <a16:colId xmlns:a16="http://schemas.microsoft.com/office/drawing/2014/main" val="20001"/>
                    </a:ext>
                  </a:extLst>
                </a:gridCol>
                <a:gridCol w="1621945">
                  <a:extLst>
                    <a:ext uri="{9D8B030D-6E8A-4147-A177-3AD203B41FA5}">
                      <a16:colId xmlns:a16="http://schemas.microsoft.com/office/drawing/2014/main" val="20002"/>
                    </a:ext>
                  </a:extLst>
                </a:gridCol>
                <a:gridCol w="1621945">
                  <a:extLst>
                    <a:ext uri="{9D8B030D-6E8A-4147-A177-3AD203B41FA5}">
                      <a16:colId xmlns:a16="http://schemas.microsoft.com/office/drawing/2014/main" val="20003"/>
                    </a:ext>
                  </a:extLst>
                </a:gridCol>
              </a:tblGrid>
              <a:tr h="370840">
                <a:tc>
                  <a:txBody>
                    <a:bodyPr/>
                    <a:lstStyle/>
                    <a:p>
                      <a:r>
                        <a:rPr lang="en-GB" sz="1600" dirty="0" err="1">
                          <a:latin typeface="Century Gothic" panose="020B0502020202020204" pitchFamily="34" charset="0"/>
                        </a:rPr>
                        <a:t>ziemlich</a:t>
                      </a:r>
                      <a:endParaRPr lang="en-GB" sz="1600" dirty="0">
                        <a:latin typeface="Century Gothic" panose="020B0502020202020204" pitchFamily="34" charset="0"/>
                      </a:endParaRPr>
                    </a:p>
                  </a:txBody>
                  <a:tcPr anchor="ctr"/>
                </a:tc>
                <a:tc>
                  <a:txBody>
                    <a:bodyPr/>
                    <a:lstStyle/>
                    <a:p>
                      <a:endParaRPr lang="en-GB" sz="1600">
                        <a:latin typeface="Century Gothic" panose="020B0502020202020204" pitchFamily="34" charset="0"/>
                      </a:endParaRPr>
                    </a:p>
                  </a:txBody>
                  <a:tcPr anchor="ctr"/>
                </a:tc>
                <a:tc>
                  <a:txBody>
                    <a:bodyPr/>
                    <a:lstStyle/>
                    <a:p>
                      <a:r>
                        <a:rPr lang="en-GB" sz="1600" dirty="0" err="1">
                          <a:latin typeface="Century Gothic" panose="020B0502020202020204" pitchFamily="34" charset="0"/>
                        </a:rPr>
                        <a:t>oder</a:t>
                      </a:r>
                      <a:endParaRPr lang="en-GB" sz="1600" dirty="0">
                        <a:latin typeface="Century Gothic" panose="020B0502020202020204" pitchFamily="34" charset="0"/>
                      </a:endParaRPr>
                    </a:p>
                  </a:txBody>
                  <a:tcPr anchor="ctr"/>
                </a:tc>
                <a:tc>
                  <a:txBody>
                    <a:bodyPr/>
                    <a:lstStyle/>
                    <a:p>
                      <a:endParaRPr lang="en-GB" sz="1600">
                        <a:latin typeface="Century Gothic" panose="020B0502020202020204" pitchFamily="34" charset="0"/>
                      </a:endParaRPr>
                    </a:p>
                  </a:txBody>
                  <a:tcPr anchor="ctr"/>
                </a:tc>
                <a:extLst>
                  <a:ext uri="{0D108BD9-81ED-4DB2-BD59-A6C34878D82A}">
                    <a16:rowId xmlns:a16="http://schemas.microsoft.com/office/drawing/2014/main" val="10000"/>
                  </a:ext>
                </a:extLst>
              </a:tr>
              <a:tr h="370840">
                <a:tc>
                  <a:txBody>
                    <a:bodyPr/>
                    <a:lstStyle/>
                    <a:p>
                      <a:r>
                        <a:rPr lang="en-GB" sz="1600" dirty="0" err="1">
                          <a:latin typeface="Century Gothic" panose="020B0502020202020204" pitchFamily="34" charset="0"/>
                        </a:rPr>
                        <a:t>nicht</a:t>
                      </a:r>
                      <a:endParaRPr lang="en-GB" sz="1600" dirty="0">
                        <a:latin typeface="Century Gothic" panose="020B0502020202020204" pitchFamily="34" charset="0"/>
                      </a:endParaRPr>
                    </a:p>
                  </a:txBody>
                  <a:tcPr anchor="ctr"/>
                </a:tc>
                <a:tc>
                  <a:txBody>
                    <a:bodyPr/>
                    <a:lstStyle/>
                    <a:p>
                      <a:endParaRPr lang="en-GB" sz="1600" dirty="0">
                        <a:latin typeface="Century Gothic" panose="020B0502020202020204" pitchFamily="34" charset="0"/>
                      </a:endParaRPr>
                    </a:p>
                  </a:txBody>
                  <a:tcPr anchor="ctr"/>
                </a:tc>
                <a:tc>
                  <a:txBody>
                    <a:bodyPr/>
                    <a:lstStyle/>
                    <a:p>
                      <a:r>
                        <a:rPr lang="en-GB" sz="1600" dirty="0" err="1">
                          <a:latin typeface="Century Gothic" panose="020B0502020202020204" pitchFamily="34" charset="0"/>
                        </a:rPr>
                        <a:t>viel</a:t>
                      </a:r>
                      <a:endParaRPr lang="en-GB" sz="1600" dirty="0">
                        <a:latin typeface="Century Gothic" panose="020B0502020202020204" pitchFamily="34" charset="0"/>
                      </a:endParaRPr>
                    </a:p>
                  </a:txBody>
                  <a:tcPr anchor="ctr"/>
                </a:tc>
                <a:tc>
                  <a:txBody>
                    <a:bodyPr/>
                    <a:lstStyle/>
                    <a:p>
                      <a:endParaRPr lang="en-GB" sz="1600">
                        <a:latin typeface="Century Gothic" panose="020B0502020202020204" pitchFamily="34" charset="0"/>
                      </a:endParaRPr>
                    </a:p>
                  </a:txBody>
                  <a:tcPr anchor="ctr"/>
                </a:tc>
                <a:extLst>
                  <a:ext uri="{0D108BD9-81ED-4DB2-BD59-A6C34878D82A}">
                    <a16:rowId xmlns:a16="http://schemas.microsoft.com/office/drawing/2014/main" val="10001"/>
                  </a:ext>
                </a:extLst>
              </a:tr>
              <a:tr h="370840">
                <a:tc>
                  <a:txBody>
                    <a:bodyPr/>
                    <a:lstStyle/>
                    <a:p>
                      <a:r>
                        <a:rPr lang="en-GB" sz="1600" dirty="0" err="1">
                          <a:latin typeface="Century Gothic" panose="020B0502020202020204" pitchFamily="34" charset="0"/>
                        </a:rPr>
                        <a:t>aber</a:t>
                      </a:r>
                      <a:endParaRPr lang="en-GB" sz="1600" dirty="0">
                        <a:latin typeface="Century Gothic" panose="020B0502020202020204" pitchFamily="34" charset="0"/>
                      </a:endParaRPr>
                    </a:p>
                  </a:txBody>
                  <a:tcPr anchor="ctr"/>
                </a:tc>
                <a:tc>
                  <a:txBody>
                    <a:bodyPr/>
                    <a:lstStyle/>
                    <a:p>
                      <a:endParaRPr lang="en-GB" sz="1600">
                        <a:latin typeface="Century Gothic" panose="020B0502020202020204" pitchFamily="34" charset="0"/>
                      </a:endParaRPr>
                    </a:p>
                  </a:txBody>
                  <a:tcPr anchor="ctr"/>
                </a:tc>
                <a:tc>
                  <a:txBody>
                    <a:bodyPr/>
                    <a:lstStyle/>
                    <a:p>
                      <a:r>
                        <a:rPr lang="en-GB" sz="1600" dirty="0" err="1">
                          <a:latin typeface="Century Gothic" panose="020B0502020202020204" pitchFamily="34" charset="0"/>
                        </a:rPr>
                        <a:t>sagen</a:t>
                      </a:r>
                      <a:endParaRPr lang="en-GB" sz="1600" dirty="0">
                        <a:latin typeface="Century Gothic" panose="020B0502020202020204" pitchFamily="34" charset="0"/>
                      </a:endParaRPr>
                    </a:p>
                  </a:txBody>
                  <a:tcPr anchor="ctr"/>
                </a:tc>
                <a:tc>
                  <a:txBody>
                    <a:bodyPr/>
                    <a:lstStyle/>
                    <a:p>
                      <a:endParaRPr lang="en-GB" sz="1600">
                        <a:latin typeface="Century Gothic" panose="020B0502020202020204" pitchFamily="34" charset="0"/>
                      </a:endParaRPr>
                    </a:p>
                  </a:txBody>
                  <a:tcPr anchor="ctr"/>
                </a:tc>
                <a:extLst>
                  <a:ext uri="{0D108BD9-81ED-4DB2-BD59-A6C34878D82A}">
                    <a16:rowId xmlns:a16="http://schemas.microsoft.com/office/drawing/2014/main" val="10002"/>
                  </a:ext>
                </a:extLst>
              </a:tr>
              <a:tr h="370840">
                <a:tc>
                  <a:txBody>
                    <a:bodyPr/>
                    <a:lstStyle/>
                    <a:p>
                      <a:r>
                        <a:rPr lang="en-GB" sz="1600" dirty="0" err="1">
                          <a:latin typeface="Century Gothic" panose="020B0502020202020204" pitchFamily="34" charset="0"/>
                        </a:rPr>
                        <a:t>etwas</a:t>
                      </a:r>
                      <a:endParaRPr lang="en-GB" sz="1600" dirty="0">
                        <a:latin typeface="Century Gothic" panose="020B0502020202020204" pitchFamily="34" charset="0"/>
                      </a:endParaRPr>
                    </a:p>
                  </a:txBody>
                  <a:tcPr anchor="ctr"/>
                </a:tc>
                <a:tc>
                  <a:txBody>
                    <a:bodyPr/>
                    <a:lstStyle/>
                    <a:p>
                      <a:endParaRPr lang="en-GB" sz="1600">
                        <a:latin typeface="Century Gothic" panose="020B0502020202020204" pitchFamily="34" charset="0"/>
                      </a:endParaRPr>
                    </a:p>
                  </a:txBody>
                  <a:tcPr anchor="ctr"/>
                </a:tc>
                <a:tc>
                  <a:txBody>
                    <a:bodyPr/>
                    <a:lstStyle/>
                    <a:p>
                      <a:r>
                        <a:rPr lang="en-GB" sz="1600" dirty="0" err="1">
                          <a:latin typeface="Century Gothic" panose="020B0502020202020204" pitchFamily="34" charset="0"/>
                        </a:rPr>
                        <a:t>gemeinsam</a:t>
                      </a:r>
                      <a:endParaRPr lang="en-GB" sz="1600" dirty="0">
                        <a:latin typeface="Century Gothic" panose="020B0502020202020204" pitchFamily="34" charset="0"/>
                      </a:endParaRPr>
                    </a:p>
                  </a:txBody>
                  <a:tcPr anchor="ctr"/>
                </a:tc>
                <a:tc>
                  <a:txBody>
                    <a:bodyPr/>
                    <a:lstStyle/>
                    <a:p>
                      <a:endParaRPr lang="en-GB" sz="1600" dirty="0">
                        <a:latin typeface="Century Gothic" panose="020B0502020202020204" pitchFamily="34" charset="0"/>
                      </a:endParaRPr>
                    </a:p>
                  </a:txBody>
                  <a:tcPr anchor="ctr"/>
                </a:tc>
                <a:extLst>
                  <a:ext uri="{0D108BD9-81ED-4DB2-BD59-A6C34878D82A}">
                    <a16:rowId xmlns:a16="http://schemas.microsoft.com/office/drawing/2014/main" val="10003"/>
                  </a:ext>
                </a:extLst>
              </a:tr>
              <a:tr h="370840">
                <a:tc>
                  <a:txBody>
                    <a:bodyPr/>
                    <a:lstStyle/>
                    <a:p>
                      <a:r>
                        <a:rPr lang="en-GB" sz="1600" dirty="0">
                          <a:latin typeface="Century Gothic" panose="020B0502020202020204" pitchFamily="34" charset="0"/>
                        </a:rPr>
                        <a:t>und</a:t>
                      </a:r>
                    </a:p>
                  </a:txBody>
                  <a:tcPr anchor="ctr"/>
                </a:tc>
                <a:tc>
                  <a:txBody>
                    <a:bodyPr/>
                    <a:lstStyle/>
                    <a:p>
                      <a:endParaRPr lang="en-GB" sz="1600">
                        <a:latin typeface="Century Gothic" panose="020B0502020202020204" pitchFamily="34" charset="0"/>
                      </a:endParaRPr>
                    </a:p>
                  </a:txBody>
                  <a:tcPr anchor="ctr"/>
                </a:tc>
                <a:tc>
                  <a:txBody>
                    <a:bodyPr/>
                    <a:lstStyle/>
                    <a:p>
                      <a:r>
                        <a:rPr lang="en-GB" sz="1600" dirty="0" err="1">
                          <a:latin typeface="Century Gothic" panose="020B0502020202020204" pitchFamily="34" charset="0"/>
                        </a:rPr>
                        <a:t>viele</a:t>
                      </a:r>
                      <a:endParaRPr lang="en-GB" sz="1600" dirty="0">
                        <a:latin typeface="Century Gothic" panose="020B0502020202020204" pitchFamily="34" charset="0"/>
                      </a:endParaRPr>
                    </a:p>
                  </a:txBody>
                  <a:tcPr anchor="ctr"/>
                </a:tc>
                <a:tc>
                  <a:txBody>
                    <a:bodyPr/>
                    <a:lstStyle/>
                    <a:p>
                      <a:endParaRPr lang="en-GB" sz="1600" dirty="0">
                        <a:latin typeface="Century Gothic" panose="020B0502020202020204" pitchFamily="34" charset="0"/>
                      </a:endParaRPr>
                    </a:p>
                  </a:txBody>
                  <a:tcPr anchor="ctr"/>
                </a:tc>
                <a:extLst>
                  <a:ext uri="{0D108BD9-81ED-4DB2-BD59-A6C34878D82A}">
                    <a16:rowId xmlns:a16="http://schemas.microsoft.com/office/drawing/2014/main" val="10004"/>
                  </a:ext>
                </a:extLst>
              </a:tr>
              <a:tr h="370840">
                <a:tc>
                  <a:txBody>
                    <a:bodyPr/>
                    <a:lstStyle/>
                    <a:p>
                      <a:r>
                        <a:rPr lang="en-GB" sz="1600" dirty="0" err="1">
                          <a:latin typeface="Century Gothic" panose="020B0502020202020204" pitchFamily="34" charset="0"/>
                        </a:rPr>
                        <a:t>allein</a:t>
                      </a:r>
                      <a:endParaRPr lang="en-GB" sz="1600" dirty="0">
                        <a:latin typeface="Century Gothic" panose="020B0502020202020204" pitchFamily="34" charset="0"/>
                      </a:endParaRPr>
                    </a:p>
                  </a:txBody>
                  <a:tcPr anchor="ctr"/>
                </a:tc>
                <a:tc>
                  <a:txBody>
                    <a:bodyPr/>
                    <a:lstStyle/>
                    <a:p>
                      <a:endParaRPr lang="en-GB" sz="1600" dirty="0">
                        <a:latin typeface="Century Gothic" panose="020B0502020202020204" pitchFamily="34" charset="0"/>
                      </a:endParaRPr>
                    </a:p>
                  </a:txBody>
                  <a:tcPr anchor="ctr"/>
                </a:tc>
                <a:tc>
                  <a:txBody>
                    <a:bodyPr/>
                    <a:lstStyle/>
                    <a:p>
                      <a:r>
                        <a:rPr lang="en-GB" sz="1600" dirty="0">
                          <a:latin typeface="Century Gothic" panose="020B0502020202020204" pitchFamily="34" charset="0"/>
                        </a:rPr>
                        <a:t>Angst</a:t>
                      </a:r>
                      <a:r>
                        <a:rPr lang="en-GB" sz="1600" baseline="0" dirty="0">
                          <a:latin typeface="Century Gothic" panose="020B0502020202020204" pitchFamily="34" charset="0"/>
                        </a:rPr>
                        <a:t> </a:t>
                      </a:r>
                      <a:r>
                        <a:rPr lang="en-GB" sz="1600" baseline="0" dirty="0" err="1">
                          <a:latin typeface="Century Gothic" panose="020B0502020202020204" pitchFamily="34" charset="0"/>
                        </a:rPr>
                        <a:t>vor</a:t>
                      </a:r>
                      <a:endParaRPr lang="en-GB" sz="1600" dirty="0">
                        <a:latin typeface="Century Gothic" panose="020B0502020202020204" pitchFamily="34" charset="0"/>
                      </a:endParaRPr>
                    </a:p>
                  </a:txBody>
                  <a:tcPr anchor="ctr"/>
                </a:tc>
                <a:tc>
                  <a:txBody>
                    <a:bodyPr/>
                    <a:lstStyle/>
                    <a:p>
                      <a:endParaRPr lang="en-GB" sz="1600" dirty="0">
                        <a:latin typeface="Century Gothic" panose="020B0502020202020204" pitchFamily="34" charset="0"/>
                      </a:endParaRPr>
                    </a:p>
                  </a:txBody>
                  <a:tcPr anchor="ctr"/>
                </a:tc>
                <a:extLst>
                  <a:ext uri="{0D108BD9-81ED-4DB2-BD59-A6C34878D82A}">
                    <a16:rowId xmlns:a16="http://schemas.microsoft.com/office/drawing/2014/main" val="10005"/>
                  </a:ext>
                </a:extLst>
              </a:tr>
            </a:tbl>
          </a:graphicData>
        </a:graphic>
      </p:graphicFrame>
      <p:sp>
        <p:nvSpPr>
          <p:cNvPr id="38" name="TextBox 37"/>
          <p:cNvSpPr txBox="1"/>
          <p:nvPr/>
        </p:nvSpPr>
        <p:spPr>
          <a:xfrm>
            <a:off x="56289" y="6115448"/>
            <a:ext cx="6582238" cy="338554"/>
          </a:xfrm>
          <a:prstGeom prst="rect">
            <a:avLst/>
          </a:prstGeom>
          <a:noFill/>
        </p:spPr>
        <p:txBody>
          <a:bodyPr wrap="square" rtlCol="0">
            <a:spAutoFit/>
          </a:bodyPr>
          <a:lstStyle/>
          <a:p>
            <a:r>
              <a:rPr lang="en-GB" sz="1600" dirty="0">
                <a:latin typeface="Century Gothic" panose="020B0502020202020204" pitchFamily="34" charset="0"/>
              </a:rPr>
              <a:t>You know four plural rules. Check the rule and write the plural.</a:t>
            </a:r>
          </a:p>
        </p:txBody>
      </p:sp>
      <p:graphicFrame>
        <p:nvGraphicFramePr>
          <p:cNvPr id="39" name="Table 38"/>
          <p:cNvGraphicFramePr>
            <a:graphicFrameLocks noGrp="1"/>
          </p:cNvGraphicFramePr>
          <p:nvPr>
            <p:extLst>
              <p:ext uri="{D42A27DB-BD31-4B8C-83A1-F6EECF244321}">
                <p14:modId xmlns:p14="http://schemas.microsoft.com/office/powerpoint/2010/main" val="3485316735"/>
              </p:ext>
            </p:extLst>
          </p:nvPr>
        </p:nvGraphicFramePr>
        <p:xfrm>
          <a:off x="159629" y="6430451"/>
          <a:ext cx="3337158" cy="2595880"/>
        </p:xfrm>
        <a:graphic>
          <a:graphicData uri="http://schemas.openxmlformats.org/drawingml/2006/table">
            <a:tbl>
              <a:tblPr firstRow="1" bandRow="1">
                <a:tableStyleId>{5940675A-B579-460E-94D1-54222C63F5DA}</a:tableStyleId>
              </a:tblPr>
              <a:tblGrid>
                <a:gridCol w="1320934">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tblGrid>
              <a:tr h="370840">
                <a:tc>
                  <a:txBody>
                    <a:bodyPr/>
                    <a:lstStyle/>
                    <a:p>
                      <a:endParaRPr lang="en-GB" sz="1600" dirty="0">
                        <a:latin typeface="Century Gothic" panose="020B0502020202020204" pitchFamily="34" charset="0"/>
                      </a:endParaRPr>
                    </a:p>
                  </a:txBody>
                  <a:tcPr anchor="ctr"/>
                </a:tc>
                <a:tc>
                  <a:txBody>
                    <a:bodyPr/>
                    <a:lstStyle/>
                    <a:p>
                      <a:pPr algn="ctr"/>
                      <a:r>
                        <a:rPr lang="en-GB" sz="1600" b="1" dirty="0">
                          <a:latin typeface="Century Gothic" panose="020B0502020202020204" pitchFamily="34" charset="0"/>
                        </a:rPr>
                        <a:t>Plural</a:t>
                      </a:r>
                    </a:p>
                  </a:txBody>
                  <a:tcPr anchor="ctr"/>
                </a:tc>
                <a:tc>
                  <a:txBody>
                    <a:bodyPr/>
                    <a:lstStyle/>
                    <a:p>
                      <a:pPr algn="ctr"/>
                      <a:r>
                        <a:rPr lang="en-GB" sz="1600" b="1" dirty="0">
                          <a:latin typeface="Century Gothic" panose="020B0502020202020204" pitchFamily="34" charset="0"/>
                        </a:rPr>
                        <a:t>Rule</a:t>
                      </a:r>
                    </a:p>
                  </a:txBody>
                  <a:tcPr anchor="ctr"/>
                </a:tc>
                <a:extLst>
                  <a:ext uri="{0D108BD9-81ED-4DB2-BD59-A6C34878D82A}">
                    <a16:rowId xmlns:a16="http://schemas.microsoft.com/office/drawing/2014/main" val="10000"/>
                  </a:ext>
                </a:extLst>
              </a:tr>
              <a:tr h="370840">
                <a:tc>
                  <a:txBody>
                    <a:bodyPr/>
                    <a:lstStyle/>
                    <a:p>
                      <a:r>
                        <a:rPr lang="en-GB" sz="1600" dirty="0">
                          <a:latin typeface="Century Gothic" panose="020B0502020202020204" pitchFamily="34" charset="0"/>
                        </a:rPr>
                        <a:t>die </a:t>
                      </a:r>
                      <a:r>
                        <a:rPr lang="en-GB" sz="1600" dirty="0" err="1">
                          <a:latin typeface="Century Gothic" panose="020B0502020202020204" pitchFamily="34" charset="0"/>
                        </a:rPr>
                        <a:t>Katze</a:t>
                      </a:r>
                      <a:endParaRPr lang="en-GB" sz="1600" dirty="0">
                        <a:latin typeface="Century Gothic" panose="020B0502020202020204" pitchFamily="34" charset="0"/>
                      </a:endParaRPr>
                    </a:p>
                  </a:txBody>
                  <a:tcPr anchor="ctr"/>
                </a:tc>
                <a:tc>
                  <a:txBody>
                    <a:bodyPr/>
                    <a:lstStyle/>
                    <a:p>
                      <a:r>
                        <a:rPr lang="en-GB" sz="1600" dirty="0">
                          <a:latin typeface="Century Gothic" panose="020B0502020202020204" pitchFamily="34" charset="0"/>
                        </a:rPr>
                        <a:t>die</a:t>
                      </a:r>
                      <a:r>
                        <a:rPr lang="en-GB" sz="1600" baseline="0" dirty="0">
                          <a:latin typeface="Century Gothic" panose="020B0502020202020204" pitchFamily="34" charset="0"/>
                        </a:rPr>
                        <a:t> </a:t>
                      </a:r>
                      <a:r>
                        <a:rPr lang="en-GB" sz="1600" dirty="0" err="1">
                          <a:latin typeface="Century Gothic" panose="020B0502020202020204" pitchFamily="34" charset="0"/>
                        </a:rPr>
                        <a:t>Katze</a:t>
                      </a:r>
                      <a:r>
                        <a:rPr lang="en-GB" sz="1600" b="1" dirty="0" err="1">
                          <a:latin typeface="Century Gothic" panose="020B0502020202020204" pitchFamily="34" charset="0"/>
                        </a:rPr>
                        <a:t>n</a:t>
                      </a:r>
                      <a:endParaRPr lang="en-GB" sz="1600" b="1" dirty="0">
                        <a:latin typeface="Century Gothic" panose="020B0502020202020204" pitchFamily="34" charset="0"/>
                      </a:endParaRPr>
                    </a:p>
                  </a:txBody>
                  <a:tcPr anchor="ctr"/>
                </a:tc>
                <a:tc>
                  <a:txBody>
                    <a:bodyPr/>
                    <a:lstStyle/>
                    <a:p>
                      <a:pPr algn="ctr"/>
                      <a:r>
                        <a:rPr lang="en-GB" sz="1600" dirty="0">
                          <a:latin typeface="Century Gothic" panose="020B0502020202020204" pitchFamily="34" charset="0"/>
                        </a:rPr>
                        <a:t>3</a:t>
                      </a:r>
                    </a:p>
                  </a:txBody>
                  <a:tcPr anchor="ctr"/>
                </a:tc>
                <a:extLst>
                  <a:ext uri="{0D108BD9-81ED-4DB2-BD59-A6C34878D82A}">
                    <a16:rowId xmlns:a16="http://schemas.microsoft.com/office/drawing/2014/main" val="10001"/>
                  </a:ext>
                </a:extLst>
              </a:tr>
              <a:tr h="370840">
                <a:tc>
                  <a:txBody>
                    <a:bodyPr/>
                    <a:lstStyle/>
                    <a:p>
                      <a:r>
                        <a:rPr lang="en-GB" sz="1600" dirty="0">
                          <a:latin typeface="Century Gothic" panose="020B0502020202020204" pitchFamily="34" charset="0"/>
                        </a:rPr>
                        <a:t>der </a:t>
                      </a:r>
                      <a:r>
                        <a:rPr lang="en-GB" sz="1600" dirty="0" err="1">
                          <a:latin typeface="Century Gothic" panose="020B0502020202020204" pitchFamily="34" charset="0"/>
                        </a:rPr>
                        <a:t>Fisch</a:t>
                      </a:r>
                      <a:endParaRPr lang="en-GB" sz="1600" dirty="0">
                        <a:latin typeface="Century Gothic" panose="020B0502020202020204" pitchFamily="34" charset="0"/>
                      </a:endParaRPr>
                    </a:p>
                  </a:txBody>
                  <a:tcPr anchor="ctr"/>
                </a:tc>
                <a:tc>
                  <a:txBody>
                    <a:bodyPr/>
                    <a:lstStyle/>
                    <a:p>
                      <a:endParaRPr lang="en-GB" sz="1600" dirty="0">
                        <a:latin typeface="Century Gothic" panose="020B0502020202020204" pitchFamily="34" charset="0"/>
                      </a:endParaRPr>
                    </a:p>
                  </a:txBody>
                  <a:tcPr anchor="ctr"/>
                </a:tc>
                <a:tc>
                  <a:txBody>
                    <a:bodyPr/>
                    <a:lstStyle/>
                    <a:p>
                      <a:pPr algn="ctr"/>
                      <a:r>
                        <a:rPr lang="en-GB" sz="1600" dirty="0">
                          <a:latin typeface="Century Gothic" panose="020B0502020202020204" pitchFamily="34" charset="0"/>
                        </a:rPr>
                        <a:t>1</a:t>
                      </a:r>
                    </a:p>
                  </a:txBody>
                  <a:tcPr anchor="ctr"/>
                </a:tc>
                <a:extLst>
                  <a:ext uri="{0D108BD9-81ED-4DB2-BD59-A6C34878D82A}">
                    <a16:rowId xmlns:a16="http://schemas.microsoft.com/office/drawing/2014/main" val="10002"/>
                  </a:ext>
                </a:extLst>
              </a:tr>
              <a:tr h="370840">
                <a:tc>
                  <a:txBody>
                    <a:bodyPr/>
                    <a:lstStyle/>
                    <a:p>
                      <a:r>
                        <a:rPr lang="en-GB" sz="1600" dirty="0">
                          <a:latin typeface="Century Gothic" panose="020B0502020202020204" pitchFamily="34" charset="0"/>
                        </a:rPr>
                        <a:t>die </a:t>
                      </a:r>
                      <a:r>
                        <a:rPr lang="en-GB" sz="1600" dirty="0" err="1">
                          <a:latin typeface="Century Gothic" panose="020B0502020202020204" pitchFamily="34" charset="0"/>
                        </a:rPr>
                        <a:t>Maus</a:t>
                      </a:r>
                      <a:endParaRPr lang="en-GB" sz="1600" dirty="0">
                        <a:latin typeface="Century Gothic" panose="020B0502020202020204" pitchFamily="34" charset="0"/>
                      </a:endParaRPr>
                    </a:p>
                  </a:txBody>
                  <a:tcPr anchor="ctr"/>
                </a:tc>
                <a:tc>
                  <a:txBody>
                    <a:bodyPr/>
                    <a:lstStyle/>
                    <a:p>
                      <a:endParaRPr lang="en-GB" sz="1600">
                        <a:latin typeface="Century Gothic" panose="020B0502020202020204" pitchFamily="34" charset="0"/>
                      </a:endParaRPr>
                    </a:p>
                  </a:txBody>
                  <a:tcPr anchor="ctr"/>
                </a:tc>
                <a:tc>
                  <a:txBody>
                    <a:bodyPr/>
                    <a:lstStyle/>
                    <a:p>
                      <a:pPr algn="ctr"/>
                      <a:r>
                        <a:rPr lang="en-GB" sz="1600" dirty="0">
                          <a:latin typeface="Century Gothic" panose="020B0502020202020204" pitchFamily="34" charset="0"/>
                        </a:rPr>
                        <a:t>4</a:t>
                      </a:r>
                    </a:p>
                  </a:txBody>
                  <a:tcPr anchor="ctr"/>
                </a:tc>
                <a:extLst>
                  <a:ext uri="{0D108BD9-81ED-4DB2-BD59-A6C34878D82A}">
                    <a16:rowId xmlns:a16="http://schemas.microsoft.com/office/drawing/2014/main" val="10003"/>
                  </a:ext>
                </a:extLst>
              </a:tr>
              <a:tr h="370840">
                <a:tc>
                  <a:txBody>
                    <a:bodyPr/>
                    <a:lstStyle/>
                    <a:p>
                      <a:r>
                        <a:rPr lang="en-GB" sz="1600" dirty="0">
                          <a:latin typeface="Century Gothic" panose="020B0502020202020204" pitchFamily="34" charset="0"/>
                        </a:rPr>
                        <a:t>das Kind</a:t>
                      </a:r>
                    </a:p>
                  </a:txBody>
                  <a:tcPr anchor="ctr"/>
                </a:tc>
                <a:tc>
                  <a:txBody>
                    <a:bodyPr/>
                    <a:lstStyle/>
                    <a:p>
                      <a:endParaRPr lang="en-GB" sz="1600">
                        <a:latin typeface="Century Gothic" panose="020B0502020202020204" pitchFamily="34" charset="0"/>
                      </a:endParaRPr>
                    </a:p>
                  </a:txBody>
                  <a:tcPr anchor="ctr"/>
                </a:tc>
                <a:tc>
                  <a:txBody>
                    <a:bodyPr/>
                    <a:lstStyle/>
                    <a:p>
                      <a:pPr algn="ctr"/>
                      <a:r>
                        <a:rPr lang="en-GB" sz="1600" dirty="0">
                          <a:latin typeface="Century Gothic" panose="020B0502020202020204" pitchFamily="34" charset="0"/>
                        </a:rPr>
                        <a:t>4</a:t>
                      </a:r>
                    </a:p>
                  </a:txBody>
                  <a:tcPr anchor="ctr"/>
                </a:tc>
                <a:extLst>
                  <a:ext uri="{0D108BD9-81ED-4DB2-BD59-A6C34878D82A}">
                    <a16:rowId xmlns:a16="http://schemas.microsoft.com/office/drawing/2014/main" val="10004"/>
                  </a:ext>
                </a:extLst>
              </a:tr>
              <a:tr h="370840">
                <a:tc>
                  <a:txBody>
                    <a:bodyPr/>
                    <a:lstStyle/>
                    <a:p>
                      <a:r>
                        <a:rPr lang="en-GB" sz="1600" dirty="0">
                          <a:latin typeface="Century Gothic" panose="020B0502020202020204" pitchFamily="34" charset="0"/>
                        </a:rPr>
                        <a:t>der Freund</a:t>
                      </a:r>
                    </a:p>
                  </a:txBody>
                  <a:tcPr anchor="ctr"/>
                </a:tc>
                <a:tc>
                  <a:txBody>
                    <a:bodyPr/>
                    <a:lstStyle/>
                    <a:p>
                      <a:endParaRPr lang="en-GB" sz="1600">
                        <a:latin typeface="Century Gothic" panose="020B0502020202020204" pitchFamily="34" charset="0"/>
                      </a:endParaRPr>
                    </a:p>
                  </a:txBody>
                  <a:tcPr anchor="ctr"/>
                </a:tc>
                <a:tc>
                  <a:txBody>
                    <a:bodyPr/>
                    <a:lstStyle/>
                    <a:p>
                      <a:pPr algn="ctr"/>
                      <a:r>
                        <a:rPr lang="en-GB" sz="1600" dirty="0">
                          <a:latin typeface="Century Gothic" panose="020B0502020202020204" pitchFamily="34" charset="0"/>
                        </a:rPr>
                        <a:t>1</a:t>
                      </a:r>
                    </a:p>
                  </a:txBody>
                  <a:tcPr anchor="ctr"/>
                </a:tc>
                <a:extLst>
                  <a:ext uri="{0D108BD9-81ED-4DB2-BD59-A6C34878D82A}">
                    <a16:rowId xmlns:a16="http://schemas.microsoft.com/office/drawing/2014/main" val="10005"/>
                  </a:ext>
                </a:extLst>
              </a:tr>
              <a:tr h="370840">
                <a:tc>
                  <a:txBody>
                    <a:bodyPr/>
                    <a:lstStyle/>
                    <a:p>
                      <a:r>
                        <a:rPr lang="en-GB" sz="1600" dirty="0">
                          <a:latin typeface="Century Gothic" panose="020B0502020202020204" pitchFamily="34" charset="0"/>
                        </a:rPr>
                        <a:t>der Hund</a:t>
                      </a:r>
                    </a:p>
                  </a:txBody>
                  <a:tcPr anchor="ctr"/>
                </a:tc>
                <a:tc>
                  <a:txBody>
                    <a:bodyPr/>
                    <a:lstStyle/>
                    <a:p>
                      <a:endParaRPr lang="en-GB" sz="1600" dirty="0">
                        <a:latin typeface="Century Gothic" panose="020B0502020202020204" pitchFamily="34" charset="0"/>
                      </a:endParaRPr>
                    </a:p>
                  </a:txBody>
                  <a:tcPr anchor="ctr"/>
                </a:tc>
                <a:tc>
                  <a:txBody>
                    <a:bodyPr/>
                    <a:lstStyle/>
                    <a:p>
                      <a:pPr algn="ctr"/>
                      <a:r>
                        <a:rPr lang="en-GB" sz="1600" dirty="0">
                          <a:latin typeface="Century Gothic" panose="020B0502020202020204" pitchFamily="34" charset="0"/>
                        </a:rPr>
                        <a:t>1</a:t>
                      </a:r>
                    </a:p>
                  </a:txBody>
                  <a:tcPr anchor="ctr"/>
                </a:tc>
                <a:extLst>
                  <a:ext uri="{0D108BD9-81ED-4DB2-BD59-A6C34878D82A}">
                    <a16:rowId xmlns:a16="http://schemas.microsoft.com/office/drawing/2014/main" val="10006"/>
                  </a:ext>
                </a:extLst>
              </a:tr>
            </a:tbl>
          </a:graphicData>
        </a:graphic>
      </p:graphicFrame>
      <p:sp>
        <p:nvSpPr>
          <p:cNvPr id="40" name="Speech Bubble: Rectangle with Corners Rounded 19">
            <a:extLst>
              <a:ext uri="{FF2B5EF4-FFF2-40B4-BE49-F238E27FC236}">
                <a16:creationId xmlns:a16="http://schemas.microsoft.com/office/drawing/2014/main" id="{A32A26A5-8FA3-438A-A775-4F31378E3174}"/>
              </a:ext>
            </a:extLst>
          </p:cNvPr>
          <p:cNvSpPr/>
          <p:nvPr/>
        </p:nvSpPr>
        <p:spPr>
          <a:xfrm>
            <a:off x="3589885" y="6429966"/>
            <a:ext cx="3013481" cy="1003436"/>
          </a:xfrm>
          <a:prstGeom prst="wedgeRoundRectCallout">
            <a:avLst>
              <a:gd name="adj1" fmla="val -47720"/>
              <a:gd name="adj2" fmla="val 27845"/>
              <a:gd name="adj3" fmla="val 16667"/>
            </a:avLst>
          </a:prstGeom>
          <a:solidFill>
            <a:srgbClr val="FDEEB9"/>
          </a:solidFill>
          <a:ln>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GB" sz="1400" dirty="0">
                <a:solidFill>
                  <a:srgbClr val="000000"/>
                </a:solidFill>
                <a:latin typeface="Century Gothic" panose="020B0502020202020204" pitchFamily="34" charset="0"/>
              </a:rPr>
              <a:t>There is no new vocabulary for this week but revise all vocabulary from this year in this Y7 mashup.</a:t>
            </a:r>
            <a:endParaRPr lang="en-US" sz="1400" dirty="0">
              <a:solidFill>
                <a:srgbClr val="00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001" y="7516615"/>
            <a:ext cx="957232" cy="957232"/>
          </a:xfrm>
          <a:prstGeom prst="rect">
            <a:avLst/>
          </a:prstGeom>
        </p:spPr>
      </p:pic>
    </p:spTree>
    <p:extLst>
      <p:ext uri="{BB962C8B-B14F-4D97-AF65-F5344CB8AC3E}">
        <p14:creationId xmlns:p14="http://schemas.microsoft.com/office/powerpoint/2010/main" val="17387867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566" y="6494198"/>
            <a:ext cx="5241967" cy="338554"/>
          </a:xfrm>
          <a:prstGeom prst="rect">
            <a:avLst/>
          </a:prstGeom>
          <a:solidFill>
            <a:schemeClr val="bg1">
              <a:lumMod val="95000"/>
            </a:schemeClr>
          </a:solidFill>
        </p:spPr>
        <p:txBody>
          <a:bodyPr wrap="square">
            <a:spAutoFit/>
          </a:bodyPr>
          <a:lstStyle/>
          <a:p>
            <a:r>
              <a:rPr lang="en-GB" sz="1600" dirty="0">
                <a:solidFill>
                  <a:srgbClr val="000000"/>
                </a:solidFill>
                <a:latin typeface="Century Gothic" panose="020B0502020202020204" pitchFamily="34" charset="0"/>
              </a:rPr>
              <a:t>With </a:t>
            </a:r>
            <a:r>
              <a:rPr lang="en-GB" sz="1600" b="1" dirty="0">
                <a:solidFill>
                  <a:srgbClr val="000000"/>
                </a:solidFill>
                <a:latin typeface="Century Gothic" panose="020B0502020202020204" pitchFamily="34" charset="0"/>
              </a:rPr>
              <a:t>verbs, </a:t>
            </a:r>
            <a:r>
              <a:rPr lang="en-GB" sz="1600" dirty="0">
                <a:solidFill>
                  <a:srgbClr val="000000"/>
                </a:solidFill>
                <a:latin typeface="Century Gothic" panose="020B0502020202020204" pitchFamily="34" charset="0"/>
              </a:rPr>
              <a:t>add ‘</a:t>
            </a:r>
            <a:r>
              <a:rPr lang="en-GB" sz="1600" b="1" dirty="0" err="1">
                <a:solidFill>
                  <a:srgbClr val="000000"/>
                </a:solidFill>
                <a:latin typeface="Century Gothic" panose="020B0502020202020204" pitchFamily="34" charset="0"/>
              </a:rPr>
              <a:t>nicht</a:t>
            </a:r>
            <a:r>
              <a:rPr lang="en-GB" sz="1600" dirty="0">
                <a:solidFill>
                  <a:srgbClr val="000000"/>
                </a:solidFill>
                <a:latin typeface="Century Gothic" panose="020B0502020202020204" pitchFamily="34" charset="0"/>
              </a:rPr>
              <a:t>’ before the infinitive verb:</a:t>
            </a:r>
          </a:p>
        </p:txBody>
      </p: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3</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103380" y="597128"/>
            <a:ext cx="6651239" cy="369332"/>
          </a:xfrm>
          <a:prstGeom prst="rect">
            <a:avLst/>
          </a:prstGeom>
          <a:noFill/>
        </p:spPr>
        <p:txBody>
          <a:bodyPr wrap="square" rtlCol="0">
            <a:spAutoFit/>
          </a:bodyPr>
          <a:lstStyle/>
          <a:p>
            <a:r>
              <a:rPr lang="en-GB" b="1" dirty="0">
                <a:latin typeface="Century Gothic" panose="020B0502020202020204" pitchFamily="34" charset="0"/>
              </a:rPr>
              <a:t>Modal verbs DÜRFEN, MÜSSEN, WOLLEN</a:t>
            </a: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53</a:t>
            </a:r>
          </a:p>
        </p:txBody>
      </p:sp>
      <p:sp>
        <p:nvSpPr>
          <p:cNvPr id="6" name="TextBox 5"/>
          <p:cNvSpPr txBox="1"/>
          <p:nvPr/>
        </p:nvSpPr>
        <p:spPr>
          <a:xfrm>
            <a:off x="61368" y="966460"/>
            <a:ext cx="6786815" cy="830997"/>
          </a:xfrm>
          <a:prstGeom prst="rect">
            <a:avLst/>
          </a:prstGeom>
          <a:noFill/>
        </p:spPr>
        <p:txBody>
          <a:bodyPr wrap="square" rtlCol="0">
            <a:spAutoFit/>
          </a:bodyPr>
          <a:lstStyle/>
          <a:p>
            <a:r>
              <a:rPr lang="en-GB" sz="1600" dirty="0">
                <a:latin typeface="Century Gothic" panose="020B0502020202020204" pitchFamily="34" charset="0"/>
              </a:rPr>
              <a:t>These modal verbs are irregular, like KÖNNEN and MÖGEN; the forms for ‘I’ and ‘s/he’ are the same.</a:t>
            </a:r>
          </a:p>
          <a:p>
            <a:r>
              <a:rPr lang="en-GB" sz="1600" dirty="0">
                <a:latin typeface="Century Gothic" panose="020B0502020202020204" pitchFamily="34" charset="0"/>
              </a:rPr>
              <a:t> </a:t>
            </a:r>
          </a:p>
        </p:txBody>
      </p:sp>
      <p:sp>
        <p:nvSpPr>
          <p:cNvPr id="19" name="TextBox 18">
            <a:extLst>
              <a:ext uri="{FF2B5EF4-FFF2-40B4-BE49-F238E27FC236}">
                <a16:creationId xmlns:a16="http://schemas.microsoft.com/office/drawing/2014/main" id="{64DF009D-C2C0-4BE5-BB78-D7F4E9400D48}"/>
              </a:ext>
            </a:extLst>
          </p:cNvPr>
          <p:cNvSpPr txBox="1"/>
          <p:nvPr/>
        </p:nvSpPr>
        <p:spPr>
          <a:xfrm>
            <a:off x="0" y="1646026"/>
            <a:ext cx="6535478" cy="338554"/>
          </a:xfrm>
          <a:prstGeom prst="rect">
            <a:avLst/>
          </a:prstGeom>
          <a:noFill/>
        </p:spPr>
        <p:txBody>
          <a:bodyPr wrap="square" rtlCol="0">
            <a:spAutoFit/>
          </a:bodyPr>
          <a:lstStyle/>
          <a:p>
            <a:pPr fontAlgn="auto">
              <a:spcBef>
                <a:spcPts val="0"/>
              </a:spcBef>
              <a:spcAft>
                <a:spcPts val="0"/>
              </a:spcAft>
            </a:pPr>
            <a:endParaRPr lang="en-US" sz="1600" dirty="0">
              <a:solidFill>
                <a:srgbClr val="000000"/>
              </a:solidFill>
              <a:latin typeface="Century Gothic" panose="020B0502020202020204" pitchFamily="34" charset="0"/>
            </a:endParaRPr>
          </a:p>
        </p:txBody>
      </p:sp>
      <p:sp>
        <p:nvSpPr>
          <p:cNvPr id="21" name="TextBox 20">
            <a:extLst>
              <a:ext uri="{FF2B5EF4-FFF2-40B4-BE49-F238E27FC236}">
                <a16:creationId xmlns:a16="http://schemas.microsoft.com/office/drawing/2014/main" id="{FC14A695-68B7-4671-85FF-EB451041F2E3}"/>
              </a:ext>
            </a:extLst>
          </p:cNvPr>
          <p:cNvSpPr txBox="1"/>
          <p:nvPr/>
        </p:nvSpPr>
        <p:spPr>
          <a:xfrm>
            <a:off x="76857" y="4556335"/>
            <a:ext cx="6627290" cy="338554"/>
          </a:xfrm>
          <a:prstGeom prst="rect">
            <a:avLst/>
          </a:prstGeom>
          <a:solidFill>
            <a:srgbClr val="FDEEB9"/>
          </a:solidFill>
          <a:ln>
            <a:solidFill>
              <a:schemeClr val="tx1"/>
            </a:solidFill>
          </a:ln>
          <a:effectLst>
            <a:outerShdw blurRad="50800" dist="38100" dir="5400000" algn="t" rotWithShape="0">
              <a:prstClr val="black">
                <a:alpha val="40000"/>
              </a:prstClr>
            </a:outerShdw>
          </a:effectLst>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The second verb (</a:t>
            </a:r>
            <a:r>
              <a:rPr lang="en-GB" sz="1600" dirty="0" err="1">
                <a:solidFill>
                  <a:srgbClr val="000000"/>
                </a:solidFill>
                <a:latin typeface="Century Gothic" panose="020B0502020202020204" pitchFamily="34" charset="0"/>
              </a:rPr>
              <a:t>infinitve</a:t>
            </a:r>
            <a:r>
              <a:rPr lang="en-GB" sz="1600" dirty="0">
                <a:solidFill>
                  <a:srgbClr val="000000"/>
                </a:solidFill>
                <a:latin typeface="Century Gothic" panose="020B0502020202020204" pitchFamily="34" charset="0"/>
              </a:rPr>
              <a:t>) goes to </a:t>
            </a:r>
            <a:r>
              <a:rPr lang="en-GB" sz="1600" i="1" u="sng" dirty="0">
                <a:solidFill>
                  <a:srgbClr val="000000"/>
                </a:solidFill>
                <a:latin typeface="Century Gothic" panose="020B0502020202020204" pitchFamily="34" charset="0"/>
              </a:rPr>
              <a:t>the end </a:t>
            </a:r>
            <a:r>
              <a:rPr lang="en-GB" sz="1600" dirty="0">
                <a:solidFill>
                  <a:srgbClr val="000000"/>
                </a:solidFill>
                <a:latin typeface="Century Gothic" panose="020B0502020202020204" pitchFamily="34" charset="0"/>
              </a:rPr>
              <a:t>of the sentence.</a:t>
            </a:r>
          </a:p>
        </p:txBody>
      </p:sp>
      <p:sp>
        <p:nvSpPr>
          <p:cNvPr id="23" name="TextBox 22">
            <a:extLst>
              <a:ext uri="{FF2B5EF4-FFF2-40B4-BE49-F238E27FC236}">
                <a16:creationId xmlns:a16="http://schemas.microsoft.com/office/drawing/2014/main" id="{B936F4C6-3BCA-48C6-A03C-8078F1CE486B}"/>
              </a:ext>
            </a:extLst>
          </p:cNvPr>
          <p:cNvSpPr txBox="1"/>
          <p:nvPr/>
        </p:nvSpPr>
        <p:spPr>
          <a:xfrm>
            <a:off x="137839" y="4995027"/>
            <a:ext cx="6752356" cy="830997"/>
          </a:xfrm>
          <a:prstGeom prst="rect">
            <a:avLst/>
          </a:prstGeom>
          <a:noFill/>
        </p:spPr>
        <p:txBody>
          <a:bodyPr wrap="square" rtlCol="0">
            <a:spAutoFit/>
          </a:bodyPr>
          <a:lstStyle/>
          <a:p>
            <a:pPr fontAlgn="auto">
              <a:spcBef>
                <a:spcPts val="0"/>
              </a:spcBef>
              <a:spcAft>
                <a:spcPts val="0"/>
              </a:spcAft>
            </a:pPr>
            <a:r>
              <a:rPr lang="en-GB" sz="1600" dirty="0" err="1">
                <a:solidFill>
                  <a:srgbClr val="000000"/>
                </a:solidFill>
                <a:latin typeface="Century Gothic" panose="020B0502020202020204" pitchFamily="34" charset="0"/>
              </a:rPr>
              <a:t>Ich</a:t>
            </a:r>
            <a:r>
              <a:rPr lang="en-GB" sz="1600" dirty="0">
                <a:solidFill>
                  <a:srgbClr val="000000"/>
                </a:solidFill>
                <a:latin typeface="Century Gothic" panose="020B0502020202020204" pitchFamily="34" charset="0"/>
              </a:rPr>
              <a:t> </a:t>
            </a:r>
            <a:r>
              <a:rPr lang="en-GB" sz="1600" i="1" dirty="0" err="1">
                <a:solidFill>
                  <a:srgbClr val="000000"/>
                </a:solidFill>
                <a:latin typeface="Century Gothic" panose="020B0502020202020204" pitchFamily="34" charset="0"/>
              </a:rPr>
              <a:t>darf</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Freunde</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besuchen</a:t>
            </a:r>
            <a:r>
              <a:rPr lang="en-GB" sz="1600" b="1"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I am allowed to </a:t>
            </a:r>
            <a:r>
              <a:rPr lang="en-GB" sz="1600" b="1" i="1" dirty="0">
                <a:solidFill>
                  <a:srgbClr val="000000"/>
                </a:solidFill>
                <a:latin typeface="Century Gothic" panose="020B0502020202020204" pitchFamily="34" charset="0"/>
              </a:rPr>
              <a:t>visit </a:t>
            </a:r>
            <a:r>
              <a:rPr lang="en-GB" sz="1600" i="1" dirty="0">
                <a:solidFill>
                  <a:srgbClr val="000000"/>
                </a:solidFill>
                <a:latin typeface="Century Gothic" panose="020B0502020202020204" pitchFamily="34" charset="0"/>
              </a:rPr>
              <a:t>friends</a:t>
            </a:r>
            <a:r>
              <a:rPr lang="en-GB" sz="1600" dirty="0">
                <a:solidFill>
                  <a:srgbClr val="000000"/>
                </a:solidFill>
                <a:latin typeface="Century Gothic" panose="020B0502020202020204" pitchFamily="34" charset="0"/>
              </a:rPr>
              <a:t>.</a:t>
            </a:r>
          </a:p>
          <a:p>
            <a:pPr fontAlgn="auto">
              <a:spcBef>
                <a:spcPts val="0"/>
              </a:spcBef>
              <a:spcAft>
                <a:spcPts val="0"/>
              </a:spcAft>
            </a:pPr>
            <a:r>
              <a:rPr lang="en-GB" sz="1600" dirty="0">
                <a:solidFill>
                  <a:srgbClr val="000000"/>
                </a:solidFill>
                <a:latin typeface="Century Gothic" panose="020B0502020202020204" pitchFamily="34" charset="0"/>
              </a:rPr>
              <a:t>Du </a:t>
            </a:r>
            <a:r>
              <a:rPr lang="en-GB" sz="1600" i="1" dirty="0" err="1">
                <a:solidFill>
                  <a:srgbClr val="000000"/>
                </a:solidFill>
                <a:latin typeface="Century Gothic" panose="020B0502020202020204" pitchFamily="34" charset="0"/>
              </a:rPr>
              <a:t>musst</a:t>
            </a:r>
            <a:r>
              <a:rPr lang="en-GB" sz="1600" i="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Obst</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essen</a:t>
            </a:r>
            <a:r>
              <a:rPr lang="en-GB" sz="1600" b="1"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You have to</a:t>
            </a:r>
            <a:r>
              <a:rPr lang="en-GB" sz="1600" b="1" i="1" dirty="0">
                <a:solidFill>
                  <a:srgbClr val="000000"/>
                </a:solidFill>
                <a:latin typeface="Century Gothic" panose="020B0502020202020204" pitchFamily="34" charset="0"/>
              </a:rPr>
              <a:t> eat </a:t>
            </a:r>
            <a:r>
              <a:rPr lang="en-GB" sz="1600" i="1" dirty="0">
                <a:solidFill>
                  <a:srgbClr val="000000"/>
                </a:solidFill>
                <a:latin typeface="Century Gothic" panose="020B0502020202020204" pitchFamily="34" charset="0"/>
              </a:rPr>
              <a:t>fruit.</a:t>
            </a:r>
            <a:endParaRPr lang="en-GB" sz="1600" b="1" i="1" dirty="0">
              <a:solidFill>
                <a:srgbClr val="000000"/>
              </a:solidFill>
              <a:latin typeface="Century Gothic" panose="020B0502020202020204" pitchFamily="34" charset="0"/>
            </a:endParaRPr>
          </a:p>
          <a:p>
            <a:pPr fontAlgn="auto">
              <a:spcBef>
                <a:spcPts val="0"/>
              </a:spcBef>
              <a:spcAft>
                <a:spcPts val="0"/>
              </a:spcAft>
            </a:pPr>
            <a:r>
              <a:rPr lang="en-GB" sz="1600" dirty="0" err="1">
                <a:solidFill>
                  <a:srgbClr val="000000"/>
                </a:solidFill>
                <a:latin typeface="Century Gothic" panose="020B0502020202020204" pitchFamily="34" charset="0"/>
              </a:rPr>
              <a:t>Er</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will</a:t>
            </a:r>
            <a:r>
              <a:rPr lang="en-GB" sz="1600"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früh</a:t>
            </a:r>
            <a:r>
              <a:rPr lang="en-GB" sz="1600" dirty="0">
                <a:solidFill>
                  <a:srgbClr val="000000"/>
                </a:solidFill>
                <a:latin typeface="Century Gothic" panose="020B0502020202020204" pitchFamily="34" charset="0"/>
              </a:rPr>
              <a:t> ins </a:t>
            </a:r>
            <a:r>
              <a:rPr lang="en-GB" sz="1600" dirty="0" err="1">
                <a:solidFill>
                  <a:srgbClr val="000000"/>
                </a:solidFill>
                <a:latin typeface="Century Gothic" panose="020B0502020202020204" pitchFamily="34" charset="0"/>
              </a:rPr>
              <a:t>Bett</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gehen</a:t>
            </a:r>
            <a:r>
              <a:rPr lang="en-GB" sz="1600" b="1"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He wants to </a:t>
            </a:r>
            <a:r>
              <a:rPr lang="en-GB" sz="1600" b="1" i="1" dirty="0">
                <a:solidFill>
                  <a:srgbClr val="000000"/>
                </a:solidFill>
                <a:latin typeface="Century Gothic" panose="020B0502020202020204" pitchFamily="34" charset="0"/>
              </a:rPr>
              <a:t>go </a:t>
            </a:r>
            <a:r>
              <a:rPr lang="en-GB" sz="1600" i="1" dirty="0">
                <a:solidFill>
                  <a:srgbClr val="000000"/>
                </a:solidFill>
                <a:latin typeface="Century Gothic" panose="020B0502020202020204" pitchFamily="34" charset="0"/>
              </a:rPr>
              <a:t>to bed early.</a:t>
            </a:r>
            <a:endParaRPr lang="en-GB" sz="1600" b="1" i="1" dirty="0">
              <a:solidFill>
                <a:srgbClr val="000000"/>
              </a:solidFill>
              <a:latin typeface="Century Gothic" panose="020B0502020202020204" pitchFamily="34" charset="0"/>
            </a:endParaRPr>
          </a:p>
        </p:txBody>
      </p:sp>
      <p:sp>
        <p:nvSpPr>
          <p:cNvPr id="24" name="TextBox 23">
            <a:extLst>
              <a:ext uri="{FF2B5EF4-FFF2-40B4-BE49-F238E27FC236}">
                <a16:creationId xmlns:a16="http://schemas.microsoft.com/office/drawing/2014/main" id="{B724D1D6-2870-4350-A468-64AB944C31C7}"/>
              </a:ext>
            </a:extLst>
          </p:cNvPr>
          <p:cNvSpPr txBox="1"/>
          <p:nvPr/>
        </p:nvSpPr>
        <p:spPr>
          <a:xfrm>
            <a:off x="61368" y="7838536"/>
            <a:ext cx="6659744" cy="830997"/>
          </a:xfrm>
          <a:prstGeom prst="rect">
            <a:avLst/>
          </a:prstGeom>
          <a:noFill/>
        </p:spPr>
        <p:txBody>
          <a:bodyPr wrap="square" rtlCol="0">
            <a:spAutoFit/>
          </a:bodyPr>
          <a:lstStyle/>
          <a:p>
            <a:pPr fontAlgn="auto">
              <a:spcBef>
                <a:spcPts val="0"/>
              </a:spcBef>
              <a:spcAft>
                <a:spcPts val="0"/>
              </a:spcAft>
            </a:pPr>
            <a:r>
              <a:rPr lang="en-GB" sz="1600" dirty="0">
                <a:solidFill>
                  <a:srgbClr val="000000"/>
                </a:solidFill>
                <a:latin typeface="Century Gothic" panose="020B0502020202020204" pitchFamily="34" charset="0"/>
              </a:rPr>
              <a:t>Du </a:t>
            </a:r>
            <a:r>
              <a:rPr lang="en-GB" sz="1600" dirty="0" err="1">
                <a:solidFill>
                  <a:srgbClr val="000000"/>
                </a:solidFill>
                <a:latin typeface="Century Gothic" panose="020B0502020202020204" pitchFamily="34" charset="0"/>
              </a:rPr>
              <a:t>darfst</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k</a:t>
            </a:r>
            <a:r>
              <a:rPr lang="en-GB" sz="1600" dirty="0" err="1">
                <a:solidFill>
                  <a:srgbClr val="000000"/>
                </a:solidFill>
                <a:latin typeface="Century Gothic" panose="020B0502020202020204" pitchFamily="34" charset="0"/>
              </a:rPr>
              <a:t>ein</a:t>
            </a:r>
            <a:r>
              <a:rPr lang="en-GB" sz="1600" b="1" dirty="0" err="1">
                <a:solidFill>
                  <a:srgbClr val="000000"/>
                </a:solidFill>
                <a:latin typeface="Century Gothic" panose="020B0502020202020204" pitchFamily="34" charset="0"/>
              </a:rPr>
              <a:t>en</a:t>
            </a:r>
            <a:r>
              <a:rPr lang="en-GB" sz="1600" dirty="0">
                <a:solidFill>
                  <a:srgbClr val="000000"/>
                </a:solidFill>
                <a:latin typeface="Century Gothic" panose="020B0502020202020204" pitchFamily="34" charset="0"/>
              </a:rPr>
              <a:t> Sport </a:t>
            </a:r>
            <a:r>
              <a:rPr lang="en-GB" sz="1600" b="1" dirty="0" err="1">
                <a:solidFill>
                  <a:srgbClr val="000000"/>
                </a:solidFill>
                <a:latin typeface="Century Gothic" panose="020B0502020202020204" pitchFamily="34" charset="0"/>
              </a:rPr>
              <a:t>machen</a:t>
            </a:r>
            <a:r>
              <a:rPr lang="en-GB" sz="1600" b="1"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You may </a:t>
            </a:r>
            <a:r>
              <a:rPr lang="en-GB" sz="1600" b="1" i="1" dirty="0">
                <a:solidFill>
                  <a:srgbClr val="000000"/>
                </a:solidFill>
                <a:latin typeface="Century Gothic" panose="020B0502020202020204" pitchFamily="34" charset="0"/>
              </a:rPr>
              <a:t>not</a:t>
            </a:r>
            <a:r>
              <a:rPr lang="en-GB" sz="1600" i="1" dirty="0">
                <a:solidFill>
                  <a:srgbClr val="000000"/>
                </a:solidFill>
                <a:latin typeface="Century Gothic" panose="020B0502020202020204" pitchFamily="34" charset="0"/>
              </a:rPr>
              <a:t> </a:t>
            </a:r>
            <a:r>
              <a:rPr lang="en-GB" sz="1600" b="1" i="1" dirty="0">
                <a:solidFill>
                  <a:srgbClr val="000000"/>
                </a:solidFill>
                <a:latin typeface="Century Gothic" panose="020B0502020202020204" pitchFamily="34" charset="0"/>
              </a:rPr>
              <a:t>do</a:t>
            </a:r>
            <a:r>
              <a:rPr lang="en-GB" sz="1600" i="1" dirty="0">
                <a:solidFill>
                  <a:srgbClr val="000000"/>
                </a:solidFill>
                <a:latin typeface="Century Gothic" panose="020B0502020202020204" pitchFamily="34" charset="0"/>
              </a:rPr>
              <a:t> </a:t>
            </a:r>
            <a:r>
              <a:rPr lang="en-GB" sz="1600" b="1" i="1" dirty="0">
                <a:solidFill>
                  <a:srgbClr val="000000"/>
                </a:solidFill>
                <a:latin typeface="Century Gothic" panose="020B0502020202020204" pitchFamily="34" charset="0"/>
              </a:rPr>
              <a:t>any</a:t>
            </a:r>
            <a:r>
              <a:rPr lang="en-GB" sz="1600" i="1" dirty="0">
                <a:solidFill>
                  <a:srgbClr val="000000"/>
                </a:solidFill>
                <a:latin typeface="Century Gothic" panose="020B0502020202020204" pitchFamily="34" charset="0"/>
              </a:rPr>
              <a:t> sport.</a:t>
            </a:r>
            <a:endParaRPr lang="en-GB" sz="1600" b="1" i="1" dirty="0">
              <a:solidFill>
                <a:srgbClr val="000000"/>
              </a:solidFill>
              <a:latin typeface="Century Gothic" panose="020B0502020202020204" pitchFamily="34" charset="0"/>
            </a:endParaRPr>
          </a:p>
          <a:p>
            <a:pPr fontAlgn="auto">
              <a:spcBef>
                <a:spcPts val="0"/>
              </a:spcBef>
              <a:spcAft>
                <a:spcPts val="0"/>
              </a:spcAft>
            </a:pPr>
            <a:r>
              <a:rPr lang="en-GB" sz="1600" dirty="0">
                <a:solidFill>
                  <a:srgbClr val="000000"/>
                </a:solidFill>
                <a:latin typeface="Century Gothic" panose="020B0502020202020204" pitchFamily="34" charset="0"/>
              </a:rPr>
              <a:t>Sie muss </a:t>
            </a:r>
            <a:r>
              <a:rPr lang="en-GB" sz="1600" b="1" dirty="0" err="1">
                <a:solidFill>
                  <a:srgbClr val="000000"/>
                </a:solidFill>
                <a:latin typeface="Century Gothic" panose="020B0502020202020204" pitchFamily="34" charset="0"/>
              </a:rPr>
              <a:t>k</a:t>
            </a:r>
            <a:r>
              <a:rPr lang="en-GB" sz="1600" dirty="0" err="1">
                <a:solidFill>
                  <a:srgbClr val="000000"/>
                </a:solidFill>
                <a:latin typeface="Century Gothic" panose="020B0502020202020204" pitchFamily="34" charset="0"/>
              </a:rPr>
              <a:t>eine</a:t>
            </a:r>
            <a:r>
              <a:rPr lang="en-GB" sz="1600" dirty="0">
                <a:solidFill>
                  <a:srgbClr val="000000"/>
                </a:solidFill>
                <a:latin typeface="Century Gothic" panose="020B0502020202020204" pitchFamily="34" charset="0"/>
              </a:rPr>
              <a:t> Angst </a:t>
            </a:r>
            <a:r>
              <a:rPr lang="en-GB" sz="1600" b="1" dirty="0" err="1">
                <a:solidFill>
                  <a:srgbClr val="000000"/>
                </a:solidFill>
                <a:latin typeface="Century Gothic" panose="020B0502020202020204" pitchFamily="34" charset="0"/>
              </a:rPr>
              <a:t>haben</a:t>
            </a:r>
            <a:r>
              <a:rPr lang="en-GB" sz="1600" b="1"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She must </a:t>
            </a:r>
            <a:r>
              <a:rPr lang="en-GB" sz="1600" b="1" i="1" dirty="0">
                <a:solidFill>
                  <a:srgbClr val="000000"/>
                </a:solidFill>
                <a:latin typeface="Century Gothic" panose="020B0502020202020204" pitchFamily="34" charset="0"/>
              </a:rPr>
              <a:t>not have any</a:t>
            </a:r>
            <a:r>
              <a:rPr lang="en-GB" sz="1600" i="1" dirty="0">
                <a:solidFill>
                  <a:srgbClr val="000000"/>
                </a:solidFill>
                <a:latin typeface="Century Gothic" panose="020B0502020202020204" pitchFamily="34" charset="0"/>
              </a:rPr>
              <a:t> fear.</a:t>
            </a:r>
            <a:endParaRPr lang="en-GB" sz="1600" b="1" i="1" dirty="0">
              <a:solidFill>
                <a:srgbClr val="000000"/>
              </a:solidFill>
              <a:latin typeface="Century Gothic" panose="020B0502020202020204" pitchFamily="34" charset="0"/>
            </a:endParaRPr>
          </a:p>
          <a:p>
            <a:pPr fontAlgn="auto">
              <a:spcBef>
                <a:spcPts val="0"/>
              </a:spcBef>
              <a:spcAft>
                <a:spcPts val="0"/>
              </a:spcAft>
            </a:pPr>
            <a:r>
              <a:rPr lang="en-GB" sz="1600" dirty="0">
                <a:solidFill>
                  <a:srgbClr val="000000"/>
                </a:solidFill>
                <a:latin typeface="Century Gothic" panose="020B0502020202020204" pitchFamily="34" charset="0"/>
              </a:rPr>
              <a:t>Sie will </a:t>
            </a:r>
            <a:r>
              <a:rPr lang="en-GB" sz="1600" b="1" dirty="0" err="1">
                <a:solidFill>
                  <a:srgbClr val="000000"/>
                </a:solidFill>
                <a:latin typeface="Century Gothic" panose="020B0502020202020204" pitchFamily="34" charset="0"/>
              </a:rPr>
              <a:t>k</a:t>
            </a:r>
            <a:r>
              <a:rPr lang="en-GB" sz="1600" dirty="0" err="1">
                <a:solidFill>
                  <a:srgbClr val="000000"/>
                </a:solidFill>
                <a:latin typeface="Century Gothic" panose="020B0502020202020204" pitchFamily="34" charset="0"/>
              </a:rPr>
              <a:t>ein</a:t>
            </a:r>
            <a:r>
              <a:rPr lang="en-GB" sz="1600" dirty="0">
                <a:solidFill>
                  <a:srgbClr val="000000"/>
                </a:solidFill>
                <a:latin typeface="Century Gothic" panose="020B0502020202020204" pitchFamily="34" charset="0"/>
              </a:rPr>
              <a:t> Wasser </a:t>
            </a:r>
            <a:r>
              <a:rPr lang="en-GB" sz="1600" b="1" dirty="0" err="1">
                <a:solidFill>
                  <a:srgbClr val="000000"/>
                </a:solidFill>
                <a:latin typeface="Century Gothic" panose="020B0502020202020204" pitchFamily="34" charset="0"/>
              </a:rPr>
              <a:t>trinken</a:t>
            </a:r>
            <a:r>
              <a:rPr lang="en-GB" sz="1600" b="1"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She </a:t>
            </a:r>
            <a:r>
              <a:rPr lang="en-GB" sz="1600" b="1" i="1" dirty="0">
                <a:solidFill>
                  <a:srgbClr val="000000"/>
                </a:solidFill>
                <a:latin typeface="Century Gothic" panose="020B0502020202020204" pitchFamily="34" charset="0"/>
              </a:rPr>
              <a:t>doesn’t want to drink any </a:t>
            </a:r>
            <a:r>
              <a:rPr lang="en-GB" sz="1600" i="1" dirty="0">
                <a:solidFill>
                  <a:srgbClr val="000000"/>
                </a:solidFill>
                <a:latin typeface="Century Gothic" panose="020B0502020202020204" pitchFamily="34" charset="0"/>
              </a:rPr>
              <a:t>water.</a:t>
            </a:r>
            <a:endParaRPr lang="en-GB" sz="1600" b="1" i="1" dirty="0">
              <a:solidFill>
                <a:srgbClr val="000000"/>
              </a:solidFill>
              <a:latin typeface="Century Gothic" panose="020B0502020202020204" pitchFamily="34" charset="0"/>
            </a:endParaRPr>
          </a:p>
        </p:txBody>
      </p:sp>
      <p:sp>
        <p:nvSpPr>
          <p:cNvPr id="25" name="TextBox 24">
            <a:extLst>
              <a:ext uri="{FF2B5EF4-FFF2-40B4-BE49-F238E27FC236}">
                <a16:creationId xmlns:a16="http://schemas.microsoft.com/office/drawing/2014/main" id="{409ED281-C548-43CF-8701-29D964B39B16}"/>
              </a:ext>
            </a:extLst>
          </p:cNvPr>
          <p:cNvSpPr txBox="1"/>
          <p:nvPr/>
        </p:nvSpPr>
        <p:spPr>
          <a:xfrm>
            <a:off x="3685037" y="3043170"/>
            <a:ext cx="2850441" cy="1323439"/>
          </a:xfrm>
          <a:prstGeom prst="rect">
            <a:avLst/>
          </a:prstGeom>
          <a:solidFill>
            <a:srgbClr val="FDEEB9"/>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defRPr/>
            </a:pPr>
            <a:r>
              <a:rPr lang="en-GB" sz="1600" dirty="0">
                <a:solidFill>
                  <a:srgbClr val="000000"/>
                </a:solidFill>
                <a:latin typeface="Century Gothic" panose="020B0502020202020204" pitchFamily="34" charset="0"/>
              </a:rPr>
              <a:t>To say what you </a:t>
            </a:r>
            <a:r>
              <a:rPr lang="en-GB" sz="1600" b="1" dirty="0">
                <a:solidFill>
                  <a:srgbClr val="000000"/>
                </a:solidFill>
                <a:latin typeface="Century Gothic" panose="020B0502020202020204" pitchFamily="34" charset="0"/>
              </a:rPr>
              <a:t>may, must </a:t>
            </a:r>
            <a:r>
              <a:rPr lang="en-GB" sz="1600" dirty="0">
                <a:solidFill>
                  <a:srgbClr val="000000"/>
                </a:solidFill>
                <a:latin typeface="Century Gothic" panose="020B0502020202020204" pitchFamily="34" charset="0"/>
              </a:rPr>
              <a:t>or </a:t>
            </a:r>
            <a:r>
              <a:rPr lang="en-GB" sz="1600" b="1" dirty="0">
                <a:solidFill>
                  <a:srgbClr val="000000"/>
                </a:solidFill>
                <a:latin typeface="Century Gothic" panose="020B0502020202020204" pitchFamily="34" charset="0"/>
              </a:rPr>
              <a:t>want </a:t>
            </a:r>
            <a:r>
              <a:rPr lang="en-GB" sz="1600" dirty="0">
                <a:solidFill>
                  <a:srgbClr val="000000"/>
                </a:solidFill>
                <a:latin typeface="Century Gothic" panose="020B0502020202020204" pitchFamily="34" charset="0"/>
              </a:rPr>
              <a:t>to do in German, use </a:t>
            </a:r>
            <a:r>
              <a:rPr lang="en-GB" sz="1600" b="1" dirty="0" err="1">
                <a:solidFill>
                  <a:srgbClr val="000000"/>
                </a:solidFill>
                <a:latin typeface="Century Gothic" panose="020B0502020202020204" pitchFamily="34" charset="0"/>
              </a:rPr>
              <a:t>dürfen</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müssen</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wollen</a:t>
            </a:r>
            <a:r>
              <a:rPr lang="en-GB" sz="1600" b="1" dirty="0">
                <a:solidFill>
                  <a:srgbClr val="000000"/>
                </a:solidFill>
                <a:latin typeface="Century Gothic" panose="020B0502020202020204" pitchFamily="34" charset="0"/>
              </a:rPr>
              <a:t> </a:t>
            </a:r>
            <a:r>
              <a:rPr lang="de-DE" sz="1600" dirty="0">
                <a:solidFill>
                  <a:srgbClr val="000000"/>
                </a:solidFill>
                <a:latin typeface="Century Gothic" panose="020B0502020202020204" pitchFamily="34" charset="0"/>
              </a:rPr>
              <a:t>with a </a:t>
            </a:r>
            <a:r>
              <a:rPr lang="de-DE" sz="1600" b="1" dirty="0">
                <a:solidFill>
                  <a:srgbClr val="000000"/>
                </a:solidFill>
                <a:latin typeface="Century Gothic" panose="020B0502020202020204" pitchFamily="34" charset="0"/>
              </a:rPr>
              <a:t>2nd verb </a:t>
            </a:r>
            <a:r>
              <a:rPr lang="de-DE" sz="1600" dirty="0">
                <a:solidFill>
                  <a:srgbClr val="000000"/>
                </a:solidFill>
                <a:latin typeface="Century Gothic" panose="020B0502020202020204" pitchFamily="34" charset="0"/>
              </a:rPr>
              <a:t>in the </a:t>
            </a:r>
            <a:r>
              <a:rPr lang="de-DE" sz="1600" b="1" dirty="0">
                <a:solidFill>
                  <a:srgbClr val="000000"/>
                </a:solidFill>
                <a:latin typeface="Century Gothic" panose="020B0502020202020204" pitchFamily="34" charset="0"/>
              </a:rPr>
              <a:t>infinitive form.</a:t>
            </a:r>
            <a:endParaRPr lang="en-GB" sz="1600" b="1" dirty="0">
              <a:solidFill>
                <a:srgbClr val="000000"/>
              </a:solidFill>
              <a:latin typeface="Century Gothic" panose="020B0502020202020204" pitchFamily="34" charset="0"/>
            </a:endParaRPr>
          </a:p>
        </p:txBody>
      </p:sp>
      <p:sp>
        <p:nvSpPr>
          <p:cNvPr id="32" name="Speech Bubble: Oval 18">
            <a:extLst>
              <a:ext uri="{FF2B5EF4-FFF2-40B4-BE49-F238E27FC236}">
                <a16:creationId xmlns:a16="http://schemas.microsoft.com/office/drawing/2014/main" id="{A403645F-E449-48CE-8A96-A634454844B9}"/>
              </a:ext>
            </a:extLst>
          </p:cNvPr>
          <p:cNvSpPr/>
          <p:nvPr/>
        </p:nvSpPr>
        <p:spPr>
          <a:xfrm>
            <a:off x="5134844" y="5807461"/>
            <a:ext cx="1678532" cy="961547"/>
          </a:xfrm>
          <a:prstGeom prst="wedgeEllipseCallout">
            <a:avLst>
              <a:gd name="adj1" fmla="val -56802"/>
              <a:gd name="adj2" fmla="val -49022"/>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de-DE" sz="1400" dirty="0">
                <a:solidFill>
                  <a:srgbClr val="000000"/>
                </a:solidFill>
                <a:latin typeface="Century Gothic" panose="020B0502020202020204" pitchFamily="34" charset="0"/>
              </a:rPr>
              <a:t>Note </a:t>
            </a:r>
            <a:r>
              <a:rPr lang="de-DE" sz="1400" dirty="0" err="1">
                <a:solidFill>
                  <a:srgbClr val="000000"/>
                </a:solidFill>
                <a:latin typeface="Century Gothic" panose="020B0502020202020204" pitchFamily="34" charset="0"/>
              </a:rPr>
              <a:t>the</a:t>
            </a:r>
            <a:r>
              <a:rPr lang="de-DE" sz="1400" dirty="0">
                <a:solidFill>
                  <a:srgbClr val="000000"/>
                </a:solidFill>
                <a:latin typeface="Century Gothic" panose="020B0502020202020204" pitchFamily="34" charset="0"/>
              </a:rPr>
              <a:t> </a:t>
            </a:r>
            <a:r>
              <a:rPr lang="de-DE" sz="1400" dirty="0" err="1">
                <a:solidFill>
                  <a:srgbClr val="000000"/>
                </a:solidFill>
                <a:latin typeface="Century Gothic" panose="020B0502020202020204" pitchFamily="34" charset="0"/>
              </a:rPr>
              <a:t>word</a:t>
            </a:r>
            <a:r>
              <a:rPr lang="de-DE" sz="1400" dirty="0">
                <a:solidFill>
                  <a:srgbClr val="000000"/>
                </a:solidFill>
                <a:latin typeface="Century Gothic" panose="020B0502020202020204" pitchFamily="34" charset="0"/>
              </a:rPr>
              <a:t> </a:t>
            </a:r>
            <a:r>
              <a:rPr lang="de-DE" sz="1400" dirty="0" err="1">
                <a:solidFill>
                  <a:srgbClr val="000000"/>
                </a:solidFill>
                <a:latin typeface="Century Gothic" panose="020B0502020202020204" pitchFamily="34" charset="0"/>
              </a:rPr>
              <a:t>order</a:t>
            </a:r>
            <a:r>
              <a:rPr lang="de-DE" sz="1400" dirty="0">
                <a:solidFill>
                  <a:srgbClr val="000000"/>
                </a:solidFill>
                <a:latin typeface="Century Gothic" panose="020B0502020202020204" pitchFamily="34" charset="0"/>
              </a:rPr>
              <a:t> </a:t>
            </a:r>
            <a:r>
              <a:rPr lang="de-DE" sz="1400" dirty="0" err="1">
                <a:solidFill>
                  <a:srgbClr val="000000"/>
                </a:solidFill>
                <a:latin typeface="Century Gothic" panose="020B0502020202020204" pitchFamily="34" charset="0"/>
              </a:rPr>
              <a:t>difference</a:t>
            </a:r>
            <a:r>
              <a:rPr lang="de-DE" sz="1400" dirty="0">
                <a:solidFill>
                  <a:srgbClr val="000000"/>
                </a:solidFill>
                <a:latin typeface="Century Gothic" panose="020B0502020202020204" pitchFamily="34" charset="0"/>
              </a:rPr>
              <a:t> </a:t>
            </a:r>
            <a:r>
              <a:rPr lang="de-DE" sz="1400" dirty="0" err="1">
                <a:solidFill>
                  <a:srgbClr val="000000"/>
                </a:solidFill>
                <a:latin typeface="Century Gothic" panose="020B0502020202020204" pitchFamily="34" charset="0"/>
              </a:rPr>
              <a:t>here</a:t>
            </a:r>
            <a:r>
              <a:rPr lang="de-DE" sz="1400" dirty="0">
                <a:solidFill>
                  <a:srgbClr val="000000"/>
                </a:solidFill>
                <a:latin typeface="Century Gothic" panose="020B0502020202020204" pitchFamily="34" charset="0"/>
              </a:rPr>
              <a:t>!</a:t>
            </a:r>
            <a:endParaRPr lang="en-US" sz="1400" dirty="0">
              <a:solidFill>
                <a:srgbClr val="000000"/>
              </a:solidFill>
              <a:latin typeface="Century Gothic" panose="020B0502020202020204" pitchFamily="34" charset="0"/>
            </a:endParaRPr>
          </a:p>
        </p:txBody>
      </p:sp>
      <p:sp>
        <p:nvSpPr>
          <p:cNvPr id="33" name="TextBox 32">
            <a:extLst>
              <a:ext uri="{FF2B5EF4-FFF2-40B4-BE49-F238E27FC236}">
                <a16:creationId xmlns:a16="http://schemas.microsoft.com/office/drawing/2014/main" id="{3FDAAB02-9A48-4D87-ADAE-69E33D890B66}"/>
              </a:ext>
            </a:extLst>
          </p:cNvPr>
          <p:cNvSpPr txBox="1"/>
          <p:nvPr/>
        </p:nvSpPr>
        <p:spPr>
          <a:xfrm>
            <a:off x="0" y="6083339"/>
            <a:ext cx="6391841" cy="369332"/>
          </a:xfrm>
          <a:prstGeom prst="rect">
            <a:avLst/>
          </a:prstGeom>
          <a:noFill/>
        </p:spPr>
        <p:txBody>
          <a:bodyPr wrap="square" rtlCol="0">
            <a:spAutoFit/>
          </a:bodyPr>
          <a:lstStyle/>
          <a:p>
            <a:r>
              <a:rPr lang="de-DE" b="1" dirty="0">
                <a:solidFill>
                  <a:srgbClr val="000000"/>
                </a:solidFill>
                <a:latin typeface="Century Gothic" panose="020B0502020202020204" pitchFamily="34" charset="0"/>
              </a:rPr>
              <a:t>How to say may/must/want not in German </a:t>
            </a:r>
            <a:endParaRPr lang="en-US" b="1" dirty="0">
              <a:solidFill>
                <a:srgbClr val="000000"/>
              </a:solidFill>
              <a:latin typeface="Century Gothic" panose="020B0502020202020204" pitchFamily="34" charset="0"/>
            </a:endParaRPr>
          </a:p>
        </p:txBody>
      </p:sp>
      <p:sp>
        <p:nvSpPr>
          <p:cNvPr id="35" name="TextBox 34">
            <a:extLst>
              <a:ext uri="{FF2B5EF4-FFF2-40B4-BE49-F238E27FC236}">
                <a16:creationId xmlns:a16="http://schemas.microsoft.com/office/drawing/2014/main" id="{0AA71FA4-6FE3-4DAF-9488-BFA6ECF56CA5}"/>
              </a:ext>
            </a:extLst>
          </p:cNvPr>
          <p:cNvSpPr txBox="1"/>
          <p:nvPr/>
        </p:nvSpPr>
        <p:spPr>
          <a:xfrm>
            <a:off x="49391" y="6890071"/>
            <a:ext cx="6436696" cy="338554"/>
          </a:xfrm>
          <a:prstGeom prst="rect">
            <a:avLst/>
          </a:prstGeom>
          <a:noFill/>
        </p:spPr>
        <p:txBody>
          <a:bodyPr wrap="square" rtlCol="0">
            <a:spAutoFit/>
          </a:bodyPr>
          <a:lstStyle/>
          <a:p>
            <a:r>
              <a:rPr lang="en-GB" sz="1600" dirty="0">
                <a:solidFill>
                  <a:srgbClr val="000000"/>
                </a:solidFill>
                <a:latin typeface="Century Gothic" panose="020B0502020202020204" pitchFamily="34" charset="0"/>
              </a:rPr>
              <a:t>Sie </a:t>
            </a:r>
            <a:r>
              <a:rPr lang="en-GB" sz="1600" dirty="0" err="1">
                <a:solidFill>
                  <a:srgbClr val="000000"/>
                </a:solidFill>
                <a:latin typeface="Century Gothic" panose="020B0502020202020204" pitchFamily="34" charset="0"/>
              </a:rPr>
              <a:t>darf</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nicht</a:t>
            </a:r>
            <a:r>
              <a:rPr lang="en-GB" sz="1600" b="1" dirty="0">
                <a:solidFill>
                  <a:srgbClr val="000000"/>
                </a:solidFill>
                <a:latin typeface="Century Gothic" panose="020B0502020202020204" pitchFamily="34" charset="0"/>
              </a:rPr>
              <a:t> </a:t>
            </a:r>
            <a:r>
              <a:rPr lang="en-GB" sz="1600" dirty="0" err="1">
                <a:solidFill>
                  <a:srgbClr val="000000"/>
                </a:solidFill>
                <a:latin typeface="Century Gothic" panose="020B0502020202020204" pitchFamily="34" charset="0"/>
              </a:rPr>
              <a:t>ausgehen</a:t>
            </a:r>
            <a:r>
              <a:rPr lang="en-GB" sz="1600" dirty="0">
                <a:solidFill>
                  <a:srgbClr val="000000"/>
                </a:solidFill>
                <a:latin typeface="Century Gothic" panose="020B0502020202020204" pitchFamily="34" charset="0"/>
              </a:rPr>
              <a:t>.         </a:t>
            </a:r>
            <a:r>
              <a:rPr lang="en-GB" sz="1600" i="1" dirty="0">
                <a:solidFill>
                  <a:srgbClr val="000000"/>
                </a:solidFill>
                <a:latin typeface="Century Gothic" panose="020B0502020202020204" pitchFamily="34" charset="0"/>
              </a:rPr>
              <a:t>She may </a:t>
            </a:r>
            <a:r>
              <a:rPr lang="en-GB" sz="1600" b="1" i="1" dirty="0">
                <a:solidFill>
                  <a:srgbClr val="000000"/>
                </a:solidFill>
                <a:latin typeface="Century Gothic" panose="020B0502020202020204" pitchFamily="34" charset="0"/>
              </a:rPr>
              <a:t>not</a:t>
            </a:r>
            <a:r>
              <a:rPr lang="en-GB" sz="1600" i="1" dirty="0">
                <a:solidFill>
                  <a:srgbClr val="000000"/>
                </a:solidFill>
                <a:latin typeface="Century Gothic" panose="020B0502020202020204" pitchFamily="34" charset="0"/>
              </a:rPr>
              <a:t> go out.</a:t>
            </a:r>
            <a:endParaRPr lang="en-US" sz="1600" i="1" dirty="0">
              <a:solidFill>
                <a:srgbClr val="000000"/>
              </a:solidFill>
              <a:latin typeface="Century Gothic" panose="020B0502020202020204" pitchFamily="34" charset="0"/>
            </a:endParaRPr>
          </a:p>
        </p:txBody>
      </p:sp>
      <p:sp>
        <p:nvSpPr>
          <p:cNvPr id="37" name="TextBox 36">
            <a:extLst>
              <a:ext uri="{FF2B5EF4-FFF2-40B4-BE49-F238E27FC236}">
                <a16:creationId xmlns:a16="http://schemas.microsoft.com/office/drawing/2014/main" id="{1026DC50-537F-46A7-B853-EF235DBCEE74}"/>
              </a:ext>
            </a:extLst>
          </p:cNvPr>
          <p:cNvSpPr txBox="1"/>
          <p:nvPr/>
        </p:nvSpPr>
        <p:spPr>
          <a:xfrm>
            <a:off x="5478" y="7349383"/>
            <a:ext cx="6807898" cy="338554"/>
          </a:xfrm>
          <a:prstGeom prst="rect">
            <a:avLst/>
          </a:prstGeom>
          <a:solidFill>
            <a:schemeClr val="bg1">
              <a:lumMod val="95000"/>
            </a:schemeClr>
          </a:solidFill>
        </p:spPr>
        <p:txBody>
          <a:bodyPr wrap="square" rtlCol="0">
            <a:spAutoFit/>
          </a:bodyPr>
          <a:lstStyle/>
          <a:p>
            <a:r>
              <a:rPr lang="en-GB" sz="1600" dirty="0">
                <a:solidFill>
                  <a:srgbClr val="000000"/>
                </a:solidFill>
                <a:latin typeface="Century Gothic" panose="020B0502020202020204" pitchFamily="34" charset="0"/>
              </a:rPr>
              <a:t>With nouns, use </a:t>
            </a:r>
            <a:r>
              <a:rPr lang="en-GB" sz="1600" b="1" dirty="0" err="1">
                <a:solidFill>
                  <a:srgbClr val="000000"/>
                </a:solidFill>
                <a:latin typeface="Century Gothic" panose="020B0502020202020204" pitchFamily="34" charset="0"/>
              </a:rPr>
              <a:t>k</a:t>
            </a:r>
            <a:r>
              <a:rPr lang="en-GB" sz="1600" dirty="0" err="1">
                <a:solidFill>
                  <a:srgbClr val="000000"/>
                </a:solidFill>
                <a:latin typeface="Century Gothic" panose="020B0502020202020204" pitchFamily="34" charset="0"/>
              </a:rPr>
              <a:t>einen</a:t>
            </a:r>
            <a:r>
              <a:rPr lang="en-GB" sz="1600" b="1"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k</a:t>
            </a:r>
            <a:r>
              <a:rPr lang="en-GB" sz="1600" dirty="0" err="1">
                <a:solidFill>
                  <a:srgbClr val="000000"/>
                </a:solidFill>
                <a:latin typeface="Century Gothic" panose="020B0502020202020204" pitchFamily="34" charset="0"/>
              </a:rPr>
              <a:t>eine</a:t>
            </a:r>
            <a:r>
              <a:rPr lang="en-GB" sz="1600" dirty="0">
                <a:solidFill>
                  <a:srgbClr val="000000"/>
                </a:solidFill>
                <a:latin typeface="Century Gothic" panose="020B0502020202020204" pitchFamily="34" charset="0"/>
              </a:rPr>
              <a:t>, </a:t>
            </a:r>
            <a:r>
              <a:rPr lang="en-GB" sz="1600" b="1" dirty="0" err="1">
                <a:solidFill>
                  <a:srgbClr val="000000"/>
                </a:solidFill>
                <a:latin typeface="Century Gothic" panose="020B0502020202020204" pitchFamily="34" charset="0"/>
              </a:rPr>
              <a:t>k</a:t>
            </a:r>
            <a:r>
              <a:rPr lang="en-GB" sz="1600" dirty="0" err="1">
                <a:solidFill>
                  <a:srgbClr val="000000"/>
                </a:solidFill>
                <a:latin typeface="Century Gothic" panose="020B0502020202020204" pitchFamily="34" charset="0"/>
              </a:rPr>
              <a:t>ein</a:t>
            </a:r>
            <a:r>
              <a:rPr lang="en-GB" sz="1600" dirty="0">
                <a:solidFill>
                  <a:srgbClr val="000000"/>
                </a:solidFill>
                <a:latin typeface="Century Gothic" panose="020B0502020202020204" pitchFamily="34" charset="0"/>
              </a:rPr>
              <a:t> for singular and </a:t>
            </a:r>
            <a:r>
              <a:rPr lang="en-GB" sz="1600" b="1" dirty="0" err="1">
                <a:solidFill>
                  <a:srgbClr val="000000"/>
                </a:solidFill>
                <a:latin typeface="Century Gothic" panose="020B0502020202020204" pitchFamily="34" charset="0"/>
              </a:rPr>
              <a:t>k</a:t>
            </a:r>
            <a:r>
              <a:rPr lang="en-GB" sz="1600" dirty="0" err="1">
                <a:solidFill>
                  <a:srgbClr val="000000"/>
                </a:solidFill>
                <a:latin typeface="Century Gothic" panose="020B0502020202020204" pitchFamily="34" charset="0"/>
              </a:rPr>
              <a:t>eine</a:t>
            </a:r>
            <a:r>
              <a:rPr lang="en-GB" sz="1600" dirty="0">
                <a:solidFill>
                  <a:srgbClr val="000000"/>
                </a:solidFill>
                <a:latin typeface="Century Gothic" panose="020B0502020202020204" pitchFamily="34" charset="0"/>
              </a:rPr>
              <a:t> for plural:</a:t>
            </a:r>
            <a:endParaRPr lang="en-US" sz="1600" dirty="0">
              <a:solidFill>
                <a:srgbClr val="000000"/>
              </a:solidFill>
              <a:latin typeface="Century Gothic" panose="020B0502020202020204" pitchFamily="34" charset="0"/>
            </a:endParaRPr>
          </a:p>
        </p:txBody>
      </p:sp>
      <p:graphicFrame>
        <p:nvGraphicFramePr>
          <p:cNvPr id="42" name="Table 41"/>
          <p:cNvGraphicFramePr>
            <a:graphicFrameLocks noGrp="1"/>
          </p:cNvGraphicFramePr>
          <p:nvPr>
            <p:extLst>
              <p:ext uri="{D42A27DB-BD31-4B8C-83A1-F6EECF244321}">
                <p14:modId xmlns:p14="http://schemas.microsoft.com/office/powerpoint/2010/main" val="3306755398"/>
              </p:ext>
            </p:extLst>
          </p:nvPr>
        </p:nvGraphicFramePr>
        <p:xfrm>
          <a:off x="61368" y="1576543"/>
          <a:ext cx="3402322" cy="1341120"/>
        </p:xfrm>
        <a:graphic>
          <a:graphicData uri="http://schemas.openxmlformats.org/drawingml/2006/table">
            <a:tbl>
              <a:tblPr firstRow="1" bandRow="1">
                <a:tableStyleId>{5940675A-B579-460E-94D1-54222C63F5DA}</a:tableStyleId>
              </a:tblPr>
              <a:tblGrid>
                <a:gridCol w="1495424">
                  <a:extLst>
                    <a:ext uri="{9D8B030D-6E8A-4147-A177-3AD203B41FA5}">
                      <a16:colId xmlns:a16="http://schemas.microsoft.com/office/drawing/2014/main" val="20000"/>
                    </a:ext>
                  </a:extLst>
                </a:gridCol>
                <a:gridCol w="1906898">
                  <a:extLst>
                    <a:ext uri="{9D8B030D-6E8A-4147-A177-3AD203B41FA5}">
                      <a16:colId xmlns:a16="http://schemas.microsoft.com/office/drawing/2014/main" val="20001"/>
                    </a:ext>
                  </a:extLst>
                </a:gridCol>
              </a:tblGrid>
              <a:tr h="256424">
                <a:tc gridSpan="2">
                  <a:txBody>
                    <a:bodyPr/>
                    <a:lstStyle/>
                    <a:p>
                      <a:r>
                        <a:rPr lang="en-GB" sz="1600" b="1" dirty="0">
                          <a:latin typeface="Century Gothic" panose="020B0502020202020204" pitchFamily="34" charset="0"/>
                        </a:rPr>
                        <a:t>DÜRFEN</a:t>
                      </a:r>
                      <a:r>
                        <a:rPr lang="en-GB" sz="1600" b="0" dirty="0">
                          <a:latin typeface="Century Gothic" panose="020B0502020202020204" pitchFamily="34" charset="0"/>
                        </a:rPr>
                        <a:t> </a:t>
                      </a:r>
                      <a:r>
                        <a:rPr lang="en-GB" sz="1600" dirty="0">
                          <a:latin typeface="Century Gothic" panose="020B0502020202020204" pitchFamily="34" charset="0"/>
                        </a:rPr>
                        <a:t>[may, to be allowed to]</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56424">
                <a:tc>
                  <a:txBody>
                    <a:bodyPr/>
                    <a:lstStyle/>
                    <a:p>
                      <a:r>
                        <a:rPr lang="en-GB" sz="1600" dirty="0" err="1">
                          <a:latin typeface="Century Gothic" panose="020B0502020202020204" pitchFamily="34" charset="0"/>
                        </a:rPr>
                        <a:t>ich</a:t>
                      </a:r>
                      <a:r>
                        <a:rPr lang="en-GB" sz="1600" baseline="0" dirty="0">
                          <a:latin typeface="Century Gothic" panose="020B0502020202020204" pitchFamily="34" charset="0"/>
                        </a:rPr>
                        <a:t> </a:t>
                      </a:r>
                      <a:r>
                        <a:rPr lang="en-GB" sz="1600" baseline="0" dirty="0" err="1">
                          <a:latin typeface="Century Gothic" panose="020B0502020202020204" pitchFamily="34" charset="0"/>
                        </a:rPr>
                        <a:t>darf</a:t>
                      </a:r>
                      <a:endParaRPr lang="en-GB" sz="1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a:t>
                      </a:r>
                      <a:r>
                        <a:rPr lang="en-GB" sz="1600" baseline="0" dirty="0">
                          <a:latin typeface="Century Gothic" panose="020B0502020202020204" pitchFamily="34" charset="0"/>
                        </a:rPr>
                        <a:t> </a:t>
                      </a:r>
                      <a:r>
                        <a:rPr lang="en-GB" sz="1600" dirty="0">
                          <a:latin typeface="Century Gothic" panose="020B0502020202020204" pitchFamily="34" charset="0"/>
                        </a:rPr>
                        <a:t>may</a:t>
                      </a:r>
                    </a:p>
                  </a:txBody>
                  <a:tcPr/>
                </a:tc>
                <a:extLst>
                  <a:ext uri="{0D108BD9-81ED-4DB2-BD59-A6C34878D82A}">
                    <a16:rowId xmlns:a16="http://schemas.microsoft.com/office/drawing/2014/main" val="10001"/>
                  </a:ext>
                </a:extLst>
              </a:tr>
              <a:tr h="256424">
                <a:tc>
                  <a:txBody>
                    <a:bodyPr/>
                    <a:lstStyle/>
                    <a:p>
                      <a:r>
                        <a:rPr lang="en-GB" sz="1600" dirty="0">
                          <a:latin typeface="Century Gothic" panose="020B0502020202020204" pitchFamily="34" charset="0"/>
                        </a:rPr>
                        <a:t>du</a:t>
                      </a:r>
                      <a:r>
                        <a:rPr lang="en-GB" sz="1600" baseline="0" dirty="0">
                          <a:latin typeface="Century Gothic" panose="020B0502020202020204" pitchFamily="34" charset="0"/>
                        </a:rPr>
                        <a:t> </a:t>
                      </a:r>
                      <a:r>
                        <a:rPr lang="en-GB" sz="1600" baseline="0" dirty="0" err="1">
                          <a:latin typeface="Century Gothic" panose="020B0502020202020204" pitchFamily="34" charset="0"/>
                        </a:rPr>
                        <a:t>darfst</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you may</a:t>
                      </a:r>
                    </a:p>
                  </a:txBody>
                  <a:tcPr/>
                </a:tc>
                <a:extLst>
                  <a:ext uri="{0D108BD9-81ED-4DB2-BD59-A6C34878D82A}">
                    <a16:rowId xmlns:a16="http://schemas.microsoft.com/office/drawing/2014/main" val="10002"/>
                  </a:ext>
                </a:extLst>
              </a:tr>
              <a:tr h="256424">
                <a:tc>
                  <a:txBody>
                    <a:bodyPr/>
                    <a:lstStyle/>
                    <a:p>
                      <a:r>
                        <a:rPr lang="en-GB" sz="1600" dirty="0" err="1">
                          <a:latin typeface="Century Gothic" panose="020B0502020202020204" pitchFamily="34" charset="0"/>
                        </a:rPr>
                        <a:t>er</a:t>
                      </a:r>
                      <a:r>
                        <a:rPr lang="en-GB" sz="1600" dirty="0">
                          <a:latin typeface="Century Gothic" panose="020B0502020202020204" pitchFamily="34" charset="0"/>
                        </a:rPr>
                        <a:t>/</a:t>
                      </a:r>
                      <a:r>
                        <a:rPr lang="en-GB" sz="1600" dirty="0" err="1">
                          <a:latin typeface="Century Gothic" panose="020B0502020202020204" pitchFamily="34" charset="0"/>
                        </a:rPr>
                        <a:t>sie</a:t>
                      </a:r>
                      <a:r>
                        <a:rPr lang="en-GB" sz="1600" dirty="0">
                          <a:latin typeface="Century Gothic" panose="020B0502020202020204" pitchFamily="34" charset="0"/>
                        </a:rPr>
                        <a:t>/</a:t>
                      </a:r>
                      <a:r>
                        <a:rPr lang="en-GB" sz="1600" dirty="0" err="1">
                          <a:latin typeface="Century Gothic" panose="020B0502020202020204" pitchFamily="34" charset="0"/>
                        </a:rPr>
                        <a:t>es</a:t>
                      </a:r>
                      <a:r>
                        <a:rPr lang="en-GB" sz="1600" dirty="0">
                          <a:latin typeface="Century Gothic" panose="020B0502020202020204" pitchFamily="34" charset="0"/>
                        </a:rPr>
                        <a:t> </a:t>
                      </a:r>
                      <a:r>
                        <a:rPr lang="en-GB" sz="1600" dirty="0" err="1">
                          <a:latin typeface="Century Gothic" panose="020B0502020202020204" pitchFamily="34" charset="0"/>
                        </a:rPr>
                        <a:t>darf</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he/she/it</a:t>
                      </a:r>
                      <a:r>
                        <a:rPr lang="en-GB" sz="1600" baseline="0" dirty="0">
                          <a:latin typeface="Century Gothic" panose="020B0502020202020204" pitchFamily="34" charset="0"/>
                        </a:rPr>
                        <a:t> </a:t>
                      </a:r>
                      <a:r>
                        <a:rPr lang="en-GB" sz="1600" dirty="0">
                          <a:latin typeface="Century Gothic" panose="020B0502020202020204" pitchFamily="34" charset="0"/>
                        </a:rPr>
                        <a:t>may</a:t>
                      </a:r>
                    </a:p>
                  </a:txBody>
                  <a:tcPr/>
                </a:tc>
                <a:extLst>
                  <a:ext uri="{0D108BD9-81ED-4DB2-BD59-A6C34878D82A}">
                    <a16:rowId xmlns:a16="http://schemas.microsoft.com/office/drawing/2014/main" val="10003"/>
                  </a:ext>
                </a:extLst>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1463917507"/>
              </p:ext>
            </p:extLst>
          </p:nvPr>
        </p:nvGraphicFramePr>
        <p:xfrm>
          <a:off x="3508967" y="1567482"/>
          <a:ext cx="3304409" cy="1341120"/>
        </p:xfrm>
        <a:graphic>
          <a:graphicData uri="http://schemas.openxmlformats.org/drawingml/2006/table">
            <a:tbl>
              <a:tblPr firstRow="1" bandRow="1">
                <a:tableStyleId>{5940675A-B579-460E-94D1-54222C63F5DA}</a:tableStyleId>
              </a:tblPr>
              <a:tblGrid>
                <a:gridCol w="1676751">
                  <a:extLst>
                    <a:ext uri="{9D8B030D-6E8A-4147-A177-3AD203B41FA5}">
                      <a16:colId xmlns:a16="http://schemas.microsoft.com/office/drawing/2014/main" val="20000"/>
                    </a:ext>
                  </a:extLst>
                </a:gridCol>
                <a:gridCol w="1627658">
                  <a:extLst>
                    <a:ext uri="{9D8B030D-6E8A-4147-A177-3AD203B41FA5}">
                      <a16:colId xmlns:a16="http://schemas.microsoft.com/office/drawing/2014/main" val="20001"/>
                    </a:ext>
                  </a:extLst>
                </a:gridCol>
              </a:tblGrid>
              <a:tr h="256424">
                <a:tc gridSpan="2">
                  <a:txBody>
                    <a:bodyPr/>
                    <a:lstStyle/>
                    <a:p>
                      <a:r>
                        <a:rPr lang="en-GB" sz="1600" b="1" dirty="0">
                          <a:latin typeface="Century Gothic" panose="020B0502020202020204" pitchFamily="34" charset="0"/>
                        </a:rPr>
                        <a:t>MÜSSEN </a:t>
                      </a:r>
                      <a:r>
                        <a:rPr lang="en-GB" sz="1600" dirty="0">
                          <a:latin typeface="Century Gothic" panose="020B0502020202020204" pitchFamily="34" charset="0"/>
                        </a:rPr>
                        <a:t>[must, to have to]</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56424">
                <a:tc>
                  <a:txBody>
                    <a:bodyPr/>
                    <a:lstStyle/>
                    <a:p>
                      <a:r>
                        <a:rPr lang="en-GB" sz="1600" dirty="0" err="1">
                          <a:latin typeface="Century Gothic" panose="020B0502020202020204" pitchFamily="34" charset="0"/>
                        </a:rPr>
                        <a:t>ich</a:t>
                      </a:r>
                      <a:r>
                        <a:rPr lang="en-GB" sz="1600" baseline="0" dirty="0">
                          <a:latin typeface="Century Gothic" panose="020B0502020202020204" pitchFamily="34" charset="0"/>
                        </a:rPr>
                        <a:t> muss</a:t>
                      </a:r>
                      <a:endParaRPr lang="en-GB" sz="1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a:t>
                      </a:r>
                      <a:r>
                        <a:rPr lang="en-GB" sz="1600" baseline="0" dirty="0">
                          <a:latin typeface="Century Gothic" panose="020B0502020202020204" pitchFamily="34" charset="0"/>
                        </a:rPr>
                        <a:t> </a:t>
                      </a:r>
                      <a:r>
                        <a:rPr lang="en-GB" sz="1600" dirty="0">
                          <a:latin typeface="Century Gothic" panose="020B0502020202020204" pitchFamily="34" charset="0"/>
                        </a:rPr>
                        <a:t>must</a:t>
                      </a:r>
                    </a:p>
                  </a:txBody>
                  <a:tcPr/>
                </a:tc>
                <a:extLst>
                  <a:ext uri="{0D108BD9-81ED-4DB2-BD59-A6C34878D82A}">
                    <a16:rowId xmlns:a16="http://schemas.microsoft.com/office/drawing/2014/main" val="10001"/>
                  </a:ext>
                </a:extLst>
              </a:tr>
              <a:tr h="256424">
                <a:tc>
                  <a:txBody>
                    <a:bodyPr/>
                    <a:lstStyle/>
                    <a:p>
                      <a:r>
                        <a:rPr lang="en-GB" sz="1600" dirty="0">
                          <a:latin typeface="Century Gothic" panose="020B0502020202020204" pitchFamily="34" charset="0"/>
                        </a:rPr>
                        <a:t>du</a:t>
                      </a:r>
                      <a:r>
                        <a:rPr lang="en-GB" sz="1600" baseline="0" dirty="0">
                          <a:latin typeface="Century Gothic" panose="020B0502020202020204" pitchFamily="34" charset="0"/>
                        </a:rPr>
                        <a:t> </a:t>
                      </a:r>
                      <a:r>
                        <a:rPr lang="en-GB" sz="1600" baseline="0" dirty="0" err="1">
                          <a:latin typeface="Century Gothic" panose="020B0502020202020204" pitchFamily="34" charset="0"/>
                        </a:rPr>
                        <a:t>musst</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you must</a:t>
                      </a:r>
                    </a:p>
                  </a:txBody>
                  <a:tcPr/>
                </a:tc>
                <a:extLst>
                  <a:ext uri="{0D108BD9-81ED-4DB2-BD59-A6C34878D82A}">
                    <a16:rowId xmlns:a16="http://schemas.microsoft.com/office/drawing/2014/main" val="10002"/>
                  </a:ext>
                </a:extLst>
              </a:tr>
              <a:tr h="256424">
                <a:tc>
                  <a:txBody>
                    <a:bodyPr/>
                    <a:lstStyle/>
                    <a:p>
                      <a:r>
                        <a:rPr lang="en-GB" sz="1600" dirty="0" err="1">
                          <a:latin typeface="Century Gothic" panose="020B0502020202020204" pitchFamily="34" charset="0"/>
                        </a:rPr>
                        <a:t>er</a:t>
                      </a:r>
                      <a:r>
                        <a:rPr lang="en-GB" sz="1600" dirty="0">
                          <a:latin typeface="Century Gothic" panose="020B0502020202020204" pitchFamily="34" charset="0"/>
                        </a:rPr>
                        <a:t>/</a:t>
                      </a:r>
                      <a:r>
                        <a:rPr lang="en-GB" sz="1600" dirty="0" err="1">
                          <a:latin typeface="Century Gothic" panose="020B0502020202020204" pitchFamily="34" charset="0"/>
                        </a:rPr>
                        <a:t>sie</a:t>
                      </a:r>
                      <a:r>
                        <a:rPr lang="en-GB" sz="1600" dirty="0">
                          <a:latin typeface="Century Gothic" panose="020B0502020202020204" pitchFamily="34" charset="0"/>
                        </a:rPr>
                        <a:t>/</a:t>
                      </a:r>
                      <a:r>
                        <a:rPr lang="en-GB" sz="1600" dirty="0" err="1">
                          <a:latin typeface="Century Gothic" panose="020B0502020202020204" pitchFamily="34" charset="0"/>
                        </a:rPr>
                        <a:t>es</a:t>
                      </a:r>
                      <a:r>
                        <a:rPr lang="en-GB" sz="1600" dirty="0">
                          <a:latin typeface="Century Gothic" panose="020B0502020202020204" pitchFamily="34" charset="0"/>
                        </a:rPr>
                        <a:t> muss</a:t>
                      </a:r>
                    </a:p>
                  </a:txBody>
                  <a:tcPr/>
                </a:tc>
                <a:tc>
                  <a:txBody>
                    <a:bodyPr/>
                    <a:lstStyle/>
                    <a:p>
                      <a:r>
                        <a:rPr lang="en-GB" sz="1600" dirty="0">
                          <a:latin typeface="Century Gothic" panose="020B0502020202020204" pitchFamily="34" charset="0"/>
                        </a:rPr>
                        <a:t>he/she/it</a:t>
                      </a:r>
                      <a:r>
                        <a:rPr lang="en-GB" sz="1600" baseline="0" dirty="0">
                          <a:latin typeface="Century Gothic" panose="020B0502020202020204" pitchFamily="34" charset="0"/>
                        </a:rPr>
                        <a:t> </a:t>
                      </a:r>
                      <a:r>
                        <a:rPr lang="en-GB" sz="1600" dirty="0">
                          <a:latin typeface="Century Gothic" panose="020B0502020202020204" pitchFamily="34" charset="0"/>
                        </a:rPr>
                        <a:t>must</a:t>
                      </a:r>
                    </a:p>
                  </a:txBody>
                  <a:tcPr/>
                </a:tc>
                <a:extLst>
                  <a:ext uri="{0D108BD9-81ED-4DB2-BD59-A6C34878D82A}">
                    <a16:rowId xmlns:a16="http://schemas.microsoft.com/office/drawing/2014/main" val="10003"/>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1108164017"/>
              </p:ext>
            </p:extLst>
          </p:nvPr>
        </p:nvGraphicFramePr>
        <p:xfrm>
          <a:off x="61368" y="3034330"/>
          <a:ext cx="3402322" cy="1341120"/>
        </p:xfrm>
        <a:graphic>
          <a:graphicData uri="http://schemas.openxmlformats.org/drawingml/2006/table">
            <a:tbl>
              <a:tblPr firstRow="1" bandRow="1">
                <a:tableStyleId>{5940675A-B579-460E-94D1-54222C63F5DA}</a:tableStyleId>
              </a:tblPr>
              <a:tblGrid>
                <a:gridCol w="1495424">
                  <a:extLst>
                    <a:ext uri="{9D8B030D-6E8A-4147-A177-3AD203B41FA5}">
                      <a16:colId xmlns:a16="http://schemas.microsoft.com/office/drawing/2014/main" val="20000"/>
                    </a:ext>
                  </a:extLst>
                </a:gridCol>
                <a:gridCol w="1906898">
                  <a:extLst>
                    <a:ext uri="{9D8B030D-6E8A-4147-A177-3AD203B41FA5}">
                      <a16:colId xmlns:a16="http://schemas.microsoft.com/office/drawing/2014/main" val="20001"/>
                    </a:ext>
                  </a:extLst>
                </a:gridCol>
              </a:tblGrid>
              <a:tr h="256424">
                <a:tc gridSpan="2">
                  <a:txBody>
                    <a:bodyPr/>
                    <a:lstStyle/>
                    <a:p>
                      <a:r>
                        <a:rPr lang="en-GB" sz="1600" b="1" dirty="0">
                          <a:latin typeface="Century Gothic" panose="020B0502020202020204" pitchFamily="34" charset="0"/>
                        </a:rPr>
                        <a:t>WOLLEN</a:t>
                      </a:r>
                      <a:r>
                        <a:rPr lang="en-GB" sz="1600" b="0" dirty="0">
                          <a:latin typeface="Century Gothic" panose="020B0502020202020204" pitchFamily="34" charset="0"/>
                        </a:rPr>
                        <a:t> </a:t>
                      </a:r>
                      <a:r>
                        <a:rPr lang="en-GB" sz="1600" dirty="0">
                          <a:latin typeface="Century Gothic" panose="020B0502020202020204" pitchFamily="34" charset="0"/>
                        </a:rPr>
                        <a:t>[to</a:t>
                      </a:r>
                      <a:r>
                        <a:rPr lang="en-GB" sz="1600" baseline="0" dirty="0">
                          <a:latin typeface="Century Gothic" panose="020B0502020202020204" pitchFamily="34" charset="0"/>
                        </a:rPr>
                        <a:t> want to</a:t>
                      </a:r>
                      <a:r>
                        <a:rPr lang="en-GB" sz="1600" dirty="0">
                          <a:latin typeface="Century Gothic" panose="020B0502020202020204" pitchFamily="34" charset="0"/>
                        </a:rPr>
                        <a:t>]</a:t>
                      </a: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56424">
                <a:tc>
                  <a:txBody>
                    <a:bodyPr/>
                    <a:lstStyle/>
                    <a:p>
                      <a:r>
                        <a:rPr lang="en-GB" sz="1600" dirty="0" err="1">
                          <a:latin typeface="Century Gothic" panose="020B0502020202020204" pitchFamily="34" charset="0"/>
                        </a:rPr>
                        <a:t>ich</a:t>
                      </a:r>
                      <a:r>
                        <a:rPr lang="en-GB" sz="1600" baseline="0" dirty="0">
                          <a:latin typeface="Century Gothic" panose="020B0502020202020204" pitchFamily="34" charset="0"/>
                        </a:rPr>
                        <a:t> will</a:t>
                      </a:r>
                      <a:endParaRPr lang="en-GB" sz="16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a:t>
                      </a:r>
                      <a:r>
                        <a:rPr lang="en-GB" sz="1600" baseline="0" dirty="0">
                          <a:latin typeface="Century Gothic" panose="020B0502020202020204" pitchFamily="34" charset="0"/>
                        </a:rPr>
                        <a:t> </a:t>
                      </a:r>
                      <a:r>
                        <a:rPr lang="en-GB" sz="1600" dirty="0">
                          <a:latin typeface="Century Gothic" panose="020B0502020202020204" pitchFamily="34" charset="0"/>
                        </a:rPr>
                        <a:t>want</a:t>
                      </a:r>
                    </a:p>
                  </a:txBody>
                  <a:tcPr/>
                </a:tc>
                <a:extLst>
                  <a:ext uri="{0D108BD9-81ED-4DB2-BD59-A6C34878D82A}">
                    <a16:rowId xmlns:a16="http://schemas.microsoft.com/office/drawing/2014/main" val="10001"/>
                  </a:ext>
                </a:extLst>
              </a:tr>
              <a:tr h="256424">
                <a:tc>
                  <a:txBody>
                    <a:bodyPr/>
                    <a:lstStyle/>
                    <a:p>
                      <a:r>
                        <a:rPr lang="en-GB" sz="1600" dirty="0">
                          <a:latin typeface="Century Gothic" panose="020B0502020202020204" pitchFamily="34" charset="0"/>
                        </a:rPr>
                        <a:t>du</a:t>
                      </a:r>
                      <a:r>
                        <a:rPr lang="en-GB" sz="1600" baseline="0" dirty="0">
                          <a:latin typeface="Century Gothic" panose="020B0502020202020204" pitchFamily="34" charset="0"/>
                        </a:rPr>
                        <a:t> </a:t>
                      </a:r>
                      <a:r>
                        <a:rPr lang="en-GB" sz="1600" baseline="0" dirty="0" err="1">
                          <a:latin typeface="Century Gothic" panose="020B0502020202020204" pitchFamily="34" charset="0"/>
                        </a:rPr>
                        <a:t>willst</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you want</a:t>
                      </a:r>
                    </a:p>
                  </a:txBody>
                  <a:tcPr/>
                </a:tc>
                <a:extLst>
                  <a:ext uri="{0D108BD9-81ED-4DB2-BD59-A6C34878D82A}">
                    <a16:rowId xmlns:a16="http://schemas.microsoft.com/office/drawing/2014/main" val="10002"/>
                  </a:ext>
                </a:extLst>
              </a:tr>
              <a:tr h="256424">
                <a:tc>
                  <a:txBody>
                    <a:bodyPr/>
                    <a:lstStyle/>
                    <a:p>
                      <a:r>
                        <a:rPr lang="en-GB" sz="1600" dirty="0" err="1">
                          <a:latin typeface="Century Gothic" panose="020B0502020202020204" pitchFamily="34" charset="0"/>
                        </a:rPr>
                        <a:t>er</a:t>
                      </a:r>
                      <a:r>
                        <a:rPr lang="en-GB" sz="1600" dirty="0">
                          <a:latin typeface="Century Gothic" panose="020B0502020202020204" pitchFamily="34" charset="0"/>
                        </a:rPr>
                        <a:t>/</a:t>
                      </a:r>
                      <a:r>
                        <a:rPr lang="en-GB" sz="1600" dirty="0" err="1">
                          <a:latin typeface="Century Gothic" panose="020B0502020202020204" pitchFamily="34" charset="0"/>
                        </a:rPr>
                        <a:t>sie</a:t>
                      </a:r>
                      <a:r>
                        <a:rPr lang="en-GB" sz="1600" dirty="0">
                          <a:latin typeface="Century Gothic" panose="020B0502020202020204" pitchFamily="34" charset="0"/>
                        </a:rPr>
                        <a:t>/</a:t>
                      </a:r>
                      <a:r>
                        <a:rPr lang="en-GB" sz="1600" dirty="0" err="1">
                          <a:latin typeface="Century Gothic" panose="020B0502020202020204" pitchFamily="34" charset="0"/>
                        </a:rPr>
                        <a:t>es</a:t>
                      </a:r>
                      <a:r>
                        <a:rPr lang="en-GB" sz="1600" dirty="0">
                          <a:latin typeface="Century Gothic" panose="020B0502020202020204" pitchFamily="34" charset="0"/>
                        </a:rPr>
                        <a:t> will</a:t>
                      </a:r>
                    </a:p>
                  </a:txBody>
                  <a:tcPr/>
                </a:tc>
                <a:tc>
                  <a:txBody>
                    <a:bodyPr/>
                    <a:lstStyle/>
                    <a:p>
                      <a:r>
                        <a:rPr lang="en-GB" sz="1600" dirty="0">
                          <a:latin typeface="Century Gothic" panose="020B0502020202020204" pitchFamily="34" charset="0"/>
                        </a:rPr>
                        <a:t>he/she/it</a:t>
                      </a:r>
                      <a:r>
                        <a:rPr lang="en-GB" sz="1600" baseline="0" dirty="0">
                          <a:latin typeface="Century Gothic" panose="020B0502020202020204" pitchFamily="34" charset="0"/>
                        </a:rPr>
                        <a:t> </a:t>
                      </a:r>
                      <a:r>
                        <a:rPr lang="en-GB" sz="1600" dirty="0">
                          <a:latin typeface="Century Gothic" panose="020B0502020202020204" pitchFamily="34" charset="0"/>
                        </a:rPr>
                        <a:t>wants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30301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0" y="145318"/>
            <a:ext cx="474723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4747230" cy="487622"/>
          </a:xfrm>
        </p:spPr>
        <p:txBody>
          <a:bodyPr/>
          <a:lstStyle/>
          <a:p>
            <a:pPr lvl="0" algn="l" eaLnBrk="1" hangingPunct="1"/>
            <a:r>
              <a:rPr lang="en-GB" sz="2000" b="1" kern="1200" dirty="0">
                <a:solidFill>
                  <a:srgbClr val="FFFFFF"/>
                </a:solidFill>
                <a:latin typeface="Century Gothic" panose="020B0502020202020204" pitchFamily="34" charset="0"/>
                <a:ea typeface="+mn-ea"/>
                <a:cs typeface="+mn-cs"/>
              </a:rPr>
              <a:t>Improving your lifestyle</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54</a:t>
            </a:r>
          </a:p>
        </p:txBody>
      </p:sp>
      <p:graphicFrame>
        <p:nvGraphicFramePr>
          <p:cNvPr id="4" name="Table 3"/>
          <p:cNvGraphicFramePr>
            <a:graphicFrameLocks noGrp="1"/>
          </p:cNvGraphicFramePr>
          <p:nvPr>
            <p:extLst>
              <p:ext uri="{D42A27DB-BD31-4B8C-83A1-F6EECF244321}">
                <p14:modId xmlns:p14="http://schemas.microsoft.com/office/powerpoint/2010/main" val="1961225863"/>
              </p:ext>
            </p:extLst>
          </p:nvPr>
        </p:nvGraphicFramePr>
        <p:xfrm>
          <a:off x="692696" y="708785"/>
          <a:ext cx="4086200" cy="7680960"/>
        </p:xfrm>
        <a:graphic>
          <a:graphicData uri="http://schemas.openxmlformats.org/drawingml/2006/table">
            <a:tbl>
              <a:tblPr firstRow="1" bandRow="1">
                <a:tableStyleId>{5940675A-B579-460E-94D1-54222C63F5DA}</a:tableStyleId>
              </a:tblPr>
              <a:tblGrid>
                <a:gridCol w="1421904">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tblGrid>
              <a:tr h="255971">
                <a:tc>
                  <a:txBody>
                    <a:bodyPr/>
                    <a:lstStyle/>
                    <a:p>
                      <a:r>
                        <a:rPr lang="en-GB" dirty="0" err="1">
                          <a:latin typeface="Century Gothic" panose="020B0502020202020204" pitchFamily="34" charset="0"/>
                        </a:rPr>
                        <a:t>dürfen</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to</a:t>
                      </a:r>
                      <a:r>
                        <a:rPr lang="en-GB" baseline="0" dirty="0">
                          <a:latin typeface="Century Gothic" panose="020B0502020202020204" pitchFamily="34" charset="0"/>
                        </a:rPr>
                        <a:t> be allowed, may</a:t>
                      </a:r>
                      <a:endParaRPr lang="en-GB" dirty="0">
                        <a:latin typeface="Century Gothic" panose="020B0502020202020204" pitchFamily="34" charset="0"/>
                      </a:endParaRPr>
                    </a:p>
                  </a:txBody>
                  <a:tcPr/>
                </a:tc>
                <a:extLst>
                  <a:ext uri="{0D108BD9-81ED-4DB2-BD59-A6C34878D82A}">
                    <a16:rowId xmlns:a16="http://schemas.microsoft.com/office/drawing/2014/main" val="10000"/>
                  </a:ext>
                </a:extLst>
              </a:tr>
              <a:tr h="255971">
                <a:tc>
                  <a:txBody>
                    <a:bodyPr/>
                    <a:lstStyle/>
                    <a:p>
                      <a:r>
                        <a:rPr lang="en-GB" dirty="0" err="1">
                          <a:latin typeface="Century Gothic" panose="020B0502020202020204" pitchFamily="34" charset="0"/>
                        </a:rPr>
                        <a:t>ich</a:t>
                      </a:r>
                      <a:r>
                        <a:rPr lang="en-GB" dirty="0">
                          <a:latin typeface="Century Gothic" panose="020B0502020202020204" pitchFamily="34" charset="0"/>
                        </a:rPr>
                        <a:t> </a:t>
                      </a:r>
                      <a:r>
                        <a:rPr lang="en-GB" dirty="0" err="1">
                          <a:latin typeface="Century Gothic" panose="020B0502020202020204" pitchFamily="34" charset="0"/>
                        </a:rPr>
                        <a:t>darf</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I am allowed, may</a:t>
                      </a:r>
                    </a:p>
                  </a:txBody>
                  <a:tcPr/>
                </a:tc>
                <a:extLst>
                  <a:ext uri="{0D108BD9-81ED-4DB2-BD59-A6C34878D82A}">
                    <a16:rowId xmlns:a16="http://schemas.microsoft.com/office/drawing/2014/main" val="10001"/>
                  </a:ext>
                </a:extLst>
              </a:tr>
              <a:tr h="255971">
                <a:tc>
                  <a:txBody>
                    <a:bodyPr/>
                    <a:lstStyle/>
                    <a:p>
                      <a:r>
                        <a:rPr lang="en-GB" dirty="0">
                          <a:latin typeface="Century Gothic" panose="020B0502020202020204" pitchFamily="34" charset="0"/>
                        </a:rPr>
                        <a:t>du</a:t>
                      </a:r>
                      <a:r>
                        <a:rPr lang="en-GB" baseline="0" dirty="0">
                          <a:latin typeface="Century Gothic" panose="020B0502020202020204" pitchFamily="34" charset="0"/>
                        </a:rPr>
                        <a:t> </a:t>
                      </a:r>
                      <a:r>
                        <a:rPr lang="en-GB" baseline="0" dirty="0" err="1">
                          <a:latin typeface="Century Gothic" panose="020B0502020202020204" pitchFamily="34" charset="0"/>
                        </a:rPr>
                        <a:t>darfst</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you</a:t>
                      </a:r>
                      <a:r>
                        <a:rPr lang="en-GB" baseline="0" dirty="0">
                          <a:latin typeface="Century Gothic" panose="020B0502020202020204" pitchFamily="34" charset="0"/>
                        </a:rPr>
                        <a:t> are allowed, may</a:t>
                      </a:r>
                      <a:endParaRPr lang="en-GB" dirty="0">
                        <a:latin typeface="Century Gothic" panose="020B0502020202020204" pitchFamily="34" charset="0"/>
                      </a:endParaRPr>
                    </a:p>
                  </a:txBody>
                  <a:tcPr/>
                </a:tc>
                <a:extLst>
                  <a:ext uri="{0D108BD9-81ED-4DB2-BD59-A6C34878D82A}">
                    <a16:rowId xmlns:a16="http://schemas.microsoft.com/office/drawing/2014/main" val="10002"/>
                  </a:ext>
                </a:extLst>
              </a:tr>
              <a:tr h="255971">
                <a:tc>
                  <a:txBody>
                    <a:bodyPr/>
                    <a:lstStyle/>
                    <a:p>
                      <a:r>
                        <a:rPr lang="en-GB" dirty="0" err="1">
                          <a:latin typeface="Century Gothic" panose="020B0502020202020204" pitchFamily="34" charset="0"/>
                        </a:rPr>
                        <a:t>er</a:t>
                      </a:r>
                      <a:r>
                        <a:rPr lang="en-GB" dirty="0">
                          <a:latin typeface="Century Gothic" panose="020B0502020202020204" pitchFamily="34" charset="0"/>
                        </a:rPr>
                        <a:t> </a:t>
                      </a:r>
                      <a:r>
                        <a:rPr lang="en-GB" dirty="0" err="1">
                          <a:latin typeface="Century Gothic" panose="020B0502020202020204" pitchFamily="34" charset="0"/>
                        </a:rPr>
                        <a:t>darf</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he</a:t>
                      </a:r>
                      <a:r>
                        <a:rPr lang="en-GB" baseline="0" dirty="0">
                          <a:latin typeface="Century Gothic" panose="020B0502020202020204" pitchFamily="34" charset="0"/>
                        </a:rPr>
                        <a:t> is allowed, may</a:t>
                      </a:r>
                      <a:endParaRPr lang="en-GB" dirty="0">
                        <a:latin typeface="Century Gothic" panose="020B0502020202020204" pitchFamily="34" charset="0"/>
                      </a:endParaRPr>
                    </a:p>
                  </a:txBody>
                  <a:tcPr/>
                </a:tc>
                <a:extLst>
                  <a:ext uri="{0D108BD9-81ED-4DB2-BD59-A6C34878D82A}">
                    <a16:rowId xmlns:a16="http://schemas.microsoft.com/office/drawing/2014/main" val="10003"/>
                  </a:ext>
                </a:extLst>
              </a:tr>
              <a:tr h="255971">
                <a:tc>
                  <a:txBody>
                    <a:bodyPr/>
                    <a:lstStyle/>
                    <a:p>
                      <a:r>
                        <a:rPr lang="en-GB" dirty="0" err="1">
                          <a:latin typeface="Century Gothic" panose="020B0502020202020204" pitchFamily="34" charset="0"/>
                        </a:rPr>
                        <a:t>sie</a:t>
                      </a:r>
                      <a:r>
                        <a:rPr lang="en-GB" dirty="0">
                          <a:latin typeface="Century Gothic" panose="020B0502020202020204" pitchFamily="34" charset="0"/>
                        </a:rPr>
                        <a:t> </a:t>
                      </a:r>
                      <a:r>
                        <a:rPr lang="en-GB" dirty="0" err="1">
                          <a:latin typeface="Century Gothic" panose="020B0502020202020204" pitchFamily="34" charset="0"/>
                        </a:rPr>
                        <a:t>darf</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she is allowed,</a:t>
                      </a:r>
                      <a:r>
                        <a:rPr lang="en-GB" baseline="0" dirty="0">
                          <a:latin typeface="Century Gothic" panose="020B0502020202020204" pitchFamily="34" charset="0"/>
                        </a:rPr>
                        <a:t> may</a:t>
                      </a:r>
                      <a:endParaRPr lang="en-GB" dirty="0">
                        <a:latin typeface="Century Gothic" panose="020B0502020202020204" pitchFamily="34" charset="0"/>
                      </a:endParaRPr>
                    </a:p>
                  </a:txBody>
                  <a:tcPr/>
                </a:tc>
                <a:extLst>
                  <a:ext uri="{0D108BD9-81ED-4DB2-BD59-A6C34878D82A}">
                    <a16:rowId xmlns:a16="http://schemas.microsoft.com/office/drawing/2014/main" val="10004"/>
                  </a:ext>
                </a:extLst>
              </a:tr>
              <a:tr h="255971">
                <a:tc>
                  <a:txBody>
                    <a:bodyPr/>
                    <a:lstStyle/>
                    <a:p>
                      <a:r>
                        <a:rPr lang="en-GB" dirty="0" err="1">
                          <a:latin typeface="Century Gothic" panose="020B0502020202020204" pitchFamily="34" charset="0"/>
                        </a:rPr>
                        <a:t>müssen</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must, to have to</a:t>
                      </a:r>
                    </a:p>
                  </a:txBody>
                  <a:tcPr/>
                </a:tc>
                <a:extLst>
                  <a:ext uri="{0D108BD9-81ED-4DB2-BD59-A6C34878D82A}">
                    <a16:rowId xmlns:a16="http://schemas.microsoft.com/office/drawing/2014/main" val="10005"/>
                  </a:ext>
                </a:extLst>
              </a:tr>
              <a:tr h="255971">
                <a:tc>
                  <a:txBody>
                    <a:bodyPr/>
                    <a:lstStyle/>
                    <a:p>
                      <a:r>
                        <a:rPr lang="en-GB" dirty="0" err="1">
                          <a:latin typeface="Century Gothic" panose="020B0502020202020204" pitchFamily="34" charset="0"/>
                        </a:rPr>
                        <a:t>ich</a:t>
                      </a:r>
                      <a:r>
                        <a:rPr lang="en-GB" dirty="0">
                          <a:latin typeface="Century Gothic" panose="020B0502020202020204" pitchFamily="34" charset="0"/>
                        </a:rPr>
                        <a:t> muss</a:t>
                      </a:r>
                    </a:p>
                  </a:txBody>
                  <a:tcPr/>
                </a:tc>
                <a:tc>
                  <a:txBody>
                    <a:bodyPr/>
                    <a:lstStyle/>
                    <a:p>
                      <a:r>
                        <a:rPr lang="en-GB" dirty="0">
                          <a:latin typeface="Century Gothic" panose="020B0502020202020204" pitchFamily="34" charset="0"/>
                        </a:rPr>
                        <a:t>I must, have to</a:t>
                      </a:r>
                    </a:p>
                  </a:txBody>
                  <a:tcPr/>
                </a:tc>
                <a:extLst>
                  <a:ext uri="{0D108BD9-81ED-4DB2-BD59-A6C34878D82A}">
                    <a16:rowId xmlns:a16="http://schemas.microsoft.com/office/drawing/2014/main" val="10006"/>
                  </a:ext>
                </a:extLst>
              </a:tr>
              <a:tr h="255971">
                <a:tc>
                  <a:txBody>
                    <a:bodyPr/>
                    <a:lstStyle/>
                    <a:p>
                      <a:r>
                        <a:rPr lang="en-GB" dirty="0">
                          <a:latin typeface="Century Gothic" panose="020B0502020202020204" pitchFamily="34" charset="0"/>
                        </a:rPr>
                        <a:t>du </a:t>
                      </a:r>
                      <a:r>
                        <a:rPr lang="en-GB" dirty="0" err="1">
                          <a:latin typeface="Century Gothic" panose="020B0502020202020204" pitchFamily="34" charset="0"/>
                        </a:rPr>
                        <a:t>musst</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you must, have to</a:t>
                      </a:r>
                    </a:p>
                  </a:txBody>
                  <a:tcPr/>
                </a:tc>
                <a:extLst>
                  <a:ext uri="{0D108BD9-81ED-4DB2-BD59-A6C34878D82A}">
                    <a16:rowId xmlns:a16="http://schemas.microsoft.com/office/drawing/2014/main" val="10007"/>
                  </a:ext>
                </a:extLst>
              </a:tr>
              <a:tr h="255971">
                <a:tc>
                  <a:txBody>
                    <a:bodyPr/>
                    <a:lstStyle/>
                    <a:p>
                      <a:r>
                        <a:rPr lang="en-GB" dirty="0" err="1">
                          <a:latin typeface="Century Gothic" panose="020B0502020202020204" pitchFamily="34" charset="0"/>
                        </a:rPr>
                        <a:t>er</a:t>
                      </a:r>
                      <a:r>
                        <a:rPr lang="en-GB" dirty="0">
                          <a:latin typeface="Century Gothic" panose="020B0502020202020204" pitchFamily="34" charset="0"/>
                        </a:rPr>
                        <a:t> muss</a:t>
                      </a:r>
                    </a:p>
                  </a:txBody>
                  <a:tcPr/>
                </a:tc>
                <a:tc>
                  <a:txBody>
                    <a:bodyPr/>
                    <a:lstStyle/>
                    <a:p>
                      <a:r>
                        <a:rPr lang="en-GB" dirty="0">
                          <a:latin typeface="Century Gothic" panose="020B0502020202020204" pitchFamily="34" charset="0"/>
                        </a:rPr>
                        <a:t>he must, has to</a:t>
                      </a:r>
                    </a:p>
                  </a:txBody>
                  <a:tcPr/>
                </a:tc>
                <a:extLst>
                  <a:ext uri="{0D108BD9-81ED-4DB2-BD59-A6C34878D82A}">
                    <a16:rowId xmlns:a16="http://schemas.microsoft.com/office/drawing/2014/main" val="10008"/>
                  </a:ext>
                </a:extLst>
              </a:tr>
              <a:tr h="255971">
                <a:tc>
                  <a:txBody>
                    <a:bodyPr/>
                    <a:lstStyle/>
                    <a:p>
                      <a:r>
                        <a:rPr lang="en-GB" dirty="0" err="1">
                          <a:latin typeface="Century Gothic" panose="020B0502020202020204" pitchFamily="34" charset="0"/>
                        </a:rPr>
                        <a:t>sie</a:t>
                      </a:r>
                      <a:r>
                        <a:rPr lang="en-GB" dirty="0">
                          <a:latin typeface="Century Gothic" panose="020B0502020202020204" pitchFamily="34" charset="0"/>
                        </a:rPr>
                        <a:t> muss</a:t>
                      </a:r>
                    </a:p>
                  </a:txBody>
                  <a:tcPr/>
                </a:tc>
                <a:tc>
                  <a:txBody>
                    <a:bodyPr/>
                    <a:lstStyle/>
                    <a:p>
                      <a:r>
                        <a:rPr lang="en-GB" dirty="0">
                          <a:latin typeface="Century Gothic" panose="020B0502020202020204" pitchFamily="34" charset="0"/>
                        </a:rPr>
                        <a:t>she must, has to</a:t>
                      </a:r>
                    </a:p>
                  </a:txBody>
                  <a:tcPr/>
                </a:tc>
                <a:extLst>
                  <a:ext uri="{0D108BD9-81ED-4DB2-BD59-A6C34878D82A}">
                    <a16:rowId xmlns:a16="http://schemas.microsoft.com/office/drawing/2014/main" val="10009"/>
                  </a:ext>
                </a:extLst>
              </a:tr>
              <a:tr h="255971">
                <a:tc>
                  <a:txBody>
                    <a:bodyPr/>
                    <a:lstStyle/>
                    <a:p>
                      <a:r>
                        <a:rPr lang="en-GB" dirty="0" err="1">
                          <a:latin typeface="Century Gothic" panose="020B0502020202020204" pitchFamily="34" charset="0"/>
                        </a:rPr>
                        <a:t>wollen</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to want</a:t>
                      </a:r>
                    </a:p>
                  </a:txBody>
                  <a:tcPr/>
                </a:tc>
                <a:extLst>
                  <a:ext uri="{0D108BD9-81ED-4DB2-BD59-A6C34878D82A}">
                    <a16:rowId xmlns:a16="http://schemas.microsoft.com/office/drawing/2014/main" val="10010"/>
                  </a:ext>
                </a:extLst>
              </a:tr>
              <a:tr h="255971">
                <a:tc>
                  <a:txBody>
                    <a:bodyPr/>
                    <a:lstStyle/>
                    <a:p>
                      <a:r>
                        <a:rPr lang="en-GB" dirty="0" err="1">
                          <a:latin typeface="Century Gothic" panose="020B0502020202020204" pitchFamily="34" charset="0"/>
                        </a:rPr>
                        <a:t>ich</a:t>
                      </a:r>
                      <a:r>
                        <a:rPr lang="en-GB" dirty="0">
                          <a:latin typeface="Century Gothic" panose="020B0502020202020204" pitchFamily="34" charset="0"/>
                        </a:rPr>
                        <a:t> will</a:t>
                      </a:r>
                    </a:p>
                  </a:txBody>
                  <a:tcPr/>
                </a:tc>
                <a:tc>
                  <a:txBody>
                    <a:bodyPr/>
                    <a:lstStyle/>
                    <a:p>
                      <a:r>
                        <a:rPr lang="en-GB" dirty="0">
                          <a:latin typeface="Century Gothic" panose="020B0502020202020204" pitchFamily="34" charset="0"/>
                        </a:rPr>
                        <a:t>I want</a:t>
                      </a:r>
                    </a:p>
                  </a:txBody>
                  <a:tcPr/>
                </a:tc>
                <a:extLst>
                  <a:ext uri="{0D108BD9-81ED-4DB2-BD59-A6C34878D82A}">
                    <a16:rowId xmlns:a16="http://schemas.microsoft.com/office/drawing/2014/main" val="10011"/>
                  </a:ext>
                </a:extLst>
              </a:tr>
              <a:tr h="255971">
                <a:tc>
                  <a:txBody>
                    <a:bodyPr/>
                    <a:lstStyle/>
                    <a:p>
                      <a:r>
                        <a:rPr lang="en-GB" dirty="0">
                          <a:latin typeface="Century Gothic" panose="020B0502020202020204" pitchFamily="34" charset="0"/>
                        </a:rPr>
                        <a:t>du </a:t>
                      </a:r>
                      <a:r>
                        <a:rPr lang="en-GB" dirty="0" err="1">
                          <a:latin typeface="Century Gothic" panose="020B0502020202020204" pitchFamily="34" charset="0"/>
                        </a:rPr>
                        <a:t>willst</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you want</a:t>
                      </a:r>
                    </a:p>
                  </a:txBody>
                  <a:tcPr/>
                </a:tc>
                <a:extLst>
                  <a:ext uri="{0D108BD9-81ED-4DB2-BD59-A6C34878D82A}">
                    <a16:rowId xmlns:a16="http://schemas.microsoft.com/office/drawing/2014/main" val="10012"/>
                  </a:ext>
                </a:extLst>
              </a:tr>
              <a:tr h="255971">
                <a:tc>
                  <a:txBody>
                    <a:bodyPr/>
                    <a:lstStyle/>
                    <a:p>
                      <a:r>
                        <a:rPr lang="en-GB" dirty="0" err="1">
                          <a:latin typeface="Century Gothic" panose="020B0502020202020204" pitchFamily="34" charset="0"/>
                        </a:rPr>
                        <a:t>er</a:t>
                      </a:r>
                      <a:r>
                        <a:rPr lang="en-GB" dirty="0">
                          <a:latin typeface="Century Gothic" panose="020B0502020202020204" pitchFamily="34" charset="0"/>
                        </a:rPr>
                        <a:t> will</a:t>
                      </a:r>
                    </a:p>
                  </a:txBody>
                  <a:tcPr/>
                </a:tc>
                <a:tc>
                  <a:txBody>
                    <a:bodyPr/>
                    <a:lstStyle/>
                    <a:p>
                      <a:r>
                        <a:rPr lang="en-GB" dirty="0">
                          <a:latin typeface="Century Gothic" panose="020B0502020202020204" pitchFamily="34" charset="0"/>
                        </a:rPr>
                        <a:t>he wants</a:t>
                      </a:r>
                    </a:p>
                  </a:txBody>
                  <a:tcPr/>
                </a:tc>
                <a:extLst>
                  <a:ext uri="{0D108BD9-81ED-4DB2-BD59-A6C34878D82A}">
                    <a16:rowId xmlns:a16="http://schemas.microsoft.com/office/drawing/2014/main" val="10013"/>
                  </a:ext>
                </a:extLst>
              </a:tr>
              <a:tr h="255971">
                <a:tc>
                  <a:txBody>
                    <a:bodyPr/>
                    <a:lstStyle/>
                    <a:p>
                      <a:r>
                        <a:rPr lang="en-GB" dirty="0" err="1">
                          <a:latin typeface="Century Gothic" panose="020B0502020202020204" pitchFamily="34" charset="0"/>
                        </a:rPr>
                        <a:t>sie</a:t>
                      </a:r>
                      <a:r>
                        <a:rPr lang="en-GB" dirty="0">
                          <a:latin typeface="Century Gothic" panose="020B0502020202020204" pitchFamily="34" charset="0"/>
                        </a:rPr>
                        <a:t> will</a:t>
                      </a:r>
                    </a:p>
                  </a:txBody>
                  <a:tcPr/>
                </a:tc>
                <a:tc>
                  <a:txBody>
                    <a:bodyPr/>
                    <a:lstStyle/>
                    <a:p>
                      <a:r>
                        <a:rPr lang="en-GB" dirty="0">
                          <a:latin typeface="Century Gothic" panose="020B0502020202020204" pitchFamily="34" charset="0"/>
                        </a:rPr>
                        <a:t>she wants</a:t>
                      </a:r>
                    </a:p>
                  </a:txBody>
                  <a:tcPr/>
                </a:tc>
                <a:extLst>
                  <a:ext uri="{0D108BD9-81ED-4DB2-BD59-A6C34878D82A}">
                    <a16:rowId xmlns:a16="http://schemas.microsoft.com/office/drawing/2014/main" val="10014"/>
                  </a:ext>
                </a:extLst>
              </a:tr>
              <a:tr h="255971">
                <a:tc>
                  <a:txBody>
                    <a:bodyPr/>
                    <a:lstStyle/>
                    <a:p>
                      <a:r>
                        <a:rPr lang="en-GB" dirty="0">
                          <a:latin typeface="Century Gothic" panose="020B0502020202020204" pitchFamily="34" charset="0"/>
                        </a:rPr>
                        <a:t>man</a:t>
                      </a:r>
                    </a:p>
                  </a:txBody>
                  <a:tcPr/>
                </a:tc>
                <a:tc>
                  <a:txBody>
                    <a:bodyPr/>
                    <a:lstStyle/>
                    <a:p>
                      <a:r>
                        <a:rPr lang="en-GB" dirty="0">
                          <a:latin typeface="Century Gothic" panose="020B0502020202020204" pitchFamily="34" charset="0"/>
                        </a:rPr>
                        <a:t>one,</a:t>
                      </a:r>
                      <a:r>
                        <a:rPr lang="en-GB" baseline="0" dirty="0">
                          <a:latin typeface="Century Gothic" panose="020B0502020202020204" pitchFamily="34" charset="0"/>
                        </a:rPr>
                        <a:t> you</a:t>
                      </a:r>
                      <a:endParaRPr lang="en-GB" dirty="0">
                        <a:latin typeface="Century Gothic" panose="020B0502020202020204" pitchFamily="34" charset="0"/>
                      </a:endParaRPr>
                    </a:p>
                  </a:txBody>
                  <a:tcPr/>
                </a:tc>
                <a:extLst>
                  <a:ext uri="{0D108BD9-81ED-4DB2-BD59-A6C34878D82A}">
                    <a16:rowId xmlns:a16="http://schemas.microsoft.com/office/drawing/2014/main" val="10015"/>
                  </a:ext>
                </a:extLst>
              </a:tr>
              <a:tr h="255971">
                <a:tc>
                  <a:txBody>
                    <a:bodyPr/>
                    <a:lstStyle/>
                    <a:p>
                      <a:r>
                        <a:rPr lang="en-GB" dirty="0" err="1">
                          <a:latin typeface="Century Gothic" panose="020B0502020202020204" pitchFamily="34" charset="0"/>
                        </a:rPr>
                        <a:t>genug</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enough</a:t>
                      </a:r>
                    </a:p>
                  </a:txBody>
                  <a:tcPr/>
                </a:tc>
                <a:extLst>
                  <a:ext uri="{0D108BD9-81ED-4DB2-BD59-A6C34878D82A}">
                    <a16:rowId xmlns:a16="http://schemas.microsoft.com/office/drawing/2014/main" val="10016"/>
                  </a:ext>
                </a:extLst>
              </a:tr>
              <a:tr h="255971">
                <a:tc>
                  <a:txBody>
                    <a:bodyPr/>
                    <a:lstStyle/>
                    <a:p>
                      <a:r>
                        <a:rPr lang="en-GB" dirty="0" err="1">
                          <a:latin typeface="Century Gothic" panose="020B0502020202020204" pitchFamily="34" charset="0"/>
                        </a:rPr>
                        <a:t>glücklich</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happy, fortunate</a:t>
                      </a:r>
                    </a:p>
                  </a:txBody>
                  <a:tcPr/>
                </a:tc>
                <a:extLst>
                  <a:ext uri="{0D108BD9-81ED-4DB2-BD59-A6C34878D82A}">
                    <a16:rowId xmlns:a16="http://schemas.microsoft.com/office/drawing/2014/main" val="10017"/>
                  </a:ext>
                </a:extLst>
              </a:tr>
              <a:tr h="255971">
                <a:tc>
                  <a:txBody>
                    <a:bodyPr/>
                    <a:lstStyle/>
                    <a:p>
                      <a:r>
                        <a:rPr lang="en-GB" dirty="0" err="1">
                          <a:latin typeface="Century Gothic" panose="020B0502020202020204" pitchFamily="34" charset="0"/>
                        </a:rPr>
                        <a:t>krank</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sick, ill</a:t>
                      </a:r>
                    </a:p>
                  </a:txBody>
                  <a:tcPr/>
                </a:tc>
                <a:extLst>
                  <a:ext uri="{0D108BD9-81ED-4DB2-BD59-A6C34878D82A}">
                    <a16:rowId xmlns:a16="http://schemas.microsoft.com/office/drawing/2014/main" val="10018"/>
                  </a:ext>
                </a:extLst>
              </a:tr>
              <a:tr h="255971">
                <a:tc>
                  <a:txBody>
                    <a:bodyPr/>
                    <a:lstStyle/>
                    <a:p>
                      <a:r>
                        <a:rPr lang="en-GB" dirty="0" err="1">
                          <a:latin typeface="Century Gothic" panose="020B0502020202020204" pitchFamily="34" charset="0"/>
                        </a:rPr>
                        <a:t>ruhig</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quiet, calm</a:t>
                      </a:r>
                    </a:p>
                  </a:txBody>
                  <a:tcPr/>
                </a:tc>
                <a:extLst>
                  <a:ext uri="{0D108BD9-81ED-4DB2-BD59-A6C34878D82A}">
                    <a16:rowId xmlns:a16="http://schemas.microsoft.com/office/drawing/2014/main" val="10019"/>
                  </a:ext>
                </a:extLst>
              </a:tr>
              <a:tr h="255971">
                <a:tc>
                  <a:txBody>
                    <a:bodyPr/>
                    <a:lstStyle/>
                    <a:p>
                      <a:r>
                        <a:rPr lang="en-GB" dirty="0" err="1">
                          <a:latin typeface="Century Gothic" panose="020B0502020202020204" pitchFamily="34" charset="0"/>
                        </a:rPr>
                        <a:t>traurig</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sad</a:t>
                      </a:r>
                    </a:p>
                  </a:txBody>
                  <a:tcPr/>
                </a:tc>
                <a:extLst>
                  <a:ext uri="{0D108BD9-81ED-4DB2-BD59-A6C34878D82A}">
                    <a16:rowId xmlns:a16="http://schemas.microsoft.com/office/drawing/2014/main" val="10020"/>
                  </a:ext>
                </a:extLst>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2575931745"/>
              </p:ext>
            </p:extLst>
          </p:nvPr>
        </p:nvGraphicFramePr>
        <p:xfrm>
          <a:off x="-19067" y="708785"/>
          <a:ext cx="711763" cy="7680960"/>
        </p:xfrm>
        <a:graphic>
          <a:graphicData uri="http://schemas.openxmlformats.org/drawingml/2006/table">
            <a:tbl>
              <a:tblPr firstRow="1" bandRow="1">
                <a:tableStyleId>{5C22544A-7EE6-4342-B048-85BDC9FD1C3A}</a:tableStyleId>
              </a:tblPr>
              <a:tblGrid>
                <a:gridCol w="711763">
                  <a:extLst>
                    <a:ext uri="{9D8B030D-6E8A-4147-A177-3AD203B41FA5}">
                      <a16:colId xmlns:a16="http://schemas.microsoft.com/office/drawing/2014/main" val="3548099682"/>
                    </a:ext>
                  </a:extLst>
                </a:gridCol>
              </a:tblGrid>
              <a:tr h="333955">
                <a:tc>
                  <a:txBody>
                    <a:bodyPr/>
                    <a:lstStyle/>
                    <a:p>
                      <a:pPr algn="ctr"/>
                      <a:r>
                        <a:rPr lang="en-GB" sz="18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333955">
                <a:tc>
                  <a:txBody>
                    <a:bodyPr/>
                    <a:lstStyle/>
                    <a:p>
                      <a:pPr algn="ctr"/>
                      <a:r>
                        <a:rPr lang="en-GB" sz="1800" i="1" dirty="0" err="1">
                          <a:latin typeface="Century Gothic" panose="020B0502020202020204" pitchFamily="34" charset="0"/>
                        </a:rPr>
                        <a:t>pron</a:t>
                      </a:r>
                      <a:endParaRPr lang="en-GB" sz="18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33955">
                <a:tc>
                  <a:txBody>
                    <a:bodyPr/>
                    <a:lstStyle/>
                    <a:p>
                      <a:pPr algn="ctr"/>
                      <a:r>
                        <a:rPr lang="en-GB" sz="1800" i="1" dirty="0" err="1">
                          <a:latin typeface="Century Gothic" panose="020B0502020202020204" pitchFamily="34" charset="0"/>
                        </a:rPr>
                        <a:t>adj</a:t>
                      </a:r>
                      <a:endParaRPr lang="en-GB" sz="18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33955">
                <a:tc>
                  <a:txBody>
                    <a:bodyPr/>
                    <a:lstStyle/>
                    <a:p>
                      <a:pPr algn="ctr"/>
                      <a:r>
                        <a:rPr lang="en-GB" sz="1800" i="1" dirty="0" err="1">
                          <a:latin typeface="Century Gothic" panose="020B0502020202020204" pitchFamily="34" charset="0"/>
                        </a:rPr>
                        <a:t>adj</a:t>
                      </a:r>
                      <a:endParaRPr lang="en-GB" sz="18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33955">
                <a:tc>
                  <a:txBody>
                    <a:bodyPr/>
                    <a:lstStyle/>
                    <a:p>
                      <a:pPr algn="ctr"/>
                      <a:r>
                        <a:rPr lang="en-GB" sz="1800" i="1" dirty="0" err="1">
                          <a:latin typeface="Century Gothic" panose="020B0502020202020204" pitchFamily="34" charset="0"/>
                        </a:rPr>
                        <a:t>adj</a:t>
                      </a:r>
                      <a:endParaRPr lang="en-GB" sz="18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33955">
                <a:tc>
                  <a:txBody>
                    <a:bodyPr/>
                    <a:lstStyle/>
                    <a:p>
                      <a:pPr algn="ctr"/>
                      <a:r>
                        <a:rPr lang="en-GB" sz="1800" i="1" dirty="0" err="1">
                          <a:latin typeface="Century Gothic" panose="020B0502020202020204" pitchFamily="34" charset="0"/>
                        </a:rPr>
                        <a:t>adj</a:t>
                      </a:r>
                      <a:endParaRPr lang="en-GB" sz="18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33955">
                <a:tc>
                  <a:txBody>
                    <a:bodyPr/>
                    <a:lstStyle/>
                    <a:p>
                      <a:pPr algn="ctr"/>
                      <a:r>
                        <a:rPr lang="en-GB" sz="1800" i="1" dirty="0" err="1">
                          <a:latin typeface="Century Gothic" panose="020B0502020202020204" pitchFamily="34" charset="0"/>
                        </a:rPr>
                        <a:t>adj</a:t>
                      </a:r>
                      <a:endParaRPr lang="en-GB" sz="18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8677" t="7978" b="6964"/>
          <a:stretch/>
        </p:blipFill>
        <p:spPr>
          <a:xfrm>
            <a:off x="4975957" y="4913662"/>
            <a:ext cx="1722966" cy="13697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2112" t="13641" r="7038"/>
          <a:stretch/>
        </p:blipFill>
        <p:spPr>
          <a:xfrm>
            <a:off x="4975957" y="6356792"/>
            <a:ext cx="1704701" cy="1213799"/>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1150" r="7866" b="9992"/>
          <a:stretch/>
        </p:blipFill>
        <p:spPr>
          <a:xfrm>
            <a:off x="4977680" y="3563588"/>
            <a:ext cx="1722968" cy="127664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1888" y="758720"/>
            <a:ext cx="1718760" cy="1145840"/>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46527" t="4797" b="29058"/>
          <a:stretch/>
        </p:blipFill>
        <p:spPr>
          <a:xfrm>
            <a:off x="5006078" y="1977990"/>
            <a:ext cx="1711353" cy="151216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9995" y="7801127"/>
            <a:ext cx="1177235" cy="1177235"/>
          </a:xfrm>
          <a:prstGeom prst="rect">
            <a:avLst/>
          </a:prstGeom>
        </p:spPr>
      </p:pic>
      <p:sp>
        <p:nvSpPr>
          <p:cNvPr id="30" name="Rounded Rectangle 29"/>
          <p:cNvSpPr/>
          <p:nvPr/>
        </p:nvSpPr>
        <p:spPr>
          <a:xfrm>
            <a:off x="3668655" y="8189393"/>
            <a:ext cx="1368152" cy="66406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3.1.3 &amp; 2.2.1</a:t>
            </a:r>
          </a:p>
        </p:txBody>
      </p:sp>
    </p:spTree>
    <p:extLst>
      <p:ext uri="{BB962C8B-B14F-4D97-AF65-F5344CB8AC3E}">
        <p14:creationId xmlns:p14="http://schemas.microsoft.com/office/powerpoint/2010/main" val="4213268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4</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55</a:t>
            </a:r>
          </a:p>
        </p:txBody>
      </p:sp>
      <p:graphicFrame>
        <p:nvGraphicFramePr>
          <p:cNvPr id="10" name="Table 9"/>
          <p:cNvGraphicFramePr>
            <a:graphicFrameLocks noGrp="1"/>
          </p:cNvGraphicFramePr>
          <p:nvPr>
            <p:extLst>
              <p:ext uri="{D42A27DB-BD31-4B8C-83A1-F6EECF244321}">
                <p14:modId xmlns:p14="http://schemas.microsoft.com/office/powerpoint/2010/main" val="3888387067"/>
              </p:ext>
            </p:extLst>
          </p:nvPr>
        </p:nvGraphicFramePr>
        <p:xfrm>
          <a:off x="825095" y="1241684"/>
          <a:ext cx="4086200" cy="4754880"/>
        </p:xfrm>
        <a:graphic>
          <a:graphicData uri="http://schemas.openxmlformats.org/drawingml/2006/table">
            <a:tbl>
              <a:tblPr firstRow="1" bandRow="1">
                <a:tableStyleId>{5940675A-B579-460E-94D1-54222C63F5DA}</a:tableStyleId>
              </a:tblPr>
              <a:tblGrid>
                <a:gridCol w="1421904">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tblGrid>
              <a:tr h="255971">
                <a:tc>
                  <a:txBody>
                    <a:bodyPr/>
                    <a:lstStyle/>
                    <a:p>
                      <a:r>
                        <a:rPr lang="en-GB" dirty="0" err="1">
                          <a:latin typeface="Century Gothic" panose="020B0502020202020204" pitchFamily="34" charset="0"/>
                        </a:rPr>
                        <a:t>beginnen</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to begin, beginning</a:t>
                      </a:r>
                    </a:p>
                  </a:txBody>
                  <a:tcPr/>
                </a:tc>
                <a:extLst>
                  <a:ext uri="{0D108BD9-81ED-4DB2-BD59-A6C34878D82A}">
                    <a16:rowId xmlns:a16="http://schemas.microsoft.com/office/drawing/2014/main" val="10000"/>
                  </a:ext>
                </a:extLst>
              </a:tr>
              <a:tr h="255971">
                <a:tc>
                  <a:txBody>
                    <a:bodyPr/>
                    <a:lstStyle/>
                    <a:p>
                      <a:r>
                        <a:rPr lang="en-GB" dirty="0">
                          <a:latin typeface="Century Gothic" panose="020B0502020202020204" pitchFamily="34" charset="0"/>
                        </a:rPr>
                        <a:t>erhalten</a:t>
                      </a:r>
                    </a:p>
                  </a:txBody>
                  <a:tcPr/>
                </a:tc>
                <a:tc>
                  <a:txBody>
                    <a:bodyPr/>
                    <a:lstStyle/>
                    <a:p>
                      <a:r>
                        <a:rPr lang="en-GB" dirty="0">
                          <a:latin typeface="Century Gothic" panose="020B0502020202020204" pitchFamily="34" charset="0"/>
                        </a:rPr>
                        <a:t>to receive, receiving</a:t>
                      </a:r>
                    </a:p>
                  </a:txBody>
                  <a:tcPr/>
                </a:tc>
                <a:extLst>
                  <a:ext uri="{0D108BD9-81ED-4DB2-BD59-A6C34878D82A}">
                    <a16:rowId xmlns:a16="http://schemas.microsoft.com/office/drawing/2014/main" val="10001"/>
                  </a:ext>
                </a:extLst>
              </a:tr>
              <a:tr h="255971">
                <a:tc>
                  <a:txBody>
                    <a:bodyPr/>
                    <a:lstStyle/>
                    <a:p>
                      <a:r>
                        <a:rPr lang="en-GB" dirty="0" err="1">
                          <a:latin typeface="Century Gothic" panose="020B0502020202020204" pitchFamily="34" charset="0"/>
                        </a:rPr>
                        <a:t>gewinnen</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to win, winning</a:t>
                      </a:r>
                    </a:p>
                  </a:txBody>
                  <a:tcPr/>
                </a:tc>
                <a:extLst>
                  <a:ext uri="{0D108BD9-81ED-4DB2-BD59-A6C34878D82A}">
                    <a16:rowId xmlns:a16="http://schemas.microsoft.com/office/drawing/2014/main" val="10002"/>
                  </a:ext>
                </a:extLst>
              </a:tr>
              <a:tr h="255971">
                <a:tc>
                  <a:txBody>
                    <a:bodyPr/>
                    <a:lstStyle/>
                    <a:p>
                      <a:r>
                        <a:rPr lang="en-GB" dirty="0" err="1">
                          <a:latin typeface="Century Gothic" panose="020B0502020202020204" pitchFamily="34" charset="0"/>
                        </a:rPr>
                        <a:t>legen</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to</a:t>
                      </a:r>
                      <a:r>
                        <a:rPr lang="en-GB" baseline="0" dirty="0">
                          <a:latin typeface="Century Gothic" panose="020B0502020202020204" pitchFamily="34" charset="0"/>
                        </a:rPr>
                        <a:t> lay, put</a:t>
                      </a:r>
                      <a:endParaRPr lang="en-GB" dirty="0">
                        <a:latin typeface="Century Gothic" panose="020B0502020202020204" pitchFamily="34" charset="0"/>
                      </a:endParaRPr>
                    </a:p>
                  </a:txBody>
                  <a:tcPr/>
                </a:tc>
                <a:extLst>
                  <a:ext uri="{0D108BD9-81ED-4DB2-BD59-A6C34878D82A}">
                    <a16:rowId xmlns:a16="http://schemas.microsoft.com/office/drawing/2014/main" val="10003"/>
                  </a:ext>
                </a:extLst>
              </a:tr>
              <a:tr h="255971">
                <a:tc>
                  <a:txBody>
                    <a:bodyPr/>
                    <a:lstStyle/>
                    <a:p>
                      <a:r>
                        <a:rPr lang="en-GB" dirty="0" err="1">
                          <a:latin typeface="Century Gothic" panose="020B0502020202020204" pitchFamily="34" charset="0"/>
                        </a:rPr>
                        <a:t>mischen</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to mix, blend </a:t>
                      </a:r>
                    </a:p>
                  </a:txBody>
                  <a:tcPr/>
                </a:tc>
                <a:extLst>
                  <a:ext uri="{0D108BD9-81ED-4DB2-BD59-A6C34878D82A}">
                    <a16:rowId xmlns:a16="http://schemas.microsoft.com/office/drawing/2014/main" val="10004"/>
                  </a:ext>
                </a:extLst>
              </a:tr>
              <a:tr h="255971">
                <a:tc>
                  <a:txBody>
                    <a:bodyPr/>
                    <a:lstStyle/>
                    <a:p>
                      <a:r>
                        <a:rPr lang="en-GB" dirty="0" err="1">
                          <a:latin typeface="Century Gothic" panose="020B0502020202020204" pitchFamily="34" charset="0"/>
                        </a:rPr>
                        <a:t>werfen</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to throw, throwing</a:t>
                      </a:r>
                    </a:p>
                  </a:txBody>
                  <a:tcPr/>
                </a:tc>
                <a:extLst>
                  <a:ext uri="{0D108BD9-81ED-4DB2-BD59-A6C34878D82A}">
                    <a16:rowId xmlns:a16="http://schemas.microsoft.com/office/drawing/2014/main" val="10005"/>
                  </a:ext>
                </a:extLst>
              </a:tr>
              <a:tr h="255971">
                <a:tc>
                  <a:txBody>
                    <a:bodyPr/>
                    <a:lstStyle/>
                    <a:p>
                      <a:r>
                        <a:rPr lang="en-GB" dirty="0" err="1">
                          <a:latin typeface="Century Gothic" panose="020B0502020202020204" pitchFamily="34" charset="0"/>
                        </a:rPr>
                        <a:t>ziehen</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to pull, pulling</a:t>
                      </a:r>
                    </a:p>
                  </a:txBody>
                  <a:tcPr/>
                </a:tc>
                <a:extLst>
                  <a:ext uri="{0D108BD9-81ED-4DB2-BD59-A6C34878D82A}">
                    <a16:rowId xmlns:a16="http://schemas.microsoft.com/office/drawing/2014/main" val="10006"/>
                  </a:ext>
                </a:extLst>
              </a:tr>
              <a:tr h="255971">
                <a:tc>
                  <a:txBody>
                    <a:bodyPr/>
                    <a:lstStyle/>
                    <a:p>
                      <a:r>
                        <a:rPr lang="en-GB" dirty="0">
                          <a:latin typeface="Century Gothic" panose="020B0502020202020204" pitchFamily="34" charset="0"/>
                        </a:rPr>
                        <a:t>die </a:t>
                      </a:r>
                      <a:r>
                        <a:rPr lang="en-GB" dirty="0" err="1">
                          <a:latin typeface="Century Gothic" panose="020B0502020202020204" pitchFamily="34" charset="0"/>
                        </a:rPr>
                        <a:t>Mitte</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middle</a:t>
                      </a:r>
                    </a:p>
                  </a:txBody>
                  <a:tcPr/>
                </a:tc>
                <a:extLst>
                  <a:ext uri="{0D108BD9-81ED-4DB2-BD59-A6C34878D82A}">
                    <a16:rowId xmlns:a16="http://schemas.microsoft.com/office/drawing/2014/main" val="10007"/>
                  </a:ext>
                </a:extLst>
              </a:tr>
              <a:tr h="255971">
                <a:tc>
                  <a:txBody>
                    <a:bodyPr/>
                    <a:lstStyle/>
                    <a:p>
                      <a:r>
                        <a:rPr lang="en-GB" dirty="0">
                          <a:latin typeface="Century Gothic" panose="020B0502020202020204" pitchFamily="34" charset="0"/>
                        </a:rPr>
                        <a:t>der </a:t>
                      </a:r>
                      <a:r>
                        <a:rPr lang="en-GB" dirty="0" err="1">
                          <a:latin typeface="Century Gothic" panose="020B0502020202020204" pitchFamily="34" charset="0"/>
                        </a:rPr>
                        <a:t>Punkt</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point</a:t>
                      </a:r>
                    </a:p>
                  </a:txBody>
                  <a:tcPr/>
                </a:tc>
                <a:extLst>
                  <a:ext uri="{0D108BD9-81ED-4DB2-BD59-A6C34878D82A}">
                    <a16:rowId xmlns:a16="http://schemas.microsoft.com/office/drawing/2014/main" val="10008"/>
                  </a:ext>
                </a:extLst>
              </a:tr>
              <a:tr h="255971">
                <a:tc>
                  <a:txBody>
                    <a:bodyPr/>
                    <a:lstStyle/>
                    <a:p>
                      <a:r>
                        <a:rPr lang="en-GB" dirty="0">
                          <a:latin typeface="Century Gothic" panose="020B0502020202020204" pitchFamily="34" charset="0"/>
                        </a:rPr>
                        <a:t>das </a:t>
                      </a:r>
                      <a:r>
                        <a:rPr lang="en-GB" dirty="0" err="1">
                          <a:latin typeface="Century Gothic" panose="020B0502020202020204" pitchFamily="34" charset="0"/>
                        </a:rPr>
                        <a:t>Ziel</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goal</a:t>
                      </a:r>
                    </a:p>
                  </a:txBody>
                  <a:tcPr/>
                </a:tc>
                <a:extLst>
                  <a:ext uri="{0D108BD9-81ED-4DB2-BD59-A6C34878D82A}">
                    <a16:rowId xmlns:a16="http://schemas.microsoft.com/office/drawing/2014/main" val="10009"/>
                  </a:ext>
                </a:extLst>
              </a:tr>
              <a:tr h="255971">
                <a:tc>
                  <a:txBody>
                    <a:bodyPr/>
                    <a:lstStyle/>
                    <a:p>
                      <a:r>
                        <a:rPr lang="en-GB" dirty="0" err="1">
                          <a:latin typeface="Century Gothic" panose="020B0502020202020204" pitchFamily="34" charset="0"/>
                        </a:rPr>
                        <a:t>jede</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every (f)</a:t>
                      </a:r>
                    </a:p>
                  </a:txBody>
                  <a:tcPr/>
                </a:tc>
                <a:extLst>
                  <a:ext uri="{0D108BD9-81ED-4DB2-BD59-A6C34878D82A}">
                    <a16:rowId xmlns:a16="http://schemas.microsoft.com/office/drawing/2014/main" val="10010"/>
                  </a:ext>
                </a:extLst>
              </a:tr>
              <a:tr h="255971">
                <a:tc>
                  <a:txBody>
                    <a:bodyPr/>
                    <a:lstStyle/>
                    <a:p>
                      <a:r>
                        <a:rPr lang="en-GB" dirty="0" err="1">
                          <a:latin typeface="Century Gothic" panose="020B0502020202020204" pitchFamily="34" charset="0"/>
                        </a:rPr>
                        <a:t>jeder</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every (m)</a:t>
                      </a:r>
                    </a:p>
                  </a:txBody>
                  <a:tcPr/>
                </a:tc>
                <a:extLst>
                  <a:ext uri="{0D108BD9-81ED-4DB2-BD59-A6C34878D82A}">
                    <a16:rowId xmlns:a16="http://schemas.microsoft.com/office/drawing/2014/main" val="10011"/>
                  </a:ext>
                </a:extLst>
              </a:tr>
              <a:tr h="255971">
                <a:tc>
                  <a:txBody>
                    <a:bodyPr/>
                    <a:lstStyle/>
                    <a:p>
                      <a:r>
                        <a:rPr lang="en-GB" dirty="0" err="1">
                          <a:latin typeface="Century Gothic" panose="020B0502020202020204" pitchFamily="34" charset="0"/>
                        </a:rPr>
                        <a:t>jedes</a:t>
                      </a:r>
                      <a:endParaRPr lang="en-GB" dirty="0">
                        <a:latin typeface="Century Gothic" panose="020B0502020202020204" pitchFamily="34" charset="0"/>
                      </a:endParaRPr>
                    </a:p>
                  </a:txBody>
                  <a:tcPr/>
                </a:tc>
                <a:tc>
                  <a:txBody>
                    <a:bodyPr/>
                    <a:lstStyle/>
                    <a:p>
                      <a:r>
                        <a:rPr lang="en-GB" dirty="0">
                          <a:latin typeface="Century Gothic" panose="020B0502020202020204" pitchFamily="34" charset="0"/>
                        </a:rPr>
                        <a:t>every (</a:t>
                      </a:r>
                      <a:r>
                        <a:rPr lang="en-GB" dirty="0" err="1">
                          <a:latin typeface="Century Gothic" panose="020B0502020202020204" pitchFamily="34" charset="0"/>
                        </a:rPr>
                        <a:t>nt</a:t>
                      </a:r>
                      <a:r>
                        <a:rPr lang="en-GB" dirty="0">
                          <a:latin typeface="Century Gothic" panose="020B0502020202020204" pitchFamily="34" charset="0"/>
                        </a:rPr>
                        <a:t>)</a:t>
                      </a:r>
                    </a:p>
                  </a:txBody>
                  <a:tcPr/>
                </a:tc>
                <a:extLst>
                  <a:ext uri="{0D108BD9-81ED-4DB2-BD59-A6C34878D82A}">
                    <a16:rowId xmlns:a16="http://schemas.microsoft.com/office/drawing/2014/main" val="10012"/>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710876586"/>
              </p:ext>
            </p:extLst>
          </p:nvPr>
        </p:nvGraphicFramePr>
        <p:xfrm>
          <a:off x="113332" y="1241684"/>
          <a:ext cx="711763" cy="4754880"/>
        </p:xfrm>
        <a:graphic>
          <a:graphicData uri="http://schemas.openxmlformats.org/drawingml/2006/table">
            <a:tbl>
              <a:tblPr firstRow="1" bandRow="1">
                <a:tableStyleId>{5C22544A-7EE6-4342-B048-85BDC9FD1C3A}</a:tableStyleId>
              </a:tblPr>
              <a:tblGrid>
                <a:gridCol w="711763">
                  <a:extLst>
                    <a:ext uri="{9D8B030D-6E8A-4147-A177-3AD203B41FA5}">
                      <a16:colId xmlns:a16="http://schemas.microsoft.com/office/drawing/2014/main" val="3548099682"/>
                    </a:ext>
                  </a:extLst>
                </a:gridCol>
              </a:tblGrid>
              <a:tr h="333955">
                <a:tc>
                  <a:txBody>
                    <a:bodyPr/>
                    <a:lstStyle/>
                    <a:p>
                      <a:pPr algn="ctr"/>
                      <a:r>
                        <a:rPr lang="en-GB" sz="1800" b="0" i="1" dirty="0">
                          <a:solidFill>
                            <a:schemeClr val="tx1"/>
                          </a:solidFill>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3955">
                <a:tc>
                  <a:txBody>
                    <a:bodyPr/>
                    <a:lstStyle/>
                    <a:p>
                      <a:pPr algn="ctr"/>
                      <a:r>
                        <a:rPr lang="en-GB" sz="1800" i="1" dirty="0">
                          <a:latin typeface="Century Gothic" panose="020B0502020202020204" pitchFamily="34" charset="0"/>
                        </a:rPr>
                        <a:t>vb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33955">
                <a:tc>
                  <a:txBody>
                    <a:bodyPr/>
                    <a:lstStyle/>
                    <a:p>
                      <a:pPr algn="ctr"/>
                      <a:r>
                        <a:rPr lang="en-GB" sz="18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33955">
                <a:tc>
                  <a:txBody>
                    <a:bodyPr/>
                    <a:lstStyle/>
                    <a:p>
                      <a:pPr algn="ctr"/>
                      <a:r>
                        <a:rPr lang="en-GB" sz="18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33955">
                <a:tc>
                  <a:txBody>
                    <a:bodyPr/>
                    <a:lstStyle/>
                    <a:p>
                      <a:pPr algn="ctr"/>
                      <a:r>
                        <a:rPr lang="en-GB" sz="1800" i="1" dirty="0" err="1">
                          <a:latin typeface="Century Gothic" panose="020B0502020202020204" pitchFamily="34" charset="0"/>
                        </a:rPr>
                        <a:t>nnt</a:t>
                      </a:r>
                      <a:endParaRPr lang="en-GB" sz="18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33955">
                <a:tc>
                  <a:txBody>
                    <a:bodyPr/>
                    <a:lstStyle/>
                    <a:p>
                      <a:pPr algn="ctr"/>
                      <a:r>
                        <a:rPr lang="en-GB" sz="1800" i="1" dirty="0" err="1">
                          <a:latin typeface="Century Gothic" panose="020B0502020202020204" pitchFamily="34" charset="0"/>
                        </a:rPr>
                        <a:t>adj</a:t>
                      </a:r>
                      <a:endParaRPr lang="en-GB" sz="18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33955">
                <a:tc>
                  <a:txBody>
                    <a:bodyPr/>
                    <a:lstStyle/>
                    <a:p>
                      <a:pPr algn="ctr"/>
                      <a:r>
                        <a:rPr lang="en-GB" sz="1800" i="1" dirty="0" err="1">
                          <a:latin typeface="Century Gothic" panose="020B0502020202020204" pitchFamily="34" charset="0"/>
                        </a:rPr>
                        <a:t>adj</a:t>
                      </a:r>
                      <a:endParaRPr lang="en-GB" sz="18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33955">
                <a:tc>
                  <a:txBody>
                    <a:bodyPr/>
                    <a:lstStyle/>
                    <a:p>
                      <a:pPr algn="ctr"/>
                      <a:r>
                        <a:rPr lang="en-GB" sz="1800" i="1" dirty="0" err="1">
                          <a:latin typeface="Century Gothic" panose="020B0502020202020204" pitchFamily="34" charset="0"/>
                        </a:rPr>
                        <a:t>adj</a:t>
                      </a:r>
                      <a:endParaRPr lang="en-GB" sz="18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12" name="Rectangle 11">
            <a:extLst>
              <a:ext uri="{FF2B5EF4-FFF2-40B4-BE49-F238E27FC236}">
                <a16:creationId xmlns:a16="http://schemas.microsoft.com/office/drawing/2014/main" id="{62EBD834-1E2D-44FA-960B-D5E01CB2C65F}"/>
              </a:ext>
            </a:extLst>
          </p:cNvPr>
          <p:cNvSpPr/>
          <p:nvPr/>
        </p:nvSpPr>
        <p:spPr>
          <a:xfrm>
            <a:off x="164064" y="681622"/>
            <a:ext cx="4747231"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13" name="Title 8">
            <a:extLst>
              <a:ext uri="{FF2B5EF4-FFF2-40B4-BE49-F238E27FC236}">
                <a16:creationId xmlns:a16="http://schemas.microsoft.com/office/drawing/2014/main" id="{69643957-FCE0-264C-BA1E-502DB432961B}"/>
              </a:ext>
            </a:extLst>
          </p:cNvPr>
          <p:cNvSpPr txBox="1">
            <a:spLocks/>
          </p:cNvSpPr>
          <p:nvPr/>
        </p:nvSpPr>
        <p:spPr bwMode="auto">
          <a:xfrm>
            <a:off x="164066" y="643808"/>
            <a:ext cx="4747230" cy="48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GB" sz="2000" b="1" kern="1200" dirty="0">
                <a:solidFill>
                  <a:srgbClr val="FFFFFF"/>
                </a:solidFill>
                <a:latin typeface="Century Gothic" panose="020B0502020202020204" pitchFamily="34" charset="0"/>
                <a:ea typeface="+mn-ea"/>
                <a:cs typeface="+mn-cs"/>
              </a:rPr>
              <a:t>Explaining the rules of a game</a:t>
            </a:r>
            <a:endParaRPr lang="en-US" kern="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378" y="4917185"/>
            <a:ext cx="1249288" cy="1249288"/>
          </a:xfrm>
          <a:prstGeom prst="rect">
            <a:avLst/>
          </a:prstGeom>
        </p:spPr>
      </p:pic>
      <p:sp>
        <p:nvSpPr>
          <p:cNvPr id="15" name="Rounded Rectangle 14"/>
          <p:cNvSpPr/>
          <p:nvPr/>
        </p:nvSpPr>
        <p:spPr>
          <a:xfrm>
            <a:off x="5174946" y="4143557"/>
            <a:ext cx="1368152" cy="66406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3.1.4 &amp; 2.2.2</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1777" y="1113670"/>
            <a:ext cx="1439042" cy="100994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2072" y="2665658"/>
            <a:ext cx="1493900" cy="1177291"/>
          </a:xfrm>
          <a:prstGeom prst="rect">
            <a:avLst/>
          </a:prstGeom>
        </p:spPr>
      </p:pic>
      <p:sp>
        <p:nvSpPr>
          <p:cNvPr id="14" name="TextBox 13"/>
          <p:cNvSpPr txBox="1"/>
          <p:nvPr/>
        </p:nvSpPr>
        <p:spPr>
          <a:xfrm>
            <a:off x="260648" y="6021417"/>
            <a:ext cx="4650647" cy="369332"/>
          </a:xfrm>
          <a:prstGeom prst="rect">
            <a:avLst/>
          </a:prstGeom>
          <a:noFill/>
        </p:spPr>
        <p:txBody>
          <a:bodyPr wrap="square" rtlCol="0">
            <a:spAutoFit/>
          </a:bodyPr>
          <a:lstStyle/>
          <a:p>
            <a:r>
              <a:rPr lang="en-GB" b="1" dirty="0">
                <a:latin typeface="Century Gothic" panose="020B0502020202020204" pitchFamily="34" charset="0"/>
              </a:rPr>
              <a:t>Write in English:</a:t>
            </a:r>
          </a:p>
        </p:txBody>
      </p:sp>
      <p:graphicFrame>
        <p:nvGraphicFramePr>
          <p:cNvPr id="17" name="Table 16"/>
          <p:cNvGraphicFramePr>
            <a:graphicFrameLocks noGrp="1"/>
          </p:cNvGraphicFramePr>
          <p:nvPr>
            <p:extLst>
              <p:ext uri="{D42A27DB-BD31-4B8C-83A1-F6EECF244321}">
                <p14:modId xmlns:p14="http://schemas.microsoft.com/office/powerpoint/2010/main" val="3325718944"/>
              </p:ext>
            </p:extLst>
          </p:nvPr>
        </p:nvGraphicFramePr>
        <p:xfrm>
          <a:off x="299970" y="6367859"/>
          <a:ext cx="6081358" cy="2560320"/>
        </p:xfrm>
        <a:graphic>
          <a:graphicData uri="http://schemas.openxmlformats.org/drawingml/2006/table">
            <a:tbl>
              <a:tblPr firstRow="1" bandRow="1">
                <a:tableStyleId>{5940675A-B579-460E-94D1-54222C63F5DA}</a:tableStyleId>
              </a:tblPr>
              <a:tblGrid>
                <a:gridCol w="6081358">
                  <a:extLst>
                    <a:ext uri="{9D8B030D-6E8A-4147-A177-3AD203B41FA5}">
                      <a16:colId xmlns:a16="http://schemas.microsoft.com/office/drawing/2014/main" val="20000"/>
                    </a:ext>
                  </a:extLst>
                </a:gridCol>
              </a:tblGrid>
              <a:tr h="370840">
                <a:tc>
                  <a:txBody>
                    <a:bodyPr/>
                    <a:lstStyle/>
                    <a:p>
                      <a:r>
                        <a:rPr lang="en-GB" sz="1600" dirty="0">
                          <a:latin typeface="Century Gothic" panose="020B0502020202020204" pitchFamily="34" charset="0"/>
                        </a:rPr>
                        <a:t>1 Der </a:t>
                      </a:r>
                      <a:r>
                        <a:rPr lang="en-GB" sz="1600" dirty="0" err="1">
                          <a:latin typeface="Century Gothic" panose="020B0502020202020204" pitchFamily="34" charset="0"/>
                        </a:rPr>
                        <a:t>Kartengeber</a:t>
                      </a:r>
                      <a:r>
                        <a:rPr lang="en-GB" sz="1600" dirty="0">
                          <a:latin typeface="Century Gothic" panose="020B0502020202020204" pitchFamily="34" charset="0"/>
                        </a:rPr>
                        <a:t> </a:t>
                      </a:r>
                      <a:r>
                        <a:rPr lang="en-GB" sz="1600" dirty="0" err="1">
                          <a:latin typeface="Century Gothic" panose="020B0502020202020204" pitchFamily="34" charset="0"/>
                        </a:rPr>
                        <a:t>mischt</a:t>
                      </a:r>
                      <a:r>
                        <a:rPr lang="en-GB" sz="1600" baseline="0" dirty="0">
                          <a:latin typeface="Century Gothic" panose="020B0502020202020204" pitchFamily="34" charset="0"/>
                        </a:rPr>
                        <a:t> die </a:t>
                      </a:r>
                      <a:r>
                        <a:rPr lang="en-GB" sz="1600" baseline="0" dirty="0" err="1">
                          <a:latin typeface="Century Gothic" panose="020B0502020202020204" pitchFamily="34" charset="0"/>
                        </a:rPr>
                        <a:t>Karten</a:t>
                      </a:r>
                      <a:r>
                        <a:rPr lang="en-GB" sz="1600" baseline="0" dirty="0">
                          <a:latin typeface="Century Gothic" panose="020B0502020202020204" pitchFamily="34" charset="0"/>
                        </a:rPr>
                        <a:t> und </a:t>
                      </a:r>
                      <a:r>
                        <a:rPr lang="en-GB" sz="1600" baseline="0" dirty="0" err="1">
                          <a:latin typeface="Century Gothic" panose="020B0502020202020204" pitchFamily="34" charset="0"/>
                        </a:rPr>
                        <a:t>gibt</a:t>
                      </a:r>
                      <a:r>
                        <a:rPr lang="en-GB" sz="1600" baseline="0" dirty="0">
                          <a:latin typeface="Century Gothic" panose="020B0502020202020204" pitchFamily="34" charset="0"/>
                        </a:rPr>
                        <a:t> </a:t>
                      </a:r>
                      <a:r>
                        <a:rPr lang="en-GB" sz="1600" baseline="0" dirty="0" err="1">
                          <a:latin typeface="Century Gothic" panose="020B0502020202020204" pitchFamily="34" charset="0"/>
                        </a:rPr>
                        <a:t>sie</a:t>
                      </a:r>
                      <a:r>
                        <a:rPr lang="en-GB" sz="1600" baseline="0" dirty="0">
                          <a:latin typeface="Century Gothic" panose="020B0502020202020204" pitchFamily="34" charset="0"/>
                        </a:rPr>
                        <a:t> </a:t>
                      </a:r>
                      <a:r>
                        <a:rPr lang="en-GB" sz="1600" baseline="0" dirty="0" err="1">
                          <a:latin typeface="Century Gothic" panose="020B0502020202020204" pitchFamily="34" charset="0"/>
                        </a:rPr>
                        <a:t>aus.</a:t>
                      </a:r>
                      <a:endParaRPr lang="en-GB" sz="1600" dirty="0">
                        <a:latin typeface="Century Gothic" panose="020B0502020202020204" pitchFamily="34" charset="0"/>
                      </a:endParaRPr>
                    </a:p>
                  </a:txBody>
                  <a:tcPr anchor="ctr"/>
                </a:tc>
                <a:extLst>
                  <a:ext uri="{0D108BD9-81ED-4DB2-BD59-A6C34878D82A}">
                    <a16:rowId xmlns:a16="http://schemas.microsoft.com/office/drawing/2014/main" val="10000"/>
                  </a:ext>
                </a:extLst>
              </a:tr>
              <a:tr h="370840">
                <a:tc>
                  <a:txBody>
                    <a:bodyPr/>
                    <a:lstStyle/>
                    <a:p>
                      <a:r>
                        <a:rPr lang="en-GB" sz="1600" dirty="0">
                          <a:latin typeface="Century Gothic" panose="020B0502020202020204" pitchFamily="34" charset="0"/>
                        </a:rPr>
                        <a:t>2 Die Mit</a:t>
                      </a:r>
                      <a:r>
                        <a:rPr lang="en-GB" sz="1600" baseline="0" dirty="0">
                          <a:latin typeface="Century Gothic" panose="020B0502020202020204" pitchFamily="34" charset="0"/>
                        </a:rPr>
                        <a:t>spieler erhalten pro Person </a:t>
                      </a:r>
                      <a:r>
                        <a:rPr lang="en-GB" sz="1600" baseline="0" dirty="0" err="1">
                          <a:latin typeface="Century Gothic" panose="020B0502020202020204" pitchFamily="34" charset="0"/>
                        </a:rPr>
                        <a:t>sieben</a:t>
                      </a:r>
                      <a:r>
                        <a:rPr lang="en-GB" sz="1600" baseline="0" dirty="0">
                          <a:latin typeface="Century Gothic" panose="020B0502020202020204" pitchFamily="34" charset="0"/>
                        </a:rPr>
                        <a:t> </a:t>
                      </a:r>
                      <a:r>
                        <a:rPr lang="en-GB" sz="1600" baseline="0" dirty="0" err="1">
                          <a:latin typeface="Century Gothic" panose="020B0502020202020204" pitchFamily="34" charset="0"/>
                        </a:rPr>
                        <a:t>Karten</a:t>
                      </a:r>
                      <a:r>
                        <a:rPr lang="en-GB" sz="1600" baseline="0" dirty="0">
                          <a:latin typeface="Century Gothic" panose="020B0502020202020204" pitchFamily="34" charset="0"/>
                        </a:rPr>
                        <a:t>.</a:t>
                      </a:r>
                      <a:endParaRPr lang="en-GB" sz="1600" dirty="0">
                        <a:latin typeface="Century Gothic" panose="020B0502020202020204" pitchFamily="34" charset="0"/>
                      </a:endParaRPr>
                    </a:p>
                  </a:txBody>
                  <a:tcPr anchor="ctr"/>
                </a:tc>
                <a:extLst>
                  <a:ext uri="{0D108BD9-81ED-4DB2-BD59-A6C34878D82A}">
                    <a16:rowId xmlns:a16="http://schemas.microsoft.com/office/drawing/2014/main" val="10001"/>
                  </a:ext>
                </a:extLst>
              </a:tr>
              <a:tr h="370840">
                <a:tc>
                  <a:txBody>
                    <a:bodyPr/>
                    <a:lstStyle/>
                    <a:p>
                      <a:r>
                        <a:rPr lang="en-GB" sz="1600" dirty="0">
                          <a:latin typeface="Century Gothic" panose="020B0502020202020204" pitchFamily="34" charset="0"/>
                        </a:rPr>
                        <a:t>1 </a:t>
                      </a:r>
                      <a:r>
                        <a:rPr lang="en-GB" sz="1600" dirty="0" err="1">
                          <a:latin typeface="Century Gothic" panose="020B0502020202020204" pitchFamily="34" charset="0"/>
                        </a:rPr>
                        <a:t>Jeder</a:t>
                      </a:r>
                      <a:r>
                        <a:rPr lang="en-GB" sz="1600" baseline="0" dirty="0">
                          <a:latin typeface="Century Gothic" panose="020B0502020202020204" pitchFamily="34" charset="0"/>
                        </a:rPr>
                        <a:t> </a:t>
                      </a:r>
                      <a:r>
                        <a:rPr lang="en-GB" sz="1600" baseline="0" dirty="0" err="1">
                          <a:latin typeface="Century Gothic" panose="020B0502020202020204" pitchFamily="34" charset="0"/>
                        </a:rPr>
                        <a:t>Spieler</a:t>
                      </a:r>
                      <a:r>
                        <a:rPr lang="en-GB" sz="1600" baseline="0" dirty="0">
                          <a:latin typeface="Century Gothic" panose="020B0502020202020204" pitchFamily="34" charset="0"/>
                        </a:rPr>
                        <a:t> muss </a:t>
                      </a:r>
                      <a:r>
                        <a:rPr lang="en-GB" sz="1600" baseline="0" dirty="0" err="1">
                          <a:latin typeface="Century Gothic" panose="020B0502020202020204" pitchFamily="34" charset="0"/>
                        </a:rPr>
                        <a:t>mit</a:t>
                      </a:r>
                      <a:r>
                        <a:rPr lang="en-GB" sz="1600" baseline="0" dirty="0">
                          <a:latin typeface="Century Gothic" panose="020B0502020202020204" pitchFamily="34" charset="0"/>
                        </a:rPr>
                        <a:t> </a:t>
                      </a:r>
                      <a:r>
                        <a:rPr lang="en-GB" sz="1600" baseline="0" dirty="0" err="1">
                          <a:latin typeface="Century Gothic" panose="020B0502020202020204" pitchFamily="34" charset="0"/>
                        </a:rPr>
                        <a:t>sieben</a:t>
                      </a:r>
                      <a:r>
                        <a:rPr lang="en-GB" sz="1600" baseline="0" dirty="0">
                          <a:latin typeface="Century Gothic" panose="020B0502020202020204" pitchFamily="34" charset="0"/>
                        </a:rPr>
                        <a:t> </a:t>
                      </a:r>
                      <a:r>
                        <a:rPr lang="en-GB" sz="1600" baseline="0" dirty="0" err="1">
                          <a:latin typeface="Century Gothic" panose="020B0502020202020204" pitchFamily="34" charset="0"/>
                        </a:rPr>
                        <a:t>Karten</a:t>
                      </a:r>
                      <a:r>
                        <a:rPr lang="en-GB" sz="1600" baseline="0" dirty="0">
                          <a:latin typeface="Century Gothic" panose="020B0502020202020204" pitchFamily="34" charset="0"/>
                        </a:rPr>
                        <a:t> </a:t>
                      </a:r>
                      <a:r>
                        <a:rPr lang="en-GB" sz="1600" baseline="0" dirty="0" err="1">
                          <a:latin typeface="Century Gothic" panose="020B0502020202020204" pitchFamily="34" charset="0"/>
                        </a:rPr>
                        <a:t>beginnen</a:t>
                      </a:r>
                      <a:r>
                        <a:rPr lang="en-GB" sz="1600" baseline="0" dirty="0">
                          <a:latin typeface="Century Gothic" panose="020B0502020202020204" pitchFamily="34" charset="0"/>
                        </a:rPr>
                        <a:t>.</a:t>
                      </a:r>
                      <a:endParaRPr lang="en-GB" sz="1600" dirty="0">
                        <a:latin typeface="Century Gothic" panose="020B0502020202020204" pitchFamily="34" charset="0"/>
                      </a:endParaRPr>
                    </a:p>
                  </a:txBody>
                  <a:tcPr anchor="ctr"/>
                </a:tc>
                <a:extLst>
                  <a:ext uri="{0D108BD9-81ED-4DB2-BD59-A6C34878D82A}">
                    <a16:rowId xmlns:a16="http://schemas.microsoft.com/office/drawing/2014/main" val="10002"/>
                  </a:ext>
                </a:extLst>
              </a:tr>
              <a:tr h="370840">
                <a:tc>
                  <a:txBody>
                    <a:bodyPr/>
                    <a:lstStyle/>
                    <a:p>
                      <a:r>
                        <a:rPr lang="en-GB" sz="1600" dirty="0">
                          <a:latin typeface="Century Gothic" panose="020B0502020202020204" pitchFamily="34" charset="0"/>
                        </a:rPr>
                        <a:t>4 </a:t>
                      </a:r>
                      <a:r>
                        <a:rPr lang="en-GB" sz="1600" dirty="0" err="1">
                          <a:latin typeface="Century Gothic" panose="020B0502020202020204" pitchFamily="34" charset="0"/>
                        </a:rPr>
                        <a:t>Jedes</a:t>
                      </a:r>
                      <a:r>
                        <a:rPr lang="en-GB" sz="1600" dirty="0">
                          <a:latin typeface="Century Gothic" panose="020B0502020202020204" pitchFamily="34" charset="0"/>
                        </a:rPr>
                        <a:t> Mal will </a:t>
                      </a:r>
                      <a:r>
                        <a:rPr lang="en-GB" sz="1600" dirty="0" err="1">
                          <a:latin typeface="Century Gothic" panose="020B0502020202020204" pitchFamily="34" charset="0"/>
                        </a:rPr>
                        <a:t>jeder</a:t>
                      </a:r>
                      <a:r>
                        <a:rPr lang="en-GB" sz="1600" dirty="0">
                          <a:latin typeface="Century Gothic" panose="020B0502020202020204" pitchFamily="34" charset="0"/>
                        </a:rPr>
                        <a:t> </a:t>
                      </a:r>
                      <a:r>
                        <a:rPr lang="en-GB" sz="1600" dirty="0" err="1">
                          <a:latin typeface="Century Gothic" panose="020B0502020202020204" pitchFamily="34" charset="0"/>
                        </a:rPr>
                        <a:t>Spieler</a:t>
                      </a:r>
                      <a:r>
                        <a:rPr lang="en-GB" sz="1600" dirty="0">
                          <a:latin typeface="Century Gothic" panose="020B0502020202020204" pitchFamily="34" charset="0"/>
                        </a:rPr>
                        <a:t> </a:t>
                      </a:r>
                      <a:r>
                        <a:rPr lang="en-GB" sz="1600" dirty="0" err="1">
                          <a:latin typeface="Century Gothic" panose="020B0502020202020204" pitchFamily="34" charset="0"/>
                        </a:rPr>
                        <a:t>eine</a:t>
                      </a:r>
                      <a:r>
                        <a:rPr lang="en-GB" sz="1600" dirty="0">
                          <a:latin typeface="Century Gothic" panose="020B0502020202020204" pitchFamily="34" charset="0"/>
                        </a:rPr>
                        <a:t> </a:t>
                      </a:r>
                      <a:r>
                        <a:rPr lang="en-GB" sz="1600" dirty="0" err="1">
                          <a:latin typeface="Century Gothic" panose="020B0502020202020204" pitchFamily="34" charset="0"/>
                        </a:rPr>
                        <a:t>Karte</a:t>
                      </a:r>
                      <a:r>
                        <a:rPr lang="en-GB" sz="1600" dirty="0">
                          <a:latin typeface="Century Gothic" panose="020B0502020202020204" pitchFamily="34" charset="0"/>
                        </a:rPr>
                        <a:t> </a:t>
                      </a:r>
                      <a:r>
                        <a:rPr lang="en-GB" sz="1600" dirty="0" err="1">
                          <a:latin typeface="Century Gothic" panose="020B0502020202020204" pitchFamily="34" charset="0"/>
                        </a:rPr>
                        <a:t>hinlegen</a:t>
                      </a:r>
                      <a:r>
                        <a:rPr lang="en-GB" sz="1600" dirty="0">
                          <a:latin typeface="Century Gothic" panose="020B0502020202020204" pitchFamily="34" charset="0"/>
                        </a:rPr>
                        <a:t>.</a:t>
                      </a:r>
                    </a:p>
                  </a:txBody>
                  <a:tcPr anchor="ctr"/>
                </a:tc>
                <a:extLst>
                  <a:ext uri="{0D108BD9-81ED-4DB2-BD59-A6C34878D82A}">
                    <a16:rowId xmlns:a16="http://schemas.microsoft.com/office/drawing/2014/main" val="10003"/>
                  </a:ext>
                </a:extLst>
              </a:tr>
              <a:tr h="370840">
                <a:tc>
                  <a:txBody>
                    <a:bodyPr/>
                    <a:lstStyle/>
                    <a:p>
                      <a:r>
                        <a:rPr lang="en-GB" sz="1600" dirty="0">
                          <a:latin typeface="Century Gothic" panose="020B0502020202020204" pitchFamily="34" charset="0"/>
                        </a:rPr>
                        <a:t>5 </a:t>
                      </a:r>
                      <a:r>
                        <a:rPr lang="en-GB" sz="1600" dirty="0" err="1">
                          <a:latin typeface="Century Gothic" panose="020B0502020202020204" pitchFamily="34" charset="0"/>
                        </a:rPr>
                        <a:t>Jeder</a:t>
                      </a:r>
                      <a:r>
                        <a:rPr lang="en-GB" sz="1600" baseline="0" dirty="0">
                          <a:latin typeface="Century Gothic" panose="020B0502020202020204" pitchFamily="34" charset="0"/>
                        </a:rPr>
                        <a:t> </a:t>
                      </a:r>
                      <a:r>
                        <a:rPr lang="en-GB" sz="1600" baseline="0" dirty="0" err="1">
                          <a:latin typeface="Century Gothic" panose="020B0502020202020204" pitchFamily="34" charset="0"/>
                        </a:rPr>
                        <a:t>legt</a:t>
                      </a:r>
                      <a:r>
                        <a:rPr lang="en-GB" sz="1600" baseline="0" dirty="0">
                          <a:latin typeface="Century Gothic" panose="020B0502020202020204" pitchFamily="34" charset="0"/>
                        </a:rPr>
                        <a:t> </a:t>
                      </a:r>
                      <a:r>
                        <a:rPr lang="en-GB" sz="1600" baseline="0" dirty="0" err="1">
                          <a:latin typeface="Century Gothic" panose="020B0502020202020204" pitchFamily="34" charset="0"/>
                        </a:rPr>
                        <a:t>eine</a:t>
                      </a:r>
                      <a:r>
                        <a:rPr lang="en-GB" sz="1600" baseline="0" dirty="0">
                          <a:latin typeface="Century Gothic" panose="020B0502020202020204" pitchFamily="34" charset="0"/>
                        </a:rPr>
                        <a:t> </a:t>
                      </a:r>
                      <a:r>
                        <a:rPr lang="en-GB" sz="1600" baseline="0" dirty="0" err="1">
                          <a:latin typeface="Century Gothic" panose="020B0502020202020204" pitchFamily="34" charset="0"/>
                        </a:rPr>
                        <a:t>Karte</a:t>
                      </a:r>
                      <a:r>
                        <a:rPr lang="en-GB" sz="1600" baseline="0" dirty="0">
                          <a:latin typeface="Century Gothic" panose="020B0502020202020204" pitchFamily="34" charset="0"/>
                        </a:rPr>
                        <a:t> in die </a:t>
                      </a:r>
                      <a:r>
                        <a:rPr lang="en-GB" sz="1600" baseline="0" dirty="0" err="1">
                          <a:latin typeface="Century Gothic" panose="020B0502020202020204" pitchFamily="34" charset="0"/>
                        </a:rPr>
                        <a:t>Mitte</a:t>
                      </a:r>
                      <a:r>
                        <a:rPr lang="en-GB" sz="1600" baseline="0" dirty="0">
                          <a:latin typeface="Century Gothic" panose="020B0502020202020204" pitchFamily="34" charset="0"/>
                        </a:rPr>
                        <a:t> </a:t>
                      </a:r>
                      <a:r>
                        <a:rPr lang="en-GB" sz="1600" baseline="0" dirty="0" err="1">
                          <a:latin typeface="Century Gothic" panose="020B0502020202020204" pitchFamily="34" charset="0"/>
                        </a:rPr>
                        <a:t>hin</a:t>
                      </a:r>
                      <a:r>
                        <a:rPr lang="en-GB" sz="1600" baseline="0" dirty="0">
                          <a:latin typeface="Century Gothic" panose="020B0502020202020204" pitchFamily="34" charset="0"/>
                        </a:rPr>
                        <a:t>.</a:t>
                      </a:r>
                      <a:endParaRPr lang="en-GB" sz="1600" dirty="0">
                        <a:latin typeface="Century Gothic" panose="020B0502020202020204" pitchFamily="34" charset="0"/>
                      </a:endParaRPr>
                    </a:p>
                  </a:txBody>
                  <a:tcPr anchor="ctr"/>
                </a:tc>
                <a:extLst>
                  <a:ext uri="{0D108BD9-81ED-4DB2-BD59-A6C34878D82A}">
                    <a16:rowId xmlns:a16="http://schemas.microsoft.com/office/drawing/2014/main" val="10004"/>
                  </a:ext>
                </a:extLst>
              </a:tr>
              <a:tr h="370840">
                <a:tc>
                  <a:txBody>
                    <a:bodyPr/>
                    <a:lstStyle/>
                    <a:p>
                      <a:r>
                        <a:rPr lang="en-GB" sz="1600" dirty="0">
                          <a:latin typeface="Century Gothic" panose="020B0502020202020204" pitchFamily="34" charset="0"/>
                        </a:rPr>
                        <a:t>6 </a:t>
                      </a:r>
                      <a:r>
                        <a:rPr lang="en-GB" sz="1600" dirty="0" err="1">
                          <a:latin typeface="Century Gothic" panose="020B0502020202020204" pitchFamily="34" charset="0"/>
                        </a:rPr>
                        <a:t>Manchmal</a:t>
                      </a:r>
                      <a:r>
                        <a:rPr lang="en-GB" sz="1600" dirty="0">
                          <a:latin typeface="Century Gothic" panose="020B0502020202020204" pitchFamily="34" charset="0"/>
                        </a:rPr>
                        <a:t> muss man </a:t>
                      </a:r>
                      <a:r>
                        <a:rPr lang="en-GB" sz="1600" dirty="0" err="1">
                          <a:latin typeface="Century Gothic" panose="020B0502020202020204" pitchFamily="34" charset="0"/>
                        </a:rPr>
                        <a:t>noch</a:t>
                      </a:r>
                      <a:r>
                        <a:rPr lang="en-GB" sz="1600" dirty="0">
                          <a:latin typeface="Century Gothic" panose="020B0502020202020204" pitchFamily="34" charset="0"/>
                        </a:rPr>
                        <a:t> </a:t>
                      </a:r>
                      <a:r>
                        <a:rPr lang="en-GB" sz="1600" dirty="0" err="1">
                          <a:latin typeface="Century Gothic" panose="020B0502020202020204" pitchFamily="34" charset="0"/>
                        </a:rPr>
                        <a:t>eine</a:t>
                      </a:r>
                      <a:r>
                        <a:rPr lang="en-GB" sz="1600" dirty="0">
                          <a:latin typeface="Century Gothic" panose="020B0502020202020204" pitchFamily="34" charset="0"/>
                        </a:rPr>
                        <a:t> </a:t>
                      </a:r>
                      <a:r>
                        <a:rPr lang="en-GB" sz="1600" dirty="0" err="1">
                          <a:latin typeface="Century Gothic" panose="020B0502020202020204" pitchFamily="34" charset="0"/>
                        </a:rPr>
                        <a:t>Karte</a:t>
                      </a:r>
                      <a:r>
                        <a:rPr lang="en-GB" sz="1600" dirty="0">
                          <a:latin typeface="Century Gothic" panose="020B0502020202020204" pitchFamily="34" charset="0"/>
                        </a:rPr>
                        <a:t> </a:t>
                      </a:r>
                      <a:r>
                        <a:rPr lang="en-GB" sz="1600" dirty="0" err="1">
                          <a:latin typeface="Century Gothic" panose="020B0502020202020204" pitchFamily="34" charset="0"/>
                        </a:rPr>
                        <a:t>ziehen</a:t>
                      </a:r>
                      <a:r>
                        <a:rPr lang="en-GB" sz="1600" dirty="0">
                          <a:latin typeface="Century Gothic" panose="020B0502020202020204" pitchFamily="34" charset="0"/>
                        </a:rPr>
                        <a:t>.</a:t>
                      </a:r>
                    </a:p>
                  </a:txBody>
                  <a:tcPr anchor="ctr"/>
                </a:tc>
                <a:extLst>
                  <a:ext uri="{0D108BD9-81ED-4DB2-BD59-A6C34878D82A}">
                    <a16:rowId xmlns:a16="http://schemas.microsoft.com/office/drawing/2014/main" val="10005"/>
                  </a:ext>
                </a:extLst>
              </a:tr>
              <a:tr h="0">
                <a:tc>
                  <a:txBody>
                    <a:bodyPr/>
                    <a:lstStyle/>
                    <a:p>
                      <a:r>
                        <a:rPr lang="en-GB" sz="1600" dirty="0">
                          <a:latin typeface="Century Gothic" panose="020B0502020202020204" pitchFamily="34" charset="0"/>
                        </a:rPr>
                        <a:t>7 Man will </a:t>
                      </a:r>
                      <a:r>
                        <a:rPr lang="en-GB" sz="1600" dirty="0" err="1">
                          <a:latin typeface="Century Gothic" panose="020B0502020202020204" pitchFamily="34" charset="0"/>
                        </a:rPr>
                        <a:t>keine</a:t>
                      </a:r>
                      <a:r>
                        <a:rPr lang="en-GB" sz="1600" dirty="0">
                          <a:latin typeface="Century Gothic" panose="020B0502020202020204" pitchFamily="34" charset="0"/>
                        </a:rPr>
                        <a:t> </a:t>
                      </a:r>
                      <a:r>
                        <a:rPr lang="en-GB" sz="1600" dirty="0" err="1">
                          <a:latin typeface="Century Gothic" panose="020B0502020202020204" pitchFamily="34" charset="0"/>
                        </a:rPr>
                        <a:t>Karten</a:t>
                      </a:r>
                      <a:r>
                        <a:rPr lang="en-GB" sz="1600" dirty="0">
                          <a:latin typeface="Century Gothic" panose="020B0502020202020204" pitchFamily="34" charset="0"/>
                        </a:rPr>
                        <a:t> </a:t>
                      </a:r>
                      <a:r>
                        <a:rPr lang="en-GB" sz="1600" dirty="0" err="1">
                          <a:latin typeface="Century Gothic" panose="020B0502020202020204" pitchFamily="34" charset="0"/>
                        </a:rPr>
                        <a:t>mehr</a:t>
                      </a:r>
                      <a:r>
                        <a:rPr lang="en-GB" sz="1600" dirty="0">
                          <a:latin typeface="Century Gothic" panose="020B0502020202020204" pitchFamily="34" charset="0"/>
                        </a:rPr>
                        <a:t> </a:t>
                      </a:r>
                      <a:r>
                        <a:rPr lang="en-GB" sz="1600" dirty="0" err="1">
                          <a:latin typeface="Century Gothic" panose="020B0502020202020204" pitchFamily="34" charset="0"/>
                        </a:rPr>
                        <a:t>haben</a:t>
                      </a:r>
                      <a:r>
                        <a:rPr lang="en-GB" sz="1600" dirty="0">
                          <a:latin typeface="Century Gothic" panose="020B0502020202020204" pitchFamily="34" charset="0"/>
                        </a:rPr>
                        <a:t>. Dann </a:t>
                      </a:r>
                      <a:r>
                        <a:rPr lang="en-GB" sz="1600" dirty="0" err="1">
                          <a:latin typeface="Century Gothic" panose="020B0502020202020204" pitchFamily="34" charset="0"/>
                        </a:rPr>
                        <a:t>gewinnt</a:t>
                      </a:r>
                      <a:r>
                        <a:rPr lang="en-GB" sz="1600" dirty="0">
                          <a:latin typeface="Century Gothic" panose="020B0502020202020204" pitchFamily="34" charset="0"/>
                        </a:rPr>
                        <a:t> man.</a:t>
                      </a:r>
                    </a:p>
                  </a:txBody>
                  <a:tcPr anchor="ctr"/>
                </a:tc>
                <a:extLst>
                  <a:ext uri="{0D108BD9-81ED-4DB2-BD59-A6C34878D82A}">
                    <a16:rowId xmlns:a16="http://schemas.microsoft.com/office/drawing/2014/main" val="10006"/>
                  </a:ext>
                </a:extLst>
              </a:tr>
            </a:tbl>
          </a:graphicData>
        </a:graphic>
      </p:graphicFrame>
      <p:sp>
        <p:nvSpPr>
          <p:cNvPr id="18" name="TextBox 17"/>
          <p:cNvSpPr txBox="1"/>
          <p:nvPr/>
        </p:nvSpPr>
        <p:spPr>
          <a:xfrm>
            <a:off x="4525600" y="6077048"/>
            <a:ext cx="2376264" cy="338554"/>
          </a:xfrm>
          <a:prstGeom prst="rect">
            <a:avLst/>
          </a:prstGeom>
          <a:noFill/>
        </p:spPr>
        <p:txBody>
          <a:bodyPr wrap="square" rtlCol="0">
            <a:spAutoFit/>
          </a:bodyPr>
          <a:lstStyle/>
          <a:p>
            <a:pPr algn="ctr"/>
            <a:r>
              <a:rPr lang="en-GB" sz="1600" dirty="0" err="1">
                <a:latin typeface="Century Gothic" panose="020B0502020202020204" pitchFamily="34" charset="0"/>
              </a:rPr>
              <a:t>hin</a:t>
            </a:r>
            <a:r>
              <a:rPr lang="en-GB" sz="1600" dirty="0">
                <a:latin typeface="Century Gothic" panose="020B0502020202020204" pitchFamily="34" charset="0"/>
              </a:rPr>
              <a:t> = there, down</a:t>
            </a:r>
          </a:p>
        </p:txBody>
      </p:sp>
    </p:spTree>
    <p:extLst>
      <p:ext uri="{BB962C8B-B14F-4D97-AF65-F5344CB8AC3E}">
        <p14:creationId xmlns:p14="http://schemas.microsoft.com/office/powerpoint/2010/main" val="1072017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1331640"/>
            <a:ext cx="6865821" cy="12388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Arrow Connector 30"/>
          <p:cNvCxnSpPr/>
          <p:nvPr/>
        </p:nvCxnSpPr>
        <p:spPr>
          <a:xfrm flipH="1">
            <a:off x="3604798" y="1709476"/>
            <a:ext cx="744390" cy="589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5</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103380" y="548166"/>
            <a:ext cx="6651239" cy="369332"/>
          </a:xfrm>
          <a:prstGeom prst="rect">
            <a:avLst/>
          </a:prstGeom>
          <a:noFill/>
        </p:spPr>
        <p:txBody>
          <a:bodyPr wrap="square" rtlCol="0">
            <a:spAutoFit/>
          </a:bodyPr>
          <a:lstStyle/>
          <a:p>
            <a:r>
              <a:rPr lang="en-GB" b="1" dirty="0">
                <a:latin typeface="Century Gothic" panose="020B0502020202020204" pitchFamily="34" charset="0"/>
              </a:rPr>
              <a:t>Present tense to express future meanings</a:t>
            </a: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56</a:t>
            </a:r>
          </a:p>
        </p:txBody>
      </p:sp>
      <p:sp>
        <p:nvSpPr>
          <p:cNvPr id="6" name="TextBox 5"/>
          <p:cNvSpPr txBox="1"/>
          <p:nvPr/>
        </p:nvSpPr>
        <p:spPr>
          <a:xfrm>
            <a:off x="92952" y="778632"/>
            <a:ext cx="6786815" cy="584775"/>
          </a:xfrm>
          <a:prstGeom prst="rect">
            <a:avLst/>
          </a:prstGeom>
          <a:noFill/>
        </p:spPr>
        <p:txBody>
          <a:bodyPr wrap="square" rtlCol="0">
            <a:spAutoFit/>
          </a:bodyPr>
          <a:lstStyle/>
          <a:p>
            <a:r>
              <a:rPr lang="en-GB" sz="1600" dirty="0">
                <a:latin typeface="Century Gothic" panose="020B0502020202020204" pitchFamily="34" charset="0"/>
              </a:rPr>
              <a:t>Use the present tense with a future time adverbial to talk about future plans:</a:t>
            </a:r>
          </a:p>
        </p:txBody>
      </p:sp>
      <p:sp>
        <p:nvSpPr>
          <p:cNvPr id="4" name="Rounded Rectangular Callout 3"/>
          <p:cNvSpPr/>
          <p:nvPr/>
        </p:nvSpPr>
        <p:spPr>
          <a:xfrm>
            <a:off x="3994818" y="1678214"/>
            <a:ext cx="1954461" cy="262575"/>
          </a:xfrm>
          <a:prstGeom prst="wedgeRoundRectCallout">
            <a:avLst>
              <a:gd name="adj1" fmla="val -23060"/>
              <a:gd name="adj2" fmla="val 42868"/>
              <a:gd name="adj3" fmla="val 16667"/>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Century Gothic" panose="020B0502020202020204" pitchFamily="34" charset="0"/>
              </a:rPr>
              <a:t>present continuous</a:t>
            </a:r>
          </a:p>
        </p:txBody>
      </p:sp>
      <p:graphicFrame>
        <p:nvGraphicFramePr>
          <p:cNvPr id="11" name="Table 10"/>
          <p:cNvGraphicFramePr>
            <a:graphicFrameLocks noGrp="1"/>
          </p:cNvGraphicFramePr>
          <p:nvPr>
            <p:extLst>
              <p:ext uri="{D42A27DB-BD31-4B8C-83A1-F6EECF244321}">
                <p14:modId xmlns:p14="http://schemas.microsoft.com/office/powerpoint/2010/main" val="3668668654"/>
              </p:ext>
            </p:extLst>
          </p:nvPr>
        </p:nvGraphicFramePr>
        <p:xfrm>
          <a:off x="714109" y="5146104"/>
          <a:ext cx="4223420" cy="3962400"/>
        </p:xfrm>
        <a:graphic>
          <a:graphicData uri="http://schemas.openxmlformats.org/drawingml/2006/table">
            <a:tbl>
              <a:tblPr firstRow="1" bandRow="1">
                <a:tableStyleId>{5940675A-B579-460E-94D1-54222C63F5DA}</a:tableStyleId>
              </a:tblPr>
              <a:tblGrid>
                <a:gridCol w="2063180">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240441">
                <a:tc>
                  <a:txBody>
                    <a:bodyPr/>
                    <a:lstStyle/>
                    <a:p>
                      <a:r>
                        <a:rPr lang="en-GB" sz="1400" dirty="0">
                          <a:latin typeface="Century Gothic" panose="020B0502020202020204" pitchFamily="34" charset="0"/>
                        </a:rPr>
                        <a:t>das Dorf</a:t>
                      </a:r>
                    </a:p>
                  </a:txBody>
                  <a:tcPr/>
                </a:tc>
                <a:tc>
                  <a:txBody>
                    <a:bodyPr/>
                    <a:lstStyle/>
                    <a:p>
                      <a:r>
                        <a:rPr lang="en-GB" sz="1400" dirty="0">
                          <a:latin typeface="Century Gothic" panose="020B0502020202020204" pitchFamily="34" charset="0"/>
                        </a:rPr>
                        <a:t>village</a:t>
                      </a:r>
                    </a:p>
                  </a:txBody>
                  <a:tcPr/>
                </a:tc>
                <a:extLst>
                  <a:ext uri="{0D108BD9-81ED-4DB2-BD59-A6C34878D82A}">
                    <a16:rowId xmlns:a16="http://schemas.microsoft.com/office/drawing/2014/main" val="10000"/>
                  </a:ext>
                </a:extLst>
              </a:tr>
              <a:tr h="240441">
                <a:tc>
                  <a:txBody>
                    <a:bodyPr/>
                    <a:lstStyle/>
                    <a:p>
                      <a:r>
                        <a:rPr lang="en-GB" sz="1400" dirty="0">
                          <a:latin typeface="Century Gothic" panose="020B0502020202020204" pitchFamily="34" charset="0"/>
                        </a:rPr>
                        <a:t>die </a:t>
                      </a:r>
                      <a:r>
                        <a:rPr lang="en-GB" sz="1400" dirty="0" err="1">
                          <a:latin typeface="Century Gothic" panose="020B0502020202020204" pitchFamily="34" charset="0"/>
                        </a:rPr>
                        <a:t>Großstadt</a:t>
                      </a:r>
                      <a:endParaRPr lang="en-GB" sz="1400" dirty="0">
                        <a:latin typeface="Century Gothic" panose="020B0502020202020204" pitchFamily="34" charset="0"/>
                      </a:endParaRPr>
                    </a:p>
                  </a:txBody>
                  <a:tcPr/>
                </a:tc>
                <a:tc>
                  <a:txBody>
                    <a:bodyPr/>
                    <a:lstStyle/>
                    <a:p>
                      <a:r>
                        <a:rPr lang="en-GB" sz="1400" dirty="0">
                          <a:latin typeface="Century Gothic" panose="020B0502020202020204" pitchFamily="34" charset="0"/>
                        </a:rPr>
                        <a:t>city</a:t>
                      </a:r>
                    </a:p>
                  </a:txBody>
                  <a:tcPr/>
                </a:tc>
                <a:extLst>
                  <a:ext uri="{0D108BD9-81ED-4DB2-BD59-A6C34878D82A}">
                    <a16:rowId xmlns:a16="http://schemas.microsoft.com/office/drawing/2014/main" val="10001"/>
                  </a:ext>
                </a:extLst>
              </a:tr>
              <a:tr h="240441">
                <a:tc>
                  <a:txBody>
                    <a:bodyPr/>
                    <a:lstStyle/>
                    <a:p>
                      <a:r>
                        <a:rPr lang="en-GB" sz="1400" dirty="0">
                          <a:latin typeface="Century Gothic" panose="020B0502020202020204" pitchFamily="34" charset="0"/>
                        </a:rPr>
                        <a:t>das </a:t>
                      </a:r>
                      <a:r>
                        <a:rPr lang="en-GB" sz="1400" dirty="0" err="1">
                          <a:latin typeface="Century Gothic" panose="020B0502020202020204" pitchFamily="34" charset="0"/>
                        </a:rPr>
                        <a:t>Jahr</a:t>
                      </a:r>
                      <a:endParaRPr lang="en-GB" sz="1400" dirty="0">
                        <a:latin typeface="Century Gothic" panose="020B0502020202020204" pitchFamily="34" charset="0"/>
                      </a:endParaRPr>
                    </a:p>
                  </a:txBody>
                  <a:tcPr/>
                </a:tc>
                <a:tc>
                  <a:txBody>
                    <a:bodyPr/>
                    <a:lstStyle/>
                    <a:p>
                      <a:r>
                        <a:rPr lang="en-GB" sz="1400" dirty="0">
                          <a:latin typeface="Century Gothic" panose="020B0502020202020204" pitchFamily="34" charset="0"/>
                        </a:rPr>
                        <a:t>year</a:t>
                      </a:r>
                    </a:p>
                  </a:txBody>
                  <a:tcPr/>
                </a:tc>
                <a:extLst>
                  <a:ext uri="{0D108BD9-81ED-4DB2-BD59-A6C34878D82A}">
                    <a16:rowId xmlns:a16="http://schemas.microsoft.com/office/drawing/2014/main" val="10011"/>
                  </a:ext>
                </a:extLst>
              </a:tr>
              <a:tr h="240441">
                <a:tc>
                  <a:txBody>
                    <a:bodyPr/>
                    <a:lstStyle/>
                    <a:p>
                      <a:r>
                        <a:rPr lang="en-GB" sz="1400" dirty="0">
                          <a:latin typeface="Century Gothic" panose="020B0502020202020204" pitchFamily="34" charset="0"/>
                        </a:rPr>
                        <a:t>der Monat</a:t>
                      </a:r>
                    </a:p>
                  </a:txBody>
                  <a:tcPr/>
                </a:tc>
                <a:tc>
                  <a:txBody>
                    <a:bodyPr/>
                    <a:lstStyle/>
                    <a:p>
                      <a:r>
                        <a:rPr lang="en-GB" sz="1400" dirty="0">
                          <a:latin typeface="Century Gothic" panose="020B0502020202020204" pitchFamily="34" charset="0"/>
                        </a:rPr>
                        <a:t>month</a:t>
                      </a:r>
                    </a:p>
                  </a:txBody>
                  <a:tcPr/>
                </a:tc>
                <a:extLst>
                  <a:ext uri="{0D108BD9-81ED-4DB2-BD59-A6C34878D82A}">
                    <a16:rowId xmlns:a16="http://schemas.microsoft.com/office/drawing/2014/main" val="10012"/>
                  </a:ext>
                </a:extLst>
              </a:tr>
              <a:tr h="240441">
                <a:tc>
                  <a:txBody>
                    <a:bodyPr/>
                    <a:lstStyle/>
                    <a:p>
                      <a:r>
                        <a:rPr lang="en-GB" sz="1400" dirty="0">
                          <a:latin typeface="Century Gothic" panose="020B0502020202020204" pitchFamily="34" charset="0"/>
                        </a:rPr>
                        <a:t>das </a:t>
                      </a:r>
                      <a:r>
                        <a:rPr lang="en-GB" sz="1400" dirty="0" err="1">
                          <a:latin typeface="Century Gothic" panose="020B0502020202020204" pitchFamily="34" charset="0"/>
                        </a:rPr>
                        <a:t>Schwimmbad</a:t>
                      </a:r>
                      <a:endParaRPr lang="en-GB" sz="1400" dirty="0">
                        <a:latin typeface="Century Gothic" panose="020B0502020202020204" pitchFamily="34" charset="0"/>
                      </a:endParaRPr>
                    </a:p>
                  </a:txBody>
                  <a:tcPr/>
                </a:tc>
                <a:tc>
                  <a:txBody>
                    <a:bodyPr/>
                    <a:lstStyle/>
                    <a:p>
                      <a:r>
                        <a:rPr lang="en-GB" sz="1400" dirty="0">
                          <a:latin typeface="Century Gothic" panose="020B0502020202020204" pitchFamily="34" charset="0"/>
                        </a:rPr>
                        <a:t>swimming pool</a:t>
                      </a:r>
                    </a:p>
                  </a:txBody>
                  <a:tcPr/>
                </a:tc>
                <a:extLst>
                  <a:ext uri="{0D108BD9-81ED-4DB2-BD59-A6C34878D82A}">
                    <a16:rowId xmlns:a16="http://schemas.microsoft.com/office/drawing/2014/main" val="10002"/>
                  </a:ext>
                </a:extLst>
              </a:tr>
              <a:tr h="240441">
                <a:tc>
                  <a:txBody>
                    <a:bodyPr/>
                    <a:lstStyle/>
                    <a:p>
                      <a:r>
                        <a:rPr lang="en-GB" sz="1400" dirty="0">
                          <a:latin typeface="Century Gothic" panose="020B0502020202020204" pitchFamily="34" charset="0"/>
                        </a:rPr>
                        <a:t>der See</a:t>
                      </a:r>
                    </a:p>
                  </a:txBody>
                  <a:tcPr/>
                </a:tc>
                <a:tc>
                  <a:txBody>
                    <a:bodyPr/>
                    <a:lstStyle/>
                    <a:p>
                      <a:r>
                        <a:rPr lang="en-GB" sz="1400" dirty="0">
                          <a:latin typeface="Century Gothic" panose="020B0502020202020204" pitchFamily="34" charset="0"/>
                        </a:rPr>
                        <a:t>lake</a:t>
                      </a:r>
                    </a:p>
                  </a:txBody>
                  <a:tcPr/>
                </a:tc>
                <a:extLst>
                  <a:ext uri="{0D108BD9-81ED-4DB2-BD59-A6C34878D82A}">
                    <a16:rowId xmlns:a16="http://schemas.microsoft.com/office/drawing/2014/main" val="10003"/>
                  </a:ext>
                </a:extLst>
              </a:tr>
              <a:tr h="240441">
                <a:tc>
                  <a:txBody>
                    <a:bodyPr/>
                    <a:lstStyle/>
                    <a:p>
                      <a:r>
                        <a:rPr lang="en-GB" sz="1400" dirty="0">
                          <a:latin typeface="Century Gothic" panose="020B0502020202020204" pitchFamily="34" charset="0"/>
                        </a:rPr>
                        <a:t>der Strand</a:t>
                      </a:r>
                    </a:p>
                  </a:txBody>
                  <a:tcPr/>
                </a:tc>
                <a:tc>
                  <a:txBody>
                    <a:bodyPr/>
                    <a:lstStyle/>
                    <a:p>
                      <a:r>
                        <a:rPr lang="en-GB" sz="1400" dirty="0">
                          <a:latin typeface="Century Gothic" panose="020B0502020202020204" pitchFamily="34" charset="0"/>
                        </a:rPr>
                        <a:t>beach</a:t>
                      </a:r>
                    </a:p>
                  </a:txBody>
                  <a:tcPr/>
                </a:tc>
                <a:extLst>
                  <a:ext uri="{0D108BD9-81ED-4DB2-BD59-A6C34878D82A}">
                    <a16:rowId xmlns:a16="http://schemas.microsoft.com/office/drawing/2014/main" val="10004"/>
                  </a:ext>
                </a:extLst>
              </a:tr>
              <a:tr h="240441">
                <a:tc>
                  <a:txBody>
                    <a:bodyPr/>
                    <a:lstStyle/>
                    <a:p>
                      <a:r>
                        <a:rPr lang="en-GB" sz="1400" dirty="0" err="1">
                          <a:latin typeface="Century Gothic" panose="020B0502020202020204" pitchFamily="34" charset="0"/>
                        </a:rPr>
                        <a:t>nächste</a:t>
                      </a:r>
                      <a:endParaRPr lang="en-GB" sz="1400" dirty="0">
                        <a:latin typeface="Century Gothic" panose="020B0502020202020204" pitchFamily="34" charset="0"/>
                      </a:endParaRPr>
                    </a:p>
                  </a:txBody>
                  <a:tcPr/>
                </a:tc>
                <a:tc>
                  <a:txBody>
                    <a:bodyPr/>
                    <a:lstStyle/>
                    <a:p>
                      <a:r>
                        <a:rPr lang="en-GB" sz="1400" dirty="0">
                          <a:latin typeface="Century Gothic" panose="020B0502020202020204" pitchFamily="34" charset="0"/>
                        </a:rPr>
                        <a:t>next (f)</a:t>
                      </a:r>
                    </a:p>
                  </a:txBody>
                  <a:tcPr/>
                </a:tc>
                <a:extLst>
                  <a:ext uri="{0D108BD9-81ED-4DB2-BD59-A6C34878D82A}">
                    <a16:rowId xmlns:a16="http://schemas.microsoft.com/office/drawing/2014/main" val="10005"/>
                  </a:ext>
                </a:extLst>
              </a:tr>
              <a:tr h="240441">
                <a:tc>
                  <a:txBody>
                    <a:bodyPr/>
                    <a:lstStyle/>
                    <a:p>
                      <a:r>
                        <a:rPr lang="en-GB" sz="1400" dirty="0" err="1">
                          <a:latin typeface="Century Gothic" panose="020B0502020202020204" pitchFamily="34" charset="0"/>
                        </a:rPr>
                        <a:t>nächstes</a:t>
                      </a:r>
                      <a:endParaRPr lang="en-GB" sz="1400" dirty="0">
                        <a:latin typeface="Century Gothic" panose="020B0502020202020204" pitchFamily="34" charset="0"/>
                      </a:endParaRPr>
                    </a:p>
                  </a:txBody>
                  <a:tcPr/>
                </a:tc>
                <a:tc>
                  <a:txBody>
                    <a:bodyPr/>
                    <a:lstStyle/>
                    <a:p>
                      <a:r>
                        <a:rPr lang="en-GB" sz="1400" dirty="0">
                          <a:latin typeface="Century Gothic" panose="020B0502020202020204" pitchFamily="34" charset="0"/>
                        </a:rPr>
                        <a:t>next (</a:t>
                      </a:r>
                      <a:r>
                        <a:rPr lang="en-GB" sz="1400" dirty="0" err="1">
                          <a:latin typeface="Century Gothic" panose="020B0502020202020204" pitchFamily="34" charset="0"/>
                        </a:rPr>
                        <a:t>nt</a:t>
                      </a:r>
                      <a:r>
                        <a:rPr lang="en-GB" sz="1400" dirty="0">
                          <a:latin typeface="Century Gothic" panose="020B0502020202020204" pitchFamily="34" charset="0"/>
                        </a:rPr>
                        <a:t>)</a:t>
                      </a:r>
                    </a:p>
                  </a:txBody>
                  <a:tcPr/>
                </a:tc>
                <a:extLst>
                  <a:ext uri="{0D108BD9-81ED-4DB2-BD59-A6C34878D82A}">
                    <a16:rowId xmlns:a16="http://schemas.microsoft.com/office/drawing/2014/main" val="10006"/>
                  </a:ext>
                </a:extLst>
              </a:tr>
              <a:tr h="240441">
                <a:tc>
                  <a:txBody>
                    <a:bodyPr/>
                    <a:lstStyle/>
                    <a:p>
                      <a:r>
                        <a:rPr lang="en-GB" sz="1400" dirty="0" err="1">
                          <a:latin typeface="Century Gothic" panose="020B0502020202020204" pitchFamily="34" charset="0"/>
                        </a:rPr>
                        <a:t>nächsten</a:t>
                      </a:r>
                      <a:endParaRPr lang="en-GB" sz="1400" dirty="0">
                        <a:latin typeface="Century Gothic" panose="020B0502020202020204" pitchFamily="34" charset="0"/>
                      </a:endParaRPr>
                    </a:p>
                  </a:txBody>
                  <a:tcPr/>
                </a:tc>
                <a:tc>
                  <a:txBody>
                    <a:bodyPr/>
                    <a:lstStyle/>
                    <a:p>
                      <a:r>
                        <a:rPr lang="en-GB" sz="1400" dirty="0">
                          <a:latin typeface="Century Gothic" panose="020B0502020202020204" pitchFamily="34" charset="0"/>
                        </a:rPr>
                        <a:t>next</a:t>
                      </a:r>
                      <a:r>
                        <a:rPr lang="en-GB" sz="1400" baseline="0" dirty="0">
                          <a:latin typeface="Century Gothic" panose="020B0502020202020204" pitchFamily="34" charset="0"/>
                        </a:rPr>
                        <a:t> (m, accusative)</a:t>
                      </a:r>
                      <a:endParaRPr lang="en-GB" sz="1400" dirty="0">
                        <a:latin typeface="Century Gothic" panose="020B0502020202020204" pitchFamily="34" charset="0"/>
                      </a:endParaRPr>
                    </a:p>
                  </a:txBody>
                  <a:tcPr/>
                </a:tc>
                <a:extLst>
                  <a:ext uri="{0D108BD9-81ED-4DB2-BD59-A6C34878D82A}">
                    <a16:rowId xmlns:a16="http://schemas.microsoft.com/office/drawing/2014/main" val="10007"/>
                  </a:ext>
                </a:extLst>
              </a:tr>
              <a:tr h="240441">
                <a:tc>
                  <a:txBody>
                    <a:bodyPr/>
                    <a:lstStyle/>
                    <a:p>
                      <a:r>
                        <a:rPr lang="en-GB" sz="1400" dirty="0" err="1">
                          <a:latin typeface="Century Gothic" panose="020B0502020202020204" pitchFamily="34" charset="0"/>
                        </a:rPr>
                        <a:t>nächstes</a:t>
                      </a:r>
                      <a:r>
                        <a:rPr lang="en-GB" sz="1400" dirty="0">
                          <a:latin typeface="Century Gothic" panose="020B0502020202020204" pitchFamily="34" charset="0"/>
                        </a:rPr>
                        <a:t> </a:t>
                      </a:r>
                      <a:r>
                        <a:rPr lang="en-GB" sz="1400" dirty="0" err="1">
                          <a:latin typeface="Century Gothic" panose="020B0502020202020204" pitchFamily="34" charset="0"/>
                        </a:rPr>
                        <a:t>Jahr</a:t>
                      </a:r>
                      <a:endParaRPr lang="en-GB" sz="1400" dirty="0">
                        <a:latin typeface="Century Gothic" panose="020B0502020202020204" pitchFamily="34" charset="0"/>
                      </a:endParaRPr>
                    </a:p>
                  </a:txBody>
                  <a:tcPr/>
                </a:tc>
                <a:tc>
                  <a:txBody>
                    <a:bodyPr/>
                    <a:lstStyle/>
                    <a:p>
                      <a:r>
                        <a:rPr lang="en-GB" sz="1400" dirty="0">
                          <a:latin typeface="Century Gothic" panose="020B0502020202020204" pitchFamily="34" charset="0"/>
                        </a:rPr>
                        <a:t>next year</a:t>
                      </a:r>
                    </a:p>
                  </a:txBody>
                  <a:tcPr/>
                </a:tc>
                <a:extLst>
                  <a:ext uri="{0D108BD9-81ED-4DB2-BD59-A6C34878D82A}">
                    <a16:rowId xmlns:a16="http://schemas.microsoft.com/office/drawing/2014/main" val="10008"/>
                  </a:ext>
                </a:extLst>
              </a:tr>
              <a:tr h="240441">
                <a:tc>
                  <a:txBody>
                    <a:bodyPr/>
                    <a:lstStyle/>
                    <a:p>
                      <a:r>
                        <a:rPr lang="en-GB" sz="1400" dirty="0" err="1">
                          <a:latin typeface="Century Gothic" panose="020B0502020202020204" pitchFamily="34" charset="0"/>
                        </a:rPr>
                        <a:t>nächsten</a:t>
                      </a:r>
                      <a:r>
                        <a:rPr lang="en-GB" sz="1400" dirty="0">
                          <a:latin typeface="Century Gothic" panose="020B0502020202020204" pitchFamily="34" charset="0"/>
                        </a:rPr>
                        <a:t> Monat</a:t>
                      </a:r>
                    </a:p>
                  </a:txBody>
                  <a:tcPr/>
                </a:tc>
                <a:tc>
                  <a:txBody>
                    <a:bodyPr/>
                    <a:lstStyle/>
                    <a:p>
                      <a:r>
                        <a:rPr lang="en-GB" sz="1400" dirty="0">
                          <a:latin typeface="Century Gothic" panose="020B0502020202020204" pitchFamily="34" charset="0"/>
                        </a:rPr>
                        <a:t>next month</a:t>
                      </a:r>
                    </a:p>
                  </a:txBody>
                  <a:tcPr/>
                </a:tc>
                <a:extLst>
                  <a:ext uri="{0D108BD9-81ED-4DB2-BD59-A6C34878D82A}">
                    <a16:rowId xmlns:a16="http://schemas.microsoft.com/office/drawing/2014/main" val="10009"/>
                  </a:ext>
                </a:extLst>
              </a:tr>
              <a:tr h="240441">
                <a:tc>
                  <a:txBody>
                    <a:bodyPr/>
                    <a:lstStyle/>
                    <a:p>
                      <a:r>
                        <a:rPr lang="en-GB" sz="1400" dirty="0" err="1">
                          <a:latin typeface="Century Gothic" panose="020B0502020202020204" pitchFamily="34" charset="0"/>
                        </a:rPr>
                        <a:t>nächste</a:t>
                      </a:r>
                      <a:r>
                        <a:rPr lang="en-GB" sz="1400" dirty="0">
                          <a:latin typeface="Century Gothic" panose="020B0502020202020204" pitchFamily="34" charset="0"/>
                        </a:rPr>
                        <a:t> </a:t>
                      </a:r>
                      <a:r>
                        <a:rPr lang="en-GB" sz="1400" dirty="0" err="1">
                          <a:latin typeface="Century Gothic" panose="020B0502020202020204" pitchFamily="34" charset="0"/>
                        </a:rPr>
                        <a:t>Woche</a:t>
                      </a:r>
                      <a:endParaRPr lang="en-GB" sz="1400" dirty="0">
                        <a:latin typeface="Century Gothic" panose="020B0502020202020204" pitchFamily="34" charset="0"/>
                      </a:endParaRPr>
                    </a:p>
                  </a:txBody>
                  <a:tcPr/>
                </a:tc>
                <a:tc>
                  <a:txBody>
                    <a:bodyPr/>
                    <a:lstStyle/>
                    <a:p>
                      <a:r>
                        <a:rPr lang="en-GB" sz="1400" dirty="0">
                          <a:latin typeface="Century Gothic" panose="020B0502020202020204" pitchFamily="34" charset="0"/>
                        </a:rPr>
                        <a:t>next week</a:t>
                      </a:r>
                    </a:p>
                  </a:txBody>
                  <a:tcPr/>
                </a:tc>
                <a:extLst>
                  <a:ext uri="{0D108BD9-81ED-4DB2-BD59-A6C34878D82A}">
                    <a16:rowId xmlns:a16="http://schemas.microsoft.com/office/drawing/2014/main" val="1001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066489941"/>
              </p:ext>
            </p:extLst>
          </p:nvPr>
        </p:nvGraphicFramePr>
        <p:xfrm>
          <a:off x="131694" y="5146104"/>
          <a:ext cx="711763" cy="3962400"/>
        </p:xfrm>
        <a:graphic>
          <a:graphicData uri="http://schemas.openxmlformats.org/drawingml/2006/table">
            <a:tbl>
              <a:tblPr firstRow="1" bandRow="1">
                <a:tableStyleId>{5C22544A-7EE6-4342-B048-85BDC9FD1C3A}</a:tableStyleId>
              </a:tblPr>
              <a:tblGrid>
                <a:gridCol w="711763">
                  <a:extLst>
                    <a:ext uri="{9D8B030D-6E8A-4147-A177-3AD203B41FA5}">
                      <a16:colId xmlns:a16="http://schemas.microsoft.com/office/drawing/2014/main" val="3548099682"/>
                    </a:ext>
                  </a:extLst>
                </a:gridCol>
              </a:tblGrid>
              <a:tr h="277395">
                <a:tc>
                  <a:txBody>
                    <a:bodyPr/>
                    <a:lstStyle/>
                    <a:p>
                      <a:pPr algn="ctr"/>
                      <a:r>
                        <a:rPr lang="en-GB" sz="1400" b="0" i="1" dirty="0" err="1">
                          <a:solidFill>
                            <a:schemeClr val="tx1"/>
                          </a:solidFill>
                          <a:latin typeface="Century Gothic" panose="020B0502020202020204" pitchFamily="34" charset="0"/>
                        </a:rPr>
                        <a:t>nnt</a:t>
                      </a:r>
                      <a:endParaRPr lang="en-GB" sz="1400" b="0" i="1" dirty="0">
                        <a:solidFill>
                          <a:schemeClr val="tx1"/>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277395">
                <a:tc>
                  <a:txBody>
                    <a:bodyPr/>
                    <a:lstStyle/>
                    <a:p>
                      <a:pPr algn="ctr"/>
                      <a:r>
                        <a:rPr lang="en-GB" sz="14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277395">
                <a:tc>
                  <a:txBody>
                    <a:bodyPr/>
                    <a:lstStyle/>
                    <a:p>
                      <a:pPr algn="ctr"/>
                      <a:r>
                        <a:rPr lang="en-GB" sz="1400" i="1" dirty="0" err="1">
                          <a:latin typeface="Century Gothic" panose="020B0502020202020204" pitchFamily="34" charset="0"/>
                        </a:rPr>
                        <a:t>nnt</a:t>
                      </a:r>
                      <a:endParaRPr lang="en-GB" sz="14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7395">
                <a:tc>
                  <a:txBody>
                    <a:bodyPr/>
                    <a:lstStyle/>
                    <a:p>
                      <a:pPr algn="ctr"/>
                      <a:r>
                        <a:rPr lang="en-GB" sz="14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7395">
                <a:tc>
                  <a:txBody>
                    <a:bodyPr/>
                    <a:lstStyle/>
                    <a:p>
                      <a:pPr algn="ctr"/>
                      <a:r>
                        <a:rPr lang="en-GB" sz="1400" i="1" dirty="0" err="1">
                          <a:latin typeface="Century Gothic" panose="020B0502020202020204" pitchFamily="34" charset="0"/>
                        </a:rPr>
                        <a:t>nnt</a:t>
                      </a:r>
                      <a:endParaRPr lang="en-GB" sz="14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277395">
                <a:tc>
                  <a:txBody>
                    <a:bodyPr/>
                    <a:lstStyle/>
                    <a:p>
                      <a:pPr algn="ctr"/>
                      <a:r>
                        <a:rPr lang="en-GB" sz="14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r h="277395">
                <a:tc>
                  <a:txBody>
                    <a:bodyPr/>
                    <a:lstStyle/>
                    <a:p>
                      <a:pPr algn="ctr"/>
                      <a:r>
                        <a:rPr lang="en-GB" sz="14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788983"/>
                  </a:ext>
                </a:extLst>
              </a:tr>
              <a:tr h="277395">
                <a:tc>
                  <a:txBody>
                    <a:bodyPr/>
                    <a:lstStyle/>
                    <a:p>
                      <a:pPr algn="ctr"/>
                      <a:r>
                        <a:rPr lang="en-GB" sz="1400" i="1" dirty="0" err="1">
                          <a:latin typeface="Century Gothic" panose="020B0502020202020204" pitchFamily="34" charset="0"/>
                        </a:rPr>
                        <a:t>adj</a:t>
                      </a:r>
                      <a:endParaRPr lang="en-GB" sz="14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7395">
                <a:tc>
                  <a:txBody>
                    <a:bodyPr/>
                    <a:lstStyle/>
                    <a:p>
                      <a:pPr algn="ctr"/>
                      <a:r>
                        <a:rPr lang="en-GB" sz="1400" i="1" dirty="0" err="1">
                          <a:latin typeface="Century Gothic" panose="020B0502020202020204" pitchFamily="34" charset="0"/>
                        </a:rPr>
                        <a:t>adj</a:t>
                      </a:r>
                      <a:endParaRPr lang="en-GB" sz="14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7395">
                <a:tc>
                  <a:txBody>
                    <a:bodyPr/>
                    <a:lstStyle/>
                    <a:p>
                      <a:pPr algn="ctr"/>
                      <a:r>
                        <a:rPr lang="en-GB" sz="1400" i="1" dirty="0" err="1">
                          <a:latin typeface="Century Gothic" panose="020B0502020202020204" pitchFamily="34" charset="0"/>
                        </a:rPr>
                        <a:t>adj</a:t>
                      </a:r>
                      <a:endParaRPr lang="en-GB" sz="14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7395">
                <a:tc>
                  <a:txBody>
                    <a:bodyPr/>
                    <a:lstStyle/>
                    <a:p>
                      <a:pPr algn="ctr"/>
                      <a:r>
                        <a:rPr lang="en-GB" sz="1400" i="1" dirty="0" err="1">
                          <a:latin typeface="Century Gothic" panose="020B0502020202020204" pitchFamily="34" charset="0"/>
                        </a:rPr>
                        <a:t>adv</a:t>
                      </a:r>
                      <a:endParaRPr lang="en-GB" sz="14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7395">
                <a:tc>
                  <a:txBody>
                    <a:bodyPr/>
                    <a:lstStyle/>
                    <a:p>
                      <a:pPr algn="ctr"/>
                      <a:r>
                        <a:rPr lang="en-GB" sz="1400" i="1" dirty="0" err="1">
                          <a:latin typeface="Century Gothic" panose="020B0502020202020204" pitchFamily="34" charset="0"/>
                        </a:rPr>
                        <a:t>adv</a:t>
                      </a:r>
                      <a:endParaRPr lang="en-GB" sz="14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7395">
                <a:tc>
                  <a:txBody>
                    <a:bodyPr/>
                    <a:lstStyle/>
                    <a:p>
                      <a:pPr algn="ctr"/>
                      <a:r>
                        <a:rPr lang="en-GB" sz="1400" i="1" dirty="0" err="1">
                          <a:latin typeface="Century Gothic" panose="020B0502020202020204" pitchFamily="34" charset="0"/>
                        </a:rPr>
                        <a:t>adv</a:t>
                      </a:r>
                      <a:endParaRPr lang="en-GB" sz="1400" i="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0" name="Rounded Rectangle 9"/>
          <p:cNvSpPr/>
          <p:nvPr/>
        </p:nvSpPr>
        <p:spPr>
          <a:xfrm>
            <a:off x="5406019" y="7909144"/>
            <a:ext cx="1368152" cy="66406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3.1.6 &amp; 2.2.3</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5536" y="6760421"/>
            <a:ext cx="999910" cy="999910"/>
          </a:xfrm>
          <a:prstGeom prst="rect">
            <a:avLst/>
          </a:prstGeom>
        </p:spPr>
      </p:pic>
      <p:sp>
        <p:nvSpPr>
          <p:cNvPr id="14" name="TextBox 13">
            <a:extLst>
              <a:ext uri="{FF2B5EF4-FFF2-40B4-BE49-F238E27FC236}">
                <a16:creationId xmlns:a16="http://schemas.microsoft.com/office/drawing/2014/main" id="{E43DCC40-DB06-4BC7-B161-867DE821C494}"/>
              </a:ext>
            </a:extLst>
          </p:cNvPr>
          <p:cNvSpPr txBox="1"/>
          <p:nvPr/>
        </p:nvSpPr>
        <p:spPr>
          <a:xfrm>
            <a:off x="252545" y="3462406"/>
            <a:ext cx="6651239" cy="369332"/>
          </a:xfrm>
          <a:prstGeom prst="rect">
            <a:avLst/>
          </a:prstGeom>
          <a:noFill/>
        </p:spPr>
        <p:txBody>
          <a:bodyPr wrap="square" rtlCol="0">
            <a:spAutoFit/>
          </a:bodyPr>
          <a:lstStyle/>
          <a:p>
            <a:r>
              <a:rPr lang="en-GB" b="1" dirty="0">
                <a:latin typeface="Century Gothic" panose="020B0502020202020204" pitchFamily="34" charset="0"/>
              </a:rPr>
              <a:t>Using ‘</a:t>
            </a:r>
            <a:r>
              <a:rPr lang="en-GB" b="1" dirty="0" err="1">
                <a:latin typeface="Century Gothic" panose="020B0502020202020204" pitchFamily="34" charset="0"/>
              </a:rPr>
              <a:t>nach</a:t>
            </a:r>
            <a:r>
              <a:rPr lang="en-GB" b="1" dirty="0">
                <a:latin typeface="Century Gothic" panose="020B0502020202020204" pitchFamily="34" charset="0"/>
              </a:rPr>
              <a:t>’ to mean ‘to’</a:t>
            </a:r>
          </a:p>
        </p:txBody>
      </p:sp>
      <p:sp>
        <p:nvSpPr>
          <p:cNvPr id="15" name="TextBox 14"/>
          <p:cNvSpPr txBox="1"/>
          <p:nvPr/>
        </p:nvSpPr>
        <p:spPr>
          <a:xfrm>
            <a:off x="163782" y="1331640"/>
            <a:ext cx="4394912" cy="584775"/>
          </a:xfrm>
          <a:prstGeom prst="rect">
            <a:avLst/>
          </a:prstGeom>
          <a:noFill/>
        </p:spPr>
        <p:txBody>
          <a:bodyPr wrap="square" rtlCol="0">
            <a:spAutoFit/>
          </a:bodyPr>
          <a:lstStyle/>
          <a:p>
            <a:r>
              <a:rPr lang="en-GB" sz="1600" b="1" dirty="0" err="1">
                <a:latin typeface="Century Gothic" panose="020B0502020202020204" pitchFamily="34" charset="0"/>
              </a:rPr>
              <a:t>Nächstes</a:t>
            </a:r>
            <a:r>
              <a:rPr lang="en-GB" sz="1600" b="1" dirty="0">
                <a:latin typeface="Century Gothic" panose="020B0502020202020204" pitchFamily="34" charset="0"/>
              </a:rPr>
              <a:t> </a:t>
            </a:r>
            <a:r>
              <a:rPr lang="en-GB" sz="1600" b="1" dirty="0" err="1">
                <a:latin typeface="Century Gothic" panose="020B0502020202020204" pitchFamily="34" charset="0"/>
              </a:rPr>
              <a:t>Jahr</a:t>
            </a:r>
            <a:r>
              <a:rPr lang="en-GB" sz="1600" b="1" dirty="0">
                <a:latin typeface="Century Gothic" panose="020B0502020202020204" pitchFamily="34" charset="0"/>
              </a:rPr>
              <a:t> </a:t>
            </a:r>
            <a:r>
              <a:rPr lang="en-GB" sz="1600" dirty="0" err="1">
                <a:latin typeface="Century Gothic" panose="020B0502020202020204" pitchFamily="34" charset="0"/>
              </a:rPr>
              <a:t>fahren</a:t>
            </a:r>
            <a:r>
              <a:rPr lang="en-GB" sz="1600" dirty="0">
                <a:latin typeface="Century Gothic" panose="020B0502020202020204" pitchFamily="34" charset="0"/>
              </a:rPr>
              <a:t> </a:t>
            </a:r>
            <a:r>
              <a:rPr lang="en-GB" sz="1600" dirty="0" err="1">
                <a:latin typeface="Century Gothic" panose="020B0502020202020204" pitchFamily="34" charset="0"/>
              </a:rPr>
              <a:t>wir</a:t>
            </a:r>
            <a:r>
              <a:rPr lang="en-GB" sz="1600" dirty="0">
                <a:latin typeface="Century Gothic" panose="020B0502020202020204" pitchFamily="34" charset="0"/>
              </a:rPr>
              <a:t> </a:t>
            </a:r>
            <a:r>
              <a:rPr lang="en-GB" sz="1600" dirty="0" err="1">
                <a:latin typeface="Century Gothic" panose="020B0502020202020204" pitchFamily="34" charset="0"/>
              </a:rPr>
              <a:t>nach</a:t>
            </a:r>
            <a:r>
              <a:rPr lang="en-GB" sz="1600" dirty="0">
                <a:latin typeface="Century Gothic" panose="020B0502020202020204" pitchFamily="34" charset="0"/>
              </a:rPr>
              <a:t> </a:t>
            </a:r>
            <a:r>
              <a:rPr lang="en-GB" sz="1600" dirty="0" err="1">
                <a:latin typeface="Century Gothic" panose="020B0502020202020204" pitchFamily="34" charset="0"/>
              </a:rPr>
              <a:t>Österreich</a:t>
            </a:r>
            <a:r>
              <a:rPr lang="en-GB" sz="1600" dirty="0">
                <a:latin typeface="Century Gothic" panose="020B0502020202020204" pitchFamily="34" charset="0"/>
              </a:rPr>
              <a:t>.  </a:t>
            </a:r>
            <a:br>
              <a:rPr lang="en-GB" sz="1600" dirty="0">
                <a:latin typeface="Century Gothic" panose="020B0502020202020204" pitchFamily="34" charset="0"/>
              </a:rPr>
            </a:br>
            <a:r>
              <a:rPr lang="en-GB" sz="1600" i="1" dirty="0">
                <a:latin typeface="Century Gothic" panose="020B0502020202020204" pitchFamily="34" charset="0"/>
              </a:rPr>
              <a:t>Next year we are going to Austria.</a:t>
            </a:r>
          </a:p>
        </p:txBody>
      </p:sp>
      <p:sp>
        <p:nvSpPr>
          <p:cNvPr id="17" name="TextBox 16"/>
          <p:cNvSpPr txBox="1"/>
          <p:nvPr/>
        </p:nvSpPr>
        <p:spPr>
          <a:xfrm>
            <a:off x="113996" y="1907704"/>
            <a:ext cx="4385063" cy="584775"/>
          </a:xfrm>
          <a:prstGeom prst="rect">
            <a:avLst/>
          </a:prstGeom>
          <a:noFill/>
        </p:spPr>
        <p:txBody>
          <a:bodyPr wrap="square" rtlCol="0">
            <a:spAutoFit/>
          </a:bodyPr>
          <a:lstStyle/>
          <a:p>
            <a:r>
              <a:rPr lang="en-GB" sz="1600" b="1" dirty="0" err="1">
                <a:latin typeface="Century Gothic" panose="020B0502020202020204" pitchFamily="34" charset="0"/>
              </a:rPr>
              <a:t>Jedes</a:t>
            </a:r>
            <a:r>
              <a:rPr lang="en-GB" sz="1600" b="1" dirty="0">
                <a:latin typeface="Century Gothic" panose="020B0502020202020204" pitchFamily="34" charset="0"/>
              </a:rPr>
              <a:t> </a:t>
            </a:r>
            <a:r>
              <a:rPr lang="en-GB" sz="1600" b="1" dirty="0" err="1">
                <a:latin typeface="Century Gothic" panose="020B0502020202020204" pitchFamily="34" charset="0"/>
              </a:rPr>
              <a:t>Jahr</a:t>
            </a:r>
            <a:r>
              <a:rPr lang="en-GB" sz="1600" b="1" dirty="0">
                <a:latin typeface="Century Gothic" panose="020B0502020202020204" pitchFamily="34" charset="0"/>
              </a:rPr>
              <a:t> </a:t>
            </a:r>
            <a:r>
              <a:rPr lang="en-GB" sz="1600" dirty="0" err="1">
                <a:latin typeface="Century Gothic" panose="020B0502020202020204" pitchFamily="34" charset="0"/>
              </a:rPr>
              <a:t>fahren</a:t>
            </a:r>
            <a:r>
              <a:rPr lang="en-GB" sz="1600" dirty="0">
                <a:latin typeface="Century Gothic" panose="020B0502020202020204" pitchFamily="34" charset="0"/>
              </a:rPr>
              <a:t> </a:t>
            </a:r>
            <a:r>
              <a:rPr lang="en-GB" sz="1600" dirty="0" err="1">
                <a:latin typeface="Century Gothic" panose="020B0502020202020204" pitchFamily="34" charset="0"/>
              </a:rPr>
              <a:t>wir</a:t>
            </a:r>
            <a:r>
              <a:rPr lang="en-GB" sz="1600" dirty="0">
                <a:latin typeface="Century Gothic" panose="020B0502020202020204" pitchFamily="34" charset="0"/>
              </a:rPr>
              <a:t> </a:t>
            </a:r>
            <a:r>
              <a:rPr lang="en-GB" sz="1600" dirty="0" err="1">
                <a:latin typeface="Century Gothic" panose="020B0502020202020204" pitchFamily="34" charset="0"/>
              </a:rPr>
              <a:t>nach</a:t>
            </a:r>
            <a:r>
              <a:rPr lang="en-GB" sz="1600" dirty="0">
                <a:latin typeface="Century Gothic" panose="020B0502020202020204" pitchFamily="34" charset="0"/>
              </a:rPr>
              <a:t> Cornwall.  </a:t>
            </a:r>
            <a:br>
              <a:rPr lang="en-GB" sz="1600" dirty="0">
                <a:latin typeface="Century Gothic" panose="020B0502020202020204" pitchFamily="34" charset="0"/>
              </a:rPr>
            </a:br>
            <a:r>
              <a:rPr lang="en-GB" sz="1600" i="1" dirty="0">
                <a:latin typeface="Century Gothic" panose="020B0502020202020204" pitchFamily="34" charset="0"/>
              </a:rPr>
              <a:t>Every year we go to Cornwall.</a:t>
            </a:r>
          </a:p>
        </p:txBody>
      </p:sp>
      <p:sp>
        <p:nvSpPr>
          <p:cNvPr id="18" name="Rounded Rectangular Callout 17"/>
          <p:cNvSpPr/>
          <p:nvPr/>
        </p:nvSpPr>
        <p:spPr>
          <a:xfrm>
            <a:off x="3994818" y="2117598"/>
            <a:ext cx="1954462" cy="262642"/>
          </a:xfrm>
          <a:prstGeom prst="wedgeRoundRectCallout">
            <a:avLst>
              <a:gd name="adj1" fmla="val -23060"/>
              <a:gd name="adj2" fmla="val 42868"/>
              <a:gd name="adj3" fmla="val 16667"/>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Century Gothic" panose="020B0502020202020204" pitchFamily="34" charset="0"/>
              </a:rPr>
              <a:t>present simple</a:t>
            </a:r>
          </a:p>
        </p:txBody>
      </p:sp>
      <p:sp>
        <p:nvSpPr>
          <p:cNvPr id="20" name="TextBox 19"/>
          <p:cNvSpPr txBox="1"/>
          <p:nvPr/>
        </p:nvSpPr>
        <p:spPr>
          <a:xfrm>
            <a:off x="280088" y="3833924"/>
            <a:ext cx="3112603" cy="83099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dirty="0">
                <a:latin typeface="Century Gothic" panose="020B0502020202020204" pitchFamily="34" charset="0"/>
              </a:rPr>
              <a:t>Use ‘</a:t>
            </a:r>
            <a:r>
              <a:rPr lang="en-GB" sz="1600" dirty="0" err="1">
                <a:latin typeface="Century Gothic" panose="020B0502020202020204" pitchFamily="34" charset="0"/>
              </a:rPr>
              <a:t>nach</a:t>
            </a:r>
            <a:r>
              <a:rPr lang="en-GB" sz="1600" dirty="0">
                <a:latin typeface="Century Gothic" panose="020B0502020202020204" pitchFamily="34" charset="0"/>
              </a:rPr>
              <a:t>’ to mean ‘to’ with:</a:t>
            </a:r>
            <a:br>
              <a:rPr lang="en-GB" sz="1600" dirty="0">
                <a:latin typeface="Century Gothic" panose="020B0502020202020204" pitchFamily="34" charset="0"/>
              </a:rPr>
            </a:br>
            <a:r>
              <a:rPr lang="en-GB" sz="1600" dirty="0">
                <a:latin typeface="Century Gothic" panose="020B0502020202020204" pitchFamily="34" charset="0"/>
              </a:rPr>
              <a:t>1] countries</a:t>
            </a:r>
            <a:br>
              <a:rPr lang="en-GB" sz="1600" dirty="0">
                <a:latin typeface="Century Gothic" panose="020B0502020202020204" pitchFamily="34" charset="0"/>
              </a:rPr>
            </a:br>
            <a:r>
              <a:rPr lang="en-GB" sz="1600" dirty="0">
                <a:latin typeface="Century Gothic" panose="020B0502020202020204" pitchFamily="34" charset="0"/>
              </a:rPr>
              <a:t>2] city / town names</a:t>
            </a:r>
          </a:p>
        </p:txBody>
      </p:sp>
      <p:sp>
        <p:nvSpPr>
          <p:cNvPr id="21" name="TextBox 20"/>
          <p:cNvSpPr txBox="1"/>
          <p:nvPr/>
        </p:nvSpPr>
        <p:spPr>
          <a:xfrm>
            <a:off x="3427317" y="4108053"/>
            <a:ext cx="3020425" cy="338554"/>
          </a:xfrm>
          <a:prstGeom prst="rect">
            <a:avLst/>
          </a:prstGeom>
          <a:noFill/>
        </p:spPr>
        <p:txBody>
          <a:bodyPr wrap="square" rtlCol="0">
            <a:spAutoFit/>
          </a:bodyPr>
          <a:lstStyle/>
          <a:p>
            <a:r>
              <a:rPr lang="en-GB" sz="1600" dirty="0" err="1">
                <a:latin typeface="Century Gothic" panose="020B0502020202020204" pitchFamily="34" charset="0"/>
              </a:rPr>
              <a:t>Ich</a:t>
            </a:r>
            <a:r>
              <a:rPr lang="en-GB" sz="1600" dirty="0">
                <a:latin typeface="Century Gothic" panose="020B0502020202020204" pitchFamily="34" charset="0"/>
              </a:rPr>
              <a:t> </a:t>
            </a:r>
            <a:r>
              <a:rPr lang="en-GB" sz="1600" dirty="0" err="1">
                <a:latin typeface="Century Gothic" panose="020B0502020202020204" pitchFamily="34" charset="0"/>
              </a:rPr>
              <a:t>fahre</a:t>
            </a:r>
            <a:r>
              <a:rPr lang="en-GB" sz="1600" dirty="0">
                <a:latin typeface="Century Gothic" panose="020B0502020202020204" pitchFamily="34" charset="0"/>
              </a:rPr>
              <a:t> </a:t>
            </a:r>
            <a:r>
              <a:rPr lang="en-GB" sz="1600" b="1" dirty="0" err="1">
                <a:latin typeface="Century Gothic" panose="020B0502020202020204" pitchFamily="34" charset="0"/>
              </a:rPr>
              <a:t>nach</a:t>
            </a:r>
            <a:r>
              <a:rPr lang="en-GB" sz="1600" dirty="0">
                <a:latin typeface="Century Gothic" panose="020B0502020202020204" pitchFamily="34" charset="0"/>
              </a:rPr>
              <a:t> Deutschland.</a:t>
            </a:r>
            <a:endParaRPr lang="en-GB" sz="1600" i="1" dirty="0">
              <a:latin typeface="Century Gothic" panose="020B0502020202020204" pitchFamily="34" charset="0"/>
            </a:endParaRPr>
          </a:p>
        </p:txBody>
      </p:sp>
      <p:sp>
        <p:nvSpPr>
          <p:cNvPr id="23" name="TextBox 22"/>
          <p:cNvSpPr txBox="1"/>
          <p:nvPr/>
        </p:nvSpPr>
        <p:spPr>
          <a:xfrm>
            <a:off x="3427317" y="4425077"/>
            <a:ext cx="3020425" cy="338554"/>
          </a:xfrm>
          <a:prstGeom prst="rect">
            <a:avLst/>
          </a:prstGeom>
          <a:noFill/>
        </p:spPr>
        <p:txBody>
          <a:bodyPr wrap="square" rtlCol="0">
            <a:spAutoFit/>
          </a:bodyPr>
          <a:lstStyle/>
          <a:p>
            <a:r>
              <a:rPr lang="en-GB" sz="1600" dirty="0" err="1">
                <a:latin typeface="Century Gothic" panose="020B0502020202020204" pitchFamily="34" charset="0"/>
              </a:rPr>
              <a:t>Ich</a:t>
            </a:r>
            <a:r>
              <a:rPr lang="en-GB" sz="1600" dirty="0">
                <a:latin typeface="Century Gothic" panose="020B0502020202020204" pitchFamily="34" charset="0"/>
              </a:rPr>
              <a:t> </a:t>
            </a:r>
            <a:r>
              <a:rPr lang="en-GB" sz="1600" dirty="0" err="1">
                <a:latin typeface="Century Gothic" panose="020B0502020202020204" pitchFamily="34" charset="0"/>
              </a:rPr>
              <a:t>fahre</a:t>
            </a:r>
            <a:r>
              <a:rPr lang="en-GB" sz="1600" dirty="0">
                <a:latin typeface="Century Gothic" panose="020B0502020202020204" pitchFamily="34" charset="0"/>
              </a:rPr>
              <a:t> </a:t>
            </a:r>
            <a:r>
              <a:rPr lang="en-GB" sz="1600" b="1" dirty="0" err="1">
                <a:latin typeface="Century Gothic" panose="020B0502020202020204" pitchFamily="34" charset="0"/>
              </a:rPr>
              <a:t>nach</a:t>
            </a:r>
            <a:r>
              <a:rPr lang="en-GB" sz="1600" dirty="0">
                <a:latin typeface="Century Gothic" panose="020B0502020202020204" pitchFamily="34" charset="0"/>
              </a:rPr>
              <a:t> Berlin.</a:t>
            </a:r>
            <a:endParaRPr lang="en-GB" sz="1600" i="1" dirty="0">
              <a:latin typeface="Century Gothic" panose="020B0502020202020204" pitchFamily="34" charset="0"/>
            </a:endParaRPr>
          </a:p>
        </p:txBody>
      </p:sp>
      <p:cxnSp>
        <p:nvCxnSpPr>
          <p:cNvPr id="8" name="Straight Arrow Connector 7"/>
          <p:cNvCxnSpPr>
            <a:stCxn id="18" idx="1"/>
          </p:cNvCxnSpPr>
          <p:nvPr/>
        </p:nvCxnSpPr>
        <p:spPr>
          <a:xfrm flipH="1">
            <a:off x="3250428" y="2248919"/>
            <a:ext cx="744390" cy="589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63782" y="2570513"/>
            <a:ext cx="6786815" cy="338554"/>
          </a:xfrm>
          <a:prstGeom prst="rect">
            <a:avLst/>
          </a:prstGeom>
          <a:noFill/>
        </p:spPr>
        <p:txBody>
          <a:bodyPr wrap="square" rtlCol="0">
            <a:spAutoFit/>
          </a:bodyPr>
          <a:lstStyle/>
          <a:p>
            <a:r>
              <a:rPr lang="en-GB" sz="1600" b="1" dirty="0">
                <a:latin typeface="Century Gothic" panose="020B0502020202020204" pitchFamily="34" charset="0"/>
              </a:rPr>
              <a:t>Write in English:</a:t>
            </a:r>
          </a:p>
        </p:txBody>
      </p:sp>
      <p:graphicFrame>
        <p:nvGraphicFramePr>
          <p:cNvPr id="35" name="Table 34"/>
          <p:cNvGraphicFramePr>
            <a:graphicFrameLocks noGrp="1"/>
          </p:cNvGraphicFramePr>
          <p:nvPr>
            <p:extLst>
              <p:ext uri="{D42A27DB-BD31-4B8C-83A1-F6EECF244321}">
                <p14:modId xmlns:p14="http://schemas.microsoft.com/office/powerpoint/2010/main" val="3795283475"/>
              </p:ext>
            </p:extLst>
          </p:nvPr>
        </p:nvGraphicFramePr>
        <p:xfrm>
          <a:off x="244304" y="2874031"/>
          <a:ext cx="6369390" cy="579120"/>
        </p:xfrm>
        <a:graphic>
          <a:graphicData uri="http://schemas.openxmlformats.org/drawingml/2006/table">
            <a:tbl>
              <a:tblPr firstRow="1" bandRow="1">
                <a:tableStyleId>{5940675A-B579-460E-94D1-54222C63F5DA}</a:tableStyleId>
              </a:tblPr>
              <a:tblGrid>
                <a:gridCol w="6369390">
                  <a:extLst>
                    <a:ext uri="{9D8B030D-6E8A-4147-A177-3AD203B41FA5}">
                      <a16:colId xmlns:a16="http://schemas.microsoft.com/office/drawing/2014/main" val="20000"/>
                    </a:ext>
                  </a:extLst>
                </a:gridCol>
              </a:tblGrid>
              <a:tr h="194924">
                <a:tc>
                  <a:txBody>
                    <a:bodyPr/>
                    <a:lstStyle/>
                    <a:p>
                      <a:r>
                        <a:rPr lang="en-GB" sz="1600" dirty="0" err="1">
                          <a:latin typeface="Century Gothic" panose="020B0502020202020204" pitchFamily="34" charset="0"/>
                        </a:rPr>
                        <a:t>Normalerweise</a:t>
                      </a:r>
                      <a:r>
                        <a:rPr lang="en-GB" sz="1600" dirty="0">
                          <a:latin typeface="Century Gothic" panose="020B0502020202020204" pitchFamily="34" charset="0"/>
                        </a:rPr>
                        <a:t> </a:t>
                      </a:r>
                      <a:r>
                        <a:rPr lang="en-GB" sz="1600" dirty="0" err="1">
                          <a:latin typeface="Century Gothic" panose="020B0502020202020204" pitchFamily="34" charset="0"/>
                        </a:rPr>
                        <a:t>schwimme</a:t>
                      </a:r>
                      <a:r>
                        <a:rPr lang="en-GB" sz="1600" baseline="0" dirty="0">
                          <a:latin typeface="Century Gothic" panose="020B0502020202020204" pitchFamily="34" charset="0"/>
                        </a:rPr>
                        <a:t> </a:t>
                      </a:r>
                      <a:r>
                        <a:rPr lang="en-GB" sz="1600" baseline="0" dirty="0" err="1">
                          <a:latin typeface="Century Gothic" panose="020B0502020202020204" pitchFamily="34" charset="0"/>
                        </a:rPr>
                        <a:t>ich</a:t>
                      </a:r>
                      <a:r>
                        <a:rPr lang="en-GB" sz="1600" baseline="0" dirty="0">
                          <a:latin typeface="Century Gothic" panose="020B0502020202020204" pitchFamily="34" charset="0"/>
                        </a:rPr>
                        <a:t> </a:t>
                      </a:r>
                      <a:r>
                        <a:rPr lang="en-GB" sz="1600" baseline="0" dirty="0" err="1">
                          <a:latin typeface="Century Gothic" panose="020B0502020202020204" pitchFamily="34" charset="0"/>
                        </a:rPr>
                        <a:t>im</a:t>
                      </a:r>
                      <a:r>
                        <a:rPr lang="en-GB" sz="1600" baseline="0" dirty="0">
                          <a:latin typeface="Century Gothic" panose="020B0502020202020204" pitchFamily="34" charset="0"/>
                        </a:rPr>
                        <a:t> </a:t>
                      </a:r>
                      <a:r>
                        <a:rPr lang="en-GB" sz="1600" baseline="0" dirty="0" err="1">
                          <a:latin typeface="Century Gothic" panose="020B0502020202020204" pitchFamily="34" charset="0"/>
                        </a:rPr>
                        <a:t>Schwimmbad</a:t>
                      </a:r>
                      <a:r>
                        <a:rPr lang="en-GB" sz="1600" baseline="0" dirty="0">
                          <a:latin typeface="Century Gothic" panose="020B0502020202020204" pitchFamily="34" charset="0"/>
                        </a:rPr>
                        <a:t> </a:t>
                      </a:r>
                      <a:r>
                        <a:rPr lang="en-GB" sz="1600" baseline="0" dirty="0" err="1">
                          <a:latin typeface="Century Gothic" panose="020B0502020202020204" pitchFamily="34" charset="0"/>
                        </a:rPr>
                        <a:t>aber</a:t>
                      </a:r>
                      <a:r>
                        <a:rPr lang="en-GB" sz="1600" baseline="0" dirty="0">
                          <a:latin typeface="Century Gothic" panose="020B0502020202020204" pitchFamily="34" charset="0"/>
                        </a:rPr>
                        <a:t> </a:t>
                      </a:r>
                      <a:r>
                        <a:rPr lang="en-GB" sz="1600" baseline="0" dirty="0" err="1">
                          <a:latin typeface="Century Gothic" panose="020B0502020202020204" pitchFamily="34" charset="0"/>
                        </a:rPr>
                        <a:t>nächste</a:t>
                      </a:r>
                      <a:r>
                        <a:rPr lang="en-GB" sz="1600" baseline="0" dirty="0">
                          <a:latin typeface="Century Gothic" panose="020B0502020202020204" pitchFamily="34" charset="0"/>
                        </a:rPr>
                        <a:t> </a:t>
                      </a:r>
                      <a:r>
                        <a:rPr lang="en-GB" sz="1600" baseline="0" dirty="0" err="1">
                          <a:latin typeface="Century Gothic" panose="020B0502020202020204" pitchFamily="34" charset="0"/>
                        </a:rPr>
                        <a:t>Woche</a:t>
                      </a:r>
                      <a:r>
                        <a:rPr lang="en-GB" sz="1600" baseline="0" dirty="0">
                          <a:latin typeface="Century Gothic" panose="020B0502020202020204" pitchFamily="34" charset="0"/>
                        </a:rPr>
                        <a:t> </a:t>
                      </a:r>
                      <a:r>
                        <a:rPr lang="en-GB" sz="1600" baseline="0" dirty="0" err="1">
                          <a:latin typeface="Century Gothic" panose="020B0502020202020204" pitchFamily="34" charset="0"/>
                        </a:rPr>
                        <a:t>schwimme</a:t>
                      </a:r>
                      <a:r>
                        <a:rPr lang="en-GB" sz="1600" baseline="0" dirty="0">
                          <a:latin typeface="Century Gothic" panose="020B0502020202020204" pitchFamily="34" charset="0"/>
                        </a:rPr>
                        <a:t> </a:t>
                      </a:r>
                      <a:r>
                        <a:rPr lang="en-GB" sz="1600" baseline="0" dirty="0" err="1">
                          <a:latin typeface="Century Gothic" panose="020B0502020202020204" pitchFamily="34" charset="0"/>
                        </a:rPr>
                        <a:t>ich</a:t>
                      </a:r>
                      <a:r>
                        <a:rPr lang="en-GB" sz="1600" baseline="0" dirty="0">
                          <a:latin typeface="Century Gothic" panose="020B0502020202020204" pitchFamily="34" charset="0"/>
                        </a:rPr>
                        <a:t> </a:t>
                      </a:r>
                      <a:r>
                        <a:rPr lang="en-GB" sz="1600" baseline="0" dirty="0" err="1">
                          <a:latin typeface="Century Gothic" panose="020B0502020202020204" pitchFamily="34" charset="0"/>
                        </a:rPr>
                        <a:t>im</a:t>
                      </a:r>
                      <a:r>
                        <a:rPr lang="en-GB" sz="1600" baseline="0" dirty="0">
                          <a:latin typeface="Century Gothic" panose="020B0502020202020204" pitchFamily="34" charset="0"/>
                        </a:rPr>
                        <a:t> See.</a:t>
                      </a:r>
                      <a:endParaRPr lang="en-GB" sz="1600" dirty="0">
                        <a:latin typeface="Century Gothic" panose="020B0502020202020204" pitchFamily="34" charset="0"/>
                      </a:endParaRPr>
                    </a:p>
                  </a:txBody>
                  <a:tcPr anchor="ctr"/>
                </a:tc>
                <a:extLst>
                  <a:ext uri="{0D108BD9-81ED-4DB2-BD59-A6C34878D82A}">
                    <a16:rowId xmlns:a16="http://schemas.microsoft.com/office/drawing/2014/main" val="10000"/>
                  </a:ext>
                </a:extLst>
              </a:tr>
            </a:tbl>
          </a:graphicData>
        </a:graphic>
      </p:graphicFrame>
      <p:sp>
        <p:nvSpPr>
          <p:cNvPr id="36" name="Rectangle 35">
            <a:extLst>
              <a:ext uri="{FF2B5EF4-FFF2-40B4-BE49-F238E27FC236}">
                <a16:creationId xmlns:a16="http://schemas.microsoft.com/office/drawing/2014/main" id="{187D3DE4-1B8E-4EF9-A0F4-FAE19AE97A2E}"/>
              </a:ext>
            </a:extLst>
          </p:cNvPr>
          <p:cNvSpPr/>
          <p:nvPr/>
        </p:nvSpPr>
        <p:spPr>
          <a:xfrm>
            <a:off x="5289995" y="4748018"/>
            <a:ext cx="1386955" cy="35728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37" name="Rectangle 36">
            <a:extLst>
              <a:ext uri="{FF2B5EF4-FFF2-40B4-BE49-F238E27FC236}">
                <a16:creationId xmlns:a16="http://schemas.microsoft.com/office/drawing/2014/main" id="{62EBD834-1E2D-44FA-960B-D5E01CB2C65F}"/>
              </a:ext>
            </a:extLst>
          </p:cNvPr>
          <p:cNvSpPr/>
          <p:nvPr/>
        </p:nvSpPr>
        <p:spPr>
          <a:xfrm>
            <a:off x="142074" y="4762665"/>
            <a:ext cx="5091814" cy="33714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38" name="Title 8">
            <a:extLst>
              <a:ext uri="{FF2B5EF4-FFF2-40B4-BE49-F238E27FC236}">
                <a16:creationId xmlns:a16="http://schemas.microsoft.com/office/drawing/2014/main" id="{69643957-FCE0-264C-BA1E-502DB432961B}"/>
              </a:ext>
            </a:extLst>
          </p:cNvPr>
          <p:cNvSpPr txBox="1">
            <a:spLocks/>
          </p:cNvSpPr>
          <p:nvPr/>
        </p:nvSpPr>
        <p:spPr bwMode="auto">
          <a:xfrm>
            <a:off x="116252" y="4716016"/>
            <a:ext cx="5069666" cy="43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GB" sz="2000" b="1" kern="1200" dirty="0">
                <a:solidFill>
                  <a:srgbClr val="FFFFFF"/>
                </a:solidFill>
                <a:latin typeface="Century Gothic" panose="020B0502020202020204" pitchFamily="34" charset="0"/>
                <a:ea typeface="+mn-ea"/>
                <a:cs typeface="+mn-cs"/>
              </a:rPr>
              <a:t>Usual holidays vs plans for the summer</a:t>
            </a:r>
            <a:endParaRPr lang="en-US" kern="0" dirty="0"/>
          </a:p>
        </p:txBody>
      </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3888" y="5347654"/>
            <a:ext cx="1408636" cy="1203944"/>
          </a:xfrm>
          <a:prstGeom prst="rect">
            <a:avLst/>
          </a:prstGeom>
        </p:spPr>
      </p:pic>
      <p:sp>
        <p:nvSpPr>
          <p:cNvPr id="32" name="Rounded Rectangular Callout 31"/>
          <p:cNvSpPr/>
          <p:nvPr/>
        </p:nvSpPr>
        <p:spPr>
          <a:xfrm>
            <a:off x="3605149" y="3419872"/>
            <a:ext cx="2894126" cy="718506"/>
          </a:xfrm>
          <a:prstGeom prst="wedgeRoundRectCallout">
            <a:avLst>
              <a:gd name="adj1" fmla="val -23060"/>
              <a:gd name="adj2" fmla="val 42868"/>
              <a:gd name="adj3" fmla="val 16667"/>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latin typeface="Century Gothic" panose="020B0502020202020204" pitchFamily="34" charset="0"/>
              </a:rPr>
              <a:t>Note: Use ‘</a:t>
            </a:r>
            <a:r>
              <a:rPr lang="en-GB" sz="1200" b="1" dirty="0">
                <a:solidFill>
                  <a:schemeClr val="tx1"/>
                </a:solidFill>
                <a:latin typeface="Century Gothic" panose="020B0502020202020204" pitchFamily="34" charset="0"/>
              </a:rPr>
              <a:t>in</a:t>
            </a:r>
            <a:r>
              <a:rPr lang="en-GB" sz="1200" dirty="0">
                <a:solidFill>
                  <a:schemeClr val="tx1"/>
                </a:solidFill>
                <a:latin typeface="Century Gothic" panose="020B0502020202020204" pitchFamily="34" charset="0"/>
              </a:rPr>
              <a:t>’ for ‘to’ with countries that have articles: </a:t>
            </a:r>
            <a:r>
              <a:rPr lang="en-GB" sz="1200" b="1" dirty="0">
                <a:solidFill>
                  <a:schemeClr val="tx1"/>
                </a:solidFill>
                <a:latin typeface="Century Gothic" panose="020B0502020202020204" pitchFamily="34" charset="0"/>
              </a:rPr>
              <a:t>die </a:t>
            </a:r>
            <a:r>
              <a:rPr lang="en-GB" sz="1200" dirty="0">
                <a:solidFill>
                  <a:schemeClr val="tx1"/>
                </a:solidFill>
                <a:latin typeface="Century Gothic" panose="020B0502020202020204" pitchFamily="34" charset="0"/>
              </a:rPr>
              <a:t>USA, </a:t>
            </a:r>
            <a:r>
              <a:rPr lang="en-GB" sz="1200" b="1" dirty="0">
                <a:solidFill>
                  <a:schemeClr val="tx1"/>
                </a:solidFill>
                <a:latin typeface="Century Gothic" panose="020B0502020202020204" pitchFamily="34" charset="0"/>
              </a:rPr>
              <a:t>die </a:t>
            </a:r>
            <a:r>
              <a:rPr lang="en-GB" sz="1200" dirty="0" err="1">
                <a:solidFill>
                  <a:schemeClr val="tx1"/>
                </a:solidFill>
                <a:latin typeface="Century Gothic" panose="020B0502020202020204" pitchFamily="34" charset="0"/>
              </a:rPr>
              <a:t>Schweiz</a:t>
            </a:r>
            <a:r>
              <a:rPr lang="en-GB" sz="1200" dirty="0">
                <a:solidFill>
                  <a:schemeClr val="tx1"/>
                </a:solidFill>
                <a:latin typeface="Century Gothic" panose="020B0502020202020204" pitchFamily="34" charset="0"/>
              </a:rPr>
              <a:t>, </a:t>
            </a:r>
            <a:r>
              <a:rPr lang="en-GB" sz="1200" b="1" dirty="0">
                <a:solidFill>
                  <a:schemeClr val="tx1"/>
                </a:solidFill>
                <a:latin typeface="Century Gothic" panose="020B0502020202020204" pitchFamily="34" charset="0"/>
              </a:rPr>
              <a:t>die</a:t>
            </a:r>
            <a:r>
              <a:rPr lang="en-GB" sz="1200" dirty="0">
                <a:solidFill>
                  <a:schemeClr val="tx1"/>
                </a:solidFill>
                <a:latin typeface="Century Gothic" panose="020B0502020202020204" pitchFamily="34" charset="0"/>
              </a:rPr>
              <a:t> </a:t>
            </a:r>
            <a:r>
              <a:rPr lang="en-GB" sz="1200" dirty="0" err="1">
                <a:solidFill>
                  <a:schemeClr val="tx1"/>
                </a:solidFill>
                <a:latin typeface="Century Gothic" panose="020B0502020202020204" pitchFamily="34" charset="0"/>
              </a:rPr>
              <a:t>Türkei</a:t>
            </a:r>
            <a:r>
              <a:rPr lang="en-GB" sz="1200" dirty="0">
                <a:solidFill>
                  <a:schemeClr val="tx1"/>
                </a:solidFill>
                <a:latin typeface="Century Gothic" panose="020B0502020202020204" pitchFamily="34" charset="0"/>
              </a:rPr>
              <a:t>.</a:t>
            </a:r>
          </a:p>
        </p:txBody>
      </p:sp>
    </p:spTree>
    <p:extLst>
      <p:ext uri="{BB962C8B-B14F-4D97-AF65-F5344CB8AC3E}">
        <p14:creationId xmlns:p14="http://schemas.microsoft.com/office/powerpoint/2010/main" val="6712550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Arrow Connector 45"/>
          <p:cNvCxnSpPr/>
          <p:nvPr/>
        </p:nvCxnSpPr>
        <p:spPr>
          <a:xfrm flipV="1">
            <a:off x="3805584" y="3431342"/>
            <a:ext cx="21673" cy="3366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203337"/>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Grammatik</a:t>
            </a:r>
          </a:p>
        </p:txBody>
      </p:sp>
      <p:sp>
        <p:nvSpPr>
          <p:cNvPr id="16" name="TextBox 15">
            <a:extLst>
              <a:ext uri="{FF2B5EF4-FFF2-40B4-BE49-F238E27FC236}">
                <a16:creationId xmlns:a16="http://schemas.microsoft.com/office/drawing/2014/main" id="{E43DCC40-DB06-4BC7-B161-867DE821C494}"/>
              </a:ext>
            </a:extLst>
          </p:cNvPr>
          <p:cNvSpPr txBox="1"/>
          <p:nvPr/>
        </p:nvSpPr>
        <p:spPr>
          <a:xfrm>
            <a:off x="103380" y="658938"/>
            <a:ext cx="6651239" cy="369332"/>
          </a:xfrm>
          <a:prstGeom prst="rect">
            <a:avLst/>
          </a:prstGeom>
          <a:noFill/>
        </p:spPr>
        <p:txBody>
          <a:bodyPr wrap="square" rtlCol="0">
            <a:spAutoFit/>
          </a:bodyPr>
          <a:lstStyle/>
          <a:p>
            <a:r>
              <a:rPr lang="en-GB" b="1" dirty="0">
                <a:latin typeface="Century Gothic" panose="020B0502020202020204" pitchFamily="34" charset="0"/>
              </a:rPr>
              <a:t>‘</a:t>
            </a:r>
            <a:r>
              <a:rPr lang="en-GB" b="1" dirty="0" err="1">
                <a:latin typeface="Century Gothic" panose="020B0502020202020204" pitchFamily="34" charset="0"/>
              </a:rPr>
              <a:t>nach</a:t>
            </a:r>
            <a:r>
              <a:rPr lang="en-GB" b="1" dirty="0">
                <a:latin typeface="Century Gothic" panose="020B0502020202020204" pitchFamily="34" charset="0"/>
              </a:rPr>
              <a:t>’ vs ‘</a:t>
            </a:r>
            <a:r>
              <a:rPr lang="en-GB" b="1" dirty="0" err="1">
                <a:latin typeface="Century Gothic" panose="020B0502020202020204" pitchFamily="34" charset="0"/>
              </a:rPr>
              <a:t>zu</a:t>
            </a:r>
            <a:r>
              <a:rPr lang="en-GB" b="1" dirty="0">
                <a:latin typeface="Century Gothic" panose="020B0502020202020204" pitchFamily="34" charset="0"/>
              </a:rPr>
              <a:t>’ </a:t>
            </a: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57</a:t>
            </a:r>
          </a:p>
        </p:txBody>
      </p:sp>
      <p:sp>
        <p:nvSpPr>
          <p:cNvPr id="6" name="TextBox 5"/>
          <p:cNvSpPr txBox="1"/>
          <p:nvPr/>
        </p:nvSpPr>
        <p:spPr>
          <a:xfrm>
            <a:off x="103380" y="1224008"/>
            <a:ext cx="6786815" cy="584775"/>
          </a:xfrm>
          <a:prstGeom prst="rect">
            <a:avLst/>
          </a:prstGeom>
          <a:noFill/>
        </p:spPr>
        <p:txBody>
          <a:bodyPr wrap="square" rtlCol="0">
            <a:spAutoFit/>
          </a:bodyPr>
          <a:lstStyle/>
          <a:p>
            <a:r>
              <a:rPr lang="en-GB" sz="1600" b="1" i="1" dirty="0" err="1">
                <a:latin typeface="Century Gothic" panose="020B0502020202020204" pitchFamily="34" charset="0"/>
              </a:rPr>
              <a:t>Nach</a:t>
            </a:r>
            <a:r>
              <a:rPr lang="en-GB" sz="1600" dirty="0">
                <a:latin typeface="Century Gothic" panose="020B0502020202020204" pitchFamily="34" charset="0"/>
              </a:rPr>
              <a:t> and </a:t>
            </a:r>
            <a:r>
              <a:rPr lang="en-GB" sz="1600" b="1" dirty="0" err="1">
                <a:latin typeface="Century Gothic" panose="020B0502020202020204" pitchFamily="34" charset="0"/>
              </a:rPr>
              <a:t>zu</a:t>
            </a:r>
            <a:r>
              <a:rPr lang="en-GB" sz="1600" b="1" dirty="0">
                <a:latin typeface="Century Gothic" panose="020B0502020202020204" pitchFamily="34" charset="0"/>
              </a:rPr>
              <a:t> </a:t>
            </a:r>
            <a:r>
              <a:rPr lang="en-GB" sz="1600" dirty="0">
                <a:latin typeface="Century Gothic" panose="020B0502020202020204" pitchFamily="34" charset="0"/>
              </a:rPr>
              <a:t>can both mean ‘</a:t>
            </a:r>
            <a:r>
              <a:rPr lang="en-GB" sz="1600" b="1" dirty="0">
                <a:latin typeface="Century Gothic" panose="020B0502020202020204" pitchFamily="34" charset="0"/>
              </a:rPr>
              <a:t>to</a:t>
            </a:r>
            <a:r>
              <a:rPr lang="en-GB" sz="1600" dirty="0">
                <a:latin typeface="Century Gothic" panose="020B0502020202020204" pitchFamily="34" charset="0"/>
              </a:rPr>
              <a:t>’. Use ‘</a:t>
            </a:r>
            <a:r>
              <a:rPr lang="en-GB" sz="1600" b="1" dirty="0" err="1">
                <a:latin typeface="Century Gothic" panose="020B0502020202020204" pitchFamily="34" charset="0"/>
              </a:rPr>
              <a:t>zu</a:t>
            </a:r>
            <a:r>
              <a:rPr lang="en-GB" sz="1600" dirty="0">
                <a:latin typeface="Century Gothic" panose="020B0502020202020204" pitchFamily="34" charset="0"/>
              </a:rPr>
              <a:t>’ for places with articles. The article (word for ‘the’) changes to Row 3 (dative):</a:t>
            </a:r>
          </a:p>
        </p:txBody>
      </p:sp>
      <p:sp>
        <p:nvSpPr>
          <p:cNvPr id="13" name="Rectangle 12"/>
          <p:cNvSpPr/>
          <p:nvPr/>
        </p:nvSpPr>
        <p:spPr>
          <a:xfrm>
            <a:off x="190275" y="3074919"/>
            <a:ext cx="6569968" cy="375566"/>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61CFBD48-3016-684F-B62B-1963494DD7B0}"/>
              </a:ext>
            </a:extLst>
          </p:cNvPr>
          <p:cNvSpPr txBox="1"/>
          <p:nvPr/>
        </p:nvSpPr>
        <p:spPr>
          <a:xfrm>
            <a:off x="500859" y="2986122"/>
            <a:ext cx="588623" cy="338554"/>
          </a:xfrm>
          <a:prstGeom prst="rect">
            <a:avLst/>
          </a:prstGeom>
          <a:noFill/>
        </p:spPr>
        <p:txBody>
          <a:bodyPr wrap="none" rtlCol="0">
            <a:spAutoFit/>
          </a:bodyPr>
          <a:lstStyle/>
          <a:p>
            <a:pPr fontAlgn="auto">
              <a:spcBef>
                <a:spcPts val="0"/>
              </a:spcBef>
              <a:spcAft>
                <a:spcPts val="0"/>
              </a:spcAft>
              <a:buClr>
                <a:srgbClr val="000000"/>
              </a:buClr>
              <a:buFont typeface="Arial"/>
              <a:buNone/>
            </a:pPr>
            <a:r>
              <a:rPr lang="en-US" sz="1600" b="1" kern="0" dirty="0">
                <a:latin typeface="Century Gothic" panose="020B0502020202020204" pitchFamily="34" charset="0"/>
                <a:cs typeface="Arial"/>
                <a:sym typeface="Arial"/>
              </a:rPr>
              <a:t>       </a:t>
            </a:r>
            <a:endParaRPr lang="en-US" sz="1600" kern="0" dirty="0">
              <a:latin typeface="Century Gothic" panose="020B0502020202020204" pitchFamily="34" charset="0"/>
              <a:cs typeface="Arial"/>
              <a:sym typeface="Arial"/>
            </a:endParaRPr>
          </a:p>
        </p:txBody>
      </p:sp>
      <p:sp>
        <p:nvSpPr>
          <p:cNvPr id="15" name="TextBox 14">
            <a:extLst>
              <a:ext uri="{FF2B5EF4-FFF2-40B4-BE49-F238E27FC236}">
                <a16:creationId xmlns:a16="http://schemas.microsoft.com/office/drawing/2014/main" id="{B7021E3A-B685-2447-BC8D-7B2ED2DFE52C}"/>
              </a:ext>
            </a:extLst>
          </p:cNvPr>
          <p:cNvSpPr txBox="1"/>
          <p:nvPr/>
        </p:nvSpPr>
        <p:spPr>
          <a:xfrm>
            <a:off x="3977707" y="3040579"/>
            <a:ext cx="242374" cy="338554"/>
          </a:xfrm>
          <a:prstGeom prst="rect">
            <a:avLst/>
          </a:prstGeom>
          <a:noFill/>
        </p:spPr>
        <p:txBody>
          <a:bodyPr wrap="none" rtlCol="0">
            <a:spAutoFit/>
          </a:bodyPr>
          <a:lstStyle/>
          <a:p>
            <a:pPr fontAlgn="auto">
              <a:spcBef>
                <a:spcPts val="0"/>
              </a:spcBef>
              <a:spcAft>
                <a:spcPts val="0"/>
              </a:spcAft>
              <a:buClr>
                <a:srgbClr val="000000"/>
              </a:buClr>
              <a:buFont typeface="Arial"/>
              <a:buNone/>
            </a:pPr>
            <a:r>
              <a:rPr lang="en-US" sz="1600" b="1" kern="0" dirty="0">
                <a:latin typeface="Century Gothic" panose="020B0502020202020204" pitchFamily="34" charset="0"/>
                <a:cs typeface="Arial"/>
                <a:sym typeface="Arial"/>
              </a:rPr>
              <a:t> </a:t>
            </a:r>
            <a:endParaRPr lang="en-US" sz="1600" kern="0" dirty="0">
              <a:latin typeface="Century Gothic" panose="020B0502020202020204" pitchFamily="34" charset="0"/>
              <a:cs typeface="Arial"/>
              <a:sym typeface="Arial"/>
            </a:endParaRPr>
          </a:p>
        </p:txBody>
      </p:sp>
      <p:sp>
        <p:nvSpPr>
          <p:cNvPr id="17" name="TextBox 16"/>
          <p:cNvSpPr txBox="1"/>
          <p:nvPr/>
        </p:nvSpPr>
        <p:spPr>
          <a:xfrm>
            <a:off x="3558606" y="2433562"/>
            <a:ext cx="1096664"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die </a:t>
            </a:r>
            <a:r>
              <a:rPr lang="en-GB" sz="1600" kern="0" dirty="0" err="1">
                <a:latin typeface="Century Gothic" panose="020B0502020202020204" pitchFamily="34" charset="0"/>
                <a:cs typeface="Arial"/>
                <a:sym typeface="Arial"/>
              </a:rPr>
              <a:t>Stadt</a:t>
            </a:r>
            <a:endParaRPr lang="en-GB" sz="1600" kern="0" dirty="0">
              <a:latin typeface="Century Gothic" panose="020B0502020202020204" pitchFamily="34" charset="0"/>
              <a:cs typeface="Arial"/>
              <a:sym typeface="Arial"/>
            </a:endParaRPr>
          </a:p>
        </p:txBody>
      </p:sp>
      <p:sp>
        <p:nvSpPr>
          <p:cNvPr id="18" name="TextBox 17"/>
          <p:cNvSpPr txBox="1"/>
          <p:nvPr/>
        </p:nvSpPr>
        <p:spPr>
          <a:xfrm>
            <a:off x="5527022" y="2413565"/>
            <a:ext cx="1055100"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das </a:t>
            </a:r>
            <a:r>
              <a:rPr lang="en-GB" sz="1600" kern="0" dirty="0">
                <a:latin typeface="Century Gothic" panose="020B0502020202020204" pitchFamily="34" charset="0"/>
                <a:cs typeface="Arial"/>
                <a:sym typeface="Arial"/>
              </a:rPr>
              <a:t>Kino</a:t>
            </a:r>
          </a:p>
        </p:txBody>
      </p:sp>
      <p:sp>
        <p:nvSpPr>
          <p:cNvPr id="19" name="TextBox 18"/>
          <p:cNvSpPr txBox="1"/>
          <p:nvPr/>
        </p:nvSpPr>
        <p:spPr>
          <a:xfrm>
            <a:off x="1820662" y="2413565"/>
            <a:ext cx="131423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der </a:t>
            </a:r>
            <a:r>
              <a:rPr lang="en-GB" sz="1600" kern="0" dirty="0">
                <a:latin typeface="Century Gothic" panose="020B0502020202020204" pitchFamily="34" charset="0"/>
                <a:cs typeface="Arial"/>
                <a:sym typeface="Arial"/>
              </a:rPr>
              <a:t>Park</a:t>
            </a:r>
          </a:p>
        </p:txBody>
      </p:sp>
      <p:sp>
        <p:nvSpPr>
          <p:cNvPr id="20" name="TextBox 19"/>
          <p:cNvSpPr txBox="1"/>
          <p:nvPr/>
        </p:nvSpPr>
        <p:spPr>
          <a:xfrm>
            <a:off x="43199" y="3083372"/>
            <a:ext cx="166026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err="1">
                <a:latin typeface="Century Gothic" panose="020B0502020202020204" pitchFamily="34" charset="0"/>
                <a:cs typeface="Arial"/>
                <a:sym typeface="Arial"/>
              </a:rPr>
              <a:t>Ich</a:t>
            </a:r>
            <a:r>
              <a:rPr lang="en-GB" sz="1600" b="1" kern="0" dirty="0">
                <a:latin typeface="Century Gothic" panose="020B0502020202020204" pitchFamily="34" charset="0"/>
                <a:cs typeface="Arial"/>
                <a:sym typeface="Arial"/>
              </a:rPr>
              <a:t> </a:t>
            </a:r>
            <a:r>
              <a:rPr lang="en-GB" sz="1600" b="1" kern="0" dirty="0" err="1">
                <a:latin typeface="Century Gothic" panose="020B0502020202020204" pitchFamily="34" charset="0"/>
                <a:cs typeface="Arial"/>
                <a:sym typeface="Arial"/>
              </a:rPr>
              <a:t>gehe</a:t>
            </a:r>
            <a:r>
              <a:rPr lang="en-GB" sz="1600" b="1" kern="0" dirty="0">
                <a:latin typeface="Century Gothic" panose="020B0502020202020204" pitchFamily="34" charset="0"/>
                <a:cs typeface="Arial"/>
                <a:sym typeface="Arial"/>
              </a:rPr>
              <a:t>…</a:t>
            </a:r>
          </a:p>
        </p:txBody>
      </p:sp>
      <p:sp>
        <p:nvSpPr>
          <p:cNvPr id="21" name="TextBox 20"/>
          <p:cNvSpPr txBox="1"/>
          <p:nvPr/>
        </p:nvSpPr>
        <p:spPr>
          <a:xfrm>
            <a:off x="3367533" y="3105198"/>
            <a:ext cx="1500144"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err="1">
                <a:latin typeface="Century Gothic" panose="020B0502020202020204" pitchFamily="34" charset="0"/>
                <a:cs typeface="Arial"/>
                <a:sym typeface="Arial"/>
              </a:rPr>
              <a:t>zu</a:t>
            </a:r>
            <a:r>
              <a:rPr lang="en-GB" sz="1600" kern="0" dirty="0">
                <a:latin typeface="Century Gothic" panose="020B0502020202020204" pitchFamily="34" charset="0"/>
                <a:cs typeface="Arial"/>
                <a:sym typeface="Arial"/>
              </a:rPr>
              <a:t> </a:t>
            </a:r>
            <a:r>
              <a:rPr lang="en-GB" sz="1600" b="1" u="sng" kern="0" dirty="0">
                <a:latin typeface="Century Gothic" panose="020B0502020202020204" pitchFamily="34" charset="0"/>
                <a:cs typeface="Arial"/>
                <a:sym typeface="Arial"/>
              </a:rPr>
              <a:t>der</a:t>
            </a:r>
            <a:r>
              <a:rPr lang="en-GB" sz="1600" b="1" kern="0" dirty="0">
                <a:latin typeface="Century Gothic" panose="020B0502020202020204" pitchFamily="34" charset="0"/>
                <a:cs typeface="Arial"/>
                <a:sym typeface="Arial"/>
              </a:rPr>
              <a:t> </a:t>
            </a:r>
            <a:r>
              <a:rPr lang="en-GB" sz="1600" kern="0" dirty="0" err="1">
                <a:latin typeface="Century Gothic" panose="020B0502020202020204" pitchFamily="34" charset="0"/>
                <a:cs typeface="Arial"/>
                <a:sym typeface="Arial"/>
              </a:rPr>
              <a:t>Stadt</a:t>
            </a:r>
            <a:endParaRPr lang="en-GB" sz="1600" kern="0" dirty="0">
              <a:latin typeface="Century Gothic" panose="020B0502020202020204" pitchFamily="34" charset="0"/>
              <a:cs typeface="Arial"/>
              <a:sym typeface="Arial"/>
            </a:endParaRPr>
          </a:p>
        </p:txBody>
      </p:sp>
      <p:sp>
        <p:nvSpPr>
          <p:cNvPr id="23" name="TextBox 22"/>
          <p:cNvSpPr txBox="1"/>
          <p:nvPr/>
        </p:nvSpPr>
        <p:spPr>
          <a:xfrm>
            <a:off x="1726476" y="3094131"/>
            <a:ext cx="1440199"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err="1">
                <a:latin typeface="Century Gothic" panose="020B0502020202020204" pitchFamily="34" charset="0"/>
                <a:cs typeface="Arial"/>
                <a:sym typeface="Arial"/>
              </a:rPr>
              <a:t>zu</a:t>
            </a:r>
            <a:r>
              <a:rPr lang="en-GB" sz="1600" b="1" kern="0" dirty="0">
                <a:latin typeface="Century Gothic" panose="020B0502020202020204" pitchFamily="34" charset="0"/>
                <a:cs typeface="Arial"/>
                <a:sym typeface="Arial"/>
              </a:rPr>
              <a:t> </a:t>
            </a:r>
            <a:r>
              <a:rPr lang="en-GB" sz="1600" b="1" u="sng" kern="0" dirty="0" err="1">
                <a:latin typeface="Century Gothic" panose="020B0502020202020204" pitchFamily="34" charset="0"/>
                <a:cs typeface="Arial"/>
                <a:sym typeface="Arial"/>
              </a:rPr>
              <a:t>dem</a:t>
            </a:r>
            <a:r>
              <a:rPr lang="en-GB" sz="1600" b="1" kern="0" dirty="0">
                <a:latin typeface="Century Gothic" panose="020B0502020202020204" pitchFamily="34" charset="0"/>
                <a:cs typeface="Arial"/>
                <a:sym typeface="Arial"/>
              </a:rPr>
              <a:t> </a:t>
            </a:r>
            <a:r>
              <a:rPr lang="en-GB" sz="1600" kern="0" dirty="0">
                <a:latin typeface="Century Gothic" panose="020B0502020202020204" pitchFamily="34" charset="0"/>
                <a:cs typeface="Arial"/>
                <a:sym typeface="Arial"/>
              </a:rPr>
              <a:t>Park</a:t>
            </a:r>
          </a:p>
        </p:txBody>
      </p:sp>
      <p:sp>
        <p:nvSpPr>
          <p:cNvPr id="24" name="TextBox 23"/>
          <p:cNvSpPr txBox="1"/>
          <p:nvPr/>
        </p:nvSpPr>
        <p:spPr>
          <a:xfrm>
            <a:off x="1879467" y="2135359"/>
            <a:ext cx="1287208"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masculine</a:t>
            </a:r>
            <a:endParaRPr lang="en-GB" sz="1600" kern="0" dirty="0">
              <a:latin typeface="Century Gothic" panose="020B0502020202020204" pitchFamily="34" charset="0"/>
              <a:cs typeface="Arial"/>
              <a:sym typeface="Arial"/>
            </a:endParaRPr>
          </a:p>
        </p:txBody>
      </p:sp>
      <p:sp>
        <p:nvSpPr>
          <p:cNvPr id="25" name="TextBox 24"/>
          <p:cNvSpPr txBox="1"/>
          <p:nvPr/>
        </p:nvSpPr>
        <p:spPr>
          <a:xfrm>
            <a:off x="3400467" y="2135359"/>
            <a:ext cx="1287208"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feminine</a:t>
            </a:r>
            <a:endParaRPr lang="en-GB" sz="1600" kern="0" dirty="0">
              <a:latin typeface="Century Gothic" panose="020B0502020202020204" pitchFamily="34" charset="0"/>
              <a:cs typeface="Arial"/>
              <a:sym typeface="Arial"/>
            </a:endParaRPr>
          </a:p>
        </p:txBody>
      </p:sp>
      <p:sp>
        <p:nvSpPr>
          <p:cNvPr id="26" name="TextBox 25"/>
          <p:cNvSpPr txBox="1"/>
          <p:nvPr/>
        </p:nvSpPr>
        <p:spPr>
          <a:xfrm>
            <a:off x="5455650" y="2099877"/>
            <a:ext cx="1287208"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a:latin typeface="Century Gothic" panose="020B0502020202020204" pitchFamily="34" charset="0"/>
                <a:cs typeface="Arial"/>
                <a:sym typeface="Arial"/>
              </a:rPr>
              <a:t>neuter</a:t>
            </a:r>
            <a:endParaRPr lang="en-GB" sz="1600" kern="0" dirty="0">
              <a:latin typeface="Century Gothic" panose="020B0502020202020204" pitchFamily="34" charset="0"/>
              <a:cs typeface="Arial"/>
              <a:sym typeface="Arial"/>
            </a:endParaRPr>
          </a:p>
        </p:txBody>
      </p:sp>
      <p:sp>
        <p:nvSpPr>
          <p:cNvPr id="27" name="TextBox 26"/>
          <p:cNvSpPr txBox="1"/>
          <p:nvPr/>
        </p:nvSpPr>
        <p:spPr>
          <a:xfrm>
            <a:off x="5321885" y="3089340"/>
            <a:ext cx="1500144" cy="338554"/>
          </a:xfrm>
          <a:prstGeom prst="rect">
            <a:avLst/>
          </a:prstGeom>
          <a:noFill/>
        </p:spPr>
        <p:txBody>
          <a:bodyPr wrap="square" rtlCol="0">
            <a:spAutoFit/>
          </a:bodyPr>
          <a:lstStyle/>
          <a:p>
            <a:pPr fontAlgn="auto">
              <a:spcBef>
                <a:spcPts val="0"/>
              </a:spcBef>
              <a:spcAft>
                <a:spcPts val="0"/>
              </a:spcAft>
              <a:buClr>
                <a:srgbClr val="000000"/>
              </a:buClr>
              <a:buFont typeface="Arial"/>
              <a:buNone/>
            </a:pPr>
            <a:r>
              <a:rPr lang="en-GB" sz="1600" b="1" kern="0" dirty="0" err="1">
                <a:latin typeface="Century Gothic" panose="020B0502020202020204" pitchFamily="34" charset="0"/>
                <a:cs typeface="Arial"/>
                <a:sym typeface="Arial"/>
              </a:rPr>
              <a:t>zu</a:t>
            </a:r>
            <a:r>
              <a:rPr lang="en-GB" sz="1600" b="1" kern="0" dirty="0">
                <a:latin typeface="Century Gothic" panose="020B0502020202020204" pitchFamily="34" charset="0"/>
                <a:cs typeface="Arial"/>
                <a:sym typeface="Arial"/>
              </a:rPr>
              <a:t> </a:t>
            </a:r>
            <a:r>
              <a:rPr lang="en-GB" sz="1600" b="1" u="sng" kern="0" dirty="0" err="1">
                <a:latin typeface="Century Gothic" panose="020B0502020202020204" pitchFamily="34" charset="0"/>
                <a:cs typeface="Arial"/>
                <a:sym typeface="Arial"/>
              </a:rPr>
              <a:t>dem</a:t>
            </a:r>
            <a:r>
              <a:rPr lang="en-GB" sz="1600" b="1" kern="0" dirty="0">
                <a:latin typeface="Century Gothic" panose="020B0502020202020204" pitchFamily="34" charset="0"/>
                <a:cs typeface="Arial"/>
                <a:sym typeface="Arial"/>
              </a:rPr>
              <a:t> </a:t>
            </a:r>
            <a:r>
              <a:rPr lang="en-GB" sz="1600" kern="0" dirty="0">
                <a:latin typeface="Century Gothic" panose="020B0502020202020204" pitchFamily="34" charset="0"/>
                <a:cs typeface="Arial"/>
                <a:sym typeface="Arial"/>
              </a:rPr>
              <a:t>Kino</a:t>
            </a:r>
          </a:p>
        </p:txBody>
      </p:sp>
      <p:cxnSp>
        <p:nvCxnSpPr>
          <p:cNvPr id="28" name="Straight Arrow Connector 27"/>
          <p:cNvCxnSpPr/>
          <p:nvPr/>
        </p:nvCxnSpPr>
        <p:spPr>
          <a:xfrm flipV="1">
            <a:off x="5231158" y="3403028"/>
            <a:ext cx="388953" cy="2216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2081041" y="3403028"/>
            <a:ext cx="305862" cy="2246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906968" y="3624694"/>
            <a:ext cx="3566067" cy="523220"/>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pPr lvl="0" algn="ctr" fontAlgn="auto">
              <a:spcBef>
                <a:spcPts val="0"/>
              </a:spcBef>
              <a:spcAft>
                <a:spcPts val="0"/>
              </a:spcAft>
              <a:buClr>
                <a:srgbClr val="000000"/>
              </a:buClr>
            </a:pPr>
            <a:r>
              <a:rPr lang="en-GB" sz="1400" kern="0" dirty="0">
                <a:latin typeface="Century Gothic" panose="020B0502020202020204" pitchFamily="34" charset="0"/>
                <a:sym typeface="Arial"/>
              </a:rPr>
              <a:t>‘</a:t>
            </a:r>
            <a:r>
              <a:rPr lang="en-GB" sz="1400" b="1" kern="0" dirty="0" err="1">
                <a:latin typeface="Century Gothic" panose="020B0502020202020204" pitchFamily="34" charset="0"/>
                <a:sym typeface="Arial"/>
              </a:rPr>
              <a:t>zu</a:t>
            </a:r>
            <a:r>
              <a:rPr lang="en-GB" sz="1400" b="1" kern="0" dirty="0">
                <a:latin typeface="Century Gothic" panose="020B0502020202020204" pitchFamily="34" charset="0"/>
                <a:sym typeface="Arial"/>
              </a:rPr>
              <a:t> </a:t>
            </a:r>
            <a:r>
              <a:rPr lang="en-GB" sz="1400" b="1" kern="0" dirty="0" err="1">
                <a:latin typeface="Century Gothic" panose="020B0502020202020204" pitchFamily="34" charset="0"/>
                <a:sym typeface="Arial"/>
              </a:rPr>
              <a:t>dem</a:t>
            </a:r>
            <a:r>
              <a:rPr lang="en-GB" sz="1400" b="1" kern="0" dirty="0">
                <a:latin typeface="Century Gothic" panose="020B0502020202020204" pitchFamily="34" charset="0"/>
                <a:sym typeface="Arial"/>
              </a:rPr>
              <a:t> </a:t>
            </a:r>
            <a:r>
              <a:rPr lang="en-GB" sz="1400" kern="0" dirty="0">
                <a:latin typeface="Century Gothic" panose="020B0502020202020204" pitchFamily="34" charset="0"/>
                <a:sym typeface="Arial"/>
              </a:rPr>
              <a:t>‘ becomes ‘</a:t>
            </a:r>
            <a:r>
              <a:rPr lang="en-GB" sz="1400" b="1" kern="0" dirty="0" err="1">
                <a:latin typeface="Century Gothic" panose="020B0502020202020204" pitchFamily="34" charset="0"/>
                <a:sym typeface="Arial"/>
              </a:rPr>
              <a:t>zum</a:t>
            </a:r>
            <a:r>
              <a:rPr lang="en-GB" sz="1400" kern="0" dirty="0">
                <a:latin typeface="Century Gothic" panose="020B0502020202020204" pitchFamily="34" charset="0"/>
                <a:sym typeface="Arial"/>
              </a:rPr>
              <a:t>’, and</a:t>
            </a:r>
            <a:br>
              <a:rPr lang="en-GB" sz="1400" kern="0" dirty="0">
                <a:latin typeface="Century Gothic" panose="020B0502020202020204" pitchFamily="34" charset="0"/>
                <a:sym typeface="Arial"/>
              </a:rPr>
            </a:br>
            <a:r>
              <a:rPr lang="en-GB" sz="1400" kern="0" dirty="0">
                <a:latin typeface="Century Gothic" panose="020B0502020202020204" pitchFamily="34" charset="0"/>
                <a:sym typeface="Arial"/>
              </a:rPr>
              <a:t> ‘</a:t>
            </a:r>
            <a:r>
              <a:rPr lang="en-GB" sz="1400" b="1" kern="0" dirty="0" err="1">
                <a:latin typeface="Century Gothic" panose="020B0502020202020204" pitchFamily="34" charset="0"/>
                <a:sym typeface="Arial"/>
              </a:rPr>
              <a:t>zu</a:t>
            </a:r>
            <a:r>
              <a:rPr lang="en-GB" sz="1400" b="1" kern="0" dirty="0">
                <a:latin typeface="Century Gothic" panose="020B0502020202020204" pitchFamily="34" charset="0"/>
                <a:sym typeface="Arial"/>
              </a:rPr>
              <a:t> der</a:t>
            </a:r>
            <a:r>
              <a:rPr lang="en-GB" sz="1400" kern="0" dirty="0">
                <a:latin typeface="Century Gothic" panose="020B0502020202020204" pitchFamily="34" charset="0"/>
                <a:sym typeface="Arial"/>
              </a:rPr>
              <a:t>’ becomes ‘</a:t>
            </a:r>
            <a:r>
              <a:rPr lang="en-GB" sz="1400" b="1" kern="0" dirty="0" err="1">
                <a:latin typeface="Century Gothic" panose="020B0502020202020204" pitchFamily="34" charset="0"/>
                <a:sym typeface="Arial"/>
              </a:rPr>
              <a:t>zur</a:t>
            </a:r>
            <a:r>
              <a:rPr lang="en-GB" sz="1400" kern="0" dirty="0">
                <a:latin typeface="Century Gothic" panose="020B0502020202020204" pitchFamily="34" charset="0"/>
                <a:sym typeface="Arial"/>
              </a:rPr>
              <a:t>’.</a:t>
            </a: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70" y="2024160"/>
            <a:ext cx="439067" cy="648967"/>
          </a:xfrm>
          <a:prstGeom prst="rect">
            <a:avLst/>
          </a:prstGeom>
        </p:spPr>
      </p:pic>
      <p:sp>
        <p:nvSpPr>
          <p:cNvPr id="47" name="TextBox 46"/>
          <p:cNvSpPr txBox="1"/>
          <p:nvPr/>
        </p:nvSpPr>
        <p:spPr>
          <a:xfrm>
            <a:off x="173173" y="4762067"/>
            <a:ext cx="6786815" cy="338554"/>
          </a:xfrm>
          <a:prstGeom prst="rect">
            <a:avLst/>
          </a:prstGeom>
          <a:noFill/>
        </p:spPr>
        <p:txBody>
          <a:bodyPr wrap="square" rtlCol="0">
            <a:spAutoFit/>
          </a:bodyPr>
          <a:lstStyle/>
          <a:p>
            <a:r>
              <a:rPr lang="en-GB" sz="1600" dirty="0">
                <a:latin typeface="Century Gothic" panose="020B0502020202020204" pitchFamily="34" charset="0"/>
              </a:rPr>
              <a:t>Also use ‘</a:t>
            </a:r>
            <a:r>
              <a:rPr lang="en-GB" sz="1600" b="1" dirty="0" err="1">
                <a:latin typeface="Century Gothic" panose="020B0502020202020204" pitchFamily="34" charset="0"/>
              </a:rPr>
              <a:t>zu</a:t>
            </a:r>
            <a:r>
              <a:rPr lang="en-GB" sz="1600" dirty="0">
                <a:latin typeface="Century Gothic" panose="020B0502020202020204" pitchFamily="34" charset="0"/>
              </a:rPr>
              <a:t>’ for people, professions, and events:</a:t>
            </a:r>
          </a:p>
        </p:txBody>
      </p:sp>
      <p:sp>
        <p:nvSpPr>
          <p:cNvPr id="48" name="Rectangle 47"/>
          <p:cNvSpPr/>
          <p:nvPr/>
        </p:nvSpPr>
        <p:spPr>
          <a:xfrm>
            <a:off x="656965" y="5303533"/>
            <a:ext cx="2864147" cy="375566"/>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465998" y="5316344"/>
            <a:ext cx="166026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err="1">
                <a:latin typeface="Century Gothic" panose="020B0502020202020204" pitchFamily="34" charset="0"/>
                <a:cs typeface="Arial"/>
                <a:sym typeface="Arial"/>
              </a:rPr>
              <a:t>Ich</a:t>
            </a:r>
            <a:r>
              <a:rPr lang="en-GB" sz="1600" b="1" kern="0" dirty="0">
                <a:latin typeface="Century Gothic" panose="020B0502020202020204" pitchFamily="34" charset="0"/>
                <a:cs typeface="Arial"/>
                <a:sym typeface="Arial"/>
              </a:rPr>
              <a:t> </a:t>
            </a:r>
            <a:r>
              <a:rPr lang="en-GB" sz="1600" b="1" kern="0" dirty="0" err="1">
                <a:latin typeface="Century Gothic" panose="020B0502020202020204" pitchFamily="34" charset="0"/>
                <a:cs typeface="Arial"/>
                <a:sym typeface="Arial"/>
              </a:rPr>
              <a:t>gehe</a:t>
            </a:r>
            <a:r>
              <a:rPr lang="en-GB" sz="1600" b="1" kern="0" dirty="0">
                <a:latin typeface="Century Gothic" panose="020B0502020202020204" pitchFamily="34" charset="0"/>
                <a:cs typeface="Arial"/>
                <a:sym typeface="Arial"/>
              </a:rPr>
              <a:t>…</a:t>
            </a:r>
          </a:p>
        </p:txBody>
      </p:sp>
      <p:sp>
        <p:nvSpPr>
          <p:cNvPr id="50" name="TextBox 49"/>
          <p:cNvSpPr txBox="1"/>
          <p:nvPr/>
        </p:nvSpPr>
        <p:spPr>
          <a:xfrm>
            <a:off x="2057731" y="5303533"/>
            <a:ext cx="166026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err="1">
                <a:latin typeface="Century Gothic" panose="020B0502020202020204" pitchFamily="34" charset="0"/>
                <a:cs typeface="Arial"/>
                <a:sym typeface="Arial"/>
              </a:rPr>
              <a:t>zu</a:t>
            </a:r>
            <a:r>
              <a:rPr lang="en-GB" sz="1600" b="1" kern="0" dirty="0">
                <a:latin typeface="Century Gothic" panose="020B0502020202020204" pitchFamily="34" charset="0"/>
                <a:cs typeface="Arial"/>
                <a:sym typeface="Arial"/>
              </a:rPr>
              <a:t> Anna.</a:t>
            </a:r>
          </a:p>
        </p:txBody>
      </p:sp>
      <p:sp>
        <p:nvSpPr>
          <p:cNvPr id="51" name="Rectangle 50"/>
          <p:cNvSpPr/>
          <p:nvPr/>
        </p:nvSpPr>
        <p:spPr>
          <a:xfrm>
            <a:off x="656577" y="5931331"/>
            <a:ext cx="2864147" cy="375566"/>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p:cNvSpPr txBox="1"/>
          <p:nvPr/>
        </p:nvSpPr>
        <p:spPr>
          <a:xfrm>
            <a:off x="535812" y="5931331"/>
            <a:ext cx="166026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err="1">
                <a:latin typeface="Century Gothic" panose="020B0502020202020204" pitchFamily="34" charset="0"/>
                <a:cs typeface="Arial"/>
                <a:sym typeface="Arial"/>
              </a:rPr>
              <a:t>Ich</a:t>
            </a:r>
            <a:r>
              <a:rPr lang="en-GB" sz="1600" b="1" kern="0" dirty="0">
                <a:latin typeface="Century Gothic" panose="020B0502020202020204" pitchFamily="34" charset="0"/>
                <a:cs typeface="Arial"/>
                <a:sym typeface="Arial"/>
              </a:rPr>
              <a:t> </a:t>
            </a:r>
            <a:r>
              <a:rPr lang="en-GB" sz="1600" b="1" kern="0" dirty="0" err="1">
                <a:latin typeface="Century Gothic" panose="020B0502020202020204" pitchFamily="34" charset="0"/>
                <a:cs typeface="Arial"/>
                <a:sym typeface="Arial"/>
              </a:rPr>
              <a:t>gehe</a:t>
            </a:r>
            <a:r>
              <a:rPr lang="en-GB" sz="1600" b="1" kern="0" dirty="0">
                <a:latin typeface="Century Gothic" panose="020B0502020202020204" pitchFamily="34" charset="0"/>
                <a:cs typeface="Arial"/>
                <a:sym typeface="Arial"/>
              </a:rPr>
              <a:t>…</a:t>
            </a:r>
          </a:p>
        </p:txBody>
      </p:sp>
      <p:sp>
        <p:nvSpPr>
          <p:cNvPr id="53" name="TextBox 52"/>
          <p:cNvSpPr txBox="1"/>
          <p:nvPr/>
        </p:nvSpPr>
        <p:spPr>
          <a:xfrm>
            <a:off x="2057343" y="5931331"/>
            <a:ext cx="166026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err="1">
                <a:latin typeface="Century Gothic" panose="020B0502020202020204" pitchFamily="34" charset="0"/>
                <a:cs typeface="Arial"/>
                <a:sym typeface="Arial"/>
              </a:rPr>
              <a:t>zum</a:t>
            </a:r>
            <a:r>
              <a:rPr lang="en-GB" sz="1600" b="1" kern="0" dirty="0">
                <a:latin typeface="Century Gothic" panose="020B0502020202020204" pitchFamily="34" charset="0"/>
                <a:cs typeface="Arial"/>
                <a:sym typeface="Arial"/>
              </a:rPr>
              <a:t> </a:t>
            </a:r>
            <a:r>
              <a:rPr lang="en-GB" sz="1600" b="1" kern="0" dirty="0" err="1">
                <a:latin typeface="Century Gothic" panose="020B0502020202020204" pitchFamily="34" charset="0"/>
                <a:cs typeface="Arial"/>
                <a:sym typeface="Arial"/>
              </a:rPr>
              <a:t>Arzt</a:t>
            </a:r>
            <a:r>
              <a:rPr lang="en-GB" sz="1600" b="1" kern="0" dirty="0">
                <a:latin typeface="Century Gothic" panose="020B0502020202020204" pitchFamily="34" charset="0"/>
                <a:cs typeface="Arial"/>
                <a:sym typeface="Arial"/>
              </a:rPr>
              <a:t>.</a:t>
            </a:r>
          </a:p>
        </p:txBody>
      </p:sp>
      <p:sp>
        <p:nvSpPr>
          <p:cNvPr id="54" name="Rectangle 53"/>
          <p:cNvSpPr/>
          <p:nvPr/>
        </p:nvSpPr>
        <p:spPr>
          <a:xfrm>
            <a:off x="663798" y="6637826"/>
            <a:ext cx="2864147" cy="375566"/>
          </a:xfrm>
          <a:prstGeom prst="rect">
            <a:avLst/>
          </a:prstGeom>
          <a:solidFill>
            <a:srgbClr val="FDEEB9"/>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579403" y="6653534"/>
            <a:ext cx="166026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err="1">
                <a:latin typeface="Century Gothic" panose="020B0502020202020204" pitchFamily="34" charset="0"/>
                <a:cs typeface="Arial"/>
                <a:sym typeface="Arial"/>
              </a:rPr>
              <a:t>Ich</a:t>
            </a:r>
            <a:r>
              <a:rPr lang="en-GB" sz="1600" b="1" kern="0" dirty="0">
                <a:latin typeface="Century Gothic" panose="020B0502020202020204" pitchFamily="34" charset="0"/>
                <a:cs typeface="Arial"/>
                <a:sym typeface="Arial"/>
              </a:rPr>
              <a:t> </a:t>
            </a:r>
            <a:r>
              <a:rPr lang="en-GB" sz="1600" b="1" kern="0" dirty="0" err="1">
                <a:latin typeface="Century Gothic" panose="020B0502020202020204" pitchFamily="34" charset="0"/>
                <a:cs typeface="Arial"/>
                <a:sym typeface="Arial"/>
              </a:rPr>
              <a:t>gehe</a:t>
            </a:r>
            <a:r>
              <a:rPr lang="en-GB" sz="1600" b="1" kern="0" dirty="0">
                <a:latin typeface="Century Gothic" panose="020B0502020202020204" pitchFamily="34" charset="0"/>
                <a:cs typeface="Arial"/>
                <a:sym typeface="Arial"/>
              </a:rPr>
              <a:t>…</a:t>
            </a:r>
          </a:p>
        </p:txBody>
      </p:sp>
      <p:sp>
        <p:nvSpPr>
          <p:cNvPr id="56" name="TextBox 55"/>
          <p:cNvSpPr txBox="1"/>
          <p:nvPr/>
        </p:nvSpPr>
        <p:spPr>
          <a:xfrm>
            <a:off x="2100934" y="6653534"/>
            <a:ext cx="1660264" cy="338554"/>
          </a:xfrm>
          <a:prstGeom prst="rect">
            <a:avLst/>
          </a:prstGeom>
          <a:noFill/>
        </p:spPr>
        <p:txBody>
          <a:bodyPr wrap="square" rtlCol="0">
            <a:spAutoFit/>
          </a:bodyPr>
          <a:lstStyle/>
          <a:p>
            <a:pPr algn="ctr" fontAlgn="auto">
              <a:spcBef>
                <a:spcPts val="0"/>
              </a:spcBef>
              <a:spcAft>
                <a:spcPts val="0"/>
              </a:spcAft>
              <a:buClr>
                <a:srgbClr val="000000"/>
              </a:buClr>
              <a:buFont typeface="Arial"/>
              <a:buNone/>
            </a:pPr>
            <a:r>
              <a:rPr lang="en-GB" sz="1600" b="1" kern="0" dirty="0" err="1">
                <a:latin typeface="Century Gothic" panose="020B0502020202020204" pitchFamily="34" charset="0"/>
                <a:cs typeface="Arial"/>
                <a:sym typeface="Arial"/>
              </a:rPr>
              <a:t>zur</a:t>
            </a:r>
            <a:r>
              <a:rPr lang="en-GB" sz="1600" b="1" kern="0" dirty="0">
                <a:latin typeface="Century Gothic" panose="020B0502020202020204" pitchFamily="34" charset="0"/>
                <a:cs typeface="Arial"/>
                <a:sym typeface="Arial"/>
              </a:rPr>
              <a:t> Party.</a:t>
            </a:r>
          </a:p>
        </p:txBody>
      </p:sp>
      <p:sp>
        <p:nvSpPr>
          <p:cNvPr id="57" name="TextBox 56"/>
          <p:cNvSpPr txBox="1"/>
          <p:nvPr/>
        </p:nvSpPr>
        <p:spPr>
          <a:xfrm>
            <a:off x="3486593" y="5362284"/>
            <a:ext cx="3020117" cy="338554"/>
          </a:xfrm>
          <a:prstGeom prst="rect">
            <a:avLst/>
          </a:prstGeom>
          <a:noFill/>
        </p:spPr>
        <p:txBody>
          <a:bodyPr wrap="square" rtlCol="0">
            <a:spAutoFit/>
          </a:bodyPr>
          <a:lstStyle/>
          <a:p>
            <a:r>
              <a:rPr lang="en-GB" sz="1600" i="1" dirty="0">
                <a:latin typeface="Century Gothic" panose="020B0502020202020204" pitchFamily="34" charset="0"/>
              </a:rPr>
              <a:t>I’m going to Anna’s (place).</a:t>
            </a:r>
          </a:p>
        </p:txBody>
      </p:sp>
      <p:sp>
        <p:nvSpPr>
          <p:cNvPr id="58" name="TextBox 57"/>
          <p:cNvSpPr txBox="1"/>
          <p:nvPr/>
        </p:nvSpPr>
        <p:spPr>
          <a:xfrm>
            <a:off x="3503117" y="5942791"/>
            <a:ext cx="3020117" cy="338554"/>
          </a:xfrm>
          <a:prstGeom prst="rect">
            <a:avLst/>
          </a:prstGeom>
          <a:noFill/>
        </p:spPr>
        <p:txBody>
          <a:bodyPr wrap="square" rtlCol="0">
            <a:spAutoFit/>
          </a:bodyPr>
          <a:lstStyle/>
          <a:p>
            <a:r>
              <a:rPr lang="en-GB" sz="1600" i="1" dirty="0">
                <a:latin typeface="Century Gothic" panose="020B0502020202020204" pitchFamily="34" charset="0"/>
              </a:rPr>
              <a:t>I’m going to the doctor’s.</a:t>
            </a:r>
          </a:p>
        </p:txBody>
      </p:sp>
      <p:sp>
        <p:nvSpPr>
          <p:cNvPr id="59" name="TextBox 58"/>
          <p:cNvSpPr txBox="1"/>
          <p:nvPr/>
        </p:nvSpPr>
        <p:spPr>
          <a:xfrm>
            <a:off x="3538908" y="6613612"/>
            <a:ext cx="3020117" cy="338554"/>
          </a:xfrm>
          <a:prstGeom prst="rect">
            <a:avLst/>
          </a:prstGeom>
          <a:noFill/>
        </p:spPr>
        <p:txBody>
          <a:bodyPr wrap="square" rtlCol="0">
            <a:spAutoFit/>
          </a:bodyPr>
          <a:lstStyle/>
          <a:p>
            <a:r>
              <a:rPr lang="en-GB" sz="1600" i="1" dirty="0">
                <a:latin typeface="Century Gothic" panose="020B0502020202020204" pitchFamily="34" charset="0"/>
              </a:rPr>
              <a:t>I’m going to the party.</a:t>
            </a:r>
          </a:p>
        </p:txBody>
      </p:sp>
      <p:sp>
        <p:nvSpPr>
          <p:cNvPr id="7" name="TextBox 6"/>
          <p:cNvSpPr txBox="1"/>
          <p:nvPr/>
        </p:nvSpPr>
        <p:spPr>
          <a:xfrm>
            <a:off x="582287" y="7715875"/>
            <a:ext cx="4466680" cy="83099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dirty="0">
                <a:latin typeface="Century Gothic" panose="020B0502020202020204" pitchFamily="34" charset="0"/>
              </a:rPr>
              <a:t>Remember!</a:t>
            </a:r>
            <a:br>
              <a:rPr lang="en-GB" sz="1600" dirty="0">
                <a:latin typeface="Century Gothic" panose="020B0502020202020204" pitchFamily="34" charset="0"/>
              </a:rPr>
            </a:br>
            <a:r>
              <a:rPr lang="en-GB" sz="1600" dirty="0" err="1">
                <a:latin typeface="Century Gothic" panose="020B0502020202020204" pitchFamily="34" charset="0"/>
              </a:rPr>
              <a:t>Ich</a:t>
            </a:r>
            <a:r>
              <a:rPr lang="en-GB" sz="1600" dirty="0">
                <a:latin typeface="Century Gothic" panose="020B0502020202020204" pitchFamily="34" charset="0"/>
              </a:rPr>
              <a:t> bin </a:t>
            </a:r>
            <a:r>
              <a:rPr lang="en-GB" sz="1600" b="1" dirty="0" err="1">
                <a:latin typeface="Century Gothic" panose="020B0502020202020204" pitchFamily="34" charset="0"/>
              </a:rPr>
              <a:t>zu</a:t>
            </a:r>
            <a:r>
              <a:rPr lang="en-GB" sz="1600" dirty="0">
                <a:latin typeface="Century Gothic" panose="020B0502020202020204" pitchFamily="34" charset="0"/>
              </a:rPr>
              <a:t> </a:t>
            </a:r>
            <a:r>
              <a:rPr lang="en-GB" sz="1600" dirty="0" err="1">
                <a:latin typeface="Century Gothic" panose="020B0502020202020204" pitchFamily="34" charset="0"/>
              </a:rPr>
              <a:t>Hause</a:t>
            </a:r>
            <a:r>
              <a:rPr lang="en-GB" sz="1600" dirty="0">
                <a:latin typeface="Century Gothic" panose="020B0502020202020204" pitchFamily="34" charset="0"/>
              </a:rPr>
              <a:t>.  </a:t>
            </a:r>
            <a:r>
              <a:rPr lang="en-GB" sz="1600" i="1" dirty="0">
                <a:latin typeface="Century Gothic" panose="020B0502020202020204" pitchFamily="34" charset="0"/>
              </a:rPr>
              <a:t>I am </a:t>
            </a:r>
            <a:r>
              <a:rPr lang="en-GB" sz="1600" b="1" i="1" dirty="0">
                <a:latin typeface="Century Gothic" panose="020B0502020202020204" pitchFamily="34" charset="0"/>
              </a:rPr>
              <a:t>at</a:t>
            </a:r>
            <a:r>
              <a:rPr lang="en-GB" sz="1600" i="1" dirty="0">
                <a:latin typeface="Century Gothic" panose="020B0502020202020204" pitchFamily="34" charset="0"/>
              </a:rPr>
              <a:t> home.</a:t>
            </a:r>
            <a:br>
              <a:rPr lang="en-GB" sz="1600" i="1" dirty="0">
                <a:latin typeface="Century Gothic" panose="020B0502020202020204" pitchFamily="34" charset="0"/>
              </a:rPr>
            </a:br>
            <a:r>
              <a:rPr lang="en-GB" sz="1600" dirty="0" err="1">
                <a:latin typeface="Century Gothic" panose="020B0502020202020204" pitchFamily="34" charset="0"/>
              </a:rPr>
              <a:t>Ich</a:t>
            </a:r>
            <a:r>
              <a:rPr lang="en-GB" sz="1600" dirty="0">
                <a:latin typeface="Century Gothic" panose="020B0502020202020204" pitchFamily="34" charset="0"/>
              </a:rPr>
              <a:t> </a:t>
            </a:r>
            <a:r>
              <a:rPr lang="en-GB" sz="1600" dirty="0" err="1">
                <a:latin typeface="Century Gothic" panose="020B0502020202020204" pitchFamily="34" charset="0"/>
              </a:rPr>
              <a:t>gehe</a:t>
            </a:r>
            <a:r>
              <a:rPr lang="en-GB" sz="1600" dirty="0">
                <a:latin typeface="Century Gothic" panose="020B0502020202020204" pitchFamily="34" charset="0"/>
              </a:rPr>
              <a:t> </a:t>
            </a:r>
            <a:r>
              <a:rPr lang="en-GB" sz="1600" b="1" dirty="0" err="1">
                <a:latin typeface="Century Gothic" panose="020B0502020202020204" pitchFamily="34" charset="0"/>
              </a:rPr>
              <a:t>nach</a:t>
            </a:r>
            <a:r>
              <a:rPr lang="en-GB" sz="1600" dirty="0">
                <a:latin typeface="Century Gothic" panose="020B0502020202020204" pitchFamily="34" charset="0"/>
              </a:rPr>
              <a:t> </a:t>
            </a:r>
            <a:r>
              <a:rPr lang="en-GB" sz="1600" dirty="0" err="1">
                <a:latin typeface="Century Gothic" panose="020B0502020202020204" pitchFamily="34" charset="0"/>
              </a:rPr>
              <a:t>Hause</a:t>
            </a:r>
            <a:r>
              <a:rPr lang="en-GB" sz="1600" dirty="0">
                <a:latin typeface="Century Gothic" panose="020B0502020202020204" pitchFamily="34" charset="0"/>
              </a:rPr>
              <a:t>.  </a:t>
            </a:r>
            <a:r>
              <a:rPr lang="en-GB" sz="1600" i="1" dirty="0">
                <a:latin typeface="Century Gothic" panose="020B0502020202020204" pitchFamily="34" charset="0"/>
              </a:rPr>
              <a:t>I’m going (to)home.</a:t>
            </a:r>
          </a:p>
        </p:txBody>
      </p:sp>
      <p:pic>
        <p:nvPicPr>
          <p:cNvPr id="70" name="Picture 6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314532" y="7241135"/>
            <a:ext cx="1354828" cy="892150"/>
          </a:xfrm>
          <a:prstGeom prst="rect">
            <a:avLst/>
          </a:prstGeom>
        </p:spPr>
      </p:pic>
    </p:spTree>
    <p:extLst>
      <p:ext uri="{BB962C8B-B14F-4D97-AF65-F5344CB8AC3E}">
        <p14:creationId xmlns:p14="http://schemas.microsoft.com/office/powerpoint/2010/main" val="2235221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6</a:t>
            </a:r>
            <a:endParaRPr lang="en-US" dirty="0"/>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58</a:t>
            </a:r>
          </a:p>
        </p:txBody>
      </p:sp>
      <p:graphicFrame>
        <p:nvGraphicFramePr>
          <p:cNvPr id="62" name="Table 61"/>
          <p:cNvGraphicFramePr>
            <a:graphicFrameLocks noGrp="1"/>
          </p:cNvGraphicFramePr>
          <p:nvPr/>
        </p:nvGraphicFramePr>
        <p:xfrm>
          <a:off x="646938" y="6653197"/>
          <a:ext cx="3214110" cy="1341120"/>
        </p:xfrm>
        <a:graphic>
          <a:graphicData uri="http://schemas.openxmlformats.org/drawingml/2006/table">
            <a:tbl>
              <a:tblPr firstRow="1" bandRow="1">
                <a:tableStyleId>{5940675A-B579-460E-94D1-54222C63F5DA}</a:tableStyleId>
              </a:tblPr>
              <a:tblGrid>
                <a:gridCol w="141391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255971">
                <a:tc>
                  <a:txBody>
                    <a:bodyPr/>
                    <a:lstStyle/>
                    <a:p>
                      <a:r>
                        <a:rPr lang="en-GB" sz="1600" dirty="0">
                          <a:latin typeface="Century Gothic" panose="020B0502020202020204" pitchFamily="34" charset="0"/>
                        </a:rPr>
                        <a:t>der </a:t>
                      </a:r>
                      <a:r>
                        <a:rPr lang="en-GB" sz="1600" dirty="0" err="1">
                          <a:latin typeface="Century Gothic" panose="020B0502020202020204" pitchFamily="34" charset="0"/>
                        </a:rPr>
                        <a:t>Bahnhof</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(railway) station</a:t>
                      </a:r>
                    </a:p>
                  </a:txBody>
                  <a:tcPr/>
                </a:tc>
                <a:extLst>
                  <a:ext uri="{0D108BD9-81ED-4DB2-BD59-A6C34878D82A}">
                    <a16:rowId xmlns:a16="http://schemas.microsoft.com/office/drawing/2014/main" val="10000"/>
                  </a:ext>
                </a:extLst>
              </a:tr>
              <a:tr h="255971">
                <a:tc>
                  <a:txBody>
                    <a:bodyPr/>
                    <a:lstStyle/>
                    <a:p>
                      <a:r>
                        <a:rPr lang="en-GB" sz="1600" dirty="0">
                          <a:latin typeface="Century Gothic" panose="020B0502020202020204" pitchFamily="34" charset="0"/>
                        </a:rPr>
                        <a:t>der </a:t>
                      </a:r>
                      <a:r>
                        <a:rPr lang="en-GB" sz="1600" dirty="0" err="1">
                          <a:latin typeface="Century Gothic" panose="020B0502020202020204" pitchFamily="34" charset="0"/>
                        </a:rPr>
                        <a:t>Fluss</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river</a:t>
                      </a:r>
                    </a:p>
                  </a:txBody>
                  <a:tcPr/>
                </a:tc>
                <a:extLst>
                  <a:ext uri="{0D108BD9-81ED-4DB2-BD59-A6C34878D82A}">
                    <a16:rowId xmlns:a16="http://schemas.microsoft.com/office/drawing/2014/main" val="10001"/>
                  </a:ext>
                </a:extLst>
              </a:tr>
              <a:tr h="255971">
                <a:tc>
                  <a:txBody>
                    <a:bodyPr/>
                    <a:lstStyle/>
                    <a:p>
                      <a:r>
                        <a:rPr lang="en-GB" sz="1600" dirty="0">
                          <a:latin typeface="Century Gothic" panose="020B0502020202020204" pitchFamily="34" charset="0"/>
                        </a:rPr>
                        <a:t>die</a:t>
                      </a:r>
                      <a:r>
                        <a:rPr lang="en-GB" sz="1600" baseline="0" dirty="0">
                          <a:latin typeface="Century Gothic" panose="020B0502020202020204" pitchFamily="34" charset="0"/>
                        </a:rPr>
                        <a:t> </a:t>
                      </a:r>
                      <a:r>
                        <a:rPr lang="en-GB" sz="1600" baseline="0" dirty="0" err="1">
                          <a:latin typeface="Century Gothic" panose="020B0502020202020204" pitchFamily="34" charset="0"/>
                        </a:rPr>
                        <a:t>Karte</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ticket</a:t>
                      </a:r>
                    </a:p>
                  </a:txBody>
                  <a:tcPr/>
                </a:tc>
                <a:extLst>
                  <a:ext uri="{0D108BD9-81ED-4DB2-BD59-A6C34878D82A}">
                    <a16:rowId xmlns:a16="http://schemas.microsoft.com/office/drawing/2014/main" val="10002"/>
                  </a:ext>
                </a:extLst>
              </a:tr>
              <a:tr h="255971">
                <a:tc>
                  <a:txBody>
                    <a:bodyPr/>
                    <a:lstStyle/>
                    <a:p>
                      <a:r>
                        <a:rPr lang="en-GB" sz="1600" dirty="0">
                          <a:latin typeface="Century Gothic" panose="020B0502020202020204" pitchFamily="34" charset="0"/>
                        </a:rPr>
                        <a:t>an</a:t>
                      </a:r>
                    </a:p>
                  </a:txBody>
                  <a:tcPr/>
                </a:tc>
                <a:tc>
                  <a:txBody>
                    <a:bodyPr/>
                    <a:lstStyle/>
                    <a:p>
                      <a:r>
                        <a:rPr lang="en-GB" sz="1600" dirty="0">
                          <a:latin typeface="Century Gothic" panose="020B0502020202020204" pitchFamily="34" charset="0"/>
                        </a:rPr>
                        <a:t>on</a:t>
                      </a:r>
                    </a:p>
                  </a:txBody>
                  <a:tcPr/>
                </a:tc>
                <a:extLst>
                  <a:ext uri="{0D108BD9-81ED-4DB2-BD59-A6C34878D82A}">
                    <a16:rowId xmlns:a16="http://schemas.microsoft.com/office/drawing/2014/main" val="10003"/>
                  </a:ext>
                </a:extLst>
              </a:tr>
            </a:tbl>
          </a:graphicData>
        </a:graphic>
      </p:graphicFrame>
      <p:graphicFrame>
        <p:nvGraphicFramePr>
          <p:cNvPr id="63" name="Table 62"/>
          <p:cNvGraphicFramePr>
            <a:graphicFrameLocks noGrp="1"/>
          </p:cNvGraphicFramePr>
          <p:nvPr/>
        </p:nvGraphicFramePr>
        <p:xfrm>
          <a:off x="-64825" y="6668947"/>
          <a:ext cx="711763" cy="1397772"/>
        </p:xfrm>
        <a:graphic>
          <a:graphicData uri="http://schemas.openxmlformats.org/drawingml/2006/table">
            <a:tbl>
              <a:tblPr firstRow="1" bandRow="1">
                <a:tableStyleId>{5C22544A-7EE6-4342-B048-85BDC9FD1C3A}</a:tableStyleId>
              </a:tblPr>
              <a:tblGrid>
                <a:gridCol w="711763">
                  <a:extLst>
                    <a:ext uri="{9D8B030D-6E8A-4147-A177-3AD203B41FA5}">
                      <a16:colId xmlns:a16="http://schemas.microsoft.com/office/drawing/2014/main" val="3548099682"/>
                    </a:ext>
                  </a:extLst>
                </a:gridCol>
              </a:tblGrid>
              <a:tr h="349443">
                <a:tc>
                  <a:txBody>
                    <a:bodyPr/>
                    <a:lstStyle/>
                    <a:p>
                      <a:pPr algn="ctr"/>
                      <a:r>
                        <a:rPr lang="en-GB" sz="1600" b="0" i="1" dirty="0">
                          <a:solidFill>
                            <a:schemeClr val="tx1"/>
                          </a:solidFill>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0846162"/>
                  </a:ext>
                </a:extLst>
              </a:tr>
              <a:tr h="349443">
                <a:tc>
                  <a:txBody>
                    <a:bodyPr/>
                    <a:lstStyle/>
                    <a:p>
                      <a:pPr algn="ctr"/>
                      <a:r>
                        <a:rPr lang="en-GB" sz="1600" i="1" dirty="0">
                          <a:latin typeface="Century Gothic" panose="020B05020202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653033"/>
                  </a:ext>
                </a:extLst>
              </a:tr>
              <a:tr h="349443">
                <a:tc>
                  <a:txBody>
                    <a:bodyPr/>
                    <a:lstStyle/>
                    <a:p>
                      <a:pPr algn="ctr"/>
                      <a:r>
                        <a:rPr lang="en-GB" sz="1600" i="1" dirty="0">
                          <a:latin typeface="Century Gothic" panose="020B0502020202020204" pitchFamily="34" charset="0"/>
                        </a:rPr>
                        <a:t>nf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498811"/>
                  </a:ext>
                </a:extLst>
              </a:tr>
              <a:tr h="349443">
                <a:tc>
                  <a:txBody>
                    <a:bodyPr/>
                    <a:lstStyle/>
                    <a:p>
                      <a:pPr algn="ctr"/>
                      <a:r>
                        <a:rPr lang="en-GB" sz="1600" i="1" dirty="0">
                          <a:latin typeface="Century Gothic" panose="020B0502020202020204" pitchFamily="34" charset="0"/>
                        </a:rPr>
                        <a:t>prep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665785"/>
                  </a:ext>
                </a:extLst>
              </a:tr>
            </a:tbl>
          </a:graphicData>
        </a:graphic>
      </p:graphicFrame>
      <p:sp>
        <p:nvSpPr>
          <p:cNvPr id="10" name="Rounded Rectangle 9"/>
          <p:cNvSpPr/>
          <p:nvPr/>
        </p:nvSpPr>
        <p:spPr>
          <a:xfrm>
            <a:off x="2483175" y="8305478"/>
            <a:ext cx="1368152" cy="66406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Century Gothic" panose="020B0502020202020204" pitchFamily="34" charset="0"/>
              </a:rPr>
              <a:t>Revisit vocab 3.2.3 &amp; 2.2.4</a:t>
            </a:r>
          </a:p>
        </p:txBody>
      </p:sp>
      <p:pic>
        <p:nvPicPr>
          <p:cNvPr id="64" name="Picture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081" y="8117503"/>
            <a:ext cx="952811" cy="952811"/>
          </a:xfrm>
          <a:prstGeom prst="rect">
            <a:avLst/>
          </a:prstGeom>
        </p:spPr>
      </p:pic>
      <p:graphicFrame>
        <p:nvGraphicFramePr>
          <p:cNvPr id="65" name="Table 64"/>
          <p:cNvGraphicFramePr>
            <a:graphicFrameLocks noGrp="1"/>
          </p:cNvGraphicFramePr>
          <p:nvPr/>
        </p:nvGraphicFramePr>
        <p:xfrm>
          <a:off x="4035657" y="6663479"/>
          <a:ext cx="2298030" cy="2346960"/>
        </p:xfrm>
        <a:graphic>
          <a:graphicData uri="http://schemas.openxmlformats.org/drawingml/2006/table">
            <a:tbl>
              <a:tblPr firstRow="1" bandRow="1">
                <a:tableStyleId>{5940675A-B579-460E-94D1-54222C63F5DA}</a:tableStyleId>
              </a:tblPr>
              <a:tblGrid>
                <a:gridCol w="1847157">
                  <a:extLst>
                    <a:ext uri="{9D8B030D-6E8A-4147-A177-3AD203B41FA5}">
                      <a16:colId xmlns:a16="http://schemas.microsoft.com/office/drawing/2014/main" val="20000"/>
                    </a:ext>
                  </a:extLst>
                </a:gridCol>
                <a:gridCol w="450873">
                  <a:extLst>
                    <a:ext uri="{9D8B030D-6E8A-4147-A177-3AD203B41FA5}">
                      <a16:colId xmlns:a16="http://schemas.microsoft.com/office/drawing/2014/main" val="20001"/>
                    </a:ext>
                  </a:extLst>
                </a:gridCol>
              </a:tblGrid>
              <a:tr h="213174">
                <a:tc>
                  <a:txBody>
                    <a:bodyPr/>
                    <a:lstStyle/>
                    <a:p>
                      <a:r>
                        <a:rPr lang="en-GB" sz="1600" dirty="0" err="1">
                          <a:latin typeface="Century Gothic" panose="020B0502020202020204" pitchFamily="34" charset="0"/>
                        </a:rPr>
                        <a:t>dreizehn</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13</a:t>
                      </a:r>
                    </a:p>
                  </a:txBody>
                  <a:tcPr/>
                </a:tc>
                <a:extLst>
                  <a:ext uri="{0D108BD9-81ED-4DB2-BD59-A6C34878D82A}">
                    <a16:rowId xmlns:a16="http://schemas.microsoft.com/office/drawing/2014/main" val="10000"/>
                  </a:ext>
                </a:extLst>
              </a:tr>
              <a:tr h="213174">
                <a:tc>
                  <a:txBody>
                    <a:bodyPr/>
                    <a:lstStyle/>
                    <a:p>
                      <a:r>
                        <a:rPr lang="en-GB" sz="1600" dirty="0" err="1">
                          <a:latin typeface="Century Gothic" panose="020B0502020202020204" pitchFamily="34" charset="0"/>
                        </a:rPr>
                        <a:t>dreißig</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30</a:t>
                      </a:r>
                    </a:p>
                  </a:txBody>
                  <a:tcPr/>
                </a:tc>
                <a:extLst>
                  <a:ext uri="{0D108BD9-81ED-4DB2-BD59-A6C34878D82A}">
                    <a16:rowId xmlns:a16="http://schemas.microsoft.com/office/drawing/2014/main" val="10001"/>
                  </a:ext>
                </a:extLst>
              </a:tr>
              <a:tr h="213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einunddreißig</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31</a:t>
                      </a:r>
                    </a:p>
                  </a:txBody>
                  <a:tcPr/>
                </a:tc>
                <a:extLst>
                  <a:ext uri="{0D108BD9-81ED-4DB2-BD59-A6C34878D82A}">
                    <a16:rowId xmlns:a16="http://schemas.microsoft.com/office/drawing/2014/main" val="10002"/>
                  </a:ext>
                </a:extLst>
              </a:tr>
              <a:tr h="213174">
                <a:tc>
                  <a:txBody>
                    <a:bodyPr/>
                    <a:lstStyle/>
                    <a:p>
                      <a:r>
                        <a:rPr lang="en-GB" sz="1600" dirty="0" err="1">
                          <a:latin typeface="Century Gothic" panose="020B0502020202020204" pitchFamily="34" charset="0"/>
                        </a:rPr>
                        <a:t>zwanzig</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20</a:t>
                      </a:r>
                    </a:p>
                  </a:txBody>
                  <a:tcPr/>
                </a:tc>
                <a:extLst>
                  <a:ext uri="{0D108BD9-81ED-4DB2-BD59-A6C34878D82A}">
                    <a16:rowId xmlns:a16="http://schemas.microsoft.com/office/drawing/2014/main" val="10003"/>
                  </a:ext>
                </a:extLst>
              </a:tr>
              <a:tr h="213174">
                <a:tc>
                  <a:txBody>
                    <a:bodyPr/>
                    <a:lstStyle/>
                    <a:p>
                      <a:r>
                        <a:rPr lang="en-GB" sz="1600" dirty="0" err="1">
                          <a:latin typeface="Century Gothic" panose="020B0502020202020204" pitchFamily="34" charset="0"/>
                        </a:rPr>
                        <a:t>zweiundzwanzig</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22</a:t>
                      </a:r>
                    </a:p>
                  </a:txBody>
                  <a:tcPr/>
                </a:tc>
                <a:extLst>
                  <a:ext uri="{0D108BD9-81ED-4DB2-BD59-A6C34878D82A}">
                    <a16:rowId xmlns:a16="http://schemas.microsoft.com/office/drawing/2014/main" val="10004"/>
                  </a:ext>
                </a:extLst>
              </a:tr>
              <a:tr h="213174">
                <a:tc>
                  <a:txBody>
                    <a:bodyPr/>
                    <a:lstStyle/>
                    <a:p>
                      <a:r>
                        <a:rPr lang="en-GB" sz="1600" dirty="0" err="1">
                          <a:latin typeface="Century Gothic" panose="020B0502020202020204" pitchFamily="34" charset="0"/>
                        </a:rPr>
                        <a:t>sechzehn</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16</a:t>
                      </a:r>
                    </a:p>
                  </a:txBody>
                  <a:tcPr/>
                </a:tc>
                <a:extLst>
                  <a:ext uri="{0D108BD9-81ED-4DB2-BD59-A6C34878D82A}">
                    <a16:rowId xmlns:a16="http://schemas.microsoft.com/office/drawing/2014/main" val="10005"/>
                  </a:ext>
                </a:extLst>
              </a:tr>
              <a:tr h="213174">
                <a:tc>
                  <a:txBody>
                    <a:bodyPr/>
                    <a:lstStyle/>
                    <a:p>
                      <a:r>
                        <a:rPr lang="en-GB" sz="1600" dirty="0" err="1">
                          <a:latin typeface="Century Gothic" panose="020B0502020202020204" pitchFamily="34" charset="0"/>
                        </a:rPr>
                        <a:t>siebzehn</a:t>
                      </a:r>
                      <a:endParaRPr lang="en-GB" sz="1600" dirty="0">
                        <a:latin typeface="Century Gothic" panose="020B0502020202020204" pitchFamily="34" charset="0"/>
                      </a:endParaRPr>
                    </a:p>
                  </a:txBody>
                  <a:tcPr/>
                </a:tc>
                <a:tc>
                  <a:txBody>
                    <a:bodyPr/>
                    <a:lstStyle/>
                    <a:p>
                      <a:r>
                        <a:rPr lang="en-GB" sz="1600" dirty="0">
                          <a:latin typeface="Century Gothic" panose="020B0502020202020204" pitchFamily="34" charset="0"/>
                        </a:rPr>
                        <a:t>17</a:t>
                      </a:r>
                    </a:p>
                  </a:txBody>
                  <a:tcPr/>
                </a:tc>
                <a:extLst>
                  <a:ext uri="{0D108BD9-81ED-4DB2-BD59-A6C34878D82A}">
                    <a16:rowId xmlns:a16="http://schemas.microsoft.com/office/drawing/2014/main" val="10006"/>
                  </a:ext>
                </a:extLst>
              </a:tr>
            </a:tbl>
          </a:graphicData>
        </a:graphic>
      </p:graphicFrame>
      <p:sp>
        <p:nvSpPr>
          <p:cNvPr id="66" name="Rectangle 65">
            <a:extLst>
              <a:ext uri="{FF2B5EF4-FFF2-40B4-BE49-F238E27FC236}">
                <a16:creationId xmlns:a16="http://schemas.microsoft.com/office/drawing/2014/main" id="{187D3DE4-1B8E-4EF9-A0F4-FAE19AE97A2E}"/>
              </a:ext>
            </a:extLst>
          </p:cNvPr>
          <p:cNvSpPr/>
          <p:nvPr/>
        </p:nvSpPr>
        <p:spPr>
          <a:xfrm>
            <a:off x="5085248" y="107747"/>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0000"/>
                </a:solidFill>
                <a:latin typeface="Century Gothic" panose="020B0502020202020204" pitchFamily="34" charset="0"/>
              </a:rPr>
              <a:t>Vokabeln</a:t>
            </a:r>
            <a:endParaRPr lang="en-GB" dirty="0">
              <a:solidFill>
                <a:srgbClr val="000000"/>
              </a:solidFill>
              <a:latin typeface="Century Gothic" panose="020B0502020202020204" pitchFamily="34" charset="0"/>
            </a:endParaRPr>
          </a:p>
        </p:txBody>
      </p:sp>
      <p:sp>
        <p:nvSpPr>
          <p:cNvPr id="67" name="Rectangle 66">
            <a:extLst>
              <a:ext uri="{FF2B5EF4-FFF2-40B4-BE49-F238E27FC236}">
                <a16:creationId xmlns:a16="http://schemas.microsoft.com/office/drawing/2014/main" id="{62EBD834-1E2D-44FA-960B-D5E01CB2C65F}"/>
              </a:ext>
            </a:extLst>
          </p:cNvPr>
          <p:cNvSpPr/>
          <p:nvPr/>
        </p:nvSpPr>
        <p:spPr>
          <a:xfrm>
            <a:off x="193937" y="6121982"/>
            <a:ext cx="431518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68" name="Title 8">
            <a:extLst>
              <a:ext uri="{FF2B5EF4-FFF2-40B4-BE49-F238E27FC236}">
                <a16:creationId xmlns:a16="http://schemas.microsoft.com/office/drawing/2014/main" id="{69643957-FCE0-264C-BA1E-502DB432961B}"/>
              </a:ext>
            </a:extLst>
          </p:cNvPr>
          <p:cNvSpPr txBox="1">
            <a:spLocks/>
          </p:cNvSpPr>
          <p:nvPr/>
        </p:nvSpPr>
        <p:spPr bwMode="auto">
          <a:xfrm>
            <a:off x="193938" y="6084168"/>
            <a:ext cx="4171166" cy="48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GB" sz="2000" b="1" kern="1200" dirty="0">
                <a:solidFill>
                  <a:srgbClr val="FFFFFF"/>
                </a:solidFill>
                <a:latin typeface="Century Gothic" panose="020B0502020202020204" pitchFamily="34" charset="0"/>
                <a:ea typeface="+mn-ea"/>
                <a:cs typeface="+mn-cs"/>
              </a:rPr>
              <a:t>Talking about going to places</a:t>
            </a:r>
            <a:endParaRPr lang="en-US" kern="0" dirty="0"/>
          </a:p>
        </p:txBody>
      </p:sp>
      <p:graphicFrame>
        <p:nvGraphicFramePr>
          <p:cNvPr id="60" name="Table 59">
            <a:extLst>
              <a:ext uri="{FF2B5EF4-FFF2-40B4-BE49-F238E27FC236}">
                <a16:creationId xmlns:a16="http://schemas.microsoft.com/office/drawing/2014/main" id="{C91291E9-B32B-4817-A814-D9B5C2D9A1CA}"/>
              </a:ext>
            </a:extLst>
          </p:cNvPr>
          <p:cNvGraphicFramePr>
            <a:graphicFrameLocks noGrp="1"/>
          </p:cNvGraphicFramePr>
          <p:nvPr>
            <p:extLst>
              <p:ext uri="{D42A27DB-BD31-4B8C-83A1-F6EECF244321}">
                <p14:modId xmlns:p14="http://schemas.microsoft.com/office/powerpoint/2010/main" val="3783201897"/>
              </p:ext>
            </p:extLst>
          </p:nvPr>
        </p:nvGraphicFramePr>
        <p:xfrm>
          <a:off x="172380" y="1050176"/>
          <a:ext cx="2376264" cy="3374400"/>
        </p:xfrm>
        <a:graphic>
          <a:graphicData uri="http://schemas.openxmlformats.org/drawingml/2006/table">
            <a:tbl>
              <a:tblPr>
                <a:tableStyleId>{5940675A-B579-460E-94D1-54222C63F5DA}</a:tableStyleId>
              </a:tblPr>
              <a:tblGrid>
                <a:gridCol w="1944216">
                  <a:extLst>
                    <a:ext uri="{9D8B030D-6E8A-4147-A177-3AD203B41FA5}">
                      <a16:colId xmlns:a16="http://schemas.microsoft.com/office/drawing/2014/main" val="1445783936"/>
                    </a:ext>
                  </a:extLst>
                </a:gridCol>
                <a:gridCol w="432048">
                  <a:extLst>
                    <a:ext uri="{9D8B030D-6E8A-4147-A177-3AD203B41FA5}">
                      <a16:colId xmlns:a16="http://schemas.microsoft.com/office/drawing/2014/main" val="196554446"/>
                    </a:ext>
                  </a:extLst>
                </a:gridCol>
              </a:tblGrid>
              <a:tr h="297868">
                <a:tc>
                  <a:txBody>
                    <a:bodyPr/>
                    <a:lstStyle/>
                    <a:p>
                      <a:pPr algn="l" fontAlgn="b"/>
                      <a:r>
                        <a:rPr lang="en-GB" sz="1600" b="0" i="0" u="none" strike="noStrike" dirty="0" err="1">
                          <a:solidFill>
                            <a:srgbClr val="000000"/>
                          </a:solidFill>
                          <a:effectLst/>
                          <a:latin typeface="Century Gothic" panose="020B0502020202020204" pitchFamily="34" charset="0"/>
                        </a:rPr>
                        <a:t>dreizehn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13</a:t>
                      </a:r>
                    </a:p>
                  </a:txBody>
                  <a:tcPr marL="90000" marR="90000" marT="46800" marB="46800" anchor="ctr"/>
                </a:tc>
                <a:extLst>
                  <a:ext uri="{0D108BD9-81ED-4DB2-BD59-A6C34878D82A}">
                    <a16:rowId xmlns:a16="http://schemas.microsoft.com/office/drawing/2014/main" val="263744981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vierzehn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14</a:t>
                      </a:r>
                    </a:p>
                  </a:txBody>
                  <a:tcPr marL="90000" marR="90000" marT="46800" marB="46800" anchor="ctr"/>
                </a:tc>
                <a:extLst>
                  <a:ext uri="{0D108BD9-81ED-4DB2-BD59-A6C34878D82A}">
                    <a16:rowId xmlns:a16="http://schemas.microsoft.com/office/drawing/2014/main" val="1810833337"/>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fünfzehn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15</a:t>
                      </a:r>
                    </a:p>
                  </a:txBody>
                  <a:tcPr marL="90000" marR="90000" marT="46800" marB="46800" anchor="ctr"/>
                </a:tc>
                <a:extLst>
                  <a:ext uri="{0D108BD9-81ED-4DB2-BD59-A6C34878D82A}">
                    <a16:rowId xmlns:a16="http://schemas.microsoft.com/office/drawing/2014/main" val="377835865"/>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sechzehn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16</a:t>
                      </a:r>
                    </a:p>
                  </a:txBody>
                  <a:tcPr marL="90000" marR="90000" marT="46800" marB="46800" anchor="ctr"/>
                </a:tc>
                <a:extLst>
                  <a:ext uri="{0D108BD9-81ED-4DB2-BD59-A6C34878D82A}">
                    <a16:rowId xmlns:a16="http://schemas.microsoft.com/office/drawing/2014/main" val="325727487"/>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siebzehn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17</a:t>
                      </a:r>
                    </a:p>
                  </a:txBody>
                  <a:tcPr marL="90000" marR="90000" marT="46800" marB="46800" anchor="ctr"/>
                </a:tc>
                <a:extLst>
                  <a:ext uri="{0D108BD9-81ED-4DB2-BD59-A6C34878D82A}">
                    <a16:rowId xmlns:a16="http://schemas.microsoft.com/office/drawing/2014/main" val="309232370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achtzehn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18</a:t>
                      </a:r>
                    </a:p>
                  </a:txBody>
                  <a:tcPr marL="90000" marR="90000" marT="46800" marB="46800" anchor="ctr"/>
                </a:tc>
                <a:extLst>
                  <a:ext uri="{0D108BD9-81ED-4DB2-BD59-A6C34878D82A}">
                    <a16:rowId xmlns:a16="http://schemas.microsoft.com/office/drawing/2014/main" val="825422828"/>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neunzehn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19</a:t>
                      </a:r>
                    </a:p>
                  </a:txBody>
                  <a:tcPr marL="90000" marR="90000" marT="46800" marB="46800" anchor="ctr"/>
                </a:tc>
                <a:extLst>
                  <a:ext uri="{0D108BD9-81ED-4DB2-BD59-A6C34878D82A}">
                    <a16:rowId xmlns:a16="http://schemas.microsoft.com/office/drawing/2014/main" val="25839242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zwanzig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20</a:t>
                      </a:r>
                    </a:p>
                  </a:txBody>
                  <a:tcPr marL="90000" marR="90000" marT="46800" marB="46800" anchor="ctr"/>
                </a:tc>
                <a:extLst>
                  <a:ext uri="{0D108BD9-81ED-4DB2-BD59-A6C34878D82A}">
                    <a16:rowId xmlns:a16="http://schemas.microsoft.com/office/drawing/2014/main" val="1350205746"/>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einundzwanzig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21</a:t>
                      </a:r>
                    </a:p>
                  </a:txBody>
                  <a:tcPr marL="90000" marR="90000" marT="46800" marB="46800" anchor="ctr"/>
                </a:tc>
                <a:extLst>
                  <a:ext uri="{0D108BD9-81ED-4DB2-BD59-A6C34878D82A}">
                    <a16:rowId xmlns:a16="http://schemas.microsoft.com/office/drawing/2014/main" val="3825271405"/>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zweiundzwanzig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22</a:t>
                      </a:r>
                    </a:p>
                  </a:txBody>
                  <a:tcPr marL="90000" marR="90000" marT="46800" marB="46800" anchor="ctr"/>
                </a:tc>
                <a:extLst>
                  <a:ext uri="{0D108BD9-81ED-4DB2-BD59-A6C34878D82A}">
                    <a16:rowId xmlns:a16="http://schemas.microsoft.com/office/drawing/2014/main" val="3331555020"/>
                  </a:ext>
                </a:extLst>
              </a:tr>
            </a:tbl>
          </a:graphicData>
        </a:graphic>
      </p:graphicFrame>
      <p:sp>
        <p:nvSpPr>
          <p:cNvPr id="61" name="TextBox 60">
            <a:extLst>
              <a:ext uri="{FF2B5EF4-FFF2-40B4-BE49-F238E27FC236}">
                <a16:creationId xmlns:a16="http://schemas.microsoft.com/office/drawing/2014/main" id="{5C7A2DAB-5141-4B59-8F99-C5525CC8E0C7}"/>
              </a:ext>
            </a:extLst>
          </p:cNvPr>
          <p:cNvSpPr txBox="1"/>
          <p:nvPr/>
        </p:nvSpPr>
        <p:spPr>
          <a:xfrm>
            <a:off x="103380" y="680844"/>
            <a:ext cx="6651239" cy="369332"/>
          </a:xfrm>
          <a:prstGeom prst="rect">
            <a:avLst/>
          </a:prstGeom>
          <a:noFill/>
        </p:spPr>
        <p:txBody>
          <a:bodyPr wrap="square" rtlCol="0">
            <a:spAutoFit/>
          </a:bodyPr>
          <a:lstStyle/>
          <a:p>
            <a:r>
              <a:rPr lang="en-GB" b="1" dirty="0">
                <a:latin typeface="Century Gothic" panose="020B0502020202020204" pitchFamily="34" charset="0"/>
              </a:rPr>
              <a:t>Numbers (13-31)</a:t>
            </a:r>
          </a:p>
        </p:txBody>
      </p:sp>
      <p:graphicFrame>
        <p:nvGraphicFramePr>
          <p:cNvPr id="69" name="Table 68">
            <a:extLst>
              <a:ext uri="{FF2B5EF4-FFF2-40B4-BE49-F238E27FC236}">
                <a16:creationId xmlns:a16="http://schemas.microsoft.com/office/drawing/2014/main" id="{B9092AB6-2644-4462-9317-2B7E0C66A356}"/>
              </a:ext>
            </a:extLst>
          </p:cNvPr>
          <p:cNvGraphicFramePr>
            <a:graphicFrameLocks noGrp="1"/>
          </p:cNvGraphicFramePr>
          <p:nvPr>
            <p:extLst>
              <p:ext uri="{D42A27DB-BD31-4B8C-83A1-F6EECF244321}">
                <p14:modId xmlns:p14="http://schemas.microsoft.com/office/powerpoint/2010/main" val="860698203"/>
              </p:ext>
            </p:extLst>
          </p:nvPr>
        </p:nvGraphicFramePr>
        <p:xfrm>
          <a:off x="2617978" y="1062042"/>
          <a:ext cx="2672017" cy="3036960"/>
        </p:xfrm>
        <a:graphic>
          <a:graphicData uri="http://schemas.openxmlformats.org/drawingml/2006/table">
            <a:tbl>
              <a:tblPr>
                <a:tableStyleId>{5940675A-B579-460E-94D1-54222C63F5DA}</a:tableStyleId>
              </a:tblPr>
              <a:tblGrid>
                <a:gridCol w="2091932">
                  <a:extLst>
                    <a:ext uri="{9D8B030D-6E8A-4147-A177-3AD203B41FA5}">
                      <a16:colId xmlns:a16="http://schemas.microsoft.com/office/drawing/2014/main" val="20000"/>
                    </a:ext>
                  </a:extLst>
                </a:gridCol>
                <a:gridCol w="580085">
                  <a:extLst>
                    <a:ext uri="{9D8B030D-6E8A-4147-A177-3AD203B41FA5}">
                      <a16:colId xmlns:a16="http://schemas.microsoft.com/office/drawing/2014/main" val="20001"/>
                    </a:ext>
                  </a:extLst>
                </a:gridCol>
              </a:tblGrid>
              <a:tr h="192021">
                <a:tc>
                  <a:txBody>
                    <a:bodyPr/>
                    <a:lstStyle/>
                    <a:p>
                      <a:pPr algn="l" fontAlgn="b"/>
                      <a:r>
                        <a:rPr lang="en-GB" sz="1600" b="0" i="0" u="none" strike="noStrike" dirty="0" err="1">
                          <a:solidFill>
                            <a:srgbClr val="000000"/>
                          </a:solidFill>
                          <a:effectLst/>
                          <a:latin typeface="Century Gothic" panose="020B0502020202020204" pitchFamily="34" charset="0"/>
                        </a:rPr>
                        <a:t>dreiundzwanzig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23</a:t>
                      </a:r>
                    </a:p>
                  </a:txBody>
                  <a:tcPr marL="90000" marR="90000" marT="46800" marB="46800" anchor="ctr"/>
                </a:tc>
                <a:extLst>
                  <a:ext uri="{0D108BD9-81ED-4DB2-BD59-A6C34878D82A}">
                    <a16:rowId xmlns:a16="http://schemas.microsoft.com/office/drawing/2014/main" val="10000"/>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vierundzwanzig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24</a:t>
                      </a:r>
                    </a:p>
                  </a:txBody>
                  <a:tcPr marL="90000" marR="90000" marT="46800" marB="46800" anchor="ctr"/>
                </a:tc>
                <a:extLst>
                  <a:ext uri="{0D108BD9-81ED-4DB2-BD59-A6C34878D82A}">
                    <a16:rowId xmlns:a16="http://schemas.microsoft.com/office/drawing/2014/main" val="10001"/>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fünfundzwanzig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25</a:t>
                      </a:r>
                    </a:p>
                  </a:txBody>
                  <a:tcPr marL="90000" marR="90000" marT="46800" marB="46800" anchor="ctr"/>
                </a:tc>
                <a:extLst>
                  <a:ext uri="{0D108BD9-81ED-4DB2-BD59-A6C34878D82A}">
                    <a16:rowId xmlns:a16="http://schemas.microsoft.com/office/drawing/2014/main" val="10002"/>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sechsundzwanzig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26</a:t>
                      </a:r>
                    </a:p>
                  </a:txBody>
                  <a:tcPr marL="90000" marR="90000" marT="46800" marB="46800" anchor="ctr"/>
                </a:tc>
                <a:extLst>
                  <a:ext uri="{0D108BD9-81ED-4DB2-BD59-A6C34878D82A}">
                    <a16:rowId xmlns:a16="http://schemas.microsoft.com/office/drawing/2014/main" val="10003"/>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siebenundzwanzig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27</a:t>
                      </a:r>
                    </a:p>
                  </a:txBody>
                  <a:tcPr marL="90000" marR="90000" marT="46800" marB="46800" anchor="ctr"/>
                </a:tc>
                <a:extLst>
                  <a:ext uri="{0D108BD9-81ED-4DB2-BD59-A6C34878D82A}">
                    <a16:rowId xmlns:a16="http://schemas.microsoft.com/office/drawing/2014/main" val="10004"/>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achtundzwanzig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28</a:t>
                      </a:r>
                    </a:p>
                  </a:txBody>
                  <a:tcPr marL="90000" marR="90000" marT="46800" marB="46800" anchor="ctr"/>
                </a:tc>
                <a:extLst>
                  <a:ext uri="{0D108BD9-81ED-4DB2-BD59-A6C34878D82A}">
                    <a16:rowId xmlns:a16="http://schemas.microsoft.com/office/drawing/2014/main" val="10005"/>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neunundzwanzig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29</a:t>
                      </a:r>
                    </a:p>
                  </a:txBody>
                  <a:tcPr marL="90000" marR="90000" marT="46800" marB="46800" anchor="ctr"/>
                </a:tc>
                <a:extLst>
                  <a:ext uri="{0D108BD9-81ED-4DB2-BD59-A6C34878D82A}">
                    <a16:rowId xmlns:a16="http://schemas.microsoft.com/office/drawing/2014/main" val="10006"/>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dreißig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30</a:t>
                      </a:r>
                    </a:p>
                  </a:txBody>
                  <a:tcPr marL="90000" marR="90000" marT="46800" marB="46800" anchor="ctr"/>
                </a:tc>
                <a:extLst>
                  <a:ext uri="{0D108BD9-81ED-4DB2-BD59-A6C34878D82A}">
                    <a16:rowId xmlns:a16="http://schemas.microsoft.com/office/drawing/2014/main" val="10007"/>
                  </a:ext>
                </a:extLst>
              </a:tr>
              <a:tr h="192021">
                <a:tc>
                  <a:txBody>
                    <a:bodyPr/>
                    <a:lstStyle/>
                    <a:p>
                      <a:pPr algn="l" fontAlgn="b"/>
                      <a:r>
                        <a:rPr lang="en-GB" sz="1600" b="0" i="0" u="none" strike="noStrike" dirty="0" err="1">
                          <a:solidFill>
                            <a:srgbClr val="000000"/>
                          </a:solidFill>
                          <a:effectLst/>
                          <a:latin typeface="Century Gothic" panose="020B0502020202020204" pitchFamily="34" charset="0"/>
                        </a:rPr>
                        <a:t>einunddreißg</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31</a:t>
                      </a:r>
                    </a:p>
                  </a:txBody>
                  <a:tcPr marL="90000" marR="90000" marT="46800" marB="46800" anchor="ctr"/>
                </a:tc>
                <a:extLst>
                  <a:ext uri="{0D108BD9-81ED-4DB2-BD59-A6C34878D82A}">
                    <a16:rowId xmlns:a16="http://schemas.microsoft.com/office/drawing/2014/main" val="10008"/>
                  </a:ext>
                </a:extLst>
              </a:tr>
            </a:tbl>
          </a:graphicData>
        </a:graphic>
      </p:graphicFrame>
      <p:sp>
        <p:nvSpPr>
          <p:cNvPr id="71" name="TextBox 70">
            <a:extLst>
              <a:ext uri="{FF2B5EF4-FFF2-40B4-BE49-F238E27FC236}">
                <a16:creationId xmlns:a16="http://schemas.microsoft.com/office/drawing/2014/main" id="{1249D221-9580-49B5-ACD3-ACD4735B8452}"/>
              </a:ext>
            </a:extLst>
          </p:cNvPr>
          <p:cNvSpPr txBox="1"/>
          <p:nvPr/>
        </p:nvSpPr>
        <p:spPr>
          <a:xfrm>
            <a:off x="5324376" y="978460"/>
            <a:ext cx="1565819" cy="3293209"/>
          </a:xfrm>
          <a:prstGeom prst="rect">
            <a:avLst/>
          </a:prstGeom>
          <a:noFill/>
        </p:spPr>
        <p:txBody>
          <a:bodyPr wrap="square" rtlCol="0">
            <a:spAutoFit/>
          </a:bodyPr>
          <a:lstStyle/>
          <a:p>
            <a:r>
              <a:rPr lang="en-GB" sz="1600" dirty="0">
                <a:latin typeface="Century Gothic" panose="020B0502020202020204" pitchFamily="34" charset="0"/>
              </a:rPr>
              <a:t>We have seen that German often combines nouns to make a new, </a:t>
            </a:r>
            <a:r>
              <a:rPr lang="en-GB" sz="1600" b="1" dirty="0">
                <a:latin typeface="Century Gothic" panose="020B0502020202020204" pitchFamily="34" charset="0"/>
              </a:rPr>
              <a:t>compound</a:t>
            </a:r>
            <a:r>
              <a:rPr lang="en-GB" sz="1600" dirty="0">
                <a:latin typeface="Century Gothic" panose="020B0502020202020204" pitchFamily="34" charset="0"/>
              </a:rPr>
              <a:t> noun. Most German numbers work in the same way:</a:t>
            </a:r>
          </a:p>
        </p:txBody>
      </p:sp>
      <p:sp>
        <p:nvSpPr>
          <p:cNvPr id="72" name="TextBox 71">
            <a:extLst>
              <a:ext uri="{FF2B5EF4-FFF2-40B4-BE49-F238E27FC236}">
                <a16:creationId xmlns:a16="http://schemas.microsoft.com/office/drawing/2014/main" id="{7F29043D-6D74-4D6E-8502-1131FD6A6DFD}"/>
              </a:ext>
            </a:extLst>
          </p:cNvPr>
          <p:cNvSpPr txBox="1"/>
          <p:nvPr/>
        </p:nvSpPr>
        <p:spPr>
          <a:xfrm>
            <a:off x="3678234" y="4589322"/>
            <a:ext cx="1983102" cy="338554"/>
          </a:xfrm>
          <a:prstGeom prst="rect">
            <a:avLst/>
          </a:prstGeom>
          <a:solidFill>
            <a:srgbClr val="FDEEB9"/>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effectLst/>
                <a:uLnTx/>
                <a:uFillTx/>
                <a:latin typeface="Century Gothic" panose="020F0302020204030204"/>
              </a:rPr>
              <a:t>achtzehn</a:t>
            </a:r>
            <a:r>
              <a:rPr kumimoji="0" lang="en-GB" sz="1600" b="1" i="0" u="none" strike="noStrike" kern="0" cap="none" spc="0" normalizeH="0" baseline="0" noProof="0" dirty="0">
                <a:ln>
                  <a:noFill/>
                </a:ln>
                <a:effectLst/>
                <a:uLnTx/>
                <a:uFillTx/>
                <a:latin typeface="Century Gothic" panose="020F0302020204030204"/>
              </a:rPr>
              <a:t> (18)</a:t>
            </a:r>
          </a:p>
        </p:txBody>
      </p:sp>
      <p:sp>
        <p:nvSpPr>
          <p:cNvPr id="73" name="TextBox 72">
            <a:extLst>
              <a:ext uri="{FF2B5EF4-FFF2-40B4-BE49-F238E27FC236}">
                <a16:creationId xmlns:a16="http://schemas.microsoft.com/office/drawing/2014/main" id="{942FEC7F-81CB-40F9-B45D-FF98CF1179EA}"/>
              </a:ext>
            </a:extLst>
          </p:cNvPr>
          <p:cNvSpPr txBox="1"/>
          <p:nvPr/>
        </p:nvSpPr>
        <p:spPr>
          <a:xfrm>
            <a:off x="2322925" y="4582989"/>
            <a:ext cx="1106163" cy="338554"/>
          </a:xfrm>
          <a:prstGeom prst="rect">
            <a:avLst/>
          </a:prstGeom>
          <a:solidFill>
            <a:srgbClr val="FDEEB9"/>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effectLst/>
                <a:uLnTx/>
                <a:uFillTx/>
                <a:latin typeface="Century Gothic" panose="020F0302020204030204"/>
              </a:rPr>
              <a:t>zehn</a:t>
            </a:r>
            <a:r>
              <a:rPr kumimoji="0" lang="en-GB" sz="1600" b="1" i="0" u="none" strike="noStrike" kern="0" cap="none" spc="0" normalizeH="0" baseline="0" noProof="0" dirty="0">
                <a:ln>
                  <a:noFill/>
                </a:ln>
                <a:effectLst/>
                <a:uLnTx/>
                <a:uFillTx/>
                <a:latin typeface="Century Gothic" panose="020F0302020204030204"/>
              </a:rPr>
              <a:t> (10)</a:t>
            </a:r>
          </a:p>
        </p:txBody>
      </p:sp>
      <p:sp>
        <p:nvSpPr>
          <p:cNvPr id="74" name="TextBox 73">
            <a:extLst>
              <a:ext uri="{FF2B5EF4-FFF2-40B4-BE49-F238E27FC236}">
                <a16:creationId xmlns:a16="http://schemas.microsoft.com/office/drawing/2014/main" id="{B094DBA5-A5CA-4F64-8EBE-4AB54FA14703}"/>
              </a:ext>
            </a:extLst>
          </p:cNvPr>
          <p:cNvSpPr txBox="1"/>
          <p:nvPr/>
        </p:nvSpPr>
        <p:spPr>
          <a:xfrm>
            <a:off x="954682" y="4582989"/>
            <a:ext cx="1106163" cy="338554"/>
          </a:xfrm>
          <a:prstGeom prst="rect">
            <a:avLst/>
          </a:prstGeom>
          <a:solidFill>
            <a:srgbClr val="FDEEB9"/>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effectLst/>
                <a:uLnTx/>
                <a:uFillTx/>
                <a:latin typeface="Century Gothic" panose="020F0302020204030204"/>
              </a:rPr>
              <a:t>acht</a:t>
            </a:r>
            <a:r>
              <a:rPr kumimoji="0" lang="en-GB" sz="1600" b="1" i="0" u="none" strike="noStrike" kern="0" cap="none" spc="0" normalizeH="0" baseline="0" noProof="0" dirty="0">
                <a:ln>
                  <a:noFill/>
                </a:ln>
                <a:effectLst/>
                <a:uLnTx/>
                <a:uFillTx/>
                <a:latin typeface="Century Gothic" panose="020F0302020204030204"/>
              </a:rPr>
              <a:t> (8)</a:t>
            </a:r>
          </a:p>
        </p:txBody>
      </p:sp>
      <p:sp>
        <p:nvSpPr>
          <p:cNvPr id="75" name="TextBox 74">
            <a:extLst>
              <a:ext uri="{FF2B5EF4-FFF2-40B4-BE49-F238E27FC236}">
                <a16:creationId xmlns:a16="http://schemas.microsoft.com/office/drawing/2014/main" id="{479B306C-B48D-422E-B358-5B251AED4F60}"/>
              </a:ext>
            </a:extLst>
          </p:cNvPr>
          <p:cNvSpPr txBox="1"/>
          <p:nvPr/>
        </p:nvSpPr>
        <p:spPr>
          <a:xfrm>
            <a:off x="1910320" y="4521433"/>
            <a:ext cx="576064" cy="461665"/>
          </a:xfrm>
          <a:prstGeom prst="rect">
            <a:avLst/>
          </a:prstGeom>
          <a:noFill/>
        </p:spPr>
        <p:txBody>
          <a:bodyPr wrap="square" rtlCol="0">
            <a:spAutoFit/>
          </a:bodyPr>
          <a:lstStyle/>
          <a:p>
            <a:pPr algn="ctr"/>
            <a:r>
              <a:rPr lang="en-GB" sz="2400" dirty="0"/>
              <a:t>+</a:t>
            </a:r>
          </a:p>
        </p:txBody>
      </p:sp>
      <p:sp>
        <p:nvSpPr>
          <p:cNvPr id="76" name="TextBox 75">
            <a:extLst>
              <a:ext uri="{FF2B5EF4-FFF2-40B4-BE49-F238E27FC236}">
                <a16:creationId xmlns:a16="http://schemas.microsoft.com/office/drawing/2014/main" id="{EB606584-D36C-4DF5-AE36-80C045CE19F9}"/>
              </a:ext>
            </a:extLst>
          </p:cNvPr>
          <p:cNvSpPr txBox="1"/>
          <p:nvPr/>
        </p:nvSpPr>
        <p:spPr>
          <a:xfrm>
            <a:off x="3263873" y="4532802"/>
            <a:ext cx="576064" cy="461665"/>
          </a:xfrm>
          <a:prstGeom prst="rect">
            <a:avLst/>
          </a:prstGeom>
          <a:noFill/>
        </p:spPr>
        <p:txBody>
          <a:bodyPr wrap="square" rtlCol="0">
            <a:spAutoFit/>
          </a:bodyPr>
          <a:lstStyle/>
          <a:p>
            <a:pPr algn="ctr"/>
            <a:r>
              <a:rPr lang="en-GB" sz="2400" dirty="0"/>
              <a:t>=</a:t>
            </a:r>
          </a:p>
        </p:txBody>
      </p:sp>
      <p:sp>
        <p:nvSpPr>
          <p:cNvPr id="77" name="TextBox 76">
            <a:extLst>
              <a:ext uri="{FF2B5EF4-FFF2-40B4-BE49-F238E27FC236}">
                <a16:creationId xmlns:a16="http://schemas.microsoft.com/office/drawing/2014/main" id="{0EF77130-A481-4498-922D-13BD644983A4}"/>
              </a:ext>
            </a:extLst>
          </p:cNvPr>
          <p:cNvSpPr txBox="1"/>
          <p:nvPr/>
        </p:nvSpPr>
        <p:spPr>
          <a:xfrm>
            <a:off x="4574608" y="5075798"/>
            <a:ext cx="2195959" cy="338554"/>
          </a:xfrm>
          <a:prstGeom prst="rect">
            <a:avLst/>
          </a:prstGeom>
          <a:solidFill>
            <a:srgbClr val="FDEEB9"/>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effectLst/>
                <a:uLnTx/>
                <a:uFillTx/>
                <a:latin typeface="Century Gothic" panose="020F0302020204030204"/>
              </a:rPr>
              <a:t>vierundzwanzig</a:t>
            </a:r>
            <a:r>
              <a:rPr kumimoji="0" lang="en-GB" sz="1600" b="1" i="0" u="none" strike="noStrike" kern="0" cap="none" spc="0" normalizeH="0" baseline="0" noProof="0" dirty="0">
                <a:ln>
                  <a:noFill/>
                </a:ln>
                <a:effectLst/>
                <a:uLnTx/>
                <a:uFillTx/>
                <a:latin typeface="Century Gothic" panose="020F0302020204030204"/>
              </a:rPr>
              <a:t> (24)</a:t>
            </a:r>
          </a:p>
        </p:txBody>
      </p:sp>
      <p:sp>
        <p:nvSpPr>
          <p:cNvPr id="78" name="TextBox 77">
            <a:extLst>
              <a:ext uri="{FF2B5EF4-FFF2-40B4-BE49-F238E27FC236}">
                <a16:creationId xmlns:a16="http://schemas.microsoft.com/office/drawing/2014/main" id="{CF6441CC-DF8C-4062-B44B-A2B4762651EC}"/>
              </a:ext>
            </a:extLst>
          </p:cNvPr>
          <p:cNvSpPr txBox="1"/>
          <p:nvPr/>
        </p:nvSpPr>
        <p:spPr>
          <a:xfrm>
            <a:off x="1360600" y="5081949"/>
            <a:ext cx="1168602" cy="338554"/>
          </a:xfrm>
          <a:prstGeom prst="rect">
            <a:avLst/>
          </a:prstGeom>
          <a:solidFill>
            <a:srgbClr val="FDEEB9"/>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entury Gothic" panose="020F0302020204030204"/>
              </a:rPr>
              <a:t>und (and)</a:t>
            </a:r>
          </a:p>
        </p:txBody>
      </p:sp>
      <p:sp>
        <p:nvSpPr>
          <p:cNvPr id="79" name="TextBox 78">
            <a:extLst>
              <a:ext uri="{FF2B5EF4-FFF2-40B4-BE49-F238E27FC236}">
                <a16:creationId xmlns:a16="http://schemas.microsoft.com/office/drawing/2014/main" id="{D38592C7-9787-4138-9F1F-FD4735BF665F}"/>
              </a:ext>
            </a:extLst>
          </p:cNvPr>
          <p:cNvSpPr txBox="1"/>
          <p:nvPr/>
        </p:nvSpPr>
        <p:spPr>
          <a:xfrm>
            <a:off x="82675" y="5080352"/>
            <a:ext cx="944634" cy="338554"/>
          </a:xfrm>
          <a:prstGeom prst="rect">
            <a:avLst/>
          </a:prstGeom>
          <a:solidFill>
            <a:srgbClr val="FDEEB9"/>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effectLst/>
                <a:uLnTx/>
                <a:uFillTx/>
                <a:latin typeface="Century Gothic" panose="020F0302020204030204"/>
              </a:rPr>
              <a:t>vier</a:t>
            </a:r>
            <a:r>
              <a:rPr kumimoji="0" lang="en-GB" sz="1600" b="1" i="0" u="none" strike="noStrike" kern="0" cap="none" spc="0" normalizeH="0" baseline="0" noProof="0" dirty="0">
                <a:ln>
                  <a:noFill/>
                </a:ln>
                <a:effectLst/>
                <a:uLnTx/>
                <a:uFillTx/>
                <a:latin typeface="Century Gothic" panose="020F0302020204030204"/>
              </a:rPr>
              <a:t> (4)</a:t>
            </a:r>
          </a:p>
        </p:txBody>
      </p:sp>
      <p:sp>
        <p:nvSpPr>
          <p:cNvPr id="80" name="TextBox 79">
            <a:extLst>
              <a:ext uri="{FF2B5EF4-FFF2-40B4-BE49-F238E27FC236}">
                <a16:creationId xmlns:a16="http://schemas.microsoft.com/office/drawing/2014/main" id="{9F40CF7A-C622-470A-9C46-C6040FF386F4}"/>
              </a:ext>
            </a:extLst>
          </p:cNvPr>
          <p:cNvSpPr txBox="1"/>
          <p:nvPr/>
        </p:nvSpPr>
        <p:spPr>
          <a:xfrm>
            <a:off x="916990" y="5018797"/>
            <a:ext cx="576064" cy="461665"/>
          </a:xfrm>
          <a:prstGeom prst="rect">
            <a:avLst/>
          </a:prstGeom>
          <a:noFill/>
        </p:spPr>
        <p:txBody>
          <a:bodyPr wrap="square" rtlCol="0">
            <a:spAutoFit/>
          </a:bodyPr>
          <a:lstStyle/>
          <a:p>
            <a:pPr algn="ctr"/>
            <a:r>
              <a:rPr lang="en-GB" sz="2400" dirty="0"/>
              <a:t>+</a:t>
            </a:r>
          </a:p>
        </p:txBody>
      </p:sp>
      <p:sp>
        <p:nvSpPr>
          <p:cNvPr id="81" name="TextBox 80">
            <a:extLst>
              <a:ext uri="{FF2B5EF4-FFF2-40B4-BE49-F238E27FC236}">
                <a16:creationId xmlns:a16="http://schemas.microsoft.com/office/drawing/2014/main" id="{55840225-65D8-4E2A-B077-2CE540C6506E}"/>
              </a:ext>
            </a:extLst>
          </p:cNvPr>
          <p:cNvSpPr txBox="1"/>
          <p:nvPr/>
        </p:nvSpPr>
        <p:spPr>
          <a:xfrm>
            <a:off x="4147729" y="5029349"/>
            <a:ext cx="576064" cy="461665"/>
          </a:xfrm>
          <a:prstGeom prst="rect">
            <a:avLst/>
          </a:prstGeom>
          <a:noFill/>
        </p:spPr>
        <p:txBody>
          <a:bodyPr wrap="square" rtlCol="0">
            <a:spAutoFit/>
          </a:bodyPr>
          <a:lstStyle/>
          <a:p>
            <a:pPr algn="ctr"/>
            <a:r>
              <a:rPr lang="en-GB" sz="2400" dirty="0"/>
              <a:t>=</a:t>
            </a:r>
          </a:p>
        </p:txBody>
      </p:sp>
      <p:sp>
        <p:nvSpPr>
          <p:cNvPr id="82" name="TextBox 81">
            <a:extLst>
              <a:ext uri="{FF2B5EF4-FFF2-40B4-BE49-F238E27FC236}">
                <a16:creationId xmlns:a16="http://schemas.microsoft.com/office/drawing/2014/main" id="{101B8795-DB3A-4591-BB32-96DBC4798E39}"/>
              </a:ext>
            </a:extLst>
          </p:cNvPr>
          <p:cNvSpPr txBox="1"/>
          <p:nvPr/>
        </p:nvSpPr>
        <p:spPr>
          <a:xfrm>
            <a:off x="2379315" y="5033285"/>
            <a:ext cx="576064" cy="461665"/>
          </a:xfrm>
          <a:prstGeom prst="rect">
            <a:avLst/>
          </a:prstGeom>
          <a:noFill/>
        </p:spPr>
        <p:txBody>
          <a:bodyPr wrap="square" rtlCol="0">
            <a:spAutoFit/>
          </a:bodyPr>
          <a:lstStyle/>
          <a:p>
            <a:pPr algn="ctr"/>
            <a:r>
              <a:rPr lang="en-GB" sz="2400" dirty="0"/>
              <a:t>+</a:t>
            </a:r>
          </a:p>
        </p:txBody>
      </p:sp>
      <p:sp>
        <p:nvSpPr>
          <p:cNvPr id="83" name="TextBox 82">
            <a:extLst>
              <a:ext uri="{FF2B5EF4-FFF2-40B4-BE49-F238E27FC236}">
                <a16:creationId xmlns:a16="http://schemas.microsoft.com/office/drawing/2014/main" id="{13AAFFB0-7328-4C6C-B199-B89B6790CEF9}"/>
              </a:ext>
            </a:extLst>
          </p:cNvPr>
          <p:cNvSpPr txBox="1"/>
          <p:nvPr/>
        </p:nvSpPr>
        <p:spPr>
          <a:xfrm>
            <a:off x="2812819" y="5080352"/>
            <a:ext cx="1478172" cy="338554"/>
          </a:xfrm>
          <a:prstGeom prst="rect">
            <a:avLst/>
          </a:prstGeom>
          <a:solidFill>
            <a:srgbClr val="FDEEB9"/>
          </a:solidFill>
          <a:ln w="19050">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effectLst/>
                <a:uLnTx/>
                <a:uFillTx/>
                <a:latin typeface="Century Gothic" panose="020F0302020204030204"/>
              </a:rPr>
              <a:t>zwanzig</a:t>
            </a:r>
            <a:r>
              <a:rPr kumimoji="0" lang="en-GB" sz="1600" b="1" i="0" u="none" strike="noStrike" kern="0" cap="none" spc="0" normalizeH="0" baseline="0" noProof="0" dirty="0">
                <a:ln>
                  <a:noFill/>
                </a:ln>
                <a:effectLst/>
                <a:uLnTx/>
                <a:uFillTx/>
                <a:latin typeface="Century Gothic" panose="020F0302020204030204"/>
              </a:rPr>
              <a:t> (20)</a:t>
            </a:r>
          </a:p>
        </p:txBody>
      </p:sp>
      <p:pic>
        <p:nvPicPr>
          <p:cNvPr id="85" name="Picture 2" descr="File:Blackbird svg Element.svg - Wikimedia Commons">
            <a:extLst>
              <a:ext uri="{FF2B5EF4-FFF2-40B4-BE49-F238E27FC236}">
                <a16:creationId xmlns:a16="http://schemas.microsoft.com/office/drawing/2014/main" id="{0B5C1BCD-2748-473E-BECB-BB369908F5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5507" y="5810498"/>
            <a:ext cx="564813" cy="40419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a:extLst>
              <a:ext uri="{FF2B5EF4-FFF2-40B4-BE49-F238E27FC236}">
                <a16:creationId xmlns:a16="http://schemas.microsoft.com/office/drawing/2014/main" id="{B0B316B8-7998-4E5F-9803-33508714F220}"/>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4684667" y="5554641"/>
            <a:ext cx="1204567" cy="1204567"/>
          </a:xfrm>
          <a:prstGeom prst="rect">
            <a:avLst/>
          </a:prstGeom>
        </p:spPr>
      </p:pic>
      <p:pic>
        <p:nvPicPr>
          <p:cNvPr id="87" name="Picture 2" descr="File:Blackbird svg Element.svg - Wikimedia Commons">
            <a:extLst>
              <a:ext uri="{FF2B5EF4-FFF2-40B4-BE49-F238E27FC236}">
                <a16:creationId xmlns:a16="http://schemas.microsoft.com/office/drawing/2014/main" id="{DF07E4E7-E7AF-4538-90C9-3035AD018A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6593" y="5851394"/>
            <a:ext cx="564813" cy="404194"/>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56BFC0AB-182C-47BE-ACAB-0A986F5E9568}"/>
              </a:ext>
            </a:extLst>
          </p:cNvPr>
          <p:cNvSpPr txBox="1"/>
          <p:nvPr/>
        </p:nvSpPr>
        <p:spPr>
          <a:xfrm>
            <a:off x="36792" y="5480461"/>
            <a:ext cx="6582238" cy="584775"/>
          </a:xfrm>
          <a:prstGeom prst="rect">
            <a:avLst/>
          </a:prstGeom>
          <a:noFill/>
        </p:spPr>
        <p:txBody>
          <a:bodyPr wrap="square" rtlCol="0">
            <a:spAutoFit/>
          </a:bodyPr>
          <a:lstStyle/>
          <a:p>
            <a:r>
              <a:rPr lang="en-GB" sz="1600" dirty="0">
                <a:latin typeface="Century Gothic" panose="020B0502020202020204" pitchFamily="34" charset="0"/>
              </a:rPr>
              <a:t>English also used say some numbers like this; think of ‘four and twenty blackbirds’!</a:t>
            </a:r>
          </a:p>
        </p:txBody>
      </p:sp>
    </p:spTree>
    <p:extLst>
      <p:ext uri="{BB962C8B-B14F-4D97-AF65-F5344CB8AC3E}">
        <p14:creationId xmlns:p14="http://schemas.microsoft.com/office/powerpoint/2010/main" val="2323112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3341" y="89887"/>
            <a:ext cx="6526682" cy="738664"/>
          </a:xfrm>
          <a:prstGeom prst="rect">
            <a:avLst/>
          </a:prstGeom>
        </p:spPr>
        <p:txBody>
          <a:bodyPr wrap="square">
            <a:spAutoFit/>
          </a:bodyPr>
          <a:lstStyle/>
          <a:p>
            <a:pPr fontAlgn="auto">
              <a:spcBef>
                <a:spcPts val="0"/>
              </a:spcBef>
              <a:spcAft>
                <a:spcPts val="0"/>
              </a:spcAft>
            </a:pPr>
            <a:r>
              <a:rPr lang="en-GB" sz="1400" dirty="0">
                <a:latin typeface="Century Gothic" panose="020B0502020202020204" pitchFamily="34" charset="0"/>
              </a:rPr>
              <a:t>Notice that some of these words have capital letters. Why? They are nouns.  All nouns are written with capital letters in German, even in the middle of a sentence!  </a:t>
            </a:r>
            <a:r>
              <a:rPr lang="en-GB" sz="1400" dirty="0">
                <a:latin typeface="Century Gothic" panose="020B0502020202020204" pitchFamily="34" charset="0"/>
                <a:sym typeface="Wingdings" panose="05000000000000000000" pitchFamily="2" charset="2"/>
              </a:rPr>
              <a:t> Die </a:t>
            </a:r>
            <a:r>
              <a:rPr lang="en-GB" sz="1400" b="1" u="sng" dirty="0" err="1">
                <a:latin typeface="Century Gothic" panose="020B0502020202020204" pitchFamily="34" charset="0"/>
                <a:sym typeface="Wingdings" panose="05000000000000000000" pitchFamily="2" charset="2"/>
              </a:rPr>
              <a:t>T</a:t>
            </a:r>
            <a:r>
              <a:rPr lang="en-GB" sz="1400" dirty="0" err="1">
                <a:latin typeface="Century Gothic" panose="020B0502020202020204" pitchFamily="34" charset="0"/>
                <a:sym typeface="Wingdings" panose="05000000000000000000" pitchFamily="2" charset="2"/>
              </a:rPr>
              <a:t>ür</a:t>
            </a:r>
            <a:r>
              <a:rPr lang="en-GB" sz="1400" dirty="0">
                <a:latin typeface="Century Gothic" panose="020B0502020202020204" pitchFamily="34" charset="0"/>
                <a:sym typeface="Wingdings" panose="05000000000000000000" pitchFamily="2" charset="2"/>
              </a:rPr>
              <a:t> </a:t>
            </a:r>
            <a:r>
              <a:rPr lang="en-GB" sz="1400" dirty="0" err="1">
                <a:latin typeface="Century Gothic" panose="020B0502020202020204" pitchFamily="34" charset="0"/>
                <a:sym typeface="Wingdings" panose="05000000000000000000" pitchFamily="2" charset="2"/>
              </a:rPr>
              <a:t>ist</a:t>
            </a:r>
            <a:r>
              <a:rPr lang="en-GB" sz="1400" dirty="0">
                <a:latin typeface="Century Gothic" panose="020B0502020202020204" pitchFamily="34" charset="0"/>
                <a:sym typeface="Wingdings" panose="05000000000000000000" pitchFamily="2" charset="2"/>
              </a:rPr>
              <a:t> </a:t>
            </a:r>
            <a:r>
              <a:rPr lang="en-GB" sz="1400" dirty="0" err="1">
                <a:latin typeface="Century Gothic" panose="020B0502020202020204" pitchFamily="34" charset="0"/>
                <a:sym typeface="Wingdings" panose="05000000000000000000" pitchFamily="2" charset="2"/>
              </a:rPr>
              <a:t>blau</a:t>
            </a:r>
            <a:r>
              <a:rPr lang="en-GB" sz="1400" dirty="0">
                <a:latin typeface="Century Gothic" panose="020B0502020202020204" pitchFamily="34" charset="0"/>
                <a:sym typeface="Wingdings" panose="05000000000000000000" pitchFamily="2" charset="2"/>
              </a:rPr>
              <a:t>!</a:t>
            </a:r>
            <a:endParaRPr lang="en-GB" sz="1400" dirty="0">
              <a:solidFill>
                <a:prstClr val="black"/>
              </a:solidFill>
              <a:latin typeface="Century Gothic" panose="020B0502020202020204" pitchFamily="34" charset="0"/>
            </a:endParaRPr>
          </a:p>
        </p:txBody>
      </p:sp>
      <p:pic>
        <p:nvPicPr>
          <p:cNvPr id="16" name="Picture 15"/>
          <p:cNvPicPr>
            <a:picLocks noChangeAspect="1"/>
          </p:cNvPicPr>
          <p:nvPr/>
        </p:nvPicPr>
        <p:blipFill>
          <a:blip r:embed="rId3"/>
          <a:stretch>
            <a:fillRect/>
          </a:stretch>
        </p:blipFill>
        <p:spPr>
          <a:xfrm>
            <a:off x="139548" y="1287608"/>
            <a:ext cx="1204537" cy="957452"/>
          </a:xfrm>
          <a:prstGeom prst="rect">
            <a:avLst/>
          </a:prstGeom>
          <a:ln w="38100">
            <a:solidFill>
              <a:schemeClr val="tx1"/>
            </a:solidFill>
          </a:ln>
        </p:spPr>
      </p:pic>
      <p:pic>
        <p:nvPicPr>
          <p:cNvPr id="17" name="Picture 16"/>
          <p:cNvPicPr>
            <a:picLocks noChangeAspect="1"/>
          </p:cNvPicPr>
          <p:nvPr/>
        </p:nvPicPr>
        <p:blipFill>
          <a:blip r:embed="rId4"/>
          <a:stretch>
            <a:fillRect/>
          </a:stretch>
        </p:blipFill>
        <p:spPr>
          <a:xfrm>
            <a:off x="139548" y="3722027"/>
            <a:ext cx="1217242" cy="946175"/>
          </a:xfrm>
          <a:prstGeom prst="rect">
            <a:avLst/>
          </a:prstGeom>
          <a:ln w="38100">
            <a:solidFill>
              <a:schemeClr val="tx1"/>
            </a:solidFill>
          </a:ln>
        </p:spPr>
      </p:pic>
      <p:pic>
        <p:nvPicPr>
          <p:cNvPr id="18" name="Picture 17"/>
          <p:cNvPicPr>
            <a:picLocks noChangeAspect="1"/>
          </p:cNvPicPr>
          <p:nvPr/>
        </p:nvPicPr>
        <p:blipFill>
          <a:blip r:embed="rId5"/>
          <a:stretch>
            <a:fillRect/>
          </a:stretch>
        </p:blipFill>
        <p:spPr>
          <a:xfrm>
            <a:off x="164482" y="6133363"/>
            <a:ext cx="1195352" cy="925272"/>
          </a:xfrm>
          <a:prstGeom prst="rect">
            <a:avLst/>
          </a:prstGeom>
          <a:ln w="38100">
            <a:solidFill>
              <a:schemeClr val="tx1"/>
            </a:solidFill>
          </a:ln>
        </p:spPr>
      </p:pic>
      <p:pic>
        <p:nvPicPr>
          <p:cNvPr id="19" name="Picture 18"/>
          <p:cNvPicPr>
            <a:picLocks noChangeAspect="1"/>
          </p:cNvPicPr>
          <p:nvPr/>
        </p:nvPicPr>
        <p:blipFill>
          <a:blip r:embed="rId6"/>
          <a:stretch>
            <a:fillRect/>
          </a:stretch>
        </p:blipFill>
        <p:spPr>
          <a:xfrm>
            <a:off x="169581" y="8016365"/>
            <a:ext cx="1185153" cy="970147"/>
          </a:xfrm>
          <a:prstGeom prst="rect">
            <a:avLst/>
          </a:prstGeom>
          <a:ln w="38100">
            <a:solidFill>
              <a:schemeClr val="tx1"/>
            </a:solidFill>
          </a:ln>
        </p:spPr>
      </p:pic>
      <p:sp>
        <p:nvSpPr>
          <p:cNvPr id="20"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a:t>
            </a:r>
          </a:p>
        </p:txBody>
      </p:sp>
      <p:sp>
        <p:nvSpPr>
          <p:cNvPr id="21" name="TextBox 20"/>
          <p:cNvSpPr txBox="1"/>
          <p:nvPr/>
        </p:nvSpPr>
        <p:spPr>
          <a:xfrm rot="10800000" flipV="1">
            <a:off x="1360509" y="1407886"/>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fühlen</a:t>
            </a:r>
            <a:endParaRPr lang="en-GB" sz="2000" dirty="0">
              <a:latin typeface="Century Gothic" panose="020B0502020202020204" pitchFamily="34" charset="0"/>
              <a:cs typeface="Calibri" panose="020F0502020204030204" pitchFamily="34" charset="0"/>
            </a:endParaRPr>
          </a:p>
        </p:txBody>
      </p:sp>
      <p:sp>
        <p:nvSpPr>
          <p:cNvPr id="22" name="TextBox 21"/>
          <p:cNvSpPr txBox="1"/>
          <p:nvPr/>
        </p:nvSpPr>
        <p:spPr>
          <a:xfrm rot="10800000" flipV="1">
            <a:off x="2494701" y="1401334"/>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Küche</a:t>
            </a:r>
            <a:endParaRPr lang="en-GB" sz="2000" strike="sngStrike" dirty="0">
              <a:latin typeface="Century Gothic" panose="020B0502020202020204" pitchFamily="34" charset="0"/>
              <a:cs typeface="Calibri" panose="020F0502020204030204" pitchFamily="34" charset="0"/>
            </a:endParaRPr>
          </a:p>
        </p:txBody>
      </p:sp>
      <p:sp>
        <p:nvSpPr>
          <p:cNvPr id="23" name="TextBox 22"/>
          <p:cNvSpPr txBox="1"/>
          <p:nvPr/>
        </p:nvSpPr>
        <p:spPr>
          <a:xfrm rot="10800000" flipV="1">
            <a:off x="3543654" y="1407886"/>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früh</a:t>
            </a:r>
            <a:endParaRPr lang="en-GB" sz="2000" strike="sngStrike" dirty="0">
              <a:latin typeface="Century Gothic" panose="020B0502020202020204" pitchFamily="34" charset="0"/>
              <a:cs typeface="Calibri" panose="020F0502020204030204" pitchFamily="34" charset="0"/>
            </a:endParaRPr>
          </a:p>
        </p:txBody>
      </p:sp>
      <p:sp>
        <p:nvSpPr>
          <p:cNvPr id="24" name="TextBox 23"/>
          <p:cNvSpPr txBox="1"/>
          <p:nvPr/>
        </p:nvSpPr>
        <p:spPr>
          <a:xfrm rot="10800000" flipV="1">
            <a:off x="4618607" y="1415167"/>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grün</a:t>
            </a:r>
            <a:endParaRPr lang="en-GB" sz="2000" strike="sngStrike" dirty="0">
              <a:latin typeface="Century Gothic" panose="020B0502020202020204" pitchFamily="34" charset="0"/>
              <a:cs typeface="Calibri" panose="020F0502020204030204" pitchFamily="34" charset="0"/>
            </a:endParaRPr>
          </a:p>
        </p:txBody>
      </p:sp>
      <p:sp>
        <p:nvSpPr>
          <p:cNvPr id="25" name="TextBox 24"/>
          <p:cNvSpPr txBox="1"/>
          <p:nvPr/>
        </p:nvSpPr>
        <p:spPr>
          <a:xfrm rot="10800000" flipV="1">
            <a:off x="5702978" y="1401334"/>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über</a:t>
            </a:r>
            <a:endParaRPr lang="en-GB" sz="2000" dirty="0">
              <a:latin typeface="Century Gothic" panose="020B0502020202020204" pitchFamily="34" charset="0"/>
              <a:cs typeface="Calibri" panose="020F0502020204030204" pitchFamily="34" charset="0"/>
            </a:endParaRPr>
          </a:p>
        </p:txBody>
      </p:sp>
      <p:sp>
        <p:nvSpPr>
          <p:cNvPr id="26" name="TextBox 25"/>
          <p:cNvSpPr txBox="1"/>
          <p:nvPr/>
        </p:nvSpPr>
        <p:spPr>
          <a:xfrm rot="10800000" flipV="1">
            <a:off x="1344085" y="2557399"/>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Rücken</a:t>
            </a:r>
            <a:endParaRPr lang="en-GB" sz="2000" dirty="0">
              <a:latin typeface="Century Gothic" panose="020B0502020202020204" pitchFamily="34" charset="0"/>
              <a:cs typeface="Calibri" panose="020F0502020204030204" pitchFamily="34" charset="0"/>
            </a:endParaRPr>
          </a:p>
        </p:txBody>
      </p:sp>
      <p:sp>
        <p:nvSpPr>
          <p:cNvPr id="27" name="TextBox 26"/>
          <p:cNvSpPr txBox="1"/>
          <p:nvPr/>
        </p:nvSpPr>
        <p:spPr>
          <a:xfrm rot="10800000" flipV="1">
            <a:off x="2447108" y="2550846"/>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Glück</a:t>
            </a:r>
            <a:endParaRPr lang="en-GB" sz="2000" strike="sngStrike" dirty="0">
              <a:latin typeface="Century Gothic" panose="020B0502020202020204" pitchFamily="34" charset="0"/>
              <a:cs typeface="Calibri" panose="020F0502020204030204" pitchFamily="34" charset="0"/>
            </a:endParaRPr>
          </a:p>
        </p:txBody>
      </p:sp>
      <p:sp>
        <p:nvSpPr>
          <p:cNvPr id="28" name="TextBox 27"/>
          <p:cNvSpPr txBox="1"/>
          <p:nvPr/>
        </p:nvSpPr>
        <p:spPr>
          <a:xfrm rot="10800000" flipV="1">
            <a:off x="3496061" y="2557398"/>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müssen</a:t>
            </a:r>
            <a:endParaRPr lang="en-GB" sz="2000" strike="sngStrike" dirty="0">
              <a:latin typeface="Century Gothic" panose="020B0502020202020204" pitchFamily="34" charset="0"/>
              <a:cs typeface="Calibri" panose="020F0502020204030204" pitchFamily="34" charset="0"/>
            </a:endParaRPr>
          </a:p>
        </p:txBody>
      </p:sp>
      <p:sp>
        <p:nvSpPr>
          <p:cNvPr id="29" name="TextBox 28"/>
          <p:cNvSpPr txBox="1"/>
          <p:nvPr/>
        </p:nvSpPr>
        <p:spPr>
          <a:xfrm rot="10800000" flipV="1">
            <a:off x="4606432" y="2588100"/>
            <a:ext cx="1287724" cy="353943"/>
          </a:xfrm>
          <a:prstGeom prst="rect">
            <a:avLst/>
          </a:prstGeom>
          <a:noFill/>
        </p:spPr>
        <p:txBody>
          <a:bodyPr wrap="square" rtlCol="0">
            <a:spAutoFit/>
          </a:bodyPr>
          <a:lstStyle/>
          <a:p>
            <a:pPr lvl="0" algn="ctr">
              <a:defRPr/>
            </a:pPr>
            <a:r>
              <a:rPr lang="en-GB" sz="1700" dirty="0" err="1">
                <a:latin typeface="Century Gothic" panose="020B0502020202020204" pitchFamily="34" charset="0"/>
                <a:cs typeface="Calibri" panose="020F0502020204030204" pitchFamily="34" charset="0"/>
              </a:rPr>
              <a:t>wünschen</a:t>
            </a:r>
            <a:endParaRPr lang="en-GB" sz="1700" strike="sngStrike" dirty="0">
              <a:latin typeface="Century Gothic" panose="020B0502020202020204" pitchFamily="34" charset="0"/>
              <a:cs typeface="Calibri" panose="020F0502020204030204" pitchFamily="34" charset="0"/>
            </a:endParaRPr>
          </a:p>
        </p:txBody>
      </p:sp>
      <p:sp>
        <p:nvSpPr>
          <p:cNvPr id="30" name="TextBox 29"/>
          <p:cNvSpPr txBox="1"/>
          <p:nvPr/>
        </p:nvSpPr>
        <p:spPr>
          <a:xfrm rot="10800000" flipV="1">
            <a:off x="5711949" y="2550846"/>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Stück</a:t>
            </a:r>
            <a:endParaRPr lang="en-GB" sz="2000" dirty="0">
              <a:latin typeface="Century Gothic" panose="020B0502020202020204" pitchFamily="34" charset="0"/>
              <a:cs typeface="Calibri" panose="020F0502020204030204" pitchFamily="34" charset="0"/>
            </a:endParaRPr>
          </a:p>
        </p:txBody>
      </p:sp>
      <p:sp>
        <p:nvSpPr>
          <p:cNvPr id="31" name="TextBox 30"/>
          <p:cNvSpPr txBox="1"/>
          <p:nvPr/>
        </p:nvSpPr>
        <p:spPr>
          <a:xfrm rot="10800000" flipV="1">
            <a:off x="1369481" y="3886473"/>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zählen</a:t>
            </a:r>
            <a:endParaRPr lang="en-GB" sz="2000" dirty="0">
              <a:latin typeface="Century Gothic" panose="020B0502020202020204" pitchFamily="34" charset="0"/>
              <a:cs typeface="Calibri" panose="020F0502020204030204" pitchFamily="34" charset="0"/>
            </a:endParaRPr>
          </a:p>
        </p:txBody>
      </p:sp>
      <p:sp>
        <p:nvSpPr>
          <p:cNvPr id="32" name="TextBox 31"/>
          <p:cNvSpPr txBox="1"/>
          <p:nvPr/>
        </p:nvSpPr>
        <p:spPr>
          <a:xfrm rot="10800000" flipV="1">
            <a:off x="2503673" y="3879921"/>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Nähe</a:t>
            </a:r>
            <a:endParaRPr lang="en-GB" sz="2000" strike="sngStrike" dirty="0">
              <a:latin typeface="Century Gothic" panose="020B0502020202020204" pitchFamily="34" charset="0"/>
              <a:cs typeface="Calibri" panose="020F0502020204030204" pitchFamily="34" charset="0"/>
            </a:endParaRPr>
          </a:p>
        </p:txBody>
      </p:sp>
      <p:sp>
        <p:nvSpPr>
          <p:cNvPr id="33" name="TextBox 32"/>
          <p:cNvSpPr txBox="1"/>
          <p:nvPr/>
        </p:nvSpPr>
        <p:spPr>
          <a:xfrm rot="10800000" flipV="1">
            <a:off x="3552626" y="3886473"/>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erklären</a:t>
            </a:r>
            <a:endParaRPr lang="en-GB" sz="2000" strike="sngStrike" dirty="0">
              <a:latin typeface="Century Gothic" panose="020B0502020202020204" pitchFamily="34" charset="0"/>
              <a:cs typeface="Calibri" panose="020F0502020204030204" pitchFamily="34" charset="0"/>
            </a:endParaRPr>
          </a:p>
        </p:txBody>
      </p:sp>
      <p:sp>
        <p:nvSpPr>
          <p:cNvPr id="34" name="TextBox 33"/>
          <p:cNvSpPr txBox="1"/>
          <p:nvPr/>
        </p:nvSpPr>
        <p:spPr>
          <a:xfrm rot="10800000" flipV="1">
            <a:off x="4627579" y="3893754"/>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ähnlich</a:t>
            </a:r>
            <a:endParaRPr lang="en-GB" sz="2000" strike="sngStrike" dirty="0">
              <a:latin typeface="Century Gothic" panose="020B0502020202020204" pitchFamily="34" charset="0"/>
              <a:cs typeface="Calibri" panose="020F0502020204030204" pitchFamily="34" charset="0"/>
            </a:endParaRPr>
          </a:p>
        </p:txBody>
      </p:sp>
      <p:sp>
        <p:nvSpPr>
          <p:cNvPr id="35" name="TextBox 34"/>
          <p:cNvSpPr txBox="1"/>
          <p:nvPr/>
        </p:nvSpPr>
        <p:spPr>
          <a:xfrm rot="10800000" flipV="1">
            <a:off x="5711950" y="3879921"/>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wählen</a:t>
            </a:r>
            <a:endParaRPr lang="en-GB" sz="2000" dirty="0">
              <a:latin typeface="Century Gothic" panose="020B0502020202020204" pitchFamily="34" charset="0"/>
              <a:cs typeface="Calibri" panose="020F0502020204030204" pitchFamily="34" charset="0"/>
            </a:endParaRPr>
          </a:p>
        </p:txBody>
      </p:sp>
      <p:sp>
        <p:nvSpPr>
          <p:cNvPr id="36" name="TextBox 35"/>
          <p:cNvSpPr txBox="1"/>
          <p:nvPr/>
        </p:nvSpPr>
        <p:spPr>
          <a:xfrm rot="10800000" flipV="1">
            <a:off x="1353057" y="5066763"/>
            <a:ext cx="1139895" cy="338554"/>
          </a:xfrm>
          <a:prstGeom prst="rect">
            <a:avLst/>
          </a:prstGeom>
          <a:noFill/>
        </p:spPr>
        <p:txBody>
          <a:bodyPr wrap="square" rtlCol="0">
            <a:spAutoFit/>
          </a:bodyPr>
          <a:lstStyle/>
          <a:p>
            <a:pPr lvl="0" algn="ctr">
              <a:defRPr/>
            </a:pPr>
            <a:r>
              <a:rPr lang="en-GB" sz="1600" dirty="0" err="1">
                <a:latin typeface="Century Gothic" panose="020B0502020202020204" pitchFamily="34" charset="0"/>
                <a:cs typeface="Calibri" panose="020F0502020204030204" pitchFamily="34" charset="0"/>
              </a:rPr>
              <a:t>Verhältnis</a:t>
            </a:r>
            <a:endParaRPr lang="en-GB" sz="1600" dirty="0">
              <a:latin typeface="Century Gothic" panose="020B0502020202020204" pitchFamily="34" charset="0"/>
              <a:cs typeface="Calibri" panose="020F0502020204030204" pitchFamily="34" charset="0"/>
            </a:endParaRPr>
          </a:p>
        </p:txBody>
      </p:sp>
      <p:sp>
        <p:nvSpPr>
          <p:cNvPr id="37" name="TextBox 36"/>
          <p:cNvSpPr txBox="1"/>
          <p:nvPr/>
        </p:nvSpPr>
        <p:spPr>
          <a:xfrm rot="10800000" flipV="1">
            <a:off x="2456080" y="5029433"/>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Hälfte</a:t>
            </a:r>
            <a:endParaRPr lang="en-GB" sz="2000" strike="sngStrike" dirty="0">
              <a:latin typeface="Century Gothic" panose="020B0502020202020204" pitchFamily="34" charset="0"/>
              <a:cs typeface="Calibri" panose="020F0502020204030204" pitchFamily="34" charset="0"/>
            </a:endParaRPr>
          </a:p>
        </p:txBody>
      </p:sp>
      <p:sp>
        <p:nvSpPr>
          <p:cNvPr id="38" name="TextBox 37"/>
          <p:cNvSpPr txBox="1"/>
          <p:nvPr/>
        </p:nvSpPr>
        <p:spPr>
          <a:xfrm rot="10800000" flipV="1">
            <a:off x="3505033" y="5035985"/>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ständig</a:t>
            </a:r>
            <a:endParaRPr lang="en-GB" sz="2000" strike="sngStrike" dirty="0">
              <a:latin typeface="Century Gothic" panose="020B0502020202020204" pitchFamily="34" charset="0"/>
              <a:cs typeface="Calibri" panose="020F0502020204030204" pitchFamily="34" charset="0"/>
            </a:endParaRPr>
          </a:p>
        </p:txBody>
      </p:sp>
      <p:sp>
        <p:nvSpPr>
          <p:cNvPr id="39" name="TextBox 38"/>
          <p:cNvSpPr txBox="1"/>
          <p:nvPr/>
        </p:nvSpPr>
        <p:spPr>
          <a:xfrm rot="10800000" flipV="1">
            <a:off x="4627577" y="5071230"/>
            <a:ext cx="1173434" cy="338554"/>
          </a:xfrm>
          <a:prstGeom prst="rect">
            <a:avLst/>
          </a:prstGeom>
          <a:noFill/>
        </p:spPr>
        <p:txBody>
          <a:bodyPr wrap="square" rtlCol="0">
            <a:spAutoFit/>
          </a:bodyPr>
          <a:lstStyle/>
          <a:p>
            <a:pPr lvl="0" algn="ctr">
              <a:defRPr/>
            </a:pPr>
            <a:r>
              <a:rPr lang="en-GB" sz="1600" dirty="0" err="1">
                <a:latin typeface="Century Gothic" panose="020B0502020202020204" pitchFamily="34" charset="0"/>
                <a:cs typeface="Calibri" panose="020F0502020204030204" pitchFamily="34" charset="0"/>
              </a:rPr>
              <a:t>Mädchen</a:t>
            </a:r>
            <a:endParaRPr lang="en-GB" sz="1600" strike="sngStrike" dirty="0">
              <a:latin typeface="Century Gothic" panose="020B0502020202020204" pitchFamily="34" charset="0"/>
              <a:cs typeface="Calibri" panose="020F0502020204030204" pitchFamily="34" charset="0"/>
            </a:endParaRPr>
          </a:p>
        </p:txBody>
      </p:sp>
      <p:sp>
        <p:nvSpPr>
          <p:cNvPr id="40" name="TextBox 39"/>
          <p:cNvSpPr txBox="1"/>
          <p:nvPr/>
        </p:nvSpPr>
        <p:spPr>
          <a:xfrm rot="10800000" flipV="1">
            <a:off x="5711949" y="5029433"/>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ändern</a:t>
            </a:r>
            <a:endParaRPr lang="en-GB" sz="2000" dirty="0">
              <a:latin typeface="Century Gothic" panose="020B0502020202020204" pitchFamily="34" charset="0"/>
              <a:cs typeface="Calibri" panose="020F0502020204030204" pitchFamily="34" charset="0"/>
            </a:endParaRPr>
          </a:p>
        </p:txBody>
      </p:sp>
      <p:sp>
        <p:nvSpPr>
          <p:cNvPr id="41" name="TextBox 40"/>
          <p:cNvSpPr txBox="1"/>
          <p:nvPr/>
        </p:nvSpPr>
        <p:spPr>
          <a:xfrm rot="10800000" flipV="1">
            <a:off x="1360509" y="6202441"/>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Lösung</a:t>
            </a:r>
            <a:endParaRPr lang="en-GB" sz="2000" dirty="0">
              <a:latin typeface="Century Gothic" panose="020B0502020202020204" pitchFamily="34" charset="0"/>
              <a:cs typeface="Calibri" panose="020F0502020204030204" pitchFamily="34" charset="0"/>
            </a:endParaRPr>
          </a:p>
        </p:txBody>
      </p:sp>
      <p:sp>
        <p:nvSpPr>
          <p:cNvPr id="42" name="TextBox 41"/>
          <p:cNvSpPr txBox="1"/>
          <p:nvPr/>
        </p:nvSpPr>
        <p:spPr>
          <a:xfrm rot="10800000" flipV="1">
            <a:off x="2440768" y="6242055"/>
            <a:ext cx="1173434" cy="307777"/>
          </a:xfrm>
          <a:prstGeom prst="rect">
            <a:avLst/>
          </a:prstGeom>
          <a:noFill/>
        </p:spPr>
        <p:txBody>
          <a:bodyPr wrap="square" rtlCol="0">
            <a:spAutoFit/>
          </a:bodyPr>
          <a:lstStyle/>
          <a:p>
            <a:pPr lvl="0" algn="ctr">
              <a:defRPr/>
            </a:pPr>
            <a:r>
              <a:rPr lang="en-GB" sz="1400" dirty="0" err="1">
                <a:latin typeface="Century Gothic" panose="020B0502020202020204" pitchFamily="34" charset="0"/>
                <a:cs typeface="Calibri" panose="020F0502020204030204" pitchFamily="34" charset="0"/>
              </a:rPr>
              <a:t>französisch</a:t>
            </a:r>
            <a:endParaRPr lang="en-GB" sz="1400" strike="sngStrike" dirty="0">
              <a:latin typeface="Century Gothic" panose="020B0502020202020204" pitchFamily="34" charset="0"/>
              <a:cs typeface="Calibri" panose="020F0502020204030204" pitchFamily="34" charset="0"/>
            </a:endParaRPr>
          </a:p>
        </p:txBody>
      </p:sp>
      <p:sp>
        <p:nvSpPr>
          <p:cNvPr id="43" name="TextBox 42"/>
          <p:cNvSpPr txBox="1"/>
          <p:nvPr/>
        </p:nvSpPr>
        <p:spPr>
          <a:xfrm rot="10800000" flipV="1">
            <a:off x="3543654" y="6210135"/>
            <a:ext cx="1173434" cy="384721"/>
          </a:xfrm>
          <a:prstGeom prst="rect">
            <a:avLst/>
          </a:prstGeom>
          <a:noFill/>
        </p:spPr>
        <p:txBody>
          <a:bodyPr wrap="square" rtlCol="0">
            <a:spAutoFit/>
          </a:bodyPr>
          <a:lstStyle/>
          <a:p>
            <a:pPr lvl="0" algn="ctr">
              <a:defRPr/>
            </a:pPr>
            <a:r>
              <a:rPr lang="en-GB" sz="1900" dirty="0" err="1">
                <a:latin typeface="Century Gothic" panose="020B0502020202020204" pitchFamily="34" charset="0"/>
                <a:cs typeface="Calibri" panose="020F0502020204030204" pitchFamily="34" charset="0"/>
              </a:rPr>
              <a:t>möglich</a:t>
            </a:r>
            <a:endParaRPr lang="en-GB" sz="1900" strike="sngStrike" dirty="0">
              <a:latin typeface="Century Gothic" panose="020B0502020202020204" pitchFamily="34" charset="0"/>
              <a:cs typeface="Calibri" panose="020F0502020204030204" pitchFamily="34" charset="0"/>
            </a:endParaRPr>
          </a:p>
        </p:txBody>
      </p:sp>
      <p:sp>
        <p:nvSpPr>
          <p:cNvPr id="44" name="TextBox 43"/>
          <p:cNvSpPr txBox="1"/>
          <p:nvPr/>
        </p:nvSpPr>
        <p:spPr>
          <a:xfrm rot="10800000" flipV="1">
            <a:off x="4618607" y="6209722"/>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mögen</a:t>
            </a:r>
            <a:endParaRPr lang="en-GB" sz="2000" strike="sngStrike" dirty="0">
              <a:latin typeface="Century Gothic" panose="020B0502020202020204" pitchFamily="34" charset="0"/>
              <a:cs typeface="Calibri" panose="020F0502020204030204" pitchFamily="34" charset="0"/>
            </a:endParaRPr>
          </a:p>
        </p:txBody>
      </p:sp>
      <p:sp>
        <p:nvSpPr>
          <p:cNvPr id="45" name="TextBox 44"/>
          <p:cNvSpPr txBox="1"/>
          <p:nvPr/>
        </p:nvSpPr>
        <p:spPr>
          <a:xfrm rot="10800000" flipV="1">
            <a:off x="5702978" y="6195889"/>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Körper</a:t>
            </a:r>
            <a:endParaRPr lang="en-GB" sz="2000" dirty="0">
              <a:latin typeface="Century Gothic" panose="020B0502020202020204" pitchFamily="34" charset="0"/>
              <a:cs typeface="Calibri" panose="020F0502020204030204" pitchFamily="34" charset="0"/>
            </a:endParaRPr>
          </a:p>
        </p:txBody>
      </p:sp>
      <p:sp>
        <p:nvSpPr>
          <p:cNvPr id="46" name="TextBox 45"/>
          <p:cNvSpPr txBox="1"/>
          <p:nvPr/>
        </p:nvSpPr>
        <p:spPr>
          <a:xfrm rot="10800000" flipV="1">
            <a:off x="1282864" y="7386038"/>
            <a:ext cx="1248013" cy="307777"/>
          </a:xfrm>
          <a:prstGeom prst="rect">
            <a:avLst/>
          </a:prstGeom>
          <a:noFill/>
        </p:spPr>
        <p:txBody>
          <a:bodyPr wrap="square" rtlCol="0">
            <a:spAutoFit/>
          </a:bodyPr>
          <a:lstStyle/>
          <a:p>
            <a:pPr lvl="0" algn="ctr">
              <a:defRPr/>
            </a:pPr>
            <a:r>
              <a:rPr lang="en-GB" sz="1400" dirty="0" err="1">
                <a:latin typeface="Century Gothic" panose="020B0502020202020204" pitchFamily="34" charset="0"/>
                <a:cs typeface="Calibri" panose="020F0502020204030204" pitchFamily="34" charset="0"/>
              </a:rPr>
              <a:t>Bevölkerung</a:t>
            </a:r>
            <a:endParaRPr lang="en-GB" sz="1400" dirty="0">
              <a:latin typeface="Century Gothic" panose="020B0502020202020204" pitchFamily="34" charset="0"/>
              <a:cs typeface="Calibri" panose="020F0502020204030204" pitchFamily="34" charset="0"/>
            </a:endParaRPr>
          </a:p>
        </p:txBody>
      </p:sp>
      <p:sp>
        <p:nvSpPr>
          <p:cNvPr id="47" name="TextBox 46"/>
          <p:cNvSpPr txBox="1"/>
          <p:nvPr/>
        </p:nvSpPr>
        <p:spPr>
          <a:xfrm rot="10800000" flipV="1">
            <a:off x="2447108" y="7345401"/>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völlig</a:t>
            </a:r>
            <a:endParaRPr lang="en-GB" sz="2000" strike="sngStrike" dirty="0">
              <a:latin typeface="Century Gothic" panose="020B0502020202020204" pitchFamily="34" charset="0"/>
              <a:cs typeface="Calibri" panose="020F0502020204030204" pitchFamily="34" charset="0"/>
            </a:endParaRPr>
          </a:p>
        </p:txBody>
      </p:sp>
      <p:sp>
        <p:nvSpPr>
          <p:cNvPr id="48" name="TextBox 47"/>
          <p:cNvSpPr txBox="1"/>
          <p:nvPr/>
        </p:nvSpPr>
        <p:spPr>
          <a:xfrm rot="10800000" flipV="1">
            <a:off x="3540565" y="7381778"/>
            <a:ext cx="1173434" cy="338554"/>
          </a:xfrm>
          <a:prstGeom prst="rect">
            <a:avLst/>
          </a:prstGeom>
          <a:noFill/>
        </p:spPr>
        <p:txBody>
          <a:bodyPr wrap="square" rtlCol="0">
            <a:spAutoFit/>
          </a:bodyPr>
          <a:lstStyle/>
          <a:p>
            <a:pPr lvl="0" algn="ctr">
              <a:defRPr/>
            </a:pPr>
            <a:r>
              <a:rPr lang="en-GB" sz="1600" dirty="0" err="1">
                <a:latin typeface="Century Gothic" panose="020B0502020202020204" pitchFamily="34" charset="0"/>
                <a:cs typeface="Calibri" panose="020F0502020204030204" pitchFamily="34" charset="0"/>
              </a:rPr>
              <a:t>öffentlich</a:t>
            </a:r>
            <a:endParaRPr lang="en-GB" sz="1600" strike="sngStrike" dirty="0">
              <a:latin typeface="Century Gothic" panose="020B0502020202020204" pitchFamily="34" charset="0"/>
              <a:cs typeface="Calibri" panose="020F0502020204030204" pitchFamily="34" charset="0"/>
            </a:endParaRPr>
          </a:p>
        </p:txBody>
      </p:sp>
      <p:sp>
        <p:nvSpPr>
          <p:cNvPr id="49" name="TextBox 48"/>
          <p:cNvSpPr txBox="1"/>
          <p:nvPr/>
        </p:nvSpPr>
        <p:spPr>
          <a:xfrm rot="10800000" flipV="1">
            <a:off x="4605217" y="7326403"/>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zwölf</a:t>
            </a:r>
            <a:endParaRPr lang="en-GB" sz="2000" strike="sngStrike" dirty="0">
              <a:latin typeface="Century Gothic" panose="020B0502020202020204" pitchFamily="34" charset="0"/>
              <a:cs typeface="Calibri" panose="020F0502020204030204" pitchFamily="34" charset="0"/>
            </a:endParaRPr>
          </a:p>
        </p:txBody>
      </p:sp>
      <p:sp>
        <p:nvSpPr>
          <p:cNvPr id="50" name="TextBox 49"/>
          <p:cNvSpPr txBox="1"/>
          <p:nvPr/>
        </p:nvSpPr>
        <p:spPr>
          <a:xfrm rot="10800000" flipV="1">
            <a:off x="5679206" y="7333685"/>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öffnen</a:t>
            </a:r>
            <a:endParaRPr lang="en-GB" sz="2000" dirty="0">
              <a:latin typeface="Century Gothic" panose="020B0502020202020204" pitchFamily="34" charset="0"/>
              <a:cs typeface="Calibri" panose="020F0502020204030204" pitchFamily="34" charset="0"/>
            </a:endParaRPr>
          </a:p>
        </p:txBody>
      </p:sp>
      <p:sp>
        <p:nvSpPr>
          <p:cNvPr id="51" name="TextBox 50"/>
          <p:cNvSpPr txBox="1"/>
          <p:nvPr/>
        </p:nvSpPr>
        <p:spPr>
          <a:xfrm rot="10800000" flipV="1">
            <a:off x="1328642" y="8629104"/>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Bäume</a:t>
            </a:r>
            <a:endParaRPr lang="en-GB" sz="2000" dirty="0">
              <a:latin typeface="Century Gothic" panose="020B0502020202020204" pitchFamily="34" charset="0"/>
              <a:cs typeface="Calibri" panose="020F0502020204030204" pitchFamily="34" charset="0"/>
            </a:endParaRPr>
          </a:p>
        </p:txBody>
      </p:sp>
      <p:sp>
        <p:nvSpPr>
          <p:cNvPr id="52" name="TextBox 51"/>
          <p:cNvSpPr txBox="1"/>
          <p:nvPr/>
        </p:nvSpPr>
        <p:spPr>
          <a:xfrm rot="10800000" flipV="1">
            <a:off x="2431665" y="8637940"/>
            <a:ext cx="1173434" cy="369332"/>
          </a:xfrm>
          <a:prstGeom prst="rect">
            <a:avLst/>
          </a:prstGeom>
          <a:noFill/>
        </p:spPr>
        <p:txBody>
          <a:bodyPr wrap="square" rtlCol="0">
            <a:spAutoFit/>
          </a:bodyPr>
          <a:lstStyle/>
          <a:p>
            <a:pPr lvl="0" algn="ctr">
              <a:defRPr/>
            </a:pPr>
            <a:r>
              <a:rPr lang="en-GB" dirty="0" err="1">
                <a:latin typeface="Century Gothic" panose="020B0502020202020204" pitchFamily="34" charset="0"/>
                <a:cs typeface="Calibri" panose="020F0502020204030204" pitchFamily="34" charset="0"/>
              </a:rPr>
              <a:t>träumen</a:t>
            </a:r>
            <a:endParaRPr lang="en-GB" strike="sngStrike" dirty="0">
              <a:latin typeface="Century Gothic" panose="020B0502020202020204" pitchFamily="34" charset="0"/>
              <a:cs typeface="Calibri" panose="020F0502020204030204" pitchFamily="34" charset="0"/>
            </a:endParaRPr>
          </a:p>
        </p:txBody>
      </p:sp>
      <p:sp>
        <p:nvSpPr>
          <p:cNvPr id="53" name="TextBox 52"/>
          <p:cNvSpPr txBox="1"/>
          <p:nvPr/>
        </p:nvSpPr>
        <p:spPr>
          <a:xfrm rot="10800000" flipV="1">
            <a:off x="3527551" y="8629104"/>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Häuser</a:t>
            </a:r>
            <a:endParaRPr lang="en-GB" sz="2000" strike="sngStrike" dirty="0">
              <a:latin typeface="Century Gothic" panose="020B0502020202020204" pitchFamily="34" charset="0"/>
              <a:cs typeface="Calibri" panose="020F0502020204030204" pitchFamily="34" charset="0"/>
            </a:endParaRPr>
          </a:p>
        </p:txBody>
      </p:sp>
      <p:sp>
        <p:nvSpPr>
          <p:cNvPr id="54" name="TextBox 53"/>
          <p:cNvSpPr txBox="1"/>
          <p:nvPr/>
        </p:nvSpPr>
        <p:spPr>
          <a:xfrm rot="10800000" flipV="1">
            <a:off x="4648202" y="8636386"/>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häufig</a:t>
            </a:r>
            <a:endParaRPr lang="en-GB" sz="2000" strike="sngStrike" dirty="0">
              <a:latin typeface="Century Gothic" panose="020B0502020202020204" pitchFamily="34" charset="0"/>
              <a:cs typeface="Calibri" panose="020F0502020204030204" pitchFamily="34" charset="0"/>
            </a:endParaRPr>
          </a:p>
        </p:txBody>
      </p:sp>
      <p:sp>
        <p:nvSpPr>
          <p:cNvPr id="55" name="TextBox 54"/>
          <p:cNvSpPr txBox="1"/>
          <p:nvPr/>
        </p:nvSpPr>
        <p:spPr>
          <a:xfrm rot="10800000" flipV="1">
            <a:off x="5639942" y="8645633"/>
            <a:ext cx="1329962" cy="353943"/>
          </a:xfrm>
          <a:prstGeom prst="rect">
            <a:avLst/>
          </a:prstGeom>
          <a:noFill/>
        </p:spPr>
        <p:txBody>
          <a:bodyPr wrap="square" rtlCol="0">
            <a:spAutoFit/>
          </a:bodyPr>
          <a:lstStyle/>
          <a:p>
            <a:pPr algn="ctr"/>
            <a:r>
              <a:rPr lang="en-GB" sz="1700" dirty="0" err="1">
                <a:latin typeface="Century Gothic" panose="020B0502020202020204" pitchFamily="34" charset="0"/>
                <a:cs typeface="Calibri" panose="020F0502020204030204" pitchFamily="34" charset="0"/>
              </a:rPr>
              <a:t>Gebäude</a:t>
            </a:r>
            <a:endParaRPr lang="en-GB" sz="1700" dirty="0">
              <a:latin typeface="Century Gothic" panose="020B0502020202020204" pitchFamily="34" charset="0"/>
              <a:cs typeface="Calibri" panose="020F0502020204030204" pitchFamily="34" charset="0"/>
            </a:endParaRPr>
          </a:p>
        </p:txBody>
      </p:sp>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0216" y="861393"/>
            <a:ext cx="866587" cy="515619"/>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87490" y="859151"/>
            <a:ext cx="869401" cy="610030"/>
          </a:xfrm>
          <a:prstGeom prst="rect">
            <a:avLst/>
          </a:prstGeom>
        </p:spPr>
      </p:pic>
      <p:pic>
        <p:nvPicPr>
          <p:cNvPr id="5" name="Picture 4"/>
          <p:cNvPicPr>
            <a:picLocks noChangeAspect="1"/>
          </p:cNvPicPr>
          <p:nvPr/>
        </p:nvPicPr>
        <p:blipFill>
          <a:blip r:embed="rId9">
            <a:clrChange>
              <a:clrFrom>
                <a:srgbClr val="000000">
                  <a:alpha val="0"/>
                </a:srgbClr>
              </a:clrFrom>
              <a:clrTo>
                <a:srgbClr val="000000">
                  <a:alpha val="0"/>
                </a:srgbClr>
              </a:clrTo>
            </a:clrChange>
          </a:blip>
          <a:stretch>
            <a:fillRect/>
          </a:stretch>
        </p:blipFill>
        <p:spPr>
          <a:xfrm>
            <a:off x="3578051" y="1070048"/>
            <a:ext cx="1111400" cy="372227"/>
          </a:xfrm>
          <a:prstGeom prst="rect">
            <a:avLst/>
          </a:prstGeom>
        </p:spPr>
      </p:pic>
      <p:pic>
        <p:nvPicPr>
          <p:cNvPr id="58" name="Picture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08039" y="859151"/>
            <a:ext cx="594567" cy="562857"/>
          </a:xfrm>
          <a:prstGeom prst="rect">
            <a:avLst/>
          </a:prstGeom>
        </p:spPr>
      </p:pic>
      <p:pic>
        <p:nvPicPr>
          <p:cNvPr id="59" name="Picture 58"/>
          <p:cNvPicPr>
            <a:picLocks noChangeAspect="1"/>
          </p:cNvPicPr>
          <p:nvPr/>
        </p:nvPicPr>
        <p:blipFill>
          <a:blip r:embed="rId11"/>
          <a:stretch>
            <a:fillRect/>
          </a:stretch>
        </p:blipFill>
        <p:spPr>
          <a:xfrm>
            <a:off x="5858738" y="827584"/>
            <a:ext cx="882809" cy="594424"/>
          </a:xfrm>
          <a:prstGeom prst="rect">
            <a:avLst/>
          </a:prstGeom>
        </p:spPr>
      </p:pic>
      <p:pic>
        <p:nvPicPr>
          <p:cNvPr id="6" name="Picture 5"/>
          <p:cNvPicPr>
            <a:picLocks noChangeAspect="1"/>
          </p:cNvPicPr>
          <p:nvPr/>
        </p:nvPicPr>
        <p:blipFill>
          <a:blip r:embed="rId12"/>
          <a:stretch>
            <a:fillRect/>
          </a:stretch>
        </p:blipFill>
        <p:spPr>
          <a:xfrm>
            <a:off x="1833009" y="1956873"/>
            <a:ext cx="401148" cy="645121"/>
          </a:xfrm>
          <a:prstGeom prst="rect">
            <a:avLst/>
          </a:prstGeom>
        </p:spPr>
      </p:pic>
      <p:sp>
        <p:nvSpPr>
          <p:cNvPr id="60" name="TextBox 59"/>
          <p:cNvSpPr txBox="1"/>
          <p:nvPr/>
        </p:nvSpPr>
        <p:spPr>
          <a:xfrm>
            <a:off x="2356166" y="1972622"/>
            <a:ext cx="1351523" cy="584775"/>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[luck/</a:t>
            </a:r>
            <a:br>
              <a:rPr lang="en-GB" sz="1600" dirty="0">
                <a:latin typeface="Century Gothic" panose="020B0502020202020204" pitchFamily="34" charset="0"/>
              </a:rPr>
            </a:br>
            <a:r>
              <a:rPr lang="en-GB" sz="1600" dirty="0">
                <a:latin typeface="Century Gothic" panose="020B0502020202020204" pitchFamily="34" charset="0"/>
              </a:rPr>
              <a:t>happiness]</a:t>
            </a:r>
          </a:p>
        </p:txBody>
      </p:sp>
      <p:sp>
        <p:nvSpPr>
          <p:cNvPr id="61" name="TextBox 60"/>
          <p:cNvSpPr txBox="1"/>
          <p:nvPr/>
        </p:nvSpPr>
        <p:spPr>
          <a:xfrm>
            <a:off x="3447048" y="1998290"/>
            <a:ext cx="1351523" cy="584775"/>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[must, to have to]</a:t>
            </a:r>
          </a:p>
        </p:txBody>
      </p:sp>
      <p:pic>
        <p:nvPicPr>
          <p:cNvPr id="7" name="Picture 6"/>
          <p:cNvPicPr>
            <a:picLocks noChangeAspect="1"/>
          </p:cNvPicPr>
          <p:nvPr/>
        </p:nvPicPr>
        <p:blipFill>
          <a:blip r:embed="rId13"/>
          <a:stretch>
            <a:fillRect/>
          </a:stretch>
        </p:blipFill>
        <p:spPr>
          <a:xfrm>
            <a:off x="4108816" y="1811403"/>
            <a:ext cx="2210955" cy="1185221"/>
          </a:xfrm>
          <a:prstGeom prst="rect">
            <a:avLst/>
          </a:prstGeom>
        </p:spPr>
      </p:pic>
      <p:sp>
        <p:nvSpPr>
          <p:cNvPr id="62" name="TextBox 61"/>
          <p:cNvSpPr txBox="1"/>
          <p:nvPr/>
        </p:nvSpPr>
        <p:spPr>
          <a:xfrm>
            <a:off x="4519909" y="1866282"/>
            <a:ext cx="1351523"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[to wish]</a:t>
            </a:r>
          </a:p>
        </p:txBody>
      </p:sp>
      <p:pic>
        <p:nvPicPr>
          <p:cNvPr id="8" name="Picture 7"/>
          <p:cNvPicPr>
            <a:picLocks noChangeAspect="1"/>
          </p:cNvPicPr>
          <p:nvPr/>
        </p:nvPicPr>
        <p:blipFill>
          <a:blip r:embed="rId14"/>
          <a:stretch>
            <a:fillRect/>
          </a:stretch>
        </p:blipFill>
        <p:spPr>
          <a:xfrm>
            <a:off x="5907267" y="2005073"/>
            <a:ext cx="842476" cy="570454"/>
          </a:xfrm>
          <a:prstGeom prst="rect">
            <a:avLst/>
          </a:prstGeom>
        </p:spPr>
      </p:pic>
      <p:pic>
        <p:nvPicPr>
          <p:cNvPr id="9" name="Picture 8"/>
          <p:cNvPicPr>
            <a:picLocks noChangeAspect="1"/>
          </p:cNvPicPr>
          <p:nvPr/>
        </p:nvPicPr>
        <p:blipFill>
          <a:blip r:embed="rId15"/>
          <a:stretch>
            <a:fillRect/>
          </a:stretch>
        </p:blipFill>
        <p:spPr>
          <a:xfrm>
            <a:off x="1513692" y="3219984"/>
            <a:ext cx="860955" cy="764191"/>
          </a:xfrm>
          <a:prstGeom prst="rect">
            <a:avLst/>
          </a:prstGeom>
        </p:spPr>
      </p:pic>
      <p:pic>
        <p:nvPicPr>
          <p:cNvPr id="10" name="Picture 9"/>
          <p:cNvPicPr>
            <a:picLocks noChangeAspect="1"/>
          </p:cNvPicPr>
          <p:nvPr/>
        </p:nvPicPr>
        <p:blipFill>
          <a:blip r:embed="rId16"/>
          <a:stretch>
            <a:fillRect/>
          </a:stretch>
        </p:blipFill>
        <p:spPr>
          <a:xfrm>
            <a:off x="2603159" y="3219984"/>
            <a:ext cx="1046856" cy="724376"/>
          </a:xfrm>
          <a:prstGeom prst="rect">
            <a:avLst/>
          </a:prstGeom>
        </p:spPr>
      </p:pic>
      <p:sp>
        <p:nvSpPr>
          <p:cNvPr id="63" name="TextBox 62"/>
          <p:cNvSpPr txBox="1"/>
          <p:nvPr/>
        </p:nvSpPr>
        <p:spPr>
          <a:xfrm>
            <a:off x="3463580" y="3486360"/>
            <a:ext cx="1351523"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[to explain]</a:t>
            </a:r>
          </a:p>
        </p:txBody>
      </p:sp>
      <p:pic>
        <p:nvPicPr>
          <p:cNvPr id="64" name="Picture 63"/>
          <p:cNvPicPr>
            <a:picLocks noChangeAspect="1"/>
          </p:cNvPicPr>
          <p:nvPr/>
        </p:nvPicPr>
        <p:blipFill>
          <a:blip r:embed="rId17"/>
          <a:stretch>
            <a:fillRect/>
          </a:stretch>
        </p:blipFill>
        <p:spPr>
          <a:xfrm>
            <a:off x="4815862" y="3387659"/>
            <a:ext cx="806483" cy="532664"/>
          </a:xfrm>
          <a:prstGeom prst="rect">
            <a:avLst/>
          </a:prstGeom>
        </p:spPr>
      </p:pic>
      <p:pic>
        <p:nvPicPr>
          <p:cNvPr id="65" name="Picture 64"/>
          <p:cNvPicPr>
            <a:picLocks noChangeAspect="1"/>
          </p:cNvPicPr>
          <p:nvPr/>
        </p:nvPicPr>
        <p:blipFill>
          <a:blip r:embed="rId18"/>
          <a:stretch>
            <a:fillRect/>
          </a:stretch>
        </p:blipFill>
        <p:spPr>
          <a:xfrm>
            <a:off x="5792980" y="3376313"/>
            <a:ext cx="1032055" cy="540056"/>
          </a:xfrm>
          <a:prstGeom prst="rect">
            <a:avLst/>
          </a:prstGeom>
        </p:spPr>
      </p:pic>
      <p:pic>
        <p:nvPicPr>
          <p:cNvPr id="66" name="Picture 65"/>
          <p:cNvPicPr>
            <a:picLocks noChangeAspect="1"/>
          </p:cNvPicPr>
          <p:nvPr/>
        </p:nvPicPr>
        <p:blipFill>
          <a:blip r:embed="rId19"/>
          <a:stretch>
            <a:fillRect/>
          </a:stretch>
        </p:blipFill>
        <p:spPr>
          <a:xfrm>
            <a:off x="1714442" y="4579902"/>
            <a:ext cx="484369" cy="553564"/>
          </a:xfrm>
          <a:prstGeom prst="rect">
            <a:avLst/>
          </a:prstGeom>
        </p:spPr>
      </p:pic>
      <p:sp>
        <p:nvSpPr>
          <p:cNvPr id="67" name="TextBox 66"/>
          <p:cNvSpPr txBox="1"/>
          <p:nvPr/>
        </p:nvSpPr>
        <p:spPr>
          <a:xfrm>
            <a:off x="1293830" y="4328097"/>
            <a:ext cx="1351523" cy="307777"/>
          </a:xfrm>
          <a:prstGeom prst="rect">
            <a:avLst/>
          </a:prstGeom>
          <a:noFill/>
        </p:spPr>
        <p:txBody>
          <a:bodyPr wrap="square" rtlCol="0">
            <a:spAutoFit/>
          </a:bodyPr>
          <a:lstStyle/>
          <a:p>
            <a:pPr algn="ctr" fontAlgn="auto">
              <a:spcBef>
                <a:spcPts val="0"/>
              </a:spcBef>
              <a:spcAft>
                <a:spcPts val="0"/>
              </a:spcAft>
            </a:pPr>
            <a:r>
              <a:rPr lang="en-GB" sz="1400" dirty="0">
                <a:latin typeface="Century Gothic" panose="020B0502020202020204" pitchFamily="34" charset="0"/>
              </a:rPr>
              <a:t>[relationship]</a:t>
            </a:r>
          </a:p>
        </p:txBody>
      </p:sp>
      <p:pic>
        <p:nvPicPr>
          <p:cNvPr id="68" name="Picture 67"/>
          <p:cNvPicPr>
            <a:picLocks noChangeAspect="1"/>
          </p:cNvPicPr>
          <p:nvPr/>
        </p:nvPicPr>
        <p:blipFill>
          <a:blip r:embed="rId20"/>
          <a:stretch>
            <a:fillRect/>
          </a:stretch>
        </p:blipFill>
        <p:spPr>
          <a:xfrm>
            <a:off x="2601929" y="4476609"/>
            <a:ext cx="755272" cy="575011"/>
          </a:xfrm>
          <a:prstGeom prst="rect">
            <a:avLst/>
          </a:prstGeom>
        </p:spPr>
      </p:pic>
      <p:pic>
        <p:nvPicPr>
          <p:cNvPr id="69" name="Picture 68"/>
          <p:cNvPicPr>
            <a:picLocks noChangeAspect="1"/>
          </p:cNvPicPr>
          <p:nvPr/>
        </p:nvPicPr>
        <p:blipFill>
          <a:blip r:embed="rId2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69431" y="4801186"/>
            <a:ext cx="1078771" cy="251713"/>
          </a:xfrm>
          <a:prstGeom prst="rect">
            <a:avLst/>
          </a:prstGeom>
        </p:spPr>
      </p:pic>
      <p:sp>
        <p:nvSpPr>
          <p:cNvPr id="70" name="TextBox 69"/>
          <p:cNvSpPr txBox="1"/>
          <p:nvPr/>
        </p:nvSpPr>
        <p:spPr>
          <a:xfrm>
            <a:off x="3443950" y="4453644"/>
            <a:ext cx="1351523" cy="307777"/>
          </a:xfrm>
          <a:prstGeom prst="rect">
            <a:avLst/>
          </a:prstGeom>
          <a:noFill/>
        </p:spPr>
        <p:txBody>
          <a:bodyPr wrap="square" rtlCol="0">
            <a:spAutoFit/>
          </a:bodyPr>
          <a:lstStyle/>
          <a:p>
            <a:pPr algn="ctr" fontAlgn="auto">
              <a:spcBef>
                <a:spcPts val="0"/>
              </a:spcBef>
              <a:spcAft>
                <a:spcPts val="0"/>
              </a:spcAft>
            </a:pPr>
            <a:r>
              <a:rPr lang="en-GB" sz="1400" dirty="0">
                <a:latin typeface="Century Gothic" panose="020B0502020202020204" pitchFamily="34" charset="0"/>
              </a:rPr>
              <a:t>[constant(</a:t>
            </a:r>
            <a:r>
              <a:rPr lang="en-GB" sz="1400" dirty="0" err="1">
                <a:latin typeface="Century Gothic" panose="020B0502020202020204" pitchFamily="34" charset="0"/>
              </a:rPr>
              <a:t>ly</a:t>
            </a:r>
            <a:r>
              <a:rPr lang="en-GB" sz="1400" dirty="0">
                <a:latin typeface="Century Gothic" panose="020B0502020202020204" pitchFamily="34" charset="0"/>
              </a:rPr>
              <a:t>)]</a:t>
            </a:r>
          </a:p>
        </p:txBody>
      </p:sp>
      <p:pic>
        <p:nvPicPr>
          <p:cNvPr id="71" name="Picture 70"/>
          <p:cNvPicPr>
            <a:picLocks noChangeAspect="1"/>
          </p:cNvPicPr>
          <p:nvPr/>
        </p:nvPicPr>
        <p:blipFill>
          <a:blip r:embed="rId22"/>
          <a:stretch>
            <a:fillRect/>
          </a:stretch>
        </p:blipFill>
        <p:spPr>
          <a:xfrm>
            <a:off x="4882222" y="4517027"/>
            <a:ext cx="749222" cy="526239"/>
          </a:xfrm>
          <a:prstGeom prst="rect">
            <a:avLst/>
          </a:prstGeom>
        </p:spPr>
      </p:pic>
      <p:pic>
        <p:nvPicPr>
          <p:cNvPr id="72" name="Picture 71"/>
          <p:cNvPicPr>
            <a:picLocks noChangeAspect="1"/>
          </p:cNvPicPr>
          <p:nvPr/>
        </p:nvPicPr>
        <p:blipFill>
          <a:blip r:embed="rId23"/>
          <a:stretch>
            <a:fillRect/>
          </a:stretch>
        </p:blipFill>
        <p:spPr>
          <a:xfrm>
            <a:off x="5831810" y="4580647"/>
            <a:ext cx="933710" cy="330736"/>
          </a:xfrm>
          <a:prstGeom prst="rect">
            <a:avLst/>
          </a:prstGeom>
        </p:spPr>
      </p:pic>
      <p:sp>
        <p:nvSpPr>
          <p:cNvPr id="73" name="TextBox 72"/>
          <p:cNvSpPr txBox="1"/>
          <p:nvPr/>
        </p:nvSpPr>
        <p:spPr>
          <a:xfrm>
            <a:off x="1235967" y="5870438"/>
            <a:ext cx="1351523"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[solution]</a:t>
            </a:r>
          </a:p>
        </p:txBody>
      </p:sp>
      <p:sp>
        <p:nvSpPr>
          <p:cNvPr id="74" name="TextBox 73"/>
          <p:cNvSpPr txBox="1"/>
          <p:nvPr/>
        </p:nvSpPr>
        <p:spPr>
          <a:xfrm>
            <a:off x="3443950" y="5861832"/>
            <a:ext cx="1351523"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[possible]</a:t>
            </a:r>
          </a:p>
        </p:txBody>
      </p:sp>
      <p:sp>
        <p:nvSpPr>
          <p:cNvPr id="75" name="TextBox 74"/>
          <p:cNvSpPr txBox="1"/>
          <p:nvPr/>
        </p:nvSpPr>
        <p:spPr>
          <a:xfrm>
            <a:off x="4533257" y="5875279"/>
            <a:ext cx="1351523"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[to like]</a:t>
            </a:r>
          </a:p>
        </p:txBody>
      </p:sp>
      <p:pic>
        <p:nvPicPr>
          <p:cNvPr id="76" name="Picture 75"/>
          <p:cNvPicPr>
            <a:picLocks noChangeAspect="1"/>
          </p:cNvPicPr>
          <p:nvPr/>
        </p:nvPicPr>
        <p:blipFill>
          <a:blip r:embed="rId24"/>
          <a:stretch>
            <a:fillRect/>
          </a:stretch>
        </p:blipFill>
        <p:spPr>
          <a:xfrm>
            <a:off x="2569129" y="5551090"/>
            <a:ext cx="905799" cy="687689"/>
          </a:xfrm>
          <a:prstGeom prst="rect">
            <a:avLst/>
          </a:prstGeom>
        </p:spPr>
      </p:pic>
      <p:pic>
        <p:nvPicPr>
          <p:cNvPr id="77" name="Picture 76"/>
          <p:cNvPicPr>
            <a:picLocks noChangeAspect="1"/>
          </p:cNvPicPr>
          <p:nvPr/>
        </p:nvPicPr>
        <p:blipFill>
          <a:blip r:embed="rId25"/>
          <a:stretch>
            <a:fillRect/>
          </a:stretch>
        </p:blipFill>
        <p:spPr>
          <a:xfrm>
            <a:off x="6202998" y="5547594"/>
            <a:ext cx="233547" cy="752896"/>
          </a:xfrm>
          <a:prstGeom prst="rect">
            <a:avLst/>
          </a:prstGeom>
        </p:spPr>
      </p:pic>
      <p:pic>
        <p:nvPicPr>
          <p:cNvPr id="78" name="Picture 77"/>
          <p:cNvPicPr>
            <a:picLocks noChangeAspect="1"/>
          </p:cNvPicPr>
          <p:nvPr/>
        </p:nvPicPr>
        <p:blipFill>
          <a:blip r:embed="rId26"/>
          <a:stretch>
            <a:fillRect/>
          </a:stretch>
        </p:blipFill>
        <p:spPr>
          <a:xfrm>
            <a:off x="1458109" y="6643188"/>
            <a:ext cx="880960" cy="775052"/>
          </a:xfrm>
          <a:prstGeom prst="rect">
            <a:avLst/>
          </a:prstGeom>
        </p:spPr>
      </p:pic>
      <p:pic>
        <p:nvPicPr>
          <p:cNvPr id="79" name="Picture 78"/>
          <p:cNvPicPr>
            <a:picLocks noChangeAspect="1"/>
          </p:cNvPicPr>
          <p:nvPr/>
        </p:nvPicPr>
        <p:blipFill>
          <a:blip r:embed="rId27"/>
          <a:stretch>
            <a:fillRect/>
          </a:stretch>
        </p:blipFill>
        <p:spPr>
          <a:xfrm>
            <a:off x="2505393" y="6794129"/>
            <a:ext cx="1548281" cy="752696"/>
          </a:xfrm>
          <a:prstGeom prst="rect">
            <a:avLst/>
          </a:prstGeom>
        </p:spPr>
      </p:pic>
      <p:sp>
        <p:nvSpPr>
          <p:cNvPr id="80" name="TextBox 79"/>
          <p:cNvSpPr txBox="1"/>
          <p:nvPr/>
        </p:nvSpPr>
        <p:spPr>
          <a:xfrm>
            <a:off x="3436580" y="6987307"/>
            <a:ext cx="1351523"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[public]</a:t>
            </a:r>
          </a:p>
        </p:txBody>
      </p:sp>
      <p:pic>
        <p:nvPicPr>
          <p:cNvPr id="81" name="Picture 80"/>
          <p:cNvPicPr>
            <a:picLocks noChangeAspect="1"/>
          </p:cNvPicPr>
          <p:nvPr/>
        </p:nvPicPr>
        <p:blipFill>
          <a:blip r:embed="rId28"/>
          <a:stretch>
            <a:fillRect/>
          </a:stretch>
        </p:blipFill>
        <p:spPr>
          <a:xfrm>
            <a:off x="4610347" y="6630990"/>
            <a:ext cx="1104561" cy="884395"/>
          </a:xfrm>
          <a:prstGeom prst="rect">
            <a:avLst/>
          </a:prstGeom>
        </p:spPr>
      </p:pic>
      <p:pic>
        <p:nvPicPr>
          <p:cNvPr id="82" name="Picture 81"/>
          <p:cNvPicPr>
            <a:picLocks noChangeAspect="1"/>
          </p:cNvPicPr>
          <p:nvPr/>
        </p:nvPicPr>
        <p:blipFill>
          <a:blip r:embed="rId29"/>
          <a:stretch>
            <a:fillRect/>
          </a:stretch>
        </p:blipFill>
        <p:spPr>
          <a:xfrm>
            <a:off x="5920485" y="6632946"/>
            <a:ext cx="798572" cy="795535"/>
          </a:xfrm>
          <a:prstGeom prst="rect">
            <a:avLst/>
          </a:prstGeom>
        </p:spPr>
      </p:pic>
      <p:pic>
        <p:nvPicPr>
          <p:cNvPr id="83" name="Picture 82"/>
          <p:cNvPicPr>
            <a:picLocks noChangeAspect="1"/>
          </p:cNvPicPr>
          <p:nvPr/>
        </p:nvPicPr>
        <p:blipFill>
          <a:blip r:embed="rId30"/>
          <a:stretch>
            <a:fillRect/>
          </a:stretch>
        </p:blipFill>
        <p:spPr>
          <a:xfrm>
            <a:off x="1518379" y="7954685"/>
            <a:ext cx="842098" cy="716411"/>
          </a:xfrm>
          <a:prstGeom prst="rect">
            <a:avLst/>
          </a:prstGeom>
        </p:spPr>
      </p:pic>
      <p:pic>
        <p:nvPicPr>
          <p:cNvPr id="84" name="Picture 83"/>
          <p:cNvPicPr>
            <a:picLocks noChangeAspect="1"/>
          </p:cNvPicPr>
          <p:nvPr/>
        </p:nvPicPr>
        <p:blipFill>
          <a:blip r:embed="rId31"/>
          <a:stretch>
            <a:fillRect/>
          </a:stretch>
        </p:blipFill>
        <p:spPr>
          <a:xfrm>
            <a:off x="2585801" y="7954090"/>
            <a:ext cx="926087" cy="856823"/>
          </a:xfrm>
          <a:prstGeom prst="rect">
            <a:avLst/>
          </a:prstGeom>
        </p:spPr>
      </p:pic>
      <p:pic>
        <p:nvPicPr>
          <p:cNvPr id="85" name="Picture 84"/>
          <p:cNvPicPr>
            <a:picLocks noChangeAspect="1"/>
          </p:cNvPicPr>
          <p:nvPr/>
        </p:nvPicPr>
        <p:blipFill>
          <a:blip r:embed="rId32"/>
          <a:stretch>
            <a:fillRect/>
          </a:stretch>
        </p:blipFill>
        <p:spPr>
          <a:xfrm>
            <a:off x="3574325" y="8154198"/>
            <a:ext cx="1126660" cy="347241"/>
          </a:xfrm>
          <a:prstGeom prst="rect">
            <a:avLst/>
          </a:prstGeom>
        </p:spPr>
      </p:pic>
      <p:pic>
        <p:nvPicPr>
          <p:cNvPr id="86" name="Picture 85"/>
          <p:cNvPicPr>
            <a:picLocks noChangeAspect="1"/>
          </p:cNvPicPr>
          <p:nvPr/>
        </p:nvPicPr>
        <p:blipFill>
          <a:blip r:embed="rId33"/>
          <a:stretch>
            <a:fillRect/>
          </a:stretch>
        </p:blipFill>
        <p:spPr>
          <a:xfrm>
            <a:off x="4774830" y="8111241"/>
            <a:ext cx="851595" cy="514633"/>
          </a:xfrm>
          <a:prstGeom prst="rect">
            <a:avLst/>
          </a:prstGeom>
        </p:spPr>
      </p:pic>
      <p:pic>
        <p:nvPicPr>
          <p:cNvPr id="87" name="Picture 86"/>
          <p:cNvPicPr>
            <a:picLocks noChangeAspect="1"/>
          </p:cNvPicPr>
          <p:nvPr/>
        </p:nvPicPr>
        <p:blipFill>
          <a:blip r:embed="rId34"/>
          <a:stretch>
            <a:fillRect/>
          </a:stretch>
        </p:blipFill>
        <p:spPr>
          <a:xfrm>
            <a:off x="5711948" y="8159423"/>
            <a:ext cx="1076887" cy="425969"/>
          </a:xfrm>
          <a:prstGeom prst="rect">
            <a:avLst/>
          </a:prstGeom>
        </p:spPr>
      </p:pic>
      <p:cxnSp>
        <p:nvCxnSpPr>
          <p:cNvPr id="89" name="Straight Connector 88"/>
          <p:cNvCxnSpPr/>
          <p:nvPr/>
        </p:nvCxnSpPr>
        <p:spPr>
          <a:xfrm flipV="1">
            <a:off x="0" y="2942044"/>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8972" y="5425087"/>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9206" y="7800886"/>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55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dirty="0">
              <a:solidFill>
                <a:srgbClr val="FFFFFF"/>
              </a:solidFill>
              <a:latin typeface="Century Gothic" panose="020B0502020202020204" pitchFamily="34" charset="0"/>
            </a:endParaRPr>
          </a:p>
        </p:txBody>
      </p:sp>
      <p:sp>
        <p:nvSpPr>
          <p:cNvPr id="9" name="Title 8">
            <a:extLst>
              <a:ext uri="{FF2B5EF4-FFF2-40B4-BE49-F238E27FC236}">
                <a16:creationId xmlns:a16="http://schemas.microsoft.com/office/drawing/2014/main" id="{69643957-FCE0-264C-BA1E-502DB432961B}"/>
              </a:ext>
            </a:extLst>
          </p:cNvPr>
          <p:cNvSpPr>
            <a:spLocks noGrp="1"/>
          </p:cNvSpPr>
          <p:nvPr>
            <p:ph type="title"/>
          </p:nvPr>
        </p:nvSpPr>
        <p:spPr>
          <a:xfrm>
            <a:off x="172382" y="107504"/>
            <a:ext cx="2016224" cy="487622"/>
          </a:xfrm>
        </p:spPr>
        <p:txBody>
          <a:bodyPr/>
          <a:lstStyle/>
          <a:p>
            <a:pPr lvl="0" eaLnBrk="1" hangingPunct="1"/>
            <a:r>
              <a:rPr lang="en-GB" sz="2000" b="1" kern="1200" dirty="0">
                <a:solidFill>
                  <a:srgbClr val="FFFFFF"/>
                </a:solidFill>
                <a:latin typeface="Century Gothic" panose="020B0502020202020204" pitchFamily="34" charset="0"/>
                <a:ea typeface="+mn-ea"/>
                <a:cs typeface="+mn-cs"/>
              </a:rPr>
              <a:t>T 3.2 </a:t>
            </a:r>
            <a:r>
              <a:rPr lang="en-GB" sz="2000" b="1" kern="1200" dirty="0" err="1">
                <a:solidFill>
                  <a:srgbClr val="FFFFFF"/>
                </a:solidFill>
                <a:latin typeface="Century Gothic" panose="020B0502020202020204" pitchFamily="34" charset="0"/>
                <a:ea typeface="+mn-ea"/>
                <a:cs typeface="+mn-cs"/>
              </a:rPr>
              <a:t>Woche</a:t>
            </a:r>
            <a:r>
              <a:rPr lang="en-GB" sz="2000" b="1" kern="1200" dirty="0">
                <a:solidFill>
                  <a:srgbClr val="FFFFFF"/>
                </a:solidFill>
                <a:latin typeface="Century Gothic" panose="020B0502020202020204" pitchFamily="34" charset="0"/>
                <a:ea typeface="+mn-ea"/>
                <a:cs typeface="+mn-cs"/>
              </a:rPr>
              <a:t> 7</a:t>
            </a:r>
            <a:endParaRPr lang="en-US" dirty="0"/>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solidFill>
                  <a:srgbClr val="000000"/>
                </a:solidFill>
                <a:latin typeface="Century Gothic" panose="020B0502020202020204" pitchFamily="34" charset="0"/>
              </a:rPr>
              <a:t>Text</a:t>
            </a:r>
          </a:p>
        </p:txBody>
      </p:sp>
      <p:sp>
        <p:nvSpPr>
          <p:cNvPr id="16" name="TextBox 15">
            <a:extLst>
              <a:ext uri="{FF2B5EF4-FFF2-40B4-BE49-F238E27FC236}">
                <a16:creationId xmlns:a16="http://schemas.microsoft.com/office/drawing/2014/main" id="{E43DCC40-DB06-4BC7-B161-867DE821C494}"/>
              </a:ext>
            </a:extLst>
          </p:cNvPr>
          <p:cNvSpPr txBox="1"/>
          <p:nvPr/>
        </p:nvSpPr>
        <p:spPr>
          <a:xfrm>
            <a:off x="103380" y="597128"/>
            <a:ext cx="6651239" cy="369332"/>
          </a:xfrm>
          <a:prstGeom prst="rect">
            <a:avLst/>
          </a:prstGeom>
          <a:noFill/>
        </p:spPr>
        <p:txBody>
          <a:bodyPr wrap="square" rtlCol="0">
            <a:spAutoFit/>
          </a:bodyPr>
          <a:lstStyle/>
          <a:p>
            <a:r>
              <a:rPr lang="en-GB" b="1" dirty="0" err="1">
                <a:latin typeface="Century Gothic" panose="020B0502020202020204" pitchFamily="34" charset="0"/>
              </a:rPr>
              <a:t>Immer</a:t>
            </a:r>
            <a:r>
              <a:rPr lang="en-GB" b="1" dirty="0">
                <a:latin typeface="Century Gothic" panose="020B0502020202020204" pitchFamily="34" charset="0"/>
              </a:rPr>
              <a:t> </a:t>
            </a:r>
            <a:r>
              <a:rPr lang="en-GB" b="1" dirty="0" err="1">
                <a:latin typeface="Century Gothic" panose="020B0502020202020204" pitchFamily="34" charset="0"/>
              </a:rPr>
              <a:t>höher</a:t>
            </a:r>
            <a:endParaRPr lang="en-GB" b="1" dirty="0">
              <a:latin typeface="Century Gothic" panose="020B0502020202020204" pitchFamily="34" charset="0"/>
            </a:endParaRPr>
          </a:p>
        </p:txBody>
      </p:sp>
      <p:sp>
        <p:nvSpPr>
          <p:cNvPr id="22"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89995"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59</a:t>
            </a:r>
          </a:p>
        </p:txBody>
      </p:sp>
      <p:sp>
        <p:nvSpPr>
          <p:cNvPr id="6" name="TextBox 5"/>
          <p:cNvSpPr txBox="1"/>
          <p:nvPr/>
        </p:nvSpPr>
        <p:spPr>
          <a:xfrm>
            <a:off x="103380" y="919146"/>
            <a:ext cx="6786815" cy="338554"/>
          </a:xfrm>
          <a:prstGeom prst="rect">
            <a:avLst/>
          </a:prstGeom>
          <a:noFill/>
        </p:spPr>
        <p:txBody>
          <a:bodyPr wrap="square" rtlCol="0">
            <a:spAutoFit/>
          </a:bodyPr>
          <a:lstStyle/>
          <a:p>
            <a:r>
              <a:rPr lang="en-GB" sz="1600" dirty="0">
                <a:latin typeface="Century Gothic" panose="020B0502020202020204" pitchFamily="34" charset="0"/>
              </a:rPr>
              <a:t>Ernst </a:t>
            </a:r>
            <a:r>
              <a:rPr lang="en-GB" sz="1600" dirty="0" err="1">
                <a:latin typeface="Century Gothic" panose="020B0502020202020204" pitchFamily="34" charset="0"/>
              </a:rPr>
              <a:t>Jandl</a:t>
            </a:r>
            <a:endParaRPr lang="en-GB" sz="1600" dirty="0">
              <a:latin typeface="Century Gothic" panose="020B0502020202020204" pitchFamily="34" charset="0"/>
            </a:endParaRPr>
          </a:p>
        </p:txBody>
      </p:sp>
      <p:sp>
        <p:nvSpPr>
          <p:cNvPr id="4" name="Rounded Rectangular Callout 3"/>
          <p:cNvSpPr/>
          <p:nvPr/>
        </p:nvSpPr>
        <p:spPr>
          <a:xfrm>
            <a:off x="1768016" y="753642"/>
            <a:ext cx="4708506" cy="553127"/>
          </a:xfrm>
          <a:prstGeom prst="wedgeRoundRectCallout">
            <a:avLst>
              <a:gd name="adj1" fmla="val -27992"/>
              <a:gd name="adj2" fmla="val 70939"/>
              <a:gd name="adj3" fmla="val 16667"/>
            </a:avLst>
          </a:prstGeom>
          <a:solidFill>
            <a:srgbClr val="FDEEB9"/>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Century Gothic" panose="020B0502020202020204" pitchFamily="34" charset="0"/>
              </a:rPr>
              <a:t>Here are nine assorted lines from the poem. Fill in the missing verbs;‘</a:t>
            </a:r>
            <a:r>
              <a:rPr lang="en-GB" sz="1400" dirty="0" err="1">
                <a:solidFill>
                  <a:schemeClr val="tx1"/>
                </a:solidFill>
                <a:latin typeface="Century Gothic" panose="020B0502020202020204" pitchFamily="34" charset="0"/>
              </a:rPr>
              <a:t>steigt</a:t>
            </a:r>
            <a:r>
              <a:rPr lang="en-GB" sz="1400" dirty="0">
                <a:solidFill>
                  <a:schemeClr val="tx1"/>
                </a:solidFill>
                <a:latin typeface="Century Gothic" panose="020B0502020202020204" pitchFamily="34" charset="0"/>
              </a:rPr>
              <a:t>’ or ‘</a:t>
            </a:r>
            <a:r>
              <a:rPr lang="en-GB" sz="1400" dirty="0" err="1">
                <a:solidFill>
                  <a:schemeClr val="tx1"/>
                </a:solidFill>
                <a:latin typeface="Century Gothic" panose="020B0502020202020204" pitchFamily="34" charset="0"/>
              </a:rPr>
              <a:t>steht</a:t>
            </a:r>
            <a:r>
              <a:rPr lang="en-GB" sz="1400" dirty="0">
                <a:solidFill>
                  <a:schemeClr val="tx1"/>
                </a:solidFill>
                <a:latin typeface="Century Gothic" panose="020B0502020202020204" pitchFamily="34" charset="0"/>
              </a:rPr>
              <a:t>’?</a:t>
            </a:r>
          </a:p>
        </p:txBody>
      </p:sp>
      <p:sp>
        <p:nvSpPr>
          <p:cNvPr id="11" name="Speech Bubble: Rectangle with Corners Rounded 19">
            <a:extLst>
              <a:ext uri="{FF2B5EF4-FFF2-40B4-BE49-F238E27FC236}">
                <a16:creationId xmlns:a16="http://schemas.microsoft.com/office/drawing/2014/main" id="{A32A26A5-8FA3-438A-A775-4F31378E3174}"/>
              </a:ext>
            </a:extLst>
          </p:cNvPr>
          <p:cNvSpPr/>
          <p:nvPr/>
        </p:nvSpPr>
        <p:spPr>
          <a:xfrm>
            <a:off x="3783254" y="6829754"/>
            <a:ext cx="3013481" cy="763653"/>
          </a:xfrm>
          <a:prstGeom prst="wedgeRoundRectCallout">
            <a:avLst>
              <a:gd name="adj1" fmla="val -47720"/>
              <a:gd name="adj2" fmla="val 27845"/>
              <a:gd name="adj3" fmla="val 16667"/>
            </a:avLst>
          </a:prstGeom>
          <a:solidFill>
            <a:srgbClr val="FDEEB9"/>
          </a:solidFill>
          <a:ln>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GB" sz="1400" dirty="0">
                <a:solidFill>
                  <a:srgbClr val="000000"/>
                </a:solidFill>
                <a:latin typeface="Century Gothic" panose="020B0502020202020204" pitchFamily="34" charset="0"/>
              </a:rPr>
              <a:t>There is no new vocabulary for this week, but revise all NOUNS from this year in this Y7 mashup.</a:t>
            </a:r>
            <a:endParaRPr lang="en-US" sz="1400" dirty="0">
              <a:solidFill>
                <a:srgbClr val="00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3654" y="7835256"/>
            <a:ext cx="1224136" cy="1224136"/>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645085359"/>
              </p:ext>
            </p:extLst>
          </p:nvPr>
        </p:nvGraphicFramePr>
        <p:xfrm>
          <a:off x="230242" y="1582527"/>
          <a:ext cx="4350886" cy="3337560"/>
        </p:xfrm>
        <a:graphic>
          <a:graphicData uri="http://schemas.openxmlformats.org/drawingml/2006/table">
            <a:tbl>
              <a:tblPr firstRow="1" bandRow="1">
                <a:tableStyleId>{5940675A-B579-460E-94D1-54222C63F5DA}</a:tableStyleId>
              </a:tblPr>
              <a:tblGrid>
                <a:gridCol w="4350886">
                  <a:extLst>
                    <a:ext uri="{9D8B030D-6E8A-4147-A177-3AD203B41FA5}">
                      <a16:colId xmlns:a16="http://schemas.microsoft.com/office/drawing/2014/main" val="20000"/>
                    </a:ext>
                  </a:extLst>
                </a:gridCol>
              </a:tblGrid>
              <a:tr h="370840">
                <a:tc>
                  <a:txBody>
                    <a:bodyPr/>
                    <a:lstStyle/>
                    <a:p>
                      <a:r>
                        <a:rPr lang="en-GB" sz="1600" dirty="0">
                          <a:latin typeface="Century Gothic" panose="020B0502020202020204" pitchFamily="34" charset="0"/>
                        </a:rPr>
                        <a:t>1 Der </a:t>
                      </a:r>
                      <a:r>
                        <a:rPr lang="en-GB" sz="1600" dirty="0" err="1">
                          <a:latin typeface="Century Gothic" panose="020B0502020202020204" pitchFamily="34" charset="0"/>
                        </a:rPr>
                        <a:t>Tisch</a:t>
                      </a:r>
                      <a:r>
                        <a:rPr lang="en-GB" sz="1600" baseline="0" dirty="0">
                          <a:latin typeface="Century Gothic" panose="020B0502020202020204" pitchFamily="34" charset="0"/>
                        </a:rPr>
                        <a:t> _________ auf </a:t>
                      </a:r>
                      <a:r>
                        <a:rPr lang="en-GB" sz="1600" baseline="0" dirty="0" err="1">
                          <a:latin typeface="Century Gothic" panose="020B0502020202020204" pitchFamily="34" charset="0"/>
                        </a:rPr>
                        <a:t>dem</a:t>
                      </a:r>
                      <a:r>
                        <a:rPr lang="en-GB" sz="1600" baseline="0" dirty="0">
                          <a:latin typeface="Century Gothic" panose="020B0502020202020204" pitchFamily="34" charset="0"/>
                        </a:rPr>
                        <a:t> </a:t>
                      </a:r>
                      <a:r>
                        <a:rPr lang="en-GB" sz="1600" baseline="0" dirty="0" err="1">
                          <a:latin typeface="Century Gothic" panose="020B0502020202020204" pitchFamily="34" charset="0"/>
                        </a:rPr>
                        <a:t>Haus</a:t>
                      </a:r>
                      <a:r>
                        <a:rPr lang="en-GB" sz="1600" baseline="0" dirty="0">
                          <a:latin typeface="Century Gothic" panose="020B0502020202020204" pitchFamily="34" charset="0"/>
                        </a:rPr>
                        <a:t>.</a:t>
                      </a:r>
                      <a:endParaRPr lang="en-GB" sz="1600" dirty="0">
                        <a:latin typeface="Century Gothic" panose="020B050202020202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GB" sz="1600" dirty="0">
                          <a:latin typeface="Century Gothic" panose="020B0502020202020204" pitchFamily="34" charset="0"/>
                        </a:rPr>
                        <a:t>2 Der Mann _________ auf den </a:t>
                      </a:r>
                      <a:r>
                        <a:rPr lang="en-GB" sz="1600" dirty="0" err="1">
                          <a:latin typeface="Century Gothic" panose="020B0502020202020204" pitchFamily="34" charset="0"/>
                        </a:rPr>
                        <a:t>Tisch</a:t>
                      </a:r>
                      <a:r>
                        <a:rPr lang="en-GB" sz="1600" dirty="0">
                          <a:latin typeface="Century Gothic" panose="020B0502020202020204" pitchFamily="34" charset="0"/>
                        </a:rPr>
                        <a: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GB" sz="1600" dirty="0">
                          <a:latin typeface="Century Gothic" panose="020B0502020202020204" pitchFamily="34" charset="0"/>
                        </a:rPr>
                        <a:t>3 Der </a:t>
                      </a:r>
                      <a:r>
                        <a:rPr lang="en-GB" sz="1600" dirty="0" err="1">
                          <a:latin typeface="Century Gothic" panose="020B0502020202020204" pitchFamily="34" charset="0"/>
                        </a:rPr>
                        <a:t>Mond</a:t>
                      </a:r>
                      <a:r>
                        <a:rPr lang="en-GB" sz="1600" dirty="0">
                          <a:latin typeface="Century Gothic" panose="020B0502020202020204" pitchFamily="34" charset="0"/>
                        </a:rPr>
                        <a:t> __________ auf die </a:t>
                      </a:r>
                      <a:r>
                        <a:rPr lang="en-GB" sz="1600" dirty="0" err="1">
                          <a:latin typeface="Century Gothic" panose="020B0502020202020204" pitchFamily="34" charset="0"/>
                        </a:rPr>
                        <a:t>Nacht</a:t>
                      </a:r>
                      <a:r>
                        <a:rPr lang="en-GB" sz="1600" dirty="0">
                          <a:latin typeface="Century Gothic" panose="020B0502020202020204" pitchFamily="34" charset="0"/>
                        </a:rPr>
                        <a: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GB" sz="1600" dirty="0">
                          <a:latin typeface="Century Gothic" panose="020B0502020202020204" pitchFamily="34" charset="0"/>
                        </a:rPr>
                        <a:t>4 Der </a:t>
                      </a:r>
                      <a:r>
                        <a:rPr lang="en-GB" sz="1600" dirty="0" err="1">
                          <a:latin typeface="Century Gothic" panose="020B0502020202020204" pitchFamily="34" charset="0"/>
                        </a:rPr>
                        <a:t>Sessel</a:t>
                      </a:r>
                      <a:r>
                        <a:rPr lang="en-GB" sz="1600" dirty="0">
                          <a:latin typeface="Century Gothic" panose="020B0502020202020204" pitchFamily="34" charset="0"/>
                        </a:rPr>
                        <a:t> __________ auf </a:t>
                      </a:r>
                      <a:r>
                        <a:rPr lang="en-GB" sz="1600" dirty="0" err="1">
                          <a:latin typeface="Century Gothic" panose="020B0502020202020204" pitchFamily="34" charset="0"/>
                        </a:rPr>
                        <a:t>dem</a:t>
                      </a:r>
                      <a:r>
                        <a:rPr lang="en-GB" sz="1600" dirty="0">
                          <a:latin typeface="Century Gothic" panose="020B0502020202020204" pitchFamily="34" charset="0"/>
                        </a:rPr>
                        <a:t> </a:t>
                      </a:r>
                      <a:r>
                        <a:rPr lang="en-GB" sz="1600" dirty="0" err="1">
                          <a:latin typeface="Century Gothic" panose="020B0502020202020204" pitchFamily="34" charset="0"/>
                        </a:rPr>
                        <a:t>Tisch</a:t>
                      </a:r>
                      <a:r>
                        <a:rPr lang="en-GB" sz="1600" dirty="0">
                          <a:latin typeface="Century Gothic" panose="020B0502020202020204" pitchFamily="34" charset="0"/>
                        </a:rPr>
                        <a: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r>
                        <a:rPr lang="en-GB" sz="1600" dirty="0">
                          <a:latin typeface="Century Gothic" panose="020B0502020202020204" pitchFamily="34" charset="0"/>
                        </a:rPr>
                        <a:t>5 Der </a:t>
                      </a:r>
                      <a:r>
                        <a:rPr lang="en-GB" sz="1600" dirty="0" err="1">
                          <a:latin typeface="Century Gothic" panose="020B0502020202020204" pitchFamily="34" charset="0"/>
                        </a:rPr>
                        <a:t>Tisch</a:t>
                      </a:r>
                      <a:r>
                        <a:rPr lang="en-GB" sz="1600" dirty="0">
                          <a:latin typeface="Century Gothic" panose="020B0502020202020204" pitchFamily="34" charset="0"/>
                        </a:rPr>
                        <a:t> ___________ auf das </a:t>
                      </a:r>
                      <a:r>
                        <a:rPr lang="en-GB" sz="1600" dirty="0" err="1">
                          <a:latin typeface="Century Gothic" panose="020B0502020202020204" pitchFamily="34" charset="0"/>
                        </a:rPr>
                        <a:t>Haus</a:t>
                      </a:r>
                      <a:r>
                        <a:rPr lang="en-GB" sz="1600" dirty="0">
                          <a:latin typeface="Century Gothic" panose="020B0502020202020204" pitchFamily="34" charset="0"/>
                        </a:rPr>
                        <a: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r>
                        <a:rPr lang="en-GB" sz="1600" dirty="0">
                          <a:latin typeface="Century Gothic" panose="020B0502020202020204" pitchFamily="34" charset="0"/>
                        </a:rPr>
                        <a:t>6 Das</a:t>
                      </a:r>
                      <a:r>
                        <a:rPr lang="en-GB" sz="1600" baseline="0" dirty="0">
                          <a:latin typeface="Century Gothic" panose="020B0502020202020204" pitchFamily="34" charset="0"/>
                        </a:rPr>
                        <a:t> </a:t>
                      </a:r>
                      <a:r>
                        <a:rPr lang="en-GB" sz="1600" baseline="0" dirty="0" err="1">
                          <a:latin typeface="Century Gothic" panose="020B0502020202020204" pitchFamily="34" charset="0"/>
                        </a:rPr>
                        <a:t>Haus</a:t>
                      </a:r>
                      <a:r>
                        <a:rPr lang="en-GB" sz="1600" baseline="0" dirty="0">
                          <a:latin typeface="Century Gothic" panose="020B0502020202020204" pitchFamily="34" charset="0"/>
                        </a:rPr>
                        <a:t> ___________ auf den Berg.</a:t>
                      </a:r>
                      <a:endParaRPr lang="en-GB" sz="1600" dirty="0">
                        <a:latin typeface="Century Gothic" panose="020B0502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r>
                        <a:rPr lang="en-GB" sz="1600" dirty="0">
                          <a:latin typeface="Century Gothic" panose="020B0502020202020204" pitchFamily="34" charset="0"/>
                        </a:rPr>
                        <a:t>7 Der Berg ___________</a:t>
                      </a:r>
                      <a:r>
                        <a:rPr lang="en-GB" sz="1600" baseline="0" dirty="0">
                          <a:latin typeface="Century Gothic" panose="020B0502020202020204" pitchFamily="34" charset="0"/>
                        </a:rPr>
                        <a:t> auf </a:t>
                      </a:r>
                      <a:r>
                        <a:rPr lang="en-GB" sz="1600" baseline="0" dirty="0" err="1">
                          <a:latin typeface="Century Gothic" panose="020B0502020202020204" pitchFamily="34" charset="0"/>
                        </a:rPr>
                        <a:t>dem</a:t>
                      </a:r>
                      <a:r>
                        <a:rPr lang="en-GB" sz="1600" baseline="0" dirty="0">
                          <a:latin typeface="Century Gothic" panose="020B0502020202020204" pitchFamily="34" charset="0"/>
                        </a:rPr>
                        <a:t> </a:t>
                      </a:r>
                      <a:r>
                        <a:rPr lang="en-GB" sz="1600" baseline="0" dirty="0" err="1">
                          <a:latin typeface="Century Gothic" panose="020B0502020202020204" pitchFamily="34" charset="0"/>
                        </a:rPr>
                        <a:t>Mond</a:t>
                      </a:r>
                      <a:r>
                        <a:rPr lang="en-GB" sz="1600" baseline="0" dirty="0">
                          <a:latin typeface="Century Gothic" panose="020B0502020202020204" pitchFamily="34" charset="0"/>
                        </a:rPr>
                        <a:t>.</a:t>
                      </a:r>
                      <a:endParaRPr lang="en-GB" sz="1600" dirty="0">
                        <a:latin typeface="Century Gothic" panose="020B0502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r>
                        <a:rPr lang="en-GB" sz="1600" dirty="0">
                          <a:latin typeface="Century Gothic" panose="020B0502020202020204" pitchFamily="34" charset="0"/>
                        </a:rPr>
                        <a:t>8 Der Mann ___________ auf </a:t>
                      </a:r>
                      <a:r>
                        <a:rPr lang="en-GB" sz="1600" dirty="0" err="1">
                          <a:latin typeface="Century Gothic" panose="020B0502020202020204" pitchFamily="34" charset="0"/>
                        </a:rPr>
                        <a:t>dem</a:t>
                      </a:r>
                      <a:r>
                        <a:rPr lang="en-GB" sz="1600" dirty="0">
                          <a:latin typeface="Century Gothic" panose="020B0502020202020204" pitchFamily="34" charset="0"/>
                        </a:rPr>
                        <a:t> </a:t>
                      </a:r>
                      <a:r>
                        <a:rPr lang="en-GB" sz="1600" dirty="0" err="1">
                          <a:latin typeface="Century Gothic" panose="020B0502020202020204" pitchFamily="34" charset="0"/>
                        </a:rPr>
                        <a:t>Sessel</a:t>
                      </a:r>
                      <a:r>
                        <a:rPr lang="en-GB" sz="1600" dirty="0">
                          <a:latin typeface="Century Gothic" panose="020B0502020202020204" pitchFamily="34" charset="0"/>
                        </a:rPr>
                        <a: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r>
                        <a:rPr lang="en-GB" sz="1600" dirty="0">
                          <a:latin typeface="Century Gothic" panose="020B0502020202020204" pitchFamily="34" charset="0"/>
                        </a:rPr>
                        <a:t>9 Der </a:t>
                      </a:r>
                      <a:r>
                        <a:rPr lang="en-GB" sz="1600" dirty="0" err="1">
                          <a:latin typeface="Century Gothic" panose="020B0502020202020204" pitchFamily="34" charset="0"/>
                        </a:rPr>
                        <a:t>Mond</a:t>
                      </a:r>
                      <a:r>
                        <a:rPr lang="en-GB" sz="1600" dirty="0">
                          <a:latin typeface="Century Gothic" panose="020B0502020202020204" pitchFamily="34" charset="0"/>
                        </a:rPr>
                        <a:t> ___________ auf der </a:t>
                      </a:r>
                      <a:r>
                        <a:rPr lang="en-GB" sz="1600" dirty="0" err="1">
                          <a:latin typeface="Century Gothic" panose="020B0502020202020204" pitchFamily="34" charset="0"/>
                        </a:rPr>
                        <a:t>Nacht</a:t>
                      </a:r>
                      <a:r>
                        <a:rPr lang="en-GB" sz="1600" dirty="0">
                          <a:latin typeface="Century Gothic" panose="020B0502020202020204" pitchFamily="34" charset="0"/>
                        </a:rPr>
                        <a: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14" name="Speech Bubble: Rectangle with Corners Rounded 19">
            <a:extLst>
              <a:ext uri="{FF2B5EF4-FFF2-40B4-BE49-F238E27FC236}">
                <a16:creationId xmlns:a16="http://schemas.microsoft.com/office/drawing/2014/main" id="{A32A26A5-8FA3-438A-A775-4F31378E3174}"/>
              </a:ext>
            </a:extLst>
          </p:cNvPr>
          <p:cNvSpPr/>
          <p:nvPr/>
        </p:nvSpPr>
        <p:spPr>
          <a:xfrm>
            <a:off x="4725144" y="1596254"/>
            <a:ext cx="2029476" cy="758102"/>
          </a:xfrm>
          <a:prstGeom prst="wedgeRoundRectCallout">
            <a:avLst>
              <a:gd name="adj1" fmla="val -47720"/>
              <a:gd name="adj2" fmla="val 27845"/>
              <a:gd name="adj3" fmla="val 16667"/>
            </a:avLst>
          </a:prstGeom>
          <a:solidFill>
            <a:srgbClr val="FDEEB9"/>
          </a:solidFill>
          <a:ln>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GB" sz="1400" dirty="0">
                <a:solidFill>
                  <a:srgbClr val="000000"/>
                </a:solidFill>
                <a:latin typeface="Century Gothic" panose="020B0502020202020204" pitchFamily="34" charset="0"/>
              </a:rPr>
              <a:t>Look back at T3.1 </a:t>
            </a:r>
            <a:r>
              <a:rPr lang="en-GB" sz="1400" dirty="0" err="1">
                <a:solidFill>
                  <a:srgbClr val="000000"/>
                </a:solidFill>
                <a:latin typeface="Century Gothic" panose="020B0502020202020204" pitchFamily="34" charset="0"/>
              </a:rPr>
              <a:t>Woche</a:t>
            </a:r>
            <a:r>
              <a:rPr lang="en-GB" sz="1400" dirty="0">
                <a:solidFill>
                  <a:srgbClr val="000000"/>
                </a:solidFill>
                <a:latin typeface="Century Gothic" panose="020B0502020202020204" pitchFamily="34" charset="0"/>
              </a:rPr>
              <a:t> 3, </a:t>
            </a:r>
            <a:r>
              <a:rPr lang="en-GB" sz="1400" dirty="0" err="1">
                <a:solidFill>
                  <a:srgbClr val="000000"/>
                </a:solidFill>
                <a:latin typeface="Century Gothic" panose="020B0502020202020204" pitchFamily="34" charset="0"/>
              </a:rPr>
              <a:t>p.XX</a:t>
            </a:r>
            <a:r>
              <a:rPr lang="en-GB" sz="1400" dirty="0">
                <a:solidFill>
                  <a:srgbClr val="000000"/>
                </a:solidFill>
                <a:latin typeface="Century Gothic" panose="020B0502020202020204" pitchFamily="34" charset="0"/>
              </a:rPr>
              <a:t> to help, if needed.</a:t>
            </a:r>
            <a:endParaRPr lang="en-US" sz="1400" dirty="0">
              <a:solidFill>
                <a:srgbClr val="000000"/>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421794733"/>
              </p:ext>
            </p:extLst>
          </p:nvPr>
        </p:nvGraphicFramePr>
        <p:xfrm>
          <a:off x="230242" y="5859780"/>
          <a:ext cx="3337158" cy="2966720"/>
        </p:xfrm>
        <a:graphic>
          <a:graphicData uri="http://schemas.openxmlformats.org/drawingml/2006/table">
            <a:tbl>
              <a:tblPr firstRow="1" bandRow="1">
                <a:tableStyleId>{5940675A-B579-460E-94D1-54222C63F5DA}</a:tableStyleId>
              </a:tblPr>
              <a:tblGrid>
                <a:gridCol w="1320934">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tblGrid>
              <a:tr h="370840">
                <a:tc>
                  <a:txBody>
                    <a:bodyPr/>
                    <a:lstStyle/>
                    <a:p>
                      <a:endParaRPr lang="en-GB" sz="1600" dirty="0">
                        <a:latin typeface="Century Gothic" panose="020B0502020202020204" pitchFamily="34" charset="0"/>
                      </a:endParaRPr>
                    </a:p>
                  </a:txBody>
                  <a:tcPr anchor="ctr"/>
                </a:tc>
                <a:tc>
                  <a:txBody>
                    <a:bodyPr/>
                    <a:lstStyle/>
                    <a:p>
                      <a:pPr algn="ctr"/>
                      <a:r>
                        <a:rPr lang="en-GB" sz="1600" b="1" dirty="0">
                          <a:latin typeface="Century Gothic" panose="020B0502020202020204" pitchFamily="34" charset="0"/>
                        </a:rPr>
                        <a:t>Plural</a:t>
                      </a:r>
                    </a:p>
                  </a:txBody>
                  <a:tcPr anchor="ctr"/>
                </a:tc>
                <a:tc>
                  <a:txBody>
                    <a:bodyPr/>
                    <a:lstStyle/>
                    <a:p>
                      <a:pPr algn="ctr"/>
                      <a:r>
                        <a:rPr lang="en-GB" sz="1600" b="1" dirty="0">
                          <a:latin typeface="Century Gothic" panose="020B0502020202020204" pitchFamily="34" charset="0"/>
                        </a:rPr>
                        <a:t>Rule</a:t>
                      </a:r>
                    </a:p>
                  </a:txBody>
                  <a:tcPr anchor="ctr"/>
                </a:tc>
                <a:extLst>
                  <a:ext uri="{0D108BD9-81ED-4DB2-BD59-A6C34878D82A}">
                    <a16:rowId xmlns:a16="http://schemas.microsoft.com/office/drawing/2014/main" val="10000"/>
                  </a:ext>
                </a:extLst>
              </a:tr>
              <a:tr h="370840">
                <a:tc>
                  <a:txBody>
                    <a:bodyPr/>
                    <a:lstStyle/>
                    <a:p>
                      <a:r>
                        <a:rPr lang="en-GB" sz="1600" dirty="0">
                          <a:latin typeface="Century Gothic" panose="020B0502020202020204" pitchFamily="34" charset="0"/>
                        </a:rPr>
                        <a:t>der Mann</a:t>
                      </a:r>
                    </a:p>
                  </a:txBody>
                  <a:tcPr anchor="ctr"/>
                </a:tc>
                <a:tc>
                  <a:txBody>
                    <a:bodyPr/>
                    <a:lstStyle/>
                    <a:p>
                      <a:r>
                        <a:rPr lang="en-GB" sz="1600" dirty="0">
                          <a:latin typeface="Century Gothic" panose="020B0502020202020204" pitchFamily="34" charset="0"/>
                        </a:rPr>
                        <a:t>die</a:t>
                      </a:r>
                      <a:r>
                        <a:rPr lang="en-GB" sz="1600" baseline="0" dirty="0">
                          <a:latin typeface="Century Gothic" panose="020B0502020202020204" pitchFamily="34" charset="0"/>
                        </a:rPr>
                        <a:t> </a:t>
                      </a:r>
                      <a:r>
                        <a:rPr lang="en-GB" sz="1600" dirty="0" err="1">
                          <a:latin typeface="Century Gothic" panose="020B0502020202020204" pitchFamily="34" charset="0"/>
                        </a:rPr>
                        <a:t>Männer</a:t>
                      </a:r>
                      <a:endParaRPr lang="en-GB" sz="1600" b="1" dirty="0">
                        <a:latin typeface="Century Gothic" panose="020B0502020202020204" pitchFamily="34" charset="0"/>
                      </a:endParaRPr>
                    </a:p>
                  </a:txBody>
                  <a:tcPr anchor="ctr"/>
                </a:tc>
                <a:tc>
                  <a:txBody>
                    <a:bodyPr/>
                    <a:lstStyle/>
                    <a:p>
                      <a:pPr algn="ctr"/>
                      <a:endParaRPr lang="en-GB" sz="1600" dirty="0">
                        <a:latin typeface="Century Gothic" panose="020B0502020202020204" pitchFamily="34" charset="0"/>
                      </a:endParaRPr>
                    </a:p>
                  </a:txBody>
                  <a:tcPr anchor="ctr"/>
                </a:tc>
                <a:extLst>
                  <a:ext uri="{0D108BD9-81ED-4DB2-BD59-A6C34878D82A}">
                    <a16:rowId xmlns:a16="http://schemas.microsoft.com/office/drawing/2014/main" val="10001"/>
                  </a:ext>
                </a:extLst>
              </a:tr>
              <a:tr h="370840">
                <a:tc>
                  <a:txBody>
                    <a:bodyPr/>
                    <a:lstStyle/>
                    <a:p>
                      <a:r>
                        <a:rPr lang="en-GB" sz="1600" dirty="0">
                          <a:latin typeface="Century Gothic" panose="020B0502020202020204" pitchFamily="34" charset="0"/>
                        </a:rPr>
                        <a:t>der</a:t>
                      </a:r>
                      <a:r>
                        <a:rPr lang="en-GB" sz="1600" baseline="0" dirty="0">
                          <a:latin typeface="Century Gothic" panose="020B0502020202020204" pitchFamily="34" charset="0"/>
                        </a:rPr>
                        <a:t> </a:t>
                      </a:r>
                      <a:r>
                        <a:rPr lang="en-GB" sz="1600" baseline="0" dirty="0" err="1">
                          <a:latin typeface="Century Gothic" panose="020B0502020202020204" pitchFamily="34" charset="0"/>
                        </a:rPr>
                        <a:t>Tisch</a:t>
                      </a:r>
                      <a:endParaRPr lang="en-GB" sz="1600" dirty="0">
                        <a:latin typeface="Century Gothic" panose="020B0502020202020204" pitchFamily="34" charset="0"/>
                      </a:endParaRPr>
                    </a:p>
                  </a:txBody>
                  <a:tcPr anchor="ctr"/>
                </a:tc>
                <a:tc>
                  <a:txBody>
                    <a:bodyPr/>
                    <a:lstStyle/>
                    <a:p>
                      <a:r>
                        <a:rPr lang="en-GB" sz="1600" dirty="0">
                          <a:latin typeface="Century Gothic" panose="020B0502020202020204" pitchFamily="34" charset="0"/>
                        </a:rPr>
                        <a:t>die </a:t>
                      </a:r>
                      <a:r>
                        <a:rPr lang="en-GB" sz="1600" dirty="0" err="1">
                          <a:latin typeface="Century Gothic" panose="020B0502020202020204" pitchFamily="34" charset="0"/>
                        </a:rPr>
                        <a:t>Tische</a:t>
                      </a:r>
                      <a:endParaRPr lang="en-GB" sz="1600" dirty="0">
                        <a:latin typeface="Century Gothic" panose="020B0502020202020204" pitchFamily="34" charset="0"/>
                      </a:endParaRPr>
                    </a:p>
                  </a:txBody>
                  <a:tcPr anchor="ctr"/>
                </a:tc>
                <a:tc>
                  <a:txBody>
                    <a:bodyPr/>
                    <a:lstStyle/>
                    <a:p>
                      <a:pPr algn="ctr"/>
                      <a:endParaRPr lang="en-GB" sz="1600" dirty="0">
                        <a:latin typeface="Century Gothic" panose="020B0502020202020204" pitchFamily="34" charset="0"/>
                      </a:endParaRPr>
                    </a:p>
                  </a:txBody>
                  <a:tcPr anchor="ctr"/>
                </a:tc>
                <a:extLst>
                  <a:ext uri="{0D108BD9-81ED-4DB2-BD59-A6C34878D82A}">
                    <a16:rowId xmlns:a16="http://schemas.microsoft.com/office/drawing/2014/main" val="10002"/>
                  </a:ext>
                </a:extLst>
              </a:tr>
              <a:tr h="370840">
                <a:tc>
                  <a:txBody>
                    <a:bodyPr/>
                    <a:lstStyle/>
                    <a:p>
                      <a:r>
                        <a:rPr lang="en-GB" sz="1600" dirty="0">
                          <a:latin typeface="Century Gothic" panose="020B0502020202020204" pitchFamily="34" charset="0"/>
                        </a:rPr>
                        <a:t>der </a:t>
                      </a:r>
                      <a:r>
                        <a:rPr lang="en-GB" sz="1600" dirty="0" err="1">
                          <a:latin typeface="Century Gothic" panose="020B0502020202020204" pitchFamily="34" charset="0"/>
                        </a:rPr>
                        <a:t>Sessel</a:t>
                      </a:r>
                      <a:endParaRPr lang="en-GB" sz="1600" dirty="0">
                        <a:latin typeface="Century Gothic" panose="020B0502020202020204" pitchFamily="34" charset="0"/>
                      </a:endParaRPr>
                    </a:p>
                  </a:txBody>
                  <a:tcPr anchor="ctr"/>
                </a:tc>
                <a:tc>
                  <a:txBody>
                    <a:bodyPr/>
                    <a:lstStyle/>
                    <a:p>
                      <a:r>
                        <a:rPr lang="en-GB" sz="1600" dirty="0">
                          <a:latin typeface="Century Gothic" panose="020B0502020202020204" pitchFamily="34" charset="0"/>
                        </a:rPr>
                        <a:t>die </a:t>
                      </a:r>
                      <a:r>
                        <a:rPr lang="en-GB" sz="1600" dirty="0" err="1">
                          <a:latin typeface="Century Gothic" panose="020B0502020202020204" pitchFamily="34" charset="0"/>
                        </a:rPr>
                        <a:t>Sessel</a:t>
                      </a:r>
                      <a:endParaRPr lang="en-GB" sz="1600" dirty="0">
                        <a:latin typeface="Century Gothic" panose="020B0502020202020204" pitchFamily="34" charset="0"/>
                      </a:endParaRPr>
                    </a:p>
                  </a:txBody>
                  <a:tcPr anchor="ctr"/>
                </a:tc>
                <a:tc>
                  <a:txBody>
                    <a:bodyPr/>
                    <a:lstStyle/>
                    <a:p>
                      <a:pPr algn="ctr"/>
                      <a:endParaRPr lang="en-GB" sz="1600" dirty="0">
                        <a:latin typeface="Century Gothic" panose="020B0502020202020204" pitchFamily="34" charset="0"/>
                      </a:endParaRPr>
                    </a:p>
                  </a:txBody>
                  <a:tcPr anchor="ctr"/>
                </a:tc>
                <a:extLst>
                  <a:ext uri="{0D108BD9-81ED-4DB2-BD59-A6C34878D82A}">
                    <a16:rowId xmlns:a16="http://schemas.microsoft.com/office/drawing/2014/main" val="10003"/>
                  </a:ext>
                </a:extLst>
              </a:tr>
              <a:tr h="370840">
                <a:tc>
                  <a:txBody>
                    <a:bodyPr/>
                    <a:lstStyle/>
                    <a:p>
                      <a:r>
                        <a:rPr lang="en-GB" sz="1600" dirty="0">
                          <a:latin typeface="Century Gothic" panose="020B0502020202020204" pitchFamily="34" charset="0"/>
                        </a:rPr>
                        <a:t>das </a:t>
                      </a:r>
                      <a:r>
                        <a:rPr lang="en-GB" sz="1600" dirty="0" err="1">
                          <a:latin typeface="Century Gothic" panose="020B0502020202020204" pitchFamily="34" charset="0"/>
                        </a:rPr>
                        <a:t>Haus</a:t>
                      </a:r>
                      <a:endParaRPr lang="en-GB" sz="1600" dirty="0">
                        <a:latin typeface="Century Gothic" panose="020B0502020202020204" pitchFamily="34" charset="0"/>
                      </a:endParaRPr>
                    </a:p>
                  </a:txBody>
                  <a:tcPr anchor="ctr"/>
                </a:tc>
                <a:tc>
                  <a:txBody>
                    <a:bodyPr/>
                    <a:lstStyle/>
                    <a:p>
                      <a:r>
                        <a:rPr lang="en-GB" sz="1600" dirty="0">
                          <a:latin typeface="Century Gothic" panose="020B0502020202020204" pitchFamily="34" charset="0"/>
                        </a:rPr>
                        <a:t>die </a:t>
                      </a:r>
                      <a:r>
                        <a:rPr lang="en-GB" sz="1600" dirty="0" err="1">
                          <a:latin typeface="Century Gothic" panose="020B0502020202020204" pitchFamily="34" charset="0"/>
                        </a:rPr>
                        <a:t>Häuser</a:t>
                      </a:r>
                      <a:endParaRPr lang="en-GB" sz="1600" dirty="0">
                        <a:latin typeface="Century Gothic" panose="020B0502020202020204" pitchFamily="34" charset="0"/>
                      </a:endParaRPr>
                    </a:p>
                  </a:txBody>
                  <a:tcPr anchor="ctr"/>
                </a:tc>
                <a:tc>
                  <a:txBody>
                    <a:bodyPr/>
                    <a:lstStyle/>
                    <a:p>
                      <a:pPr algn="ctr"/>
                      <a:endParaRPr lang="en-GB" sz="1600" dirty="0">
                        <a:latin typeface="Century Gothic" panose="020B0502020202020204" pitchFamily="34" charset="0"/>
                      </a:endParaRPr>
                    </a:p>
                  </a:txBody>
                  <a:tcPr anchor="ctr"/>
                </a:tc>
                <a:extLst>
                  <a:ext uri="{0D108BD9-81ED-4DB2-BD59-A6C34878D82A}">
                    <a16:rowId xmlns:a16="http://schemas.microsoft.com/office/drawing/2014/main" val="10004"/>
                  </a:ext>
                </a:extLst>
              </a:tr>
              <a:tr h="370840">
                <a:tc>
                  <a:txBody>
                    <a:bodyPr/>
                    <a:lstStyle/>
                    <a:p>
                      <a:r>
                        <a:rPr lang="en-GB" sz="1600" dirty="0">
                          <a:latin typeface="Century Gothic" panose="020B0502020202020204" pitchFamily="34" charset="0"/>
                        </a:rPr>
                        <a:t>die </a:t>
                      </a:r>
                      <a:r>
                        <a:rPr lang="en-GB" sz="1600" dirty="0" err="1">
                          <a:latin typeface="Century Gothic" panose="020B0502020202020204" pitchFamily="34" charset="0"/>
                        </a:rPr>
                        <a:t>Nacht</a:t>
                      </a:r>
                      <a:endParaRPr lang="en-GB" sz="1600" dirty="0">
                        <a:latin typeface="Century Gothic" panose="020B0502020202020204" pitchFamily="34" charset="0"/>
                      </a:endParaRPr>
                    </a:p>
                  </a:txBody>
                  <a:tcPr anchor="ctr"/>
                </a:tc>
                <a:tc>
                  <a:txBody>
                    <a:bodyPr/>
                    <a:lstStyle/>
                    <a:p>
                      <a:r>
                        <a:rPr lang="en-GB" sz="1600" dirty="0">
                          <a:latin typeface="Century Gothic" panose="020B0502020202020204" pitchFamily="34" charset="0"/>
                        </a:rPr>
                        <a:t>die </a:t>
                      </a:r>
                      <a:r>
                        <a:rPr lang="en-GB" sz="1600" dirty="0" err="1">
                          <a:latin typeface="Century Gothic" panose="020B0502020202020204" pitchFamily="34" charset="0"/>
                        </a:rPr>
                        <a:t>Nächte</a:t>
                      </a:r>
                      <a:endParaRPr lang="en-GB" sz="1600" dirty="0">
                        <a:latin typeface="Century Gothic" panose="020B0502020202020204" pitchFamily="34" charset="0"/>
                      </a:endParaRPr>
                    </a:p>
                  </a:txBody>
                  <a:tcPr anchor="ctr"/>
                </a:tc>
                <a:tc>
                  <a:txBody>
                    <a:bodyPr/>
                    <a:lstStyle/>
                    <a:p>
                      <a:pPr algn="ctr"/>
                      <a:endParaRPr lang="en-GB" sz="1600" dirty="0">
                        <a:latin typeface="Century Gothic" panose="020B0502020202020204" pitchFamily="34" charset="0"/>
                      </a:endParaRPr>
                    </a:p>
                  </a:txBody>
                  <a:tcPr anchor="ctr"/>
                </a:tc>
                <a:extLst>
                  <a:ext uri="{0D108BD9-81ED-4DB2-BD59-A6C34878D82A}">
                    <a16:rowId xmlns:a16="http://schemas.microsoft.com/office/drawing/2014/main" val="10005"/>
                  </a:ext>
                </a:extLst>
              </a:tr>
              <a:tr h="370840">
                <a:tc>
                  <a:txBody>
                    <a:bodyPr/>
                    <a:lstStyle/>
                    <a:p>
                      <a:r>
                        <a:rPr lang="en-GB" sz="1600" dirty="0">
                          <a:latin typeface="Century Gothic" panose="020B0502020202020204" pitchFamily="34" charset="0"/>
                        </a:rPr>
                        <a:t>der Berg</a:t>
                      </a:r>
                    </a:p>
                  </a:txBody>
                  <a:tcPr anchor="ctr"/>
                </a:tc>
                <a:tc>
                  <a:txBody>
                    <a:bodyPr/>
                    <a:lstStyle/>
                    <a:p>
                      <a:r>
                        <a:rPr lang="en-GB" sz="1600" dirty="0">
                          <a:latin typeface="Century Gothic" panose="020B0502020202020204" pitchFamily="34" charset="0"/>
                        </a:rPr>
                        <a:t>die Berge</a:t>
                      </a:r>
                    </a:p>
                  </a:txBody>
                  <a:tcPr anchor="ctr"/>
                </a:tc>
                <a:tc>
                  <a:txBody>
                    <a:bodyPr/>
                    <a:lstStyle/>
                    <a:p>
                      <a:pPr algn="ctr"/>
                      <a:endParaRPr lang="en-GB" sz="1600" dirty="0">
                        <a:latin typeface="Century Gothic" panose="020B0502020202020204" pitchFamily="34" charset="0"/>
                      </a:endParaRPr>
                    </a:p>
                  </a:txBody>
                  <a:tcPr anchor="ctr"/>
                </a:tc>
                <a:extLst>
                  <a:ext uri="{0D108BD9-81ED-4DB2-BD59-A6C34878D82A}">
                    <a16:rowId xmlns:a16="http://schemas.microsoft.com/office/drawing/2014/main" val="10006"/>
                  </a:ext>
                </a:extLst>
              </a:tr>
              <a:tr h="370840">
                <a:tc>
                  <a:txBody>
                    <a:bodyPr/>
                    <a:lstStyle/>
                    <a:p>
                      <a:r>
                        <a:rPr lang="en-GB" sz="1600" dirty="0">
                          <a:latin typeface="Century Gothic" panose="020B0502020202020204" pitchFamily="34" charset="0"/>
                        </a:rPr>
                        <a:t>der </a:t>
                      </a:r>
                      <a:r>
                        <a:rPr lang="en-GB" sz="1600" dirty="0" err="1">
                          <a:latin typeface="Century Gothic" panose="020B0502020202020204" pitchFamily="34" charset="0"/>
                        </a:rPr>
                        <a:t>Mond</a:t>
                      </a:r>
                      <a:endParaRPr lang="en-GB" sz="1600" dirty="0">
                        <a:latin typeface="Century Gothic" panose="020B0502020202020204" pitchFamily="34" charset="0"/>
                      </a:endParaRPr>
                    </a:p>
                  </a:txBody>
                  <a:tcPr anchor="ctr"/>
                </a:tc>
                <a:tc>
                  <a:txBody>
                    <a:bodyPr/>
                    <a:lstStyle/>
                    <a:p>
                      <a:r>
                        <a:rPr lang="en-GB" sz="1600" dirty="0">
                          <a:latin typeface="Century Gothic" panose="020B0502020202020204" pitchFamily="34" charset="0"/>
                        </a:rPr>
                        <a:t>die Monde</a:t>
                      </a:r>
                    </a:p>
                  </a:txBody>
                  <a:tcPr anchor="ctr"/>
                </a:tc>
                <a:tc>
                  <a:txBody>
                    <a:bodyPr/>
                    <a:lstStyle/>
                    <a:p>
                      <a:pPr algn="ctr"/>
                      <a:endParaRPr lang="en-GB" sz="1600" dirty="0">
                        <a:latin typeface="Century Gothic" panose="020B0502020202020204" pitchFamily="34" charset="0"/>
                      </a:endParaRPr>
                    </a:p>
                  </a:txBody>
                  <a:tcPr anchor="ctr"/>
                </a:tc>
                <a:extLst>
                  <a:ext uri="{0D108BD9-81ED-4DB2-BD59-A6C34878D82A}">
                    <a16:rowId xmlns:a16="http://schemas.microsoft.com/office/drawing/2014/main" val="10007"/>
                  </a:ext>
                </a:extLst>
              </a:tr>
            </a:tbl>
          </a:graphicData>
        </a:graphic>
      </p:graphicFrame>
      <p:sp>
        <p:nvSpPr>
          <p:cNvPr id="17" name="TextBox 16"/>
          <p:cNvSpPr txBox="1"/>
          <p:nvPr/>
        </p:nvSpPr>
        <p:spPr>
          <a:xfrm>
            <a:off x="144431" y="5388053"/>
            <a:ext cx="6786815" cy="338554"/>
          </a:xfrm>
          <a:prstGeom prst="rect">
            <a:avLst/>
          </a:prstGeom>
          <a:noFill/>
        </p:spPr>
        <p:txBody>
          <a:bodyPr wrap="square" rtlCol="0">
            <a:spAutoFit/>
          </a:bodyPr>
          <a:lstStyle/>
          <a:p>
            <a:r>
              <a:rPr lang="en-GB" sz="1600" b="1" dirty="0">
                <a:latin typeface="Century Gothic" panose="020B0502020202020204" pitchFamily="34" charset="0"/>
              </a:rPr>
              <a:t>Look at these plurals. Rule 1,2,3, 4 or none of the rules you know?</a:t>
            </a:r>
          </a:p>
        </p:txBody>
      </p:sp>
      <p:sp>
        <p:nvSpPr>
          <p:cNvPr id="18" name="Speech Bubble: Rectangle with Corners Rounded 19">
            <a:extLst>
              <a:ext uri="{FF2B5EF4-FFF2-40B4-BE49-F238E27FC236}">
                <a16:creationId xmlns:a16="http://schemas.microsoft.com/office/drawing/2014/main" id="{A32A26A5-8FA3-438A-A775-4F31378E3174}"/>
              </a:ext>
            </a:extLst>
          </p:cNvPr>
          <p:cNvSpPr/>
          <p:nvPr/>
        </p:nvSpPr>
        <p:spPr>
          <a:xfrm>
            <a:off x="4322474" y="5726607"/>
            <a:ext cx="2029476" cy="758102"/>
          </a:xfrm>
          <a:prstGeom prst="wedgeRoundRectCallout">
            <a:avLst>
              <a:gd name="adj1" fmla="val -47720"/>
              <a:gd name="adj2" fmla="val 27845"/>
              <a:gd name="adj3" fmla="val 16667"/>
            </a:avLst>
          </a:prstGeom>
          <a:solidFill>
            <a:srgbClr val="FDEEB9"/>
          </a:solidFill>
          <a:ln>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GB" sz="1400" dirty="0">
                <a:solidFill>
                  <a:srgbClr val="000000"/>
                </a:solidFill>
                <a:latin typeface="Century Gothic" panose="020B0502020202020204" pitchFamily="34" charset="0"/>
              </a:rPr>
              <a:t>Look back at p.27, 28 and 31 for help, if needed.</a:t>
            </a:r>
            <a:endParaRPr lang="en-US" sz="1400" dirty="0">
              <a:solidFill>
                <a:srgbClr val="000000"/>
              </a:solidFill>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4346" y="2498511"/>
            <a:ext cx="872505" cy="780893"/>
          </a:xfrm>
          <a:prstGeom prst="rect">
            <a:avLst/>
          </a:prstGeom>
        </p:spPr>
      </p:pic>
      <p:pic>
        <p:nvPicPr>
          <p:cNvPr id="20" name="Picture 19"/>
          <p:cNvPicPr>
            <a:picLocks noChangeAspect="1"/>
          </p:cNvPicPr>
          <p:nvPr/>
        </p:nvPicPr>
        <p:blipFill>
          <a:blip r:embed="rId5"/>
          <a:stretch>
            <a:fillRect/>
          </a:stretch>
        </p:blipFill>
        <p:spPr>
          <a:xfrm>
            <a:off x="5791438" y="4448559"/>
            <a:ext cx="914515" cy="555241"/>
          </a:xfrm>
          <a:prstGeom prst="rect">
            <a:avLst/>
          </a:prstGeom>
        </p:spPr>
      </p:pic>
      <p:pic>
        <p:nvPicPr>
          <p:cNvPr id="21" name="Picture 20"/>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631782" y="3734976"/>
            <a:ext cx="1026948" cy="676242"/>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3176" y="2612334"/>
            <a:ext cx="591170" cy="118233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2688" y="3449309"/>
            <a:ext cx="1177082" cy="762651"/>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900630" y="4566994"/>
            <a:ext cx="606049" cy="529819"/>
          </a:xfrm>
          <a:prstGeom prst="rect">
            <a:avLst/>
          </a:prstGeom>
        </p:spPr>
      </p:pic>
      <p:sp>
        <p:nvSpPr>
          <p:cNvPr id="24" name="Speech Bubble: Rectangle with Corners Rounded 19">
            <a:extLst>
              <a:ext uri="{FF2B5EF4-FFF2-40B4-BE49-F238E27FC236}">
                <a16:creationId xmlns:a16="http://schemas.microsoft.com/office/drawing/2014/main" id="{A32A26A5-8FA3-438A-A775-4F31378E3174}"/>
              </a:ext>
            </a:extLst>
          </p:cNvPr>
          <p:cNvSpPr/>
          <p:nvPr/>
        </p:nvSpPr>
        <p:spPr>
          <a:xfrm>
            <a:off x="3696913" y="7671283"/>
            <a:ext cx="1506741" cy="507484"/>
          </a:xfrm>
          <a:prstGeom prst="wedgeRoundRectCallout">
            <a:avLst>
              <a:gd name="adj1" fmla="val -47720"/>
              <a:gd name="adj2" fmla="val 27845"/>
              <a:gd name="adj3" fmla="val 16667"/>
            </a:avLst>
          </a:prstGeom>
          <a:solidFill>
            <a:schemeClr val="bg1">
              <a:lumMod val="95000"/>
            </a:schemeClr>
          </a:solidFill>
          <a:ln>
            <a:solidFill>
              <a:schemeClr val="tx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GB" sz="1400" dirty="0">
                <a:solidFill>
                  <a:srgbClr val="000000"/>
                </a:solidFill>
                <a:latin typeface="Century Gothic" panose="020B0502020202020204" pitchFamily="34" charset="0"/>
              </a:rPr>
              <a:t>Why is this one unusual?</a:t>
            </a:r>
            <a:endParaRPr lang="en-US" sz="1400" dirty="0">
              <a:solidFill>
                <a:srgbClr val="000000"/>
              </a:solidFill>
            </a:endParaRPr>
          </a:p>
        </p:txBody>
      </p:sp>
      <p:cxnSp>
        <p:nvCxnSpPr>
          <p:cNvPr id="10" name="Straight Arrow Connector 9"/>
          <p:cNvCxnSpPr>
            <a:stCxn id="24" idx="1"/>
          </p:cNvCxnSpPr>
          <p:nvPr/>
        </p:nvCxnSpPr>
        <p:spPr>
          <a:xfrm flipH="1">
            <a:off x="3428999" y="7925025"/>
            <a:ext cx="2679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2321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01553466"/>
              </p:ext>
            </p:extLst>
          </p:nvPr>
        </p:nvGraphicFramePr>
        <p:xfrm>
          <a:off x="116632" y="1309468"/>
          <a:ext cx="3024336" cy="7491120"/>
        </p:xfrm>
        <a:graphic>
          <a:graphicData uri="http://schemas.openxmlformats.org/drawingml/2006/table">
            <a:tbl>
              <a:tblPr>
                <a:tableStyleId>{616DA210-FB5B-4158-B5E0-FEB733F419BA}</a:tableStyleId>
              </a:tblPr>
              <a:tblGrid>
                <a:gridCol w="404934">
                  <a:extLst>
                    <a:ext uri="{9D8B030D-6E8A-4147-A177-3AD203B41FA5}">
                      <a16:colId xmlns:a16="http://schemas.microsoft.com/office/drawing/2014/main" val="20000"/>
                    </a:ext>
                  </a:extLst>
                </a:gridCol>
                <a:gridCol w="1107234">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tblGrid>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1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sein</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to be | being</a:t>
                      </a:r>
                    </a:p>
                  </a:txBody>
                  <a:tcPr marL="90000" marR="90000" marT="46800" marB="46800" anchor="b"/>
                </a:tc>
                <a:extLst>
                  <a:ext uri="{0D108BD9-81ED-4DB2-BD59-A6C34878D82A}">
                    <a16:rowId xmlns:a16="http://schemas.microsoft.com/office/drawing/2014/main" val="10000"/>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2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ist</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is</a:t>
                      </a:r>
                    </a:p>
                  </a:txBody>
                  <a:tcPr marL="90000" marR="90000" marT="46800" marB="46800" anchor="b"/>
                </a:tc>
                <a:extLst>
                  <a:ext uri="{0D108BD9-81ED-4DB2-BD59-A6C34878D82A}">
                    <a16:rowId xmlns:a16="http://schemas.microsoft.com/office/drawing/2014/main" val="10001"/>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3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wo?</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where?</a:t>
                      </a:r>
                    </a:p>
                  </a:txBody>
                  <a:tcPr marL="90000" marR="90000" marT="46800" marB="46800" anchor="b"/>
                </a:tc>
                <a:extLst>
                  <a:ext uri="{0D108BD9-81ED-4DB2-BD59-A6C34878D82A}">
                    <a16:rowId xmlns:a16="http://schemas.microsoft.com/office/drawing/2014/main" val="10002"/>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4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hier</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here</a:t>
                      </a:r>
                    </a:p>
                  </a:txBody>
                  <a:tcPr marL="90000" marR="90000" marT="46800" marB="46800" anchor="b"/>
                </a:tc>
                <a:extLst>
                  <a:ext uri="{0D108BD9-81ED-4DB2-BD59-A6C34878D82A}">
                    <a16:rowId xmlns:a16="http://schemas.microsoft.com/office/drawing/2014/main" val="10003"/>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5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there</a:t>
                      </a:r>
                    </a:p>
                  </a:txBody>
                  <a:tcPr marL="90000" marR="90000" marT="46800" marB="46800" anchor="b"/>
                </a:tc>
                <a:extLst>
                  <a:ext uri="{0D108BD9-81ED-4DB2-BD59-A6C34878D82A}">
                    <a16:rowId xmlns:a16="http://schemas.microsoft.com/office/drawing/2014/main" val="10004"/>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6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Heft</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exercise book</a:t>
                      </a:r>
                    </a:p>
                  </a:txBody>
                  <a:tcPr marL="90000" marR="90000" marT="46800" marB="46800" anchor="b"/>
                </a:tc>
                <a:extLst>
                  <a:ext uri="{0D108BD9-81ED-4DB2-BD59-A6C34878D82A}">
                    <a16:rowId xmlns:a16="http://schemas.microsoft.com/office/drawing/2014/main" val="10005"/>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7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Fenster</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window</a:t>
                      </a:r>
                    </a:p>
                  </a:txBody>
                  <a:tcPr marL="90000" marR="90000" marT="46800" marB="46800" anchor="b"/>
                </a:tc>
                <a:extLst>
                  <a:ext uri="{0D108BD9-81ED-4DB2-BD59-A6C34878D82A}">
                    <a16:rowId xmlns:a16="http://schemas.microsoft.com/office/drawing/2014/main" val="10006"/>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8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Tisch</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table</a:t>
                      </a:r>
                    </a:p>
                  </a:txBody>
                  <a:tcPr marL="90000" marR="90000" marT="46800" marB="46800" anchor="b"/>
                </a:tc>
                <a:extLst>
                  <a:ext uri="{0D108BD9-81ED-4DB2-BD59-A6C34878D82A}">
                    <a16:rowId xmlns:a16="http://schemas.microsoft.com/office/drawing/2014/main" val="10007"/>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9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Tafel</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board</a:t>
                      </a:r>
                    </a:p>
                  </a:txBody>
                  <a:tcPr marL="90000" marR="90000" marT="46800" marB="46800" anchor="b"/>
                </a:tc>
                <a:extLst>
                  <a:ext uri="{0D108BD9-81ED-4DB2-BD59-A6C34878D82A}">
                    <a16:rowId xmlns:a16="http://schemas.microsoft.com/office/drawing/2014/main" val="10008"/>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10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Flasche</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bottle</a:t>
                      </a:r>
                    </a:p>
                  </a:txBody>
                  <a:tcPr marL="90000" marR="90000" marT="46800" marB="46800" anchor="b"/>
                </a:tc>
                <a:extLst>
                  <a:ext uri="{0D108BD9-81ED-4DB2-BD59-A6C34878D82A}">
                    <a16:rowId xmlns:a16="http://schemas.microsoft.com/office/drawing/2014/main" val="10009"/>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11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und</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and</a:t>
                      </a:r>
                    </a:p>
                  </a:txBody>
                  <a:tcPr marL="90000" marR="90000" marT="46800" marB="46800" anchor="b"/>
                </a:tc>
                <a:extLst>
                  <a:ext uri="{0D108BD9-81ED-4DB2-BD59-A6C34878D82A}">
                    <a16:rowId xmlns:a16="http://schemas.microsoft.com/office/drawing/2014/main" val="10010"/>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12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Deutsch</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German (noun)</a:t>
                      </a:r>
                    </a:p>
                  </a:txBody>
                  <a:tcPr marL="90000" marR="90000" marT="46800" marB="46800" anchor="b"/>
                </a:tc>
                <a:extLst>
                  <a:ext uri="{0D108BD9-81ED-4DB2-BD59-A6C34878D82A}">
                    <a16:rowId xmlns:a16="http://schemas.microsoft.com/office/drawing/2014/main" val="10011"/>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13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ja</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yes</a:t>
                      </a:r>
                    </a:p>
                  </a:txBody>
                  <a:tcPr marL="90000" marR="90000" marT="46800" marB="46800" anchor="b"/>
                </a:tc>
                <a:extLst>
                  <a:ext uri="{0D108BD9-81ED-4DB2-BD59-A6C34878D82A}">
                    <a16:rowId xmlns:a16="http://schemas.microsoft.com/office/drawing/2014/main" val="10012"/>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14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nein</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no</a:t>
                      </a:r>
                    </a:p>
                  </a:txBody>
                  <a:tcPr marL="90000" marR="90000" marT="46800" marB="46800" anchor="b"/>
                </a:tc>
                <a:extLst>
                  <a:ext uri="{0D108BD9-81ED-4DB2-BD59-A6C34878D82A}">
                    <a16:rowId xmlns:a16="http://schemas.microsoft.com/office/drawing/2014/main" val="10013"/>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15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sagen</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to say, tell </a:t>
                      </a:r>
                    </a:p>
                  </a:txBody>
                  <a:tcPr marL="90000" marR="90000" marT="46800" marB="46800" anchor="b"/>
                </a:tc>
                <a:extLst>
                  <a:ext uri="{0D108BD9-81ED-4DB2-BD59-A6C34878D82A}">
                    <a16:rowId xmlns:a16="http://schemas.microsoft.com/office/drawing/2014/main" val="10014"/>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16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sagt</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says, tells </a:t>
                      </a:r>
                    </a:p>
                  </a:txBody>
                  <a:tcPr marL="90000" marR="90000" marT="46800" marB="46800" anchor="b"/>
                </a:tc>
                <a:extLst>
                  <a:ext uri="{0D108BD9-81ED-4DB2-BD59-A6C34878D82A}">
                    <a16:rowId xmlns:a16="http://schemas.microsoft.com/office/drawing/2014/main" val="10015"/>
                  </a:ext>
                </a:extLst>
              </a:tr>
              <a:tr h="452249">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17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wie sagt man…?</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how do you say…?</a:t>
                      </a:r>
                    </a:p>
                  </a:txBody>
                  <a:tcPr marL="90000" marR="90000" marT="46800" marB="46800" anchor="b"/>
                </a:tc>
                <a:extLst>
                  <a:ext uri="{0D108BD9-81ED-4DB2-BD59-A6C34878D82A}">
                    <a16:rowId xmlns:a16="http://schemas.microsoft.com/office/drawing/2014/main" val="10016"/>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18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ich bin</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I am, I'm</a:t>
                      </a:r>
                    </a:p>
                  </a:txBody>
                  <a:tcPr marL="90000" marR="90000" marT="46800" marB="46800" anchor="b"/>
                </a:tc>
                <a:extLst>
                  <a:ext uri="{0D108BD9-81ED-4DB2-BD59-A6C34878D82A}">
                    <a16:rowId xmlns:a16="http://schemas.microsoft.com/office/drawing/2014/main" val="10017"/>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19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und du?</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and you?</a:t>
                      </a:r>
                    </a:p>
                  </a:txBody>
                  <a:tcPr marL="90000" marR="90000" marT="46800" marB="46800" anchor="b"/>
                </a:tc>
                <a:extLst>
                  <a:ext uri="{0D108BD9-81ED-4DB2-BD59-A6C34878D82A}">
                    <a16:rowId xmlns:a16="http://schemas.microsoft.com/office/drawing/2014/main" val="10018"/>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20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man</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one, you</a:t>
                      </a:r>
                    </a:p>
                  </a:txBody>
                  <a:tcPr marL="90000" marR="90000" marT="46800" marB="46800" anchor="b"/>
                </a:tc>
                <a:extLst>
                  <a:ext uri="{0D108BD9-81ED-4DB2-BD59-A6C34878D82A}">
                    <a16:rowId xmlns:a16="http://schemas.microsoft.com/office/drawing/2014/main" val="10019"/>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21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Hallo!</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Hello!</a:t>
                      </a:r>
                    </a:p>
                  </a:txBody>
                  <a:tcPr marL="90000" marR="90000" marT="46800" marB="46800" anchor="b"/>
                </a:tc>
                <a:extLst>
                  <a:ext uri="{0D108BD9-81ED-4DB2-BD59-A6C34878D82A}">
                    <a16:rowId xmlns:a16="http://schemas.microsoft.com/office/drawing/2014/main" val="10020"/>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22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Tschüs!</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Bye!</a:t>
                      </a:r>
                    </a:p>
                  </a:txBody>
                  <a:tcPr marL="90000" marR="90000" marT="46800" marB="46800" anchor="b"/>
                </a:tc>
                <a:extLst>
                  <a:ext uri="{0D108BD9-81ED-4DB2-BD59-A6C34878D82A}">
                    <a16:rowId xmlns:a16="http://schemas.microsoft.com/office/drawing/2014/main" val="10021"/>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23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kalt</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cold</a:t>
                      </a:r>
                    </a:p>
                  </a:txBody>
                  <a:tcPr marL="90000" marR="90000" marT="46800" marB="46800" anchor="b"/>
                </a:tc>
                <a:extLst>
                  <a:ext uri="{0D108BD9-81ED-4DB2-BD59-A6C34878D82A}">
                    <a16:rowId xmlns:a16="http://schemas.microsoft.com/office/drawing/2014/main" val="10022"/>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24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klar</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clear</a:t>
                      </a:r>
                    </a:p>
                  </a:txBody>
                  <a:tcPr marL="90000" marR="90000" marT="46800" marB="46800" anchor="b"/>
                </a:tc>
                <a:extLst>
                  <a:ext uri="{0D108BD9-81ED-4DB2-BD59-A6C34878D82A}">
                    <a16:rowId xmlns:a16="http://schemas.microsoft.com/office/drawing/2014/main" val="10023"/>
                  </a:ext>
                </a:extLst>
              </a:tr>
              <a:tr h="282113">
                <a:tc>
                  <a:txBody>
                    <a:bodyPr/>
                    <a:lstStyle/>
                    <a:p>
                      <a:pPr algn="ctr">
                        <a:lnSpc>
                          <a:spcPct val="107000"/>
                        </a:lnSpc>
                        <a:spcAft>
                          <a:spcPts val="0"/>
                        </a:spcAft>
                      </a:pPr>
                      <a:r>
                        <a:rPr lang="en-GB" sz="1300" dirty="0">
                          <a:effectLst/>
                          <a:latin typeface="Century Gothic" panose="020B0502020202020204" pitchFamily="34" charset="0"/>
                          <a:cs typeface="Arial" panose="020B0604020202020204" pitchFamily="34" charset="0"/>
                        </a:rPr>
                        <a:t>25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warm</a:t>
                      </a:r>
                    </a:p>
                  </a:txBody>
                  <a:tcPr marL="90000" marR="90000" marT="46800" marB="46800" anchor="b"/>
                </a:tc>
                <a:tc>
                  <a:txBody>
                    <a:bodyPr/>
                    <a:lstStyle/>
                    <a:p>
                      <a:pPr algn="l" fontAlgn="b"/>
                      <a:r>
                        <a:rPr lang="en-GB" sz="1300" b="0" i="0" u="none" strike="noStrike" dirty="0">
                          <a:solidFill>
                            <a:srgbClr val="000000"/>
                          </a:solidFill>
                          <a:effectLst/>
                          <a:latin typeface="Century Gothic" panose="020B0502020202020204" pitchFamily="34" charset="0"/>
                        </a:rPr>
                        <a:t>warm</a:t>
                      </a:r>
                    </a:p>
                  </a:txBody>
                  <a:tcPr marL="90000" marR="90000" marT="46800" marB="46800" anchor="b"/>
                </a:tc>
                <a:extLst>
                  <a:ext uri="{0D108BD9-81ED-4DB2-BD59-A6C34878D82A}">
                    <a16:rowId xmlns:a16="http://schemas.microsoft.com/office/drawing/2014/main" val="1002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852133180"/>
              </p:ext>
            </p:extLst>
          </p:nvPr>
        </p:nvGraphicFramePr>
        <p:xfrm>
          <a:off x="3428999" y="1309468"/>
          <a:ext cx="3283912" cy="7480887"/>
        </p:xfrm>
        <a:graphic>
          <a:graphicData uri="http://schemas.openxmlformats.org/drawingml/2006/table">
            <a:tbl>
              <a:tblPr>
                <a:tableStyleId>{616DA210-FB5B-4158-B5E0-FEB733F419BA}</a:tableStyleId>
              </a:tblPr>
              <a:tblGrid>
                <a:gridCol w="387771">
                  <a:extLst>
                    <a:ext uri="{9D8B030D-6E8A-4147-A177-3AD203B41FA5}">
                      <a16:colId xmlns:a16="http://schemas.microsoft.com/office/drawing/2014/main" val="20000"/>
                    </a:ext>
                  </a:extLst>
                </a:gridCol>
                <a:gridCol w="1268454">
                  <a:extLst>
                    <a:ext uri="{9D8B030D-6E8A-4147-A177-3AD203B41FA5}">
                      <a16:colId xmlns:a16="http://schemas.microsoft.com/office/drawing/2014/main" val="20001"/>
                    </a:ext>
                  </a:extLst>
                </a:gridCol>
                <a:gridCol w="1627687">
                  <a:extLst>
                    <a:ext uri="{9D8B030D-6E8A-4147-A177-3AD203B41FA5}">
                      <a16:colId xmlns:a16="http://schemas.microsoft.com/office/drawing/2014/main" val="20002"/>
                    </a:ext>
                  </a:extLst>
                </a:gridCol>
              </a:tblGrid>
              <a:tr h="188883">
                <a:tc>
                  <a:txBody>
                    <a:bodyPr/>
                    <a:lstStyle/>
                    <a:p>
                      <a:pPr>
                        <a:lnSpc>
                          <a:spcPct val="107000"/>
                        </a:lnSpc>
                        <a:spcAft>
                          <a:spcPts val="0"/>
                        </a:spcAft>
                      </a:pPr>
                      <a:r>
                        <a:rPr lang="en-GB" sz="1300" dirty="0">
                          <a:effectLst/>
                          <a:latin typeface="Century Gothic" panose="020B0502020202020204" pitchFamily="34" charset="0"/>
                          <a:cs typeface="Arial" panose="020B0604020202020204" pitchFamily="34" charset="0"/>
                        </a:rPr>
                        <a:t>26 </a:t>
                      </a:r>
                      <a:endParaRPr lang="en-GB" sz="13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dirty="0">
                          <a:solidFill>
                            <a:srgbClr val="000000"/>
                          </a:solidFill>
                          <a:effectLst/>
                          <a:latin typeface="Century Gothic" panose="020B0502020202020204" pitchFamily="34" charset="0"/>
                        </a:rPr>
                        <a:t>das </a:t>
                      </a:r>
                      <a:r>
                        <a:rPr lang="en-GB" sz="1300" b="0" i="0" u="none" strike="noStrike" dirty="0" err="1">
                          <a:solidFill>
                            <a:srgbClr val="000000"/>
                          </a:solidFill>
                          <a:effectLst/>
                          <a:latin typeface="Century Gothic" panose="020B0502020202020204" pitchFamily="34" charset="0"/>
                        </a:rPr>
                        <a:t>Paar</a:t>
                      </a:r>
                      <a:endParaRPr lang="en-GB" sz="1300" b="0" i="0" u="none" strike="noStrike" dirty="0">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pair</a:t>
                      </a:r>
                    </a:p>
                  </a:txBody>
                  <a:tcPr marL="90000" marR="90000" marT="46800" marB="46800" anchor="b"/>
                </a:tc>
                <a:extLst>
                  <a:ext uri="{0D108BD9-81ED-4DB2-BD59-A6C34878D82A}">
                    <a16:rowId xmlns:a16="http://schemas.microsoft.com/office/drawing/2014/main" val="10000"/>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27 </a:t>
                      </a:r>
                      <a:endParaRPr lang="en-GB" sz="130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die Klasse</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class</a:t>
                      </a:r>
                    </a:p>
                  </a:txBody>
                  <a:tcPr marL="90000" marR="90000" marT="46800" marB="46800" anchor="b"/>
                </a:tc>
                <a:extLst>
                  <a:ext uri="{0D108BD9-81ED-4DB2-BD59-A6C34878D82A}">
                    <a16:rowId xmlns:a16="http://schemas.microsoft.com/office/drawing/2014/main" val="10001"/>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28 </a:t>
                      </a:r>
                      <a:endParaRPr lang="en-GB" sz="130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der Tag</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day</a:t>
                      </a:r>
                    </a:p>
                  </a:txBody>
                  <a:tcPr marL="90000" marR="90000" marT="46800" marB="46800" anchor="b"/>
                </a:tc>
                <a:extLst>
                  <a:ext uri="{0D108BD9-81ED-4DB2-BD59-A6C34878D82A}">
                    <a16:rowId xmlns:a16="http://schemas.microsoft.com/office/drawing/2014/main" val="10002"/>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29 </a:t>
                      </a:r>
                      <a:endParaRPr lang="en-GB" sz="130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was?</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what?</a:t>
                      </a:r>
                    </a:p>
                  </a:txBody>
                  <a:tcPr marL="90000" marR="90000" marT="46800" marB="46800" anchor="b"/>
                </a:tc>
                <a:extLst>
                  <a:ext uri="{0D108BD9-81ED-4DB2-BD59-A6C34878D82A}">
                    <a16:rowId xmlns:a16="http://schemas.microsoft.com/office/drawing/2014/main" val="10003"/>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30 </a:t>
                      </a:r>
                      <a:endParaRPr lang="en-GB" sz="130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richtig</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right, correct</a:t>
                      </a:r>
                    </a:p>
                  </a:txBody>
                  <a:tcPr marL="90000" marR="90000" marT="46800" marB="46800" anchor="b"/>
                </a:tc>
                <a:extLst>
                  <a:ext uri="{0D108BD9-81ED-4DB2-BD59-A6C34878D82A}">
                    <a16:rowId xmlns:a16="http://schemas.microsoft.com/office/drawing/2014/main" val="10004"/>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31 </a:t>
                      </a:r>
                      <a:endParaRPr lang="en-GB" sz="130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falsch</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wrong, false</a:t>
                      </a:r>
                    </a:p>
                  </a:txBody>
                  <a:tcPr marL="90000" marR="90000" marT="46800" marB="46800" anchor="b"/>
                </a:tc>
                <a:extLst>
                  <a:ext uri="{0D108BD9-81ED-4DB2-BD59-A6C34878D82A}">
                    <a16:rowId xmlns:a16="http://schemas.microsoft.com/office/drawing/2014/main" val="10005"/>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32 </a:t>
                      </a:r>
                      <a:endParaRPr lang="en-GB" sz="130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nicht</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not</a:t>
                      </a:r>
                    </a:p>
                  </a:txBody>
                  <a:tcPr marL="90000" marR="90000" marT="46800" marB="46800" anchor="b"/>
                </a:tc>
                <a:extLst>
                  <a:ext uri="{0D108BD9-81ED-4DB2-BD59-A6C34878D82A}">
                    <a16:rowId xmlns:a16="http://schemas.microsoft.com/office/drawing/2014/main" val="10006"/>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33.</a:t>
                      </a:r>
                      <a:endParaRPr lang="en-GB" sz="1300">
                        <a:solidFill>
                          <a:srgbClr val="000000"/>
                        </a:solidFill>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klein</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small</a:t>
                      </a:r>
                    </a:p>
                  </a:txBody>
                  <a:tcPr marL="90000" marR="90000" marT="46800" marB="46800" anchor="b"/>
                </a:tc>
                <a:extLst>
                  <a:ext uri="{0D108BD9-81ED-4DB2-BD59-A6C34878D82A}">
                    <a16:rowId xmlns:a16="http://schemas.microsoft.com/office/drawing/2014/main" val="10007"/>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34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groß</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big</a:t>
                      </a:r>
                    </a:p>
                  </a:txBody>
                  <a:tcPr marL="90000" marR="90000" marT="46800" marB="46800" anchor="b"/>
                </a:tc>
                <a:extLst>
                  <a:ext uri="{0D108BD9-81ED-4DB2-BD59-A6C34878D82A}">
                    <a16:rowId xmlns:a16="http://schemas.microsoft.com/office/drawing/2014/main" val="10008"/>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35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rot</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red</a:t>
                      </a:r>
                    </a:p>
                  </a:txBody>
                  <a:tcPr marL="90000" marR="90000" marT="46800" marB="46800" anchor="b"/>
                </a:tc>
                <a:extLst>
                  <a:ext uri="{0D108BD9-81ED-4DB2-BD59-A6C34878D82A}">
                    <a16:rowId xmlns:a16="http://schemas.microsoft.com/office/drawing/2014/main" val="10009"/>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36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gelb</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yellow</a:t>
                      </a:r>
                    </a:p>
                  </a:txBody>
                  <a:tcPr marL="90000" marR="90000" marT="46800" marB="46800" anchor="b"/>
                </a:tc>
                <a:extLst>
                  <a:ext uri="{0D108BD9-81ED-4DB2-BD59-A6C34878D82A}">
                    <a16:rowId xmlns:a16="http://schemas.microsoft.com/office/drawing/2014/main" val="10010"/>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37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blau</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blue</a:t>
                      </a:r>
                    </a:p>
                  </a:txBody>
                  <a:tcPr marL="90000" marR="90000" marT="46800" marB="46800" anchor="b"/>
                </a:tc>
                <a:extLst>
                  <a:ext uri="{0D108BD9-81ED-4DB2-BD59-A6C34878D82A}">
                    <a16:rowId xmlns:a16="http://schemas.microsoft.com/office/drawing/2014/main" val="10011"/>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38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wie?</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how?</a:t>
                      </a:r>
                    </a:p>
                  </a:txBody>
                  <a:tcPr marL="90000" marR="90000" marT="46800" marB="46800" anchor="b"/>
                </a:tc>
                <a:extLst>
                  <a:ext uri="{0D108BD9-81ED-4DB2-BD59-A6C34878D82A}">
                    <a16:rowId xmlns:a16="http://schemas.microsoft.com/office/drawing/2014/main" val="10012"/>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39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bitte</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please</a:t>
                      </a:r>
                    </a:p>
                  </a:txBody>
                  <a:tcPr marL="90000" marR="90000" marT="46800" marB="46800" anchor="b"/>
                </a:tc>
                <a:extLst>
                  <a:ext uri="{0D108BD9-81ED-4DB2-BD59-A6C34878D82A}">
                    <a16:rowId xmlns:a16="http://schemas.microsoft.com/office/drawing/2014/main" val="10013"/>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40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danke</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thank you</a:t>
                      </a:r>
                    </a:p>
                  </a:txBody>
                  <a:tcPr marL="90000" marR="90000" marT="46800" marB="46800" anchor="b"/>
                </a:tc>
                <a:extLst>
                  <a:ext uri="{0D108BD9-81ED-4DB2-BD59-A6C34878D82A}">
                    <a16:rowId xmlns:a16="http://schemas.microsoft.com/office/drawing/2014/main" val="10014"/>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41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haben</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to have | having</a:t>
                      </a:r>
                    </a:p>
                  </a:txBody>
                  <a:tcPr marL="90000" marR="90000" marT="46800" marB="46800" anchor="b"/>
                </a:tc>
                <a:extLst>
                  <a:ext uri="{0D108BD9-81ED-4DB2-BD59-A6C34878D82A}">
                    <a16:rowId xmlns:a16="http://schemas.microsoft.com/office/drawing/2014/main" val="10015"/>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42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hat</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has</a:t>
                      </a:r>
                    </a:p>
                  </a:txBody>
                  <a:tcPr marL="90000" marR="90000" marT="46800" marB="46800" anchor="b"/>
                </a:tc>
                <a:extLst>
                  <a:ext uri="{0D108BD9-81ED-4DB2-BD59-A6C34878D82A}">
                    <a16:rowId xmlns:a16="http://schemas.microsoft.com/office/drawing/2014/main" val="10016"/>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43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der Lehrer</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male teacher</a:t>
                      </a:r>
                    </a:p>
                  </a:txBody>
                  <a:tcPr marL="90000" marR="90000" marT="46800" marB="46800" anchor="b"/>
                </a:tc>
                <a:extLst>
                  <a:ext uri="{0D108BD9-81ED-4DB2-BD59-A6C34878D82A}">
                    <a16:rowId xmlns:a16="http://schemas.microsoft.com/office/drawing/2014/main" val="10017"/>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44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die Lehrerin</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female teacher</a:t>
                      </a:r>
                    </a:p>
                  </a:txBody>
                  <a:tcPr marL="90000" marR="90000" marT="46800" marB="46800" anchor="b"/>
                </a:tc>
                <a:extLst>
                  <a:ext uri="{0D108BD9-81ED-4DB2-BD59-A6C34878D82A}">
                    <a16:rowId xmlns:a16="http://schemas.microsoft.com/office/drawing/2014/main" val="10018"/>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45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eine Frage</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a question</a:t>
                      </a:r>
                    </a:p>
                  </a:txBody>
                  <a:tcPr marL="90000" marR="90000" marT="46800" marB="46800" anchor="b"/>
                </a:tc>
                <a:extLst>
                  <a:ext uri="{0D108BD9-81ED-4DB2-BD59-A6C34878D82A}">
                    <a16:rowId xmlns:a16="http://schemas.microsoft.com/office/drawing/2014/main" val="10019"/>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46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ein Beispiel</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an example</a:t>
                      </a:r>
                    </a:p>
                  </a:txBody>
                  <a:tcPr marL="90000" marR="90000" marT="46800" marB="46800" anchor="b"/>
                </a:tc>
                <a:extLst>
                  <a:ext uri="{0D108BD9-81ED-4DB2-BD59-A6C34878D82A}">
                    <a16:rowId xmlns:a16="http://schemas.microsoft.com/office/drawing/2014/main" val="10020"/>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47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ein Problem</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a problem</a:t>
                      </a:r>
                    </a:p>
                  </a:txBody>
                  <a:tcPr marL="90000" marR="90000" marT="46800" marB="46800" anchor="b"/>
                </a:tc>
                <a:extLst>
                  <a:ext uri="{0D108BD9-81ED-4DB2-BD59-A6C34878D82A}">
                    <a16:rowId xmlns:a16="http://schemas.microsoft.com/office/drawing/2014/main" val="10021"/>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48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eine Sache</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a thing</a:t>
                      </a:r>
                    </a:p>
                  </a:txBody>
                  <a:tcPr marL="90000" marR="90000" marT="46800" marB="46800" anchor="b"/>
                </a:tc>
                <a:extLst>
                  <a:ext uri="{0D108BD9-81ED-4DB2-BD59-A6C34878D82A}">
                    <a16:rowId xmlns:a16="http://schemas.microsoft.com/office/drawing/2014/main" val="10022"/>
                  </a:ext>
                </a:extLst>
              </a:tr>
              <a:tr h="244171">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49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eine Farbe</a:t>
                      </a:r>
                    </a:p>
                  </a:txBody>
                  <a:tcPr marL="90000" marR="90000" marT="46800" marB="46800" anchor="b"/>
                </a:tc>
                <a:tc>
                  <a:txBody>
                    <a:bodyPr/>
                    <a:lstStyle/>
                    <a:p>
                      <a:pPr algn="l" fontAlgn="b"/>
                      <a:r>
                        <a:rPr lang="en-GB" sz="1300" b="0" i="0" u="none" strike="noStrike">
                          <a:solidFill>
                            <a:srgbClr val="000000"/>
                          </a:solidFill>
                          <a:effectLst/>
                          <a:latin typeface="Century Gothic" panose="020B0502020202020204" pitchFamily="34" charset="0"/>
                        </a:rPr>
                        <a:t>a colour</a:t>
                      </a:r>
                    </a:p>
                  </a:txBody>
                  <a:tcPr marL="90000" marR="90000" marT="46800" marB="46800" anchor="b"/>
                </a:tc>
                <a:extLst>
                  <a:ext uri="{0D108BD9-81ED-4DB2-BD59-A6C34878D82A}">
                    <a16:rowId xmlns:a16="http://schemas.microsoft.com/office/drawing/2014/main" val="10023"/>
                  </a:ext>
                </a:extLst>
              </a:tr>
              <a:tr h="188883">
                <a:tc>
                  <a:txBody>
                    <a:bodyPr/>
                    <a:lstStyle/>
                    <a:p>
                      <a:pPr>
                        <a:lnSpc>
                          <a:spcPct val="107000"/>
                        </a:lnSpc>
                        <a:spcAft>
                          <a:spcPts val="0"/>
                        </a:spcAft>
                      </a:pPr>
                      <a:r>
                        <a:rPr lang="en-GB" sz="1300">
                          <a:effectLst/>
                          <a:latin typeface="Century Gothic" panose="020B0502020202020204" pitchFamily="34" charset="0"/>
                          <a:cs typeface="Arial" panose="020B0604020202020204" pitchFamily="34" charset="0"/>
                        </a:rPr>
                        <a:t>50 </a:t>
                      </a:r>
                      <a:endParaRPr lang="en-GB" sz="1300">
                        <a:effectLst/>
                        <a:latin typeface="Century Gothic" panose="020B0502020202020204" pitchFamily="34" charset="0"/>
                        <a:ea typeface="Calibri" panose="020F0502020204030204" pitchFamily="34" charset="0"/>
                        <a:cs typeface="Arial" panose="020B0604020202020204" pitchFamily="34" charset="0"/>
                      </a:endParaRPr>
                    </a:p>
                  </a:txBody>
                  <a:tcPr marL="90000" marR="90000" marT="36000" marB="36000"/>
                </a:tc>
                <a:tc>
                  <a:txBody>
                    <a:bodyPr/>
                    <a:lstStyle/>
                    <a:p>
                      <a:pPr algn="l" fontAlgn="b"/>
                      <a:r>
                        <a:rPr lang="en-GB" sz="1300" b="0" i="0" u="none" strike="noStrike">
                          <a:solidFill>
                            <a:srgbClr val="000000"/>
                          </a:solidFill>
                          <a:effectLst/>
                          <a:latin typeface="Century Gothic" panose="020B0502020202020204" pitchFamily="34" charset="0"/>
                        </a:rPr>
                        <a:t>wer? </a:t>
                      </a:r>
                    </a:p>
                  </a:txBody>
                  <a:tcPr marL="90000" marR="90000" marT="46800" marB="46800" anchor="b"/>
                </a:tc>
                <a:tc>
                  <a:txBody>
                    <a:bodyPr/>
                    <a:lstStyle/>
                    <a:p>
                      <a:pPr algn="l" fontAlgn="b"/>
                      <a:r>
                        <a:rPr lang="en-GB" sz="1300" b="0" i="0" u="none" strike="noStrike" dirty="0">
                          <a:solidFill>
                            <a:srgbClr val="000000"/>
                          </a:solidFill>
                          <a:effectLst/>
                          <a:latin typeface="Century Gothic" panose="020B0502020202020204" pitchFamily="34" charset="0"/>
                        </a:rPr>
                        <a:t>who?</a:t>
                      </a:r>
                    </a:p>
                  </a:txBody>
                  <a:tcPr marL="90000" marR="90000" marT="46800" marB="46800" anchor="b"/>
                </a:tc>
                <a:extLst>
                  <a:ext uri="{0D108BD9-81ED-4DB2-BD59-A6C34878D82A}">
                    <a16:rowId xmlns:a16="http://schemas.microsoft.com/office/drawing/2014/main" val="10024"/>
                  </a:ext>
                </a:extLst>
              </a:tr>
            </a:tbl>
          </a:graphicData>
        </a:graphic>
      </p:graphicFrame>
      <p:sp>
        <p:nvSpPr>
          <p:cNvPr id="5" name="Rectangle 4"/>
          <p:cNvSpPr/>
          <p:nvPr/>
        </p:nvSpPr>
        <p:spPr>
          <a:xfrm>
            <a:off x="1862" y="304442"/>
            <a:ext cx="3842886" cy="738664"/>
          </a:xfrm>
          <a:prstGeom prst="rect">
            <a:avLst/>
          </a:prstGeom>
        </p:spPr>
        <p:txBody>
          <a:bodyPr wrap="square">
            <a:spAutoFit/>
          </a:bodyPr>
          <a:lstStyle/>
          <a:p>
            <a:pPr fontAlgn="auto">
              <a:spcBef>
                <a:spcPts val="0"/>
              </a:spcBef>
              <a:spcAft>
                <a:spcPts val="0"/>
              </a:spcAft>
            </a:pPr>
            <a:r>
              <a:rPr lang="en-GB" sz="1400" dirty="0">
                <a:solidFill>
                  <a:prstClr val="black"/>
                </a:solidFill>
                <a:latin typeface="Century Gothic" panose="020B0502020202020204" pitchFamily="34" charset="0"/>
                <a:cs typeface="Arial" panose="020B0604020202020204" pitchFamily="34" charset="0"/>
              </a:rPr>
              <a:t>You must say pass in German </a:t>
            </a:r>
            <a:r>
              <a:rPr lang="en-GB" sz="1400" dirty="0">
                <a:solidFill>
                  <a:prstClr val="black"/>
                </a:solidFill>
                <a:latin typeface="Century Gothic" panose="020B0502020202020204" pitchFamily="34" charset="0"/>
                <a:cs typeface="Arial" panose="020B0604020202020204" pitchFamily="34" charset="0"/>
                <a:sym typeface="Wingdings" panose="05000000000000000000" pitchFamily="2" charset="2"/>
              </a:rPr>
              <a:t> </a:t>
            </a:r>
            <a:r>
              <a:rPr lang="en-GB" sz="1400" dirty="0" err="1">
                <a:solidFill>
                  <a:prstClr val="black"/>
                </a:solidFill>
                <a:latin typeface="Century Gothic" panose="020B0502020202020204" pitchFamily="34" charset="0"/>
                <a:cs typeface="Arial" panose="020B0604020202020204" pitchFamily="34" charset="0"/>
                <a:sym typeface="Wingdings" panose="05000000000000000000" pitchFamily="2" charset="2"/>
              </a:rPr>
              <a:t>ich</a:t>
            </a:r>
            <a:r>
              <a:rPr lang="en-GB" sz="1400" dirty="0">
                <a:solidFill>
                  <a:prstClr val="black"/>
                </a:solidFill>
                <a:latin typeface="Century Gothic" panose="020B0502020202020204" pitchFamily="34" charset="0"/>
                <a:cs typeface="Arial" panose="020B0604020202020204" pitchFamily="34" charset="0"/>
                <a:sym typeface="Wingdings" panose="05000000000000000000" pitchFamily="2" charset="2"/>
              </a:rPr>
              <a:t> </a:t>
            </a:r>
            <a:r>
              <a:rPr lang="en-GB" sz="1400" dirty="0" err="1">
                <a:solidFill>
                  <a:prstClr val="black"/>
                </a:solidFill>
                <a:latin typeface="Century Gothic" panose="020B0502020202020204" pitchFamily="34" charset="0"/>
                <a:cs typeface="Arial" panose="020B0604020202020204" pitchFamily="34" charset="0"/>
                <a:sym typeface="Wingdings" panose="05000000000000000000" pitchFamily="2" charset="2"/>
              </a:rPr>
              <a:t>passe</a:t>
            </a:r>
            <a:r>
              <a:rPr lang="en-GB" sz="1400" dirty="0">
                <a:solidFill>
                  <a:prstClr val="black"/>
                </a:solidFill>
                <a:latin typeface="Century Gothic" panose="020B0502020202020204" pitchFamily="34" charset="0"/>
                <a:cs typeface="Arial" panose="020B0604020202020204" pitchFamily="34" charset="0"/>
                <a:sym typeface="Wingdings" panose="05000000000000000000" pitchFamily="2" charset="2"/>
              </a:rPr>
              <a:t>.</a:t>
            </a:r>
            <a:endParaRPr lang="en-GB" sz="1400" dirty="0">
              <a:solidFill>
                <a:prstClr val="black"/>
              </a:solidFill>
              <a:latin typeface="Century Gothic" panose="020B0502020202020204" pitchFamily="34" charset="0"/>
              <a:cs typeface="Arial" panose="020B0604020202020204" pitchFamily="34" charset="0"/>
            </a:endParaRPr>
          </a:p>
          <a:p>
            <a:pPr fontAlgn="auto">
              <a:spcBef>
                <a:spcPts val="0"/>
              </a:spcBef>
              <a:spcAft>
                <a:spcPts val="0"/>
              </a:spcAft>
            </a:pPr>
            <a:r>
              <a:rPr lang="en-GB" sz="1400" dirty="0">
                <a:solidFill>
                  <a:prstClr val="black"/>
                </a:solidFill>
                <a:latin typeface="Century Gothic" panose="020B0502020202020204" pitchFamily="34" charset="0"/>
                <a:cs typeface="Arial" panose="020B0604020202020204" pitchFamily="34" charset="0"/>
              </a:rPr>
              <a:t>Accents and other punctuation (</a:t>
            </a:r>
            <a:r>
              <a:rPr lang="en-GB" sz="1400" b="1" dirty="0">
                <a:solidFill>
                  <a:prstClr val="black"/>
                </a:solidFill>
                <a:latin typeface="Century Gothic" panose="020B0502020202020204" pitchFamily="34" charset="0"/>
                <a:cs typeface="Arial" panose="020B0604020202020204" pitchFamily="34" charset="0"/>
              </a:rPr>
              <a:t>not </a:t>
            </a:r>
            <a:r>
              <a:rPr lang="en-GB" sz="1400" dirty="0">
                <a:solidFill>
                  <a:prstClr val="black"/>
                </a:solidFill>
                <a:latin typeface="Century Gothic" panose="020B0502020202020204" pitchFamily="34" charset="0"/>
                <a:cs typeface="Arial" panose="020B0604020202020204" pitchFamily="34" charset="0"/>
              </a:rPr>
              <a:t>question marks) must be said like this: </a:t>
            </a:r>
          </a:p>
        </p:txBody>
      </p:sp>
      <p:sp>
        <p:nvSpPr>
          <p:cNvPr id="10" name="Rounded Rectangle 9"/>
          <p:cNvSpPr/>
          <p:nvPr/>
        </p:nvSpPr>
        <p:spPr>
          <a:xfrm>
            <a:off x="6203996" y="8679879"/>
            <a:ext cx="500063" cy="428625"/>
          </a:xfrm>
          <a:prstGeom prst="round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rgbClr val="000000"/>
              </a:solidFill>
              <a:effectLst/>
              <a:uLnTx/>
              <a:uFillTx/>
              <a:latin typeface="Arial"/>
              <a:ea typeface="+mn-ea"/>
              <a:cs typeface="+mn-cs"/>
            </a:endParaRPr>
          </a:p>
        </p:txBody>
      </p:sp>
      <p:sp>
        <p:nvSpPr>
          <p:cNvPr id="7" name="Title 6">
            <a:extLst>
              <a:ext uri="{FF2B5EF4-FFF2-40B4-BE49-F238E27FC236}">
                <a16:creationId xmlns:a16="http://schemas.microsoft.com/office/drawing/2014/main" id="{8DED5E35-0FE8-F743-A888-D7618C4BE437}"/>
              </a:ext>
            </a:extLst>
          </p:cNvPr>
          <p:cNvSpPr>
            <a:spLocks noGrp="1"/>
          </p:cNvSpPr>
          <p:nvPr>
            <p:ph type="title"/>
          </p:nvPr>
        </p:nvSpPr>
        <p:spPr>
          <a:xfrm>
            <a:off x="9345" y="-11088"/>
            <a:ext cx="6515101" cy="398380"/>
          </a:xfrm>
        </p:spPr>
        <p:txBody>
          <a:bodyPr/>
          <a:lstStyle/>
          <a:p>
            <a:pPr lvl="0" algn="l" eaLnBrk="1" fontAlgn="auto" hangingPunct="1">
              <a:spcBef>
                <a:spcPts val="0"/>
              </a:spcBef>
              <a:spcAft>
                <a:spcPts val="0"/>
              </a:spcAft>
            </a:pPr>
            <a:r>
              <a:rPr lang="en-GB" sz="1600" b="1" kern="1200" dirty="0">
                <a:solidFill>
                  <a:prstClr val="black"/>
                </a:solidFill>
                <a:latin typeface="Arial" panose="020B0604020202020204" pitchFamily="34" charset="0"/>
                <a:ea typeface="+mn-ea"/>
                <a:cs typeface="Arial" panose="020B0604020202020204" pitchFamily="34" charset="0"/>
              </a:rPr>
              <a:t>The Foreign Language </a:t>
            </a:r>
            <a:r>
              <a:rPr lang="en-GB" sz="1600" b="1" kern="1200" dirty="0">
                <a:solidFill>
                  <a:prstClr val="black"/>
                </a:solidFill>
                <a:latin typeface="Century Gothic" panose="020B0502020202020204" pitchFamily="34" charset="0"/>
                <a:ea typeface="+mn-ea"/>
                <a:cs typeface="Arial" panose="020B0604020202020204" pitchFamily="34" charset="0"/>
              </a:rPr>
              <a:t>Spelling</a:t>
            </a:r>
            <a:r>
              <a:rPr lang="en-GB" sz="1600" b="1" kern="1200" dirty="0">
                <a:solidFill>
                  <a:prstClr val="black"/>
                </a:solidFill>
                <a:latin typeface="Arial" panose="020B0604020202020204" pitchFamily="34" charset="0"/>
                <a:ea typeface="+mn-ea"/>
                <a:cs typeface="Arial" panose="020B0604020202020204" pitchFamily="34" charset="0"/>
              </a:rPr>
              <a:t> Bee - Stage 1: Class </a:t>
            </a:r>
            <a:r>
              <a:rPr lang="en-GB" sz="1600" b="1" kern="1200" dirty="0">
                <a:solidFill>
                  <a:prstClr val="black"/>
                </a:solidFill>
                <a:latin typeface="Century Gothic" panose="020B0502020202020204" pitchFamily="34" charset="0"/>
                <a:ea typeface="+mn-ea"/>
                <a:cs typeface="Arial" panose="020B0604020202020204" pitchFamily="34" charset="0"/>
              </a:rPr>
              <a:t>competition</a:t>
            </a:r>
            <a:endParaRPr lang="en-US" dirty="0"/>
          </a:p>
        </p:txBody>
      </p:sp>
      <p:sp>
        <p:nvSpPr>
          <p:cNvPr id="8" name="Slide Number Placeholder 7">
            <a:extLst>
              <a:ext uri="{FF2B5EF4-FFF2-40B4-BE49-F238E27FC236}">
                <a16:creationId xmlns:a16="http://schemas.microsoft.com/office/drawing/2014/main" id="{0753EE56-1647-46D3-9D94-5DB31E9FF718}"/>
              </a:ext>
            </a:extLst>
          </p:cNvPr>
          <p:cNvSpPr>
            <a:spLocks noGrp="1"/>
          </p:cNvSpPr>
          <p:nvPr>
            <p:ph type="sldNum" sz="quarter" idx="12"/>
          </p:nvPr>
        </p:nvSpPr>
        <p:spPr>
          <a:xfrm>
            <a:off x="5123220" y="8821443"/>
            <a:ext cx="1600200" cy="635000"/>
          </a:xfrm>
        </p:spPr>
        <p:txBody>
          <a:bodyPr/>
          <a:lstStyle/>
          <a:p>
            <a:r>
              <a:rPr lang="en-GB" altLang="en-US" b="1" dirty="0"/>
              <a:t>60</a:t>
            </a:r>
          </a:p>
        </p:txBody>
      </p:sp>
      <p:sp>
        <p:nvSpPr>
          <p:cNvPr id="12" name="Rectangle 11"/>
          <p:cNvSpPr/>
          <p:nvPr/>
        </p:nvSpPr>
        <p:spPr>
          <a:xfrm>
            <a:off x="3759845" y="304442"/>
            <a:ext cx="2621484" cy="830997"/>
          </a:xfrm>
          <a:prstGeom prst="rect">
            <a:avLst/>
          </a:prstGeom>
          <a:solidFill>
            <a:schemeClr val="bg1">
              <a:lumMod val="95000"/>
            </a:schemeClr>
          </a:solidFill>
        </p:spPr>
        <p:txBody>
          <a:bodyPr wrap="square">
            <a:spAutoFit/>
          </a:bodyPr>
          <a:lstStyle/>
          <a:p>
            <a:r>
              <a:rPr lang="de-DE" sz="1200" dirty="0">
                <a:latin typeface="Century Gothic" panose="020B0502020202020204" pitchFamily="34" charset="0"/>
              </a:rPr>
              <a:t>Umlaut – </a:t>
            </a:r>
            <a:r>
              <a:rPr lang="de-DE" sz="1200" b="1" dirty="0">
                <a:latin typeface="Century Gothic" panose="020B0502020202020204" pitchFamily="34" charset="0"/>
              </a:rPr>
              <a:t>Umlaut</a:t>
            </a:r>
          </a:p>
          <a:p>
            <a:r>
              <a:rPr lang="de-DE" sz="1200" dirty="0">
                <a:latin typeface="Century Gothic" panose="020B0502020202020204" pitchFamily="34" charset="0"/>
              </a:rPr>
              <a:t>ß - </a:t>
            </a:r>
            <a:r>
              <a:rPr lang="de-DE" sz="1200" b="1" dirty="0">
                <a:latin typeface="Century Gothic" panose="020B0502020202020204" pitchFamily="34" charset="0"/>
              </a:rPr>
              <a:t>S-Zett / scharfes S</a:t>
            </a:r>
            <a:br>
              <a:rPr lang="de-DE" sz="1200" b="1" dirty="0">
                <a:latin typeface="Century Gothic" panose="020B0502020202020204" pitchFamily="34" charset="0"/>
              </a:rPr>
            </a:br>
            <a:r>
              <a:rPr lang="de-DE" sz="1200" dirty="0">
                <a:latin typeface="Century Gothic" panose="020B0502020202020204" pitchFamily="34" charset="0"/>
              </a:rPr>
              <a:t>Space - </a:t>
            </a:r>
            <a:r>
              <a:rPr lang="de-DE" sz="1200" b="1" dirty="0">
                <a:latin typeface="Century Gothic" panose="020B0502020202020204" pitchFamily="34" charset="0"/>
              </a:rPr>
              <a:t>Abstand  / Leerzeichen </a:t>
            </a:r>
          </a:p>
          <a:p>
            <a:r>
              <a:rPr lang="de-DE" sz="1200" dirty="0">
                <a:latin typeface="Century Gothic" panose="020B0502020202020204" pitchFamily="34" charset="0"/>
              </a:rPr>
              <a:t>Hyphen – </a:t>
            </a:r>
            <a:r>
              <a:rPr lang="de-DE" sz="1200" b="1" dirty="0">
                <a:latin typeface="Century Gothic" panose="020B0502020202020204" pitchFamily="34" charset="0"/>
              </a:rPr>
              <a:t>Bindestrich</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6099294" y="269016"/>
            <a:ext cx="607001" cy="625970"/>
          </a:xfrm>
          <a:prstGeom prst="rect">
            <a:avLst/>
          </a:prstGeom>
        </p:spPr>
      </p:pic>
    </p:spTree>
    <p:extLst>
      <p:ext uri="{BB962C8B-B14F-4D97-AF65-F5344CB8AC3E}">
        <p14:creationId xmlns:p14="http://schemas.microsoft.com/office/powerpoint/2010/main" val="28257825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50310215"/>
              </p:ext>
            </p:extLst>
          </p:nvPr>
        </p:nvGraphicFramePr>
        <p:xfrm>
          <a:off x="44624" y="397079"/>
          <a:ext cx="3253623" cy="8624636"/>
        </p:xfrm>
        <a:graphic>
          <a:graphicData uri="http://schemas.openxmlformats.org/drawingml/2006/table">
            <a:tbl>
              <a:tblPr>
                <a:tableStyleId>{616DA210-FB5B-4158-B5E0-FEB733F419BA}</a:tableStyleId>
              </a:tblPr>
              <a:tblGrid>
                <a:gridCol w="439076">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518403">
                  <a:extLst>
                    <a:ext uri="{9D8B030D-6E8A-4147-A177-3AD203B41FA5}">
                      <a16:colId xmlns:a16="http://schemas.microsoft.com/office/drawing/2014/main" val="20002"/>
                    </a:ext>
                  </a:extLst>
                </a:gridCol>
              </a:tblGrid>
              <a:tr h="353579">
                <a:tc>
                  <a:txBody>
                    <a:bodyPr/>
                    <a:lstStyle/>
                    <a:p>
                      <a:pPr algn="ctr">
                        <a:lnSpc>
                          <a:spcPct val="107000"/>
                        </a:lnSpc>
                        <a:spcAft>
                          <a:spcPts val="0"/>
                        </a:spcAft>
                      </a:pPr>
                      <a:r>
                        <a:rPr lang="en-GB" sz="1300" dirty="0">
                          <a:effectLst/>
                          <a:latin typeface="Century Gothic" panose="020B0502020202020204" pitchFamily="34" charset="0"/>
                        </a:rPr>
                        <a:t>51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der </a:t>
                      </a:r>
                      <a:r>
                        <a:rPr lang="en-GB" sz="1300" b="0" i="0" u="none" strike="noStrike" dirty="0" err="1">
                          <a:solidFill>
                            <a:srgbClr val="000000"/>
                          </a:solidFill>
                          <a:effectLst/>
                          <a:latin typeface="Century Gothic" panose="020B0502020202020204" pitchFamily="34" charset="0"/>
                        </a:rPr>
                        <a:t>Fußball</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football</a:t>
                      </a:r>
                    </a:p>
                  </a:txBody>
                  <a:tcPr marL="90000" marR="90000" marT="46800" marB="46800" anchor="ctr"/>
                </a:tc>
                <a:extLst>
                  <a:ext uri="{0D108BD9-81ED-4DB2-BD59-A6C34878D82A}">
                    <a16:rowId xmlns:a16="http://schemas.microsoft.com/office/drawing/2014/main" val="10000"/>
                  </a:ext>
                </a:extLst>
              </a:tr>
              <a:tr h="236587">
                <a:tc>
                  <a:txBody>
                    <a:bodyPr/>
                    <a:lstStyle/>
                    <a:p>
                      <a:pPr algn="ctr">
                        <a:lnSpc>
                          <a:spcPct val="107000"/>
                        </a:lnSpc>
                        <a:spcAft>
                          <a:spcPts val="0"/>
                        </a:spcAft>
                      </a:pPr>
                      <a:r>
                        <a:rPr lang="en-GB" sz="1300">
                          <a:effectLst/>
                          <a:latin typeface="Century Gothic" panose="020B0502020202020204" pitchFamily="34" charset="0"/>
                        </a:rPr>
                        <a:t>52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Freund</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friend</a:t>
                      </a:r>
                    </a:p>
                  </a:txBody>
                  <a:tcPr marL="90000" marR="90000" marT="46800" marB="46800" anchor="ctr"/>
                </a:tc>
                <a:extLst>
                  <a:ext uri="{0D108BD9-81ED-4DB2-BD59-A6C34878D82A}">
                    <a16:rowId xmlns:a16="http://schemas.microsoft.com/office/drawing/2014/main" val="10001"/>
                  </a:ext>
                </a:extLst>
              </a:tr>
              <a:tr h="236587">
                <a:tc>
                  <a:txBody>
                    <a:bodyPr/>
                    <a:lstStyle/>
                    <a:p>
                      <a:pPr algn="ctr">
                        <a:lnSpc>
                          <a:spcPct val="107000"/>
                        </a:lnSpc>
                        <a:spcAft>
                          <a:spcPts val="0"/>
                        </a:spcAft>
                      </a:pPr>
                      <a:r>
                        <a:rPr lang="en-GB" sz="1300">
                          <a:effectLst/>
                          <a:latin typeface="Century Gothic" panose="020B0502020202020204" pitchFamily="34" charset="0"/>
                        </a:rPr>
                        <a:t>53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Wasser</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water</a:t>
                      </a:r>
                    </a:p>
                  </a:txBody>
                  <a:tcPr marL="90000" marR="90000" marT="46800" marB="46800" anchor="ctr"/>
                </a:tc>
                <a:extLst>
                  <a:ext uri="{0D108BD9-81ED-4DB2-BD59-A6C34878D82A}">
                    <a16:rowId xmlns:a16="http://schemas.microsoft.com/office/drawing/2014/main" val="10002"/>
                  </a:ext>
                </a:extLst>
              </a:tr>
              <a:tr h="236587">
                <a:tc>
                  <a:txBody>
                    <a:bodyPr/>
                    <a:lstStyle/>
                    <a:p>
                      <a:pPr algn="ctr">
                        <a:lnSpc>
                          <a:spcPct val="107000"/>
                        </a:lnSpc>
                        <a:spcAft>
                          <a:spcPts val="0"/>
                        </a:spcAft>
                      </a:pPr>
                      <a:r>
                        <a:rPr lang="en-GB" sz="1300" dirty="0">
                          <a:effectLst/>
                          <a:latin typeface="Century Gothic" panose="020B0502020202020204" pitchFamily="34" charset="0"/>
                        </a:rPr>
                        <a:t>54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Welt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world</a:t>
                      </a:r>
                    </a:p>
                  </a:txBody>
                  <a:tcPr marL="90000" marR="90000" marT="46800" marB="46800" anchor="ctr"/>
                </a:tc>
                <a:extLst>
                  <a:ext uri="{0D108BD9-81ED-4DB2-BD59-A6C34878D82A}">
                    <a16:rowId xmlns:a16="http://schemas.microsoft.com/office/drawing/2014/main" val="10003"/>
                  </a:ext>
                </a:extLst>
              </a:tr>
              <a:tr h="236587">
                <a:tc>
                  <a:txBody>
                    <a:bodyPr/>
                    <a:lstStyle/>
                    <a:p>
                      <a:pPr algn="ctr">
                        <a:lnSpc>
                          <a:spcPct val="107000"/>
                        </a:lnSpc>
                        <a:spcAft>
                          <a:spcPts val="0"/>
                        </a:spcAft>
                      </a:pPr>
                      <a:r>
                        <a:rPr lang="en-GB" sz="1300" dirty="0">
                          <a:effectLst/>
                          <a:latin typeface="Century Gothic" panose="020B0502020202020204" pitchFamily="34" charset="0"/>
                        </a:rPr>
                        <a:t>55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Wort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word</a:t>
                      </a:r>
                    </a:p>
                  </a:txBody>
                  <a:tcPr marL="90000" marR="90000" marT="46800" marB="46800" anchor="ctr"/>
                </a:tc>
                <a:extLst>
                  <a:ext uri="{0D108BD9-81ED-4DB2-BD59-A6C34878D82A}">
                    <a16:rowId xmlns:a16="http://schemas.microsoft.com/office/drawing/2014/main" val="10004"/>
                  </a:ext>
                </a:extLst>
              </a:tr>
              <a:tr h="236587">
                <a:tc>
                  <a:txBody>
                    <a:bodyPr/>
                    <a:lstStyle/>
                    <a:p>
                      <a:pPr algn="ctr">
                        <a:lnSpc>
                          <a:spcPct val="107000"/>
                        </a:lnSpc>
                        <a:spcAft>
                          <a:spcPts val="0"/>
                        </a:spcAft>
                      </a:pPr>
                      <a:r>
                        <a:rPr lang="en-GB" sz="1300">
                          <a:effectLst/>
                          <a:latin typeface="Century Gothic" panose="020B0502020202020204" pitchFamily="34" charset="0"/>
                        </a:rPr>
                        <a:t>56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Tier</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animal</a:t>
                      </a:r>
                    </a:p>
                  </a:txBody>
                  <a:tcPr marL="90000" marR="90000" marT="46800" marB="46800" anchor="ctr"/>
                </a:tc>
                <a:extLst>
                  <a:ext uri="{0D108BD9-81ED-4DB2-BD59-A6C34878D82A}">
                    <a16:rowId xmlns:a16="http://schemas.microsoft.com/office/drawing/2014/main" val="10005"/>
                  </a:ext>
                </a:extLst>
              </a:tr>
              <a:tr h="236587">
                <a:tc>
                  <a:txBody>
                    <a:bodyPr/>
                    <a:lstStyle/>
                    <a:p>
                      <a:pPr algn="ctr">
                        <a:lnSpc>
                          <a:spcPct val="107000"/>
                        </a:lnSpc>
                        <a:spcAft>
                          <a:spcPts val="0"/>
                        </a:spcAft>
                      </a:pPr>
                      <a:r>
                        <a:rPr lang="en-GB" sz="1300" dirty="0">
                          <a:effectLst/>
                          <a:latin typeface="Century Gothic" panose="020B0502020202020204" pitchFamily="34" charset="0"/>
                        </a:rPr>
                        <a:t>57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Mensch</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human being</a:t>
                      </a:r>
                    </a:p>
                  </a:txBody>
                  <a:tcPr marL="90000" marR="90000" marT="46800" marB="46800" anchor="ctr"/>
                </a:tc>
                <a:extLst>
                  <a:ext uri="{0D108BD9-81ED-4DB2-BD59-A6C34878D82A}">
                    <a16:rowId xmlns:a16="http://schemas.microsoft.com/office/drawing/2014/main" val="10006"/>
                  </a:ext>
                </a:extLst>
              </a:tr>
              <a:tr h="236587">
                <a:tc>
                  <a:txBody>
                    <a:bodyPr/>
                    <a:lstStyle/>
                    <a:p>
                      <a:pPr algn="ctr">
                        <a:lnSpc>
                          <a:spcPct val="107000"/>
                        </a:lnSpc>
                        <a:spcAft>
                          <a:spcPts val="0"/>
                        </a:spcAft>
                      </a:pPr>
                      <a:r>
                        <a:rPr lang="en-GB" sz="1300" dirty="0">
                          <a:effectLst/>
                          <a:latin typeface="Century Gothic" panose="020B0502020202020204" pitchFamily="34" charset="0"/>
                        </a:rPr>
                        <a:t>58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wahr</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true</a:t>
                      </a:r>
                    </a:p>
                  </a:txBody>
                  <a:tcPr marL="90000" marR="90000" marT="46800" marB="46800" anchor="ctr"/>
                </a:tc>
                <a:extLst>
                  <a:ext uri="{0D108BD9-81ED-4DB2-BD59-A6C34878D82A}">
                    <a16:rowId xmlns:a16="http://schemas.microsoft.com/office/drawing/2014/main" val="10007"/>
                  </a:ext>
                </a:extLst>
              </a:tr>
              <a:tr h="353579">
                <a:tc>
                  <a:txBody>
                    <a:bodyPr/>
                    <a:lstStyle/>
                    <a:p>
                      <a:pPr algn="ctr">
                        <a:lnSpc>
                          <a:spcPct val="107000"/>
                        </a:lnSpc>
                        <a:spcAft>
                          <a:spcPts val="0"/>
                        </a:spcAft>
                      </a:pPr>
                      <a:r>
                        <a:rPr lang="en-GB" sz="1300" dirty="0">
                          <a:effectLst/>
                          <a:latin typeface="Century Gothic" panose="020B0502020202020204" pitchFamily="34" charset="0"/>
                        </a:rPr>
                        <a:t>59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ein Buch</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book</a:t>
                      </a:r>
                    </a:p>
                  </a:txBody>
                  <a:tcPr marL="90000" marR="90000" marT="46800" marB="46800" anchor="ctr"/>
                </a:tc>
                <a:extLst>
                  <a:ext uri="{0D108BD9-81ED-4DB2-BD59-A6C34878D82A}">
                    <a16:rowId xmlns:a16="http://schemas.microsoft.com/office/drawing/2014/main" val="10008"/>
                  </a:ext>
                </a:extLst>
              </a:tr>
              <a:tr h="236587">
                <a:tc>
                  <a:txBody>
                    <a:bodyPr/>
                    <a:lstStyle/>
                    <a:p>
                      <a:pPr algn="ctr">
                        <a:lnSpc>
                          <a:spcPct val="107000"/>
                        </a:lnSpc>
                        <a:spcAft>
                          <a:spcPts val="0"/>
                        </a:spcAft>
                      </a:pPr>
                      <a:r>
                        <a:rPr lang="en-GB" sz="1300" dirty="0">
                          <a:effectLst/>
                          <a:latin typeface="Century Gothic" panose="020B0502020202020204" pitchFamily="34" charset="0"/>
                        </a:rPr>
                        <a:t>60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ein Film</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film</a:t>
                      </a:r>
                    </a:p>
                  </a:txBody>
                  <a:tcPr marL="90000" marR="90000" marT="46800" marB="46800" anchor="ctr"/>
                </a:tc>
                <a:extLst>
                  <a:ext uri="{0D108BD9-81ED-4DB2-BD59-A6C34878D82A}">
                    <a16:rowId xmlns:a16="http://schemas.microsoft.com/office/drawing/2014/main" val="10009"/>
                  </a:ext>
                </a:extLst>
              </a:tr>
              <a:tr h="236587">
                <a:tc>
                  <a:txBody>
                    <a:bodyPr/>
                    <a:lstStyle/>
                    <a:p>
                      <a:pPr algn="ctr">
                        <a:lnSpc>
                          <a:spcPct val="107000"/>
                        </a:lnSpc>
                        <a:spcAft>
                          <a:spcPts val="0"/>
                        </a:spcAft>
                      </a:pPr>
                      <a:r>
                        <a:rPr lang="en-GB" sz="1300" dirty="0">
                          <a:effectLst/>
                          <a:latin typeface="Century Gothic" panose="020B0502020202020204" pitchFamily="34" charset="0"/>
                        </a:rPr>
                        <a:t>61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ein Sänger</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male singer</a:t>
                      </a:r>
                    </a:p>
                  </a:txBody>
                  <a:tcPr marL="90000" marR="90000" marT="46800" marB="46800" anchor="ctr"/>
                </a:tc>
                <a:extLst>
                  <a:ext uri="{0D108BD9-81ED-4DB2-BD59-A6C34878D82A}">
                    <a16:rowId xmlns:a16="http://schemas.microsoft.com/office/drawing/2014/main" val="10010"/>
                  </a:ext>
                </a:extLst>
              </a:tr>
              <a:tr h="236587">
                <a:tc>
                  <a:txBody>
                    <a:bodyPr/>
                    <a:lstStyle/>
                    <a:p>
                      <a:pPr algn="ctr">
                        <a:lnSpc>
                          <a:spcPct val="107000"/>
                        </a:lnSpc>
                        <a:spcAft>
                          <a:spcPts val="0"/>
                        </a:spcAft>
                      </a:pPr>
                      <a:r>
                        <a:rPr lang="en-GB" sz="1300" dirty="0">
                          <a:effectLst/>
                          <a:latin typeface="Century Gothic" panose="020B0502020202020204" pitchFamily="34" charset="0"/>
                        </a:rPr>
                        <a:t>62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eine Sängerin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female singer</a:t>
                      </a:r>
                    </a:p>
                  </a:txBody>
                  <a:tcPr marL="90000" marR="90000" marT="46800" marB="46800" anchor="ctr"/>
                </a:tc>
                <a:extLst>
                  <a:ext uri="{0D108BD9-81ED-4DB2-BD59-A6C34878D82A}">
                    <a16:rowId xmlns:a16="http://schemas.microsoft.com/office/drawing/2014/main" val="10011"/>
                  </a:ext>
                </a:extLst>
              </a:tr>
              <a:tr h="353579">
                <a:tc>
                  <a:txBody>
                    <a:bodyPr/>
                    <a:lstStyle/>
                    <a:p>
                      <a:pPr algn="ctr">
                        <a:lnSpc>
                          <a:spcPct val="107000"/>
                        </a:lnSpc>
                        <a:spcAft>
                          <a:spcPts val="0"/>
                        </a:spcAft>
                      </a:pPr>
                      <a:r>
                        <a:rPr lang="en-GB" sz="1300" dirty="0">
                          <a:effectLst/>
                          <a:latin typeface="Century Gothic" panose="020B0502020202020204" pitchFamily="34" charset="0"/>
                        </a:rPr>
                        <a:t>63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ein Lied</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song</a:t>
                      </a:r>
                    </a:p>
                  </a:txBody>
                  <a:tcPr marL="90000" marR="90000" marT="46800" marB="46800" anchor="ctr"/>
                </a:tc>
                <a:extLst>
                  <a:ext uri="{0D108BD9-81ED-4DB2-BD59-A6C34878D82A}">
                    <a16:rowId xmlns:a16="http://schemas.microsoft.com/office/drawing/2014/main" val="10012"/>
                  </a:ext>
                </a:extLst>
              </a:tr>
              <a:tr h="236587">
                <a:tc>
                  <a:txBody>
                    <a:bodyPr/>
                    <a:lstStyle/>
                    <a:p>
                      <a:pPr algn="ctr">
                        <a:lnSpc>
                          <a:spcPct val="107000"/>
                        </a:lnSpc>
                        <a:spcAft>
                          <a:spcPts val="0"/>
                        </a:spcAft>
                      </a:pPr>
                      <a:r>
                        <a:rPr lang="en-GB" sz="1300" dirty="0">
                          <a:effectLst/>
                          <a:latin typeface="Century Gothic" panose="020B0502020202020204" pitchFamily="34" charset="0"/>
                        </a:rPr>
                        <a:t>64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eine Band</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band</a:t>
                      </a:r>
                    </a:p>
                  </a:txBody>
                  <a:tcPr marL="90000" marR="90000" marT="46800" marB="46800" anchor="ctr"/>
                </a:tc>
                <a:extLst>
                  <a:ext uri="{0D108BD9-81ED-4DB2-BD59-A6C34878D82A}">
                    <a16:rowId xmlns:a16="http://schemas.microsoft.com/office/drawing/2014/main" val="10013"/>
                  </a:ext>
                </a:extLst>
              </a:tr>
              <a:tr h="236587">
                <a:tc>
                  <a:txBody>
                    <a:bodyPr/>
                    <a:lstStyle/>
                    <a:p>
                      <a:pPr algn="ctr">
                        <a:lnSpc>
                          <a:spcPct val="107000"/>
                        </a:lnSpc>
                        <a:spcAft>
                          <a:spcPts val="0"/>
                        </a:spcAft>
                      </a:pPr>
                      <a:r>
                        <a:rPr lang="en-GB" sz="1300" dirty="0">
                          <a:effectLst/>
                          <a:latin typeface="Century Gothic" panose="020B0502020202020204" pitchFamily="34" charset="0"/>
                        </a:rPr>
                        <a:t>65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wohnen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live | living</a:t>
                      </a:r>
                    </a:p>
                  </a:txBody>
                  <a:tcPr marL="90000" marR="90000" marT="46800" marB="46800" anchor="ctr"/>
                </a:tc>
                <a:extLst>
                  <a:ext uri="{0D108BD9-81ED-4DB2-BD59-A6C34878D82A}">
                    <a16:rowId xmlns:a16="http://schemas.microsoft.com/office/drawing/2014/main" val="10014"/>
                  </a:ext>
                </a:extLst>
              </a:tr>
              <a:tr h="353579">
                <a:tc>
                  <a:txBody>
                    <a:bodyPr/>
                    <a:lstStyle/>
                    <a:p>
                      <a:pPr algn="ctr">
                        <a:lnSpc>
                          <a:spcPct val="107000"/>
                        </a:lnSpc>
                        <a:spcAft>
                          <a:spcPts val="0"/>
                        </a:spcAft>
                      </a:pPr>
                      <a:r>
                        <a:rPr lang="en-GB" sz="1300">
                          <a:effectLst/>
                          <a:latin typeface="Century Gothic" panose="020B0502020202020204" pitchFamily="34" charset="0"/>
                        </a:rPr>
                        <a:t>66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wohnt</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lives | is living</a:t>
                      </a:r>
                    </a:p>
                  </a:txBody>
                  <a:tcPr marL="90000" marR="90000" marT="46800" marB="46800" anchor="ctr"/>
                </a:tc>
                <a:extLst>
                  <a:ext uri="{0D108BD9-81ED-4DB2-BD59-A6C34878D82A}">
                    <a16:rowId xmlns:a16="http://schemas.microsoft.com/office/drawing/2014/main" val="10015"/>
                  </a:ext>
                </a:extLst>
              </a:tr>
              <a:tr h="236587">
                <a:tc>
                  <a:txBody>
                    <a:bodyPr/>
                    <a:lstStyle/>
                    <a:p>
                      <a:pPr algn="ctr">
                        <a:lnSpc>
                          <a:spcPct val="107000"/>
                        </a:lnSpc>
                        <a:spcAft>
                          <a:spcPts val="0"/>
                        </a:spcAft>
                      </a:pPr>
                      <a:r>
                        <a:rPr lang="en-GB" sz="1300">
                          <a:effectLst/>
                          <a:latin typeface="Century Gothic" panose="020B0502020202020204" pitchFamily="34" charset="0"/>
                        </a:rPr>
                        <a:t>67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schreiben</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write | writing</a:t>
                      </a:r>
                    </a:p>
                  </a:txBody>
                  <a:tcPr marL="90000" marR="90000" marT="46800" marB="46800" anchor="ctr"/>
                </a:tc>
                <a:extLst>
                  <a:ext uri="{0D108BD9-81ED-4DB2-BD59-A6C34878D82A}">
                    <a16:rowId xmlns:a16="http://schemas.microsoft.com/office/drawing/2014/main" val="10016"/>
                  </a:ext>
                </a:extLst>
              </a:tr>
              <a:tr h="236587">
                <a:tc>
                  <a:txBody>
                    <a:bodyPr/>
                    <a:lstStyle/>
                    <a:p>
                      <a:pPr algn="ctr">
                        <a:lnSpc>
                          <a:spcPct val="107000"/>
                        </a:lnSpc>
                        <a:spcAft>
                          <a:spcPts val="0"/>
                        </a:spcAft>
                      </a:pPr>
                      <a:r>
                        <a:rPr lang="en-GB" sz="1300" dirty="0">
                          <a:effectLst/>
                          <a:latin typeface="Century Gothic" panose="020B0502020202020204" pitchFamily="34" charset="0"/>
                        </a:rPr>
                        <a:t>68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schreibt</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writes | is writing</a:t>
                      </a:r>
                    </a:p>
                  </a:txBody>
                  <a:tcPr marL="90000" marR="90000" marT="46800" marB="46800" anchor="ctr"/>
                </a:tc>
                <a:extLst>
                  <a:ext uri="{0D108BD9-81ED-4DB2-BD59-A6C34878D82A}">
                    <a16:rowId xmlns:a16="http://schemas.microsoft.com/office/drawing/2014/main" val="10017"/>
                  </a:ext>
                </a:extLst>
              </a:tr>
              <a:tr h="236587">
                <a:tc>
                  <a:txBody>
                    <a:bodyPr/>
                    <a:lstStyle/>
                    <a:p>
                      <a:pPr algn="ctr">
                        <a:lnSpc>
                          <a:spcPct val="107000"/>
                        </a:lnSpc>
                        <a:spcAft>
                          <a:spcPts val="0"/>
                        </a:spcAft>
                      </a:pPr>
                      <a:r>
                        <a:rPr lang="en-GB" sz="1300">
                          <a:effectLst/>
                          <a:latin typeface="Century Gothic" panose="020B0502020202020204" pitchFamily="34" charset="0"/>
                        </a:rPr>
                        <a:t>69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spielen</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play | playing</a:t>
                      </a:r>
                    </a:p>
                  </a:txBody>
                  <a:tcPr marL="90000" marR="90000" marT="46800" marB="46800" anchor="ctr"/>
                </a:tc>
                <a:extLst>
                  <a:ext uri="{0D108BD9-81ED-4DB2-BD59-A6C34878D82A}">
                    <a16:rowId xmlns:a16="http://schemas.microsoft.com/office/drawing/2014/main" val="10018"/>
                  </a:ext>
                </a:extLst>
              </a:tr>
              <a:tr h="236587">
                <a:tc>
                  <a:txBody>
                    <a:bodyPr/>
                    <a:lstStyle/>
                    <a:p>
                      <a:pPr algn="ctr">
                        <a:lnSpc>
                          <a:spcPct val="107000"/>
                        </a:lnSpc>
                        <a:spcAft>
                          <a:spcPts val="0"/>
                        </a:spcAft>
                      </a:pPr>
                      <a:r>
                        <a:rPr lang="en-GB" sz="1300">
                          <a:effectLst/>
                          <a:latin typeface="Century Gothic" panose="020B0502020202020204" pitchFamily="34" charset="0"/>
                        </a:rPr>
                        <a:t>70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spielt</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plays | is playing</a:t>
                      </a:r>
                    </a:p>
                  </a:txBody>
                  <a:tcPr marL="90000" marR="90000" marT="46800" marB="46800" anchor="ctr"/>
                </a:tc>
                <a:extLst>
                  <a:ext uri="{0D108BD9-81ED-4DB2-BD59-A6C34878D82A}">
                    <a16:rowId xmlns:a16="http://schemas.microsoft.com/office/drawing/2014/main" val="10019"/>
                  </a:ext>
                </a:extLst>
              </a:tr>
              <a:tr h="236587">
                <a:tc>
                  <a:txBody>
                    <a:bodyPr/>
                    <a:lstStyle/>
                    <a:p>
                      <a:pPr algn="ctr">
                        <a:lnSpc>
                          <a:spcPct val="107000"/>
                        </a:lnSpc>
                        <a:spcAft>
                          <a:spcPts val="0"/>
                        </a:spcAft>
                      </a:pPr>
                      <a:r>
                        <a:rPr lang="en-GB" sz="1300" dirty="0">
                          <a:effectLst/>
                          <a:latin typeface="Century Gothic" panose="020B0502020202020204" pitchFamily="34" charset="0"/>
                        </a:rPr>
                        <a:t>71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reden</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talk | talking</a:t>
                      </a:r>
                    </a:p>
                  </a:txBody>
                  <a:tcPr marL="90000" marR="90000" marT="46800" marB="46800" anchor="ctr"/>
                </a:tc>
                <a:extLst>
                  <a:ext uri="{0D108BD9-81ED-4DB2-BD59-A6C34878D82A}">
                    <a16:rowId xmlns:a16="http://schemas.microsoft.com/office/drawing/2014/main" val="10020"/>
                  </a:ext>
                </a:extLst>
              </a:tr>
              <a:tr h="236587">
                <a:tc>
                  <a:txBody>
                    <a:bodyPr/>
                    <a:lstStyle/>
                    <a:p>
                      <a:pPr algn="ctr">
                        <a:lnSpc>
                          <a:spcPct val="107000"/>
                        </a:lnSpc>
                        <a:spcAft>
                          <a:spcPts val="0"/>
                        </a:spcAft>
                      </a:pPr>
                      <a:r>
                        <a:rPr lang="en-GB" sz="1300">
                          <a:effectLst/>
                          <a:latin typeface="Century Gothic" panose="020B0502020202020204" pitchFamily="34" charset="0"/>
                        </a:rPr>
                        <a:t>72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redet</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talks | is talking</a:t>
                      </a:r>
                    </a:p>
                  </a:txBody>
                  <a:tcPr marL="90000" marR="90000" marT="46800" marB="46800" anchor="ctr"/>
                </a:tc>
                <a:extLst>
                  <a:ext uri="{0D108BD9-81ED-4DB2-BD59-A6C34878D82A}">
                    <a16:rowId xmlns:a16="http://schemas.microsoft.com/office/drawing/2014/main" val="10021"/>
                  </a:ext>
                </a:extLst>
              </a:tr>
              <a:tr h="236587">
                <a:tc>
                  <a:txBody>
                    <a:bodyPr/>
                    <a:lstStyle/>
                    <a:p>
                      <a:pPr algn="ctr">
                        <a:lnSpc>
                          <a:spcPct val="107000"/>
                        </a:lnSpc>
                        <a:spcAft>
                          <a:spcPts val="0"/>
                        </a:spcAft>
                      </a:pPr>
                      <a:r>
                        <a:rPr lang="en-GB" sz="1300">
                          <a:effectLst/>
                          <a:latin typeface="Century Gothic" panose="020B0502020202020204" pitchFamily="34" charset="0"/>
                        </a:rPr>
                        <a:t>73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lernen</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learn | learning</a:t>
                      </a:r>
                    </a:p>
                  </a:txBody>
                  <a:tcPr marL="90000" marR="90000" marT="46800" marB="46800" anchor="ctr"/>
                </a:tc>
                <a:extLst>
                  <a:ext uri="{0D108BD9-81ED-4DB2-BD59-A6C34878D82A}">
                    <a16:rowId xmlns:a16="http://schemas.microsoft.com/office/drawing/2014/main" val="10022"/>
                  </a:ext>
                </a:extLst>
              </a:tr>
              <a:tr h="236587">
                <a:tc>
                  <a:txBody>
                    <a:bodyPr/>
                    <a:lstStyle/>
                    <a:p>
                      <a:pPr algn="ctr">
                        <a:lnSpc>
                          <a:spcPct val="107000"/>
                        </a:lnSpc>
                        <a:spcAft>
                          <a:spcPts val="0"/>
                        </a:spcAft>
                      </a:pPr>
                      <a:r>
                        <a:rPr lang="en-GB" sz="1300" dirty="0">
                          <a:effectLst/>
                          <a:latin typeface="Century Gothic" panose="020B0502020202020204" pitchFamily="34" charset="0"/>
                        </a:rPr>
                        <a:t>74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lernt</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learns | </a:t>
                      </a:r>
                      <a:br>
                        <a:rPr lang="en-GB" sz="1300" b="0" i="0" u="none" strike="noStrike" dirty="0">
                          <a:solidFill>
                            <a:srgbClr val="000000"/>
                          </a:solidFill>
                          <a:effectLst/>
                          <a:latin typeface="Century Gothic" panose="020B0502020202020204" pitchFamily="34" charset="0"/>
                        </a:rPr>
                      </a:br>
                      <a:r>
                        <a:rPr lang="en-GB" sz="1300" b="0" i="0" u="none" strike="noStrike" dirty="0">
                          <a:solidFill>
                            <a:srgbClr val="000000"/>
                          </a:solidFill>
                          <a:effectLst/>
                          <a:latin typeface="Century Gothic" panose="020B0502020202020204" pitchFamily="34" charset="0"/>
                        </a:rPr>
                        <a:t>is learning</a:t>
                      </a:r>
                    </a:p>
                  </a:txBody>
                  <a:tcPr marL="90000" marR="90000" marT="46800" marB="46800" anchor="ctr"/>
                </a:tc>
                <a:extLst>
                  <a:ext uri="{0D108BD9-81ED-4DB2-BD59-A6C34878D82A}">
                    <a16:rowId xmlns:a16="http://schemas.microsoft.com/office/drawing/2014/main" val="10023"/>
                  </a:ext>
                </a:extLst>
              </a:tr>
              <a:tr h="236587">
                <a:tc>
                  <a:txBody>
                    <a:bodyPr/>
                    <a:lstStyle/>
                    <a:p>
                      <a:pPr algn="ctr">
                        <a:lnSpc>
                          <a:spcPct val="107000"/>
                        </a:lnSpc>
                        <a:spcAft>
                          <a:spcPts val="0"/>
                        </a:spcAft>
                      </a:pPr>
                      <a:r>
                        <a:rPr lang="en-GB" sz="1300" dirty="0">
                          <a:effectLst/>
                          <a:latin typeface="Century Gothic" panose="020B0502020202020204" pitchFamily="34" charset="0"/>
                        </a:rPr>
                        <a:t>75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machen</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do, make </a:t>
                      </a:r>
                    </a:p>
                  </a:txBody>
                  <a:tcPr marL="90000" marR="90000" marT="46800" marB="46800" anchor="ctr"/>
                </a:tc>
                <a:extLst>
                  <a:ext uri="{0D108BD9-81ED-4DB2-BD59-A6C34878D82A}">
                    <a16:rowId xmlns:a16="http://schemas.microsoft.com/office/drawing/2014/main" val="10024"/>
                  </a:ext>
                </a:extLst>
              </a:tr>
              <a:tr h="236587">
                <a:tc>
                  <a:txBody>
                    <a:bodyPr/>
                    <a:lstStyle/>
                    <a:p>
                      <a:pPr algn="ctr">
                        <a:lnSpc>
                          <a:spcPct val="107000"/>
                        </a:lnSpc>
                        <a:spcAft>
                          <a:spcPts val="0"/>
                        </a:spcAft>
                      </a:pPr>
                      <a:r>
                        <a:rPr lang="en-GB" sz="1300" dirty="0">
                          <a:effectLst/>
                          <a:latin typeface="Century Gothic" panose="020B0502020202020204" pitchFamily="34" charset="0"/>
                        </a:rPr>
                        <a:t>76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macht</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does, makes </a:t>
                      </a:r>
                    </a:p>
                  </a:txBody>
                  <a:tcPr marL="90000" marR="90000" marT="46800" marB="46800" anchor="ctr"/>
                </a:tc>
                <a:extLst>
                  <a:ext uri="{0D108BD9-81ED-4DB2-BD59-A6C34878D82A}">
                    <a16:rowId xmlns:a16="http://schemas.microsoft.com/office/drawing/2014/main" val="1002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743102647"/>
              </p:ext>
            </p:extLst>
          </p:nvPr>
        </p:nvGraphicFramePr>
        <p:xfrm>
          <a:off x="3356992" y="430887"/>
          <a:ext cx="3408804" cy="8586240"/>
        </p:xfrm>
        <a:graphic>
          <a:graphicData uri="http://schemas.openxmlformats.org/drawingml/2006/table">
            <a:tbl>
              <a:tblPr>
                <a:tableStyleId>{616DA210-FB5B-4158-B5E0-FEB733F419BA}</a:tableStyleId>
              </a:tblPr>
              <a:tblGrid>
                <a:gridCol w="483860">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556792">
                  <a:extLst>
                    <a:ext uri="{9D8B030D-6E8A-4147-A177-3AD203B41FA5}">
                      <a16:colId xmlns:a16="http://schemas.microsoft.com/office/drawing/2014/main" val="20002"/>
                    </a:ext>
                  </a:extLst>
                </a:gridCol>
              </a:tblGrid>
              <a:tr h="266010">
                <a:tc>
                  <a:txBody>
                    <a:bodyPr/>
                    <a:lstStyle/>
                    <a:p>
                      <a:pPr algn="ctr">
                        <a:lnSpc>
                          <a:spcPct val="107000"/>
                        </a:lnSpc>
                        <a:spcAft>
                          <a:spcPts val="0"/>
                        </a:spcAft>
                      </a:pPr>
                      <a:r>
                        <a:rPr lang="en-GB" sz="1300" dirty="0">
                          <a:effectLst/>
                          <a:latin typeface="Century Gothic" panose="020B0502020202020204" pitchFamily="34" charset="0"/>
                        </a:rPr>
                        <a:t>77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mit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with</a:t>
                      </a:r>
                    </a:p>
                  </a:txBody>
                  <a:tcPr marL="90000" marR="90000" marT="46800" marB="46800" anchor="ctr"/>
                </a:tc>
                <a:extLst>
                  <a:ext uri="{0D108BD9-81ED-4DB2-BD59-A6C34878D82A}">
                    <a16:rowId xmlns:a16="http://schemas.microsoft.com/office/drawing/2014/main" val="10000"/>
                  </a:ext>
                </a:extLst>
              </a:tr>
              <a:tr h="266010">
                <a:tc>
                  <a:txBody>
                    <a:bodyPr/>
                    <a:lstStyle/>
                    <a:p>
                      <a:pPr algn="ctr">
                        <a:lnSpc>
                          <a:spcPct val="107000"/>
                        </a:lnSpc>
                        <a:spcAft>
                          <a:spcPts val="0"/>
                        </a:spcAft>
                      </a:pPr>
                      <a:r>
                        <a:rPr lang="en-GB" sz="1300">
                          <a:effectLst/>
                          <a:latin typeface="Century Gothic" panose="020B0502020202020204" pitchFamily="34" charset="0"/>
                        </a:rPr>
                        <a:t>78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mit Freunden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with friends</a:t>
                      </a:r>
                    </a:p>
                  </a:txBody>
                  <a:tcPr marL="90000" marR="90000" marT="46800" marB="46800" anchor="ctr"/>
                </a:tc>
                <a:extLst>
                  <a:ext uri="{0D108BD9-81ED-4DB2-BD59-A6C34878D82A}">
                    <a16:rowId xmlns:a16="http://schemas.microsoft.com/office/drawing/2014/main" val="10001"/>
                  </a:ext>
                </a:extLst>
              </a:tr>
              <a:tr h="266010">
                <a:tc>
                  <a:txBody>
                    <a:bodyPr/>
                    <a:lstStyle/>
                    <a:p>
                      <a:pPr algn="ctr">
                        <a:lnSpc>
                          <a:spcPct val="107000"/>
                        </a:lnSpc>
                        <a:spcAft>
                          <a:spcPts val="0"/>
                        </a:spcAft>
                      </a:pPr>
                      <a:r>
                        <a:rPr lang="en-GB" sz="1300" dirty="0">
                          <a:effectLst/>
                          <a:latin typeface="Century Gothic" panose="020B0502020202020204" pitchFamily="34" charset="0"/>
                        </a:rPr>
                        <a:t>79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der Unterricht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lesson, teaching</a:t>
                      </a:r>
                    </a:p>
                  </a:txBody>
                  <a:tcPr marL="90000" marR="90000" marT="46800" marB="46800" anchor="ctr"/>
                </a:tc>
                <a:extLst>
                  <a:ext uri="{0D108BD9-81ED-4DB2-BD59-A6C34878D82A}">
                    <a16:rowId xmlns:a16="http://schemas.microsoft.com/office/drawing/2014/main" val="10002"/>
                  </a:ext>
                </a:extLst>
              </a:tr>
              <a:tr h="446669">
                <a:tc>
                  <a:txBody>
                    <a:bodyPr/>
                    <a:lstStyle/>
                    <a:p>
                      <a:pPr algn="ctr">
                        <a:lnSpc>
                          <a:spcPct val="107000"/>
                        </a:lnSpc>
                        <a:spcAft>
                          <a:spcPts val="0"/>
                        </a:spcAft>
                      </a:pPr>
                      <a:r>
                        <a:rPr lang="en-GB" sz="1300">
                          <a:effectLst/>
                          <a:latin typeface="Century Gothic" panose="020B0502020202020204" pitchFamily="34" charset="0"/>
                        </a:rPr>
                        <a:t>80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das Klassenzimmer</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classroom</a:t>
                      </a:r>
                    </a:p>
                  </a:txBody>
                  <a:tcPr marL="90000" marR="90000" marT="46800" marB="46800" anchor="ctr"/>
                </a:tc>
                <a:extLst>
                  <a:ext uri="{0D108BD9-81ED-4DB2-BD59-A6C34878D82A}">
                    <a16:rowId xmlns:a16="http://schemas.microsoft.com/office/drawing/2014/main" val="10003"/>
                  </a:ext>
                </a:extLst>
              </a:tr>
              <a:tr h="266010">
                <a:tc>
                  <a:txBody>
                    <a:bodyPr/>
                    <a:lstStyle/>
                    <a:p>
                      <a:pPr algn="ctr">
                        <a:lnSpc>
                          <a:spcPct val="107000"/>
                        </a:lnSpc>
                        <a:spcAft>
                          <a:spcPts val="0"/>
                        </a:spcAft>
                      </a:pPr>
                      <a:r>
                        <a:rPr lang="en-GB" sz="1300">
                          <a:effectLst/>
                          <a:latin typeface="Century Gothic" panose="020B0502020202020204" pitchFamily="34" charset="0"/>
                        </a:rPr>
                        <a:t>81</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die Schule</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school</a:t>
                      </a:r>
                    </a:p>
                  </a:txBody>
                  <a:tcPr marL="90000" marR="90000" marT="46800" marB="46800" anchor="ctr"/>
                </a:tc>
                <a:extLst>
                  <a:ext uri="{0D108BD9-81ED-4DB2-BD59-A6C34878D82A}">
                    <a16:rowId xmlns:a16="http://schemas.microsoft.com/office/drawing/2014/main" val="10004"/>
                  </a:ext>
                </a:extLst>
              </a:tr>
              <a:tr h="266010">
                <a:tc>
                  <a:txBody>
                    <a:bodyPr/>
                    <a:lstStyle/>
                    <a:p>
                      <a:pPr algn="ctr">
                        <a:lnSpc>
                          <a:spcPct val="107000"/>
                        </a:lnSpc>
                        <a:spcAft>
                          <a:spcPts val="0"/>
                        </a:spcAft>
                      </a:pPr>
                      <a:r>
                        <a:rPr lang="en-GB" sz="1300">
                          <a:effectLst/>
                          <a:latin typeface="Century Gothic" panose="020B0502020202020204" pitchFamily="34" charset="0"/>
                        </a:rPr>
                        <a:t>82</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nochmal</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again</a:t>
                      </a:r>
                    </a:p>
                  </a:txBody>
                  <a:tcPr marL="90000" marR="90000" marT="46800" marB="46800" anchor="ctr"/>
                </a:tc>
                <a:extLst>
                  <a:ext uri="{0D108BD9-81ED-4DB2-BD59-A6C34878D82A}">
                    <a16:rowId xmlns:a16="http://schemas.microsoft.com/office/drawing/2014/main" val="10005"/>
                  </a:ext>
                </a:extLst>
              </a:tr>
              <a:tr h="446669">
                <a:tc>
                  <a:txBody>
                    <a:bodyPr/>
                    <a:lstStyle/>
                    <a:p>
                      <a:pPr algn="ctr">
                        <a:lnSpc>
                          <a:spcPct val="107000"/>
                        </a:lnSpc>
                        <a:spcAft>
                          <a:spcPts val="0"/>
                        </a:spcAft>
                      </a:pPr>
                      <a:r>
                        <a:rPr lang="en-GB" sz="1300">
                          <a:effectLst/>
                          <a:latin typeface="Century Gothic" panose="020B0502020202020204" pitchFamily="34" charset="0"/>
                        </a:rPr>
                        <a:t>83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ich verstehe nicht</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I don't understand</a:t>
                      </a:r>
                    </a:p>
                  </a:txBody>
                  <a:tcPr marL="90000" marR="90000" marT="46800" marB="46800" anchor="ctr"/>
                </a:tc>
                <a:extLst>
                  <a:ext uri="{0D108BD9-81ED-4DB2-BD59-A6C34878D82A}">
                    <a16:rowId xmlns:a16="http://schemas.microsoft.com/office/drawing/2014/main" val="10006"/>
                  </a:ext>
                </a:extLst>
              </a:tr>
              <a:tr h="446669">
                <a:tc>
                  <a:txBody>
                    <a:bodyPr/>
                    <a:lstStyle/>
                    <a:p>
                      <a:pPr algn="ctr">
                        <a:lnSpc>
                          <a:spcPct val="107000"/>
                        </a:lnSpc>
                        <a:spcAft>
                          <a:spcPts val="0"/>
                        </a:spcAft>
                      </a:pPr>
                      <a:r>
                        <a:rPr lang="en-GB" sz="1300">
                          <a:effectLst/>
                          <a:latin typeface="Century Gothic" panose="020B0502020202020204" pitchFamily="34" charset="0"/>
                        </a:rPr>
                        <a:t>84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arbeiten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work | working</a:t>
                      </a:r>
                    </a:p>
                  </a:txBody>
                  <a:tcPr marL="90000" marR="90000" marT="46800" marB="46800" anchor="ctr"/>
                </a:tc>
                <a:extLst>
                  <a:ext uri="{0D108BD9-81ED-4DB2-BD59-A6C34878D82A}">
                    <a16:rowId xmlns:a16="http://schemas.microsoft.com/office/drawing/2014/main" val="10007"/>
                  </a:ext>
                </a:extLst>
              </a:tr>
              <a:tr h="446669">
                <a:tc>
                  <a:txBody>
                    <a:bodyPr/>
                    <a:lstStyle/>
                    <a:p>
                      <a:pPr algn="ctr">
                        <a:lnSpc>
                          <a:spcPct val="107000"/>
                        </a:lnSpc>
                        <a:spcAft>
                          <a:spcPts val="0"/>
                        </a:spcAft>
                      </a:pPr>
                      <a:r>
                        <a:rPr lang="en-GB" sz="1300" dirty="0">
                          <a:effectLst/>
                          <a:latin typeface="Century Gothic" panose="020B0502020202020204" pitchFamily="34" charset="0"/>
                        </a:rPr>
                        <a:t>85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arbeitet</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works | </a:t>
                      </a:r>
                      <a:br>
                        <a:rPr lang="en-GB" sz="1300" b="0" i="0" u="none" strike="noStrike" dirty="0">
                          <a:solidFill>
                            <a:srgbClr val="000000"/>
                          </a:solidFill>
                          <a:effectLst/>
                          <a:latin typeface="Century Gothic" panose="020B0502020202020204" pitchFamily="34" charset="0"/>
                        </a:rPr>
                      </a:br>
                      <a:r>
                        <a:rPr lang="en-GB" sz="1300" b="0" i="0" u="none" strike="noStrike" dirty="0">
                          <a:solidFill>
                            <a:srgbClr val="000000"/>
                          </a:solidFill>
                          <a:effectLst/>
                          <a:latin typeface="Century Gothic" panose="020B0502020202020204" pitchFamily="34" charset="0"/>
                        </a:rPr>
                        <a:t>is working</a:t>
                      </a:r>
                    </a:p>
                  </a:txBody>
                  <a:tcPr marL="90000" marR="90000" marT="46800" marB="46800" anchor="ctr"/>
                </a:tc>
                <a:extLst>
                  <a:ext uri="{0D108BD9-81ED-4DB2-BD59-A6C34878D82A}">
                    <a16:rowId xmlns:a16="http://schemas.microsoft.com/office/drawing/2014/main" val="10008"/>
                  </a:ext>
                </a:extLst>
              </a:tr>
              <a:tr h="446669">
                <a:tc>
                  <a:txBody>
                    <a:bodyPr/>
                    <a:lstStyle/>
                    <a:p>
                      <a:pPr algn="ctr">
                        <a:lnSpc>
                          <a:spcPct val="107000"/>
                        </a:lnSpc>
                        <a:spcAft>
                          <a:spcPts val="0"/>
                        </a:spcAft>
                      </a:pPr>
                      <a:r>
                        <a:rPr lang="en-GB" sz="1300" dirty="0">
                          <a:effectLst/>
                          <a:latin typeface="Century Gothic" panose="020B0502020202020204" pitchFamily="34" charset="0"/>
                        </a:rPr>
                        <a:t>86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putzen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clean | cleaning</a:t>
                      </a:r>
                    </a:p>
                  </a:txBody>
                  <a:tcPr marL="90000" marR="90000" marT="46800" marB="46800" anchor="ctr"/>
                </a:tc>
                <a:extLst>
                  <a:ext uri="{0D108BD9-81ED-4DB2-BD59-A6C34878D82A}">
                    <a16:rowId xmlns:a16="http://schemas.microsoft.com/office/drawing/2014/main" val="10009"/>
                  </a:ext>
                </a:extLst>
              </a:tr>
              <a:tr h="446669">
                <a:tc>
                  <a:txBody>
                    <a:bodyPr/>
                    <a:lstStyle/>
                    <a:p>
                      <a:pPr algn="ctr">
                        <a:lnSpc>
                          <a:spcPct val="107000"/>
                        </a:lnSpc>
                        <a:spcAft>
                          <a:spcPts val="0"/>
                        </a:spcAft>
                      </a:pPr>
                      <a:r>
                        <a:rPr lang="en-GB" sz="1300" dirty="0">
                          <a:effectLst/>
                          <a:latin typeface="Century Gothic" panose="020B0502020202020204" pitchFamily="34" charset="0"/>
                        </a:rPr>
                        <a:t>87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putzt</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cleans | </a:t>
                      </a:r>
                      <a:br>
                        <a:rPr lang="en-GB" sz="1300" b="0" i="0" u="none" strike="noStrike" dirty="0">
                          <a:solidFill>
                            <a:srgbClr val="000000"/>
                          </a:solidFill>
                          <a:effectLst/>
                          <a:latin typeface="Century Gothic" panose="020B0502020202020204" pitchFamily="34" charset="0"/>
                        </a:rPr>
                      </a:br>
                      <a:r>
                        <a:rPr lang="en-GB" sz="1300" b="0" i="0" u="none" strike="noStrike" dirty="0">
                          <a:solidFill>
                            <a:srgbClr val="000000"/>
                          </a:solidFill>
                          <a:effectLst/>
                          <a:latin typeface="Century Gothic" panose="020B0502020202020204" pitchFamily="34" charset="0"/>
                        </a:rPr>
                        <a:t>is cleaning</a:t>
                      </a:r>
                    </a:p>
                  </a:txBody>
                  <a:tcPr marL="90000" marR="90000" marT="46800" marB="46800" anchor="ctr"/>
                </a:tc>
                <a:extLst>
                  <a:ext uri="{0D108BD9-81ED-4DB2-BD59-A6C34878D82A}">
                    <a16:rowId xmlns:a16="http://schemas.microsoft.com/office/drawing/2014/main" val="10010"/>
                  </a:ext>
                </a:extLst>
              </a:tr>
              <a:tr h="446669">
                <a:tc>
                  <a:txBody>
                    <a:bodyPr/>
                    <a:lstStyle/>
                    <a:p>
                      <a:pPr algn="ctr">
                        <a:lnSpc>
                          <a:spcPct val="107000"/>
                        </a:lnSpc>
                        <a:spcAft>
                          <a:spcPts val="0"/>
                        </a:spcAft>
                      </a:pPr>
                      <a:r>
                        <a:rPr lang="en-GB" sz="1300">
                          <a:effectLst/>
                          <a:latin typeface="Century Gothic" panose="020B0502020202020204" pitchFamily="34" charset="0"/>
                        </a:rPr>
                        <a:t>88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kochen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cook | cooking</a:t>
                      </a:r>
                    </a:p>
                  </a:txBody>
                  <a:tcPr marL="90000" marR="90000" marT="46800" marB="46800" anchor="ctr"/>
                </a:tc>
                <a:extLst>
                  <a:ext uri="{0D108BD9-81ED-4DB2-BD59-A6C34878D82A}">
                    <a16:rowId xmlns:a16="http://schemas.microsoft.com/office/drawing/2014/main" val="10011"/>
                  </a:ext>
                </a:extLst>
              </a:tr>
              <a:tr h="446669">
                <a:tc>
                  <a:txBody>
                    <a:bodyPr/>
                    <a:lstStyle/>
                    <a:p>
                      <a:pPr algn="ctr">
                        <a:lnSpc>
                          <a:spcPct val="107000"/>
                        </a:lnSpc>
                        <a:spcAft>
                          <a:spcPts val="0"/>
                        </a:spcAft>
                      </a:pPr>
                      <a:r>
                        <a:rPr lang="en-GB" sz="1300" dirty="0">
                          <a:effectLst/>
                          <a:latin typeface="Century Gothic" panose="020B0502020202020204" pitchFamily="34" charset="0"/>
                        </a:rPr>
                        <a:t>89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kocht</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cooks | </a:t>
                      </a:r>
                      <a:br>
                        <a:rPr lang="en-GB" sz="1300" b="0" i="0" u="none" strike="noStrike" dirty="0">
                          <a:solidFill>
                            <a:srgbClr val="000000"/>
                          </a:solidFill>
                          <a:effectLst/>
                          <a:latin typeface="Century Gothic" panose="020B0502020202020204" pitchFamily="34" charset="0"/>
                        </a:rPr>
                      </a:br>
                      <a:r>
                        <a:rPr lang="en-GB" sz="1300" b="0" i="0" u="none" strike="noStrike" dirty="0">
                          <a:solidFill>
                            <a:srgbClr val="000000"/>
                          </a:solidFill>
                          <a:effectLst/>
                          <a:latin typeface="Century Gothic" panose="020B0502020202020204" pitchFamily="34" charset="0"/>
                        </a:rPr>
                        <a:t>is cooking</a:t>
                      </a:r>
                    </a:p>
                  </a:txBody>
                  <a:tcPr marL="90000" marR="90000" marT="46800" marB="46800" anchor="ctr"/>
                </a:tc>
                <a:extLst>
                  <a:ext uri="{0D108BD9-81ED-4DB2-BD59-A6C34878D82A}">
                    <a16:rowId xmlns:a16="http://schemas.microsoft.com/office/drawing/2014/main" val="10012"/>
                  </a:ext>
                </a:extLst>
              </a:tr>
              <a:tr h="266010">
                <a:tc>
                  <a:txBody>
                    <a:bodyPr/>
                    <a:lstStyle/>
                    <a:p>
                      <a:pPr algn="ctr">
                        <a:lnSpc>
                          <a:spcPct val="107000"/>
                        </a:lnSpc>
                        <a:spcAft>
                          <a:spcPts val="0"/>
                        </a:spcAft>
                      </a:pPr>
                      <a:r>
                        <a:rPr lang="en-GB" sz="1300" dirty="0">
                          <a:effectLst/>
                          <a:latin typeface="Century Gothic" panose="020B0502020202020204" pitchFamily="34" charset="0"/>
                        </a:rPr>
                        <a:t>90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sitzen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sit | sitting</a:t>
                      </a:r>
                    </a:p>
                  </a:txBody>
                  <a:tcPr marL="90000" marR="90000" marT="46800" marB="46800" anchor="ctr"/>
                </a:tc>
                <a:extLst>
                  <a:ext uri="{0D108BD9-81ED-4DB2-BD59-A6C34878D82A}">
                    <a16:rowId xmlns:a16="http://schemas.microsoft.com/office/drawing/2014/main" val="10013"/>
                  </a:ext>
                </a:extLst>
              </a:tr>
              <a:tr h="266010">
                <a:tc>
                  <a:txBody>
                    <a:bodyPr/>
                    <a:lstStyle/>
                    <a:p>
                      <a:pPr algn="ctr">
                        <a:lnSpc>
                          <a:spcPct val="107000"/>
                        </a:lnSpc>
                        <a:spcAft>
                          <a:spcPts val="0"/>
                        </a:spcAft>
                      </a:pPr>
                      <a:r>
                        <a:rPr lang="en-GB" sz="1300" dirty="0">
                          <a:effectLst/>
                          <a:latin typeface="Century Gothic" panose="020B0502020202020204" pitchFamily="34" charset="0"/>
                        </a:rPr>
                        <a:t>91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sitzt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sits | is sitting</a:t>
                      </a:r>
                    </a:p>
                  </a:txBody>
                  <a:tcPr marL="90000" marR="90000" marT="46800" marB="46800" anchor="ctr"/>
                </a:tc>
                <a:extLst>
                  <a:ext uri="{0D108BD9-81ED-4DB2-BD59-A6C34878D82A}">
                    <a16:rowId xmlns:a16="http://schemas.microsoft.com/office/drawing/2014/main" val="10014"/>
                  </a:ext>
                </a:extLst>
              </a:tr>
              <a:tr h="266010">
                <a:tc>
                  <a:txBody>
                    <a:bodyPr/>
                    <a:lstStyle/>
                    <a:p>
                      <a:pPr algn="ctr">
                        <a:lnSpc>
                          <a:spcPct val="107000"/>
                        </a:lnSpc>
                        <a:spcAft>
                          <a:spcPts val="0"/>
                        </a:spcAft>
                      </a:pPr>
                      <a:r>
                        <a:rPr lang="en-GB" sz="1300" dirty="0">
                          <a:effectLst/>
                          <a:latin typeface="Century Gothic" panose="020B0502020202020204" pitchFamily="34" charset="0"/>
                        </a:rPr>
                        <a:t>92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das Auto</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car</a:t>
                      </a:r>
                    </a:p>
                  </a:txBody>
                  <a:tcPr marL="90000" marR="90000" marT="46800" marB="46800" anchor="ctr"/>
                </a:tc>
                <a:extLst>
                  <a:ext uri="{0D108BD9-81ED-4DB2-BD59-A6C34878D82A}">
                    <a16:rowId xmlns:a16="http://schemas.microsoft.com/office/drawing/2014/main" val="10015"/>
                  </a:ext>
                </a:extLst>
              </a:tr>
              <a:tr h="266010">
                <a:tc>
                  <a:txBody>
                    <a:bodyPr/>
                    <a:lstStyle/>
                    <a:p>
                      <a:pPr algn="ctr">
                        <a:lnSpc>
                          <a:spcPct val="107000"/>
                        </a:lnSpc>
                        <a:spcAft>
                          <a:spcPts val="0"/>
                        </a:spcAft>
                      </a:pPr>
                      <a:r>
                        <a:rPr lang="en-GB" sz="1300" dirty="0">
                          <a:effectLst/>
                          <a:latin typeface="Century Gothic" panose="020B0502020202020204" pitchFamily="34" charset="0"/>
                        </a:rPr>
                        <a:t>93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zu Hause</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at home</a:t>
                      </a:r>
                    </a:p>
                  </a:txBody>
                  <a:tcPr marL="90000" marR="90000" marT="46800" marB="46800" anchor="ctr"/>
                </a:tc>
                <a:extLst>
                  <a:ext uri="{0D108BD9-81ED-4DB2-BD59-A6C34878D82A}">
                    <a16:rowId xmlns:a16="http://schemas.microsoft.com/office/drawing/2014/main" val="10016"/>
                  </a:ext>
                </a:extLst>
              </a:tr>
              <a:tr h="266010">
                <a:tc>
                  <a:txBody>
                    <a:bodyPr/>
                    <a:lstStyle/>
                    <a:p>
                      <a:pPr algn="ctr">
                        <a:lnSpc>
                          <a:spcPct val="107000"/>
                        </a:lnSpc>
                        <a:spcAft>
                          <a:spcPts val="0"/>
                        </a:spcAft>
                      </a:pPr>
                      <a:r>
                        <a:rPr lang="en-GB" sz="1300" dirty="0">
                          <a:effectLst/>
                          <a:latin typeface="Century Gothic" panose="020B0502020202020204" pitchFamily="34" charset="0"/>
                        </a:rPr>
                        <a:t>94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der Garten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garden</a:t>
                      </a:r>
                    </a:p>
                  </a:txBody>
                  <a:tcPr marL="90000" marR="90000" marT="46800" marB="46800" anchor="ctr"/>
                </a:tc>
                <a:extLst>
                  <a:ext uri="{0D108BD9-81ED-4DB2-BD59-A6C34878D82A}">
                    <a16:rowId xmlns:a16="http://schemas.microsoft.com/office/drawing/2014/main" val="10017"/>
                  </a:ext>
                </a:extLst>
              </a:tr>
              <a:tr h="266010">
                <a:tc>
                  <a:txBody>
                    <a:bodyPr/>
                    <a:lstStyle/>
                    <a:p>
                      <a:pPr algn="ctr">
                        <a:lnSpc>
                          <a:spcPct val="107000"/>
                        </a:lnSpc>
                        <a:spcAft>
                          <a:spcPts val="0"/>
                        </a:spcAft>
                      </a:pPr>
                      <a:r>
                        <a:rPr lang="en-GB" sz="1300" dirty="0">
                          <a:effectLst/>
                          <a:latin typeface="Century Gothic" panose="020B0502020202020204" pitchFamily="34" charset="0"/>
                        </a:rPr>
                        <a:t>95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der Boden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floor</a:t>
                      </a:r>
                    </a:p>
                  </a:txBody>
                  <a:tcPr marL="90000" marR="90000" marT="46800" marB="46800" anchor="ctr"/>
                </a:tc>
                <a:extLst>
                  <a:ext uri="{0D108BD9-81ED-4DB2-BD59-A6C34878D82A}">
                    <a16:rowId xmlns:a16="http://schemas.microsoft.com/office/drawing/2014/main" val="10018"/>
                  </a:ext>
                </a:extLst>
              </a:tr>
              <a:tr h="266010">
                <a:tc>
                  <a:txBody>
                    <a:bodyPr/>
                    <a:lstStyle/>
                    <a:p>
                      <a:pPr algn="ctr">
                        <a:lnSpc>
                          <a:spcPct val="107000"/>
                        </a:lnSpc>
                        <a:spcAft>
                          <a:spcPts val="0"/>
                        </a:spcAft>
                      </a:pPr>
                      <a:r>
                        <a:rPr lang="en-GB" sz="1300" dirty="0">
                          <a:effectLst/>
                          <a:latin typeface="Century Gothic" panose="020B0502020202020204" pitchFamily="34" charset="0"/>
                        </a:rPr>
                        <a:t>96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dirty="0">
                          <a:solidFill>
                            <a:srgbClr val="000000"/>
                          </a:solidFill>
                          <a:effectLst/>
                          <a:latin typeface="Century Gothic" panose="020B0502020202020204" pitchFamily="34" charset="0"/>
                        </a:rPr>
                        <a:t>die </a:t>
                      </a:r>
                      <a:r>
                        <a:rPr lang="en-GB" sz="1300" b="0" i="0" u="none" strike="noStrike" dirty="0" err="1">
                          <a:solidFill>
                            <a:srgbClr val="000000"/>
                          </a:solidFill>
                          <a:effectLst/>
                          <a:latin typeface="Century Gothic" panose="020B0502020202020204" pitchFamily="34" charset="0"/>
                        </a:rPr>
                        <a:t>Liste</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list</a:t>
                      </a:r>
                    </a:p>
                  </a:txBody>
                  <a:tcPr marL="90000" marR="90000" marT="46800" marB="46800" anchor="ctr"/>
                </a:tc>
                <a:extLst>
                  <a:ext uri="{0D108BD9-81ED-4DB2-BD59-A6C34878D82A}">
                    <a16:rowId xmlns:a16="http://schemas.microsoft.com/office/drawing/2014/main" val="10019"/>
                  </a:ext>
                </a:extLst>
              </a:tr>
              <a:tr h="266010">
                <a:tc>
                  <a:txBody>
                    <a:bodyPr/>
                    <a:lstStyle/>
                    <a:p>
                      <a:pPr algn="ctr">
                        <a:lnSpc>
                          <a:spcPct val="107000"/>
                        </a:lnSpc>
                        <a:spcAft>
                          <a:spcPts val="0"/>
                        </a:spcAft>
                      </a:pPr>
                      <a:r>
                        <a:rPr lang="en-GB" sz="1300" dirty="0">
                          <a:effectLst/>
                          <a:latin typeface="Century Gothic" panose="020B0502020202020204" pitchFamily="34" charset="0"/>
                        </a:rPr>
                        <a:t>97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das Zimmer</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room</a:t>
                      </a:r>
                    </a:p>
                  </a:txBody>
                  <a:tcPr marL="90000" marR="90000" marT="46800" marB="46800" anchor="ctr"/>
                </a:tc>
                <a:extLst>
                  <a:ext uri="{0D108BD9-81ED-4DB2-BD59-A6C34878D82A}">
                    <a16:rowId xmlns:a16="http://schemas.microsoft.com/office/drawing/2014/main" val="10020"/>
                  </a:ext>
                </a:extLst>
              </a:tr>
              <a:tr h="266010">
                <a:tc>
                  <a:txBody>
                    <a:bodyPr/>
                    <a:lstStyle/>
                    <a:p>
                      <a:pPr algn="ctr">
                        <a:lnSpc>
                          <a:spcPct val="107000"/>
                        </a:lnSpc>
                        <a:spcAft>
                          <a:spcPts val="0"/>
                        </a:spcAft>
                      </a:pPr>
                      <a:r>
                        <a:rPr lang="en-GB" sz="1300" dirty="0">
                          <a:effectLst/>
                          <a:latin typeface="Century Gothic" panose="020B0502020202020204" pitchFamily="34" charset="0"/>
                        </a:rPr>
                        <a:t>98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wir</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we</a:t>
                      </a:r>
                    </a:p>
                  </a:txBody>
                  <a:tcPr marL="90000" marR="90000" marT="46800" marB="46800" anchor="ctr"/>
                </a:tc>
                <a:extLst>
                  <a:ext uri="{0D108BD9-81ED-4DB2-BD59-A6C34878D82A}">
                    <a16:rowId xmlns:a16="http://schemas.microsoft.com/office/drawing/2014/main" val="10021"/>
                  </a:ext>
                </a:extLst>
              </a:tr>
              <a:tr h="266010">
                <a:tc>
                  <a:txBody>
                    <a:bodyPr/>
                    <a:lstStyle/>
                    <a:p>
                      <a:pPr algn="ctr">
                        <a:lnSpc>
                          <a:spcPct val="107000"/>
                        </a:lnSpc>
                        <a:spcAft>
                          <a:spcPts val="0"/>
                        </a:spcAft>
                      </a:pPr>
                      <a:r>
                        <a:rPr lang="en-GB" sz="1300" dirty="0">
                          <a:effectLst/>
                          <a:latin typeface="Century Gothic" panose="020B0502020202020204" pitchFamily="34" charset="0"/>
                        </a:rPr>
                        <a:t>99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finden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find | finding</a:t>
                      </a:r>
                    </a:p>
                  </a:txBody>
                  <a:tcPr marL="90000" marR="90000" marT="46800" marB="46800" anchor="ctr"/>
                </a:tc>
                <a:extLst>
                  <a:ext uri="{0D108BD9-81ED-4DB2-BD59-A6C34878D82A}">
                    <a16:rowId xmlns:a16="http://schemas.microsoft.com/office/drawing/2014/main" val="10022"/>
                  </a:ext>
                </a:extLst>
              </a:tr>
              <a:tr h="266010">
                <a:tc>
                  <a:txBody>
                    <a:bodyPr/>
                    <a:lstStyle/>
                    <a:p>
                      <a:pPr algn="ctr">
                        <a:lnSpc>
                          <a:spcPct val="107000"/>
                        </a:lnSpc>
                        <a:spcAft>
                          <a:spcPts val="0"/>
                        </a:spcAft>
                      </a:pPr>
                      <a:r>
                        <a:rPr lang="en-GB" sz="1300" dirty="0">
                          <a:effectLst/>
                          <a:latin typeface="Century Gothic" panose="020B0502020202020204" pitchFamily="34" charset="0"/>
                          <a:ea typeface="Calibri" panose="020F0502020204030204" pitchFamily="34" charset="0"/>
                          <a:cs typeface="Times New Roman" panose="02020603050405020304" pitchFamily="18" charset="0"/>
                        </a:rPr>
                        <a:t>100</a:t>
                      </a:r>
                    </a:p>
                  </a:txBody>
                  <a:tcPr marL="90000" marR="90000" marT="36000" marB="36000" anchor="ctr"/>
                </a:tc>
                <a:tc>
                  <a:txBody>
                    <a:bodyPr/>
                    <a:lstStyle/>
                    <a:p>
                      <a:pPr algn="l" fontAlgn="b"/>
                      <a:r>
                        <a:rPr lang="en-GB" sz="1300" b="0" i="0" u="none" strike="noStrike">
                          <a:solidFill>
                            <a:srgbClr val="000000"/>
                          </a:solidFill>
                          <a:effectLst/>
                          <a:latin typeface="Century Gothic" panose="020B0502020202020204" pitchFamily="34" charset="0"/>
                        </a:rPr>
                        <a:t>findet</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finds | is finding</a:t>
                      </a:r>
                    </a:p>
                  </a:txBody>
                  <a:tcPr marL="90000" marR="90000" marT="46800" marB="46800" anchor="ctr"/>
                </a:tc>
                <a:extLst>
                  <a:ext uri="{0D108BD9-81ED-4DB2-BD59-A6C34878D82A}">
                    <a16:rowId xmlns:a16="http://schemas.microsoft.com/office/drawing/2014/main" val="10023"/>
                  </a:ext>
                </a:extLst>
              </a:tr>
            </a:tbl>
          </a:graphicData>
        </a:graphic>
      </p:graphicFrame>
      <p:pic>
        <p:nvPicPr>
          <p:cNvPr id="7" name="Picture 6"/>
          <p:cNvPicPr>
            <a:picLocks noChangeAspect="1"/>
          </p:cNvPicPr>
          <p:nvPr/>
        </p:nvPicPr>
        <p:blipFill>
          <a:blip r:embed="rId3"/>
          <a:stretch>
            <a:fillRect/>
          </a:stretch>
        </p:blipFill>
        <p:spPr>
          <a:xfrm>
            <a:off x="5429627" y="-2569"/>
            <a:ext cx="387537" cy="399648"/>
          </a:xfrm>
          <a:prstGeom prst="rect">
            <a:avLst/>
          </a:prstGeom>
        </p:spPr>
      </p:pic>
      <p:pic>
        <p:nvPicPr>
          <p:cNvPr id="8" name="Picture 7"/>
          <p:cNvPicPr>
            <a:picLocks noChangeAspect="1"/>
          </p:cNvPicPr>
          <p:nvPr/>
        </p:nvPicPr>
        <p:blipFill>
          <a:blip r:embed="rId4"/>
          <a:stretch>
            <a:fillRect/>
          </a:stretch>
        </p:blipFill>
        <p:spPr>
          <a:xfrm>
            <a:off x="5820912" y="62339"/>
            <a:ext cx="867349" cy="353475"/>
          </a:xfrm>
          <a:prstGeom prst="rect">
            <a:avLst/>
          </a:prstGeom>
        </p:spPr>
      </p:pic>
      <p:sp>
        <p:nvSpPr>
          <p:cNvPr id="3" name="Title 2">
            <a:extLst>
              <a:ext uri="{FF2B5EF4-FFF2-40B4-BE49-F238E27FC236}">
                <a16:creationId xmlns:a16="http://schemas.microsoft.com/office/drawing/2014/main" id="{D320D36E-C53B-B74F-901F-18F4CC570293}"/>
              </a:ext>
            </a:extLst>
          </p:cNvPr>
          <p:cNvSpPr>
            <a:spLocks noGrp="1"/>
          </p:cNvSpPr>
          <p:nvPr>
            <p:ph type="title"/>
          </p:nvPr>
        </p:nvSpPr>
        <p:spPr>
          <a:xfrm>
            <a:off x="-32967" y="-2569"/>
            <a:ext cx="3408804" cy="369333"/>
          </a:xfrm>
        </p:spPr>
        <p:txBody>
          <a:bodyPr/>
          <a:lstStyle/>
          <a:p>
            <a:pPr lvl="0" eaLnBrk="1" hangingPunct="1"/>
            <a:r>
              <a:rPr lang="en-GB" sz="1800" b="1" kern="1200" dirty="0">
                <a:solidFill>
                  <a:srgbClr val="000000"/>
                </a:solidFill>
                <a:latin typeface="Century Gothic" panose="020B0502020202020204" pitchFamily="34" charset="0"/>
                <a:ea typeface="+mn-ea"/>
                <a:cs typeface="+mn-cs"/>
              </a:rPr>
              <a:t>Stage 2: School competition</a:t>
            </a:r>
            <a:endParaRPr lang="en-US" dirty="0"/>
          </a:p>
        </p:txBody>
      </p:sp>
    </p:spTree>
    <p:extLst>
      <p:ext uri="{BB962C8B-B14F-4D97-AF65-F5344CB8AC3E}">
        <p14:creationId xmlns:p14="http://schemas.microsoft.com/office/powerpoint/2010/main" val="33275686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820912" y="62339"/>
            <a:ext cx="867349" cy="35347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990492293"/>
              </p:ext>
            </p:extLst>
          </p:nvPr>
        </p:nvGraphicFramePr>
        <p:xfrm>
          <a:off x="53992" y="407716"/>
          <a:ext cx="3168351" cy="8412752"/>
        </p:xfrm>
        <a:graphic>
          <a:graphicData uri="http://schemas.openxmlformats.org/drawingml/2006/table">
            <a:tbl>
              <a:tblPr>
                <a:tableStyleId>{616DA210-FB5B-4158-B5E0-FEB733F419BA}</a:tableStyleId>
              </a:tblPr>
              <a:tblGrid>
                <a:gridCol w="466810">
                  <a:extLst>
                    <a:ext uri="{9D8B030D-6E8A-4147-A177-3AD203B41FA5}">
                      <a16:colId xmlns:a16="http://schemas.microsoft.com/office/drawing/2014/main" val="20000"/>
                    </a:ext>
                  </a:extLst>
                </a:gridCol>
                <a:gridCol w="1396030">
                  <a:extLst>
                    <a:ext uri="{9D8B030D-6E8A-4147-A177-3AD203B41FA5}">
                      <a16:colId xmlns:a16="http://schemas.microsoft.com/office/drawing/2014/main" val="20001"/>
                    </a:ext>
                  </a:extLst>
                </a:gridCol>
                <a:gridCol w="1305511">
                  <a:extLst>
                    <a:ext uri="{9D8B030D-6E8A-4147-A177-3AD203B41FA5}">
                      <a16:colId xmlns:a16="http://schemas.microsoft.com/office/drawing/2014/main" val="20002"/>
                    </a:ext>
                  </a:extLst>
                </a:gridCol>
              </a:tblGrid>
              <a:tr h="294912">
                <a:tc>
                  <a:txBody>
                    <a:bodyPr/>
                    <a:lstStyle/>
                    <a:p>
                      <a:pPr algn="ctr">
                        <a:lnSpc>
                          <a:spcPct val="107000"/>
                        </a:lnSpc>
                        <a:spcAft>
                          <a:spcPts val="0"/>
                        </a:spcAft>
                      </a:pPr>
                      <a:r>
                        <a:rPr lang="en-GB" sz="1300" dirty="0">
                          <a:effectLst/>
                          <a:latin typeface="Century Gothic" panose="020B0502020202020204" pitchFamily="34" charset="0"/>
                        </a:rPr>
                        <a:t>101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jeden</a:t>
                      </a:r>
                      <a:r>
                        <a:rPr lang="en-GB" sz="1300" b="0" i="0" u="none" strike="noStrike" dirty="0">
                          <a:solidFill>
                            <a:srgbClr val="000000"/>
                          </a:solidFill>
                          <a:effectLst/>
                          <a:latin typeface="Century Gothic" panose="020B0502020202020204" pitchFamily="34" charset="0"/>
                        </a:rPr>
                        <a:t> Tag</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every day</a:t>
                      </a:r>
                    </a:p>
                  </a:txBody>
                  <a:tcPr marL="90000" marR="90000" marT="46800" marB="46800" anchor="ctr"/>
                </a:tc>
                <a:extLst>
                  <a:ext uri="{0D108BD9-81ED-4DB2-BD59-A6C34878D82A}">
                    <a16:rowId xmlns:a16="http://schemas.microsoft.com/office/drawing/2014/main" val="10000"/>
                  </a:ext>
                </a:extLst>
              </a:tr>
              <a:tr h="294912">
                <a:tc>
                  <a:txBody>
                    <a:bodyPr/>
                    <a:lstStyle/>
                    <a:p>
                      <a:pPr algn="ctr">
                        <a:lnSpc>
                          <a:spcPct val="107000"/>
                        </a:lnSpc>
                        <a:spcAft>
                          <a:spcPts val="0"/>
                        </a:spcAft>
                      </a:pPr>
                      <a:r>
                        <a:rPr lang="en-GB" sz="1300">
                          <a:effectLst/>
                          <a:latin typeface="Century Gothic" panose="020B0502020202020204" pitchFamily="34" charset="0"/>
                        </a:rPr>
                        <a:t>102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einmal</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once</a:t>
                      </a:r>
                    </a:p>
                  </a:txBody>
                  <a:tcPr marL="90000" marR="90000" marT="46800" marB="46800" anchor="ctr"/>
                </a:tc>
                <a:extLst>
                  <a:ext uri="{0D108BD9-81ED-4DB2-BD59-A6C34878D82A}">
                    <a16:rowId xmlns:a16="http://schemas.microsoft.com/office/drawing/2014/main" val="10001"/>
                  </a:ext>
                </a:extLst>
              </a:tr>
              <a:tr h="294912">
                <a:tc>
                  <a:txBody>
                    <a:bodyPr/>
                    <a:lstStyle/>
                    <a:p>
                      <a:pPr algn="ctr">
                        <a:lnSpc>
                          <a:spcPct val="107000"/>
                        </a:lnSpc>
                        <a:spcAft>
                          <a:spcPts val="0"/>
                        </a:spcAft>
                      </a:pPr>
                      <a:r>
                        <a:rPr lang="en-GB" sz="1300">
                          <a:effectLst/>
                          <a:latin typeface="Century Gothic" panose="020B0502020202020204" pitchFamily="34" charset="0"/>
                        </a:rPr>
                        <a:t>103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die </a:t>
                      </a:r>
                      <a:r>
                        <a:rPr lang="en-GB" sz="1300" b="0" i="0" u="none" strike="noStrike" dirty="0" err="1">
                          <a:solidFill>
                            <a:srgbClr val="000000"/>
                          </a:solidFill>
                          <a:effectLst/>
                          <a:latin typeface="Century Gothic" panose="020B0502020202020204" pitchFamily="34" charset="0"/>
                        </a:rPr>
                        <a:t>Woche</a:t>
                      </a:r>
                      <a:endParaRPr lang="en-GB" sz="13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week</a:t>
                      </a:r>
                    </a:p>
                  </a:txBody>
                  <a:tcPr marL="90000" marR="90000" marT="46800" marB="46800" anchor="ctr"/>
                </a:tc>
                <a:extLst>
                  <a:ext uri="{0D108BD9-81ED-4DB2-BD59-A6C34878D82A}">
                    <a16:rowId xmlns:a16="http://schemas.microsoft.com/office/drawing/2014/main" val="10002"/>
                  </a:ext>
                </a:extLst>
              </a:tr>
              <a:tr h="338436">
                <a:tc>
                  <a:txBody>
                    <a:bodyPr/>
                    <a:lstStyle/>
                    <a:p>
                      <a:pPr algn="ctr">
                        <a:lnSpc>
                          <a:spcPct val="107000"/>
                        </a:lnSpc>
                        <a:spcAft>
                          <a:spcPts val="0"/>
                        </a:spcAft>
                      </a:pPr>
                      <a:r>
                        <a:rPr lang="en-GB" sz="1300">
                          <a:effectLst/>
                          <a:latin typeface="Century Gothic" panose="020B0502020202020204" pitchFamily="34" charset="0"/>
                        </a:rPr>
                        <a:t>104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nie</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never</a:t>
                      </a:r>
                    </a:p>
                  </a:txBody>
                  <a:tcPr marL="90000" marR="90000" marT="46800" marB="46800" anchor="ctr"/>
                </a:tc>
                <a:extLst>
                  <a:ext uri="{0D108BD9-81ED-4DB2-BD59-A6C34878D82A}">
                    <a16:rowId xmlns:a16="http://schemas.microsoft.com/office/drawing/2014/main" val="10003"/>
                  </a:ext>
                </a:extLst>
              </a:tr>
              <a:tr h="294912">
                <a:tc>
                  <a:txBody>
                    <a:bodyPr/>
                    <a:lstStyle/>
                    <a:p>
                      <a:pPr algn="ctr">
                        <a:lnSpc>
                          <a:spcPct val="107000"/>
                        </a:lnSpc>
                        <a:spcAft>
                          <a:spcPts val="0"/>
                        </a:spcAft>
                      </a:pPr>
                      <a:r>
                        <a:rPr lang="en-GB" sz="1300">
                          <a:effectLst/>
                          <a:latin typeface="Century Gothic" panose="020B0502020202020204" pitchFamily="34" charset="0"/>
                        </a:rPr>
                        <a:t>105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kaum</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hardly ever</a:t>
                      </a:r>
                    </a:p>
                  </a:txBody>
                  <a:tcPr marL="90000" marR="90000" marT="46800" marB="46800" anchor="ctr"/>
                </a:tc>
                <a:extLst>
                  <a:ext uri="{0D108BD9-81ED-4DB2-BD59-A6C34878D82A}">
                    <a16:rowId xmlns:a16="http://schemas.microsoft.com/office/drawing/2014/main" val="10004"/>
                  </a:ext>
                </a:extLst>
              </a:tr>
              <a:tr h="338436">
                <a:tc>
                  <a:txBody>
                    <a:bodyPr/>
                    <a:lstStyle/>
                    <a:p>
                      <a:pPr algn="ctr">
                        <a:lnSpc>
                          <a:spcPct val="107000"/>
                        </a:lnSpc>
                        <a:spcAft>
                          <a:spcPts val="0"/>
                        </a:spcAft>
                      </a:pPr>
                      <a:r>
                        <a:rPr lang="en-GB" sz="1300">
                          <a:effectLst/>
                          <a:latin typeface="Century Gothic" panose="020B0502020202020204" pitchFamily="34" charset="0"/>
                        </a:rPr>
                        <a:t>106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manchmal</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sometimes</a:t>
                      </a:r>
                    </a:p>
                  </a:txBody>
                  <a:tcPr marL="90000" marR="90000" marT="46800" marB="46800" anchor="ctr"/>
                </a:tc>
                <a:extLst>
                  <a:ext uri="{0D108BD9-81ED-4DB2-BD59-A6C34878D82A}">
                    <a16:rowId xmlns:a16="http://schemas.microsoft.com/office/drawing/2014/main" val="10005"/>
                  </a:ext>
                </a:extLst>
              </a:tr>
              <a:tr h="294912">
                <a:tc>
                  <a:txBody>
                    <a:bodyPr/>
                    <a:lstStyle/>
                    <a:p>
                      <a:pPr algn="ctr">
                        <a:lnSpc>
                          <a:spcPct val="107000"/>
                        </a:lnSpc>
                        <a:spcAft>
                          <a:spcPts val="0"/>
                        </a:spcAft>
                      </a:pPr>
                      <a:r>
                        <a:rPr lang="en-GB" sz="1300">
                          <a:effectLst/>
                          <a:latin typeface="Century Gothic" panose="020B0502020202020204" pitchFamily="34" charset="0"/>
                        </a:rPr>
                        <a:t>107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oft</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often</a:t>
                      </a:r>
                    </a:p>
                  </a:txBody>
                  <a:tcPr marL="90000" marR="90000" marT="46800" marB="46800" anchor="ctr"/>
                </a:tc>
                <a:extLst>
                  <a:ext uri="{0D108BD9-81ED-4DB2-BD59-A6C34878D82A}">
                    <a16:rowId xmlns:a16="http://schemas.microsoft.com/office/drawing/2014/main" val="10006"/>
                  </a:ext>
                </a:extLst>
              </a:tr>
              <a:tr h="294912">
                <a:tc>
                  <a:txBody>
                    <a:bodyPr/>
                    <a:lstStyle/>
                    <a:p>
                      <a:pPr algn="ctr">
                        <a:lnSpc>
                          <a:spcPct val="107000"/>
                        </a:lnSpc>
                        <a:spcAft>
                          <a:spcPts val="0"/>
                        </a:spcAft>
                      </a:pPr>
                      <a:r>
                        <a:rPr lang="en-GB" sz="1300">
                          <a:effectLst/>
                          <a:latin typeface="Century Gothic" panose="020B0502020202020204" pitchFamily="34" charset="0"/>
                        </a:rPr>
                        <a:t>108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sehr</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very</a:t>
                      </a:r>
                    </a:p>
                  </a:txBody>
                  <a:tcPr marL="90000" marR="90000" marT="46800" marB="46800" anchor="ctr"/>
                </a:tc>
                <a:extLst>
                  <a:ext uri="{0D108BD9-81ED-4DB2-BD59-A6C34878D82A}">
                    <a16:rowId xmlns:a16="http://schemas.microsoft.com/office/drawing/2014/main" val="10007"/>
                  </a:ext>
                </a:extLst>
              </a:tr>
              <a:tr h="403136">
                <a:tc>
                  <a:txBody>
                    <a:bodyPr/>
                    <a:lstStyle/>
                    <a:p>
                      <a:pPr algn="ctr">
                        <a:lnSpc>
                          <a:spcPct val="107000"/>
                        </a:lnSpc>
                        <a:spcAft>
                          <a:spcPts val="0"/>
                        </a:spcAft>
                      </a:pPr>
                      <a:r>
                        <a:rPr lang="en-GB" sz="1300">
                          <a:effectLst/>
                          <a:latin typeface="Century Gothic" panose="020B0502020202020204" pitchFamily="34" charset="0"/>
                        </a:rPr>
                        <a:t>109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normalerweise</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usually</a:t>
                      </a:r>
                    </a:p>
                  </a:txBody>
                  <a:tcPr marL="90000" marR="90000" marT="46800" marB="46800" anchor="ctr"/>
                </a:tc>
                <a:extLst>
                  <a:ext uri="{0D108BD9-81ED-4DB2-BD59-A6C34878D82A}">
                    <a16:rowId xmlns:a16="http://schemas.microsoft.com/office/drawing/2014/main" val="10008"/>
                  </a:ext>
                </a:extLst>
              </a:tr>
              <a:tr h="495201">
                <a:tc>
                  <a:txBody>
                    <a:bodyPr/>
                    <a:lstStyle/>
                    <a:p>
                      <a:pPr algn="ctr">
                        <a:lnSpc>
                          <a:spcPct val="107000"/>
                        </a:lnSpc>
                        <a:spcAft>
                          <a:spcPts val="0"/>
                        </a:spcAft>
                      </a:pPr>
                      <a:r>
                        <a:rPr lang="en-GB" sz="1300">
                          <a:effectLst/>
                          <a:latin typeface="Century Gothic" panose="020B0502020202020204" pitchFamily="34" charset="0"/>
                        </a:rPr>
                        <a:t>110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tanzen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dance | dancing</a:t>
                      </a:r>
                    </a:p>
                  </a:txBody>
                  <a:tcPr marL="90000" marR="90000" marT="46800" marB="46800" anchor="ctr"/>
                </a:tc>
                <a:extLst>
                  <a:ext uri="{0D108BD9-81ED-4DB2-BD59-A6C34878D82A}">
                    <a16:rowId xmlns:a16="http://schemas.microsoft.com/office/drawing/2014/main" val="10009"/>
                  </a:ext>
                </a:extLst>
              </a:tr>
              <a:tr h="495201">
                <a:tc>
                  <a:txBody>
                    <a:bodyPr/>
                    <a:lstStyle/>
                    <a:p>
                      <a:pPr algn="ctr">
                        <a:lnSpc>
                          <a:spcPct val="107000"/>
                        </a:lnSpc>
                        <a:spcAft>
                          <a:spcPts val="0"/>
                        </a:spcAft>
                      </a:pPr>
                      <a:r>
                        <a:rPr lang="en-GB" sz="1300">
                          <a:effectLst/>
                          <a:latin typeface="Century Gothic" panose="020B0502020202020204" pitchFamily="34" charset="0"/>
                        </a:rPr>
                        <a:t>111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tanzt</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dances | </a:t>
                      </a:r>
                      <a:br>
                        <a:rPr lang="en-GB" sz="1300" b="0" i="0" u="none" strike="noStrike" dirty="0">
                          <a:solidFill>
                            <a:srgbClr val="000000"/>
                          </a:solidFill>
                          <a:effectLst/>
                          <a:latin typeface="Century Gothic" panose="020B0502020202020204" pitchFamily="34" charset="0"/>
                        </a:rPr>
                      </a:br>
                      <a:r>
                        <a:rPr lang="en-GB" sz="1300" b="0" i="0" u="none" strike="noStrike" dirty="0">
                          <a:solidFill>
                            <a:srgbClr val="000000"/>
                          </a:solidFill>
                          <a:effectLst/>
                          <a:latin typeface="Century Gothic" panose="020B0502020202020204" pitchFamily="34" charset="0"/>
                        </a:rPr>
                        <a:t>is dancing</a:t>
                      </a:r>
                    </a:p>
                  </a:txBody>
                  <a:tcPr marL="90000" marR="90000" marT="46800" marB="46800" anchor="ctr"/>
                </a:tc>
                <a:extLst>
                  <a:ext uri="{0D108BD9-81ED-4DB2-BD59-A6C34878D82A}">
                    <a16:rowId xmlns:a16="http://schemas.microsoft.com/office/drawing/2014/main" val="10010"/>
                  </a:ext>
                </a:extLst>
              </a:tr>
              <a:tr h="294912">
                <a:tc>
                  <a:txBody>
                    <a:bodyPr/>
                    <a:lstStyle/>
                    <a:p>
                      <a:pPr algn="ctr">
                        <a:lnSpc>
                          <a:spcPct val="107000"/>
                        </a:lnSpc>
                        <a:spcAft>
                          <a:spcPts val="0"/>
                        </a:spcAft>
                      </a:pPr>
                      <a:r>
                        <a:rPr lang="en-GB" sz="1300">
                          <a:effectLst/>
                          <a:latin typeface="Century Gothic" panose="020B0502020202020204" pitchFamily="34" charset="0"/>
                        </a:rPr>
                        <a:t>112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gehen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go | going</a:t>
                      </a:r>
                    </a:p>
                  </a:txBody>
                  <a:tcPr marL="90000" marR="90000" marT="46800" marB="46800" anchor="ctr"/>
                </a:tc>
                <a:extLst>
                  <a:ext uri="{0D108BD9-81ED-4DB2-BD59-A6C34878D82A}">
                    <a16:rowId xmlns:a16="http://schemas.microsoft.com/office/drawing/2014/main" val="10011"/>
                  </a:ext>
                </a:extLst>
              </a:tr>
              <a:tr h="495201">
                <a:tc>
                  <a:txBody>
                    <a:bodyPr/>
                    <a:lstStyle/>
                    <a:p>
                      <a:pPr algn="ctr">
                        <a:lnSpc>
                          <a:spcPct val="107000"/>
                        </a:lnSpc>
                        <a:spcAft>
                          <a:spcPts val="0"/>
                        </a:spcAft>
                      </a:pPr>
                      <a:r>
                        <a:rPr lang="en-GB" sz="1300" dirty="0">
                          <a:effectLst/>
                          <a:latin typeface="Century Gothic" panose="020B0502020202020204" pitchFamily="34" charset="0"/>
                        </a:rPr>
                        <a:t>113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geht</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goes | </a:t>
                      </a:r>
                      <a:br>
                        <a:rPr lang="en-GB" sz="1300" b="0" i="0" u="none" strike="noStrike" dirty="0">
                          <a:solidFill>
                            <a:srgbClr val="000000"/>
                          </a:solidFill>
                          <a:effectLst/>
                          <a:latin typeface="Century Gothic" panose="020B0502020202020204" pitchFamily="34" charset="0"/>
                        </a:rPr>
                      </a:br>
                      <a:r>
                        <a:rPr lang="en-GB" sz="1300" b="0" i="0" u="none" strike="noStrike" dirty="0">
                          <a:solidFill>
                            <a:srgbClr val="000000"/>
                          </a:solidFill>
                          <a:effectLst/>
                          <a:latin typeface="Century Gothic" panose="020B0502020202020204" pitchFamily="34" charset="0"/>
                        </a:rPr>
                        <a:t>is going</a:t>
                      </a:r>
                    </a:p>
                  </a:txBody>
                  <a:tcPr marL="90000" marR="90000" marT="46800" marB="46800" anchor="ctr"/>
                </a:tc>
                <a:extLst>
                  <a:ext uri="{0D108BD9-81ED-4DB2-BD59-A6C34878D82A}">
                    <a16:rowId xmlns:a16="http://schemas.microsoft.com/office/drawing/2014/main" val="10012"/>
                  </a:ext>
                </a:extLst>
              </a:tr>
              <a:tr h="294912">
                <a:tc>
                  <a:txBody>
                    <a:bodyPr/>
                    <a:lstStyle/>
                    <a:p>
                      <a:pPr algn="ctr">
                        <a:lnSpc>
                          <a:spcPct val="107000"/>
                        </a:lnSpc>
                        <a:spcAft>
                          <a:spcPts val="0"/>
                        </a:spcAft>
                      </a:pPr>
                      <a:r>
                        <a:rPr lang="en-GB" sz="1300" dirty="0">
                          <a:effectLst/>
                          <a:latin typeface="Century Gothic" panose="020B0502020202020204" pitchFamily="34" charset="0"/>
                        </a:rPr>
                        <a:t>114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hören</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to listen, hear </a:t>
                      </a:r>
                    </a:p>
                  </a:txBody>
                  <a:tcPr marL="90000" marR="90000" marT="46800" marB="46800" anchor="ctr"/>
                </a:tc>
                <a:extLst>
                  <a:ext uri="{0D108BD9-81ED-4DB2-BD59-A6C34878D82A}">
                    <a16:rowId xmlns:a16="http://schemas.microsoft.com/office/drawing/2014/main" val="10013"/>
                  </a:ext>
                </a:extLst>
              </a:tr>
              <a:tr h="294912">
                <a:tc>
                  <a:txBody>
                    <a:bodyPr/>
                    <a:lstStyle/>
                    <a:p>
                      <a:pPr algn="ctr">
                        <a:lnSpc>
                          <a:spcPct val="107000"/>
                        </a:lnSpc>
                        <a:spcAft>
                          <a:spcPts val="0"/>
                        </a:spcAft>
                      </a:pPr>
                      <a:r>
                        <a:rPr lang="en-GB" sz="1300" dirty="0">
                          <a:effectLst/>
                          <a:latin typeface="Century Gothic" panose="020B0502020202020204" pitchFamily="34" charset="0"/>
                        </a:rPr>
                        <a:t>115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hört</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listens, hears </a:t>
                      </a:r>
                    </a:p>
                  </a:txBody>
                  <a:tcPr marL="90000" marR="90000" marT="46800" marB="46800" anchor="ctr"/>
                </a:tc>
                <a:extLst>
                  <a:ext uri="{0D108BD9-81ED-4DB2-BD59-A6C34878D82A}">
                    <a16:rowId xmlns:a16="http://schemas.microsoft.com/office/drawing/2014/main" val="10014"/>
                  </a:ext>
                </a:extLst>
              </a:tr>
              <a:tr h="294912">
                <a:tc>
                  <a:txBody>
                    <a:bodyPr/>
                    <a:lstStyle/>
                    <a:p>
                      <a:pPr algn="ctr">
                        <a:lnSpc>
                          <a:spcPct val="107000"/>
                        </a:lnSpc>
                        <a:spcAft>
                          <a:spcPts val="0"/>
                        </a:spcAft>
                      </a:pPr>
                      <a:r>
                        <a:rPr lang="en-GB" sz="1300" dirty="0">
                          <a:effectLst/>
                          <a:latin typeface="Century Gothic" panose="020B0502020202020204" pitchFamily="34" charset="0"/>
                        </a:rPr>
                        <a:t>116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Mutter</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mother</a:t>
                      </a:r>
                    </a:p>
                  </a:txBody>
                  <a:tcPr marL="90000" marR="90000" marT="46800" marB="46800" anchor="ctr"/>
                </a:tc>
                <a:extLst>
                  <a:ext uri="{0D108BD9-81ED-4DB2-BD59-A6C34878D82A}">
                    <a16:rowId xmlns:a16="http://schemas.microsoft.com/office/drawing/2014/main" val="10015"/>
                  </a:ext>
                </a:extLst>
              </a:tr>
              <a:tr h="294912">
                <a:tc>
                  <a:txBody>
                    <a:bodyPr/>
                    <a:lstStyle/>
                    <a:p>
                      <a:pPr algn="ctr">
                        <a:lnSpc>
                          <a:spcPct val="107000"/>
                        </a:lnSpc>
                        <a:spcAft>
                          <a:spcPts val="0"/>
                        </a:spcAft>
                      </a:pPr>
                      <a:r>
                        <a:rPr lang="en-GB" sz="1300" dirty="0">
                          <a:effectLst/>
                          <a:latin typeface="Century Gothic" panose="020B0502020202020204" pitchFamily="34" charset="0"/>
                        </a:rPr>
                        <a:t>117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Vater</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father</a:t>
                      </a:r>
                    </a:p>
                  </a:txBody>
                  <a:tcPr marL="90000" marR="90000" marT="46800" marB="46800" anchor="ctr"/>
                </a:tc>
                <a:extLst>
                  <a:ext uri="{0D108BD9-81ED-4DB2-BD59-A6C34878D82A}">
                    <a16:rowId xmlns:a16="http://schemas.microsoft.com/office/drawing/2014/main" val="10016"/>
                  </a:ext>
                </a:extLst>
              </a:tr>
              <a:tr h="294912">
                <a:tc>
                  <a:txBody>
                    <a:bodyPr/>
                    <a:lstStyle/>
                    <a:p>
                      <a:pPr algn="ctr">
                        <a:lnSpc>
                          <a:spcPct val="107000"/>
                        </a:lnSpc>
                        <a:spcAft>
                          <a:spcPts val="0"/>
                        </a:spcAft>
                      </a:pPr>
                      <a:r>
                        <a:rPr lang="en-GB" sz="1300" dirty="0">
                          <a:effectLst/>
                          <a:latin typeface="Century Gothic" panose="020B0502020202020204" pitchFamily="34" charset="0"/>
                        </a:rPr>
                        <a:t>118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Junge</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boy</a:t>
                      </a:r>
                    </a:p>
                  </a:txBody>
                  <a:tcPr marL="90000" marR="90000" marT="46800" marB="46800" anchor="ctr"/>
                </a:tc>
                <a:extLst>
                  <a:ext uri="{0D108BD9-81ED-4DB2-BD59-A6C34878D82A}">
                    <a16:rowId xmlns:a16="http://schemas.microsoft.com/office/drawing/2014/main" val="10017"/>
                  </a:ext>
                </a:extLst>
              </a:tr>
              <a:tr h="294912">
                <a:tc>
                  <a:txBody>
                    <a:bodyPr/>
                    <a:lstStyle/>
                    <a:p>
                      <a:pPr algn="ctr">
                        <a:lnSpc>
                          <a:spcPct val="107000"/>
                        </a:lnSpc>
                        <a:spcAft>
                          <a:spcPts val="0"/>
                        </a:spcAft>
                      </a:pPr>
                      <a:r>
                        <a:rPr lang="en-GB" sz="1300" dirty="0">
                          <a:effectLst/>
                          <a:latin typeface="Century Gothic" panose="020B0502020202020204" pitchFamily="34" charset="0"/>
                        </a:rPr>
                        <a:t>119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Mädchen</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girl</a:t>
                      </a:r>
                    </a:p>
                  </a:txBody>
                  <a:tcPr marL="90000" marR="90000" marT="46800" marB="46800" anchor="ctr"/>
                </a:tc>
                <a:extLst>
                  <a:ext uri="{0D108BD9-81ED-4DB2-BD59-A6C34878D82A}">
                    <a16:rowId xmlns:a16="http://schemas.microsoft.com/office/drawing/2014/main" val="10018"/>
                  </a:ext>
                </a:extLst>
              </a:tr>
              <a:tr h="294912">
                <a:tc>
                  <a:txBody>
                    <a:bodyPr/>
                    <a:lstStyle/>
                    <a:p>
                      <a:pPr algn="ctr">
                        <a:lnSpc>
                          <a:spcPct val="107000"/>
                        </a:lnSpc>
                        <a:spcAft>
                          <a:spcPts val="0"/>
                        </a:spcAft>
                      </a:pPr>
                      <a:r>
                        <a:rPr lang="en-GB" sz="1300" dirty="0">
                          <a:effectLst/>
                          <a:latin typeface="Century Gothic" panose="020B0502020202020204" pitchFamily="34" charset="0"/>
                        </a:rPr>
                        <a:t>120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Kopf</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head</a:t>
                      </a:r>
                    </a:p>
                  </a:txBody>
                  <a:tcPr marL="90000" marR="90000" marT="46800" marB="46800" anchor="ctr"/>
                </a:tc>
                <a:extLst>
                  <a:ext uri="{0D108BD9-81ED-4DB2-BD59-A6C34878D82A}">
                    <a16:rowId xmlns:a16="http://schemas.microsoft.com/office/drawing/2014/main" val="10019"/>
                  </a:ext>
                </a:extLst>
              </a:tr>
              <a:tr h="294912">
                <a:tc>
                  <a:txBody>
                    <a:bodyPr/>
                    <a:lstStyle/>
                    <a:p>
                      <a:pPr algn="ctr">
                        <a:lnSpc>
                          <a:spcPct val="107000"/>
                        </a:lnSpc>
                        <a:spcAft>
                          <a:spcPts val="0"/>
                        </a:spcAft>
                      </a:pPr>
                      <a:r>
                        <a:rPr lang="en-GB" sz="1300" dirty="0">
                          <a:effectLst/>
                          <a:latin typeface="Century Gothic" panose="020B0502020202020204" pitchFamily="34" charset="0"/>
                        </a:rPr>
                        <a:t>121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Tür</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door</a:t>
                      </a:r>
                    </a:p>
                  </a:txBody>
                  <a:tcPr marL="90000" marR="90000" marT="46800" marB="46800" anchor="ctr"/>
                </a:tc>
                <a:extLst>
                  <a:ext uri="{0D108BD9-81ED-4DB2-BD59-A6C34878D82A}">
                    <a16:rowId xmlns:a16="http://schemas.microsoft.com/office/drawing/2014/main" val="10020"/>
                  </a:ext>
                </a:extLst>
              </a:tr>
              <a:tr h="294912">
                <a:tc>
                  <a:txBody>
                    <a:bodyPr/>
                    <a:lstStyle/>
                    <a:p>
                      <a:pPr algn="ctr">
                        <a:lnSpc>
                          <a:spcPct val="107000"/>
                        </a:lnSpc>
                        <a:spcAft>
                          <a:spcPts val="0"/>
                        </a:spcAft>
                      </a:pPr>
                      <a:r>
                        <a:rPr lang="en-GB" sz="1300" dirty="0">
                          <a:effectLst/>
                          <a:latin typeface="Century Gothic" panose="020B0502020202020204" pitchFamily="34" charset="0"/>
                        </a:rPr>
                        <a:t>122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Körper</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body</a:t>
                      </a:r>
                    </a:p>
                  </a:txBody>
                  <a:tcPr marL="90000" marR="90000" marT="46800" marB="46800" anchor="ctr"/>
                </a:tc>
                <a:extLst>
                  <a:ext uri="{0D108BD9-81ED-4DB2-BD59-A6C34878D82A}">
                    <a16:rowId xmlns:a16="http://schemas.microsoft.com/office/drawing/2014/main" val="10021"/>
                  </a:ext>
                </a:extLst>
              </a:tr>
              <a:tr h="294912">
                <a:tc>
                  <a:txBody>
                    <a:bodyPr/>
                    <a:lstStyle/>
                    <a:p>
                      <a:pPr algn="ctr">
                        <a:lnSpc>
                          <a:spcPct val="107000"/>
                        </a:lnSpc>
                        <a:spcAft>
                          <a:spcPts val="0"/>
                        </a:spcAft>
                      </a:pPr>
                      <a:r>
                        <a:rPr lang="en-GB" sz="1300" dirty="0">
                          <a:effectLst/>
                          <a:latin typeface="Century Gothic" panose="020B0502020202020204" pitchFamily="34" charset="0"/>
                        </a:rPr>
                        <a:t>123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Nacht</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night</a:t>
                      </a:r>
                    </a:p>
                  </a:txBody>
                  <a:tcPr marL="90000" marR="90000" marT="46800" marB="46800" anchor="ctr"/>
                </a:tc>
                <a:extLst>
                  <a:ext uri="{0D108BD9-81ED-4DB2-BD59-A6C34878D82A}">
                    <a16:rowId xmlns:a16="http://schemas.microsoft.com/office/drawing/2014/main" val="10022"/>
                  </a:ext>
                </a:extLst>
              </a:tr>
              <a:tr h="338436">
                <a:tc>
                  <a:txBody>
                    <a:bodyPr/>
                    <a:lstStyle/>
                    <a:p>
                      <a:pPr algn="ctr">
                        <a:lnSpc>
                          <a:spcPct val="107000"/>
                        </a:lnSpc>
                        <a:spcAft>
                          <a:spcPts val="0"/>
                        </a:spcAft>
                      </a:pPr>
                      <a:r>
                        <a:rPr lang="en-GB" sz="1300" dirty="0">
                          <a:effectLst/>
                          <a:latin typeface="Century Gothic" panose="020B0502020202020204" pitchFamily="34" charset="0"/>
                        </a:rPr>
                        <a:t>124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dunkel</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dark</a:t>
                      </a:r>
                    </a:p>
                  </a:txBody>
                  <a:tcPr marL="90000" marR="90000" marT="46800" marB="46800" anchor="ctr"/>
                </a:tc>
                <a:extLst>
                  <a:ext uri="{0D108BD9-81ED-4DB2-BD59-A6C34878D82A}">
                    <a16:rowId xmlns:a16="http://schemas.microsoft.com/office/drawing/2014/main" val="10023"/>
                  </a:ext>
                </a:extLst>
              </a:tr>
              <a:tr h="495201">
                <a:tc>
                  <a:txBody>
                    <a:bodyPr/>
                    <a:lstStyle/>
                    <a:p>
                      <a:pPr algn="ctr">
                        <a:lnSpc>
                          <a:spcPct val="107000"/>
                        </a:lnSpc>
                        <a:spcAft>
                          <a:spcPts val="0"/>
                        </a:spcAft>
                      </a:pPr>
                      <a:r>
                        <a:rPr lang="en-GB" sz="1300" dirty="0">
                          <a:effectLst/>
                          <a:latin typeface="Century Gothic" panose="020B0502020202020204" pitchFamily="34" charset="0"/>
                        </a:rPr>
                        <a:t>125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kommen</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to come | coming</a:t>
                      </a:r>
                    </a:p>
                  </a:txBody>
                  <a:tcPr marL="90000" marR="90000" marT="46800" marB="46800" anchor="ctr"/>
                </a:tc>
                <a:extLst>
                  <a:ext uri="{0D108BD9-81ED-4DB2-BD59-A6C34878D82A}">
                    <a16:rowId xmlns:a16="http://schemas.microsoft.com/office/drawing/2014/main" val="1002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620727266"/>
              </p:ext>
            </p:extLst>
          </p:nvPr>
        </p:nvGraphicFramePr>
        <p:xfrm>
          <a:off x="3284984" y="415812"/>
          <a:ext cx="3464044" cy="8404660"/>
        </p:xfrm>
        <a:graphic>
          <a:graphicData uri="http://schemas.openxmlformats.org/drawingml/2006/table">
            <a:tbl>
              <a:tblPr>
                <a:tableStyleId>{616DA210-FB5B-4158-B5E0-FEB733F419BA}</a:tableStyleId>
              </a:tblPr>
              <a:tblGrid>
                <a:gridCol w="527137">
                  <a:extLst>
                    <a:ext uri="{9D8B030D-6E8A-4147-A177-3AD203B41FA5}">
                      <a16:colId xmlns:a16="http://schemas.microsoft.com/office/drawing/2014/main" val="20000"/>
                    </a:ext>
                  </a:extLst>
                </a:gridCol>
                <a:gridCol w="1280190">
                  <a:extLst>
                    <a:ext uri="{9D8B030D-6E8A-4147-A177-3AD203B41FA5}">
                      <a16:colId xmlns:a16="http://schemas.microsoft.com/office/drawing/2014/main" val="20001"/>
                    </a:ext>
                  </a:extLst>
                </a:gridCol>
                <a:gridCol w="1656717">
                  <a:extLst>
                    <a:ext uri="{9D8B030D-6E8A-4147-A177-3AD203B41FA5}">
                      <a16:colId xmlns:a16="http://schemas.microsoft.com/office/drawing/2014/main" val="20002"/>
                    </a:ext>
                  </a:extLst>
                </a:gridCol>
              </a:tblGrid>
              <a:tr h="304823">
                <a:tc>
                  <a:txBody>
                    <a:bodyPr/>
                    <a:lstStyle/>
                    <a:p>
                      <a:pPr algn="ctr" fontAlgn="ctr"/>
                      <a:r>
                        <a:rPr lang="en-GB" sz="1300" b="0" i="0" u="none" strike="noStrike" dirty="0">
                          <a:solidFill>
                            <a:srgbClr val="000000"/>
                          </a:solidFill>
                          <a:effectLst/>
                          <a:latin typeface="Century Gothic" panose="020B0502020202020204" pitchFamily="34" charset="0"/>
                        </a:rPr>
                        <a:t>126</a:t>
                      </a: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kommt</a:t>
                      </a:r>
                      <a:endParaRPr lang="en-GB" sz="1300" b="0" i="0" u="none" strike="noStrike" dirty="0">
                        <a:solidFill>
                          <a:srgbClr val="000000"/>
                        </a:solidFill>
                        <a:effectLst/>
                        <a:latin typeface="Century Gothic" panose="020B0502020202020204" pitchFamily="34" charset="0"/>
                      </a:endParaRP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comes | is coming</a:t>
                      </a:r>
                    </a:p>
                  </a:txBody>
                  <a:tcPr marL="90000" marR="9525" marT="46800" marB="46800" anchor="ctr"/>
                </a:tc>
                <a:extLst>
                  <a:ext uri="{0D108BD9-81ED-4DB2-BD59-A6C34878D82A}">
                    <a16:rowId xmlns:a16="http://schemas.microsoft.com/office/drawing/2014/main" val="10000"/>
                  </a:ext>
                </a:extLst>
              </a:tr>
              <a:tr h="304823">
                <a:tc>
                  <a:txBody>
                    <a:bodyPr/>
                    <a:lstStyle/>
                    <a:p>
                      <a:pPr algn="ctr" fontAlgn="ctr"/>
                      <a:r>
                        <a:rPr lang="en-GB" sz="1300" b="0" i="0" u="none" strike="noStrike">
                          <a:solidFill>
                            <a:srgbClr val="000000"/>
                          </a:solidFill>
                          <a:effectLst/>
                          <a:latin typeface="Century Gothic" panose="020B0502020202020204" pitchFamily="34" charset="0"/>
                        </a:rPr>
                        <a:t>127</a:t>
                      </a: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stehen</a:t>
                      </a:r>
                      <a:endParaRPr lang="en-GB" sz="1300" b="0" i="0" u="none" strike="noStrike" dirty="0">
                        <a:solidFill>
                          <a:srgbClr val="000000"/>
                        </a:solidFill>
                        <a:effectLst/>
                        <a:latin typeface="Century Gothic" panose="020B0502020202020204" pitchFamily="34" charset="0"/>
                      </a:endParaRP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stand | standing</a:t>
                      </a:r>
                    </a:p>
                  </a:txBody>
                  <a:tcPr marL="90000" marR="9525" marT="46800" marB="46800" anchor="ctr"/>
                </a:tc>
                <a:extLst>
                  <a:ext uri="{0D108BD9-81ED-4DB2-BD59-A6C34878D82A}">
                    <a16:rowId xmlns:a16="http://schemas.microsoft.com/office/drawing/2014/main" val="10001"/>
                  </a:ext>
                </a:extLst>
              </a:tr>
              <a:tr h="304823">
                <a:tc>
                  <a:txBody>
                    <a:bodyPr/>
                    <a:lstStyle/>
                    <a:p>
                      <a:pPr algn="ctr" fontAlgn="ctr"/>
                      <a:r>
                        <a:rPr lang="en-GB" sz="1300" b="0" i="0" u="none" strike="noStrike">
                          <a:solidFill>
                            <a:srgbClr val="000000"/>
                          </a:solidFill>
                          <a:effectLst/>
                          <a:latin typeface="Century Gothic" panose="020B0502020202020204" pitchFamily="34" charset="0"/>
                        </a:rPr>
                        <a:t>128</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steht</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stands | is standing</a:t>
                      </a:r>
                    </a:p>
                  </a:txBody>
                  <a:tcPr marL="90000" marR="9525" marT="46800" marB="46800" anchor="ctr"/>
                </a:tc>
                <a:extLst>
                  <a:ext uri="{0D108BD9-81ED-4DB2-BD59-A6C34878D82A}">
                    <a16:rowId xmlns:a16="http://schemas.microsoft.com/office/drawing/2014/main" val="10002"/>
                  </a:ext>
                </a:extLst>
              </a:tr>
              <a:tr h="304823">
                <a:tc>
                  <a:txBody>
                    <a:bodyPr/>
                    <a:lstStyle/>
                    <a:p>
                      <a:pPr algn="ctr" fontAlgn="ctr"/>
                      <a:r>
                        <a:rPr lang="en-GB" sz="1300" b="0" i="0" u="none" strike="noStrike">
                          <a:solidFill>
                            <a:srgbClr val="000000"/>
                          </a:solidFill>
                          <a:effectLst/>
                          <a:latin typeface="Century Gothic" panose="020B0502020202020204" pitchFamily="34" charset="0"/>
                        </a:rPr>
                        <a:t>129</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es gibt</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there is, there are</a:t>
                      </a:r>
                    </a:p>
                  </a:txBody>
                  <a:tcPr marL="90000" marR="9525" marT="46800" marB="46800" anchor="ctr"/>
                </a:tc>
                <a:extLst>
                  <a:ext uri="{0D108BD9-81ED-4DB2-BD59-A6C34878D82A}">
                    <a16:rowId xmlns:a16="http://schemas.microsoft.com/office/drawing/2014/main" val="10003"/>
                  </a:ext>
                </a:extLst>
              </a:tr>
              <a:tr h="532736">
                <a:tc>
                  <a:txBody>
                    <a:bodyPr/>
                    <a:lstStyle/>
                    <a:p>
                      <a:pPr algn="ctr" fontAlgn="ctr"/>
                      <a:r>
                        <a:rPr lang="en-GB" sz="1300" b="0" i="0" u="none" strike="noStrike">
                          <a:solidFill>
                            <a:srgbClr val="000000"/>
                          </a:solidFill>
                          <a:effectLst/>
                          <a:latin typeface="Century Gothic" panose="020B0502020202020204" pitchFamily="34" charset="0"/>
                        </a:rPr>
                        <a:t>130</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wie viele?</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how many?</a:t>
                      </a:r>
                    </a:p>
                  </a:txBody>
                  <a:tcPr marL="90000" marR="9525" marT="46800" marB="46800" anchor="ctr"/>
                </a:tc>
                <a:extLst>
                  <a:ext uri="{0D108BD9-81ED-4DB2-BD59-A6C34878D82A}">
                    <a16:rowId xmlns:a16="http://schemas.microsoft.com/office/drawing/2014/main" val="10004"/>
                  </a:ext>
                </a:extLst>
              </a:tr>
              <a:tr h="304823">
                <a:tc>
                  <a:txBody>
                    <a:bodyPr/>
                    <a:lstStyle/>
                    <a:p>
                      <a:pPr algn="ctr" fontAlgn="ctr"/>
                      <a:r>
                        <a:rPr lang="en-GB" sz="1300" b="0" i="0" u="none" strike="noStrike">
                          <a:solidFill>
                            <a:srgbClr val="000000"/>
                          </a:solidFill>
                          <a:effectLst/>
                          <a:latin typeface="Century Gothic" panose="020B0502020202020204" pitchFamily="34" charset="0"/>
                        </a:rPr>
                        <a:t>131</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Zug</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train</a:t>
                      </a:r>
                    </a:p>
                  </a:txBody>
                  <a:tcPr marL="90000" marR="9525" marT="46800" marB="46800" anchor="ctr"/>
                </a:tc>
                <a:extLst>
                  <a:ext uri="{0D108BD9-81ED-4DB2-BD59-A6C34878D82A}">
                    <a16:rowId xmlns:a16="http://schemas.microsoft.com/office/drawing/2014/main" val="10005"/>
                  </a:ext>
                </a:extLst>
              </a:tr>
              <a:tr h="505000">
                <a:tc>
                  <a:txBody>
                    <a:bodyPr/>
                    <a:lstStyle/>
                    <a:p>
                      <a:pPr algn="ctr" fontAlgn="ctr"/>
                      <a:r>
                        <a:rPr lang="en-GB" sz="1300" b="0" i="0" u="none" strike="noStrike">
                          <a:solidFill>
                            <a:srgbClr val="000000"/>
                          </a:solidFill>
                          <a:effectLst/>
                          <a:latin typeface="Century Gothic" panose="020B0502020202020204" pitchFamily="34" charset="0"/>
                        </a:rPr>
                        <a:t>132</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Platz</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town square, place</a:t>
                      </a:r>
                    </a:p>
                  </a:txBody>
                  <a:tcPr marL="90000" marR="9525" marT="46800" marB="46800" anchor="ctr"/>
                </a:tc>
                <a:extLst>
                  <a:ext uri="{0D108BD9-81ED-4DB2-BD59-A6C34878D82A}">
                    <a16:rowId xmlns:a16="http://schemas.microsoft.com/office/drawing/2014/main" val="10006"/>
                  </a:ext>
                </a:extLst>
              </a:tr>
              <a:tr h="304823">
                <a:tc>
                  <a:txBody>
                    <a:bodyPr/>
                    <a:lstStyle/>
                    <a:p>
                      <a:pPr algn="ctr" fontAlgn="ctr"/>
                      <a:r>
                        <a:rPr lang="en-GB" sz="1300" b="0" i="0" u="none" strike="noStrike">
                          <a:solidFill>
                            <a:srgbClr val="000000"/>
                          </a:solidFill>
                          <a:effectLst/>
                          <a:latin typeface="Century Gothic" panose="020B0502020202020204" pitchFamily="34" charset="0"/>
                        </a:rPr>
                        <a:t>133</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Arzt</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doctor</a:t>
                      </a:r>
                    </a:p>
                  </a:txBody>
                  <a:tcPr marL="90000" marR="9525" marT="46800" marB="46800" anchor="ctr"/>
                </a:tc>
                <a:extLst>
                  <a:ext uri="{0D108BD9-81ED-4DB2-BD59-A6C34878D82A}">
                    <a16:rowId xmlns:a16="http://schemas.microsoft.com/office/drawing/2014/main" val="10007"/>
                  </a:ext>
                </a:extLst>
              </a:tr>
              <a:tr h="304823">
                <a:tc>
                  <a:txBody>
                    <a:bodyPr/>
                    <a:lstStyle/>
                    <a:p>
                      <a:pPr algn="ctr" fontAlgn="ctr"/>
                      <a:r>
                        <a:rPr lang="en-GB" sz="1300" b="0" i="0" u="none" strike="noStrike">
                          <a:solidFill>
                            <a:srgbClr val="000000"/>
                          </a:solidFill>
                          <a:effectLst/>
                          <a:latin typeface="Century Gothic" panose="020B0502020202020204" pitchFamily="34" charset="0"/>
                        </a:rPr>
                        <a:t>134</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Spiel</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game</a:t>
                      </a:r>
                    </a:p>
                  </a:txBody>
                  <a:tcPr marL="90000" marR="9525" marT="46800" marB="46800" anchor="ctr"/>
                </a:tc>
                <a:extLst>
                  <a:ext uri="{0D108BD9-81ED-4DB2-BD59-A6C34878D82A}">
                    <a16:rowId xmlns:a16="http://schemas.microsoft.com/office/drawing/2014/main" val="10008"/>
                  </a:ext>
                </a:extLst>
              </a:tr>
              <a:tr h="304823">
                <a:tc>
                  <a:txBody>
                    <a:bodyPr/>
                    <a:lstStyle/>
                    <a:p>
                      <a:pPr algn="ctr" fontAlgn="ctr"/>
                      <a:r>
                        <a:rPr lang="en-GB" sz="1300" b="0" i="0" u="none" strike="noStrike">
                          <a:solidFill>
                            <a:srgbClr val="000000"/>
                          </a:solidFill>
                          <a:effectLst/>
                          <a:latin typeface="Century Gothic" panose="020B0502020202020204" pitchFamily="34" charset="0"/>
                        </a:rPr>
                        <a:t>135</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grün</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green</a:t>
                      </a:r>
                    </a:p>
                  </a:txBody>
                  <a:tcPr marL="90000" marR="9525" marT="46800" marB="46800" anchor="ctr"/>
                </a:tc>
                <a:extLst>
                  <a:ext uri="{0D108BD9-81ED-4DB2-BD59-A6C34878D82A}">
                    <a16:rowId xmlns:a16="http://schemas.microsoft.com/office/drawing/2014/main" val="10009"/>
                  </a:ext>
                </a:extLst>
              </a:tr>
              <a:tr h="304823">
                <a:tc>
                  <a:txBody>
                    <a:bodyPr/>
                    <a:lstStyle/>
                    <a:p>
                      <a:pPr algn="ctr" fontAlgn="ctr"/>
                      <a:r>
                        <a:rPr lang="en-GB" sz="1300" b="0" i="0" u="none" strike="noStrike">
                          <a:solidFill>
                            <a:srgbClr val="000000"/>
                          </a:solidFill>
                          <a:effectLst/>
                          <a:latin typeface="Century Gothic" panose="020B0502020202020204" pitchFamily="34" charset="0"/>
                        </a:rPr>
                        <a:t>136</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auch</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also</a:t>
                      </a:r>
                    </a:p>
                  </a:txBody>
                  <a:tcPr marL="90000" marR="9525" marT="46800" marB="46800" anchor="ctr"/>
                </a:tc>
                <a:extLst>
                  <a:ext uri="{0D108BD9-81ED-4DB2-BD59-A6C34878D82A}">
                    <a16:rowId xmlns:a16="http://schemas.microsoft.com/office/drawing/2014/main" val="10010"/>
                  </a:ext>
                </a:extLst>
              </a:tr>
              <a:tr h="346506">
                <a:tc>
                  <a:txBody>
                    <a:bodyPr/>
                    <a:lstStyle/>
                    <a:p>
                      <a:pPr algn="ctr" fontAlgn="ctr"/>
                      <a:r>
                        <a:rPr lang="en-GB" sz="1300" b="0" i="0" u="none" strike="noStrike">
                          <a:solidFill>
                            <a:srgbClr val="000000"/>
                          </a:solidFill>
                          <a:effectLst/>
                          <a:latin typeface="Century Gothic" panose="020B0502020202020204" pitchFamily="34" charset="0"/>
                        </a:rPr>
                        <a:t>137</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Grund</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reason</a:t>
                      </a:r>
                    </a:p>
                  </a:txBody>
                  <a:tcPr marL="90000" marR="9525" marT="46800" marB="46800" anchor="ctr"/>
                </a:tc>
                <a:extLst>
                  <a:ext uri="{0D108BD9-81ED-4DB2-BD59-A6C34878D82A}">
                    <a16:rowId xmlns:a16="http://schemas.microsoft.com/office/drawing/2014/main" val="10011"/>
                  </a:ext>
                </a:extLst>
              </a:tr>
              <a:tr h="304823">
                <a:tc>
                  <a:txBody>
                    <a:bodyPr/>
                    <a:lstStyle/>
                    <a:p>
                      <a:pPr algn="ctr" fontAlgn="ctr"/>
                      <a:r>
                        <a:rPr lang="en-GB" sz="1300" b="0" i="0" u="none" strike="noStrike">
                          <a:solidFill>
                            <a:srgbClr val="000000"/>
                          </a:solidFill>
                          <a:effectLst/>
                          <a:latin typeface="Century Gothic" panose="020B0502020202020204" pitchFamily="34" charset="0"/>
                        </a:rPr>
                        <a:t>138</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wünschen</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to wish | wishing</a:t>
                      </a:r>
                    </a:p>
                  </a:txBody>
                  <a:tcPr marL="90000" marR="9525" marT="46800" marB="46800" anchor="ctr"/>
                </a:tc>
                <a:extLst>
                  <a:ext uri="{0D108BD9-81ED-4DB2-BD59-A6C34878D82A}">
                    <a16:rowId xmlns:a16="http://schemas.microsoft.com/office/drawing/2014/main" val="10012"/>
                  </a:ext>
                </a:extLst>
              </a:tr>
              <a:tr h="418958">
                <a:tc>
                  <a:txBody>
                    <a:bodyPr/>
                    <a:lstStyle/>
                    <a:p>
                      <a:pPr algn="ctr" fontAlgn="ctr"/>
                      <a:r>
                        <a:rPr lang="en-GB" sz="1300" b="0" i="0" u="none" strike="noStrike">
                          <a:solidFill>
                            <a:srgbClr val="000000"/>
                          </a:solidFill>
                          <a:effectLst/>
                          <a:latin typeface="Century Gothic" panose="020B0502020202020204" pitchFamily="34" charset="0"/>
                        </a:rPr>
                        <a:t>139</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Stück</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piece</a:t>
                      </a:r>
                    </a:p>
                  </a:txBody>
                  <a:tcPr marL="90000" marR="9525" marT="46800" marB="46800" anchor="ctr"/>
                </a:tc>
                <a:extLst>
                  <a:ext uri="{0D108BD9-81ED-4DB2-BD59-A6C34878D82A}">
                    <a16:rowId xmlns:a16="http://schemas.microsoft.com/office/drawing/2014/main" val="10013"/>
                  </a:ext>
                </a:extLst>
              </a:tr>
              <a:tr h="304823">
                <a:tc>
                  <a:txBody>
                    <a:bodyPr/>
                    <a:lstStyle/>
                    <a:p>
                      <a:pPr algn="ctr" fontAlgn="ctr"/>
                      <a:r>
                        <a:rPr lang="en-GB" sz="1300" b="0" i="0" u="none" strike="noStrike">
                          <a:solidFill>
                            <a:srgbClr val="000000"/>
                          </a:solidFill>
                          <a:effectLst/>
                          <a:latin typeface="Century Gothic" panose="020B0502020202020204" pitchFamily="34" charset="0"/>
                        </a:rPr>
                        <a:t>140</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spät</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late</a:t>
                      </a:r>
                    </a:p>
                  </a:txBody>
                  <a:tcPr marL="90000" marR="9525" marT="46800" marB="46800" anchor="ctr"/>
                </a:tc>
                <a:extLst>
                  <a:ext uri="{0D108BD9-81ED-4DB2-BD59-A6C34878D82A}">
                    <a16:rowId xmlns:a16="http://schemas.microsoft.com/office/drawing/2014/main" val="10014"/>
                  </a:ext>
                </a:extLst>
              </a:tr>
              <a:tr h="304823">
                <a:tc>
                  <a:txBody>
                    <a:bodyPr/>
                    <a:lstStyle/>
                    <a:p>
                      <a:pPr algn="ctr" fontAlgn="ctr"/>
                      <a:r>
                        <a:rPr lang="en-GB" sz="1300" b="0" i="0" u="none" strike="noStrike">
                          <a:solidFill>
                            <a:srgbClr val="000000"/>
                          </a:solidFill>
                          <a:effectLst/>
                          <a:latin typeface="Century Gothic" panose="020B0502020202020204" pitchFamily="34" charset="0"/>
                        </a:rPr>
                        <a:t>141</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Kirche</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church</a:t>
                      </a:r>
                    </a:p>
                  </a:txBody>
                  <a:tcPr marL="90000" marR="9525" marT="46800" marB="46800" anchor="ctr"/>
                </a:tc>
                <a:extLst>
                  <a:ext uri="{0D108BD9-81ED-4DB2-BD59-A6C34878D82A}">
                    <a16:rowId xmlns:a16="http://schemas.microsoft.com/office/drawing/2014/main" val="10015"/>
                  </a:ext>
                </a:extLst>
              </a:tr>
              <a:tr h="304823">
                <a:tc>
                  <a:txBody>
                    <a:bodyPr/>
                    <a:lstStyle/>
                    <a:p>
                      <a:pPr algn="ctr" fontAlgn="ctr"/>
                      <a:r>
                        <a:rPr lang="en-GB" sz="1300" b="0" i="0" u="none" strike="noStrike">
                          <a:solidFill>
                            <a:srgbClr val="000000"/>
                          </a:solidFill>
                          <a:effectLst/>
                          <a:latin typeface="Century Gothic" panose="020B0502020202020204" pitchFamily="34" charset="0"/>
                        </a:rPr>
                        <a:t>142</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Familie</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family</a:t>
                      </a:r>
                    </a:p>
                  </a:txBody>
                  <a:tcPr marL="90000" marR="9525" marT="46800" marB="46800" anchor="ctr"/>
                </a:tc>
                <a:extLst>
                  <a:ext uri="{0D108BD9-81ED-4DB2-BD59-A6C34878D82A}">
                    <a16:rowId xmlns:a16="http://schemas.microsoft.com/office/drawing/2014/main" val="10016"/>
                  </a:ext>
                </a:extLst>
              </a:tr>
              <a:tr h="304823">
                <a:tc>
                  <a:txBody>
                    <a:bodyPr/>
                    <a:lstStyle/>
                    <a:p>
                      <a:pPr algn="ctr" fontAlgn="ctr"/>
                      <a:r>
                        <a:rPr lang="en-GB" sz="1300" b="0" i="0" u="none" strike="noStrike">
                          <a:solidFill>
                            <a:srgbClr val="000000"/>
                          </a:solidFill>
                          <a:effectLst/>
                          <a:latin typeface="Century Gothic" panose="020B0502020202020204" pitchFamily="34" charset="0"/>
                        </a:rPr>
                        <a:t>143</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Idee</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idea</a:t>
                      </a:r>
                    </a:p>
                  </a:txBody>
                  <a:tcPr marL="90000" marR="9525" marT="46800" marB="46800" anchor="ctr"/>
                </a:tc>
                <a:extLst>
                  <a:ext uri="{0D108BD9-81ED-4DB2-BD59-A6C34878D82A}">
                    <a16:rowId xmlns:a16="http://schemas.microsoft.com/office/drawing/2014/main" val="10017"/>
                  </a:ext>
                </a:extLst>
              </a:tr>
              <a:tr h="304823">
                <a:tc>
                  <a:txBody>
                    <a:bodyPr/>
                    <a:lstStyle/>
                    <a:p>
                      <a:pPr algn="ctr" fontAlgn="ctr"/>
                      <a:r>
                        <a:rPr lang="en-GB" sz="1300" b="0" i="0" u="none" strike="noStrike">
                          <a:solidFill>
                            <a:srgbClr val="000000"/>
                          </a:solidFill>
                          <a:effectLst/>
                          <a:latin typeface="Century Gothic" panose="020B0502020202020204" pitchFamily="34" charset="0"/>
                        </a:rPr>
                        <a:t>144</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früh</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early</a:t>
                      </a:r>
                    </a:p>
                  </a:txBody>
                  <a:tcPr marL="90000" marR="9525" marT="46800" marB="46800" anchor="ctr"/>
                </a:tc>
                <a:extLst>
                  <a:ext uri="{0D108BD9-81ED-4DB2-BD59-A6C34878D82A}">
                    <a16:rowId xmlns:a16="http://schemas.microsoft.com/office/drawing/2014/main" val="10018"/>
                  </a:ext>
                </a:extLst>
              </a:tr>
              <a:tr h="505000">
                <a:tc>
                  <a:txBody>
                    <a:bodyPr/>
                    <a:lstStyle/>
                    <a:p>
                      <a:pPr algn="ctr" fontAlgn="ctr"/>
                      <a:r>
                        <a:rPr lang="en-GB" sz="1300" b="0" i="0" u="none" strike="noStrike">
                          <a:solidFill>
                            <a:srgbClr val="000000"/>
                          </a:solidFill>
                          <a:effectLst/>
                          <a:latin typeface="Century Gothic" panose="020B0502020202020204" pitchFamily="34" charset="0"/>
                        </a:rPr>
                        <a:t>145</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schön</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lovely, nice, beautiful</a:t>
                      </a:r>
                    </a:p>
                  </a:txBody>
                  <a:tcPr marL="90000" marR="9525" marT="46800" marB="46800" anchor="ctr"/>
                </a:tc>
                <a:extLst>
                  <a:ext uri="{0D108BD9-81ED-4DB2-BD59-A6C34878D82A}">
                    <a16:rowId xmlns:a16="http://schemas.microsoft.com/office/drawing/2014/main" val="10019"/>
                  </a:ext>
                </a:extLst>
              </a:tr>
              <a:tr h="304823">
                <a:tc>
                  <a:txBody>
                    <a:bodyPr/>
                    <a:lstStyle/>
                    <a:p>
                      <a:pPr algn="ctr" fontAlgn="ctr"/>
                      <a:r>
                        <a:rPr lang="en-GB" sz="1300" b="0" i="0" u="none" strike="noStrike">
                          <a:solidFill>
                            <a:srgbClr val="000000"/>
                          </a:solidFill>
                          <a:effectLst/>
                          <a:latin typeface="Century Gothic" panose="020B0502020202020204" pitchFamily="34" charset="0"/>
                        </a:rPr>
                        <a:t>146</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hässlich</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ugly</a:t>
                      </a:r>
                    </a:p>
                  </a:txBody>
                  <a:tcPr marL="90000" marR="9525" marT="46800" marB="46800" anchor="ctr"/>
                </a:tc>
                <a:extLst>
                  <a:ext uri="{0D108BD9-81ED-4DB2-BD59-A6C34878D82A}">
                    <a16:rowId xmlns:a16="http://schemas.microsoft.com/office/drawing/2014/main" val="10020"/>
                  </a:ext>
                </a:extLst>
              </a:tr>
              <a:tr h="304823">
                <a:tc>
                  <a:txBody>
                    <a:bodyPr/>
                    <a:lstStyle/>
                    <a:p>
                      <a:pPr algn="ctr" fontAlgn="ctr"/>
                      <a:r>
                        <a:rPr lang="en-GB" sz="1300" b="0" i="0" u="none" strike="noStrike">
                          <a:solidFill>
                            <a:srgbClr val="000000"/>
                          </a:solidFill>
                          <a:effectLst/>
                          <a:latin typeface="Century Gothic" panose="020B0502020202020204" pitchFamily="34" charset="0"/>
                        </a:rPr>
                        <a:t>147</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toll</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great</a:t>
                      </a:r>
                    </a:p>
                  </a:txBody>
                  <a:tcPr marL="90000" marR="9525" marT="46800" marB="46800" anchor="ctr"/>
                </a:tc>
                <a:extLst>
                  <a:ext uri="{0D108BD9-81ED-4DB2-BD59-A6C34878D82A}">
                    <a16:rowId xmlns:a16="http://schemas.microsoft.com/office/drawing/2014/main" val="10021"/>
                  </a:ext>
                </a:extLst>
              </a:tr>
              <a:tr h="304823">
                <a:tc>
                  <a:txBody>
                    <a:bodyPr/>
                    <a:lstStyle/>
                    <a:p>
                      <a:pPr algn="ctr" fontAlgn="ctr"/>
                      <a:r>
                        <a:rPr lang="en-GB" sz="1300" b="0" i="0" u="none" strike="noStrike">
                          <a:solidFill>
                            <a:srgbClr val="000000"/>
                          </a:solidFill>
                          <a:effectLst/>
                          <a:latin typeface="Century Gothic" panose="020B0502020202020204" pitchFamily="34" charset="0"/>
                        </a:rPr>
                        <a:t>148</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Geschenk</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present</a:t>
                      </a:r>
                    </a:p>
                  </a:txBody>
                  <a:tcPr marL="90000" marR="9525" marT="46800" marB="46800" anchor="ctr"/>
                </a:tc>
                <a:extLst>
                  <a:ext uri="{0D108BD9-81ED-4DB2-BD59-A6C34878D82A}">
                    <a16:rowId xmlns:a16="http://schemas.microsoft.com/office/drawing/2014/main" val="10022"/>
                  </a:ext>
                </a:extLst>
              </a:tr>
              <a:tr h="304823">
                <a:tc>
                  <a:txBody>
                    <a:bodyPr/>
                    <a:lstStyle/>
                    <a:p>
                      <a:pPr algn="ctr" fontAlgn="ctr"/>
                      <a:r>
                        <a:rPr lang="en-GB" sz="1300" b="0" i="0" u="none" strike="noStrike">
                          <a:solidFill>
                            <a:srgbClr val="000000"/>
                          </a:solidFill>
                          <a:effectLst/>
                          <a:latin typeface="Century Gothic" panose="020B0502020202020204" pitchFamily="34" charset="0"/>
                        </a:rPr>
                        <a:t>149</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denken</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to think | thinking</a:t>
                      </a:r>
                    </a:p>
                  </a:txBody>
                  <a:tcPr marL="90000" marR="9525" marT="46800" marB="46800" anchor="ctr"/>
                </a:tc>
                <a:extLst>
                  <a:ext uri="{0D108BD9-81ED-4DB2-BD59-A6C34878D82A}">
                    <a16:rowId xmlns:a16="http://schemas.microsoft.com/office/drawing/2014/main" val="10023"/>
                  </a:ext>
                </a:extLst>
              </a:tr>
              <a:tr h="304823">
                <a:tc>
                  <a:txBody>
                    <a:bodyPr/>
                    <a:lstStyle/>
                    <a:p>
                      <a:pPr algn="ctr" fontAlgn="ctr"/>
                      <a:r>
                        <a:rPr lang="en-GB" sz="1300" b="0" i="0" u="none" strike="noStrike" dirty="0">
                          <a:solidFill>
                            <a:srgbClr val="000000"/>
                          </a:solidFill>
                          <a:effectLst/>
                          <a:latin typeface="Century Gothic" panose="020B0502020202020204" pitchFamily="34" charset="0"/>
                        </a:rPr>
                        <a:t>150</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denkt</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thinks | is thinking</a:t>
                      </a:r>
                    </a:p>
                  </a:txBody>
                  <a:tcPr marL="90000" marR="9525" marT="46800" marB="46800" anchor="ctr"/>
                </a:tc>
                <a:extLst>
                  <a:ext uri="{0D108BD9-81ED-4DB2-BD59-A6C34878D82A}">
                    <a16:rowId xmlns:a16="http://schemas.microsoft.com/office/drawing/2014/main" val="10024"/>
                  </a:ext>
                </a:extLst>
              </a:tr>
            </a:tbl>
          </a:graphicData>
        </a:graphic>
      </p:graphicFrame>
      <p:sp>
        <p:nvSpPr>
          <p:cNvPr id="6" name="Title 5">
            <a:extLst>
              <a:ext uri="{FF2B5EF4-FFF2-40B4-BE49-F238E27FC236}">
                <a16:creationId xmlns:a16="http://schemas.microsoft.com/office/drawing/2014/main" id="{0377DA9F-BDF1-9645-9E08-D7BC3DEE33FA}"/>
              </a:ext>
            </a:extLst>
          </p:cNvPr>
          <p:cNvSpPr>
            <a:spLocks noGrp="1"/>
          </p:cNvSpPr>
          <p:nvPr>
            <p:ph type="title"/>
          </p:nvPr>
        </p:nvSpPr>
        <p:spPr>
          <a:xfrm>
            <a:off x="-171400" y="-46028"/>
            <a:ext cx="2222004" cy="399648"/>
          </a:xfrm>
        </p:spPr>
        <p:txBody>
          <a:bodyPr/>
          <a:lstStyle/>
          <a:p>
            <a:pPr lvl="0" eaLnBrk="1" hangingPunct="1"/>
            <a:r>
              <a:rPr lang="en-GB" sz="1800" b="1" kern="1200" dirty="0">
                <a:solidFill>
                  <a:srgbClr val="000000"/>
                </a:solidFill>
                <a:latin typeface="Century Gothic" panose="020B0502020202020204" pitchFamily="34" charset="0"/>
                <a:ea typeface="+mn-ea"/>
                <a:cs typeface="+mn-cs"/>
              </a:rPr>
              <a:t>Stage 2: Cont’d</a:t>
            </a:r>
            <a:endParaRPr lang="en-US" dirty="0"/>
          </a:p>
        </p:txBody>
      </p:sp>
      <p:sp>
        <p:nvSpPr>
          <p:cNvPr id="5" name="Slide Number Placeholder 4">
            <a:extLst>
              <a:ext uri="{FF2B5EF4-FFF2-40B4-BE49-F238E27FC236}">
                <a16:creationId xmlns:a16="http://schemas.microsoft.com/office/drawing/2014/main" id="{5AFF1424-F24B-40E4-B485-4C09A3E8EE1D}"/>
              </a:ext>
            </a:extLst>
          </p:cNvPr>
          <p:cNvSpPr>
            <a:spLocks noGrp="1"/>
          </p:cNvSpPr>
          <p:nvPr>
            <p:ph type="sldNum" sz="quarter" idx="12"/>
          </p:nvPr>
        </p:nvSpPr>
        <p:spPr>
          <a:xfrm>
            <a:off x="5148828" y="8856445"/>
            <a:ext cx="1600200" cy="635000"/>
          </a:xfrm>
        </p:spPr>
        <p:txBody>
          <a:bodyPr/>
          <a:lstStyle/>
          <a:p>
            <a:r>
              <a:rPr lang="en-GB" altLang="en-US" b="1" dirty="0"/>
              <a:t>62</a:t>
            </a:r>
          </a:p>
        </p:txBody>
      </p:sp>
      <p:pic>
        <p:nvPicPr>
          <p:cNvPr id="8" name="Picture 7"/>
          <p:cNvPicPr>
            <a:picLocks noChangeAspect="1"/>
          </p:cNvPicPr>
          <p:nvPr/>
        </p:nvPicPr>
        <p:blipFill>
          <a:blip r:embed="rId4"/>
          <a:stretch>
            <a:fillRect/>
          </a:stretch>
        </p:blipFill>
        <p:spPr>
          <a:xfrm>
            <a:off x="5429627" y="-2569"/>
            <a:ext cx="387537" cy="399648"/>
          </a:xfrm>
          <a:prstGeom prst="rect">
            <a:avLst/>
          </a:prstGeom>
        </p:spPr>
      </p:pic>
    </p:spTree>
    <p:extLst>
      <p:ext uri="{BB962C8B-B14F-4D97-AF65-F5344CB8AC3E}">
        <p14:creationId xmlns:p14="http://schemas.microsoft.com/office/powerpoint/2010/main" val="1511687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42695468"/>
              </p:ext>
            </p:extLst>
          </p:nvPr>
        </p:nvGraphicFramePr>
        <p:xfrm>
          <a:off x="133918" y="441669"/>
          <a:ext cx="3018227" cy="8585113"/>
        </p:xfrm>
        <a:graphic>
          <a:graphicData uri="http://schemas.openxmlformats.org/drawingml/2006/table">
            <a:tbl>
              <a:tblPr>
                <a:tableStyleId>{ED083AE6-46FA-4A59-8FB0-9F97EB10719F}</a:tableStyleId>
              </a:tblPr>
              <a:tblGrid>
                <a:gridCol w="504056">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290035">
                  <a:extLst>
                    <a:ext uri="{9D8B030D-6E8A-4147-A177-3AD203B41FA5}">
                      <a16:colId xmlns:a16="http://schemas.microsoft.com/office/drawing/2014/main" val="20002"/>
                    </a:ext>
                  </a:extLst>
                </a:gridCol>
              </a:tblGrid>
              <a:tr h="515976">
                <a:tc>
                  <a:txBody>
                    <a:bodyPr/>
                    <a:lstStyle/>
                    <a:p>
                      <a:pPr>
                        <a:lnSpc>
                          <a:spcPct val="107000"/>
                        </a:lnSpc>
                        <a:spcAft>
                          <a:spcPts val="0"/>
                        </a:spcAft>
                      </a:pPr>
                      <a:r>
                        <a:rPr lang="en-GB" sz="1300" dirty="0">
                          <a:effectLst/>
                          <a:latin typeface="Century Gothic" panose="020B0502020202020204" pitchFamily="34" charset="0"/>
                        </a:rPr>
                        <a:t>151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dirty="0" err="1">
                          <a:solidFill>
                            <a:srgbClr val="000000"/>
                          </a:solidFill>
                          <a:effectLst/>
                          <a:latin typeface="Century Gothic" panose="020B0502020202020204" pitchFamily="34" charset="0"/>
                        </a:rPr>
                        <a:t>ganz</a:t>
                      </a:r>
                      <a:endParaRPr lang="en-GB" sz="1300" b="0" i="0" u="none" strike="noStrike" dirty="0">
                        <a:solidFill>
                          <a:srgbClr val="000000"/>
                        </a:solidFill>
                        <a:effectLst/>
                        <a:latin typeface="Century Gothic" panose="020B0502020202020204" pitchFamily="34" charset="0"/>
                      </a:endParaRP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completely, totally</a:t>
                      </a:r>
                    </a:p>
                  </a:txBody>
                  <a:tcPr marL="90000" marR="9525" marT="46800" marB="46800" anchor="ctr"/>
                </a:tc>
                <a:extLst>
                  <a:ext uri="{0D108BD9-81ED-4DB2-BD59-A6C34878D82A}">
                    <a16:rowId xmlns:a16="http://schemas.microsoft.com/office/drawing/2014/main" val="10000"/>
                  </a:ext>
                </a:extLst>
              </a:tr>
              <a:tr h="307285">
                <a:tc>
                  <a:txBody>
                    <a:bodyPr/>
                    <a:lstStyle/>
                    <a:p>
                      <a:pPr>
                        <a:lnSpc>
                          <a:spcPct val="107000"/>
                        </a:lnSpc>
                        <a:spcAft>
                          <a:spcPts val="0"/>
                        </a:spcAft>
                      </a:pPr>
                      <a:r>
                        <a:rPr lang="en-GB" sz="1300">
                          <a:effectLst/>
                          <a:latin typeface="Century Gothic" panose="020B0502020202020204" pitchFamily="34" charset="0"/>
                        </a:rPr>
                        <a:t>152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ziemlich</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quite</a:t>
                      </a:r>
                    </a:p>
                  </a:txBody>
                  <a:tcPr marL="90000" marR="9525" marT="46800" marB="46800" anchor="ctr"/>
                </a:tc>
                <a:extLst>
                  <a:ext uri="{0D108BD9-81ED-4DB2-BD59-A6C34878D82A}">
                    <a16:rowId xmlns:a16="http://schemas.microsoft.com/office/drawing/2014/main" val="10001"/>
                  </a:ext>
                </a:extLst>
              </a:tr>
              <a:tr h="307285">
                <a:tc>
                  <a:txBody>
                    <a:bodyPr/>
                    <a:lstStyle/>
                    <a:p>
                      <a:pPr>
                        <a:lnSpc>
                          <a:spcPct val="107000"/>
                        </a:lnSpc>
                        <a:spcAft>
                          <a:spcPts val="0"/>
                        </a:spcAft>
                      </a:pPr>
                      <a:r>
                        <a:rPr lang="en-GB" sz="1300">
                          <a:effectLst/>
                          <a:latin typeface="Century Gothic" panose="020B0502020202020204" pitchFamily="34" charset="0"/>
                        </a:rPr>
                        <a:t>153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jetzt</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now</a:t>
                      </a:r>
                    </a:p>
                  </a:txBody>
                  <a:tcPr marL="90000" marR="9525" marT="46800" marB="46800" anchor="ctr"/>
                </a:tc>
                <a:extLst>
                  <a:ext uri="{0D108BD9-81ED-4DB2-BD59-A6C34878D82A}">
                    <a16:rowId xmlns:a16="http://schemas.microsoft.com/office/drawing/2014/main" val="10002"/>
                  </a:ext>
                </a:extLst>
              </a:tr>
              <a:tr h="307285">
                <a:tc>
                  <a:txBody>
                    <a:bodyPr/>
                    <a:lstStyle/>
                    <a:p>
                      <a:pPr>
                        <a:lnSpc>
                          <a:spcPct val="107000"/>
                        </a:lnSpc>
                        <a:spcAft>
                          <a:spcPts val="0"/>
                        </a:spcAft>
                      </a:pPr>
                      <a:r>
                        <a:rPr lang="en-GB" sz="1300">
                          <a:effectLst/>
                          <a:latin typeface="Century Gothic" panose="020B0502020202020204" pitchFamily="34" charset="0"/>
                        </a:rPr>
                        <a:t>154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in Ordnung</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ok</a:t>
                      </a:r>
                    </a:p>
                  </a:txBody>
                  <a:tcPr marL="90000" marR="9525" marT="46800" marB="46800" anchor="ctr"/>
                </a:tc>
                <a:extLst>
                  <a:ext uri="{0D108BD9-81ED-4DB2-BD59-A6C34878D82A}">
                    <a16:rowId xmlns:a16="http://schemas.microsoft.com/office/drawing/2014/main" val="10003"/>
                  </a:ext>
                </a:extLst>
              </a:tr>
              <a:tr h="515976">
                <a:tc>
                  <a:txBody>
                    <a:bodyPr/>
                    <a:lstStyle/>
                    <a:p>
                      <a:pPr>
                        <a:lnSpc>
                          <a:spcPct val="107000"/>
                        </a:lnSpc>
                        <a:spcAft>
                          <a:spcPts val="0"/>
                        </a:spcAft>
                      </a:pPr>
                      <a:r>
                        <a:rPr lang="en-GB" sz="1300">
                          <a:effectLst/>
                          <a:latin typeface="Century Gothic" panose="020B0502020202020204" pitchFamily="34" charset="0"/>
                        </a:rPr>
                        <a:t>155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ein Handy</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mobile phone</a:t>
                      </a:r>
                    </a:p>
                  </a:txBody>
                  <a:tcPr marL="90000" marR="9525" marT="46800" marB="46800" anchor="ctr"/>
                </a:tc>
                <a:extLst>
                  <a:ext uri="{0D108BD9-81ED-4DB2-BD59-A6C34878D82A}">
                    <a16:rowId xmlns:a16="http://schemas.microsoft.com/office/drawing/2014/main" val="10004"/>
                  </a:ext>
                </a:extLst>
              </a:tr>
              <a:tr h="362668">
                <a:tc>
                  <a:txBody>
                    <a:bodyPr/>
                    <a:lstStyle/>
                    <a:p>
                      <a:pPr>
                        <a:lnSpc>
                          <a:spcPct val="107000"/>
                        </a:lnSpc>
                        <a:spcAft>
                          <a:spcPts val="0"/>
                        </a:spcAft>
                      </a:pPr>
                      <a:r>
                        <a:rPr lang="en-GB" sz="1300">
                          <a:effectLst/>
                          <a:latin typeface="Century Gothic" panose="020B0502020202020204" pitchFamily="34" charset="0"/>
                        </a:rPr>
                        <a:t>156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ein Fahrrad</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bicycle</a:t>
                      </a:r>
                    </a:p>
                  </a:txBody>
                  <a:tcPr marL="90000" marR="9525" marT="46800" marB="46800" anchor="ctr"/>
                </a:tc>
                <a:extLst>
                  <a:ext uri="{0D108BD9-81ED-4DB2-BD59-A6C34878D82A}">
                    <a16:rowId xmlns:a16="http://schemas.microsoft.com/office/drawing/2014/main" val="10005"/>
                  </a:ext>
                </a:extLst>
              </a:tr>
              <a:tr h="362668">
                <a:tc>
                  <a:txBody>
                    <a:bodyPr/>
                    <a:lstStyle/>
                    <a:p>
                      <a:pPr>
                        <a:lnSpc>
                          <a:spcPct val="107000"/>
                        </a:lnSpc>
                        <a:spcAft>
                          <a:spcPts val="0"/>
                        </a:spcAft>
                      </a:pPr>
                      <a:r>
                        <a:rPr lang="en-GB" sz="1300">
                          <a:effectLst/>
                          <a:latin typeface="Century Gothic" panose="020B0502020202020204" pitchFamily="34" charset="0"/>
                        </a:rPr>
                        <a:t>157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ein Gutschein</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voucher</a:t>
                      </a:r>
                    </a:p>
                  </a:txBody>
                  <a:tcPr marL="90000" marR="9525" marT="46800" marB="46800" anchor="ctr"/>
                </a:tc>
                <a:extLst>
                  <a:ext uri="{0D108BD9-81ED-4DB2-BD59-A6C34878D82A}">
                    <a16:rowId xmlns:a16="http://schemas.microsoft.com/office/drawing/2014/main" val="10006"/>
                  </a:ext>
                </a:extLst>
              </a:tr>
              <a:tr h="307285">
                <a:tc>
                  <a:txBody>
                    <a:bodyPr/>
                    <a:lstStyle/>
                    <a:p>
                      <a:pPr>
                        <a:lnSpc>
                          <a:spcPct val="107000"/>
                        </a:lnSpc>
                        <a:spcAft>
                          <a:spcPts val="0"/>
                        </a:spcAft>
                      </a:pPr>
                      <a:r>
                        <a:rPr lang="en-GB" sz="1300">
                          <a:effectLst/>
                          <a:latin typeface="Century Gothic" panose="020B0502020202020204" pitchFamily="34" charset="0"/>
                        </a:rPr>
                        <a:t>158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ein Hund</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dog</a:t>
                      </a:r>
                    </a:p>
                  </a:txBody>
                  <a:tcPr marL="90000" marR="9525" marT="46800" marB="46800" anchor="ctr"/>
                </a:tc>
                <a:extLst>
                  <a:ext uri="{0D108BD9-81ED-4DB2-BD59-A6C34878D82A}">
                    <a16:rowId xmlns:a16="http://schemas.microsoft.com/office/drawing/2014/main" val="10007"/>
                  </a:ext>
                </a:extLst>
              </a:tr>
              <a:tr h="307285">
                <a:tc>
                  <a:txBody>
                    <a:bodyPr/>
                    <a:lstStyle/>
                    <a:p>
                      <a:pPr>
                        <a:lnSpc>
                          <a:spcPct val="107000"/>
                        </a:lnSpc>
                        <a:spcAft>
                          <a:spcPts val="0"/>
                        </a:spcAft>
                      </a:pPr>
                      <a:r>
                        <a:rPr lang="en-GB" sz="1300">
                          <a:effectLst/>
                          <a:latin typeface="Century Gothic" panose="020B0502020202020204" pitchFamily="34" charset="0"/>
                        </a:rPr>
                        <a:t>159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eine Katze</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cat</a:t>
                      </a:r>
                    </a:p>
                  </a:txBody>
                  <a:tcPr marL="90000" marR="9525" marT="46800" marB="46800" anchor="ctr"/>
                </a:tc>
                <a:extLst>
                  <a:ext uri="{0D108BD9-81ED-4DB2-BD59-A6C34878D82A}">
                    <a16:rowId xmlns:a16="http://schemas.microsoft.com/office/drawing/2014/main" val="10008"/>
                  </a:ext>
                </a:extLst>
              </a:tr>
              <a:tr h="307285">
                <a:tc>
                  <a:txBody>
                    <a:bodyPr/>
                    <a:lstStyle/>
                    <a:p>
                      <a:pPr>
                        <a:lnSpc>
                          <a:spcPct val="107000"/>
                        </a:lnSpc>
                        <a:spcAft>
                          <a:spcPts val="0"/>
                        </a:spcAft>
                      </a:pPr>
                      <a:r>
                        <a:rPr lang="en-GB" sz="1300">
                          <a:effectLst/>
                          <a:latin typeface="Century Gothic" panose="020B0502020202020204" pitchFamily="34" charset="0"/>
                        </a:rPr>
                        <a:t>160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eine Jacke</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jacket</a:t>
                      </a:r>
                    </a:p>
                  </a:txBody>
                  <a:tcPr marL="90000" marR="9525" marT="46800" marB="46800" anchor="ctr"/>
                </a:tc>
                <a:extLst>
                  <a:ext uri="{0D108BD9-81ED-4DB2-BD59-A6C34878D82A}">
                    <a16:rowId xmlns:a16="http://schemas.microsoft.com/office/drawing/2014/main" val="10009"/>
                  </a:ext>
                </a:extLst>
              </a:tr>
              <a:tr h="515976">
                <a:tc>
                  <a:txBody>
                    <a:bodyPr/>
                    <a:lstStyle/>
                    <a:p>
                      <a:pPr>
                        <a:lnSpc>
                          <a:spcPct val="107000"/>
                        </a:lnSpc>
                        <a:spcAft>
                          <a:spcPts val="0"/>
                        </a:spcAft>
                      </a:pPr>
                      <a:r>
                        <a:rPr lang="en-GB" sz="1300">
                          <a:effectLst/>
                          <a:latin typeface="Century Gothic" panose="020B0502020202020204" pitchFamily="34" charset="0"/>
                        </a:rPr>
                        <a:t>161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Frau</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woman, wife, Mrs</a:t>
                      </a:r>
                    </a:p>
                  </a:txBody>
                  <a:tcPr marL="90000" marR="9525" marT="46800" marB="46800" anchor="ctr"/>
                </a:tc>
                <a:extLst>
                  <a:ext uri="{0D108BD9-81ED-4DB2-BD59-A6C34878D82A}">
                    <a16:rowId xmlns:a16="http://schemas.microsoft.com/office/drawing/2014/main" val="10010"/>
                  </a:ext>
                </a:extLst>
              </a:tr>
              <a:tr h="307285">
                <a:tc>
                  <a:txBody>
                    <a:bodyPr/>
                    <a:lstStyle/>
                    <a:p>
                      <a:pPr>
                        <a:lnSpc>
                          <a:spcPct val="107000"/>
                        </a:lnSpc>
                        <a:spcAft>
                          <a:spcPts val="0"/>
                        </a:spcAft>
                      </a:pPr>
                      <a:r>
                        <a:rPr lang="en-GB" sz="1300">
                          <a:effectLst/>
                          <a:latin typeface="Century Gothic" panose="020B0502020202020204" pitchFamily="34" charset="0"/>
                        </a:rPr>
                        <a:t>162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Herr</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man, Mr</a:t>
                      </a:r>
                    </a:p>
                  </a:txBody>
                  <a:tcPr marL="90000" marR="9525" marT="46800" marB="46800" anchor="ctr"/>
                </a:tc>
                <a:extLst>
                  <a:ext uri="{0D108BD9-81ED-4DB2-BD59-A6C34878D82A}">
                    <a16:rowId xmlns:a16="http://schemas.microsoft.com/office/drawing/2014/main" val="10011"/>
                  </a:ext>
                </a:extLst>
              </a:tr>
              <a:tr h="307285">
                <a:tc>
                  <a:txBody>
                    <a:bodyPr/>
                    <a:lstStyle/>
                    <a:p>
                      <a:pPr>
                        <a:lnSpc>
                          <a:spcPct val="107000"/>
                        </a:lnSpc>
                        <a:spcAft>
                          <a:spcPts val="0"/>
                        </a:spcAft>
                      </a:pPr>
                      <a:r>
                        <a:rPr lang="en-GB" sz="1300">
                          <a:effectLst/>
                          <a:latin typeface="Century Gothic" panose="020B0502020202020204" pitchFamily="34" charset="0"/>
                        </a:rPr>
                        <a:t>163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Bruder</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brother</a:t>
                      </a:r>
                    </a:p>
                  </a:txBody>
                  <a:tcPr marL="90000" marR="9525" marT="46800" marB="46800" anchor="ctr"/>
                </a:tc>
                <a:extLst>
                  <a:ext uri="{0D108BD9-81ED-4DB2-BD59-A6C34878D82A}">
                    <a16:rowId xmlns:a16="http://schemas.microsoft.com/office/drawing/2014/main" val="10012"/>
                  </a:ext>
                </a:extLst>
              </a:tr>
              <a:tr h="307285">
                <a:tc>
                  <a:txBody>
                    <a:bodyPr/>
                    <a:lstStyle/>
                    <a:p>
                      <a:pPr>
                        <a:lnSpc>
                          <a:spcPct val="107000"/>
                        </a:lnSpc>
                        <a:spcAft>
                          <a:spcPts val="0"/>
                        </a:spcAft>
                      </a:pPr>
                      <a:r>
                        <a:rPr lang="en-GB" sz="1300">
                          <a:effectLst/>
                          <a:latin typeface="Century Gothic" panose="020B0502020202020204" pitchFamily="34" charset="0"/>
                        </a:rPr>
                        <a:t>164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Schwester</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sister</a:t>
                      </a:r>
                    </a:p>
                  </a:txBody>
                  <a:tcPr marL="90000" marR="9525" marT="46800" marB="46800" anchor="ctr"/>
                </a:tc>
                <a:extLst>
                  <a:ext uri="{0D108BD9-81ED-4DB2-BD59-A6C34878D82A}">
                    <a16:rowId xmlns:a16="http://schemas.microsoft.com/office/drawing/2014/main" val="10013"/>
                  </a:ext>
                </a:extLst>
              </a:tr>
              <a:tr h="362668">
                <a:tc>
                  <a:txBody>
                    <a:bodyPr/>
                    <a:lstStyle/>
                    <a:p>
                      <a:pPr>
                        <a:lnSpc>
                          <a:spcPct val="107000"/>
                        </a:lnSpc>
                        <a:spcAft>
                          <a:spcPts val="0"/>
                        </a:spcAft>
                      </a:pPr>
                      <a:r>
                        <a:rPr lang="en-GB" sz="1300">
                          <a:effectLst/>
                          <a:latin typeface="Century Gothic" panose="020B0502020202020204" pitchFamily="34" charset="0"/>
                        </a:rPr>
                        <a:t>165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Eltern</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parents</a:t>
                      </a:r>
                    </a:p>
                  </a:txBody>
                  <a:tcPr marL="90000" marR="9525" marT="46800" marB="46800" anchor="ctr"/>
                </a:tc>
                <a:extLst>
                  <a:ext uri="{0D108BD9-81ED-4DB2-BD59-A6C34878D82A}">
                    <a16:rowId xmlns:a16="http://schemas.microsoft.com/office/drawing/2014/main" val="10014"/>
                  </a:ext>
                </a:extLst>
              </a:tr>
              <a:tr h="362668">
                <a:tc>
                  <a:txBody>
                    <a:bodyPr/>
                    <a:lstStyle/>
                    <a:p>
                      <a:pPr>
                        <a:lnSpc>
                          <a:spcPct val="107000"/>
                        </a:lnSpc>
                        <a:spcAft>
                          <a:spcPts val="0"/>
                        </a:spcAft>
                      </a:pPr>
                      <a:r>
                        <a:rPr lang="en-GB" sz="1300">
                          <a:effectLst/>
                          <a:latin typeface="Century Gothic" panose="020B0502020202020204" pitchFamily="34" charset="0"/>
                        </a:rPr>
                        <a:t>166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Kind</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child</a:t>
                      </a:r>
                    </a:p>
                  </a:txBody>
                  <a:tcPr marL="90000" marR="9525" marT="46800" marB="46800" anchor="ctr"/>
                </a:tc>
                <a:extLst>
                  <a:ext uri="{0D108BD9-81ED-4DB2-BD59-A6C34878D82A}">
                    <a16:rowId xmlns:a16="http://schemas.microsoft.com/office/drawing/2014/main" val="10015"/>
                  </a:ext>
                </a:extLst>
              </a:tr>
              <a:tr h="307285">
                <a:tc>
                  <a:txBody>
                    <a:bodyPr/>
                    <a:lstStyle/>
                    <a:p>
                      <a:pPr>
                        <a:lnSpc>
                          <a:spcPct val="107000"/>
                        </a:lnSpc>
                        <a:spcAft>
                          <a:spcPts val="0"/>
                        </a:spcAft>
                      </a:pPr>
                      <a:r>
                        <a:rPr lang="en-GB" sz="1300">
                          <a:effectLst/>
                          <a:latin typeface="Century Gothic" panose="020B0502020202020204" pitchFamily="34" charset="0"/>
                        </a:rPr>
                        <a:t>167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zwei</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two</a:t>
                      </a:r>
                    </a:p>
                  </a:txBody>
                  <a:tcPr marL="90000" marR="9525" marT="46800" marB="46800" anchor="ctr"/>
                </a:tc>
                <a:extLst>
                  <a:ext uri="{0D108BD9-81ED-4DB2-BD59-A6C34878D82A}">
                    <a16:rowId xmlns:a16="http://schemas.microsoft.com/office/drawing/2014/main" val="10016"/>
                  </a:ext>
                </a:extLst>
              </a:tr>
              <a:tr h="307285">
                <a:tc>
                  <a:txBody>
                    <a:bodyPr/>
                    <a:lstStyle/>
                    <a:p>
                      <a:pPr>
                        <a:lnSpc>
                          <a:spcPct val="107000"/>
                        </a:lnSpc>
                        <a:spcAft>
                          <a:spcPts val="0"/>
                        </a:spcAft>
                      </a:pPr>
                      <a:r>
                        <a:rPr lang="en-GB" sz="1300">
                          <a:effectLst/>
                          <a:latin typeface="Century Gothic" panose="020B0502020202020204" pitchFamily="34" charset="0"/>
                        </a:rPr>
                        <a:t>168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drei</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three</a:t>
                      </a:r>
                    </a:p>
                  </a:txBody>
                  <a:tcPr marL="90000" marR="9525" marT="46800" marB="46800" anchor="ctr"/>
                </a:tc>
                <a:extLst>
                  <a:ext uri="{0D108BD9-81ED-4DB2-BD59-A6C34878D82A}">
                    <a16:rowId xmlns:a16="http://schemas.microsoft.com/office/drawing/2014/main" val="10017"/>
                  </a:ext>
                </a:extLst>
              </a:tr>
              <a:tr h="307285">
                <a:tc>
                  <a:txBody>
                    <a:bodyPr/>
                    <a:lstStyle/>
                    <a:p>
                      <a:pPr>
                        <a:lnSpc>
                          <a:spcPct val="107000"/>
                        </a:lnSpc>
                        <a:spcAft>
                          <a:spcPts val="0"/>
                        </a:spcAft>
                      </a:pPr>
                      <a:r>
                        <a:rPr lang="en-GB" sz="1300">
                          <a:effectLst/>
                          <a:latin typeface="Century Gothic" panose="020B0502020202020204" pitchFamily="34" charset="0"/>
                        </a:rPr>
                        <a:t>169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vier</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four</a:t>
                      </a:r>
                    </a:p>
                  </a:txBody>
                  <a:tcPr marL="90000" marR="9525" marT="46800" marB="46800" anchor="ctr"/>
                </a:tc>
                <a:extLst>
                  <a:ext uri="{0D108BD9-81ED-4DB2-BD59-A6C34878D82A}">
                    <a16:rowId xmlns:a16="http://schemas.microsoft.com/office/drawing/2014/main" val="10018"/>
                  </a:ext>
                </a:extLst>
              </a:tr>
              <a:tr h="307285">
                <a:tc>
                  <a:txBody>
                    <a:bodyPr/>
                    <a:lstStyle/>
                    <a:p>
                      <a:pPr>
                        <a:lnSpc>
                          <a:spcPct val="107000"/>
                        </a:lnSpc>
                        <a:spcAft>
                          <a:spcPts val="0"/>
                        </a:spcAft>
                      </a:pPr>
                      <a:r>
                        <a:rPr lang="en-GB" sz="1300">
                          <a:effectLst/>
                          <a:latin typeface="Century Gothic" panose="020B0502020202020204" pitchFamily="34" charset="0"/>
                        </a:rPr>
                        <a:t>170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fünf</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five</a:t>
                      </a:r>
                    </a:p>
                  </a:txBody>
                  <a:tcPr marL="90000" marR="9525" marT="46800" marB="46800" anchor="ctr"/>
                </a:tc>
                <a:extLst>
                  <a:ext uri="{0D108BD9-81ED-4DB2-BD59-A6C34878D82A}">
                    <a16:rowId xmlns:a16="http://schemas.microsoft.com/office/drawing/2014/main" val="10019"/>
                  </a:ext>
                </a:extLst>
              </a:tr>
              <a:tr h="307285">
                <a:tc>
                  <a:txBody>
                    <a:bodyPr/>
                    <a:lstStyle/>
                    <a:p>
                      <a:pPr>
                        <a:lnSpc>
                          <a:spcPct val="107000"/>
                        </a:lnSpc>
                        <a:spcAft>
                          <a:spcPts val="0"/>
                        </a:spcAft>
                      </a:pPr>
                      <a:r>
                        <a:rPr lang="en-GB" sz="1300">
                          <a:effectLst/>
                          <a:latin typeface="Century Gothic" panose="020B0502020202020204" pitchFamily="34" charset="0"/>
                        </a:rPr>
                        <a:t>171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sechs</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six</a:t>
                      </a:r>
                    </a:p>
                  </a:txBody>
                  <a:tcPr marL="90000" marR="9525" marT="46800" marB="46800" anchor="ctr"/>
                </a:tc>
                <a:extLst>
                  <a:ext uri="{0D108BD9-81ED-4DB2-BD59-A6C34878D82A}">
                    <a16:rowId xmlns:a16="http://schemas.microsoft.com/office/drawing/2014/main" val="10020"/>
                  </a:ext>
                </a:extLst>
              </a:tr>
              <a:tr h="307285">
                <a:tc>
                  <a:txBody>
                    <a:bodyPr/>
                    <a:lstStyle/>
                    <a:p>
                      <a:pPr>
                        <a:lnSpc>
                          <a:spcPct val="107000"/>
                        </a:lnSpc>
                        <a:spcAft>
                          <a:spcPts val="0"/>
                        </a:spcAft>
                      </a:pPr>
                      <a:r>
                        <a:rPr lang="en-GB" sz="1300">
                          <a:effectLst/>
                          <a:latin typeface="Century Gothic" panose="020B0502020202020204" pitchFamily="34" charset="0"/>
                        </a:rPr>
                        <a:t>172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sieben</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seven</a:t>
                      </a:r>
                    </a:p>
                  </a:txBody>
                  <a:tcPr marL="90000" marR="9525" marT="46800" marB="46800" anchor="ctr"/>
                </a:tc>
                <a:extLst>
                  <a:ext uri="{0D108BD9-81ED-4DB2-BD59-A6C34878D82A}">
                    <a16:rowId xmlns:a16="http://schemas.microsoft.com/office/drawing/2014/main" val="10021"/>
                  </a:ext>
                </a:extLst>
              </a:tr>
              <a:tr h="307285">
                <a:tc>
                  <a:txBody>
                    <a:bodyPr/>
                    <a:lstStyle/>
                    <a:p>
                      <a:pPr>
                        <a:lnSpc>
                          <a:spcPct val="107000"/>
                        </a:lnSpc>
                        <a:spcAft>
                          <a:spcPts val="0"/>
                        </a:spcAft>
                      </a:pPr>
                      <a:r>
                        <a:rPr lang="en-GB" sz="1300">
                          <a:effectLst/>
                          <a:latin typeface="Century Gothic" panose="020B0502020202020204" pitchFamily="34" charset="0"/>
                        </a:rPr>
                        <a:t>173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acht</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eight</a:t>
                      </a:r>
                    </a:p>
                  </a:txBody>
                  <a:tcPr marL="90000" marR="9525" marT="46800" marB="46800" anchor="ctr"/>
                </a:tc>
                <a:extLst>
                  <a:ext uri="{0D108BD9-81ED-4DB2-BD59-A6C34878D82A}">
                    <a16:rowId xmlns:a16="http://schemas.microsoft.com/office/drawing/2014/main" val="10022"/>
                  </a:ext>
                </a:extLst>
              </a:tr>
              <a:tr h="362668">
                <a:tc>
                  <a:txBody>
                    <a:bodyPr/>
                    <a:lstStyle/>
                    <a:p>
                      <a:pPr>
                        <a:lnSpc>
                          <a:spcPct val="107000"/>
                        </a:lnSpc>
                        <a:spcAft>
                          <a:spcPts val="0"/>
                        </a:spcAft>
                      </a:pPr>
                      <a:r>
                        <a:rPr lang="en-GB" sz="1300">
                          <a:effectLst/>
                          <a:latin typeface="Century Gothic" panose="020B0502020202020204" pitchFamily="34" charset="0"/>
                        </a:rPr>
                        <a:t>174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neun</a:t>
                      </a:r>
                    </a:p>
                  </a:txBody>
                  <a:tcPr marL="90000" marR="9525" marT="46800" marB="46800" anchor="ctr"/>
                </a:tc>
                <a:tc>
                  <a:txBody>
                    <a:bodyPr/>
                    <a:lstStyle/>
                    <a:p>
                      <a:pPr algn="l" fontAlgn="b"/>
                      <a:r>
                        <a:rPr lang="en-GB" sz="1300" b="0" i="0" u="none" strike="noStrike">
                          <a:solidFill>
                            <a:srgbClr val="000000"/>
                          </a:solidFill>
                          <a:effectLst/>
                          <a:latin typeface="Century Gothic" panose="020B0502020202020204" pitchFamily="34" charset="0"/>
                        </a:rPr>
                        <a:t>nine</a:t>
                      </a:r>
                    </a:p>
                  </a:txBody>
                  <a:tcPr marL="90000" marR="9525" marT="46800" marB="46800" anchor="ctr"/>
                </a:tc>
                <a:extLst>
                  <a:ext uri="{0D108BD9-81ED-4DB2-BD59-A6C34878D82A}">
                    <a16:rowId xmlns:a16="http://schemas.microsoft.com/office/drawing/2014/main" val="10023"/>
                  </a:ext>
                </a:extLst>
              </a:tr>
              <a:tr h="307285">
                <a:tc>
                  <a:txBody>
                    <a:bodyPr/>
                    <a:lstStyle/>
                    <a:p>
                      <a:pPr>
                        <a:lnSpc>
                          <a:spcPct val="107000"/>
                        </a:lnSpc>
                        <a:spcAft>
                          <a:spcPts val="0"/>
                        </a:spcAft>
                      </a:pPr>
                      <a:r>
                        <a:rPr lang="en-GB" sz="1300">
                          <a:effectLst/>
                          <a:latin typeface="Century Gothic" panose="020B0502020202020204" pitchFamily="34" charset="0"/>
                        </a:rPr>
                        <a:t>175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zehn</a:t>
                      </a:r>
                    </a:p>
                  </a:txBody>
                  <a:tcPr marL="90000" marR="9525"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ten</a:t>
                      </a:r>
                    </a:p>
                  </a:txBody>
                  <a:tcPr marL="90000" marR="9525" marT="46800" marB="46800" anchor="ctr"/>
                </a:tc>
                <a:extLst>
                  <a:ext uri="{0D108BD9-81ED-4DB2-BD59-A6C34878D82A}">
                    <a16:rowId xmlns:a16="http://schemas.microsoft.com/office/drawing/2014/main" val="1002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787392305"/>
              </p:ext>
            </p:extLst>
          </p:nvPr>
        </p:nvGraphicFramePr>
        <p:xfrm>
          <a:off x="3212976" y="423127"/>
          <a:ext cx="3537515" cy="8599079"/>
        </p:xfrm>
        <a:graphic>
          <a:graphicData uri="http://schemas.openxmlformats.org/drawingml/2006/table">
            <a:tbl>
              <a:tblPr>
                <a:tableStyleId>{ED083AE6-46FA-4A59-8FB0-9F97EB10719F}</a:tableStyleId>
              </a:tblPr>
              <a:tblGrid>
                <a:gridCol w="501018">
                  <a:extLst>
                    <a:ext uri="{9D8B030D-6E8A-4147-A177-3AD203B41FA5}">
                      <a16:colId xmlns:a16="http://schemas.microsoft.com/office/drawing/2014/main" val="20000"/>
                    </a:ext>
                  </a:extLst>
                </a:gridCol>
                <a:gridCol w="1623721">
                  <a:extLst>
                    <a:ext uri="{9D8B030D-6E8A-4147-A177-3AD203B41FA5}">
                      <a16:colId xmlns:a16="http://schemas.microsoft.com/office/drawing/2014/main" val="20001"/>
                    </a:ext>
                  </a:extLst>
                </a:gridCol>
                <a:gridCol w="1412776">
                  <a:extLst>
                    <a:ext uri="{9D8B030D-6E8A-4147-A177-3AD203B41FA5}">
                      <a16:colId xmlns:a16="http://schemas.microsoft.com/office/drawing/2014/main" val="20002"/>
                    </a:ext>
                  </a:extLst>
                </a:gridCol>
              </a:tblGrid>
              <a:tr h="270842">
                <a:tc>
                  <a:txBody>
                    <a:bodyPr/>
                    <a:lstStyle/>
                    <a:p>
                      <a:pPr>
                        <a:lnSpc>
                          <a:spcPct val="107000"/>
                        </a:lnSpc>
                        <a:spcAft>
                          <a:spcPts val="0"/>
                        </a:spcAft>
                      </a:pPr>
                      <a:r>
                        <a:rPr lang="en-GB" sz="1300" dirty="0">
                          <a:effectLst/>
                          <a:latin typeface="Century Gothic" panose="020B0502020202020204" pitchFamily="34" charset="0"/>
                        </a:rPr>
                        <a:t>176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elf</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eleven</a:t>
                      </a:r>
                    </a:p>
                  </a:txBody>
                  <a:tcPr marL="90000" marR="90000" marT="46800" marB="46800" anchor="ctr"/>
                </a:tc>
                <a:extLst>
                  <a:ext uri="{0D108BD9-81ED-4DB2-BD59-A6C34878D82A}">
                    <a16:rowId xmlns:a16="http://schemas.microsoft.com/office/drawing/2014/main" val="10000"/>
                  </a:ext>
                </a:extLst>
              </a:tr>
              <a:tr h="270842">
                <a:tc>
                  <a:txBody>
                    <a:bodyPr/>
                    <a:lstStyle/>
                    <a:p>
                      <a:pPr>
                        <a:lnSpc>
                          <a:spcPct val="107000"/>
                        </a:lnSpc>
                        <a:spcAft>
                          <a:spcPts val="0"/>
                        </a:spcAft>
                      </a:pPr>
                      <a:r>
                        <a:rPr lang="en-GB" sz="1300" dirty="0">
                          <a:effectLst/>
                          <a:latin typeface="Century Gothic" panose="020B0502020202020204" pitchFamily="34" charset="0"/>
                        </a:rPr>
                        <a:t>177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zwölf</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twelve</a:t>
                      </a:r>
                    </a:p>
                  </a:txBody>
                  <a:tcPr marL="90000" marR="90000" marT="46800" marB="46800" anchor="ctr"/>
                </a:tc>
                <a:extLst>
                  <a:ext uri="{0D108BD9-81ED-4DB2-BD59-A6C34878D82A}">
                    <a16:rowId xmlns:a16="http://schemas.microsoft.com/office/drawing/2014/main" val="10001"/>
                  </a:ext>
                </a:extLst>
              </a:tr>
              <a:tr h="270842">
                <a:tc>
                  <a:txBody>
                    <a:bodyPr/>
                    <a:lstStyle/>
                    <a:p>
                      <a:pPr>
                        <a:lnSpc>
                          <a:spcPct val="107000"/>
                        </a:lnSpc>
                        <a:spcAft>
                          <a:spcPts val="0"/>
                        </a:spcAft>
                      </a:pPr>
                      <a:r>
                        <a:rPr lang="en-GB" sz="1300">
                          <a:effectLst/>
                          <a:latin typeface="Century Gothic" panose="020B0502020202020204" pitchFamily="34" charset="0"/>
                        </a:rPr>
                        <a:t>178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zwanzig</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twenty</a:t>
                      </a:r>
                    </a:p>
                  </a:txBody>
                  <a:tcPr marL="90000" marR="90000" marT="46800" marB="46800" anchor="ctr"/>
                </a:tc>
                <a:extLst>
                  <a:ext uri="{0D108BD9-81ED-4DB2-BD59-A6C34878D82A}">
                    <a16:rowId xmlns:a16="http://schemas.microsoft.com/office/drawing/2014/main" val="10002"/>
                  </a:ext>
                </a:extLst>
              </a:tr>
              <a:tr h="270842">
                <a:tc>
                  <a:txBody>
                    <a:bodyPr/>
                    <a:lstStyle/>
                    <a:p>
                      <a:pPr>
                        <a:lnSpc>
                          <a:spcPct val="107000"/>
                        </a:lnSpc>
                        <a:spcAft>
                          <a:spcPts val="0"/>
                        </a:spcAft>
                      </a:pPr>
                      <a:r>
                        <a:rPr lang="en-GB" sz="1300">
                          <a:effectLst/>
                          <a:latin typeface="Century Gothic" panose="020B0502020202020204" pitchFamily="34" charset="0"/>
                        </a:rPr>
                        <a:t>179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dreißig</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thirty</a:t>
                      </a:r>
                    </a:p>
                  </a:txBody>
                  <a:tcPr marL="90000" marR="90000" marT="46800" marB="46800" anchor="ctr"/>
                </a:tc>
                <a:extLst>
                  <a:ext uri="{0D108BD9-81ED-4DB2-BD59-A6C34878D82A}">
                    <a16:rowId xmlns:a16="http://schemas.microsoft.com/office/drawing/2014/main" val="10003"/>
                  </a:ext>
                </a:extLst>
              </a:tr>
              <a:tr h="270842">
                <a:tc>
                  <a:txBody>
                    <a:bodyPr/>
                    <a:lstStyle/>
                    <a:p>
                      <a:pPr>
                        <a:lnSpc>
                          <a:spcPct val="107000"/>
                        </a:lnSpc>
                        <a:spcAft>
                          <a:spcPts val="0"/>
                        </a:spcAft>
                      </a:pPr>
                      <a:r>
                        <a:rPr lang="en-GB" sz="1300">
                          <a:effectLst/>
                          <a:latin typeface="Century Gothic" panose="020B0502020202020204" pitchFamily="34" charset="0"/>
                        </a:rPr>
                        <a:t>180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hundert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hundred</a:t>
                      </a:r>
                    </a:p>
                  </a:txBody>
                  <a:tcPr marL="90000" marR="90000" marT="46800" marB="46800" anchor="ctr"/>
                </a:tc>
                <a:extLst>
                  <a:ext uri="{0D108BD9-81ED-4DB2-BD59-A6C34878D82A}">
                    <a16:rowId xmlns:a16="http://schemas.microsoft.com/office/drawing/2014/main" val="10004"/>
                  </a:ext>
                </a:extLst>
              </a:tr>
              <a:tr h="270842">
                <a:tc>
                  <a:txBody>
                    <a:bodyPr/>
                    <a:lstStyle/>
                    <a:p>
                      <a:pPr>
                        <a:lnSpc>
                          <a:spcPct val="107000"/>
                        </a:lnSpc>
                        <a:spcAft>
                          <a:spcPts val="0"/>
                        </a:spcAft>
                      </a:pPr>
                      <a:r>
                        <a:rPr lang="en-GB" sz="1300" dirty="0">
                          <a:effectLst/>
                          <a:latin typeface="Century Gothic" panose="020B0502020202020204" pitchFamily="34" charset="0"/>
                        </a:rPr>
                        <a:t>181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tausend</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thousand</a:t>
                      </a:r>
                    </a:p>
                  </a:txBody>
                  <a:tcPr marL="90000" marR="90000" marT="46800" marB="46800" anchor="ctr"/>
                </a:tc>
                <a:extLst>
                  <a:ext uri="{0D108BD9-81ED-4DB2-BD59-A6C34878D82A}">
                    <a16:rowId xmlns:a16="http://schemas.microsoft.com/office/drawing/2014/main" val="10005"/>
                  </a:ext>
                </a:extLst>
              </a:tr>
              <a:tr h="270842">
                <a:tc>
                  <a:txBody>
                    <a:bodyPr/>
                    <a:lstStyle/>
                    <a:p>
                      <a:pPr>
                        <a:lnSpc>
                          <a:spcPct val="107000"/>
                        </a:lnSpc>
                        <a:spcAft>
                          <a:spcPts val="0"/>
                        </a:spcAft>
                      </a:pPr>
                      <a:r>
                        <a:rPr lang="en-GB" sz="1300" dirty="0">
                          <a:effectLst/>
                          <a:latin typeface="Century Gothic" panose="020B0502020202020204" pitchFamily="34" charset="0"/>
                        </a:rPr>
                        <a:t>182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Million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million</a:t>
                      </a:r>
                    </a:p>
                  </a:txBody>
                  <a:tcPr marL="90000" marR="90000" marT="46800" marB="46800" anchor="ctr"/>
                </a:tc>
                <a:extLst>
                  <a:ext uri="{0D108BD9-81ED-4DB2-BD59-A6C34878D82A}">
                    <a16:rowId xmlns:a16="http://schemas.microsoft.com/office/drawing/2014/main" val="10006"/>
                  </a:ext>
                </a:extLst>
              </a:tr>
              <a:tr h="453297">
                <a:tc>
                  <a:txBody>
                    <a:bodyPr/>
                    <a:lstStyle/>
                    <a:p>
                      <a:pPr>
                        <a:lnSpc>
                          <a:spcPct val="107000"/>
                        </a:lnSpc>
                        <a:spcAft>
                          <a:spcPts val="0"/>
                        </a:spcAft>
                      </a:pPr>
                      <a:r>
                        <a:rPr lang="en-GB" sz="1300" dirty="0">
                          <a:effectLst/>
                          <a:latin typeface="Century Gothic" panose="020B0502020202020204" pitchFamily="34" charset="0"/>
                        </a:rPr>
                        <a:t>183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Jahr</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year</a:t>
                      </a:r>
                    </a:p>
                  </a:txBody>
                  <a:tcPr marL="90000" marR="90000" marT="46800" marB="46800" anchor="ctr"/>
                </a:tc>
                <a:extLst>
                  <a:ext uri="{0D108BD9-81ED-4DB2-BD59-A6C34878D82A}">
                    <a16:rowId xmlns:a16="http://schemas.microsoft.com/office/drawing/2014/main" val="10007"/>
                  </a:ext>
                </a:extLst>
              </a:tr>
              <a:tr h="270842">
                <a:tc>
                  <a:txBody>
                    <a:bodyPr/>
                    <a:lstStyle/>
                    <a:p>
                      <a:pPr>
                        <a:lnSpc>
                          <a:spcPct val="107000"/>
                        </a:lnSpc>
                        <a:spcAft>
                          <a:spcPts val="0"/>
                        </a:spcAft>
                      </a:pPr>
                      <a:r>
                        <a:rPr lang="en-GB" sz="1300">
                          <a:effectLst/>
                          <a:latin typeface="Century Gothic" panose="020B0502020202020204" pitchFamily="34" charset="0"/>
                        </a:rPr>
                        <a:t>184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alt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old</a:t>
                      </a:r>
                    </a:p>
                  </a:txBody>
                  <a:tcPr marL="90000" marR="90000" marT="46800" marB="46800" anchor="ctr"/>
                </a:tc>
                <a:extLst>
                  <a:ext uri="{0D108BD9-81ED-4DB2-BD59-A6C34878D82A}">
                    <a16:rowId xmlns:a16="http://schemas.microsoft.com/office/drawing/2014/main" val="10008"/>
                  </a:ext>
                </a:extLst>
              </a:tr>
              <a:tr h="401138">
                <a:tc>
                  <a:txBody>
                    <a:bodyPr/>
                    <a:lstStyle/>
                    <a:p>
                      <a:pPr>
                        <a:lnSpc>
                          <a:spcPct val="107000"/>
                        </a:lnSpc>
                        <a:spcAft>
                          <a:spcPts val="0"/>
                        </a:spcAft>
                      </a:pPr>
                      <a:r>
                        <a:rPr lang="en-GB" sz="1300">
                          <a:effectLst/>
                          <a:latin typeface="Century Gothic" panose="020B0502020202020204" pitchFamily="34" charset="0"/>
                        </a:rPr>
                        <a:t>185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jung</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young</a:t>
                      </a:r>
                    </a:p>
                  </a:txBody>
                  <a:tcPr marL="90000" marR="90000" marT="46800" marB="46800" anchor="ctr"/>
                </a:tc>
                <a:extLst>
                  <a:ext uri="{0D108BD9-81ED-4DB2-BD59-A6C34878D82A}">
                    <a16:rowId xmlns:a16="http://schemas.microsoft.com/office/drawing/2014/main" val="10009"/>
                  </a:ext>
                </a:extLst>
              </a:tr>
              <a:tr h="270842">
                <a:tc>
                  <a:txBody>
                    <a:bodyPr/>
                    <a:lstStyle/>
                    <a:p>
                      <a:pPr>
                        <a:lnSpc>
                          <a:spcPct val="107000"/>
                        </a:lnSpc>
                        <a:spcAft>
                          <a:spcPts val="0"/>
                        </a:spcAft>
                      </a:pPr>
                      <a:r>
                        <a:rPr lang="en-GB" sz="1300">
                          <a:effectLst/>
                          <a:latin typeface="Century Gothic" panose="020B0502020202020204" pitchFamily="34" charset="0"/>
                        </a:rPr>
                        <a:t>186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mögen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like (nouns)</a:t>
                      </a:r>
                    </a:p>
                  </a:txBody>
                  <a:tcPr marL="90000" marR="90000" marT="46800" marB="46800" anchor="ctr"/>
                </a:tc>
                <a:extLst>
                  <a:ext uri="{0D108BD9-81ED-4DB2-BD59-A6C34878D82A}">
                    <a16:rowId xmlns:a16="http://schemas.microsoft.com/office/drawing/2014/main" val="10010"/>
                  </a:ext>
                </a:extLst>
              </a:tr>
              <a:tr h="270842">
                <a:tc>
                  <a:txBody>
                    <a:bodyPr/>
                    <a:lstStyle/>
                    <a:p>
                      <a:pPr>
                        <a:lnSpc>
                          <a:spcPct val="107000"/>
                        </a:lnSpc>
                        <a:spcAft>
                          <a:spcPts val="0"/>
                        </a:spcAft>
                      </a:pPr>
                      <a:r>
                        <a:rPr lang="en-GB" sz="1300">
                          <a:effectLst/>
                          <a:latin typeface="Century Gothic" panose="020B0502020202020204" pitchFamily="34" charset="0"/>
                        </a:rPr>
                        <a:t>187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mag</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likes</a:t>
                      </a:r>
                    </a:p>
                  </a:txBody>
                  <a:tcPr marL="90000" marR="90000" marT="46800" marB="46800" anchor="ctr"/>
                </a:tc>
                <a:extLst>
                  <a:ext uri="{0D108BD9-81ED-4DB2-BD59-A6C34878D82A}">
                    <a16:rowId xmlns:a16="http://schemas.microsoft.com/office/drawing/2014/main" val="10011"/>
                  </a:ext>
                </a:extLst>
              </a:tr>
              <a:tr h="270842">
                <a:tc>
                  <a:txBody>
                    <a:bodyPr/>
                    <a:lstStyle/>
                    <a:p>
                      <a:pPr>
                        <a:lnSpc>
                          <a:spcPct val="107000"/>
                        </a:lnSpc>
                        <a:spcAft>
                          <a:spcPts val="0"/>
                        </a:spcAft>
                      </a:pPr>
                      <a:r>
                        <a:rPr lang="en-GB" sz="1300">
                          <a:effectLst/>
                          <a:latin typeface="Century Gothic" panose="020B0502020202020204" pitchFamily="34" charset="0"/>
                        </a:rPr>
                        <a:t>188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aber</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but</a:t>
                      </a:r>
                    </a:p>
                  </a:txBody>
                  <a:tcPr marL="90000" marR="90000" marT="46800" marB="46800" anchor="ctr"/>
                </a:tc>
                <a:extLst>
                  <a:ext uri="{0D108BD9-81ED-4DB2-BD59-A6C34878D82A}">
                    <a16:rowId xmlns:a16="http://schemas.microsoft.com/office/drawing/2014/main" val="10012"/>
                  </a:ext>
                </a:extLst>
              </a:tr>
              <a:tr h="453297">
                <a:tc>
                  <a:txBody>
                    <a:bodyPr/>
                    <a:lstStyle/>
                    <a:p>
                      <a:pPr>
                        <a:lnSpc>
                          <a:spcPct val="107000"/>
                        </a:lnSpc>
                        <a:spcAft>
                          <a:spcPts val="0"/>
                        </a:spcAft>
                      </a:pPr>
                      <a:r>
                        <a:rPr lang="en-GB" sz="1300" dirty="0">
                          <a:effectLst/>
                          <a:latin typeface="Century Gothic" panose="020B0502020202020204" pitchFamily="34" charset="0"/>
                        </a:rPr>
                        <a:t>189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oder</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or</a:t>
                      </a:r>
                    </a:p>
                  </a:txBody>
                  <a:tcPr marL="90000" marR="90000" marT="46800" marB="46800" anchor="ctr"/>
                </a:tc>
                <a:extLst>
                  <a:ext uri="{0D108BD9-81ED-4DB2-BD59-A6C34878D82A}">
                    <a16:rowId xmlns:a16="http://schemas.microsoft.com/office/drawing/2014/main" val="10013"/>
                  </a:ext>
                </a:extLst>
              </a:tr>
              <a:tr h="454783">
                <a:tc>
                  <a:txBody>
                    <a:bodyPr/>
                    <a:lstStyle/>
                    <a:p>
                      <a:pPr>
                        <a:lnSpc>
                          <a:spcPct val="107000"/>
                        </a:lnSpc>
                        <a:spcAft>
                          <a:spcPts val="0"/>
                        </a:spcAft>
                      </a:pPr>
                      <a:r>
                        <a:rPr lang="en-GB" sz="1300">
                          <a:effectLst/>
                          <a:latin typeface="Century Gothic" panose="020B0502020202020204" pitchFamily="34" charset="0"/>
                        </a:rPr>
                        <a:t>190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Fremdsprache</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foreign language</a:t>
                      </a:r>
                    </a:p>
                  </a:txBody>
                  <a:tcPr marL="90000" marR="90000" marT="46800" marB="46800" anchor="ctr"/>
                </a:tc>
                <a:extLst>
                  <a:ext uri="{0D108BD9-81ED-4DB2-BD59-A6C34878D82A}">
                    <a16:rowId xmlns:a16="http://schemas.microsoft.com/office/drawing/2014/main" val="10014"/>
                  </a:ext>
                </a:extLst>
              </a:tr>
              <a:tr h="270842">
                <a:tc>
                  <a:txBody>
                    <a:bodyPr/>
                    <a:lstStyle/>
                    <a:p>
                      <a:pPr>
                        <a:lnSpc>
                          <a:spcPct val="107000"/>
                        </a:lnSpc>
                        <a:spcAft>
                          <a:spcPts val="0"/>
                        </a:spcAft>
                      </a:pPr>
                      <a:r>
                        <a:rPr lang="en-GB" sz="1300">
                          <a:effectLst/>
                          <a:latin typeface="Century Gothic" panose="020B0502020202020204" pitchFamily="34" charset="0"/>
                        </a:rPr>
                        <a:t>191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Kunst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art</a:t>
                      </a:r>
                    </a:p>
                  </a:txBody>
                  <a:tcPr marL="90000" marR="90000" marT="46800" marB="46800" anchor="ctr"/>
                </a:tc>
                <a:extLst>
                  <a:ext uri="{0D108BD9-81ED-4DB2-BD59-A6C34878D82A}">
                    <a16:rowId xmlns:a16="http://schemas.microsoft.com/office/drawing/2014/main" val="10015"/>
                  </a:ext>
                </a:extLst>
              </a:tr>
              <a:tr h="398186">
                <a:tc>
                  <a:txBody>
                    <a:bodyPr/>
                    <a:lstStyle/>
                    <a:p>
                      <a:pPr>
                        <a:lnSpc>
                          <a:spcPct val="107000"/>
                        </a:lnSpc>
                        <a:spcAft>
                          <a:spcPts val="0"/>
                        </a:spcAft>
                      </a:pPr>
                      <a:r>
                        <a:rPr lang="en-GB" sz="1300">
                          <a:effectLst/>
                          <a:latin typeface="Century Gothic" panose="020B0502020202020204" pitchFamily="34" charset="0"/>
                        </a:rPr>
                        <a:t>192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200" b="0" i="0" u="none" strike="noStrike" dirty="0">
                          <a:solidFill>
                            <a:srgbClr val="000000"/>
                          </a:solidFill>
                          <a:effectLst/>
                          <a:latin typeface="Century Gothic" panose="020B0502020202020204" pitchFamily="34" charset="0"/>
                        </a:rPr>
                        <a:t>die </a:t>
                      </a:r>
                      <a:r>
                        <a:rPr lang="en-GB" sz="1200" b="0" i="0" u="none" strike="noStrike" dirty="0" err="1">
                          <a:solidFill>
                            <a:srgbClr val="000000"/>
                          </a:solidFill>
                          <a:effectLst/>
                          <a:latin typeface="Century Gothic" panose="020B0502020202020204" pitchFamily="34" charset="0"/>
                        </a:rPr>
                        <a:t>Naturwissenschaft</a:t>
                      </a:r>
                      <a:endParaRPr lang="en-GB" sz="12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science</a:t>
                      </a:r>
                    </a:p>
                  </a:txBody>
                  <a:tcPr marL="90000" marR="90000" marT="46800" marB="46800" anchor="ctr"/>
                </a:tc>
                <a:extLst>
                  <a:ext uri="{0D108BD9-81ED-4DB2-BD59-A6C34878D82A}">
                    <a16:rowId xmlns:a16="http://schemas.microsoft.com/office/drawing/2014/main" val="10016"/>
                  </a:ext>
                </a:extLst>
              </a:tr>
              <a:tr h="270842">
                <a:tc>
                  <a:txBody>
                    <a:bodyPr/>
                    <a:lstStyle/>
                    <a:p>
                      <a:pPr>
                        <a:lnSpc>
                          <a:spcPct val="107000"/>
                        </a:lnSpc>
                        <a:spcAft>
                          <a:spcPts val="0"/>
                        </a:spcAft>
                      </a:pPr>
                      <a:r>
                        <a:rPr lang="en-GB" sz="1300">
                          <a:effectLst/>
                          <a:latin typeface="Century Gothic" panose="020B0502020202020204" pitchFamily="34" charset="0"/>
                        </a:rPr>
                        <a:t>193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Schulfach</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school subject</a:t>
                      </a:r>
                    </a:p>
                  </a:txBody>
                  <a:tcPr marL="90000" marR="90000" marT="46800" marB="46800" anchor="ctr"/>
                </a:tc>
                <a:extLst>
                  <a:ext uri="{0D108BD9-81ED-4DB2-BD59-A6C34878D82A}">
                    <a16:rowId xmlns:a16="http://schemas.microsoft.com/office/drawing/2014/main" val="10017"/>
                  </a:ext>
                </a:extLst>
              </a:tr>
              <a:tr h="454783">
                <a:tc>
                  <a:txBody>
                    <a:bodyPr/>
                    <a:lstStyle/>
                    <a:p>
                      <a:pPr>
                        <a:lnSpc>
                          <a:spcPct val="107000"/>
                        </a:lnSpc>
                        <a:spcAft>
                          <a:spcPts val="0"/>
                        </a:spcAft>
                      </a:pPr>
                      <a:r>
                        <a:rPr lang="en-GB" sz="1300" dirty="0">
                          <a:effectLst/>
                          <a:latin typeface="Century Gothic" panose="020B0502020202020204" pitchFamily="34" charset="0"/>
                        </a:rPr>
                        <a:t>194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Mathematik</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maths</a:t>
                      </a:r>
                    </a:p>
                  </a:txBody>
                  <a:tcPr marL="90000" marR="90000" marT="46800" marB="46800" anchor="ctr"/>
                </a:tc>
                <a:extLst>
                  <a:ext uri="{0D108BD9-81ED-4DB2-BD59-A6C34878D82A}">
                    <a16:rowId xmlns:a16="http://schemas.microsoft.com/office/drawing/2014/main" val="10018"/>
                  </a:ext>
                </a:extLst>
              </a:tr>
              <a:tr h="270842">
                <a:tc>
                  <a:txBody>
                    <a:bodyPr/>
                    <a:lstStyle/>
                    <a:p>
                      <a:pPr>
                        <a:lnSpc>
                          <a:spcPct val="107000"/>
                        </a:lnSpc>
                        <a:spcAft>
                          <a:spcPts val="0"/>
                        </a:spcAft>
                      </a:pPr>
                      <a:r>
                        <a:rPr lang="en-GB" sz="1300">
                          <a:effectLst/>
                          <a:latin typeface="Century Gothic" panose="020B0502020202020204" pitchFamily="34" charset="0"/>
                        </a:rPr>
                        <a:t>195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Theater</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theatre, drama</a:t>
                      </a:r>
                    </a:p>
                  </a:txBody>
                  <a:tcPr marL="90000" marR="90000" marT="46800" marB="46800" anchor="ctr"/>
                </a:tc>
                <a:extLst>
                  <a:ext uri="{0D108BD9-81ED-4DB2-BD59-A6C34878D82A}">
                    <a16:rowId xmlns:a16="http://schemas.microsoft.com/office/drawing/2014/main" val="10019"/>
                  </a:ext>
                </a:extLst>
              </a:tr>
              <a:tr h="270842">
                <a:tc>
                  <a:txBody>
                    <a:bodyPr/>
                    <a:lstStyle/>
                    <a:p>
                      <a:pPr>
                        <a:lnSpc>
                          <a:spcPct val="107000"/>
                        </a:lnSpc>
                        <a:spcAft>
                          <a:spcPts val="0"/>
                        </a:spcAft>
                      </a:pPr>
                      <a:r>
                        <a:rPr lang="en-GB" sz="1300">
                          <a:effectLst/>
                          <a:latin typeface="Century Gothic" panose="020B0502020202020204" pitchFamily="34" charset="0"/>
                        </a:rPr>
                        <a:t>196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ihn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him/it</a:t>
                      </a:r>
                    </a:p>
                  </a:txBody>
                  <a:tcPr marL="90000" marR="90000" marT="46800" marB="46800" anchor="ctr"/>
                </a:tc>
                <a:extLst>
                  <a:ext uri="{0D108BD9-81ED-4DB2-BD59-A6C34878D82A}">
                    <a16:rowId xmlns:a16="http://schemas.microsoft.com/office/drawing/2014/main" val="10020"/>
                  </a:ext>
                </a:extLst>
              </a:tr>
              <a:tr h="453297">
                <a:tc>
                  <a:txBody>
                    <a:bodyPr/>
                    <a:lstStyle/>
                    <a:p>
                      <a:pPr>
                        <a:lnSpc>
                          <a:spcPct val="107000"/>
                        </a:lnSpc>
                        <a:spcAft>
                          <a:spcPts val="0"/>
                        </a:spcAft>
                      </a:pPr>
                      <a:r>
                        <a:rPr lang="en-GB" sz="1300" dirty="0">
                          <a:effectLst/>
                          <a:latin typeface="Century Gothic" panose="020B0502020202020204" pitchFamily="34" charset="0"/>
                        </a:rPr>
                        <a:t>197 </a:t>
                      </a:r>
                      <a:endParaRPr lang="en-GB" sz="13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sie</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her/it</a:t>
                      </a:r>
                    </a:p>
                  </a:txBody>
                  <a:tcPr marL="90000" marR="90000" marT="46800" marB="46800" anchor="ctr"/>
                </a:tc>
                <a:extLst>
                  <a:ext uri="{0D108BD9-81ED-4DB2-BD59-A6C34878D82A}">
                    <a16:rowId xmlns:a16="http://schemas.microsoft.com/office/drawing/2014/main" val="10021"/>
                  </a:ext>
                </a:extLst>
              </a:tr>
              <a:tr h="270842">
                <a:tc>
                  <a:txBody>
                    <a:bodyPr/>
                    <a:lstStyle/>
                    <a:p>
                      <a:pPr>
                        <a:lnSpc>
                          <a:spcPct val="107000"/>
                        </a:lnSpc>
                        <a:spcAft>
                          <a:spcPts val="0"/>
                        </a:spcAft>
                      </a:pPr>
                      <a:r>
                        <a:rPr lang="en-GB" sz="1300">
                          <a:effectLst/>
                          <a:latin typeface="Century Gothic" panose="020B0502020202020204" pitchFamily="34" charset="0"/>
                        </a:rPr>
                        <a:t>198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zu</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to,too</a:t>
                      </a:r>
                    </a:p>
                  </a:txBody>
                  <a:tcPr marL="90000" marR="90000" marT="46800" marB="46800" anchor="ctr"/>
                </a:tc>
                <a:extLst>
                  <a:ext uri="{0D108BD9-81ED-4DB2-BD59-A6C34878D82A}">
                    <a16:rowId xmlns:a16="http://schemas.microsoft.com/office/drawing/2014/main" val="10022"/>
                  </a:ext>
                </a:extLst>
              </a:tr>
              <a:tr h="453297">
                <a:tc>
                  <a:txBody>
                    <a:bodyPr/>
                    <a:lstStyle/>
                    <a:p>
                      <a:pPr>
                        <a:lnSpc>
                          <a:spcPct val="107000"/>
                        </a:lnSpc>
                        <a:spcAft>
                          <a:spcPts val="0"/>
                        </a:spcAft>
                      </a:pPr>
                      <a:r>
                        <a:rPr lang="en-GB" sz="1300">
                          <a:effectLst/>
                          <a:latin typeface="Century Gothic" panose="020B0502020202020204" pitchFamily="34" charset="0"/>
                        </a:rPr>
                        <a:t>199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heißen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be called </a:t>
                      </a:r>
                    </a:p>
                  </a:txBody>
                  <a:tcPr marL="90000" marR="90000" marT="46800" marB="46800" anchor="ctr"/>
                </a:tc>
                <a:extLst>
                  <a:ext uri="{0D108BD9-81ED-4DB2-BD59-A6C34878D82A}">
                    <a16:rowId xmlns:a16="http://schemas.microsoft.com/office/drawing/2014/main" val="10023"/>
                  </a:ext>
                </a:extLst>
              </a:tr>
              <a:tr h="313250">
                <a:tc>
                  <a:txBody>
                    <a:bodyPr/>
                    <a:lstStyle/>
                    <a:p>
                      <a:pPr>
                        <a:lnSpc>
                          <a:spcPct val="107000"/>
                        </a:lnSpc>
                        <a:spcAft>
                          <a:spcPts val="0"/>
                        </a:spcAft>
                      </a:pPr>
                      <a:r>
                        <a:rPr lang="en-GB" sz="1300">
                          <a:effectLst/>
                          <a:latin typeface="Century Gothic" panose="020B0502020202020204" pitchFamily="34" charset="0"/>
                        </a:rPr>
                        <a:t>200 </a:t>
                      </a:r>
                      <a:endParaRPr lang="en-GB" sz="1300">
                        <a:effectLst/>
                        <a:latin typeface="Century Gothic" panose="020B0502020202020204" pitchFamily="34" charset="0"/>
                        <a:ea typeface="Calibri" panose="020F0502020204030204" pitchFamily="34" charset="0"/>
                        <a:cs typeface="Times New Roman" panose="02020603050405020304" pitchFamily="18"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heißt</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is called</a:t>
                      </a:r>
                    </a:p>
                  </a:txBody>
                  <a:tcPr marL="90000" marR="90000" marT="46800" marB="46800" anchor="ctr"/>
                </a:tc>
                <a:extLst>
                  <a:ext uri="{0D108BD9-81ED-4DB2-BD59-A6C34878D82A}">
                    <a16:rowId xmlns:a16="http://schemas.microsoft.com/office/drawing/2014/main" val="10024"/>
                  </a:ext>
                </a:extLst>
              </a:tr>
            </a:tbl>
          </a:graphicData>
        </a:graphic>
      </p:graphicFrame>
      <p:sp>
        <p:nvSpPr>
          <p:cNvPr id="3" name="Title 2">
            <a:extLst>
              <a:ext uri="{FF2B5EF4-FFF2-40B4-BE49-F238E27FC236}">
                <a16:creationId xmlns:a16="http://schemas.microsoft.com/office/drawing/2014/main" id="{28BB5A10-38F4-EF4B-B8D6-67025C8D46B6}"/>
              </a:ext>
            </a:extLst>
          </p:cNvPr>
          <p:cNvSpPr>
            <a:spLocks noGrp="1"/>
          </p:cNvSpPr>
          <p:nvPr>
            <p:ph type="title"/>
          </p:nvPr>
        </p:nvSpPr>
        <p:spPr>
          <a:xfrm>
            <a:off x="16078" y="-6685"/>
            <a:ext cx="3537515" cy="399649"/>
          </a:xfrm>
        </p:spPr>
        <p:txBody>
          <a:bodyPr/>
          <a:lstStyle/>
          <a:p>
            <a:pPr lvl="0" algn="l" eaLnBrk="1" hangingPunct="1"/>
            <a:r>
              <a:rPr lang="en-GB" sz="1800" b="1" kern="1200" dirty="0">
                <a:solidFill>
                  <a:srgbClr val="000000"/>
                </a:solidFill>
                <a:latin typeface="Century Gothic" panose="020B0502020202020204" pitchFamily="34" charset="0"/>
                <a:ea typeface="+mn-ea"/>
                <a:cs typeface="+mn-cs"/>
              </a:rPr>
              <a:t>Stage 3: Regional competition</a:t>
            </a:r>
            <a:endParaRPr lang="en-US" dirty="0"/>
          </a:p>
        </p:txBody>
      </p:sp>
      <p:sp>
        <p:nvSpPr>
          <p:cNvPr id="2" name="Slide Number Placeholder 1">
            <a:extLst>
              <a:ext uri="{FF2B5EF4-FFF2-40B4-BE49-F238E27FC236}">
                <a16:creationId xmlns:a16="http://schemas.microsoft.com/office/drawing/2014/main" id="{989121EF-2F6A-4845-8F59-0E474BA8E050}"/>
              </a:ext>
            </a:extLst>
          </p:cNvPr>
          <p:cNvSpPr>
            <a:spLocks noGrp="1"/>
          </p:cNvSpPr>
          <p:nvPr>
            <p:ph type="sldNum" sz="quarter" idx="12"/>
          </p:nvPr>
        </p:nvSpPr>
        <p:spPr>
          <a:xfrm>
            <a:off x="5180602" y="8730754"/>
            <a:ext cx="1600200" cy="635000"/>
          </a:xfrm>
        </p:spPr>
        <p:txBody>
          <a:bodyPr/>
          <a:lstStyle/>
          <a:p>
            <a:r>
              <a:rPr lang="en-GB" altLang="en-US" b="1" dirty="0"/>
              <a:t>63</a:t>
            </a:r>
          </a:p>
        </p:txBody>
      </p:sp>
      <p:pic>
        <p:nvPicPr>
          <p:cNvPr id="8" name="Picture 7"/>
          <p:cNvPicPr>
            <a:picLocks noChangeAspect="1"/>
          </p:cNvPicPr>
          <p:nvPr/>
        </p:nvPicPr>
        <p:blipFill>
          <a:blip r:embed="rId3"/>
          <a:stretch>
            <a:fillRect/>
          </a:stretch>
        </p:blipFill>
        <p:spPr>
          <a:xfrm>
            <a:off x="5820912" y="62339"/>
            <a:ext cx="867349" cy="353475"/>
          </a:xfrm>
          <a:prstGeom prst="rect">
            <a:avLst/>
          </a:prstGeom>
        </p:spPr>
      </p:pic>
      <p:pic>
        <p:nvPicPr>
          <p:cNvPr id="11" name="Picture 10"/>
          <p:cNvPicPr>
            <a:picLocks noChangeAspect="1"/>
          </p:cNvPicPr>
          <p:nvPr/>
        </p:nvPicPr>
        <p:blipFill>
          <a:blip r:embed="rId4"/>
          <a:stretch>
            <a:fillRect/>
          </a:stretch>
        </p:blipFill>
        <p:spPr>
          <a:xfrm>
            <a:off x="5429627" y="-2569"/>
            <a:ext cx="387537" cy="399648"/>
          </a:xfrm>
          <a:prstGeom prst="rect">
            <a:avLst/>
          </a:prstGeom>
        </p:spPr>
      </p:pic>
    </p:spTree>
    <p:extLst>
      <p:ext uri="{BB962C8B-B14F-4D97-AF65-F5344CB8AC3E}">
        <p14:creationId xmlns:p14="http://schemas.microsoft.com/office/powerpoint/2010/main" val="16479636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83293759"/>
              </p:ext>
            </p:extLst>
          </p:nvPr>
        </p:nvGraphicFramePr>
        <p:xfrm>
          <a:off x="116632" y="388959"/>
          <a:ext cx="3150248" cy="8649364"/>
        </p:xfrm>
        <a:graphic>
          <a:graphicData uri="http://schemas.openxmlformats.org/drawingml/2006/table">
            <a:tbl>
              <a:tblPr>
                <a:tableStyleId>{ED083AE6-46FA-4A59-8FB0-9F97EB10719F}</a:tableStyleId>
              </a:tblPr>
              <a:tblGrid>
                <a:gridCol w="413944">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tblGrid>
              <a:tr h="293421">
                <a:tc>
                  <a:txBody>
                    <a:bodyPr/>
                    <a:lstStyle/>
                    <a:p>
                      <a:pPr algn="ctr" fontAlgn="ctr"/>
                      <a:r>
                        <a:rPr lang="en-GB" sz="1100" b="0" i="0" u="none" strike="noStrike" dirty="0">
                          <a:solidFill>
                            <a:srgbClr val="000000"/>
                          </a:solidFill>
                          <a:effectLst/>
                          <a:latin typeface="Century Gothic" panose="020B0502020202020204" pitchFamily="34" charset="0"/>
                        </a:rPr>
                        <a:t>201</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Essen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food</a:t>
                      </a:r>
                    </a:p>
                  </a:txBody>
                  <a:tcPr marL="90000" marR="90000" marT="46800" marB="46800" anchor="ctr"/>
                </a:tc>
                <a:extLst>
                  <a:ext uri="{0D108BD9-81ED-4DB2-BD59-A6C34878D82A}">
                    <a16:rowId xmlns:a16="http://schemas.microsoft.com/office/drawing/2014/main" val="10000"/>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202</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langweilig</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boring</a:t>
                      </a:r>
                    </a:p>
                  </a:txBody>
                  <a:tcPr marL="90000" marR="90000" marT="46800" marB="46800" anchor="ctr"/>
                </a:tc>
                <a:extLst>
                  <a:ext uri="{0D108BD9-81ED-4DB2-BD59-A6C34878D82A}">
                    <a16:rowId xmlns:a16="http://schemas.microsoft.com/office/drawing/2014/main" val="10001"/>
                  </a:ext>
                </a:extLst>
              </a:tr>
              <a:tr h="372787">
                <a:tc>
                  <a:txBody>
                    <a:bodyPr/>
                    <a:lstStyle/>
                    <a:p>
                      <a:pPr algn="ctr" fontAlgn="ctr"/>
                      <a:r>
                        <a:rPr lang="en-GB" sz="1100" b="0" i="0" u="none" strike="noStrike" dirty="0">
                          <a:solidFill>
                            <a:srgbClr val="000000"/>
                          </a:solidFill>
                          <a:effectLst/>
                          <a:latin typeface="Century Gothic" panose="020B0502020202020204" pitchFamily="34" charset="0"/>
                        </a:rPr>
                        <a:t>203</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praktisch</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practical</a:t>
                      </a:r>
                    </a:p>
                  </a:txBody>
                  <a:tcPr marL="90000" marR="90000" marT="46800" marB="46800" anchor="ctr"/>
                </a:tc>
                <a:extLst>
                  <a:ext uri="{0D108BD9-81ED-4DB2-BD59-A6C34878D82A}">
                    <a16:rowId xmlns:a16="http://schemas.microsoft.com/office/drawing/2014/main" val="10002"/>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204</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schwierig</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difficult</a:t>
                      </a:r>
                    </a:p>
                  </a:txBody>
                  <a:tcPr marL="90000" marR="90000" marT="46800" marB="46800" anchor="ctr"/>
                </a:tc>
                <a:extLst>
                  <a:ext uri="{0D108BD9-81ED-4DB2-BD59-A6C34878D82A}">
                    <a16:rowId xmlns:a16="http://schemas.microsoft.com/office/drawing/2014/main" val="10003"/>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205</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schlecht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bad</a:t>
                      </a:r>
                    </a:p>
                  </a:txBody>
                  <a:tcPr marL="90000" marR="90000" marT="46800" marB="46800" anchor="ctr"/>
                </a:tc>
                <a:extLst>
                  <a:ext uri="{0D108BD9-81ED-4DB2-BD59-A6C34878D82A}">
                    <a16:rowId xmlns:a16="http://schemas.microsoft.com/office/drawing/2014/main" val="10004"/>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206</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wichtig</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important</a:t>
                      </a:r>
                    </a:p>
                  </a:txBody>
                  <a:tcPr marL="90000" marR="90000" marT="46800" marB="46800" anchor="ctr"/>
                </a:tc>
                <a:extLst>
                  <a:ext uri="{0D108BD9-81ED-4DB2-BD59-A6C34878D82A}">
                    <a16:rowId xmlns:a16="http://schemas.microsoft.com/office/drawing/2014/main" val="10005"/>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207</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ein bisschen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 little</a:t>
                      </a:r>
                    </a:p>
                  </a:txBody>
                  <a:tcPr marL="90000" marR="90000" marT="46800" marB="46800" anchor="ctr"/>
                </a:tc>
                <a:extLst>
                  <a:ext uri="{0D108BD9-81ED-4DB2-BD59-A6C34878D82A}">
                    <a16:rowId xmlns:a16="http://schemas.microsoft.com/office/drawing/2014/main" val="10006"/>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208</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leicht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easy</a:t>
                      </a:r>
                    </a:p>
                  </a:txBody>
                  <a:tcPr marL="90000" marR="90000" marT="46800" marB="46800" anchor="ctr"/>
                </a:tc>
                <a:extLst>
                  <a:ext uri="{0D108BD9-81ED-4DB2-BD59-A6C34878D82A}">
                    <a16:rowId xmlns:a16="http://schemas.microsoft.com/office/drawing/2014/main" val="10007"/>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209</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nett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nice</a:t>
                      </a:r>
                    </a:p>
                  </a:txBody>
                  <a:tcPr marL="90000" marR="90000" marT="46800" marB="46800" anchor="ctr"/>
                </a:tc>
                <a:extLst>
                  <a:ext uri="{0D108BD9-81ED-4DB2-BD59-A6C34878D82A}">
                    <a16:rowId xmlns:a16="http://schemas.microsoft.com/office/drawing/2014/main" val="10008"/>
                  </a:ext>
                </a:extLst>
              </a:tr>
              <a:tr h="372787">
                <a:tc>
                  <a:txBody>
                    <a:bodyPr/>
                    <a:lstStyle/>
                    <a:p>
                      <a:pPr algn="ctr" fontAlgn="ctr"/>
                      <a:r>
                        <a:rPr lang="en-GB" sz="1100" b="0" i="0" u="none" strike="noStrike" dirty="0">
                          <a:solidFill>
                            <a:srgbClr val="000000"/>
                          </a:solidFill>
                          <a:effectLst/>
                          <a:latin typeface="Century Gothic" panose="020B0502020202020204" pitchFamily="34" charset="0"/>
                        </a:rPr>
                        <a:t>210</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streng</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strict</a:t>
                      </a:r>
                    </a:p>
                  </a:txBody>
                  <a:tcPr marL="90000" marR="90000" marT="46800" marB="46800" anchor="ctr"/>
                </a:tc>
                <a:extLst>
                  <a:ext uri="{0D108BD9-81ED-4DB2-BD59-A6C34878D82A}">
                    <a16:rowId xmlns:a16="http://schemas.microsoft.com/office/drawing/2014/main" val="10009"/>
                  </a:ext>
                </a:extLst>
              </a:tr>
              <a:tr h="372787">
                <a:tc>
                  <a:txBody>
                    <a:bodyPr/>
                    <a:lstStyle/>
                    <a:p>
                      <a:pPr algn="ctr" fontAlgn="ctr"/>
                      <a:r>
                        <a:rPr lang="en-GB" sz="1100" b="0" i="0" u="none" strike="noStrike" dirty="0">
                          <a:solidFill>
                            <a:srgbClr val="000000"/>
                          </a:solidFill>
                          <a:effectLst/>
                          <a:latin typeface="Century Gothic" panose="020B0502020202020204" pitchFamily="34" charset="0"/>
                        </a:rPr>
                        <a:t>211</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gesund</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healthy</a:t>
                      </a:r>
                    </a:p>
                  </a:txBody>
                  <a:tcPr marL="90000" marR="90000" marT="46800" marB="46800" anchor="ctr"/>
                </a:tc>
                <a:extLst>
                  <a:ext uri="{0D108BD9-81ED-4DB2-BD59-A6C34878D82A}">
                    <a16:rowId xmlns:a16="http://schemas.microsoft.com/office/drawing/2014/main" val="10010"/>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212</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lecker</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tasty, delicious</a:t>
                      </a:r>
                    </a:p>
                  </a:txBody>
                  <a:tcPr marL="90000" marR="90000" marT="46800" marB="46800" anchor="ctr"/>
                </a:tc>
                <a:extLst>
                  <a:ext uri="{0D108BD9-81ED-4DB2-BD59-A6C34878D82A}">
                    <a16:rowId xmlns:a16="http://schemas.microsoft.com/office/drawing/2014/main" val="10011"/>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213</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interessant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interesting</a:t>
                      </a:r>
                    </a:p>
                  </a:txBody>
                  <a:tcPr marL="90000" marR="90000" marT="46800" marB="46800" anchor="ctr"/>
                </a:tc>
                <a:extLst>
                  <a:ext uri="{0D108BD9-81ED-4DB2-BD59-A6C34878D82A}">
                    <a16:rowId xmlns:a16="http://schemas.microsoft.com/office/drawing/2014/main" val="10012"/>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214</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gut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good</a:t>
                      </a:r>
                    </a:p>
                  </a:txBody>
                  <a:tcPr marL="90000" marR="90000" marT="46800" marB="46800" anchor="ctr"/>
                </a:tc>
                <a:extLst>
                  <a:ext uri="{0D108BD9-81ED-4DB2-BD59-A6C34878D82A}">
                    <a16:rowId xmlns:a16="http://schemas.microsoft.com/office/drawing/2014/main" val="10013"/>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215</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die Uniform</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uniform</a:t>
                      </a:r>
                    </a:p>
                  </a:txBody>
                  <a:tcPr marL="90000" marR="90000" marT="46800" marB="46800" anchor="ctr"/>
                </a:tc>
                <a:extLst>
                  <a:ext uri="{0D108BD9-81ED-4DB2-BD59-A6C34878D82A}">
                    <a16:rowId xmlns:a16="http://schemas.microsoft.com/office/drawing/2014/main" val="10014"/>
                  </a:ext>
                </a:extLst>
              </a:tr>
              <a:tr h="492696">
                <a:tc>
                  <a:txBody>
                    <a:bodyPr/>
                    <a:lstStyle/>
                    <a:p>
                      <a:pPr algn="ctr" fontAlgn="ctr"/>
                      <a:r>
                        <a:rPr lang="en-GB" sz="1100" b="0" i="0" u="none" strike="noStrike" dirty="0">
                          <a:solidFill>
                            <a:srgbClr val="000000"/>
                          </a:solidFill>
                          <a:effectLst/>
                          <a:latin typeface="Century Gothic" panose="020B0502020202020204" pitchFamily="34" charset="0"/>
                        </a:rPr>
                        <a:t>216</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können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be able | can</a:t>
                      </a:r>
                    </a:p>
                  </a:txBody>
                  <a:tcPr marL="90000" marR="90000" marT="46800" marB="46800" anchor="ctr"/>
                </a:tc>
                <a:extLst>
                  <a:ext uri="{0D108BD9-81ED-4DB2-BD59-A6C34878D82A}">
                    <a16:rowId xmlns:a16="http://schemas.microsoft.com/office/drawing/2014/main" val="10015"/>
                  </a:ext>
                </a:extLst>
              </a:tr>
              <a:tr h="372787">
                <a:tc>
                  <a:txBody>
                    <a:bodyPr/>
                    <a:lstStyle/>
                    <a:p>
                      <a:pPr algn="ctr" fontAlgn="ctr"/>
                      <a:r>
                        <a:rPr lang="en-GB" sz="1100" b="0" i="0" u="none" strike="noStrike" dirty="0">
                          <a:solidFill>
                            <a:srgbClr val="000000"/>
                          </a:solidFill>
                          <a:effectLst/>
                          <a:latin typeface="Century Gothic" panose="020B0502020202020204" pitchFamily="34" charset="0"/>
                        </a:rPr>
                        <a:t>217</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kann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is able | can</a:t>
                      </a:r>
                    </a:p>
                  </a:txBody>
                  <a:tcPr marL="90000" marR="90000" marT="46800" marB="46800" anchor="ctr"/>
                </a:tc>
                <a:extLst>
                  <a:ext uri="{0D108BD9-81ED-4DB2-BD59-A6C34878D82A}">
                    <a16:rowId xmlns:a16="http://schemas.microsoft.com/office/drawing/2014/main" val="10016"/>
                  </a:ext>
                </a:extLst>
              </a:tr>
              <a:tr h="492696">
                <a:tc>
                  <a:txBody>
                    <a:bodyPr/>
                    <a:lstStyle/>
                    <a:p>
                      <a:pPr algn="ctr" fontAlgn="ctr"/>
                      <a:r>
                        <a:rPr lang="en-GB" sz="1100" b="0" i="0" u="none" strike="noStrike" dirty="0">
                          <a:solidFill>
                            <a:srgbClr val="000000"/>
                          </a:solidFill>
                          <a:effectLst/>
                          <a:latin typeface="Century Gothic" panose="020B0502020202020204" pitchFamily="34" charset="0"/>
                        </a:rPr>
                        <a:t>218</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lesen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read | reading</a:t>
                      </a:r>
                    </a:p>
                  </a:txBody>
                  <a:tcPr marL="90000" marR="90000" marT="46800" marB="46800" anchor="ctr"/>
                </a:tc>
                <a:extLst>
                  <a:ext uri="{0D108BD9-81ED-4DB2-BD59-A6C34878D82A}">
                    <a16:rowId xmlns:a16="http://schemas.microsoft.com/office/drawing/2014/main" val="10017"/>
                  </a:ext>
                </a:extLst>
              </a:tr>
              <a:tr h="492696">
                <a:tc>
                  <a:txBody>
                    <a:bodyPr/>
                    <a:lstStyle/>
                    <a:p>
                      <a:pPr algn="ctr" fontAlgn="ctr"/>
                      <a:r>
                        <a:rPr lang="en-GB" sz="1100" b="0" i="0" u="none" strike="noStrike" dirty="0">
                          <a:solidFill>
                            <a:srgbClr val="000000"/>
                          </a:solidFill>
                          <a:effectLst/>
                          <a:latin typeface="Century Gothic" panose="020B0502020202020204" pitchFamily="34" charset="0"/>
                        </a:rPr>
                        <a:t>219</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liest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reads | is reading</a:t>
                      </a:r>
                    </a:p>
                  </a:txBody>
                  <a:tcPr marL="90000" marR="90000" marT="46800" marB="46800" anchor="ctr"/>
                </a:tc>
                <a:extLst>
                  <a:ext uri="{0D108BD9-81ED-4DB2-BD59-A6C34878D82A}">
                    <a16:rowId xmlns:a16="http://schemas.microsoft.com/office/drawing/2014/main" val="10018"/>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220</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laufen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run | running</a:t>
                      </a:r>
                    </a:p>
                  </a:txBody>
                  <a:tcPr marL="90000" marR="90000" marT="46800" marB="46800" anchor="ctr"/>
                </a:tc>
                <a:extLst>
                  <a:ext uri="{0D108BD9-81ED-4DB2-BD59-A6C34878D82A}">
                    <a16:rowId xmlns:a16="http://schemas.microsoft.com/office/drawing/2014/main" val="10019"/>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221</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läuft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runs | is running</a:t>
                      </a:r>
                    </a:p>
                  </a:txBody>
                  <a:tcPr marL="90000" marR="90000" marT="46800" marB="46800" anchor="ctr"/>
                </a:tc>
                <a:extLst>
                  <a:ext uri="{0D108BD9-81ED-4DB2-BD59-A6C34878D82A}">
                    <a16:rowId xmlns:a16="http://schemas.microsoft.com/office/drawing/2014/main" val="10020"/>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222</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essen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eat | eating</a:t>
                      </a:r>
                    </a:p>
                  </a:txBody>
                  <a:tcPr marL="90000" marR="90000" marT="46800" marB="46800" anchor="ctr"/>
                </a:tc>
                <a:extLst>
                  <a:ext uri="{0D108BD9-81ED-4DB2-BD59-A6C34878D82A}">
                    <a16:rowId xmlns:a16="http://schemas.microsoft.com/office/drawing/2014/main" val="10021"/>
                  </a:ext>
                </a:extLst>
              </a:tr>
              <a:tr h="293421">
                <a:tc>
                  <a:txBody>
                    <a:bodyPr/>
                    <a:lstStyle/>
                    <a:p>
                      <a:pPr algn="ctr" fontAlgn="ctr"/>
                      <a:r>
                        <a:rPr lang="en-GB" sz="1100" b="0" i="0" u="none" strike="noStrike" dirty="0">
                          <a:solidFill>
                            <a:srgbClr val="000000"/>
                          </a:solidFill>
                          <a:effectLst/>
                          <a:latin typeface="Century Gothic" panose="020B0502020202020204" pitchFamily="34" charset="0"/>
                        </a:rPr>
                        <a:t>223</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isst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eats | is eating</a:t>
                      </a:r>
                    </a:p>
                  </a:txBody>
                  <a:tcPr marL="90000" marR="90000" marT="46800" marB="46800" anchor="ctr"/>
                </a:tc>
                <a:extLst>
                  <a:ext uri="{0D108BD9-81ED-4DB2-BD59-A6C34878D82A}">
                    <a16:rowId xmlns:a16="http://schemas.microsoft.com/office/drawing/2014/main" val="10022"/>
                  </a:ext>
                </a:extLst>
              </a:tr>
              <a:tr h="492696">
                <a:tc>
                  <a:txBody>
                    <a:bodyPr/>
                    <a:lstStyle/>
                    <a:p>
                      <a:pPr algn="ctr" fontAlgn="ctr"/>
                      <a:r>
                        <a:rPr lang="en-GB" sz="1100" b="0" i="0" u="none" strike="noStrike" dirty="0">
                          <a:solidFill>
                            <a:srgbClr val="000000"/>
                          </a:solidFill>
                          <a:effectLst/>
                          <a:latin typeface="Century Gothic" panose="020B0502020202020204" pitchFamily="34" charset="0"/>
                        </a:rPr>
                        <a:t>224</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schlafen</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to sleep | sleeping</a:t>
                      </a:r>
                    </a:p>
                  </a:txBody>
                  <a:tcPr marL="90000" marR="90000" marT="46800" marB="46800" anchor="ctr"/>
                </a:tc>
                <a:extLst>
                  <a:ext uri="{0D108BD9-81ED-4DB2-BD59-A6C34878D82A}">
                    <a16:rowId xmlns:a16="http://schemas.microsoft.com/office/drawing/2014/main" val="10023"/>
                  </a:ext>
                </a:extLst>
              </a:tr>
              <a:tr h="492696">
                <a:tc>
                  <a:txBody>
                    <a:bodyPr/>
                    <a:lstStyle/>
                    <a:p>
                      <a:pPr algn="ctr" fontAlgn="ctr"/>
                      <a:r>
                        <a:rPr lang="en-GB" sz="1100" b="0" i="0" u="none" strike="noStrike" dirty="0">
                          <a:solidFill>
                            <a:srgbClr val="000000"/>
                          </a:solidFill>
                          <a:effectLst/>
                          <a:latin typeface="Century Gothic" panose="020B0502020202020204" pitchFamily="34" charset="0"/>
                        </a:rPr>
                        <a:t>225</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schläft</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sleeps | is sleeping</a:t>
                      </a:r>
                    </a:p>
                  </a:txBody>
                  <a:tcPr marL="90000" marR="90000" marT="46800" marB="46800" anchor="ctr"/>
                </a:tc>
                <a:extLst>
                  <a:ext uri="{0D108BD9-81ED-4DB2-BD59-A6C34878D82A}">
                    <a16:rowId xmlns:a16="http://schemas.microsoft.com/office/drawing/2014/main" val="10024"/>
                  </a:ext>
                </a:extLst>
              </a:tr>
            </a:tbl>
          </a:graphicData>
        </a:graphic>
      </p:graphicFrame>
      <p:pic>
        <p:nvPicPr>
          <p:cNvPr id="8" name="Picture 7"/>
          <p:cNvPicPr>
            <a:picLocks noChangeAspect="1"/>
          </p:cNvPicPr>
          <p:nvPr/>
        </p:nvPicPr>
        <p:blipFill>
          <a:blip r:embed="rId3"/>
          <a:stretch>
            <a:fillRect/>
          </a:stretch>
        </p:blipFill>
        <p:spPr>
          <a:xfrm>
            <a:off x="5820912" y="62339"/>
            <a:ext cx="867349" cy="353475"/>
          </a:xfrm>
          <a:prstGeom prst="rect">
            <a:avLst/>
          </a:prstGeom>
        </p:spPr>
      </p:pic>
      <p:pic>
        <p:nvPicPr>
          <p:cNvPr id="11" name="Picture 10"/>
          <p:cNvPicPr>
            <a:picLocks noChangeAspect="1"/>
          </p:cNvPicPr>
          <p:nvPr/>
        </p:nvPicPr>
        <p:blipFill>
          <a:blip r:embed="rId4"/>
          <a:stretch>
            <a:fillRect/>
          </a:stretch>
        </p:blipFill>
        <p:spPr>
          <a:xfrm>
            <a:off x="5429627" y="-2569"/>
            <a:ext cx="387537" cy="39964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865183382"/>
              </p:ext>
            </p:extLst>
          </p:nvPr>
        </p:nvGraphicFramePr>
        <p:xfrm>
          <a:off x="3356992" y="388959"/>
          <a:ext cx="3312367" cy="8649360"/>
        </p:xfrm>
        <a:graphic>
          <a:graphicData uri="http://schemas.openxmlformats.org/drawingml/2006/table">
            <a:tbl>
              <a:tblPr>
                <a:tableStyleId>{ED083AE6-46FA-4A59-8FB0-9F97EB10719F}</a:tableStyleId>
              </a:tblPr>
              <a:tblGrid>
                <a:gridCol w="462820">
                  <a:extLst>
                    <a:ext uri="{9D8B030D-6E8A-4147-A177-3AD203B41FA5}">
                      <a16:colId xmlns:a16="http://schemas.microsoft.com/office/drawing/2014/main" val="20000"/>
                    </a:ext>
                  </a:extLst>
                </a:gridCol>
                <a:gridCol w="1242110">
                  <a:extLst>
                    <a:ext uri="{9D8B030D-6E8A-4147-A177-3AD203B41FA5}">
                      <a16:colId xmlns:a16="http://schemas.microsoft.com/office/drawing/2014/main" val="20001"/>
                    </a:ext>
                  </a:extLst>
                </a:gridCol>
                <a:gridCol w="1607437">
                  <a:extLst>
                    <a:ext uri="{9D8B030D-6E8A-4147-A177-3AD203B41FA5}">
                      <a16:colId xmlns:a16="http://schemas.microsoft.com/office/drawing/2014/main" val="20002"/>
                    </a:ext>
                  </a:extLst>
                </a:gridCol>
              </a:tblGrid>
              <a:tr h="240657">
                <a:tc>
                  <a:txBody>
                    <a:bodyPr/>
                    <a:lstStyle/>
                    <a:p>
                      <a:pPr algn="ctr" fontAlgn="ctr"/>
                      <a:r>
                        <a:rPr lang="en-GB" sz="1100" b="0" i="0" u="none" strike="noStrike" dirty="0">
                          <a:solidFill>
                            <a:srgbClr val="000000"/>
                          </a:solidFill>
                          <a:effectLst/>
                          <a:latin typeface="Century Gothic" panose="020B0502020202020204" pitchFamily="34" charset="0"/>
                        </a:rPr>
                        <a:t>226</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sehen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see | seeing</a:t>
                      </a:r>
                    </a:p>
                  </a:txBody>
                  <a:tcPr marL="90000" marR="90000" marT="46800" marB="46800" anchor="ctr"/>
                </a:tc>
                <a:extLst>
                  <a:ext uri="{0D108BD9-81ED-4DB2-BD59-A6C34878D82A}">
                    <a16:rowId xmlns:a16="http://schemas.microsoft.com/office/drawing/2014/main" val="10000"/>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227</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sieht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sees | is seeing</a:t>
                      </a:r>
                    </a:p>
                  </a:txBody>
                  <a:tcPr marL="90000" marR="90000" marT="46800" marB="46800" anchor="ctr"/>
                </a:tc>
                <a:extLst>
                  <a:ext uri="{0D108BD9-81ED-4DB2-BD59-A6C34878D82A}">
                    <a16:rowId xmlns:a16="http://schemas.microsoft.com/office/drawing/2014/main" val="10001"/>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228</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Obst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fruit</a:t>
                      </a:r>
                    </a:p>
                  </a:txBody>
                  <a:tcPr marL="90000" marR="90000" marT="46800" marB="46800" anchor="ctr"/>
                </a:tc>
                <a:extLst>
                  <a:ext uri="{0D108BD9-81ED-4DB2-BD59-A6C34878D82A}">
                    <a16:rowId xmlns:a16="http://schemas.microsoft.com/office/drawing/2014/main" val="10002"/>
                  </a:ext>
                </a:extLst>
              </a:tr>
              <a:tr h="404098">
                <a:tc>
                  <a:txBody>
                    <a:bodyPr/>
                    <a:lstStyle/>
                    <a:p>
                      <a:pPr algn="ctr" fontAlgn="ctr"/>
                      <a:r>
                        <a:rPr lang="en-GB" sz="1100" b="0" i="0" u="none" strike="noStrike" dirty="0">
                          <a:solidFill>
                            <a:srgbClr val="000000"/>
                          </a:solidFill>
                          <a:effectLst/>
                          <a:latin typeface="Century Gothic" panose="020B0502020202020204" pitchFamily="34" charset="0"/>
                        </a:rPr>
                        <a:t>229</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Butterbrot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sandwich</a:t>
                      </a:r>
                    </a:p>
                  </a:txBody>
                  <a:tcPr marL="90000" marR="90000" marT="46800" marB="46800" anchor="ctr"/>
                </a:tc>
                <a:extLst>
                  <a:ext uri="{0D108BD9-81ED-4DB2-BD59-A6C34878D82A}">
                    <a16:rowId xmlns:a16="http://schemas.microsoft.com/office/drawing/2014/main" val="10003"/>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230</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etwas</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something</a:t>
                      </a:r>
                    </a:p>
                  </a:txBody>
                  <a:tcPr marL="90000" marR="90000" marT="46800" marB="46800" anchor="ctr"/>
                </a:tc>
                <a:extLst>
                  <a:ext uri="{0D108BD9-81ED-4DB2-BD59-A6C34878D82A}">
                    <a16:rowId xmlns:a16="http://schemas.microsoft.com/office/drawing/2014/main" val="10004"/>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231</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trinken</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to drink | drinking</a:t>
                      </a:r>
                    </a:p>
                  </a:txBody>
                  <a:tcPr marL="90000" marR="90000" marT="46800" marB="46800" anchor="ctr"/>
                </a:tc>
                <a:extLst>
                  <a:ext uri="{0D108BD9-81ED-4DB2-BD59-A6C34878D82A}">
                    <a16:rowId xmlns:a16="http://schemas.microsoft.com/office/drawing/2014/main" val="10005"/>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232</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trinkt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drinks | is drinking</a:t>
                      </a:r>
                    </a:p>
                  </a:txBody>
                  <a:tcPr marL="90000" marR="90000" marT="46800" marB="46800" anchor="ctr"/>
                </a:tc>
                <a:extLst>
                  <a:ext uri="{0D108BD9-81ED-4DB2-BD59-A6C34878D82A}">
                    <a16:rowId xmlns:a16="http://schemas.microsoft.com/office/drawing/2014/main" val="10006"/>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233</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glauben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believe </a:t>
                      </a:r>
                    </a:p>
                  </a:txBody>
                  <a:tcPr marL="90000" marR="90000" marT="46800" marB="46800" anchor="ctr"/>
                </a:tc>
                <a:extLst>
                  <a:ext uri="{0D108BD9-81ED-4DB2-BD59-A6C34878D82A}">
                    <a16:rowId xmlns:a16="http://schemas.microsoft.com/office/drawing/2014/main" val="10007"/>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234</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glaubt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believes </a:t>
                      </a:r>
                    </a:p>
                  </a:txBody>
                  <a:tcPr marL="90000" marR="90000" marT="46800" marB="46800" anchor="ctr"/>
                </a:tc>
                <a:extLst>
                  <a:ext uri="{0D108BD9-81ED-4DB2-BD59-A6C34878D82A}">
                    <a16:rowId xmlns:a16="http://schemas.microsoft.com/office/drawing/2014/main" val="10008"/>
                  </a:ext>
                </a:extLst>
              </a:tr>
              <a:tr h="404098">
                <a:tc>
                  <a:txBody>
                    <a:bodyPr/>
                    <a:lstStyle/>
                    <a:p>
                      <a:pPr algn="ctr" fontAlgn="ctr"/>
                      <a:r>
                        <a:rPr lang="en-GB" sz="1100" b="0" i="0" u="none" strike="noStrike" dirty="0">
                          <a:solidFill>
                            <a:srgbClr val="000000"/>
                          </a:solidFill>
                          <a:effectLst/>
                          <a:latin typeface="Century Gothic" panose="020B0502020202020204" pitchFamily="34" charset="0"/>
                        </a:rPr>
                        <a:t>235</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schwimmen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swim | swimming</a:t>
                      </a:r>
                    </a:p>
                  </a:txBody>
                  <a:tcPr marL="90000" marR="90000" marT="46800" marB="46800" anchor="ctr"/>
                </a:tc>
                <a:extLst>
                  <a:ext uri="{0D108BD9-81ED-4DB2-BD59-A6C34878D82A}">
                    <a16:rowId xmlns:a16="http://schemas.microsoft.com/office/drawing/2014/main" val="10009"/>
                  </a:ext>
                </a:extLst>
              </a:tr>
              <a:tr h="404098">
                <a:tc>
                  <a:txBody>
                    <a:bodyPr/>
                    <a:lstStyle/>
                    <a:p>
                      <a:pPr algn="ctr" fontAlgn="ctr"/>
                      <a:r>
                        <a:rPr lang="en-GB" sz="1100" b="0" i="0" u="none" strike="noStrike" dirty="0">
                          <a:solidFill>
                            <a:srgbClr val="000000"/>
                          </a:solidFill>
                          <a:effectLst/>
                          <a:latin typeface="Century Gothic" panose="020B0502020202020204" pitchFamily="34" charset="0"/>
                        </a:rPr>
                        <a:t>236</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schwimmt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swims | is swimming</a:t>
                      </a:r>
                    </a:p>
                  </a:txBody>
                  <a:tcPr marL="90000" marR="90000" marT="46800" marB="46800" anchor="ctr"/>
                </a:tc>
                <a:extLst>
                  <a:ext uri="{0D108BD9-81ED-4DB2-BD59-A6C34878D82A}">
                    <a16:rowId xmlns:a16="http://schemas.microsoft.com/office/drawing/2014/main" val="10010"/>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237</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liegen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lie | lying</a:t>
                      </a:r>
                    </a:p>
                  </a:txBody>
                  <a:tcPr marL="90000" marR="90000" marT="46800" marB="46800" anchor="ctr"/>
                </a:tc>
                <a:extLst>
                  <a:ext uri="{0D108BD9-81ED-4DB2-BD59-A6C34878D82A}">
                    <a16:rowId xmlns:a16="http://schemas.microsoft.com/office/drawing/2014/main" val="10011"/>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238</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liegt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lies | is lying</a:t>
                      </a:r>
                    </a:p>
                  </a:txBody>
                  <a:tcPr marL="90000" marR="90000" marT="46800" marB="46800" anchor="ctr"/>
                </a:tc>
                <a:extLst>
                  <a:ext uri="{0D108BD9-81ED-4DB2-BD59-A6C34878D82A}">
                    <a16:rowId xmlns:a16="http://schemas.microsoft.com/office/drawing/2014/main" val="10012"/>
                  </a:ext>
                </a:extLst>
              </a:tr>
              <a:tr h="404098">
                <a:tc>
                  <a:txBody>
                    <a:bodyPr/>
                    <a:lstStyle/>
                    <a:p>
                      <a:pPr algn="ctr" fontAlgn="ctr"/>
                      <a:r>
                        <a:rPr lang="en-GB" sz="1100" b="0" i="0" u="none" strike="noStrike" dirty="0">
                          <a:solidFill>
                            <a:srgbClr val="000000"/>
                          </a:solidFill>
                          <a:effectLst/>
                          <a:latin typeface="Century Gothic" panose="020B0502020202020204" pitchFamily="34" charset="0"/>
                        </a:rPr>
                        <a:t>239</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zeigen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show | showing</a:t>
                      </a:r>
                    </a:p>
                  </a:txBody>
                  <a:tcPr marL="90000" marR="90000" marT="46800" marB="46800" anchor="ctr"/>
                </a:tc>
                <a:extLst>
                  <a:ext uri="{0D108BD9-81ED-4DB2-BD59-A6C34878D82A}">
                    <a16:rowId xmlns:a16="http://schemas.microsoft.com/office/drawing/2014/main" val="10013"/>
                  </a:ext>
                </a:extLst>
              </a:tr>
              <a:tr h="404098">
                <a:tc>
                  <a:txBody>
                    <a:bodyPr/>
                    <a:lstStyle/>
                    <a:p>
                      <a:pPr algn="ctr" fontAlgn="ctr"/>
                      <a:r>
                        <a:rPr lang="en-GB" sz="1100" b="0" i="0" u="none" strike="noStrike" dirty="0">
                          <a:solidFill>
                            <a:srgbClr val="000000"/>
                          </a:solidFill>
                          <a:effectLst/>
                          <a:latin typeface="Century Gothic" panose="020B0502020202020204" pitchFamily="34" charset="0"/>
                        </a:rPr>
                        <a:t>240</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zeigt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shows | is showing</a:t>
                      </a:r>
                    </a:p>
                  </a:txBody>
                  <a:tcPr marL="90000" marR="90000" marT="46800" marB="46800" anchor="ctr"/>
                </a:tc>
                <a:extLst>
                  <a:ext uri="{0D108BD9-81ED-4DB2-BD59-A6C34878D82A}">
                    <a16:rowId xmlns:a16="http://schemas.microsoft.com/office/drawing/2014/main" val="10014"/>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241</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bleiben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stay, remain </a:t>
                      </a:r>
                    </a:p>
                  </a:txBody>
                  <a:tcPr marL="90000" marR="90000" marT="46800" marB="46800" anchor="ctr"/>
                </a:tc>
                <a:extLst>
                  <a:ext uri="{0D108BD9-81ED-4DB2-BD59-A6C34878D82A}">
                    <a16:rowId xmlns:a16="http://schemas.microsoft.com/office/drawing/2014/main" val="10015"/>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242</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bleibt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stays, remains</a:t>
                      </a:r>
                    </a:p>
                  </a:txBody>
                  <a:tcPr marL="90000" marR="90000" marT="46800" marB="46800" anchor="ctr"/>
                </a:tc>
                <a:extLst>
                  <a:ext uri="{0D108BD9-81ED-4DB2-BD59-A6C34878D82A}">
                    <a16:rowId xmlns:a16="http://schemas.microsoft.com/office/drawing/2014/main" val="10016"/>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243</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das Haus</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house</a:t>
                      </a:r>
                    </a:p>
                  </a:txBody>
                  <a:tcPr marL="90000" marR="90000" marT="46800" marB="46800" anchor="ctr"/>
                </a:tc>
                <a:extLst>
                  <a:ext uri="{0D108BD9-81ED-4DB2-BD59-A6C34878D82A}">
                    <a16:rowId xmlns:a16="http://schemas.microsoft.com/office/drawing/2014/main" val="10017"/>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244</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wann?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when?</a:t>
                      </a:r>
                    </a:p>
                  </a:txBody>
                  <a:tcPr marL="90000" marR="90000" marT="46800" marB="46800" anchor="ctr"/>
                </a:tc>
                <a:extLst>
                  <a:ext uri="{0D108BD9-81ED-4DB2-BD59-A6C34878D82A}">
                    <a16:rowId xmlns:a16="http://schemas.microsoft.com/office/drawing/2014/main" val="10018"/>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245</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heute</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today</a:t>
                      </a:r>
                    </a:p>
                  </a:txBody>
                  <a:tcPr marL="90000" marR="90000" marT="46800" marB="46800" anchor="ctr"/>
                </a:tc>
                <a:extLst>
                  <a:ext uri="{0D108BD9-81ED-4DB2-BD59-A6C34878D82A}">
                    <a16:rowId xmlns:a16="http://schemas.microsoft.com/office/drawing/2014/main" val="10019"/>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246</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Morgen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morning</a:t>
                      </a:r>
                    </a:p>
                  </a:txBody>
                  <a:tcPr marL="90000" marR="90000" marT="46800" marB="46800" anchor="ctr"/>
                </a:tc>
                <a:extLst>
                  <a:ext uri="{0D108BD9-81ED-4DB2-BD59-A6C34878D82A}">
                    <a16:rowId xmlns:a16="http://schemas.microsoft.com/office/drawing/2014/main" val="10020"/>
                  </a:ext>
                </a:extLst>
              </a:tr>
              <a:tr h="404098">
                <a:tc>
                  <a:txBody>
                    <a:bodyPr/>
                    <a:lstStyle/>
                    <a:p>
                      <a:pPr algn="ctr" fontAlgn="ctr"/>
                      <a:r>
                        <a:rPr lang="en-GB" sz="1100" b="0" i="0" u="none" strike="noStrike" dirty="0">
                          <a:solidFill>
                            <a:srgbClr val="000000"/>
                          </a:solidFill>
                          <a:effectLst/>
                          <a:latin typeface="Century Gothic" panose="020B0502020202020204" pitchFamily="34" charset="0"/>
                        </a:rPr>
                        <a:t>247</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Nachmittag</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in the afternoon</a:t>
                      </a:r>
                    </a:p>
                  </a:txBody>
                  <a:tcPr marL="90000" marR="90000" marT="46800" marB="46800" anchor="ctr"/>
                </a:tc>
                <a:extLst>
                  <a:ext uri="{0D108BD9-81ED-4DB2-BD59-A6C34878D82A}">
                    <a16:rowId xmlns:a16="http://schemas.microsoft.com/office/drawing/2014/main" val="10021"/>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248</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der Abend</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in the evening</a:t>
                      </a:r>
                    </a:p>
                  </a:txBody>
                  <a:tcPr marL="90000" marR="90000" marT="46800" marB="46800" anchor="ctr"/>
                </a:tc>
                <a:extLst>
                  <a:ext uri="{0D108BD9-81ED-4DB2-BD59-A6C34878D82A}">
                    <a16:rowId xmlns:a16="http://schemas.microsoft.com/office/drawing/2014/main" val="10022"/>
                  </a:ext>
                </a:extLst>
              </a:tr>
              <a:tr h="378953">
                <a:tc>
                  <a:txBody>
                    <a:bodyPr/>
                    <a:lstStyle/>
                    <a:p>
                      <a:pPr algn="ctr" fontAlgn="ctr"/>
                      <a:r>
                        <a:rPr lang="en-GB" sz="1100" b="0" i="0" u="none" strike="noStrike" dirty="0">
                          <a:solidFill>
                            <a:srgbClr val="000000"/>
                          </a:solidFill>
                          <a:effectLst/>
                          <a:latin typeface="Century Gothic" panose="020B0502020202020204" pitchFamily="34" charset="0"/>
                        </a:rPr>
                        <a:t>249</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das </a:t>
                      </a:r>
                      <a:r>
                        <a:rPr lang="en-GB" sz="1100" b="0" i="0" u="none" strike="noStrike" dirty="0" err="1">
                          <a:solidFill>
                            <a:srgbClr val="000000"/>
                          </a:solidFill>
                          <a:effectLst/>
                          <a:latin typeface="Century Gothic" panose="020B0502020202020204" pitchFamily="34" charset="0"/>
                        </a:rPr>
                        <a:t>Wochenende</a:t>
                      </a:r>
                      <a:endParaRPr lang="en-GB" sz="11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at the weekend</a:t>
                      </a:r>
                    </a:p>
                  </a:txBody>
                  <a:tcPr marL="90000" marR="90000" marT="46800" marB="46800" anchor="ctr"/>
                </a:tc>
                <a:extLst>
                  <a:ext uri="{0D108BD9-81ED-4DB2-BD59-A6C34878D82A}">
                    <a16:rowId xmlns:a16="http://schemas.microsoft.com/office/drawing/2014/main" val="10023"/>
                  </a:ext>
                </a:extLst>
              </a:tr>
              <a:tr h="240657">
                <a:tc>
                  <a:txBody>
                    <a:bodyPr/>
                    <a:lstStyle/>
                    <a:p>
                      <a:pPr algn="ctr" fontAlgn="ctr"/>
                      <a:r>
                        <a:rPr lang="en-GB" sz="1100" b="0" i="0" u="none" strike="noStrike" dirty="0">
                          <a:solidFill>
                            <a:srgbClr val="000000"/>
                          </a:solidFill>
                          <a:effectLst/>
                          <a:latin typeface="Century Gothic" panose="020B0502020202020204" pitchFamily="34" charset="0"/>
                        </a:rPr>
                        <a:t>250</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Montag</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Monday</a:t>
                      </a:r>
                    </a:p>
                  </a:txBody>
                  <a:tcPr marL="90000" marR="90000" marT="46800" marB="46800" anchor="ctr"/>
                </a:tc>
                <a:extLst>
                  <a:ext uri="{0D108BD9-81ED-4DB2-BD59-A6C34878D82A}">
                    <a16:rowId xmlns:a16="http://schemas.microsoft.com/office/drawing/2014/main" val="10024"/>
                  </a:ext>
                </a:extLst>
              </a:tr>
            </a:tbl>
          </a:graphicData>
        </a:graphic>
      </p:graphicFrame>
      <p:sp>
        <p:nvSpPr>
          <p:cNvPr id="3" name="Title 2">
            <a:extLst>
              <a:ext uri="{FF2B5EF4-FFF2-40B4-BE49-F238E27FC236}">
                <a16:creationId xmlns:a16="http://schemas.microsoft.com/office/drawing/2014/main" id="{E7D024F7-D703-684A-A20B-B446231502EC}"/>
              </a:ext>
            </a:extLst>
          </p:cNvPr>
          <p:cNvSpPr>
            <a:spLocks noGrp="1"/>
          </p:cNvSpPr>
          <p:nvPr>
            <p:ph type="title"/>
          </p:nvPr>
        </p:nvSpPr>
        <p:spPr>
          <a:xfrm>
            <a:off x="12591" y="-253264"/>
            <a:ext cx="3501280" cy="892919"/>
          </a:xfrm>
        </p:spPr>
        <p:txBody>
          <a:bodyPr/>
          <a:lstStyle/>
          <a:p>
            <a:pPr lvl="0" algn="l" eaLnBrk="1" hangingPunct="1"/>
            <a:r>
              <a:rPr lang="en-GB" sz="1800" b="1" kern="1200" dirty="0">
                <a:solidFill>
                  <a:srgbClr val="000000"/>
                </a:solidFill>
                <a:latin typeface="Century Gothic" panose="020B0502020202020204" pitchFamily="34" charset="0"/>
                <a:ea typeface="+mn-ea"/>
                <a:cs typeface="+mn-cs"/>
              </a:rPr>
              <a:t>Stage 4: National competition</a:t>
            </a:r>
            <a:endParaRPr lang="en-US" dirty="0"/>
          </a:p>
        </p:txBody>
      </p:sp>
      <p:sp>
        <p:nvSpPr>
          <p:cNvPr id="2" name="Slide Number Placeholder 1">
            <a:extLst>
              <a:ext uri="{FF2B5EF4-FFF2-40B4-BE49-F238E27FC236}">
                <a16:creationId xmlns:a16="http://schemas.microsoft.com/office/drawing/2014/main" id="{989121EF-2F6A-4845-8F59-0E474BA8E050}"/>
              </a:ext>
            </a:extLst>
          </p:cNvPr>
          <p:cNvSpPr>
            <a:spLocks noGrp="1"/>
          </p:cNvSpPr>
          <p:nvPr>
            <p:ph type="sldNum" sz="quarter" idx="12"/>
          </p:nvPr>
        </p:nvSpPr>
        <p:spPr>
          <a:xfrm>
            <a:off x="5088061" y="8719219"/>
            <a:ext cx="1600200" cy="635000"/>
          </a:xfrm>
        </p:spPr>
        <p:txBody>
          <a:bodyPr/>
          <a:lstStyle/>
          <a:p>
            <a:r>
              <a:rPr lang="en-GB" altLang="en-US" b="1" dirty="0"/>
              <a:t>64</a:t>
            </a:r>
          </a:p>
        </p:txBody>
      </p:sp>
    </p:spTree>
    <p:extLst>
      <p:ext uri="{BB962C8B-B14F-4D97-AF65-F5344CB8AC3E}">
        <p14:creationId xmlns:p14="http://schemas.microsoft.com/office/powerpoint/2010/main" val="1151300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218856159"/>
              </p:ext>
            </p:extLst>
          </p:nvPr>
        </p:nvGraphicFramePr>
        <p:xfrm>
          <a:off x="53200" y="478815"/>
          <a:ext cx="3159776" cy="8485673"/>
        </p:xfrm>
        <a:graphic>
          <a:graphicData uri="http://schemas.openxmlformats.org/drawingml/2006/table">
            <a:tbl>
              <a:tblPr>
                <a:tableStyleId>{ED083AE6-46FA-4A59-8FB0-9F97EB10719F}</a:tableStyleId>
              </a:tblPr>
              <a:tblGrid>
                <a:gridCol w="432048">
                  <a:extLst>
                    <a:ext uri="{9D8B030D-6E8A-4147-A177-3AD203B41FA5}">
                      <a16:colId xmlns:a16="http://schemas.microsoft.com/office/drawing/2014/main" val="20000"/>
                    </a:ext>
                  </a:extLst>
                </a:gridCol>
                <a:gridCol w="1143552">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210289">
                <a:tc>
                  <a:txBody>
                    <a:bodyPr/>
                    <a:lstStyle/>
                    <a:p>
                      <a:pPr algn="ctr" fontAlgn="ctr"/>
                      <a:r>
                        <a:rPr lang="en-GB" sz="1300" b="0" i="0" u="none" strike="noStrike" dirty="0">
                          <a:solidFill>
                            <a:srgbClr val="000000"/>
                          </a:solidFill>
                          <a:effectLst/>
                          <a:latin typeface="Century Gothic" panose="020B0502020202020204" pitchFamily="34" charset="0"/>
                        </a:rPr>
                        <a:t>251</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Dienstag</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Tuesday</a:t>
                      </a:r>
                    </a:p>
                  </a:txBody>
                  <a:tcPr marL="90000" marR="90000" marT="46800" marB="46800" anchor="ctr"/>
                </a:tc>
                <a:extLst>
                  <a:ext uri="{0D108BD9-81ED-4DB2-BD59-A6C34878D82A}">
                    <a16:rowId xmlns:a16="http://schemas.microsoft.com/office/drawing/2014/main" val="10000"/>
                  </a:ext>
                </a:extLst>
              </a:tr>
              <a:tr h="210289">
                <a:tc>
                  <a:txBody>
                    <a:bodyPr/>
                    <a:lstStyle/>
                    <a:p>
                      <a:pPr algn="ctr" fontAlgn="ctr"/>
                      <a:r>
                        <a:rPr lang="en-GB" sz="1300" b="0" i="0" u="none" strike="noStrike">
                          <a:solidFill>
                            <a:srgbClr val="000000"/>
                          </a:solidFill>
                          <a:effectLst/>
                          <a:latin typeface="Century Gothic" panose="020B0502020202020204" pitchFamily="34" charset="0"/>
                        </a:rPr>
                        <a:t>252</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Mittwoch</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Wednesday</a:t>
                      </a:r>
                    </a:p>
                  </a:txBody>
                  <a:tcPr marL="90000" marR="90000" marT="46800" marB="46800" anchor="ctr"/>
                </a:tc>
                <a:extLst>
                  <a:ext uri="{0D108BD9-81ED-4DB2-BD59-A6C34878D82A}">
                    <a16:rowId xmlns:a16="http://schemas.microsoft.com/office/drawing/2014/main" val="10001"/>
                  </a:ext>
                </a:extLst>
              </a:tr>
              <a:tr h="342193">
                <a:tc>
                  <a:txBody>
                    <a:bodyPr/>
                    <a:lstStyle/>
                    <a:p>
                      <a:pPr algn="ctr" fontAlgn="ctr"/>
                      <a:r>
                        <a:rPr lang="en-GB" sz="1300" b="0" i="0" u="none" strike="noStrike">
                          <a:solidFill>
                            <a:srgbClr val="000000"/>
                          </a:solidFill>
                          <a:effectLst/>
                          <a:latin typeface="Century Gothic" panose="020B0502020202020204" pitchFamily="34" charset="0"/>
                        </a:rPr>
                        <a:t>253</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Donnerstag</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Thursday</a:t>
                      </a:r>
                    </a:p>
                  </a:txBody>
                  <a:tcPr marL="90000" marR="90000" marT="46800" marB="46800" anchor="ctr"/>
                </a:tc>
                <a:extLst>
                  <a:ext uri="{0D108BD9-81ED-4DB2-BD59-A6C34878D82A}">
                    <a16:rowId xmlns:a16="http://schemas.microsoft.com/office/drawing/2014/main" val="10002"/>
                  </a:ext>
                </a:extLst>
              </a:tr>
              <a:tr h="210289">
                <a:tc>
                  <a:txBody>
                    <a:bodyPr/>
                    <a:lstStyle/>
                    <a:p>
                      <a:pPr algn="ctr" fontAlgn="ctr"/>
                      <a:r>
                        <a:rPr lang="en-GB" sz="1300" b="0" i="0" u="none" strike="noStrike">
                          <a:solidFill>
                            <a:srgbClr val="000000"/>
                          </a:solidFill>
                          <a:effectLst/>
                          <a:latin typeface="Century Gothic" panose="020B0502020202020204" pitchFamily="34" charset="0"/>
                        </a:rPr>
                        <a:t>254</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Freitag</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Friday</a:t>
                      </a:r>
                    </a:p>
                  </a:txBody>
                  <a:tcPr marL="90000" marR="90000" marT="46800" marB="46800" anchor="ctr"/>
                </a:tc>
                <a:extLst>
                  <a:ext uri="{0D108BD9-81ED-4DB2-BD59-A6C34878D82A}">
                    <a16:rowId xmlns:a16="http://schemas.microsoft.com/office/drawing/2014/main" val="10003"/>
                  </a:ext>
                </a:extLst>
              </a:tr>
              <a:tr h="210289">
                <a:tc>
                  <a:txBody>
                    <a:bodyPr/>
                    <a:lstStyle/>
                    <a:p>
                      <a:pPr algn="ctr" fontAlgn="ctr"/>
                      <a:r>
                        <a:rPr lang="en-GB" sz="1300" b="0" i="0" u="none" strike="noStrike">
                          <a:solidFill>
                            <a:srgbClr val="000000"/>
                          </a:solidFill>
                          <a:effectLst/>
                          <a:latin typeface="Century Gothic" panose="020B0502020202020204" pitchFamily="34" charset="0"/>
                        </a:rPr>
                        <a:t>255</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Samstag</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Saturday</a:t>
                      </a:r>
                    </a:p>
                  </a:txBody>
                  <a:tcPr marL="90000" marR="90000" marT="46800" marB="46800" anchor="ctr"/>
                </a:tc>
                <a:extLst>
                  <a:ext uri="{0D108BD9-81ED-4DB2-BD59-A6C34878D82A}">
                    <a16:rowId xmlns:a16="http://schemas.microsoft.com/office/drawing/2014/main" val="10004"/>
                  </a:ext>
                </a:extLst>
              </a:tr>
              <a:tr h="210289">
                <a:tc>
                  <a:txBody>
                    <a:bodyPr/>
                    <a:lstStyle/>
                    <a:p>
                      <a:pPr algn="ctr" fontAlgn="ctr"/>
                      <a:r>
                        <a:rPr lang="en-GB" sz="1300" b="0" i="0" u="none" strike="noStrike">
                          <a:solidFill>
                            <a:srgbClr val="000000"/>
                          </a:solidFill>
                          <a:effectLst/>
                          <a:latin typeface="Century Gothic" panose="020B0502020202020204" pitchFamily="34" charset="0"/>
                        </a:rPr>
                        <a:t>256</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Sonntag</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Sunday</a:t>
                      </a:r>
                    </a:p>
                  </a:txBody>
                  <a:tcPr marL="90000" marR="90000" marT="46800" marB="46800" anchor="ctr"/>
                </a:tc>
                <a:extLst>
                  <a:ext uri="{0D108BD9-81ED-4DB2-BD59-A6C34878D82A}">
                    <a16:rowId xmlns:a16="http://schemas.microsoft.com/office/drawing/2014/main" val="10005"/>
                  </a:ext>
                </a:extLst>
              </a:tr>
              <a:tr h="210289">
                <a:tc>
                  <a:txBody>
                    <a:bodyPr/>
                    <a:lstStyle/>
                    <a:p>
                      <a:pPr algn="ctr" fontAlgn="ctr"/>
                      <a:r>
                        <a:rPr lang="en-GB" sz="1300" b="0" i="0" u="none" strike="noStrike">
                          <a:solidFill>
                            <a:srgbClr val="000000"/>
                          </a:solidFill>
                          <a:effectLst/>
                          <a:latin typeface="Century Gothic" panose="020B0502020202020204" pitchFamily="34" charset="0"/>
                        </a:rPr>
                        <a:t>257</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fahren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drive, ride </a:t>
                      </a:r>
                    </a:p>
                  </a:txBody>
                  <a:tcPr marL="90000" marR="90000" marT="46800" marB="46800" anchor="ctr"/>
                </a:tc>
                <a:extLst>
                  <a:ext uri="{0D108BD9-81ED-4DB2-BD59-A6C34878D82A}">
                    <a16:rowId xmlns:a16="http://schemas.microsoft.com/office/drawing/2014/main" val="10006"/>
                  </a:ext>
                </a:extLst>
              </a:tr>
              <a:tr h="210289">
                <a:tc>
                  <a:txBody>
                    <a:bodyPr/>
                    <a:lstStyle/>
                    <a:p>
                      <a:pPr algn="ctr" fontAlgn="ctr"/>
                      <a:r>
                        <a:rPr lang="en-GB" sz="1300" b="0" i="0" u="none" strike="noStrike">
                          <a:solidFill>
                            <a:srgbClr val="000000"/>
                          </a:solidFill>
                          <a:effectLst/>
                          <a:latin typeface="Century Gothic" panose="020B0502020202020204" pitchFamily="34" charset="0"/>
                        </a:rPr>
                        <a:t>258</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fährt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drives, rides </a:t>
                      </a:r>
                    </a:p>
                  </a:txBody>
                  <a:tcPr marL="90000" marR="90000" marT="46800" marB="46800" anchor="ctr"/>
                </a:tc>
                <a:extLst>
                  <a:ext uri="{0D108BD9-81ED-4DB2-BD59-A6C34878D82A}">
                    <a16:rowId xmlns:a16="http://schemas.microsoft.com/office/drawing/2014/main" val="10007"/>
                  </a:ext>
                </a:extLst>
              </a:tr>
              <a:tr h="367520">
                <a:tc>
                  <a:txBody>
                    <a:bodyPr/>
                    <a:lstStyle/>
                    <a:p>
                      <a:pPr algn="ctr" fontAlgn="ctr"/>
                      <a:r>
                        <a:rPr lang="en-GB" sz="1300" b="0" i="0" u="none" strike="noStrike">
                          <a:solidFill>
                            <a:srgbClr val="000000"/>
                          </a:solidFill>
                          <a:effectLst/>
                          <a:latin typeface="Century Gothic" panose="020B0502020202020204" pitchFamily="34" charset="0"/>
                        </a:rPr>
                        <a:t>259</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geben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give | giving</a:t>
                      </a:r>
                    </a:p>
                  </a:txBody>
                  <a:tcPr marL="90000" marR="90000" marT="46800" marB="46800" anchor="ctr"/>
                </a:tc>
                <a:extLst>
                  <a:ext uri="{0D108BD9-81ED-4DB2-BD59-A6C34878D82A}">
                    <a16:rowId xmlns:a16="http://schemas.microsoft.com/office/drawing/2014/main" val="10008"/>
                  </a:ext>
                </a:extLst>
              </a:tr>
              <a:tr h="210289">
                <a:tc>
                  <a:txBody>
                    <a:bodyPr/>
                    <a:lstStyle/>
                    <a:p>
                      <a:pPr algn="ctr" fontAlgn="ctr"/>
                      <a:r>
                        <a:rPr lang="en-GB" sz="1300" b="0" i="0" u="none" strike="noStrike">
                          <a:solidFill>
                            <a:srgbClr val="000000"/>
                          </a:solidFill>
                          <a:effectLst/>
                          <a:latin typeface="Century Gothic" panose="020B0502020202020204" pitchFamily="34" charset="0"/>
                        </a:rPr>
                        <a:t>260</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gibt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gives | is giving</a:t>
                      </a:r>
                    </a:p>
                  </a:txBody>
                  <a:tcPr marL="90000" marR="90000" marT="46800" marB="46800" anchor="ctr"/>
                </a:tc>
                <a:extLst>
                  <a:ext uri="{0D108BD9-81ED-4DB2-BD59-A6C34878D82A}">
                    <a16:rowId xmlns:a16="http://schemas.microsoft.com/office/drawing/2014/main" val="10009"/>
                  </a:ext>
                </a:extLst>
              </a:tr>
              <a:tr h="342193">
                <a:tc>
                  <a:txBody>
                    <a:bodyPr/>
                    <a:lstStyle/>
                    <a:p>
                      <a:pPr algn="ctr" fontAlgn="ctr"/>
                      <a:r>
                        <a:rPr lang="en-GB" sz="1300" b="0" i="0" u="none" strike="noStrike">
                          <a:solidFill>
                            <a:srgbClr val="000000"/>
                          </a:solidFill>
                          <a:effectLst/>
                          <a:latin typeface="Century Gothic" panose="020B0502020202020204" pitchFamily="34" charset="0"/>
                        </a:rPr>
                        <a:t>261</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sprechen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speak | speaking</a:t>
                      </a:r>
                    </a:p>
                  </a:txBody>
                  <a:tcPr marL="90000" marR="90000" marT="46800" marB="46800" anchor="ctr"/>
                </a:tc>
                <a:extLst>
                  <a:ext uri="{0D108BD9-81ED-4DB2-BD59-A6C34878D82A}">
                    <a16:rowId xmlns:a16="http://schemas.microsoft.com/office/drawing/2014/main" val="10010"/>
                  </a:ext>
                </a:extLst>
              </a:tr>
              <a:tr h="342193">
                <a:tc>
                  <a:txBody>
                    <a:bodyPr/>
                    <a:lstStyle/>
                    <a:p>
                      <a:pPr algn="ctr" fontAlgn="ctr"/>
                      <a:r>
                        <a:rPr lang="en-GB" sz="1300" b="0" i="0" u="none" strike="noStrike">
                          <a:solidFill>
                            <a:srgbClr val="000000"/>
                          </a:solidFill>
                          <a:effectLst/>
                          <a:latin typeface="Century Gothic" panose="020B0502020202020204" pitchFamily="34" charset="0"/>
                        </a:rPr>
                        <a:t>262</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spricht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speaks | is speaking</a:t>
                      </a:r>
                    </a:p>
                  </a:txBody>
                  <a:tcPr marL="90000" marR="90000" marT="46800" marB="46800" anchor="ctr"/>
                </a:tc>
                <a:extLst>
                  <a:ext uri="{0D108BD9-81ED-4DB2-BD59-A6C34878D82A}">
                    <a16:rowId xmlns:a16="http://schemas.microsoft.com/office/drawing/2014/main" val="10011"/>
                  </a:ext>
                </a:extLst>
              </a:tr>
              <a:tr h="210289">
                <a:tc>
                  <a:txBody>
                    <a:bodyPr/>
                    <a:lstStyle/>
                    <a:p>
                      <a:pPr algn="ctr" fontAlgn="ctr"/>
                      <a:r>
                        <a:rPr lang="en-GB" sz="1300" b="0" i="0" u="none" strike="noStrike">
                          <a:solidFill>
                            <a:srgbClr val="000000"/>
                          </a:solidFill>
                          <a:effectLst/>
                          <a:latin typeface="Century Gothic" panose="020B0502020202020204" pitchFamily="34" charset="0"/>
                        </a:rPr>
                        <a:t>263</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helfen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help | helping</a:t>
                      </a:r>
                    </a:p>
                  </a:txBody>
                  <a:tcPr marL="90000" marR="90000" marT="46800" marB="46800" anchor="ctr"/>
                </a:tc>
                <a:extLst>
                  <a:ext uri="{0D108BD9-81ED-4DB2-BD59-A6C34878D82A}">
                    <a16:rowId xmlns:a16="http://schemas.microsoft.com/office/drawing/2014/main" val="10012"/>
                  </a:ext>
                </a:extLst>
              </a:tr>
              <a:tr h="210289">
                <a:tc>
                  <a:txBody>
                    <a:bodyPr/>
                    <a:lstStyle/>
                    <a:p>
                      <a:pPr algn="ctr" fontAlgn="ctr"/>
                      <a:r>
                        <a:rPr lang="en-GB" sz="1300" b="0" i="0" u="none" strike="noStrike">
                          <a:solidFill>
                            <a:srgbClr val="000000"/>
                          </a:solidFill>
                          <a:effectLst/>
                          <a:latin typeface="Century Gothic" panose="020B0502020202020204" pitchFamily="34" charset="0"/>
                        </a:rPr>
                        <a:t>264</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hilft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helps | is helping</a:t>
                      </a:r>
                    </a:p>
                  </a:txBody>
                  <a:tcPr marL="90000" marR="90000" marT="46800" marB="46800" anchor="ctr"/>
                </a:tc>
                <a:extLst>
                  <a:ext uri="{0D108BD9-81ED-4DB2-BD59-A6C34878D82A}">
                    <a16:rowId xmlns:a16="http://schemas.microsoft.com/office/drawing/2014/main" val="10013"/>
                  </a:ext>
                </a:extLst>
              </a:tr>
              <a:tr h="367520">
                <a:tc>
                  <a:txBody>
                    <a:bodyPr/>
                    <a:lstStyle/>
                    <a:p>
                      <a:pPr algn="ctr" fontAlgn="ctr"/>
                      <a:r>
                        <a:rPr lang="en-GB" sz="1300" b="0" i="0" u="none" strike="noStrike">
                          <a:solidFill>
                            <a:srgbClr val="000000"/>
                          </a:solidFill>
                          <a:effectLst/>
                          <a:latin typeface="Century Gothic" panose="020B0502020202020204" pitchFamily="34" charset="0"/>
                        </a:rPr>
                        <a:t>265</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vergessen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forget | forgetting</a:t>
                      </a:r>
                    </a:p>
                  </a:txBody>
                  <a:tcPr marL="90000" marR="90000" marT="46800" marB="46800" anchor="ctr"/>
                </a:tc>
                <a:extLst>
                  <a:ext uri="{0D108BD9-81ED-4DB2-BD59-A6C34878D82A}">
                    <a16:rowId xmlns:a16="http://schemas.microsoft.com/office/drawing/2014/main" val="10014"/>
                  </a:ext>
                </a:extLst>
              </a:tr>
              <a:tr h="342193">
                <a:tc>
                  <a:txBody>
                    <a:bodyPr/>
                    <a:lstStyle/>
                    <a:p>
                      <a:pPr algn="ctr" fontAlgn="ctr"/>
                      <a:r>
                        <a:rPr lang="en-GB" sz="1300" b="0" i="0" u="none" strike="noStrike">
                          <a:solidFill>
                            <a:srgbClr val="000000"/>
                          </a:solidFill>
                          <a:effectLst/>
                          <a:latin typeface="Century Gothic" panose="020B0502020202020204" pitchFamily="34" charset="0"/>
                        </a:rPr>
                        <a:t>266</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vergisst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forgets | is forgetting</a:t>
                      </a:r>
                    </a:p>
                  </a:txBody>
                  <a:tcPr marL="90000" marR="90000" marT="46800" marB="46800" anchor="ctr"/>
                </a:tc>
                <a:extLst>
                  <a:ext uri="{0D108BD9-81ED-4DB2-BD59-A6C34878D82A}">
                    <a16:rowId xmlns:a16="http://schemas.microsoft.com/office/drawing/2014/main" val="10015"/>
                  </a:ext>
                </a:extLst>
              </a:tr>
              <a:tr h="367520">
                <a:tc>
                  <a:txBody>
                    <a:bodyPr/>
                    <a:lstStyle/>
                    <a:p>
                      <a:pPr algn="ctr" fontAlgn="ctr"/>
                      <a:r>
                        <a:rPr lang="en-GB" sz="1300" b="0" i="0" u="none" strike="noStrike">
                          <a:solidFill>
                            <a:srgbClr val="000000"/>
                          </a:solidFill>
                          <a:effectLst/>
                          <a:latin typeface="Century Gothic" panose="020B0502020202020204" pitchFamily="34" charset="0"/>
                        </a:rPr>
                        <a:t>267</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nehmen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take | taking</a:t>
                      </a:r>
                    </a:p>
                  </a:txBody>
                  <a:tcPr marL="90000" marR="90000" marT="46800" marB="46800" anchor="ctr"/>
                </a:tc>
                <a:extLst>
                  <a:ext uri="{0D108BD9-81ED-4DB2-BD59-A6C34878D82A}">
                    <a16:rowId xmlns:a16="http://schemas.microsoft.com/office/drawing/2014/main" val="10016"/>
                  </a:ext>
                </a:extLst>
              </a:tr>
              <a:tr h="210289">
                <a:tc>
                  <a:txBody>
                    <a:bodyPr/>
                    <a:lstStyle/>
                    <a:p>
                      <a:pPr algn="ctr" fontAlgn="ctr"/>
                      <a:r>
                        <a:rPr lang="en-GB" sz="1300" b="0" i="0" u="none" strike="noStrike">
                          <a:solidFill>
                            <a:srgbClr val="000000"/>
                          </a:solidFill>
                          <a:effectLst/>
                          <a:latin typeface="Century Gothic" panose="020B0502020202020204" pitchFamily="34" charset="0"/>
                        </a:rPr>
                        <a:t>268</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nimmt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takes | is taking</a:t>
                      </a:r>
                    </a:p>
                  </a:txBody>
                  <a:tcPr marL="90000" marR="90000" marT="46800" marB="46800" anchor="ctr"/>
                </a:tc>
                <a:extLst>
                  <a:ext uri="{0D108BD9-81ED-4DB2-BD59-A6C34878D82A}">
                    <a16:rowId xmlns:a16="http://schemas.microsoft.com/office/drawing/2014/main" val="10017"/>
                  </a:ext>
                </a:extLst>
              </a:tr>
              <a:tr h="210289">
                <a:tc>
                  <a:txBody>
                    <a:bodyPr/>
                    <a:lstStyle/>
                    <a:p>
                      <a:pPr algn="ctr" fontAlgn="ctr"/>
                      <a:r>
                        <a:rPr lang="en-GB" sz="1300" b="0" i="0" u="none" strike="noStrike">
                          <a:solidFill>
                            <a:srgbClr val="000000"/>
                          </a:solidFill>
                          <a:effectLst/>
                          <a:latin typeface="Century Gothic" panose="020B0502020202020204" pitchFamily="34" charset="0"/>
                        </a:rPr>
                        <a:t>269</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tragen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wear, carry </a:t>
                      </a:r>
                    </a:p>
                  </a:txBody>
                  <a:tcPr marL="90000" marR="90000" marT="46800" marB="46800" anchor="ctr"/>
                </a:tc>
                <a:extLst>
                  <a:ext uri="{0D108BD9-81ED-4DB2-BD59-A6C34878D82A}">
                    <a16:rowId xmlns:a16="http://schemas.microsoft.com/office/drawing/2014/main" val="10018"/>
                  </a:ext>
                </a:extLst>
              </a:tr>
              <a:tr h="210289">
                <a:tc>
                  <a:txBody>
                    <a:bodyPr/>
                    <a:lstStyle/>
                    <a:p>
                      <a:pPr algn="ctr" fontAlgn="ctr"/>
                      <a:r>
                        <a:rPr lang="en-GB" sz="1300" b="0" i="0" u="none" strike="noStrike">
                          <a:solidFill>
                            <a:srgbClr val="000000"/>
                          </a:solidFill>
                          <a:effectLst/>
                          <a:latin typeface="Century Gothic" panose="020B0502020202020204" pitchFamily="34" charset="0"/>
                        </a:rPr>
                        <a:t>270</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trägt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wears, carries </a:t>
                      </a:r>
                    </a:p>
                  </a:txBody>
                  <a:tcPr marL="90000" marR="90000" marT="46800" marB="46800" anchor="ctr"/>
                </a:tc>
                <a:extLst>
                  <a:ext uri="{0D108BD9-81ED-4DB2-BD59-A6C34878D82A}">
                    <a16:rowId xmlns:a16="http://schemas.microsoft.com/office/drawing/2014/main" val="10019"/>
                  </a:ext>
                </a:extLst>
              </a:tr>
              <a:tr h="342193">
                <a:tc>
                  <a:txBody>
                    <a:bodyPr/>
                    <a:lstStyle/>
                    <a:p>
                      <a:pPr algn="ctr" fontAlgn="ctr"/>
                      <a:r>
                        <a:rPr lang="en-GB" sz="1300" b="0" i="0" u="none" strike="noStrike">
                          <a:solidFill>
                            <a:srgbClr val="000000"/>
                          </a:solidFill>
                          <a:effectLst/>
                          <a:latin typeface="Century Gothic" panose="020B0502020202020204" pitchFamily="34" charset="0"/>
                        </a:rPr>
                        <a:t>271</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wissen</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to know | knowing</a:t>
                      </a:r>
                    </a:p>
                  </a:txBody>
                  <a:tcPr marL="90000" marR="90000" marT="46800" marB="46800" anchor="ctr"/>
                </a:tc>
                <a:extLst>
                  <a:ext uri="{0D108BD9-81ED-4DB2-BD59-A6C34878D82A}">
                    <a16:rowId xmlns:a16="http://schemas.microsoft.com/office/drawing/2014/main" val="10020"/>
                  </a:ext>
                </a:extLst>
              </a:tr>
              <a:tr h="210289">
                <a:tc>
                  <a:txBody>
                    <a:bodyPr/>
                    <a:lstStyle/>
                    <a:p>
                      <a:pPr algn="ctr" fontAlgn="ctr"/>
                      <a:r>
                        <a:rPr lang="en-GB" sz="1300" b="0" i="0" u="none" strike="noStrike">
                          <a:solidFill>
                            <a:srgbClr val="000000"/>
                          </a:solidFill>
                          <a:effectLst/>
                          <a:latin typeface="Century Gothic" panose="020B0502020202020204" pitchFamily="34" charset="0"/>
                        </a:rPr>
                        <a:t>272</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weiß</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knows </a:t>
                      </a:r>
                    </a:p>
                  </a:txBody>
                  <a:tcPr marL="90000" marR="90000" marT="46800" marB="46800" anchor="ctr"/>
                </a:tc>
                <a:extLst>
                  <a:ext uri="{0D108BD9-81ED-4DB2-BD59-A6C34878D82A}">
                    <a16:rowId xmlns:a16="http://schemas.microsoft.com/office/drawing/2014/main" val="10021"/>
                  </a:ext>
                </a:extLst>
              </a:tr>
              <a:tr h="210289">
                <a:tc>
                  <a:txBody>
                    <a:bodyPr/>
                    <a:lstStyle/>
                    <a:p>
                      <a:pPr algn="ctr" fontAlgn="ctr"/>
                      <a:r>
                        <a:rPr lang="en-GB" sz="1300" b="0" i="0" u="none" strike="noStrike">
                          <a:solidFill>
                            <a:srgbClr val="000000"/>
                          </a:solidFill>
                          <a:effectLst/>
                          <a:latin typeface="Century Gothic" panose="020B0502020202020204" pitchFamily="34" charset="0"/>
                        </a:rPr>
                        <a:t>273</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schwarz</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black</a:t>
                      </a:r>
                    </a:p>
                  </a:txBody>
                  <a:tcPr marL="90000" marR="90000" marT="46800" marB="46800" anchor="ctr"/>
                </a:tc>
                <a:extLst>
                  <a:ext uri="{0D108BD9-81ED-4DB2-BD59-A6C34878D82A}">
                    <a16:rowId xmlns:a16="http://schemas.microsoft.com/office/drawing/2014/main" val="10022"/>
                  </a:ext>
                </a:extLst>
              </a:tr>
              <a:tr h="210289">
                <a:tc>
                  <a:txBody>
                    <a:bodyPr/>
                    <a:lstStyle/>
                    <a:p>
                      <a:pPr algn="ctr" fontAlgn="ctr"/>
                      <a:r>
                        <a:rPr lang="en-GB" sz="1300" b="0" i="0" u="none" strike="noStrike">
                          <a:solidFill>
                            <a:srgbClr val="000000"/>
                          </a:solidFill>
                          <a:effectLst/>
                          <a:latin typeface="Century Gothic" panose="020B0502020202020204" pitchFamily="34" charset="0"/>
                        </a:rPr>
                        <a:t>274</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weiß</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white</a:t>
                      </a:r>
                    </a:p>
                  </a:txBody>
                  <a:tcPr marL="90000" marR="90000" marT="46800" marB="46800" anchor="ctr"/>
                </a:tc>
                <a:extLst>
                  <a:ext uri="{0D108BD9-81ED-4DB2-BD59-A6C34878D82A}">
                    <a16:rowId xmlns:a16="http://schemas.microsoft.com/office/drawing/2014/main" val="10023"/>
                  </a:ext>
                </a:extLst>
              </a:tr>
              <a:tr h="210289">
                <a:tc>
                  <a:txBody>
                    <a:bodyPr/>
                    <a:lstStyle/>
                    <a:p>
                      <a:pPr algn="ctr" fontAlgn="ctr"/>
                      <a:r>
                        <a:rPr lang="en-GB" sz="1300" b="0" i="0" u="none" strike="noStrike" dirty="0">
                          <a:solidFill>
                            <a:srgbClr val="000000"/>
                          </a:solidFill>
                          <a:effectLst/>
                          <a:latin typeface="Century Gothic" panose="020B0502020202020204" pitchFamily="34" charset="0"/>
                        </a:rPr>
                        <a:t>275</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grau</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grey</a:t>
                      </a:r>
                    </a:p>
                  </a:txBody>
                  <a:tcPr marL="90000" marR="90000" marT="46800" marB="46800" anchor="ctr"/>
                </a:tc>
                <a:extLst>
                  <a:ext uri="{0D108BD9-81ED-4DB2-BD59-A6C34878D82A}">
                    <a16:rowId xmlns:a16="http://schemas.microsoft.com/office/drawing/2014/main" val="1002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2819730"/>
              </p:ext>
            </p:extLst>
          </p:nvPr>
        </p:nvGraphicFramePr>
        <p:xfrm>
          <a:off x="3284984" y="465112"/>
          <a:ext cx="3442518" cy="8519888"/>
        </p:xfrm>
        <a:graphic>
          <a:graphicData uri="http://schemas.openxmlformats.org/drawingml/2006/table">
            <a:tbl>
              <a:tblPr>
                <a:tableStyleId>{ED083AE6-46FA-4A59-8FB0-9F97EB10719F}</a:tableStyleId>
              </a:tblPr>
              <a:tblGrid>
                <a:gridCol w="432048">
                  <a:extLst>
                    <a:ext uri="{9D8B030D-6E8A-4147-A177-3AD203B41FA5}">
                      <a16:colId xmlns:a16="http://schemas.microsoft.com/office/drawing/2014/main" val="20000"/>
                    </a:ext>
                  </a:extLst>
                </a:gridCol>
                <a:gridCol w="1282278">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285827">
                <a:tc>
                  <a:txBody>
                    <a:bodyPr/>
                    <a:lstStyle/>
                    <a:p>
                      <a:pPr algn="ctr" fontAlgn="ctr"/>
                      <a:r>
                        <a:rPr lang="en-GB" sz="1300" b="0" i="0" u="none" strike="noStrike" dirty="0">
                          <a:solidFill>
                            <a:srgbClr val="000000"/>
                          </a:solidFill>
                          <a:effectLst/>
                          <a:latin typeface="Century Gothic" panose="020B0502020202020204" pitchFamily="34" charset="0"/>
                        </a:rPr>
                        <a:t>276</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braun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brown</a:t>
                      </a:r>
                    </a:p>
                  </a:txBody>
                  <a:tcPr marL="90000" marR="90000" marT="46800" marB="46800" anchor="ctr"/>
                </a:tc>
                <a:extLst>
                  <a:ext uri="{0D108BD9-81ED-4DB2-BD59-A6C34878D82A}">
                    <a16:rowId xmlns:a16="http://schemas.microsoft.com/office/drawing/2014/main" val="10000"/>
                  </a:ext>
                </a:extLst>
              </a:tr>
              <a:tr h="285827">
                <a:tc>
                  <a:txBody>
                    <a:bodyPr/>
                    <a:lstStyle/>
                    <a:p>
                      <a:pPr algn="ctr" fontAlgn="ctr"/>
                      <a:r>
                        <a:rPr lang="en-GB" sz="1300" b="0" i="0" u="none" strike="noStrike">
                          <a:solidFill>
                            <a:srgbClr val="000000"/>
                          </a:solidFill>
                          <a:effectLst/>
                          <a:latin typeface="Century Gothic" panose="020B0502020202020204" pitchFamily="34" charset="0"/>
                        </a:rPr>
                        <a:t>277</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kurz</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short</a:t>
                      </a:r>
                    </a:p>
                  </a:txBody>
                  <a:tcPr marL="90000" marR="90000" marT="46800" marB="46800" anchor="ctr"/>
                </a:tc>
                <a:extLst>
                  <a:ext uri="{0D108BD9-81ED-4DB2-BD59-A6C34878D82A}">
                    <a16:rowId xmlns:a16="http://schemas.microsoft.com/office/drawing/2014/main" val="10001"/>
                  </a:ext>
                </a:extLst>
              </a:tr>
              <a:tr h="285827">
                <a:tc>
                  <a:txBody>
                    <a:bodyPr/>
                    <a:lstStyle/>
                    <a:p>
                      <a:pPr algn="ctr" fontAlgn="ctr"/>
                      <a:r>
                        <a:rPr lang="en-GB" sz="1300" b="0" i="0" u="none" strike="noStrike">
                          <a:solidFill>
                            <a:srgbClr val="000000"/>
                          </a:solidFill>
                          <a:effectLst/>
                          <a:latin typeface="Century Gothic" panose="020B0502020202020204" pitchFamily="34" charset="0"/>
                        </a:rPr>
                        <a:t>278</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lang</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long</a:t>
                      </a:r>
                    </a:p>
                  </a:txBody>
                  <a:tcPr marL="90000" marR="90000" marT="46800" marB="46800" anchor="ctr"/>
                </a:tc>
                <a:extLst>
                  <a:ext uri="{0D108BD9-81ED-4DB2-BD59-A6C34878D82A}">
                    <a16:rowId xmlns:a16="http://schemas.microsoft.com/office/drawing/2014/main" val="10002"/>
                  </a:ext>
                </a:extLst>
              </a:tr>
              <a:tr h="285827">
                <a:tc>
                  <a:txBody>
                    <a:bodyPr/>
                    <a:lstStyle/>
                    <a:p>
                      <a:pPr algn="ctr" fontAlgn="ctr"/>
                      <a:r>
                        <a:rPr lang="en-GB" sz="1300" b="0" i="0" u="none" strike="noStrike">
                          <a:solidFill>
                            <a:srgbClr val="000000"/>
                          </a:solidFill>
                          <a:effectLst/>
                          <a:latin typeface="Century Gothic" panose="020B0502020202020204" pitchFamily="34" charset="0"/>
                        </a:rPr>
                        <a:t>279</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dann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then</a:t>
                      </a:r>
                    </a:p>
                  </a:txBody>
                  <a:tcPr marL="90000" marR="90000" marT="46800" marB="46800" anchor="ctr"/>
                </a:tc>
                <a:extLst>
                  <a:ext uri="{0D108BD9-81ED-4DB2-BD59-A6C34878D82A}">
                    <a16:rowId xmlns:a16="http://schemas.microsoft.com/office/drawing/2014/main" val="10003"/>
                  </a:ext>
                </a:extLst>
              </a:tr>
              <a:tr h="285827">
                <a:tc>
                  <a:txBody>
                    <a:bodyPr/>
                    <a:lstStyle/>
                    <a:p>
                      <a:pPr algn="ctr" fontAlgn="ctr"/>
                      <a:r>
                        <a:rPr lang="en-GB" sz="1300" b="0" i="0" u="none" strike="noStrike">
                          <a:solidFill>
                            <a:srgbClr val="000000"/>
                          </a:solidFill>
                          <a:effectLst/>
                          <a:latin typeface="Century Gothic" panose="020B0502020202020204" pitchFamily="34" charset="0"/>
                        </a:rPr>
                        <a:t>280</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schnell</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fast</a:t>
                      </a:r>
                    </a:p>
                  </a:txBody>
                  <a:tcPr marL="90000" marR="90000" marT="46800" marB="46800" anchor="ctr"/>
                </a:tc>
                <a:extLst>
                  <a:ext uri="{0D108BD9-81ED-4DB2-BD59-A6C34878D82A}">
                    <a16:rowId xmlns:a16="http://schemas.microsoft.com/office/drawing/2014/main" val="10004"/>
                  </a:ext>
                </a:extLst>
              </a:tr>
              <a:tr h="285827">
                <a:tc>
                  <a:txBody>
                    <a:bodyPr/>
                    <a:lstStyle/>
                    <a:p>
                      <a:pPr algn="ctr" fontAlgn="ctr"/>
                      <a:r>
                        <a:rPr lang="en-GB" sz="1300" b="0" i="0" u="none" strike="noStrike">
                          <a:solidFill>
                            <a:srgbClr val="000000"/>
                          </a:solidFill>
                          <a:effectLst/>
                          <a:latin typeface="Century Gothic" panose="020B0502020202020204" pitchFamily="34" charset="0"/>
                        </a:rPr>
                        <a:t>281</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langsam</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slow</a:t>
                      </a:r>
                    </a:p>
                  </a:txBody>
                  <a:tcPr marL="90000" marR="90000" marT="46800" marB="46800" anchor="ctr"/>
                </a:tc>
                <a:extLst>
                  <a:ext uri="{0D108BD9-81ED-4DB2-BD59-A6C34878D82A}">
                    <a16:rowId xmlns:a16="http://schemas.microsoft.com/office/drawing/2014/main" val="10005"/>
                  </a:ext>
                </a:extLst>
              </a:tr>
              <a:tr h="285827">
                <a:tc>
                  <a:txBody>
                    <a:bodyPr/>
                    <a:lstStyle/>
                    <a:p>
                      <a:pPr algn="ctr" fontAlgn="ctr"/>
                      <a:r>
                        <a:rPr lang="en-GB" sz="1300" b="0" i="0" u="none" strike="noStrike">
                          <a:solidFill>
                            <a:srgbClr val="000000"/>
                          </a:solidFill>
                          <a:effectLst/>
                          <a:latin typeface="Century Gothic" panose="020B0502020202020204" pitchFamily="34" charset="0"/>
                        </a:rPr>
                        <a:t>282</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die Reise</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journey</a:t>
                      </a:r>
                    </a:p>
                  </a:txBody>
                  <a:tcPr marL="90000" marR="90000" marT="46800" marB="46800" anchor="ctr"/>
                </a:tc>
                <a:extLst>
                  <a:ext uri="{0D108BD9-81ED-4DB2-BD59-A6C34878D82A}">
                    <a16:rowId xmlns:a16="http://schemas.microsoft.com/office/drawing/2014/main" val="10006"/>
                  </a:ext>
                </a:extLst>
              </a:tr>
              <a:tr h="400322">
                <a:tc>
                  <a:txBody>
                    <a:bodyPr/>
                    <a:lstStyle/>
                    <a:p>
                      <a:pPr algn="ctr" fontAlgn="ctr"/>
                      <a:r>
                        <a:rPr lang="en-GB" sz="1300" b="0" i="0" u="none" strike="noStrike">
                          <a:solidFill>
                            <a:srgbClr val="000000"/>
                          </a:solidFill>
                          <a:effectLst/>
                          <a:latin typeface="Century Gothic" panose="020B0502020202020204" pitchFamily="34" charset="0"/>
                        </a:rPr>
                        <a:t>283</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das Land</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country</a:t>
                      </a:r>
                    </a:p>
                  </a:txBody>
                  <a:tcPr marL="90000" marR="90000" marT="46800" marB="46800" anchor="ctr"/>
                </a:tc>
                <a:extLst>
                  <a:ext uri="{0D108BD9-81ED-4DB2-BD59-A6C34878D82A}">
                    <a16:rowId xmlns:a16="http://schemas.microsoft.com/office/drawing/2014/main" val="10007"/>
                  </a:ext>
                </a:extLst>
              </a:tr>
              <a:tr h="285827">
                <a:tc>
                  <a:txBody>
                    <a:bodyPr/>
                    <a:lstStyle/>
                    <a:p>
                      <a:pPr algn="ctr" fontAlgn="ctr"/>
                      <a:r>
                        <a:rPr lang="en-GB" sz="1300" b="0" i="0" u="none" strike="noStrike">
                          <a:solidFill>
                            <a:srgbClr val="000000"/>
                          </a:solidFill>
                          <a:effectLst/>
                          <a:latin typeface="Century Gothic" panose="020B0502020202020204" pitchFamily="34" charset="0"/>
                        </a:rPr>
                        <a:t>284</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die Stadt</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town</a:t>
                      </a:r>
                    </a:p>
                  </a:txBody>
                  <a:tcPr marL="90000" marR="90000" marT="46800" marB="46800" anchor="ctr"/>
                </a:tc>
                <a:extLst>
                  <a:ext uri="{0D108BD9-81ED-4DB2-BD59-A6C34878D82A}">
                    <a16:rowId xmlns:a16="http://schemas.microsoft.com/office/drawing/2014/main" val="10008"/>
                  </a:ext>
                </a:extLst>
              </a:tr>
              <a:tr h="285827">
                <a:tc>
                  <a:txBody>
                    <a:bodyPr/>
                    <a:lstStyle/>
                    <a:p>
                      <a:pPr algn="ctr" fontAlgn="ctr"/>
                      <a:r>
                        <a:rPr lang="en-GB" sz="1300" b="0" i="0" u="none" strike="noStrike">
                          <a:solidFill>
                            <a:srgbClr val="000000"/>
                          </a:solidFill>
                          <a:effectLst/>
                          <a:latin typeface="Century Gothic" panose="020B0502020202020204" pitchFamily="34" charset="0"/>
                        </a:rPr>
                        <a:t>285</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mein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my, mine</a:t>
                      </a:r>
                    </a:p>
                  </a:txBody>
                  <a:tcPr marL="90000" marR="90000" marT="46800" marB="46800" anchor="ctr"/>
                </a:tc>
                <a:extLst>
                  <a:ext uri="{0D108BD9-81ED-4DB2-BD59-A6C34878D82A}">
                    <a16:rowId xmlns:a16="http://schemas.microsoft.com/office/drawing/2014/main" val="10009"/>
                  </a:ext>
                </a:extLst>
              </a:tr>
              <a:tr h="400322">
                <a:tc>
                  <a:txBody>
                    <a:bodyPr/>
                    <a:lstStyle/>
                    <a:p>
                      <a:pPr algn="ctr" fontAlgn="ctr"/>
                      <a:r>
                        <a:rPr lang="en-GB" sz="1300" b="0" i="0" u="none" strike="noStrike">
                          <a:solidFill>
                            <a:srgbClr val="000000"/>
                          </a:solidFill>
                          <a:effectLst/>
                          <a:latin typeface="Century Gothic" panose="020B0502020202020204" pitchFamily="34" charset="0"/>
                        </a:rPr>
                        <a:t>286</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dein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your</a:t>
                      </a:r>
                    </a:p>
                  </a:txBody>
                  <a:tcPr marL="90000" marR="90000" marT="46800" marB="46800" anchor="ctr"/>
                </a:tc>
                <a:extLst>
                  <a:ext uri="{0D108BD9-81ED-4DB2-BD59-A6C34878D82A}">
                    <a16:rowId xmlns:a16="http://schemas.microsoft.com/office/drawing/2014/main" val="10010"/>
                  </a:ext>
                </a:extLst>
              </a:tr>
              <a:tr h="285827">
                <a:tc>
                  <a:txBody>
                    <a:bodyPr/>
                    <a:lstStyle/>
                    <a:p>
                      <a:pPr algn="ctr" fontAlgn="ctr"/>
                      <a:r>
                        <a:rPr lang="en-GB" sz="1300" b="0" i="0" u="none" strike="noStrike">
                          <a:solidFill>
                            <a:srgbClr val="000000"/>
                          </a:solidFill>
                          <a:effectLst/>
                          <a:latin typeface="Century Gothic" panose="020B0502020202020204" pitchFamily="34" charset="0"/>
                        </a:rPr>
                        <a:t>287</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Warum?</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why?</a:t>
                      </a:r>
                    </a:p>
                  </a:txBody>
                  <a:tcPr marL="90000" marR="90000" marT="46800" marB="46800" anchor="ctr"/>
                </a:tc>
                <a:extLst>
                  <a:ext uri="{0D108BD9-81ED-4DB2-BD59-A6C34878D82A}">
                    <a16:rowId xmlns:a16="http://schemas.microsoft.com/office/drawing/2014/main" val="10011"/>
                  </a:ext>
                </a:extLst>
              </a:tr>
              <a:tr h="479945">
                <a:tc>
                  <a:txBody>
                    <a:bodyPr/>
                    <a:lstStyle/>
                    <a:p>
                      <a:pPr algn="ctr" fontAlgn="ctr"/>
                      <a:r>
                        <a:rPr lang="en-GB" sz="1300" b="0" i="0" u="none" strike="noStrike">
                          <a:solidFill>
                            <a:srgbClr val="000000"/>
                          </a:solidFill>
                          <a:effectLst/>
                          <a:latin typeface="Century Gothic" panose="020B0502020202020204" pitchFamily="34" charset="0"/>
                        </a:rPr>
                        <a:t>288</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Welcher?</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Which? (masculine)</a:t>
                      </a:r>
                    </a:p>
                  </a:txBody>
                  <a:tcPr marL="90000" marR="90000" marT="46800" marB="46800" anchor="ctr"/>
                </a:tc>
                <a:extLst>
                  <a:ext uri="{0D108BD9-81ED-4DB2-BD59-A6C34878D82A}">
                    <a16:rowId xmlns:a16="http://schemas.microsoft.com/office/drawing/2014/main" val="10012"/>
                  </a:ext>
                </a:extLst>
              </a:tr>
              <a:tr h="285827">
                <a:tc>
                  <a:txBody>
                    <a:bodyPr/>
                    <a:lstStyle/>
                    <a:p>
                      <a:pPr algn="ctr" fontAlgn="ctr"/>
                      <a:r>
                        <a:rPr lang="en-GB" sz="1300" b="0" i="0" u="none" strike="noStrike">
                          <a:solidFill>
                            <a:srgbClr val="000000"/>
                          </a:solidFill>
                          <a:effectLst/>
                          <a:latin typeface="Century Gothic" panose="020B0502020202020204" pitchFamily="34" charset="0"/>
                        </a:rPr>
                        <a:t>289</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Wie viel?</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How much?</a:t>
                      </a:r>
                    </a:p>
                  </a:txBody>
                  <a:tcPr marL="90000" marR="90000" marT="46800" marB="46800" anchor="ctr"/>
                </a:tc>
                <a:extLst>
                  <a:ext uri="{0D108BD9-81ED-4DB2-BD59-A6C34878D82A}">
                    <a16:rowId xmlns:a16="http://schemas.microsoft.com/office/drawing/2014/main" val="10013"/>
                  </a:ext>
                </a:extLst>
              </a:tr>
              <a:tr h="285827">
                <a:tc>
                  <a:txBody>
                    <a:bodyPr/>
                    <a:lstStyle/>
                    <a:p>
                      <a:pPr algn="ctr" fontAlgn="ctr"/>
                      <a:r>
                        <a:rPr lang="en-GB" sz="1300" b="0" i="0" u="none" strike="noStrike">
                          <a:solidFill>
                            <a:srgbClr val="000000"/>
                          </a:solidFill>
                          <a:effectLst/>
                          <a:latin typeface="Century Gothic" panose="020B0502020202020204" pitchFamily="34" charset="0"/>
                        </a:rPr>
                        <a:t>290</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die Stunde</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hour, lesson</a:t>
                      </a:r>
                    </a:p>
                  </a:txBody>
                  <a:tcPr marL="90000" marR="90000" marT="46800" marB="46800" anchor="ctr"/>
                </a:tc>
                <a:extLst>
                  <a:ext uri="{0D108BD9-81ED-4DB2-BD59-A6C34878D82A}">
                    <a16:rowId xmlns:a16="http://schemas.microsoft.com/office/drawing/2014/main" val="10014"/>
                  </a:ext>
                </a:extLst>
              </a:tr>
              <a:tr h="285827">
                <a:tc>
                  <a:txBody>
                    <a:bodyPr/>
                    <a:lstStyle/>
                    <a:p>
                      <a:pPr algn="ctr" fontAlgn="ctr"/>
                      <a:r>
                        <a:rPr lang="en-GB" sz="1300" b="0" i="0" u="none" strike="noStrike">
                          <a:solidFill>
                            <a:srgbClr val="000000"/>
                          </a:solidFill>
                          <a:effectLst/>
                          <a:latin typeface="Century Gothic" panose="020B0502020202020204" pitchFamily="34" charset="0"/>
                        </a:rPr>
                        <a:t>291</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müssen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have to | must </a:t>
                      </a:r>
                    </a:p>
                  </a:txBody>
                  <a:tcPr marL="90000" marR="90000" marT="46800" marB="46800" anchor="ctr"/>
                </a:tc>
                <a:extLst>
                  <a:ext uri="{0D108BD9-81ED-4DB2-BD59-A6C34878D82A}">
                    <a16:rowId xmlns:a16="http://schemas.microsoft.com/office/drawing/2014/main" val="10015"/>
                  </a:ext>
                </a:extLst>
              </a:tr>
              <a:tr h="400322">
                <a:tc>
                  <a:txBody>
                    <a:bodyPr/>
                    <a:lstStyle/>
                    <a:p>
                      <a:pPr algn="ctr" fontAlgn="ctr"/>
                      <a:r>
                        <a:rPr lang="en-GB" sz="1300" b="0" i="0" u="none" strike="noStrike">
                          <a:solidFill>
                            <a:srgbClr val="000000"/>
                          </a:solidFill>
                          <a:effectLst/>
                          <a:latin typeface="Century Gothic" panose="020B0502020202020204" pitchFamily="34" charset="0"/>
                        </a:rPr>
                        <a:t>292</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muss</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has to | must</a:t>
                      </a:r>
                    </a:p>
                  </a:txBody>
                  <a:tcPr marL="90000" marR="90000" marT="46800" marB="46800" anchor="ctr"/>
                </a:tc>
                <a:extLst>
                  <a:ext uri="{0D108BD9-81ED-4DB2-BD59-A6C34878D82A}">
                    <a16:rowId xmlns:a16="http://schemas.microsoft.com/office/drawing/2014/main" val="10016"/>
                  </a:ext>
                </a:extLst>
              </a:tr>
              <a:tr h="285827">
                <a:tc>
                  <a:txBody>
                    <a:bodyPr/>
                    <a:lstStyle/>
                    <a:p>
                      <a:pPr algn="ctr" fontAlgn="ctr"/>
                      <a:r>
                        <a:rPr lang="en-GB" sz="1300" b="0" i="0" u="none" strike="noStrike">
                          <a:solidFill>
                            <a:srgbClr val="000000"/>
                          </a:solidFill>
                          <a:effectLst/>
                          <a:latin typeface="Century Gothic" panose="020B0502020202020204" pitchFamily="34" charset="0"/>
                        </a:rPr>
                        <a:t>293</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wollen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want </a:t>
                      </a:r>
                    </a:p>
                  </a:txBody>
                  <a:tcPr marL="90000" marR="90000" marT="46800" marB="46800" anchor="ctr"/>
                </a:tc>
                <a:extLst>
                  <a:ext uri="{0D108BD9-81ED-4DB2-BD59-A6C34878D82A}">
                    <a16:rowId xmlns:a16="http://schemas.microsoft.com/office/drawing/2014/main" val="10017"/>
                  </a:ext>
                </a:extLst>
              </a:tr>
              <a:tr h="285827">
                <a:tc>
                  <a:txBody>
                    <a:bodyPr/>
                    <a:lstStyle/>
                    <a:p>
                      <a:pPr algn="ctr" fontAlgn="ctr"/>
                      <a:r>
                        <a:rPr lang="en-GB" sz="1300" b="0" i="0" u="none" strike="noStrike">
                          <a:solidFill>
                            <a:srgbClr val="000000"/>
                          </a:solidFill>
                          <a:effectLst/>
                          <a:latin typeface="Century Gothic" panose="020B0502020202020204" pitchFamily="34" charset="0"/>
                        </a:rPr>
                        <a:t>294</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will</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wants</a:t>
                      </a:r>
                    </a:p>
                  </a:txBody>
                  <a:tcPr marL="90000" marR="90000" marT="46800" marB="46800" anchor="ctr"/>
                </a:tc>
                <a:extLst>
                  <a:ext uri="{0D108BD9-81ED-4DB2-BD59-A6C34878D82A}">
                    <a16:rowId xmlns:a16="http://schemas.microsoft.com/office/drawing/2014/main" val="10018"/>
                  </a:ext>
                </a:extLst>
              </a:tr>
              <a:tr h="479945">
                <a:tc>
                  <a:txBody>
                    <a:bodyPr/>
                    <a:lstStyle/>
                    <a:p>
                      <a:pPr algn="ctr" fontAlgn="ctr"/>
                      <a:r>
                        <a:rPr lang="en-GB" sz="1300" b="0" i="0" u="none" strike="noStrike">
                          <a:solidFill>
                            <a:srgbClr val="000000"/>
                          </a:solidFill>
                          <a:effectLst/>
                          <a:latin typeface="Century Gothic" panose="020B0502020202020204" pitchFamily="34" charset="0"/>
                        </a:rPr>
                        <a:t>295</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dürfen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be allowed | may</a:t>
                      </a:r>
                    </a:p>
                  </a:txBody>
                  <a:tcPr marL="90000" marR="90000" marT="46800" marB="46800" anchor="ctr"/>
                </a:tc>
                <a:extLst>
                  <a:ext uri="{0D108BD9-81ED-4DB2-BD59-A6C34878D82A}">
                    <a16:rowId xmlns:a16="http://schemas.microsoft.com/office/drawing/2014/main" val="10019"/>
                  </a:ext>
                </a:extLst>
              </a:tr>
              <a:tr h="400322">
                <a:tc>
                  <a:txBody>
                    <a:bodyPr/>
                    <a:lstStyle/>
                    <a:p>
                      <a:pPr algn="ctr" fontAlgn="ctr"/>
                      <a:r>
                        <a:rPr lang="en-GB" sz="1300" b="0" i="0" u="none" strike="noStrike">
                          <a:solidFill>
                            <a:srgbClr val="000000"/>
                          </a:solidFill>
                          <a:effectLst/>
                          <a:latin typeface="Century Gothic" panose="020B0502020202020204" pitchFamily="34" charset="0"/>
                        </a:rPr>
                        <a:t>296</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darf</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is allowed | may</a:t>
                      </a:r>
                    </a:p>
                  </a:txBody>
                  <a:tcPr marL="90000" marR="90000" marT="46800" marB="46800" anchor="ctr"/>
                </a:tc>
                <a:extLst>
                  <a:ext uri="{0D108BD9-81ED-4DB2-BD59-A6C34878D82A}">
                    <a16:rowId xmlns:a16="http://schemas.microsoft.com/office/drawing/2014/main" val="10020"/>
                  </a:ext>
                </a:extLst>
              </a:tr>
              <a:tr h="479945">
                <a:tc>
                  <a:txBody>
                    <a:bodyPr/>
                    <a:lstStyle/>
                    <a:p>
                      <a:pPr algn="ctr" fontAlgn="ctr"/>
                      <a:r>
                        <a:rPr lang="en-GB" sz="1300" b="0" i="0" u="none" strike="noStrike">
                          <a:solidFill>
                            <a:srgbClr val="000000"/>
                          </a:solidFill>
                          <a:effectLst/>
                          <a:latin typeface="Century Gothic" panose="020B0502020202020204" pitchFamily="34" charset="0"/>
                        </a:rPr>
                        <a:t>297</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werden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become | becoming</a:t>
                      </a:r>
                    </a:p>
                  </a:txBody>
                  <a:tcPr marL="90000" marR="90000" marT="46800" marB="46800" anchor="ctr"/>
                </a:tc>
                <a:extLst>
                  <a:ext uri="{0D108BD9-81ED-4DB2-BD59-A6C34878D82A}">
                    <a16:rowId xmlns:a16="http://schemas.microsoft.com/office/drawing/2014/main" val="10021"/>
                  </a:ext>
                </a:extLst>
              </a:tr>
              <a:tr h="479945">
                <a:tc>
                  <a:txBody>
                    <a:bodyPr/>
                    <a:lstStyle/>
                    <a:p>
                      <a:pPr algn="ctr" fontAlgn="ctr"/>
                      <a:r>
                        <a:rPr lang="en-GB" sz="1300" b="0" i="0" u="none" strike="noStrike">
                          <a:solidFill>
                            <a:srgbClr val="000000"/>
                          </a:solidFill>
                          <a:effectLst/>
                          <a:latin typeface="Century Gothic" panose="020B0502020202020204" pitchFamily="34" charset="0"/>
                        </a:rPr>
                        <a:t>298</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wird</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becomes | is becoming</a:t>
                      </a:r>
                    </a:p>
                  </a:txBody>
                  <a:tcPr marL="90000" marR="90000" marT="46800" marB="46800" anchor="ctr"/>
                </a:tc>
                <a:extLst>
                  <a:ext uri="{0D108BD9-81ED-4DB2-BD59-A6C34878D82A}">
                    <a16:rowId xmlns:a16="http://schemas.microsoft.com/office/drawing/2014/main" val="10022"/>
                  </a:ext>
                </a:extLst>
              </a:tr>
              <a:tr h="285827">
                <a:tc>
                  <a:txBody>
                    <a:bodyPr/>
                    <a:lstStyle/>
                    <a:p>
                      <a:pPr algn="ctr" fontAlgn="ctr"/>
                      <a:r>
                        <a:rPr lang="en-GB" sz="1300" b="0" i="0" u="none" strike="noStrike">
                          <a:solidFill>
                            <a:srgbClr val="000000"/>
                          </a:solidFill>
                          <a:effectLst/>
                          <a:latin typeface="Century Gothic" panose="020B0502020202020204" pitchFamily="34" charset="0"/>
                        </a:rPr>
                        <a:t>299</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lassen</a:t>
                      </a:r>
                    </a:p>
                  </a:txBody>
                  <a:tcPr marL="90000" marR="90000" marT="46800" marB="46800" anchor="ctr"/>
                </a:tc>
                <a:tc>
                  <a:txBody>
                    <a:bodyPr/>
                    <a:lstStyle/>
                    <a:p>
                      <a:pPr algn="l" fontAlgn="b"/>
                      <a:r>
                        <a:rPr lang="en-GB" sz="1300" b="0" i="0" u="none" strike="noStrike">
                          <a:solidFill>
                            <a:srgbClr val="000000"/>
                          </a:solidFill>
                          <a:effectLst/>
                          <a:latin typeface="Century Gothic" panose="020B0502020202020204" pitchFamily="34" charset="0"/>
                        </a:rPr>
                        <a:t>to let, allow </a:t>
                      </a:r>
                    </a:p>
                  </a:txBody>
                  <a:tcPr marL="90000" marR="90000" marT="46800" marB="46800" anchor="ctr"/>
                </a:tc>
                <a:extLst>
                  <a:ext uri="{0D108BD9-81ED-4DB2-BD59-A6C34878D82A}">
                    <a16:rowId xmlns:a16="http://schemas.microsoft.com/office/drawing/2014/main" val="10023"/>
                  </a:ext>
                </a:extLst>
              </a:tr>
              <a:tr h="285827">
                <a:tc>
                  <a:txBody>
                    <a:bodyPr/>
                    <a:lstStyle/>
                    <a:p>
                      <a:pPr algn="ctr" fontAlgn="ctr"/>
                      <a:r>
                        <a:rPr lang="en-GB" sz="1300" b="0" i="0" u="none" strike="noStrike" dirty="0">
                          <a:solidFill>
                            <a:srgbClr val="000000"/>
                          </a:solidFill>
                          <a:effectLst/>
                          <a:latin typeface="Century Gothic" panose="020B0502020202020204" pitchFamily="34" charset="0"/>
                        </a:rPr>
                        <a:t>300</a:t>
                      </a:r>
                    </a:p>
                  </a:txBody>
                  <a:tcPr marL="9525" marR="9525" marT="9525" marB="0" anchor="ctr"/>
                </a:tc>
                <a:tc>
                  <a:txBody>
                    <a:bodyPr/>
                    <a:lstStyle/>
                    <a:p>
                      <a:pPr algn="l" fontAlgn="b"/>
                      <a:r>
                        <a:rPr lang="en-GB" sz="1300" b="0" i="0" u="none" strike="noStrike">
                          <a:solidFill>
                            <a:srgbClr val="000000"/>
                          </a:solidFill>
                          <a:effectLst/>
                          <a:latin typeface="Century Gothic" panose="020B0502020202020204" pitchFamily="34" charset="0"/>
                        </a:rPr>
                        <a:t>lässt</a:t>
                      </a:r>
                    </a:p>
                  </a:txBody>
                  <a:tcPr marL="90000" marR="90000" marT="46800" marB="46800" anchor="ctr"/>
                </a:tc>
                <a:tc>
                  <a:txBody>
                    <a:bodyPr/>
                    <a:lstStyle/>
                    <a:p>
                      <a:pPr algn="l" fontAlgn="b"/>
                      <a:r>
                        <a:rPr lang="en-GB" sz="1300" b="0" i="0" u="none" strike="noStrike" dirty="0">
                          <a:solidFill>
                            <a:srgbClr val="000000"/>
                          </a:solidFill>
                          <a:effectLst/>
                          <a:latin typeface="Century Gothic" panose="020B0502020202020204" pitchFamily="34" charset="0"/>
                        </a:rPr>
                        <a:t>lets, allows </a:t>
                      </a:r>
                    </a:p>
                  </a:txBody>
                  <a:tcPr marL="90000" marR="90000" marT="46800" marB="46800" anchor="ctr"/>
                </a:tc>
                <a:extLst>
                  <a:ext uri="{0D108BD9-81ED-4DB2-BD59-A6C34878D82A}">
                    <a16:rowId xmlns:a16="http://schemas.microsoft.com/office/drawing/2014/main" val="10024"/>
                  </a:ext>
                </a:extLst>
              </a:tr>
            </a:tbl>
          </a:graphicData>
        </a:graphic>
      </p:graphicFrame>
      <p:sp>
        <p:nvSpPr>
          <p:cNvPr id="3" name="Title 2">
            <a:extLst>
              <a:ext uri="{FF2B5EF4-FFF2-40B4-BE49-F238E27FC236}">
                <a16:creationId xmlns:a16="http://schemas.microsoft.com/office/drawing/2014/main" id="{3B605147-14AD-9146-B2D1-15EC6710D30A}"/>
              </a:ext>
            </a:extLst>
          </p:cNvPr>
          <p:cNvSpPr>
            <a:spLocks noGrp="1"/>
          </p:cNvSpPr>
          <p:nvPr>
            <p:ph type="title"/>
          </p:nvPr>
        </p:nvSpPr>
        <p:spPr>
          <a:xfrm>
            <a:off x="-34885" y="10239"/>
            <a:ext cx="2005980" cy="399648"/>
          </a:xfrm>
        </p:spPr>
        <p:txBody>
          <a:bodyPr/>
          <a:lstStyle/>
          <a:p>
            <a:pPr lvl="0" eaLnBrk="1" hangingPunct="1"/>
            <a:r>
              <a:rPr lang="en-GB" sz="1800" b="1" kern="1200" dirty="0">
                <a:solidFill>
                  <a:srgbClr val="000000"/>
                </a:solidFill>
                <a:latin typeface="Century Gothic" panose="020B0502020202020204" pitchFamily="34" charset="0"/>
                <a:ea typeface="+mn-ea"/>
                <a:cs typeface="+mn-cs"/>
              </a:rPr>
              <a:t>Stage 4: Cont’d</a:t>
            </a:r>
            <a:endParaRPr lang="en-US" dirty="0"/>
          </a:p>
        </p:txBody>
      </p:sp>
      <p:sp>
        <p:nvSpPr>
          <p:cNvPr id="2" name="Slide Number Placeholder 1">
            <a:extLst>
              <a:ext uri="{FF2B5EF4-FFF2-40B4-BE49-F238E27FC236}">
                <a16:creationId xmlns:a16="http://schemas.microsoft.com/office/drawing/2014/main" id="{989121EF-2F6A-4845-8F59-0E474BA8E050}"/>
              </a:ext>
            </a:extLst>
          </p:cNvPr>
          <p:cNvSpPr>
            <a:spLocks noGrp="1"/>
          </p:cNvSpPr>
          <p:nvPr>
            <p:ph type="sldNum" sz="quarter" idx="12"/>
          </p:nvPr>
        </p:nvSpPr>
        <p:spPr>
          <a:xfrm>
            <a:off x="5144406" y="8678888"/>
            <a:ext cx="1600200" cy="635000"/>
          </a:xfrm>
        </p:spPr>
        <p:txBody>
          <a:bodyPr/>
          <a:lstStyle/>
          <a:p>
            <a:r>
              <a:rPr lang="en-GB" altLang="en-US" b="1" dirty="0"/>
              <a:t>65</a:t>
            </a:r>
          </a:p>
        </p:txBody>
      </p:sp>
      <p:pic>
        <p:nvPicPr>
          <p:cNvPr id="8" name="Picture 7"/>
          <p:cNvPicPr>
            <a:picLocks noChangeAspect="1"/>
          </p:cNvPicPr>
          <p:nvPr/>
        </p:nvPicPr>
        <p:blipFill>
          <a:blip r:embed="rId3"/>
          <a:stretch>
            <a:fillRect/>
          </a:stretch>
        </p:blipFill>
        <p:spPr>
          <a:xfrm>
            <a:off x="5820912" y="62339"/>
            <a:ext cx="867349" cy="353475"/>
          </a:xfrm>
          <a:prstGeom prst="rect">
            <a:avLst/>
          </a:prstGeom>
        </p:spPr>
      </p:pic>
      <p:pic>
        <p:nvPicPr>
          <p:cNvPr id="11" name="Picture 10"/>
          <p:cNvPicPr>
            <a:picLocks noChangeAspect="1"/>
          </p:cNvPicPr>
          <p:nvPr/>
        </p:nvPicPr>
        <p:blipFill>
          <a:blip r:embed="rId4"/>
          <a:stretch>
            <a:fillRect/>
          </a:stretch>
        </p:blipFill>
        <p:spPr>
          <a:xfrm>
            <a:off x="5429627" y="-2569"/>
            <a:ext cx="387537" cy="399648"/>
          </a:xfrm>
          <a:prstGeom prst="rect">
            <a:avLst/>
          </a:prstGeom>
        </p:spPr>
      </p:pic>
    </p:spTree>
    <p:extLst>
      <p:ext uri="{BB962C8B-B14F-4D97-AF65-F5344CB8AC3E}">
        <p14:creationId xmlns:p14="http://schemas.microsoft.com/office/powerpoint/2010/main" val="2612619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75467" y="1331640"/>
            <a:ext cx="1156177" cy="734998"/>
          </a:xfrm>
          <a:prstGeom prst="rect">
            <a:avLst/>
          </a:prstGeom>
          <a:ln w="38100">
            <a:solidFill>
              <a:schemeClr val="tx1"/>
            </a:solidFill>
          </a:ln>
        </p:spPr>
      </p:pic>
      <p:pic>
        <p:nvPicPr>
          <p:cNvPr id="15" name="Picture 14"/>
          <p:cNvPicPr>
            <a:picLocks noChangeAspect="1"/>
          </p:cNvPicPr>
          <p:nvPr/>
        </p:nvPicPr>
        <p:blipFill>
          <a:blip r:embed="rId4"/>
          <a:stretch>
            <a:fillRect/>
          </a:stretch>
        </p:blipFill>
        <p:spPr>
          <a:xfrm>
            <a:off x="143553" y="2811826"/>
            <a:ext cx="1188091" cy="944108"/>
          </a:xfrm>
          <a:prstGeom prst="rect">
            <a:avLst/>
          </a:prstGeom>
          <a:ln w="38100">
            <a:solidFill>
              <a:schemeClr val="tx1"/>
            </a:solidFill>
          </a:ln>
        </p:spPr>
      </p:pic>
      <p:pic>
        <p:nvPicPr>
          <p:cNvPr id="16" name="Picture 15"/>
          <p:cNvPicPr>
            <a:picLocks noChangeAspect="1"/>
          </p:cNvPicPr>
          <p:nvPr/>
        </p:nvPicPr>
        <p:blipFill>
          <a:blip r:embed="rId5"/>
          <a:stretch>
            <a:fillRect/>
          </a:stretch>
        </p:blipFill>
        <p:spPr>
          <a:xfrm>
            <a:off x="163009" y="4559894"/>
            <a:ext cx="1184551" cy="954789"/>
          </a:xfrm>
          <a:prstGeom prst="rect">
            <a:avLst/>
          </a:prstGeom>
          <a:ln w="38100">
            <a:solidFill>
              <a:schemeClr val="tx1"/>
            </a:solidFill>
          </a:ln>
        </p:spPr>
      </p:pic>
      <p:pic>
        <p:nvPicPr>
          <p:cNvPr id="17" name="Picture 16"/>
          <p:cNvPicPr>
            <a:picLocks noChangeAspect="1"/>
          </p:cNvPicPr>
          <p:nvPr/>
        </p:nvPicPr>
        <p:blipFill>
          <a:blip r:embed="rId6"/>
          <a:stretch>
            <a:fillRect/>
          </a:stretch>
        </p:blipFill>
        <p:spPr>
          <a:xfrm>
            <a:off x="163744" y="7068354"/>
            <a:ext cx="1177024" cy="918774"/>
          </a:xfrm>
          <a:prstGeom prst="rect">
            <a:avLst/>
          </a:prstGeom>
          <a:ln w="38100">
            <a:solidFill>
              <a:schemeClr val="tx1"/>
            </a:solidFill>
          </a:ln>
        </p:spPr>
      </p:pic>
      <p:sp>
        <p:nvSpPr>
          <p:cNvPr id="18" name="Rectangle 17"/>
          <p:cNvSpPr/>
          <p:nvPr/>
        </p:nvSpPr>
        <p:spPr>
          <a:xfrm>
            <a:off x="145879" y="85150"/>
            <a:ext cx="6526682" cy="738664"/>
          </a:xfrm>
          <a:prstGeom prst="rect">
            <a:avLst/>
          </a:prstGeom>
        </p:spPr>
        <p:txBody>
          <a:bodyPr wrap="square">
            <a:spAutoFit/>
          </a:bodyPr>
          <a:lstStyle/>
          <a:p>
            <a:pPr fontAlgn="auto">
              <a:spcBef>
                <a:spcPts val="0"/>
              </a:spcBef>
              <a:spcAft>
                <a:spcPts val="0"/>
              </a:spcAft>
            </a:pPr>
            <a:r>
              <a:rPr lang="en-GB" sz="1400" dirty="0">
                <a:latin typeface="Century Gothic" panose="020B0502020202020204" pitchFamily="34" charset="0"/>
              </a:rPr>
              <a:t>Learning these SSC (sound-spelling correspondences) will help you to pronounce written German more confidently and to recognise and spell words you hear. </a:t>
            </a:r>
            <a:endParaRPr lang="en-GB" sz="1400" dirty="0">
              <a:solidFill>
                <a:prstClr val="black"/>
              </a:solidFill>
              <a:latin typeface="Century Gothic" panose="020B0502020202020204" pitchFamily="34" charset="0"/>
            </a:endParaRPr>
          </a:p>
        </p:txBody>
      </p:sp>
      <p:sp>
        <p:nvSpPr>
          <p:cNvPr id="19"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6</a:t>
            </a:r>
          </a:p>
        </p:txBody>
      </p:sp>
      <p:sp>
        <p:nvSpPr>
          <p:cNvPr id="20" name="TextBox 19"/>
          <p:cNvSpPr txBox="1"/>
          <p:nvPr/>
        </p:nvSpPr>
        <p:spPr>
          <a:xfrm rot="10800000" flipV="1">
            <a:off x="1336871" y="1835696"/>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falsch</a:t>
            </a:r>
            <a:endParaRPr lang="en-GB" sz="2000" dirty="0">
              <a:latin typeface="Century Gothic" panose="020B0502020202020204" pitchFamily="34" charset="0"/>
              <a:cs typeface="Calibri" panose="020F0502020204030204" pitchFamily="34" charset="0"/>
            </a:endParaRPr>
          </a:p>
        </p:txBody>
      </p:sp>
      <p:sp>
        <p:nvSpPr>
          <p:cNvPr id="21" name="TextBox 20"/>
          <p:cNvSpPr txBox="1"/>
          <p:nvPr/>
        </p:nvSpPr>
        <p:spPr>
          <a:xfrm rot="10800000" flipV="1">
            <a:off x="2471063" y="1852227"/>
            <a:ext cx="1173434" cy="353943"/>
          </a:xfrm>
          <a:prstGeom prst="rect">
            <a:avLst/>
          </a:prstGeom>
          <a:noFill/>
        </p:spPr>
        <p:txBody>
          <a:bodyPr wrap="square" rtlCol="0">
            <a:spAutoFit/>
          </a:bodyPr>
          <a:lstStyle/>
          <a:p>
            <a:pPr lvl="0" algn="ctr">
              <a:defRPr/>
            </a:pPr>
            <a:r>
              <a:rPr lang="en-GB" sz="1700" dirty="0" err="1">
                <a:latin typeface="Century Gothic" panose="020B0502020202020204" pitchFamily="34" charset="0"/>
                <a:cs typeface="Calibri" panose="020F0502020204030204" pitchFamily="34" charset="0"/>
              </a:rPr>
              <a:t>zwischen</a:t>
            </a:r>
            <a:endParaRPr lang="en-GB" sz="1700" strike="sngStrike" dirty="0">
              <a:latin typeface="Century Gothic" panose="020B0502020202020204" pitchFamily="34" charset="0"/>
              <a:cs typeface="Calibri" panose="020F0502020204030204" pitchFamily="34" charset="0"/>
            </a:endParaRPr>
          </a:p>
        </p:txBody>
      </p:sp>
      <p:sp>
        <p:nvSpPr>
          <p:cNvPr id="22" name="TextBox 21"/>
          <p:cNvSpPr txBox="1"/>
          <p:nvPr/>
        </p:nvSpPr>
        <p:spPr>
          <a:xfrm rot="10800000" flipV="1">
            <a:off x="3520016" y="1835696"/>
            <a:ext cx="1173434"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Mensch</a:t>
            </a:r>
            <a:endParaRPr lang="en-GB" sz="2000" strike="sngStrike" dirty="0">
              <a:latin typeface="Century Gothic" panose="020B0502020202020204" pitchFamily="34" charset="0"/>
              <a:cs typeface="Calibri" panose="020F0502020204030204" pitchFamily="34" charset="0"/>
            </a:endParaRPr>
          </a:p>
        </p:txBody>
      </p:sp>
      <p:sp>
        <p:nvSpPr>
          <p:cNvPr id="23" name="TextBox 22"/>
          <p:cNvSpPr txBox="1"/>
          <p:nvPr/>
        </p:nvSpPr>
        <p:spPr>
          <a:xfrm rot="10800000" flipV="1">
            <a:off x="4594969" y="1842977"/>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schnell</a:t>
            </a:r>
            <a:endParaRPr lang="en-GB" sz="2000" strike="sngStrike" dirty="0">
              <a:latin typeface="Century Gothic" panose="020B0502020202020204" pitchFamily="34" charset="0"/>
              <a:cs typeface="Calibri" panose="020F0502020204030204" pitchFamily="34" charset="0"/>
            </a:endParaRPr>
          </a:p>
        </p:txBody>
      </p:sp>
      <p:sp>
        <p:nvSpPr>
          <p:cNvPr id="24" name="TextBox 23"/>
          <p:cNvSpPr txBox="1"/>
          <p:nvPr/>
        </p:nvSpPr>
        <p:spPr>
          <a:xfrm rot="10800000" flipV="1">
            <a:off x="5679340" y="1829144"/>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schwarz</a:t>
            </a:r>
            <a:endParaRPr lang="en-GB" sz="2000" dirty="0">
              <a:latin typeface="Century Gothic" panose="020B0502020202020204" pitchFamily="34" charset="0"/>
              <a:cs typeface="Calibri" panose="020F0502020204030204" pitchFamily="34" charset="0"/>
            </a:endParaRPr>
          </a:p>
        </p:txBody>
      </p:sp>
      <p:sp>
        <p:nvSpPr>
          <p:cNvPr id="25" name="TextBox 24"/>
          <p:cNvSpPr txBox="1"/>
          <p:nvPr/>
        </p:nvSpPr>
        <p:spPr>
          <a:xfrm rot="10800000" flipV="1">
            <a:off x="1342097" y="3444528"/>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Spaß</a:t>
            </a:r>
            <a:endParaRPr lang="en-GB" sz="2000" dirty="0">
              <a:latin typeface="Century Gothic" panose="020B0502020202020204" pitchFamily="34" charset="0"/>
              <a:cs typeface="Calibri" panose="020F0502020204030204" pitchFamily="34" charset="0"/>
            </a:endParaRPr>
          </a:p>
        </p:txBody>
      </p:sp>
      <p:sp>
        <p:nvSpPr>
          <p:cNvPr id="26" name="TextBox 25"/>
          <p:cNvSpPr txBox="1"/>
          <p:nvPr/>
        </p:nvSpPr>
        <p:spPr>
          <a:xfrm rot="10800000" flipV="1">
            <a:off x="2476289" y="3468753"/>
            <a:ext cx="1173434" cy="338554"/>
          </a:xfrm>
          <a:prstGeom prst="rect">
            <a:avLst/>
          </a:prstGeom>
          <a:noFill/>
        </p:spPr>
        <p:txBody>
          <a:bodyPr wrap="square" rtlCol="0">
            <a:spAutoFit/>
          </a:bodyPr>
          <a:lstStyle/>
          <a:p>
            <a:pPr lvl="0" algn="ctr">
              <a:defRPr/>
            </a:pPr>
            <a:r>
              <a:rPr lang="en-GB" sz="1600" dirty="0" err="1">
                <a:latin typeface="Century Gothic" panose="020B0502020202020204" pitchFamily="34" charset="0"/>
                <a:cs typeface="Calibri" panose="020F0502020204030204" pitchFamily="34" charset="0"/>
              </a:rPr>
              <a:t>sprechen</a:t>
            </a:r>
            <a:endParaRPr lang="en-GB" sz="1600" strike="sngStrike" dirty="0">
              <a:latin typeface="Century Gothic" panose="020B0502020202020204" pitchFamily="34" charset="0"/>
              <a:cs typeface="Calibri" panose="020F0502020204030204" pitchFamily="34" charset="0"/>
            </a:endParaRPr>
          </a:p>
        </p:txBody>
      </p:sp>
      <p:sp>
        <p:nvSpPr>
          <p:cNvPr id="27" name="TextBox 26"/>
          <p:cNvSpPr txBox="1"/>
          <p:nvPr/>
        </p:nvSpPr>
        <p:spPr>
          <a:xfrm rot="10800000" flipV="1">
            <a:off x="3525242" y="3444528"/>
            <a:ext cx="1173434"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Sport</a:t>
            </a:r>
            <a:endParaRPr lang="en-GB" sz="2000" strike="sngStrike" dirty="0">
              <a:latin typeface="Century Gothic" panose="020B0502020202020204" pitchFamily="34" charset="0"/>
              <a:cs typeface="Calibri" panose="020F0502020204030204" pitchFamily="34" charset="0"/>
            </a:endParaRPr>
          </a:p>
        </p:txBody>
      </p:sp>
      <p:sp>
        <p:nvSpPr>
          <p:cNvPr id="28" name="TextBox 27"/>
          <p:cNvSpPr txBox="1"/>
          <p:nvPr/>
        </p:nvSpPr>
        <p:spPr>
          <a:xfrm rot="10800000" flipV="1">
            <a:off x="4600195" y="3451809"/>
            <a:ext cx="126511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Sprache</a:t>
            </a:r>
            <a:endParaRPr lang="en-GB" sz="2000" strike="sngStrike" dirty="0">
              <a:latin typeface="Century Gothic" panose="020B0502020202020204" pitchFamily="34" charset="0"/>
              <a:cs typeface="Calibri" panose="020F0502020204030204" pitchFamily="34" charset="0"/>
            </a:endParaRPr>
          </a:p>
        </p:txBody>
      </p:sp>
      <p:sp>
        <p:nvSpPr>
          <p:cNvPr id="29" name="TextBox 28"/>
          <p:cNvSpPr txBox="1"/>
          <p:nvPr/>
        </p:nvSpPr>
        <p:spPr>
          <a:xfrm rot="10800000" flipV="1">
            <a:off x="5684566" y="3437976"/>
            <a:ext cx="1173434" cy="400110"/>
          </a:xfrm>
          <a:prstGeom prst="rect">
            <a:avLst/>
          </a:prstGeom>
          <a:noFill/>
        </p:spPr>
        <p:txBody>
          <a:bodyPr wrap="square" rtlCol="0">
            <a:spAutoFit/>
          </a:bodyPr>
          <a:lstStyle/>
          <a:p>
            <a:pPr algn="ctr"/>
            <a:r>
              <a:rPr lang="en-GB" sz="2000" dirty="0">
                <a:latin typeface="Century Gothic" panose="020B0502020202020204" pitchFamily="34" charset="0"/>
                <a:cs typeface="Calibri" panose="020F0502020204030204" pitchFamily="34" charset="0"/>
              </a:rPr>
              <a:t>Spiel</a:t>
            </a:r>
          </a:p>
        </p:txBody>
      </p:sp>
      <p:pic>
        <p:nvPicPr>
          <p:cNvPr id="4" name="Picture 3"/>
          <p:cNvPicPr>
            <a:picLocks noChangeAspect="1"/>
          </p:cNvPicPr>
          <p:nvPr/>
        </p:nvPicPr>
        <p:blipFill>
          <a:blip r:embed="rId7"/>
          <a:stretch>
            <a:fillRect/>
          </a:stretch>
        </p:blipFill>
        <p:spPr>
          <a:xfrm>
            <a:off x="1582071" y="1102609"/>
            <a:ext cx="686291" cy="718587"/>
          </a:xfrm>
          <a:prstGeom prst="rect">
            <a:avLst/>
          </a:prstGeom>
        </p:spPr>
      </p:pic>
      <p:pic>
        <p:nvPicPr>
          <p:cNvPr id="5" name="Picture 4"/>
          <p:cNvPicPr>
            <a:picLocks noChangeAspect="1"/>
          </p:cNvPicPr>
          <p:nvPr/>
        </p:nvPicPr>
        <p:blipFill>
          <a:blip r:embed="rId8"/>
          <a:stretch>
            <a:fillRect/>
          </a:stretch>
        </p:blipFill>
        <p:spPr>
          <a:xfrm>
            <a:off x="2650634" y="1266920"/>
            <a:ext cx="758586" cy="519579"/>
          </a:xfrm>
          <a:prstGeom prst="rect">
            <a:avLst/>
          </a:prstGeom>
        </p:spPr>
      </p:pic>
      <p:pic>
        <p:nvPicPr>
          <p:cNvPr id="6" name="Picture 5"/>
          <p:cNvPicPr>
            <a:picLocks noChangeAspect="1"/>
          </p:cNvPicPr>
          <p:nvPr/>
        </p:nvPicPr>
        <p:blipFill>
          <a:blip r:embed="rId9"/>
          <a:stretch>
            <a:fillRect/>
          </a:stretch>
        </p:blipFill>
        <p:spPr>
          <a:xfrm>
            <a:off x="3563327" y="1159471"/>
            <a:ext cx="1102542" cy="613786"/>
          </a:xfrm>
          <a:prstGeom prst="rect">
            <a:avLst/>
          </a:prstGeom>
        </p:spPr>
      </p:pic>
      <p:pic>
        <p:nvPicPr>
          <p:cNvPr id="7" name="Picture 6"/>
          <p:cNvPicPr>
            <a:picLocks noChangeAspect="1"/>
          </p:cNvPicPr>
          <p:nvPr/>
        </p:nvPicPr>
        <p:blipFill>
          <a:blip r:embed="rId10"/>
          <a:stretch>
            <a:fillRect/>
          </a:stretch>
        </p:blipFill>
        <p:spPr>
          <a:xfrm>
            <a:off x="4891142" y="1327103"/>
            <a:ext cx="756401" cy="525127"/>
          </a:xfrm>
          <a:prstGeom prst="rect">
            <a:avLst/>
          </a:prstGeom>
        </p:spPr>
      </p:pic>
      <p:sp>
        <p:nvSpPr>
          <p:cNvPr id="30" name="TextBox 29"/>
          <p:cNvSpPr txBox="1"/>
          <p:nvPr/>
        </p:nvSpPr>
        <p:spPr>
          <a:xfrm>
            <a:off x="4498063" y="950646"/>
            <a:ext cx="1367246" cy="400110"/>
          </a:xfrm>
          <a:prstGeom prst="rect">
            <a:avLst/>
          </a:prstGeom>
          <a:noFill/>
        </p:spPr>
        <p:txBody>
          <a:bodyPr wrap="square" rtlCol="0">
            <a:spAutoFit/>
          </a:bodyPr>
          <a:lstStyle/>
          <a:p>
            <a:pPr algn="ctr" fontAlgn="auto">
              <a:spcBef>
                <a:spcPts val="0"/>
              </a:spcBef>
              <a:spcAft>
                <a:spcPts val="0"/>
              </a:spcAft>
            </a:pPr>
            <a:r>
              <a:rPr lang="en-GB" sz="2000" dirty="0">
                <a:latin typeface="Century Gothic" panose="020B0502020202020204" pitchFamily="34" charset="0"/>
              </a:rPr>
              <a:t>[fast]</a:t>
            </a:r>
          </a:p>
        </p:txBody>
      </p:sp>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58909" y="1153320"/>
            <a:ext cx="711489" cy="673543"/>
          </a:xfrm>
          <a:prstGeom prst="rect">
            <a:avLst/>
          </a:prstGeom>
        </p:spPr>
      </p:pic>
      <p:pic>
        <p:nvPicPr>
          <p:cNvPr id="32" name="Picture 8" descr="Image result for emojis facebook"/>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34396" t="1777" r="55252" b="85273"/>
          <a:stretch/>
        </p:blipFill>
        <p:spPr bwMode="auto">
          <a:xfrm>
            <a:off x="1625658" y="2939998"/>
            <a:ext cx="599116" cy="6343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283388" y="2680892"/>
            <a:ext cx="1367246"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[fun (noun)]</a:t>
            </a:r>
          </a:p>
        </p:txBody>
      </p:sp>
      <p:pic>
        <p:nvPicPr>
          <p:cNvPr id="8" name="Picture 7"/>
          <p:cNvPicPr>
            <a:picLocks noChangeAspect="1"/>
          </p:cNvPicPr>
          <p:nvPr/>
        </p:nvPicPr>
        <p:blipFill>
          <a:blip r:embed="rId13"/>
          <a:stretch>
            <a:fillRect/>
          </a:stretch>
        </p:blipFill>
        <p:spPr>
          <a:xfrm>
            <a:off x="2554123" y="2763900"/>
            <a:ext cx="933698" cy="936175"/>
          </a:xfrm>
          <a:prstGeom prst="rect">
            <a:avLst/>
          </a:prstGeom>
        </p:spPr>
      </p:pic>
      <p:pic>
        <p:nvPicPr>
          <p:cNvPr id="34" name="Picture 33"/>
          <p:cNvPicPr>
            <a:picLocks noChangeAspect="1"/>
          </p:cNvPicPr>
          <p:nvPr/>
        </p:nvPicPr>
        <p:blipFill>
          <a:blip r:embed="rId14"/>
          <a:stretch>
            <a:fillRect/>
          </a:stretch>
        </p:blipFill>
        <p:spPr>
          <a:xfrm>
            <a:off x="3669459" y="3074342"/>
            <a:ext cx="925510" cy="345305"/>
          </a:xfrm>
          <a:prstGeom prst="rect">
            <a:avLst/>
          </a:prstGeom>
        </p:spPr>
      </p:pic>
      <p:pic>
        <p:nvPicPr>
          <p:cNvPr id="35" name="Picture 34"/>
          <p:cNvPicPr>
            <a:picLocks noChangeAspect="1"/>
          </p:cNvPicPr>
          <p:nvPr/>
        </p:nvPicPr>
        <p:blipFill>
          <a:blip r:embed="rId15"/>
          <a:stretch>
            <a:fillRect/>
          </a:stretch>
        </p:blipFill>
        <p:spPr>
          <a:xfrm>
            <a:off x="4847105" y="2811322"/>
            <a:ext cx="779752" cy="733884"/>
          </a:xfrm>
          <a:prstGeom prst="rect">
            <a:avLst/>
          </a:prstGeom>
        </p:spPr>
      </p:pic>
      <p:pic>
        <p:nvPicPr>
          <p:cNvPr id="36" name="Picture 35"/>
          <p:cNvPicPr>
            <a:picLocks noChangeAspect="1"/>
          </p:cNvPicPr>
          <p:nvPr/>
        </p:nvPicPr>
        <p:blipFill>
          <a:blip r:embed="rId16"/>
          <a:stretch>
            <a:fillRect/>
          </a:stretch>
        </p:blipFill>
        <p:spPr>
          <a:xfrm>
            <a:off x="5938119" y="2754368"/>
            <a:ext cx="724479" cy="666822"/>
          </a:xfrm>
          <a:prstGeom prst="rect">
            <a:avLst/>
          </a:prstGeom>
        </p:spPr>
      </p:pic>
      <p:sp>
        <p:nvSpPr>
          <p:cNvPr id="37" name="TextBox 36"/>
          <p:cNvSpPr txBox="1"/>
          <p:nvPr/>
        </p:nvSpPr>
        <p:spPr>
          <a:xfrm rot="10800000" flipV="1">
            <a:off x="1292616" y="4739020"/>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Gesetz</a:t>
            </a:r>
            <a:endParaRPr lang="en-GB" sz="2000" dirty="0">
              <a:latin typeface="Century Gothic" panose="020B0502020202020204" pitchFamily="34" charset="0"/>
              <a:cs typeface="Calibri" panose="020F0502020204030204" pitchFamily="34" charset="0"/>
            </a:endParaRPr>
          </a:p>
        </p:txBody>
      </p:sp>
      <p:sp>
        <p:nvSpPr>
          <p:cNvPr id="38" name="TextBox 37"/>
          <p:cNvSpPr txBox="1"/>
          <p:nvPr/>
        </p:nvSpPr>
        <p:spPr>
          <a:xfrm rot="10800000" flipV="1">
            <a:off x="2426808" y="4732467"/>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reisen</a:t>
            </a:r>
            <a:endParaRPr lang="en-GB" sz="2000" strike="sngStrike" dirty="0">
              <a:latin typeface="Century Gothic" panose="020B0502020202020204" pitchFamily="34" charset="0"/>
              <a:cs typeface="Calibri" panose="020F0502020204030204" pitchFamily="34" charset="0"/>
            </a:endParaRPr>
          </a:p>
        </p:txBody>
      </p:sp>
      <p:sp>
        <p:nvSpPr>
          <p:cNvPr id="39" name="TextBox 38"/>
          <p:cNvSpPr txBox="1"/>
          <p:nvPr/>
        </p:nvSpPr>
        <p:spPr>
          <a:xfrm rot="10800000" flipV="1">
            <a:off x="3475761" y="4754409"/>
            <a:ext cx="1173434" cy="369332"/>
          </a:xfrm>
          <a:prstGeom prst="rect">
            <a:avLst/>
          </a:prstGeom>
          <a:noFill/>
        </p:spPr>
        <p:txBody>
          <a:bodyPr wrap="square" rtlCol="0">
            <a:spAutoFit/>
          </a:bodyPr>
          <a:lstStyle/>
          <a:p>
            <a:pPr lvl="0" algn="ctr">
              <a:defRPr/>
            </a:pPr>
            <a:r>
              <a:rPr lang="en-GB" dirty="0" err="1">
                <a:latin typeface="Century Gothic" panose="020B0502020202020204" pitchFamily="34" charset="0"/>
                <a:cs typeface="Calibri" panose="020F0502020204030204" pitchFamily="34" charset="0"/>
              </a:rPr>
              <a:t>langsam</a:t>
            </a:r>
            <a:endParaRPr lang="en-GB" strike="sngStrike" dirty="0">
              <a:latin typeface="Century Gothic" panose="020B0502020202020204" pitchFamily="34" charset="0"/>
              <a:cs typeface="Calibri" panose="020F0502020204030204" pitchFamily="34" charset="0"/>
            </a:endParaRPr>
          </a:p>
        </p:txBody>
      </p:sp>
      <p:sp>
        <p:nvSpPr>
          <p:cNvPr id="40" name="TextBox 39"/>
          <p:cNvSpPr txBox="1"/>
          <p:nvPr/>
        </p:nvSpPr>
        <p:spPr>
          <a:xfrm rot="10800000" flipV="1">
            <a:off x="4550714" y="4746301"/>
            <a:ext cx="126511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Seite</a:t>
            </a:r>
            <a:endParaRPr lang="en-GB" sz="2000" strike="sngStrike" dirty="0">
              <a:latin typeface="Century Gothic" panose="020B0502020202020204" pitchFamily="34" charset="0"/>
              <a:cs typeface="Calibri" panose="020F0502020204030204" pitchFamily="34" charset="0"/>
            </a:endParaRPr>
          </a:p>
        </p:txBody>
      </p:sp>
      <p:sp>
        <p:nvSpPr>
          <p:cNvPr id="41" name="TextBox 40"/>
          <p:cNvSpPr txBox="1"/>
          <p:nvPr/>
        </p:nvSpPr>
        <p:spPr>
          <a:xfrm rot="10800000" flipV="1">
            <a:off x="5635085" y="4732468"/>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Satz</a:t>
            </a:r>
            <a:endParaRPr lang="en-GB" sz="2000" dirty="0">
              <a:latin typeface="Century Gothic" panose="020B0502020202020204" pitchFamily="34" charset="0"/>
              <a:cs typeface="Calibri" panose="020F0502020204030204" pitchFamily="34" charset="0"/>
            </a:endParaRPr>
          </a:p>
        </p:txBody>
      </p:sp>
      <p:sp>
        <p:nvSpPr>
          <p:cNvPr id="42" name="TextBox 41"/>
          <p:cNvSpPr txBox="1"/>
          <p:nvPr/>
        </p:nvSpPr>
        <p:spPr>
          <a:xfrm rot="10800000" flipV="1">
            <a:off x="1285314" y="5991850"/>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Fußball</a:t>
            </a:r>
            <a:endParaRPr lang="en-GB" sz="2000" dirty="0">
              <a:latin typeface="Century Gothic" panose="020B0502020202020204" pitchFamily="34" charset="0"/>
              <a:cs typeface="Calibri" panose="020F0502020204030204" pitchFamily="34" charset="0"/>
            </a:endParaRPr>
          </a:p>
        </p:txBody>
      </p:sp>
      <p:sp>
        <p:nvSpPr>
          <p:cNvPr id="43" name="TextBox 42"/>
          <p:cNvSpPr txBox="1"/>
          <p:nvPr/>
        </p:nvSpPr>
        <p:spPr>
          <a:xfrm rot="10800000" flipV="1">
            <a:off x="2419506" y="6000686"/>
            <a:ext cx="1173434" cy="369332"/>
          </a:xfrm>
          <a:prstGeom prst="rect">
            <a:avLst/>
          </a:prstGeom>
          <a:noFill/>
        </p:spPr>
        <p:txBody>
          <a:bodyPr wrap="square" rtlCol="0">
            <a:spAutoFit/>
          </a:bodyPr>
          <a:lstStyle/>
          <a:p>
            <a:pPr lvl="0" algn="ctr">
              <a:defRPr/>
            </a:pPr>
            <a:r>
              <a:rPr lang="en-GB" dirty="0" err="1">
                <a:latin typeface="Century Gothic" panose="020B0502020202020204" pitchFamily="34" charset="0"/>
                <a:cs typeface="Calibri" panose="020F0502020204030204" pitchFamily="34" charset="0"/>
              </a:rPr>
              <a:t>heißen</a:t>
            </a:r>
            <a:endParaRPr lang="en-GB" strike="sngStrike" dirty="0">
              <a:latin typeface="Century Gothic" panose="020B0502020202020204" pitchFamily="34" charset="0"/>
              <a:cs typeface="Calibri" panose="020F0502020204030204" pitchFamily="34" charset="0"/>
            </a:endParaRPr>
          </a:p>
        </p:txBody>
      </p:sp>
      <p:sp>
        <p:nvSpPr>
          <p:cNvPr id="44" name="TextBox 43"/>
          <p:cNvSpPr txBox="1"/>
          <p:nvPr/>
        </p:nvSpPr>
        <p:spPr>
          <a:xfrm rot="10800000" flipV="1">
            <a:off x="3468459" y="5991850"/>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damals</a:t>
            </a:r>
            <a:endParaRPr lang="en-GB" sz="2000" strike="sngStrike" dirty="0">
              <a:latin typeface="Century Gothic" panose="020B0502020202020204" pitchFamily="34" charset="0"/>
              <a:cs typeface="Calibri" panose="020F0502020204030204" pitchFamily="34" charset="0"/>
            </a:endParaRPr>
          </a:p>
        </p:txBody>
      </p:sp>
      <p:sp>
        <p:nvSpPr>
          <p:cNvPr id="45" name="TextBox 44"/>
          <p:cNvSpPr txBox="1"/>
          <p:nvPr/>
        </p:nvSpPr>
        <p:spPr>
          <a:xfrm rot="10800000" flipV="1">
            <a:off x="4543412" y="6045297"/>
            <a:ext cx="1265114" cy="307777"/>
          </a:xfrm>
          <a:prstGeom prst="rect">
            <a:avLst/>
          </a:prstGeom>
          <a:noFill/>
        </p:spPr>
        <p:txBody>
          <a:bodyPr wrap="square" rtlCol="0">
            <a:spAutoFit/>
          </a:bodyPr>
          <a:lstStyle/>
          <a:p>
            <a:pPr lvl="0" algn="ctr">
              <a:defRPr/>
            </a:pPr>
            <a:r>
              <a:rPr lang="en-GB" sz="1400" dirty="0" err="1">
                <a:latin typeface="Century Gothic" panose="020B0502020202020204" pitchFamily="34" charset="0"/>
                <a:cs typeface="Calibri" panose="020F0502020204030204" pitchFamily="34" charset="0"/>
              </a:rPr>
              <a:t>ein</a:t>
            </a:r>
            <a:r>
              <a:rPr lang="en-GB" sz="1400" dirty="0">
                <a:latin typeface="Century Gothic" panose="020B0502020202020204" pitchFamily="34" charset="0"/>
                <a:cs typeface="Calibri" panose="020F0502020204030204" pitchFamily="34" charset="0"/>
              </a:rPr>
              <a:t> </a:t>
            </a:r>
            <a:r>
              <a:rPr lang="en-GB" sz="1400" dirty="0" err="1">
                <a:latin typeface="Century Gothic" panose="020B0502020202020204" pitchFamily="34" charset="0"/>
                <a:cs typeface="Calibri" panose="020F0502020204030204" pitchFamily="34" charset="0"/>
              </a:rPr>
              <a:t>bisschen</a:t>
            </a:r>
            <a:endParaRPr lang="en-GB" sz="1400" strike="sngStrike" dirty="0">
              <a:latin typeface="Century Gothic" panose="020B0502020202020204" pitchFamily="34" charset="0"/>
              <a:cs typeface="Calibri" panose="020F0502020204030204" pitchFamily="34" charset="0"/>
            </a:endParaRPr>
          </a:p>
        </p:txBody>
      </p:sp>
      <p:sp>
        <p:nvSpPr>
          <p:cNvPr id="46" name="TextBox 45"/>
          <p:cNvSpPr txBox="1"/>
          <p:nvPr/>
        </p:nvSpPr>
        <p:spPr>
          <a:xfrm rot="10800000" flipV="1">
            <a:off x="5726973" y="5985297"/>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lassen</a:t>
            </a:r>
            <a:endParaRPr lang="en-GB" sz="2000" dirty="0">
              <a:latin typeface="Century Gothic" panose="020B0502020202020204" pitchFamily="34" charset="0"/>
              <a:cs typeface="Calibri" panose="020F0502020204030204" pitchFamily="34" charset="0"/>
            </a:endParaRPr>
          </a:p>
        </p:txBody>
      </p:sp>
      <p:sp>
        <p:nvSpPr>
          <p:cNvPr id="47" name="TextBox 46"/>
          <p:cNvSpPr txBox="1"/>
          <p:nvPr/>
        </p:nvSpPr>
        <p:spPr>
          <a:xfrm rot="10800000" flipV="1">
            <a:off x="1336871" y="7269266"/>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schwer</a:t>
            </a:r>
            <a:endParaRPr lang="en-GB" sz="2000" dirty="0">
              <a:latin typeface="Century Gothic" panose="020B0502020202020204" pitchFamily="34" charset="0"/>
              <a:cs typeface="Calibri" panose="020F0502020204030204" pitchFamily="34" charset="0"/>
            </a:endParaRPr>
          </a:p>
        </p:txBody>
      </p:sp>
      <p:sp>
        <p:nvSpPr>
          <p:cNvPr id="48" name="TextBox 47"/>
          <p:cNvSpPr txBox="1"/>
          <p:nvPr/>
        </p:nvSpPr>
        <p:spPr>
          <a:xfrm rot="10800000" flipV="1">
            <a:off x="2471063" y="7262713"/>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Herz</a:t>
            </a:r>
            <a:endParaRPr lang="en-GB" sz="2000" strike="sngStrike" dirty="0">
              <a:latin typeface="Century Gothic" panose="020B0502020202020204" pitchFamily="34" charset="0"/>
              <a:cs typeface="Calibri" panose="020F0502020204030204" pitchFamily="34" charset="0"/>
            </a:endParaRPr>
          </a:p>
        </p:txBody>
      </p:sp>
      <p:sp>
        <p:nvSpPr>
          <p:cNvPr id="49" name="TextBox 48"/>
          <p:cNvSpPr txBox="1"/>
          <p:nvPr/>
        </p:nvSpPr>
        <p:spPr>
          <a:xfrm rot="10800000" flipV="1">
            <a:off x="3520016" y="7269266"/>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erst</a:t>
            </a:r>
            <a:endParaRPr lang="en-GB" sz="2000" strike="sngStrike" dirty="0">
              <a:latin typeface="Century Gothic" panose="020B0502020202020204" pitchFamily="34" charset="0"/>
              <a:cs typeface="Calibri" panose="020F0502020204030204" pitchFamily="34" charset="0"/>
            </a:endParaRPr>
          </a:p>
        </p:txBody>
      </p:sp>
      <p:sp>
        <p:nvSpPr>
          <p:cNvPr id="50" name="TextBox 49"/>
          <p:cNvSpPr txBox="1"/>
          <p:nvPr/>
        </p:nvSpPr>
        <p:spPr>
          <a:xfrm rot="10800000" flipV="1">
            <a:off x="4594969" y="7276547"/>
            <a:ext cx="126511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wer</a:t>
            </a:r>
            <a:r>
              <a:rPr lang="en-GB" sz="2000" dirty="0">
                <a:latin typeface="Century Gothic" panose="020B0502020202020204" pitchFamily="34" charset="0"/>
                <a:cs typeface="Calibri" panose="020F0502020204030204" pitchFamily="34" charset="0"/>
              </a:rPr>
              <a:t>?</a:t>
            </a:r>
            <a:endParaRPr lang="en-GB" sz="2000" strike="sngStrike" dirty="0">
              <a:latin typeface="Century Gothic" panose="020B0502020202020204" pitchFamily="34" charset="0"/>
              <a:cs typeface="Calibri" panose="020F0502020204030204" pitchFamily="34" charset="0"/>
            </a:endParaRPr>
          </a:p>
        </p:txBody>
      </p:sp>
      <p:sp>
        <p:nvSpPr>
          <p:cNvPr id="51" name="TextBox 50"/>
          <p:cNvSpPr txBox="1"/>
          <p:nvPr/>
        </p:nvSpPr>
        <p:spPr>
          <a:xfrm rot="10800000" flipV="1">
            <a:off x="5679340" y="7262714"/>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lernen</a:t>
            </a:r>
            <a:endParaRPr lang="en-GB" sz="2000" dirty="0">
              <a:latin typeface="Century Gothic" panose="020B0502020202020204" pitchFamily="34" charset="0"/>
              <a:cs typeface="Calibri" panose="020F0502020204030204" pitchFamily="34" charset="0"/>
            </a:endParaRPr>
          </a:p>
        </p:txBody>
      </p:sp>
      <p:sp>
        <p:nvSpPr>
          <p:cNvPr id="52" name="TextBox 51"/>
          <p:cNvSpPr txBox="1"/>
          <p:nvPr/>
        </p:nvSpPr>
        <p:spPr>
          <a:xfrm rot="10800000" flipV="1">
            <a:off x="1305074" y="8557097"/>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Eltern</a:t>
            </a:r>
            <a:endParaRPr lang="en-GB" sz="2000" dirty="0">
              <a:latin typeface="Century Gothic" panose="020B0502020202020204" pitchFamily="34" charset="0"/>
              <a:cs typeface="Calibri" panose="020F0502020204030204" pitchFamily="34" charset="0"/>
            </a:endParaRPr>
          </a:p>
        </p:txBody>
      </p:sp>
      <p:sp>
        <p:nvSpPr>
          <p:cNvPr id="54" name="TextBox 53"/>
          <p:cNvSpPr txBox="1"/>
          <p:nvPr/>
        </p:nvSpPr>
        <p:spPr>
          <a:xfrm rot="10800000" flipV="1">
            <a:off x="3488219" y="8557097"/>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hundert</a:t>
            </a:r>
            <a:endParaRPr lang="en-GB" sz="2000" strike="sngStrike" dirty="0">
              <a:latin typeface="Century Gothic" panose="020B0502020202020204" pitchFamily="34" charset="0"/>
              <a:cs typeface="Calibri" panose="020F0502020204030204" pitchFamily="34" charset="0"/>
            </a:endParaRPr>
          </a:p>
        </p:txBody>
      </p:sp>
      <p:sp>
        <p:nvSpPr>
          <p:cNvPr id="55" name="TextBox 54"/>
          <p:cNvSpPr txBox="1"/>
          <p:nvPr/>
        </p:nvSpPr>
        <p:spPr>
          <a:xfrm rot="10800000" flipV="1">
            <a:off x="4563172" y="8564378"/>
            <a:ext cx="126511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aber</a:t>
            </a:r>
            <a:endParaRPr lang="en-GB" sz="2000" strike="sngStrike" dirty="0">
              <a:latin typeface="Century Gothic" panose="020B0502020202020204" pitchFamily="34" charset="0"/>
              <a:cs typeface="Calibri" panose="020F0502020204030204" pitchFamily="34" charset="0"/>
            </a:endParaRPr>
          </a:p>
        </p:txBody>
      </p:sp>
      <p:sp>
        <p:nvSpPr>
          <p:cNvPr id="56" name="TextBox 55"/>
          <p:cNvSpPr txBox="1"/>
          <p:nvPr/>
        </p:nvSpPr>
        <p:spPr>
          <a:xfrm rot="10800000" flipV="1">
            <a:off x="5698507" y="8564378"/>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oder</a:t>
            </a:r>
            <a:endParaRPr lang="en-GB" sz="2000" dirty="0">
              <a:latin typeface="Century Gothic" panose="020B0502020202020204" pitchFamily="34" charset="0"/>
              <a:cs typeface="Calibri" panose="020F0502020204030204" pitchFamily="34" charset="0"/>
            </a:endParaRPr>
          </a:p>
        </p:txBody>
      </p:sp>
      <p:pic>
        <p:nvPicPr>
          <p:cNvPr id="57" name="Picture 56"/>
          <p:cNvPicPr>
            <a:picLocks noChangeAspect="1"/>
          </p:cNvPicPr>
          <p:nvPr/>
        </p:nvPicPr>
        <p:blipFill>
          <a:blip r:embed="rId17"/>
          <a:stretch>
            <a:fillRect/>
          </a:stretch>
        </p:blipFill>
        <p:spPr>
          <a:xfrm>
            <a:off x="1467420" y="4247509"/>
            <a:ext cx="881039" cy="442452"/>
          </a:xfrm>
          <a:prstGeom prst="rect">
            <a:avLst/>
          </a:prstGeom>
        </p:spPr>
      </p:pic>
      <p:pic>
        <p:nvPicPr>
          <p:cNvPr id="58" name="Picture 57"/>
          <p:cNvPicPr>
            <a:picLocks noChangeAspect="1"/>
          </p:cNvPicPr>
          <p:nvPr/>
        </p:nvPicPr>
        <p:blipFill>
          <a:blip r:embed="rId18"/>
          <a:stretch>
            <a:fillRect/>
          </a:stretch>
        </p:blipFill>
        <p:spPr>
          <a:xfrm>
            <a:off x="2607949" y="4075690"/>
            <a:ext cx="783758" cy="786090"/>
          </a:xfrm>
          <a:prstGeom prst="rect">
            <a:avLst/>
          </a:prstGeom>
        </p:spPr>
      </p:pic>
      <p:pic>
        <p:nvPicPr>
          <p:cNvPr id="59" name="Picture 58"/>
          <p:cNvPicPr>
            <a:picLocks noChangeAspect="1"/>
          </p:cNvPicPr>
          <p:nvPr/>
        </p:nvPicPr>
        <p:blipFill>
          <a:blip r:embed="rId19"/>
          <a:stretch>
            <a:fillRect/>
          </a:stretch>
        </p:blipFill>
        <p:spPr>
          <a:xfrm>
            <a:off x="3640979" y="4278905"/>
            <a:ext cx="938725" cy="498470"/>
          </a:xfrm>
          <a:prstGeom prst="rect">
            <a:avLst/>
          </a:prstGeom>
        </p:spPr>
      </p:pic>
      <p:pic>
        <p:nvPicPr>
          <p:cNvPr id="60" name="Picture 59"/>
          <p:cNvPicPr>
            <a:picLocks noChangeAspect="1"/>
          </p:cNvPicPr>
          <p:nvPr/>
        </p:nvPicPr>
        <p:blipFill>
          <a:blip r:embed="rId20"/>
          <a:stretch>
            <a:fillRect/>
          </a:stretch>
        </p:blipFill>
        <p:spPr>
          <a:xfrm>
            <a:off x="4912984" y="4153984"/>
            <a:ext cx="504545" cy="639842"/>
          </a:xfrm>
          <a:prstGeom prst="rect">
            <a:avLst/>
          </a:prstGeom>
        </p:spPr>
      </p:pic>
      <p:pic>
        <p:nvPicPr>
          <p:cNvPr id="61" name="Picture 60"/>
          <p:cNvPicPr>
            <a:picLocks noChangeAspect="1"/>
          </p:cNvPicPr>
          <p:nvPr/>
        </p:nvPicPr>
        <p:blipFill>
          <a:blip r:embed="rId21"/>
          <a:stretch>
            <a:fillRect/>
          </a:stretch>
        </p:blipFill>
        <p:spPr>
          <a:xfrm>
            <a:off x="5735434" y="4247363"/>
            <a:ext cx="1251335" cy="561553"/>
          </a:xfrm>
          <a:prstGeom prst="rect">
            <a:avLst/>
          </a:prstGeom>
        </p:spPr>
      </p:pic>
      <p:pic>
        <p:nvPicPr>
          <p:cNvPr id="62" name="Picture 6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620385" y="5448335"/>
            <a:ext cx="549575" cy="552351"/>
          </a:xfrm>
          <a:prstGeom prst="rect">
            <a:avLst/>
          </a:prstGeom>
        </p:spPr>
      </p:pic>
      <p:pic>
        <p:nvPicPr>
          <p:cNvPr id="63" name="Picture 62"/>
          <p:cNvPicPr>
            <a:picLocks noChangeAspect="1"/>
          </p:cNvPicPr>
          <p:nvPr/>
        </p:nvPicPr>
        <p:blipFill>
          <a:blip r:embed="rId23"/>
          <a:stretch>
            <a:fillRect/>
          </a:stretch>
        </p:blipFill>
        <p:spPr>
          <a:xfrm>
            <a:off x="2474171" y="5297817"/>
            <a:ext cx="761120" cy="744522"/>
          </a:xfrm>
          <a:prstGeom prst="rect">
            <a:avLst/>
          </a:prstGeom>
        </p:spPr>
      </p:pic>
      <p:pic>
        <p:nvPicPr>
          <p:cNvPr id="64" name="Picture 63"/>
          <p:cNvPicPr>
            <a:picLocks noChangeAspect="1"/>
          </p:cNvPicPr>
          <p:nvPr/>
        </p:nvPicPr>
        <p:blipFill>
          <a:blip r:embed="rId24"/>
          <a:stretch>
            <a:fillRect/>
          </a:stretch>
        </p:blipFill>
        <p:spPr>
          <a:xfrm>
            <a:off x="3546490" y="5608081"/>
            <a:ext cx="995951" cy="441147"/>
          </a:xfrm>
          <a:prstGeom prst="rect">
            <a:avLst/>
          </a:prstGeom>
        </p:spPr>
      </p:pic>
      <p:pic>
        <p:nvPicPr>
          <p:cNvPr id="65" name="Picture 64"/>
          <p:cNvPicPr>
            <a:picLocks noChangeAspect="1"/>
          </p:cNvPicPr>
          <p:nvPr/>
        </p:nvPicPr>
        <p:blipFill>
          <a:blip r:embed="rId25"/>
          <a:stretch>
            <a:fillRect/>
          </a:stretch>
        </p:blipFill>
        <p:spPr>
          <a:xfrm>
            <a:off x="4711373" y="5466430"/>
            <a:ext cx="982618" cy="488469"/>
          </a:xfrm>
          <a:prstGeom prst="rect">
            <a:avLst/>
          </a:prstGeom>
        </p:spPr>
      </p:pic>
      <p:pic>
        <p:nvPicPr>
          <p:cNvPr id="66" name="Picture 65"/>
          <p:cNvPicPr>
            <a:picLocks noChangeAspect="1"/>
          </p:cNvPicPr>
          <p:nvPr/>
        </p:nvPicPr>
        <p:blipFill>
          <a:blip r:embed="rId26"/>
          <a:stretch>
            <a:fillRect/>
          </a:stretch>
        </p:blipFill>
        <p:spPr>
          <a:xfrm>
            <a:off x="5919914" y="5294021"/>
            <a:ext cx="814240" cy="814240"/>
          </a:xfrm>
          <a:prstGeom prst="rect">
            <a:avLst/>
          </a:prstGeom>
        </p:spPr>
      </p:pic>
      <p:pic>
        <p:nvPicPr>
          <p:cNvPr id="67" name="Picture 66"/>
          <p:cNvPicPr>
            <a:picLocks noChangeAspect="1"/>
          </p:cNvPicPr>
          <p:nvPr/>
        </p:nvPicPr>
        <p:blipFill>
          <a:blip r:embed="rId27"/>
          <a:stretch>
            <a:fillRect/>
          </a:stretch>
        </p:blipFill>
        <p:spPr>
          <a:xfrm>
            <a:off x="1410151" y="6500679"/>
            <a:ext cx="847123" cy="847123"/>
          </a:xfrm>
          <a:prstGeom prst="rect">
            <a:avLst/>
          </a:prstGeom>
        </p:spPr>
      </p:pic>
      <p:pic>
        <p:nvPicPr>
          <p:cNvPr id="68" name="Picture 6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695709" y="6669616"/>
            <a:ext cx="645943" cy="599650"/>
          </a:xfrm>
          <a:prstGeom prst="rect">
            <a:avLst/>
          </a:prstGeom>
        </p:spPr>
      </p:pic>
      <p:pic>
        <p:nvPicPr>
          <p:cNvPr id="69" name="Picture 68"/>
          <p:cNvPicPr>
            <a:picLocks noChangeAspect="1"/>
          </p:cNvPicPr>
          <p:nvPr/>
        </p:nvPicPr>
        <p:blipFill>
          <a:blip r:embed="rId29"/>
          <a:stretch>
            <a:fillRect/>
          </a:stretch>
        </p:blipFill>
        <p:spPr>
          <a:xfrm>
            <a:off x="3820904" y="6571181"/>
            <a:ext cx="1125768" cy="713358"/>
          </a:xfrm>
          <a:prstGeom prst="rect">
            <a:avLst/>
          </a:prstGeom>
        </p:spPr>
      </p:pic>
      <p:pic>
        <p:nvPicPr>
          <p:cNvPr id="70" name="Picture 6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802226" y="6536436"/>
            <a:ext cx="787003" cy="745030"/>
          </a:xfrm>
          <a:prstGeom prst="rect">
            <a:avLst/>
          </a:prstGeom>
        </p:spPr>
      </p:pic>
      <p:pic>
        <p:nvPicPr>
          <p:cNvPr id="71" name="Picture 70"/>
          <p:cNvPicPr>
            <a:picLocks noChangeAspect="1"/>
          </p:cNvPicPr>
          <p:nvPr/>
        </p:nvPicPr>
        <p:blipFill>
          <a:blip r:embed="rId3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863885" y="6566081"/>
            <a:ext cx="838972" cy="838972"/>
          </a:xfrm>
          <a:prstGeom prst="rect">
            <a:avLst/>
          </a:prstGeom>
        </p:spPr>
      </p:pic>
      <p:pic>
        <p:nvPicPr>
          <p:cNvPr id="72" name="Picture 71"/>
          <p:cNvPicPr>
            <a:picLocks noChangeAspect="1"/>
          </p:cNvPicPr>
          <p:nvPr/>
        </p:nvPicPr>
        <p:blipFill>
          <a:blip r:embed="rId32"/>
          <a:stretch>
            <a:fillRect/>
          </a:stretch>
        </p:blipFill>
        <p:spPr>
          <a:xfrm>
            <a:off x="1426216" y="7965361"/>
            <a:ext cx="959399" cy="516796"/>
          </a:xfrm>
          <a:prstGeom prst="rect">
            <a:avLst/>
          </a:prstGeom>
        </p:spPr>
      </p:pic>
      <p:pic>
        <p:nvPicPr>
          <p:cNvPr id="74" name="Picture 73"/>
          <p:cNvPicPr>
            <a:picLocks noChangeAspect="1"/>
          </p:cNvPicPr>
          <p:nvPr/>
        </p:nvPicPr>
        <p:blipFill>
          <a:blip r:embed="rId33"/>
          <a:stretch>
            <a:fillRect/>
          </a:stretch>
        </p:blipFill>
        <p:spPr>
          <a:xfrm>
            <a:off x="3641378" y="7989905"/>
            <a:ext cx="947306" cy="454921"/>
          </a:xfrm>
          <a:prstGeom prst="rect">
            <a:avLst/>
          </a:prstGeom>
        </p:spPr>
      </p:pic>
      <p:pic>
        <p:nvPicPr>
          <p:cNvPr id="75" name="Picture 74"/>
          <p:cNvPicPr>
            <a:picLocks noChangeAspect="1"/>
          </p:cNvPicPr>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55159" y="7698039"/>
            <a:ext cx="941014" cy="941014"/>
          </a:xfrm>
          <a:prstGeom prst="rect">
            <a:avLst/>
          </a:prstGeom>
        </p:spPr>
      </p:pic>
      <p:pic>
        <p:nvPicPr>
          <p:cNvPr id="76" name="Picture 75"/>
          <p:cNvPicPr>
            <a:picLocks noChangeAspect="1"/>
          </p:cNvPicPr>
          <p:nvPr/>
        </p:nvPicPr>
        <p:blipFill>
          <a:blip r:embed="rId35"/>
          <a:stretch>
            <a:fillRect/>
          </a:stretch>
        </p:blipFill>
        <p:spPr>
          <a:xfrm>
            <a:off x="5800005" y="7730620"/>
            <a:ext cx="1020971" cy="742294"/>
          </a:xfrm>
          <a:prstGeom prst="rect">
            <a:avLst/>
          </a:prstGeom>
        </p:spPr>
      </p:pic>
      <p:cxnSp>
        <p:nvCxnSpPr>
          <p:cNvPr id="77" name="Straight Connector 76"/>
          <p:cNvCxnSpPr/>
          <p:nvPr/>
        </p:nvCxnSpPr>
        <p:spPr>
          <a:xfrm flipV="1">
            <a:off x="36453" y="6483365"/>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30253" y="4047959"/>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0" y="2381044"/>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64CBF49A-6A26-E69C-FAC3-63A9E21C7B02}"/>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flipH="1">
            <a:off x="2474024" y="7890818"/>
            <a:ext cx="1118916" cy="5177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8BA90F-59C6-29EE-769C-5938930E877E}"/>
              </a:ext>
            </a:extLst>
          </p:cNvPr>
          <p:cNvSpPr txBox="1"/>
          <p:nvPr/>
        </p:nvSpPr>
        <p:spPr>
          <a:xfrm rot="10800000" flipV="1">
            <a:off x="2464899" y="8564378"/>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anders</a:t>
            </a:r>
            <a:endParaRPr lang="en-GB" sz="2000"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614644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63055" y="539209"/>
            <a:ext cx="1146662" cy="1013715"/>
          </a:xfrm>
          <a:prstGeom prst="rect">
            <a:avLst/>
          </a:prstGeom>
          <a:ln w="38100">
            <a:solidFill>
              <a:schemeClr val="tx1"/>
            </a:solidFill>
          </a:ln>
        </p:spPr>
      </p:pic>
      <p:pic>
        <p:nvPicPr>
          <p:cNvPr id="15" name="Picture 14"/>
          <p:cNvPicPr>
            <a:picLocks noChangeAspect="1"/>
          </p:cNvPicPr>
          <p:nvPr/>
        </p:nvPicPr>
        <p:blipFill>
          <a:blip r:embed="rId4"/>
          <a:stretch>
            <a:fillRect/>
          </a:stretch>
        </p:blipFill>
        <p:spPr>
          <a:xfrm>
            <a:off x="163055" y="4820892"/>
            <a:ext cx="1132599" cy="878244"/>
          </a:xfrm>
          <a:prstGeom prst="rect">
            <a:avLst/>
          </a:prstGeom>
          <a:ln w="38100">
            <a:solidFill>
              <a:schemeClr val="tx1"/>
            </a:solidFill>
          </a:ln>
        </p:spPr>
      </p:pic>
      <p:pic>
        <p:nvPicPr>
          <p:cNvPr id="16" name="Picture 15"/>
          <p:cNvPicPr>
            <a:picLocks noChangeAspect="1"/>
          </p:cNvPicPr>
          <p:nvPr/>
        </p:nvPicPr>
        <p:blipFill>
          <a:blip r:embed="rId5"/>
          <a:stretch>
            <a:fillRect/>
          </a:stretch>
        </p:blipFill>
        <p:spPr>
          <a:xfrm>
            <a:off x="172900" y="2490951"/>
            <a:ext cx="1167832" cy="903123"/>
          </a:xfrm>
          <a:prstGeom prst="rect">
            <a:avLst/>
          </a:prstGeom>
          <a:ln w="38100">
            <a:solidFill>
              <a:schemeClr val="tx1"/>
            </a:solidFill>
          </a:ln>
        </p:spPr>
      </p:pic>
      <p:pic>
        <p:nvPicPr>
          <p:cNvPr id="17" name="Picture 16"/>
          <p:cNvPicPr>
            <a:picLocks noChangeAspect="1"/>
          </p:cNvPicPr>
          <p:nvPr/>
        </p:nvPicPr>
        <p:blipFill>
          <a:blip r:embed="rId6"/>
          <a:stretch>
            <a:fillRect/>
          </a:stretch>
        </p:blipFill>
        <p:spPr>
          <a:xfrm>
            <a:off x="186477" y="7566412"/>
            <a:ext cx="1134966" cy="888890"/>
          </a:xfrm>
          <a:prstGeom prst="rect">
            <a:avLst/>
          </a:prstGeom>
          <a:ln w="38100">
            <a:solidFill>
              <a:schemeClr val="tx1"/>
            </a:solidFill>
          </a:ln>
        </p:spPr>
      </p:pic>
      <p:sp>
        <p:nvSpPr>
          <p:cNvPr id="18"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7</a:t>
            </a:r>
          </a:p>
        </p:txBody>
      </p:sp>
      <p:sp>
        <p:nvSpPr>
          <p:cNvPr id="19" name="TextBox 18"/>
          <p:cNvSpPr txBox="1"/>
          <p:nvPr/>
        </p:nvSpPr>
        <p:spPr>
          <a:xfrm rot="10800000" flipV="1">
            <a:off x="1268760" y="1234242"/>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positiv</a:t>
            </a:r>
            <a:endParaRPr lang="en-GB" sz="2000" dirty="0">
              <a:latin typeface="Century Gothic" panose="020B0502020202020204" pitchFamily="34" charset="0"/>
              <a:cs typeface="Calibri" panose="020F0502020204030204" pitchFamily="34" charset="0"/>
            </a:endParaRPr>
          </a:p>
        </p:txBody>
      </p:sp>
      <p:sp>
        <p:nvSpPr>
          <p:cNvPr id="20" name="TextBox 19"/>
          <p:cNvSpPr txBox="1"/>
          <p:nvPr/>
        </p:nvSpPr>
        <p:spPr>
          <a:xfrm rot="10800000" flipV="1">
            <a:off x="2338854" y="1241521"/>
            <a:ext cx="1173434"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bevor</a:t>
            </a:r>
            <a:endParaRPr lang="en-GB" sz="2000" strike="sngStrike" dirty="0">
              <a:latin typeface="Century Gothic" panose="020B0502020202020204" pitchFamily="34" charset="0"/>
              <a:cs typeface="Calibri" panose="020F0502020204030204" pitchFamily="34" charset="0"/>
            </a:endParaRPr>
          </a:p>
        </p:txBody>
      </p:sp>
      <p:sp>
        <p:nvSpPr>
          <p:cNvPr id="21" name="TextBox 20"/>
          <p:cNvSpPr txBox="1"/>
          <p:nvPr/>
        </p:nvSpPr>
        <p:spPr>
          <a:xfrm rot="10800000" flipV="1">
            <a:off x="3451905" y="1265019"/>
            <a:ext cx="1173434" cy="338554"/>
          </a:xfrm>
          <a:prstGeom prst="rect">
            <a:avLst/>
          </a:prstGeom>
          <a:noFill/>
        </p:spPr>
        <p:txBody>
          <a:bodyPr wrap="square" rtlCol="0">
            <a:spAutoFit/>
          </a:bodyPr>
          <a:lstStyle/>
          <a:p>
            <a:pPr lvl="0" algn="ctr">
              <a:defRPr/>
            </a:pPr>
            <a:r>
              <a:rPr lang="en-GB" sz="1600" dirty="0" err="1">
                <a:latin typeface="Century Gothic" panose="020B0502020202020204" pitchFamily="34" charset="0"/>
                <a:cs typeface="Calibri" panose="020F0502020204030204" pitchFamily="34" charset="0"/>
              </a:rPr>
              <a:t>vergessen</a:t>
            </a:r>
            <a:endParaRPr lang="en-GB" sz="1600" strike="sngStrike" dirty="0">
              <a:latin typeface="Century Gothic" panose="020B0502020202020204" pitchFamily="34" charset="0"/>
              <a:cs typeface="Calibri" panose="020F0502020204030204" pitchFamily="34" charset="0"/>
            </a:endParaRPr>
          </a:p>
        </p:txBody>
      </p:sp>
      <p:sp>
        <p:nvSpPr>
          <p:cNvPr id="22" name="TextBox 21"/>
          <p:cNvSpPr txBox="1"/>
          <p:nvPr/>
        </p:nvSpPr>
        <p:spPr>
          <a:xfrm rot="10800000" flipV="1">
            <a:off x="4526858" y="1241523"/>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voll</a:t>
            </a:r>
            <a:endParaRPr lang="en-GB" sz="2000" strike="sngStrike" dirty="0">
              <a:latin typeface="Century Gothic" panose="020B0502020202020204" pitchFamily="34" charset="0"/>
              <a:cs typeface="Calibri" panose="020F0502020204030204" pitchFamily="34" charset="0"/>
            </a:endParaRPr>
          </a:p>
        </p:txBody>
      </p:sp>
      <p:sp>
        <p:nvSpPr>
          <p:cNvPr id="23" name="TextBox 22"/>
          <p:cNvSpPr txBox="1"/>
          <p:nvPr/>
        </p:nvSpPr>
        <p:spPr>
          <a:xfrm rot="10800000" flipV="1">
            <a:off x="5639909" y="1234241"/>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Vater</a:t>
            </a:r>
            <a:endParaRPr lang="en-GB" sz="2000" dirty="0">
              <a:latin typeface="Century Gothic" panose="020B0502020202020204" pitchFamily="34" charset="0"/>
              <a:cs typeface="Calibri" panose="020F0502020204030204" pitchFamily="34" charset="0"/>
            </a:endParaRPr>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6441" y="442319"/>
            <a:ext cx="822700" cy="822700"/>
          </a:xfrm>
          <a:prstGeom prst="rect">
            <a:avLst/>
          </a:prstGeom>
        </p:spPr>
      </p:pic>
      <p:pic>
        <p:nvPicPr>
          <p:cNvPr id="4" name="Picture 3"/>
          <p:cNvPicPr>
            <a:picLocks noChangeAspect="1"/>
          </p:cNvPicPr>
          <p:nvPr/>
        </p:nvPicPr>
        <p:blipFill>
          <a:blip r:embed="rId8"/>
          <a:stretch>
            <a:fillRect/>
          </a:stretch>
        </p:blipFill>
        <p:spPr>
          <a:xfrm>
            <a:off x="2479002" y="401145"/>
            <a:ext cx="1048927" cy="801619"/>
          </a:xfrm>
          <a:prstGeom prst="rect">
            <a:avLst/>
          </a:prstGeom>
        </p:spPr>
      </p:pic>
      <p:pic>
        <p:nvPicPr>
          <p:cNvPr id="25" name="Picture 12"/>
          <p:cNvPicPr>
            <a:picLocks noChangeAspect="1" noChangeArrowheads="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664675" y="265951"/>
            <a:ext cx="857604" cy="107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8408" y="417266"/>
            <a:ext cx="602465" cy="847753"/>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9515" y="515674"/>
            <a:ext cx="674472" cy="687090"/>
          </a:xfrm>
          <a:prstGeom prst="rect">
            <a:avLst/>
          </a:prstGeom>
        </p:spPr>
      </p:pic>
      <p:pic>
        <p:nvPicPr>
          <p:cNvPr id="5" name="Picture 4"/>
          <p:cNvPicPr>
            <a:picLocks noChangeAspect="1"/>
          </p:cNvPicPr>
          <p:nvPr/>
        </p:nvPicPr>
        <p:blipFill>
          <a:blip r:embed="rId12"/>
          <a:stretch>
            <a:fillRect/>
          </a:stretch>
        </p:blipFill>
        <p:spPr>
          <a:xfrm>
            <a:off x="1420159" y="2703523"/>
            <a:ext cx="1201976" cy="488167"/>
          </a:xfrm>
          <a:prstGeom prst="rect">
            <a:avLst/>
          </a:prstGeom>
        </p:spPr>
      </p:pic>
      <p:sp>
        <p:nvSpPr>
          <p:cNvPr id="28" name="TextBox 27"/>
          <p:cNvSpPr txBox="1"/>
          <p:nvPr/>
        </p:nvSpPr>
        <p:spPr>
          <a:xfrm rot="10800000" flipV="1">
            <a:off x="1295618" y="3074586"/>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genau</a:t>
            </a:r>
            <a:endParaRPr lang="en-GB" sz="2000" dirty="0">
              <a:latin typeface="Century Gothic" panose="020B0502020202020204" pitchFamily="34" charset="0"/>
              <a:cs typeface="Calibri" panose="020F0502020204030204" pitchFamily="34" charset="0"/>
            </a:endParaRPr>
          </a:p>
        </p:txBody>
      </p:sp>
      <p:sp>
        <p:nvSpPr>
          <p:cNvPr id="29" name="TextBox 28"/>
          <p:cNvSpPr txBox="1"/>
          <p:nvPr/>
        </p:nvSpPr>
        <p:spPr>
          <a:xfrm rot="10800000" flipV="1">
            <a:off x="2365712" y="3097254"/>
            <a:ext cx="1173434" cy="369332"/>
          </a:xfrm>
          <a:prstGeom prst="rect">
            <a:avLst/>
          </a:prstGeom>
          <a:noFill/>
        </p:spPr>
        <p:txBody>
          <a:bodyPr wrap="square" rtlCol="0">
            <a:spAutoFit/>
          </a:bodyPr>
          <a:lstStyle/>
          <a:p>
            <a:pPr lvl="0" algn="ctr">
              <a:defRPr/>
            </a:pPr>
            <a:r>
              <a:rPr lang="en-GB" dirty="0" err="1">
                <a:latin typeface="Century Gothic" panose="020B0502020202020204" pitchFamily="34" charset="0"/>
                <a:cs typeface="Calibri" panose="020F0502020204030204" pitchFamily="34" charset="0"/>
              </a:rPr>
              <a:t>glauben</a:t>
            </a:r>
            <a:endParaRPr lang="en-GB" strike="sngStrike" dirty="0">
              <a:latin typeface="Century Gothic" panose="020B0502020202020204" pitchFamily="34" charset="0"/>
              <a:cs typeface="Calibri" panose="020F0502020204030204" pitchFamily="34" charset="0"/>
            </a:endParaRPr>
          </a:p>
        </p:txBody>
      </p:sp>
      <p:sp>
        <p:nvSpPr>
          <p:cNvPr id="30" name="TextBox 29"/>
          <p:cNvSpPr txBox="1"/>
          <p:nvPr/>
        </p:nvSpPr>
        <p:spPr>
          <a:xfrm rot="10800000" flipV="1">
            <a:off x="3478763" y="3105363"/>
            <a:ext cx="1173434" cy="338554"/>
          </a:xfrm>
          <a:prstGeom prst="rect">
            <a:avLst/>
          </a:prstGeom>
          <a:noFill/>
        </p:spPr>
        <p:txBody>
          <a:bodyPr wrap="square" rtlCol="0">
            <a:spAutoFit/>
          </a:bodyPr>
          <a:lstStyle/>
          <a:p>
            <a:pPr lvl="0" algn="ctr">
              <a:defRPr/>
            </a:pPr>
            <a:r>
              <a:rPr lang="en-GB" sz="1600" dirty="0" err="1">
                <a:latin typeface="Century Gothic" panose="020B0502020202020204" pitchFamily="34" charset="0"/>
                <a:cs typeface="Calibri" panose="020F0502020204030204" pitchFamily="34" charset="0"/>
              </a:rPr>
              <a:t>ausgehen</a:t>
            </a:r>
            <a:endParaRPr lang="en-GB" sz="1600" strike="sngStrike" dirty="0">
              <a:latin typeface="Century Gothic" panose="020B0502020202020204" pitchFamily="34" charset="0"/>
              <a:cs typeface="Calibri" panose="020F0502020204030204" pitchFamily="34" charset="0"/>
            </a:endParaRPr>
          </a:p>
        </p:txBody>
      </p:sp>
      <p:sp>
        <p:nvSpPr>
          <p:cNvPr id="31" name="TextBox 30"/>
          <p:cNvSpPr txBox="1"/>
          <p:nvPr/>
        </p:nvSpPr>
        <p:spPr>
          <a:xfrm rot="10800000" flipV="1">
            <a:off x="4553716" y="3081867"/>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auch</a:t>
            </a:r>
            <a:endParaRPr lang="en-GB" sz="2000" strike="sngStrike" dirty="0">
              <a:latin typeface="Century Gothic" panose="020B0502020202020204" pitchFamily="34" charset="0"/>
              <a:cs typeface="Calibri" panose="020F0502020204030204" pitchFamily="34" charset="0"/>
            </a:endParaRPr>
          </a:p>
        </p:txBody>
      </p:sp>
      <p:sp>
        <p:nvSpPr>
          <p:cNvPr id="32" name="TextBox 31"/>
          <p:cNvSpPr txBox="1"/>
          <p:nvPr/>
        </p:nvSpPr>
        <p:spPr>
          <a:xfrm rot="10800000" flipV="1">
            <a:off x="5666767" y="3074585"/>
            <a:ext cx="1173434" cy="400110"/>
          </a:xfrm>
          <a:prstGeom prst="rect">
            <a:avLst/>
          </a:prstGeom>
          <a:noFill/>
        </p:spPr>
        <p:txBody>
          <a:bodyPr wrap="square" rtlCol="0">
            <a:spAutoFit/>
          </a:bodyPr>
          <a:lstStyle/>
          <a:p>
            <a:pPr algn="ctr"/>
            <a:r>
              <a:rPr lang="en-GB" sz="2000" dirty="0">
                <a:latin typeface="Century Gothic" panose="020B0502020202020204" pitchFamily="34" charset="0"/>
                <a:cs typeface="Calibri" panose="020F0502020204030204" pitchFamily="34" charset="0"/>
              </a:rPr>
              <a:t>auf</a:t>
            </a:r>
          </a:p>
        </p:txBody>
      </p:sp>
      <p:sp>
        <p:nvSpPr>
          <p:cNvPr id="33" name="TextBox 32"/>
          <p:cNvSpPr txBox="1"/>
          <p:nvPr/>
        </p:nvSpPr>
        <p:spPr>
          <a:xfrm>
            <a:off x="1221762" y="2367801"/>
            <a:ext cx="1331986" cy="307777"/>
          </a:xfrm>
          <a:prstGeom prst="rect">
            <a:avLst/>
          </a:prstGeom>
          <a:noFill/>
        </p:spPr>
        <p:txBody>
          <a:bodyPr wrap="square" rtlCol="0">
            <a:spAutoFit/>
          </a:bodyPr>
          <a:lstStyle/>
          <a:p>
            <a:pPr algn="ctr" fontAlgn="auto">
              <a:spcBef>
                <a:spcPts val="0"/>
              </a:spcBef>
              <a:spcAft>
                <a:spcPts val="0"/>
              </a:spcAft>
            </a:pPr>
            <a:r>
              <a:rPr lang="en-GB" sz="1400" dirty="0">
                <a:latin typeface="Century Gothic" panose="020B0502020202020204" pitchFamily="34" charset="0"/>
              </a:rPr>
              <a:t>[exact(</a:t>
            </a:r>
            <a:r>
              <a:rPr lang="en-GB" sz="1400" dirty="0" err="1">
                <a:latin typeface="Century Gothic" panose="020B0502020202020204" pitchFamily="34" charset="0"/>
              </a:rPr>
              <a:t>ly</a:t>
            </a:r>
            <a:r>
              <a:rPr lang="en-GB" sz="1400" dirty="0">
                <a:latin typeface="Century Gothic" panose="020B0502020202020204" pitchFamily="34" charset="0"/>
              </a:rPr>
              <a:t>)]</a:t>
            </a:r>
          </a:p>
        </p:txBody>
      </p:sp>
      <p:sp>
        <p:nvSpPr>
          <p:cNvPr id="34" name="TextBox 33"/>
          <p:cNvSpPr txBox="1"/>
          <p:nvPr/>
        </p:nvSpPr>
        <p:spPr>
          <a:xfrm>
            <a:off x="2307141" y="2762426"/>
            <a:ext cx="1331986" cy="307777"/>
          </a:xfrm>
          <a:prstGeom prst="rect">
            <a:avLst/>
          </a:prstGeom>
          <a:noFill/>
        </p:spPr>
        <p:txBody>
          <a:bodyPr wrap="square" rtlCol="0">
            <a:spAutoFit/>
          </a:bodyPr>
          <a:lstStyle/>
          <a:p>
            <a:pPr algn="ctr" fontAlgn="auto">
              <a:spcBef>
                <a:spcPts val="0"/>
              </a:spcBef>
              <a:spcAft>
                <a:spcPts val="0"/>
              </a:spcAft>
            </a:pPr>
            <a:r>
              <a:rPr lang="en-GB" sz="1400" dirty="0">
                <a:latin typeface="Century Gothic" panose="020B0502020202020204" pitchFamily="34" charset="0"/>
              </a:rPr>
              <a:t>[to believe]</a:t>
            </a:r>
          </a:p>
        </p:txBody>
      </p:sp>
      <p:sp>
        <p:nvSpPr>
          <p:cNvPr id="35" name="TextBox 34"/>
          <p:cNvSpPr txBox="1"/>
          <p:nvPr/>
        </p:nvSpPr>
        <p:spPr>
          <a:xfrm>
            <a:off x="3414120" y="2781367"/>
            <a:ext cx="1331986" cy="307777"/>
          </a:xfrm>
          <a:prstGeom prst="rect">
            <a:avLst/>
          </a:prstGeom>
          <a:noFill/>
        </p:spPr>
        <p:txBody>
          <a:bodyPr wrap="square" rtlCol="0">
            <a:spAutoFit/>
          </a:bodyPr>
          <a:lstStyle/>
          <a:p>
            <a:pPr algn="ctr" fontAlgn="auto">
              <a:spcBef>
                <a:spcPts val="0"/>
              </a:spcBef>
              <a:spcAft>
                <a:spcPts val="0"/>
              </a:spcAft>
            </a:pPr>
            <a:r>
              <a:rPr lang="en-GB" sz="1400" dirty="0">
                <a:latin typeface="Century Gothic" panose="020B0502020202020204" pitchFamily="34" charset="0"/>
              </a:rPr>
              <a:t>[to go out]</a:t>
            </a:r>
          </a:p>
        </p:txBody>
      </p:sp>
      <p:sp>
        <p:nvSpPr>
          <p:cNvPr id="36" name="Plus 35"/>
          <p:cNvSpPr/>
          <p:nvPr/>
        </p:nvSpPr>
        <p:spPr>
          <a:xfrm>
            <a:off x="4706652" y="2319802"/>
            <a:ext cx="862661" cy="885904"/>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13"/>
          <a:stretch>
            <a:fillRect/>
          </a:stretch>
        </p:blipFill>
        <p:spPr>
          <a:xfrm>
            <a:off x="5796696" y="2509736"/>
            <a:ext cx="966703" cy="645299"/>
          </a:xfrm>
          <a:prstGeom prst="rect">
            <a:avLst/>
          </a:prstGeom>
        </p:spPr>
      </p:pic>
      <p:pic>
        <p:nvPicPr>
          <p:cNvPr id="7" name="Picture 6"/>
          <p:cNvPicPr>
            <a:picLocks noChangeAspect="1"/>
          </p:cNvPicPr>
          <p:nvPr/>
        </p:nvPicPr>
        <p:blipFill>
          <a:blip r:embed="rId14"/>
          <a:stretch>
            <a:fillRect/>
          </a:stretch>
        </p:blipFill>
        <p:spPr>
          <a:xfrm>
            <a:off x="1268760" y="4289574"/>
            <a:ext cx="1147106" cy="537107"/>
          </a:xfrm>
          <a:prstGeom prst="rect">
            <a:avLst/>
          </a:prstGeom>
        </p:spPr>
      </p:pic>
      <p:sp>
        <p:nvSpPr>
          <p:cNvPr id="39" name="TextBox 38"/>
          <p:cNvSpPr txBox="1"/>
          <p:nvPr/>
        </p:nvSpPr>
        <p:spPr>
          <a:xfrm rot="10800000" flipV="1">
            <a:off x="1280946" y="4891483"/>
            <a:ext cx="1139895"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Regel</a:t>
            </a:r>
          </a:p>
        </p:txBody>
      </p:sp>
      <p:sp>
        <p:nvSpPr>
          <p:cNvPr id="40" name="TextBox 39"/>
          <p:cNvSpPr txBox="1"/>
          <p:nvPr/>
        </p:nvSpPr>
        <p:spPr>
          <a:xfrm rot="10800000" flipV="1">
            <a:off x="2382368" y="4899264"/>
            <a:ext cx="121637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warum</a:t>
            </a:r>
            <a:r>
              <a:rPr lang="en-GB" sz="2000" dirty="0">
                <a:latin typeface="Century Gothic" panose="020B0502020202020204" pitchFamily="34" charset="0"/>
                <a:cs typeface="Calibri" panose="020F0502020204030204" pitchFamily="34" charset="0"/>
              </a:rPr>
              <a:t>?</a:t>
            </a:r>
            <a:endParaRPr lang="en-GB" sz="2000" strike="sngStrike" dirty="0">
              <a:latin typeface="Century Gothic" panose="020B0502020202020204" pitchFamily="34" charset="0"/>
              <a:cs typeface="Calibri" panose="020F0502020204030204" pitchFamily="34" charset="0"/>
            </a:endParaRPr>
          </a:p>
        </p:txBody>
      </p:sp>
      <p:sp>
        <p:nvSpPr>
          <p:cNvPr id="41" name="TextBox 40"/>
          <p:cNvSpPr txBox="1"/>
          <p:nvPr/>
        </p:nvSpPr>
        <p:spPr>
          <a:xfrm rot="10800000" flipV="1">
            <a:off x="3464091" y="4891482"/>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Reise</a:t>
            </a:r>
            <a:endParaRPr lang="en-GB" sz="2000" strike="sngStrike" dirty="0">
              <a:latin typeface="Century Gothic" panose="020B0502020202020204" pitchFamily="34" charset="0"/>
              <a:cs typeface="Calibri" panose="020F0502020204030204" pitchFamily="34" charset="0"/>
            </a:endParaRPr>
          </a:p>
        </p:txBody>
      </p:sp>
      <p:sp>
        <p:nvSpPr>
          <p:cNvPr id="42" name="TextBox 41"/>
          <p:cNvSpPr txBox="1"/>
          <p:nvPr/>
        </p:nvSpPr>
        <p:spPr>
          <a:xfrm rot="10800000" flipV="1">
            <a:off x="4539044" y="4898764"/>
            <a:ext cx="1173434"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rot</a:t>
            </a:r>
            <a:endParaRPr lang="en-GB" sz="2000" strike="sngStrike" dirty="0">
              <a:latin typeface="Century Gothic" panose="020B0502020202020204" pitchFamily="34" charset="0"/>
              <a:cs typeface="Calibri" panose="020F0502020204030204" pitchFamily="34" charset="0"/>
            </a:endParaRPr>
          </a:p>
        </p:txBody>
      </p:sp>
      <p:sp>
        <p:nvSpPr>
          <p:cNvPr id="43" name="TextBox 42"/>
          <p:cNvSpPr txBox="1"/>
          <p:nvPr/>
        </p:nvSpPr>
        <p:spPr>
          <a:xfrm rot="10800000" flipV="1">
            <a:off x="5676210" y="4907132"/>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Beruf</a:t>
            </a:r>
            <a:endParaRPr lang="en-GB" sz="2000" strike="sngStrike" dirty="0">
              <a:latin typeface="Century Gothic" panose="020B0502020202020204" pitchFamily="34" charset="0"/>
              <a:cs typeface="Calibri" panose="020F0502020204030204" pitchFamily="34" charset="0"/>
            </a:endParaRPr>
          </a:p>
        </p:txBody>
      </p:sp>
      <p:sp>
        <p:nvSpPr>
          <p:cNvPr id="44" name="TextBox 43"/>
          <p:cNvSpPr txBox="1"/>
          <p:nvPr/>
        </p:nvSpPr>
        <p:spPr>
          <a:xfrm rot="10800000" flipV="1">
            <a:off x="1271539" y="6309744"/>
            <a:ext cx="1139895"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Markt</a:t>
            </a:r>
            <a:endParaRPr lang="en-GB" sz="2000" dirty="0">
              <a:latin typeface="Century Gothic" panose="020B0502020202020204" pitchFamily="34" charset="0"/>
              <a:cs typeface="Calibri" panose="020F0502020204030204" pitchFamily="34" charset="0"/>
            </a:endParaRPr>
          </a:p>
        </p:txBody>
      </p:sp>
      <p:sp>
        <p:nvSpPr>
          <p:cNvPr id="45" name="TextBox 44"/>
          <p:cNvSpPr txBox="1"/>
          <p:nvPr/>
        </p:nvSpPr>
        <p:spPr>
          <a:xfrm rot="10800000" flipV="1">
            <a:off x="2341633" y="6317023"/>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Kultur</a:t>
            </a:r>
            <a:endParaRPr lang="en-GB" sz="2000" strike="sngStrike" dirty="0">
              <a:latin typeface="Century Gothic" panose="020B0502020202020204" pitchFamily="34" charset="0"/>
              <a:cs typeface="Calibri" panose="020F0502020204030204" pitchFamily="34" charset="0"/>
            </a:endParaRPr>
          </a:p>
        </p:txBody>
      </p:sp>
      <p:sp>
        <p:nvSpPr>
          <p:cNvPr id="46" name="TextBox 45"/>
          <p:cNvSpPr txBox="1"/>
          <p:nvPr/>
        </p:nvSpPr>
        <p:spPr>
          <a:xfrm rot="10800000" flipV="1">
            <a:off x="3454684" y="6309743"/>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dort</a:t>
            </a:r>
            <a:endParaRPr lang="en-GB" sz="2000" strike="sngStrike" dirty="0">
              <a:latin typeface="Century Gothic" panose="020B0502020202020204" pitchFamily="34" charset="0"/>
              <a:cs typeface="Calibri" panose="020F0502020204030204" pitchFamily="34" charset="0"/>
            </a:endParaRPr>
          </a:p>
        </p:txBody>
      </p:sp>
      <p:sp>
        <p:nvSpPr>
          <p:cNvPr id="47" name="TextBox 46"/>
          <p:cNvSpPr txBox="1"/>
          <p:nvPr/>
        </p:nvSpPr>
        <p:spPr>
          <a:xfrm rot="10800000" flipV="1">
            <a:off x="4585162" y="6317023"/>
            <a:ext cx="1173434"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Morgen</a:t>
            </a:r>
            <a:endParaRPr lang="en-GB" sz="2000" strike="sngStrike" dirty="0">
              <a:latin typeface="Century Gothic" panose="020B0502020202020204" pitchFamily="34" charset="0"/>
              <a:cs typeface="Calibri" panose="020F0502020204030204" pitchFamily="34" charset="0"/>
            </a:endParaRPr>
          </a:p>
        </p:txBody>
      </p:sp>
      <p:sp>
        <p:nvSpPr>
          <p:cNvPr id="48" name="TextBox 47"/>
          <p:cNvSpPr txBox="1"/>
          <p:nvPr/>
        </p:nvSpPr>
        <p:spPr>
          <a:xfrm rot="10800000" flipV="1">
            <a:off x="5666803" y="6325393"/>
            <a:ext cx="1173434"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Wort</a:t>
            </a:r>
            <a:endParaRPr lang="en-GB" sz="2000" strike="sngStrike" dirty="0">
              <a:latin typeface="Century Gothic" panose="020B0502020202020204" pitchFamily="34" charset="0"/>
              <a:cs typeface="Calibri" panose="020F0502020204030204" pitchFamily="34" charset="0"/>
            </a:endParaRPr>
          </a:p>
        </p:txBody>
      </p:sp>
      <p:sp>
        <p:nvSpPr>
          <p:cNvPr id="49" name="TextBox 48"/>
          <p:cNvSpPr txBox="1"/>
          <p:nvPr/>
        </p:nvSpPr>
        <p:spPr>
          <a:xfrm rot="10800000" flipV="1">
            <a:off x="1290109" y="8182542"/>
            <a:ext cx="1139895"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Euro</a:t>
            </a:r>
          </a:p>
        </p:txBody>
      </p:sp>
      <p:sp>
        <p:nvSpPr>
          <p:cNvPr id="50" name="TextBox 49"/>
          <p:cNvSpPr txBox="1"/>
          <p:nvPr/>
        </p:nvSpPr>
        <p:spPr>
          <a:xfrm rot="10800000" flipV="1">
            <a:off x="2360203" y="8205210"/>
            <a:ext cx="1173434" cy="369332"/>
          </a:xfrm>
          <a:prstGeom prst="rect">
            <a:avLst/>
          </a:prstGeom>
          <a:noFill/>
        </p:spPr>
        <p:txBody>
          <a:bodyPr wrap="square" rtlCol="0">
            <a:spAutoFit/>
          </a:bodyPr>
          <a:lstStyle/>
          <a:p>
            <a:pPr lvl="0" algn="ctr">
              <a:defRPr/>
            </a:pPr>
            <a:r>
              <a:rPr lang="en-GB" dirty="0">
                <a:latin typeface="Century Gothic" panose="020B0502020202020204" pitchFamily="34" charset="0"/>
                <a:cs typeface="Calibri" panose="020F0502020204030204" pitchFamily="34" charset="0"/>
              </a:rPr>
              <a:t>Freund</a:t>
            </a:r>
            <a:endParaRPr lang="en-GB" strike="sngStrike" dirty="0">
              <a:latin typeface="Century Gothic" panose="020B0502020202020204" pitchFamily="34" charset="0"/>
              <a:cs typeface="Calibri" panose="020F0502020204030204" pitchFamily="34" charset="0"/>
            </a:endParaRPr>
          </a:p>
        </p:txBody>
      </p:sp>
      <p:sp>
        <p:nvSpPr>
          <p:cNvPr id="51" name="TextBox 50"/>
          <p:cNvSpPr txBox="1"/>
          <p:nvPr/>
        </p:nvSpPr>
        <p:spPr>
          <a:xfrm rot="10800000" flipV="1">
            <a:off x="3473254" y="8182541"/>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neu</a:t>
            </a:r>
            <a:endParaRPr lang="en-GB" sz="2000" strike="sngStrike" dirty="0">
              <a:latin typeface="Century Gothic" panose="020B0502020202020204" pitchFamily="34" charset="0"/>
              <a:cs typeface="Calibri" panose="020F0502020204030204" pitchFamily="34" charset="0"/>
            </a:endParaRPr>
          </a:p>
        </p:txBody>
      </p:sp>
      <p:sp>
        <p:nvSpPr>
          <p:cNvPr id="52" name="TextBox 51"/>
          <p:cNvSpPr txBox="1"/>
          <p:nvPr/>
        </p:nvSpPr>
        <p:spPr>
          <a:xfrm rot="10800000" flipV="1">
            <a:off x="4548207" y="8189823"/>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heute</a:t>
            </a:r>
            <a:endParaRPr lang="en-GB" sz="2000" strike="sngStrike" dirty="0">
              <a:latin typeface="Century Gothic" panose="020B0502020202020204" pitchFamily="34" charset="0"/>
              <a:cs typeface="Calibri" panose="020F0502020204030204" pitchFamily="34" charset="0"/>
            </a:endParaRPr>
          </a:p>
        </p:txBody>
      </p:sp>
      <p:sp>
        <p:nvSpPr>
          <p:cNvPr id="53" name="TextBox 52"/>
          <p:cNvSpPr txBox="1"/>
          <p:nvPr/>
        </p:nvSpPr>
        <p:spPr>
          <a:xfrm rot="10800000" flipV="1">
            <a:off x="5685373" y="8198191"/>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Leute</a:t>
            </a:r>
            <a:endParaRPr lang="en-GB" sz="2000" strike="sngStrike" dirty="0">
              <a:latin typeface="Century Gothic" panose="020B0502020202020204" pitchFamily="34" charset="0"/>
              <a:cs typeface="Calibri" panose="020F0502020204030204" pitchFamily="34" charset="0"/>
            </a:endParaRPr>
          </a:p>
        </p:txBody>
      </p:sp>
      <p:pic>
        <p:nvPicPr>
          <p:cNvPr id="59" name="Picture 5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09880" y="4154762"/>
            <a:ext cx="526509" cy="749649"/>
          </a:xfrm>
          <a:prstGeom prst="rect">
            <a:avLst/>
          </a:prstGeom>
        </p:spPr>
      </p:pic>
      <p:pic>
        <p:nvPicPr>
          <p:cNvPr id="60" name="Picture 5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89529" y="4202424"/>
            <a:ext cx="1200309" cy="644761"/>
          </a:xfrm>
          <a:prstGeom prst="rect">
            <a:avLst/>
          </a:prstGeom>
        </p:spPr>
      </p:pic>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35631" y="4154762"/>
            <a:ext cx="833718" cy="789253"/>
          </a:xfrm>
          <a:prstGeom prst="rect">
            <a:avLst/>
          </a:prstGeom>
        </p:spPr>
      </p:pic>
      <p:pic>
        <p:nvPicPr>
          <p:cNvPr id="8" name="Picture 7"/>
          <p:cNvPicPr>
            <a:picLocks noChangeAspect="1"/>
          </p:cNvPicPr>
          <p:nvPr/>
        </p:nvPicPr>
        <p:blipFill>
          <a:blip r:embed="rId18"/>
          <a:stretch>
            <a:fillRect/>
          </a:stretch>
        </p:blipFill>
        <p:spPr>
          <a:xfrm>
            <a:off x="5658621" y="4182433"/>
            <a:ext cx="1154722" cy="741948"/>
          </a:xfrm>
          <a:prstGeom prst="rect">
            <a:avLst/>
          </a:prstGeom>
        </p:spPr>
      </p:pic>
      <p:pic>
        <p:nvPicPr>
          <p:cNvPr id="62" name="Picture 61"/>
          <p:cNvPicPr>
            <a:picLocks noChangeAspect="1"/>
          </p:cNvPicPr>
          <p:nvPr/>
        </p:nvPicPr>
        <p:blipFill>
          <a:blip r:embed="rId19"/>
          <a:stretch>
            <a:fillRect/>
          </a:stretch>
        </p:blipFill>
        <p:spPr>
          <a:xfrm>
            <a:off x="1374395" y="5656454"/>
            <a:ext cx="1007972" cy="684068"/>
          </a:xfrm>
          <a:prstGeom prst="rect">
            <a:avLst/>
          </a:prstGeom>
        </p:spPr>
      </p:pic>
      <p:pic>
        <p:nvPicPr>
          <p:cNvPr id="63" name="Picture 62"/>
          <p:cNvPicPr>
            <a:picLocks noChangeAspect="1"/>
          </p:cNvPicPr>
          <p:nvPr/>
        </p:nvPicPr>
        <p:blipFill>
          <a:blip r:embed="rId20"/>
          <a:stretch>
            <a:fillRect/>
          </a:stretch>
        </p:blipFill>
        <p:spPr>
          <a:xfrm>
            <a:off x="2559781" y="5545920"/>
            <a:ext cx="887367" cy="702177"/>
          </a:xfrm>
          <a:prstGeom prst="rect">
            <a:avLst/>
          </a:prstGeom>
        </p:spPr>
      </p:pic>
      <p:pic>
        <p:nvPicPr>
          <p:cNvPr id="64" name="Picture 63"/>
          <p:cNvPicPr>
            <a:picLocks noChangeAspect="1"/>
          </p:cNvPicPr>
          <p:nvPr/>
        </p:nvPicPr>
        <p:blipFill>
          <a:blip r:embed="rId21"/>
          <a:stretch>
            <a:fillRect/>
          </a:stretch>
        </p:blipFill>
        <p:spPr>
          <a:xfrm>
            <a:off x="3587190" y="5659293"/>
            <a:ext cx="992963" cy="412080"/>
          </a:xfrm>
          <a:prstGeom prst="rect">
            <a:avLst/>
          </a:prstGeom>
        </p:spPr>
      </p:pic>
      <p:pic>
        <p:nvPicPr>
          <p:cNvPr id="65" name="Picture 64"/>
          <p:cNvPicPr>
            <a:picLocks noChangeAspect="1"/>
          </p:cNvPicPr>
          <p:nvPr/>
        </p:nvPicPr>
        <p:blipFill>
          <a:blip r:embed="rId22"/>
          <a:stretch>
            <a:fillRect/>
          </a:stretch>
        </p:blipFill>
        <p:spPr>
          <a:xfrm>
            <a:off x="4710479" y="5519004"/>
            <a:ext cx="904939" cy="658137"/>
          </a:xfrm>
          <a:prstGeom prst="rect">
            <a:avLst/>
          </a:prstGeom>
        </p:spPr>
      </p:pic>
      <p:pic>
        <p:nvPicPr>
          <p:cNvPr id="66" name="Picture 65"/>
          <p:cNvPicPr>
            <a:picLocks noChangeAspect="1"/>
          </p:cNvPicPr>
          <p:nvPr/>
        </p:nvPicPr>
        <p:blipFill>
          <a:blip r:embed="rId23"/>
          <a:stretch>
            <a:fillRect/>
          </a:stretch>
        </p:blipFill>
        <p:spPr>
          <a:xfrm>
            <a:off x="5921679" y="5545920"/>
            <a:ext cx="647194" cy="647194"/>
          </a:xfrm>
          <a:prstGeom prst="rect">
            <a:avLst/>
          </a:prstGeom>
        </p:spPr>
      </p:pic>
      <p:pic>
        <p:nvPicPr>
          <p:cNvPr id="67" name="Picture 38" descr="Man and Woman Holding Hands on Facebook 2.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578351" y="7410928"/>
            <a:ext cx="832737" cy="83273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537558" y="7572841"/>
            <a:ext cx="676330" cy="632369"/>
          </a:xfrm>
          <a:prstGeom prst="rect">
            <a:avLst/>
          </a:prstGeom>
        </p:spPr>
      </p:pic>
      <p:pic>
        <p:nvPicPr>
          <p:cNvPr id="73" name="Picture 72"/>
          <p:cNvPicPr>
            <a:picLocks noChangeAspect="1"/>
          </p:cNvPicPr>
          <p:nvPr/>
        </p:nvPicPr>
        <p:blipFill>
          <a:blip r:embed="rId26"/>
          <a:stretch>
            <a:fillRect/>
          </a:stretch>
        </p:blipFill>
        <p:spPr>
          <a:xfrm>
            <a:off x="3613064" y="7410928"/>
            <a:ext cx="731716" cy="805378"/>
          </a:xfrm>
          <a:prstGeom prst="rect">
            <a:avLst/>
          </a:prstGeom>
        </p:spPr>
      </p:pic>
      <p:grpSp>
        <p:nvGrpSpPr>
          <p:cNvPr id="74" name="Group 73"/>
          <p:cNvGrpSpPr/>
          <p:nvPr/>
        </p:nvGrpSpPr>
        <p:grpSpPr>
          <a:xfrm>
            <a:off x="4781693" y="7480124"/>
            <a:ext cx="749790" cy="748540"/>
            <a:chOff x="9004659" y="1640742"/>
            <a:chExt cx="914407" cy="912883"/>
          </a:xfrm>
        </p:grpSpPr>
        <p:pic>
          <p:nvPicPr>
            <p:cNvPr id="75" name="Picture 7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76" name="Oval 75"/>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pic>
        <p:nvPicPr>
          <p:cNvPr id="77" name="Picture 7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796732" y="7560635"/>
            <a:ext cx="915639" cy="567696"/>
          </a:xfrm>
          <a:prstGeom prst="rect">
            <a:avLst/>
          </a:prstGeom>
        </p:spPr>
      </p:pic>
      <p:cxnSp>
        <p:nvCxnSpPr>
          <p:cNvPr id="78" name="Straight Connector 77"/>
          <p:cNvCxnSpPr/>
          <p:nvPr/>
        </p:nvCxnSpPr>
        <p:spPr>
          <a:xfrm flipV="1">
            <a:off x="-6078" y="7100907"/>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726" y="3918982"/>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14514" y="1914643"/>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465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rot="10800000" flipV="1">
            <a:off x="1324948" y="1189221"/>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Theorie</a:t>
            </a:r>
            <a:endParaRPr lang="en-GB" sz="2000" dirty="0">
              <a:latin typeface="Century Gothic" panose="020B0502020202020204" pitchFamily="34" charset="0"/>
              <a:cs typeface="Calibri" panose="020F0502020204030204" pitchFamily="34" charset="0"/>
            </a:endParaRPr>
          </a:p>
        </p:txBody>
      </p:sp>
      <p:sp>
        <p:nvSpPr>
          <p:cNvPr id="10" name="TextBox 9"/>
          <p:cNvSpPr txBox="1"/>
          <p:nvPr/>
        </p:nvSpPr>
        <p:spPr>
          <a:xfrm rot="10800000" flipV="1">
            <a:off x="2471590" y="1222775"/>
            <a:ext cx="1173434" cy="338554"/>
          </a:xfrm>
          <a:prstGeom prst="rect">
            <a:avLst/>
          </a:prstGeom>
          <a:noFill/>
        </p:spPr>
        <p:txBody>
          <a:bodyPr wrap="square" rtlCol="0">
            <a:spAutoFit/>
          </a:bodyPr>
          <a:lstStyle/>
          <a:p>
            <a:pPr lvl="0" algn="ctr">
              <a:defRPr/>
            </a:pPr>
            <a:r>
              <a:rPr lang="en-GB" sz="1600" dirty="0" err="1">
                <a:latin typeface="Century Gothic" panose="020B0502020202020204" pitchFamily="34" charset="0"/>
                <a:cs typeface="Calibri" panose="020F0502020204030204" pitchFamily="34" charset="0"/>
              </a:rPr>
              <a:t>Apotheke</a:t>
            </a:r>
            <a:endParaRPr lang="en-GB" sz="1600" strike="sngStrike" dirty="0">
              <a:latin typeface="Century Gothic" panose="020B0502020202020204" pitchFamily="34" charset="0"/>
              <a:cs typeface="Calibri" panose="020F0502020204030204" pitchFamily="34" charset="0"/>
            </a:endParaRPr>
          </a:p>
        </p:txBody>
      </p:sp>
      <p:sp>
        <p:nvSpPr>
          <p:cNvPr id="11" name="TextBox 10"/>
          <p:cNvSpPr txBox="1"/>
          <p:nvPr/>
        </p:nvSpPr>
        <p:spPr>
          <a:xfrm rot="10800000" flipV="1">
            <a:off x="3522776" y="1178193"/>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Thema</a:t>
            </a:r>
            <a:endParaRPr lang="en-GB" sz="2000" strike="sngStrike" dirty="0">
              <a:latin typeface="Century Gothic" panose="020B0502020202020204" pitchFamily="34" charset="0"/>
              <a:cs typeface="Calibri" panose="020F0502020204030204" pitchFamily="34" charset="0"/>
            </a:endParaRPr>
          </a:p>
        </p:txBody>
      </p:sp>
      <p:sp>
        <p:nvSpPr>
          <p:cNvPr id="12" name="TextBox 11"/>
          <p:cNvSpPr txBox="1"/>
          <p:nvPr/>
        </p:nvSpPr>
        <p:spPr>
          <a:xfrm rot="10800000" flipV="1">
            <a:off x="4621005" y="1208971"/>
            <a:ext cx="1173434" cy="338554"/>
          </a:xfrm>
          <a:prstGeom prst="rect">
            <a:avLst/>
          </a:prstGeom>
          <a:noFill/>
        </p:spPr>
        <p:txBody>
          <a:bodyPr wrap="square" rtlCol="0">
            <a:spAutoFit/>
          </a:bodyPr>
          <a:lstStyle/>
          <a:p>
            <a:pPr lvl="0" algn="ctr">
              <a:defRPr/>
            </a:pPr>
            <a:r>
              <a:rPr lang="en-GB" sz="1600" dirty="0" err="1">
                <a:latin typeface="Century Gothic" panose="020B0502020202020204" pitchFamily="34" charset="0"/>
                <a:cs typeface="Calibri" panose="020F0502020204030204" pitchFamily="34" charset="0"/>
              </a:rPr>
              <a:t>Methode</a:t>
            </a:r>
            <a:endParaRPr lang="en-GB" sz="1600" strike="sngStrike" dirty="0">
              <a:latin typeface="Century Gothic" panose="020B0502020202020204" pitchFamily="34" charset="0"/>
              <a:cs typeface="Calibri" panose="020F0502020204030204" pitchFamily="34" charset="0"/>
            </a:endParaRPr>
          </a:p>
        </p:txBody>
      </p:sp>
      <p:sp>
        <p:nvSpPr>
          <p:cNvPr id="13" name="TextBox 12"/>
          <p:cNvSpPr txBox="1"/>
          <p:nvPr/>
        </p:nvSpPr>
        <p:spPr>
          <a:xfrm rot="10800000" flipV="1">
            <a:off x="5741971" y="1222774"/>
            <a:ext cx="1173434" cy="338554"/>
          </a:xfrm>
          <a:prstGeom prst="rect">
            <a:avLst/>
          </a:prstGeom>
          <a:noFill/>
        </p:spPr>
        <p:txBody>
          <a:bodyPr wrap="square" rtlCol="0">
            <a:spAutoFit/>
          </a:bodyPr>
          <a:lstStyle/>
          <a:p>
            <a:pPr algn="ctr"/>
            <a:r>
              <a:rPr lang="en-GB" sz="1600" dirty="0" err="1">
                <a:latin typeface="Century Gothic" panose="020B0502020202020204" pitchFamily="34" charset="0"/>
                <a:cs typeface="Calibri" panose="020F0502020204030204" pitchFamily="34" charset="0"/>
              </a:rPr>
              <a:t>Bibliothek</a:t>
            </a:r>
            <a:endParaRPr lang="en-GB" sz="1600" dirty="0">
              <a:latin typeface="Century Gothic" panose="020B0502020202020204" pitchFamily="34" charset="0"/>
              <a:cs typeface="Calibri" panose="020F0502020204030204" pitchFamily="34" charset="0"/>
            </a:endParaRPr>
          </a:p>
        </p:txBody>
      </p:sp>
      <p:pic>
        <p:nvPicPr>
          <p:cNvPr id="14" name="Picture 13"/>
          <p:cNvPicPr>
            <a:picLocks noChangeAspect="1"/>
          </p:cNvPicPr>
          <p:nvPr/>
        </p:nvPicPr>
        <p:blipFill>
          <a:blip r:embed="rId3"/>
          <a:stretch>
            <a:fillRect/>
          </a:stretch>
        </p:blipFill>
        <p:spPr>
          <a:xfrm>
            <a:off x="126571" y="4142766"/>
            <a:ext cx="1220694" cy="975465"/>
          </a:xfrm>
          <a:prstGeom prst="rect">
            <a:avLst/>
          </a:prstGeom>
          <a:ln w="38100">
            <a:solidFill>
              <a:schemeClr val="tx1"/>
            </a:solidFill>
          </a:ln>
        </p:spPr>
      </p:pic>
      <p:pic>
        <p:nvPicPr>
          <p:cNvPr id="15" name="Picture 14"/>
          <p:cNvPicPr>
            <a:picLocks noChangeAspect="1"/>
          </p:cNvPicPr>
          <p:nvPr/>
        </p:nvPicPr>
        <p:blipFill>
          <a:blip r:embed="rId4"/>
          <a:stretch>
            <a:fillRect/>
          </a:stretch>
        </p:blipFill>
        <p:spPr>
          <a:xfrm>
            <a:off x="111682" y="5926758"/>
            <a:ext cx="1229085" cy="1021506"/>
          </a:xfrm>
          <a:prstGeom prst="rect">
            <a:avLst/>
          </a:prstGeom>
          <a:ln w="38100">
            <a:solidFill>
              <a:schemeClr val="tx1"/>
            </a:solidFill>
          </a:ln>
        </p:spPr>
      </p:pic>
      <p:pic>
        <p:nvPicPr>
          <p:cNvPr id="16" name="Picture 15"/>
          <p:cNvPicPr>
            <a:picLocks noChangeAspect="1"/>
          </p:cNvPicPr>
          <p:nvPr/>
        </p:nvPicPr>
        <p:blipFill>
          <a:blip r:embed="rId5"/>
          <a:stretch>
            <a:fillRect/>
          </a:stretch>
        </p:blipFill>
        <p:spPr>
          <a:xfrm>
            <a:off x="87200" y="2250412"/>
            <a:ext cx="1286161" cy="1061227"/>
          </a:xfrm>
          <a:prstGeom prst="rect">
            <a:avLst/>
          </a:prstGeom>
          <a:ln w="38100">
            <a:solidFill>
              <a:schemeClr val="tx1"/>
            </a:solidFill>
          </a:ln>
        </p:spPr>
      </p:pic>
      <p:pic>
        <p:nvPicPr>
          <p:cNvPr id="17" name="Picture 16"/>
          <p:cNvPicPr>
            <a:picLocks noChangeAspect="1"/>
          </p:cNvPicPr>
          <p:nvPr/>
        </p:nvPicPr>
        <p:blipFill>
          <a:blip r:embed="rId6"/>
          <a:stretch>
            <a:fillRect/>
          </a:stretch>
        </p:blipFill>
        <p:spPr>
          <a:xfrm>
            <a:off x="126571" y="7671285"/>
            <a:ext cx="1223688" cy="1005172"/>
          </a:xfrm>
          <a:prstGeom prst="rect">
            <a:avLst/>
          </a:prstGeom>
          <a:ln w="38100">
            <a:solidFill>
              <a:schemeClr val="tx1"/>
            </a:solidFill>
          </a:ln>
        </p:spPr>
      </p:pic>
      <p:pic>
        <p:nvPicPr>
          <p:cNvPr id="18" name="Picture 17"/>
          <p:cNvPicPr>
            <a:picLocks noChangeAspect="1"/>
          </p:cNvPicPr>
          <p:nvPr/>
        </p:nvPicPr>
        <p:blipFill>
          <a:blip r:embed="rId7"/>
          <a:stretch>
            <a:fillRect/>
          </a:stretch>
        </p:blipFill>
        <p:spPr>
          <a:xfrm>
            <a:off x="87200" y="380895"/>
            <a:ext cx="1286161" cy="1073768"/>
          </a:xfrm>
          <a:prstGeom prst="rect">
            <a:avLst/>
          </a:prstGeom>
          <a:ln w="38100">
            <a:solidFill>
              <a:schemeClr val="tx1"/>
            </a:solidFill>
          </a:ln>
        </p:spPr>
      </p:pic>
      <p:sp>
        <p:nvSpPr>
          <p:cNvPr id="19"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138019"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dirty="0">
                <a:solidFill>
                  <a:srgbClr val="000000"/>
                </a:solidFill>
                <a:latin typeface="Century Gothic" panose="020B0502020202020204" pitchFamily="34" charset="0"/>
              </a:rPr>
              <a:t>8</a:t>
            </a:r>
          </a:p>
        </p:txBody>
      </p:sp>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b="20941"/>
          <a:stretch/>
        </p:blipFill>
        <p:spPr>
          <a:xfrm>
            <a:off x="2526754" y="324946"/>
            <a:ext cx="1043768" cy="864275"/>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5233" y="323528"/>
            <a:ext cx="998936" cy="749202"/>
          </a:xfrm>
          <a:prstGeom prst="rect">
            <a:avLst/>
          </a:prstGeom>
        </p:spPr>
      </p:pic>
      <p:sp>
        <p:nvSpPr>
          <p:cNvPr id="22" name="TextBox 21"/>
          <p:cNvSpPr txBox="1"/>
          <p:nvPr/>
        </p:nvSpPr>
        <p:spPr>
          <a:xfrm>
            <a:off x="1284065" y="772236"/>
            <a:ext cx="1331986"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[theory]</a:t>
            </a:r>
          </a:p>
        </p:txBody>
      </p:sp>
      <p:sp>
        <p:nvSpPr>
          <p:cNvPr id="23" name="TextBox 22"/>
          <p:cNvSpPr txBox="1"/>
          <p:nvPr/>
        </p:nvSpPr>
        <p:spPr>
          <a:xfrm>
            <a:off x="3467373" y="800907"/>
            <a:ext cx="1331986"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[topic]</a:t>
            </a:r>
          </a:p>
        </p:txBody>
      </p:sp>
      <p:sp>
        <p:nvSpPr>
          <p:cNvPr id="24" name="TextBox 23"/>
          <p:cNvSpPr txBox="1"/>
          <p:nvPr/>
        </p:nvSpPr>
        <p:spPr>
          <a:xfrm>
            <a:off x="4511141" y="778551"/>
            <a:ext cx="1331986"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[method]</a:t>
            </a:r>
          </a:p>
        </p:txBody>
      </p:sp>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95966" y="2250412"/>
            <a:ext cx="908183" cy="700815"/>
          </a:xfrm>
          <a:prstGeom prst="rect">
            <a:avLst/>
          </a:prstGeom>
        </p:spPr>
      </p:pic>
      <p:sp>
        <p:nvSpPr>
          <p:cNvPr id="26" name="TextBox 25"/>
          <p:cNvSpPr txBox="1"/>
          <p:nvPr/>
        </p:nvSpPr>
        <p:spPr>
          <a:xfrm rot="10800000" flipV="1">
            <a:off x="1316928" y="3013738"/>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Straße</a:t>
            </a:r>
            <a:endParaRPr lang="en-GB" sz="2000" dirty="0">
              <a:latin typeface="Century Gothic" panose="020B0502020202020204" pitchFamily="34" charset="0"/>
              <a:cs typeface="Calibri" panose="020F0502020204030204" pitchFamily="34" charset="0"/>
            </a:endParaRPr>
          </a:p>
        </p:txBody>
      </p:sp>
      <p:sp>
        <p:nvSpPr>
          <p:cNvPr id="27" name="TextBox 26"/>
          <p:cNvSpPr txBox="1"/>
          <p:nvPr/>
        </p:nvSpPr>
        <p:spPr>
          <a:xfrm rot="10800000" flipV="1">
            <a:off x="2463570" y="3047292"/>
            <a:ext cx="1173434" cy="338554"/>
          </a:xfrm>
          <a:prstGeom prst="rect">
            <a:avLst/>
          </a:prstGeom>
          <a:noFill/>
        </p:spPr>
        <p:txBody>
          <a:bodyPr wrap="square" rtlCol="0">
            <a:spAutoFit/>
          </a:bodyPr>
          <a:lstStyle/>
          <a:p>
            <a:pPr lvl="0" algn="ctr">
              <a:defRPr/>
            </a:pPr>
            <a:r>
              <a:rPr lang="en-GB" sz="1600" dirty="0">
                <a:latin typeface="Century Gothic" panose="020B0502020202020204" pitchFamily="34" charset="0"/>
                <a:cs typeface="Calibri" panose="020F0502020204030204" pitchFamily="34" charset="0"/>
              </a:rPr>
              <a:t>verstehen</a:t>
            </a:r>
            <a:endParaRPr lang="en-GB" sz="1600" strike="sngStrike" dirty="0">
              <a:latin typeface="Century Gothic" panose="020B0502020202020204" pitchFamily="34" charset="0"/>
              <a:cs typeface="Calibri" panose="020F0502020204030204" pitchFamily="34" charset="0"/>
            </a:endParaRPr>
          </a:p>
        </p:txBody>
      </p:sp>
      <p:sp>
        <p:nvSpPr>
          <p:cNvPr id="28" name="TextBox 27"/>
          <p:cNvSpPr txBox="1"/>
          <p:nvPr/>
        </p:nvSpPr>
        <p:spPr>
          <a:xfrm rot="10800000" flipV="1">
            <a:off x="3514756" y="3033487"/>
            <a:ext cx="1173434" cy="338554"/>
          </a:xfrm>
          <a:prstGeom prst="rect">
            <a:avLst/>
          </a:prstGeom>
          <a:noFill/>
        </p:spPr>
        <p:txBody>
          <a:bodyPr wrap="square" rtlCol="0">
            <a:spAutoFit/>
          </a:bodyPr>
          <a:lstStyle/>
          <a:p>
            <a:pPr lvl="0" algn="ctr">
              <a:defRPr/>
            </a:pPr>
            <a:r>
              <a:rPr lang="en-GB" sz="1600" dirty="0" err="1">
                <a:latin typeface="Century Gothic" panose="020B0502020202020204" pitchFamily="34" charset="0"/>
                <a:cs typeface="Calibri" panose="020F0502020204030204" pitchFamily="34" charset="0"/>
              </a:rPr>
              <a:t>bestimmt</a:t>
            </a:r>
            <a:endParaRPr lang="en-GB" sz="1600" strike="sngStrike" dirty="0">
              <a:latin typeface="Century Gothic" panose="020B0502020202020204" pitchFamily="34" charset="0"/>
              <a:cs typeface="Calibri" panose="020F0502020204030204" pitchFamily="34" charset="0"/>
            </a:endParaRPr>
          </a:p>
        </p:txBody>
      </p:sp>
      <p:sp>
        <p:nvSpPr>
          <p:cNvPr id="29" name="TextBox 28"/>
          <p:cNvSpPr txBox="1"/>
          <p:nvPr/>
        </p:nvSpPr>
        <p:spPr>
          <a:xfrm rot="10800000" flipV="1">
            <a:off x="4609467" y="3033487"/>
            <a:ext cx="1173434" cy="369332"/>
          </a:xfrm>
          <a:prstGeom prst="rect">
            <a:avLst/>
          </a:prstGeom>
          <a:noFill/>
        </p:spPr>
        <p:txBody>
          <a:bodyPr wrap="square" rtlCol="0">
            <a:spAutoFit/>
          </a:bodyPr>
          <a:lstStyle/>
          <a:p>
            <a:pPr lvl="0" algn="ctr">
              <a:defRPr/>
            </a:pPr>
            <a:r>
              <a:rPr lang="en-GB" dirty="0" err="1">
                <a:latin typeface="Century Gothic" panose="020B0502020202020204" pitchFamily="34" charset="0"/>
                <a:cs typeface="Calibri" panose="020F0502020204030204" pitchFamily="34" charset="0"/>
              </a:rPr>
              <a:t>stehen</a:t>
            </a:r>
            <a:endParaRPr lang="en-GB" strike="sngStrike" dirty="0">
              <a:latin typeface="Century Gothic" panose="020B0502020202020204" pitchFamily="34" charset="0"/>
              <a:cs typeface="Calibri" panose="020F0502020204030204" pitchFamily="34" charset="0"/>
            </a:endParaRPr>
          </a:p>
        </p:txBody>
      </p:sp>
      <p:sp>
        <p:nvSpPr>
          <p:cNvPr id="30" name="TextBox 29"/>
          <p:cNvSpPr txBox="1"/>
          <p:nvPr/>
        </p:nvSpPr>
        <p:spPr>
          <a:xfrm rot="10800000" flipV="1">
            <a:off x="5733951" y="3016513"/>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Stadt</a:t>
            </a:r>
            <a:endParaRPr lang="en-GB" sz="2000" dirty="0">
              <a:latin typeface="Century Gothic" panose="020B0502020202020204" pitchFamily="34" charset="0"/>
              <a:cs typeface="Calibri" panose="020F0502020204030204" pitchFamily="34" charset="0"/>
            </a:endParaRPr>
          </a:p>
        </p:txBody>
      </p:sp>
      <p:sp>
        <p:nvSpPr>
          <p:cNvPr id="31" name="TextBox 30"/>
          <p:cNvSpPr txBox="1"/>
          <p:nvPr/>
        </p:nvSpPr>
        <p:spPr>
          <a:xfrm>
            <a:off x="2382645" y="2644685"/>
            <a:ext cx="1331986" cy="261610"/>
          </a:xfrm>
          <a:prstGeom prst="rect">
            <a:avLst/>
          </a:prstGeom>
          <a:noFill/>
        </p:spPr>
        <p:txBody>
          <a:bodyPr wrap="square" rtlCol="0">
            <a:spAutoFit/>
          </a:bodyPr>
          <a:lstStyle/>
          <a:p>
            <a:pPr algn="ctr" fontAlgn="auto">
              <a:spcBef>
                <a:spcPts val="0"/>
              </a:spcBef>
              <a:spcAft>
                <a:spcPts val="0"/>
              </a:spcAft>
            </a:pPr>
            <a:r>
              <a:rPr lang="en-GB" sz="1100" dirty="0">
                <a:latin typeface="Century Gothic" panose="020B0502020202020204" pitchFamily="34" charset="0"/>
              </a:rPr>
              <a:t>[to understand]</a:t>
            </a:r>
          </a:p>
        </p:txBody>
      </p:sp>
      <p:sp>
        <p:nvSpPr>
          <p:cNvPr id="32" name="TextBox 31"/>
          <p:cNvSpPr txBox="1"/>
          <p:nvPr/>
        </p:nvSpPr>
        <p:spPr>
          <a:xfrm>
            <a:off x="3437799" y="2605541"/>
            <a:ext cx="1331986" cy="307777"/>
          </a:xfrm>
          <a:prstGeom prst="rect">
            <a:avLst/>
          </a:prstGeom>
          <a:noFill/>
        </p:spPr>
        <p:txBody>
          <a:bodyPr wrap="square" rtlCol="0">
            <a:spAutoFit/>
          </a:bodyPr>
          <a:lstStyle/>
          <a:p>
            <a:pPr algn="ctr" fontAlgn="auto">
              <a:spcBef>
                <a:spcPts val="0"/>
              </a:spcBef>
              <a:spcAft>
                <a:spcPts val="0"/>
              </a:spcAft>
            </a:pPr>
            <a:r>
              <a:rPr lang="en-GB" sz="1400" dirty="0">
                <a:latin typeface="Century Gothic" panose="020B0502020202020204" pitchFamily="34" charset="0"/>
              </a:rPr>
              <a:t>[certain(</a:t>
            </a:r>
            <a:r>
              <a:rPr lang="en-GB" sz="1400" dirty="0" err="1">
                <a:latin typeface="Century Gothic" panose="020B0502020202020204" pitchFamily="34" charset="0"/>
              </a:rPr>
              <a:t>ly</a:t>
            </a:r>
            <a:r>
              <a:rPr lang="en-GB" sz="1400" dirty="0">
                <a:latin typeface="Century Gothic" panose="020B0502020202020204" pitchFamily="34" charset="0"/>
              </a:rPr>
              <a:t>)]</a:t>
            </a:r>
          </a:p>
        </p:txBody>
      </p:sp>
      <p:pic>
        <p:nvPicPr>
          <p:cNvPr id="4" name="Picture 3"/>
          <p:cNvPicPr>
            <a:picLocks noChangeAspect="1"/>
          </p:cNvPicPr>
          <p:nvPr/>
        </p:nvPicPr>
        <p:blipFill>
          <a:blip r:embed="rId11"/>
          <a:stretch>
            <a:fillRect/>
          </a:stretch>
        </p:blipFill>
        <p:spPr>
          <a:xfrm>
            <a:off x="4739025" y="2123728"/>
            <a:ext cx="840249" cy="954182"/>
          </a:xfrm>
          <a:prstGeom prst="rect">
            <a:avLst/>
          </a:prstGeom>
        </p:spPr>
      </p:pic>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43470" y="2190556"/>
            <a:ext cx="1100195" cy="735130"/>
          </a:xfrm>
          <a:prstGeom prst="rect">
            <a:avLst/>
          </a:prstGeom>
        </p:spPr>
      </p:pic>
      <p:sp>
        <p:nvSpPr>
          <p:cNvPr id="34" name="TextBox 33"/>
          <p:cNvSpPr txBox="1"/>
          <p:nvPr/>
        </p:nvSpPr>
        <p:spPr>
          <a:xfrm rot="10800000" flipV="1">
            <a:off x="1333450" y="4845997"/>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rund</a:t>
            </a:r>
            <a:endParaRPr lang="en-GB" sz="2000" dirty="0">
              <a:latin typeface="Century Gothic" panose="020B0502020202020204" pitchFamily="34" charset="0"/>
              <a:cs typeface="Calibri" panose="020F0502020204030204" pitchFamily="34" charset="0"/>
            </a:endParaRPr>
          </a:p>
        </p:txBody>
      </p:sp>
      <p:sp>
        <p:nvSpPr>
          <p:cNvPr id="35" name="TextBox 34"/>
          <p:cNvSpPr txBox="1"/>
          <p:nvPr/>
        </p:nvSpPr>
        <p:spPr>
          <a:xfrm rot="10800000" flipV="1">
            <a:off x="2480092" y="4848773"/>
            <a:ext cx="1173434"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Hand</a:t>
            </a:r>
            <a:endParaRPr lang="en-GB" sz="2000" strike="sngStrike" dirty="0">
              <a:latin typeface="Century Gothic" panose="020B0502020202020204" pitchFamily="34" charset="0"/>
              <a:cs typeface="Calibri" panose="020F0502020204030204" pitchFamily="34" charset="0"/>
            </a:endParaRPr>
          </a:p>
        </p:txBody>
      </p:sp>
      <p:sp>
        <p:nvSpPr>
          <p:cNvPr id="36" name="TextBox 35"/>
          <p:cNvSpPr txBox="1"/>
          <p:nvPr/>
        </p:nvSpPr>
        <p:spPr>
          <a:xfrm rot="10800000" flipV="1">
            <a:off x="3531278" y="4834969"/>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Grund</a:t>
            </a:r>
            <a:endParaRPr lang="en-GB" sz="2000" strike="sngStrike" dirty="0">
              <a:latin typeface="Century Gothic" panose="020B0502020202020204" pitchFamily="34" charset="0"/>
              <a:cs typeface="Calibri" panose="020F0502020204030204" pitchFamily="34" charset="0"/>
            </a:endParaRPr>
          </a:p>
        </p:txBody>
      </p:sp>
      <p:sp>
        <p:nvSpPr>
          <p:cNvPr id="37" name="TextBox 36"/>
          <p:cNvSpPr txBox="1"/>
          <p:nvPr/>
        </p:nvSpPr>
        <p:spPr>
          <a:xfrm rot="10800000" flipV="1">
            <a:off x="4629507" y="4834969"/>
            <a:ext cx="1173434" cy="400110"/>
          </a:xfrm>
          <a:prstGeom prst="rect">
            <a:avLst/>
          </a:prstGeom>
          <a:noFill/>
        </p:spPr>
        <p:txBody>
          <a:bodyPr wrap="square" rtlCol="0">
            <a:spAutoFit/>
          </a:bodyPr>
          <a:lstStyle/>
          <a:p>
            <a:pPr lvl="0" algn="ctr">
              <a:defRPr/>
            </a:pPr>
            <a:r>
              <a:rPr lang="en-GB" sz="2000" dirty="0">
                <a:latin typeface="Century Gothic" panose="020B0502020202020204" pitchFamily="34" charset="0"/>
                <a:cs typeface="Calibri" panose="020F0502020204030204" pitchFamily="34" charset="0"/>
              </a:rPr>
              <a:t>Land</a:t>
            </a:r>
            <a:endParaRPr lang="en-GB" sz="2000" strike="sngStrike" dirty="0">
              <a:latin typeface="Century Gothic" panose="020B0502020202020204" pitchFamily="34" charset="0"/>
              <a:cs typeface="Calibri" panose="020F0502020204030204" pitchFamily="34" charset="0"/>
            </a:endParaRPr>
          </a:p>
        </p:txBody>
      </p:sp>
      <p:sp>
        <p:nvSpPr>
          <p:cNvPr id="38" name="TextBox 37"/>
          <p:cNvSpPr txBox="1"/>
          <p:nvPr/>
        </p:nvSpPr>
        <p:spPr>
          <a:xfrm rot="10800000" flipV="1">
            <a:off x="5750473" y="4848772"/>
            <a:ext cx="1173434" cy="400110"/>
          </a:xfrm>
          <a:prstGeom prst="rect">
            <a:avLst/>
          </a:prstGeom>
          <a:noFill/>
        </p:spPr>
        <p:txBody>
          <a:bodyPr wrap="square" rtlCol="0">
            <a:spAutoFit/>
          </a:bodyPr>
          <a:lstStyle/>
          <a:p>
            <a:pPr algn="ctr"/>
            <a:r>
              <a:rPr lang="en-GB" sz="2000" dirty="0">
                <a:latin typeface="Century Gothic" panose="020B0502020202020204" pitchFamily="34" charset="0"/>
                <a:cs typeface="Calibri" panose="020F0502020204030204" pitchFamily="34" charset="0"/>
              </a:rPr>
              <a:t>Kind</a:t>
            </a:r>
          </a:p>
        </p:txBody>
      </p:sp>
      <p:sp>
        <p:nvSpPr>
          <p:cNvPr id="39" name="TextBox 38"/>
          <p:cNvSpPr txBox="1"/>
          <p:nvPr/>
        </p:nvSpPr>
        <p:spPr>
          <a:xfrm rot="10800000" flipV="1">
            <a:off x="1328565" y="6739090"/>
            <a:ext cx="1173434" cy="307777"/>
          </a:xfrm>
          <a:prstGeom prst="rect">
            <a:avLst/>
          </a:prstGeom>
          <a:noFill/>
        </p:spPr>
        <p:txBody>
          <a:bodyPr wrap="square" rtlCol="0">
            <a:spAutoFit/>
          </a:bodyPr>
          <a:lstStyle/>
          <a:p>
            <a:pPr lvl="0" algn="ctr">
              <a:defRPr/>
            </a:pPr>
            <a:r>
              <a:rPr lang="en-GB" sz="1400" dirty="0" err="1">
                <a:latin typeface="Century Gothic" panose="020B0502020202020204" pitchFamily="34" charset="0"/>
                <a:cs typeface="Calibri" panose="020F0502020204030204" pitchFamily="34" charset="0"/>
              </a:rPr>
              <a:t>notwendig</a:t>
            </a:r>
            <a:endParaRPr lang="en-GB" sz="1400" dirty="0">
              <a:latin typeface="Century Gothic" panose="020B0502020202020204" pitchFamily="34" charset="0"/>
              <a:cs typeface="Calibri" panose="020F0502020204030204" pitchFamily="34" charset="0"/>
            </a:endParaRPr>
          </a:p>
        </p:txBody>
      </p:sp>
      <p:sp>
        <p:nvSpPr>
          <p:cNvPr id="40" name="TextBox 39"/>
          <p:cNvSpPr txBox="1"/>
          <p:nvPr/>
        </p:nvSpPr>
        <p:spPr>
          <a:xfrm rot="10800000" flipV="1">
            <a:off x="2475207" y="6695700"/>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fertig</a:t>
            </a:r>
            <a:endParaRPr lang="en-GB" sz="2000" strike="sngStrike" dirty="0">
              <a:latin typeface="Century Gothic" panose="020B0502020202020204" pitchFamily="34" charset="0"/>
              <a:cs typeface="Calibri" panose="020F0502020204030204" pitchFamily="34" charset="0"/>
            </a:endParaRPr>
          </a:p>
        </p:txBody>
      </p:sp>
      <p:sp>
        <p:nvSpPr>
          <p:cNvPr id="41" name="TextBox 40"/>
          <p:cNvSpPr txBox="1"/>
          <p:nvPr/>
        </p:nvSpPr>
        <p:spPr>
          <a:xfrm rot="10800000" flipV="1">
            <a:off x="3526393" y="6743450"/>
            <a:ext cx="1173434" cy="276999"/>
          </a:xfrm>
          <a:prstGeom prst="rect">
            <a:avLst/>
          </a:prstGeom>
          <a:noFill/>
        </p:spPr>
        <p:txBody>
          <a:bodyPr wrap="square" rtlCol="0">
            <a:spAutoFit/>
          </a:bodyPr>
          <a:lstStyle/>
          <a:p>
            <a:pPr lvl="0" algn="ctr">
              <a:defRPr/>
            </a:pPr>
            <a:r>
              <a:rPr lang="en-GB" sz="1200" dirty="0" err="1">
                <a:latin typeface="Century Gothic" panose="020B0502020202020204" pitchFamily="34" charset="0"/>
                <a:cs typeface="Calibri" panose="020F0502020204030204" pitchFamily="34" charset="0"/>
              </a:rPr>
              <a:t>Schwierigkeit</a:t>
            </a:r>
            <a:endParaRPr lang="en-GB" sz="1200" strike="sngStrike" dirty="0">
              <a:latin typeface="Century Gothic" panose="020B0502020202020204" pitchFamily="34" charset="0"/>
              <a:cs typeface="Calibri" panose="020F0502020204030204" pitchFamily="34" charset="0"/>
            </a:endParaRPr>
          </a:p>
        </p:txBody>
      </p:sp>
      <p:sp>
        <p:nvSpPr>
          <p:cNvPr id="42" name="TextBox 41"/>
          <p:cNvSpPr txBox="1"/>
          <p:nvPr/>
        </p:nvSpPr>
        <p:spPr>
          <a:xfrm rot="10800000" flipV="1">
            <a:off x="4624622" y="6681896"/>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wichtig</a:t>
            </a:r>
            <a:endParaRPr lang="en-GB" sz="2000" strike="sngStrike" dirty="0">
              <a:latin typeface="Century Gothic" panose="020B0502020202020204" pitchFamily="34" charset="0"/>
              <a:cs typeface="Calibri" panose="020F0502020204030204" pitchFamily="34" charset="0"/>
            </a:endParaRPr>
          </a:p>
        </p:txBody>
      </p:sp>
      <p:sp>
        <p:nvSpPr>
          <p:cNvPr id="43" name="TextBox 42"/>
          <p:cNvSpPr txBox="1"/>
          <p:nvPr/>
        </p:nvSpPr>
        <p:spPr>
          <a:xfrm rot="10800000" flipV="1">
            <a:off x="5741971" y="6656135"/>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wenig</a:t>
            </a:r>
            <a:endParaRPr lang="en-GB" sz="2000" dirty="0">
              <a:latin typeface="Century Gothic" panose="020B0502020202020204" pitchFamily="34" charset="0"/>
              <a:cs typeface="Calibri" panose="020F0502020204030204" pitchFamily="34" charset="0"/>
            </a:endParaRPr>
          </a:p>
        </p:txBody>
      </p:sp>
      <p:sp>
        <p:nvSpPr>
          <p:cNvPr id="44" name="TextBox 43"/>
          <p:cNvSpPr txBox="1"/>
          <p:nvPr/>
        </p:nvSpPr>
        <p:spPr>
          <a:xfrm rot="10800000" flipV="1">
            <a:off x="1308376" y="8365438"/>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Junge</a:t>
            </a:r>
            <a:endParaRPr lang="en-GB" sz="2000" dirty="0">
              <a:latin typeface="Century Gothic" panose="020B0502020202020204" pitchFamily="34" charset="0"/>
              <a:cs typeface="Calibri" panose="020F0502020204030204" pitchFamily="34" charset="0"/>
            </a:endParaRPr>
          </a:p>
        </p:txBody>
      </p:sp>
      <p:sp>
        <p:nvSpPr>
          <p:cNvPr id="45" name="TextBox 44"/>
          <p:cNvSpPr txBox="1"/>
          <p:nvPr/>
        </p:nvSpPr>
        <p:spPr>
          <a:xfrm rot="10800000" flipV="1">
            <a:off x="2455018" y="8383603"/>
            <a:ext cx="1173434" cy="369332"/>
          </a:xfrm>
          <a:prstGeom prst="rect">
            <a:avLst/>
          </a:prstGeom>
          <a:noFill/>
        </p:spPr>
        <p:txBody>
          <a:bodyPr wrap="square" rtlCol="0">
            <a:spAutoFit/>
          </a:bodyPr>
          <a:lstStyle/>
          <a:p>
            <a:pPr lvl="0" algn="ctr">
              <a:defRPr/>
            </a:pPr>
            <a:r>
              <a:rPr lang="en-GB" dirty="0" err="1">
                <a:latin typeface="Century Gothic" panose="020B0502020202020204" pitchFamily="34" charset="0"/>
                <a:cs typeface="Calibri" panose="020F0502020204030204" pitchFamily="34" charset="0"/>
              </a:rPr>
              <a:t>jemand</a:t>
            </a:r>
            <a:endParaRPr lang="en-GB" strike="sngStrike" dirty="0">
              <a:latin typeface="Century Gothic" panose="020B0502020202020204" pitchFamily="34" charset="0"/>
              <a:cs typeface="Calibri" panose="020F0502020204030204" pitchFamily="34" charset="0"/>
            </a:endParaRPr>
          </a:p>
        </p:txBody>
      </p:sp>
      <p:sp>
        <p:nvSpPr>
          <p:cNvPr id="46" name="TextBox 45"/>
          <p:cNvSpPr txBox="1"/>
          <p:nvPr/>
        </p:nvSpPr>
        <p:spPr>
          <a:xfrm rot="10800000" flipV="1">
            <a:off x="3506204" y="8354410"/>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jetzt</a:t>
            </a:r>
            <a:endParaRPr lang="en-GB" sz="2000" strike="sngStrike" dirty="0">
              <a:latin typeface="Century Gothic" panose="020B0502020202020204" pitchFamily="34" charset="0"/>
              <a:cs typeface="Calibri" panose="020F0502020204030204" pitchFamily="34" charset="0"/>
            </a:endParaRPr>
          </a:p>
        </p:txBody>
      </p:sp>
      <p:sp>
        <p:nvSpPr>
          <p:cNvPr id="47" name="TextBox 46"/>
          <p:cNvSpPr txBox="1"/>
          <p:nvPr/>
        </p:nvSpPr>
        <p:spPr>
          <a:xfrm rot="10800000" flipV="1">
            <a:off x="4604433" y="8354410"/>
            <a:ext cx="1173434" cy="400110"/>
          </a:xfrm>
          <a:prstGeom prst="rect">
            <a:avLst/>
          </a:prstGeom>
          <a:noFill/>
        </p:spPr>
        <p:txBody>
          <a:bodyPr wrap="square" rtlCol="0">
            <a:spAutoFit/>
          </a:bodyPr>
          <a:lstStyle/>
          <a:p>
            <a:pPr lvl="0" algn="ctr">
              <a:defRPr/>
            </a:pPr>
            <a:r>
              <a:rPr lang="en-GB" sz="2000" dirty="0" err="1">
                <a:latin typeface="Century Gothic" panose="020B0502020202020204" pitchFamily="34" charset="0"/>
                <a:cs typeface="Calibri" panose="020F0502020204030204" pitchFamily="34" charset="0"/>
              </a:rPr>
              <a:t>Jahr</a:t>
            </a:r>
            <a:endParaRPr lang="en-GB" sz="2000" strike="sngStrike" dirty="0">
              <a:latin typeface="Century Gothic" panose="020B0502020202020204" pitchFamily="34" charset="0"/>
              <a:cs typeface="Calibri" panose="020F0502020204030204" pitchFamily="34" charset="0"/>
            </a:endParaRPr>
          </a:p>
        </p:txBody>
      </p:sp>
      <p:sp>
        <p:nvSpPr>
          <p:cNvPr id="48" name="TextBox 47"/>
          <p:cNvSpPr txBox="1"/>
          <p:nvPr/>
        </p:nvSpPr>
        <p:spPr>
          <a:xfrm rot="10800000" flipV="1">
            <a:off x="5725399" y="8368213"/>
            <a:ext cx="1173434" cy="400110"/>
          </a:xfrm>
          <a:prstGeom prst="rect">
            <a:avLst/>
          </a:prstGeom>
          <a:noFill/>
        </p:spPr>
        <p:txBody>
          <a:bodyPr wrap="square" rtlCol="0">
            <a:spAutoFit/>
          </a:bodyPr>
          <a:lstStyle/>
          <a:p>
            <a:pPr algn="ctr"/>
            <a:r>
              <a:rPr lang="en-GB" sz="2000" dirty="0" err="1">
                <a:latin typeface="Century Gothic" panose="020B0502020202020204" pitchFamily="34" charset="0"/>
                <a:cs typeface="Calibri" panose="020F0502020204030204" pitchFamily="34" charset="0"/>
              </a:rPr>
              <a:t>jung</a:t>
            </a:r>
            <a:endParaRPr lang="en-GB" sz="2000" dirty="0">
              <a:latin typeface="Century Gothic" panose="020B0502020202020204" pitchFamily="34" charset="0"/>
              <a:cs typeface="Calibri" panose="020F0502020204030204" pitchFamily="34" charset="0"/>
            </a:endParaRPr>
          </a:p>
        </p:txBody>
      </p:sp>
      <p:sp>
        <p:nvSpPr>
          <p:cNvPr id="49" name="Oval 48"/>
          <p:cNvSpPr/>
          <p:nvPr/>
        </p:nvSpPr>
        <p:spPr>
          <a:xfrm>
            <a:off x="1557045" y="4047948"/>
            <a:ext cx="676095" cy="670854"/>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12267" y="3992321"/>
            <a:ext cx="671507" cy="782108"/>
          </a:xfrm>
          <a:prstGeom prst="rect">
            <a:avLst/>
          </a:prstGeom>
        </p:spPr>
      </p:pic>
      <p:sp>
        <p:nvSpPr>
          <p:cNvPr id="51" name="TextBox 50"/>
          <p:cNvSpPr txBox="1"/>
          <p:nvPr/>
        </p:nvSpPr>
        <p:spPr>
          <a:xfrm>
            <a:off x="3443500" y="4324641"/>
            <a:ext cx="1331986"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[reason]</a:t>
            </a:r>
          </a:p>
        </p:txBody>
      </p:sp>
      <p:pic>
        <p:nvPicPr>
          <p:cNvPr id="52" name="Picture 4" descr="http://www.clker.com/cliparts/R/U/c/U/T/f/countryside-hi.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32153" y="4178022"/>
            <a:ext cx="771845" cy="5788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3" name="Picture 52"/>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7003" y="3779912"/>
            <a:ext cx="805686" cy="805686"/>
          </a:xfrm>
          <a:prstGeom prst="rect">
            <a:avLst/>
          </a:prstGeom>
        </p:spPr>
      </p:pic>
      <p:pic>
        <p:nvPicPr>
          <p:cNvPr id="54" name="Picture 5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68215" y="3955025"/>
            <a:ext cx="775954" cy="789150"/>
          </a:xfrm>
          <a:prstGeom prst="rect">
            <a:avLst/>
          </a:prstGeom>
        </p:spPr>
      </p:pic>
      <p:sp>
        <p:nvSpPr>
          <p:cNvPr id="55" name="TextBox 54"/>
          <p:cNvSpPr txBox="1"/>
          <p:nvPr/>
        </p:nvSpPr>
        <p:spPr>
          <a:xfrm>
            <a:off x="1280281" y="6140564"/>
            <a:ext cx="1331986" cy="307777"/>
          </a:xfrm>
          <a:prstGeom prst="rect">
            <a:avLst/>
          </a:prstGeom>
          <a:noFill/>
        </p:spPr>
        <p:txBody>
          <a:bodyPr wrap="square" rtlCol="0">
            <a:spAutoFit/>
          </a:bodyPr>
          <a:lstStyle/>
          <a:p>
            <a:pPr algn="ctr" fontAlgn="auto">
              <a:spcBef>
                <a:spcPts val="0"/>
              </a:spcBef>
              <a:spcAft>
                <a:spcPts val="0"/>
              </a:spcAft>
            </a:pPr>
            <a:r>
              <a:rPr lang="en-GB" sz="1400" dirty="0">
                <a:latin typeface="Century Gothic" panose="020B0502020202020204" pitchFamily="34" charset="0"/>
              </a:rPr>
              <a:t>[necessary]</a:t>
            </a:r>
          </a:p>
        </p:txBody>
      </p:sp>
      <p:sp>
        <p:nvSpPr>
          <p:cNvPr id="56" name="TextBox 55"/>
          <p:cNvSpPr txBox="1"/>
          <p:nvPr/>
        </p:nvSpPr>
        <p:spPr>
          <a:xfrm>
            <a:off x="2335798" y="6143341"/>
            <a:ext cx="1331986" cy="369332"/>
          </a:xfrm>
          <a:prstGeom prst="rect">
            <a:avLst/>
          </a:prstGeom>
          <a:noFill/>
        </p:spPr>
        <p:txBody>
          <a:bodyPr wrap="square" rtlCol="0">
            <a:spAutoFit/>
          </a:bodyPr>
          <a:lstStyle/>
          <a:p>
            <a:pPr algn="ctr" fontAlgn="auto">
              <a:spcBef>
                <a:spcPts val="0"/>
              </a:spcBef>
              <a:spcAft>
                <a:spcPts val="0"/>
              </a:spcAft>
            </a:pPr>
            <a:r>
              <a:rPr lang="en-GB" dirty="0">
                <a:latin typeface="Century Gothic" panose="020B0502020202020204" pitchFamily="34" charset="0"/>
              </a:rPr>
              <a:t>[ready]</a:t>
            </a:r>
          </a:p>
        </p:txBody>
      </p:sp>
      <p:sp>
        <p:nvSpPr>
          <p:cNvPr id="57" name="TextBox 56"/>
          <p:cNvSpPr txBox="1"/>
          <p:nvPr/>
        </p:nvSpPr>
        <p:spPr>
          <a:xfrm>
            <a:off x="3452001" y="6157144"/>
            <a:ext cx="1331986"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[difficulty]</a:t>
            </a:r>
          </a:p>
        </p:txBody>
      </p:sp>
      <p:sp>
        <p:nvSpPr>
          <p:cNvPr id="58" name="TextBox 57"/>
          <p:cNvSpPr txBox="1"/>
          <p:nvPr/>
        </p:nvSpPr>
        <p:spPr>
          <a:xfrm>
            <a:off x="4550230" y="6168725"/>
            <a:ext cx="1331986"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[important]</a:t>
            </a:r>
          </a:p>
        </p:txBody>
      </p:sp>
      <p:sp>
        <p:nvSpPr>
          <p:cNvPr id="59" name="TextBox 58"/>
          <p:cNvSpPr txBox="1"/>
          <p:nvPr/>
        </p:nvSpPr>
        <p:spPr>
          <a:xfrm>
            <a:off x="5617945" y="6121100"/>
            <a:ext cx="1331986" cy="646331"/>
          </a:xfrm>
          <a:prstGeom prst="rect">
            <a:avLst/>
          </a:prstGeom>
          <a:noFill/>
        </p:spPr>
        <p:txBody>
          <a:bodyPr wrap="square" rtlCol="0">
            <a:spAutoFit/>
          </a:bodyPr>
          <a:lstStyle/>
          <a:p>
            <a:pPr algn="ctr" fontAlgn="auto">
              <a:spcBef>
                <a:spcPts val="0"/>
              </a:spcBef>
              <a:spcAft>
                <a:spcPts val="0"/>
              </a:spcAft>
            </a:pPr>
            <a:r>
              <a:rPr lang="en-GB" dirty="0">
                <a:latin typeface="Century Gothic" panose="020B0502020202020204" pitchFamily="34" charset="0"/>
              </a:rPr>
              <a:t>[little, not much]</a:t>
            </a:r>
          </a:p>
        </p:txBody>
      </p:sp>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00808" y="7517637"/>
            <a:ext cx="432048" cy="953706"/>
          </a:xfrm>
          <a:prstGeom prst="rect">
            <a:avLst/>
          </a:prstGeom>
        </p:spPr>
      </p:pic>
      <p:sp>
        <p:nvSpPr>
          <p:cNvPr id="61" name="TextBox 60"/>
          <p:cNvSpPr txBox="1"/>
          <p:nvPr/>
        </p:nvSpPr>
        <p:spPr>
          <a:xfrm>
            <a:off x="2335798" y="7815009"/>
            <a:ext cx="1331986" cy="338554"/>
          </a:xfrm>
          <a:prstGeom prst="rect">
            <a:avLst/>
          </a:prstGeom>
          <a:noFill/>
        </p:spPr>
        <p:txBody>
          <a:bodyPr wrap="square" rtlCol="0">
            <a:spAutoFit/>
          </a:bodyPr>
          <a:lstStyle/>
          <a:p>
            <a:pPr algn="ctr" fontAlgn="auto">
              <a:spcBef>
                <a:spcPts val="0"/>
              </a:spcBef>
              <a:spcAft>
                <a:spcPts val="0"/>
              </a:spcAft>
            </a:pPr>
            <a:r>
              <a:rPr lang="en-GB" sz="1600" dirty="0">
                <a:latin typeface="Century Gothic" panose="020B0502020202020204" pitchFamily="34" charset="0"/>
              </a:rPr>
              <a:t>[someone]</a:t>
            </a:r>
          </a:p>
        </p:txBody>
      </p:sp>
      <p:sp>
        <p:nvSpPr>
          <p:cNvPr id="62" name="TextBox 61"/>
          <p:cNvSpPr txBox="1"/>
          <p:nvPr/>
        </p:nvSpPr>
        <p:spPr>
          <a:xfrm>
            <a:off x="3429000" y="7799620"/>
            <a:ext cx="1331986" cy="369332"/>
          </a:xfrm>
          <a:prstGeom prst="rect">
            <a:avLst/>
          </a:prstGeom>
          <a:noFill/>
        </p:spPr>
        <p:txBody>
          <a:bodyPr wrap="square" rtlCol="0">
            <a:spAutoFit/>
          </a:bodyPr>
          <a:lstStyle/>
          <a:p>
            <a:pPr algn="ctr" fontAlgn="auto">
              <a:spcBef>
                <a:spcPts val="0"/>
              </a:spcBef>
              <a:spcAft>
                <a:spcPts val="0"/>
              </a:spcAft>
            </a:pPr>
            <a:r>
              <a:rPr lang="en-GB" dirty="0">
                <a:latin typeface="Century Gothic" panose="020B0502020202020204" pitchFamily="34" charset="0"/>
              </a:rPr>
              <a:t>[now]</a:t>
            </a:r>
          </a:p>
        </p:txBody>
      </p:sp>
      <p:pic>
        <p:nvPicPr>
          <p:cNvPr id="5" name="Picture 4"/>
          <p:cNvPicPr>
            <a:picLocks noChangeAspect="1"/>
          </p:cNvPicPr>
          <p:nvPr/>
        </p:nvPicPr>
        <p:blipFill>
          <a:blip r:embed="rId18"/>
          <a:stretch>
            <a:fillRect/>
          </a:stretch>
        </p:blipFill>
        <p:spPr>
          <a:xfrm>
            <a:off x="4762315" y="7842765"/>
            <a:ext cx="855630" cy="394138"/>
          </a:xfrm>
          <a:prstGeom prst="rect">
            <a:avLst/>
          </a:prstGeom>
        </p:spPr>
      </p:pic>
      <p:pic>
        <p:nvPicPr>
          <p:cNvPr id="6" name="Picture 5"/>
          <p:cNvPicPr>
            <a:picLocks noChangeAspect="1"/>
          </p:cNvPicPr>
          <p:nvPr/>
        </p:nvPicPr>
        <p:blipFill>
          <a:blip r:embed="rId19"/>
          <a:stretch>
            <a:fillRect/>
          </a:stretch>
        </p:blipFill>
        <p:spPr>
          <a:xfrm>
            <a:off x="5822788" y="7579698"/>
            <a:ext cx="824475" cy="710452"/>
          </a:xfrm>
          <a:prstGeom prst="rect">
            <a:avLst/>
          </a:prstGeom>
        </p:spPr>
      </p:pic>
      <p:cxnSp>
        <p:nvCxnSpPr>
          <p:cNvPr id="63" name="Straight Connector 62"/>
          <p:cNvCxnSpPr/>
          <p:nvPr/>
        </p:nvCxnSpPr>
        <p:spPr>
          <a:xfrm flipV="1">
            <a:off x="-32747" y="5596614"/>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32747" y="3645466"/>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6078" y="7100907"/>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6005" y="1847689"/>
            <a:ext cx="6876412" cy="15465"/>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54277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15970</TotalTime>
  <Words>14404</Words>
  <Application>Microsoft Macintosh PowerPoint</Application>
  <PresentationFormat>On-screen Show (4:3)</PresentationFormat>
  <Paragraphs>3818</Paragraphs>
  <Slides>66</Slides>
  <Notes>66</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66</vt:i4>
      </vt:variant>
    </vt:vector>
  </HeadingPairs>
  <TitlesOfParts>
    <vt:vector size="76" baseType="lpstr">
      <vt:lpstr>Arial</vt:lpstr>
      <vt:lpstr>Calibri</vt:lpstr>
      <vt:lpstr>Calibri Light</vt:lpstr>
      <vt:lpstr>Century Gothic</vt:lpstr>
      <vt:lpstr>Tw Cen MT</vt:lpstr>
      <vt:lpstr>Default Design</vt:lpstr>
      <vt:lpstr>Office Theme</vt:lpstr>
      <vt:lpstr>1_Default Design</vt:lpstr>
      <vt:lpstr>3_Default Design</vt:lpstr>
      <vt:lpstr>4_Default Design</vt:lpstr>
      <vt:lpstr>Deutsch</vt:lpstr>
      <vt:lpstr>PowerPoint Presentation</vt:lpstr>
      <vt:lpstr>PowerPoint Presentation</vt:lpstr>
      <vt:lpstr>Phonics</vt:lpstr>
      <vt:lpstr>PowerPoint Presentation</vt:lpstr>
      <vt:lpstr>PowerPoint Presentation</vt:lpstr>
      <vt:lpstr>PowerPoint Presentation</vt:lpstr>
      <vt:lpstr>PowerPoint Presentation</vt:lpstr>
      <vt:lpstr>PowerPoint Presentation</vt:lpstr>
      <vt:lpstr>T1.1 Woche 1 </vt:lpstr>
      <vt:lpstr>T1.1 Woche 2 </vt:lpstr>
      <vt:lpstr>T1.1 Woche 3 </vt:lpstr>
      <vt:lpstr>Describing things: saying what something is like</vt:lpstr>
      <vt:lpstr>T1.1 Woche 4</vt:lpstr>
      <vt:lpstr>What something is not, and is not like</vt:lpstr>
      <vt:lpstr>T1.1 Woche 5 </vt:lpstr>
      <vt:lpstr>What people have</vt:lpstr>
      <vt:lpstr>T1.1 Woche 6 </vt:lpstr>
      <vt:lpstr>Talking about possessions (‘the’ or ‘a’)</vt:lpstr>
      <vt:lpstr>T1.1 Woche 7 </vt:lpstr>
      <vt:lpstr>T1.2  Woche 1</vt:lpstr>
      <vt:lpstr>Saying what people do (at school)</vt:lpstr>
      <vt:lpstr>T1.2 Woche 2</vt:lpstr>
      <vt:lpstr>T1.2 Woche 3</vt:lpstr>
      <vt:lpstr>Talking about activities at home</vt:lpstr>
      <vt:lpstr>T1.2 Woche 4</vt:lpstr>
      <vt:lpstr>T1.2 Woche 5</vt:lpstr>
      <vt:lpstr>T1.2 Woche 6</vt:lpstr>
      <vt:lpstr>T1.2 Woche 7</vt:lpstr>
      <vt:lpstr>T2.1 Woche 1</vt:lpstr>
      <vt:lpstr>What you have and what it’s like</vt:lpstr>
      <vt:lpstr>T2.1 Woche 2</vt:lpstr>
      <vt:lpstr>T2.1 Woche 3</vt:lpstr>
      <vt:lpstr>T2.1 Woche 3 cont’d</vt:lpstr>
      <vt:lpstr>T2.1 Woche 4</vt:lpstr>
      <vt:lpstr>What do you think of it/them?  How do you find it/them?</vt:lpstr>
      <vt:lpstr>T 2.1 Woche 5</vt:lpstr>
      <vt:lpstr>T 2.1 Woche 6</vt:lpstr>
      <vt:lpstr>T 2.2 Woche 1</vt:lpstr>
      <vt:lpstr>T2.2 Woche 2</vt:lpstr>
      <vt:lpstr>Saying what I and others can/cannot do</vt:lpstr>
      <vt:lpstr>T 2.2 Woche 3</vt:lpstr>
      <vt:lpstr>T 2.2 Woche 4</vt:lpstr>
      <vt:lpstr>T 2.2 Woche 5</vt:lpstr>
      <vt:lpstr>T 3.1 Woche 1</vt:lpstr>
      <vt:lpstr>T 3.1 Woche 2</vt:lpstr>
      <vt:lpstr>T 3.1 Woche 3</vt:lpstr>
      <vt:lpstr>Movement into, and location in, places</vt:lpstr>
      <vt:lpstr>T 3.1 Woche 4</vt:lpstr>
      <vt:lpstr>T 3.1 Woche 5</vt:lpstr>
      <vt:lpstr>T 3.1 Woche 6</vt:lpstr>
      <vt:lpstr>Saying what there is in different places</vt:lpstr>
      <vt:lpstr>T 3.2 Woche 1</vt:lpstr>
      <vt:lpstr>T 3.2 Woche 3</vt:lpstr>
      <vt:lpstr>Improving your lifestyle</vt:lpstr>
      <vt:lpstr>T 3.2 Woche 4</vt:lpstr>
      <vt:lpstr>T 3.2 Woche 5</vt:lpstr>
      <vt:lpstr>T 3.2 Woche 6</vt:lpstr>
      <vt:lpstr>T 3.2 Woche 6</vt:lpstr>
      <vt:lpstr>T 3.2 Woche 7</vt:lpstr>
      <vt:lpstr>The Foreign Language Spelling Bee - Stage 1: Class competition</vt:lpstr>
      <vt:lpstr>Stage 2: School competition</vt:lpstr>
      <vt:lpstr>Stage 2: Cont’d</vt:lpstr>
      <vt:lpstr>Stage 3: Regional competition</vt:lpstr>
      <vt:lpstr>Stage 4: National competition</vt:lpstr>
      <vt:lpstr>Stage 4: Cont’d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dc:title>
  <dc:creator>Rachel Hawkes</dc:creator>
  <cp:lastModifiedBy>Mary Richardson</cp:lastModifiedBy>
  <cp:revision>563</cp:revision>
  <dcterms:created xsi:type="dcterms:W3CDTF">2020-02-18T11:40:03Z</dcterms:created>
  <dcterms:modified xsi:type="dcterms:W3CDTF">2023-02-08T11:55:01Z</dcterms:modified>
</cp:coreProperties>
</file>