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Lst>
  <p:notesMasterIdLst>
    <p:notesMasterId r:id="rId15"/>
  </p:notesMasterIdLst>
  <p:sldIdLst>
    <p:sldId id="331" r:id="rId5"/>
    <p:sldId id="257" r:id="rId6"/>
    <p:sldId id="290" r:id="rId7"/>
    <p:sldId id="332" r:id="rId8"/>
    <p:sldId id="272" r:id="rId9"/>
    <p:sldId id="293" r:id="rId10"/>
    <p:sldId id="273" r:id="rId11"/>
    <p:sldId id="305" r:id="rId12"/>
    <p:sldId id="306"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36" clrIdx="0">
    <p:extLst>
      <p:ext uri="{19B8F6BF-5375-455C-9EA6-DF929625EA0E}">
        <p15:presenceInfo xmlns:p15="http://schemas.microsoft.com/office/powerpoint/2012/main" userId="Natalie Finlayson" providerId="None"/>
      </p:ext>
    </p:extLst>
  </p:cmAuthor>
  <p:cmAuthor id="2" name="Stephen Owen" initials="SO" lastIdx="61" clrIdx="1">
    <p:extLst>
      <p:ext uri="{19B8F6BF-5375-455C-9EA6-DF929625EA0E}">
        <p15:presenceInfo xmlns:p15="http://schemas.microsoft.com/office/powerpoint/2012/main" userId="Stephen Owen" providerId="None"/>
      </p:ext>
    </p:extLst>
  </p:cmAuthor>
  <p:cmAuthor id="3" name="Microsoft Office User" initials="MOU" lastIdx="66"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115076"/>
    <a:srgbClr val="DAA520"/>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4" autoAdjust="0"/>
    <p:restoredTop sz="73008" autoAdjust="0"/>
  </p:normalViewPr>
  <p:slideViewPr>
    <p:cSldViewPr snapToGrid="0">
      <p:cViewPr varScale="1">
        <p:scale>
          <a:sx n="70" d="100"/>
          <a:sy n="70" d="100"/>
        </p:scale>
        <p:origin x="216" y="6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156"/>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SSC /</a:t>
            </a:r>
            <a:r>
              <a:rPr lang="en-GB" b="0" dirty="0" err="1"/>
              <a:t>eu</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week the expression ‘</a:t>
            </a:r>
            <a:r>
              <a:rPr lang="en-GB" dirty="0" err="1"/>
              <a:t>il</a:t>
            </a:r>
            <a:r>
              <a:rPr lang="en-GB" dirty="0"/>
              <a:t> y a’ is presented and practised, first with the numbers 2-12, and</a:t>
            </a:r>
            <a:r>
              <a:rPr lang="en-GB" baseline="0" dirty="0"/>
              <a:t> then with the plural indefinite article ‘des’. (The singular forms of the indefinite article – ‘un’ and ‘</a:t>
            </a:r>
            <a:r>
              <a:rPr lang="en-GB" baseline="0" dirty="0" err="1"/>
              <a:t>une</a:t>
            </a:r>
            <a:r>
              <a:rPr lang="en-GB" baseline="0" dirty="0"/>
              <a:t>’ – were introduced in Term 1.1, Week 3).</a:t>
            </a:r>
            <a:br>
              <a:rPr lang="en-GB" baseline="0" dirty="0"/>
            </a:br>
            <a:br>
              <a:rPr lang="en-GB" baseline="0" dirty="0"/>
            </a:b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introduced</a:t>
            </a:r>
            <a:r>
              <a:rPr lang="en-GB" sz="1200" b="1" i="0" u="none" strike="noStrike" kern="1200" dirty="0">
                <a:solidFill>
                  <a:schemeClr val="tx1"/>
                </a:solidFill>
                <a:effectLst/>
                <a:latin typeface="+mn-lt"/>
                <a:ea typeface="+mn-ea"/>
                <a:cs typeface="+mn-cs"/>
              </a:rPr>
              <a:t> this week (1 is the most common word in French): </a:t>
            </a:r>
            <a:endParaRPr lang="de-DE" sz="1200" b="0" i="0" kern="1200" dirty="0">
              <a:solidFill>
                <a:schemeClr val="tx1"/>
              </a:solidFill>
              <a:effectLst/>
              <a:latin typeface="+mn-lt"/>
              <a:ea typeface="+mn-ea"/>
              <a:cs typeface="+mn-cs"/>
            </a:endParaRPr>
          </a:p>
          <a:p>
            <a:endParaRPr lang="de-DE" sz="1200" b="1" i="0"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2.1.1 </a:t>
            </a:r>
            <a:r>
              <a:rPr lang="de-DE" sz="1200" b="0" i="0" u="none" strike="noStrike" kern="1200" dirty="0">
                <a:solidFill>
                  <a:schemeClr val="tx1"/>
                </a:solidFill>
                <a:effectLst/>
                <a:latin typeface="+mn-lt"/>
                <a:ea typeface="+mn-ea"/>
                <a:cs typeface="+mn-cs"/>
              </a:rPr>
              <a:t>-</a:t>
            </a:r>
            <a:r>
              <a:rPr lang="de-DE" sz="1200" b="0" i="0" u="none" strike="noStrike"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deux [41], trois [115], quatre [253], cinq [288], six [450], sept [905], huit [877], neuf [787], dix [372], onze (2447), douze (1664), des [2 - 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revisited</a:t>
            </a:r>
            <a:r>
              <a:rPr lang="en-GB" sz="1200" b="1" i="0" u="none" strike="noStrike" kern="1200" dirty="0">
                <a:solidFill>
                  <a:schemeClr val="tx1"/>
                </a:solidFill>
                <a:effectLst/>
                <a:latin typeface="+mn-lt"/>
                <a:ea typeface="+mn-ea"/>
                <a:cs typeface="+mn-cs"/>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1.2.5</a:t>
            </a:r>
            <a:r>
              <a:rPr lang="de-DE" sz="1200" b="1" i="0" u="none" strike="noStrike" kern="1200" baseline="0" dirty="0">
                <a:solidFill>
                  <a:schemeClr val="tx1"/>
                </a:solidFill>
                <a:effectLst/>
                <a:latin typeface="+mn-lt"/>
                <a:ea typeface="+mn-ea"/>
                <a:cs typeface="+mn-cs"/>
              </a:rPr>
              <a:t> </a:t>
            </a:r>
            <a:r>
              <a:rPr lang="de-DE" sz="1200" b="0" i="0" u="none" strike="noStrike"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regarder [425], marcher [1532], travailler [290], préparer [368], nous [31], maison [325], télé [2746], film [848], déjeuner [2724], dehors [1217]</a:t>
            </a:r>
            <a:endParaRPr lang="de-D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effectLst/>
                <a:latin typeface="+mn-lt"/>
                <a:ea typeface="+mn-ea"/>
                <a:cs typeface="+mn-cs"/>
              </a:rPr>
              <a:t>1.1.7 </a:t>
            </a:r>
            <a:r>
              <a:rPr lang="de-DE" sz="1200" b="0" i="0" u="none" strike="noStrike" kern="1200" baseline="0" dirty="0">
                <a:solidFill>
                  <a:schemeClr val="tx1"/>
                </a:solidFill>
                <a:effectLst/>
                <a:latin typeface="+mn-lt"/>
                <a:ea typeface="+mn-ea"/>
                <a:cs typeface="+mn-cs"/>
              </a:rPr>
              <a:t>- </a:t>
            </a:r>
            <a:r>
              <a:rPr lang="fr-FR" sz="1200" b="0" i="0" dirty="0">
                <a:solidFill>
                  <a:srgbClr val="000000"/>
                </a:solidFill>
                <a:effectLst/>
                <a:latin typeface="Century Gothic" panose="020B0502020202020204" pitchFamily="34" charset="0"/>
              </a:rPr>
              <a:t>faire [25], fais, fait, MAKE: modèle [958], lit [1837], DO: courses [1289], ménage [2326], cuisine [2618], activité [452], devoirs [39], BOTH DO AND MAKE: ça [54]</a:t>
            </a:r>
            <a:r>
              <a:rPr lang="fr-F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noProof="0" dirty="0">
                <a:solidFill>
                  <a:schemeClr val="tx1"/>
                </a:solidFill>
                <a:effectLst/>
                <a:latin typeface="+mn-lt"/>
                <a:ea typeface="+mn-ea"/>
                <a:cs typeface="+mn-cs"/>
              </a:rPr>
              <a:t>Teachers should conduct a spot</a:t>
            </a:r>
            <a:r>
              <a:rPr lang="en-GB" sz="1200" b="0" i="0" kern="1200" baseline="0" noProof="0" dirty="0">
                <a:solidFill>
                  <a:schemeClr val="tx1"/>
                </a:solidFill>
                <a:effectLst/>
                <a:latin typeface="+mn-lt"/>
                <a:ea typeface="+mn-ea"/>
                <a:cs typeface="+mn-cs"/>
              </a:rPr>
              <a:t> check of the revisited vocabulary each week, to ensure that the required independent learning has been done. This could be in the form of an informal, oral ‘test’, and/or a more formal (but quick) written vocabulary test. Aim to test knowledge of all types: comprehension (L2-L1), production (L1-L2), oral (listening and speaking) and written (reading and writing) modalities.</a:t>
            </a:r>
            <a:endParaRPr lang="en-GB" noProof="0" dirty="0"/>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249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cloud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teacher should read out the title, so that students both hear and read the word ‘</a:t>
            </a:r>
            <a:r>
              <a:rPr lang="en-GB" baseline="0" dirty="0" err="1"/>
              <a:t>lisez</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Explain (or elicit) that ‘</a:t>
            </a:r>
            <a:r>
              <a:rPr lang="en-GB" baseline="0" dirty="0" err="1"/>
              <a:t>lisez</a:t>
            </a:r>
            <a:r>
              <a:rPr lang="en-GB" baseline="0" dirty="0"/>
              <a:t>’ means ‘you - plural - read’ from the verb ‘lire – to read’. Ask them to notice the ending of the verb – it’s the ‘-ez’ ending. Why might that be? (They have practised ‘ez’ verb inflections already so this is a recap).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Partner A reads out words 1-5 in French and Partner B says the English back - partner A agrees or disagrees. Swap roles - partner B reads words 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should then choose any of the words at random to read out, their partner saying the number of the word and then giving the English - this should be out of order, so they cannot just rely on the order here. They should do six words each, alternating: A says French, B gives the number and then the English. B says French, A gives the number and then the English.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 timer this time.  Some of these will be unfamiliar words and pupils will need to slow down to decode them more carefully.</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NB: Pupils have learnt the SSC SFC (Silent final consonant) – here they get a reminder of the silent –X at the end of words.</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bleu </a:t>
            </a:r>
            <a:r>
              <a:rPr lang="en-GB" baseline="0" dirty="0"/>
              <a:t>[1216]; </a:t>
            </a:r>
            <a:r>
              <a:rPr lang="en-GB" b="1" baseline="0" dirty="0" err="1"/>
              <a:t>euh</a:t>
            </a:r>
            <a:r>
              <a:rPr lang="en-GB" baseline="0" dirty="0"/>
              <a:t> [889]; </a:t>
            </a:r>
            <a:r>
              <a:rPr lang="en-GB" b="1" baseline="0" dirty="0" err="1"/>
              <a:t>peux</a:t>
            </a:r>
            <a:r>
              <a:rPr lang="en-GB" b="1" baseline="0" dirty="0"/>
              <a:t> </a:t>
            </a:r>
            <a:r>
              <a:rPr lang="en-GB" b="0" baseline="0" dirty="0"/>
              <a:t>[</a:t>
            </a:r>
            <a:r>
              <a:rPr lang="en-GB" b="0" baseline="0" dirty="0" err="1"/>
              <a:t>pouvoir</a:t>
            </a:r>
            <a:r>
              <a:rPr lang="en-GB" b="0" baseline="0" dirty="0"/>
              <a:t> - 20]</a:t>
            </a:r>
            <a:r>
              <a:rPr lang="en-GB" baseline="0" dirty="0"/>
              <a:t> </a:t>
            </a:r>
            <a:r>
              <a:rPr lang="en-GB" b="1" baseline="0" dirty="0" err="1"/>
              <a:t>mieux</a:t>
            </a:r>
            <a:r>
              <a:rPr lang="en-GB" baseline="0" dirty="0"/>
              <a:t> [217]; </a:t>
            </a:r>
            <a:r>
              <a:rPr lang="en-GB" b="1" baseline="0" dirty="0" err="1"/>
              <a:t>sérieux</a:t>
            </a:r>
            <a:r>
              <a:rPr lang="en-GB" b="1" baseline="0" dirty="0"/>
              <a:t> </a:t>
            </a:r>
            <a:r>
              <a:rPr lang="en-GB" baseline="0" dirty="0"/>
              <a:t>[412]; </a:t>
            </a:r>
            <a:r>
              <a:rPr lang="en-GB" b="1" baseline="0" dirty="0" err="1"/>
              <a:t>yeux</a:t>
            </a:r>
            <a:r>
              <a:rPr lang="en-GB" baseline="0" dirty="0"/>
              <a:t> [œil-474]; </a:t>
            </a:r>
            <a:r>
              <a:rPr lang="en-GB" b="1" baseline="0" dirty="0" err="1"/>
              <a:t>dangereux</a:t>
            </a:r>
            <a:r>
              <a:rPr lang="en-GB" b="1" baseline="0" dirty="0"/>
              <a:t> </a:t>
            </a:r>
            <a:r>
              <a:rPr lang="en-GB" baseline="0" dirty="0"/>
              <a:t>[713]; </a:t>
            </a:r>
            <a:r>
              <a:rPr lang="en-GB" b="1" baseline="0" dirty="0" err="1"/>
              <a:t>vieux</a:t>
            </a:r>
            <a:r>
              <a:rPr lang="en-GB" b="1" baseline="0" dirty="0"/>
              <a:t> </a:t>
            </a:r>
            <a:r>
              <a:rPr lang="en-GB" baseline="0" dirty="0"/>
              <a:t>[671]; </a:t>
            </a:r>
            <a:r>
              <a:rPr lang="en-GB" b="1" baseline="0" dirty="0" err="1"/>
              <a:t>heureux</a:t>
            </a:r>
            <a:r>
              <a:rPr lang="en-GB" baseline="0" dirty="0"/>
              <a:t>[764]</a:t>
            </a:r>
            <a:br>
              <a:rPr lang="en-GB" sz="120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382235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‘EU’ </a:t>
            </a:r>
            <a:r>
              <a:rPr lang="en-GB" baseline="0" dirty="0"/>
              <a:t>and then present and practise the pronunciation of the </a:t>
            </a:r>
            <a:r>
              <a:rPr lang="en-GB" b="1" baseline="0" dirty="0"/>
              <a:t>source word ‘</a:t>
            </a:r>
            <a:r>
              <a:rPr lang="en-GB" b="1" baseline="0" dirty="0" err="1"/>
              <a:t>deux</a:t>
            </a:r>
            <a:r>
              <a:rPr lang="en-GB" b="1" baseline="0" dirty="0"/>
              <a:t>’.</a:t>
            </a:r>
            <a:br>
              <a:rPr lang="en-GB" baseline="0" dirty="0"/>
            </a:br>
            <a:r>
              <a:rPr lang="en-GB" dirty="0"/>
              <a:t>A possible gesture for this</a:t>
            </a:r>
            <a:r>
              <a:rPr lang="en-GB" b="1" dirty="0"/>
              <a:t> source </a:t>
            </a:r>
            <a:r>
              <a:rPr lang="en-GB" dirty="0"/>
              <a:t>word</a:t>
            </a:r>
            <a:r>
              <a:rPr lang="en-GB" baseline="0" dirty="0"/>
              <a:t> </a:t>
            </a:r>
            <a:r>
              <a:rPr lang="en-GB" dirty="0"/>
              <a:t>would be to hold up two fingers (N.B. palm</a:t>
            </a:r>
            <a:r>
              <a:rPr lang="en-GB" baseline="0" dirty="0"/>
              <a:t> of the hand facing the class!)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9975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without the picture, to focus students on the SSC alone.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4746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slide without the audio, so that students can practise by themselves.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1232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‘EU’ </a:t>
            </a:r>
            <a:r>
              <a:rPr lang="en-GB" baseline="0" dirty="0"/>
              <a:t>and then the </a:t>
            </a:r>
            <a:r>
              <a:rPr lang="en-GB" b="1" baseline="0" dirty="0"/>
              <a:t>source</a:t>
            </a:r>
            <a:r>
              <a:rPr lang="en-GB" baseline="0" dirty="0"/>
              <a:t> word </a:t>
            </a:r>
            <a:r>
              <a:rPr lang="en-GB" b="1" baseline="0" dirty="0"/>
              <a:t>‘</a:t>
            </a:r>
            <a:r>
              <a:rPr lang="en-GB" b="1" baseline="0" dirty="0" err="1"/>
              <a:t>deux</a:t>
            </a:r>
            <a:r>
              <a:rPr lang="en-GB" b="1" baseline="0" dirty="0"/>
              <a:t>’ </a:t>
            </a:r>
            <a:r>
              <a:rPr lang="en-GB" baseline="0" dirty="0"/>
              <a:t>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jeudi</a:t>
            </a:r>
            <a:r>
              <a:rPr lang="en-GB" baseline="0" dirty="0"/>
              <a:t>[1112]; </a:t>
            </a:r>
            <a:r>
              <a:rPr lang="en-GB" b="1" baseline="0" dirty="0"/>
              <a:t>lieu </a:t>
            </a:r>
            <a:r>
              <a:rPr lang="en-GB" b="0" baseline="0" dirty="0"/>
              <a:t>[117]</a:t>
            </a:r>
            <a:r>
              <a:rPr lang="en-GB" baseline="0" dirty="0"/>
              <a:t> </a:t>
            </a:r>
            <a:r>
              <a:rPr lang="en-GB" b="1" baseline="0" dirty="0"/>
              <a:t>feu</a:t>
            </a:r>
            <a:r>
              <a:rPr lang="en-GB" baseline="0" dirty="0"/>
              <a:t> [786]; </a:t>
            </a:r>
            <a:r>
              <a:rPr lang="en-GB" b="1" baseline="0" dirty="0"/>
              <a:t>un </a:t>
            </a:r>
            <a:r>
              <a:rPr lang="en-GB" b="1" baseline="0" dirty="0" err="1"/>
              <a:t>peu</a:t>
            </a:r>
            <a:r>
              <a:rPr lang="en-GB" baseline="0" dirty="0"/>
              <a:t> [138/91]; </a:t>
            </a:r>
            <a:r>
              <a:rPr lang="en-GB" b="1" baseline="0" dirty="0" err="1"/>
              <a:t>jeu</a:t>
            </a:r>
            <a:r>
              <a:rPr lang="en-GB" baseline="0" dirty="0"/>
              <a:t> [291]; </a:t>
            </a:r>
            <a:r>
              <a:rPr lang="en-GB" b="1" baseline="0" dirty="0" err="1"/>
              <a:t>deux</a:t>
            </a:r>
            <a:r>
              <a:rPr lang="en-GB" b="1" baseline="0" dirty="0"/>
              <a:t> </a:t>
            </a:r>
            <a:r>
              <a:rPr lang="en-GB" baseline="0" dirty="0"/>
              <a:t>[41].</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4431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without the pictures, to focus students on the SSC alone.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3881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slide without the audio, so that students can practise by themselves.</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7</a:t>
            </a:fld>
            <a:endParaRPr lang="en-GB" dirty="0"/>
          </a:p>
        </p:txBody>
      </p:sp>
    </p:spTree>
    <p:extLst>
      <p:ext uri="{BB962C8B-B14F-4D97-AF65-F5344CB8AC3E}">
        <p14:creationId xmlns:p14="http://schemas.microsoft.com/office/powerpoint/2010/main" val="230588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Pairwork</a:t>
            </a:r>
            <a:r>
              <a:rPr lang="en-GB" sz="1200" b="1" kern="1200" dirty="0">
                <a:solidFill>
                  <a:schemeClr val="tx1"/>
                </a:solidFill>
                <a:effectLst/>
                <a:latin typeface="+mn-lt"/>
                <a:ea typeface="+mn-ea"/>
                <a:cs typeface="+mn-cs"/>
              </a:rPr>
              <a:t> ‘tennis’</a:t>
            </a:r>
            <a:r>
              <a:rPr lang="en-GB" sz="1200" kern="1200" dirty="0">
                <a:solidFill>
                  <a:schemeClr val="tx1"/>
                </a:solidFill>
                <a:effectLst/>
                <a:latin typeface="+mn-lt"/>
                <a:ea typeface="+mn-ea"/>
                <a:cs typeface="+mn-cs"/>
              </a:rPr>
              <a:t> – pupils say the words alternately out loud with a partner, building up speed, over 1 minute’s intensive practice.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They call in any order they like, pupils are not allowed to repeat the one they said in their last turn.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 can circulate to listen into their SSC knowledge.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on Début</a:t>
            </a:r>
            <a:r>
              <a:rPr lang="en-GB" sz="1200" kern="1200" baseline="0" dirty="0">
                <a:solidFill>
                  <a:schemeClr val="tx1"/>
                </a:solidFill>
                <a:effectLst/>
                <a:latin typeface="+mn-lt"/>
                <a:ea typeface="+mn-ea"/>
                <a:cs typeface="+mn-cs"/>
              </a:rPr>
              <a:t> to start a one minute timer on the screen.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06345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Alphabetical</a:t>
            </a:r>
            <a:r>
              <a:rPr lang="en-GB" sz="1200" b="1" kern="1200" baseline="0" dirty="0">
                <a:solidFill>
                  <a:schemeClr val="tx1"/>
                </a:solidFill>
                <a:effectLst/>
                <a:latin typeface="+mn-lt"/>
                <a:ea typeface="+mn-ea"/>
                <a:cs typeface="+mn-cs"/>
              </a:rPr>
              <a:t> read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Pupils read out the words but in </a:t>
            </a:r>
            <a:r>
              <a:rPr lang="en-GB" sz="1200" b="1" kern="1200" baseline="0" dirty="0">
                <a:solidFill>
                  <a:schemeClr val="tx1"/>
                </a:solidFill>
                <a:effectLst/>
                <a:latin typeface="+mn-lt"/>
                <a:ea typeface="+mn-ea"/>
                <a:cs typeface="+mn-cs"/>
              </a:rPr>
              <a:t>alphabetical order</a:t>
            </a:r>
            <a:r>
              <a:rPr lang="en-GB" sz="1200" b="0" kern="1200" baseline="0" dirty="0">
                <a:solidFill>
                  <a:schemeClr val="tx1"/>
                </a:solidFill>
                <a:effectLst/>
                <a:latin typeface="+mn-lt"/>
                <a:ea typeface="+mn-ea"/>
                <a:cs typeface="+mn-cs"/>
              </a:rPr>
              <a:t> (working either individually or in pairs)</a:t>
            </a:r>
            <a:r>
              <a:rPr lang="en-GB" sz="1200" b="1" kern="1200" baseline="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They keep going for one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can circulate to listen into their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99481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5181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266679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224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1401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680730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29526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0149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7732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5084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754769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84922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6879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81739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873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47984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14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1295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5271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961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144887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20883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968311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737027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442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5836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6651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0207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80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15639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64424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02547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45753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46834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4730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 id="2147483674"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62294163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49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31768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1"/>
          <p:cNvGrpSpPr/>
          <p:nvPr/>
        </p:nvGrpSpPr>
        <p:grpSpPr>
          <a:xfrm>
            <a:off x="0" y="0"/>
            <a:ext cx="12192000" cy="6858000"/>
            <a:chOff x="-56445" y="0"/>
            <a:chExt cx="12192000" cy="6858000"/>
          </a:xfrm>
        </p:grpSpPr>
        <p:grpSp>
          <p:nvGrpSpPr>
            <p:cNvPr id="129" name="Google Shape;129;p1"/>
            <p:cNvGrpSpPr/>
            <p:nvPr/>
          </p:nvGrpSpPr>
          <p:grpSpPr>
            <a:xfrm>
              <a:off x="-56445" y="0"/>
              <a:ext cx="12192000" cy="6858000"/>
              <a:chOff x="0" y="0"/>
              <a:chExt cx="12192000" cy="6858000"/>
            </a:xfrm>
          </p:grpSpPr>
          <p:sp>
            <p:nvSpPr>
              <p:cNvPr id="130" name="Google Shape;130;p1"/>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31" name="Google Shape;131;p1"/>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132" name="Google Shape;132;p1"/>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33" name="Google Shape;133;p1"/>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134" name="Google Shape;134;p1"/>
          <p:cNvSpPr txBox="1">
            <a:spLocks noGrp="1"/>
          </p:cNvSpPr>
          <p:nvPr>
            <p:ph type="ctrTitle"/>
          </p:nvPr>
        </p:nvSpPr>
        <p:spPr>
          <a:xfrm>
            <a:off x="118192" y="2166882"/>
            <a:ext cx="7308549" cy="10620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3600"/>
              <a:buFont typeface="Century Gothic"/>
              <a:buNone/>
            </a:pPr>
            <a:r>
              <a:rPr lang="en-GB" sz="3600" b="1" dirty="0">
                <a:solidFill>
                  <a:srgbClr val="FFFFFF"/>
                </a:solidFill>
              </a:rPr>
              <a:t>Saying how many there are</a:t>
            </a:r>
            <a:br>
              <a:rPr lang="en-GB" sz="3600" b="1" dirty="0">
                <a:solidFill>
                  <a:srgbClr val="FFFFFF"/>
                </a:solidFill>
              </a:rPr>
            </a:br>
            <a:endParaRPr sz="3600" dirty="0"/>
          </a:p>
        </p:txBody>
      </p:sp>
      <p:sp>
        <p:nvSpPr>
          <p:cNvPr id="135" name="Google Shape;135;p1"/>
          <p:cNvSpPr txBox="1">
            <a:spLocks noGrp="1"/>
          </p:cNvSpPr>
          <p:nvPr>
            <p:ph type="subTitle" idx="1"/>
          </p:nvPr>
        </p:nvSpPr>
        <p:spPr>
          <a:xfrm>
            <a:off x="84721" y="2828855"/>
            <a:ext cx="8435161" cy="153354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FFFFFF"/>
              </a:buClr>
              <a:buSzPts val="2400"/>
              <a:buNone/>
            </a:pPr>
            <a:r>
              <a:rPr lang="en-GB" dirty="0">
                <a:solidFill>
                  <a:srgbClr val="FFFFFF"/>
                </a:solidFill>
              </a:rPr>
              <a:t>‘</a:t>
            </a:r>
            <a:r>
              <a:rPr lang="en-GB" dirty="0" err="1">
                <a:solidFill>
                  <a:srgbClr val="FFFFFF"/>
                </a:solidFill>
              </a:rPr>
              <a:t>il</a:t>
            </a:r>
            <a:r>
              <a:rPr lang="en-GB" dirty="0">
                <a:solidFill>
                  <a:srgbClr val="FFFFFF"/>
                </a:solidFill>
              </a:rPr>
              <a:t> y a’; numbers (2-12); plural indefinite article ‘des’</a:t>
            </a:r>
            <a:endParaRPr dirty="0"/>
          </a:p>
          <a:p>
            <a:pPr marL="0" lvl="0" indent="0" algn="ctr" rtl="0">
              <a:lnSpc>
                <a:spcPct val="80000"/>
              </a:lnSpc>
              <a:spcBef>
                <a:spcPts val="1000"/>
              </a:spcBef>
              <a:spcAft>
                <a:spcPts val="0"/>
              </a:spcAft>
              <a:buClr>
                <a:srgbClr val="1F3864"/>
              </a:buClr>
              <a:buSzPts val="2400"/>
              <a:buNone/>
            </a:pPr>
            <a:endParaRPr dirty="0"/>
          </a:p>
        </p:txBody>
      </p:sp>
      <p:sp>
        <p:nvSpPr>
          <p:cNvPr id="136" name="Google Shape;136;p1"/>
          <p:cNvSpPr txBox="1"/>
          <p:nvPr/>
        </p:nvSpPr>
        <p:spPr>
          <a:xfrm>
            <a:off x="118192" y="5273431"/>
            <a:ext cx="5784900" cy="999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Y7 French</a:t>
            </a:r>
            <a:r>
              <a:rPr lang="en-GB" sz="1400" kern="0" dirty="0">
                <a:solidFill>
                  <a:srgbClr val="000000"/>
                </a:solidFill>
                <a:latin typeface="Arial"/>
                <a:cs typeface="Arial"/>
                <a:sym typeface="Arial"/>
              </a:rPr>
              <a:t> </a:t>
            </a:r>
            <a:r>
              <a:rPr lang="en-GB" sz="1400" kern="0" dirty="0">
                <a:solidFill>
                  <a:schemeClr val="bg1"/>
                </a:solidFill>
                <a:latin typeface="Arial"/>
                <a:cs typeface="Arial"/>
                <a:sym typeface="Arial"/>
              </a:rPr>
              <a:t>- </a:t>
            </a: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Term 2.1 - Week 1 - Lesson 29</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7" name="Google Shape;137;p1"/>
          <p:cNvSpPr txBox="1"/>
          <p:nvPr/>
        </p:nvSpPr>
        <p:spPr>
          <a:xfrm>
            <a:off x="118192" y="5975281"/>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lang="en-GB" sz="1400" kern="0" dirty="0">
                <a:solidFill>
                  <a:srgbClr val="FFFFFF"/>
                </a:solidFill>
                <a:latin typeface="Century Gothic"/>
                <a:ea typeface="Century Gothic"/>
                <a:cs typeface="Century Gothic"/>
                <a:sym typeface="Century Gothic"/>
              </a:rPr>
              <a:t>Stephen Owen / Emma Marsden</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138" name="Google Shape;138;p1"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139" name="Google Shape;139;p1"/>
          <p:cNvSpPr txBox="1"/>
          <p:nvPr/>
        </p:nvSpPr>
        <p:spPr>
          <a:xfrm>
            <a:off x="118192" y="6254052"/>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Date updated: </a:t>
            </a:r>
            <a:r>
              <a:rPr lang="en-GB" sz="1400" kern="0" noProof="0" dirty="0">
                <a:solidFill>
                  <a:srgbClr val="FFFFFF"/>
                </a:solidFill>
                <a:latin typeface="Century Gothic"/>
                <a:ea typeface="Century Gothic"/>
                <a:cs typeface="Century Gothic"/>
                <a:sym typeface="Century Gothic"/>
              </a:rPr>
              <a:t>10</a:t>
            </a:r>
            <a:r>
              <a:rPr lang="en-GB" sz="1400" kern="0" dirty="0">
                <a:solidFill>
                  <a:srgbClr val="FFFFFF"/>
                </a:solidFill>
                <a:latin typeface="Century Gothic"/>
                <a:ea typeface="Century Gothic"/>
                <a:cs typeface="Century Gothic"/>
                <a:sym typeface="Century Gothic"/>
              </a:rPr>
              <a:t>/02</a:t>
            </a: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/2020</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41093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8119" y="582759"/>
            <a:ext cx="11019476" cy="5148008"/>
          </a:xfrm>
          <a:prstGeom prst="cloudCallout">
            <a:avLst>
              <a:gd name="adj1" fmla="val -53051"/>
              <a:gd name="adj2" fmla="val 60713"/>
            </a:avLst>
          </a:prstGeom>
          <a:noFill/>
          <a:ln w="28575">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noFill/>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sp>
        <p:nvSpPr>
          <p:cNvPr id="3" name="TextBox 2"/>
          <p:cNvSpPr txBox="1"/>
          <p:nvPr/>
        </p:nvSpPr>
        <p:spPr>
          <a:xfrm>
            <a:off x="2786744" y="1719943"/>
            <a:ext cx="1480458" cy="707886"/>
          </a:xfrm>
          <a:prstGeom prst="rect">
            <a:avLst/>
          </a:prstGeom>
          <a:solidFill>
            <a:srgbClr val="115076"/>
          </a:solidFill>
        </p:spPr>
        <p:txBody>
          <a:bodyPr wrap="square" rtlCol="0">
            <a:spAutoFit/>
          </a:bodyPr>
          <a:lstStyle/>
          <a:p>
            <a:pPr algn="ctr"/>
            <a:r>
              <a:rPr lang="en-GB" sz="4000" b="1" dirty="0">
                <a:solidFill>
                  <a:schemeClr val="bg1"/>
                </a:solidFill>
                <a:latin typeface="Century Gothic" panose="020B0502020202020204" pitchFamily="34" charset="0"/>
              </a:rPr>
              <a:t>bleu</a:t>
            </a:r>
          </a:p>
        </p:txBody>
      </p:sp>
      <p:sp>
        <p:nvSpPr>
          <p:cNvPr id="4" name="TextBox 3"/>
          <p:cNvSpPr txBox="1"/>
          <p:nvPr/>
        </p:nvSpPr>
        <p:spPr>
          <a:xfrm>
            <a:off x="2286000" y="1719943"/>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1</a:t>
            </a:r>
          </a:p>
        </p:txBody>
      </p:sp>
      <p:sp>
        <p:nvSpPr>
          <p:cNvPr id="5" name="TextBox 4"/>
          <p:cNvSpPr txBox="1"/>
          <p:nvPr/>
        </p:nvSpPr>
        <p:spPr>
          <a:xfrm>
            <a:off x="4480309" y="1197414"/>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2</a:t>
            </a:r>
          </a:p>
        </p:txBody>
      </p:sp>
      <p:sp>
        <p:nvSpPr>
          <p:cNvPr id="6" name="TextBox 5"/>
          <p:cNvSpPr txBox="1"/>
          <p:nvPr/>
        </p:nvSpPr>
        <p:spPr>
          <a:xfrm>
            <a:off x="6656712" y="1015409"/>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3</a:t>
            </a:r>
          </a:p>
        </p:txBody>
      </p:sp>
      <p:sp>
        <p:nvSpPr>
          <p:cNvPr id="7" name="TextBox 6"/>
          <p:cNvSpPr txBox="1"/>
          <p:nvPr/>
        </p:nvSpPr>
        <p:spPr>
          <a:xfrm>
            <a:off x="8926383" y="1323576"/>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4</a:t>
            </a:r>
          </a:p>
        </p:txBody>
      </p:sp>
      <p:sp>
        <p:nvSpPr>
          <p:cNvPr id="8" name="TextBox 7"/>
          <p:cNvSpPr txBox="1"/>
          <p:nvPr/>
        </p:nvSpPr>
        <p:spPr>
          <a:xfrm>
            <a:off x="2209800" y="3317638"/>
            <a:ext cx="6531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5</a:t>
            </a:r>
          </a:p>
        </p:txBody>
      </p:sp>
      <p:sp>
        <p:nvSpPr>
          <p:cNvPr id="9" name="TextBox 8"/>
          <p:cNvSpPr txBox="1"/>
          <p:nvPr/>
        </p:nvSpPr>
        <p:spPr>
          <a:xfrm>
            <a:off x="4016830" y="4245428"/>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6</a:t>
            </a:r>
          </a:p>
        </p:txBody>
      </p:sp>
      <p:sp>
        <p:nvSpPr>
          <p:cNvPr id="10" name="TextBox 9"/>
          <p:cNvSpPr txBox="1"/>
          <p:nvPr/>
        </p:nvSpPr>
        <p:spPr>
          <a:xfrm>
            <a:off x="6472392" y="3963969"/>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7</a:t>
            </a:r>
          </a:p>
        </p:txBody>
      </p:sp>
      <p:sp>
        <p:nvSpPr>
          <p:cNvPr id="11" name="TextBox 10"/>
          <p:cNvSpPr txBox="1"/>
          <p:nvPr/>
        </p:nvSpPr>
        <p:spPr>
          <a:xfrm>
            <a:off x="8810828" y="2786460"/>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8</a:t>
            </a:r>
          </a:p>
        </p:txBody>
      </p:sp>
      <p:sp>
        <p:nvSpPr>
          <p:cNvPr id="12" name="TextBox 11"/>
          <p:cNvSpPr txBox="1"/>
          <p:nvPr/>
        </p:nvSpPr>
        <p:spPr>
          <a:xfrm>
            <a:off x="5295900" y="2601139"/>
            <a:ext cx="5007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9</a:t>
            </a:r>
          </a:p>
        </p:txBody>
      </p:sp>
      <p:sp>
        <p:nvSpPr>
          <p:cNvPr id="13" name="TextBox 12"/>
          <p:cNvSpPr txBox="1"/>
          <p:nvPr/>
        </p:nvSpPr>
        <p:spPr>
          <a:xfrm>
            <a:off x="4626428" y="3935502"/>
            <a:ext cx="1480458" cy="707886"/>
          </a:xfrm>
          <a:prstGeom prst="rect">
            <a:avLst/>
          </a:prstGeom>
          <a:solidFill>
            <a:srgbClr val="115076"/>
          </a:solidFill>
        </p:spPr>
        <p:txBody>
          <a:bodyPr wrap="square" rtlCol="0">
            <a:spAutoFit/>
          </a:bodyPr>
          <a:lstStyle/>
          <a:p>
            <a:r>
              <a:rPr lang="en-GB" sz="4000" b="1" dirty="0" err="1">
                <a:solidFill>
                  <a:schemeClr val="bg1"/>
                </a:solidFill>
                <a:latin typeface="Century Gothic" panose="020B0502020202020204" pitchFamily="34" charset="0"/>
              </a:rPr>
              <a:t>yeu</a:t>
            </a:r>
            <a:r>
              <a:rPr lang="en-GB" sz="4000" b="1" dirty="0" err="1">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4" name="TextBox 13"/>
          <p:cNvSpPr txBox="1"/>
          <p:nvPr/>
        </p:nvSpPr>
        <p:spPr>
          <a:xfrm>
            <a:off x="9492347" y="1483219"/>
            <a:ext cx="1828799" cy="707886"/>
          </a:xfrm>
          <a:prstGeom prst="rect">
            <a:avLst/>
          </a:prstGeom>
          <a:solidFill>
            <a:srgbClr val="115076"/>
          </a:solidFill>
        </p:spPr>
        <p:txBody>
          <a:bodyPr wrap="square" rtlCol="0">
            <a:spAutoFit/>
          </a:bodyPr>
          <a:lstStyle/>
          <a:p>
            <a:pPr algn="ctr"/>
            <a:r>
              <a:rPr lang="en-GB" sz="4000" b="1" dirty="0" err="1">
                <a:solidFill>
                  <a:schemeClr val="bg1"/>
                </a:solidFill>
                <a:latin typeface="Century Gothic" panose="020B0502020202020204" pitchFamily="34" charset="0"/>
              </a:rPr>
              <a:t>mieu</a:t>
            </a:r>
            <a:r>
              <a:rPr lang="en-GB" sz="4000" b="1" dirty="0" err="1">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5" name="TextBox 14"/>
          <p:cNvSpPr txBox="1"/>
          <p:nvPr/>
        </p:nvSpPr>
        <p:spPr>
          <a:xfrm>
            <a:off x="2664065" y="3156763"/>
            <a:ext cx="2318656" cy="707886"/>
          </a:xfrm>
          <a:prstGeom prst="rect">
            <a:avLst/>
          </a:prstGeom>
          <a:solidFill>
            <a:srgbClr val="115076"/>
          </a:solidFill>
        </p:spPr>
        <p:txBody>
          <a:bodyPr wrap="square" rtlCol="0">
            <a:spAutoFit/>
          </a:bodyPr>
          <a:lstStyle/>
          <a:p>
            <a:pPr algn="ctr"/>
            <a:r>
              <a:rPr lang="en-GB" sz="4000" b="1" dirty="0" err="1">
                <a:solidFill>
                  <a:schemeClr val="bg1"/>
                </a:solidFill>
                <a:latin typeface="Century Gothic" panose="020B0502020202020204" pitchFamily="34" charset="0"/>
              </a:rPr>
              <a:t>sérieu</a:t>
            </a:r>
            <a:r>
              <a:rPr lang="en-GB" sz="4000" b="1" dirty="0" err="1">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6" name="TextBox 15"/>
          <p:cNvSpPr txBox="1"/>
          <p:nvPr/>
        </p:nvSpPr>
        <p:spPr>
          <a:xfrm>
            <a:off x="6873503" y="3798339"/>
            <a:ext cx="3194121" cy="707886"/>
          </a:xfrm>
          <a:prstGeom prst="rect">
            <a:avLst/>
          </a:prstGeom>
          <a:solidFill>
            <a:srgbClr val="115076"/>
          </a:solidFill>
        </p:spPr>
        <p:txBody>
          <a:bodyPr wrap="square" rtlCol="0">
            <a:spAutoFit/>
          </a:bodyPr>
          <a:lstStyle/>
          <a:p>
            <a:pPr algn="ctr"/>
            <a:r>
              <a:rPr lang="en-GB" sz="4000" b="1" dirty="0" err="1">
                <a:solidFill>
                  <a:schemeClr val="bg1"/>
                </a:solidFill>
                <a:latin typeface="Century Gothic" panose="020B0502020202020204" pitchFamily="34" charset="0"/>
              </a:rPr>
              <a:t>dangereu</a:t>
            </a:r>
            <a:r>
              <a:rPr lang="en-GB" sz="4000" b="1" dirty="0" err="1">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7" name="TextBox 16"/>
          <p:cNvSpPr txBox="1"/>
          <p:nvPr/>
        </p:nvSpPr>
        <p:spPr>
          <a:xfrm>
            <a:off x="9383490" y="2780954"/>
            <a:ext cx="1828799" cy="707886"/>
          </a:xfrm>
          <a:prstGeom prst="rect">
            <a:avLst/>
          </a:prstGeom>
          <a:solidFill>
            <a:srgbClr val="115076"/>
          </a:solidFill>
        </p:spPr>
        <p:txBody>
          <a:bodyPr wrap="square" rtlCol="0">
            <a:spAutoFit/>
          </a:bodyPr>
          <a:lstStyle/>
          <a:p>
            <a:pPr algn="ctr"/>
            <a:r>
              <a:rPr lang="en-GB" sz="4000" b="1" dirty="0" err="1">
                <a:solidFill>
                  <a:schemeClr val="bg1"/>
                </a:solidFill>
                <a:latin typeface="Century Gothic" panose="020B0502020202020204" pitchFamily="34" charset="0"/>
              </a:rPr>
              <a:t>vieu</a:t>
            </a:r>
            <a:r>
              <a:rPr lang="en-GB" sz="4000" b="1" dirty="0" err="1">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8" name="TextBox 17"/>
          <p:cNvSpPr txBox="1"/>
          <p:nvPr/>
        </p:nvSpPr>
        <p:spPr>
          <a:xfrm>
            <a:off x="7157456" y="1095345"/>
            <a:ext cx="1480458" cy="707886"/>
          </a:xfrm>
          <a:prstGeom prst="rect">
            <a:avLst/>
          </a:prstGeom>
          <a:solidFill>
            <a:srgbClr val="115076"/>
          </a:solidFill>
        </p:spPr>
        <p:txBody>
          <a:bodyPr wrap="square" rtlCol="0">
            <a:spAutoFit/>
          </a:bodyPr>
          <a:lstStyle/>
          <a:p>
            <a:r>
              <a:rPr lang="en-GB" sz="4000" b="1" dirty="0" err="1">
                <a:solidFill>
                  <a:schemeClr val="bg1"/>
                </a:solidFill>
                <a:latin typeface="Century Gothic" panose="020B0502020202020204" pitchFamily="34" charset="0"/>
              </a:rPr>
              <a:t>peu</a:t>
            </a:r>
            <a:r>
              <a:rPr lang="en-GB" sz="4000" b="1" dirty="0" err="1">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9" name="TextBox 18"/>
          <p:cNvSpPr txBox="1"/>
          <p:nvPr/>
        </p:nvSpPr>
        <p:spPr>
          <a:xfrm>
            <a:off x="4887785" y="1338575"/>
            <a:ext cx="1480458" cy="707886"/>
          </a:xfrm>
          <a:prstGeom prst="rect">
            <a:avLst/>
          </a:prstGeom>
          <a:solidFill>
            <a:srgbClr val="115076"/>
          </a:solidFill>
        </p:spPr>
        <p:txBody>
          <a:bodyPr wrap="square" rtlCol="0">
            <a:spAutoFit/>
          </a:bodyPr>
          <a:lstStyle/>
          <a:p>
            <a:r>
              <a:rPr lang="en-GB" sz="4000" b="1" dirty="0" err="1">
                <a:solidFill>
                  <a:schemeClr val="bg1"/>
                </a:solidFill>
                <a:latin typeface="Century Gothic" panose="020B0502020202020204" pitchFamily="34" charset="0"/>
              </a:rPr>
              <a:t>euh</a:t>
            </a:r>
            <a:r>
              <a:rPr lang="en-GB" sz="4000" b="1" dirty="0">
                <a:solidFill>
                  <a:schemeClr val="bg1"/>
                </a:solidFill>
                <a:latin typeface="Century Gothic" panose="020B0502020202020204" pitchFamily="34" charset="0"/>
              </a:rPr>
              <a:t> !</a:t>
            </a:r>
          </a:p>
        </p:txBody>
      </p:sp>
      <p:sp>
        <p:nvSpPr>
          <p:cNvPr id="21" name="TextBox 20"/>
          <p:cNvSpPr txBox="1"/>
          <p:nvPr/>
        </p:nvSpPr>
        <p:spPr>
          <a:xfrm>
            <a:off x="5728194" y="2529657"/>
            <a:ext cx="2501406" cy="707886"/>
          </a:xfrm>
          <a:prstGeom prst="rect">
            <a:avLst/>
          </a:prstGeom>
          <a:solidFill>
            <a:srgbClr val="115076"/>
          </a:solidFill>
        </p:spPr>
        <p:txBody>
          <a:bodyPr wrap="square" rtlCol="0">
            <a:spAutoFit/>
          </a:bodyPr>
          <a:lstStyle/>
          <a:p>
            <a:pPr algn="ctr"/>
            <a:r>
              <a:rPr lang="en-GB" sz="4000" b="1" dirty="0" err="1">
                <a:solidFill>
                  <a:schemeClr val="bg1"/>
                </a:solidFill>
                <a:latin typeface="Century Gothic" panose="020B0502020202020204" pitchFamily="34" charset="0"/>
              </a:rPr>
              <a:t>heureu</a:t>
            </a:r>
            <a:r>
              <a:rPr lang="en-GB" sz="4000" b="1" dirty="0" err="1">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pic>
        <p:nvPicPr>
          <p:cNvPr id="22"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60586" y="228000"/>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Quiet Sign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668" y="112401"/>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46">
            <a:extLst>
              <a:ext uri="{FF2B5EF4-FFF2-40B4-BE49-F238E27FC236}">
                <a16:creationId xmlns:a16="http://schemas.microsoft.com/office/drawing/2014/main" id="{CB238838-6A9D-47A3-BE4F-676D1EC3BD53}"/>
              </a:ext>
            </a:extLst>
          </p:cNvPr>
          <p:cNvSpPr/>
          <p:nvPr/>
        </p:nvSpPr>
        <p:spPr>
          <a:xfrm>
            <a:off x="10204704" y="230925"/>
            <a:ext cx="1702891" cy="36188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p:cNvSpPr txBox="1"/>
          <p:nvPr/>
        </p:nvSpPr>
        <p:spPr>
          <a:xfrm>
            <a:off x="1528175" y="112401"/>
            <a:ext cx="3908121" cy="584775"/>
          </a:xfrm>
          <a:prstGeom prst="rect">
            <a:avLst/>
          </a:prstGeom>
          <a:noFill/>
        </p:spPr>
        <p:txBody>
          <a:bodyPr wrap="square" rtlCol="0">
            <a:spAutoFit/>
          </a:bodyPr>
          <a:lstStyle/>
          <a:p>
            <a:r>
              <a:rPr lang="en-GB" sz="3200" dirty="0" err="1">
                <a:solidFill>
                  <a:schemeClr val="accent5">
                    <a:lumMod val="50000"/>
                  </a:schemeClr>
                </a:solidFill>
              </a:rPr>
              <a:t>Lisez</a:t>
            </a:r>
            <a:r>
              <a:rPr lang="en-GB" sz="3200" dirty="0">
                <a:solidFill>
                  <a:schemeClr val="accent5">
                    <a:lumMod val="50000"/>
                  </a:schemeClr>
                </a:solidFill>
              </a:rPr>
              <a:t> </a:t>
            </a:r>
            <a:r>
              <a:rPr lang="en-GB" sz="3200" dirty="0" err="1">
                <a:solidFill>
                  <a:schemeClr val="accent5">
                    <a:lumMod val="50000"/>
                  </a:schemeClr>
                </a:solidFill>
              </a:rPr>
              <a:t>en</a:t>
            </a:r>
            <a:r>
              <a:rPr lang="en-GB" sz="3200" dirty="0">
                <a:solidFill>
                  <a:schemeClr val="accent5">
                    <a:lumMod val="50000"/>
                  </a:schemeClr>
                </a:solidFill>
              </a:rPr>
              <a:t> </a:t>
            </a:r>
            <a:r>
              <a:rPr lang="en-GB" sz="3200" dirty="0" err="1">
                <a:solidFill>
                  <a:schemeClr val="accent5">
                    <a:lumMod val="50000"/>
                  </a:schemeClr>
                </a:solidFill>
              </a:rPr>
              <a:t>français</a:t>
            </a:r>
            <a:r>
              <a:rPr lang="en-GB" sz="3200" dirty="0">
                <a:solidFill>
                  <a:schemeClr val="accent5">
                    <a:lumMod val="50000"/>
                  </a:schemeClr>
                </a:solidFill>
              </a:rPr>
              <a:t> !</a:t>
            </a:r>
          </a:p>
        </p:txBody>
      </p:sp>
      <p:sp>
        <p:nvSpPr>
          <p:cNvPr id="25" name="Title 24">
            <a:extLst>
              <a:ext uri="{FF2B5EF4-FFF2-40B4-BE49-F238E27FC236}">
                <a16:creationId xmlns:a16="http://schemas.microsoft.com/office/drawing/2014/main" id="{B62C8C97-3ED9-0747-957F-4BE18F6DABD5}"/>
              </a:ext>
            </a:extLst>
          </p:cNvPr>
          <p:cNvSpPr>
            <a:spLocks noGrp="1"/>
          </p:cNvSpPr>
          <p:nvPr>
            <p:ph type="title"/>
          </p:nvPr>
        </p:nvSpPr>
        <p:spPr>
          <a:xfrm>
            <a:off x="10204704" y="234490"/>
            <a:ext cx="1702891" cy="352307"/>
          </a:xfrm>
        </p:spPr>
        <p:txBody>
          <a:bodyPr>
            <a:normAutofit/>
          </a:bodyPr>
          <a:lstStyle/>
          <a:p>
            <a:pPr algn="ctr"/>
            <a:r>
              <a:rPr lang="en-GB" sz="1800" b="1" dirty="0">
                <a:solidFill>
                  <a:prstClr val="white"/>
                </a:solidFill>
              </a:rPr>
              <a:t>lire / </a:t>
            </a:r>
            <a:r>
              <a:rPr lang="en-GB" sz="1800" b="1" dirty="0" err="1">
                <a:solidFill>
                  <a:prstClr val="white"/>
                </a:solidFill>
              </a:rPr>
              <a:t>parler</a:t>
            </a:r>
            <a:r>
              <a:rPr lang="en-GB" sz="1800" b="1" dirty="0">
                <a:solidFill>
                  <a:prstClr val="white"/>
                </a:solidFill>
              </a:rPr>
              <a:t> </a:t>
            </a:r>
            <a:endParaRPr lang="en-US" sz="1800" dirty="0"/>
          </a:p>
        </p:txBody>
      </p:sp>
    </p:spTree>
    <p:extLst>
      <p:ext uri="{BB962C8B-B14F-4D97-AF65-F5344CB8AC3E}">
        <p14:creationId xmlns:p14="http://schemas.microsoft.com/office/powerpoint/2010/main" val="230350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2239-A437-CC44-9B88-B6A12FB4265F}"/>
              </a:ext>
            </a:extLst>
          </p:cNvPr>
          <p:cNvSpPr>
            <a:spLocks noGrp="1"/>
          </p:cNvSpPr>
          <p:nvPr>
            <p:ph type="title"/>
          </p:nvPr>
        </p:nvSpPr>
        <p:spPr>
          <a:xfrm>
            <a:off x="96491" y="-739491"/>
            <a:ext cx="10515600" cy="1325563"/>
          </a:xfrm>
        </p:spPr>
        <p:txBody>
          <a:bodyPr/>
          <a:lstStyle/>
          <a:p>
            <a:r>
              <a:rPr lang="en-GB" sz="24000" b="1" dirty="0" err="1">
                <a:solidFill>
                  <a:srgbClr val="1F4E79"/>
                </a:solidFill>
                <a:latin typeface="Century Gothic" panose="020B0502020202020204" pitchFamily="34" charset="0"/>
                <a:ea typeface="+mn-ea"/>
                <a:cs typeface="Calibri" panose="020F0502020204030204" pitchFamily="34" charset="0"/>
              </a:rPr>
              <a:t>eu</a:t>
            </a:r>
            <a:endParaRPr lang="en-US" dirty="0"/>
          </a:p>
        </p:txBody>
      </p:sp>
      <p:pic>
        <p:nvPicPr>
          <p:cNvPr id="7" name="Picture 6" descr="the number tw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671" y="1317489"/>
            <a:ext cx="3080657" cy="3080657"/>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4107381" y="4398146"/>
            <a:ext cx="391485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d</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eu</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x</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2265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de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A641-4EEE-364F-9483-0466C340436C}"/>
              </a:ext>
            </a:extLst>
          </p:cNvPr>
          <p:cNvSpPr>
            <a:spLocks noGrp="1"/>
          </p:cNvSpPr>
          <p:nvPr>
            <p:ph type="title"/>
          </p:nvPr>
        </p:nvSpPr>
        <p:spPr>
          <a:xfrm>
            <a:off x="96491" y="-662782"/>
            <a:ext cx="10515600" cy="1325563"/>
          </a:xfrm>
        </p:spPr>
        <p:txBody>
          <a:bodyPr/>
          <a:lstStyle/>
          <a:p>
            <a:r>
              <a:rPr lang="en-GB" sz="24000" b="1" dirty="0" err="1">
                <a:solidFill>
                  <a:srgbClr val="1F4E79"/>
                </a:solidFill>
                <a:latin typeface="Century Gothic" panose="020B0502020202020204" pitchFamily="34" charset="0"/>
                <a:ea typeface="+mn-ea"/>
                <a:cs typeface="Calibri" panose="020F0502020204030204" pitchFamily="34" charset="0"/>
              </a:rPr>
              <a:t>eu</a:t>
            </a:r>
            <a:endParaRPr lang="en-US" dirty="0"/>
          </a:p>
        </p:txBody>
      </p:sp>
      <p:sp>
        <p:nvSpPr>
          <p:cNvPr id="5" name="TextBox 4"/>
          <p:cNvSpPr txBox="1"/>
          <p:nvPr/>
        </p:nvSpPr>
        <p:spPr>
          <a:xfrm>
            <a:off x="4138573" y="1867888"/>
            <a:ext cx="391485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d</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eu</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x</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6281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A641-4EEE-364F-9483-0466C340436C}"/>
              </a:ext>
            </a:extLst>
          </p:cNvPr>
          <p:cNvSpPr>
            <a:spLocks noGrp="1"/>
          </p:cNvSpPr>
          <p:nvPr>
            <p:ph type="title"/>
          </p:nvPr>
        </p:nvSpPr>
        <p:spPr>
          <a:xfrm>
            <a:off x="96491" y="-662782"/>
            <a:ext cx="10515600" cy="1325563"/>
          </a:xfrm>
        </p:spPr>
        <p:txBody>
          <a:bodyPr/>
          <a:lstStyle/>
          <a:p>
            <a:r>
              <a:rPr lang="en-GB" sz="24000" b="1" dirty="0" err="1">
                <a:solidFill>
                  <a:srgbClr val="1F4E79"/>
                </a:solidFill>
                <a:latin typeface="Century Gothic" panose="020B0502020202020204" pitchFamily="34" charset="0"/>
                <a:ea typeface="+mn-ea"/>
                <a:cs typeface="Calibri" panose="020F0502020204030204" pitchFamily="34" charset="0"/>
              </a:rPr>
              <a:t>eu</a:t>
            </a:r>
            <a:endParaRPr lang="en-US" dirty="0"/>
          </a:p>
        </p:txBody>
      </p:sp>
      <p:sp>
        <p:nvSpPr>
          <p:cNvPr id="5" name="TextBox 4"/>
          <p:cNvSpPr txBox="1"/>
          <p:nvPr/>
        </p:nvSpPr>
        <p:spPr>
          <a:xfrm>
            <a:off x="4138573" y="1867888"/>
            <a:ext cx="391485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d</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eu</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x</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1139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err="1">
                <a:solidFill>
                  <a:srgbClr val="115076"/>
                </a:solidFill>
                <a:cs typeface="Calibri" panose="020F0502020204030204" pitchFamily="34" charset="0"/>
              </a:rPr>
              <a:t>eu</a:t>
            </a:r>
            <a:br>
              <a:rPr lang="en-GB" sz="9600" b="1" dirty="0">
                <a:solidFill>
                  <a:srgbClr val="115076"/>
                </a:solidFill>
                <a:cs typeface="Calibri" panose="020F0502020204030204" pitchFamily="34" charset="0"/>
              </a:rPr>
            </a:br>
            <a:endParaRPr lang="en-GB" dirty="0"/>
          </a:p>
        </p:txBody>
      </p:sp>
      <p:sp>
        <p:nvSpPr>
          <p:cNvPr id="29" name="Rounded Rectangle 28" descr="rectangle"/>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7" name="Picture 4" descr="the number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477119" y="2174558"/>
            <a:ext cx="1190079" cy="11878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845901" y="3297541"/>
            <a:ext cx="2461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x</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j</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grpSp>
        <p:nvGrpSpPr>
          <p:cNvPr id="6" name="Group 5" descr="calendar pointing to thursday"/>
          <p:cNvGrpSpPr/>
          <p:nvPr/>
        </p:nvGrpSpPr>
        <p:grpSpPr>
          <a:xfrm>
            <a:off x="1718011" y="1457503"/>
            <a:ext cx="1882602" cy="1341044"/>
            <a:chOff x="1718011" y="1457503"/>
            <a:chExt cx="1882602" cy="1341044"/>
          </a:xfrm>
        </p:grpSpPr>
        <p:pic>
          <p:nvPicPr>
            <p:cNvPr id="2" name="Picture 1" descr="calendar pointing to thursda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8011" y="1457503"/>
              <a:ext cx="1404371" cy="1341044"/>
            </a:xfrm>
            <a:prstGeom prst="rect">
              <a:avLst/>
            </a:prstGeom>
          </p:spPr>
        </p:pic>
        <p:cxnSp>
          <p:nvCxnSpPr>
            <p:cNvPr id="4" name="Straight Arrow Connector 3"/>
            <p:cNvCxnSpPr/>
            <p:nvPr/>
          </p:nvCxnSpPr>
          <p:spPr>
            <a:xfrm flipH="1">
              <a:off x="2686454" y="1701267"/>
              <a:ext cx="914159" cy="469398"/>
            </a:xfrm>
            <a:prstGeom prst="straightConnector1">
              <a:avLst/>
            </a:prstGeom>
            <a:ln w="57150">
              <a:solidFill>
                <a:srgbClr val="E65D0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545684" y="3597089"/>
            <a:ext cx="17051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eu</a:t>
            </a:r>
          </a:p>
        </p:txBody>
      </p:sp>
      <p:pic>
        <p:nvPicPr>
          <p:cNvPr id="5" name="Picture 4" descr="fir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3525" y="4340702"/>
            <a:ext cx="1597439" cy="2178906"/>
          </a:xfrm>
          <a:prstGeom prst="rect">
            <a:avLst/>
          </a:prstGeom>
        </p:spPr>
      </p:pic>
      <p:sp>
        <p:nvSpPr>
          <p:cNvPr id="40" name="TextBox 39"/>
          <p:cNvSpPr txBox="1"/>
          <p:nvPr/>
        </p:nvSpPr>
        <p:spPr>
          <a:xfrm>
            <a:off x="4245494" y="4645325"/>
            <a:ext cx="363517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un</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8" name="Rectangle 7"/>
          <p:cNvSpPr/>
          <p:nvPr/>
        </p:nvSpPr>
        <p:spPr>
          <a:xfrm>
            <a:off x="5130376" y="5563726"/>
            <a:ext cx="184537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 little]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li</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eu</a:t>
            </a:r>
          </a:p>
        </p:txBody>
      </p:sp>
      <p:sp>
        <p:nvSpPr>
          <p:cNvPr id="7" name="Rectangle 6"/>
          <p:cNvSpPr/>
          <p:nvPr/>
        </p:nvSpPr>
        <p:spPr>
          <a:xfrm>
            <a:off x="9032842" y="1423780"/>
            <a:ext cx="201209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[place]</a:t>
            </a:r>
            <a:endParaRPr kumimoji="0" lang="en-GB"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1" name="TextBox 30"/>
          <p:cNvSpPr txBox="1"/>
          <p:nvPr/>
        </p:nvSpPr>
        <p:spPr>
          <a:xfrm>
            <a:off x="9285392" y="3577495"/>
            <a:ext cx="15283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j</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9" name="Picture 8" descr="video game controlle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29635" y="4654544"/>
            <a:ext cx="1560897" cy="1420791"/>
          </a:xfrm>
          <a:prstGeom prst="rect">
            <a:avLst/>
          </a:prstGeom>
        </p:spPr>
      </p:pic>
      <p:sp>
        <p:nvSpPr>
          <p:cNvPr id="20" name="TextBox 19"/>
          <p:cNvSpPr txBox="1"/>
          <p:nvPr/>
        </p:nvSpPr>
        <p:spPr>
          <a:xfrm>
            <a:off x="7014437" y="6489683"/>
            <a:ext cx="30686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6874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subTnLst>
                                    <p:audio>
                                      <p:cMediaNode>
                                        <p:cTn display="0" masterRel="sameClick">
                                          <p:stCondLst>
                                            <p:cond evt="begin" delay="0">
                                              <p:tn val="21"/>
                                            </p:cond>
                                          </p:stCondLst>
                                          <p:endCondLst>
                                            <p:cond evt="onStopAudio" delay="0">
                                              <p:tgtEl>
                                                <p:sldTgt/>
                                              </p:tgtEl>
                                            </p:cond>
                                          </p:endCondLst>
                                        </p:cTn>
                                        <p:tgtEl>
                                          <p:sndTgt r:embed="rId5" name="jeu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subTnLst>
                                    <p:audio>
                                      <p:cMediaNode>
                                        <p:cTn display="0" masterRel="sameClick">
                                          <p:stCondLst>
                                            <p:cond evt="begin" delay="0">
                                              <p:tn val="31"/>
                                            </p:cond>
                                          </p:stCondLst>
                                          <p:endCondLst>
                                            <p:cond evt="onStopAudio" delay="0">
                                              <p:tgtEl>
                                                <p:sldTgt/>
                                              </p:tgtEl>
                                            </p:cond>
                                          </p:endCondLst>
                                        </p:cTn>
                                        <p:tgtEl>
                                          <p:sndTgt r:embed="rId6" name="lieu.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subTnLst>
                                    <p:audio>
                                      <p:cMediaNode>
                                        <p:cTn display="0" masterRel="sameClick">
                                          <p:stCondLst>
                                            <p:cond evt="begin" delay="0">
                                              <p:tn val="41"/>
                                            </p:cond>
                                          </p:stCondLst>
                                          <p:endCondLst>
                                            <p:cond evt="onStopAudio" delay="0">
                                              <p:tgtEl>
                                                <p:sldTgt/>
                                              </p:tgtEl>
                                            </p:cond>
                                          </p:endCondLst>
                                        </p:cTn>
                                        <p:tgtEl>
                                          <p:sndTgt r:embed="rId7" name="feu.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subTnLst>
                                    <p:audio>
                                      <p:cMediaNode>
                                        <p:cTn display="0" masterRel="sameClick">
                                          <p:stCondLst>
                                            <p:cond evt="begin" delay="0">
                                              <p:tn val="51"/>
                                            </p:cond>
                                          </p:stCondLst>
                                          <p:endCondLst>
                                            <p:cond evt="onStopAudio" delay="0">
                                              <p:tgtEl>
                                                <p:sldTgt/>
                                              </p:tgtEl>
                                            </p:cond>
                                          </p:endCondLst>
                                        </p:cTn>
                                        <p:tgtEl>
                                          <p:sndTgt r:embed="rId8" name="un_peu.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subTnLst>
                                    <p:audio>
                                      <p:cMediaNode>
                                        <p:cTn display="0" masterRel="sameClick">
                                          <p:stCondLst>
                                            <p:cond evt="begin" delay="0">
                                              <p:tn val="61"/>
                                            </p:cond>
                                          </p:stCondLst>
                                          <p:endCondLst>
                                            <p:cond evt="onStopAudio" delay="0">
                                              <p:tgtEl>
                                                <p:sldTgt/>
                                              </p:tgtEl>
                                            </p:cond>
                                          </p:endCondLst>
                                        </p:cTn>
                                        <p:tgtEl>
                                          <p:sndTgt r:embed="rId9" name="jeu.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32" grpId="0"/>
      <p:bldP spid="30" grpId="0"/>
      <p:bldP spid="34" grpId="0"/>
      <p:bldP spid="40" grpId="0"/>
      <p:bldP spid="8" grpId="0"/>
      <p:bldP spid="33" grpId="0"/>
      <p:bldP spid="7"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err="1">
                <a:solidFill>
                  <a:srgbClr val="115076"/>
                </a:solidFill>
                <a:cs typeface="Calibri" panose="020F0502020204030204" pitchFamily="34" charset="0"/>
              </a:rPr>
              <a:t>eu</a:t>
            </a:r>
            <a:br>
              <a:rPr lang="en-GB" sz="9600" b="1" dirty="0">
                <a:solidFill>
                  <a:srgbClr val="115076"/>
                </a:solidFill>
                <a:cs typeface="Calibri" panose="020F0502020204030204" pitchFamily="34" charset="0"/>
              </a:rPr>
            </a:br>
            <a:endParaRPr lang="en-GB" dirty="0"/>
          </a:p>
        </p:txBody>
      </p:sp>
      <p:sp>
        <p:nvSpPr>
          <p:cNvPr id="29" name="Rounded Rectangle 28" descr="rectangle"/>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2" name="TextBox 31"/>
          <p:cNvSpPr txBox="1"/>
          <p:nvPr/>
        </p:nvSpPr>
        <p:spPr>
          <a:xfrm>
            <a:off x="4845901" y="3297541"/>
            <a:ext cx="2461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x</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j</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4" name="TextBox 33"/>
          <p:cNvSpPr txBox="1"/>
          <p:nvPr/>
        </p:nvSpPr>
        <p:spPr>
          <a:xfrm>
            <a:off x="1545684" y="3597089"/>
            <a:ext cx="17051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eu</a:t>
            </a:r>
          </a:p>
        </p:txBody>
      </p:sp>
      <p:sp>
        <p:nvSpPr>
          <p:cNvPr id="40" name="TextBox 39"/>
          <p:cNvSpPr txBox="1"/>
          <p:nvPr/>
        </p:nvSpPr>
        <p:spPr>
          <a:xfrm>
            <a:off x="4245494" y="4645325"/>
            <a:ext cx="363517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un</a:t>
            </a:r>
            <a:r>
              <a:rPr kumimoji="0" lang="en-GB"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li</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eu</a:t>
            </a:r>
          </a:p>
        </p:txBody>
      </p:sp>
      <p:sp>
        <p:nvSpPr>
          <p:cNvPr id="31" name="TextBox 30"/>
          <p:cNvSpPr txBox="1"/>
          <p:nvPr/>
        </p:nvSpPr>
        <p:spPr>
          <a:xfrm>
            <a:off x="9285392" y="3577495"/>
            <a:ext cx="15283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j</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eu</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7014437" y="6489683"/>
            <a:ext cx="30686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338245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subTnLst>
                                    <p:audio>
                                      <p:cMediaNode>
                                        <p:cTn display="0" masterRel="sameClick">
                                          <p:stCondLst>
                                            <p:cond evt="begin" delay="0">
                                              <p:tn val="18"/>
                                            </p:cond>
                                          </p:stCondLst>
                                          <p:endCondLst>
                                            <p:cond evt="onStopAudio" delay="0">
                                              <p:tgtEl>
                                                <p:sldTgt/>
                                              </p:tgtEl>
                                            </p:cond>
                                          </p:endCondLst>
                                        </p:cTn>
                                        <p:tgtEl>
                                          <p:sndTgt r:embed="rId5" name="jeudi.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subTnLst>
                                    <p:audio>
                                      <p:cMediaNode>
                                        <p:cTn display="0" masterRel="sameClick">
                                          <p:stCondLst>
                                            <p:cond evt="begin" delay="0">
                                              <p:tn val="23"/>
                                            </p:cond>
                                          </p:stCondLst>
                                          <p:endCondLst>
                                            <p:cond evt="onStopAudio" delay="0">
                                              <p:tgtEl>
                                                <p:sldTgt/>
                                              </p:tgtEl>
                                            </p:cond>
                                          </p:endCondLst>
                                        </p:cTn>
                                        <p:tgtEl>
                                          <p:sndTgt r:embed="rId6" name="lieu.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subTnLst>
                                    <p:audio>
                                      <p:cMediaNode>
                                        <p:cTn display="0" masterRel="sameClick">
                                          <p:stCondLst>
                                            <p:cond evt="begin" delay="0">
                                              <p:tn val="28"/>
                                            </p:cond>
                                          </p:stCondLst>
                                          <p:endCondLst>
                                            <p:cond evt="onStopAudio" delay="0">
                                              <p:tgtEl>
                                                <p:sldTgt/>
                                              </p:tgtEl>
                                            </p:cond>
                                          </p:endCondLst>
                                        </p:cTn>
                                        <p:tgtEl>
                                          <p:sndTgt r:embed="rId7" name="feu.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subTnLst>
                                    <p:audio>
                                      <p:cMediaNode>
                                        <p:cTn display="0" masterRel="sameClick">
                                          <p:stCondLst>
                                            <p:cond evt="begin" delay="0">
                                              <p:tn val="33"/>
                                            </p:cond>
                                          </p:stCondLst>
                                          <p:endCondLst>
                                            <p:cond evt="onStopAudio" delay="0">
                                              <p:tgtEl>
                                                <p:sldTgt/>
                                              </p:tgtEl>
                                            </p:cond>
                                          </p:endCondLst>
                                        </p:cTn>
                                        <p:tgtEl>
                                          <p:sndTgt r:embed="rId8" name="un_peu.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subTnLst>
                                    <p:audio>
                                      <p:cMediaNode>
                                        <p:cTn display="0" masterRel="sameClick">
                                          <p:stCondLst>
                                            <p:cond evt="begin" delay="0">
                                              <p:tn val="38"/>
                                            </p:cond>
                                          </p:stCondLst>
                                          <p:endCondLst>
                                            <p:cond evt="onStopAudio" delay="0">
                                              <p:tgtEl>
                                                <p:sldTgt/>
                                              </p:tgtEl>
                                            </p:cond>
                                          </p:endCondLst>
                                        </p:cTn>
                                        <p:tgtEl>
                                          <p:sndTgt r:embed="rId9" name="je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2" grpId="0"/>
      <p:bldP spid="30" grpId="0"/>
      <p:bldP spid="34" grpId="0"/>
      <p:bldP spid="40" grpId="0"/>
      <p:bldP spid="33"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E65D00"/>
                </a:solidFill>
                <a:latin typeface="Century Gothic" panose="020B0502020202020204" pitchFamily="34" charset="0"/>
                <a:cs typeface="Calibri" panose="020F0502020204030204" pitchFamily="34" charset="0"/>
              </a:rPr>
              <a:t>eu</a:t>
            </a:r>
            <a:r>
              <a:rPr lang="en-GB" sz="6000" dirty="0" err="1">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9285392" y="3577495"/>
            <a:ext cx="1528340"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32" name="TextBox 31"/>
          <p:cNvSpPr txBox="1"/>
          <p:nvPr/>
        </p:nvSpPr>
        <p:spPr>
          <a:xfrm>
            <a:off x="4845901" y="3297541"/>
            <a:ext cx="2461773"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E65D00"/>
                </a:solidFill>
                <a:latin typeface="Century Gothic" panose="020B0502020202020204" pitchFamily="34" charset="0"/>
                <a:cs typeface="Calibri" panose="020F0502020204030204" pitchFamily="34" charset="0"/>
              </a:rPr>
              <a:t>eu</a:t>
            </a:r>
            <a:r>
              <a:rPr lang="en-GB" sz="6000" dirty="0" err="1">
                <a:solidFill>
                  <a:srgbClr val="115076"/>
                </a:solidFill>
                <a:latin typeface="Century Gothic" panose="020B0502020202020204" pitchFamily="34" charset="0"/>
                <a:cs typeface="Calibri" panose="020F0502020204030204" pitchFamily="34" charset="0"/>
              </a:rPr>
              <a:t>x</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li</a:t>
            </a:r>
            <a:r>
              <a:rPr lang="en-GB" sz="6000" dirty="0">
                <a:solidFill>
                  <a:srgbClr val="E65D00"/>
                </a:solidFill>
                <a:latin typeface="Century Gothic" panose="020B0502020202020204" pitchFamily="34" charset="0"/>
                <a:cs typeface="Calibri" panose="020F0502020204030204" pitchFamily="34" charset="0"/>
              </a:rPr>
              <a:t>eu</a:t>
            </a:r>
          </a:p>
        </p:txBody>
      </p:sp>
      <p:sp>
        <p:nvSpPr>
          <p:cNvPr id="34" name="TextBox 33"/>
          <p:cNvSpPr txBox="1"/>
          <p:nvPr/>
        </p:nvSpPr>
        <p:spPr>
          <a:xfrm>
            <a:off x="1545684" y="3597089"/>
            <a:ext cx="170512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65D00"/>
                </a:solidFill>
                <a:latin typeface="Century Gothic" panose="020B0502020202020204" pitchFamily="34" charset="0"/>
                <a:cs typeface="Calibri" panose="020F0502020204030204" pitchFamily="34" charset="0"/>
              </a:rPr>
              <a:t>eu</a:t>
            </a:r>
          </a:p>
        </p:txBody>
      </p:sp>
      <p:sp>
        <p:nvSpPr>
          <p:cNvPr id="40" name="TextBox 39"/>
          <p:cNvSpPr txBox="1"/>
          <p:nvPr/>
        </p:nvSpPr>
        <p:spPr>
          <a:xfrm>
            <a:off x="4245494" y="4645325"/>
            <a:ext cx="363517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un</a:t>
            </a:r>
            <a:r>
              <a:rPr lang="en-GB" sz="6000" dirty="0">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p</a:t>
            </a:r>
            <a:r>
              <a:rPr lang="en-GB" sz="6000" dirty="0" err="1">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232EB158-9DE3-3440-BF27-CD5C3F25F415}"/>
              </a:ext>
            </a:extLst>
          </p:cNvPr>
          <p:cNvSpPr>
            <a:spLocks noGrp="1"/>
          </p:cNvSpPr>
          <p:nvPr>
            <p:ph type="title"/>
          </p:nvPr>
        </p:nvSpPr>
        <p:spPr>
          <a:xfrm>
            <a:off x="4923432" y="156946"/>
            <a:ext cx="2449110" cy="1325563"/>
          </a:xfrm>
        </p:spPr>
        <p:txBody>
          <a:bodyPr>
            <a:noAutofit/>
          </a:bodyPr>
          <a:lstStyle/>
          <a:p>
            <a:pPr algn="ctr"/>
            <a:r>
              <a:rPr lang="en-GB" sz="12000" b="1" dirty="0" err="1">
                <a:solidFill>
                  <a:srgbClr val="115076"/>
                </a:solidFill>
                <a:cs typeface="Calibri" panose="020F0502020204030204" pitchFamily="34" charset="0"/>
              </a:rPr>
              <a:t>eu</a:t>
            </a:r>
            <a:endParaRPr lang="en-US" sz="12000" dirty="0"/>
          </a:p>
        </p:txBody>
      </p:sp>
    </p:spTree>
    <p:extLst>
      <p:ext uri="{BB962C8B-B14F-4D97-AF65-F5344CB8AC3E}">
        <p14:creationId xmlns:p14="http://schemas.microsoft.com/office/powerpoint/2010/main" val="27003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614" y="45341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1378" y="617539"/>
            <a:ext cx="551646" cy="535097"/>
          </a:xfrm>
          <a:prstGeom prst="rect">
            <a:avLst/>
          </a:prstGeom>
        </p:spPr>
      </p:pic>
      <p:sp>
        <p:nvSpPr>
          <p:cNvPr id="11" name="Rectangle 2"/>
          <p:cNvSpPr>
            <a:spLocks noChangeArrowheads="1"/>
          </p:cNvSpPr>
          <p:nvPr/>
        </p:nvSpPr>
        <p:spPr bwMode="auto">
          <a:xfrm>
            <a:off x="9978337" y="617541"/>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Rectangle 3"/>
          <p:cNvSpPr>
            <a:spLocks noChangeArrowheads="1"/>
          </p:cNvSpPr>
          <p:nvPr/>
        </p:nvSpPr>
        <p:spPr bwMode="auto">
          <a:xfrm>
            <a:off x="9975971" y="617539"/>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3" name="Line 4"/>
          <p:cNvSpPr>
            <a:spLocks noChangeShapeType="1"/>
          </p:cNvSpPr>
          <p:nvPr/>
        </p:nvSpPr>
        <p:spPr bwMode="auto">
          <a:xfrm>
            <a:off x="10661710" y="606113"/>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7"/>
          <p:cNvSpPr>
            <a:spLocks noChangeShapeType="1"/>
          </p:cNvSpPr>
          <p:nvPr/>
        </p:nvSpPr>
        <p:spPr bwMode="auto">
          <a:xfrm>
            <a:off x="10686398" y="60611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Line 9"/>
          <p:cNvSpPr>
            <a:spLocks noChangeShapeType="1"/>
          </p:cNvSpPr>
          <p:nvPr/>
        </p:nvSpPr>
        <p:spPr bwMode="auto">
          <a:xfrm>
            <a:off x="10661710" y="4762372"/>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6" name="Text Box 10"/>
          <p:cNvSpPr txBox="1">
            <a:spLocks noChangeArrowheads="1"/>
          </p:cNvSpPr>
          <p:nvPr/>
        </p:nvSpPr>
        <p:spPr bwMode="auto">
          <a:xfrm>
            <a:off x="10661710" y="2590015"/>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7" name="Text Box 12"/>
          <p:cNvSpPr txBox="1">
            <a:spLocks noChangeArrowheads="1"/>
          </p:cNvSpPr>
          <p:nvPr/>
        </p:nvSpPr>
        <p:spPr bwMode="auto">
          <a:xfrm>
            <a:off x="10903189" y="448262"/>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8" name="Text Box 14"/>
          <p:cNvSpPr txBox="1">
            <a:spLocks noChangeArrowheads="1"/>
          </p:cNvSpPr>
          <p:nvPr/>
        </p:nvSpPr>
        <p:spPr bwMode="auto">
          <a:xfrm>
            <a:off x="10878501" y="4581844"/>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9" name="Rectangle 18"/>
          <p:cNvSpPr/>
          <p:nvPr/>
        </p:nvSpPr>
        <p:spPr>
          <a:xfrm>
            <a:off x="9824743" y="4773798"/>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AutoShape 11">
            <a:hlinkClick r:id="" action="ppaction://noaction" highlightClick="1"/>
          </p:cNvPr>
          <p:cNvSpPr>
            <a:spLocks noChangeArrowheads="1"/>
          </p:cNvSpPr>
          <p:nvPr/>
        </p:nvSpPr>
        <p:spPr bwMode="auto">
          <a:xfrm>
            <a:off x="9715073" y="4992792"/>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1" name="TextBox 19"/>
          <p:cNvSpPr txBox="1"/>
          <p:nvPr/>
        </p:nvSpPr>
        <p:spPr>
          <a:xfrm>
            <a:off x="661674" y="4453987"/>
            <a:ext cx="396352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d</a:t>
            </a:r>
            <a:r>
              <a:rPr lang="en-GB" sz="8000" dirty="0">
                <a:solidFill>
                  <a:srgbClr val="FA6500"/>
                </a:solidFill>
                <a:latin typeface="Century Gothic" panose="020B0502020202020204" pitchFamily="34" charset="0"/>
                <a:cs typeface="Calibri" panose="020F0502020204030204" pitchFamily="34" charset="0"/>
              </a:rPr>
              <a:t>eu</a:t>
            </a:r>
            <a:r>
              <a:rPr lang="en-GB" sz="8000" dirty="0">
                <a:solidFill>
                  <a:srgbClr val="115076"/>
                </a:solidFill>
                <a:latin typeface="Century Gothic" panose="020B0502020202020204" pitchFamily="34" charset="0"/>
                <a:cs typeface="Calibri" panose="020F0502020204030204" pitchFamily="34" charset="0"/>
              </a:rPr>
              <a:t>x</a:t>
            </a:r>
          </a:p>
        </p:txBody>
      </p:sp>
      <p:sp>
        <p:nvSpPr>
          <p:cNvPr id="22" name="TextBox 20"/>
          <p:cNvSpPr txBox="1"/>
          <p:nvPr/>
        </p:nvSpPr>
        <p:spPr>
          <a:xfrm flipH="1">
            <a:off x="4625201" y="2902450"/>
            <a:ext cx="26855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li</a:t>
            </a:r>
            <a:r>
              <a:rPr lang="en-GB" sz="8000" dirty="0">
                <a:solidFill>
                  <a:srgbClr val="FA6500"/>
                </a:solidFill>
                <a:latin typeface="Century Gothic" panose="020B0502020202020204" pitchFamily="34" charset="0"/>
                <a:cs typeface="Calibri" panose="020F0502020204030204" pitchFamily="34" charset="0"/>
              </a:rPr>
              <a:t>eu</a:t>
            </a:r>
          </a:p>
        </p:txBody>
      </p:sp>
      <p:sp>
        <p:nvSpPr>
          <p:cNvPr id="23" name="TextBox 21"/>
          <p:cNvSpPr txBox="1"/>
          <p:nvPr/>
        </p:nvSpPr>
        <p:spPr>
          <a:xfrm>
            <a:off x="543614" y="1462668"/>
            <a:ext cx="441339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un</a:t>
            </a:r>
            <a:r>
              <a:rPr lang="en-GB" sz="8000" dirty="0">
                <a:latin typeface="Century Gothic" panose="020B0502020202020204" pitchFamily="34" charset="0"/>
                <a:cs typeface="Calibri" panose="020F0502020204030204" pitchFamily="34" charset="0"/>
              </a:rPr>
              <a:t> </a:t>
            </a:r>
            <a:r>
              <a:rPr lang="en-GB" sz="8000" dirty="0" err="1">
                <a:solidFill>
                  <a:srgbClr val="115076"/>
                </a:solidFill>
                <a:latin typeface="Century Gothic" panose="020B0502020202020204" pitchFamily="34" charset="0"/>
                <a:cs typeface="Calibri" panose="020F0502020204030204" pitchFamily="34" charset="0"/>
              </a:rPr>
              <a:t>p</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4" name="TextBox 22"/>
          <p:cNvSpPr txBox="1"/>
          <p:nvPr/>
        </p:nvSpPr>
        <p:spPr>
          <a:xfrm>
            <a:off x="7144177" y="4367403"/>
            <a:ext cx="217586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5" name="TextBox 18"/>
          <p:cNvSpPr txBox="1"/>
          <p:nvPr/>
        </p:nvSpPr>
        <p:spPr>
          <a:xfrm>
            <a:off x="6634164" y="1639180"/>
            <a:ext cx="339735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r>
              <a:rPr lang="en-GB" sz="8000" dirty="0" err="1">
                <a:solidFill>
                  <a:srgbClr val="115076"/>
                </a:solidFill>
                <a:latin typeface="Century Gothic" panose="020B0502020202020204" pitchFamily="34" charset="0"/>
                <a:cs typeface="Calibri" panose="020F0502020204030204" pitchFamily="34" charset="0"/>
              </a:rPr>
              <a:t>di</a:t>
            </a:r>
            <a:endParaRPr lang="en-GB" sz="8000" dirty="0">
              <a:solidFill>
                <a:srgbClr val="115076"/>
              </a:solidFill>
              <a:latin typeface="Century Gothic" panose="020B0502020202020204" pitchFamily="34" charset="0"/>
              <a:cs typeface="Calibri" panose="020F0502020204030204" pitchFamily="34" charset="0"/>
            </a:endParaRPr>
          </a:p>
        </p:txBody>
      </p:sp>
      <p:sp>
        <p:nvSpPr>
          <p:cNvPr id="26" name="TextBox 25"/>
          <p:cNvSpPr txBox="1"/>
          <p:nvPr/>
        </p:nvSpPr>
        <p:spPr>
          <a:xfrm>
            <a:off x="3565926" y="297337"/>
            <a:ext cx="4301405" cy="1323439"/>
          </a:xfrm>
          <a:prstGeom prst="rect">
            <a:avLst/>
          </a:prstGeom>
          <a:noFill/>
        </p:spPr>
        <p:txBody>
          <a:bodyPr wrap="square" rtlCol="0">
            <a:spAutoFit/>
          </a:bodyPr>
          <a:lstStyle/>
          <a:p>
            <a:pPr algn="ctr"/>
            <a:r>
              <a:rPr lang="en-GB" sz="8000" dirty="0">
                <a:solidFill>
                  <a:srgbClr val="115076"/>
                </a:solidFill>
                <a:latin typeface="Century Gothic" panose="020B0502020202020204" pitchFamily="34" charset="0"/>
                <a:cs typeface="Calibri" panose="020F0502020204030204" pitchFamily="34" charset="0"/>
              </a:rPr>
              <a:t>f</a:t>
            </a:r>
            <a:r>
              <a:rPr lang="en-GB" sz="8000" dirty="0">
                <a:solidFill>
                  <a:srgbClr val="FA6500"/>
                </a:solidFill>
                <a:latin typeface="Century Gothic" panose="020B0502020202020204" pitchFamily="34" charset="0"/>
                <a:cs typeface="Calibri" panose="020F0502020204030204" pitchFamily="34" charset="0"/>
              </a:rPr>
              <a:t>eu</a:t>
            </a:r>
          </a:p>
        </p:txBody>
      </p:sp>
      <p:sp>
        <p:nvSpPr>
          <p:cNvPr id="2" name="Title 1" hidden="1">
            <a:extLst>
              <a:ext uri="{FF2B5EF4-FFF2-40B4-BE49-F238E27FC236}">
                <a16:creationId xmlns:a16="http://schemas.microsoft.com/office/drawing/2014/main" id="{7D5F95A9-543F-964D-8041-BCDF3CC63A90}"/>
              </a:ext>
            </a:extLst>
          </p:cNvPr>
          <p:cNvSpPr>
            <a:spLocks noGrp="1"/>
          </p:cNvSpPr>
          <p:nvPr>
            <p:ph type="title" idx="4294967295"/>
          </p:nvPr>
        </p:nvSpPr>
        <p:spPr/>
        <p:txBody>
          <a:bodyPr/>
          <a:lstStyle/>
          <a:p>
            <a:r>
              <a:rPr lang="en-US" dirty="0" err="1"/>
              <a:t>Pairwork</a:t>
            </a:r>
            <a:r>
              <a:rPr lang="en-US" dirty="0"/>
              <a:t> activity</a:t>
            </a:r>
          </a:p>
        </p:txBody>
      </p:sp>
    </p:spTree>
    <p:extLst>
      <p:ext uri="{BB962C8B-B14F-4D97-AF65-F5344CB8AC3E}">
        <p14:creationId xmlns:p14="http://schemas.microsoft.com/office/powerpoint/2010/main" val="3919063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2"/>
                                        </p:tgtEl>
                                      </p:cBhvr>
                                    </p:animEffect>
                                    <p:set>
                                      <p:cBhvr>
                                        <p:cTn id="7" dur="1" fill="hold">
                                          <p:stCondLst>
                                            <p:cond delay="58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319" y="265392"/>
            <a:ext cx="923697" cy="1021198"/>
          </a:xfrm>
          <a:prstGeom prst="rect">
            <a:avLst/>
          </a:prstGeom>
        </p:spPr>
      </p:pic>
      <p:sp>
        <p:nvSpPr>
          <p:cNvPr id="10" name="Rectangle 2"/>
          <p:cNvSpPr>
            <a:spLocks noChangeArrowheads="1"/>
          </p:cNvSpPr>
          <p:nvPr/>
        </p:nvSpPr>
        <p:spPr bwMode="auto">
          <a:xfrm>
            <a:off x="10068765" y="650739"/>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1" name="Rectangle 3"/>
          <p:cNvSpPr>
            <a:spLocks noChangeArrowheads="1"/>
          </p:cNvSpPr>
          <p:nvPr/>
        </p:nvSpPr>
        <p:spPr bwMode="auto">
          <a:xfrm>
            <a:off x="10066399" y="65073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Line 4"/>
          <p:cNvSpPr>
            <a:spLocks noChangeShapeType="1"/>
          </p:cNvSpPr>
          <p:nvPr/>
        </p:nvSpPr>
        <p:spPr bwMode="auto">
          <a:xfrm>
            <a:off x="10752138" y="63931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3" name="Line 7"/>
          <p:cNvSpPr>
            <a:spLocks noChangeShapeType="1"/>
          </p:cNvSpPr>
          <p:nvPr/>
        </p:nvSpPr>
        <p:spPr bwMode="auto">
          <a:xfrm>
            <a:off x="10776826" y="639311"/>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9"/>
          <p:cNvSpPr>
            <a:spLocks noChangeShapeType="1"/>
          </p:cNvSpPr>
          <p:nvPr/>
        </p:nvSpPr>
        <p:spPr bwMode="auto">
          <a:xfrm>
            <a:off x="10752138" y="47955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Text Box 10"/>
          <p:cNvSpPr txBox="1">
            <a:spLocks noChangeArrowheads="1"/>
          </p:cNvSpPr>
          <p:nvPr/>
        </p:nvSpPr>
        <p:spPr bwMode="auto">
          <a:xfrm>
            <a:off x="10752138" y="2623213"/>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6" name="Text Box 12"/>
          <p:cNvSpPr txBox="1">
            <a:spLocks noChangeArrowheads="1"/>
          </p:cNvSpPr>
          <p:nvPr/>
        </p:nvSpPr>
        <p:spPr bwMode="auto">
          <a:xfrm>
            <a:off x="10993617" y="481460"/>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7" name="Text Box 14"/>
          <p:cNvSpPr txBox="1">
            <a:spLocks noChangeArrowheads="1"/>
          </p:cNvSpPr>
          <p:nvPr/>
        </p:nvSpPr>
        <p:spPr bwMode="auto">
          <a:xfrm>
            <a:off x="10968929" y="4615042"/>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8" name="Rectangle 17"/>
          <p:cNvSpPr/>
          <p:nvPr/>
        </p:nvSpPr>
        <p:spPr>
          <a:xfrm>
            <a:off x="9915171" y="480699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AutoShape 11">
            <a:hlinkClick r:id="" action="ppaction://noaction" highlightClick="1"/>
          </p:cNvPr>
          <p:cNvSpPr>
            <a:spLocks noChangeArrowheads="1"/>
          </p:cNvSpPr>
          <p:nvPr/>
        </p:nvSpPr>
        <p:spPr bwMode="auto">
          <a:xfrm>
            <a:off x="9805501" y="502599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5" name="TextBox 19"/>
          <p:cNvSpPr txBox="1"/>
          <p:nvPr/>
        </p:nvSpPr>
        <p:spPr>
          <a:xfrm>
            <a:off x="661674" y="4453987"/>
            <a:ext cx="396352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d</a:t>
            </a:r>
            <a:r>
              <a:rPr lang="en-GB" sz="8000" dirty="0">
                <a:solidFill>
                  <a:srgbClr val="FA6500"/>
                </a:solidFill>
                <a:latin typeface="Century Gothic" panose="020B0502020202020204" pitchFamily="34" charset="0"/>
                <a:cs typeface="Calibri" panose="020F0502020204030204" pitchFamily="34" charset="0"/>
              </a:rPr>
              <a:t>eu</a:t>
            </a:r>
            <a:r>
              <a:rPr lang="en-GB" sz="8000" dirty="0">
                <a:solidFill>
                  <a:srgbClr val="115076"/>
                </a:solidFill>
                <a:latin typeface="Century Gothic" panose="020B0502020202020204" pitchFamily="34" charset="0"/>
                <a:cs typeface="Calibri" panose="020F0502020204030204" pitchFamily="34" charset="0"/>
              </a:rPr>
              <a:t>x</a:t>
            </a:r>
          </a:p>
        </p:txBody>
      </p:sp>
      <p:sp>
        <p:nvSpPr>
          <p:cNvPr id="26" name="TextBox 20"/>
          <p:cNvSpPr txBox="1"/>
          <p:nvPr/>
        </p:nvSpPr>
        <p:spPr>
          <a:xfrm flipH="1">
            <a:off x="4002381" y="3196617"/>
            <a:ext cx="26855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li</a:t>
            </a:r>
            <a:r>
              <a:rPr lang="en-GB" sz="8000" dirty="0">
                <a:solidFill>
                  <a:srgbClr val="FA6500"/>
                </a:solidFill>
                <a:latin typeface="Century Gothic" panose="020B0502020202020204" pitchFamily="34" charset="0"/>
                <a:cs typeface="Calibri" panose="020F0502020204030204" pitchFamily="34" charset="0"/>
              </a:rPr>
              <a:t>eu</a:t>
            </a:r>
          </a:p>
        </p:txBody>
      </p:sp>
      <p:sp>
        <p:nvSpPr>
          <p:cNvPr id="27" name="TextBox 21"/>
          <p:cNvSpPr txBox="1"/>
          <p:nvPr/>
        </p:nvSpPr>
        <p:spPr>
          <a:xfrm>
            <a:off x="543614" y="1462668"/>
            <a:ext cx="441339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err="1">
                <a:solidFill>
                  <a:srgbClr val="115076"/>
                </a:solidFill>
                <a:latin typeface="Century Gothic" panose="020B0502020202020204" pitchFamily="34" charset="0"/>
                <a:cs typeface="Calibri" panose="020F0502020204030204" pitchFamily="34" charset="0"/>
              </a:rPr>
              <a:t>p</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8" name="TextBox 22"/>
          <p:cNvSpPr txBox="1"/>
          <p:nvPr/>
        </p:nvSpPr>
        <p:spPr>
          <a:xfrm>
            <a:off x="7144177" y="4367403"/>
            <a:ext cx="217586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9" name="TextBox 18"/>
          <p:cNvSpPr txBox="1"/>
          <p:nvPr/>
        </p:nvSpPr>
        <p:spPr>
          <a:xfrm>
            <a:off x="6634164" y="1639180"/>
            <a:ext cx="339735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r>
              <a:rPr lang="en-GB" sz="8000" dirty="0" err="1">
                <a:solidFill>
                  <a:srgbClr val="115076"/>
                </a:solidFill>
                <a:latin typeface="Century Gothic" panose="020B0502020202020204" pitchFamily="34" charset="0"/>
                <a:cs typeface="Calibri" panose="020F0502020204030204" pitchFamily="34" charset="0"/>
              </a:rPr>
              <a:t>di</a:t>
            </a:r>
            <a:endParaRPr lang="en-GB" sz="8000" dirty="0">
              <a:solidFill>
                <a:srgbClr val="115076"/>
              </a:solidFill>
              <a:latin typeface="Century Gothic" panose="020B0502020202020204" pitchFamily="34" charset="0"/>
              <a:cs typeface="Calibri" panose="020F0502020204030204" pitchFamily="34" charset="0"/>
            </a:endParaRPr>
          </a:p>
        </p:txBody>
      </p:sp>
      <p:sp>
        <p:nvSpPr>
          <p:cNvPr id="30" name="TextBox 29"/>
          <p:cNvSpPr txBox="1"/>
          <p:nvPr/>
        </p:nvSpPr>
        <p:spPr>
          <a:xfrm>
            <a:off x="3565926" y="297337"/>
            <a:ext cx="4301405" cy="1323439"/>
          </a:xfrm>
          <a:prstGeom prst="rect">
            <a:avLst/>
          </a:prstGeom>
          <a:noFill/>
        </p:spPr>
        <p:txBody>
          <a:bodyPr wrap="square" rtlCol="0">
            <a:spAutoFit/>
          </a:bodyPr>
          <a:lstStyle/>
          <a:p>
            <a:pPr algn="ctr"/>
            <a:r>
              <a:rPr lang="en-GB" sz="8000" dirty="0">
                <a:solidFill>
                  <a:srgbClr val="115076"/>
                </a:solidFill>
                <a:latin typeface="Century Gothic" panose="020B0502020202020204" pitchFamily="34" charset="0"/>
                <a:cs typeface="Calibri" panose="020F0502020204030204" pitchFamily="34" charset="0"/>
              </a:rPr>
              <a:t>f</a:t>
            </a:r>
            <a:r>
              <a:rPr lang="en-GB" sz="8000" dirty="0">
                <a:solidFill>
                  <a:srgbClr val="FA6500"/>
                </a:solidFill>
                <a:latin typeface="Century Gothic" panose="020B0502020202020204" pitchFamily="34" charset="0"/>
                <a:cs typeface="Calibri" panose="020F0502020204030204" pitchFamily="34" charset="0"/>
              </a:rPr>
              <a:t>eu</a:t>
            </a:r>
          </a:p>
        </p:txBody>
      </p:sp>
      <p:sp>
        <p:nvSpPr>
          <p:cNvPr id="2" name="Title 1" hidden="1">
            <a:extLst>
              <a:ext uri="{FF2B5EF4-FFF2-40B4-BE49-F238E27FC236}">
                <a16:creationId xmlns:a16="http://schemas.microsoft.com/office/drawing/2014/main" id="{1FA90737-8699-D340-A4E8-CB3F085B086C}"/>
              </a:ext>
            </a:extLst>
          </p:cNvPr>
          <p:cNvSpPr>
            <a:spLocks noGrp="1"/>
          </p:cNvSpPr>
          <p:nvPr>
            <p:ph type="title" idx="4294967295"/>
          </p:nvPr>
        </p:nvSpPr>
        <p:spPr/>
        <p:txBody>
          <a:bodyPr/>
          <a:lstStyle/>
          <a:p>
            <a:r>
              <a:rPr lang="en-US" dirty="0"/>
              <a:t>Alphabetical read aloud</a:t>
            </a:r>
          </a:p>
        </p:txBody>
      </p:sp>
    </p:spTree>
    <p:extLst>
      <p:ext uri="{BB962C8B-B14F-4D97-AF65-F5344CB8AC3E}">
        <p14:creationId xmlns:p14="http://schemas.microsoft.com/office/powerpoint/2010/main" val="2912159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1"/>
                                        </p:tgtEl>
                                      </p:cBhvr>
                                    </p:animEffect>
                                    <p:set>
                                      <p:cBhvr>
                                        <p:cTn id="7"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626</Words>
  <Application>Microsoft Macintosh PowerPoint</Application>
  <PresentationFormat>Widescreen</PresentationFormat>
  <Paragraphs>132</Paragraphs>
  <Slides>10</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Century Gothic</vt:lpstr>
      <vt:lpstr>Times New Roman</vt:lpstr>
      <vt:lpstr>Tw Cen MT</vt:lpstr>
      <vt:lpstr>1_Office Theme</vt:lpstr>
      <vt:lpstr>2_Office Theme</vt:lpstr>
      <vt:lpstr>NCELP Theme</vt:lpstr>
      <vt:lpstr>3_Office Theme</vt:lpstr>
      <vt:lpstr>Saying how many there are </vt:lpstr>
      <vt:lpstr>eu</vt:lpstr>
      <vt:lpstr>eu</vt:lpstr>
      <vt:lpstr>eu</vt:lpstr>
      <vt:lpstr>eu </vt:lpstr>
      <vt:lpstr>eu </vt:lpstr>
      <vt:lpstr>eu</vt:lpstr>
      <vt:lpstr>Pairwork activity</vt:lpstr>
      <vt:lpstr>Alphabetical read aloud</vt:lpstr>
      <vt:lpstr>lire / parler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352</cp:revision>
  <dcterms:created xsi:type="dcterms:W3CDTF">2019-03-27T07:30:03Z</dcterms:created>
  <dcterms:modified xsi:type="dcterms:W3CDTF">2020-02-10T09:26:48Z</dcterms:modified>
</cp:coreProperties>
</file>