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8" r:id="rId3"/>
    <p:sldId id="257"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4651" autoAdjust="0"/>
  </p:normalViewPr>
  <p:slideViewPr>
    <p:cSldViewPr snapToGrid="0">
      <p:cViewPr varScale="1">
        <p:scale>
          <a:sx n="86" d="100"/>
          <a:sy n="86" d="100"/>
        </p:scale>
        <p:origin x="1494"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8F9D70-3154-4F15-B477-A650DE5D4C12}" type="datetimeFigureOut">
              <a:rPr lang="en-GB" smtClean="0"/>
              <a:t>20/04/2020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272849-FD25-4E1B-AF43-3EBE8165C86E}" type="slidenum">
              <a:rPr lang="en-GB" smtClean="0"/>
              <a:t>‹#›</a:t>
            </a:fld>
            <a:endParaRPr lang="en-GB"/>
          </a:p>
        </p:txBody>
      </p:sp>
    </p:spTree>
    <p:extLst>
      <p:ext uri="{BB962C8B-B14F-4D97-AF65-F5344CB8AC3E}">
        <p14:creationId xmlns:p14="http://schemas.microsoft.com/office/powerpoint/2010/main" val="3820508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err="1" smtClean="0"/>
              <a:t>Source</a:t>
            </a:r>
            <a:r>
              <a:rPr lang="es-ES" dirty="0" smtClean="0"/>
              <a:t> of </a:t>
            </a:r>
            <a:r>
              <a:rPr lang="es-ES" dirty="0" err="1" smtClean="0"/>
              <a:t>frequency</a:t>
            </a:r>
            <a:r>
              <a:rPr lang="es-ES" dirty="0" smtClean="0"/>
              <a:t> rankings: </a:t>
            </a:r>
            <a:r>
              <a:rPr lang="es-ES" dirty="0"/>
              <a:t>Davies, M. &amp; Davies, K. (2018).</a:t>
            </a:r>
            <a:r>
              <a:rPr lang="es-ES" baseline="0" dirty="0"/>
              <a:t> </a:t>
            </a:r>
            <a:r>
              <a:rPr lang="es-ES" i="1" baseline="0" dirty="0"/>
              <a:t>A </a:t>
            </a:r>
            <a:r>
              <a:rPr lang="es-ES" i="1" baseline="0" dirty="0" err="1"/>
              <a:t>frequency</a:t>
            </a:r>
            <a:r>
              <a:rPr lang="es-ES" i="1" baseline="0" dirty="0"/>
              <a:t> </a:t>
            </a:r>
            <a:r>
              <a:rPr lang="es-ES" i="1" baseline="0" dirty="0" err="1"/>
              <a:t>dictionary</a:t>
            </a:r>
            <a:r>
              <a:rPr lang="es-ES" i="1" baseline="0" dirty="0"/>
              <a:t> of </a:t>
            </a:r>
            <a:r>
              <a:rPr lang="es-ES" i="1" baseline="0" dirty="0" err="1"/>
              <a:t>Spanish</a:t>
            </a:r>
            <a:r>
              <a:rPr lang="es-ES" i="1" baseline="0" dirty="0"/>
              <a:t>: Core </a:t>
            </a:r>
            <a:r>
              <a:rPr lang="es-ES" i="1" baseline="0" dirty="0" err="1"/>
              <a:t>vocabulary</a:t>
            </a:r>
            <a:r>
              <a:rPr lang="es-ES" i="1" baseline="0" dirty="0"/>
              <a:t> </a:t>
            </a:r>
            <a:r>
              <a:rPr lang="es-ES" i="1" baseline="0" dirty="0" err="1"/>
              <a:t>for</a:t>
            </a:r>
            <a:r>
              <a:rPr lang="es-ES" i="1" baseline="0" dirty="0"/>
              <a:t> </a:t>
            </a:r>
            <a:r>
              <a:rPr lang="es-ES" i="1" baseline="0" dirty="0" err="1"/>
              <a:t>learners</a:t>
            </a:r>
            <a:r>
              <a:rPr lang="es-ES" i="1" baseline="0" dirty="0"/>
              <a:t> (2nd ed.)</a:t>
            </a:r>
            <a:r>
              <a:rPr lang="es-ES" baseline="0" dirty="0"/>
              <a:t>. London: </a:t>
            </a:r>
            <a:r>
              <a:rPr lang="es-ES" baseline="0" dirty="0" err="1"/>
              <a:t>Routledge</a:t>
            </a:r>
            <a:r>
              <a:rPr lang="es-ES" baseline="0" dirty="0"/>
              <a:t> </a:t>
            </a:r>
            <a:endParaRPr lang="en-GB" dirty="0"/>
          </a:p>
          <a:p>
            <a:pPr marL="0" lvl="0" indent="0" algn="l" rtl="0">
              <a:spcBef>
                <a:spcPts val="0"/>
              </a:spcBef>
              <a:spcAft>
                <a:spcPts val="0"/>
              </a:spcAft>
              <a:buNone/>
            </a:pPr>
            <a:endParaRPr lang="en-GB" sz="1200" b="0" i="0" dirty="0">
              <a:solidFill>
                <a:schemeClr val="dk1"/>
              </a:solidFill>
              <a:latin typeface="+mn-lt"/>
              <a:ea typeface="Calibri"/>
              <a:cs typeface="Calibri"/>
              <a:sym typeface="Calibri"/>
            </a:endParaRPr>
          </a:p>
          <a:p>
            <a:pPr marL="0" lvl="0" indent="0" algn="l" rtl="0">
              <a:spcBef>
                <a:spcPts val="0"/>
              </a:spcBef>
              <a:spcAft>
                <a:spcPts val="0"/>
              </a:spcAft>
              <a:buNone/>
            </a:pPr>
            <a:endParaRPr lang="en-GB" sz="1200" b="0" i="0" dirty="0">
              <a:solidFill>
                <a:schemeClr val="dk1"/>
              </a:solidFill>
              <a:latin typeface="+mn-lt"/>
              <a:ea typeface="Calibri"/>
              <a:cs typeface="Calibri"/>
              <a:sym typeface="Calibri"/>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3347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A </a:t>
            </a:r>
            <a:r>
              <a:rPr lang="es-ES" dirty="0" err="1"/>
              <a:t>small</a:t>
            </a:r>
            <a:r>
              <a:rPr lang="es-ES" dirty="0"/>
              <a:t> </a:t>
            </a:r>
            <a:r>
              <a:rPr lang="es-ES" dirty="0" err="1"/>
              <a:t>vocabulary</a:t>
            </a:r>
            <a:r>
              <a:rPr lang="es-ES" dirty="0"/>
              <a:t> set </a:t>
            </a:r>
            <a:r>
              <a:rPr lang="es-ES" dirty="0" err="1"/>
              <a:t>is</a:t>
            </a:r>
            <a:r>
              <a:rPr lang="es-ES" dirty="0"/>
              <a:t> </a:t>
            </a:r>
            <a:r>
              <a:rPr lang="es-ES" dirty="0" err="1"/>
              <a:t>introduced</a:t>
            </a:r>
            <a:r>
              <a:rPr lang="es-ES" baseline="0" dirty="0"/>
              <a:t> </a:t>
            </a:r>
            <a:r>
              <a:rPr lang="es-ES" baseline="0" dirty="0" err="1"/>
              <a:t>this</a:t>
            </a:r>
            <a:r>
              <a:rPr lang="es-ES" baseline="0" dirty="0"/>
              <a:t> </a:t>
            </a:r>
            <a:r>
              <a:rPr lang="es-ES" baseline="0" dirty="0" err="1"/>
              <a:t>week</a:t>
            </a:r>
            <a:r>
              <a:rPr lang="es-ES" baseline="0" dirty="0"/>
              <a:t> </a:t>
            </a:r>
            <a:r>
              <a:rPr lang="es-ES" baseline="0" dirty="0" err="1"/>
              <a:t>because</a:t>
            </a:r>
            <a:r>
              <a:rPr lang="es-ES" baseline="0" dirty="0"/>
              <a:t> a </a:t>
            </a:r>
            <a:r>
              <a:rPr lang="es-ES" baseline="0" dirty="0" err="1"/>
              <a:t>number</a:t>
            </a:r>
            <a:r>
              <a:rPr lang="es-ES" baseline="0" dirty="0"/>
              <a:t> of </a:t>
            </a:r>
            <a:r>
              <a:rPr lang="es-ES" baseline="0" dirty="0" err="1"/>
              <a:t>the</a:t>
            </a:r>
            <a:r>
              <a:rPr lang="es-ES" baseline="0" dirty="0"/>
              <a:t> </a:t>
            </a:r>
            <a:r>
              <a:rPr lang="es-ES" baseline="0" dirty="0" err="1"/>
              <a:t>adjectives</a:t>
            </a:r>
            <a:r>
              <a:rPr lang="es-ES" baseline="0" dirty="0"/>
              <a:t> </a:t>
            </a:r>
            <a:r>
              <a:rPr lang="es-ES" baseline="0" dirty="0" err="1"/>
              <a:t>taught</a:t>
            </a:r>
            <a:r>
              <a:rPr lang="es-ES" baseline="0" dirty="0"/>
              <a:t> in </a:t>
            </a:r>
            <a:r>
              <a:rPr lang="es-ES" baseline="0" dirty="0" err="1"/>
              <a:t>previous</a:t>
            </a:r>
            <a:r>
              <a:rPr lang="es-ES" baseline="0" dirty="0"/>
              <a:t> </a:t>
            </a:r>
            <a:r>
              <a:rPr lang="es-ES" baseline="0" dirty="0" err="1"/>
              <a:t>weeks</a:t>
            </a:r>
            <a:r>
              <a:rPr lang="es-ES" baseline="0" dirty="0"/>
              <a:t> can be </a:t>
            </a:r>
            <a:r>
              <a:rPr lang="es-ES" baseline="0" dirty="0" err="1"/>
              <a:t>revisited</a:t>
            </a:r>
            <a:r>
              <a:rPr lang="es-ES" baseline="0" dirty="0"/>
              <a:t> </a:t>
            </a:r>
            <a:r>
              <a:rPr lang="es-ES" baseline="0" dirty="0" err="1"/>
              <a:t>with</a:t>
            </a:r>
            <a:r>
              <a:rPr lang="es-ES" baseline="0" dirty="0"/>
              <a:t> ser and estar.</a:t>
            </a:r>
          </a:p>
          <a:p>
            <a:pPr marL="0" marR="0" lvl="0" indent="0" algn="l" defTabSz="914400" rtl="0" eaLnBrk="1" fontAlgn="auto" latinLnBrk="0" hangingPunct="1">
              <a:lnSpc>
                <a:spcPct val="100000"/>
              </a:lnSpc>
              <a:spcBef>
                <a:spcPts val="0"/>
              </a:spcBef>
              <a:spcAft>
                <a:spcPts val="0"/>
              </a:spcAft>
              <a:buClrTx/>
              <a:buSzTx/>
              <a:buFontTx/>
              <a:buNone/>
              <a:tabLst/>
              <a:defRPr/>
            </a:pPr>
            <a:r>
              <a:rPr lang="es-ES" baseline="0" dirty="0" err="1"/>
              <a:t>These</a:t>
            </a:r>
            <a:r>
              <a:rPr lang="es-ES" baseline="0" dirty="0"/>
              <a:t> </a:t>
            </a:r>
            <a:r>
              <a:rPr lang="es-ES" baseline="0" dirty="0" err="1"/>
              <a:t>include</a:t>
            </a:r>
            <a:endParaRPr lang="es-ES" baseline="0" dirty="0"/>
          </a:p>
          <a:p>
            <a:r>
              <a:rPr lang="es-ES" baseline="0" dirty="0"/>
              <a:t>1.1.2: nervioso [1521]; tranquilo [1073]; serio [856]; raro [1005]; tonto [2379]; blanco [372]</a:t>
            </a:r>
          </a:p>
          <a:p>
            <a:r>
              <a:rPr lang="es-ES" baseline="0" dirty="0"/>
              <a:t>1.1.3: alegre [2081]; simpático [3349]; guapo [4192]; alto [231]; bajo [236]</a:t>
            </a:r>
          </a:p>
          <a:p>
            <a:r>
              <a:rPr lang="es-ES" baseline="0" dirty="0"/>
              <a:t>1.2.4 feo [2373]</a:t>
            </a:r>
          </a:p>
          <a:p>
            <a:r>
              <a:rPr lang="es-ES" baseline="0" dirty="0"/>
              <a:t>2.1.3 rojo [534]</a:t>
            </a:r>
          </a:p>
          <a:p>
            <a:endParaRPr lang="es-ES" baseline="0" dirty="0"/>
          </a:p>
          <a:p>
            <a:r>
              <a:rPr lang="es-ES" baseline="0" dirty="0" err="1"/>
              <a:t>When</a:t>
            </a:r>
            <a:r>
              <a:rPr lang="es-ES" baseline="0" dirty="0"/>
              <a:t> </a:t>
            </a:r>
            <a:r>
              <a:rPr lang="es-ES" baseline="0" dirty="0" err="1"/>
              <a:t>introducing</a:t>
            </a:r>
            <a:r>
              <a:rPr lang="es-ES" baseline="0" dirty="0"/>
              <a:t> ‘feliz’ </a:t>
            </a:r>
            <a:r>
              <a:rPr lang="es-ES" baseline="0" dirty="0" err="1"/>
              <a:t>you</a:t>
            </a:r>
            <a:r>
              <a:rPr lang="es-ES" baseline="0" dirty="0"/>
              <a:t> </a:t>
            </a:r>
            <a:r>
              <a:rPr lang="es-ES" baseline="0" dirty="0" err="1"/>
              <a:t>could</a:t>
            </a:r>
            <a:r>
              <a:rPr lang="es-ES" baseline="0" dirty="0"/>
              <a:t> </a:t>
            </a:r>
            <a:r>
              <a:rPr lang="es-ES" baseline="0" dirty="0" err="1"/>
              <a:t>ask</a:t>
            </a:r>
            <a:r>
              <a:rPr lang="es-ES" baseline="0" dirty="0"/>
              <a:t> </a:t>
            </a:r>
            <a:r>
              <a:rPr lang="es-ES" baseline="0" dirty="0" err="1"/>
              <a:t>students</a:t>
            </a:r>
            <a:r>
              <a:rPr lang="es-ES" baseline="0" dirty="0"/>
              <a:t> </a:t>
            </a:r>
            <a:r>
              <a:rPr lang="es-ES" baseline="0" dirty="0" err="1"/>
              <a:t>which</a:t>
            </a:r>
            <a:r>
              <a:rPr lang="es-ES" baseline="0" dirty="0"/>
              <a:t> </a:t>
            </a:r>
            <a:r>
              <a:rPr lang="es-ES" baseline="0" dirty="0" err="1"/>
              <a:t>other</a:t>
            </a:r>
            <a:r>
              <a:rPr lang="es-ES" baseline="0" dirty="0"/>
              <a:t> </a:t>
            </a:r>
            <a:r>
              <a:rPr lang="es-ES" baseline="0" dirty="0" err="1"/>
              <a:t>adjectives</a:t>
            </a:r>
            <a:r>
              <a:rPr lang="es-ES" baseline="0" dirty="0"/>
              <a:t> </a:t>
            </a:r>
            <a:r>
              <a:rPr lang="es-ES" baseline="0" dirty="0" err="1"/>
              <a:t>they</a:t>
            </a:r>
            <a:r>
              <a:rPr lang="es-ES" baseline="0" dirty="0"/>
              <a:t> </a:t>
            </a:r>
            <a:r>
              <a:rPr lang="es-ES" baseline="0" dirty="0" err="1"/>
              <a:t>know</a:t>
            </a:r>
            <a:r>
              <a:rPr lang="es-ES" baseline="0" dirty="0"/>
              <a:t> </a:t>
            </a:r>
            <a:r>
              <a:rPr lang="es-ES" baseline="0" dirty="0" err="1"/>
              <a:t>which</a:t>
            </a:r>
            <a:r>
              <a:rPr lang="es-ES" baseline="0" dirty="0"/>
              <a:t> </a:t>
            </a:r>
            <a:r>
              <a:rPr lang="es-ES" baseline="0" dirty="0" err="1"/>
              <a:t>don’t</a:t>
            </a:r>
            <a:r>
              <a:rPr lang="es-ES" baseline="0" dirty="0"/>
              <a:t> </a:t>
            </a:r>
            <a:r>
              <a:rPr lang="es-ES" baseline="0" dirty="0" err="1"/>
              <a:t>change</a:t>
            </a:r>
            <a:r>
              <a:rPr lang="es-ES" baseline="0" dirty="0"/>
              <a:t> </a:t>
            </a:r>
            <a:r>
              <a:rPr lang="es-ES" baseline="0" dirty="0" err="1"/>
              <a:t>when</a:t>
            </a:r>
            <a:r>
              <a:rPr lang="es-ES" baseline="0" dirty="0"/>
              <a:t> </a:t>
            </a:r>
            <a:r>
              <a:rPr lang="es-ES" baseline="0" dirty="0" err="1"/>
              <a:t>used</a:t>
            </a:r>
            <a:r>
              <a:rPr lang="es-ES" baseline="0" dirty="0"/>
              <a:t> </a:t>
            </a:r>
            <a:r>
              <a:rPr lang="es-ES" baseline="0" dirty="0" err="1"/>
              <a:t>with</a:t>
            </a:r>
            <a:r>
              <a:rPr lang="es-ES" baseline="0" dirty="0"/>
              <a:t> </a:t>
            </a:r>
            <a:r>
              <a:rPr lang="es-ES" baseline="0" dirty="0" err="1"/>
              <a:t>the</a:t>
            </a:r>
            <a:r>
              <a:rPr lang="es-ES" baseline="0" dirty="0"/>
              <a:t> </a:t>
            </a:r>
            <a:r>
              <a:rPr lang="es-ES" baseline="0" dirty="0" err="1"/>
              <a:t>masculine</a:t>
            </a:r>
            <a:r>
              <a:rPr lang="es-ES" baseline="0" dirty="0"/>
              <a:t>/</a:t>
            </a:r>
            <a:r>
              <a:rPr lang="es-ES" baseline="0" dirty="0" err="1"/>
              <a:t>feminine</a:t>
            </a:r>
            <a:r>
              <a:rPr lang="es-ES" baseline="0" dirty="0"/>
              <a:t> </a:t>
            </a:r>
            <a:r>
              <a:rPr lang="es-ES" baseline="0" dirty="0" err="1"/>
              <a:t>nouns</a:t>
            </a:r>
            <a:r>
              <a:rPr lang="es-ES" baseline="0" dirty="0"/>
              <a:t> (alegre, importante, interesante). </a:t>
            </a:r>
          </a:p>
          <a:p>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b="1" dirty="0" err="1"/>
              <a:t>Frequency</a:t>
            </a:r>
            <a:r>
              <a:rPr lang="es-ES" b="1" baseline="0" dirty="0"/>
              <a:t> rankings (</a:t>
            </a:r>
            <a:r>
              <a:rPr lang="es-ES" b="1" dirty="0"/>
              <a:t>1</a:t>
            </a:r>
            <a:r>
              <a:rPr lang="es-ES" b="1" baseline="0" dirty="0"/>
              <a:t> </a:t>
            </a:r>
            <a:r>
              <a:rPr lang="es-ES" b="1" baseline="0" dirty="0" err="1"/>
              <a:t>is</a:t>
            </a:r>
            <a:r>
              <a:rPr lang="es-ES" b="1" baseline="0" dirty="0"/>
              <a:t> </a:t>
            </a:r>
            <a:r>
              <a:rPr lang="es-ES" b="1" baseline="0" dirty="0" err="1"/>
              <a:t>the</a:t>
            </a:r>
            <a:r>
              <a:rPr lang="es-ES" b="1" baseline="0" dirty="0"/>
              <a:t> </a:t>
            </a:r>
            <a:r>
              <a:rPr lang="es-ES" b="1" baseline="0" dirty="0" err="1"/>
              <a:t>most</a:t>
            </a:r>
            <a:r>
              <a:rPr lang="es-ES" b="1" baseline="0" dirty="0"/>
              <a:t> </a:t>
            </a:r>
            <a:r>
              <a:rPr lang="es-ES" b="1" baseline="0" dirty="0" err="1"/>
              <a:t>common</a:t>
            </a:r>
            <a:r>
              <a:rPr lang="es-ES" b="1" baseline="0" dirty="0"/>
              <a:t> </a:t>
            </a:r>
            <a:r>
              <a:rPr lang="es-ES" b="1" baseline="0" dirty="0" err="1"/>
              <a:t>word</a:t>
            </a:r>
            <a:r>
              <a:rPr lang="es-ES" b="1" baseline="0" dirty="0"/>
              <a:t> in </a:t>
            </a:r>
            <a:r>
              <a:rPr lang="es-ES" b="1" baseline="0" dirty="0" err="1"/>
              <a:t>Spanish</a:t>
            </a:r>
            <a:r>
              <a:rPr lang="es-ES" b="1" baseline="0" dirty="0"/>
              <a:t>):</a:t>
            </a:r>
            <a:endParaRPr lang="es-ES" b="1" dirty="0"/>
          </a:p>
          <a:p>
            <a:pPr marL="0" lvl="0" indent="0" algn="l" rtl="0">
              <a:spcBef>
                <a:spcPts val="0"/>
              </a:spcBef>
              <a:spcAft>
                <a:spcPts val="0"/>
              </a:spcAft>
              <a:buNone/>
            </a:pPr>
            <a:r>
              <a:rPr lang="es-ES" sz="1200" b="0" i="0" dirty="0">
                <a:solidFill>
                  <a:schemeClr val="dk1"/>
                </a:solidFill>
                <a:latin typeface="+mn-lt"/>
                <a:ea typeface="Calibri"/>
                <a:cs typeface="Calibri"/>
                <a:sym typeface="Calibri"/>
              </a:rPr>
              <a:t>somos [7-ser]; feliz [908]; moreno [3304]; claro [1923]; oscuro [802]; aburrido [3917]; loco [846]</a:t>
            </a:r>
            <a:endParaRPr lang="en-GB" sz="1200" b="0" i="0" dirty="0">
              <a:solidFill>
                <a:schemeClr val="dk1"/>
              </a:solidFill>
              <a:latin typeface="+mn-lt"/>
              <a:ea typeface="Calibri"/>
              <a:cs typeface="Calibri"/>
              <a:sym typeface="Calibri"/>
            </a:endParaRPr>
          </a:p>
          <a:p>
            <a:endParaRPr lang="es-ES" dirty="0"/>
          </a:p>
          <a:p>
            <a:r>
              <a:rPr lang="es-ES" dirty="0" err="1"/>
              <a:t>Source</a:t>
            </a:r>
            <a:r>
              <a:rPr lang="es-ES" dirty="0"/>
              <a:t>: Davies, M. &amp; Davies, K. (2018).</a:t>
            </a:r>
            <a:r>
              <a:rPr lang="es-ES" baseline="0" dirty="0"/>
              <a:t> </a:t>
            </a:r>
            <a:r>
              <a:rPr lang="es-ES" i="1" baseline="0" dirty="0"/>
              <a:t>A </a:t>
            </a:r>
            <a:r>
              <a:rPr lang="es-ES" i="1" baseline="0" dirty="0" err="1"/>
              <a:t>frequency</a:t>
            </a:r>
            <a:r>
              <a:rPr lang="es-ES" i="1" baseline="0" dirty="0"/>
              <a:t> </a:t>
            </a:r>
            <a:r>
              <a:rPr lang="es-ES" i="1" baseline="0" dirty="0" err="1"/>
              <a:t>dictionary</a:t>
            </a:r>
            <a:r>
              <a:rPr lang="es-ES" i="1" baseline="0" dirty="0"/>
              <a:t> of </a:t>
            </a:r>
            <a:r>
              <a:rPr lang="es-ES" i="1" baseline="0" dirty="0" err="1"/>
              <a:t>Spanish</a:t>
            </a:r>
            <a:r>
              <a:rPr lang="es-ES" i="1" baseline="0" dirty="0"/>
              <a:t>: Core </a:t>
            </a:r>
            <a:r>
              <a:rPr lang="es-ES" i="1" baseline="0" dirty="0" err="1"/>
              <a:t>vocabulary</a:t>
            </a:r>
            <a:r>
              <a:rPr lang="es-ES" i="1" baseline="0" dirty="0"/>
              <a:t> </a:t>
            </a:r>
            <a:r>
              <a:rPr lang="es-ES" i="1" baseline="0" dirty="0" err="1"/>
              <a:t>for</a:t>
            </a:r>
            <a:r>
              <a:rPr lang="es-ES" i="1" baseline="0" dirty="0"/>
              <a:t> </a:t>
            </a:r>
            <a:r>
              <a:rPr lang="es-ES" i="1" baseline="0" dirty="0" err="1"/>
              <a:t>learners</a:t>
            </a:r>
            <a:r>
              <a:rPr lang="es-ES" i="1" baseline="0" dirty="0"/>
              <a:t> (2nd ed.)</a:t>
            </a:r>
            <a:r>
              <a:rPr lang="es-ES" baseline="0" dirty="0"/>
              <a:t>. London: </a:t>
            </a:r>
            <a:r>
              <a:rPr lang="es-ES" baseline="0" dirty="0" err="1"/>
              <a:t>Routledge</a:t>
            </a:r>
            <a:r>
              <a:rPr lang="es-ES" baseline="0" dirty="0"/>
              <a:t>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7797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a:t>
            </a:r>
            <a:r>
              <a:rPr lang="en-GB" baseline="0" dirty="0"/>
              <a:t> activity revises </a:t>
            </a:r>
            <a:r>
              <a:rPr lang="en-GB" baseline="0" dirty="0" smtClean="0"/>
              <a:t>words </a:t>
            </a:r>
            <a:r>
              <a:rPr lang="en-GB" baseline="0" dirty="0"/>
              <a:t>from </a:t>
            </a:r>
            <a:r>
              <a:rPr lang="en-GB" baseline="0" dirty="0" smtClean="0"/>
              <a:t>week 2.2.2 (</a:t>
            </a:r>
            <a:r>
              <a:rPr lang="en-GB" baseline="0" dirty="0"/>
              <a:t>revisited in the scheme of work this week</a:t>
            </a:r>
            <a:r>
              <a:rPr lang="en-GB" baseline="0" dirty="0" smtClean="0"/>
              <a:t>). </a:t>
            </a:r>
          </a:p>
          <a:p>
            <a:endParaRPr lang="en-GB" dirty="0"/>
          </a:p>
          <a:p>
            <a:r>
              <a:rPr lang="en-GB" dirty="0"/>
              <a:t>The</a:t>
            </a:r>
            <a:r>
              <a:rPr lang="en-GB" baseline="0" dirty="0"/>
              <a:t> teacher says the </a:t>
            </a:r>
            <a:r>
              <a:rPr lang="en-GB" baseline="0" dirty="0" smtClean="0"/>
              <a:t>number in Spanish </a:t>
            </a:r>
            <a:r>
              <a:rPr lang="en-GB" baseline="0" dirty="0"/>
              <a:t>(either in numerical or random order, to challenge students more). Students have to search the options around the edge of the box to decide which is the corresponding word.  Pause for several seconds to allow students to search, then elicit the Spanish word from students in chorus.</a:t>
            </a:r>
          </a:p>
          <a:p>
            <a:endParaRPr lang="en-GB" baseline="0" dirty="0"/>
          </a:p>
          <a:p>
            <a:r>
              <a:rPr lang="en-GB" baseline="0" dirty="0"/>
              <a:t>To allow for flexibility in the order of numbers, the answers have not been animated.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7412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Vocab revisiting – </a:t>
            </a:r>
            <a:r>
              <a:rPr lang="en-GB" dirty="0" smtClean="0"/>
              <a:t>from T</a:t>
            </a:r>
            <a:r>
              <a:rPr lang="en-GB" baseline="0" dirty="0" smtClean="0"/>
              <a:t>2.1 week 2</a:t>
            </a: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a:t>perro</a:t>
            </a:r>
            <a:r>
              <a:rPr lang="en-GB" dirty="0"/>
              <a:t> [888]; </a:t>
            </a:r>
            <a:r>
              <a:rPr lang="en-GB" dirty="0" err="1"/>
              <a:t>abuelo</a:t>
            </a:r>
            <a:r>
              <a:rPr lang="en-GB" dirty="0"/>
              <a:t> [4796]; </a:t>
            </a:r>
            <a:r>
              <a:rPr lang="en-GB" dirty="0" err="1"/>
              <a:t>abuela</a:t>
            </a:r>
            <a:r>
              <a:rPr lang="en-GB" dirty="0"/>
              <a:t> [717];  primo [1451]; prima [3051]; </a:t>
            </a:r>
            <a:r>
              <a:rPr lang="en-GB" dirty="0" err="1"/>
              <a:t>bastante</a:t>
            </a:r>
            <a:r>
              <a:rPr lang="en-GB" dirty="0"/>
              <a:t> [308];  </a:t>
            </a:r>
            <a:r>
              <a:rPr lang="en-GB" dirty="0" err="1"/>
              <a:t>hermoso</a:t>
            </a:r>
            <a:r>
              <a:rPr lang="en-GB" dirty="0"/>
              <a:t> [980]; </a:t>
            </a:r>
            <a:r>
              <a:rPr lang="en-GB" dirty="0" err="1"/>
              <a:t>activo</a:t>
            </a:r>
            <a:r>
              <a:rPr lang="en-GB" dirty="0"/>
              <a:t> [1278]; </a:t>
            </a:r>
            <a:r>
              <a:rPr lang="en-GB" dirty="0" err="1"/>
              <a:t>artístico</a:t>
            </a:r>
            <a:r>
              <a:rPr lang="en-GB" dirty="0"/>
              <a:t> [1402]; </a:t>
            </a:r>
            <a:r>
              <a:rPr lang="en-GB" dirty="0" err="1"/>
              <a:t>fuerte</a:t>
            </a:r>
            <a:r>
              <a:rPr lang="en-GB" dirty="0"/>
              <a:t> [435]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Recap the members of the family by eliciting answers in Spanish from students asking ¿</a:t>
            </a:r>
            <a:r>
              <a:rPr lang="en-GB" baseline="0" dirty="0" err="1"/>
              <a:t>Quién</a:t>
            </a:r>
            <a:r>
              <a:rPr lang="en-GB" baseline="0" dirty="0"/>
              <a:t> </a:t>
            </a:r>
            <a:r>
              <a:rPr lang="en-GB" baseline="0" dirty="0" err="1"/>
              <a:t>es</a:t>
            </a:r>
            <a:r>
              <a:rPr lang="en-GB" baseline="0" dirty="0"/>
              <a:t> / </a:t>
            </a:r>
            <a:r>
              <a:rPr lang="en-GB" baseline="0" dirty="0" err="1"/>
              <a:t>Quiénes</a:t>
            </a:r>
            <a:r>
              <a:rPr lang="en-GB" baseline="0" dirty="0"/>
              <a:t> son?  Click on the box to reveal the Spanish answer.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Sentences then appear for which the students have to work out the answer.  Teachers can tell students to give either the name of the family members, or say/write the words in Spanish </a:t>
            </a:r>
            <a:r>
              <a:rPr lang="en-GB" baseline="0" dirty="0" err="1"/>
              <a:t>e.g</a:t>
            </a:r>
            <a:r>
              <a:rPr lang="en-GB" baseline="0" dirty="0"/>
              <a:t> </a:t>
            </a:r>
            <a:r>
              <a:rPr lang="en-GB" baseline="0" dirty="0" err="1"/>
              <a:t>los</a:t>
            </a:r>
            <a:r>
              <a:rPr lang="en-GB" baseline="0" dirty="0"/>
              <a:t> </a:t>
            </a:r>
            <a:r>
              <a:rPr lang="en-GB" baseline="0" dirty="0" err="1"/>
              <a:t>primos</a:t>
            </a: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To force recall of the family members in Spanish teachers could conduct this activity with the boxes obscuring the word in Spanish.  This would be a test not only of understanding the adjective but recalling/spelling the family members.</a:t>
            </a:r>
            <a:endParaRPr lang="en-GB" dirty="0"/>
          </a:p>
          <a:p>
            <a:endParaRPr lang="en-GB" dirty="0"/>
          </a:p>
          <a:p>
            <a:r>
              <a:rPr lang="en-GB" dirty="0"/>
              <a:t>NB – </a:t>
            </a:r>
            <a:r>
              <a:rPr lang="en-GB" dirty="0" smtClean="0"/>
              <a:t>as </a:t>
            </a:r>
            <a:r>
              <a:rPr lang="en-GB" i="1" dirty="0" err="1" smtClean="0"/>
              <a:t>muy</a:t>
            </a:r>
            <a:r>
              <a:rPr lang="en-GB" dirty="0" smtClean="0"/>
              <a:t> </a:t>
            </a:r>
            <a:r>
              <a:rPr lang="en-GB" dirty="0"/>
              <a:t>is not part of this vocab set, it is not used in any</a:t>
            </a:r>
            <a:r>
              <a:rPr lang="en-GB" baseline="0" dirty="0"/>
              <a:t> of the Spanish questions.</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308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15959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79773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70501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565795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03504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40218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04846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59938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5407581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82291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252413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623913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8482723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159328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00726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26593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18011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0177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70023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8480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13144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15426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26697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270945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descr="background rectangle">
            <a:extLst>
              <a:ext uri="{C183D7F6-B498-43B3-948B-1728B52AA6E4}">
                <adec:decorative xmlns:adec="http://schemas.microsoft.com/office/drawing/2017/decorative" xmlns="" val="1"/>
              </a:ext>
            </a:extLst>
          </p:cNvPr>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a:extLst>
                  <a:ext uri="{C183D7F6-B498-43B3-948B-1728B52AA6E4}">
                    <adec:decorative xmlns:adec="http://schemas.microsoft.com/office/drawing/2017/decorative" xmlns="" val="1"/>
                  </a:ext>
                </a:extLst>
              </p:cNvPr>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0" name="Rectangle 9">
                <a:extLst>
                  <a:ext uri="{C183D7F6-B498-43B3-948B-1728B52AA6E4}">
                    <adec:decorative xmlns:adec="http://schemas.microsoft.com/office/drawing/2017/decorative" xmlns="" val="1"/>
                  </a:ext>
                </a:extLst>
              </p:cNvPr>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grpSp>
        <p:sp>
          <p:nvSpPr>
            <p:cNvPr id="4" name="Isosceles Triangle 3">
              <a:extLst>
                <a:ext uri="{C183D7F6-B498-43B3-948B-1728B52AA6E4}">
                  <adec:decorative xmlns:adec="http://schemas.microsoft.com/office/drawing/2017/decorative" xmlns="" val="1"/>
                </a:ext>
              </a:extLst>
            </p:cNvPr>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grpSp>
      <p:sp>
        <p:nvSpPr>
          <p:cNvPr id="5" name="Rectangle 4" descr="background rectangle">
            <a:extLst>
              <a:ext uri="{C183D7F6-B498-43B3-948B-1728B52AA6E4}">
                <adec:decorative xmlns:adec="http://schemas.microsoft.com/office/drawing/2017/decorative" xmlns="" val="1"/>
              </a:ext>
            </a:extLst>
          </p:cNvPr>
          <p:cNvSpPr/>
          <p:nvPr/>
        </p:nvSpPr>
        <p:spPr>
          <a:xfrm>
            <a:off x="-56445"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BED81D6C-D649-1548-983B-DB3A797C762C}"/>
              </a:ext>
            </a:extLst>
          </p:cNvPr>
          <p:cNvSpPr>
            <a:spLocks noGrp="1"/>
          </p:cNvSpPr>
          <p:nvPr>
            <p:ph type="ctrTitle"/>
          </p:nvPr>
        </p:nvSpPr>
        <p:spPr>
          <a:xfrm>
            <a:off x="223130" y="1946651"/>
            <a:ext cx="7360958" cy="1563582"/>
          </a:xfrm>
        </p:spPr>
        <p:txBody>
          <a:bodyPr>
            <a:normAutofit/>
          </a:bodyPr>
          <a:lstStyle/>
          <a:p>
            <a:pPr algn="l"/>
            <a:r>
              <a:rPr lang="en-GB" sz="4000" b="1" dirty="0" smtClean="0">
                <a:solidFill>
                  <a:prstClr val="white"/>
                </a:solidFill>
              </a:rPr>
              <a:t>Vocabulary</a:t>
            </a:r>
            <a:endParaRPr lang="en-US" sz="4000" dirty="0"/>
          </a:p>
        </p:txBody>
      </p:sp>
      <p:sp>
        <p:nvSpPr>
          <p:cNvPr id="12" name="Title 3">
            <a:extLst>
              <a:ext uri="{FF2B5EF4-FFF2-40B4-BE49-F238E27FC236}">
                <a16:creationId xmlns:a16="http://schemas.microsoft.com/office/drawing/2014/main" id="{7B424077-B2D5-46AA-BDA8-6FF15DA500E8}"/>
              </a:ext>
            </a:extLst>
          </p:cNvPr>
          <p:cNvSpPr txBox="1">
            <a:spLocks/>
          </p:cNvSpPr>
          <p:nvPr/>
        </p:nvSpPr>
        <p:spPr>
          <a:xfrm>
            <a:off x="223130" y="5226589"/>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2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Spanish</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2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2.2 - </a:t>
            </a:r>
            <a:r>
              <a:rPr kumimoji="0" lang="en-GB" sz="22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Week 5</a:t>
            </a:r>
            <a:endParaRPr kumimoji="0" lang="en-GB" sz="22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13" name="Title 3">
            <a:extLst>
              <a:ext uri="{FF2B5EF4-FFF2-40B4-BE49-F238E27FC236}">
                <a16:creationId xmlns:a16="http://schemas.microsoft.com/office/drawing/2014/main" id="{AB3692F8-CE33-C34E-B376-364FE77401E4}"/>
              </a:ext>
            </a:extLst>
          </p:cNvPr>
          <p:cNvSpPr txBox="1">
            <a:spLocks/>
          </p:cNvSpPr>
          <p:nvPr/>
        </p:nvSpPr>
        <p:spPr>
          <a:xfrm>
            <a:off x="266807" y="6147055"/>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Victoria Hobson / Nick Avery  </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Date updated: </a:t>
            </a: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29/03/20</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pic>
        <p:nvPicPr>
          <p:cNvPr id="15" name="Picture 14" descr="NCELP logo">
            <a:extLst>
              <a:ext uri="{C183D7F6-B498-43B3-948B-1728B52AA6E4}">
                <adec:decorative xmlns:adec="http://schemas.microsoft.com/office/drawing/2017/decorative" xmlns=""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789417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a:extLst>
              <a:ext uri="{C183D7F6-B498-43B3-948B-1728B52AA6E4}">
                <adec:decorative xmlns:adec="http://schemas.microsoft.com/office/drawing/2017/decorative" xmlns=""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82286" y="0"/>
            <a:ext cx="6484584" cy="1325563"/>
          </a:xfrm>
        </p:spPr>
        <p:txBody>
          <a:bodyPr>
            <a:normAutofit/>
          </a:bodyPr>
          <a:lstStyle/>
          <a:p>
            <a:r>
              <a:rPr lang="en-GB" sz="3600" b="1" dirty="0" err="1">
                <a:solidFill>
                  <a:schemeClr val="bg1"/>
                </a:solidFill>
              </a:rPr>
              <a:t>Vocabulario</a:t>
            </a:r>
            <a:endParaRPr lang="en-GB" sz="3600" b="1" dirty="0">
              <a:solidFill>
                <a:schemeClr val="bg1"/>
              </a:solidFill>
            </a:endParaRPr>
          </a:p>
        </p:txBody>
      </p:sp>
      <p:graphicFrame>
        <p:nvGraphicFramePr>
          <p:cNvPr id="6" name="Table 5"/>
          <p:cNvGraphicFramePr>
            <a:graphicFrameLocks noGrp="1"/>
          </p:cNvGraphicFramePr>
          <p:nvPr>
            <p:extLst/>
          </p:nvPr>
        </p:nvGraphicFramePr>
        <p:xfrm>
          <a:off x="5313406" y="1343644"/>
          <a:ext cx="6214419" cy="3459880"/>
        </p:xfrm>
        <a:graphic>
          <a:graphicData uri="http://schemas.openxmlformats.org/drawingml/2006/table">
            <a:tbl>
              <a:tblPr firstRow="1" firstCol="1" bandRow="1"/>
              <a:tblGrid>
                <a:gridCol w="529636">
                  <a:extLst>
                    <a:ext uri="{9D8B030D-6E8A-4147-A177-3AD203B41FA5}">
                      <a16:colId xmlns:a16="http://schemas.microsoft.com/office/drawing/2014/main" val="20000"/>
                    </a:ext>
                  </a:extLst>
                </a:gridCol>
                <a:gridCol w="1918619">
                  <a:extLst>
                    <a:ext uri="{9D8B030D-6E8A-4147-A177-3AD203B41FA5}">
                      <a16:colId xmlns:a16="http://schemas.microsoft.com/office/drawing/2014/main" val="20001"/>
                    </a:ext>
                  </a:extLst>
                </a:gridCol>
                <a:gridCol w="3766164">
                  <a:extLst>
                    <a:ext uri="{9D8B030D-6E8A-4147-A177-3AD203B41FA5}">
                      <a16:colId xmlns:a16="http://schemas.microsoft.com/office/drawing/2014/main" val="20002"/>
                    </a:ext>
                  </a:extLst>
                </a:gridCol>
              </a:tblGrid>
              <a:tr h="432485">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nSpc>
                          <a:spcPct val="107000"/>
                        </a:lnSpc>
                        <a:spcAft>
                          <a:spcPts val="0"/>
                        </a:spcAft>
                      </a:pPr>
                      <a:r>
                        <a:rPr lang="en-GB" sz="2000" b="1" dirty="0">
                          <a:solidFill>
                            <a:srgbClr val="02456F"/>
                          </a:solidFill>
                          <a:effectLst/>
                          <a:latin typeface="Century Gothic" panose="020B0502020202020204" pitchFamily="34" charset="0"/>
                        </a:rPr>
                        <a:t> </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lnSpc>
                          <a:spcPct val="107000"/>
                        </a:lnSpc>
                        <a:spcAft>
                          <a:spcPts val="0"/>
                        </a:spcAft>
                      </a:pPr>
                      <a:r>
                        <a:rPr lang="en-GB" sz="2000" b="1" dirty="0">
                          <a:solidFill>
                            <a:srgbClr val="02456F"/>
                          </a:solidFill>
                          <a:effectLst/>
                          <a:latin typeface="Century Gothic" panose="020B0502020202020204" pitchFamily="34" charset="0"/>
                        </a:rPr>
                        <a:t>Español</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lnSpc>
                          <a:spcPct val="107000"/>
                        </a:lnSpc>
                        <a:spcAft>
                          <a:spcPts val="0"/>
                        </a:spcAft>
                      </a:pPr>
                      <a:r>
                        <a:rPr lang="en-GB" sz="2000" b="1" dirty="0">
                          <a:solidFill>
                            <a:srgbClr val="02456F"/>
                          </a:solidFill>
                          <a:effectLst/>
                          <a:latin typeface="Century Gothic" panose="020B0502020202020204" pitchFamily="34" charset="0"/>
                        </a:rPr>
                        <a:t>Inglés</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0"/>
                  </a:ext>
                </a:extLst>
              </a:tr>
              <a:tr h="432485">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lnSpc>
                          <a:spcPct val="107000"/>
                        </a:lnSpc>
                        <a:spcAft>
                          <a:spcPts val="0"/>
                        </a:spcAft>
                      </a:pPr>
                      <a:r>
                        <a:rPr lang="en-GB" sz="2000" b="1" dirty="0">
                          <a:solidFill>
                            <a:srgbClr val="02456F"/>
                          </a:solidFill>
                          <a:effectLst/>
                          <a:latin typeface="Century Gothic" panose="020B0502020202020204" pitchFamily="34" charset="0"/>
                        </a:rPr>
                        <a:t>1</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r>
                        <a:rPr lang="en-GB" sz="2000" dirty="0">
                          <a:solidFill>
                            <a:schemeClr val="accent5">
                              <a:lumMod val="50000"/>
                            </a:schemeClr>
                          </a:solidFill>
                          <a:latin typeface="Century Gothic" panose="020B0502020202020204" pitchFamily="34" charset="0"/>
                        </a:rPr>
                        <a:t>somos</a:t>
                      </a: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r>
                        <a:rPr lang="en-GB" sz="2000" dirty="0">
                          <a:solidFill>
                            <a:schemeClr val="accent5">
                              <a:lumMod val="50000"/>
                            </a:schemeClr>
                          </a:solidFill>
                          <a:latin typeface="Century Gothic" panose="020B0502020202020204" pitchFamily="34" charset="0"/>
                        </a:rPr>
                        <a:t>we</a:t>
                      </a:r>
                      <a:r>
                        <a:rPr lang="en-GB" sz="2000" baseline="0" dirty="0">
                          <a:solidFill>
                            <a:schemeClr val="accent5">
                              <a:lumMod val="50000"/>
                            </a:schemeClr>
                          </a:solidFill>
                          <a:latin typeface="Century Gothic" panose="020B0502020202020204" pitchFamily="34" charset="0"/>
                        </a:rPr>
                        <a:t> are (permanent)</a:t>
                      </a:r>
                      <a:endParaRPr lang="en-GB" sz="2000" dirty="0">
                        <a:solidFill>
                          <a:schemeClr val="accent5">
                            <a:lumMod val="50000"/>
                          </a:schemeClr>
                        </a:solidFill>
                        <a:latin typeface="Century Gothic" panose="020B0502020202020204" pitchFamily="34" charset="0"/>
                      </a:endParaRP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32485">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lnSpc>
                          <a:spcPct val="107000"/>
                        </a:lnSpc>
                        <a:spcAft>
                          <a:spcPts val="0"/>
                        </a:spcAft>
                      </a:pPr>
                      <a:r>
                        <a:rPr lang="en-GB" sz="20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2</a:t>
                      </a:r>
                    </a:p>
                  </a:txBody>
                  <a:tcPr marL="68580" marR="68580" marT="0" marB="0"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r>
                        <a:rPr lang="en-GB" sz="2000" dirty="0" err="1">
                          <a:solidFill>
                            <a:schemeClr val="accent5">
                              <a:lumMod val="50000"/>
                            </a:schemeClr>
                          </a:solidFill>
                          <a:latin typeface="Century Gothic" panose="020B0502020202020204" pitchFamily="34" charset="0"/>
                        </a:rPr>
                        <a:t>moreno</a:t>
                      </a:r>
                      <a:endParaRPr lang="en-GB" sz="2000" dirty="0">
                        <a:solidFill>
                          <a:schemeClr val="accent5">
                            <a:lumMod val="50000"/>
                          </a:schemeClr>
                        </a:solidFill>
                        <a:latin typeface="Century Gothic" panose="020B0502020202020204" pitchFamily="34"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r>
                        <a:rPr lang="en-GB" sz="2000" dirty="0">
                          <a:solidFill>
                            <a:schemeClr val="accent5">
                              <a:lumMod val="50000"/>
                            </a:schemeClr>
                          </a:solidFill>
                          <a:latin typeface="Century Gothic" panose="020B0502020202020204" pitchFamily="34" charset="0"/>
                        </a:rPr>
                        <a:t>brown, dark-haired, tanned</a:t>
                      </a:r>
                    </a:p>
                  </a:txBody>
                  <a:tcPr marL="68580" marR="68580" marT="0" marB="0"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32485">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lnSpc>
                          <a:spcPct val="107000"/>
                        </a:lnSpc>
                        <a:spcAft>
                          <a:spcPts val="0"/>
                        </a:spcAft>
                      </a:pPr>
                      <a:r>
                        <a:rPr lang="en-GB" sz="20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3</a:t>
                      </a: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r>
                        <a:rPr lang="en-GB" sz="2000" dirty="0" err="1">
                          <a:solidFill>
                            <a:schemeClr val="accent5">
                              <a:lumMod val="50000"/>
                            </a:schemeClr>
                          </a:solidFill>
                          <a:latin typeface="Century Gothic" panose="020B0502020202020204" pitchFamily="34" charset="0"/>
                        </a:rPr>
                        <a:t>claro</a:t>
                      </a:r>
                      <a:endParaRPr lang="en-GB" sz="2000" dirty="0">
                        <a:solidFill>
                          <a:schemeClr val="accent5">
                            <a:lumMod val="50000"/>
                          </a:schemeClr>
                        </a:solidFill>
                        <a:latin typeface="Century Gothic" panose="020B0502020202020204" pitchFamily="34" charset="0"/>
                      </a:endParaRP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r>
                        <a:rPr lang="en-GB" sz="2000" dirty="0">
                          <a:solidFill>
                            <a:schemeClr val="accent5">
                              <a:lumMod val="50000"/>
                            </a:schemeClr>
                          </a:solidFill>
                          <a:latin typeface="Century Gothic" panose="020B0502020202020204" pitchFamily="34" charset="0"/>
                        </a:rPr>
                        <a:t>light,</a:t>
                      </a:r>
                      <a:r>
                        <a:rPr lang="en-GB" sz="2000" baseline="0" dirty="0">
                          <a:solidFill>
                            <a:schemeClr val="accent5">
                              <a:lumMod val="50000"/>
                            </a:schemeClr>
                          </a:solidFill>
                          <a:latin typeface="Century Gothic" panose="020B0502020202020204" pitchFamily="34" charset="0"/>
                        </a:rPr>
                        <a:t> clear (for colours)</a:t>
                      </a:r>
                      <a:endParaRPr lang="en-GB" sz="2000" dirty="0">
                        <a:solidFill>
                          <a:schemeClr val="accent5">
                            <a:lumMod val="50000"/>
                          </a:schemeClr>
                        </a:solidFill>
                        <a:latin typeface="Century Gothic" panose="020B0502020202020204" pitchFamily="34" charset="0"/>
                      </a:endParaRP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432485">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lnSpc>
                          <a:spcPct val="107000"/>
                        </a:lnSpc>
                        <a:spcAft>
                          <a:spcPts val="0"/>
                        </a:spcAft>
                      </a:pPr>
                      <a:r>
                        <a:rPr lang="en-GB" sz="20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4</a:t>
                      </a: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r>
                        <a:rPr lang="en-GB" sz="2000" dirty="0" err="1">
                          <a:solidFill>
                            <a:schemeClr val="accent5">
                              <a:lumMod val="50000"/>
                            </a:schemeClr>
                          </a:solidFill>
                          <a:latin typeface="Century Gothic" panose="020B0502020202020204" pitchFamily="34" charset="0"/>
                        </a:rPr>
                        <a:t>oscuro</a:t>
                      </a:r>
                      <a:endParaRPr lang="en-GB" sz="2000" dirty="0">
                        <a:solidFill>
                          <a:schemeClr val="accent5">
                            <a:lumMod val="50000"/>
                          </a:schemeClr>
                        </a:solidFill>
                        <a:latin typeface="Century Gothic" panose="020B0502020202020204" pitchFamily="34" charset="0"/>
                      </a:endParaRP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r>
                        <a:rPr lang="en-GB" sz="2000" dirty="0">
                          <a:solidFill>
                            <a:schemeClr val="accent5">
                              <a:lumMod val="50000"/>
                            </a:schemeClr>
                          </a:solidFill>
                          <a:latin typeface="Century Gothic" panose="020B0502020202020204" pitchFamily="34" charset="0"/>
                        </a:rPr>
                        <a:t>dark</a:t>
                      </a: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432485">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lnSpc>
                          <a:spcPct val="107000"/>
                        </a:lnSpc>
                        <a:spcAft>
                          <a:spcPts val="0"/>
                        </a:spcAft>
                      </a:pPr>
                      <a:r>
                        <a:rPr lang="en-GB" sz="18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5</a:t>
                      </a: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r>
                        <a:rPr lang="en-GB" sz="2000" dirty="0" err="1">
                          <a:solidFill>
                            <a:schemeClr val="accent5">
                              <a:lumMod val="50000"/>
                            </a:schemeClr>
                          </a:solidFill>
                          <a:latin typeface="Century Gothic" panose="020B0502020202020204" pitchFamily="34" charset="0"/>
                        </a:rPr>
                        <a:t>aburrido</a:t>
                      </a:r>
                      <a:endParaRPr lang="en-GB" sz="2000" dirty="0">
                        <a:solidFill>
                          <a:schemeClr val="accent5">
                            <a:lumMod val="50000"/>
                          </a:schemeClr>
                        </a:solidFill>
                        <a:latin typeface="Century Gothic" panose="020B0502020202020204" pitchFamily="34" charset="0"/>
                      </a:endParaRP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r>
                        <a:rPr lang="en-GB" sz="2000" dirty="0">
                          <a:solidFill>
                            <a:schemeClr val="accent5">
                              <a:lumMod val="50000"/>
                            </a:schemeClr>
                          </a:solidFill>
                          <a:latin typeface="Century Gothic" panose="020B0502020202020204" pitchFamily="34" charset="0"/>
                        </a:rPr>
                        <a:t>bored, boring</a:t>
                      </a: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642564653"/>
                  </a:ext>
                </a:extLst>
              </a:tr>
              <a:tr h="432485">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algn="ctr">
                        <a:lnSpc>
                          <a:spcPct val="107000"/>
                        </a:lnSpc>
                        <a:spcAft>
                          <a:spcPts val="0"/>
                        </a:spcAft>
                      </a:pPr>
                      <a:r>
                        <a:rPr lang="en-GB" sz="18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6</a:t>
                      </a: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r>
                        <a:rPr lang="en-GB" sz="2000" dirty="0">
                          <a:solidFill>
                            <a:schemeClr val="accent5">
                              <a:lumMod val="50000"/>
                            </a:schemeClr>
                          </a:solidFill>
                          <a:latin typeface="Century Gothic" panose="020B0502020202020204" pitchFamily="34" charset="0"/>
                        </a:rPr>
                        <a:t>loco</a:t>
                      </a: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r>
                        <a:rPr lang="en-GB" sz="2000" dirty="0">
                          <a:solidFill>
                            <a:schemeClr val="accent5">
                              <a:lumMod val="50000"/>
                            </a:schemeClr>
                          </a:solidFill>
                          <a:latin typeface="Century Gothic" panose="020B0502020202020204" pitchFamily="34" charset="0"/>
                        </a:rPr>
                        <a:t>crazy</a:t>
                      </a:r>
                    </a:p>
                  </a:txBody>
                  <a:tcPr marL="68580" marR="68580" marT="0" marB="0"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432485">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8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rPr>
                        <a:t>7</a:t>
                      </a:r>
                    </a:p>
                  </a:txBody>
                  <a:tcPr marL="68580" marR="68580" marT="0" marB="0"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GB" sz="2000" dirty="0">
                          <a:solidFill>
                            <a:schemeClr val="accent5">
                              <a:lumMod val="50000"/>
                            </a:schemeClr>
                          </a:solidFill>
                          <a:latin typeface="Century Gothic" panose="020B0502020202020204" pitchFamily="34" charset="0"/>
                        </a:rPr>
                        <a:t>feliz</a:t>
                      </a: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2000" dirty="0">
                          <a:solidFill>
                            <a:schemeClr val="accent5">
                              <a:lumMod val="50000"/>
                            </a:schemeClr>
                          </a:solidFill>
                          <a:latin typeface="Century Gothic" panose="020B0502020202020204" pitchFamily="34" charset="0"/>
                        </a:rPr>
                        <a:t>happy</a:t>
                      </a:r>
                    </a:p>
                  </a:txBody>
                  <a:tcPr marL="68580" marR="68580" marT="0" marB="0"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9866191"/>
                  </a:ext>
                </a:extLst>
              </a:tr>
            </a:tbl>
          </a:graphicData>
        </a:graphic>
      </p:graphicFrame>
      <p:sp>
        <p:nvSpPr>
          <p:cNvPr id="7" name="Rectangle 3"/>
          <p:cNvSpPr>
            <a:spLocks noChangeArrowheads="1"/>
          </p:cNvSpPr>
          <p:nvPr/>
        </p:nvSpPr>
        <p:spPr bwMode="auto">
          <a:xfrm>
            <a:off x="2092220" y="1336933"/>
            <a:ext cx="503528" cy="4156259"/>
          </a:xfrm>
          <a:prstGeom prst="rect">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a:solidFill>
              <a:srgbClr val="02456F"/>
            </a:solidFill>
            <a:headEnd/>
            <a:tailEnd/>
          </a:ln>
          <a:effectLst>
            <a:outerShdw blurRad="57150" dist="19050" dir="5400000" algn="ctr" rotWithShape="0">
              <a:sysClr val="window" lastClr="FFFFFF">
                <a:alpha val="63000"/>
              </a:sys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Tw Cen MT" panose="020B0602020104020603"/>
              <a:ea typeface="+mn-ea"/>
              <a:cs typeface="+mn-cs"/>
            </a:endParaRPr>
          </a:p>
        </p:txBody>
      </p:sp>
      <p:sp>
        <p:nvSpPr>
          <p:cNvPr id="8" name="Line 7"/>
          <p:cNvSpPr>
            <a:spLocks noChangeShapeType="1"/>
          </p:cNvSpPr>
          <p:nvPr/>
        </p:nvSpPr>
        <p:spPr bwMode="auto">
          <a:xfrm>
            <a:off x="2802647" y="1325507"/>
            <a:ext cx="216791" cy="0"/>
          </a:xfrm>
          <a:prstGeom prst="line">
            <a:avLst/>
          </a:prstGeom>
          <a:noFill/>
          <a:ln w="28575">
            <a:solidFill>
              <a:srgbClr val="5B9BD5">
                <a:lumMod val="50000"/>
              </a:srgb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0" cap="none" spc="0" normalizeH="0" baseline="0" noProof="0" dirty="0">
              <a:ln>
                <a:noFill/>
              </a:ln>
              <a:solidFill>
                <a:srgbClr val="5B9BD5">
                  <a:lumMod val="50000"/>
                </a:srgbClr>
              </a:solidFill>
              <a:effectLst/>
              <a:uLnTx/>
              <a:uFillTx/>
              <a:latin typeface="Century Gothic" panose="020F0302020204030204"/>
              <a:ea typeface="+mn-ea"/>
              <a:cs typeface="+mn-cs"/>
            </a:endParaRPr>
          </a:p>
        </p:txBody>
      </p:sp>
      <p:sp>
        <p:nvSpPr>
          <p:cNvPr id="9" name="Line 9"/>
          <p:cNvSpPr>
            <a:spLocks noChangeShapeType="1"/>
          </p:cNvSpPr>
          <p:nvPr/>
        </p:nvSpPr>
        <p:spPr bwMode="auto">
          <a:xfrm>
            <a:off x="2777959" y="5481766"/>
            <a:ext cx="216791" cy="0"/>
          </a:xfrm>
          <a:prstGeom prst="line">
            <a:avLst/>
          </a:prstGeom>
          <a:noFill/>
          <a:ln w="28575">
            <a:solidFill>
              <a:srgbClr val="5B9BD5">
                <a:lumMod val="50000"/>
              </a:srgb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0" cap="none" spc="0" normalizeH="0" baseline="0" noProof="0" dirty="0">
              <a:ln>
                <a:noFill/>
              </a:ln>
              <a:solidFill>
                <a:srgbClr val="5B9BD5">
                  <a:lumMod val="50000"/>
                </a:srgbClr>
              </a:solidFill>
              <a:effectLst/>
              <a:uLnTx/>
              <a:uFillTx/>
              <a:latin typeface="Century Gothic" panose="020F0302020204030204"/>
              <a:ea typeface="+mn-ea"/>
              <a:cs typeface="+mn-cs"/>
            </a:endParaRPr>
          </a:p>
        </p:txBody>
      </p:sp>
      <p:sp>
        <p:nvSpPr>
          <p:cNvPr id="10" name="Text Box 10"/>
          <p:cNvSpPr txBox="1">
            <a:spLocks noChangeArrowheads="1"/>
          </p:cNvSpPr>
          <p:nvPr/>
        </p:nvSpPr>
        <p:spPr bwMode="auto">
          <a:xfrm>
            <a:off x="2886354" y="2915242"/>
            <a:ext cx="1439862" cy="369332"/>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sz="1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Arial" charset="0"/>
              </a:rPr>
              <a:t>Segundos</a:t>
            </a:r>
            <a:endParaRPr kumimoji="0" lang="en-GB" sz="1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endParaRPr>
          </a:p>
        </p:txBody>
      </p:sp>
      <p:sp>
        <p:nvSpPr>
          <p:cNvPr id="11" name="Text Box 12"/>
          <p:cNvSpPr txBox="1">
            <a:spLocks noChangeArrowheads="1"/>
          </p:cNvSpPr>
          <p:nvPr/>
        </p:nvSpPr>
        <p:spPr bwMode="auto">
          <a:xfrm>
            <a:off x="3019438" y="1167656"/>
            <a:ext cx="431800" cy="338554"/>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60</a:t>
            </a:r>
          </a:p>
        </p:txBody>
      </p:sp>
      <p:sp>
        <p:nvSpPr>
          <p:cNvPr id="12" name="Text Box 14"/>
          <p:cNvSpPr txBox="1">
            <a:spLocks noChangeArrowheads="1"/>
          </p:cNvSpPr>
          <p:nvPr/>
        </p:nvSpPr>
        <p:spPr bwMode="auto">
          <a:xfrm>
            <a:off x="2994750" y="5301238"/>
            <a:ext cx="734174" cy="338554"/>
          </a:xfrm>
          <a:prstGeom prst="rect">
            <a:avLst/>
          </a:prstGeom>
          <a:no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0</a:t>
            </a:r>
          </a:p>
        </p:txBody>
      </p:sp>
      <p:sp>
        <p:nvSpPr>
          <p:cNvPr id="13" name="AutoShape 11">
            <a:hlinkClick r:id="" action="ppaction://noaction" highlightClick="1"/>
          </p:cNvPr>
          <p:cNvSpPr>
            <a:spLocks noChangeArrowheads="1"/>
          </p:cNvSpPr>
          <p:nvPr/>
        </p:nvSpPr>
        <p:spPr bwMode="auto">
          <a:xfrm>
            <a:off x="1831322" y="5712186"/>
            <a:ext cx="1058732" cy="382082"/>
          </a:xfrm>
          <a:prstGeom prst="actionButtonBlank">
            <a:avLst/>
          </a:prstGeom>
          <a:solidFill>
            <a:srgbClr val="1F4E79"/>
          </a:solidFill>
          <a:ln>
            <a:noFill/>
            <a:headEnd/>
            <a:tailEnd/>
          </a:ln>
          <a:effectLst>
            <a:outerShdw blurRad="57150" dist="19050" dir="5400000" algn="ctr" rotWithShape="0">
              <a:srgbClr val="000000">
                <a:alpha val="63000"/>
              </a:srgbClr>
            </a:outerShdw>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1" i="0" u="none" strike="noStrike" kern="0" cap="none" spc="0" normalizeH="0" baseline="0" noProof="0" dirty="0">
                <a:ln>
                  <a:noFill/>
                </a:ln>
                <a:solidFill>
                  <a:prstClr val="white"/>
                </a:solidFill>
                <a:effectLst/>
                <a:uLnTx/>
                <a:uFillTx/>
                <a:latin typeface="Tw Cen MT" panose="020B0602020104020603"/>
                <a:ea typeface="+mn-ea"/>
                <a:cs typeface="+mn-cs"/>
              </a:rPr>
              <a:t>INICIO</a:t>
            </a:r>
          </a:p>
        </p:txBody>
      </p:sp>
      <p:grpSp>
        <p:nvGrpSpPr>
          <p:cNvPr id="4" name="Group 3"/>
          <p:cNvGrpSpPr/>
          <p:nvPr/>
        </p:nvGrpSpPr>
        <p:grpSpPr>
          <a:xfrm>
            <a:off x="5871571" y="1851995"/>
            <a:ext cx="1733913" cy="2898064"/>
            <a:chOff x="6192846" y="2135998"/>
            <a:chExt cx="1733913" cy="2898064"/>
          </a:xfrm>
        </p:grpSpPr>
        <p:sp>
          <p:nvSpPr>
            <p:cNvPr id="43" name="Rectangle 42"/>
            <p:cNvSpPr/>
            <p:nvPr/>
          </p:nvSpPr>
          <p:spPr>
            <a:xfrm>
              <a:off x="6192846" y="2135998"/>
              <a:ext cx="1696208" cy="30906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sp>
          <p:nvSpPr>
            <p:cNvPr id="44" name="Rectangle 43"/>
            <p:cNvSpPr/>
            <p:nvPr/>
          </p:nvSpPr>
          <p:spPr>
            <a:xfrm>
              <a:off x="6192846" y="2554038"/>
              <a:ext cx="1696208" cy="30906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sp>
          <p:nvSpPr>
            <p:cNvPr id="45" name="Rectangle 44"/>
            <p:cNvSpPr/>
            <p:nvPr/>
          </p:nvSpPr>
          <p:spPr>
            <a:xfrm>
              <a:off x="6192846" y="2984927"/>
              <a:ext cx="1696208" cy="30906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sp>
          <p:nvSpPr>
            <p:cNvPr id="46" name="Rectangle 45"/>
            <p:cNvSpPr/>
            <p:nvPr/>
          </p:nvSpPr>
          <p:spPr>
            <a:xfrm>
              <a:off x="6192846" y="3438432"/>
              <a:ext cx="1696208" cy="30906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sp>
          <p:nvSpPr>
            <p:cNvPr id="47" name="Rectangle 46"/>
            <p:cNvSpPr/>
            <p:nvPr/>
          </p:nvSpPr>
          <p:spPr>
            <a:xfrm>
              <a:off x="6192846" y="3814883"/>
              <a:ext cx="1696208" cy="30906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sp>
          <p:nvSpPr>
            <p:cNvPr id="48" name="Rectangle 47"/>
            <p:cNvSpPr/>
            <p:nvPr/>
          </p:nvSpPr>
          <p:spPr>
            <a:xfrm>
              <a:off x="6230551" y="4271497"/>
              <a:ext cx="1696208" cy="30906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sp>
          <p:nvSpPr>
            <p:cNvPr id="24" name="Rectangle 23"/>
            <p:cNvSpPr/>
            <p:nvPr/>
          </p:nvSpPr>
          <p:spPr>
            <a:xfrm>
              <a:off x="6192846" y="4725002"/>
              <a:ext cx="1696208" cy="30906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grpSp>
      <p:grpSp>
        <p:nvGrpSpPr>
          <p:cNvPr id="3" name="Group 2"/>
          <p:cNvGrpSpPr/>
          <p:nvPr/>
        </p:nvGrpSpPr>
        <p:grpSpPr>
          <a:xfrm>
            <a:off x="7776508" y="1868237"/>
            <a:ext cx="3580293" cy="2881443"/>
            <a:chOff x="8078930" y="2152619"/>
            <a:chExt cx="3580293" cy="2881443"/>
          </a:xfrm>
        </p:grpSpPr>
        <p:sp>
          <p:nvSpPr>
            <p:cNvPr id="26" name="Rectangle 25"/>
            <p:cNvSpPr/>
            <p:nvPr/>
          </p:nvSpPr>
          <p:spPr>
            <a:xfrm>
              <a:off x="8078932" y="2152619"/>
              <a:ext cx="3580291" cy="30906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sp>
          <p:nvSpPr>
            <p:cNvPr id="36" name="Rectangle 35"/>
            <p:cNvSpPr/>
            <p:nvPr/>
          </p:nvSpPr>
          <p:spPr>
            <a:xfrm>
              <a:off x="8078932" y="2570659"/>
              <a:ext cx="3580291" cy="30906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sp>
          <p:nvSpPr>
            <p:cNvPr id="37" name="Rectangle 36"/>
            <p:cNvSpPr/>
            <p:nvPr/>
          </p:nvSpPr>
          <p:spPr>
            <a:xfrm>
              <a:off x="8078932" y="3001548"/>
              <a:ext cx="3580291" cy="30906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sp>
          <p:nvSpPr>
            <p:cNvPr id="38" name="Rectangle 37"/>
            <p:cNvSpPr/>
            <p:nvPr/>
          </p:nvSpPr>
          <p:spPr>
            <a:xfrm>
              <a:off x="8078931" y="3437692"/>
              <a:ext cx="3580291" cy="30906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sp>
          <p:nvSpPr>
            <p:cNvPr id="39" name="Rectangle 38"/>
            <p:cNvSpPr/>
            <p:nvPr/>
          </p:nvSpPr>
          <p:spPr>
            <a:xfrm>
              <a:off x="8078932" y="3897794"/>
              <a:ext cx="3580291" cy="30906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sp>
          <p:nvSpPr>
            <p:cNvPr id="40" name="Rectangle 39"/>
            <p:cNvSpPr/>
            <p:nvPr/>
          </p:nvSpPr>
          <p:spPr>
            <a:xfrm>
              <a:off x="8078931" y="4276418"/>
              <a:ext cx="3580291" cy="30906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sp>
          <p:nvSpPr>
            <p:cNvPr id="25" name="Rectangle 24"/>
            <p:cNvSpPr/>
            <p:nvPr/>
          </p:nvSpPr>
          <p:spPr>
            <a:xfrm>
              <a:off x="8078930" y="4725002"/>
              <a:ext cx="3580291" cy="30906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grpSp>
      <p:sp>
        <p:nvSpPr>
          <p:cNvPr id="14" name="Rectangular Callout 13"/>
          <p:cNvSpPr/>
          <p:nvPr/>
        </p:nvSpPr>
        <p:spPr>
          <a:xfrm>
            <a:off x="3504526" y="5351117"/>
            <a:ext cx="4063253" cy="1019739"/>
          </a:xfrm>
          <a:prstGeom prst="wedgeRectCallout">
            <a:avLst>
              <a:gd name="adj1" fmla="val 31662"/>
              <a:gd name="adj2" fmla="val -97174"/>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2060"/>
                </a:solidFill>
                <a:effectLst/>
                <a:uLnTx/>
                <a:uFillTx/>
                <a:latin typeface="Century Gothic" panose="020F0302020204030204"/>
                <a:ea typeface="+mn-ea"/>
                <a:cs typeface="+mn-cs"/>
              </a:rPr>
              <a:t>You can also say ‘contento’ to say ‘happy’. This adjective is </a:t>
            </a:r>
            <a:r>
              <a:rPr kumimoji="0" lang="en-GB" sz="1800" b="0" i="0" u="sng" strike="noStrike" kern="1200" cap="none" spc="0" normalizeH="0" baseline="0" noProof="0" dirty="0">
                <a:ln>
                  <a:noFill/>
                </a:ln>
                <a:solidFill>
                  <a:srgbClr val="002060"/>
                </a:solidFill>
                <a:effectLst/>
                <a:uLnTx/>
                <a:uFillTx/>
                <a:latin typeface="Century Gothic" panose="020F0302020204030204"/>
                <a:ea typeface="+mn-ea"/>
                <a:cs typeface="+mn-cs"/>
              </a:rPr>
              <a:t>only</a:t>
            </a:r>
            <a:r>
              <a:rPr kumimoji="0" lang="en-GB" sz="1800" b="0" i="0" u="none" strike="noStrike" kern="1200" cap="none" spc="0" normalizeH="0" baseline="0" noProof="0" dirty="0">
                <a:ln>
                  <a:noFill/>
                </a:ln>
                <a:solidFill>
                  <a:srgbClr val="002060"/>
                </a:solidFill>
                <a:effectLst/>
                <a:uLnTx/>
                <a:uFillTx/>
                <a:latin typeface="Century Gothic" panose="020F0302020204030204"/>
                <a:ea typeface="+mn-ea"/>
                <a:cs typeface="+mn-cs"/>
              </a:rPr>
              <a:t> used with estar (e.g. estoy contento). </a:t>
            </a:r>
          </a:p>
        </p:txBody>
      </p:sp>
      <p:sp>
        <p:nvSpPr>
          <p:cNvPr id="29" name="Rectangular Callout 28"/>
          <p:cNvSpPr/>
          <p:nvPr/>
        </p:nvSpPr>
        <p:spPr>
          <a:xfrm>
            <a:off x="7757655" y="4872963"/>
            <a:ext cx="4063253" cy="1497894"/>
          </a:xfrm>
          <a:prstGeom prst="wedgeRectCallout">
            <a:avLst>
              <a:gd name="adj1" fmla="val -62308"/>
              <a:gd name="adj2" fmla="val -49131"/>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2060"/>
                </a:solidFill>
                <a:effectLst/>
                <a:uLnTx/>
                <a:uFillTx/>
                <a:latin typeface="Century Gothic" panose="020F0302020204030204"/>
                <a:ea typeface="+mn-ea"/>
                <a:cs typeface="+mn-cs"/>
              </a:rPr>
              <a:t>The spelling doesn’t change for masculine/feminine nouns, but it changes in the plural: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2060"/>
                </a:solidFill>
                <a:effectLst/>
                <a:uLnTx/>
                <a:uFillTx/>
                <a:latin typeface="Century Gothic" panose="020F0302020204030204"/>
                <a:ea typeface="+mn-ea"/>
                <a:cs typeface="+mn-cs"/>
              </a:rPr>
              <a:t>feli</a:t>
            </a:r>
            <a:r>
              <a:rPr kumimoji="0" lang="en-GB" sz="1800" b="1" i="0" u="none" strike="noStrike" kern="1200" cap="none" spc="0" normalizeH="0" baseline="0" noProof="0" dirty="0">
                <a:ln>
                  <a:noFill/>
                </a:ln>
                <a:solidFill>
                  <a:srgbClr val="002060"/>
                </a:solidFill>
                <a:effectLst/>
                <a:uLnTx/>
                <a:uFillTx/>
                <a:latin typeface="Century Gothic" panose="020F0302020204030204"/>
                <a:ea typeface="+mn-ea"/>
                <a:cs typeface="+mn-cs"/>
              </a:rPr>
              <a:t>z</a:t>
            </a:r>
            <a:r>
              <a:rPr kumimoji="0" lang="en-GB" sz="1800" b="0" i="0" u="none" strike="noStrike" kern="1200" cap="none" spc="0" normalizeH="0" baseline="0" noProof="0" dirty="0">
                <a:ln>
                  <a:noFill/>
                </a:ln>
                <a:solidFill>
                  <a:srgbClr val="002060"/>
                </a:solidFill>
                <a:effectLst/>
                <a:uLnTx/>
                <a:uFillTx/>
                <a:latin typeface="Century Gothic" panose="020F0302020204030204"/>
                <a:ea typeface="+mn-ea"/>
                <a:cs typeface="+mn-cs"/>
              </a:rPr>
              <a:t> (singular noun)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2060"/>
                </a:solidFill>
                <a:effectLst/>
                <a:uLnTx/>
                <a:uFillTx/>
                <a:latin typeface="Century Gothic" panose="020F0302020204030204"/>
                <a:ea typeface="+mn-ea"/>
                <a:cs typeface="+mn-cs"/>
              </a:rPr>
              <a:t>feli</a:t>
            </a:r>
            <a:r>
              <a:rPr kumimoji="0" lang="en-GB" sz="1800" b="1" i="0" u="none" strike="noStrike" kern="1200" cap="none" spc="0" normalizeH="0" baseline="0" noProof="0" dirty="0">
                <a:ln>
                  <a:noFill/>
                </a:ln>
                <a:solidFill>
                  <a:srgbClr val="002060"/>
                </a:solidFill>
                <a:effectLst/>
                <a:uLnTx/>
                <a:uFillTx/>
                <a:latin typeface="Century Gothic" panose="020F0302020204030204"/>
                <a:ea typeface="+mn-ea"/>
                <a:cs typeface="+mn-cs"/>
              </a:rPr>
              <a:t>ces</a:t>
            </a:r>
            <a:r>
              <a:rPr kumimoji="0" lang="en-GB" sz="1800" b="0" i="0" u="none" strike="noStrike" kern="1200" cap="none" spc="0" normalizeH="0" baseline="0" noProof="0" dirty="0">
                <a:ln>
                  <a:noFill/>
                </a:ln>
                <a:solidFill>
                  <a:srgbClr val="002060"/>
                </a:solidFill>
                <a:effectLst/>
                <a:uLnTx/>
                <a:uFillTx/>
                <a:latin typeface="Century Gothic" panose="020F0302020204030204"/>
                <a:ea typeface="+mn-ea"/>
                <a:cs typeface="+mn-cs"/>
              </a:rPr>
              <a:t> (plural noun)</a:t>
            </a:r>
          </a:p>
        </p:txBody>
      </p:sp>
    </p:spTree>
    <p:extLst>
      <p:ext uri="{BB962C8B-B14F-4D97-AF65-F5344CB8AC3E}">
        <p14:creationId xmlns:p14="http://schemas.microsoft.com/office/powerpoint/2010/main" val="305803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500"/>
                                        <p:tgtEl>
                                          <p:spTgt spid="4"/>
                                        </p:tgtEl>
                                      </p:cBhvr>
                                    </p:animEffect>
                                    <p:set>
                                      <p:cBhvr>
                                        <p:cTn id="29"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13"/>
                    </p:tgtEl>
                  </p:cond>
                </p:stCondLst>
                <p:endSync evt="end" delay="0">
                  <p:rtn val="all"/>
                </p:endSync>
                <p:childTnLst>
                  <p:par>
                    <p:cTn id="31" fill="hold">
                      <p:stCondLst>
                        <p:cond delay="0"/>
                      </p:stCondLst>
                      <p:childTnLst>
                        <p:par>
                          <p:cTn id="32" fill="hold">
                            <p:stCondLst>
                              <p:cond delay="0"/>
                            </p:stCondLst>
                            <p:childTnLst>
                              <p:par>
                                <p:cTn id="33" presetID="12" presetClass="exit" presetSubtype="4" fill="hold" nodeType="afterEffect">
                                  <p:stCondLst>
                                    <p:cond delay="0"/>
                                  </p:stCondLst>
                                  <p:childTnLst>
                                    <p:animEffect transition="out" filter="slide(fromBottom)">
                                      <p:cBhvr>
                                        <p:cTn id="34" dur="59000"/>
                                        <p:tgtEl>
                                          <p:spTgt spid="7"/>
                                        </p:tgtEl>
                                      </p:cBhvr>
                                    </p:animEffect>
                                    <p:set>
                                      <p:cBhvr>
                                        <p:cTn id="35" dur="1" fill="hold">
                                          <p:stCondLst>
                                            <p:cond delay="589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13"/>
                  </p:tgtEl>
                </p:cond>
              </p:nextCondLst>
            </p:seq>
          </p:childTnLst>
        </p:cTn>
      </p:par>
    </p:tnLst>
    <p:bldLst>
      <p:bldP spid="14"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3909" y="992185"/>
            <a:ext cx="8238104" cy="450096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5" name="Rectangle 24"/>
          <p:cNvSpPr/>
          <p:nvPr/>
        </p:nvSpPr>
        <p:spPr>
          <a:xfrm>
            <a:off x="2075587" y="1040744"/>
            <a:ext cx="374200" cy="39139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1</a:t>
            </a:r>
          </a:p>
        </p:txBody>
      </p:sp>
      <p:sp>
        <p:nvSpPr>
          <p:cNvPr id="26" name="Rectangle 25"/>
          <p:cNvSpPr/>
          <p:nvPr/>
        </p:nvSpPr>
        <p:spPr>
          <a:xfrm>
            <a:off x="8022706" y="3754533"/>
            <a:ext cx="374200" cy="39139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9</a:t>
            </a:r>
          </a:p>
        </p:txBody>
      </p:sp>
      <p:sp>
        <p:nvSpPr>
          <p:cNvPr id="27" name="Rectangle 26"/>
          <p:cNvSpPr/>
          <p:nvPr/>
        </p:nvSpPr>
        <p:spPr>
          <a:xfrm>
            <a:off x="2014310" y="3754533"/>
            <a:ext cx="374200" cy="39139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7</a:t>
            </a:r>
          </a:p>
        </p:txBody>
      </p:sp>
      <p:sp>
        <p:nvSpPr>
          <p:cNvPr id="28" name="Rectangle 27"/>
          <p:cNvSpPr/>
          <p:nvPr/>
        </p:nvSpPr>
        <p:spPr>
          <a:xfrm>
            <a:off x="2048968" y="2468748"/>
            <a:ext cx="374200" cy="39139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4</a:t>
            </a:r>
          </a:p>
        </p:txBody>
      </p:sp>
      <p:sp>
        <p:nvSpPr>
          <p:cNvPr id="29" name="Rectangle 28"/>
          <p:cNvSpPr/>
          <p:nvPr/>
        </p:nvSpPr>
        <p:spPr>
          <a:xfrm>
            <a:off x="5202862" y="2468747"/>
            <a:ext cx="374200" cy="39139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5</a:t>
            </a:r>
          </a:p>
        </p:txBody>
      </p:sp>
      <p:sp>
        <p:nvSpPr>
          <p:cNvPr id="30" name="Rectangle 29"/>
          <p:cNvSpPr/>
          <p:nvPr/>
        </p:nvSpPr>
        <p:spPr>
          <a:xfrm>
            <a:off x="8023977" y="2468746"/>
            <a:ext cx="374200" cy="39139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6</a:t>
            </a:r>
          </a:p>
        </p:txBody>
      </p:sp>
      <p:sp>
        <p:nvSpPr>
          <p:cNvPr id="31" name="Rectangle 30"/>
          <p:cNvSpPr/>
          <p:nvPr/>
        </p:nvSpPr>
        <p:spPr>
          <a:xfrm>
            <a:off x="8029877" y="1040744"/>
            <a:ext cx="374200" cy="39139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3</a:t>
            </a:r>
          </a:p>
        </p:txBody>
      </p:sp>
      <p:sp>
        <p:nvSpPr>
          <p:cNvPr id="37" name="Rectangle 36"/>
          <p:cNvSpPr/>
          <p:nvPr/>
        </p:nvSpPr>
        <p:spPr>
          <a:xfrm>
            <a:off x="5176691" y="3712363"/>
            <a:ext cx="374200" cy="39139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8</a:t>
            </a:r>
          </a:p>
        </p:txBody>
      </p:sp>
      <p:sp>
        <p:nvSpPr>
          <p:cNvPr id="38" name="Rectangle 37"/>
          <p:cNvSpPr/>
          <p:nvPr/>
        </p:nvSpPr>
        <p:spPr>
          <a:xfrm>
            <a:off x="5235629" y="1040744"/>
            <a:ext cx="374200" cy="39139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2</a:t>
            </a:r>
          </a:p>
        </p:txBody>
      </p:sp>
      <p:sp>
        <p:nvSpPr>
          <p:cNvPr id="2" name="Title 1"/>
          <p:cNvSpPr>
            <a:spLocks noGrp="1"/>
          </p:cNvSpPr>
          <p:nvPr>
            <p:ph type="ctrTitle"/>
          </p:nvPr>
        </p:nvSpPr>
        <p:spPr>
          <a:xfrm>
            <a:off x="-73095" y="50300"/>
            <a:ext cx="5463057" cy="601567"/>
          </a:xfrm>
        </p:spPr>
        <p:txBody>
          <a:bodyPr>
            <a:noAutofit/>
          </a:bodyPr>
          <a:lstStyle/>
          <a:p>
            <a:r>
              <a:rPr lang="en-GB" sz="2400" b="1" i="1" dirty="0"/>
              <a:t>Identifica la palabra correcta.</a:t>
            </a:r>
          </a:p>
        </p:txBody>
      </p:sp>
      <p:sp>
        <p:nvSpPr>
          <p:cNvPr id="47" name="Rounded Rectangle 46"/>
          <p:cNvSpPr/>
          <p:nvPr/>
        </p:nvSpPr>
        <p:spPr>
          <a:xfrm rot="457236">
            <a:off x="146700" y="4535656"/>
            <a:ext cx="1639139" cy="56176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favor</a:t>
            </a:r>
          </a:p>
        </p:txBody>
      </p:sp>
      <p:sp>
        <p:nvSpPr>
          <p:cNvPr id="48" name="Rounded Rectangle 47"/>
          <p:cNvSpPr/>
          <p:nvPr/>
        </p:nvSpPr>
        <p:spPr>
          <a:xfrm rot="20874163">
            <a:off x="10230853" y="5571326"/>
            <a:ext cx="1803576" cy="56176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puedes</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53" name="Rounded Rectangle 52"/>
          <p:cNvSpPr/>
          <p:nvPr/>
        </p:nvSpPr>
        <p:spPr>
          <a:xfrm rot="21238411">
            <a:off x="3689554" y="5684658"/>
            <a:ext cx="1899142" cy="54469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6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preguntar</a:t>
            </a:r>
          </a:p>
        </p:txBody>
      </p:sp>
      <p:sp>
        <p:nvSpPr>
          <p:cNvPr id="54" name="Rounded Rectangle 53"/>
          <p:cNvSpPr/>
          <p:nvPr/>
        </p:nvSpPr>
        <p:spPr>
          <a:xfrm rot="266858">
            <a:off x="6961168" y="5675878"/>
            <a:ext cx="1996931" cy="56176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cambiar</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56" name="Rounded Rectangle 55"/>
          <p:cNvSpPr/>
          <p:nvPr/>
        </p:nvSpPr>
        <p:spPr>
          <a:xfrm rot="21250116">
            <a:off x="7444690" y="279758"/>
            <a:ext cx="1158574" cy="56176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pedir</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57" name="Rounded Rectangle 56"/>
          <p:cNvSpPr/>
          <p:nvPr/>
        </p:nvSpPr>
        <p:spPr>
          <a:xfrm rot="403865">
            <a:off x="56445" y="3023788"/>
            <a:ext cx="1817947" cy="56176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6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participar</a:t>
            </a:r>
            <a:endParaRPr kumimoji="0" lang="en-GB" sz="26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58" name="Rounded Rectangle 57"/>
          <p:cNvSpPr/>
          <p:nvPr/>
        </p:nvSpPr>
        <p:spPr>
          <a:xfrm rot="565754">
            <a:off x="5266683" y="186052"/>
            <a:ext cx="1489451" cy="56176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puede</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61" name="Rounded Rectangle 60"/>
          <p:cNvSpPr/>
          <p:nvPr/>
        </p:nvSpPr>
        <p:spPr>
          <a:xfrm rot="21014393">
            <a:off x="141326" y="1373898"/>
            <a:ext cx="1410002" cy="56176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poder</a:t>
            </a:r>
            <a:endParaRPr kumimoji="0" lang="en-GB" sz="28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p:txBody>
      </p:sp>
      <p:sp>
        <p:nvSpPr>
          <p:cNvPr id="35" name="TextBox 34"/>
          <p:cNvSpPr txBox="1"/>
          <p:nvPr/>
        </p:nvSpPr>
        <p:spPr>
          <a:xfrm>
            <a:off x="2512707" y="1032027"/>
            <a:ext cx="245197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to be able to; can</a:t>
            </a:r>
          </a:p>
        </p:txBody>
      </p:sp>
      <p:sp>
        <p:nvSpPr>
          <p:cNvPr id="36" name="Rounded Rectangle 35"/>
          <p:cNvSpPr/>
          <p:nvPr/>
        </p:nvSpPr>
        <p:spPr>
          <a:xfrm rot="21250116">
            <a:off x="10394079" y="1080380"/>
            <a:ext cx="1636431" cy="166577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a:t>
            </a:r>
            <a:r>
              <a:rPr kumimoji="0" lang="en-GB" sz="2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Puedo</a:t>
            </a: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 </a:t>
            </a:r>
            <a:r>
              <a:rPr kumimoji="0" lang="en-GB" sz="2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ir</a:t>
            </a: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 a los </a:t>
            </a:r>
            <a:r>
              <a:rPr kumimoji="0" lang="en-GB" sz="2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servicios</a:t>
            </a: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a:t>
            </a:r>
          </a:p>
        </p:txBody>
      </p:sp>
      <p:sp>
        <p:nvSpPr>
          <p:cNvPr id="39" name="TextBox 38"/>
          <p:cNvSpPr txBox="1"/>
          <p:nvPr/>
        </p:nvSpPr>
        <p:spPr>
          <a:xfrm>
            <a:off x="5535814" y="1041349"/>
            <a:ext cx="192734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to ask, asking</a:t>
            </a:r>
          </a:p>
        </p:txBody>
      </p:sp>
      <p:sp>
        <p:nvSpPr>
          <p:cNvPr id="40" name="Rounded Rectangle 39"/>
          <p:cNvSpPr/>
          <p:nvPr/>
        </p:nvSpPr>
        <p:spPr>
          <a:xfrm rot="21139009">
            <a:off x="10540417" y="3987676"/>
            <a:ext cx="1228728" cy="56176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jugar</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52" name="Rounded Rectangle 51"/>
          <p:cNvSpPr/>
          <p:nvPr/>
        </p:nvSpPr>
        <p:spPr>
          <a:xfrm>
            <a:off x="103913" y="5670679"/>
            <a:ext cx="2861356" cy="56176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err="1" smtClean="0">
                <a:ln>
                  <a:noFill/>
                </a:ln>
                <a:solidFill>
                  <a:srgbClr val="002060"/>
                </a:solidFill>
                <a:effectLst/>
                <a:uLnTx/>
                <a:uFillTx/>
                <a:latin typeface="Century Gothic" panose="020B0502020202020204" pitchFamily="34" charset="0"/>
                <a:ea typeface="+mn-ea"/>
                <a:cs typeface="+mn-cs"/>
              </a:rPr>
              <a:t>compañero</a:t>
            </a: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/a</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55" name="TextBox 54"/>
          <p:cNvSpPr txBox="1"/>
          <p:nvPr/>
        </p:nvSpPr>
        <p:spPr>
          <a:xfrm>
            <a:off x="5402446" y="3712363"/>
            <a:ext cx="277928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to ask for, asking for</a:t>
            </a:r>
          </a:p>
        </p:txBody>
      </p:sp>
      <p:sp>
        <p:nvSpPr>
          <p:cNvPr id="63" name="TextBox 62"/>
          <p:cNvSpPr txBox="1"/>
          <p:nvPr/>
        </p:nvSpPr>
        <p:spPr>
          <a:xfrm>
            <a:off x="8406439" y="1032027"/>
            <a:ext cx="1020077"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favour</a:t>
            </a:r>
          </a:p>
        </p:txBody>
      </p:sp>
      <p:sp>
        <p:nvSpPr>
          <p:cNvPr id="64" name="TextBox 63"/>
          <p:cNvSpPr txBox="1"/>
          <p:nvPr/>
        </p:nvSpPr>
        <p:spPr>
          <a:xfrm>
            <a:off x="2331063" y="3742478"/>
            <a:ext cx="2844977"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to change, changing</a:t>
            </a:r>
          </a:p>
        </p:txBody>
      </p:sp>
      <p:sp>
        <p:nvSpPr>
          <p:cNvPr id="65" name="TextBox 64"/>
          <p:cNvSpPr txBox="1"/>
          <p:nvPr/>
        </p:nvSpPr>
        <p:spPr>
          <a:xfrm>
            <a:off x="5176040" y="4821186"/>
            <a:ext cx="2885676"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to participate, participating</a:t>
            </a:r>
          </a:p>
        </p:txBody>
      </p:sp>
      <p:sp>
        <p:nvSpPr>
          <p:cNvPr id="66" name="Rectangle 65"/>
          <p:cNvSpPr/>
          <p:nvPr/>
        </p:nvSpPr>
        <p:spPr>
          <a:xfrm>
            <a:off x="2048968" y="5089701"/>
            <a:ext cx="374200" cy="39139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10</a:t>
            </a:r>
          </a:p>
        </p:txBody>
      </p:sp>
      <p:sp>
        <p:nvSpPr>
          <p:cNvPr id="67" name="Rectangle 66"/>
          <p:cNvSpPr/>
          <p:nvPr/>
        </p:nvSpPr>
        <p:spPr>
          <a:xfrm>
            <a:off x="5202862" y="5097789"/>
            <a:ext cx="374200" cy="39139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11</a:t>
            </a:r>
          </a:p>
        </p:txBody>
      </p:sp>
      <p:sp>
        <p:nvSpPr>
          <p:cNvPr id="68" name="Rectangle 67"/>
          <p:cNvSpPr/>
          <p:nvPr/>
        </p:nvSpPr>
        <p:spPr>
          <a:xfrm>
            <a:off x="8016466" y="5083715"/>
            <a:ext cx="374200" cy="39139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12</a:t>
            </a:r>
          </a:p>
        </p:txBody>
      </p:sp>
      <p:sp>
        <p:nvSpPr>
          <p:cNvPr id="69" name="TextBox 68"/>
          <p:cNvSpPr txBox="1"/>
          <p:nvPr/>
        </p:nvSpPr>
        <p:spPr>
          <a:xfrm>
            <a:off x="8240835" y="2460782"/>
            <a:ext cx="210852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I am able to,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 I can</a:t>
            </a:r>
          </a:p>
        </p:txBody>
      </p:sp>
      <p:sp>
        <p:nvSpPr>
          <p:cNvPr id="71" name="TextBox 70"/>
          <p:cNvSpPr txBox="1"/>
          <p:nvPr/>
        </p:nvSpPr>
        <p:spPr>
          <a:xfrm>
            <a:off x="7707359" y="5065674"/>
            <a:ext cx="288567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Calibri" panose="020F0502020204030204" pitchFamily="34" charset="0"/>
              </a:rPr>
              <a:t>classmate</a:t>
            </a:r>
            <a:endPar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72" name="TextBox 71"/>
          <p:cNvSpPr txBox="1"/>
          <p:nvPr/>
        </p:nvSpPr>
        <p:spPr>
          <a:xfrm>
            <a:off x="2475756" y="2460782"/>
            <a:ext cx="277970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you are able to,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you can</a:t>
            </a:r>
          </a:p>
        </p:txBody>
      </p:sp>
      <p:sp>
        <p:nvSpPr>
          <p:cNvPr id="73" name="TextBox 72"/>
          <p:cNvSpPr txBox="1"/>
          <p:nvPr/>
        </p:nvSpPr>
        <p:spPr>
          <a:xfrm>
            <a:off x="8339072" y="3698163"/>
            <a:ext cx="1795107"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Can I go to the toilet?</a:t>
            </a:r>
          </a:p>
        </p:txBody>
      </p:sp>
      <p:sp>
        <p:nvSpPr>
          <p:cNvPr id="74" name="TextBox 73"/>
          <p:cNvSpPr txBox="1"/>
          <p:nvPr/>
        </p:nvSpPr>
        <p:spPr>
          <a:xfrm>
            <a:off x="2455926" y="4816538"/>
            <a:ext cx="277970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s/he is able to,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s/he can</a:t>
            </a:r>
          </a:p>
        </p:txBody>
      </p:sp>
      <p:sp>
        <p:nvSpPr>
          <p:cNvPr id="75" name="TextBox 74"/>
          <p:cNvSpPr txBox="1"/>
          <p:nvPr/>
        </p:nvSpPr>
        <p:spPr>
          <a:xfrm>
            <a:off x="5585765" y="2460782"/>
            <a:ext cx="216213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Calibri" panose="020F0502020204030204" pitchFamily="34" charset="0"/>
              </a:rPr>
              <a:t>to play, playing</a:t>
            </a:r>
          </a:p>
        </p:txBody>
      </p:sp>
      <p:sp>
        <p:nvSpPr>
          <p:cNvPr id="76" name="Rounded Rectangle 75"/>
          <p:cNvSpPr/>
          <p:nvPr/>
        </p:nvSpPr>
        <p:spPr>
          <a:xfrm>
            <a:off x="11314299" y="83471"/>
            <a:ext cx="834713" cy="31744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l" defTabSz="903124" rtl="0" eaLnBrk="1" fontAlgn="auto" latinLnBrk="0" hangingPunct="1">
              <a:lnSpc>
                <a:spcPct val="100000"/>
              </a:lnSpc>
              <a:spcBef>
                <a:spcPts val="0"/>
              </a:spcBef>
              <a:spcAft>
                <a:spcPts val="0"/>
              </a:spcAft>
              <a:buClrTx/>
              <a:buSzTx/>
              <a:buFontTx/>
              <a:buNone/>
              <a:tabLst/>
              <a:defRPr/>
            </a:pPr>
            <a:r>
              <a:rPr kumimoji="0" lang="en-GB" sz="1559"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hablar</a:t>
            </a:r>
            <a:endParaRPr kumimoji="0" lang="en-GB" sz="44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41" name="Rounded Rectangle 40"/>
          <p:cNvSpPr/>
          <p:nvPr/>
        </p:nvSpPr>
        <p:spPr>
          <a:xfrm rot="565754">
            <a:off x="9130580" y="265578"/>
            <a:ext cx="1489451" cy="56176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puedo</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54015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a:extLst>
              <a:ext uri="{C183D7F6-B498-43B3-948B-1728B52AA6E4}">
                <adec:decorative xmlns:adec="http://schemas.microsoft.com/office/drawing/2017/decorative" xmlns=""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82286" y="0"/>
            <a:ext cx="6484584" cy="1325563"/>
          </a:xfrm>
        </p:spPr>
        <p:txBody>
          <a:bodyPr>
            <a:normAutofit/>
          </a:bodyPr>
          <a:lstStyle/>
          <a:p>
            <a:r>
              <a:rPr lang="en-GB" sz="3600" b="1" dirty="0" err="1">
                <a:solidFill>
                  <a:schemeClr val="bg1"/>
                </a:solidFill>
              </a:rPr>
              <a:t>Vocabulario</a:t>
            </a:r>
            <a:endParaRPr lang="en-GB" sz="3600" b="1" dirty="0">
              <a:solidFill>
                <a:schemeClr val="bg1"/>
              </a:solidFill>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24922" y="1424896"/>
            <a:ext cx="1291843" cy="1355302"/>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76330" y="1454911"/>
            <a:ext cx="1269366" cy="1295272"/>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15823" y="1413751"/>
            <a:ext cx="1244875" cy="1426122"/>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565556" y="1413751"/>
            <a:ext cx="1302539" cy="1465356"/>
          </a:xfrm>
          <a:prstGeom prst="rect">
            <a:avLst/>
          </a:prstGeom>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9537" y="1739868"/>
            <a:ext cx="2229508" cy="1556942"/>
          </a:xfrm>
          <a:prstGeom prst="rect">
            <a:avLst/>
          </a:prstGeom>
        </p:spPr>
      </p:pic>
      <p:sp>
        <p:nvSpPr>
          <p:cNvPr id="14" name="TextBox 13"/>
          <p:cNvSpPr txBox="1"/>
          <p:nvPr/>
        </p:nvSpPr>
        <p:spPr>
          <a:xfrm>
            <a:off x="5729921" y="2879107"/>
            <a:ext cx="1640776" cy="1077218"/>
          </a:xfrm>
          <a:prstGeom prst="rect">
            <a:avLst/>
          </a:prstGeom>
          <a:solidFill>
            <a:srgbClr val="E25B00"/>
          </a:solidFill>
          <a:ln>
            <a:solidFill>
              <a:srgbClr val="E25B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Century Gothic" panose="020F0302020204030204"/>
                <a:ea typeface="+mn-ea"/>
                <a:cs typeface="+mn-cs"/>
              </a:rPr>
              <a:t>el </a:t>
            </a:r>
            <a:r>
              <a:rPr kumimoji="0" lang="en-GB" sz="3200" b="1" i="0" u="none" strike="noStrike" kern="1200" cap="none" spc="0" normalizeH="0" baseline="0" noProof="0" dirty="0" err="1">
                <a:ln>
                  <a:noFill/>
                </a:ln>
                <a:solidFill>
                  <a:prstClr val="white"/>
                </a:solidFill>
                <a:effectLst/>
                <a:uLnTx/>
                <a:uFillTx/>
                <a:latin typeface="Century Gothic" panose="020F0302020204030204"/>
                <a:ea typeface="+mn-ea"/>
                <a:cs typeface="+mn-cs"/>
              </a:rPr>
              <a:t>abuelo</a:t>
            </a:r>
            <a:endParaRPr kumimoji="0" lang="en-GB" sz="3200" b="1"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15" name="TextBox 14"/>
          <p:cNvSpPr txBox="1"/>
          <p:nvPr/>
        </p:nvSpPr>
        <p:spPr>
          <a:xfrm>
            <a:off x="7595420" y="2879107"/>
            <a:ext cx="1640776" cy="1077218"/>
          </a:xfrm>
          <a:prstGeom prst="rect">
            <a:avLst/>
          </a:prstGeom>
          <a:solidFill>
            <a:srgbClr val="E25B00"/>
          </a:solidFill>
          <a:ln>
            <a:solidFill>
              <a:srgbClr val="E25B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Century Gothic" panose="020F0302020204030204"/>
                <a:ea typeface="+mn-ea"/>
                <a:cs typeface="+mn-cs"/>
              </a:rPr>
              <a:t>la </a:t>
            </a:r>
            <a:r>
              <a:rPr kumimoji="0" lang="en-GB" sz="3200" b="1" i="0" u="none" strike="noStrike" kern="1200" cap="none" spc="0" normalizeH="0" baseline="0" noProof="0" dirty="0" err="1">
                <a:ln>
                  <a:noFill/>
                </a:ln>
                <a:solidFill>
                  <a:prstClr val="white"/>
                </a:solidFill>
                <a:effectLst/>
                <a:uLnTx/>
                <a:uFillTx/>
                <a:latin typeface="Century Gothic" panose="020F0302020204030204"/>
                <a:ea typeface="+mn-ea"/>
                <a:cs typeface="+mn-cs"/>
              </a:rPr>
              <a:t>abuela</a:t>
            </a:r>
            <a:endParaRPr kumimoji="0" lang="en-GB" sz="3200" b="1"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16" name="TextBox 15"/>
          <p:cNvSpPr txBox="1"/>
          <p:nvPr/>
        </p:nvSpPr>
        <p:spPr>
          <a:xfrm>
            <a:off x="446898" y="3286105"/>
            <a:ext cx="1860713" cy="584775"/>
          </a:xfrm>
          <a:prstGeom prst="rect">
            <a:avLst/>
          </a:prstGeom>
          <a:solidFill>
            <a:srgbClr val="E25B00"/>
          </a:solidFill>
          <a:ln>
            <a:solidFill>
              <a:srgbClr val="E25B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Century Gothic" panose="020F0302020204030204"/>
                <a:ea typeface="+mn-ea"/>
                <a:cs typeface="+mn-cs"/>
              </a:rPr>
              <a:t>la prima</a:t>
            </a:r>
          </a:p>
        </p:txBody>
      </p:sp>
      <p:sp>
        <p:nvSpPr>
          <p:cNvPr id="17" name="TextBox 16"/>
          <p:cNvSpPr txBox="1"/>
          <p:nvPr/>
        </p:nvSpPr>
        <p:spPr>
          <a:xfrm>
            <a:off x="9622364" y="2879107"/>
            <a:ext cx="1860713" cy="1077218"/>
          </a:xfrm>
          <a:prstGeom prst="rect">
            <a:avLst/>
          </a:prstGeom>
          <a:solidFill>
            <a:srgbClr val="E25B00"/>
          </a:solidFill>
          <a:ln>
            <a:solidFill>
              <a:srgbClr val="E25B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err="1">
                <a:ln>
                  <a:noFill/>
                </a:ln>
                <a:solidFill>
                  <a:prstClr val="white"/>
                </a:solidFill>
                <a:effectLst/>
                <a:uLnTx/>
                <a:uFillTx/>
                <a:latin typeface="Century Gothic" panose="020F0302020204030204"/>
                <a:ea typeface="+mn-ea"/>
                <a:cs typeface="+mn-cs"/>
              </a:rPr>
              <a:t>los</a:t>
            </a:r>
            <a:r>
              <a:rPr kumimoji="0" lang="en-GB" sz="3200" b="1" i="0" u="none" strike="noStrike" kern="1200" cap="none" spc="0" normalizeH="0" baseline="0" noProof="0" dirty="0">
                <a:ln>
                  <a:noFill/>
                </a:ln>
                <a:solidFill>
                  <a:prstClr val="white"/>
                </a:solidFill>
                <a:effectLst/>
                <a:uLnTx/>
                <a:uFillTx/>
                <a:latin typeface="Century Gothic" panose="020F0302020204030204"/>
                <a:ea typeface="+mn-ea"/>
                <a:cs typeface="+mn-cs"/>
              </a:rPr>
              <a:t> </a:t>
            </a:r>
            <a:r>
              <a:rPr kumimoji="0" lang="en-GB" sz="3200" b="1" i="0" u="none" strike="noStrike" kern="1200" cap="none" spc="0" normalizeH="0" baseline="0" noProof="0" dirty="0" err="1">
                <a:ln>
                  <a:noFill/>
                </a:ln>
                <a:solidFill>
                  <a:prstClr val="white"/>
                </a:solidFill>
                <a:effectLst/>
                <a:uLnTx/>
                <a:uFillTx/>
                <a:latin typeface="Century Gothic" panose="020F0302020204030204"/>
                <a:ea typeface="+mn-ea"/>
                <a:cs typeface="+mn-cs"/>
              </a:rPr>
              <a:t>primos</a:t>
            </a:r>
            <a:endParaRPr kumimoji="0" lang="en-GB" sz="3200" b="1"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18" name="TextBox 17"/>
          <p:cNvSpPr txBox="1"/>
          <p:nvPr/>
        </p:nvSpPr>
        <p:spPr>
          <a:xfrm>
            <a:off x="3324578" y="3302774"/>
            <a:ext cx="1860713" cy="584775"/>
          </a:xfrm>
          <a:prstGeom prst="rect">
            <a:avLst/>
          </a:prstGeom>
          <a:solidFill>
            <a:srgbClr val="E25B00"/>
          </a:solidFill>
          <a:ln>
            <a:solidFill>
              <a:srgbClr val="E25B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Century Gothic" panose="020F0302020204030204"/>
                <a:ea typeface="+mn-ea"/>
                <a:cs typeface="+mn-cs"/>
              </a:rPr>
              <a:t>el </a:t>
            </a:r>
            <a:r>
              <a:rPr kumimoji="0" lang="en-GB" sz="3200" b="1" i="0" u="none" strike="noStrike" kern="1200" cap="none" spc="0" normalizeH="0" baseline="0" noProof="0" dirty="0" err="1">
                <a:ln>
                  <a:noFill/>
                </a:ln>
                <a:solidFill>
                  <a:prstClr val="white"/>
                </a:solidFill>
                <a:effectLst/>
                <a:uLnTx/>
                <a:uFillTx/>
                <a:latin typeface="Century Gothic" panose="020F0302020204030204"/>
                <a:ea typeface="+mn-ea"/>
                <a:cs typeface="+mn-cs"/>
              </a:rPr>
              <a:t>perro</a:t>
            </a:r>
            <a:endParaRPr kumimoji="0" lang="en-GB" sz="3200" b="1"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19" name="TextBox 18"/>
          <p:cNvSpPr txBox="1"/>
          <p:nvPr/>
        </p:nvSpPr>
        <p:spPr>
          <a:xfrm>
            <a:off x="399781" y="4141532"/>
            <a:ext cx="2037062" cy="707886"/>
          </a:xfrm>
          <a:prstGeom prst="rect">
            <a:avLst/>
          </a:prstGeom>
          <a:noFill/>
          <a:ln>
            <a:solidFill>
              <a:schemeClr val="accent5">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quite active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beautiful</a:t>
            </a:r>
          </a:p>
        </p:txBody>
      </p:sp>
      <p:sp>
        <p:nvSpPr>
          <p:cNvPr id="20" name="Rounded Rectangle 19"/>
          <p:cNvSpPr/>
          <p:nvPr/>
        </p:nvSpPr>
        <p:spPr>
          <a:xfrm>
            <a:off x="1292794" y="3307095"/>
            <a:ext cx="1526696" cy="520733"/>
          </a:xfrm>
          <a:prstGeom prst="roundRect">
            <a:avLst/>
          </a:prstGeom>
          <a:solidFill>
            <a:schemeClr val="accent5">
              <a:lumMod val="50000"/>
            </a:schemeClr>
          </a:solidFill>
          <a:ln>
            <a:solidFill>
              <a:srgbClr val="EE6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1" name="Rounded Rectangle 20"/>
          <p:cNvSpPr/>
          <p:nvPr/>
        </p:nvSpPr>
        <p:spPr>
          <a:xfrm>
            <a:off x="4163683" y="3342092"/>
            <a:ext cx="1526696" cy="520733"/>
          </a:xfrm>
          <a:prstGeom prst="roundRect">
            <a:avLst/>
          </a:prstGeom>
          <a:solidFill>
            <a:schemeClr val="accent5">
              <a:lumMod val="50000"/>
            </a:schemeClr>
          </a:solidFill>
          <a:ln>
            <a:solidFill>
              <a:srgbClr val="EE6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2" name="Rounded Rectangle 21"/>
          <p:cNvSpPr/>
          <p:nvPr/>
        </p:nvSpPr>
        <p:spPr>
          <a:xfrm>
            <a:off x="6075250" y="3382013"/>
            <a:ext cx="1526696" cy="520733"/>
          </a:xfrm>
          <a:prstGeom prst="roundRect">
            <a:avLst/>
          </a:prstGeom>
          <a:solidFill>
            <a:schemeClr val="accent5">
              <a:lumMod val="50000"/>
            </a:schemeClr>
          </a:solidFill>
          <a:ln>
            <a:solidFill>
              <a:srgbClr val="EE6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3" name="Rounded Rectangle 22"/>
          <p:cNvSpPr/>
          <p:nvPr/>
        </p:nvSpPr>
        <p:spPr>
          <a:xfrm>
            <a:off x="7980291" y="3398613"/>
            <a:ext cx="1526696" cy="520733"/>
          </a:xfrm>
          <a:prstGeom prst="roundRect">
            <a:avLst/>
          </a:prstGeom>
          <a:solidFill>
            <a:schemeClr val="accent5">
              <a:lumMod val="50000"/>
            </a:schemeClr>
          </a:solidFill>
          <a:ln>
            <a:solidFill>
              <a:srgbClr val="EE6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4" name="Rounded Rectangle 23"/>
          <p:cNvSpPr/>
          <p:nvPr/>
        </p:nvSpPr>
        <p:spPr>
          <a:xfrm>
            <a:off x="9956381" y="3417716"/>
            <a:ext cx="1526696" cy="520733"/>
          </a:xfrm>
          <a:prstGeom prst="roundRect">
            <a:avLst/>
          </a:prstGeom>
          <a:solidFill>
            <a:schemeClr val="accent5">
              <a:lumMod val="50000"/>
            </a:schemeClr>
          </a:solidFill>
          <a:ln>
            <a:solidFill>
              <a:srgbClr val="EE6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5" name="Rectangle 24"/>
          <p:cNvSpPr/>
          <p:nvPr/>
        </p:nvSpPr>
        <p:spPr>
          <a:xfrm>
            <a:off x="532800" y="1129350"/>
            <a:ext cx="1982982" cy="553998"/>
          </a:xfrm>
          <a:prstGeom prst="rect">
            <a:avLst/>
          </a:prstGeom>
          <a:solidFill>
            <a:schemeClr val="accent5">
              <a:lumMod val="75000"/>
            </a:schemeClr>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entury Gothic" panose="020F0302020204030204"/>
                <a:ea typeface="+mn-ea"/>
                <a:cs typeface="+mn-cs"/>
              </a:rPr>
              <a:t>Isobel</a:t>
            </a:r>
          </a:p>
        </p:txBody>
      </p:sp>
      <p:sp>
        <p:nvSpPr>
          <p:cNvPr id="26" name="Rectangle 25"/>
          <p:cNvSpPr/>
          <p:nvPr/>
        </p:nvSpPr>
        <p:spPr>
          <a:xfrm>
            <a:off x="8953667" y="662781"/>
            <a:ext cx="3214061" cy="553998"/>
          </a:xfrm>
          <a:prstGeom prst="rect">
            <a:avLst/>
          </a:prstGeom>
          <a:solidFill>
            <a:schemeClr val="accent5">
              <a:lumMod val="75000"/>
            </a:schemeClr>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entury Gothic" panose="020F0302020204030204"/>
                <a:ea typeface="+mn-ea"/>
                <a:cs typeface="+mn-cs"/>
              </a:rPr>
              <a:t>Luca y Lorena</a:t>
            </a:r>
          </a:p>
        </p:txBody>
      </p:sp>
      <p:sp>
        <p:nvSpPr>
          <p:cNvPr id="27" name="Rectangle 26"/>
          <p:cNvSpPr/>
          <p:nvPr/>
        </p:nvSpPr>
        <p:spPr>
          <a:xfrm>
            <a:off x="5609778" y="640026"/>
            <a:ext cx="3214061" cy="553998"/>
          </a:xfrm>
          <a:prstGeom prst="rect">
            <a:avLst/>
          </a:prstGeom>
          <a:solidFill>
            <a:schemeClr val="accent5">
              <a:lumMod val="75000"/>
            </a:schemeClr>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err="1">
                <a:ln w="22225">
                  <a:solidFill>
                    <a:srgbClr val="ED7D31"/>
                  </a:solidFill>
                  <a:prstDash val="solid"/>
                </a:ln>
                <a:solidFill>
                  <a:srgbClr val="ED7D31">
                    <a:lumMod val="40000"/>
                    <a:lumOff val="60000"/>
                  </a:srgbClr>
                </a:solidFill>
                <a:effectLst/>
                <a:uLnTx/>
                <a:uFillTx/>
                <a:latin typeface="Century Gothic" panose="020F0302020204030204"/>
                <a:ea typeface="+mn-ea"/>
                <a:cs typeface="+mn-cs"/>
              </a:rPr>
              <a:t>Paco</a:t>
            </a:r>
            <a:r>
              <a:rPr kumimoji="0" lang="en-US" sz="30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entury Gothic" panose="020F0302020204030204"/>
                <a:ea typeface="+mn-ea"/>
                <a:cs typeface="+mn-cs"/>
              </a:rPr>
              <a:t> y </a:t>
            </a:r>
            <a:r>
              <a:rPr kumimoji="0" lang="en-US" sz="3000" b="1" i="0" u="none" strike="noStrike" kern="1200" cap="none" spc="0" normalizeH="0" baseline="0" noProof="0" dirty="0" err="1">
                <a:ln w="22225">
                  <a:solidFill>
                    <a:srgbClr val="ED7D31"/>
                  </a:solidFill>
                  <a:prstDash val="solid"/>
                </a:ln>
                <a:solidFill>
                  <a:srgbClr val="ED7D31">
                    <a:lumMod val="40000"/>
                    <a:lumOff val="60000"/>
                  </a:srgbClr>
                </a:solidFill>
                <a:effectLst/>
                <a:uLnTx/>
                <a:uFillTx/>
                <a:latin typeface="Century Gothic" panose="020F0302020204030204"/>
                <a:ea typeface="+mn-ea"/>
                <a:cs typeface="+mn-cs"/>
              </a:rPr>
              <a:t>Sofía</a:t>
            </a:r>
            <a:endParaRPr kumimoji="0" lang="en-US" sz="30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entury Gothic" panose="020F0302020204030204"/>
              <a:ea typeface="+mn-ea"/>
              <a:cs typeface="+mn-cs"/>
            </a:endParaRPr>
          </a:p>
        </p:txBody>
      </p:sp>
      <p:pic>
        <p:nvPicPr>
          <p:cNvPr id="28" name="Picture 2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443033" y="1685524"/>
            <a:ext cx="1600581" cy="1600581"/>
          </a:xfrm>
          <a:prstGeom prst="rect">
            <a:avLst/>
          </a:prstGeom>
        </p:spPr>
      </p:pic>
      <p:sp>
        <p:nvSpPr>
          <p:cNvPr id="29" name="Rectangle 28"/>
          <p:cNvSpPr/>
          <p:nvPr/>
        </p:nvSpPr>
        <p:spPr>
          <a:xfrm>
            <a:off x="3195301" y="1123192"/>
            <a:ext cx="1982982" cy="553998"/>
          </a:xfrm>
          <a:prstGeom prst="rect">
            <a:avLst/>
          </a:prstGeom>
          <a:solidFill>
            <a:schemeClr val="accent5">
              <a:lumMod val="75000"/>
            </a:schemeClr>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entury Gothic" panose="020F0302020204030204"/>
                <a:ea typeface="+mn-ea"/>
                <a:cs typeface="+mn-cs"/>
              </a:rPr>
              <a:t>Chu-Chu</a:t>
            </a:r>
          </a:p>
        </p:txBody>
      </p:sp>
      <p:sp>
        <p:nvSpPr>
          <p:cNvPr id="30" name="TextBox 29"/>
          <p:cNvSpPr txBox="1"/>
          <p:nvPr/>
        </p:nvSpPr>
        <p:spPr>
          <a:xfrm>
            <a:off x="3236403" y="4141532"/>
            <a:ext cx="2037062" cy="400110"/>
          </a:xfrm>
          <a:prstGeom prst="rect">
            <a:avLst/>
          </a:prstGeom>
          <a:noFill/>
          <a:ln>
            <a:solidFill>
              <a:schemeClr val="accent5">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strong</a:t>
            </a:r>
          </a:p>
        </p:txBody>
      </p:sp>
      <p:sp>
        <p:nvSpPr>
          <p:cNvPr id="31" name="TextBox 30"/>
          <p:cNvSpPr txBox="1"/>
          <p:nvPr/>
        </p:nvSpPr>
        <p:spPr>
          <a:xfrm>
            <a:off x="5609778" y="4166300"/>
            <a:ext cx="1635918" cy="707886"/>
          </a:xfrm>
          <a:prstGeom prst="rect">
            <a:avLst/>
          </a:prstGeom>
          <a:noFill/>
          <a:ln>
            <a:solidFill>
              <a:schemeClr val="accent5">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artistic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quite strong</a:t>
            </a:r>
          </a:p>
        </p:txBody>
      </p:sp>
      <p:sp>
        <p:nvSpPr>
          <p:cNvPr id="32" name="TextBox 31"/>
          <p:cNvSpPr txBox="1"/>
          <p:nvPr/>
        </p:nvSpPr>
        <p:spPr>
          <a:xfrm>
            <a:off x="7366890" y="4166299"/>
            <a:ext cx="1734580" cy="707886"/>
          </a:xfrm>
          <a:prstGeom prst="rect">
            <a:avLst/>
          </a:prstGeom>
          <a:noFill/>
          <a:ln>
            <a:solidFill>
              <a:schemeClr val="accent5">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very active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quite artistic</a:t>
            </a:r>
          </a:p>
        </p:txBody>
      </p:sp>
      <p:sp>
        <p:nvSpPr>
          <p:cNvPr id="33" name="TextBox 32"/>
          <p:cNvSpPr txBox="1"/>
          <p:nvPr/>
        </p:nvSpPr>
        <p:spPr>
          <a:xfrm>
            <a:off x="9610547" y="4166299"/>
            <a:ext cx="1734580" cy="707886"/>
          </a:xfrm>
          <a:prstGeom prst="rect">
            <a:avLst/>
          </a:prstGeom>
          <a:noFill/>
          <a:ln>
            <a:solidFill>
              <a:schemeClr val="accent5">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active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very artistic</a:t>
            </a:r>
          </a:p>
        </p:txBody>
      </p:sp>
      <p:sp>
        <p:nvSpPr>
          <p:cNvPr id="34" name="Oval 33"/>
          <p:cNvSpPr/>
          <p:nvPr/>
        </p:nvSpPr>
        <p:spPr>
          <a:xfrm>
            <a:off x="5539846" y="1302032"/>
            <a:ext cx="2030013" cy="2149462"/>
          </a:xfrm>
          <a:prstGeom prst="ellipse">
            <a:avLst/>
          </a:prstGeom>
          <a:noFill/>
          <a:ln w="762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35" name="TextBox 34"/>
          <p:cNvSpPr txBox="1"/>
          <p:nvPr/>
        </p:nvSpPr>
        <p:spPr>
          <a:xfrm>
            <a:off x="759279" y="5292848"/>
            <a:ext cx="856867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Quién</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es</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bastante</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fuerte</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a:t>
            </a:r>
          </a:p>
        </p:txBody>
      </p:sp>
      <p:sp>
        <p:nvSpPr>
          <p:cNvPr id="36" name="TextBox 35"/>
          <p:cNvSpPr txBox="1"/>
          <p:nvPr/>
        </p:nvSpPr>
        <p:spPr>
          <a:xfrm>
            <a:off x="2034313" y="5226081"/>
            <a:ext cx="856867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Quiénes</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 son </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activos</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a:t>
            </a:r>
          </a:p>
        </p:txBody>
      </p:sp>
      <p:sp>
        <p:nvSpPr>
          <p:cNvPr id="37" name="Oval 36"/>
          <p:cNvSpPr/>
          <p:nvPr/>
        </p:nvSpPr>
        <p:spPr>
          <a:xfrm>
            <a:off x="9078954" y="1248637"/>
            <a:ext cx="2957102" cy="2112997"/>
          </a:xfrm>
          <a:prstGeom prst="ellipse">
            <a:avLst/>
          </a:prstGeom>
          <a:noFill/>
          <a:ln w="762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38" name="TextBox 37"/>
          <p:cNvSpPr txBox="1"/>
          <p:nvPr/>
        </p:nvSpPr>
        <p:spPr>
          <a:xfrm>
            <a:off x="1871030" y="5255452"/>
            <a:ext cx="856867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Quién</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es</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hermosa</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a:t>
            </a:r>
          </a:p>
        </p:txBody>
      </p:sp>
      <p:sp>
        <p:nvSpPr>
          <p:cNvPr id="39" name="Oval 38"/>
          <p:cNvSpPr/>
          <p:nvPr/>
        </p:nvSpPr>
        <p:spPr>
          <a:xfrm>
            <a:off x="688258" y="1587040"/>
            <a:ext cx="2030013" cy="2149462"/>
          </a:xfrm>
          <a:prstGeom prst="ellipse">
            <a:avLst/>
          </a:prstGeom>
          <a:noFill/>
          <a:ln w="762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40" name="TextBox 39"/>
          <p:cNvSpPr txBox="1"/>
          <p:nvPr/>
        </p:nvSpPr>
        <p:spPr>
          <a:xfrm>
            <a:off x="1202249" y="5263477"/>
            <a:ext cx="925330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Quién</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es</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bastante</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artística</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a:t>
            </a:r>
          </a:p>
        </p:txBody>
      </p:sp>
      <p:sp>
        <p:nvSpPr>
          <p:cNvPr id="41" name="Oval 40"/>
          <p:cNvSpPr/>
          <p:nvPr/>
        </p:nvSpPr>
        <p:spPr>
          <a:xfrm>
            <a:off x="7063102" y="1305777"/>
            <a:ext cx="2030013" cy="2149462"/>
          </a:xfrm>
          <a:prstGeom prst="ellipse">
            <a:avLst/>
          </a:prstGeom>
          <a:noFill/>
          <a:ln w="762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42" name="TextBox 41"/>
          <p:cNvSpPr txBox="1"/>
          <p:nvPr/>
        </p:nvSpPr>
        <p:spPr>
          <a:xfrm>
            <a:off x="1054821" y="5299715"/>
            <a:ext cx="925330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Quién</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es</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bastante</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activa</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a:t>
            </a:r>
          </a:p>
        </p:txBody>
      </p:sp>
      <p:sp>
        <p:nvSpPr>
          <p:cNvPr id="43" name="Oval 42"/>
          <p:cNvSpPr/>
          <p:nvPr/>
        </p:nvSpPr>
        <p:spPr>
          <a:xfrm>
            <a:off x="648645" y="1579015"/>
            <a:ext cx="2030013" cy="2149462"/>
          </a:xfrm>
          <a:prstGeom prst="ellipse">
            <a:avLst/>
          </a:prstGeom>
          <a:noFill/>
          <a:ln w="762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44" name="TextBox 43"/>
          <p:cNvSpPr txBox="1"/>
          <p:nvPr/>
        </p:nvSpPr>
        <p:spPr>
          <a:xfrm>
            <a:off x="1871030" y="5336702"/>
            <a:ext cx="856867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Quién</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es</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artístico</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a:t>
            </a:r>
          </a:p>
        </p:txBody>
      </p:sp>
      <p:sp>
        <p:nvSpPr>
          <p:cNvPr id="45" name="Oval 44"/>
          <p:cNvSpPr/>
          <p:nvPr/>
        </p:nvSpPr>
        <p:spPr>
          <a:xfrm>
            <a:off x="5542275" y="1274309"/>
            <a:ext cx="2030013" cy="2149462"/>
          </a:xfrm>
          <a:prstGeom prst="ellipse">
            <a:avLst/>
          </a:prstGeom>
          <a:noFill/>
          <a:ln w="762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46" name="TextBox 45"/>
          <p:cNvSpPr txBox="1"/>
          <p:nvPr/>
        </p:nvSpPr>
        <p:spPr>
          <a:xfrm>
            <a:off x="2013984" y="5255451"/>
            <a:ext cx="856867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Quién</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es</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en-GB" sz="4800" b="1" i="0" u="none" strike="noStrike" kern="1200" cap="none" spc="0" normalizeH="0" baseline="0" noProof="0" dirty="0" err="1">
                <a:ln>
                  <a:noFill/>
                </a:ln>
                <a:solidFill>
                  <a:srgbClr val="115076"/>
                </a:solidFill>
                <a:effectLst/>
                <a:uLnTx/>
                <a:uFillTx/>
                <a:latin typeface="Century Gothic" panose="020F0302020204030204"/>
                <a:ea typeface="+mn-ea"/>
                <a:cs typeface="+mn-cs"/>
              </a:rPr>
              <a:t>fuerte</a:t>
            </a:r>
            <a:r>
              <a:rPr kumimoji="0" lang="en-GB" sz="4800" b="1" i="0" u="none" strike="noStrike" kern="1200" cap="none" spc="0" normalizeH="0" baseline="0" noProof="0" dirty="0">
                <a:ln>
                  <a:noFill/>
                </a:ln>
                <a:solidFill>
                  <a:srgbClr val="115076"/>
                </a:solidFill>
                <a:effectLst/>
                <a:uLnTx/>
                <a:uFillTx/>
                <a:latin typeface="Century Gothic" panose="020F0302020204030204"/>
                <a:ea typeface="+mn-ea"/>
                <a:cs typeface="+mn-cs"/>
              </a:rPr>
              <a:t>?</a:t>
            </a:r>
          </a:p>
        </p:txBody>
      </p:sp>
      <p:sp>
        <p:nvSpPr>
          <p:cNvPr id="47" name="Oval 46"/>
          <p:cNvSpPr/>
          <p:nvPr/>
        </p:nvSpPr>
        <p:spPr>
          <a:xfrm>
            <a:off x="3259685" y="1479588"/>
            <a:ext cx="2030013" cy="2149462"/>
          </a:xfrm>
          <a:prstGeom prst="ellipse">
            <a:avLst/>
          </a:prstGeom>
          <a:noFill/>
          <a:ln w="76200">
            <a:solidFill>
              <a:srgbClr val="115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173701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8" presetClass="emph" presetSubtype="0" fill="hold" grpId="1" nodeType="withEffect">
                                  <p:stCondLst>
                                    <p:cond delay="0"/>
                                  </p:stCondLst>
                                  <p:childTnLst>
                                    <p:animRot by="21600000">
                                      <p:cBhvr>
                                        <p:cTn id="12" dur="2000" fill="hold"/>
                                        <p:tgtEl>
                                          <p:spTgt spid="34"/>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2" nodeType="clickEffect">
                                  <p:stCondLst>
                                    <p:cond delay="0"/>
                                  </p:stCondLst>
                                  <p:childTnLst>
                                    <p:set>
                                      <p:cBhvr>
                                        <p:cTn id="16" dur="1" fill="hold">
                                          <p:stCondLst>
                                            <p:cond delay="0"/>
                                          </p:stCondLst>
                                        </p:cTn>
                                        <p:tgtEl>
                                          <p:spTgt spid="34"/>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3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8" presetClass="emph" presetSubtype="0" fill="hold" grpId="1" nodeType="withEffect">
                                  <p:stCondLst>
                                    <p:cond delay="0"/>
                                  </p:stCondLst>
                                  <p:childTnLst>
                                    <p:animRot by="21600000">
                                      <p:cBhvr>
                                        <p:cTn id="28" dur="2000" fill="hold"/>
                                        <p:tgtEl>
                                          <p:spTgt spid="37"/>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2" nodeType="clickEffect">
                                  <p:stCondLst>
                                    <p:cond delay="0"/>
                                  </p:stCondLst>
                                  <p:childTnLst>
                                    <p:set>
                                      <p:cBhvr>
                                        <p:cTn id="32" dur="1" fill="hold">
                                          <p:stCondLst>
                                            <p:cond delay="0"/>
                                          </p:stCondLst>
                                        </p:cTn>
                                        <p:tgtEl>
                                          <p:spTgt spid="37"/>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3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par>
                                <p:cTn id="43" presetID="8" presetClass="emph" presetSubtype="0" fill="hold" grpId="1" nodeType="withEffect">
                                  <p:stCondLst>
                                    <p:cond delay="0"/>
                                  </p:stCondLst>
                                  <p:childTnLst>
                                    <p:animRot by="21600000">
                                      <p:cBhvr>
                                        <p:cTn id="44" dur="2000" fill="hold"/>
                                        <p:tgtEl>
                                          <p:spTgt spid="39"/>
                                        </p:tgtEl>
                                        <p:attrNameLst>
                                          <p:attrName>r</p:attrName>
                                        </p:attrNameLst>
                                      </p:cBhvr>
                                    </p:animRo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2" nodeType="clickEffect">
                                  <p:stCondLst>
                                    <p:cond delay="0"/>
                                  </p:stCondLst>
                                  <p:childTnLst>
                                    <p:set>
                                      <p:cBhvr>
                                        <p:cTn id="48" dur="1" fill="hold">
                                          <p:stCondLst>
                                            <p:cond delay="0"/>
                                          </p:stCondLst>
                                        </p:cTn>
                                        <p:tgtEl>
                                          <p:spTgt spid="39"/>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par>
                                <p:cTn id="59" presetID="8" presetClass="emph" presetSubtype="0" fill="hold" grpId="1" nodeType="withEffect">
                                  <p:stCondLst>
                                    <p:cond delay="0"/>
                                  </p:stCondLst>
                                  <p:childTnLst>
                                    <p:animRot by="21600000">
                                      <p:cBhvr>
                                        <p:cTn id="60" dur="2000" fill="hold"/>
                                        <p:tgtEl>
                                          <p:spTgt spid="41"/>
                                        </p:tgtEl>
                                        <p:attrNameLst>
                                          <p:attrName>r</p:attrName>
                                        </p:attrNameLst>
                                      </p:cBhvr>
                                    </p:animRo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2" nodeType="clickEffect">
                                  <p:stCondLst>
                                    <p:cond delay="0"/>
                                  </p:stCondLst>
                                  <p:childTnLst>
                                    <p:set>
                                      <p:cBhvr>
                                        <p:cTn id="64" dur="1" fill="hold">
                                          <p:stCondLst>
                                            <p:cond delay="0"/>
                                          </p:stCondLst>
                                        </p:cTn>
                                        <p:tgtEl>
                                          <p:spTgt spid="41"/>
                                        </p:tgtEl>
                                        <p:attrNameLst>
                                          <p:attrName>style.visibility</p:attrName>
                                        </p:attrNameLst>
                                      </p:cBhvr>
                                      <p:to>
                                        <p:strVal val="hidden"/>
                                      </p:to>
                                    </p:set>
                                  </p:childTnLst>
                                </p:cTn>
                              </p:par>
                              <p:par>
                                <p:cTn id="65" presetID="1" presetClass="exit" presetSubtype="0" fill="hold" grpId="0" nodeType="withEffect">
                                  <p:stCondLst>
                                    <p:cond delay="0"/>
                                  </p:stCondLst>
                                  <p:childTnLst>
                                    <p:set>
                                      <p:cBhvr>
                                        <p:cTn id="66" dur="1" fill="hold">
                                          <p:stCondLst>
                                            <p:cond delay="0"/>
                                          </p:stCondLst>
                                        </p:cTn>
                                        <p:tgtEl>
                                          <p:spTgt spid="40"/>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1" nodeType="click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3"/>
                                        </p:tgtEl>
                                        <p:attrNameLst>
                                          <p:attrName>style.visibility</p:attrName>
                                        </p:attrNameLst>
                                      </p:cBhvr>
                                      <p:to>
                                        <p:strVal val="visible"/>
                                      </p:to>
                                    </p:set>
                                  </p:childTnLst>
                                </p:cTn>
                              </p:par>
                              <p:par>
                                <p:cTn id="75" presetID="8" presetClass="emph" presetSubtype="0" fill="hold" grpId="1" nodeType="withEffect">
                                  <p:stCondLst>
                                    <p:cond delay="0"/>
                                  </p:stCondLst>
                                  <p:childTnLst>
                                    <p:animRot by="21600000">
                                      <p:cBhvr>
                                        <p:cTn id="76" dur="2000" fill="hold"/>
                                        <p:tgtEl>
                                          <p:spTgt spid="43"/>
                                        </p:tgtEl>
                                        <p:attrNameLst>
                                          <p:attrName>r</p:attrName>
                                        </p:attrNameLst>
                                      </p:cBhvr>
                                    </p:animRo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0" nodeType="clickEffect">
                                  <p:stCondLst>
                                    <p:cond delay="0"/>
                                  </p:stCondLst>
                                  <p:childTnLst>
                                    <p:set>
                                      <p:cBhvr>
                                        <p:cTn id="80" dur="1" fill="hold">
                                          <p:stCondLst>
                                            <p:cond delay="0"/>
                                          </p:stCondLst>
                                        </p:cTn>
                                        <p:tgtEl>
                                          <p:spTgt spid="42"/>
                                        </p:tgtEl>
                                        <p:attrNameLst>
                                          <p:attrName>style.visibility</p:attrName>
                                        </p:attrNameLst>
                                      </p:cBhvr>
                                      <p:to>
                                        <p:strVal val="hidden"/>
                                      </p:to>
                                    </p:set>
                                  </p:childTnLst>
                                </p:cTn>
                              </p:par>
                              <p:par>
                                <p:cTn id="81" presetID="1" presetClass="exit" presetSubtype="0" fill="hold" grpId="2" nodeType="withEffect">
                                  <p:stCondLst>
                                    <p:cond delay="0"/>
                                  </p:stCondLst>
                                  <p:childTnLst>
                                    <p:set>
                                      <p:cBhvr>
                                        <p:cTn id="82" dur="1" fill="hold">
                                          <p:stCondLst>
                                            <p:cond delay="0"/>
                                          </p:stCondLst>
                                        </p:cTn>
                                        <p:tgtEl>
                                          <p:spTgt spid="43"/>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1" nodeType="clickEffect">
                                  <p:stCondLst>
                                    <p:cond delay="0"/>
                                  </p:stCondLst>
                                  <p:childTnLst>
                                    <p:set>
                                      <p:cBhvr>
                                        <p:cTn id="86" dur="1" fill="hold">
                                          <p:stCondLst>
                                            <p:cond delay="0"/>
                                          </p:stCondLst>
                                        </p:cTn>
                                        <p:tgtEl>
                                          <p:spTgt spid="4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5"/>
                                        </p:tgtEl>
                                        <p:attrNameLst>
                                          <p:attrName>style.visibility</p:attrName>
                                        </p:attrNameLst>
                                      </p:cBhvr>
                                      <p:to>
                                        <p:strVal val="visible"/>
                                      </p:to>
                                    </p:set>
                                  </p:childTnLst>
                                </p:cTn>
                              </p:par>
                              <p:par>
                                <p:cTn id="91" presetID="8" presetClass="emph" presetSubtype="0" fill="hold" grpId="1" nodeType="withEffect">
                                  <p:stCondLst>
                                    <p:cond delay="0"/>
                                  </p:stCondLst>
                                  <p:childTnLst>
                                    <p:animRot by="21600000">
                                      <p:cBhvr>
                                        <p:cTn id="92" dur="2000" fill="hold"/>
                                        <p:tgtEl>
                                          <p:spTgt spid="45"/>
                                        </p:tgtEl>
                                        <p:attrNameLst>
                                          <p:attrName>r</p:attrName>
                                        </p:attrNameLst>
                                      </p:cBhvr>
                                    </p:animRo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grpId="0" nodeType="clickEffect">
                                  <p:stCondLst>
                                    <p:cond delay="0"/>
                                  </p:stCondLst>
                                  <p:childTnLst>
                                    <p:set>
                                      <p:cBhvr>
                                        <p:cTn id="96" dur="1" fill="hold">
                                          <p:stCondLst>
                                            <p:cond delay="0"/>
                                          </p:stCondLst>
                                        </p:cTn>
                                        <p:tgtEl>
                                          <p:spTgt spid="44"/>
                                        </p:tgtEl>
                                        <p:attrNameLst>
                                          <p:attrName>style.visibility</p:attrName>
                                        </p:attrNameLst>
                                      </p:cBhvr>
                                      <p:to>
                                        <p:strVal val="hidden"/>
                                      </p:to>
                                    </p:set>
                                  </p:childTnLst>
                                </p:cTn>
                              </p:par>
                              <p:par>
                                <p:cTn id="97" presetID="1" presetClass="exit" presetSubtype="0" fill="hold" grpId="2" nodeType="withEffect">
                                  <p:stCondLst>
                                    <p:cond delay="0"/>
                                  </p:stCondLst>
                                  <p:childTnLst>
                                    <p:set>
                                      <p:cBhvr>
                                        <p:cTn id="98" dur="1" fill="hold">
                                          <p:stCondLst>
                                            <p:cond delay="0"/>
                                          </p:stCondLst>
                                        </p:cTn>
                                        <p:tgtEl>
                                          <p:spTgt spid="45"/>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1" nodeType="clickEffect">
                                  <p:stCondLst>
                                    <p:cond delay="0"/>
                                  </p:stCondLst>
                                  <p:childTnLst>
                                    <p:set>
                                      <p:cBhvr>
                                        <p:cTn id="102" dur="1" fill="hold">
                                          <p:stCondLst>
                                            <p:cond delay="0"/>
                                          </p:stCondLst>
                                        </p:cTn>
                                        <p:tgtEl>
                                          <p:spTgt spid="4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7"/>
                                        </p:tgtEl>
                                        <p:attrNameLst>
                                          <p:attrName>style.visibility</p:attrName>
                                        </p:attrNameLst>
                                      </p:cBhvr>
                                      <p:to>
                                        <p:strVal val="visible"/>
                                      </p:to>
                                    </p:set>
                                  </p:childTnLst>
                                </p:cTn>
                              </p:par>
                              <p:par>
                                <p:cTn id="107" presetID="8" presetClass="emph" presetSubtype="0" fill="hold" grpId="1" nodeType="withEffect">
                                  <p:stCondLst>
                                    <p:cond delay="0"/>
                                  </p:stCondLst>
                                  <p:childTnLst>
                                    <p:animRot by="21600000">
                                      <p:cBhvr>
                                        <p:cTn id="108" dur="2000" fill="hold"/>
                                        <p:tgtEl>
                                          <p:spTgt spid="47"/>
                                        </p:tgtEl>
                                        <p:attrNameLst>
                                          <p:attrName>r</p:attrName>
                                        </p:attrNameLst>
                                      </p:cBhvr>
                                    </p:animRot>
                                  </p:childTnLst>
                                </p:cTn>
                              </p:par>
                            </p:childTnLst>
                          </p:cTn>
                        </p:par>
                      </p:childTnLst>
                    </p:cTn>
                  </p:par>
                  <p:par>
                    <p:cTn id="109" fill="hold">
                      <p:stCondLst>
                        <p:cond delay="indefinite"/>
                      </p:stCondLst>
                      <p:childTnLst>
                        <p:par>
                          <p:cTn id="110" fill="hold">
                            <p:stCondLst>
                              <p:cond delay="0"/>
                            </p:stCondLst>
                            <p:childTnLst>
                              <p:par>
                                <p:cTn id="111" presetID="1" presetClass="exit" presetSubtype="0" fill="hold" grpId="0" nodeType="clickEffect">
                                  <p:stCondLst>
                                    <p:cond delay="0"/>
                                  </p:stCondLst>
                                  <p:childTnLst>
                                    <p:set>
                                      <p:cBhvr>
                                        <p:cTn id="112" dur="1" fill="hold">
                                          <p:stCondLst>
                                            <p:cond delay="0"/>
                                          </p:stCondLst>
                                        </p:cTn>
                                        <p:tgtEl>
                                          <p:spTgt spid="46"/>
                                        </p:tgtEl>
                                        <p:attrNameLst>
                                          <p:attrName>style.visibility</p:attrName>
                                        </p:attrNameLst>
                                      </p:cBhvr>
                                      <p:to>
                                        <p:strVal val="hidden"/>
                                      </p:to>
                                    </p:set>
                                  </p:childTnLst>
                                </p:cTn>
                              </p:par>
                              <p:par>
                                <p:cTn id="113" presetID="1" presetClass="exit" presetSubtype="0" fill="hold" grpId="2" nodeType="withEffect">
                                  <p:stCondLst>
                                    <p:cond delay="0"/>
                                  </p:stCondLst>
                                  <p:childTnLst>
                                    <p:set>
                                      <p:cBhvr>
                                        <p:cTn id="114" dur="1" fill="hold">
                                          <p:stCondLst>
                                            <p:cond delay="0"/>
                                          </p:stCondLst>
                                        </p:cTn>
                                        <p:tgtEl>
                                          <p:spTgt spid="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5" restart="whenNotActive" fill="hold" evtFilter="cancelBubble" nodeType="interactiveSeq">
                <p:stCondLst>
                  <p:cond evt="onClick" delay="0">
                    <p:tgtEl>
                      <p:spTgt spid="20"/>
                    </p:tgtEl>
                  </p:cond>
                </p:stCondLst>
                <p:endSync evt="end" delay="0">
                  <p:rtn val="all"/>
                </p:endSync>
                <p:childTnLst>
                  <p:par>
                    <p:cTn id="116" fill="hold">
                      <p:stCondLst>
                        <p:cond delay="0"/>
                      </p:stCondLst>
                      <p:childTnLst>
                        <p:par>
                          <p:cTn id="117" fill="hold">
                            <p:stCondLst>
                              <p:cond delay="0"/>
                            </p:stCondLst>
                            <p:childTnLst>
                              <p:par>
                                <p:cTn id="118" presetID="10" presetClass="exit" presetSubtype="0" fill="hold" grpId="0" nodeType="clickEffect">
                                  <p:stCondLst>
                                    <p:cond delay="0"/>
                                  </p:stCondLst>
                                  <p:childTnLst>
                                    <p:animEffect transition="out" filter="fade">
                                      <p:cBhvr>
                                        <p:cTn id="119" dur="500"/>
                                        <p:tgtEl>
                                          <p:spTgt spid="20"/>
                                        </p:tgtEl>
                                      </p:cBhvr>
                                    </p:animEffect>
                                    <p:set>
                                      <p:cBhvr>
                                        <p:cTn id="120"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21" restart="whenNotActive" fill="hold" evtFilter="cancelBubble" nodeType="interactiveSeq">
                <p:stCondLst>
                  <p:cond evt="onClick" delay="0">
                    <p:tgtEl>
                      <p:spTgt spid="21"/>
                    </p:tgtEl>
                  </p:cond>
                </p:stCondLst>
                <p:endSync evt="end" delay="0">
                  <p:rtn val="all"/>
                </p:endSync>
                <p:childTnLst>
                  <p:par>
                    <p:cTn id="122" fill="hold">
                      <p:stCondLst>
                        <p:cond delay="0"/>
                      </p:stCondLst>
                      <p:childTnLst>
                        <p:par>
                          <p:cTn id="123" fill="hold">
                            <p:stCondLst>
                              <p:cond delay="0"/>
                            </p:stCondLst>
                            <p:childTnLst>
                              <p:par>
                                <p:cTn id="124" presetID="10" presetClass="exit" presetSubtype="0" fill="hold" grpId="0" nodeType="clickEffect">
                                  <p:stCondLst>
                                    <p:cond delay="0"/>
                                  </p:stCondLst>
                                  <p:childTnLst>
                                    <p:animEffect transition="out" filter="fade">
                                      <p:cBhvr>
                                        <p:cTn id="125" dur="500"/>
                                        <p:tgtEl>
                                          <p:spTgt spid="21"/>
                                        </p:tgtEl>
                                      </p:cBhvr>
                                    </p:animEffect>
                                    <p:set>
                                      <p:cBhvr>
                                        <p:cTn id="126"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127" restart="whenNotActive" fill="hold" evtFilter="cancelBubble" nodeType="interactiveSeq">
                <p:stCondLst>
                  <p:cond evt="onClick" delay="0">
                    <p:tgtEl>
                      <p:spTgt spid="22"/>
                    </p:tgtEl>
                  </p:cond>
                </p:stCondLst>
                <p:endSync evt="end" delay="0">
                  <p:rtn val="all"/>
                </p:endSync>
                <p:childTnLst>
                  <p:par>
                    <p:cTn id="128" fill="hold">
                      <p:stCondLst>
                        <p:cond delay="0"/>
                      </p:stCondLst>
                      <p:childTnLst>
                        <p:par>
                          <p:cTn id="129" fill="hold">
                            <p:stCondLst>
                              <p:cond delay="0"/>
                            </p:stCondLst>
                            <p:childTnLst>
                              <p:par>
                                <p:cTn id="130" presetID="10" presetClass="exit" presetSubtype="0" fill="hold" grpId="0" nodeType="clickEffect">
                                  <p:stCondLst>
                                    <p:cond delay="0"/>
                                  </p:stCondLst>
                                  <p:childTnLst>
                                    <p:animEffect transition="out" filter="fade">
                                      <p:cBhvr>
                                        <p:cTn id="131" dur="500"/>
                                        <p:tgtEl>
                                          <p:spTgt spid="22"/>
                                        </p:tgtEl>
                                      </p:cBhvr>
                                    </p:animEffect>
                                    <p:set>
                                      <p:cBhvr>
                                        <p:cTn id="132"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133" restart="whenNotActive" fill="hold" evtFilter="cancelBubble" nodeType="interactiveSeq">
                <p:stCondLst>
                  <p:cond evt="onClick" delay="0">
                    <p:tgtEl>
                      <p:spTgt spid="23"/>
                    </p:tgtEl>
                  </p:cond>
                </p:stCondLst>
                <p:endSync evt="end" delay="0">
                  <p:rtn val="all"/>
                </p:endSync>
                <p:childTnLst>
                  <p:par>
                    <p:cTn id="134" fill="hold">
                      <p:stCondLst>
                        <p:cond delay="0"/>
                      </p:stCondLst>
                      <p:childTnLst>
                        <p:par>
                          <p:cTn id="135" fill="hold">
                            <p:stCondLst>
                              <p:cond delay="0"/>
                            </p:stCondLst>
                            <p:childTnLst>
                              <p:par>
                                <p:cTn id="136" presetID="10" presetClass="exit" presetSubtype="0" fill="hold" grpId="0" nodeType="clickEffect">
                                  <p:stCondLst>
                                    <p:cond delay="0"/>
                                  </p:stCondLst>
                                  <p:childTnLst>
                                    <p:animEffect transition="out" filter="fade">
                                      <p:cBhvr>
                                        <p:cTn id="137" dur="500"/>
                                        <p:tgtEl>
                                          <p:spTgt spid="23"/>
                                        </p:tgtEl>
                                      </p:cBhvr>
                                    </p:animEffect>
                                    <p:set>
                                      <p:cBhvr>
                                        <p:cTn id="138"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39" restart="whenNotActive" fill="hold" evtFilter="cancelBubble" nodeType="interactiveSeq">
                <p:stCondLst>
                  <p:cond evt="onClick" delay="0">
                    <p:tgtEl>
                      <p:spTgt spid="24"/>
                    </p:tgtEl>
                  </p:cond>
                </p:stCondLst>
                <p:endSync evt="end" delay="0">
                  <p:rtn val="all"/>
                </p:endSync>
                <p:childTnLst>
                  <p:par>
                    <p:cTn id="140" fill="hold">
                      <p:stCondLst>
                        <p:cond delay="0"/>
                      </p:stCondLst>
                      <p:childTnLst>
                        <p:par>
                          <p:cTn id="141" fill="hold">
                            <p:stCondLst>
                              <p:cond delay="0"/>
                            </p:stCondLst>
                            <p:childTnLst>
                              <p:par>
                                <p:cTn id="142" presetID="10" presetClass="exit" presetSubtype="0" fill="hold" grpId="0" nodeType="clickEffect">
                                  <p:stCondLst>
                                    <p:cond delay="0"/>
                                  </p:stCondLst>
                                  <p:childTnLst>
                                    <p:animEffect transition="out" filter="fade">
                                      <p:cBhvr>
                                        <p:cTn id="143" dur="500"/>
                                        <p:tgtEl>
                                          <p:spTgt spid="24"/>
                                        </p:tgtEl>
                                      </p:cBhvr>
                                    </p:animEffect>
                                    <p:set>
                                      <p:cBhvr>
                                        <p:cTn id="144"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20" grpId="0" animBg="1"/>
      <p:bldP spid="21" grpId="0" animBg="1"/>
      <p:bldP spid="22" grpId="0" animBg="1"/>
      <p:bldP spid="23" grpId="0" animBg="1"/>
      <p:bldP spid="24" grpId="0" animBg="1"/>
      <p:bldP spid="34" grpId="0" animBg="1"/>
      <p:bldP spid="34" grpId="1" animBg="1"/>
      <p:bldP spid="34" grpId="2" animBg="1"/>
      <p:bldP spid="35" grpId="0"/>
      <p:bldP spid="35" grpId="1"/>
      <p:bldP spid="36" grpId="0"/>
      <p:bldP spid="36" grpId="1"/>
      <p:bldP spid="37" grpId="0" animBg="1"/>
      <p:bldP spid="37" grpId="1" animBg="1"/>
      <p:bldP spid="37" grpId="2" animBg="1"/>
      <p:bldP spid="38" grpId="0"/>
      <p:bldP spid="38" grpId="1"/>
      <p:bldP spid="39" grpId="0" animBg="1"/>
      <p:bldP spid="39" grpId="1" animBg="1"/>
      <p:bldP spid="39" grpId="2" animBg="1"/>
      <p:bldP spid="40" grpId="0"/>
      <p:bldP spid="40" grpId="1"/>
      <p:bldP spid="41" grpId="0" animBg="1"/>
      <p:bldP spid="41" grpId="1" animBg="1"/>
      <p:bldP spid="41" grpId="2" animBg="1"/>
      <p:bldP spid="42" grpId="0"/>
      <p:bldP spid="42" grpId="1"/>
      <p:bldP spid="43" grpId="0" animBg="1"/>
      <p:bldP spid="43" grpId="1" animBg="1"/>
      <p:bldP spid="43" grpId="2" animBg="1"/>
      <p:bldP spid="44" grpId="0"/>
      <p:bldP spid="44" grpId="1"/>
      <p:bldP spid="45" grpId="0" animBg="1"/>
      <p:bldP spid="45" grpId="1" animBg="1"/>
      <p:bldP spid="45" grpId="2" animBg="1"/>
      <p:bldP spid="46" grpId="0"/>
      <p:bldP spid="46" grpId="1"/>
      <p:bldP spid="47" grpId="0" animBg="1"/>
      <p:bldP spid="47" grpId="1" animBg="1"/>
      <p:bldP spid="47" grpId="2" animBg="1"/>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nish_template.pptx [Read-Only]" id="{223A5FE2-D646-431C-A223-FF3E69290268}" vid="{7360DC47-A87F-4B2E-B0FA-554F224BB3C6}"/>
    </a:ext>
  </a:extLst>
</a:theme>
</file>

<file path=ppt/theme/theme2.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000" dirty="0">
            <a:solidFill>
              <a:schemeClr val="accent5">
                <a:lumMod val="50000"/>
              </a:schemeClr>
            </a:solidFill>
          </a:defRPr>
        </a:defPPr>
      </a:lstStyle>
    </a:txDef>
  </a:objectDefaults>
  <a:extraClrSchemeLst/>
  <a:extLst>
    <a:ext uri="{05A4C25C-085E-4340-85A3-A5531E510DB2}">
      <thm15:themeFamily xmlns:thm15="http://schemas.microsoft.com/office/thememl/2012/main" name="Presentation1" id="{E39AC979-EDA1-49DA-99D4-95A74E22A10C}" vid="{61683DBD-0424-47F3-AB63-E89A4B368B2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776</Words>
  <Application>Microsoft Office PowerPoint</Application>
  <PresentationFormat>Widescreen</PresentationFormat>
  <Paragraphs>139</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SimSun</vt:lpstr>
      <vt:lpstr>Arial</vt:lpstr>
      <vt:lpstr>Calibri</vt:lpstr>
      <vt:lpstr>Century Gothic</vt:lpstr>
      <vt:lpstr>Times New Roman</vt:lpstr>
      <vt:lpstr>Tw Cen MT</vt:lpstr>
      <vt:lpstr>1_Office Theme</vt:lpstr>
      <vt:lpstr>5_Office Theme</vt:lpstr>
      <vt:lpstr>Vocabulary</vt:lpstr>
      <vt:lpstr>Vocabulario</vt:lpstr>
      <vt:lpstr>Identifica la palabra correcta.</vt:lpstr>
      <vt:lpstr>Vocabulario</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dc:title>
  <dc:creator>Nicholas Avery</dc:creator>
  <cp:lastModifiedBy>Nicholas Avery</cp:lastModifiedBy>
  <cp:revision>1</cp:revision>
  <dcterms:created xsi:type="dcterms:W3CDTF">2020-04-20T12:55:15Z</dcterms:created>
  <dcterms:modified xsi:type="dcterms:W3CDTF">2020-04-20T12:56:18Z</dcterms:modified>
</cp:coreProperties>
</file>