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D2348-025D-4494-B68D-7F9B2EBC77BC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7935F-3855-4985-A497-CE6DE74F5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52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</a:t>
            </a:r>
            <a:br>
              <a:rPr lang="en-GB" dirty="0"/>
            </a:br>
            <a:r>
              <a:rPr lang="en-GB" dirty="0"/>
              <a:t>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br>
              <a:rPr lang="en-GB" dirty="0"/>
            </a:br>
            <a:r>
              <a:rPr lang="en-GB" dirty="0"/>
              <a:t>This slide has pictures</a:t>
            </a:r>
            <a:r>
              <a:rPr lang="en-GB" baseline="0" dirty="0"/>
              <a:t> instead of text to elicit the recall of the nouns themselves, as well as their gender.</a:t>
            </a:r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8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Farbengedicht</a:t>
            </a:r>
            <a:endParaRPr lang="en-GB" dirty="0" smtClean="0"/>
          </a:p>
          <a:p>
            <a:r>
              <a:rPr lang="en-GB" dirty="0" smtClean="0"/>
              <a:t>This poem was written by a former Y8 student after 4 weeks of learning German.  The structure</a:t>
            </a:r>
            <a:r>
              <a:rPr lang="en-GB" baseline="0" dirty="0" smtClean="0"/>
              <a:t> is simple.  </a:t>
            </a:r>
            <a:br>
              <a:rPr lang="en-GB" baseline="0" dirty="0" smtClean="0"/>
            </a:br>
            <a:r>
              <a:rPr lang="en-GB" baseline="0" dirty="0" smtClean="0"/>
              <a:t>65% words have been learnt previously (if following the NCELP SOW and using its resources)</a:t>
            </a:r>
            <a:br>
              <a:rPr lang="en-GB" baseline="0" dirty="0" smtClean="0"/>
            </a:br>
            <a:r>
              <a:rPr lang="en-GB" baseline="0" dirty="0" smtClean="0"/>
              <a:t>47% words are cognates (some of this category overlap with known words)</a:t>
            </a:r>
            <a:br>
              <a:rPr lang="en-GB" baseline="0" dirty="0" smtClean="0"/>
            </a:br>
            <a:r>
              <a:rPr lang="en-GB" baseline="0" dirty="0" smtClean="0"/>
              <a:t>74% words are in the 1000 most frequent words, 82% in the most frequent 2000 words.</a:t>
            </a:r>
            <a:br>
              <a:rPr lang="en-GB" baseline="0" dirty="0" smtClean="0"/>
            </a:br>
            <a:r>
              <a:rPr lang="en-GB" baseline="0" dirty="0" smtClean="0"/>
              <a:t>[There is an excel frequency sheet for this text, accompanying the lesson resource.]</a:t>
            </a:r>
            <a:br>
              <a:rPr lang="en-GB" baseline="0" dirty="0" smtClean="0"/>
            </a:br>
            <a:endParaRPr lang="en-GB" baseline="0" dirty="0" smtClean="0"/>
          </a:p>
          <a:p>
            <a:r>
              <a:rPr lang="en-GB" baseline="0" dirty="0" smtClean="0"/>
              <a:t>This is the first longer text in German that students have been introduced to.</a:t>
            </a:r>
            <a:br>
              <a:rPr lang="en-GB" baseline="0" dirty="0" smtClean="0"/>
            </a:br>
            <a:r>
              <a:rPr lang="en-GB" baseline="0" dirty="0" smtClean="0"/>
              <a:t>The audio is provided and the text is animated to appear in sync with the audio, to reduce the cognitive load and support understanding.</a:t>
            </a:r>
            <a:br>
              <a:rPr lang="en-GB" baseline="0" dirty="0" smtClean="0"/>
            </a:br>
            <a:r>
              <a:rPr lang="en-GB" baseline="0" dirty="0" smtClean="0"/>
              <a:t>The poem can be used for: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1] Dictionary work</a:t>
            </a:r>
            <a:br>
              <a:rPr lang="en-GB" baseline="0" dirty="0" smtClean="0"/>
            </a:br>
            <a:r>
              <a:rPr lang="en-GB" baseline="0" dirty="0" smtClean="0"/>
              <a:t>Students identify 5 unknown words and look them up, trying then to translate the line of the poem with the unknown word</a:t>
            </a:r>
            <a:br>
              <a:rPr lang="en-GB" baseline="0" dirty="0" smtClean="0"/>
            </a:br>
            <a:r>
              <a:rPr lang="en-GB" baseline="0" dirty="0" smtClean="0"/>
              <a:t>Note: Several of the unknown words are a) cognates and b) inferable from the context of the poem (colours of things) and familiar words surrounding.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2] Group translation</a:t>
            </a:r>
            <a:br>
              <a:rPr lang="en-GB" baseline="0" dirty="0" smtClean="0"/>
            </a:br>
            <a:r>
              <a:rPr lang="en-GB" baseline="0" dirty="0" smtClean="0"/>
              <a:t>Students work in small groups to translate the poem into English, paying attention to the use of articles (both definite and indefinite appear in the poem)</a:t>
            </a:r>
          </a:p>
          <a:p>
            <a:endParaRPr lang="en-GB" baseline="0" dirty="0" smtClean="0"/>
          </a:p>
          <a:p>
            <a:r>
              <a:rPr lang="en-GB" baseline="0" dirty="0" smtClean="0"/>
              <a:t>3] Adaptation and creation (extension)</a:t>
            </a:r>
            <a:br>
              <a:rPr lang="en-GB" baseline="0" dirty="0" smtClean="0"/>
            </a:br>
            <a:r>
              <a:rPr lang="en-GB" baseline="0" dirty="0" smtClean="0"/>
              <a:t>Students write 6 lines of poem, using the same structure, changing the nouns and colours.</a:t>
            </a:r>
            <a:br>
              <a:rPr lang="en-GB" baseline="0" dirty="0" smtClean="0"/>
            </a:br>
            <a:r>
              <a:rPr lang="en-GB" baseline="0" dirty="0" smtClean="0"/>
              <a:t>Note: this would follow whole class discussion of the group translations, including a focus on the author’s choice of ‘a’ or ‘the’.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6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final</a:t>
            </a:r>
            <a:r>
              <a:rPr lang="en-GB" baseline="0" dirty="0" smtClean="0"/>
              <a:t> lesson activity can always be to review words from the week.</a:t>
            </a:r>
            <a:br>
              <a:rPr lang="en-GB" baseline="0" dirty="0" smtClean="0"/>
            </a:br>
            <a:r>
              <a:rPr lang="en-GB" baseline="0" dirty="0" smtClean="0"/>
              <a:t>These will be on Quizlet for students to consolidate their knowledge during the week.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9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denkst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du? What do you think? (Elicit the meaning of this from students).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sheet could be part of a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homework task for Week 3 vocabulary, if desired.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Students have met this checklist in previous weeks.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learning involves knowing different aspects of a word.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can use this checklist when to check what they know when they are learning new words, or revising ones they already know.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word the checklist asks students to asses whether the following statement apply: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 have seen this word before.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 know what the word means.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 can read the word aloud.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 can spell the word correctly.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 can use the word in a sentence.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then </a:t>
            </a:r>
            <a:r>
              <a:rPr lang="en-GB" dirty="0"/>
              <a:t>translate the word and try to use it in a sentence.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suggest giving students a print out of the template they can refer to throughout the year.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US" dirty="0"/>
              <a:t>A word template is available on the NCELP resource portal. </a:t>
            </a:r>
          </a:p>
          <a:p>
            <a:r>
              <a:rPr lang="en-US" dirty="0"/>
              <a:t>https://</a:t>
            </a:r>
            <a:r>
              <a:rPr lang="en-US" dirty="0" err="1"/>
              <a:t>resources.ncelp.org</a:t>
            </a:r>
            <a:r>
              <a:rPr lang="en-US" dirty="0"/>
              <a:t>/concern/resources/gf06g264k?locale=</a:t>
            </a:r>
            <a:r>
              <a:rPr lang="en-US" dirty="0" err="1"/>
              <a:t>en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55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129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2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3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86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42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5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3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6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2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5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2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6" y="57493"/>
            <a:ext cx="1495088" cy="1544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9373" y="494270"/>
            <a:ext cx="5301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Was </a:t>
            </a:r>
            <a:r>
              <a:rPr lang="en-GB" sz="40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ist</a:t>
            </a:r>
            <a:r>
              <a:rPr lang="en-GB" sz="4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das?</a:t>
            </a:r>
          </a:p>
        </p:txBody>
      </p:sp>
      <p:sp>
        <p:nvSpPr>
          <p:cNvPr id="6" name="Rectangle 5"/>
          <p:cNvSpPr/>
          <p:nvPr/>
        </p:nvSpPr>
        <p:spPr>
          <a:xfrm>
            <a:off x="-3581" y="5416194"/>
            <a:ext cx="3927495" cy="978485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6290" y="5434481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endParaRPr lang="en-GB" sz="4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3914" y="5416194"/>
            <a:ext cx="4240032" cy="981923"/>
          </a:xfrm>
          <a:prstGeom prst="rect">
            <a:avLst/>
          </a:prstGeom>
          <a:solidFill>
            <a:srgbClr val="EA2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1572" y="5434772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eine</a:t>
            </a:r>
            <a:endParaRPr lang="en-GB" sz="4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65180" y="5416193"/>
            <a:ext cx="4126820" cy="9784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0721" y="5434481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endParaRPr lang="en-GB" sz="4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37254E-C938-A14D-A74D-5D6D6F429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23" y="550014"/>
            <a:ext cx="2808095" cy="2103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2D659EB-77B3-ED44-9826-3A6089129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7" y="1670811"/>
            <a:ext cx="2632588" cy="15955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914088-C7A8-474B-A60A-B14132DB71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7" y="3561287"/>
            <a:ext cx="1360265" cy="1821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824560-AA0D-5B49-B718-7715126BC7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2"/>
          <a:stretch/>
        </p:blipFill>
        <p:spPr>
          <a:xfrm>
            <a:off x="6914409" y="440727"/>
            <a:ext cx="1948239" cy="25345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8183EDC-11E8-914F-8B01-AD52B1A161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18" y="3179799"/>
            <a:ext cx="2857500" cy="1936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7C91B7-38B3-DC4B-92EE-6D8CA5E8B2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7" y="3379481"/>
            <a:ext cx="1529661" cy="15373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F9C41D7-05EE-1847-90DE-053168F11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30" y="1175444"/>
            <a:ext cx="3069484" cy="22151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08DCD50-3D54-C04A-84A8-ECB7CC1D0231}"/>
              </a:ext>
            </a:extLst>
          </p:cNvPr>
          <p:cNvGrpSpPr/>
          <p:nvPr/>
        </p:nvGrpSpPr>
        <p:grpSpPr>
          <a:xfrm>
            <a:off x="4812213" y="3450452"/>
            <a:ext cx="2118718" cy="1771838"/>
            <a:chOff x="5398466" y="4221579"/>
            <a:chExt cx="2118718" cy="177183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057CB15-D3F0-4749-B010-DCDFB8A7A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466" y="4997507"/>
              <a:ext cx="1005969" cy="99591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3557B85-4D48-2B48-B2DD-D92342337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435" y="4985249"/>
              <a:ext cx="1112749" cy="99591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1AA4CE5C-ADE3-DD41-BA6C-54413FBC9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289" y="4221579"/>
              <a:ext cx="687422" cy="71606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64CBA42-95C3-FE43-8CEC-2209C301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689" y="4330141"/>
              <a:ext cx="527439" cy="601517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D67BA6C-9540-7A4E-8DB2-19928BC8E6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68" y="3228199"/>
            <a:ext cx="877855" cy="18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77778E-6 L -3.95833E-6 7.77778E-6 L -0.16601 0.00394 L -0.37734 0.00788 C -0.38424 0.00811 -0.39101 0.01112 -0.39778 0.01204 C -0.41367 0.01389 -0.42968 0.01436 -0.44557 0.01598 C -0.45612 0.01713 -0.46679 0.01876 -0.47734 0.02014 C -0.47968 0.04815 -0.48177 0.07107 -0.4819 0.10093 C -0.48268 0.32709 -0.4819 0.55348 -0.4819 0.77963 L -0.4819 0.7838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1169 L -0.00234 0.1169 C -0.00312 0.2838 -0.00338 0.4507 -0.00468 0.61783 C -0.00481 0.64074 -0.00573 0.66366 -0.0069 0.68635 C -0.00729 0.69329 -0.00859 0.69977 -0.00924 0.70672 C -0.01015 0.71598 -0.01067 0.72547 -0.01146 0.73496 C -0.01289 0.75116 -0.01419 0.76736 -0.01601 0.78334 C -0.02109 0.82801 -0.0181 0.81065 -0.02291 0.83588 C -0.02369 0.8507 -0.02396 0.86574 -0.02513 0.88033 C -0.02552 0.88449 -0.02695 0.8882 -0.02747 0.89236 C -0.02851 0.90186 -0.02851 0.91158 -0.02968 0.92084 C -0.03073 0.92894 -0.03424 0.94491 -0.03424 0.94491 C -0.0375 1.01899 -0.03659 0.97986 -0.03659 1.06227 L -0.03659 1.06227 " pathEditMode="relative" ptsTypes="AAAAAAAAAAAA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3.54167E-6 1.48148E-6 C 0.00417 0.07523 -0.00195 0.01528 0.00677 0.05648 C 0.00781 0.06157 0.00833 0.06713 0.00899 0.07268 C 0.0099 0.0794 0.0099 0.08634 0.01133 0.09282 C 0.01224 0.09745 0.01432 0.10092 0.01589 0.10486 C 0.01667 0.10903 0.01732 0.11296 0.0181 0.11713 C 0.01953 0.12384 0.02136 0.13032 0.02266 0.13727 C 0.0237 0.14259 0.02409 0.14815 0.025 0.15347 C 0.02565 0.15741 0.02656 0.16134 0.02721 0.16551 C 0.02813 0.17083 0.02865 0.17639 0.02956 0.18171 C 0.03086 0.18981 0.03333 0.19745 0.03412 0.20602 C 0.03685 0.23495 0.03386 0.22338 0.04089 0.24236 C 0.04167 0.2463 0.04271 0.25023 0.04323 0.2544 C 0.04857 0.29699 0.04258 0.26342 0.04779 0.29074 C 0.04857 0.30625 0.05065 0.3463 0.05234 0.36342 C 0.05287 0.36898 0.05391 0.3743 0.05456 0.37963 C 0.05547 0.38773 0.05612 0.39583 0.0569 0.40393 C 0.05755 0.43495 0.05938 0.53727 0.06133 0.57755 C 0.06172 0.58449 0.06302 0.59097 0.06367 0.59792 C 0.06445 0.60579 0.06524 0.61389 0.06589 0.62199 C 0.07253 0.79676 0.06823 0.6625 0.06823 1.02592 L 0.06823 1.02592 " pathEditMode="relative" ptsTypes="AAAAAAAAAAAAAAAAAAAAA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19144 L 0.01432 0.19144 C 0.00664 0.19399 -0.00105 0.19584 -0.00847 0.19931 C -0.01237 0.20116 -0.01602 0.20487 -0.0198 0.20741 C -0.02214 0.20903 -0.02435 0.20996 -0.0267 0.21158 C -0.03047 0.21412 -0.03412 0.21713 -0.03803 0.21968 C -0.0448 0.22385 -0.05248 0.22454 -0.05847 0.23172 C -0.06081 0.23449 -0.06316 0.23658 -0.06524 0.23982 C -0.06771 0.24352 -0.06941 0.24885 -0.07214 0.25186 C -0.07553 0.25579 -0.07995 0.25649 -0.08347 0.25996 C -0.09271 0.26922 -0.09089 0.27269 -0.09935 0.2801 C -0.11498 0.29399 -0.09597 0.26644 -0.1198 0.30047 C -0.12357 0.30579 -0.12748 0.31088 -0.13125 0.31644 C -0.13282 0.31899 -0.13412 0.32223 -0.13581 0.32454 C -0.13868 0.32894 -0.1418 0.33264 -0.1448 0.33681 C -0.14558 0.34074 -0.14649 0.34468 -0.14714 0.34885 C -0.14792 0.35417 -0.14844 0.35973 -0.14935 0.36505 C -0.15222 0.38125 -0.15847 0.41343 -0.15847 0.41343 C -0.16303 0.53565 -0.15873 0.40926 -0.16303 0.58727 C -0.16368 0.61135 -0.16459 0.63565 -0.16524 0.65996 C -0.16615 0.6882 -0.1668 0.71644 -0.16758 0.74468 C -0.17019 1.15811 -0.1698 0.98449 -0.1698 1.26598 L -0.1698 1.26598 " pathEditMode="relative" ptsTypes="AAAAAAAA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03704E-6 L 2.91667E-6 7.03704E-6 C 0.00247 0.04677 0.00417 0.07385 0.00456 0.12524 C 0.01094 0.89908 -0.01849 0.63056 0.01133 0.89677 C 0.01354 0.94306 0.01263 0.93612 0.01588 0.97362 C 0.01654 0.98172 0.01823 0.99792 0.01823 0.99792 L 0.01823 0.99792 " pathEditMode="relative" ptsTypes="AAAAA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4.58333E-6 -3.7037E-7 C 0.00833 -0.00416 0.01666 -0.00787 0.025 -0.01226 C 0.03177 -0.01574 0.03841 -0.02129 0.04544 -0.0243 C 0.05065 -0.02662 0.05612 -0.02615 0.06133 -0.02824 C 0.07278 -0.03287 0.08372 -0.04143 0.09544 -0.04444 C 0.10065 -0.04583 0.10599 -0.04699 0.11133 -0.04861 C 0.11888 -0.05092 0.12643 -0.05463 0.13398 -0.05671 C 0.14232 -0.05879 0.15065 -0.05902 0.15898 -0.06064 C 0.1651 -0.0618 0.17109 -0.06435 0.17721 -0.06481 C 0.21432 -0.06713 0.25143 -0.06736 0.28854 -0.06875 C 0.30924 -0.07801 0.28424 -0.06759 0.32044 -0.07685 C 0.32344 -0.07754 0.32643 -0.07986 0.32943 -0.08078 C 0.33398 -0.0824 0.33867 -0.0831 0.3431 -0.08495 C 0.34544 -0.08588 0.34752 -0.08819 0.35 -0.08889 C 0.35742 -0.09097 0.3651 -0.09166 0.37265 -0.09305 C 0.37721 -0.0956 0.38164 -0.0993 0.38633 -0.10115 C 0.40768 -0.10902 0.42161 -0.10995 0.4431 -0.11319 C 0.45416 -0.12615 0.44948 -0.12268 0.4681 -0.12939 C 0.49284 -0.13819 0.49609 -0.1375 0.52044 -0.14143 C 0.53398 -0.14745 0.53164 -0.14652 0.55 -0.15347 C 0.55377 -0.15509 0.55755 -0.15648 0.56133 -0.15764 C 0.56653 -0.15926 0.57187 -0.16018 0.57721 -0.16157 C 0.58099 -0.16273 0.58476 -0.16527 0.58854 -0.16574 C 0.61133 -0.16805 0.63398 -0.16828 0.65677 -0.16967 C 0.67916 -0.17963 0.64974 -0.16759 0.6931 -0.17777 C 0.69557 -0.17847 0.69765 -0.18078 0.7 -0.18194 C 0.70364 -0.18356 0.70755 -0.18449 0.71133 -0.18588 C 0.73177 -0.18055 0.76992 -0.20625 0.77265 -0.16967 C 0.7918 0.07848 0.77187 0.33125 0.77044 0.58172 C 0.77044 0.58588 0.76862 0.58959 0.7681 0.59375 C 0.76719 0.60186 0.76666 0.60996 0.76588 0.61806 C 0.76523 0.62477 0.76419 0.63149 0.76354 0.6382 C 0.76198 0.65787 0.76133 0.68311 0.75898 0.70301 C 0.75859 0.70718 0.75755 0.71088 0.75677 0.71505 C 0.75599 0.72986 0.7556 0.74468 0.75456 0.75949 C 0.75403 0.76505 0.75234 0.77014 0.75221 0.7757 C 0.75169 0.79584 0.75221 0.81598 0.75221 0.83635 L 0.75221 0.83635 " pathEditMode="relative" ptsTypes="AAAAAAAAAAAAAAAAAAAAAAAAAAAAAAAAAAAAA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92593E-6 L 1.66667E-6 5.92593E-6 C 0.0181 -0.00555 0.03646 -0.00902 0.05443 -0.0162 C 0.09739 -0.03356 0.03372 -0.02916 0.1 -0.04444 L 0.15221 -0.05671 C 0.18294 -0.08009 0.15742 -0.06319 0.20898 -0.08101 C 0.21523 -0.0831 0.22122 -0.08611 0.22721 -0.08888 C 0.22956 -0.09004 0.23177 -0.09212 0.23411 -0.09305 C 0.24232 -0.09629 0.25078 -0.09768 0.25911 -0.10115 C 0.26367 -0.103 0.2681 -0.10694 0.27265 -0.10925 C 0.28073 -0.11296 0.29518 -0.11805 0.30456 -0.12129 C 0.30833 -0.12407 0.31198 -0.12731 0.31588 -0.12939 C 0.31953 -0.13148 0.32344 -0.13171 0.32721 -0.13333 C 0.33255 -0.13587 0.33789 -0.13888 0.3431 -0.14143 C 0.34544 -0.14421 0.34739 -0.14814 0.35 -0.14953 C 0.35807 -0.1537 0.36666 -0.15462 0.375 -0.15763 C 0.37799 -0.15879 0.38099 -0.16064 0.38411 -0.1618 C 0.39232 -0.16458 0.40065 -0.16736 0.40911 -0.1699 C 0.42213 -0.17337 0.43685 -0.17523 0.45 -0.17777 C 0.49088 -0.18587 0.4418 -0.178 0.49544 -0.18587 C 0.53802 -0.19861 0.4668 -0.178 0.53411 -0.19398 C 0.53724 -0.19467 0.5401 -0.19699 0.54323 -0.19814 C 0.55143 -0.20092 0.55976 -0.20486 0.56823 -0.20624 C 0.60377 -0.21157 0.675 -0.21828 0.675 -0.21828 C 0.71028 -0.23611 0.69258 -0.23611 0.67721 -0.12129 C 0.67513 -0.10509 0.67278 -0.08888 0.67044 -0.07291 C 0.66966 -0.06736 0.66992 -0.06134 0.66823 -0.05671 L 0.66367 -0.04444 C 0.66289 -0.03518 0.66289 -0.02546 0.66133 -0.0162 C 0.65911 -0.00231 0.65482 0.01042 0.65221 0.02408 C 0.65156 0.02825 0.65052 0.03218 0.65 0.03635 C 0.64909 0.04283 0.64857 0.04977 0.64778 0.05649 C 0.64505 0.07755 0.64023 0.10533 0.63411 0.12107 L 0.61823 0.16158 C 0.61497 0.17825 0.61159 0.19862 0.60677 0.21413 C 0.60195 0.2294 0.59453 0.24213 0.59088 0.25857 C 0.58528 0.28311 0.58867 0.27269 0.58177 0.29075 C 0.57305 0.33751 0.58307 0.28658 0.55221 0.39584 C 0.55117 0.39954 0.55104 0.40417 0.55 0.40788 C 0.54726 0.4176 0.54388 0.42663 0.54088 0.43635 C 0.53932 0.44144 0.5375 0.44676 0.53633 0.45232 C 0.53515 0.45811 0.53385 0.47454 0.53177 0.48079 C 0.52943 0.48797 0.52265 0.50047 0.52044 0.50903 C 0.51627 0.52477 0.51354 0.54167 0.50911 0.55741 C 0.50755 0.56274 0.50625 0.56829 0.50456 0.57362 C 0.50312 0.57778 0.50117 0.58149 0.5 0.58565 C 0.49818 0.59213 0.49726 0.59954 0.49544 0.60602 C 0.49427 0.61019 0.49232 0.61389 0.49088 0.61806 C 0.48854 0.62477 0.48646 0.63149 0.48411 0.6382 C 0.48268 0.64237 0.48073 0.64607 0.47956 0.65047 C 0.47695 0.6595 0.47526 0.66945 0.47265 0.67871 C 0.46992 0.68843 0.4664 0.69723 0.46367 0.70695 C 0.46185 0.71343 0.46094 0.72061 0.45911 0.72709 C 0.45781 0.73149 0.45586 0.73496 0.45456 0.73936 C 0.45286 0.74445 0.45143 0.75001 0.45 0.75533 C 0.44922 0.76088 0.44896 0.76644 0.44765 0.77153 C 0.44661 0.77593 0.44453 0.7794 0.4431 0.7838 C 0.43164 0.81968 0.44518 0.78241 0.43411 0.81204 C 0.43333 0.81737 0.4332 0.82315 0.43177 0.82825 C 0.43086 0.83149 0.42812 0.83264 0.42721 0.83612 C 0.41953 0.86852 0.4293 0.84491 0.42265 0.86852 C 0.42148 0.87292 0.41927 0.87616 0.4181 0.88056 C 0.41627 0.88843 0.41627 0.89792 0.41367 0.90487 L 0.40911 0.91713 L 0.40911 0.91713 " pathEditMode="relative" ptsTypes="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1.11111E-6 C -0.00768 -0.00278 -0.01523 -0.00509 -0.02278 -0.0081 C -0.02734 -0.01019 -0.03776 -0.01829 -0.04101 -0.02037 C -0.04544 -0.02315 -0.05026 -0.02477 -0.05455 -0.02847 C -0.05859 -0.03171 -0.06185 -0.0375 -0.06588 -0.04051 C -0.06953 -0.04306 -0.07356 -0.04283 -0.07734 -0.04445 C -0.10651 -0.05741 -0.08125 -0.04676 -0.10455 -0.06065 C -0.11328 -0.06574 -0.11276 -0.06296 -0.12044 -0.06875 C -0.13984 -0.08357 -0.11914 -0.06898 -0.13867 -0.08889 C -0.14075 -0.09121 -0.14323 -0.09144 -0.14544 -0.09306 C -0.14935 -0.0956 -0.15312 -0.09792 -0.15677 -0.10116 C -0.15924 -0.10324 -0.16132 -0.10671 -0.16367 -0.10926 C -0.16653 -0.11227 -0.16966 -0.11458 -0.17278 -0.11736 C -0.18047 -0.13102 -0.18033 -0.13264 -0.19544 -0.14144 C -0.2 -0.14421 -0.20481 -0.14583 -0.20911 -0.14954 C -0.2151 -0.15486 -0.22083 -0.16204 -0.22721 -0.16574 C -0.23177 -0.16852 -0.23672 -0.16945 -0.24088 -0.17384 C -0.24466 -0.17778 -0.24817 -0.18264 -0.25221 -0.18588 C -0.25507 -0.1882 -0.25833 -0.18843 -0.26132 -0.19005 C -0.26367 -0.19121 -0.26588 -0.19259 -0.2681 -0.19398 C -0.28658 -0.21574 -0.26211 -0.18866 -0.28411 -0.20625 C -0.28815 -0.20926 -0.2914 -0.21482 -0.29544 -0.21829 C -0.29908 -0.22153 -0.30299 -0.22384 -0.30677 -0.22639 C -0.30898 -0.22778 -0.31145 -0.22847 -0.31354 -0.23033 C -0.31601 -0.23264 -0.32031 -0.24329 -0.32044 -0.23843 C -0.32265 0.16551 -0.32044 0.56944 -0.32044 0.97361 L -0.32044 0.97361 " pathEditMode="relative" ptsTypes="AAAAAAAAAAAAAAAAAAAAAAAAAA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3.33333E-6 2.96296E-6 C -0.00769 -0.0081 -0.01485 -0.01736 -0.02279 -0.02431 C -0.03151 -0.03218 -0.0487 -0.04167 -0.05912 -0.05255 C -0.08295 -0.07732 -0.06901 -0.06991 -0.08868 -0.07685 C -0.09401 -0.08218 -0.09909 -0.08843 -0.10456 -0.09306 C -0.10899 -0.09653 -0.11433 -0.0963 -0.11823 -0.10116 C -0.12058 -0.10371 -0.12292 -0.10602 -0.12513 -0.10926 C -0.1267 -0.11158 -0.12774 -0.11528 -0.12956 -0.11713 C -0.13321 -0.12084 -0.13724 -0.12269 -0.14102 -0.12523 C -0.14323 -0.1294 -0.14519 -0.13403 -0.14779 -0.1375 C -0.15053 -0.14097 -0.15391 -0.14259 -0.15691 -0.1456 C -0.16081 -0.14931 -0.16459 -0.15347 -0.16823 -0.15764 C -0.19271 -0.18565 -0.18021 -0.17824 -0.19779 -0.18588 C -0.20235 -0.19259 -0.20651 -0.20023 -0.21146 -0.20625 C -0.21342 -0.20857 -0.21615 -0.2081 -0.21823 -0.21019 C -0.22605 -0.21759 -0.23308 -0.22732 -0.24102 -0.23449 C -0.24401 -0.23704 -0.24727 -0.23912 -0.25013 -0.24259 C -0.25183 -0.24468 -0.25287 -0.24838 -0.25456 -0.2507 C -0.25821 -0.25509 -0.26211 -0.2588 -0.26602 -0.26273 C -0.26901 -0.26574 -0.27227 -0.26736 -0.27513 -0.27084 C -0.28972 -0.28935 -0.27344 -0.27917 -0.29102 -0.28704 C -0.29323 -0.28959 -0.29532 -0.29306 -0.29779 -0.29514 C -0.30066 -0.29722 -0.30391 -0.29746 -0.30691 -0.29908 C -0.31185 -0.30162 -0.31875 -0.30602 -0.32279 -0.31111 C -0.3254 -0.31459 -0.32722 -0.31968 -0.32969 -0.32338 C -0.33946 -0.33773 -0.33308 -0.32639 -0.34323 -0.33542 C -0.35261 -0.34375 -0.34753 -0.34167 -0.35469 -0.35162 C -0.35678 -0.35463 -0.35912 -0.35695 -0.36146 -0.35972 C -0.3668 -0.37384 -0.36381 -0.37153 -0.37279 -0.37593 C -0.37878 -0.37871 -0.39102 -0.38403 -0.39102 -0.38403 C -0.39297 -0.3875 -0.40131 -0.40764 -0.40235 -0.37986 C -0.41368 -0.08449 -0.39362 -0.23148 -0.40691 -0.1375 C -0.40769 -0.12408 -0.40847 -0.11042 -0.40912 -0.09699 C -0.41198 -0.04259 -0.40847 -0.06435 -0.41368 -0.03634 C -0.42084 0.06551 -0.41224 -0.04005 -0.41823 0.0081 C -0.42227 0.03981 -0.41888 0.03426 -0.42513 0.07268 C -0.4306 0.10671 -0.43737 0.14004 -0.44323 0.17361 C -0.44415 0.17893 -0.44454 0.18472 -0.44558 0.18981 C -0.45053 0.21435 -0.45691 0.23796 -0.46146 0.2625 C -0.46823 0.3 -0.47383 0.33796 -0.47969 0.37569 C -0.48308 0.39815 -0.48112 0.40347 -0.48646 0.42824 C -0.48803 0.43565 -0.49102 0.44166 -0.49323 0.44861 C -0.49401 0.45532 -0.49467 0.46204 -0.49558 0.46875 C -0.49922 0.49653 -0.50925 0.56389 -0.51368 0.57778 C -0.52487 0.6125 -0.52058 0.59606 -0.52735 0.62639 C -0.52813 0.63704 -0.528 0.64815 -0.52969 0.65856 C -0.53034 0.66342 -0.53308 0.6662 -0.53412 0.67083 C -0.53698 0.68264 -0.5392 0.69467 -0.54102 0.70717 C -0.54297 0.72037 -0.5431 0.73449 -0.54558 0.74745 C -0.54636 0.75162 -0.54727 0.75555 -0.54779 0.75972 C -0.55391 0.80324 -0.54558 0.75833 -0.55469 0.79606 C -0.5556 0.8 -0.55625 0.80416 -0.55691 0.8081 C -0.55782 0.81342 -0.55912 0.8243 -0.55912 0.8243 L -0.55912 0.82847 " pathEditMode="relative" ptsTypes="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09" y="298931"/>
            <a:ext cx="6096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Farben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/>
            </a:r>
            <a:b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</a:t>
            </a:r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ist rot?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 Apfel ist rot!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Das Blut </a:t>
            </a:r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ist rot!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</a:t>
            </a:r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ist gelb?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Die Sonne ist gelb!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Eine Banane ist gelb!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ist blau?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Der Himmel ist blau!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Das Meer </a:t>
            </a:r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ist blau!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ist grün?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Das Gras ist grün!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 Baum ist </a:t>
            </a:r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grün!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Action Button: Forward or Next 2">
            <a:hlinkClick r:id="" action="ppaction://hlinkshowjump?jump=nextslide" highlightClick="1">
              <a:snd r:embed="rId3" name="Farben_poem.wav"/>
            </a:hlinkClick>
          </p:cNvPr>
          <p:cNvSpPr/>
          <p:nvPr/>
        </p:nvSpPr>
        <p:spPr>
          <a:xfrm>
            <a:off x="11249855" y="95651"/>
            <a:ext cx="673769" cy="613610"/>
          </a:xfrm>
          <a:prstGeom prst="actionButtonForwardNext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37140" y="118222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ist schwarz?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Die Nacht ist schwarz!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Die Tinte ist schwarz!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ist rosa?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Eine Rose ist rosa!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 Lippenstift ist rosa!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ist orange?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 Sonnenuntergang ist orange!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ist lila?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Eine Aubergine ist lila!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Was hat alle Farben?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 Regenbogen hat alle Farben!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8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05072E53-312B-7749-993C-7AB3B2D30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820" y="118673"/>
            <a:ext cx="896536" cy="6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032879" y="1214269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030513" y="1214267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0716252" y="1202841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0740940" y="1202841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0716252" y="5359100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716252" y="3186743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0957731" y="1044990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0933043" y="5178572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79285" y="5370526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769615" y="5589520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ANFANG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2177144" y="542258"/>
          <a:ext cx="5991721" cy="56223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3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1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06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2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Word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English meaning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ich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am (BE)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klein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small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groß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big, tall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rot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gelb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yellow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blau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blue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wie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how?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and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die Form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shape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i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der Mensch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i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human being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i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das Ding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i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5274507" y="1042614"/>
            <a:ext cx="2379502" cy="5026921"/>
            <a:chOff x="12945104" y="1283422"/>
            <a:chExt cx="2379502" cy="5026921"/>
          </a:xfrm>
        </p:grpSpPr>
        <p:sp>
          <p:nvSpPr>
            <p:cNvPr id="28" name="Rectangle 27"/>
            <p:cNvSpPr/>
            <p:nvPr/>
          </p:nvSpPr>
          <p:spPr>
            <a:xfrm>
              <a:off x="12945104" y="1283422"/>
              <a:ext cx="2379501" cy="337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45105" y="1719960"/>
              <a:ext cx="2379501" cy="349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945105" y="2138239"/>
              <a:ext cx="2379501" cy="34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2945105" y="2599507"/>
              <a:ext cx="2379501" cy="307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945105" y="3015983"/>
              <a:ext cx="2379501" cy="339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945105" y="3424197"/>
              <a:ext cx="2379501" cy="355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945105" y="3863927"/>
              <a:ext cx="2379501" cy="357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945104" y="4298485"/>
              <a:ext cx="2379501" cy="362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2945105" y="4730064"/>
              <a:ext cx="2379501" cy="356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2945104" y="5179539"/>
              <a:ext cx="2379501" cy="331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2945104" y="5579197"/>
              <a:ext cx="2379501" cy="331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945104" y="5978855"/>
              <a:ext cx="2379501" cy="331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719006" y="1042614"/>
            <a:ext cx="2313524" cy="5026921"/>
            <a:chOff x="12945104" y="1283422"/>
            <a:chExt cx="2379502" cy="5026921"/>
          </a:xfrm>
        </p:grpSpPr>
        <p:sp>
          <p:nvSpPr>
            <p:cNvPr id="42" name="Rectangle 41"/>
            <p:cNvSpPr/>
            <p:nvPr/>
          </p:nvSpPr>
          <p:spPr>
            <a:xfrm>
              <a:off x="12945104" y="1283422"/>
              <a:ext cx="2379501" cy="337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945105" y="1719960"/>
              <a:ext cx="2379501" cy="349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2945105" y="2138239"/>
              <a:ext cx="2379501" cy="34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2945105" y="2599507"/>
              <a:ext cx="2379501" cy="307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2945105" y="3015983"/>
              <a:ext cx="2379501" cy="339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2945105" y="3424197"/>
              <a:ext cx="2379501" cy="355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945105" y="3863927"/>
              <a:ext cx="2379501" cy="357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945104" y="4298485"/>
              <a:ext cx="2379501" cy="362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945105" y="4730064"/>
              <a:ext cx="2379501" cy="356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945104" y="5179539"/>
              <a:ext cx="2379501" cy="331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945104" y="5579197"/>
              <a:ext cx="2379501" cy="331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2945104" y="5978855"/>
              <a:ext cx="2379501" cy="331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7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7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C7A434B-09FE-584B-8B7B-BE1D27CD4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0" y="404038"/>
            <a:ext cx="3867619" cy="54926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90C7C92-EADB-3948-A8E7-7A89A3B11411}"/>
              </a:ext>
            </a:extLst>
          </p:cNvPr>
          <p:cNvSpPr/>
          <p:nvPr/>
        </p:nvSpPr>
        <p:spPr>
          <a:xfrm>
            <a:off x="4961859" y="1010392"/>
            <a:ext cx="6585099" cy="3242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1. I have seen this word before.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2. I know what the word means.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3. I can read the word aloud.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4. I can spell the word correctly.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5. I can use the word in a sentence.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689466-0657-BF48-B60B-6CECEFDD2767}"/>
              </a:ext>
            </a:extLst>
          </p:cNvPr>
          <p:cNvSpPr txBox="1"/>
          <p:nvPr/>
        </p:nvSpPr>
        <p:spPr>
          <a:xfrm>
            <a:off x="4961859" y="390633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Was </a:t>
            </a:r>
            <a:r>
              <a:rPr lang="en-GB" sz="32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denkst</a:t>
            </a:r>
            <a:r>
              <a:rPr lang="en-GB" sz="32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du?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E75E5A-1818-4045-A74F-B81BC96F6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1" y="92821"/>
            <a:ext cx="1142934" cy="118039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976625" y="4252433"/>
            <a:ext cx="6585099" cy="1669774"/>
          </a:xfrm>
          <a:prstGeom prst="wedgeRoundRectCallout">
            <a:avLst/>
          </a:prstGeom>
          <a:solidFill>
            <a:srgbClr val="FBF0D5"/>
          </a:solidFill>
          <a:ln w="571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6. For nouns, I know the gender and the correct word for ‘the’</a:t>
            </a:r>
          </a:p>
        </p:txBody>
      </p:sp>
    </p:spTree>
    <p:extLst>
      <p:ext uri="{BB962C8B-B14F-4D97-AF65-F5344CB8AC3E}">
        <p14:creationId xmlns:p14="http://schemas.microsoft.com/office/powerpoint/2010/main" val="17740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Widescreen</PresentationFormat>
  <Paragraphs>108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SimSun</vt:lpstr>
      <vt:lpstr>Arial</vt:lpstr>
      <vt:lpstr>Calibri</vt:lpstr>
      <vt:lpstr>Century Gothic</vt:lpstr>
      <vt:lpstr>Times New Roman</vt:lpstr>
      <vt:lpstr>Tw Cen MT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</cp:revision>
  <dcterms:created xsi:type="dcterms:W3CDTF">2019-09-27T14:35:16Z</dcterms:created>
  <dcterms:modified xsi:type="dcterms:W3CDTF">2019-09-27T14:35:47Z</dcterms:modified>
</cp:coreProperties>
</file>