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8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showGuides="1">
      <p:cViewPr varScale="1">
        <p:scale>
          <a:sx n="113" d="100"/>
          <a:sy n="113" d="100"/>
        </p:scale>
        <p:origin x="37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603B7-3AF5-453F-810D-1E445F069E9F}" type="datetimeFigureOut">
              <a:rPr lang="en-GB" smtClean="0"/>
              <a:t>13/06/2019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30693-CBBC-498E-81EB-DA9F3C22148D}" type="slidenum">
              <a:rPr lang="en-GB" smtClean="0"/>
              <a:t>‹#›</a:t>
            </a:fld>
            <a:endParaRPr lang="en-GB"/>
          </a:p>
        </p:txBody>
      </p:sp>
    </p:spTree>
    <p:extLst>
      <p:ext uri="{BB962C8B-B14F-4D97-AF65-F5344CB8AC3E}">
        <p14:creationId xmlns:p14="http://schemas.microsoft.com/office/powerpoint/2010/main" val="387463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379511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52650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880067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210795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79651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720627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sequence is divided into four parts.</a:t>
            </a:r>
            <a:r>
              <a:rPr lang="en-GB" baseline="0" dirty="0"/>
              <a:t> Variations in pronoun use are gradually phased in.</a:t>
            </a:r>
            <a:endParaRPr lang="en-GB" dirty="0"/>
          </a:p>
          <a:p>
            <a:r>
              <a:rPr lang="en-GB" dirty="0"/>
              <a:t>Part</a:t>
            </a:r>
            <a:r>
              <a:rPr lang="en-GB" baseline="0" dirty="0"/>
              <a:t> 1 (s</a:t>
            </a:r>
            <a:r>
              <a:rPr lang="en-GB" dirty="0"/>
              <a:t>lides</a:t>
            </a:r>
            <a:r>
              <a:rPr lang="en-GB" baseline="0" dirty="0"/>
              <a:t> 2–15): OVS order with an overt subject and object (e.g. al hombre lo llama la mujer)</a:t>
            </a:r>
          </a:p>
          <a:p>
            <a:r>
              <a:rPr lang="en-GB" baseline="0" dirty="0"/>
              <a:t>Part 2 (slides 16–43): OVS order with an overt subject but object pronoun only (e.g. lo llama la </a:t>
            </a:r>
            <a:r>
              <a:rPr lang="en-GB" baseline="0" dirty="0" err="1"/>
              <a:t>mujer</a:t>
            </a:r>
            <a:r>
              <a:rPr lang="en-GB" baseline="0" dirty="0"/>
              <a:t>)</a:t>
            </a:r>
          </a:p>
          <a:p>
            <a:r>
              <a:rPr lang="en-GB" baseline="0" dirty="0"/>
              <a:t>*Includes special narration activity for speaking/listening practice*</a:t>
            </a:r>
          </a:p>
          <a:p>
            <a:r>
              <a:rPr lang="en-GB" baseline="0" dirty="0"/>
              <a:t>Part 3 (slides 45–87): The absence of subject pronouns in SVO order (e.g. llama al hombre)</a:t>
            </a:r>
          </a:p>
          <a:p>
            <a:r>
              <a:rPr lang="en-GB" baseline="0" dirty="0"/>
              <a:t>Part 4 (slides 88–103): The presence of subject pronouns in SVO order (e.g. </a:t>
            </a:r>
            <a:r>
              <a:rPr lang="en-GB" baseline="0" dirty="0" err="1"/>
              <a:t>ella</a:t>
            </a:r>
            <a:r>
              <a:rPr lang="en-GB" baseline="0" dirty="0"/>
              <a:t> llama al hombre)</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56715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 Animations are set up so that the teacher</a:t>
            </a:r>
            <a:r>
              <a:rPr lang="en-GB" b="0" baseline="0" dirty="0"/>
              <a:t> offers whole class feedback after each answer.  (Teachers just need to re-order the animations by clicking on ‘Animation Pane’ and moving all the ‘pictures’ to the end so that the English sentences appear first, students complete all of the task, and then the teacher corrects all answers with the class).</a:t>
            </a:r>
            <a:endParaRPr lang="en-GB" b="0" dirty="0"/>
          </a:p>
          <a:p>
            <a:endParaRPr lang="en-GB" b="0" dirty="0"/>
          </a:p>
          <a:p>
            <a:r>
              <a:rPr lang="en-GB" b="0" dirty="0"/>
              <a:t>Word</a:t>
            </a:r>
            <a:r>
              <a:rPr lang="en-GB" b="0" baseline="0" dirty="0"/>
              <a:t> frequency rankings (1 is the most common word in Spanish):</a:t>
            </a:r>
            <a:endParaRPr lang="en-GB" b="0" dirty="0"/>
          </a:p>
          <a:p>
            <a:r>
              <a:rPr lang="en-GB" b="0" dirty="0"/>
              <a:t>Verb</a:t>
            </a:r>
            <a:r>
              <a:rPr lang="en-GB" b="0" baseline="0" dirty="0"/>
              <a:t>s: </a:t>
            </a:r>
            <a:r>
              <a:rPr lang="en-GB" b="0" baseline="0" dirty="0" err="1"/>
              <a:t>mirar</a:t>
            </a:r>
            <a:r>
              <a:rPr lang="en-GB" b="0" baseline="0" dirty="0"/>
              <a:t> [125]; </a:t>
            </a:r>
            <a:r>
              <a:rPr lang="en-GB" b="0" baseline="0" dirty="0" err="1"/>
              <a:t>llevar</a:t>
            </a:r>
            <a:r>
              <a:rPr lang="en-GB" b="0" baseline="0" dirty="0"/>
              <a:t> [101]; </a:t>
            </a:r>
            <a:r>
              <a:rPr lang="en-GB" b="0" baseline="0" dirty="0" err="1"/>
              <a:t>ver</a:t>
            </a:r>
            <a:r>
              <a:rPr lang="en-GB" b="0" baseline="0" dirty="0"/>
              <a:t> [38]; </a:t>
            </a:r>
            <a:r>
              <a:rPr lang="en-GB" b="0" baseline="0" dirty="0" err="1"/>
              <a:t>seguir</a:t>
            </a:r>
            <a:r>
              <a:rPr lang="en-GB" b="0" baseline="0" dirty="0"/>
              <a:t> [99]; </a:t>
            </a:r>
            <a:r>
              <a:rPr lang="en-GB" b="0" baseline="0" dirty="0" err="1"/>
              <a:t>parar</a:t>
            </a:r>
            <a:r>
              <a:rPr lang="en-GB" b="0" baseline="0" dirty="0"/>
              <a:t> [706]; </a:t>
            </a:r>
            <a:r>
              <a:rPr lang="en-GB" b="0" baseline="0" dirty="0" err="1"/>
              <a:t>besar</a:t>
            </a:r>
            <a:r>
              <a:rPr lang="en-GB" b="0" baseline="0" dirty="0"/>
              <a:t> [1591]; </a:t>
            </a:r>
            <a:r>
              <a:rPr lang="en-GB" b="0" baseline="0" dirty="0" err="1"/>
              <a:t>llamar</a:t>
            </a:r>
            <a:r>
              <a:rPr lang="en-GB" b="0" baseline="0" dirty="0"/>
              <a:t> [122]; </a:t>
            </a:r>
            <a:r>
              <a:rPr lang="en-GB" b="0" baseline="0" dirty="0" err="1"/>
              <a:t>dejar</a:t>
            </a:r>
            <a:r>
              <a:rPr lang="en-GB" b="0" baseline="0" dirty="0"/>
              <a:t> [86]; salir [114]; </a:t>
            </a:r>
            <a:r>
              <a:rPr lang="en-GB" b="0" baseline="0" dirty="0" err="1"/>
              <a:t>destruir</a:t>
            </a:r>
            <a:r>
              <a:rPr lang="en-GB" b="0" baseline="0" dirty="0"/>
              <a:t> [1283].</a:t>
            </a:r>
            <a:endParaRPr lang="en-GB" b="1" baseline="0" dirty="0"/>
          </a:p>
          <a:p>
            <a:r>
              <a:rPr lang="en-GB" b="0" baseline="0" dirty="0"/>
              <a:t>Nouns: hombre [97]; coche [1190]; cámara [903]; seguridad [538]; policía [629]; tráfico [2226].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Source: </a:t>
            </a:r>
            <a:r>
              <a:rPr lang="en-GB" baseline="0" dirty="0"/>
              <a:t>Davies, M. &amp; Davies, K. (2018). </a:t>
            </a:r>
            <a:r>
              <a:rPr lang="en-GB" i="1" baseline="0" dirty="0"/>
              <a:t>A frequency dictionary of Spanish: Core vocabulary for learners </a:t>
            </a:r>
            <a:r>
              <a:rPr lang="en-GB" i="0" baseline="0" dirty="0"/>
              <a:t>(2</a:t>
            </a:r>
            <a:r>
              <a:rPr lang="en-GB" i="0" baseline="30000" dirty="0"/>
              <a:t>nd</a:t>
            </a:r>
            <a:r>
              <a:rPr lang="en-GB" i="0" baseline="0" dirty="0"/>
              <a:t> ed.)</a:t>
            </a:r>
            <a:r>
              <a:rPr lang="en-GB" baseline="0" dirty="0"/>
              <a:t>. London: Routledge. </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02375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Note: </a:t>
            </a:r>
            <a:r>
              <a:rPr lang="en-GB" b="0" dirty="0"/>
              <a:t>Here the audio</a:t>
            </a:r>
            <a:r>
              <a:rPr lang="en-GB" b="0" baseline="0" dirty="0"/>
              <a:t> is activated for each sentence by clicking on the number.  The audio is heard twice, but can be clicked again to repeat.  Answers appear on each click.  The task sentences are not animated. Teachers can choose whether to listen and correct each one or complete the whole task, and then correct (without making any changes to the slide animations)</a:t>
            </a:r>
            <a:br>
              <a:rPr lang="en-GB" b="0" baseline="0" dirty="0"/>
            </a:br>
            <a:endParaRPr lang="en-GB" b="0" dirty="0"/>
          </a:p>
          <a:p>
            <a:pPr marL="0" indent="0">
              <a:buNone/>
            </a:pPr>
            <a:r>
              <a:rPr lang="en-GB" b="1" dirty="0"/>
              <a:t>Transcript:</a:t>
            </a:r>
            <a:r>
              <a:rPr lang="en-GB" b="1" baseline="0" dirty="0"/>
              <a:t> </a:t>
            </a:r>
            <a:r>
              <a:rPr lang="en-GB" baseline="0" dirty="0"/>
              <a:t>1. </a:t>
            </a:r>
            <a:r>
              <a:rPr lang="en-GB" dirty="0"/>
              <a:t>La mujer llama al hombre. / 2. A la mujer</a:t>
            </a:r>
            <a:r>
              <a:rPr lang="en-GB" baseline="0" dirty="0"/>
              <a:t> l</a:t>
            </a:r>
            <a:r>
              <a:rPr lang="en-GB" dirty="0"/>
              <a:t>a ve</a:t>
            </a:r>
            <a:r>
              <a:rPr lang="en-GB" baseline="0" dirty="0"/>
              <a:t> el hombre. / 3. La mujer sigue al hombre. / 4. A la mujer la lleva el hombre en su </a:t>
            </a:r>
            <a:r>
              <a:rPr lang="en-GB" baseline="0" dirty="0" err="1"/>
              <a:t>coche</a:t>
            </a:r>
            <a:r>
              <a:rPr lang="en-GB" baseline="0" dirty="0"/>
              <a:t>. / 5. La mujer observa al hombre. / 6. La mujer saluda al hombre. / 7. la </a:t>
            </a:r>
            <a:r>
              <a:rPr lang="en-GB" baseline="0" dirty="0" err="1"/>
              <a:t>mujer</a:t>
            </a:r>
            <a:r>
              <a:rPr lang="en-GB" baseline="0" dirty="0"/>
              <a:t> </a:t>
            </a:r>
            <a:r>
              <a:rPr lang="en-GB" baseline="0" dirty="0" err="1"/>
              <a:t>esconde</a:t>
            </a:r>
            <a:r>
              <a:rPr lang="en-GB" baseline="0" dirty="0"/>
              <a:t> al hombre. / 8. A la mujer la </a:t>
            </a:r>
            <a:r>
              <a:rPr lang="en-GB" baseline="0" dirty="0" err="1"/>
              <a:t>contacta</a:t>
            </a:r>
            <a:r>
              <a:rPr lang="en-GB" baseline="0" dirty="0"/>
              <a:t> el hombre. / 9. La mujer ayuda al hombre. / 10. A la mujer la </a:t>
            </a:r>
            <a:r>
              <a:rPr lang="en-GB" baseline="0" dirty="0" err="1"/>
              <a:t>busca</a:t>
            </a:r>
            <a:r>
              <a:rPr lang="en-GB" baseline="0" dirty="0"/>
              <a:t> el hombre.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Verb frequency: </a:t>
            </a:r>
            <a:r>
              <a:rPr lang="en-GB" b="0" baseline="0" dirty="0" err="1"/>
              <a:t>llamar</a:t>
            </a:r>
            <a:r>
              <a:rPr lang="en-GB" b="0" baseline="0" dirty="0"/>
              <a:t> [122]; </a:t>
            </a:r>
            <a:r>
              <a:rPr lang="en-GB" b="0" baseline="0" dirty="0" err="1"/>
              <a:t>ver</a:t>
            </a:r>
            <a:r>
              <a:rPr lang="en-GB" b="0" baseline="0" dirty="0"/>
              <a:t> [38]; </a:t>
            </a:r>
            <a:r>
              <a:rPr lang="en-GB" b="0" baseline="0" dirty="0" err="1"/>
              <a:t>seguir</a:t>
            </a:r>
            <a:r>
              <a:rPr lang="en-GB" b="0" baseline="0" dirty="0"/>
              <a:t> [99]; </a:t>
            </a:r>
            <a:r>
              <a:rPr lang="en-GB" b="0" baseline="0" dirty="0" err="1"/>
              <a:t>llevar</a:t>
            </a:r>
            <a:r>
              <a:rPr lang="en-GB" b="0" baseline="0" dirty="0"/>
              <a:t> [101]; </a:t>
            </a:r>
            <a:r>
              <a:rPr lang="en-GB" b="0" baseline="0" dirty="0" err="1"/>
              <a:t>mirar</a:t>
            </a:r>
            <a:r>
              <a:rPr lang="en-GB" b="0" baseline="0" dirty="0"/>
              <a:t> [125]; </a:t>
            </a:r>
            <a:r>
              <a:rPr lang="en-GB" b="0" baseline="0" dirty="0" err="1"/>
              <a:t>saludar</a:t>
            </a:r>
            <a:r>
              <a:rPr lang="en-GB" b="0" baseline="0" dirty="0"/>
              <a:t> [1575]; </a:t>
            </a:r>
            <a:r>
              <a:rPr lang="en-GB" b="0" baseline="0" dirty="0" err="1"/>
              <a:t>esconder</a:t>
            </a:r>
            <a:r>
              <a:rPr lang="en-GB" b="0" baseline="0" dirty="0"/>
              <a:t> [1130]; </a:t>
            </a:r>
            <a:r>
              <a:rPr lang="en-GB" b="0" baseline="0" dirty="0" err="1"/>
              <a:t>contactar</a:t>
            </a:r>
            <a:r>
              <a:rPr lang="en-GB" b="0" baseline="0" dirty="0"/>
              <a:t> [3866]; </a:t>
            </a:r>
            <a:r>
              <a:rPr lang="en-GB" b="0" baseline="0" dirty="0" err="1"/>
              <a:t>ayudar</a:t>
            </a:r>
            <a:r>
              <a:rPr lang="en-GB" b="0" baseline="0" dirty="0"/>
              <a:t> [328]; </a:t>
            </a:r>
            <a:r>
              <a:rPr lang="en-GB" b="0" baseline="0" dirty="0" err="1"/>
              <a:t>buscar</a:t>
            </a:r>
            <a:r>
              <a:rPr lang="en-GB" b="0" baseline="0" dirty="0"/>
              <a:t>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Noun frequency: </a:t>
            </a:r>
            <a:r>
              <a:rPr lang="en-GB" b="0" baseline="0" dirty="0" err="1"/>
              <a:t>coche</a:t>
            </a:r>
            <a:r>
              <a:rPr lang="en-GB" b="0" baseline="0" dirty="0"/>
              <a:t> [1190]; hombre [97]; mujer [120]</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986634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This</a:t>
            </a:r>
            <a:r>
              <a:rPr lang="en-GB" b="0" baseline="0" dirty="0"/>
              <a:t> second part of the activity is optional. The true-false decision adds a challenge for more able students.</a:t>
            </a:r>
          </a:p>
          <a:p>
            <a:pPr marL="0" indent="0">
              <a:buNone/>
            </a:pPr>
            <a:endParaRPr lang="en-GB" b="1" dirty="0"/>
          </a:p>
          <a:p>
            <a:pPr marL="0" indent="0">
              <a:buNone/>
            </a:pPr>
            <a:r>
              <a:rPr lang="en-GB" b="1" dirty="0"/>
              <a:t>Transcript:</a:t>
            </a:r>
            <a:r>
              <a:rPr lang="en-GB" b="1" baseline="0" dirty="0"/>
              <a:t> </a:t>
            </a:r>
            <a:r>
              <a:rPr lang="en-GB" baseline="0" dirty="0"/>
              <a:t>1. </a:t>
            </a:r>
            <a:r>
              <a:rPr lang="en-GB" dirty="0"/>
              <a:t>La mujer llama al hombre. / 2. A la mujer</a:t>
            </a:r>
            <a:r>
              <a:rPr lang="en-GB" baseline="0" dirty="0"/>
              <a:t> l</a:t>
            </a:r>
            <a:r>
              <a:rPr lang="en-GB" dirty="0"/>
              <a:t>a ve</a:t>
            </a:r>
            <a:r>
              <a:rPr lang="en-GB" baseline="0" dirty="0"/>
              <a:t> el hombre. / 3. La mujer sigue al hombre. / 4. A la mujer la lleva el hombre en su </a:t>
            </a:r>
            <a:r>
              <a:rPr lang="en-GB" baseline="0" dirty="0" err="1"/>
              <a:t>coche</a:t>
            </a:r>
            <a:r>
              <a:rPr lang="en-GB" baseline="0" dirty="0"/>
              <a:t>. / 5. La mujer observa al hombre. / 6. La mujer saluda al hombre. / 7. A la mujer la </a:t>
            </a:r>
            <a:r>
              <a:rPr lang="en-GB" baseline="0" dirty="0" err="1"/>
              <a:t>esconde</a:t>
            </a:r>
            <a:r>
              <a:rPr lang="en-GB" baseline="0" dirty="0"/>
              <a:t> el hombre. / 8. A la mujer la </a:t>
            </a:r>
            <a:r>
              <a:rPr lang="en-GB" baseline="0" dirty="0" err="1"/>
              <a:t>contacta</a:t>
            </a:r>
            <a:r>
              <a:rPr lang="en-GB" baseline="0" dirty="0"/>
              <a:t> el hombre. / 9. La mujer ayuda al hombre. / 10. A la mujer la </a:t>
            </a:r>
            <a:r>
              <a:rPr lang="en-GB" baseline="0" dirty="0" err="1"/>
              <a:t>busca</a:t>
            </a:r>
            <a:r>
              <a:rPr lang="en-GB" baseline="0" dirty="0"/>
              <a:t> el hombre.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Verb frequency: </a:t>
            </a:r>
            <a:r>
              <a:rPr lang="en-GB" b="0" baseline="0" dirty="0" err="1"/>
              <a:t>llamar</a:t>
            </a:r>
            <a:r>
              <a:rPr lang="en-GB" b="0" baseline="0" dirty="0"/>
              <a:t> [122]; </a:t>
            </a:r>
            <a:r>
              <a:rPr lang="en-GB" b="0" baseline="0" dirty="0" err="1"/>
              <a:t>ver</a:t>
            </a:r>
            <a:r>
              <a:rPr lang="en-GB" b="0" baseline="0" dirty="0"/>
              <a:t> [38]; </a:t>
            </a:r>
            <a:r>
              <a:rPr lang="en-GB" b="0" baseline="0" dirty="0" err="1"/>
              <a:t>seguir</a:t>
            </a:r>
            <a:r>
              <a:rPr lang="en-GB" b="0" baseline="0" dirty="0"/>
              <a:t> [99]; </a:t>
            </a:r>
            <a:r>
              <a:rPr lang="en-GB" b="0" baseline="0" dirty="0" err="1"/>
              <a:t>llevar</a:t>
            </a:r>
            <a:r>
              <a:rPr lang="en-GB" b="0" baseline="0" dirty="0"/>
              <a:t> [101]; </a:t>
            </a:r>
            <a:r>
              <a:rPr lang="en-GB" b="0" baseline="0" dirty="0" err="1"/>
              <a:t>mirar</a:t>
            </a:r>
            <a:r>
              <a:rPr lang="en-GB" b="0" baseline="0" dirty="0"/>
              <a:t> [125]; </a:t>
            </a:r>
            <a:r>
              <a:rPr lang="en-GB" b="0" baseline="0" dirty="0" err="1"/>
              <a:t>saludar</a:t>
            </a:r>
            <a:r>
              <a:rPr lang="en-GB" b="0" baseline="0" dirty="0"/>
              <a:t> [1575]; </a:t>
            </a:r>
            <a:r>
              <a:rPr lang="en-GB" b="0" baseline="0" dirty="0" err="1"/>
              <a:t>esconder</a:t>
            </a:r>
            <a:r>
              <a:rPr lang="en-GB" b="0" baseline="0" dirty="0"/>
              <a:t> [1130]; </a:t>
            </a:r>
            <a:r>
              <a:rPr lang="en-GB" b="0" baseline="0" dirty="0" err="1"/>
              <a:t>contactar</a:t>
            </a:r>
            <a:r>
              <a:rPr lang="en-GB" b="0" baseline="0" dirty="0"/>
              <a:t> [3866]; </a:t>
            </a:r>
            <a:r>
              <a:rPr lang="en-GB" b="0" baseline="0" dirty="0" err="1"/>
              <a:t>ayudar</a:t>
            </a:r>
            <a:r>
              <a:rPr lang="en-GB" b="0" baseline="0" dirty="0"/>
              <a:t> [328]; </a:t>
            </a:r>
            <a:r>
              <a:rPr lang="en-GB" b="0" baseline="0" dirty="0" err="1"/>
              <a:t>buscar</a:t>
            </a:r>
            <a:r>
              <a:rPr lang="en-GB" b="0" baseline="0" dirty="0"/>
              <a:t>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Noun frequency: </a:t>
            </a:r>
            <a:r>
              <a:rPr lang="en-GB" b="0" baseline="0" dirty="0" err="1"/>
              <a:t>coche</a:t>
            </a:r>
            <a:r>
              <a:rPr lang="en-GB" b="0" baseline="0" dirty="0"/>
              <a:t> [1190]; hombre [97]; mujer [120]</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29211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activity, there are 5 pairs of pictures</a:t>
            </a:r>
            <a:r>
              <a:rPr lang="en-GB" baseline="0" dirty="0"/>
              <a:t> which have been intentionally juxtaposed. This is slightly less challenging than using a different lexical item for each sentence.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NCELP will soon</a:t>
            </a:r>
            <a:r>
              <a:rPr lang="en-GB" baseline="0" dirty="0"/>
              <a:t> be</a:t>
            </a:r>
            <a:r>
              <a:rPr lang="en-GB" dirty="0"/>
              <a:t> creating</a:t>
            </a:r>
            <a:r>
              <a:rPr lang="en-GB" baseline="0" dirty="0"/>
              <a:t> a full set of pictures to suit the police/criminal context. </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749345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71610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52501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98540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7943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4423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3245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3930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6293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116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5768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9827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81687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39578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370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793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06809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582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13/06/2019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6921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4833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5619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3163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243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2799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65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78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123AB-8DD5-44FA-A6CD-64C5676BAE9E}" type="datetimeFigureOut">
              <a:rPr lang="en-GB" smtClean="0">
                <a:solidFill>
                  <a:prstClr val="black">
                    <a:tint val="75000"/>
                  </a:prstClr>
                </a:solidFill>
              </a:rPr>
              <a:pPr/>
              <a:t>13/06/2019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A5107-8ACA-4E2C-8C9B-F195F338B78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7269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321242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3" Type="http://schemas.openxmlformats.org/officeDocument/2006/relationships/image" Target="../media/image9.png"/><Relationship Id="rId7" Type="http://schemas.openxmlformats.org/officeDocument/2006/relationships/audio" Target="../media/audio1.wav"/><Relationship Id="rId12" Type="http://schemas.openxmlformats.org/officeDocument/2006/relationships/audio" Target="../media/audio6.wav"/><Relationship Id="rId2" Type="http://schemas.openxmlformats.org/officeDocument/2006/relationships/notesSlide" Target="../notesSlides/notesSlide4.xml"/><Relationship Id="rId16" Type="http://schemas.openxmlformats.org/officeDocument/2006/relationships/audio" Target="../media/audio10.wav"/><Relationship Id="rId1" Type="http://schemas.openxmlformats.org/officeDocument/2006/relationships/slideLayout" Target="../slideLayouts/slideLayout13.xml"/><Relationship Id="rId6" Type="http://schemas.openxmlformats.org/officeDocument/2006/relationships/image" Target="../media/image7.png"/><Relationship Id="rId11" Type="http://schemas.openxmlformats.org/officeDocument/2006/relationships/audio" Target="../media/audio5.wav"/><Relationship Id="rId5" Type="http://schemas.openxmlformats.org/officeDocument/2006/relationships/image" Target="../media/image8.png"/><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image" Target="../media/image10.png"/><Relationship Id="rId9" Type="http://schemas.openxmlformats.org/officeDocument/2006/relationships/audio" Target="../media/audio3.wav"/><Relationship Id="rId1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3" Type="http://schemas.openxmlformats.org/officeDocument/2006/relationships/image" Target="../media/image9.png"/><Relationship Id="rId7" Type="http://schemas.openxmlformats.org/officeDocument/2006/relationships/audio" Target="../media/audio1.wav"/><Relationship Id="rId12" Type="http://schemas.openxmlformats.org/officeDocument/2006/relationships/audio" Target="../media/audio6.wav"/><Relationship Id="rId2" Type="http://schemas.openxmlformats.org/officeDocument/2006/relationships/notesSlide" Target="../notesSlides/notesSlide5.xml"/><Relationship Id="rId16" Type="http://schemas.openxmlformats.org/officeDocument/2006/relationships/audio" Target="../media/audio10.wav"/><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audio" Target="../media/audio5.wav"/><Relationship Id="rId5" Type="http://schemas.openxmlformats.org/officeDocument/2006/relationships/image" Target="../media/image7.png"/><Relationship Id="rId15" Type="http://schemas.openxmlformats.org/officeDocument/2006/relationships/audio" Target="../media/audio9.wav"/><Relationship Id="rId10" Type="http://schemas.openxmlformats.org/officeDocument/2006/relationships/audio" Target="../media/audio4.wav"/><Relationship Id="rId4" Type="http://schemas.openxmlformats.org/officeDocument/2006/relationships/image" Target="../media/image8.png"/><Relationship Id="rId9" Type="http://schemas.openxmlformats.org/officeDocument/2006/relationships/audio" Target="../media/audio3.wav"/><Relationship Id="rId1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333436" y="1428730"/>
            <a:ext cx="8312087" cy="2800767"/>
          </a:xfrm>
          <a:prstGeom prst="rect">
            <a:avLst/>
          </a:prstGeom>
          <a:noFill/>
        </p:spPr>
        <p:txBody>
          <a:bodyPr wrap="square" rtlCol="0">
            <a:spAutoFit/>
          </a:bodyPr>
          <a:lstStyle/>
          <a:p>
            <a:pPr>
              <a:defRPr/>
            </a:pPr>
            <a:r>
              <a:rPr lang="en-GB" sz="4000" b="1" dirty="0">
                <a:solidFill>
                  <a:prstClr val="white"/>
                </a:solidFill>
                <a:latin typeface="Century Gothic" panose="020B0502020202020204" pitchFamily="34" charset="0"/>
              </a:rPr>
              <a:t>Saying who receives the action: </a:t>
            </a:r>
            <a:r>
              <a:rPr lang="en-GB" sz="3200" dirty="0">
                <a:solidFill>
                  <a:prstClr val="white"/>
                </a:solidFill>
                <a:latin typeface="Century Gothic" panose="020B0502020202020204" pitchFamily="34" charset="0"/>
              </a:rPr>
              <a:t>‘lo’ and ‘la’ in object-first </a:t>
            </a:r>
            <a:r>
              <a:rPr lang="en-GB" sz="3200" dirty="0" smtClean="0">
                <a:solidFill>
                  <a:prstClr val="white"/>
                </a:solidFill>
                <a:latin typeface="Century Gothic" panose="020B0502020202020204" pitchFamily="34" charset="0"/>
              </a:rPr>
              <a:t>sentences</a:t>
            </a:r>
            <a:br>
              <a:rPr lang="en-GB" sz="3200" dirty="0" smtClean="0">
                <a:solidFill>
                  <a:prstClr val="white"/>
                </a:solidFill>
                <a:latin typeface="Century Gothic" panose="020B0502020202020204" pitchFamily="34" charset="0"/>
              </a:rPr>
            </a:br>
            <a:r>
              <a:rPr lang="en-GB" sz="3200" dirty="0" smtClean="0">
                <a:solidFill>
                  <a:prstClr val="white"/>
                </a:solidFill>
                <a:latin typeface="Century Gothic" panose="020B0502020202020204" pitchFamily="34" charset="0"/>
              </a:rPr>
              <a:t/>
            </a:r>
            <a:br>
              <a:rPr lang="en-GB" sz="3200" dirty="0" smtClean="0">
                <a:solidFill>
                  <a:prstClr val="white"/>
                </a:solidFill>
                <a:latin typeface="Century Gothic" panose="020B0502020202020204" pitchFamily="34" charset="0"/>
              </a:rPr>
            </a:br>
            <a:r>
              <a:rPr lang="en-GB" sz="2400" dirty="0" smtClean="0">
                <a:solidFill>
                  <a:prstClr val="white"/>
                </a:solidFill>
                <a:latin typeface="Century Gothic" panose="020B0502020202020204" pitchFamily="34" charset="0"/>
              </a:rPr>
              <a:t>PART 1</a:t>
            </a:r>
            <a:r>
              <a:rPr lang="en-GB" sz="2400" dirty="0">
                <a:solidFill>
                  <a:prstClr val="white"/>
                </a:solidFill>
                <a:latin typeface="Century Gothic" panose="020B0502020202020204" pitchFamily="34" charset="0"/>
              </a:rPr>
              <a:t>: OVS (Object-Verb-Subject) order </a:t>
            </a:r>
            <a:r>
              <a:rPr lang="en-GB" sz="2400" dirty="0" smtClean="0">
                <a:solidFill>
                  <a:prstClr val="white"/>
                </a:solidFill>
                <a:latin typeface="Century Gothic" panose="020B0502020202020204" pitchFamily="34" charset="0"/>
              </a:rPr>
              <a:t/>
            </a:r>
            <a:br>
              <a:rPr lang="en-GB" sz="2400" dirty="0" smtClean="0">
                <a:solidFill>
                  <a:prstClr val="white"/>
                </a:solidFill>
                <a:latin typeface="Century Gothic" panose="020B0502020202020204" pitchFamily="34" charset="0"/>
              </a:rPr>
            </a:br>
            <a:r>
              <a:rPr lang="en-GB" sz="2400" dirty="0" smtClean="0">
                <a:solidFill>
                  <a:prstClr val="white"/>
                </a:solidFill>
                <a:latin typeface="Century Gothic" panose="020B0502020202020204" pitchFamily="34" charset="0"/>
              </a:rPr>
              <a:t>with </a:t>
            </a:r>
            <a:r>
              <a:rPr lang="en-GB" sz="2400" dirty="0">
                <a:solidFill>
                  <a:prstClr val="white"/>
                </a:solidFill>
                <a:latin typeface="Century Gothic" panose="020B0502020202020204" pitchFamily="34" charset="0"/>
              </a:rPr>
              <a:t>an overt subject and object </a:t>
            </a:r>
            <a:r>
              <a:rPr lang="en-GB" sz="2400" dirty="0" smtClean="0">
                <a:solidFill>
                  <a:prstClr val="white"/>
                </a:solidFill>
                <a:latin typeface="Century Gothic" panose="020B0502020202020204" pitchFamily="34" charset="0"/>
              </a:rPr>
              <a:t/>
            </a:r>
            <a:br>
              <a:rPr lang="en-GB" sz="2400" dirty="0" smtClean="0">
                <a:solidFill>
                  <a:prstClr val="white"/>
                </a:solidFill>
                <a:latin typeface="Century Gothic" panose="020B0502020202020204" pitchFamily="34" charset="0"/>
              </a:rPr>
            </a:br>
            <a:r>
              <a:rPr lang="en-GB" sz="2400" dirty="0" smtClean="0">
                <a:solidFill>
                  <a:prstClr val="white"/>
                </a:solidFill>
                <a:latin typeface="Century Gothic" panose="020B0502020202020204" pitchFamily="34" charset="0"/>
              </a:rPr>
              <a:t>(</a:t>
            </a:r>
            <a:r>
              <a:rPr lang="en-GB" sz="2400" dirty="0">
                <a:solidFill>
                  <a:prstClr val="white"/>
                </a:solidFill>
                <a:latin typeface="Century Gothic" panose="020B0502020202020204" pitchFamily="34" charset="0"/>
              </a:rPr>
              <a:t>e.g. al hombre lo llama la </a:t>
            </a:r>
            <a:r>
              <a:rPr lang="en-GB" sz="2400" dirty="0" err="1">
                <a:solidFill>
                  <a:prstClr val="white"/>
                </a:solidFill>
                <a:latin typeface="Century Gothic" panose="020B0502020202020204" pitchFamily="34" charset="0"/>
              </a:rPr>
              <a:t>mujer</a:t>
            </a:r>
            <a:r>
              <a:rPr lang="en-GB" sz="2400" dirty="0">
                <a:solidFill>
                  <a:prstClr val="white"/>
                </a:solidFill>
                <a:latin typeface="Century Gothic" panose="020B0502020202020204" pitchFamily="34" charset="0"/>
              </a:rPr>
              <a:t>)</a:t>
            </a:r>
          </a:p>
        </p:txBody>
      </p:sp>
      <p:sp>
        <p:nvSpPr>
          <p:cNvPr id="2" name="TextBox 1"/>
          <p:cNvSpPr txBox="1"/>
          <p:nvPr/>
        </p:nvSpPr>
        <p:spPr>
          <a:xfrm>
            <a:off x="516062" y="4374197"/>
            <a:ext cx="4078515" cy="369332"/>
          </a:xfrm>
          <a:prstGeom prst="rect">
            <a:avLst/>
          </a:prstGeom>
          <a:noFill/>
        </p:spPr>
        <p:txBody>
          <a:bodyPr wrap="square" rtlCol="0">
            <a:spAutoFit/>
          </a:bodyPr>
          <a:lstStyle/>
          <a:p>
            <a:r>
              <a:rPr lang="en-GB" dirty="0">
                <a:solidFill>
                  <a:prstClr val="white"/>
                </a:solidFill>
                <a:latin typeface="Century Gothic" panose="020B0502020202020204" pitchFamily="34" charset="0"/>
              </a:rPr>
              <a:t>Nick Avery and Emma Marsden</a:t>
            </a:r>
          </a:p>
        </p:txBody>
      </p:sp>
    </p:spTree>
    <p:extLst>
      <p:ext uri="{BB962C8B-B14F-4D97-AF65-F5344CB8AC3E}">
        <p14:creationId xmlns:p14="http://schemas.microsoft.com/office/powerpoint/2010/main" val="3227149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greet2.PNG"/>
          <p:cNvPicPr/>
          <p:nvPr/>
        </p:nvPicPr>
        <p:blipFill>
          <a:blip r:embed="rId3">
            <a:extLst>
              <a:ext uri="{28A0092B-C50C-407E-A947-70E740481C1C}">
                <a14:useLocalDpi xmlns:a14="http://schemas.microsoft.com/office/drawing/2010/main" val="0"/>
              </a:ext>
            </a:extLst>
          </a:blip>
          <a:srcRect/>
          <a:stretch>
            <a:fillRect/>
          </a:stretch>
        </p:blipFill>
        <p:spPr bwMode="auto">
          <a:xfrm>
            <a:off x="7242463" y="1883343"/>
            <a:ext cx="3810254" cy="3499921"/>
          </a:xfrm>
          <a:prstGeom prst="rect">
            <a:avLst/>
          </a:prstGeom>
          <a:noFill/>
          <a:ln w="25400">
            <a:solidFill>
              <a:srgbClr val="E56700"/>
            </a:solidFill>
          </a:ln>
        </p:spPr>
      </p:pic>
      <p:sp>
        <p:nvSpPr>
          <p:cNvPr id="5" name="TextBox 4"/>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5)  ___________________ al hombre.</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764001" y="479195"/>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chico saluda</a:t>
            </a:r>
          </a:p>
        </p:txBody>
      </p:sp>
      <p:sp>
        <p:nvSpPr>
          <p:cNvPr id="7" name="Rounded Rectangle 6"/>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9264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greet1.PNG"/>
          <p:cNvPicPr/>
          <p:nvPr/>
        </p:nvPicPr>
        <p:blipFill>
          <a:blip r:embed="rId3">
            <a:extLst>
              <a:ext uri="{28A0092B-C50C-407E-A947-70E740481C1C}">
                <a14:useLocalDpi xmlns:a14="http://schemas.microsoft.com/office/drawing/2010/main" val="0"/>
              </a:ext>
            </a:extLst>
          </a:blip>
          <a:srcRect/>
          <a:stretch>
            <a:fillRect/>
          </a:stretch>
        </p:blipFill>
        <p:spPr bwMode="auto">
          <a:xfrm>
            <a:off x="7821985" y="1778986"/>
            <a:ext cx="3729038" cy="3499921"/>
          </a:xfrm>
          <a:prstGeom prst="rect">
            <a:avLst/>
          </a:prstGeom>
          <a:noFill/>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6)  ___________________ el hombre.</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1518673" y="510532"/>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chico lo saluda</a:t>
            </a:r>
          </a:p>
        </p:txBody>
      </p:sp>
      <p:sp>
        <p:nvSpPr>
          <p:cNvPr id="8" name="Rounded Rectangle 7"/>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04356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follow1.png"/>
          <p:cNvPicPr/>
          <p:nvPr/>
        </p:nvPicPr>
        <p:blipFill>
          <a:blip r:embed="rId3">
            <a:extLst>
              <a:ext uri="{28A0092B-C50C-407E-A947-70E740481C1C}">
                <a14:useLocalDpi xmlns:a14="http://schemas.microsoft.com/office/drawing/2010/main" val="0"/>
              </a:ext>
            </a:extLst>
          </a:blip>
          <a:srcRect/>
          <a:stretch>
            <a:fillRect/>
          </a:stretch>
        </p:blipFill>
        <p:spPr bwMode="auto">
          <a:xfrm>
            <a:off x="7493620" y="1694986"/>
            <a:ext cx="3893651" cy="3474194"/>
          </a:xfrm>
          <a:prstGeom prst="rect">
            <a:avLst/>
          </a:prstGeom>
          <a:noFill/>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7)  ___________________ al perro.</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1987024" y="465928"/>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chico sigue</a:t>
            </a:r>
          </a:p>
        </p:txBody>
      </p:sp>
      <p:sp>
        <p:nvSpPr>
          <p:cNvPr id="8" name="Rounded Rectangle 7"/>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8685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erfs\nca509\w2k\NCELP\Pictures &amp; illustrations\Xiaoran\follow2.png"/>
          <p:cNvPicPr/>
          <p:nvPr/>
        </p:nvPicPr>
        <p:blipFill>
          <a:blip r:embed="rId3">
            <a:extLst>
              <a:ext uri="{28A0092B-C50C-407E-A947-70E740481C1C}">
                <a14:useLocalDpi xmlns:a14="http://schemas.microsoft.com/office/drawing/2010/main" val="0"/>
              </a:ext>
            </a:extLst>
          </a:blip>
          <a:srcRect/>
          <a:stretch>
            <a:fillRect/>
          </a:stretch>
        </p:blipFill>
        <p:spPr bwMode="auto">
          <a:xfrm>
            <a:off x="7705493" y="1605777"/>
            <a:ext cx="3764949" cy="3615480"/>
          </a:xfrm>
          <a:prstGeom prst="rect">
            <a:avLst/>
          </a:prstGeom>
          <a:noFill/>
          <a:ln w="25400">
            <a:solidFill>
              <a:srgbClr val="E56700"/>
            </a:solidFill>
          </a:ln>
        </p:spPr>
      </p:pic>
      <p:sp>
        <p:nvSpPr>
          <p:cNvPr id="5" name="TextBox 4"/>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8)  ___________________ el perro.</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663639" y="454777"/>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chico lo sigue</a:t>
            </a:r>
          </a:p>
        </p:txBody>
      </p:sp>
      <p:sp>
        <p:nvSpPr>
          <p:cNvPr id="7" name="Rounded Rectangle 6"/>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05791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544" y="1601760"/>
            <a:ext cx="3600533" cy="3600533"/>
          </a:xfrm>
          <a:prstGeom prst="rect">
            <a:avLst/>
          </a:prstGeom>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9)  ___________________ la chica.</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1663639" y="454777"/>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chico lo lleva</a:t>
            </a:r>
          </a:p>
        </p:txBody>
      </p:sp>
      <p:sp>
        <p:nvSpPr>
          <p:cNvPr id="8" name="Rounded Rectangle 7"/>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0016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773" y="1534853"/>
            <a:ext cx="3600533" cy="3600533"/>
          </a:xfrm>
          <a:prstGeom prst="rect">
            <a:avLst/>
          </a:prstGeom>
          <a:ln w="25400">
            <a:solidFill>
              <a:srgbClr val="E56700"/>
            </a:solidFill>
          </a:ln>
        </p:spPr>
      </p:pic>
      <p:sp>
        <p:nvSpPr>
          <p:cNvPr id="5" name="Rounded Rectangle 4"/>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10)  ___________________ a la chica.</a:t>
            </a:r>
            <a:endParaRPr lang="en-GB" sz="2800" dirty="0">
              <a:solidFill>
                <a:srgbClr val="4472C4">
                  <a:lumMod val="50000"/>
                </a:srgbClr>
              </a:solidFill>
              <a:latin typeface="Century Gothic" panose="020B0502020202020204" pitchFamily="34" charset="0"/>
            </a:endParaRPr>
          </a:p>
        </p:txBody>
      </p:sp>
      <p:sp>
        <p:nvSpPr>
          <p:cNvPr id="7" name="TextBox 6"/>
          <p:cNvSpPr txBox="1"/>
          <p:nvPr/>
        </p:nvSpPr>
        <p:spPr>
          <a:xfrm>
            <a:off x="2154294" y="421949"/>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chico lleva </a:t>
            </a: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90774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72563"/>
            <a:ext cx="11702143" cy="1488394"/>
          </a:xfrm>
        </p:spPr>
        <p:txBody>
          <a:bodyPr>
            <a:normAutofit/>
          </a:bodyPr>
          <a:lstStyle/>
          <a:p>
            <a:r>
              <a:rPr lang="en-GB" sz="2400" b="1" dirty="0">
                <a:solidFill>
                  <a:schemeClr val="bg1"/>
                </a:solidFill>
              </a:rPr>
              <a:t>Saying who receives the action:</a:t>
            </a:r>
            <a:br>
              <a:rPr lang="en-GB" sz="2400" b="1" dirty="0">
                <a:solidFill>
                  <a:schemeClr val="bg1"/>
                </a:solidFill>
              </a:rPr>
            </a:br>
            <a:r>
              <a:rPr lang="en-GB" sz="2400" dirty="0">
                <a:solidFill>
                  <a:schemeClr val="bg1"/>
                </a:solidFill>
              </a:rPr>
              <a:t>‘lo’ and ‘la’ in object-first sentences</a:t>
            </a:r>
          </a:p>
        </p:txBody>
      </p:sp>
      <p:sp>
        <p:nvSpPr>
          <p:cNvPr id="6" name="TextBox 5"/>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
        <p:nvSpPr>
          <p:cNvPr id="3" name="Rectangle 2"/>
          <p:cNvSpPr/>
          <p:nvPr/>
        </p:nvSpPr>
        <p:spPr>
          <a:xfrm>
            <a:off x="31699" y="1163991"/>
            <a:ext cx="12344388" cy="4563813"/>
          </a:xfrm>
          <a:prstGeom prst="rect">
            <a:avLst/>
          </a:prstGeom>
        </p:spPr>
        <p:txBody>
          <a:bodyPr wrap="square">
            <a:spAutoFit/>
          </a:bodyPr>
          <a:lstStyle/>
          <a:p>
            <a:pPr>
              <a:spcAft>
                <a:spcPts val="800"/>
              </a:spcAft>
            </a:pPr>
            <a:r>
              <a:rPr lang="en-GB" sz="2200" dirty="0">
                <a:solidFill>
                  <a:srgbClr val="002060"/>
                </a:solidFill>
                <a:latin typeface="Century Gothic" panose="020B0502020202020204" pitchFamily="34" charset="0"/>
                <a:ea typeface="Calibri" panose="020F0502020204030204" pitchFamily="34" charset="0"/>
              </a:rPr>
              <a:t>In English, the person (or thing) that ‘receives’ the action </a:t>
            </a:r>
            <a:r>
              <a:rPr lang="en-GB" dirty="0">
                <a:solidFill>
                  <a:srgbClr val="002060"/>
                </a:solidFill>
                <a:latin typeface="Century Gothic" panose="020B0502020202020204" pitchFamily="34" charset="0"/>
                <a:ea typeface="Calibri" panose="020F0502020204030204" pitchFamily="34" charset="0"/>
              </a:rPr>
              <a:t>(the object) </a:t>
            </a:r>
            <a:r>
              <a:rPr lang="en-GB" sz="2200" dirty="0">
                <a:solidFill>
                  <a:srgbClr val="002060"/>
                </a:solidFill>
                <a:latin typeface="Century Gothic" panose="020B0502020202020204" pitchFamily="34" charset="0"/>
                <a:ea typeface="Calibri" panose="020F0502020204030204" pitchFamily="34" charset="0"/>
              </a:rPr>
              <a:t>goes after the verb. </a:t>
            </a:r>
          </a:p>
          <a:p>
            <a:pPr>
              <a:spcAft>
                <a:spcPts val="800"/>
              </a:spcAft>
            </a:pPr>
            <a:r>
              <a:rPr lang="en-GB" sz="2200" dirty="0">
                <a:solidFill>
                  <a:srgbClr val="002060"/>
                </a:solidFill>
                <a:latin typeface="Century Gothic" panose="020B0502020202020204" pitchFamily="34" charset="0"/>
                <a:ea typeface="Calibri" panose="020F0502020204030204" pitchFamily="34" charset="0"/>
              </a:rPr>
              <a:t>In the example, ‘</a:t>
            </a:r>
            <a:r>
              <a:rPr lang="en-GB" sz="2200" i="1" dirty="0">
                <a:solidFill>
                  <a:srgbClr val="002060"/>
                </a:solidFill>
                <a:latin typeface="Century Gothic" panose="020B0502020202020204" pitchFamily="34" charset="0"/>
                <a:ea typeface="Calibri" panose="020F0502020204030204" pitchFamily="34" charset="0"/>
              </a:rPr>
              <a:t>the man calls the woman</a:t>
            </a:r>
            <a:r>
              <a:rPr lang="en-GB" sz="2200" dirty="0">
                <a:solidFill>
                  <a:srgbClr val="002060"/>
                </a:solidFill>
                <a:latin typeface="Century Gothic" panose="020B0502020202020204" pitchFamily="34" charset="0"/>
                <a:ea typeface="Calibri" panose="020F0502020204030204" pitchFamily="34" charset="0"/>
              </a:rPr>
              <a:t>’, the object ‘woman’ comes after the verb.</a:t>
            </a:r>
          </a:p>
          <a:p>
            <a:pPr>
              <a:spcAft>
                <a:spcPts val="800"/>
              </a:spcAft>
            </a:pPr>
            <a:endParaRPr lang="en-GB" sz="2200" dirty="0">
              <a:solidFill>
                <a:srgbClr val="002060"/>
              </a:solidFill>
              <a:latin typeface="Century Gothic" panose="020B0502020202020204" pitchFamily="34" charset="0"/>
              <a:ea typeface="Calibri" panose="020F0502020204030204" pitchFamily="34" charset="0"/>
            </a:endParaRPr>
          </a:p>
          <a:p>
            <a:pPr>
              <a:lnSpc>
                <a:spcPct val="120000"/>
              </a:lnSpc>
              <a:spcAft>
                <a:spcPts val="800"/>
              </a:spcAft>
            </a:pPr>
            <a:r>
              <a:rPr lang="en-GB" sz="2200" dirty="0">
                <a:solidFill>
                  <a:srgbClr val="002060"/>
                </a:solidFill>
                <a:latin typeface="Century Gothic" panose="020B0502020202020204" pitchFamily="34" charset="0"/>
                <a:ea typeface="Calibri" panose="020F0502020204030204" pitchFamily="34" charset="0"/>
              </a:rPr>
              <a:t>In Spanish, there are two ways to say this:</a:t>
            </a:r>
          </a:p>
          <a:p>
            <a:pPr>
              <a:lnSpc>
                <a:spcPct val="107000"/>
              </a:lnSpc>
              <a:spcAft>
                <a:spcPts val="800"/>
              </a:spcAft>
            </a:pPr>
            <a:r>
              <a:rPr lang="en-GB" sz="2200" dirty="0">
                <a:solidFill>
                  <a:srgbClr val="002060"/>
                </a:solidFill>
                <a:latin typeface="Century Gothic" panose="020B0502020202020204" pitchFamily="34" charset="0"/>
                <a:ea typeface="Calibri" panose="020F0502020204030204" pitchFamily="34" charset="0"/>
              </a:rPr>
              <a:t>(1) El hombre llama a la mujer.</a:t>
            </a:r>
            <a:endParaRPr lang="en-GB" sz="2200" b="1" dirty="0">
              <a:solidFill>
                <a:srgbClr val="4472C4">
                  <a:lumMod val="50000"/>
                </a:srgbClr>
              </a:solidFill>
              <a:latin typeface="Century Gothic" panose="020B0502020202020204" pitchFamily="34" charset="0"/>
              <a:ea typeface="Calibri" panose="020F0502020204030204" pitchFamily="34" charset="0"/>
            </a:endParaRPr>
          </a:p>
          <a:p>
            <a:pPr>
              <a:lnSpc>
                <a:spcPct val="107000"/>
              </a:lnSpc>
              <a:spcAft>
                <a:spcPts val="800"/>
              </a:spcAft>
            </a:pPr>
            <a:r>
              <a:rPr lang="en-GB" sz="2200" dirty="0">
                <a:solidFill>
                  <a:srgbClr val="002060"/>
                </a:solidFill>
                <a:latin typeface="Century Gothic" panose="020B0502020202020204" pitchFamily="34" charset="0"/>
                <a:ea typeface="Calibri" panose="020F0502020204030204" pitchFamily="34" charset="0"/>
              </a:rPr>
              <a:t>(2) A</a:t>
            </a:r>
            <a:r>
              <a:rPr lang="en-GB" sz="2200" b="1" dirty="0">
                <a:solidFill>
                  <a:srgbClr val="002060"/>
                </a:solidFill>
                <a:latin typeface="Century Gothic" panose="020B0502020202020204" pitchFamily="34" charset="0"/>
                <a:ea typeface="Calibri" panose="020F0502020204030204" pitchFamily="34" charset="0"/>
              </a:rPr>
              <a:t> </a:t>
            </a:r>
            <a:r>
              <a:rPr lang="en-GB" sz="2200" dirty="0">
                <a:solidFill>
                  <a:srgbClr val="002060"/>
                </a:solidFill>
                <a:latin typeface="Century Gothic" panose="020B0502020202020204" pitchFamily="34" charset="0"/>
                <a:ea typeface="Calibri" panose="020F0502020204030204" pitchFamily="34" charset="0"/>
              </a:rPr>
              <a:t>la mujer la llama el hombre.</a:t>
            </a:r>
            <a:endParaRPr lang="en-GB" sz="2200" b="1" dirty="0">
              <a:solidFill>
                <a:srgbClr val="4472C4">
                  <a:lumMod val="50000"/>
                </a:srgbClr>
              </a:solidFill>
              <a:latin typeface="Century Gothic" panose="020B0502020202020204" pitchFamily="34" charset="0"/>
              <a:ea typeface="Calibri" panose="020F0502020204030204" pitchFamily="34" charset="0"/>
            </a:endParaRPr>
          </a:p>
          <a:p>
            <a:pPr>
              <a:lnSpc>
                <a:spcPct val="107000"/>
              </a:lnSpc>
              <a:spcAft>
                <a:spcPts val="800"/>
              </a:spcAft>
            </a:pPr>
            <a:endParaRPr lang="en-GB" sz="2200" dirty="0">
              <a:solidFill>
                <a:srgbClr val="002060"/>
              </a:solidFill>
              <a:latin typeface="Century Gothic" panose="020B0502020202020204" pitchFamily="34" charset="0"/>
              <a:ea typeface="Calibri" panose="020F0502020204030204" pitchFamily="34" charset="0"/>
            </a:endParaRPr>
          </a:p>
          <a:p>
            <a:pPr>
              <a:lnSpc>
                <a:spcPct val="107000"/>
              </a:lnSpc>
              <a:spcAft>
                <a:spcPts val="800"/>
              </a:spcAft>
            </a:pPr>
            <a:r>
              <a:rPr lang="en-GB" sz="2200" dirty="0">
                <a:solidFill>
                  <a:srgbClr val="002060"/>
                </a:solidFill>
                <a:latin typeface="Century Gothic" panose="020B0502020202020204" pitchFamily="34" charset="0"/>
                <a:ea typeface="Calibri" panose="020F0502020204030204" pitchFamily="34" charset="0"/>
              </a:rPr>
              <a:t>So, in sentences like (2) which start with the object:</a:t>
            </a:r>
          </a:p>
          <a:p>
            <a:pPr marL="342900" indent="-342900">
              <a:spcAft>
                <a:spcPts val="800"/>
              </a:spcAft>
              <a:buFont typeface="Arial" panose="020B0604020202020204" pitchFamily="34" charset="0"/>
              <a:buChar char="•"/>
            </a:pPr>
            <a:r>
              <a:rPr lang="en-GB" sz="2200" dirty="0">
                <a:solidFill>
                  <a:srgbClr val="002060"/>
                </a:solidFill>
                <a:latin typeface="Century Gothic" panose="020B0502020202020204" pitchFamily="34" charset="0"/>
                <a:ea typeface="Calibri" panose="020F0502020204030204" pitchFamily="34" charset="0"/>
              </a:rPr>
              <a:t>‘lo’ or ‘la’ (object pronouns) are used between the object and verb.</a:t>
            </a:r>
          </a:p>
          <a:p>
            <a:pPr marL="342900" indent="-342900">
              <a:spcAft>
                <a:spcPts val="800"/>
              </a:spcAft>
              <a:buFont typeface="Arial" panose="020B0604020202020204" pitchFamily="34" charset="0"/>
              <a:buChar char="•"/>
            </a:pPr>
            <a:r>
              <a:rPr lang="en-GB" sz="2200" dirty="0">
                <a:solidFill>
                  <a:srgbClr val="002060"/>
                </a:solidFill>
                <a:latin typeface="Century Gothic" panose="020B0502020202020204" pitchFamily="34" charset="0"/>
                <a:ea typeface="Calibri" panose="020F0502020204030204" pitchFamily="34" charset="0"/>
              </a:rPr>
              <a:t>‘lo’ is for a masculine object; ‘la’ is for a feminine object.</a:t>
            </a:r>
          </a:p>
        </p:txBody>
      </p:sp>
      <p:sp>
        <p:nvSpPr>
          <p:cNvPr id="7" name="Oval Callout 6"/>
          <p:cNvSpPr/>
          <p:nvPr/>
        </p:nvSpPr>
        <p:spPr>
          <a:xfrm>
            <a:off x="5765244" y="2150691"/>
            <a:ext cx="5383010" cy="1421126"/>
          </a:xfrm>
          <a:prstGeom prst="wedgeEllipseCallout">
            <a:avLst>
              <a:gd name="adj1" fmla="val -136115"/>
              <a:gd name="adj2" fmla="val 144778"/>
            </a:avLst>
          </a:prstGeom>
          <a:solidFill>
            <a:srgbClr val="F8D9BD"/>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4472C4">
                    <a:lumMod val="50000"/>
                  </a:srgbClr>
                </a:solidFill>
                <a:latin typeface="Century Gothic" panose="020B0502020202020204" pitchFamily="34" charset="0"/>
              </a:rPr>
              <a:t>¡</a:t>
            </a:r>
            <a:r>
              <a:rPr lang="en-GB" sz="2400" b="1" i="1" dirty="0" err="1">
                <a:solidFill>
                  <a:srgbClr val="4472C4">
                    <a:lumMod val="50000"/>
                  </a:srgbClr>
                </a:solidFill>
                <a:latin typeface="Century Gothic" panose="020B0502020202020204" pitchFamily="34" charset="0"/>
              </a:rPr>
              <a:t>Ojo</a:t>
            </a:r>
            <a:r>
              <a:rPr lang="en-GB" sz="2400" b="1" i="1" dirty="0">
                <a:solidFill>
                  <a:srgbClr val="4472C4">
                    <a:lumMod val="50000"/>
                  </a:srgbClr>
                </a:solidFill>
                <a:latin typeface="Century Gothic" panose="020B0502020202020204" pitchFamily="34" charset="0"/>
              </a:rPr>
              <a:t>!</a:t>
            </a:r>
            <a:r>
              <a:rPr lang="en-GB" sz="2000" b="1" i="1" dirty="0">
                <a:solidFill>
                  <a:srgbClr val="4472C4">
                    <a:lumMod val="50000"/>
                  </a:srgbClr>
                </a:solidFill>
                <a:latin typeface="Century Gothic" panose="020B0502020202020204" pitchFamily="34" charset="0"/>
              </a:rPr>
              <a:t/>
            </a:r>
            <a:br>
              <a:rPr lang="en-GB" sz="2000" b="1" i="1" dirty="0">
                <a:solidFill>
                  <a:srgbClr val="4472C4">
                    <a:lumMod val="50000"/>
                  </a:srgbClr>
                </a:solidFill>
                <a:latin typeface="Century Gothic" panose="020B0502020202020204" pitchFamily="34" charset="0"/>
              </a:rPr>
            </a:br>
            <a:r>
              <a:rPr lang="en-GB" sz="2000" dirty="0">
                <a:solidFill>
                  <a:srgbClr val="4472C4">
                    <a:lumMod val="50000"/>
                  </a:srgbClr>
                </a:solidFill>
                <a:latin typeface="Century Gothic" panose="020B0502020202020204" pitchFamily="34" charset="0"/>
              </a:rPr>
              <a:t>The words ‘</a:t>
            </a:r>
            <a:r>
              <a:rPr lang="en-GB" sz="2000" b="1" dirty="0">
                <a:solidFill>
                  <a:srgbClr val="4472C4">
                    <a:lumMod val="50000"/>
                  </a:srgbClr>
                </a:solidFill>
                <a:latin typeface="Century Gothic" panose="020B0502020202020204" pitchFamily="34" charset="0"/>
              </a:rPr>
              <a:t>el</a:t>
            </a:r>
            <a:r>
              <a:rPr lang="en-GB" sz="2000" dirty="0">
                <a:solidFill>
                  <a:srgbClr val="4472C4">
                    <a:lumMod val="50000"/>
                  </a:srgbClr>
                </a:solidFill>
                <a:latin typeface="Century Gothic" panose="020B0502020202020204" pitchFamily="34" charset="0"/>
              </a:rPr>
              <a:t>’ and ‘</a:t>
            </a:r>
            <a:r>
              <a:rPr lang="en-GB" sz="2000" b="1" dirty="0">
                <a:solidFill>
                  <a:srgbClr val="4472C4">
                    <a:lumMod val="50000"/>
                  </a:srgbClr>
                </a:solidFill>
                <a:latin typeface="Century Gothic" panose="020B0502020202020204" pitchFamily="34" charset="0"/>
              </a:rPr>
              <a:t>la</a:t>
            </a:r>
            <a:r>
              <a:rPr lang="en-GB" sz="2000" dirty="0">
                <a:solidFill>
                  <a:srgbClr val="4472C4">
                    <a:lumMod val="50000"/>
                  </a:srgbClr>
                </a:solidFill>
                <a:latin typeface="Century Gothic" panose="020B0502020202020204" pitchFamily="34" charset="0"/>
              </a:rPr>
              <a:t>’ (‘the’) are different to these.</a:t>
            </a:r>
          </a:p>
        </p:txBody>
      </p:sp>
      <p:sp>
        <p:nvSpPr>
          <p:cNvPr id="4" name="Rectangle 3"/>
          <p:cNvSpPr/>
          <p:nvPr/>
        </p:nvSpPr>
        <p:spPr>
          <a:xfrm>
            <a:off x="142466" y="5855076"/>
            <a:ext cx="11854462" cy="400110"/>
          </a:xfrm>
          <a:prstGeom prst="rect">
            <a:avLst/>
          </a:prstGeom>
        </p:spPr>
        <p:txBody>
          <a:bodyPr wrap="square">
            <a:spAutoFit/>
          </a:bodyPr>
          <a:lstStyle/>
          <a:p>
            <a:pPr>
              <a:spcAft>
                <a:spcPts val="800"/>
              </a:spcAft>
            </a:pPr>
            <a:r>
              <a:rPr lang="en-GB" sz="2000" b="1" dirty="0">
                <a:solidFill>
                  <a:srgbClr val="002060"/>
                </a:solidFill>
                <a:latin typeface="Century Gothic" panose="020B0502020202020204" pitchFamily="34" charset="0"/>
                <a:ea typeface="Calibri" panose="020F0502020204030204" pitchFamily="34" charset="0"/>
              </a:rPr>
              <a:t>Note</a:t>
            </a:r>
            <a:r>
              <a:rPr lang="en-GB" sz="2000" dirty="0">
                <a:solidFill>
                  <a:srgbClr val="002060"/>
                </a:solidFill>
                <a:latin typeface="Century Gothic" panose="020B0502020202020204" pitchFamily="34" charset="0"/>
                <a:ea typeface="Calibri" panose="020F0502020204030204" pitchFamily="34" charset="0"/>
              </a:rPr>
              <a:t>: when the object is a person (or pet) ‘</a:t>
            </a:r>
            <a:r>
              <a:rPr lang="en-GB" sz="2000" b="1" dirty="0">
                <a:solidFill>
                  <a:srgbClr val="002060"/>
                </a:solidFill>
                <a:latin typeface="Century Gothic" panose="020B0502020202020204" pitchFamily="34" charset="0"/>
                <a:ea typeface="Calibri" panose="020F0502020204030204" pitchFamily="34" charset="0"/>
              </a:rPr>
              <a:t>a</a:t>
            </a:r>
            <a:r>
              <a:rPr lang="en-GB" sz="2000" dirty="0">
                <a:solidFill>
                  <a:srgbClr val="002060"/>
                </a:solidFill>
                <a:latin typeface="Century Gothic" panose="020B0502020202020204" pitchFamily="34" charset="0"/>
                <a:ea typeface="Calibri" panose="020F0502020204030204" pitchFamily="34" charset="0"/>
              </a:rPr>
              <a:t>’ is usually used before the object, too.</a:t>
            </a:r>
          </a:p>
        </p:txBody>
      </p:sp>
      <p:sp>
        <p:nvSpPr>
          <p:cNvPr id="8" name="Oval 7"/>
          <p:cNvSpPr/>
          <p:nvPr/>
        </p:nvSpPr>
        <p:spPr>
          <a:xfrm>
            <a:off x="1889760" y="3445897"/>
            <a:ext cx="426720" cy="431159"/>
          </a:xfrm>
          <a:prstGeom prst="ellipse">
            <a:avLst/>
          </a:prstGeom>
          <a:noFill/>
          <a:ln w="38100">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 name="Straight Connector 9"/>
          <p:cNvCxnSpPr/>
          <p:nvPr/>
        </p:nvCxnSpPr>
        <p:spPr>
          <a:xfrm>
            <a:off x="2816352" y="3328416"/>
            <a:ext cx="182880" cy="0"/>
          </a:xfrm>
          <a:prstGeom prst="line">
            <a:avLst/>
          </a:prstGeom>
          <a:ln w="38100">
            <a:solidFill>
              <a:srgbClr val="EA5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30352" y="3781926"/>
            <a:ext cx="239669" cy="3690"/>
          </a:xfrm>
          <a:prstGeom prst="line">
            <a:avLst/>
          </a:prstGeom>
          <a:ln w="38100">
            <a:solidFill>
              <a:srgbClr val="EA5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44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ker.com/cliparts/e/2/1/6/1195426191155951028Gerald_G_SPY1.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6721" y="55412"/>
            <a:ext cx="661776" cy="14194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nvPr>
        </p:nvGraphicFramePr>
        <p:xfrm>
          <a:off x="72426" y="1483108"/>
          <a:ext cx="5719301" cy="4715941"/>
        </p:xfrm>
        <a:graphic>
          <a:graphicData uri="http://schemas.openxmlformats.org/drawingml/2006/table">
            <a:tbl>
              <a:tblPr firstRow="1" bandRow="1">
                <a:tableStyleId>{5DA37D80-6434-44D0-A028-1B22A696006F}</a:tableStyleId>
              </a:tblPr>
              <a:tblGrid>
                <a:gridCol w="416461">
                  <a:extLst>
                    <a:ext uri="{9D8B030D-6E8A-4147-A177-3AD203B41FA5}">
                      <a16:colId xmlns="" xmlns:a16="http://schemas.microsoft.com/office/drawing/2014/main" val="3587697735"/>
                    </a:ext>
                  </a:extLst>
                </a:gridCol>
                <a:gridCol w="5302840">
                  <a:extLst>
                    <a:ext uri="{9D8B030D-6E8A-4147-A177-3AD203B41FA5}">
                      <a16:colId xmlns="" xmlns:a16="http://schemas.microsoft.com/office/drawing/2014/main" val="4273422518"/>
                    </a:ext>
                  </a:extLst>
                </a:gridCol>
              </a:tblGrid>
              <a:tr h="456381">
                <a:tc>
                  <a:txBody>
                    <a:bodyPr/>
                    <a:lstStyle/>
                    <a:p>
                      <a:pPr algn="ctr"/>
                      <a:endParaRPr lang="en-GB" sz="2000" dirty="0">
                        <a:solidFill>
                          <a:srgbClr val="002060"/>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Messages</a:t>
                      </a:r>
                    </a:p>
                  </a:txBody>
                  <a:tcPr/>
                </a:tc>
                <a:extLst>
                  <a:ext uri="{0D108BD9-81ED-4DB2-BD59-A6C34878D82A}">
                    <a16:rowId xmlns="" xmlns:a16="http://schemas.microsoft.com/office/drawing/2014/main" val="3097209514"/>
                  </a:ext>
                </a:extLst>
              </a:tr>
              <a:tr h="425956">
                <a:tc>
                  <a:txBody>
                    <a:bodyPr/>
                    <a:lstStyle/>
                    <a:p>
                      <a:pPr algn="ctr"/>
                      <a:r>
                        <a:rPr lang="en-GB" sz="2000" dirty="0">
                          <a:solidFill>
                            <a:schemeClr val="accent5">
                              <a:lumMod val="50000"/>
                            </a:schemeClr>
                          </a:solidFill>
                          <a:latin typeface="Century Gothic" panose="020B0502020202020204" pitchFamily="34" charset="0"/>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hombre mira a la mujer.</a:t>
                      </a:r>
                    </a:p>
                  </a:txBody>
                  <a:tcPr/>
                </a:tc>
                <a:extLst>
                  <a:ext uri="{0D108BD9-81ED-4DB2-BD59-A6C34878D82A}">
                    <a16:rowId xmlns="" xmlns:a16="http://schemas.microsoft.com/office/drawing/2014/main" val="3442370797"/>
                  </a:ext>
                </a:extLst>
              </a:tr>
              <a:tr h="425956">
                <a:tc>
                  <a:txBody>
                    <a:bodyPr/>
                    <a:lstStyle/>
                    <a:p>
                      <a:pPr algn="ctr"/>
                      <a:r>
                        <a:rPr lang="en-GB" sz="2000" dirty="0">
                          <a:solidFill>
                            <a:schemeClr val="accent5">
                              <a:lumMod val="50000"/>
                            </a:schemeClr>
                          </a:solidFill>
                          <a:latin typeface="Century Gothic" panose="020B0502020202020204" pitchFamily="34" charset="0"/>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a:t>
                      </a:r>
                      <a:r>
                        <a:rPr lang="en-GB" sz="2000" baseline="0" dirty="0">
                          <a:solidFill>
                            <a:schemeClr val="accent5">
                              <a:lumMod val="50000"/>
                            </a:schemeClr>
                          </a:solidFill>
                          <a:latin typeface="Century Gothic" panose="020B0502020202020204" pitchFamily="34" charset="0"/>
                        </a:rPr>
                        <a:t>l hombre lo lleva la mujer en su coche. </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890588510"/>
                  </a:ext>
                </a:extLst>
              </a:tr>
              <a:tr h="425956">
                <a:tc>
                  <a:txBody>
                    <a:bodyPr/>
                    <a:lstStyle/>
                    <a:p>
                      <a:pPr algn="ctr"/>
                      <a:r>
                        <a:rPr lang="en-GB" sz="2000" dirty="0">
                          <a:solidFill>
                            <a:schemeClr val="accent5">
                              <a:lumMod val="50000"/>
                            </a:schemeClr>
                          </a:solidFill>
                          <a:latin typeface="Century Gothic" panose="020B0502020202020204" pitchFamily="34" charset="0"/>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El hombre ve la cámara de seguridad.</a:t>
                      </a:r>
                    </a:p>
                  </a:txBody>
                  <a:tcPr/>
                </a:tc>
                <a:extLst>
                  <a:ext uri="{0D108BD9-81ED-4DB2-BD59-A6C34878D82A}">
                    <a16:rowId xmlns="" xmlns:a16="http://schemas.microsoft.com/office/drawing/2014/main" val="4098199311"/>
                  </a:ext>
                </a:extLst>
              </a:tr>
              <a:tr h="425956">
                <a:tc>
                  <a:txBody>
                    <a:bodyPr/>
                    <a:lstStyle/>
                    <a:p>
                      <a:pPr algn="ctr"/>
                      <a:r>
                        <a:rPr lang="en-GB" sz="2000" dirty="0">
                          <a:solidFill>
                            <a:schemeClr val="accent5">
                              <a:lumMod val="50000"/>
                            </a:schemeClr>
                          </a:solidFill>
                          <a:latin typeface="Century Gothic" panose="020B0502020202020204" pitchFamily="34" charset="0"/>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policía</a:t>
                      </a:r>
                      <a:r>
                        <a:rPr lang="en-GB" sz="2000" baseline="0" dirty="0">
                          <a:solidFill>
                            <a:schemeClr val="accent5">
                              <a:lumMod val="50000"/>
                            </a:schemeClr>
                          </a:solidFill>
                          <a:latin typeface="Century Gothic" panose="020B0502020202020204" pitchFamily="34" charset="0"/>
                        </a:rPr>
                        <a:t> sigue al hombre.</a:t>
                      </a:r>
                      <a:r>
                        <a:rPr lang="en-GB" sz="2000" dirty="0">
                          <a:solidFill>
                            <a:schemeClr val="accent5">
                              <a:lumMod val="50000"/>
                            </a:schemeClr>
                          </a:solidFill>
                          <a:latin typeface="Century Gothic" panose="020B0502020202020204" pitchFamily="34" charset="0"/>
                        </a:rPr>
                        <a:t> </a:t>
                      </a:r>
                    </a:p>
                  </a:txBody>
                  <a:tcPr/>
                </a:tc>
                <a:extLst>
                  <a:ext uri="{0D108BD9-81ED-4DB2-BD59-A6C34878D82A}">
                    <a16:rowId xmlns="" xmlns:a16="http://schemas.microsoft.com/office/drawing/2014/main" val="2906487638"/>
                  </a:ext>
                </a:extLst>
              </a:tr>
              <a:tr h="425956">
                <a:tc>
                  <a:txBody>
                    <a:bodyPr/>
                    <a:lstStyle/>
                    <a:p>
                      <a:pPr algn="ctr"/>
                      <a:r>
                        <a:rPr lang="en-GB" sz="2000" dirty="0">
                          <a:solidFill>
                            <a:schemeClr val="accent5">
                              <a:lumMod val="50000"/>
                            </a:schemeClr>
                          </a:solidFill>
                          <a:latin typeface="Century Gothic" panose="020B0502020202020204" pitchFamily="34" charset="0"/>
                        </a:rPr>
                        <a:t>5</a:t>
                      </a:r>
                    </a:p>
                  </a:txBody>
                  <a:tcPr/>
                </a:tc>
                <a:tc>
                  <a:txBody>
                    <a:bodyPr/>
                    <a:lstStyle/>
                    <a:p>
                      <a:r>
                        <a:rPr lang="en-GB" sz="2000" dirty="0">
                          <a:solidFill>
                            <a:schemeClr val="accent5">
                              <a:lumMod val="50000"/>
                            </a:schemeClr>
                          </a:solidFill>
                          <a:latin typeface="Century Gothic" panose="020B0502020202020204" pitchFamily="34" charset="0"/>
                        </a:rPr>
                        <a:t>El</a:t>
                      </a:r>
                      <a:r>
                        <a:rPr lang="en-GB" sz="2000" baseline="0" dirty="0">
                          <a:solidFill>
                            <a:schemeClr val="accent5">
                              <a:lumMod val="50000"/>
                            </a:schemeClr>
                          </a:solidFill>
                          <a:latin typeface="Century Gothic" panose="020B0502020202020204" pitchFamily="34" charset="0"/>
                        </a:rPr>
                        <a:t> coche lo para el tráfico.</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076436072"/>
                  </a:ext>
                </a:extLst>
              </a:tr>
              <a:tr h="425956">
                <a:tc>
                  <a:txBody>
                    <a:bodyPr/>
                    <a:lstStyle/>
                    <a:p>
                      <a:pPr algn="ctr"/>
                      <a:r>
                        <a:rPr lang="en-GB" sz="2000" dirty="0">
                          <a:solidFill>
                            <a:schemeClr val="accent5">
                              <a:lumMod val="50000"/>
                            </a:schemeClr>
                          </a:solidFill>
                          <a:latin typeface="Century Gothic" panose="020B0502020202020204" pitchFamily="34" charset="0"/>
                        </a:rPr>
                        <a:t>6</a:t>
                      </a:r>
                    </a:p>
                  </a:txBody>
                  <a:tcPr/>
                </a:tc>
                <a:tc>
                  <a:txBody>
                    <a:bodyPr/>
                    <a:lstStyle/>
                    <a:p>
                      <a:r>
                        <a:rPr lang="en-GB" sz="2000" dirty="0">
                          <a:solidFill>
                            <a:schemeClr val="accent5">
                              <a:lumMod val="50000"/>
                            </a:schemeClr>
                          </a:solidFill>
                          <a:latin typeface="Century Gothic" panose="020B0502020202020204" pitchFamily="34" charset="0"/>
                        </a:rPr>
                        <a:t>Al</a:t>
                      </a:r>
                      <a:r>
                        <a:rPr lang="en-GB" sz="2000" baseline="0" dirty="0">
                          <a:solidFill>
                            <a:schemeClr val="accent5">
                              <a:lumMod val="50000"/>
                            </a:schemeClr>
                          </a:solidFill>
                          <a:latin typeface="Century Gothic" panose="020B0502020202020204" pitchFamily="34" charset="0"/>
                        </a:rPr>
                        <a:t> hombre lo besa la mujer.</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38271135"/>
                  </a:ext>
                </a:extLst>
              </a:tr>
              <a:tr h="425956">
                <a:tc>
                  <a:txBody>
                    <a:bodyPr/>
                    <a:lstStyle/>
                    <a:p>
                      <a:pPr algn="ctr"/>
                      <a:r>
                        <a:rPr lang="en-GB" sz="2000" dirty="0">
                          <a:solidFill>
                            <a:schemeClr val="accent5">
                              <a:lumMod val="50000"/>
                            </a:schemeClr>
                          </a:solidFill>
                          <a:latin typeface="Century Gothic" panose="020B0502020202020204" pitchFamily="34" charset="0"/>
                        </a:rPr>
                        <a:t>7</a:t>
                      </a:r>
                    </a:p>
                  </a:txBody>
                  <a:tcPr/>
                </a:tc>
                <a:tc>
                  <a:txBody>
                    <a:bodyPr/>
                    <a:lstStyle/>
                    <a:p>
                      <a:r>
                        <a:rPr lang="en-GB" sz="2000" dirty="0">
                          <a:solidFill>
                            <a:schemeClr val="accent5">
                              <a:lumMod val="50000"/>
                            </a:schemeClr>
                          </a:solidFill>
                          <a:latin typeface="Century Gothic" panose="020B0502020202020204" pitchFamily="34" charset="0"/>
                        </a:rPr>
                        <a:t>El</a:t>
                      </a:r>
                      <a:r>
                        <a:rPr lang="en-GB" sz="2000" baseline="0" dirty="0">
                          <a:solidFill>
                            <a:schemeClr val="accent5">
                              <a:lumMod val="50000"/>
                            </a:schemeClr>
                          </a:solidFill>
                          <a:latin typeface="Century Gothic" panose="020B0502020202020204" pitchFamily="34" charset="0"/>
                        </a:rPr>
                        <a:t> hombre llama a alguien.</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1975175003"/>
                  </a:ext>
                </a:extLst>
              </a:tr>
              <a:tr h="425956">
                <a:tc>
                  <a:txBody>
                    <a:bodyPr/>
                    <a:lstStyle/>
                    <a:p>
                      <a:pPr algn="ctr"/>
                      <a:r>
                        <a:rPr lang="en-GB" sz="2000" dirty="0">
                          <a:solidFill>
                            <a:schemeClr val="accent5">
                              <a:lumMod val="50000"/>
                            </a:schemeClr>
                          </a:solidFill>
                          <a:latin typeface="Century Gothic" panose="020B0502020202020204" pitchFamily="34"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La</a:t>
                      </a:r>
                      <a:r>
                        <a:rPr lang="en-GB" sz="2000" baseline="0" dirty="0">
                          <a:solidFill>
                            <a:schemeClr val="accent5">
                              <a:lumMod val="50000"/>
                            </a:schemeClr>
                          </a:solidFill>
                          <a:latin typeface="Century Gothic" panose="020B0502020202020204" pitchFamily="34" charset="0"/>
                        </a:rPr>
                        <a:t> mujer ve a la policía.</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2452697797"/>
                  </a:ext>
                </a:extLst>
              </a:tr>
              <a:tr h="425956">
                <a:tc>
                  <a:txBody>
                    <a:bodyPr/>
                    <a:lstStyle/>
                    <a:p>
                      <a:pPr algn="ctr"/>
                      <a:r>
                        <a:rPr lang="en-GB" sz="2000" dirty="0">
                          <a:solidFill>
                            <a:schemeClr val="accent5">
                              <a:lumMod val="50000"/>
                            </a:schemeClr>
                          </a:solidFill>
                          <a:latin typeface="Century Gothic" panose="020B0502020202020204" pitchFamily="34" charset="0"/>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Al hombre lo deja salir</a:t>
                      </a:r>
                      <a:r>
                        <a:rPr lang="en-GB" sz="2000" baseline="0" dirty="0">
                          <a:solidFill>
                            <a:schemeClr val="accent5">
                              <a:lumMod val="50000"/>
                            </a:schemeClr>
                          </a:solidFill>
                          <a:latin typeface="Century Gothic" panose="020B0502020202020204" pitchFamily="34" charset="0"/>
                        </a:rPr>
                        <a:t> la mujer.</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 xmlns:a16="http://schemas.microsoft.com/office/drawing/2014/main" val="4015377861"/>
                  </a:ext>
                </a:extLst>
              </a:tr>
              <a:tr h="425956">
                <a:tc>
                  <a:txBody>
                    <a:bodyPr/>
                    <a:lstStyle/>
                    <a:p>
                      <a:pPr algn="ctr"/>
                      <a:r>
                        <a:rPr lang="en-GB" sz="1600" dirty="0">
                          <a:solidFill>
                            <a:schemeClr val="accent5">
                              <a:lumMod val="50000"/>
                            </a:schemeClr>
                          </a:solidFill>
                          <a:latin typeface="Century Gothic" panose="020B0502020202020204" pitchFamily="34" charset="0"/>
                        </a:rPr>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alibri" panose="020F0502020204030204" pitchFamily="34" charset="0"/>
                          <a:cs typeface="Calibri" panose="020F0502020204030204" pitchFamily="34" charset="0"/>
                        </a:rPr>
                        <a:t>¡</a:t>
                      </a:r>
                      <a:r>
                        <a:rPr lang="en-GB" sz="2000" dirty="0">
                          <a:solidFill>
                            <a:schemeClr val="accent5">
                              <a:lumMod val="50000"/>
                            </a:schemeClr>
                          </a:solidFill>
                          <a:latin typeface="Century Gothic" panose="020B0502020202020204" pitchFamily="34" charset="0"/>
                        </a:rPr>
                        <a:t>El coche lo destruye la policia!</a:t>
                      </a:r>
                    </a:p>
                  </a:txBody>
                  <a:tcPr/>
                </a:tc>
                <a:extLst>
                  <a:ext uri="{0D108BD9-81ED-4DB2-BD59-A6C34878D82A}">
                    <a16:rowId xmlns="" xmlns:a16="http://schemas.microsoft.com/office/drawing/2014/main" val="1843185788"/>
                  </a:ext>
                </a:extLst>
              </a:tr>
            </a:tbl>
          </a:graphicData>
        </a:graphic>
      </p:graphicFrame>
      <p:pic>
        <p:nvPicPr>
          <p:cNvPr id="1028" name="Picture 4" descr="http://www.clker.com/cliparts/X/Z/5/q/w/g/top-secret-stamp-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069" y="207352"/>
            <a:ext cx="2790825" cy="600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467" y="121080"/>
            <a:ext cx="10148328" cy="1200329"/>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Your Spanish agent has just spotted a criminal! </a:t>
            </a:r>
          </a:p>
          <a:p>
            <a:r>
              <a:rPr lang="en-GB" sz="2400" dirty="0">
                <a:solidFill>
                  <a:srgbClr val="4472C4">
                    <a:lumMod val="50000"/>
                  </a:srgbClr>
                </a:solidFill>
                <a:latin typeface="Century Gothic" panose="020B0502020202020204" pitchFamily="34" charset="0"/>
              </a:rPr>
              <a:t>She is following him and reporting back to you in HQ. </a:t>
            </a:r>
          </a:p>
          <a:p>
            <a:r>
              <a:rPr lang="en-GB" sz="2400" dirty="0">
                <a:solidFill>
                  <a:srgbClr val="4472C4">
                    <a:lumMod val="50000"/>
                  </a:srgbClr>
                </a:solidFill>
                <a:latin typeface="Century Gothic" panose="020B0502020202020204" pitchFamily="34" charset="0"/>
              </a:rPr>
              <a:t>Read her messages and decide if the statements are true or false.</a:t>
            </a:r>
          </a:p>
        </p:txBody>
      </p:sp>
      <p:graphicFrame>
        <p:nvGraphicFramePr>
          <p:cNvPr id="8" name="Table 7"/>
          <p:cNvGraphicFramePr>
            <a:graphicFrameLocks noGrp="1"/>
          </p:cNvGraphicFramePr>
          <p:nvPr>
            <p:extLst/>
          </p:nvPr>
        </p:nvGraphicFramePr>
        <p:xfrm>
          <a:off x="5878543" y="1483108"/>
          <a:ext cx="6234994" cy="4724174"/>
        </p:xfrm>
        <a:graphic>
          <a:graphicData uri="http://schemas.openxmlformats.org/drawingml/2006/table">
            <a:tbl>
              <a:tblPr firstRow="1" bandRow="1">
                <a:tableStyleId>{5DA37D80-6434-44D0-A028-1B22A696006F}</a:tableStyleId>
              </a:tblPr>
              <a:tblGrid>
                <a:gridCol w="4673221">
                  <a:extLst>
                    <a:ext uri="{9D8B030D-6E8A-4147-A177-3AD203B41FA5}">
                      <a16:colId xmlns="" xmlns:a16="http://schemas.microsoft.com/office/drawing/2014/main" val="4273422518"/>
                    </a:ext>
                  </a:extLst>
                </a:gridCol>
                <a:gridCol w="746961">
                  <a:extLst>
                    <a:ext uri="{9D8B030D-6E8A-4147-A177-3AD203B41FA5}">
                      <a16:colId xmlns="" xmlns:a16="http://schemas.microsoft.com/office/drawing/2014/main" val="753690958"/>
                    </a:ext>
                  </a:extLst>
                </a:gridCol>
                <a:gridCol w="814812">
                  <a:extLst>
                    <a:ext uri="{9D8B030D-6E8A-4147-A177-3AD203B41FA5}">
                      <a16:colId xmlns="" xmlns:a16="http://schemas.microsoft.com/office/drawing/2014/main" val="4040071849"/>
                    </a:ext>
                  </a:extLst>
                </a:gridCol>
              </a:tblGrid>
              <a:tr h="466727">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tc>
                  <a:txBody>
                    <a:bodyPr/>
                    <a:lstStyle/>
                    <a:p>
                      <a:r>
                        <a:rPr lang="en-GB" sz="2000" b="1" dirty="0">
                          <a:solidFill>
                            <a:schemeClr val="accent5">
                              <a:lumMod val="50000"/>
                            </a:schemeClr>
                          </a:solidFill>
                          <a:latin typeface="Century Gothic" panose="020B0502020202020204" pitchFamily="34" charset="0"/>
                        </a:rPr>
                        <a:t>False</a:t>
                      </a:r>
                    </a:p>
                  </a:txBody>
                  <a:tcPr/>
                </a:tc>
                <a:extLst>
                  <a:ext uri="{0D108BD9-81ED-4DB2-BD59-A6C34878D82A}">
                    <a16:rowId xmlns="" xmlns:a16="http://schemas.microsoft.com/office/drawing/2014/main" val="3097209514"/>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2902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290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40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pic>
        <p:nvPicPr>
          <p:cNvPr id="10"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1991761"/>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78543" y="1973653"/>
            <a:ext cx="412553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looks at the woman.</a:t>
            </a:r>
            <a:endParaRPr lang="en-GB" dirty="0">
              <a:solidFill>
                <a:srgbClr val="4472C4">
                  <a:lumMod val="50000"/>
                </a:srgbClr>
              </a:solidFill>
            </a:endParaRPr>
          </a:p>
        </p:txBody>
      </p:sp>
      <p:sp>
        <p:nvSpPr>
          <p:cNvPr id="7" name="TextBox 6"/>
          <p:cNvSpPr txBox="1"/>
          <p:nvPr/>
        </p:nvSpPr>
        <p:spPr>
          <a:xfrm>
            <a:off x="5878543" y="2373763"/>
            <a:ext cx="4750506"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takes the woman in his car.</a:t>
            </a:r>
          </a:p>
        </p:txBody>
      </p:sp>
      <p:sp>
        <p:nvSpPr>
          <p:cNvPr id="9" name="TextBox 8"/>
          <p:cNvSpPr txBox="1"/>
          <p:nvPr/>
        </p:nvSpPr>
        <p:spPr>
          <a:xfrm>
            <a:off x="5878543" y="2835576"/>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sees the security camera.</a:t>
            </a:r>
          </a:p>
        </p:txBody>
      </p:sp>
      <p:pic>
        <p:nvPicPr>
          <p:cNvPr id="14"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47169" y="2411349"/>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2873162"/>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907125" y="3243919"/>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police follow the man.</a:t>
            </a:r>
          </a:p>
        </p:txBody>
      </p:sp>
      <p:pic>
        <p:nvPicPr>
          <p:cNvPr id="17"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3281505"/>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907124" y="3694230"/>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car stops the traffic.</a:t>
            </a:r>
          </a:p>
        </p:txBody>
      </p:sp>
      <p:pic>
        <p:nvPicPr>
          <p:cNvPr id="19"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92436" y="369423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07124" y="4117202"/>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kisses the man.</a:t>
            </a:r>
          </a:p>
        </p:txBody>
      </p:sp>
      <p:pic>
        <p:nvPicPr>
          <p:cNvPr id="22"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5290" y="4125696"/>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907123" y="4540174"/>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Someone calls the man.</a:t>
            </a:r>
          </a:p>
        </p:txBody>
      </p:sp>
      <p:pic>
        <p:nvPicPr>
          <p:cNvPr id="24"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17609" y="457776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907123" y="4953822"/>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sees the police.</a:t>
            </a:r>
          </a:p>
        </p:txBody>
      </p:sp>
      <p:pic>
        <p:nvPicPr>
          <p:cNvPr id="26"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4846" y="501324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5290" y="584402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5887" y="5464624"/>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922265" y="5386118"/>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lets the woman leave.</a:t>
            </a:r>
          </a:p>
        </p:txBody>
      </p:sp>
      <p:sp>
        <p:nvSpPr>
          <p:cNvPr id="30" name="TextBox 29"/>
          <p:cNvSpPr txBox="1"/>
          <p:nvPr/>
        </p:nvSpPr>
        <p:spPr>
          <a:xfrm>
            <a:off x="5922264" y="5798939"/>
            <a:ext cx="4553893"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police destroy the car!</a:t>
            </a:r>
          </a:p>
        </p:txBody>
      </p:sp>
      <p:sp>
        <p:nvSpPr>
          <p:cNvPr id="31" name="Rounded Rectangle 30"/>
          <p:cNvSpPr/>
          <p:nvPr/>
        </p:nvSpPr>
        <p:spPr>
          <a:xfrm>
            <a:off x="3176951" y="6402926"/>
            <a:ext cx="1017457" cy="400919"/>
          </a:xfrm>
          <a:prstGeom prst="round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srgbClr val="EA5F00"/>
                </a:solidFill>
                <a:latin typeface="Century Gothic" panose="020B0502020202020204" pitchFamily="34" charset="0"/>
              </a:rPr>
              <a:t>leer</a:t>
            </a:r>
          </a:p>
        </p:txBody>
      </p:sp>
      <p:sp>
        <p:nvSpPr>
          <p:cNvPr id="33" name="TextBox 32"/>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84474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P spid="18" grpId="0"/>
      <p:bldP spid="20" grpId="0"/>
      <p:bldP spid="23" grpId="0"/>
      <p:bldP spid="25"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463" y="128043"/>
            <a:ext cx="11388985" cy="1569660"/>
          </a:xfrm>
          <a:prstGeom prst="rect">
            <a:avLst/>
          </a:prstGeom>
        </p:spPr>
        <p:txBody>
          <a:bodyPr wrap="square">
            <a:spAutoFit/>
          </a:bodyPr>
          <a:lstStyle/>
          <a:p>
            <a:r>
              <a:rPr lang="en-GB" sz="2400" dirty="0">
                <a:solidFill>
                  <a:srgbClr val="4472C4">
                    <a:lumMod val="50000"/>
                  </a:srgbClr>
                </a:solidFill>
                <a:latin typeface="Century Gothic" panose="020B0502020202020204" pitchFamily="34" charset="0"/>
              </a:rPr>
              <a:t>The criminal’s accomplice escaped. Spanish police are now spying on her. </a:t>
            </a:r>
          </a:p>
          <a:p>
            <a:r>
              <a:rPr lang="en-GB" sz="2400" dirty="0">
                <a:solidFill>
                  <a:srgbClr val="4472C4">
                    <a:lumMod val="50000"/>
                  </a:srgbClr>
                </a:solidFill>
                <a:latin typeface="Century Gothic" panose="020B0502020202020204" pitchFamily="34" charset="0"/>
              </a:rPr>
              <a:t>She has just been spotted with a different person.</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What do they say about their actions? </a:t>
            </a:r>
          </a:p>
        </p:txBody>
      </p:sp>
      <p:pic>
        <p:nvPicPr>
          <p:cNvPr id="5" name="Picture 2" descr="http://www.clker.com/cliparts/0/4/3/4/12198090302006169125female%20silhouette.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851" y="734112"/>
            <a:ext cx="1734081" cy="178175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graphicFrame>
        <p:nvGraphicFramePr>
          <p:cNvPr id="8" name="Table 7"/>
          <p:cNvGraphicFramePr>
            <a:graphicFrameLocks noGrp="1"/>
          </p:cNvGraphicFramePr>
          <p:nvPr>
            <p:extLst/>
          </p:nvPr>
        </p:nvGraphicFramePr>
        <p:xfrm>
          <a:off x="847974" y="1678948"/>
          <a:ext cx="8993393" cy="4535430"/>
        </p:xfrm>
        <a:graphic>
          <a:graphicData uri="http://schemas.openxmlformats.org/drawingml/2006/table">
            <a:tbl>
              <a:tblPr firstRow="1" bandRow="1">
                <a:tableStyleId>{5DA37D80-6434-44D0-A028-1B22A696006F}</a:tableStyleId>
              </a:tblPr>
              <a:tblGrid>
                <a:gridCol w="4238513">
                  <a:extLst>
                    <a:ext uri="{9D8B030D-6E8A-4147-A177-3AD203B41FA5}">
                      <a16:colId xmlns="" xmlns:a16="http://schemas.microsoft.com/office/drawing/2014/main" val="4273422518"/>
                    </a:ext>
                  </a:extLst>
                </a:gridCol>
                <a:gridCol w="2549562">
                  <a:extLst>
                    <a:ext uri="{9D8B030D-6E8A-4147-A177-3AD203B41FA5}">
                      <a16:colId xmlns="" xmlns:a16="http://schemas.microsoft.com/office/drawing/2014/main" val="753690958"/>
                    </a:ext>
                  </a:extLst>
                </a:gridCol>
                <a:gridCol w="2205318">
                  <a:extLst>
                    <a:ext uri="{9D8B030D-6E8A-4147-A177-3AD203B41FA5}">
                      <a16:colId xmlns="" xmlns:a16="http://schemas.microsoft.com/office/drawing/2014/main" val="4040071849"/>
                    </a:ext>
                  </a:extLst>
                </a:gridCol>
              </a:tblGrid>
              <a:tr h="446373">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The woman does it</a:t>
                      </a:r>
                    </a:p>
                  </a:txBody>
                  <a:tcPr/>
                </a:tc>
                <a:tc>
                  <a:txBody>
                    <a:bodyPr/>
                    <a:lstStyle/>
                    <a:p>
                      <a:r>
                        <a:rPr lang="en-GB" sz="2000" b="1" dirty="0">
                          <a:solidFill>
                            <a:schemeClr val="accent5">
                              <a:lumMod val="50000"/>
                            </a:schemeClr>
                          </a:solidFill>
                          <a:latin typeface="Century Gothic" panose="020B0502020202020204" pitchFamily="34" charset="0"/>
                        </a:rPr>
                        <a:t>The man does it </a:t>
                      </a:r>
                    </a:p>
                  </a:txBody>
                  <a:tcPr/>
                </a:tc>
                <a:extLst>
                  <a:ext uri="{0D108BD9-81ED-4DB2-BD59-A6C34878D82A}">
                    <a16:rowId xmlns="" xmlns:a16="http://schemas.microsoft.com/office/drawing/2014/main" val="3097209514"/>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call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see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follow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10313">
                <a:tc>
                  <a:txBody>
                    <a:bodyPr/>
                    <a:lstStyle/>
                    <a:p>
                      <a:r>
                        <a:rPr lang="en-GB" sz="2000" dirty="0">
                          <a:solidFill>
                            <a:schemeClr val="accent5">
                              <a:lumMod val="50000"/>
                            </a:schemeClr>
                          </a:solidFill>
                          <a:latin typeface="Century Gothic" panose="020B0502020202020204" pitchFamily="34" charset="0"/>
                        </a:rPr>
                        <a:t>take the other person </a:t>
                      </a:r>
                      <a:r>
                        <a:rPr lang="en-GB" sz="2000" baseline="0" dirty="0">
                          <a:solidFill>
                            <a:schemeClr val="accent5">
                              <a:lumMod val="50000"/>
                            </a:schemeClr>
                          </a:solidFill>
                          <a:latin typeface="Century Gothic" panose="020B0502020202020204" pitchFamily="34" charset="0"/>
                        </a:rPr>
                        <a:t>in their car</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10313">
                <a:tc>
                  <a:txBody>
                    <a:bodyPr/>
                    <a:lstStyle/>
                    <a:p>
                      <a:r>
                        <a:rPr lang="en-GB" sz="2000" dirty="0">
                          <a:solidFill>
                            <a:schemeClr val="accent5">
                              <a:lumMod val="50000"/>
                            </a:schemeClr>
                          </a:solidFill>
                          <a:latin typeface="Century Gothic" panose="020B0502020202020204" pitchFamily="34" charset="0"/>
                        </a:rPr>
                        <a:t>observe</a:t>
                      </a:r>
                      <a:r>
                        <a:rPr lang="en-GB" sz="2000" baseline="0" dirty="0">
                          <a:solidFill>
                            <a:schemeClr val="accent5">
                              <a:lumMod val="50000"/>
                            </a:schemeClr>
                          </a:solidFill>
                          <a:latin typeface="Century Gothic" panose="020B0502020202020204" pitchFamily="34" charset="0"/>
                        </a:rPr>
                        <a:t> the other person</a:t>
                      </a:r>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10313">
                <a:tc>
                  <a:txBody>
                    <a:bodyPr/>
                    <a:lstStyle/>
                    <a:p>
                      <a:r>
                        <a:rPr lang="en-GB" sz="2000" dirty="0">
                          <a:solidFill>
                            <a:schemeClr val="accent5">
                              <a:lumMod val="50000"/>
                            </a:schemeClr>
                          </a:solidFill>
                          <a:latin typeface="Century Gothic" panose="020B0502020202020204" pitchFamily="34" charset="0"/>
                        </a:rPr>
                        <a:t>greet the other person</a:t>
                      </a: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10313">
                <a:tc>
                  <a:txBody>
                    <a:bodyPr/>
                    <a:lstStyle/>
                    <a:p>
                      <a:r>
                        <a:rPr lang="en-GB" sz="2000" dirty="0">
                          <a:solidFill>
                            <a:schemeClr val="accent5">
                              <a:lumMod val="50000"/>
                            </a:schemeClr>
                          </a:solidFill>
                          <a:latin typeface="Century Gothic" panose="020B0502020202020204" pitchFamily="34" charset="0"/>
                        </a:rPr>
                        <a:t>hide the other person</a:t>
                      </a: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contact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help the other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8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look</a:t>
                      </a:r>
                      <a:r>
                        <a:rPr lang="en-GB" sz="2000" baseline="0" dirty="0">
                          <a:solidFill>
                            <a:schemeClr val="accent5">
                              <a:lumMod val="50000"/>
                            </a:schemeClr>
                          </a:solidFill>
                          <a:latin typeface="Century Gothic" panose="020B0502020202020204" pitchFamily="34" charset="0"/>
                        </a:rPr>
                        <a:t> for the other person</a:t>
                      </a: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pic>
        <p:nvPicPr>
          <p:cNvPr id="1028" name="Picture 4" descr="http://www.clker.com/cliparts/J/C/F/Q/x/J/man-walking-talking-on-cell-phone-silhouette-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4610" y="3304179"/>
            <a:ext cx="663252" cy="22976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003" y="217839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2555616"/>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003" y="2984028"/>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3452106"/>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003" y="3802949"/>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297" y="420682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297" y="464240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5030725"/>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214" y="546999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7994" y="588944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X/Z/5/q/w/g/top-secret-stamp-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2682" y="2555616"/>
            <a:ext cx="2188519" cy="470570"/>
          </a:xfrm>
          <a:prstGeom prst="rect">
            <a:avLst/>
          </a:prstGeom>
          <a:noFill/>
          <a:extLst>
            <a:ext uri="{909E8E84-426E-40DD-AFC4-6F175D3DCCD1}">
              <a14:hiddenFill xmlns:a14="http://schemas.microsoft.com/office/drawing/2010/main">
                <a:solidFill>
                  <a:srgbClr val="FFFFFF"/>
                </a:solidFill>
              </a14:hiddenFill>
            </a:ext>
          </a:extLst>
        </p:spPr>
      </p:pic>
      <p:sp>
        <p:nvSpPr>
          <p:cNvPr id="22" name="Action Button: Custom 21">
            <a:hlinkClick r:id="" action="ppaction://noaction" highlightClick="1">
              <a:snd r:embed="rId7" name="1. La mujer llama al hombre.wav"/>
            </a:hlinkClick>
          </p:cNvPr>
          <p:cNvSpPr/>
          <p:nvPr/>
        </p:nvSpPr>
        <p:spPr>
          <a:xfrm>
            <a:off x="318873" y="213013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23" name="Action Button: Custom 22">
            <a:hlinkClick r:id="" action="ppaction://noaction" highlightClick="1">
              <a:snd r:embed="rId8" name="2. A la mujer la ve el hombre.wav"/>
            </a:hlinkClick>
          </p:cNvPr>
          <p:cNvSpPr/>
          <p:nvPr/>
        </p:nvSpPr>
        <p:spPr>
          <a:xfrm>
            <a:off x="323798" y="254803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4" name="Action Button: Custom 23">
            <a:hlinkClick r:id="" action="ppaction://noaction" highlightClick="1">
              <a:snd r:embed="rId9" name="3. La mujer sigue al hombre.wav"/>
            </a:hlinkClick>
          </p:cNvPr>
          <p:cNvSpPr/>
          <p:nvPr/>
        </p:nvSpPr>
        <p:spPr>
          <a:xfrm>
            <a:off x="318874" y="296722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5" name="Action Button: Custom 24">
            <a:hlinkClick r:id="" action="ppaction://noaction" highlightClick="1">
              <a:snd r:embed="rId10" name="4. A la mujer la lleva el hombre en su coche.wav"/>
            </a:hlinkClick>
          </p:cNvPr>
          <p:cNvSpPr/>
          <p:nvPr/>
        </p:nvSpPr>
        <p:spPr>
          <a:xfrm>
            <a:off x="318874" y="339335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6" name="Action Button: Custom 25">
            <a:hlinkClick r:id="" action="ppaction://noaction" highlightClick="1">
              <a:snd r:embed="rId11" name="5. La mujer observa al hombre.wav"/>
            </a:hlinkClick>
          </p:cNvPr>
          <p:cNvSpPr/>
          <p:nvPr/>
        </p:nvSpPr>
        <p:spPr>
          <a:xfrm>
            <a:off x="318874" y="38180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27" name="Action Button: Custom 26">
            <a:hlinkClick r:id="" action="ppaction://noaction" highlightClick="1">
              <a:snd r:embed="rId12" name="6. La mujer saluda al hombre.wav"/>
            </a:hlinkClick>
          </p:cNvPr>
          <p:cNvSpPr/>
          <p:nvPr/>
        </p:nvSpPr>
        <p:spPr>
          <a:xfrm>
            <a:off x="318874" y="423229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28" name="Action Button: Custom 27">
            <a:hlinkClick r:id="" action="ppaction://noaction" highlightClick="1">
              <a:snd r:embed="rId13" name="7. La mujer esconde al hombre.wav"/>
            </a:hlinkClick>
          </p:cNvPr>
          <p:cNvSpPr/>
          <p:nvPr/>
        </p:nvSpPr>
        <p:spPr>
          <a:xfrm>
            <a:off x="318874" y="462144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29" name="Action Button: Custom 28">
            <a:hlinkClick r:id="" action="ppaction://noaction" highlightClick="1">
              <a:snd r:embed="rId14" name="8. A la mujer la contacta el hombre.wav"/>
            </a:hlinkClick>
          </p:cNvPr>
          <p:cNvSpPr/>
          <p:nvPr/>
        </p:nvSpPr>
        <p:spPr>
          <a:xfrm>
            <a:off x="321373" y="503821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30" name="Action Button: Custom 29">
            <a:hlinkClick r:id="" action="ppaction://noaction" highlightClick="1">
              <a:snd r:embed="rId15" name="9. La mujer ayuda al hombre.wav"/>
            </a:hlinkClick>
          </p:cNvPr>
          <p:cNvSpPr/>
          <p:nvPr/>
        </p:nvSpPr>
        <p:spPr>
          <a:xfrm>
            <a:off x="318874" y="545499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31" name="Action Button: Custom 30">
            <a:hlinkClick r:id="" action="ppaction://noaction" highlightClick="1">
              <a:snd r:embed="rId16" name="10. A la mujer la busca el hombre.wav"/>
            </a:hlinkClick>
          </p:cNvPr>
          <p:cNvSpPr/>
          <p:nvPr/>
        </p:nvSpPr>
        <p:spPr>
          <a:xfrm>
            <a:off x="318874" y="584753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endParaRPr lang="en-GB" sz="2000" b="1" dirty="0">
              <a:solidFill>
                <a:prstClr val="white"/>
              </a:solidFill>
              <a:latin typeface="Century Gothic" panose="020B0502020202020204" pitchFamily="34" charset="0"/>
            </a:endParaRPr>
          </a:p>
        </p:txBody>
      </p:sp>
      <p:sp>
        <p:nvSpPr>
          <p:cNvPr id="32" name="TextBox 31"/>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422297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817" y="350067"/>
            <a:ext cx="10794194" cy="523220"/>
          </a:xfrm>
          <a:prstGeom prst="rect">
            <a:avLst/>
          </a:prstGeom>
          <a:noFill/>
        </p:spPr>
        <p:txBody>
          <a:bodyPr wrap="square" rtlCol="0">
            <a:spAutoFit/>
          </a:bodyPr>
          <a:lstStyle/>
          <a:p>
            <a:r>
              <a:rPr lang="en-GB" sz="2800" dirty="0">
                <a:solidFill>
                  <a:srgbClr val="4472C4">
                    <a:lumMod val="50000"/>
                  </a:srgbClr>
                </a:solidFill>
                <a:latin typeface="Century Gothic" panose="020B0502020202020204" pitchFamily="34" charset="0"/>
              </a:rPr>
              <a:t>Listen again and decide if the statements are true or false.</a:t>
            </a:r>
          </a:p>
        </p:txBody>
      </p:sp>
      <p:pic>
        <p:nvPicPr>
          <p:cNvPr id="2050" name="Picture 2" descr="http://www.clker.com/cliparts/0/4/3/4/12198090302006169125female%20silhouette.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8694" y="1054249"/>
            <a:ext cx="1576838" cy="16201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Table 20"/>
          <p:cNvGraphicFramePr>
            <a:graphicFrameLocks noGrp="1"/>
          </p:cNvGraphicFramePr>
          <p:nvPr>
            <p:extLst/>
          </p:nvPr>
        </p:nvGraphicFramePr>
        <p:xfrm>
          <a:off x="682714" y="1338876"/>
          <a:ext cx="7405733" cy="4535430"/>
        </p:xfrm>
        <a:graphic>
          <a:graphicData uri="http://schemas.openxmlformats.org/drawingml/2006/table">
            <a:tbl>
              <a:tblPr firstRow="1" bandRow="1">
                <a:tableStyleId>{5DA37D80-6434-44D0-A028-1B22A696006F}</a:tableStyleId>
              </a:tblPr>
              <a:tblGrid>
                <a:gridCol w="5848538">
                  <a:extLst>
                    <a:ext uri="{9D8B030D-6E8A-4147-A177-3AD203B41FA5}">
                      <a16:colId xmlns="" xmlns:a16="http://schemas.microsoft.com/office/drawing/2014/main" val="4273422518"/>
                    </a:ext>
                  </a:extLst>
                </a:gridCol>
                <a:gridCol w="706170">
                  <a:extLst>
                    <a:ext uri="{9D8B030D-6E8A-4147-A177-3AD203B41FA5}">
                      <a16:colId xmlns="" xmlns:a16="http://schemas.microsoft.com/office/drawing/2014/main" val="753690958"/>
                    </a:ext>
                  </a:extLst>
                </a:gridCol>
                <a:gridCol w="851025">
                  <a:extLst>
                    <a:ext uri="{9D8B030D-6E8A-4147-A177-3AD203B41FA5}">
                      <a16:colId xmlns="" xmlns:a16="http://schemas.microsoft.com/office/drawing/2014/main" val="4040071849"/>
                    </a:ext>
                  </a:extLst>
                </a:gridCol>
              </a:tblGrid>
              <a:tr h="446373">
                <a:tc>
                  <a:txBody>
                    <a:bodyPr/>
                    <a:lstStyle/>
                    <a:p>
                      <a:endParaRPr lang="en-GB" sz="2000" dirty="0">
                        <a:latin typeface="Century Gothic" panose="020B0502020202020204" pitchFamily="34" charset="0"/>
                      </a:endParaRPr>
                    </a:p>
                  </a:txBody>
                  <a:tcPr/>
                </a:tc>
                <a:tc>
                  <a:txBody>
                    <a:bodyPr/>
                    <a:lstStyle/>
                    <a:p>
                      <a:r>
                        <a:rPr lang="en-GB" sz="2000" b="1" dirty="0">
                          <a:solidFill>
                            <a:schemeClr val="accent5">
                              <a:lumMod val="50000"/>
                            </a:schemeClr>
                          </a:solidFill>
                          <a:latin typeface="Century Gothic" panose="020B0502020202020204" pitchFamily="34" charset="0"/>
                        </a:rPr>
                        <a:t>True</a:t>
                      </a:r>
                    </a:p>
                  </a:txBody>
                  <a:tcPr/>
                </a:tc>
                <a:tc>
                  <a:txBody>
                    <a:bodyPr/>
                    <a:lstStyle/>
                    <a:p>
                      <a:r>
                        <a:rPr lang="en-GB" sz="2000" b="1" dirty="0">
                          <a:solidFill>
                            <a:schemeClr val="accent5">
                              <a:lumMod val="50000"/>
                            </a:schemeClr>
                          </a:solidFill>
                          <a:latin typeface="Century Gothic" panose="020B0502020202020204" pitchFamily="34" charset="0"/>
                        </a:rPr>
                        <a:t>False</a:t>
                      </a:r>
                    </a:p>
                  </a:txBody>
                  <a:tcPr/>
                </a:tc>
                <a:extLst>
                  <a:ext uri="{0D108BD9-81ED-4DB2-BD59-A6C34878D82A}">
                    <a16:rowId xmlns="" xmlns:a16="http://schemas.microsoft.com/office/drawing/2014/main" val="3097209514"/>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3442370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90588510"/>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98199311"/>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906487638"/>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076436072"/>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238271135"/>
                  </a:ext>
                </a:extLst>
              </a:tr>
              <a:tr h="410313">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 xmlns:a16="http://schemas.microsoft.com/office/drawing/2014/main" val="1975175003"/>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2452697797"/>
                  </a:ext>
                </a:extLst>
              </a:tr>
              <a:tr h="4103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4015377861"/>
                  </a:ext>
                </a:extLst>
              </a:tr>
              <a:tr h="378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 xmlns:a16="http://schemas.microsoft.com/office/drawing/2014/main" val="1843185788"/>
                  </a:ext>
                </a:extLst>
              </a:tr>
            </a:tbl>
          </a:graphicData>
        </a:graphic>
      </p:graphicFrame>
      <p:sp>
        <p:nvSpPr>
          <p:cNvPr id="22" name="TextBox 21"/>
          <p:cNvSpPr txBox="1"/>
          <p:nvPr/>
        </p:nvSpPr>
        <p:spPr>
          <a:xfrm>
            <a:off x="685139" y="1793943"/>
            <a:ext cx="5635637"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calls the woman.</a:t>
            </a:r>
            <a:endParaRPr lang="en-GB" dirty="0">
              <a:solidFill>
                <a:srgbClr val="4472C4">
                  <a:lumMod val="50000"/>
                </a:srgbClr>
              </a:solidFill>
            </a:endParaRPr>
          </a:p>
        </p:txBody>
      </p:sp>
      <p:pic>
        <p:nvPicPr>
          <p:cNvPr id="2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9135" y="1860932"/>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112" y="2257685"/>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82714" y="2186595"/>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sees the woman.</a:t>
            </a:r>
            <a:endParaRPr lang="en-GB" dirty="0">
              <a:solidFill>
                <a:srgbClr val="4472C4">
                  <a:lumMod val="50000"/>
                </a:srgbClr>
              </a:solidFill>
            </a:endParaRPr>
          </a:p>
        </p:txBody>
      </p:sp>
      <p:sp>
        <p:nvSpPr>
          <p:cNvPr id="28" name="TextBox 27"/>
          <p:cNvSpPr txBox="1"/>
          <p:nvPr/>
        </p:nvSpPr>
        <p:spPr>
          <a:xfrm>
            <a:off x="685139" y="2594936"/>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follows the woman.</a:t>
            </a:r>
            <a:endParaRPr lang="en-GB" dirty="0">
              <a:solidFill>
                <a:srgbClr val="4472C4">
                  <a:lumMod val="50000"/>
                </a:srgbClr>
              </a:solidFill>
            </a:endParaRPr>
          </a:p>
        </p:txBody>
      </p:sp>
      <p:pic>
        <p:nvPicPr>
          <p:cNvPr id="2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9135" y="2658966"/>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85139" y="3014756"/>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takes the woman in his car.</a:t>
            </a:r>
            <a:endParaRPr lang="en-GB" dirty="0">
              <a:solidFill>
                <a:srgbClr val="4472C4">
                  <a:lumMod val="50000"/>
                </a:srgbClr>
              </a:solidFill>
            </a:endParaRPr>
          </a:p>
        </p:txBody>
      </p:sp>
      <p:pic>
        <p:nvPicPr>
          <p:cNvPr id="32"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083" y="3063131"/>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85139" y="3421967"/>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watches the man.</a:t>
            </a:r>
            <a:endParaRPr lang="en-GB" dirty="0">
              <a:solidFill>
                <a:srgbClr val="4472C4">
                  <a:lumMod val="50000"/>
                </a:srgbClr>
              </a:solidFill>
            </a:endParaRPr>
          </a:p>
        </p:txBody>
      </p:sp>
      <p:pic>
        <p:nvPicPr>
          <p:cNvPr id="34"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083" y="3457605"/>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00699" y="3806416"/>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greets the woman.</a:t>
            </a:r>
          </a:p>
        </p:txBody>
      </p:sp>
      <p:pic>
        <p:nvPicPr>
          <p:cNvPr id="3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9135" y="387182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00699" y="4239777"/>
            <a:ext cx="5365862"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hides the man.</a:t>
            </a:r>
          </a:p>
        </p:txBody>
      </p:sp>
      <p:pic>
        <p:nvPicPr>
          <p:cNvPr id="38"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5459" y="4278204"/>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464" y="4716389"/>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707747" y="4648136"/>
            <a:ext cx="6133621"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contacts the woman.</a:t>
            </a:r>
          </a:p>
        </p:txBody>
      </p:sp>
      <p:sp>
        <p:nvSpPr>
          <p:cNvPr id="41" name="Rounded Rectangle 40"/>
          <p:cNvSpPr/>
          <p:nvPr/>
        </p:nvSpPr>
        <p:spPr>
          <a:xfrm>
            <a:off x="10711247" y="589288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entury Gothic" panose="020B0502020202020204" pitchFamily="34" charset="0"/>
              </a:rPr>
              <a:t>escuchar</a:t>
            </a:r>
          </a:p>
        </p:txBody>
      </p:sp>
      <p:sp>
        <p:nvSpPr>
          <p:cNvPr id="42" name="TextBox 41"/>
          <p:cNvSpPr txBox="1"/>
          <p:nvPr/>
        </p:nvSpPr>
        <p:spPr>
          <a:xfrm>
            <a:off x="691279" y="5065837"/>
            <a:ext cx="6133621"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woman helps the man to hide.</a:t>
            </a:r>
          </a:p>
        </p:txBody>
      </p:sp>
      <p:pic>
        <p:nvPicPr>
          <p:cNvPr id="43"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5448" y="5103423"/>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02954" y="5464210"/>
            <a:ext cx="6133621" cy="400110"/>
          </a:xfrm>
          <a:prstGeom prst="rect">
            <a:avLst/>
          </a:prstGeom>
          <a:noFill/>
        </p:spPr>
        <p:txBody>
          <a:bodyPr wrap="square" rtlCol="0">
            <a:spAutoFit/>
          </a:bodyPr>
          <a:lstStyle/>
          <a:p>
            <a:r>
              <a:rPr lang="en-GB" sz="2000" dirty="0">
                <a:solidFill>
                  <a:srgbClr val="4472C4">
                    <a:lumMod val="50000"/>
                  </a:srgbClr>
                </a:solidFill>
                <a:latin typeface="Century Gothic" panose="020B0502020202020204" pitchFamily="34" charset="0"/>
              </a:rPr>
              <a:t>The man looks for the woman. </a:t>
            </a:r>
          </a:p>
        </p:txBody>
      </p:sp>
      <p:pic>
        <p:nvPicPr>
          <p:cNvPr id="45" name="Picture 4" descr="http://www.clker.com/cliparts/X/Z/5/q/w/g/top-secret-stamp-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5103" y="2843600"/>
            <a:ext cx="2790825" cy="60007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h/n/L/q/t/u/bright-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2938" y="545825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clker.com/cliparts/J/C/F/Q/x/J/man-walking-talking-on-cell-phone-silhouette-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2454" y="3722898"/>
            <a:ext cx="701254" cy="2429345"/>
          </a:xfrm>
          <a:prstGeom prst="rect">
            <a:avLst/>
          </a:prstGeom>
          <a:noFill/>
          <a:extLst>
            <a:ext uri="{909E8E84-426E-40DD-AFC4-6F175D3DCCD1}">
              <a14:hiddenFill xmlns:a14="http://schemas.microsoft.com/office/drawing/2010/main">
                <a:solidFill>
                  <a:srgbClr val="FFFFFF"/>
                </a:solidFill>
              </a14:hiddenFill>
            </a:ext>
          </a:extLst>
        </p:spPr>
      </p:pic>
      <p:sp>
        <p:nvSpPr>
          <p:cNvPr id="47" name="Action Button: Custom 46">
            <a:hlinkClick r:id="" action="ppaction://noaction" highlightClick="1">
              <a:snd r:embed="rId7" name="1. La mujer llama al hombre.wav"/>
            </a:hlinkClick>
          </p:cNvPr>
          <p:cNvSpPr/>
          <p:nvPr/>
        </p:nvSpPr>
        <p:spPr>
          <a:xfrm>
            <a:off x="142448" y="176965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48" name="Action Button: Custom 47">
            <a:hlinkClick r:id="" action="ppaction://noaction" highlightClick="1">
              <a:snd r:embed="rId8" name="2. A la mujer la ve el hombre.wav"/>
            </a:hlinkClick>
          </p:cNvPr>
          <p:cNvSpPr/>
          <p:nvPr/>
        </p:nvSpPr>
        <p:spPr>
          <a:xfrm>
            <a:off x="147373" y="218756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49" name="Action Button: Custom 48">
            <a:hlinkClick r:id="" action="ppaction://noaction" highlightClick="1">
              <a:snd r:embed="rId9" name="3. La mujer sigue al hombre.wav"/>
            </a:hlinkClick>
          </p:cNvPr>
          <p:cNvSpPr/>
          <p:nvPr/>
        </p:nvSpPr>
        <p:spPr>
          <a:xfrm>
            <a:off x="142449" y="260675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50" name="Action Button: Custom 49">
            <a:hlinkClick r:id="" action="ppaction://noaction" highlightClick="1">
              <a:snd r:embed="rId10" name="4. A la mujer la lleva el hombre en su coche.wav"/>
            </a:hlinkClick>
          </p:cNvPr>
          <p:cNvSpPr/>
          <p:nvPr/>
        </p:nvSpPr>
        <p:spPr>
          <a:xfrm>
            <a:off x="142449" y="303287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51" name="Action Button: Custom 50">
            <a:hlinkClick r:id="" action="ppaction://noaction" highlightClick="1">
              <a:snd r:embed="rId11" name="5. La mujer observa al hombre.wav"/>
            </a:hlinkClick>
          </p:cNvPr>
          <p:cNvSpPr/>
          <p:nvPr/>
        </p:nvSpPr>
        <p:spPr>
          <a:xfrm>
            <a:off x="142449" y="345760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52" name="Action Button: Custom 51">
            <a:hlinkClick r:id="" action="ppaction://noaction" highlightClick="1">
              <a:snd r:embed="rId12" name="6. La mujer saluda al hombre.wav"/>
            </a:hlinkClick>
          </p:cNvPr>
          <p:cNvSpPr/>
          <p:nvPr/>
        </p:nvSpPr>
        <p:spPr>
          <a:xfrm>
            <a:off x="142449" y="38718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53" name="Action Button: Custom 52">
            <a:hlinkClick r:id="" action="ppaction://noaction" highlightClick="1">
              <a:snd r:embed="rId13" name="7. La mujer esconde al hombre.wav"/>
            </a:hlinkClick>
          </p:cNvPr>
          <p:cNvSpPr/>
          <p:nvPr/>
        </p:nvSpPr>
        <p:spPr>
          <a:xfrm>
            <a:off x="142449" y="426097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54" name="Action Button: Custom 53">
            <a:hlinkClick r:id="" action="ppaction://noaction" highlightClick="1">
              <a:snd r:embed="rId14" name="8. A la mujer la contacta el hombre.wav"/>
            </a:hlinkClick>
          </p:cNvPr>
          <p:cNvSpPr/>
          <p:nvPr/>
        </p:nvSpPr>
        <p:spPr>
          <a:xfrm>
            <a:off x="144948" y="467774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55" name="Action Button: Custom 54">
            <a:hlinkClick r:id="" action="ppaction://noaction" highlightClick="1">
              <a:snd r:embed="rId15" name="9. La mujer ayuda al hombre.wav"/>
            </a:hlinkClick>
          </p:cNvPr>
          <p:cNvSpPr/>
          <p:nvPr/>
        </p:nvSpPr>
        <p:spPr>
          <a:xfrm>
            <a:off x="142449" y="50945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56" name="Action Button: Custom 55">
            <a:hlinkClick r:id="" action="ppaction://noaction" highlightClick="1">
              <a:snd r:embed="rId16" name="10. A la mujer la busca el hombre.wav"/>
            </a:hlinkClick>
          </p:cNvPr>
          <p:cNvSpPr/>
          <p:nvPr/>
        </p:nvSpPr>
        <p:spPr>
          <a:xfrm>
            <a:off x="142449" y="548705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endParaRPr lang="en-GB" sz="2000" b="1" dirty="0">
              <a:solidFill>
                <a:prstClr val="white"/>
              </a:solidFill>
              <a:latin typeface="Century Gothic" panose="020B0502020202020204" pitchFamily="34" charset="0"/>
            </a:endParaRPr>
          </a:p>
        </p:txBody>
      </p:sp>
      <p:sp>
        <p:nvSpPr>
          <p:cNvPr id="57" name="TextBox 5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7491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p:bldP spid="31" grpId="0"/>
      <p:bldP spid="33" grpId="0"/>
      <p:bldP spid="35" grpId="0"/>
      <p:bldP spid="37" grpId="0"/>
      <p:bldP spid="40" grpId="0"/>
      <p:bldP spid="42"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757" y="1794850"/>
            <a:ext cx="3810000" cy="3810000"/>
          </a:xfrm>
          <a:prstGeom prst="rect">
            <a:avLst/>
          </a:prstGeom>
          <a:ln w="25400">
            <a:solidFill>
              <a:srgbClr val="E56700"/>
            </a:solidFill>
          </a:ln>
        </p:spPr>
      </p:pic>
      <p:sp>
        <p:nvSpPr>
          <p:cNvPr id="5" name="Rectangle 4"/>
          <p:cNvSpPr/>
          <p:nvPr/>
        </p:nvSpPr>
        <p:spPr>
          <a:xfrm>
            <a:off x="8066908" y="3304976"/>
            <a:ext cx="1996068" cy="2207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6" name="Picture 2" descr="http://www.clker.com/cliparts/e/2/1/6/1195426191155951028Gerald_G_SPY1.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9067" y="2939780"/>
            <a:ext cx="1115098" cy="23918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1804" y="75115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1)  _____________________ la cámara de seguridad.</a:t>
            </a:r>
            <a:endParaRPr lang="en-GB" sz="2800" dirty="0">
              <a:solidFill>
                <a:srgbClr val="4472C4">
                  <a:lumMod val="50000"/>
                </a:srgbClr>
              </a:solidFill>
              <a:latin typeface="Century Gothic" panose="020B0502020202020204" pitchFamily="34" charset="0"/>
            </a:endParaRPr>
          </a:p>
        </p:txBody>
      </p:sp>
      <p:sp>
        <p:nvSpPr>
          <p:cNvPr id="8" name="TextBox 7"/>
          <p:cNvSpPr txBox="1"/>
          <p:nvPr/>
        </p:nvSpPr>
        <p:spPr>
          <a:xfrm>
            <a:off x="1886664" y="682086"/>
            <a:ext cx="4569892"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criminal lo ve</a:t>
            </a:r>
          </a:p>
        </p:txBody>
      </p:sp>
      <p:sp>
        <p:nvSpPr>
          <p:cNvPr id="10" name="Rounded Rectangle 9"/>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9" name="TextBox 8"/>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3363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2" y="1912211"/>
            <a:ext cx="3810000" cy="3810000"/>
          </a:xfrm>
          <a:prstGeom prst="rect">
            <a:avLst/>
          </a:prstGeom>
          <a:ln w="25400">
            <a:solidFill>
              <a:srgbClr val="E56700"/>
            </a:solidFill>
          </a:ln>
        </p:spPr>
      </p:pic>
      <p:sp>
        <p:nvSpPr>
          <p:cNvPr id="6" name="Rectangle 5"/>
          <p:cNvSpPr/>
          <p:nvPr/>
        </p:nvSpPr>
        <p:spPr>
          <a:xfrm>
            <a:off x="8156522" y="2330605"/>
            <a:ext cx="1678854" cy="2270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2" descr="http://www.clker.com/cliparts/e/2/1/6/1195426191155951028Gerald_G_SPY1.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049" y="2071858"/>
            <a:ext cx="1115098" cy="23918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0766" y="62767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2)  ___________________ la cámara de seguridad.</a:t>
            </a:r>
            <a:endParaRPr lang="en-GB" sz="2800" dirty="0">
              <a:solidFill>
                <a:srgbClr val="4472C4">
                  <a:lumMod val="50000"/>
                </a:srgbClr>
              </a:solidFill>
              <a:latin typeface="Century Gothic" panose="020B0502020202020204" pitchFamily="34" charset="0"/>
            </a:endParaRPr>
          </a:p>
        </p:txBody>
      </p:sp>
      <p:sp>
        <p:nvSpPr>
          <p:cNvPr id="9" name="TextBox 8"/>
          <p:cNvSpPr txBox="1"/>
          <p:nvPr/>
        </p:nvSpPr>
        <p:spPr>
          <a:xfrm>
            <a:off x="1741698" y="597434"/>
            <a:ext cx="3588584"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criminal ve</a:t>
            </a:r>
          </a:p>
        </p:txBody>
      </p:sp>
      <p:sp>
        <p:nvSpPr>
          <p:cNvPr id="10" name="Rounded Rectangle 9"/>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11" name="TextBox 10"/>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298370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2429" y="1747025"/>
            <a:ext cx="3810000" cy="3810000"/>
          </a:xfrm>
          <a:prstGeom prst="rect">
            <a:avLst/>
          </a:prstGeom>
          <a:solidFill>
            <a:srgbClr val="E56700"/>
          </a:solidFill>
          <a:ln w="25400">
            <a:solidFill>
              <a:srgbClr val="E56700"/>
            </a:solidFill>
          </a:ln>
        </p:spPr>
      </p:pic>
      <p:sp>
        <p:nvSpPr>
          <p:cNvPr id="5" name="TextBox 4"/>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3)  ______________________ la chica.</a:t>
            </a:r>
            <a:endParaRPr lang="en-GB" sz="2800" dirty="0">
              <a:solidFill>
                <a:srgbClr val="4472C4">
                  <a:lumMod val="50000"/>
                </a:srgbClr>
              </a:solidFill>
              <a:latin typeface="Century Gothic" panose="020B0502020202020204" pitchFamily="34" charset="0"/>
            </a:endParaRPr>
          </a:p>
        </p:txBody>
      </p:sp>
      <p:sp>
        <p:nvSpPr>
          <p:cNvPr id="6" name="TextBox 5"/>
          <p:cNvSpPr txBox="1"/>
          <p:nvPr/>
        </p:nvSpPr>
        <p:spPr>
          <a:xfrm>
            <a:off x="1685942" y="479195"/>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Al hombre lo llama</a:t>
            </a:r>
          </a:p>
        </p:txBody>
      </p:sp>
      <p:sp>
        <p:nvSpPr>
          <p:cNvPr id="7" name="Rounded Rectangle 6"/>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8" name="TextBox 7"/>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103230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450" y="1623946"/>
            <a:ext cx="3810000" cy="3810000"/>
          </a:xfrm>
          <a:prstGeom prst="rect">
            <a:avLst/>
          </a:prstGeom>
          <a:ln w="25400">
            <a:solidFill>
              <a:srgbClr val="E56700"/>
            </a:solidFill>
          </a:ln>
        </p:spPr>
      </p:pic>
      <p:sp>
        <p:nvSpPr>
          <p:cNvPr id="6" name="TextBox 5"/>
          <p:cNvSpPr txBox="1"/>
          <p:nvPr/>
        </p:nvSpPr>
        <p:spPr>
          <a:xfrm>
            <a:off x="613316" y="557408"/>
            <a:ext cx="11351941" cy="646331"/>
          </a:xfrm>
          <a:prstGeom prst="rect">
            <a:avLst/>
          </a:prstGeom>
          <a:noFill/>
        </p:spPr>
        <p:txBody>
          <a:bodyPr wrap="square" rtlCol="0">
            <a:spAutoFit/>
          </a:bodyPr>
          <a:lstStyle/>
          <a:p>
            <a:r>
              <a:rPr lang="en-GB" sz="3600" dirty="0">
                <a:solidFill>
                  <a:srgbClr val="4472C4">
                    <a:lumMod val="50000"/>
                  </a:srgbClr>
                </a:solidFill>
                <a:latin typeface="Century Gothic" panose="020B0502020202020204" pitchFamily="34" charset="0"/>
              </a:rPr>
              <a:t>4)  ___________________ a la chica.</a:t>
            </a:r>
            <a:endParaRPr lang="en-GB" sz="2800" dirty="0">
              <a:solidFill>
                <a:srgbClr val="4472C4">
                  <a:lumMod val="50000"/>
                </a:srgbClr>
              </a:solidFill>
              <a:latin typeface="Century Gothic" panose="020B0502020202020204" pitchFamily="34" charset="0"/>
            </a:endParaRPr>
          </a:p>
        </p:txBody>
      </p:sp>
      <p:sp>
        <p:nvSpPr>
          <p:cNvPr id="8" name="TextBox 7"/>
          <p:cNvSpPr txBox="1"/>
          <p:nvPr/>
        </p:nvSpPr>
        <p:spPr>
          <a:xfrm>
            <a:off x="1697093" y="468045"/>
            <a:ext cx="4424926" cy="646331"/>
          </a:xfrm>
          <a:prstGeom prst="rect">
            <a:avLst/>
          </a:prstGeom>
          <a:noFill/>
        </p:spPr>
        <p:txBody>
          <a:bodyPr wrap="square" rtlCol="0">
            <a:spAutoFit/>
          </a:bodyPr>
          <a:lstStyle/>
          <a:p>
            <a:r>
              <a:rPr lang="en-GB" sz="3600" dirty="0">
                <a:solidFill>
                  <a:srgbClr val="E56700"/>
                </a:solidFill>
                <a:latin typeface="Century Gothic" panose="020B0502020202020204" pitchFamily="34" charset="0"/>
              </a:rPr>
              <a:t>El hombre llama</a:t>
            </a:r>
          </a:p>
        </p:txBody>
      </p:sp>
      <p:sp>
        <p:nvSpPr>
          <p:cNvPr id="9" name="Rounded Rectangle 8"/>
          <p:cNvSpPr/>
          <p:nvPr/>
        </p:nvSpPr>
        <p:spPr>
          <a:xfrm>
            <a:off x="10675470" y="5854154"/>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a:solidFill>
                  <a:prstClr val="white"/>
                </a:solidFill>
                <a:latin typeface="Century Gothic" panose="020B0502020202020204" pitchFamily="34" charset="0"/>
              </a:rPr>
              <a:t>escribir</a:t>
            </a:r>
            <a:endParaRPr lang="en-GB" dirty="0">
              <a:solidFill>
                <a:prstClr val="white"/>
              </a:solidFill>
              <a:latin typeface="Century Gothic" panose="020B0502020202020204" pitchFamily="34" charset="0"/>
            </a:endParaRPr>
          </a:p>
        </p:txBody>
      </p:sp>
      <p:sp>
        <p:nvSpPr>
          <p:cNvPr id="7" name="TextBox 6"/>
          <p:cNvSpPr txBox="1"/>
          <p:nvPr/>
        </p:nvSpPr>
        <p:spPr>
          <a:xfrm>
            <a:off x="7203441" y="6464887"/>
            <a:ext cx="2506617"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 / Emma Marsden</a:t>
            </a:r>
          </a:p>
        </p:txBody>
      </p:sp>
    </p:spTree>
    <p:extLst>
      <p:ext uri="{BB962C8B-B14F-4D97-AF65-F5344CB8AC3E}">
        <p14:creationId xmlns:p14="http://schemas.microsoft.com/office/powerpoint/2010/main" val="36202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French_German_Templates (2).pptx" id="{30E28854-302B-4733-9883-753A70868D1A}" vid="{5A19C407-B07F-4991-B60B-FF1D41BF59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1351</Words>
  <Application>Microsoft Office PowerPoint</Application>
  <PresentationFormat>Widescreen</PresentationFormat>
  <Paragraphs>184</Paragraphs>
  <Slides>15</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Century Gothic</vt:lpstr>
      <vt:lpstr>Tw Cen MT</vt:lpstr>
      <vt:lpstr>1_Office Theme</vt:lpstr>
      <vt:lpstr>2_Office Theme</vt:lpstr>
      <vt:lpstr>PowerPoint Presentation</vt:lpstr>
      <vt:lpstr>Saying who receives the action: ‘lo’ and ‘la’ in object-first sentences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Study</cp:lastModifiedBy>
  <cp:revision>2</cp:revision>
  <dcterms:created xsi:type="dcterms:W3CDTF">2019-05-31T15:05:15Z</dcterms:created>
  <dcterms:modified xsi:type="dcterms:W3CDTF">2019-06-13T05:16:18Z</dcterms:modified>
</cp:coreProperties>
</file>