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9"/>
  </p:notesMasterIdLst>
  <p:sldIdLst>
    <p:sldId id="257" r:id="rId4"/>
    <p:sldId id="332" r:id="rId5"/>
    <p:sldId id="334" r:id="rId6"/>
    <p:sldId id="335" r:id="rId7"/>
    <p:sldId id="341" r:id="rId8"/>
    <p:sldId id="336" r:id="rId9"/>
    <p:sldId id="342" r:id="rId10"/>
    <p:sldId id="333" r:id="rId11"/>
    <p:sldId id="373" r:id="rId12"/>
    <p:sldId id="350" r:id="rId13"/>
    <p:sldId id="326" r:id="rId14"/>
    <p:sldId id="328" r:id="rId15"/>
    <p:sldId id="331" r:id="rId16"/>
    <p:sldId id="330" r:id="rId17"/>
    <p:sldId id="343" r:id="rId18"/>
    <p:sldId id="344" r:id="rId19"/>
    <p:sldId id="345" r:id="rId20"/>
    <p:sldId id="346" r:id="rId21"/>
    <p:sldId id="347" r:id="rId22"/>
    <p:sldId id="349" r:id="rId23"/>
    <p:sldId id="348" r:id="rId24"/>
    <p:sldId id="369" r:id="rId25"/>
    <p:sldId id="374" r:id="rId26"/>
    <p:sldId id="339" r:id="rId27"/>
    <p:sldId id="340" r:id="rId28"/>
    <p:sldId id="351" r:id="rId29"/>
    <p:sldId id="352" r:id="rId30"/>
    <p:sldId id="370" r:id="rId31"/>
    <p:sldId id="371" r:id="rId32"/>
    <p:sldId id="353" r:id="rId33"/>
    <p:sldId id="354" r:id="rId34"/>
    <p:sldId id="356" r:id="rId35"/>
    <p:sldId id="357" r:id="rId36"/>
    <p:sldId id="358" r:id="rId37"/>
    <p:sldId id="359" r:id="rId38"/>
    <p:sldId id="360" r:id="rId39"/>
    <p:sldId id="361" r:id="rId40"/>
    <p:sldId id="365" r:id="rId41"/>
    <p:sldId id="366" r:id="rId42"/>
    <p:sldId id="367" r:id="rId43"/>
    <p:sldId id="363" r:id="rId44"/>
    <p:sldId id="375" r:id="rId45"/>
    <p:sldId id="368" r:id="rId46"/>
    <p:sldId id="446" r:id="rId47"/>
    <p:sldId id="37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cmAuthor id="2" name="Nicholas Avery" initials="NA" lastIdx="1" clrIdx="1">
    <p:extLst>
      <p:ext uri="{19B8F6BF-5375-455C-9EA6-DF929625EA0E}">
        <p15:presenceInfo xmlns:p15="http://schemas.microsoft.com/office/powerpoint/2012/main" userId="Nicholas Avery" providerId="None"/>
      </p:ext>
    </p:extLst>
  </p:cmAuthor>
  <p:cmAuthor id="3" name="Amanda Izquierdo" initials="AI" lastIdx="1" clrIdx="2">
    <p:extLst>
      <p:ext uri="{19B8F6BF-5375-455C-9EA6-DF929625EA0E}">
        <p15:presenceInfo xmlns:p15="http://schemas.microsoft.com/office/powerpoint/2012/main" userId="S::amanda.izquierdo@york.ac.uk::a01424bf-eb20-42a2-bee4-225ad7a20e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F8D7CD"/>
    <a:srgbClr val="FCECE8"/>
    <a:srgbClr val="FBF0D5"/>
    <a:srgbClr val="FFE5E5"/>
    <a:srgbClr val="F66400"/>
    <a:srgbClr val="115076"/>
    <a:srgbClr val="E25B00"/>
    <a:srgbClr val="DAA520"/>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06" autoAdjust="0"/>
    <p:restoredTop sz="92449" autoAdjust="0"/>
  </p:normalViewPr>
  <p:slideViewPr>
    <p:cSldViewPr snapToGrid="0">
      <p:cViewPr varScale="1">
        <p:scale>
          <a:sx n="27" d="100"/>
          <a:sy n="27" d="100"/>
        </p:scale>
        <p:origin x="84" y="936"/>
      </p:cViewPr>
      <p:guideLst>
        <p:guide orient="horz" pos="2160"/>
        <p:guide pos="3840"/>
      </p:guideLst>
    </p:cSldViewPr>
  </p:slideViewPr>
  <p:outlineViewPr>
    <p:cViewPr>
      <p:scale>
        <a:sx n="33" d="100"/>
        <a:sy n="33" d="100"/>
      </p:scale>
      <p:origin x="0" y="-4800"/>
    </p:cViewPr>
  </p:outlineViewPr>
  <p:notesTextViewPr>
    <p:cViewPr>
      <p:scale>
        <a:sx n="125" d="100"/>
        <a:sy n="12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09/09/2022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resources.ncelp.org/concern/parent/kd17cs85f/file_sets/sn009x76k"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r>
              <a:rPr lang="en-CA" sz="1200" b="0" i="0" u="none" strike="noStrike" kern="1200" baseline="0" dirty="0">
                <a:solidFill>
                  <a:schemeClr val="tx1"/>
                </a:solidFill>
                <a:effectLst/>
                <a:latin typeface="+mn-lt"/>
                <a:ea typeface="+mn-ea"/>
                <a:cs typeface="+mn-cs"/>
              </a:rPr>
              <a:t> and are taken </a:t>
            </a:r>
            <a:r>
              <a:rPr lang="en-CA" sz="1200" b="0" i="0" u="none" strike="noStrike" kern="1200" baseline="0">
                <a:solidFill>
                  <a:schemeClr val="tx1"/>
                </a:solidFill>
                <a:effectLst/>
                <a:latin typeface="+mn-lt"/>
                <a:ea typeface="+mn-ea"/>
                <a:cs typeface="+mn-cs"/>
              </a:rPr>
              <a:t>from clipart-library.com</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b="0" i="0" kern="1200">
                <a:solidFill>
                  <a:schemeClr val="tx1"/>
                </a:solidFill>
                <a:effectLst/>
                <a:latin typeface="+mn-lt"/>
                <a:ea typeface="+mn-ea"/>
                <a:cs typeface="+mn-cs"/>
              </a:rPr>
              <a:t>Native-speaker teacher feedback provided by Blanca Román.</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a:t>
            </a:r>
            <a:r>
              <a:rPr lang="en-GB" b="1"/>
              <a:t>outcomes (lesson 1):</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0"/>
              <a:t>Sounds and spelling: introduce (-qué) ending for –ar verbs ending in –car in 1</a:t>
            </a:r>
            <a:r>
              <a:rPr lang="en-GB" b="0" baseline="30000"/>
              <a:t>st</a:t>
            </a:r>
            <a:r>
              <a:rPr lang="en-GB" b="0" baseline="0"/>
              <a:t> person singular preterite</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0"/>
              <a:t>Grammar: consolidate ‘mi/s’ and introduce</a:t>
            </a:r>
            <a:r>
              <a:rPr lang="en-GB" sz="1200" b="0" baseline="0"/>
              <a:t> possessive adjectives ‘su/s’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0"/>
              <a:t>Grammar: consolidate ‘es’ and ‘son’ and adjective agreement for number and gender</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0"/>
              <a:t>Vocabulary: introduce new vocabulary and consolidate vocabulary from the sets below</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baseline="0" dirty="0"/>
          </a:p>
          <a:p>
            <a:r>
              <a:rPr lang="en-GB" b="1" dirty="0"/>
              <a:t>Word frequency </a:t>
            </a:r>
            <a:r>
              <a:rPr lang="en-GB" b="1" baseline="0" dirty="0"/>
              <a:t>(1 is the most frequent word in Spanish</a:t>
            </a:r>
            <a:r>
              <a:rPr lang="en-GB" b="1" baseline="0"/>
              <a:t>):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in lesson 1): </a:t>
            </a:r>
            <a:r>
              <a:rPr lang="en-GB" sz="1200" b="0" i="0" u="none" strike="noStrike" kern="1200" cap="none" err="1">
                <a:solidFill>
                  <a:schemeClr val="tx1"/>
                </a:solidFill>
                <a:effectLst/>
                <a:latin typeface="+mn-lt"/>
                <a:ea typeface="Calibri"/>
                <a:cs typeface="Calibri"/>
                <a:sym typeface="Calibri"/>
              </a:rPr>
              <a:t>tío</a:t>
            </a:r>
            <a:r>
              <a:rPr lang="en-GB" sz="1200" b="0" i="0" u="none" strike="noStrike" kern="1200" cap="none">
                <a:solidFill>
                  <a:schemeClr val="tx1"/>
                </a:solidFill>
                <a:effectLst/>
                <a:latin typeface="+mn-lt"/>
                <a:ea typeface="Calibri"/>
                <a:cs typeface="Calibri"/>
                <a:sym typeface="Calibri"/>
              </a:rPr>
              <a:t> [988]; tía [1205]; hijo [140]; hija [769];</a:t>
            </a:r>
            <a:r>
              <a:rPr lang="en-GB" sz="1200" b="0" i="0" u="none" strike="noStrike" kern="1200" cap="none" baseline="0">
                <a:solidFill>
                  <a:schemeClr val="tx1"/>
                </a:solidFill>
                <a:effectLst/>
                <a:latin typeface="+mn-lt"/>
                <a:ea typeface="Calibri"/>
                <a:cs typeface="Calibri"/>
                <a:sym typeface="Calibri"/>
              </a:rPr>
              <a:t> </a:t>
            </a:r>
            <a:r>
              <a:rPr lang="en-GB" sz="1200" b="0" i="0" u="none" strike="noStrike" kern="1200" cap="none">
                <a:solidFill>
                  <a:schemeClr val="tx1"/>
                </a:solidFill>
                <a:effectLst/>
                <a:latin typeface="+mn-lt"/>
                <a:ea typeface="Calibri"/>
                <a:cs typeface="Calibri"/>
                <a:sym typeface="Calibri"/>
              </a:rPr>
              <a:t>conocido [159]; </a:t>
            </a:r>
            <a:r>
              <a:rPr lang="en-GB" sz="1200" b="0" i="0" u="none" strike="noStrike" kern="1200" cap="none" err="1">
                <a:solidFill>
                  <a:schemeClr val="tx1"/>
                </a:solidFill>
                <a:effectLst/>
                <a:latin typeface="+mn-lt"/>
                <a:ea typeface="Calibri"/>
                <a:cs typeface="Calibri"/>
                <a:sym typeface="Calibri"/>
              </a:rPr>
              <a:t>débil</a:t>
            </a:r>
            <a:r>
              <a:rPr lang="en-GB" sz="1200" b="0" i="0" u="none" strike="noStrike" kern="1200" cap="none">
                <a:solidFill>
                  <a:schemeClr val="tx1"/>
                </a:solidFill>
                <a:effectLst/>
                <a:latin typeface="+mn-lt"/>
                <a:ea typeface="Calibri"/>
                <a:cs typeface="Calibri"/>
                <a:sym typeface="Calibri"/>
              </a:rPr>
              <a:t> [1946]</a:t>
            </a:r>
          </a:p>
          <a:p>
            <a:r>
              <a:rPr lang="en-GB" sz="1200" b="1" i="0" u="none" strike="noStrike" kern="1200" cap="none">
                <a:solidFill>
                  <a:schemeClr val="tx1"/>
                </a:solidFill>
                <a:effectLst/>
                <a:latin typeface="+mn-lt"/>
                <a:ea typeface="Calibri"/>
                <a:cs typeface="Calibri"/>
                <a:sym typeface="Calibri"/>
              </a:rPr>
              <a:t>New</a:t>
            </a:r>
            <a:r>
              <a:rPr lang="en-GB" sz="1200" b="1" i="0" u="none" strike="noStrike" kern="1200" cap="none" baseline="0">
                <a:solidFill>
                  <a:schemeClr val="tx1"/>
                </a:solidFill>
                <a:effectLst/>
                <a:latin typeface="+mn-lt"/>
                <a:ea typeface="Calibri"/>
                <a:cs typeface="Calibri"/>
                <a:sym typeface="Calibri"/>
              </a:rPr>
              <a:t> vocabulary (introduce in lesson 2): </a:t>
            </a:r>
            <a:r>
              <a:rPr lang="en-GB" sz="1200" b="0" i="0" u="none" strike="noStrike" kern="1200" cap="none">
                <a:solidFill>
                  <a:schemeClr val="tx1"/>
                </a:solidFill>
                <a:effectLst/>
                <a:latin typeface="+mn-lt"/>
                <a:ea typeface="Calibri"/>
                <a:cs typeface="Calibri"/>
                <a:sym typeface="Calibri"/>
              </a:rPr>
              <a:t>nuestro </a:t>
            </a:r>
            <a:r>
              <a:rPr lang="en-GB" sz="1200" b="0" i="0" u="none" strike="noStrike" kern="1200" cap="none" baseline="0">
                <a:solidFill>
                  <a:schemeClr val="tx1"/>
                </a:solidFill>
                <a:effectLst/>
                <a:latin typeface="+mn-lt"/>
                <a:ea typeface="Calibri"/>
                <a:cs typeface="Calibri"/>
                <a:sym typeface="Calibri"/>
              </a:rPr>
              <a:t>[77]; científico [1067]; médico [1443]; músico [2060]; abogado [1211]; tan [104]; numbers 21-30</a:t>
            </a:r>
            <a:endParaRPr lang="en-GB" sz="1200" b="1" i="0" u="none" strike="noStrike" kern="1200" cap="none">
              <a:solidFill>
                <a:schemeClr val="tx1"/>
              </a:solidFill>
              <a:effectLst/>
              <a:latin typeface="+mn-lt"/>
              <a:ea typeface="Calibri"/>
              <a:cs typeface="Calibri"/>
              <a:sym typeface="Calibri"/>
            </a:endParaRPr>
          </a:p>
          <a:p>
            <a:endParaRPr lang="en-GB" sz="1200" b="0" i="0" u="none" strike="noStrike" kern="1200" cap="none">
              <a:solidFill>
                <a:schemeClr val="tx1"/>
              </a:solidFill>
              <a:effectLst/>
              <a:latin typeface="+mn-lt"/>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x-none" sz="1200" b="1" kern="1200">
                <a:solidFill>
                  <a:schemeClr val="tx1"/>
                </a:solidFill>
                <a:effectLst/>
                <a:latin typeface="+mn-lt"/>
                <a:ea typeface="+mn-ea"/>
                <a:cs typeface="+mn-cs"/>
              </a:rPr>
              <a:t>Vocabulary </a:t>
            </a:r>
            <a:r>
              <a:rPr lang="x-none" sz="1200" b="1" kern="1200" dirty="0">
                <a:solidFill>
                  <a:schemeClr val="tx1"/>
                </a:solidFill>
                <a:effectLst/>
                <a:latin typeface="+mn-lt"/>
                <a:ea typeface="+mn-ea"/>
                <a:cs typeface="+mn-cs"/>
              </a:rPr>
              <a:t>to revisit:</a:t>
            </a:r>
            <a:endParaRPr lang="en-GB"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8.2.2.2</a:t>
            </a:r>
            <a:r>
              <a:rPr lang="en-GB" sz="1200" b="0" kern="1200" dirty="0">
                <a:solidFill>
                  <a:schemeClr val="tx1"/>
                </a:solidFill>
                <a:effectLst/>
                <a:latin typeface="+mn-lt"/>
                <a:ea typeface="+mn-ea"/>
                <a:cs typeface="+mn-cs"/>
              </a:rPr>
              <a:t> </a:t>
            </a:r>
            <a:r>
              <a:rPr lang="en-GB" sz="1200" b="0" kern="1200">
                <a:solidFill>
                  <a:schemeClr val="tx1"/>
                </a:solidFill>
                <a:effectLst/>
                <a:latin typeface="+mn-lt"/>
                <a:ea typeface="+mn-ea"/>
                <a:cs typeface="+mn-cs"/>
              </a:rPr>
              <a:t>me [22];</a:t>
            </a:r>
            <a:r>
              <a:rPr lang="en-GB" sz="1200" b="0" kern="1200" baseline="0">
                <a:solidFill>
                  <a:schemeClr val="tx1"/>
                </a:solidFill>
                <a:effectLst/>
                <a:latin typeface="+mn-lt"/>
                <a:ea typeface="+mn-ea"/>
                <a:cs typeface="+mn-cs"/>
              </a:rPr>
              <a:t> </a:t>
            </a:r>
            <a:r>
              <a:rPr lang="en-GB" sz="1200" b="0" kern="1200" baseline="0" err="1">
                <a:solidFill>
                  <a:schemeClr val="tx1"/>
                </a:solidFill>
                <a:effectLst/>
                <a:latin typeface="+mn-lt"/>
                <a:ea typeface="+mn-ea"/>
                <a:cs typeface="+mn-cs"/>
              </a:rPr>
              <a:t>te</a:t>
            </a:r>
            <a:r>
              <a:rPr lang="en-GB" sz="1200" b="0" kern="1200" baseline="0">
                <a:solidFill>
                  <a:schemeClr val="tx1"/>
                </a:solidFill>
                <a:effectLst/>
                <a:latin typeface="+mn-lt"/>
                <a:ea typeface="+mn-ea"/>
                <a:cs typeface="+mn-cs"/>
              </a:rPr>
              <a:t> [48]; le [25]; </a:t>
            </a:r>
            <a:r>
              <a:rPr lang="en-GB" sz="1200" b="0" kern="1200" baseline="0" err="1">
                <a:solidFill>
                  <a:schemeClr val="tx1"/>
                </a:solidFill>
                <a:effectLst/>
                <a:latin typeface="+mn-lt"/>
                <a:ea typeface="+mn-ea"/>
                <a:cs typeface="+mn-cs"/>
              </a:rPr>
              <a:t>regalar</a:t>
            </a:r>
            <a:r>
              <a:rPr lang="en-GB" sz="1200" b="0" kern="1200" baseline="0">
                <a:solidFill>
                  <a:schemeClr val="tx1"/>
                </a:solidFill>
                <a:effectLst/>
                <a:latin typeface="+mn-lt"/>
                <a:ea typeface="+mn-ea"/>
                <a:cs typeface="+mn-cs"/>
              </a:rPr>
              <a:t> [1420]; </a:t>
            </a:r>
            <a:r>
              <a:rPr lang="en-GB" sz="1200" b="0" kern="1200" baseline="0" err="1">
                <a:solidFill>
                  <a:schemeClr val="tx1"/>
                </a:solidFill>
                <a:effectLst/>
                <a:latin typeface="+mn-lt"/>
                <a:ea typeface="+mn-ea"/>
                <a:cs typeface="+mn-cs"/>
              </a:rPr>
              <a:t>tirar</a:t>
            </a:r>
            <a:r>
              <a:rPr lang="en-GB" sz="1200" b="0" kern="1200" baseline="0">
                <a:solidFill>
                  <a:schemeClr val="tx1"/>
                </a:solidFill>
                <a:effectLst/>
                <a:latin typeface="+mn-lt"/>
                <a:ea typeface="+mn-ea"/>
                <a:cs typeface="+mn-cs"/>
              </a:rPr>
              <a:t> [685]; </a:t>
            </a:r>
            <a:r>
              <a:rPr lang="en-GB" sz="1200" b="0" kern="1200" baseline="0" err="1">
                <a:solidFill>
                  <a:schemeClr val="tx1"/>
                </a:solidFill>
                <a:effectLst/>
                <a:latin typeface="+mn-lt"/>
                <a:ea typeface="+mn-ea"/>
                <a:cs typeface="+mn-cs"/>
              </a:rPr>
              <a:t>quitar</a:t>
            </a:r>
            <a:r>
              <a:rPr lang="en-GB" sz="1200" b="0" kern="1200" baseline="0">
                <a:solidFill>
                  <a:schemeClr val="tx1"/>
                </a:solidFill>
                <a:effectLst/>
                <a:latin typeface="+mn-lt"/>
                <a:ea typeface="+mn-ea"/>
                <a:cs typeface="+mn-cs"/>
              </a:rPr>
              <a:t> [668]; </a:t>
            </a:r>
            <a:r>
              <a:rPr lang="en-GB" sz="1200" b="0" kern="1200" baseline="0" err="1">
                <a:solidFill>
                  <a:schemeClr val="tx1"/>
                </a:solidFill>
                <a:effectLst/>
                <a:latin typeface="+mn-lt"/>
                <a:ea typeface="+mn-ea"/>
                <a:cs typeface="+mn-cs"/>
              </a:rPr>
              <a:t>reloj</a:t>
            </a:r>
            <a:r>
              <a:rPr lang="en-GB" sz="1200" b="0" kern="1200" baseline="0">
                <a:solidFill>
                  <a:schemeClr val="tx1"/>
                </a:solidFill>
                <a:effectLst/>
                <a:latin typeface="+mn-lt"/>
                <a:ea typeface="+mn-ea"/>
                <a:cs typeface="+mn-cs"/>
              </a:rPr>
              <a:t> [1683]; </a:t>
            </a:r>
            <a:r>
              <a:rPr lang="en-GB" sz="1200" b="0" kern="1200" baseline="0" err="1">
                <a:solidFill>
                  <a:schemeClr val="tx1"/>
                </a:solidFill>
                <a:effectLst/>
                <a:latin typeface="+mn-lt"/>
                <a:ea typeface="+mn-ea"/>
                <a:cs typeface="+mn-cs"/>
              </a:rPr>
              <a:t>caja</a:t>
            </a:r>
            <a:r>
              <a:rPr lang="en-GB" sz="1200" b="0" kern="1200" baseline="0">
                <a:solidFill>
                  <a:schemeClr val="tx1"/>
                </a:solidFill>
                <a:effectLst/>
                <a:latin typeface="+mn-lt"/>
                <a:ea typeface="+mn-ea"/>
                <a:cs typeface="+mn-cs"/>
              </a:rPr>
              <a:t> [1074]; </a:t>
            </a:r>
            <a:r>
              <a:rPr lang="en-GB" sz="1200" b="0" kern="1200" baseline="0" err="1">
                <a:solidFill>
                  <a:schemeClr val="tx1"/>
                </a:solidFill>
                <a:effectLst/>
                <a:latin typeface="+mn-lt"/>
                <a:ea typeface="+mn-ea"/>
                <a:cs typeface="+mn-cs"/>
              </a:rPr>
              <a:t>lleno</a:t>
            </a:r>
            <a:r>
              <a:rPr lang="en-GB" sz="1200" b="0" kern="1200" baseline="0">
                <a:solidFill>
                  <a:schemeClr val="tx1"/>
                </a:solidFill>
                <a:effectLst/>
                <a:latin typeface="+mn-lt"/>
                <a:ea typeface="+mn-ea"/>
                <a:cs typeface="+mn-cs"/>
              </a:rPr>
              <a:t>/a [684], </a:t>
            </a:r>
            <a:r>
              <a:rPr lang="en-GB" sz="1200" b="0" kern="1200" baseline="0" err="1">
                <a:solidFill>
                  <a:schemeClr val="tx1"/>
                </a:solidFill>
                <a:effectLst/>
                <a:latin typeface="+mn-lt"/>
                <a:ea typeface="+mn-ea"/>
                <a:cs typeface="+mn-cs"/>
              </a:rPr>
              <a:t>vacío</a:t>
            </a:r>
            <a:r>
              <a:rPr lang="en-GB" sz="1200" b="0" kern="1200" baseline="0">
                <a:solidFill>
                  <a:schemeClr val="tx1"/>
                </a:solidFill>
                <a:effectLst/>
                <a:latin typeface="+mn-lt"/>
                <a:ea typeface="+mn-ea"/>
                <a:cs typeface="+mn-cs"/>
              </a:rPr>
              <a:t>/a [1585]</a:t>
            </a:r>
            <a:endParaRPr lang="x-none" sz="1200" b="0" kern="1200" dirty="0">
              <a:solidFill>
                <a:schemeClr val="tx1"/>
              </a:solidFill>
              <a:effectLst/>
              <a:latin typeface="+mn-lt"/>
              <a:ea typeface="+mn-ea"/>
              <a:cs typeface="+mn-cs"/>
            </a:endParaRPr>
          </a:p>
          <a:p>
            <a:r>
              <a:rPr lang="en-GB" sz="1200" b="1" baseline="0" dirty="0"/>
              <a:t>8.2.1.5</a:t>
            </a:r>
            <a:r>
              <a:rPr lang="en-GB" sz="1200" b="0" baseline="0" dirty="0"/>
              <a:t> </a:t>
            </a:r>
            <a:r>
              <a:rPr lang="en-GB" sz="1200" b="0" baseline="0" err="1"/>
              <a:t>cuidar</a:t>
            </a:r>
            <a:r>
              <a:rPr lang="en-GB" sz="1200" b="0" baseline="0"/>
              <a:t> [751]; </a:t>
            </a:r>
            <a:r>
              <a:rPr lang="en-GB" sz="1200" b="0" baseline="0" err="1"/>
              <a:t>olvidar</a:t>
            </a:r>
            <a:r>
              <a:rPr lang="en-GB" sz="1200" b="0" baseline="0"/>
              <a:t> [415]; </a:t>
            </a:r>
            <a:r>
              <a:rPr lang="en-GB" sz="1200" b="0" baseline="0" err="1"/>
              <a:t>traer</a:t>
            </a:r>
            <a:r>
              <a:rPr lang="en-GB" sz="1200" b="0" baseline="0"/>
              <a:t> [341]; </a:t>
            </a:r>
            <a:r>
              <a:rPr lang="en-GB" sz="1200" b="0" baseline="0" err="1"/>
              <a:t>salud</a:t>
            </a:r>
            <a:r>
              <a:rPr lang="en-GB" sz="1200" b="0" baseline="0"/>
              <a:t> [613]; </a:t>
            </a:r>
            <a:r>
              <a:rPr lang="en-GB" sz="1200" b="0" baseline="0" err="1"/>
              <a:t>novio</a:t>
            </a:r>
            <a:r>
              <a:rPr lang="en-GB" sz="1200" b="0" baseline="0"/>
              <a:t> [1322]; </a:t>
            </a:r>
            <a:r>
              <a:rPr lang="en-GB" sz="1200" b="0" baseline="0" err="1"/>
              <a:t>novia</a:t>
            </a:r>
            <a:r>
              <a:rPr lang="en-GB" sz="1200" b="0" baseline="0"/>
              <a:t> [1996]; </a:t>
            </a:r>
            <a:r>
              <a:rPr lang="en-GB" sz="1200" b="0" baseline="0" err="1"/>
              <a:t>cumpleaños</a:t>
            </a:r>
            <a:r>
              <a:rPr lang="en-GB" sz="1200" b="0" baseline="0"/>
              <a:t> [3372]</a:t>
            </a:r>
            <a:endParaRPr lang="en-GB" sz="1200" b="0" baseline="0"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s-ES" sz="1200" b="0"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1" baseline="0" dirty="0"/>
              <a:t>: </a:t>
            </a:r>
            <a:r>
              <a:rPr lang="en-US" b="0" baseline="0" dirty="0"/>
              <a:t>2 minutes</a:t>
            </a:r>
          </a:p>
          <a:p>
            <a:endParaRPr lang="en-US" b="1" baseline="0" dirty="0"/>
          </a:p>
          <a:p>
            <a:r>
              <a:rPr lang="en-US" b="1" baseline="0" dirty="0"/>
              <a:t>Aim: </a:t>
            </a:r>
            <a:r>
              <a:rPr lang="en-US" b="0" baseline="0" dirty="0"/>
              <a:t>To remind students that the masculine </a:t>
            </a:r>
            <a:r>
              <a:rPr lang="en-US" b="0" baseline="0"/>
              <a:t>form of a plural noun can </a:t>
            </a:r>
            <a:r>
              <a:rPr lang="en-US" b="0" baseline="0" dirty="0"/>
              <a:t>have two meanings</a:t>
            </a:r>
          </a:p>
          <a:p>
            <a:endParaRPr lang="en-US" b="1" baseline="0" dirty="0"/>
          </a:p>
          <a:p>
            <a:r>
              <a:rPr lang="en-US" b="1" baseline="0" dirty="0"/>
              <a:t>Procedure</a:t>
            </a:r>
          </a:p>
          <a:p>
            <a:pPr marL="228600" indent="-228600">
              <a:buAutoNum type="arabicPeriod"/>
            </a:pPr>
            <a:r>
              <a:rPr lang="en-US" b="0" dirty="0"/>
              <a:t>Click to remind students</a:t>
            </a:r>
            <a:r>
              <a:rPr lang="en-US" b="0" baseline="0" dirty="0"/>
              <a:t> of the rule that when there are mixed groups of men and women, the male form is used. Therefore, two meanings are possible.</a:t>
            </a:r>
          </a:p>
          <a:p>
            <a:pPr marL="228600" indent="-228600">
              <a:buAutoNum type="arabicPeriod"/>
            </a:pPr>
            <a:r>
              <a:rPr lang="en-US" b="0" baseline="0" dirty="0"/>
              <a:t>Click to show examples with </a:t>
            </a:r>
            <a:r>
              <a:rPr lang="en-US" b="0" baseline="0"/>
              <a:t>family members.</a:t>
            </a:r>
            <a:endParaRPr lang="en-US" b="0" baseline="0" dirty="0"/>
          </a:p>
          <a:p>
            <a:pPr marL="228600" indent="-228600">
              <a:buAutoNum type="arabicPeriod"/>
            </a:pPr>
            <a:r>
              <a:rPr lang="en-US" b="0" baseline="0" dirty="0"/>
              <a:t>Click to show some short questions to elicit what the two possible meanings are. Click to reveal each answer.</a:t>
            </a:r>
            <a:endParaRPr lang="en-US" b="0" dirty="0"/>
          </a:p>
        </p:txBody>
      </p:sp>
      <p:sp>
        <p:nvSpPr>
          <p:cNvPr id="4" name="Slide Number Placeholder 3"/>
          <p:cNvSpPr>
            <a:spLocks noGrp="1"/>
          </p:cNvSpPr>
          <p:nvPr>
            <p:ph type="sldNum" sz="quarter" idx="10"/>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3446231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a:t>
            </a:r>
            <a:r>
              <a:rPr lang="en-US" b="1"/>
              <a:t>: </a:t>
            </a:r>
            <a:r>
              <a:rPr lang="en-US" b="0"/>
              <a:t>to introduce ‘su’ and ‘sus’</a:t>
            </a:r>
            <a:endParaRPr lang="en-US" b="0" dirty="0"/>
          </a:p>
          <a:p>
            <a:endParaRPr lang="en-US" b="1" dirty="0"/>
          </a:p>
          <a:p>
            <a:r>
              <a:rPr lang="en-US" b="1" dirty="0"/>
              <a:t>Procedure:</a:t>
            </a:r>
          </a:p>
          <a:p>
            <a:r>
              <a:rPr lang="en-US" b="0" dirty="0"/>
              <a:t>1</a:t>
            </a:r>
            <a:r>
              <a:rPr lang="en-US" b="0"/>
              <a:t>. Click </a:t>
            </a:r>
            <a:r>
              <a:rPr lang="en-US" b="0" dirty="0"/>
              <a:t>to reveal each</a:t>
            </a:r>
            <a:r>
              <a:rPr lang="en-US" b="0" baseline="0" dirty="0"/>
              <a:t> new part of explanation of </a:t>
            </a:r>
            <a:r>
              <a:rPr lang="en-US" b="0" baseline="0"/>
              <a:t>‘su’ and ‘sus</a:t>
            </a:r>
            <a:r>
              <a:rPr lang="en-US" b="0" baseline="0" dirty="0"/>
              <a:t>’ and then the examples. Each example and answer is revealed by a click, so teachers can ask students for </a:t>
            </a:r>
            <a:r>
              <a:rPr lang="en-US" b="0" baseline="0"/>
              <a:t>the answers.</a:t>
            </a:r>
            <a:endParaRPr lang="en-US" b="0" baseline="0" dirty="0"/>
          </a:p>
          <a:p>
            <a:r>
              <a:rPr lang="en-US" b="0" baseline="0" dirty="0"/>
              <a:t>You could choose to revisit previously learned </a:t>
            </a:r>
            <a:r>
              <a:rPr lang="en-US" b="0" baseline="0"/>
              <a:t>vocabulary (for example from the homework sheet completed before this class) by </a:t>
            </a:r>
            <a:r>
              <a:rPr lang="en-US" b="0" baseline="0" dirty="0"/>
              <a:t>asking students how they would </a:t>
            </a:r>
            <a:r>
              <a:rPr lang="en-US" b="0" baseline="0"/>
              <a:t>say ‘his uncle</a:t>
            </a:r>
            <a:r>
              <a:rPr lang="en-US" b="0" baseline="0" dirty="0"/>
              <a:t>’, ‘her aunt’, ‘</a:t>
            </a:r>
            <a:r>
              <a:rPr lang="en-US" b="0" baseline="0"/>
              <a:t>his cousin (f)’ etc. The teacher could alternatively </a:t>
            </a:r>
            <a:r>
              <a:rPr lang="en-US" b="0" baseline="0" dirty="0"/>
              <a:t>say phrases like ‘</a:t>
            </a:r>
            <a:r>
              <a:rPr lang="en-US" b="0" baseline="0" dirty="0" err="1"/>
              <a:t>su</a:t>
            </a:r>
            <a:r>
              <a:rPr lang="en-US" b="0" baseline="0" dirty="0"/>
              <a:t> </a:t>
            </a:r>
            <a:r>
              <a:rPr lang="en-US" b="0" baseline="0" dirty="0" err="1"/>
              <a:t>abuelo</a:t>
            </a:r>
            <a:r>
              <a:rPr lang="en-US" b="0" baseline="0" dirty="0"/>
              <a:t>’, ‘</a:t>
            </a:r>
            <a:r>
              <a:rPr lang="en-US" b="0" baseline="0" dirty="0" err="1"/>
              <a:t>sus</a:t>
            </a:r>
            <a:r>
              <a:rPr lang="en-US" b="0" baseline="0" dirty="0"/>
              <a:t> </a:t>
            </a:r>
            <a:r>
              <a:rPr lang="en-US" b="0" baseline="0" dirty="0" err="1"/>
              <a:t>hermanas’</a:t>
            </a:r>
            <a:r>
              <a:rPr lang="en-US" b="0" baseline="0" dirty="0"/>
              <a:t> </a:t>
            </a:r>
            <a:r>
              <a:rPr lang="en-US" b="0" baseline="0" dirty="0" err="1"/>
              <a:t>etc</a:t>
            </a:r>
            <a:r>
              <a:rPr lang="en-US" b="0" baseline="0" dirty="0"/>
              <a:t> to </a:t>
            </a:r>
            <a:r>
              <a:rPr lang="en-US" b="0" baseline="0"/>
              <a:t>elicit English translations.</a:t>
            </a:r>
          </a:p>
          <a:p>
            <a:r>
              <a:rPr lang="en-US" b="0" baseline="0"/>
              <a:t>2. </a:t>
            </a:r>
            <a:r>
              <a:rPr lang="en-US" b="0"/>
              <a:t>Click to show explanation of  </a:t>
            </a:r>
            <a:r>
              <a:rPr lang="en-US" b="0" baseline="0"/>
              <a:t>‘su’ or ‘sus’ and how this will inform the verb choice between ‘es’ or ‘son’.</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3684427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US" b="0" dirty="0"/>
              <a:t>This reading activity</a:t>
            </a:r>
            <a:r>
              <a:rPr lang="en-US" b="0" baseline="0" dirty="0"/>
              <a:t> focuses on two features:</a:t>
            </a:r>
          </a:p>
          <a:p>
            <a:pPr marL="228600" indent="-228600">
              <a:buAutoNum type="arabicParenR"/>
            </a:pPr>
            <a:r>
              <a:rPr lang="en-US" b="0" baseline="0" dirty="0"/>
              <a:t>Possessive adjectives ‘</a:t>
            </a:r>
            <a:r>
              <a:rPr lang="en-US" b="0" baseline="0" dirty="0" err="1"/>
              <a:t>su</a:t>
            </a:r>
            <a:r>
              <a:rPr lang="en-US" b="0" baseline="0" dirty="0"/>
              <a:t>’ vs ‘sus’ [new]</a:t>
            </a:r>
          </a:p>
          <a:p>
            <a:pPr marL="228600" indent="-228600">
              <a:buAutoNum type="arabicParenR"/>
            </a:pPr>
            <a:r>
              <a:rPr lang="en-US" b="0" baseline="0" dirty="0"/>
              <a:t>SER in singular persons: ‘es’ vs ‘son’ [revisited]</a:t>
            </a:r>
          </a:p>
          <a:p>
            <a:pPr marL="228600" indent="-228600">
              <a:buAutoNum type="arabicParenR"/>
            </a:pPr>
            <a:endParaRPr lang="en-US" b="0" baseline="0" dirty="0"/>
          </a:p>
          <a:p>
            <a:pPr marL="0" indent="0">
              <a:buNone/>
            </a:pPr>
            <a:r>
              <a:rPr lang="en-US" b="0" baseline="0" dirty="0"/>
              <a:t>Attention to the noun in the second column is needed to determine whether to use ‘</a:t>
            </a:r>
            <a:r>
              <a:rPr lang="en-US" b="0" baseline="0" dirty="0" err="1"/>
              <a:t>su</a:t>
            </a:r>
            <a:r>
              <a:rPr lang="en-US" b="0" baseline="0" dirty="0"/>
              <a:t>’ or ‘</a:t>
            </a:r>
            <a:r>
              <a:rPr lang="en-US" b="0" baseline="0" dirty="0" err="1"/>
              <a:t>sus</a:t>
            </a:r>
            <a:r>
              <a:rPr lang="en-US" b="0" baseline="0" dirty="0"/>
              <a:t>’.</a:t>
            </a:r>
          </a:p>
          <a:p>
            <a:pPr marL="0" indent="0">
              <a:buNone/>
            </a:pPr>
            <a:r>
              <a:rPr lang="en-US" b="0" baseline="0" dirty="0"/>
              <a:t>Attention to the noun in the second column OR the adjective ending in fourth column is needed to decide whether to use ‘es’ or son’.  </a:t>
            </a:r>
            <a:endParaRPr lang="en-US" b="0" dirty="0"/>
          </a:p>
          <a:p>
            <a:endParaRPr lang="en-US" b="1" dirty="0"/>
          </a:p>
          <a:p>
            <a:r>
              <a:rPr lang="en-US" b="1" dirty="0"/>
              <a:t>Procedure:</a:t>
            </a:r>
          </a:p>
          <a:p>
            <a:pPr marL="228600" indent="-228600">
              <a:buAutoNum type="arabicPeriod"/>
            </a:pPr>
            <a:r>
              <a:rPr lang="en-US" b="0" dirty="0"/>
              <a:t>Tell</a:t>
            </a:r>
            <a:r>
              <a:rPr lang="en-US" b="0" baseline="0" dirty="0"/>
              <a:t> students to write 1-8 in their books, and then either write the correct words (e.g. 1: </a:t>
            </a:r>
            <a:r>
              <a:rPr lang="en-US" b="0" baseline="0" dirty="0" err="1"/>
              <a:t>su</a:t>
            </a:r>
            <a:r>
              <a:rPr lang="en-US" b="0" baseline="0" dirty="0"/>
              <a:t>, 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Students then write a-f in their books and answer the comprehension questions (Who is/are…) to check understanding of the family members and adjectives in English. </a:t>
            </a:r>
          </a:p>
          <a:p>
            <a:pPr marL="228600" indent="-228600">
              <a:buAutoNum type="arabicPeriod"/>
            </a:pPr>
            <a:r>
              <a:rPr lang="en-US" b="0" dirty="0"/>
              <a:t>Answers</a:t>
            </a:r>
            <a:r>
              <a:rPr lang="en-US" b="0" baseline="0" dirty="0"/>
              <a:t> will be revealed on each click of the mouse. One click is needed for ‘</a:t>
            </a:r>
            <a:r>
              <a:rPr lang="en-US" b="0" baseline="0" dirty="0" err="1"/>
              <a:t>su</a:t>
            </a:r>
            <a:r>
              <a:rPr lang="en-US" b="0" baseline="0" dirty="0"/>
              <a:t>’ or ‘sus’ and another for ‘es’ or ‘son’ to allow teachers to ask different students for answers.</a:t>
            </a:r>
          </a:p>
          <a:p>
            <a:pPr marL="228600" indent="-228600">
              <a:buAutoNum type="arabicPeriod"/>
            </a:pPr>
            <a:endParaRPr lang="en-US" b="0" dirty="0"/>
          </a:p>
          <a:p>
            <a:r>
              <a:rPr lang="en-US" b="1" dirty="0"/>
              <a:t>Note: </a:t>
            </a:r>
            <a:r>
              <a:rPr lang="en-US" b="0" dirty="0"/>
              <a:t>Vocabulary covers family members, some from this week’s vocabulary</a:t>
            </a:r>
            <a:r>
              <a:rPr lang="en-US" b="0" baseline="0" dirty="0"/>
              <a:t> list (</a:t>
            </a:r>
            <a:r>
              <a:rPr lang="en-US" b="0" baseline="0" dirty="0" err="1"/>
              <a:t>tío</a:t>
            </a:r>
            <a:r>
              <a:rPr lang="en-US" b="0" baseline="0" dirty="0"/>
              <a:t>, </a:t>
            </a:r>
            <a:r>
              <a:rPr lang="en-US" b="0" baseline="0" dirty="0" err="1"/>
              <a:t>tías</a:t>
            </a:r>
            <a:r>
              <a:rPr lang="en-US" b="0" baseline="0" dirty="0"/>
              <a:t>) as well as others that have been previously learned including from </a:t>
            </a:r>
            <a:r>
              <a:rPr lang="en-US" b="0" baseline="0" dirty="0" err="1"/>
              <a:t>Yr</a:t>
            </a:r>
            <a:r>
              <a:rPr lang="en-US" b="0" baseline="0" dirty="0"/>
              <a:t> 8 2.1.5 (novia). Adjectives from various weeks are also revisited, including 5 adjectives from Year 7</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a:t>
            </a:r>
            <a:r>
              <a:rPr lang="en-US" b="1"/>
              <a:t>: </a:t>
            </a:r>
            <a:r>
              <a:rPr lang="en-US" b="0"/>
              <a:t>revisit ‘mi’</a:t>
            </a:r>
            <a:r>
              <a:rPr lang="en-US" b="0" baseline="0"/>
              <a:t> and ‘mis’</a:t>
            </a:r>
            <a:r>
              <a:rPr lang="en-US" b="0"/>
              <a:t> </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a:t>Click</a:t>
            </a:r>
            <a:r>
              <a:rPr lang="en-US" b="0" baseline="0"/>
              <a:t> </a:t>
            </a:r>
            <a:r>
              <a:rPr lang="en-US" b="0" baseline="0" dirty="0"/>
              <a:t>to revisit use of ‘my’. Ask students to remember how to say ‘my’ for singular and then plural nouns. Click to </a:t>
            </a:r>
            <a:r>
              <a:rPr lang="en-US" b="0" baseline="0"/>
              <a:t>reveal answers. You could choose to revisit previously learned vocabulary (for example from the homework sheet this week) by asking students how they would say ‘my uncle’, ‘her aunt’, ‘his cousin’ etc, or eliciting translations of phrases like ‘mi primo’, ‘mis amigas’ etc.</a:t>
            </a:r>
            <a:endParaRPr lang="en-US" b="0"/>
          </a:p>
          <a:p>
            <a:r>
              <a:rPr lang="en-US" b="0"/>
              <a:t>2</a:t>
            </a:r>
            <a:r>
              <a:rPr lang="en-US" b="0" dirty="0"/>
              <a:t>. Click to </a:t>
            </a:r>
            <a:r>
              <a:rPr lang="en-US" b="0"/>
              <a:t>show reminder of the need for </a:t>
            </a:r>
            <a:r>
              <a:rPr lang="en-US" b="0" baseline="0"/>
              <a:t>adjective </a:t>
            </a:r>
            <a:r>
              <a:rPr lang="en-US" b="0" baseline="0" dirty="0"/>
              <a:t>agreement when </a:t>
            </a:r>
            <a:r>
              <a:rPr lang="en-US" b="0" baseline="0"/>
              <a:t>describing a person (or people). This will feature in the next activity.</a:t>
            </a:r>
            <a:endParaRPr lang="en-US" b="0" baseline="0" dirty="0"/>
          </a:p>
          <a:p>
            <a:endParaRPr lang="en-US"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3684427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n-US" b="0" dirty="0"/>
              <a:t>This listening</a:t>
            </a:r>
            <a:r>
              <a:rPr lang="en-US" b="0" baseline="0" dirty="0"/>
              <a:t> exercise focuses on three pairs of features:</a:t>
            </a:r>
          </a:p>
          <a:p>
            <a:pPr marL="228600" indent="-228600">
              <a:buAutoNum type="arabicPeriod"/>
            </a:pPr>
            <a:r>
              <a:rPr lang="en-US" b="0" baseline="0" dirty="0"/>
              <a:t>mi(s) and </a:t>
            </a:r>
            <a:r>
              <a:rPr lang="en-US" b="0" baseline="0" dirty="0" err="1"/>
              <a:t>su</a:t>
            </a:r>
            <a:r>
              <a:rPr lang="en-US" b="0" baseline="0" dirty="0"/>
              <a:t>(s)</a:t>
            </a:r>
          </a:p>
          <a:p>
            <a:pPr marL="228600" indent="-228600">
              <a:buAutoNum type="arabicPeriod"/>
            </a:pPr>
            <a:r>
              <a:rPr lang="en-US" b="0" baseline="0" dirty="0"/>
              <a:t>es and son [revisited]</a:t>
            </a:r>
          </a:p>
          <a:p>
            <a:pPr marL="228600" indent="-228600">
              <a:buAutoNum type="arabicPeriod"/>
            </a:pPr>
            <a:r>
              <a:rPr lang="en-US" b="0" baseline="0" dirty="0"/>
              <a:t>adjective-noun gender agreement for masculine vs feminine nouns [revisited]</a:t>
            </a:r>
            <a:endParaRPr lang="en-US" b="0" dirty="0"/>
          </a:p>
          <a:p>
            <a:endParaRPr lang="en-US" b="1" dirty="0"/>
          </a:p>
          <a:p>
            <a:r>
              <a:rPr lang="en-US" b="1" dirty="0"/>
              <a:t>Procedure:</a:t>
            </a:r>
          </a:p>
          <a:p>
            <a:r>
              <a:rPr lang="en-US" b="0" dirty="0"/>
              <a:t>1.</a:t>
            </a:r>
            <a:r>
              <a:rPr lang="en-US" b="0" baseline="0" dirty="0"/>
              <a:t> Students copy out the grid and headers in their book (they need not write the adjectives in both forms).</a:t>
            </a:r>
            <a:endParaRPr lang="en-US" b="0" dirty="0"/>
          </a:p>
          <a:p>
            <a:r>
              <a:rPr lang="en-US" b="0" dirty="0"/>
              <a:t>2. Click on the number on the left-hand side to listen to the recording.</a:t>
            </a:r>
            <a:r>
              <a:rPr lang="en-US" b="0" baseline="0" dirty="0"/>
              <a:t> </a:t>
            </a:r>
            <a:r>
              <a:rPr lang="en-US" b="0" dirty="0"/>
              <a:t>Students listen to the</a:t>
            </a:r>
            <a:r>
              <a:rPr lang="en-US" b="0" baseline="0" dirty="0"/>
              <a:t> cue </a:t>
            </a:r>
            <a:r>
              <a:rPr lang="en-US" b="0" dirty="0"/>
              <a:t>and tick either</a:t>
            </a:r>
            <a:r>
              <a:rPr lang="en-US" b="0" baseline="0" dirty="0"/>
              <a:t> the ‘my’ or ‘his/her’ box for each question, then write either ‘es’ or son’, depending on whether the cue is singular or plural.</a:t>
            </a:r>
          </a:p>
          <a:p>
            <a:r>
              <a:rPr lang="en-US" b="0" baseline="0" dirty="0"/>
              <a:t>3. Students listen again and write the correct adjective (or A or B), by focusing on the gender of the noun in </a:t>
            </a:r>
            <a:r>
              <a:rPr lang="en-US" b="0" baseline="0"/>
              <a:t>the cue.</a:t>
            </a:r>
            <a:endParaRPr lang="en-US" b="0" baseline="0" dirty="0"/>
          </a:p>
          <a:p>
            <a:r>
              <a:rPr lang="en-US" b="0" dirty="0"/>
              <a:t>4. Answers will be revealed on</a:t>
            </a:r>
            <a:r>
              <a:rPr lang="en-US" b="0" baseline="0" dirty="0"/>
              <a:t> a click for each question</a:t>
            </a:r>
            <a:r>
              <a:rPr lang="en-US" b="0" baseline="0"/>
              <a:t>. The first </a:t>
            </a:r>
            <a:r>
              <a:rPr lang="en-US" b="0" baseline="0" dirty="0"/>
              <a:t>click will show a tick in either ‘my’ or ‘his/her’ box, next click shows either ‘</a:t>
            </a:r>
            <a:r>
              <a:rPr lang="en-US" b="0" baseline="0" dirty="0" err="1"/>
              <a:t>es</a:t>
            </a:r>
            <a:r>
              <a:rPr lang="en-US" b="0" baseline="0" dirty="0"/>
              <a:t>’ or son’, and then the next click will circle the correct adjective. This allows teachers to ask for separate answers from different students.</a:t>
            </a:r>
            <a:endParaRPr lang="en-US" b="0" dirty="0"/>
          </a:p>
          <a:p>
            <a:r>
              <a:rPr lang="en-US" b="0" dirty="0"/>
              <a:t>5. Sentences</a:t>
            </a:r>
            <a:r>
              <a:rPr lang="en-US" b="0" baseline="0" dirty="0"/>
              <a:t> could be translated after revealing the </a:t>
            </a:r>
            <a:r>
              <a:rPr lang="en-US" b="0" baseline="0"/>
              <a:t>correct answers and listening </a:t>
            </a:r>
            <a:r>
              <a:rPr lang="en-US" b="0" baseline="0" dirty="0"/>
              <a:t>to the recording of the full sentence by clicking on the number on the right-hand side. These will appear after the final answer with a </a:t>
            </a:r>
            <a:r>
              <a:rPr lang="en-US" b="0" baseline="0"/>
              <a:t>click. </a:t>
            </a:r>
            <a:endParaRPr lang="en-US" b="0" baseline="0" dirty="0"/>
          </a:p>
          <a:p>
            <a:endParaRPr lang="en-US" b="0" baseline="0" dirty="0"/>
          </a:p>
          <a:p>
            <a:r>
              <a:rPr lang="en-US" b="1" baseline="0" dirty="0"/>
              <a:t>Note: </a:t>
            </a:r>
            <a:r>
              <a:rPr lang="en-US" b="0" baseline="0" dirty="0"/>
              <a:t>Numbers 5 and 8 will produce unlikely answers, ‘my son is’ and ‘his daughter is’ (given the age of the characters!). After going through the answers and translating the sentences teachers could ask students which answers are unlikely.</a:t>
            </a:r>
            <a:endParaRPr lang="en-US" b="0" dirty="0"/>
          </a:p>
          <a:p>
            <a:endParaRPr lang="en-US" b="0" dirty="0"/>
          </a:p>
          <a:p>
            <a:r>
              <a:rPr lang="en-US" b="1" dirty="0"/>
              <a:t>Transcript:</a:t>
            </a:r>
          </a:p>
          <a:p>
            <a:pPr marL="228600" indent="-228600">
              <a:buAutoNum type="arabicPeriod"/>
            </a:pPr>
            <a:r>
              <a:rPr lang="en-US" b="0" dirty="0"/>
              <a:t>Su </a:t>
            </a:r>
            <a:r>
              <a:rPr lang="en-US" b="0" dirty="0" err="1"/>
              <a:t>tío</a:t>
            </a:r>
            <a:r>
              <a:rPr lang="is-IS" b="0" dirty="0"/>
              <a:t>…</a:t>
            </a:r>
            <a:endParaRPr lang="en-US" b="0" dirty="0"/>
          </a:p>
          <a:p>
            <a:pPr marL="228600" indent="-228600">
              <a:buAutoNum type="arabicPeriod"/>
            </a:pPr>
            <a:r>
              <a:rPr lang="en-US" b="0" dirty="0" err="1"/>
              <a:t>Mis</a:t>
            </a:r>
            <a:r>
              <a:rPr lang="en-US" b="0" dirty="0"/>
              <a:t> </a:t>
            </a:r>
            <a:r>
              <a:rPr lang="en-US" b="0" dirty="0" err="1"/>
              <a:t>tías</a:t>
            </a:r>
            <a:r>
              <a:rPr lang="en-US" b="0" dirty="0"/>
              <a:t> </a:t>
            </a:r>
            <a:r>
              <a:rPr lang="is-IS" b="0" dirty="0"/>
              <a:t>…</a:t>
            </a:r>
            <a:endParaRPr lang="en-US" b="0" dirty="0"/>
          </a:p>
          <a:p>
            <a:pPr marL="228600" indent="-228600">
              <a:buAutoNum type="arabicPeriod"/>
            </a:pPr>
            <a:r>
              <a:rPr lang="en-US" b="0" dirty="0" err="1"/>
              <a:t>Sus</a:t>
            </a:r>
            <a:r>
              <a:rPr lang="en-US" b="0" dirty="0"/>
              <a:t> </a:t>
            </a:r>
            <a:r>
              <a:rPr lang="en-US" b="0" dirty="0" err="1"/>
              <a:t>primos</a:t>
            </a:r>
            <a:r>
              <a:rPr lang="en-US" b="0" dirty="0"/>
              <a:t> </a:t>
            </a:r>
            <a:r>
              <a:rPr lang="is-IS" b="0" dirty="0"/>
              <a:t>…</a:t>
            </a:r>
            <a:endParaRPr lang="en-US" b="0" dirty="0"/>
          </a:p>
          <a:p>
            <a:pPr marL="228600" indent="-228600">
              <a:buAutoNum type="arabicPeriod"/>
            </a:pPr>
            <a:r>
              <a:rPr lang="en-US" b="0" dirty="0"/>
              <a:t>Su </a:t>
            </a:r>
            <a:r>
              <a:rPr lang="en-US" b="0" dirty="0" err="1"/>
              <a:t>novia</a:t>
            </a:r>
            <a:r>
              <a:rPr lang="en-US" b="0" dirty="0"/>
              <a:t> </a:t>
            </a:r>
            <a:r>
              <a:rPr lang="is-IS" b="0" dirty="0"/>
              <a:t>…</a:t>
            </a:r>
            <a:endParaRPr lang="en-US" b="0" dirty="0"/>
          </a:p>
          <a:p>
            <a:pPr marL="228600" indent="-228600">
              <a:buAutoNum type="arabicPeriod"/>
            </a:pPr>
            <a:r>
              <a:rPr lang="en-US" b="0" dirty="0" err="1"/>
              <a:t>Mi</a:t>
            </a:r>
            <a:r>
              <a:rPr lang="en-US" b="0" baseline="0" dirty="0"/>
              <a:t> </a:t>
            </a:r>
            <a:r>
              <a:rPr lang="en-US" b="0" baseline="0" dirty="0" err="1"/>
              <a:t>hijo</a:t>
            </a:r>
            <a:r>
              <a:rPr lang="en-US" b="0" baseline="0" dirty="0"/>
              <a:t> </a:t>
            </a:r>
            <a:r>
              <a:rPr lang="is-IS" b="0" baseline="0" dirty="0"/>
              <a:t>…</a:t>
            </a:r>
            <a:endParaRPr lang="en-US" b="0" baseline="0" dirty="0"/>
          </a:p>
          <a:p>
            <a:pPr marL="228600" indent="-228600">
              <a:buAutoNum type="arabicPeriod"/>
            </a:pPr>
            <a:r>
              <a:rPr lang="en-US" b="0" baseline="0" dirty="0" err="1"/>
              <a:t>Mis</a:t>
            </a:r>
            <a:r>
              <a:rPr lang="en-US" b="0" baseline="0" dirty="0"/>
              <a:t> </a:t>
            </a:r>
            <a:r>
              <a:rPr lang="en-US" b="0" baseline="0" dirty="0" err="1"/>
              <a:t>abuelos</a:t>
            </a:r>
            <a:r>
              <a:rPr lang="en-US" b="0" baseline="0" dirty="0"/>
              <a:t> </a:t>
            </a:r>
            <a:r>
              <a:rPr lang="is-IS" b="0" baseline="0" dirty="0"/>
              <a:t>…</a:t>
            </a:r>
            <a:endParaRPr lang="en-US" b="0" baseline="0" dirty="0"/>
          </a:p>
          <a:p>
            <a:pPr marL="228600" indent="-228600">
              <a:buAutoNum type="arabicPeriod"/>
            </a:pPr>
            <a:r>
              <a:rPr lang="en-US" b="0" baseline="0" dirty="0" err="1"/>
              <a:t>Sus</a:t>
            </a:r>
            <a:r>
              <a:rPr lang="en-US" b="0" baseline="0" dirty="0"/>
              <a:t> </a:t>
            </a:r>
            <a:r>
              <a:rPr lang="en-US" b="0" baseline="0" dirty="0" err="1"/>
              <a:t>tíos</a:t>
            </a:r>
            <a:r>
              <a:rPr lang="is-IS" b="0" baseline="0" dirty="0"/>
              <a:t>…</a:t>
            </a:r>
            <a:endParaRPr lang="en-US" b="0" baseline="0" dirty="0"/>
          </a:p>
          <a:p>
            <a:pPr marL="228600" indent="-228600">
              <a:buAutoNum type="arabicPeriod"/>
            </a:pPr>
            <a:r>
              <a:rPr lang="en-US" b="0" baseline="0" dirty="0"/>
              <a:t>Su </a:t>
            </a:r>
            <a:r>
              <a:rPr lang="en-US" b="0" baseline="0" dirty="0" err="1"/>
              <a:t>hija</a:t>
            </a:r>
            <a:r>
              <a:rPr lang="is-IS" b="0" baseline="0" dirty="0"/>
              <a:t>…</a:t>
            </a:r>
          </a:p>
          <a:p>
            <a:pPr marL="0" indent="0">
              <a:buNone/>
            </a:pPr>
            <a:endParaRPr lang="is-IS" b="0" baseline="0" dirty="0"/>
          </a:p>
          <a:p>
            <a:pPr marL="0" indent="0">
              <a:buNone/>
            </a:pPr>
            <a:r>
              <a:rPr lang="is-IS" b="1" baseline="0" dirty="0"/>
              <a:t>Answers transcript:</a:t>
            </a:r>
          </a:p>
          <a:p>
            <a:pPr marL="228600" indent="-228600">
              <a:buAutoNum type="arabicPeriod"/>
            </a:pPr>
            <a:r>
              <a:rPr lang="is-IS" b="0" baseline="0" dirty="0"/>
              <a:t>Su tío es hermoso.</a:t>
            </a:r>
          </a:p>
          <a:p>
            <a:pPr marL="228600" indent="-228600">
              <a:buAutoNum type="arabicPeriod"/>
            </a:pPr>
            <a:r>
              <a:rPr lang="is-IS" b="0" baseline="0" dirty="0"/>
              <a:t>Mis tías son divertidas.</a:t>
            </a:r>
          </a:p>
          <a:p>
            <a:pPr marL="228600" indent="-228600">
              <a:buAutoNum type="arabicPeriod"/>
            </a:pPr>
            <a:r>
              <a:rPr lang="is-IS" b="0" baseline="0" dirty="0"/>
              <a:t>Sus primos son locos.</a:t>
            </a:r>
          </a:p>
          <a:p>
            <a:pPr marL="228600" indent="-228600">
              <a:buAutoNum type="arabicPeriod"/>
            </a:pPr>
            <a:r>
              <a:rPr lang="is-IS" b="0" baseline="0" dirty="0"/>
              <a:t>Su novia es alta.</a:t>
            </a:r>
          </a:p>
          <a:p>
            <a:pPr marL="228600" indent="-228600">
              <a:buAutoNum type="arabicPeriod"/>
            </a:pPr>
            <a:r>
              <a:rPr lang="is-IS" b="0" baseline="0" dirty="0"/>
              <a:t>Mi hijo es gracioso.</a:t>
            </a:r>
          </a:p>
          <a:p>
            <a:pPr marL="228600" indent="-228600">
              <a:buAutoNum type="arabicPeriod"/>
            </a:pPr>
            <a:r>
              <a:rPr lang="is-IS" b="0" baseline="0" dirty="0"/>
              <a:t>Mis abuelos son serios.</a:t>
            </a:r>
          </a:p>
          <a:p>
            <a:pPr marL="228600" indent="-228600">
              <a:buAutoNum type="arabicPeriod"/>
            </a:pPr>
            <a:r>
              <a:rPr lang="is-IS" b="0" baseline="0" dirty="0"/>
              <a:t>Sus tíos son aburridos.</a:t>
            </a:r>
          </a:p>
          <a:p>
            <a:pPr marL="228600" indent="-228600">
              <a:buAutoNum type="arabicPeriod"/>
            </a:pPr>
            <a:r>
              <a:rPr lang="is-IS" b="0" baseline="0" dirty="0"/>
              <a:t>Su hija es activa.</a:t>
            </a:r>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aseline="0" dirty="0"/>
              <a:t> 11 minutes</a:t>
            </a:r>
          </a:p>
          <a:p>
            <a:endParaRPr lang="en-GB" baseline="0" dirty="0"/>
          </a:p>
          <a:p>
            <a:r>
              <a:rPr lang="en-GB" b="1" baseline="0" dirty="0"/>
              <a:t>Aim: </a:t>
            </a:r>
            <a:r>
              <a:rPr lang="en-GB" dirty="0"/>
              <a:t>This paired</a:t>
            </a:r>
            <a:r>
              <a:rPr lang="en-GB" baseline="0" dirty="0"/>
              <a:t> speaking/listening activity brings together productive practice of ‘mi’, ‘mis’, ‘</a:t>
            </a:r>
            <a:r>
              <a:rPr lang="en-GB" baseline="0" dirty="0" err="1"/>
              <a:t>su</a:t>
            </a:r>
            <a:r>
              <a:rPr lang="en-GB" baseline="0" dirty="0"/>
              <a:t>’ and ‘sus’. It is also a chance to reinforce accurate production of ‘es’ or ‘son’, as well as adjective-noun gender and number agreement.</a:t>
            </a:r>
          </a:p>
          <a:p>
            <a:endParaRPr lang="en-GB" baseline="0" dirty="0"/>
          </a:p>
          <a:p>
            <a:r>
              <a:rPr lang="en-GB" b="1" baseline="0" dirty="0"/>
              <a:t>Procedure</a:t>
            </a:r>
          </a:p>
          <a:p>
            <a:pPr marL="228600" indent="-228600">
              <a:buAutoNum type="arabicPeriod"/>
            </a:pPr>
            <a:r>
              <a:rPr lang="en-GB" b="0" baseline="0" dirty="0"/>
              <a:t>Click to show each line of the instructions to students. After the Person A instructions, the next click will show an example sentence. Clicking again will show what Person B needs to do, and then the next click will show an answer grid with the answers filled in for the example sentence.</a:t>
            </a:r>
          </a:p>
          <a:p>
            <a:pPr marL="228600" indent="-228600">
              <a:buAutoNum type="arabicPeriod"/>
            </a:pPr>
            <a:r>
              <a:rPr lang="en-GB" b="0" baseline="0" dirty="0"/>
              <a:t>Confirm that the answer in the ‘</a:t>
            </a:r>
            <a:r>
              <a:rPr lang="en-GB" b="0" baseline="0" dirty="0" err="1"/>
              <a:t>quién</a:t>
            </a:r>
            <a:r>
              <a:rPr lang="en-GB" b="0" baseline="0" dirty="0"/>
              <a:t> </a:t>
            </a:r>
            <a:r>
              <a:rPr lang="en-GB" b="0" baseline="0" dirty="0" err="1"/>
              <a:t>es</a:t>
            </a:r>
            <a:r>
              <a:rPr lang="en-GB" b="0" baseline="0" dirty="0"/>
              <a:t> / </a:t>
            </a:r>
            <a:r>
              <a:rPr lang="en-GB" b="0" baseline="0" dirty="0" err="1"/>
              <a:t>quiénes</a:t>
            </a:r>
            <a:r>
              <a:rPr lang="en-GB" b="0" baseline="0" dirty="0"/>
              <a:t> son’ column should be in English, and the answers in the ‘</a:t>
            </a:r>
            <a:r>
              <a:rPr lang="en-GB" b="0" baseline="0" dirty="0" err="1"/>
              <a:t>Cómo</a:t>
            </a:r>
            <a:r>
              <a:rPr lang="en-GB" b="0" baseline="0" dirty="0"/>
              <a:t> </a:t>
            </a:r>
            <a:r>
              <a:rPr lang="en-GB" b="0" baseline="0" dirty="0" err="1"/>
              <a:t>es</a:t>
            </a:r>
            <a:r>
              <a:rPr lang="en-GB" b="0" baseline="0" dirty="0"/>
              <a:t> / </a:t>
            </a:r>
            <a:r>
              <a:rPr lang="en-GB" b="0" baseline="0" dirty="0" err="1"/>
              <a:t>cómo</a:t>
            </a:r>
            <a:r>
              <a:rPr lang="en-GB" b="0" baseline="0" dirty="0"/>
              <a:t> son’ column should be in English</a:t>
            </a:r>
          </a:p>
        </p:txBody>
      </p:sp>
      <p:sp>
        <p:nvSpPr>
          <p:cNvPr id="4" name="Slide Number Placeholder 3"/>
          <p:cNvSpPr>
            <a:spLocks noGrp="1"/>
          </p:cNvSpPr>
          <p:nvPr>
            <p:ph type="sldNum" sz="quarter" idx="10"/>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687223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none" dirty="0"/>
              <a:t>DO NOT DISPLAY</a:t>
            </a:r>
          </a:p>
          <a:p>
            <a:r>
              <a:rPr lang="en-GB" b="1" u="none" dirty="0"/>
              <a:t>Person A speaking cards</a:t>
            </a:r>
          </a:p>
          <a:p>
            <a:r>
              <a:rPr lang="en-GB" b="0" u="none" dirty="0"/>
              <a:t>Available to</a:t>
            </a:r>
            <a:r>
              <a:rPr lang="en-GB" b="0" u="none" baseline="0" dirty="0"/>
              <a:t> print in separate Word doc.</a:t>
            </a:r>
            <a:endParaRPr lang="en-GB" b="0" u="none" dirty="0"/>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3102012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DO NOT DISPLAY</a:t>
            </a:r>
          </a:p>
          <a:p>
            <a:r>
              <a:rPr lang="en-GB" b="1" u="none" dirty="0"/>
              <a:t>Person B speaking</a:t>
            </a:r>
            <a:r>
              <a:rPr lang="en-GB" b="1" u="none" baseline="0" dirty="0"/>
              <a:t> cards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t>Available to</a:t>
            </a:r>
            <a:r>
              <a:rPr lang="en-GB" b="0" u="none" baseline="0" dirty="0"/>
              <a:t> print in separate Word doc.</a:t>
            </a:r>
            <a:endParaRPr lang="en-GB" b="0" u="none" dirty="0"/>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562428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Person A answer grid</a:t>
            </a:r>
          </a:p>
        </p:txBody>
      </p:sp>
      <p:sp>
        <p:nvSpPr>
          <p:cNvPr id="4" name="Slide Number Placeholder 3"/>
          <p:cNvSpPr>
            <a:spLocks noGrp="1"/>
          </p:cNvSpPr>
          <p:nvPr>
            <p:ph type="sldNum" sz="quarter" idx="10"/>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3002751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Person B answer grid</a:t>
            </a:r>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3368586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a:t>
            </a:r>
            <a:r>
              <a:rPr lang="en-US" dirty="0"/>
              <a:t> minutes</a:t>
            </a:r>
          </a:p>
          <a:p>
            <a:endParaRPr lang="en-US" b="1" dirty="0"/>
          </a:p>
          <a:p>
            <a:r>
              <a:rPr lang="en-US" b="1" dirty="0"/>
              <a:t>Aim: </a:t>
            </a:r>
            <a:r>
              <a:rPr lang="en-US" b="0" dirty="0"/>
              <a:t>to</a:t>
            </a:r>
            <a:r>
              <a:rPr lang="en-US" dirty="0"/>
              <a:t> revise items of vocabulary from one of</a:t>
            </a:r>
            <a:r>
              <a:rPr lang="en-US" baseline="0" dirty="0"/>
              <a:t> this week’s revisited </a:t>
            </a:r>
            <a:r>
              <a:rPr lang="en-US" baseline="0"/>
              <a:t>vocabulary sets (8.2.2.2) in receptive mode</a:t>
            </a:r>
            <a:r>
              <a:rPr lang="en-US"/>
              <a:t>.</a:t>
            </a:r>
            <a:r>
              <a:rPr lang="en-US" baseline="0"/>
              <a:t> </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The teacher clicks for the English prompt to appear.</a:t>
            </a:r>
          </a:p>
          <a:p>
            <a:r>
              <a:rPr lang="en-US" baseline="0" dirty="0"/>
              <a:t>2. S</a:t>
            </a:r>
            <a:r>
              <a:rPr lang="en-US" dirty="0"/>
              <a:t>tudents say the word in Spanish in choral response to match the English. </a:t>
            </a:r>
            <a:r>
              <a:rPr lang="en-US" baseline="0" dirty="0"/>
              <a:t> </a:t>
            </a:r>
            <a:endParaRPr lang="en-US" b="0" dirty="0"/>
          </a:p>
          <a:p>
            <a:endParaRPr lang="en-US" b="0" baseline="0" dirty="0"/>
          </a:p>
          <a:p>
            <a:r>
              <a:rPr lang="en-US" b="1" baseline="0"/>
              <a:t>Note</a:t>
            </a:r>
            <a:r>
              <a:rPr lang="en-US" b="1" baseline="0" dirty="0"/>
              <a:t>: </a:t>
            </a:r>
            <a:r>
              <a:rPr lang="en-US" b="0" baseline="0"/>
              <a:t>the activity on slide 8 revisits </a:t>
            </a:r>
            <a:r>
              <a:rPr lang="en-US" b="0" baseline="0" dirty="0"/>
              <a:t>the same set </a:t>
            </a:r>
            <a:r>
              <a:rPr lang="en-US" b="0" baseline="0"/>
              <a:t>of words, but in the productive mode. This slide is therefore seen </a:t>
            </a:r>
            <a:r>
              <a:rPr lang="en-US" b="0" baseline="0" dirty="0"/>
              <a:t>as a reminder activity </a:t>
            </a:r>
            <a:r>
              <a:rPr lang="en-US" b="0" baseline="0"/>
              <a:t>before that exercise.</a:t>
            </a:r>
          </a:p>
          <a:p>
            <a:r>
              <a:rPr lang="en-US" b="0" baseline="0"/>
              <a:t>Some higher-achieving groups may be able to dothe activity on slide 8 without also doing this activity.</a:t>
            </a:r>
            <a:endParaRPr lang="en-US" b="0" baseline="0" dirty="0"/>
          </a:p>
          <a:p>
            <a:endParaRPr lang="en-US"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2399060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OPTIONAL</a:t>
            </a:r>
          </a:p>
          <a:p>
            <a:endParaRPr lang="en-US" b="1" dirty="0"/>
          </a:p>
          <a:p>
            <a:r>
              <a:rPr lang="en-US" b="1" dirty="0"/>
              <a:t>Aim:  </a:t>
            </a:r>
            <a:r>
              <a:rPr lang="en-US" b="0" dirty="0"/>
              <a:t>To be</a:t>
            </a:r>
            <a:r>
              <a:rPr lang="en-US" b="0" baseline="0" dirty="0"/>
              <a:t> able to write a correct sentence using the correct possessive adjective, ‘</a:t>
            </a:r>
            <a:r>
              <a:rPr lang="en-US" b="0" baseline="0" dirty="0" err="1"/>
              <a:t>es</a:t>
            </a:r>
            <a:r>
              <a:rPr lang="en-US" b="0" baseline="0" dirty="0"/>
              <a:t>’ or ‘son’ and adjective agreement, based </a:t>
            </a:r>
            <a:r>
              <a:rPr lang="en-US" b="0" baseline="0"/>
              <a:t>on information </a:t>
            </a:r>
            <a:r>
              <a:rPr lang="en-US" b="0" baseline="0" dirty="0"/>
              <a:t>in the </a:t>
            </a:r>
            <a:r>
              <a:rPr lang="en-US" b="0" baseline="0"/>
              <a:t>last activity. This </a:t>
            </a:r>
            <a:r>
              <a:rPr lang="en-US" b="0" baseline="0" dirty="0"/>
              <a:t>is in some ways a </a:t>
            </a:r>
            <a:r>
              <a:rPr lang="en-US" b="0" baseline="0"/>
              <a:t>translation exercise, where students are applying both grammar and vocabulary. </a:t>
            </a:r>
            <a:endParaRPr lang="en-US" b="0" dirty="0"/>
          </a:p>
          <a:p>
            <a:endParaRPr lang="en-US" b="1" dirty="0"/>
          </a:p>
          <a:p>
            <a:r>
              <a:rPr lang="en-US" b="1"/>
              <a:t>Procedure</a:t>
            </a:r>
            <a:r>
              <a:rPr lang="en-US" b="1" dirty="0"/>
              <a:t>:</a:t>
            </a:r>
          </a:p>
          <a:p>
            <a:pPr marL="228600" indent="-228600">
              <a:buAutoNum type="arabicPeriod"/>
            </a:pPr>
            <a:r>
              <a:rPr lang="en-US" b="0"/>
              <a:t>The slide displays the</a:t>
            </a:r>
            <a:r>
              <a:rPr lang="en-US" b="0" baseline="0"/>
              <a:t> </a:t>
            </a:r>
            <a:r>
              <a:rPr lang="en-US" b="0"/>
              <a:t>completed </a:t>
            </a:r>
            <a:r>
              <a:rPr lang="en-US" b="0" dirty="0"/>
              <a:t>correct grids that students should have finished with at the end</a:t>
            </a:r>
            <a:r>
              <a:rPr lang="en-US" b="0" baseline="0" dirty="0"/>
              <a:t> of </a:t>
            </a:r>
            <a:r>
              <a:rPr lang="en-US" b="0" baseline="0"/>
              <a:t>the last </a:t>
            </a:r>
            <a:r>
              <a:rPr lang="en-US" b="0" baseline="0" dirty="0"/>
              <a:t>speaking activity</a:t>
            </a:r>
            <a:r>
              <a:rPr lang="en-US" b="0" baseline="0"/>
              <a:t>. </a:t>
            </a:r>
          </a:p>
          <a:p>
            <a:pPr marL="228600" indent="-228600">
              <a:buAutoNum type="arabicPeriod"/>
            </a:pPr>
            <a:r>
              <a:rPr lang="en-US" b="0" baseline="0"/>
              <a:t>Students </a:t>
            </a:r>
            <a:r>
              <a:rPr lang="en-US" b="0" baseline="0" dirty="0"/>
              <a:t>A and B should write out their grid in sentence form in Spanish, paying attention to ‘mi’ / ‘</a:t>
            </a:r>
            <a:r>
              <a:rPr lang="en-US" b="0" baseline="0" dirty="0" err="1"/>
              <a:t>mis</a:t>
            </a:r>
            <a:r>
              <a:rPr lang="en-US" b="0" baseline="0" dirty="0"/>
              <a:t>’ / ‘</a:t>
            </a:r>
            <a:r>
              <a:rPr lang="en-US" b="0" baseline="0" dirty="0" err="1"/>
              <a:t>su</a:t>
            </a:r>
            <a:r>
              <a:rPr lang="en-US" b="0" baseline="0" dirty="0"/>
              <a:t>’ / ‘</a:t>
            </a:r>
            <a:r>
              <a:rPr lang="en-US" b="0" baseline="0" dirty="0" err="1"/>
              <a:t>sus</a:t>
            </a:r>
            <a:r>
              <a:rPr lang="en-US" b="0" baseline="0" dirty="0"/>
              <a:t>’, translating the family member, using ‘</a:t>
            </a:r>
            <a:r>
              <a:rPr lang="en-US" b="0" baseline="0" dirty="0" err="1"/>
              <a:t>es</a:t>
            </a:r>
            <a:r>
              <a:rPr lang="en-US" b="0" baseline="0" dirty="0"/>
              <a:t>’ or ‘son’, and then translating the adjective and making it agree with the noun.</a:t>
            </a:r>
          </a:p>
          <a:p>
            <a:pPr marL="228600" indent="-228600">
              <a:buAutoNum type="arabicPeriod"/>
            </a:pPr>
            <a:r>
              <a:rPr lang="en-US" b="0" baseline="0" dirty="0"/>
              <a:t>The answers </a:t>
            </a:r>
            <a:r>
              <a:rPr lang="en-US" b="0" baseline="0"/>
              <a:t>are provided on </a:t>
            </a:r>
            <a:r>
              <a:rPr lang="en-US" b="0" baseline="0" dirty="0"/>
              <a:t>the next slide</a:t>
            </a:r>
            <a:endParaRPr lang="en-US"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4193455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OPTIONAL</a:t>
            </a:r>
            <a:endParaRPr lang="en-US" b="0" dirty="0"/>
          </a:p>
          <a:p>
            <a:endParaRPr lang="en-US" b="1" dirty="0"/>
          </a:p>
          <a:p>
            <a:r>
              <a:rPr lang="en-US" b="1"/>
              <a:t>Procedure</a:t>
            </a:r>
            <a:r>
              <a:rPr lang="en-US" b="1" dirty="0"/>
              <a:t>:</a:t>
            </a:r>
          </a:p>
          <a:p>
            <a:r>
              <a:rPr lang="en-US" b="0" dirty="0"/>
              <a:t>1. </a:t>
            </a:r>
            <a:r>
              <a:rPr lang="en-US" b="0" baseline="0" dirty="0"/>
              <a:t> Answers are revealed to each question on each click, starting with person A, and then moving on to person B</a:t>
            </a:r>
            <a:endParaRPr lang="en-US" b="0" dirty="0"/>
          </a:p>
          <a:p>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21</a:t>
            </a:fld>
            <a:endParaRPr lang="en-GB"/>
          </a:p>
        </p:txBody>
      </p:sp>
    </p:spTree>
    <p:extLst>
      <p:ext uri="{BB962C8B-B14F-4D97-AF65-F5344CB8AC3E}">
        <p14:creationId xmlns:p14="http://schemas.microsoft.com/office/powerpoint/2010/main" val="4193455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0" dirty="0"/>
              <a:t>Sounds and spelling: </a:t>
            </a:r>
            <a:r>
              <a:rPr lang="en-GB" b="0" baseline="0"/>
              <a:t>consolidate (-qué) ending for –ar verbs in 1</a:t>
            </a:r>
            <a:r>
              <a:rPr lang="en-GB" b="0" baseline="30000"/>
              <a:t>st</a:t>
            </a:r>
            <a:r>
              <a:rPr lang="en-GB" b="0" baseline="0"/>
              <a:t> person singular preterite </a:t>
            </a:r>
            <a:r>
              <a:rPr lang="en-GB" b="0" baseline="0" dirty="0"/>
              <a:t>and introduce (-</a:t>
            </a:r>
            <a:r>
              <a:rPr lang="en-GB" b="0" baseline="0" dirty="0" err="1"/>
              <a:t>gué</a:t>
            </a:r>
            <a:r>
              <a:rPr lang="en-GB" b="0" baseline="0"/>
              <a:t>) ending</a:t>
            </a:r>
            <a:endParaRPr lang="en-GB" b="0" baseline="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0" dirty="0"/>
              <a:t>Vocabulary</a:t>
            </a:r>
            <a:r>
              <a:rPr lang="en-GB" b="0" baseline="0"/>
              <a:t>: learn </a:t>
            </a:r>
            <a:r>
              <a:rPr lang="en-GB" b="0" baseline="0" dirty="0"/>
              <a:t>and practise numbers 21-30; learn jobs in masculine and feminine forms (o-a and r-</a:t>
            </a:r>
            <a:r>
              <a:rPr lang="en-GB" b="0" baseline="0" dirty="0" err="1"/>
              <a:t>ra</a:t>
            </a:r>
            <a:r>
              <a:rPr lang="en-GB" b="0" baseline="0" dirty="0"/>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0" dirty="0"/>
              <a:t>Grammar: consolidate possessive adjectives </a:t>
            </a:r>
            <a:r>
              <a:rPr lang="en-GB" b="0" baseline="0" dirty="0" err="1"/>
              <a:t>tu</a:t>
            </a:r>
            <a:r>
              <a:rPr lang="en-GB" b="0" baseline="0" dirty="0"/>
              <a:t>/</a:t>
            </a:r>
            <a:r>
              <a:rPr lang="en-GB" b="0" baseline="0" dirty="0" err="1"/>
              <a:t>tus</a:t>
            </a:r>
            <a:r>
              <a:rPr lang="en-GB" b="0" baseline="0" dirty="0"/>
              <a:t> and </a:t>
            </a:r>
            <a:r>
              <a:rPr lang="en-GB" b="0" baseline="0" dirty="0" err="1"/>
              <a:t>su</a:t>
            </a:r>
            <a:r>
              <a:rPr lang="en-GB" b="0" baseline="0" dirty="0"/>
              <a:t>/sus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0" dirty="0"/>
              <a:t>Grammar: learn ‘</a:t>
            </a:r>
            <a:r>
              <a:rPr lang="en-GB" b="0" baseline="0" dirty="0" err="1"/>
              <a:t>nuestro</a:t>
            </a:r>
            <a:r>
              <a:rPr lang="en-GB" b="0" baseline="0" dirty="0"/>
              <a:t>’ and its agreement in </a:t>
            </a:r>
            <a:r>
              <a:rPr lang="en-GB" b="0" baseline="0"/>
              <a:t>gender with singular nouns (nuestro/nuestra)</a:t>
            </a:r>
            <a:endParaRPr lang="en-GB" b="0" baseline="0"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baseline="0" dirty="0"/>
          </a:p>
          <a:p>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in lesson 2): </a:t>
            </a:r>
            <a:r>
              <a:rPr lang="en-GB" sz="1200" b="0" i="0" u="none" strike="noStrike" kern="1200" cap="none" dirty="0" err="1">
                <a:solidFill>
                  <a:schemeClr val="tx1"/>
                </a:solidFill>
                <a:effectLst/>
                <a:latin typeface="+mn-lt"/>
                <a:ea typeface="Calibri"/>
                <a:cs typeface="Calibri"/>
                <a:sym typeface="Calibri"/>
              </a:rPr>
              <a:t>nuestro</a:t>
            </a:r>
            <a:r>
              <a:rPr lang="en-GB" sz="1200" b="0" i="0" u="none" strike="noStrike" kern="1200" cap="none" baseline="0" dirty="0">
                <a:solidFill>
                  <a:schemeClr val="tx1"/>
                </a:solidFill>
                <a:effectLst/>
                <a:latin typeface="+mn-lt"/>
                <a:ea typeface="Calibri"/>
                <a:cs typeface="Calibri"/>
                <a:sym typeface="Calibri"/>
              </a:rPr>
              <a:t> [77]; </a:t>
            </a:r>
            <a:r>
              <a:rPr lang="en-GB" sz="1200" b="0" i="0" u="none" strike="noStrike" kern="1200" cap="none" baseline="0" dirty="0" err="1">
                <a:solidFill>
                  <a:schemeClr val="tx1"/>
                </a:solidFill>
                <a:effectLst/>
                <a:latin typeface="+mn-lt"/>
                <a:ea typeface="Calibri"/>
                <a:cs typeface="Calibri"/>
                <a:sym typeface="Calibri"/>
              </a:rPr>
              <a:t>científico</a:t>
            </a:r>
            <a:r>
              <a:rPr lang="en-GB" sz="1200" b="0" i="0" u="none" strike="noStrike" kern="1200" cap="none" baseline="0" dirty="0">
                <a:solidFill>
                  <a:schemeClr val="tx1"/>
                </a:solidFill>
                <a:effectLst/>
                <a:latin typeface="+mn-lt"/>
                <a:ea typeface="Calibri"/>
                <a:cs typeface="Calibri"/>
                <a:sym typeface="Calibri"/>
              </a:rPr>
              <a:t> [1067]; </a:t>
            </a:r>
            <a:r>
              <a:rPr lang="en-GB" sz="1200" b="0" i="0" u="none" strike="noStrike" kern="1200" cap="none" baseline="0" dirty="0" err="1">
                <a:solidFill>
                  <a:schemeClr val="tx1"/>
                </a:solidFill>
                <a:effectLst/>
                <a:latin typeface="+mn-lt"/>
                <a:ea typeface="Calibri"/>
                <a:cs typeface="Calibri"/>
                <a:sym typeface="Calibri"/>
              </a:rPr>
              <a:t>médico</a:t>
            </a:r>
            <a:r>
              <a:rPr lang="en-GB" sz="1200" b="0" i="0" u="none" strike="noStrike" kern="1200" cap="none" baseline="0" dirty="0">
                <a:solidFill>
                  <a:schemeClr val="tx1"/>
                </a:solidFill>
                <a:effectLst/>
                <a:latin typeface="+mn-lt"/>
                <a:ea typeface="Calibri"/>
                <a:cs typeface="Calibri"/>
                <a:sym typeface="Calibri"/>
              </a:rPr>
              <a:t> [1443]; </a:t>
            </a:r>
            <a:r>
              <a:rPr lang="en-GB" sz="1200" b="0" i="0" u="none" strike="noStrike" kern="1200" cap="none" baseline="0" dirty="0" err="1">
                <a:solidFill>
                  <a:schemeClr val="tx1"/>
                </a:solidFill>
                <a:effectLst/>
                <a:latin typeface="+mn-lt"/>
                <a:ea typeface="Calibri"/>
                <a:cs typeface="Calibri"/>
                <a:sym typeface="Calibri"/>
              </a:rPr>
              <a:t>músico</a:t>
            </a:r>
            <a:r>
              <a:rPr lang="en-GB" sz="1200" b="0" i="0" u="none" strike="noStrike" kern="1200" cap="none" baseline="0" dirty="0">
                <a:solidFill>
                  <a:schemeClr val="tx1"/>
                </a:solidFill>
                <a:effectLst/>
                <a:latin typeface="+mn-lt"/>
                <a:ea typeface="Calibri"/>
                <a:cs typeface="Calibri"/>
                <a:sym typeface="Calibri"/>
              </a:rPr>
              <a:t> [2060]; abogado [1211]; tan [104], in addition to words introduced in lesson 1: </a:t>
            </a:r>
            <a:r>
              <a:rPr lang="en-GB" sz="1200" b="0" i="0" u="none" strike="noStrike" kern="1200" cap="none" baseline="0" dirty="0" err="1">
                <a:solidFill>
                  <a:schemeClr val="tx1"/>
                </a:solidFill>
                <a:effectLst/>
                <a:latin typeface="+mn-lt"/>
                <a:ea typeface="Calibri"/>
                <a:cs typeface="Calibri"/>
                <a:sym typeface="Calibri"/>
              </a:rPr>
              <a:t>tí</a:t>
            </a:r>
            <a:r>
              <a:rPr lang="en-GB" sz="1200" b="0" i="0" u="none" strike="noStrike" kern="1200" cap="none" dirty="0" err="1">
                <a:solidFill>
                  <a:schemeClr val="tx1"/>
                </a:solidFill>
                <a:effectLst/>
                <a:latin typeface="+mn-lt"/>
                <a:ea typeface="Calibri"/>
                <a:cs typeface="Calibri"/>
                <a:sym typeface="Calibri"/>
              </a:rPr>
              <a:t>o</a:t>
            </a:r>
            <a:r>
              <a:rPr lang="en-GB" sz="1200" b="0" i="0" u="none" strike="noStrike" kern="1200" cap="none" dirty="0">
                <a:solidFill>
                  <a:schemeClr val="tx1"/>
                </a:solidFill>
                <a:effectLst/>
                <a:latin typeface="+mn-lt"/>
                <a:ea typeface="Calibri"/>
                <a:cs typeface="Calibri"/>
                <a:sym typeface="Calibri"/>
              </a:rPr>
              <a:t> [988]; </a:t>
            </a:r>
            <a:r>
              <a:rPr lang="en-GB" sz="1200" b="0" i="0" u="none" strike="noStrike" kern="1200" cap="none" dirty="0" err="1">
                <a:solidFill>
                  <a:schemeClr val="tx1"/>
                </a:solidFill>
                <a:effectLst/>
                <a:latin typeface="+mn-lt"/>
                <a:ea typeface="Calibri"/>
                <a:cs typeface="Calibri"/>
                <a:sym typeface="Calibri"/>
              </a:rPr>
              <a:t>tía</a:t>
            </a:r>
            <a:r>
              <a:rPr lang="en-GB" sz="1200" b="0" i="0" u="none" strike="noStrike" kern="1200" cap="none" dirty="0">
                <a:solidFill>
                  <a:schemeClr val="tx1"/>
                </a:solidFill>
                <a:effectLst/>
                <a:latin typeface="+mn-lt"/>
                <a:ea typeface="Calibri"/>
                <a:cs typeface="Calibri"/>
                <a:sym typeface="Calibri"/>
              </a:rPr>
              <a:t> [1205]; </a:t>
            </a:r>
            <a:r>
              <a:rPr lang="en-GB" sz="1200" b="0" i="0" u="none" strike="noStrike" kern="1200" cap="none" dirty="0" err="1">
                <a:solidFill>
                  <a:schemeClr val="tx1"/>
                </a:solidFill>
                <a:effectLst/>
                <a:latin typeface="+mn-lt"/>
                <a:ea typeface="Calibri"/>
                <a:cs typeface="Calibri"/>
                <a:sym typeface="Calibri"/>
              </a:rPr>
              <a:t>hijo</a:t>
            </a:r>
            <a:r>
              <a:rPr lang="en-GB" sz="1200" b="0" i="0" u="none" strike="noStrike" kern="1200" cap="none" dirty="0">
                <a:solidFill>
                  <a:schemeClr val="tx1"/>
                </a:solidFill>
                <a:effectLst/>
                <a:latin typeface="+mn-lt"/>
                <a:ea typeface="Calibri"/>
                <a:cs typeface="Calibri"/>
                <a:sym typeface="Calibri"/>
              </a:rPr>
              <a:t>/a [140]; </a:t>
            </a:r>
            <a:r>
              <a:rPr lang="en-GB" sz="1200" b="0" i="0" u="none" strike="noStrike" kern="1200" cap="none" dirty="0" err="1">
                <a:solidFill>
                  <a:schemeClr val="tx1"/>
                </a:solidFill>
                <a:effectLst/>
                <a:latin typeface="+mn-lt"/>
                <a:ea typeface="Calibri"/>
                <a:cs typeface="Calibri"/>
                <a:sym typeface="Calibri"/>
              </a:rPr>
              <a:t>conocido</a:t>
            </a:r>
            <a:r>
              <a:rPr lang="en-GB" sz="1200" b="0" i="0" u="none" strike="noStrike" kern="1200" cap="none" dirty="0">
                <a:solidFill>
                  <a:schemeClr val="tx1"/>
                </a:solidFill>
                <a:effectLst/>
                <a:latin typeface="+mn-lt"/>
                <a:ea typeface="Calibri"/>
                <a:cs typeface="Calibri"/>
                <a:sym typeface="Calibri"/>
              </a:rPr>
              <a:t> [159]; </a:t>
            </a:r>
            <a:r>
              <a:rPr lang="en-GB" sz="1200" b="0" i="0" u="none" strike="noStrike" kern="1200" cap="none" dirty="0" err="1">
                <a:solidFill>
                  <a:schemeClr val="tx1"/>
                </a:solidFill>
                <a:effectLst/>
                <a:latin typeface="+mn-lt"/>
                <a:ea typeface="Calibri"/>
                <a:cs typeface="Calibri"/>
                <a:sym typeface="Calibri"/>
              </a:rPr>
              <a:t>débil</a:t>
            </a:r>
            <a:r>
              <a:rPr lang="en-GB" sz="1200" b="0" i="0" u="none" strike="noStrike" kern="1200" cap="none" dirty="0">
                <a:solidFill>
                  <a:schemeClr val="tx1"/>
                </a:solidFill>
                <a:effectLst/>
                <a:latin typeface="+mn-lt"/>
                <a:ea typeface="Calibri"/>
                <a:cs typeface="Calibri"/>
                <a:sym typeface="Calibri"/>
              </a:rPr>
              <a:t> [1946]</a:t>
            </a:r>
            <a:endParaRPr lang="en-GB" sz="1200" b="1" i="0" u="none" strike="noStrike" kern="1200" cap="none" dirty="0">
              <a:solidFill>
                <a:schemeClr val="tx1"/>
              </a:solidFill>
              <a:effectLst/>
              <a:latin typeface="+mn-lt"/>
              <a:ea typeface="Calibri"/>
              <a:cs typeface="Calibri"/>
              <a:sym typeface="Calibri"/>
            </a:endParaRPr>
          </a:p>
          <a:p>
            <a:endParaRPr lang="en-GB" sz="1200" b="1" i="0" u="none" strike="noStrike" kern="1200" cap="none" baseline="0" dirty="0">
              <a:solidFill>
                <a:schemeClr val="tx1"/>
              </a:solidFill>
              <a:effectLst/>
              <a:latin typeface="+mn-lt"/>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x-none" sz="1200" b="1" kern="1200" dirty="0">
                <a:solidFill>
                  <a:schemeClr val="tx1"/>
                </a:solidFill>
                <a:effectLst/>
                <a:latin typeface="+mn-lt"/>
                <a:ea typeface="+mn-ea"/>
                <a:cs typeface="+mn-cs"/>
              </a:rPr>
              <a:t>Vocabulary to revisit:</a:t>
            </a:r>
            <a:endParaRPr lang="en-GB"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8.2.2.2 </a:t>
            </a:r>
            <a:r>
              <a:rPr lang="en-GB" sz="1200" b="0" kern="1200" dirty="0">
                <a:solidFill>
                  <a:schemeClr val="tx1"/>
                </a:solidFill>
                <a:effectLst/>
                <a:latin typeface="+mn-lt"/>
                <a:ea typeface="+mn-ea"/>
                <a:cs typeface="+mn-cs"/>
              </a:rPr>
              <a:t>me [22];</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te</a:t>
            </a:r>
            <a:r>
              <a:rPr lang="en-GB" sz="1200" b="0" kern="1200" baseline="0" dirty="0">
                <a:solidFill>
                  <a:schemeClr val="tx1"/>
                </a:solidFill>
                <a:effectLst/>
                <a:latin typeface="+mn-lt"/>
                <a:ea typeface="+mn-ea"/>
                <a:cs typeface="+mn-cs"/>
              </a:rPr>
              <a:t> [48]; le [25]; </a:t>
            </a:r>
            <a:r>
              <a:rPr lang="en-GB" sz="1200" b="0" kern="1200" baseline="0" dirty="0" err="1">
                <a:solidFill>
                  <a:schemeClr val="tx1"/>
                </a:solidFill>
                <a:effectLst/>
                <a:latin typeface="+mn-lt"/>
                <a:ea typeface="+mn-ea"/>
                <a:cs typeface="+mn-cs"/>
              </a:rPr>
              <a:t>regalar</a:t>
            </a:r>
            <a:r>
              <a:rPr lang="en-GB" sz="1200" b="0" kern="1200" baseline="0" dirty="0">
                <a:solidFill>
                  <a:schemeClr val="tx1"/>
                </a:solidFill>
                <a:effectLst/>
                <a:latin typeface="+mn-lt"/>
                <a:ea typeface="+mn-ea"/>
                <a:cs typeface="+mn-cs"/>
              </a:rPr>
              <a:t> [1420]; </a:t>
            </a:r>
            <a:r>
              <a:rPr lang="en-GB" sz="1200" b="0" kern="1200" baseline="0" dirty="0" err="1">
                <a:solidFill>
                  <a:schemeClr val="tx1"/>
                </a:solidFill>
                <a:effectLst/>
                <a:latin typeface="+mn-lt"/>
                <a:ea typeface="+mn-ea"/>
                <a:cs typeface="+mn-cs"/>
              </a:rPr>
              <a:t>tirar</a:t>
            </a:r>
            <a:r>
              <a:rPr lang="en-GB" sz="1200" b="0" kern="1200" baseline="0" dirty="0">
                <a:solidFill>
                  <a:schemeClr val="tx1"/>
                </a:solidFill>
                <a:effectLst/>
                <a:latin typeface="+mn-lt"/>
                <a:ea typeface="+mn-ea"/>
                <a:cs typeface="+mn-cs"/>
              </a:rPr>
              <a:t> [685]; </a:t>
            </a:r>
            <a:r>
              <a:rPr lang="en-GB" sz="1200" b="0" kern="1200" baseline="0" dirty="0" err="1">
                <a:solidFill>
                  <a:schemeClr val="tx1"/>
                </a:solidFill>
                <a:effectLst/>
                <a:latin typeface="+mn-lt"/>
                <a:ea typeface="+mn-ea"/>
                <a:cs typeface="+mn-cs"/>
              </a:rPr>
              <a:t>quitar</a:t>
            </a:r>
            <a:r>
              <a:rPr lang="en-GB" sz="1200" b="0" kern="1200" baseline="0" dirty="0">
                <a:solidFill>
                  <a:schemeClr val="tx1"/>
                </a:solidFill>
                <a:effectLst/>
                <a:latin typeface="+mn-lt"/>
                <a:ea typeface="+mn-ea"/>
                <a:cs typeface="+mn-cs"/>
              </a:rPr>
              <a:t> [668]; </a:t>
            </a:r>
            <a:r>
              <a:rPr lang="en-GB" sz="1200" b="0" kern="1200" baseline="0" dirty="0" err="1">
                <a:solidFill>
                  <a:schemeClr val="tx1"/>
                </a:solidFill>
                <a:effectLst/>
                <a:latin typeface="+mn-lt"/>
                <a:ea typeface="+mn-ea"/>
                <a:cs typeface="+mn-cs"/>
              </a:rPr>
              <a:t>reloj</a:t>
            </a:r>
            <a:r>
              <a:rPr lang="en-GB" sz="1200" b="0" kern="1200" baseline="0" dirty="0">
                <a:solidFill>
                  <a:schemeClr val="tx1"/>
                </a:solidFill>
                <a:effectLst/>
                <a:latin typeface="+mn-lt"/>
                <a:ea typeface="+mn-ea"/>
                <a:cs typeface="+mn-cs"/>
              </a:rPr>
              <a:t> [1683]; </a:t>
            </a:r>
            <a:r>
              <a:rPr lang="en-GB" sz="1200" b="0" kern="1200" baseline="0" dirty="0" err="1">
                <a:solidFill>
                  <a:schemeClr val="tx1"/>
                </a:solidFill>
                <a:effectLst/>
                <a:latin typeface="+mn-lt"/>
                <a:ea typeface="+mn-ea"/>
                <a:cs typeface="+mn-cs"/>
              </a:rPr>
              <a:t>caja</a:t>
            </a:r>
            <a:r>
              <a:rPr lang="en-GB" sz="1200" b="0" kern="1200" baseline="0" dirty="0">
                <a:solidFill>
                  <a:schemeClr val="tx1"/>
                </a:solidFill>
                <a:effectLst/>
                <a:latin typeface="+mn-lt"/>
                <a:ea typeface="+mn-ea"/>
                <a:cs typeface="+mn-cs"/>
              </a:rPr>
              <a:t> [1074]; </a:t>
            </a:r>
            <a:r>
              <a:rPr lang="en-GB" sz="1200" b="0" kern="1200" baseline="0" dirty="0" err="1">
                <a:solidFill>
                  <a:schemeClr val="tx1"/>
                </a:solidFill>
                <a:effectLst/>
                <a:latin typeface="+mn-lt"/>
                <a:ea typeface="+mn-ea"/>
                <a:cs typeface="+mn-cs"/>
              </a:rPr>
              <a:t>lleno</a:t>
            </a:r>
            <a:r>
              <a:rPr lang="en-GB" sz="1200" b="0" kern="1200" baseline="0" dirty="0">
                <a:solidFill>
                  <a:schemeClr val="tx1"/>
                </a:solidFill>
                <a:effectLst/>
                <a:latin typeface="+mn-lt"/>
                <a:ea typeface="+mn-ea"/>
                <a:cs typeface="+mn-cs"/>
              </a:rPr>
              <a:t>/a [684)], </a:t>
            </a:r>
            <a:r>
              <a:rPr lang="en-GB" sz="1200" b="0" kern="1200" baseline="0" dirty="0" err="1">
                <a:solidFill>
                  <a:schemeClr val="tx1"/>
                </a:solidFill>
                <a:effectLst/>
                <a:latin typeface="+mn-lt"/>
                <a:ea typeface="+mn-ea"/>
                <a:cs typeface="+mn-cs"/>
              </a:rPr>
              <a:t>vacío</a:t>
            </a:r>
            <a:r>
              <a:rPr lang="en-GB" sz="1200" b="0" kern="1200" baseline="0" dirty="0">
                <a:solidFill>
                  <a:schemeClr val="tx1"/>
                </a:solidFill>
                <a:effectLst/>
                <a:latin typeface="+mn-lt"/>
                <a:ea typeface="+mn-ea"/>
                <a:cs typeface="+mn-cs"/>
              </a:rPr>
              <a:t>/a [1585]</a:t>
            </a:r>
            <a:endParaRPr lang="x-none" sz="1200" b="0" kern="1200" dirty="0">
              <a:solidFill>
                <a:schemeClr val="tx1"/>
              </a:solidFill>
              <a:effectLst/>
              <a:latin typeface="+mn-lt"/>
              <a:ea typeface="+mn-ea"/>
              <a:cs typeface="+mn-cs"/>
            </a:endParaRPr>
          </a:p>
          <a:p>
            <a:r>
              <a:rPr lang="en-GB" sz="1200" b="1" baseline="0" dirty="0"/>
              <a:t>8.2.1.5</a:t>
            </a:r>
            <a:r>
              <a:rPr lang="en-GB" sz="1200" b="0" baseline="0" dirty="0"/>
              <a:t> </a:t>
            </a:r>
            <a:r>
              <a:rPr lang="en-GB" sz="1200" b="0" baseline="0" dirty="0" err="1"/>
              <a:t>cuidar</a:t>
            </a:r>
            <a:r>
              <a:rPr lang="en-GB" sz="1200" b="0" baseline="0" dirty="0"/>
              <a:t> [751]; </a:t>
            </a:r>
            <a:r>
              <a:rPr lang="en-GB" sz="1200" b="0" baseline="0" dirty="0" err="1"/>
              <a:t>olvidar</a:t>
            </a:r>
            <a:r>
              <a:rPr lang="en-GB" sz="1200" b="0" baseline="0" dirty="0"/>
              <a:t> [415]; </a:t>
            </a:r>
            <a:r>
              <a:rPr lang="en-GB" sz="1200" b="0" baseline="0" dirty="0" err="1"/>
              <a:t>traer</a:t>
            </a:r>
            <a:r>
              <a:rPr lang="en-GB" sz="1200" b="0" baseline="0" dirty="0"/>
              <a:t> [341]; </a:t>
            </a:r>
            <a:r>
              <a:rPr lang="en-GB" sz="1200" b="0" baseline="0" dirty="0" err="1"/>
              <a:t>salud</a:t>
            </a:r>
            <a:r>
              <a:rPr lang="en-GB" sz="1200" b="0" baseline="0" dirty="0"/>
              <a:t> [613]; </a:t>
            </a:r>
            <a:r>
              <a:rPr lang="en-GB" sz="1200" b="0" baseline="0" dirty="0" err="1"/>
              <a:t>novio</a:t>
            </a:r>
            <a:r>
              <a:rPr lang="en-GB" sz="1200" b="0" baseline="0" dirty="0"/>
              <a:t> [1322]; </a:t>
            </a:r>
            <a:r>
              <a:rPr lang="en-GB" sz="1200" b="0" baseline="0" dirty="0" err="1"/>
              <a:t>novia</a:t>
            </a:r>
            <a:r>
              <a:rPr lang="en-GB" sz="1200" b="0" baseline="0" dirty="0"/>
              <a:t> [1996]; </a:t>
            </a:r>
            <a:r>
              <a:rPr lang="en-GB" sz="1200" b="0" baseline="0" dirty="0" err="1"/>
              <a:t>cumpleaños</a:t>
            </a:r>
            <a:r>
              <a:rPr lang="en-GB" sz="1200" b="0" baseline="0" dirty="0"/>
              <a:t> [3372]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latin typeface="Calibri" panose="020F0502020204030204"/>
              </a:rPr>
              <a:pPr>
                <a:defRPr/>
              </a:pPr>
              <a:t>22</a:t>
            </a:fld>
            <a:endParaRPr lang="en-GB">
              <a:solidFill>
                <a:prstClr val="black"/>
              </a:solidFill>
              <a:latin typeface="Calibri" panose="020F0502020204030204"/>
            </a:endParaRPr>
          </a:p>
        </p:txBody>
      </p:sp>
    </p:spTree>
    <p:extLst>
      <p:ext uri="{BB962C8B-B14F-4D97-AF65-F5344CB8AC3E}">
        <p14:creationId xmlns:p14="http://schemas.microsoft.com/office/powerpoint/2010/main" val="1377963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0" dirty="0"/>
              <a:t> 2 minutes</a:t>
            </a:r>
          </a:p>
          <a:p>
            <a:endParaRPr lang="en-US" b="1" dirty="0"/>
          </a:p>
          <a:p>
            <a:r>
              <a:rPr lang="en-US" b="1" dirty="0"/>
              <a:t>Aim: </a:t>
            </a:r>
            <a:r>
              <a:rPr lang="en-US" b="0" dirty="0"/>
              <a:t>recap </a:t>
            </a:r>
            <a:r>
              <a:rPr lang="en-US" b="0"/>
              <a:t>the 1</a:t>
            </a:r>
            <a:r>
              <a:rPr lang="en-US" b="0" baseline="30000"/>
              <a:t>st</a:t>
            </a:r>
            <a:r>
              <a:rPr lang="en-US" b="0"/>
              <a:t> </a:t>
            </a:r>
            <a:r>
              <a:rPr lang="en-US" b="0" dirty="0"/>
              <a:t>person singular ending –</a:t>
            </a:r>
            <a:r>
              <a:rPr lang="en-US" b="0" dirty="0" err="1"/>
              <a:t>qué</a:t>
            </a:r>
            <a:r>
              <a:rPr lang="en-US" b="0" dirty="0"/>
              <a:t> and introduce the new verb </a:t>
            </a:r>
            <a:r>
              <a:rPr lang="en-US" b="0"/>
              <a:t>ending –gué. These endings</a:t>
            </a:r>
            <a:r>
              <a:rPr lang="en-US" b="0" baseline="0"/>
              <a:t> are</a:t>
            </a:r>
            <a:r>
              <a:rPr lang="en-US" b="0"/>
              <a:t> </a:t>
            </a:r>
            <a:r>
              <a:rPr lang="en-US" b="0" dirty="0"/>
              <a:t>based on the need for the verbs to maintain the </a:t>
            </a:r>
            <a:r>
              <a:rPr lang="en-US" b="0"/>
              <a:t>correct pronunciation.</a:t>
            </a:r>
            <a:endParaRPr lang="en-US" b="0" dirty="0"/>
          </a:p>
          <a:p>
            <a:endParaRPr lang="en-US" b="1" dirty="0"/>
          </a:p>
          <a:p>
            <a:r>
              <a:rPr lang="en-US" b="1" dirty="0"/>
              <a:t>Procedure:</a:t>
            </a:r>
          </a:p>
          <a:p>
            <a:r>
              <a:rPr lang="en-US" b="0" dirty="0"/>
              <a:t>1. Remind students of the rule for forming the 1</a:t>
            </a:r>
            <a:r>
              <a:rPr lang="en-US" b="0" baseline="30000" dirty="0"/>
              <a:t>st</a:t>
            </a:r>
            <a:r>
              <a:rPr lang="en-US" b="0" dirty="0"/>
              <a:t> person</a:t>
            </a:r>
            <a:r>
              <a:rPr lang="en-US" b="0" baseline="0" dirty="0"/>
              <a:t> singular</a:t>
            </a:r>
            <a:r>
              <a:rPr lang="en-US" b="0" dirty="0"/>
              <a:t> </a:t>
            </a:r>
            <a:r>
              <a:rPr lang="en-US" b="0" dirty="0" err="1"/>
              <a:t>preterite</a:t>
            </a:r>
            <a:r>
              <a:rPr lang="en-US" b="0" dirty="0"/>
              <a:t> form of –</a:t>
            </a:r>
            <a:r>
              <a:rPr lang="en-US" b="0" dirty="0" err="1"/>
              <a:t>ar</a:t>
            </a:r>
            <a:r>
              <a:rPr lang="en-US" b="0" dirty="0"/>
              <a:t> verbs ending</a:t>
            </a:r>
            <a:r>
              <a:rPr lang="en-US" b="0" baseline="0" dirty="0"/>
              <a:t> in –car.</a:t>
            </a:r>
            <a:r>
              <a:rPr lang="en-US" b="0" dirty="0"/>
              <a:t> Ask</a:t>
            </a:r>
            <a:r>
              <a:rPr lang="en-US" b="0" baseline="0" dirty="0"/>
              <a:t> students what the verb ending is, which will be revealed with a click.</a:t>
            </a:r>
            <a:endParaRPr lang="en-US" b="0" dirty="0"/>
          </a:p>
          <a:p>
            <a:r>
              <a:rPr lang="en-US" b="0" dirty="0"/>
              <a:t>2. Click to show examples of regular ‘car’ verbs using new ‘car’ verbs</a:t>
            </a:r>
            <a:r>
              <a:rPr lang="en-US" b="0" baseline="0" dirty="0"/>
              <a:t> from </a:t>
            </a:r>
            <a:r>
              <a:rPr lang="en-US" b="0" baseline="0"/>
              <a:t>the top 2000 most frequent words. </a:t>
            </a:r>
            <a:r>
              <a:rPr lang="en-US" b="0" baseline="0" dirty="0"/>
              <a:t>Click again to show the conjugated verb and again to show the translation. This allows teachers to ask students for the correct form of the verb and its meaning. These are both cognates, and their meanings are given.</a:t>
            </a:r>
            <a:endParaRPr lang="en-US" b="0" dirty="0"/>
          </a:p>
          <a:p>
            <a:r>
              <a:rPr lang="en-US" b="0" dirty="0"/>
              <a:t>3. Click to show the rule for ‘gar</a:t>
            </a:r>
            <a:r>
              <a:rPr lang="en-US" b="0"/>
              <a:t>’ verbs.</a:t>
            </a:r>
            <a:endParaRPr lang="en-US" b="0" dirty="0"/>
          </a:p>
          <a:p>
            <a:r>
              <a:rPr lang="en-US" b="0" dirty="0"/>
              <a:t>4. Click again to show examples of the rule.</a:t>
            </a:r>
            <a:r>
              <a:rPr lang="en-US" b="0" baseline="0" dirty="0"/>
              <a:t> ‘</a:t>
            </a:r>
            <a:r>
              <a:rPr lang="en-US" b="0" baseline="0" dirty="0" err="1"/>
              <a:t>Jugar</a:t>
            </a:r>
            <a:r>
              <a:rPr lang="en-US" b="0" baseline="0" dirty="0"/>
              <a:t>’ and ‘</a:t>
            </a:r>
            <a:r>
              <a:rPr lang="en-US" b="0" baseline="0" dirty="0" err="1"/>
              <a:t>llegar</a:t>
            </a:r>
            <a:r>
              <a:rPr lang="en-US" b="0" baseline="0" dirty="0"/>
              <a:t>’ verbs are both known vocabulary items.</a:t>
            </a:r>
          </a:p>
          <a:p>
            <a:r>
              <a:rPr lang="en-US" b="0" baseline="0" dirty="0"/>
              <a:t>5. Click to show the explanation for this spelling change. This is an opportunity to revisit the ‘soft’ [</a:t>
            </a:r>
            <a:r>
              <a:rPr lang="en-US" b="0" baseline="0" dirty="0" err="1"/>
              <a:t>ge</a:t>
            </a:r>
            <a:r>
              <a:rPr lang="en-US" b="0" baseline="0" dirty="0"/>
              <a:t>] SSC and juxtapose it with [</a:t>
            </a:r>
            <a:r>
              <a:rPr lang="en-US" b="0" baseline="0" dirty="0" err="1"/>
              <a:t>gué</a:t>
            </a:r>
            <a:r>
              <a:rPr lang="en-US" b="0" baseline="0" dirty="0"/>
              <a:t>]. </a:t>
            </a:r>
          </a:p>
          <a:p>
            <a:endParaRPr lang="en-US" b="0" baseline="0" dirty="0"/>
          </a:p>
          <a:p>
            <a:r>
              <a:rPr lang="en-US" b="1" baseline="0" dirty="0"/>
              <a:t>Frequency of unknown words (1 is the most common word in Spanish)</a:t>
            </a:r>
          </a:p>
          <a:p>
            <a:r>
              <a:rPr lang="en-US" b="0" baseline="0" dirty="0" err="1"/>
              <a:t>practicar</a:t>
            </a:r>
            <a:r>
              <a:rPr lang="en-US" b="0" baseline="0" dirty="0"/>
              <a:t> [1495]; </a:t>
            </a:r>
            <a:r>
              <a:rPr lang="en-US" b="0" baseline="0" dirty="0" err="1"/>
              <a:t>atacar</a:t>
            </a:r>
            <a:r>
              <a:rPr lang="en-US" b="0" baseline="0" dirty="0"/>
              <a:t> [1504]</a:t>
            </a:r>
            <a:endParaRPr lang="en-US" b="0" dirty="0"/>
          </a:p>
          <a:p>
            <a:endParaRPr lang="en-US" b="0"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1167040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a:t>Slide 1/2</a:t>
            </a:r>
            <a:endParaRPr lang="en-GB" baseline="0" dirty="0"/>
          </a:p>
          <a:p>
            <a:endParaRPr lang="en-GB" baseline="0" dirty="0"/>
          </a:p>
          <a:p>
            <a:r>
              <a:rPr lang="en-GB" b="1" baseline="0" dirty="0"/>
              <a:t>Timing: </a:t>
            </a:r>
            <a:r>
              <a:rPr lang="en-GB" baseline="0"/>
              <a:t>8 minutes (slides 24-5)</a:t>
            </a:r>
            <a:endParaRPr lang="en-GB" baseline="0" dirty="0"/>
          </a:p>
          <a:p>
            <a:endParaRPr lang="en-GB" baseline="0" dirty="0"/>
          </a:p>
          <a:p>
            <a:r>
              <a:rPr lang="en-GB" b="1" baseline="0" dirty="0"/>
              <a:t>Aim:</a:t>
            </a:r>
            <a:r>
              <a:rPr lang="en-GB" baseline="0" dirty="0"/>
              <a:t> to identify how frequently the three SSCs occur in the text.</a:t>
            </a:r>
          </a:p>
          <a:p>
            <a:endParaRPr lang="en-GB" baseline="0" dirty="0"/>
          </a:p>
          <a:p>
            <a:r>
              <a:rPr lang="en-GB" b="1" baseline="0" dirty="0"/>
              <a:t>Procedure: </a:t>
            </a:r>
          </a:p>
          <a:p>
            <a:pPr marL="228600" indent="-228600">
              <a:buAutoNum type="arabicPeriod"/>
            </a:pPr>
            <a:r>
              <a:rPr lang="en-GB" b="0" baseline="0" dirty="0"/>
              <a:t>S</a:t>
            </a:r>
            <a:r>
              <a:rPr lang="en-GB" baseline="0" dirty="0"/>
              <a:t>tudents copy the tally grids into their books for this</a:t>
            </a:r>
            <a:r>
              <a:rPr lang="en-GB" sz="1200" dirty="0">
                <a:latin typeface="Century Gothic" panose="020B0502020202020204" pitchFamily="34" charset="0"/>
              </a:rPr>
              <a:t>.</a:t>
            </a:r>
            <a:r>
              <a:rPr lang="en-GB" sz="1200" baseline="0" dirty="0">
                <a:latin typeface="Century Gothic" panose="020B0502020202020204" pitchFamily="34" charset="0"/>
              </a:rPr>
              <a:t> Click on the ‘play’ button (top right) of the audio player to begin.</a:t>
            </a:r>
          </a:p>
          <a:p>
            <a:pPr marL="228600" indent="-228600">
              <a:buAutoNum type="arabicPeriod"/>
            </a:pPr>
            <a:r>
              <a:rPr lang="en-GB" baseline="0" dirty="0"/>
              <a:t>The first (and second) time they listen, they just tally how many times they hear the three SSCs.</a:t>
            </a:r>
          </a:p>
          <a:p>
            <a:pPr marL="228600" indent="-228600">
              <a:buAutoNum type="arabicPeriod"/>
            </a:pPr>
            <a:r>
              <a:rPr lang="en-GB" baseline="0" dirty="0"/>
              <a:t>Students listen again. They write the words that they hear with these SSCs. It may be necessary to replay the audio multiple times to give students the chance to complete all three boxes. There isn’t a problem with this – it is more likely to support errorless learning (see NCELP phonics rationale document (</a:t>
            </a:r>
            <a:r>
              <a:rPr lang="en-GB" dirty="0">
                <a:hlinkClick r:id="rId3"/>
              </a:rPr>
              <a:t>https://resources.ncelp.org/concern/parent/kd17cs85f/file_sets/sn009x76k</a:t>
            </a:r>
            <a:r>
              <a:rPr lang="en-GB" dirty="0"/>
              <a:t>)</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This </a:t>
            </a:r>
            <a:r>
              <a:rPr lang="en-GB" b="0" baseline="0" dirty="0"/>
              <a:t>fully readable </a:t>
            </a:r>
            <a:r>
              <a:rPr lang="en-GB" baseline="0" dirty="0"/>
              <a:t>text (i.e., a text that includes 100% or near to 100% previously taught language) could also be used for a dictation.</a:t>
            </a:r>
            <a:endParaRPr lang="en-US" b="1" dirty="0"/>
          </a:p>
          <a:p>
            <a:endParaRPr lang="en-US" b="1"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Text (77 words): Un día </a:t>
            </a:r>
            <a:r>
              <a:rPr lang="en-GB" b="1" baseline="0" dirty="0" err="1"/>
              <a:t>muy</a:t>
            </a:r>
            <a:r>
              <a:rPr lang="en-GB" b="1" baseline="0" dirty="0"/>
              <a:t> </a:t>
            </a:r>
            <a:r>
              <a:rPr lang="en-GB" b="1" baseline="0" dirty="0" err="1"/>
              <a:t>lleno</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El </a:t>
            </a:r>
            <a:r>
              <a:rPr lang="en-GB" b="0" baseline="0" dirty="0" err="1"/>
              <a:t>sábado</a:t>
            </a:r>
            <a:r>
              <a:rPr lang="en-GB" b="0" baseline="0" dirty="0"/>
              <a:t> </a:t>
            </a:r>
            <a:r>
              <a:rPr lang="en-GB" b="0" baseline="0" dirty="0" err="1"/>
              <a:t>pasado</a:t>
            </a:r>
            <a:r>
              <a:rPr lang="en-GB" b="0" baseline="0" dirty="0"/>
              <a:t>, </a:t>
            </a:r>
            <a:r>
              <a:rPr lang="en-GB" b="0" baseline="0" dirty="0" err="1"/>
              <a:t>desayun</a:t>
            </a:r>
            <a:r>
              <a:rPr lang="en-GB" b="1" baseline="0" dirty="0" err="1"/>
              <a:t>é</a:t>
            </a:r>
            <a:r>
              <a:rPr lang="en-GB" b="0" baseline="0" dirty="0"/>
              <a:t> </a:t>
            </a:r>
            <a:r>
              <a:rPr lang="en-GB" b="0" baseline="0" dirty="0" err="1"/>
              <a:t>temprano</a:t>
            </a:r>
            <a:r>
              <a:rPr lang="en-GB" b="0" baseline="0" dirty="0"/>
              <a:t> y </a:t>
            </a:r>
            <a:r>
              <a:rPr lang="en-GB" b="0" baseline="0" dirty="0" err="1"/>
              <a:t>quit</a:t>
            </a:r>
            <a:r>
              <a:rPr lang="en-GB" b="1" baseline="0" dirty="0" err="1"/>
              <a:t>é</a:t>
            </a:r>
            <a:r>
              <a:rPr lang="en-GB" b="0" baseline="0" dirty="0"/>
              <a:t> la mesa </a:t>
            </a:r>
            <a:r>
              <a:rPr lang="en-GB" b="0" baseline="0" dirty="0" err="1"/>
              <a:t>después</a:t>
            </a:r>
            <a:r>
              <a:rPr lang="en-GB" b="0" baseline="0" dirty="0"/>
              <a:t>. Me </a:t>
            </a:r>
            <a:r>
              <a:rPr lang="en-GB" b="0" baseline="0" dirty="0" err="1"/>
              <a:t>gusta</a:t>
            </a:r>
            <a:r>
              <a:rPr lang="en-GB" b="0" baseline="0" dirty="0"/>
              <a:t> la </a:t>
            </a:r>
            <a:r>
              <a:rPr lang="en-GB" b="0" baseline="0" dirty="0" err="1"/>
              <a:t>música</a:t>
            </a:r>
            <a:r>
              <a:rPr lang="en-GB" b="0" baseline="0" dirty="0"/>
              <a:t>, </a:t>
            </a:r>
            <a:r>
              <a:rPr lang="en-GB" b="0" baseline="0" dirty="0" err="1"/>
              <a:t>entonces</a:t>
            </a:r>
            <a:r>
              <a:rPr lang="en-GB" b="0" baseline="0" dirty="0"/>
              <a:t> </a:t>
            </a:r>
            <a:r>
              <a:rPr lang="en-GB" b="0" baseline="0" dirty="0" err="1"/>
              <a:t>sa</a:t>
            </a:r>
            <a:r>
              <a:rPr lang="en-GB" b="1" baseline="0" dirty="0" err="1"/>
              <a:t>qué</a:t>
            </a:r>
            <a:r>
              <a:rPr lang="en-GB" b="0" baseline="0" dirty="0"/>
              <a:t> mi </a:t>
            </a:r>
            <a:r>
              <a:rPr lang="en-GB" b="0" baseline="0" dirty="0" err="1"/>
              <a:t>guitarra</a:t>
            </a:r>
            <a:r>
              <a:rPr lang="en-GB" b="0" baseline="0" dirty="0"/>
              <a:t> y </a:t>
            </a:r>
            <a:r>
              <a:rPr lang="en-GB" b="0" baseline="0" dirty="0" err="1"/>
              <a:t>practi</a:t>
            </a:r>
            <a:r>
              <a:rPr lang="en-GB" b="1" baseline="0" dirty="0" err="1"/>
              <a:t>qué</a:t>
            </a:r>
            <a:r>
              <a:rPr lang="en-GB" b="0" baseline="0" dirty="0"/>
              <a:t> </a:t>
            </a:r>
            <a:r>
              <a:rPr lang="en-GB" b="0" baseline="0" dirty="0" err="1"/>
              <a:t>casi</a:t>
            </a:r>
            <a:r>
              <a:rPr lang="en-GB" b="0" baseline="0" dirty="0"/>
              <a:t> </a:t>
            </a:r>
            <a:r>
              <a:rPr lang="en-GB" b="0" baseline="0" dirty="0" err="1"/>
              <a:t>toda</a:t>
            </a:r>
            <a:r>
              <a:rPr lang="en-GB" b="0" baseline="0" dirty="0"/>
              <a:t> la </a:t>
            </a:r>
            <a:r>
              <a:rPr lang="en-GB" b="0" baseline="0" dirty="0" err="1"/>
              <a:t>mañana</a:t>
            </a:r>
            <a:r>
              <a:rPr lang="en-GB" b="0" baseline="0" dirty="0"/>
              <a:t>. </a:t>
            </a:r>
            <a:r>
              <a:rPr lang="en-GB" b="0" baseline="0" dirty="0" err="1"/>
              <a:t>Después</a:t>
            </a:r>
            <a:r>
              <a:rPr lang="en-GB" b="0" baseline="0" dirty="0"/>
              <a:t>, </a:t>
            </a:r>
            <a:r>
              <a:rPr lang="en-GB" b="0" baseline="0" dirty="0" err="1"/>
              <a:t>bus</a:t>
            </a:r>
            <a:r>
              <a:rPr lang="en-GB" b="1" baseline="0" dirty="0" err="1"/>
              <a:t>qué</a:t>
            </a:r>
            <a:r>
              <a:rPr lang="en-GB" b="0" baseline="0" dirty="0"/>
              <a:t> mi </a:t>
            </a:r>
            <a:r>
              <a:rPr lang="en-GB" b="0" baseline="0" dirty="0" err="1"/>
              <a:t>balón</a:t>
            </a:r>
            <a:r>
              <a:rPr lang="en-GB" b="0" baseline="0" dirty="0"/>
              <a:t> de </a:t>
            </a:r>
            <a:r>
              <a:rPr lang="en-GB" b="0" baseline="0" dirty="0" err="1"/>
              <a:t>fútbol</a:t>
            </a:r>
            <a:r>
              <a:rPr lang="en-GB" b="0" baseline="0" dirty="0"/>
              <a:t> y </a:t>
            </a:r>
            <a:r>
              <a:rPr lang="en-GB" b="0" baseline="0" dirty="0" err="1"/>
              <a:t>ju</a:t>
            </a:r>
            <a:r>
              <a:rPr lang="en-GB" b="1" baseline="0" dirty="0" err="1"/>
              <a:t>gué</a:t>
            </a:r>
            <a:r>
              <a:rPr lang="en-GB" b="0" baseline="0" dirty="0"/>
              <a:t> </a:t>
            </a:r>
            <a:r>
              <a:rPr lang="en-GB" b="0" baseline="0" dirty="0" err="1"/>
              <a:t>en</a:t>
            </a:r>
            <a:r>
              <a:rPr lang="en-GB" b="0" baseline="0" dirty="0"/>
              <a:t> el </a:t>
            </a:r>
            <a:r>
              <a:rPr lang="en-GB" b="0" baseline="0" dirty="0" err="1"/>
              <a:t>parque</a:t>
            </a:r>
            <a:r>
              <a:rPr lang="en-GB" b="0" baseline="0" dirty="0"/>
              <a:t> con Hugo. ¡</a:t>
            </a:r>
            <a:r>
              <a:rPr lang="en-GB" b="0" baseline="0" dirty="0" err="1"/>
              <a:t>Yo</a:t>
            </a:r>
            <a:r>
              <a:rPr lang="en-GB" b="0" baseline="0" dirty="0"/>
              <a:t> </a:t>
            </a:r>
            <a:r>
              <a:rPr lang="en-GB" b="0" baseline="0" dirty="0" err="1"/>
              <a:t>gan</a:t>
            </a:r>
            <a:r>
              <a:rPr lang="en-GB" b="1" baseline="0" dirty="0" err="1"/>
              <a:t>é</a:t>
            </a:r>
            <a:r>
              <a:rPr lang="en-GB" b="0" baseline="0" dirty="0"/>
              <a:t> </a:t>
            </a:r>
            <a:r>
              <a:rPr lang="en-GB" b="0" baseline="0" dirty="0" err="1"/>
              <a:t>cinco</a:t>
            </a:r>
            <a:r>
              <a:rPr lang="en-GB" b="0" baseline="0" dirty="0"/>
              <a:t> a </a:t>
            </a:r>
            <a:r>
              <a:rPr lang="en-GB" b="0" baseline="0" dirty="0" err="1"/>
              <a:t>cuatro</a:t>
            </a:r>
            <a:r>
              <a:rPr lang="en-GB" b="0" baseline="0" dirty="0"/>
              <a:t>! Por la </a:t>
            </a:r>
            <a:r>
              <a:rPr lang="en-GB" b="0" baseline="0" dirty="0" err="1"/>
              <a:t>tarde</a:t>
            </a:r>
            <a:r>
              <a:rPr lang="en-GB" b="0" baseline="0" dirty="0"/>
              <a:t> </a:t>
            </a:r>
            <a:r>
              <a:rPr lang="en-GB" b="0" baseline="0" dirty="0" err="1"/>
              <a:t>pa</a:t>
            </a:r>
            <a:r>
              <a:rPr lang="en-GB" b="1" baseline="0" dirty="0" err="1"/>
              <a:t>gué</a:t>
            </a:r>
            <a:r>
              <a:rPr lang="en-GB" b="0" baseline="0" dirty="0"/>
              <a:t> </a:t>
            </a:r>
            <a:r>
              <a:rPr lang="en-GB" b="0" baseline="0" dirty="0" err="1"/>
              <a:t>unos</a:t>
            </a:r>
            <a:r>
              <a:rPr lang="en-GB" b="0" baseline="0" dirty="0"/>
              <a:t> </a:t>
            </a:r>
            <a:r>
              <a:rPr lang="en-GB" b="0" baseline="0" dirty="0" err="1"/>
              <a:t>billetes</a:t>
            </a:r>
            <a:r>
              <a:rPr lang="en-GB" b="0" baseline="0" dirty="0"/>
              <a:t> de </a:t>
            </a:r>
            <a:r>
              <a:rPr lang="en-GB" b="0" baseline="0" dirty="0" err="1"/>
              <a:t>autobús</a:t>
            </a:r>
            <a:r>
              <a:rPr lang="en-GB" b="0" baseline="0" dirty="0"/>
              <a:t> para un </a:t>
            </a:r>
            <a:r>
              <a:rPr lang="en-GB" b="0" baseline="0" dirty="0" err="1"/>
              <a:t>viaje</a:t>
            </a:r>
            <a:r>
              <a:rPr lang="en-GB" b="0" baseline="0" dirty="0"/>
              <a:t> a Sevilla, </a:t>
            </a:r>
            <a:r>
              <a:rPr lang="en-GB" b="0" baseline="0" dirty="0" err="1"/>
              <a:t>luego</a:t>
            </a:r>
            <a:r>
              <a:rPr lang="en-GB" b="0" baseline="0" dirty="0"/>
              <a:t> </a:t>
            </a:r>
            <a:r>
              <a:rPr lang="en-GB" b="0" baseline="0" dirty="0" err="1"/>
              <a:t>identifi</a:t>
            </a:r>
            <a:r>
              <a:rPr lang="en-GB" b="1" baseline="0" dirty="0" err="1"/>
              <a:t>qué</a:t>
            </a:r>
            <a:r>
              <a:rPr lang="en-GB" b="0" baseline="0" dirty="0"/>
              <a:t> </a:t>
            </a:r>
            <a:r>
              <a:rPr lang="en-GB" b="0" baseline="0" dirty="0" err="1"/>
              <a:t>unos</a:t>
            </a:r>
            <a:r>
              <a:rPr lang="en-GB" b="0" baseline="0" dirty="0"/>
              <a:t> </a:t>
            </a:r>
            <a:r>
              <a:rPr lang="en-GB" b="0" baseline="0" dirty="0" err="1"/>
              <a:t>lugares</a:t>
            </a:r>
            <a:r>
              <a:rPr lang="en-GB" b="0" baseline="0" dirty="0"/>
              <a:t> para </a:t>
            </a:r>
            <a:r>
              <a:rPr lang="en-GB" b="0" baseline="0" dirty="0" err="1"/>
              <a:t>visitar</a:t>
            </a:r>
            <a:r>
              <a:rPr lang="en-GB" b="0" baseline="0" dirty="0"/>
              <a:t>. </a:t>
            </a:r>
            <a:r>
              <a:rPr lang="en-GB" b="0" baseline="0" dirty="0" err="1"/>
              <a:t>Lle</a:t>
            </a:r>
            <a:r>
              <a:rPr lang="en-GB" b="1" baseline="0" dirty="0" err="1"/>
              <a:t>gué</a:t>
            </a:r>
            <a:r>
              <a:rPr lang="en-GB" b="0" baseline="0" dirty="0"/>
              <a:t> a casa con </a:t>
            </a:r>
            <a:r>
              <a:rPr lang="en-GB" b="0" baseline="0" dirty="0" err="1"/>
              <a:t>sueño</a:t>
            </a:r>
            <a:r>
              <a:rPr lang="en-GB" b="0" baseline="0" dirty="0"/>
              <a:t> </a:t>
            </a:r>
            <a:r>
              <a:rPr lang="en-GB" b="0" baseline="0" dirty="0" err="1"/>
              <a:t>después</a:t>
            </a:r>
            <a:r>
              <a:rPr lang="en-GB" b="0" baseline="0" dirty="0"/>
              <a:t> de un día </a:t>
            </a:r>
            <a:r>
              <a:rPr lang="en-GB" b="0" baseline="0" dirty="0" err="1"/>
              <a:t>muy</a:t>
            </a:r>
            <a:r>
              <a:rPr lang="en-GB" b="0" baseline="0" dirty="0"/>
              <a:t> </a:t>
            </a:r>
            <a:r>
              <a:rPr lang="en-GB" b="0" baseline="0" dirty="0" err="1"/>
              <a:t>lleno</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words/cognates (1 is the most frequent word in Spanish): </a:t>
            </a:r>
            <a:br>
              <a:rPr lang="en-GB" baseline="0" dirty="0"/>
            </a:br>
            <a:r>
              <a:rPr lang="en-GB" baseline="0" dirty="0" err="1"/>
              <a:t>identificar</a:t>
            </a:r>
            <a:r>
              <a:rPr lang="en-GB" baseline="0" dirty="0"/>
              <a:t> [1080]; </a:t>
            </a:r>
            <a:r>
              <a:rPr lang="en-GB" baseline="0" dirty="0" err="1"/>
              <a:t>pagar</a:t>
            </a:r>
            <a:r>
              <a:rPr lang="en-GB" baseline="0" dirty="0"/>
              <a:t> [377]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6436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Slide 2/2</a:t>
            </a:r>
          </a:p>
          <a:p>
            <a:endParaRPr lang="en-US" b="1" dirty="0"/>
          </a:p>
          <a:p>
            <a:r>
              <a:rPr lang="en-US" b="1" dirty="0"/>
              <a:t>Aim: </a:t>
            </a:r>
            <a:r>
              <a:rPr lang="en-US" b="0" dirty="0"/>
              <a:t>pronunciation and</a:t>
            </a:r>
            <a:r>
              <a:rPr lang="en-US" b="0" baseline="0" dirty="0"/>
              <a:t> fluency </a:t>
            </a:r>
            <a:r>
              <a:rPr lang="en-US" b="0" dirty="0"/>
              <a:t>practice, with a specific focus on </a:t>
            </a:r>
            <a:r>
              <a:rPr lang="en-US" b="0" dirty="0" err="1"/>
              <a:t>recognising</a:t>
            </a:r>
            <a:r>
              <a:rPr lang="en-US" b="0" dirty="0"/>
              <a:t> verbs that require –</a:t>
            </a:r>
            <a:r>
              <a:rPr lang="en-US" b="0" dirty="0" err="1"/>
              <a:t>qué</a:t>
            </a:r>
            <a:r>
              <a:rPr lang="en-US" b="0" dirty="0"/>
              <a:t> and –</a:t>
            </a:r>
            <a:r>
              <a:rPr lang="en-US" b="0" dirty="0" err="1"/>
              <a:t>gué</a:t>
            </a:r>
            <a:r>
              <a:rPr lang="en-US" b="0" dirty="0"/>
              <a:t> in the</a:t>
            </a:r>
            <a:r>
              <a:rPr lang="en-US" b="0" baseline="0" dirty="0"/>
              <a:t> </a:t>
            </a:r>
            <a:r>
              <a:rPr lang="en-US" b="0" baseline="0" dirty="0" err="1"/>
              <a:t>preterite</a:t>
            </a:r>
            <a:r>
              <a:rPr lang="en-US" b="0" dirty="0"/>
              <a:t>,</a:t>
            </a:r>
            <a:r>
              <a:rPr lang="en-US" b="0" baseline="0" dirty="0"/>
              <a:t> and pronouncing these correctly.</a:t>
            </a:r>
            <a:endParaRPr lang="en-US" b="0" dirty="0"/>
          </a:p>
          <a:p>
            <a:endParaRPr lang="en-US" b="1" dirty="0"/>
          </a:p>
          <a:p>
            <a:r>
              <a:rPr lang="en-US" b="1" dirty="0"/>
              <a:t>Procedure:</a:t>
            </a:r>
          </a:p>
          <a:p>
            <a:r>
              <a:rPr lang="en-US" b="0" dirty="0"/>
              <a:t>1. Students work</a:t>
            </a:r>
            <a:r>
              <a:rPr lang="en-US" b="0" baseline="0" dirty="0"/>
              <a:t> in pairs and take it in turns to read out the passage to their partner. They need to convert the verbs in bold in the infinitive into the ‘I’ form of the </a:t>
            </a:r>
            <a:r>
              <a:rPr lang="en-US" b="0" baseline="0" dirty="0" err="1"/>
              <a:t>preterite</a:t>
            </a:r>
            <a:r>
              <a:rPr lang="en-US" b="0" baseline="0" dirty="0"/>
              <a:t>. This is the same passage as the previous exercise. It could be worth doing the first verb (</a:t>
            </a:r>
            <a:r>
              <a:rPr lang="en-US" b="0" baseline="0" dirty="0" err="1"/>
              <a:t>desayuné</a:t>
            </a:r>
            <a:r>
              <a:rPr lang="en-US" b="0" baseline="0" dirty="0"/>
              <a:t>) in class, or asking which verbs are going to need the [</a:t>
            </a:r>
            <a:r>
              <a:rPr lang="en-US" b="0" baseline="0" dirty="0" err="1"/>
              <a:t>qué</a:t>
            </a:r>
            <a:r>
              <a:rPr lang="en-US" b="0" baseline="0" dirty="0"/>
              <a:t>] or [</a:t>
            </a:r>
            <a:r>
              <a:rPr lang="en-US" b="0" baseline="0" dirty="0" err="1"/>
              <a:t>gué</a:t>
            </a:r>
            <a:r>
              <a:rPr lang="en-US" b="0" baseline="0" dirty="0"/>
              <a:t>] endings before starting the activity.</a:t>
            </a:r>
            <a:endParaRPr lang="en-US" b="0" dirty="0"/>
          </a:p>
          <a:p>
            <a:r>
              <a:rPr lang="en-US" b="0" dirty="0"/>
              <a:t>2. The</a:t>
            </a:r>
            <a:r>
              <a:rPr lang="en-US" b="0" baseline="0" dirty="0"/>
              <a:t> other student should then read the passage out.</a:t>
            </a:r>
          </a:p>
          <a:p>
            <a:r>
              <a:rPr lang="en-US" b="0" baseline="0" dirty="0"/>
              <a:t>3. The teacher can then go through the entire text with students, reading out individual sentences. Clicking will reveal the conjugated verb.</a:t>
            </a:r>
          </a:p>
          <a:p>
            <a:endParaRPr lang="en-US" b="0" baseline="0" dirty="0"/>
          </a:p>
          <a:p>
            <a:r>
              <a:rPr lang="en-US" b="1" baseline="0" dirty="0"/>
              <a:t>Notes: </a:t>
            </a:r>
            <a:r>
              <a:rPr lang="en-US" b="0" baseline="0" dirty="0"/>
              <a:t>a native speaker from mainland Spain commented that she personally would use ‘</a:t>
            </a:r>
            <a:r>
              <a:rPr lang="en-US" b="0" baseline="0" dirty="0" err="1"/>
              <a:t>ocupado</a:t>
            </a:r>
            <a:r>
              <a:rPr lang="en-US" b="0" baseline="0" dirty="0"/>
              <a:t>’ (un </a:t>
            </a:r>
            <a:r>
              <a:rPr lang="en-US" b="0" baseline="0" dirty="0" err="1"/>
              <a:t>día</a:t>
            </a:r>
            <a:r>
              <a:rPr lang="en-US" b="0" baseline="0" dirty="0"/>
              <a:t> </a:t>
            </a:r>
            <a:r>
              <a:rPr lang="en-US" b="0" baseline="0" dirty="0" err="1"/>
              <a:t>muy</a:t>
            </a:r>
            <a:r>
              <a:rPr lang="en-US" b="0" baseline="0" dirty="0"/>
              <a:t> </a:t>
            </a:r>
            <a:r>
              <a:rPr lang="en-US" b="0" baseline="0" dirty="0" err="1"/>
              <a:t>ocupado</a:t>
            </a:r>
            <a:r>
              <a:rPr lang="en-US" b="0" baseline="0" dirty="0"/>
              <a:t>), but was aware that in other parts of Spain and in Latin American countries, ‘</a:t>
            </a:r>
            <a:r>
              <a:rPr lang="en-US" b="0" baseline="0" dirty="0" err="1"/>
              <a:t>lleno</a:t>
            </a:r>
            <a:r>
              <a:rPr lang="en-US" b="0" baseline="0" dirty="0"/>
              <a:t>’ is used.</a:t>
            </a:r>
          </a:p>
          <a:p>
            <a:r>
              <a:rPr lang="en-US" b="0" baseline="0" dirty="0"/>
              <a:t>If desired, the text could also </a:t>
            </a:r>
            <a:r>
              <a:rPr lang="en-US" b="0" baseline="0" dirty="0" err="1"/>
              <a:t>also</a:t>
            </a:r>
            <a:r>
              <a:rPr lang="en-US" b="0" baseline="0" dirty="0"/>
              <a:t> be translated as an extension activity.</a:t>
            </a:r>
            <a:endParaRPr lang="en-US" b="1" baseline="0" dirty="0"/>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words/cognates (1 is the most frequent word in Spanish): </a:t>
            </a:r>
            <a:br>
              <a:rPr lang="en-GB" baseline="0" dirty="0"/>
            </a:br>
            <a:r>
              <a:rPr lang="en-GB" baseline="0" dirty="0" err="1"/>
              <a:t>identificar</a:t>
            </a:r>
            <a:r>
              <a:rPr lang="en-GB" baseline="0" dirty="0"/>
              <a:t> [1080]; </a:t>
            </a:r>
            <a:r>
              <a:rPr lang="en-GB" baseline="0" dirty="0" err="1"/>
              <a:t>pagar</a:t>
            </a:r>
            <a:r>
              <a:rPr lang="en-GB" baseline="0" dirty="0"/>
              <a:t> [377]</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1862362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introduce and practise the new vocabulary items (numbers 21-30) in the oral modality. Their pronunciation</a:t>
            </a:r>
            <a:r>
              <a:rPr lang="en-US" b="0" baseline="0" dirty="0"/>
              <a:t> is modelled by a native speaker.</a:t>
            </a:r>
            <a:endParaRPr lang="en-US" b="0" dirty="0"/>
          </a:p>
          <a:p>
            <a:endParaRPr lang="en-US" b="0" dirty="0"/>
          </a:p>
          <a:p>
            <a:r>
              <a:rPr lang="en-US" b="1" dirty="0"/>
              <a:t>Procedure:</a:t>
            </a:r>
          </a:p>
          <a:p>
            <a:r>
              <a:rPr lang="en-US" b="0" dirty="0"/>
              <a:t>1. Click </a:t>
            </a:r>
            <a:r>
              <a:rPr lang="en-US" b="0"/>
              <a:t>the blue </a:t>
            </a:r>
            <a:r>
              <a:rPr lang="en-US" b="0" dirty="0"/>
              <a:t>trigger to play </a:t>
            </a:r>
            <a:r>
              <a:rPr lang="en-US" b="0"/>
              <a:t>the audio for each word.</a:t>
            </a:r>
            <a:endParaRPr lang="en-US" b="0" dirty="0"/>
          </a:p>
          <a:p>
            <a:r>
              <a:rPr lang="en-US" b="0" dirty="0"/>
              <a:t>2. The teacher</a:t>
            </a:r>
            <a:r>
              <a:rPr lang="en-US" b="0" baseline="0" dirty="0"/>
              <a:t> could also ask students to repeat the number out loud, after hearing it, and could focus students on where the stress falls within each word. </a:t>
            </a:r>
          </a:p>
          <a:p>
            <a:r>
              <a:rPr lang="en-US" b="0" baseline="0" dirty="0"/>
              <a:t>3. For further practice, students could turn away from the board, (or the teacher can blank the board), and so not see which audio button the teacher clicks. They would listen and write down the number they hear in </a:t>
            </a:r>
            <a:r>
              <a:rPr lang="en-US" b="0" baseline="0"/>
              <a:t>numerical form or in English</a:t>
            </a:r>
            <a:r>
              <a:rPr lang="en-US" b="0" baseline="0" dirty="0"/>
              <a:t>.</a:t>
            </a: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681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4 minutes</a:t>
            </a:r>
          </a:p>
          <a:p>
            <a:endParaRPr lang="en-US" b="1" dirty="0"/>
          </a:p>
          <a:p>
            <a:r>
              <a:rPr lang="en-US" b="1" dirty="0"/>
              <a:t>Aim:</a:t>
            </a:r>
            <a:r>
              <a:rPr lang="en-US" b="1" baseline="0" dirty="0"/>
              <a:t> </a:t>
            </a:r>
            <a:r>
              <a:rPr lang="en-US" b="0" baseline="0" dirty="0"/>
              <a:t>to introduce and </a:t>
            </a:r>
            <a:r>
              <a:rPr lang="en-US" b="0" baseline="0" dirty="0" err="1"/>
              <a:t>practise</a:t>
            </a:r>
            <a:r>
              <a:rPr lang="en-US" b="0" baseline="0" dirty="0"/>
              <a:t> </a:t>
            </a:r>
            <a:r>
              <a:rPr lang="en-US" b="0" dirty="0"/>
              <a:t>the new vocabulary items (numbers 13-20) in the written modality</a:t>
            </a:r>
          </a:p>
          <a:p>
            <a:endParaRPr lang="en-US" b="1" dirty="0"/>
          </a:p>
          <a:p>
            <a:r>
              <a:rPr lang="en-US" b="1" dirty="0"/>
              <a:t>Procedure:</a:t>
            </a:r>
          </a:p>
          <a:p>
            <a:pPr marL="228600" indent="-228600">
              <a:buAutoNum type="arabicPeriod"/>
            </a:pPr>
            <a:r>
              <a:rPr lang="en-US" b="0" baseline="0" dirty="0"/>
              <a:t>The teacher chooses a number, writing it down on a mini-whiteboard or piece of paper.</a:t>
            </a:r>
          </a:p>
          <a:p>
            <a:pPr marL="228600" indent="-228600">
              <a:buAutoNum type="arabicPeriod"/>
            </a:pPr>
            <a:r>
              <a:rPr lang="en-US" b="0" baseline="0" dirty="0"/>
              <a:t>The students have to guess the number the teacher has chosen.</a:t>
            </a:r>
          </a:p>
          <a:p>
            <a:pPr marL="228600" indent="-228600">
              <a:buAutoNum type="arabicPeriod"/>
            </a:pPr>
            <a:r>
              <a:rPr lang="en-US" b="0" baseline="0" dirty="0"/>
              <a:t>The teacher tallies a point for every incorrect guess. This will show students how the game will work when they play it in pairs (see next steps).</a:t>
            </a:r>
          </a:p>
          <a:p>
            <a:pPr marL="228600" indent="-228600">
              <a:buAutoNum type="arabicPeriod"/>
            </a:pPr>
            <a:r>
              <a:rPr lang="en-US" b="0" baseline="0" dirty="0"/>
              <a:t>Students play the game in pairs, taking it in turns to be the person guessing.</a:t>
            </a:r>
            <a:br>
              <a:rPr lang="en-US" b="0" baseline="0" dirty="0"/>
            </a:br>
            <a:r>
              <a:rPr lang="en-US" b="1" baseline="0" dirty="0"/>
              <a:t>Note: </a:t>
            </a:r>
            <a:r>
              <a:rPr lang="en-US" b="0" baseline="0" dirty="0"/>
              <a:t>Teachers may want to suggest that students write down their chosen number (in case of disputes!). After each round students can show each other proof of the number they chose.</a:t>
            </a:r>
          </a:p>
          <a:p>
            <a:pPr marL="228600" indent="-228600">
              <a:buAutoNum type="arabicPeriod"/>
            </a:pPr>
            <a:r>
              <a:rPr lang="en-US" b="0" baseline="0" dirty="0"/>
              <a:t>Students keep a tally for every incorrect guess. The person with the lowest score wins (i.e. the person who has made the fewest incorrect guesses during the whole game).</a:t>
            </a:r>
            <a:endParaRPr lang="en-US" b="1" dirty="0"/>
          </a:p>
          <a:p>
            <a:endParaRPr lang="en-US" b="1" dirty="0"/>
          </a:p>
          <a:p>
            <a:r>
              <a:rPr lang="en-US" b="1" dirty="0"/>
              <a:t>Notes</a:t>
            </a:r>
          </a:p>
          <a:p>
            <a:r>
              <a:rPr lang="en-US" b="0" dirty="0"/>
              <a:t>It</a:t>
            </a:r>
            <a:r>
              <a:rPr lang="en-US" b="0" baseline="0" dirty="0"/>
              <a:t> might be worth drawing attention to the idea that the numbers between 21-29 are effectively pronounced like twenty and one, twenty and two, in Spanish , </a:t>
            </a:r>
            <a:r>
              <a:rPr lang="en-US" b="0" baseline="0" dirty="0" err="1"/>
              <a:t>veinte</a:t>
            </a:r>
            <a:r>
              <a:rPr lang="en-US" b="0" baseline="0" dirty="0"/>
              <a:t> y </a:t>
            </a:r>
            <a:r>
              <a:rPr lang="en-US" b="0" baseline="0" dirty="0" err="1"/>
              <a:t>uno</a:t>
            </a:r>
            <a:r>
              <a:rPr lang="en-US" b="0" baseline="0" dirty="0"/>
              <a:t>, </a:t>
            </a:r>
            <a:r>
              <a:rPr lang="en-US" b="0" baseline="0" dirty="0" err="1"/>
              <a:t>veinte</a:t>
            </a:r>
            <a:r>
              <a:rPr lang="en-US" b="0" baseline="0" dirty="0"/>
              <a:t> y dos, but pushed together into one word, so that the e-y becomes one sound and letter, ‘</a:t>
            </a:r>
            <a:r>
              <a:rPr lang="en-US" b="0" baseline="0" dirty="0" err="1"/>
              <a:t>i</a:t>
            </a:r>
            <a:r>
              <a:rPr lang="en-US" b="0" baseline="0" dirty="0"/>
              <a:t>’.</a:t>
            </a:r>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681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endParaRPr lang="en-US" b="1" dirty="0"/>
          </a:p>
          <a:p>
            <a:endParaRPr lang="en-US" b="1" dirty="0"/>
          </a:p>
          <a:p>
            <a:r>
              <a:rPr lang="en-US" b="1" dirty="0"/>
              <a:t>Aim: </a:t>
            </a:r>
            <a:r>
              <a:rPr lang="en-US" b="0" dirty="0"/>
              <a:t>recap accent rules on final</a:t>
            </a:r>
            <a:r>
              <a:rPr lang="en-US" b="0" baseline="0" dirty="0"/>
              <a:t> syllables to explain number spellings</a:t>
            </a:r>
            <a:endParaRPr lang="en-US" b="1" dirty="0"/>
          </a:p>
          <a:p>
            <a:endParaRPr lang="en-US" b="1" dirty="0"/>
          </a:p>
          <a:p>
            <a:r>
              <a:rPr lang="en-US" b="1" dirty="0"/>
              <a:t>Procedure:</a:t>
            </a:r>
          </a:p>
          <a:p>
            <a:r>
              <a:rPr lang="en-US" b="0" dirty="0"/>
              <a:t>1.</a:t>
            </a:r>
            <a:r>
              <a:rPr lang="en-US" b="0" baseline="0" dirty="0"/>
              <a:t> Teachers click to go through the slide. Gaps are left for teachers to elicit answers from students.</a:t>
            </a:r>
            <a:endParaRPr lang="en-US" b="0" dirty="0"/>
          </a:p>
          <a:p>
            <a:r>
              <a:rPr lang="en-US" b="0" dirty="0"/>
              <a:t>2. When the numbers appear, teachers can ask the students to say the number and say where the accent would go. They can also play a recording of the number by</a:t>
            </a:r>
            <a:r>
              <a:rPr lang="en-US" b="0" baseline="0" dirty="0"/>
              <a:t> clicking on the number buttons for students to hear the stress on the last syllable.</a:t>
            </a:r>
          </a:p>
          <a:p>
            <a:r>
              <a:rPr lang="en-US" b="0" baseline="0" dirty="0"/>
              <a:t>3. The spelling of the numbers will appear on the next clicks.</a:t>
            </a:r>
          </a:p>
          <a:p>
            <a:endParaRPr lang="en-US" b="0" dirty="0"/>
          </a:p>
          <a:p>
            <a:r>
              <a:rPr lang="en-US" b="1" dirty="0"/>
              <a:t>Source: </a:t>
            </a:r>
            <a:r>
              <a:rPr lang="en-US" b="0" dirty="0"/>
              <a:t>https://www.rae.es/espanol-al-dia/veintiuna-personas-veintiuno-por-ciento</a:t>
            </a:r>
          </a:p>
          <a:p>
            <a:endParaRPr lang="en-US" b="0" dirty="0"/>
          </a:p>
          <a:p>
            <a:r>
              <a:rPr lang="en-US" b="1" dirty="0"/>
              <a:t>Transcript:</a:t>
            </a:r>
          </a:p>
          <a:p>
            <a:r>
              <a:rPr lang="en-US" b="0" dirty="0" err="1"/>
              <a:t>Dieciséis</a:t>
            </a:r>
            <a:endParaRPr lang="en-US" b="0" dirty="0"/>
          </a:p>
          <a:p>
            <a:r>
              <a:rPr lang="en-US" b="0" dirty="0" err="1"/>
              <a:t>Veintiún</a:t>
            </a:r>
            <a:endParaRPr lang="en-US" b="0" dirty="0"/>
          </a:p>
          <a:p>
            <a:r>
              <a:rPr lang="en-US" b="0" dirty="0" err="1"/>
              <a:t>Veintidós</a:t>
            </a:r>
            <a:endParaRPr lang="en-US" b="0" dirty="0"/>
          </a:p>
          <a:p>
            <a:r>
              <a:rPr lang="en-US" b="0" dirty="0" err="1"/>
              <a:t>Ventitrés</a:t>
            </a:r>
            <a:endParaRPr lang="en-US" b="0" dirty="0"/>
          </a:p>
          <a:p>
            <a:r>
              <a:rPr lang="en-US" b="0" dirty="0" err="1"/>
              <a:t>Veinticinco</a:t>
            </a:r>
            <a:endParaRPr lang="en-US" b="0" dirty="0"/>
          </a:p>
          <a:p>
            <a:endParaRPr lang="en-US"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28</a:t>
            </a:fld>
            <a:endParaRPr lang="en-GB"/>
          </a:p>
        </p:txBody>
      </p:sp>
    </p:spTree>
    <p:extLst>
      <p:ext uri="{BB962C8B-B14F-4D97-AF65-F5344CB8AC3E}">
        <p14:creationId xmlns:p14="http://schemas.microsoft.com/office/powerpoint/2010/main" val="36844277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OPTIONAL</a:t>
            </a:r>
          </a:p>
          <a:p>
            <a:endParaRPr lang="en-US" b="1" dirty="0"/>
          </a:p>
          <a:p>
            <a:r>
              <a:rPr lang="en-US" b="1" dirty="0"/>
              <a:t>Aim: </a:t>
            </a:r>
            <a:r>
              <a:rPr lang="en-US" b="0" dirty="0" err="1"/>
              <a:t>practise</a:t>
            </a:r>
            <a:r>
              <a:rPr lang="en-US" b="0" dirty="0"/>
              <a:t> </a:t>
            </a:r>
            <a:r>
              <a:rPr lang="en-US" b="0" dirty="0" err="1"/>
              <a:t>recognising</a:t>
            </a:r>
            <a:r>
              <a:rPr lang="en-US" b="0" dirty="0"/>
              <a:t> and spelling the numbers 13-30, with a focus on those with accents</a:t>
            </a:r>
            <a:endParaRPr lang="en-US" b="1" dirty="0"/>
          </a:p>
          <a:p>
            <a:endParaRPr lang="en-US" b="1" dirty="0"/>
          </a:p>
          <a:p>
            <a:r>
              <a:rPr lang="en-US" b="1" dirty="0"/>
              <a:t>Procedure:</a:t>
            </a:r>
          </a:p>
          <a:p>
            <a:r>
              <a:rPr lang="en-US" b="0" dirty="0"/>
              <a:t>1. Students should</a:t>
            </a:r>
            <a:r>
              <a:rPr lang="en-US" b="0" baseline="0" dirty="0"/>
              <a:t> write 1-10 in their exercise books.</a:t>
            </a:r>
            <a:endParaRPr lang="en-US" b="0" dirty="0"/>
          </a:p>
          <a:p>
            <a:r>
              <a:rPr lang="en-US" b="0" dirty="0"/>
              <a:t>2. Teachers play the recording. Students need to write both</a:t>
            </a:r>
            <a:r>
              <a:rPr lang="en-US" b="0" baseline="0" dirty="0"/>
              <a:t> the number they hear in figures and then in Spanish. </a:t>
            </a:r>
            <a:endParaRPr lang="en-US" b="0" dirty="0"/>
          </a:p>
          <a:p>
            <a:r>
              <a:rPr lang="en-US" b="0" dirty="0"/>
              <a:t>3. Answers are shown in order </a:t>
            </a:r>
            <a:r>
              <a:rPr lang="en-US" b="0"/>
              <a:t>by clicking.</a:t>
            </a:r>
            <a:endParaRPr lang="en-US" b="0" dirty="0"/>
          </a:p>
          <a:p>
            <a:endParaRPr lang="en-US" b="0" dirty="0"/>
          </a:p>
          <a:p>
            <a:r>
              <a:rPr lang="en-US" b="1" dirty="0"/>
              <a:t>Transcript:</a:t>
            </a:r>
          </a:p>
          <a:p>
            <a:pPr marL="228600" indent="-228600">
              <a:buAutoNum type="arabicPeriod"/>
            </a:pPr>
            <a:r>
              <a:rPr lang="en-US" b="0" baseline="0" dirty="0" err="1"/>
              <a:t>dieciocho</a:t>
            </a:r>
            <a:endParaRPr lang="en-US" b="0" baseline="0" dirty="0"/>
          </a:p>
          <a:p>
            <a:pPr marL="228600" indent="-228600">
              <a:buAutoNum type="arabicPeriod"/>
            </a:pPr>
            <a:r>
              <a:rPr lang="en-US" b="0" baseline="0" dirty="0" err="1"/>
              <a:t>veinticinco</a:t>
            </a:r>
            <a:endParaRPr lang="en-US" b="0" baseline="0" dirty="0"/>
          </a:p>
          <a:p>
            <a:pPr marL="228600" indent="-228600">
              <a:buAutoNum type="arabicPeriod"/>
            </a:pPr>
            <a:r>
              <a:rPr lang="en-US" b="0" baseline="0" dirty="0" err="1"/>
              <a:t>veintidós</a:t>
            </a:r>
            <a:endParaRPr lang="en-US" b="0" baseline="0" dirty="0"/>
          </a:p>
          <a:p>
            <a:pPr marL="228600" indent="-228600">
              <a:buAutoNum type="arabicPeriod"/>
            </a:pPr>
            <a:r>
              <a:rPr lang="en-US" b="0" baseline="0" dirty="0" err="1"/>
              <a:t>diecisiete</a:t>
            </a:r>
            <a:endParaRPr lang="en-US" b="0" baseline="0" dirty="0"/>
          </a:p>
          <a:p>
            <a:pPr marL="228600" indent="-228600">
              <a:buAutoNum type="arabicPeriod"/>
            </a:pPr>
            <a:r>
              <a:rPr lang="en-US" b="0" baseline="0" dirty="0" err="1"/>
              <a:t>veintinueve</a:t>
            </a:r>
            <a:endParaRPr lang="en-US" b="0" baseline="0" dirty="0"/>
          </a:p>
          <a:p>
            <a:pPr marL="228600" indent="-228600">
              <a:buAutoNum type="arabicPeriod"/>
            </a:pPr>
            <a:r>
              <a:rPr lang="en-US" b="0" baseline="0" dirty="0" err="1"/>
              <a:t>dieciseís</a:t>
            </a:r>
            <a:endParaRPr lang="en-US" b="0" baseline="0" dirty="0"/>
          </a:p>
          <a:p>
            <a:pPr marL="228600" indent="-228600">
              <a:buAutoNum type="arabicPeriod"/>
            </a:pPr>
            <a:r>
              <a:rPr lang="en-US" b="0" baseline="0" dirty="0" err="1"/>
              <a:t>veintitrés</a:t>
            </a:r>
            <a:endParaRPr lang="en-US" b="0" baseline="0" dirty="0"/>
          </a:p>
          <a:p>
            <a:pPr marL="228600" indent="-228600">
              <a:buAutoNum type="arabicPeriod"/>
            </a:pPr>
            <a:r>
              <a:rPr lang="en-US" b="0" baseline="0" dirty="0" err="1"/>
              <a:t>catorce</a:t>
            </a:r>
            <a:endParaRPr lang="en-US" b="0" baseline="0" dirty="0"/>
          </a:p>
          <a:p>
            <a:pPr marL="228600" indent="-228600">
              <a:buAutoNum type="arabicPeriod"/>
            </a:pPr>
            <a:r>
              <a:rPr lang="en-US" b="0" baseline="0" dirty="0" err="1"/>
              <a:t>veintiséis</a:t>
            </a:r>
            <a:endParaRPr lang="en-US" b="0" baseline="0" dirty="0"/>
          </a:p>
          <a:p>
            <a:pPr marL="228600" indent="-228600">
              <a:buAutoNum type="arabicPeriod"/>
            </a:pPr>
            <a:r>
              <a:rPr lang="en-US" b="0" baseline="0" dirty="0" err="1"/>
              <a:t>veintiún</a:t>
            </a:r>
            <a:endParaRPr lang="en-US" b="0" baseline="0" dirty="0"/>
          </a:p>
          <a:p>
            <a:pPr marL="0" indent="0">
              <a:buNone/>
            </a:pP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Spelling </a:t>
            </a:r>
            <a:r>
              <a:rPr lang="en-US" b="1" dirty="0"/>
              <a:t>changes for verbs ending </a:t>
            </a:r>
            <a:r>
              <a:rPr lang="en-US" b="1"/>
              <a:t>in ‘-car</a:t>
            </a:r>
            <a:r>
              <a:rPr lang="en-US" b="1" dirty="0"/>
              <a:t>’ in the </a:t>
            </a:r>
            <a:r>
              <a:rPr lang="en-US" b="1" dirty="0" err="1"/>
              <a:t>preterite</a:t>
            </a:r>
            <a:endParaRPr lang="en-US" b="1" dirty="0"/>
          </a:p>
          <a:p>
            <a:endParaRPr lang="en-US" b="1" dirty="0"/>
          </a:p>
          <a:p>
            <a:r>
              <a:rPr lang="en-US" b="1" dirty="0"/>
              <a:t>Timing:</a:t>
            </a:r>
            <a:r>
              <a:rPr lang="en-US" b="0" dirty="0"/>
              <a:t> 2 minutes</a:t>
            </a:r>
          </a:p>
          <a:p>
            <a:endParaRPr lang="en-US" b="1" dirty="0"/>
          </a:p>
          <a:p>
            <a:r>
              <a:rPr lang="en-US" b="1" dirty="0"/>
              <a:t>Aim</a:t>
            </a:r>
            <a:r>
              <a:rPr lang="en-US" b="1"/>
              <a:t>: </a:t>
            </a:r>
            <a:r>
              <a:rPr lang="en-US" b="0"/>
              <a:t>to explain </a:t>
            </a:r>
            <a:r>
              <a:rPr lang="en-US" b="0" dirty="0"/>
              <a:t>the formation of </a:t>
            </a:r>
            <a:r>
              <a:rPr lang="en-US" b="0"/>
              <a:t>the 1</a:t>
            </a:r>
            <a:r>
              <a:rPr lang="en-US" b="0" baseline="30000"/>
              <a:t>st</a:t>
            </a:r>
            <a:r>
              <a:rPr lang="en-US" b="0"/>
              <a:t> person singular ending </a:t>
            </a:r>
            <a:r>
              <a:rPr lang="en-US" b="0" dirty="0"/>
              <a:t>for verbs ending </a:t>
            </a:r>
            <a:r>
              <a:rPr lang="en-US" b="0"/>
              <a:t>in ‘-car</a:t>
            </a:r>
            <a:r>
              <a:rPr lang="en-US" b="0" dirty="0"/>
              <a:t>’, based on the need for the verbs to maintain the correct pronunciation</a:t>
            </a:r>
          </a:p>
          <a:p>
            <a:endParaRPr lang="en-US" b="1" dirty="0"/>
          </a:p>
          <a:p>
            <a:r>
              <a:rPr lang="en-US" b="1" dirty="0"/>
              <a:t>Procedure:</a:t>
            </a:r>
          </a:p>
          <a:p>
            <a:r>
              <a:rPr lang="en-US" b="0" dirty="0"/>
              <a:t>1. Remind students of the rule for forming </a:t>
            </a:r>
            <a:r>
              <a:rPr lang="en-US" b="0"/>
              <a:t>the 1</a:t>
            </a:r>
            <a:r>
              <a:rPr lang="en-US" b="0" baseline="30000"/>
              <a:t>st</a:t>
            </a:r>
            <a:r>
              <a:rPr lang="en-US" b="0"/>
              <a:t> person</a:t>
            </a:r>
            <a:r>
              <a:rPr lang="en-US" b="0" baseline="0"/>
              <a:t> singular</a:t>
            </a:r>
            <a:r>
              <a:rPr lang="en-US" b="0"/>
              <a:t> preterite form of regular ‘-ar</a:t>
            </a:r>
            <a:r>
              <a:rPr lang="en-US" b="0" dirty="0"/>
              <a:t>’ verbs. Ask</a:t>
            </a:r>
            <a:r>
              <a:rPr lang="en-US" b="0" baseline="0" dirty="0"/>
              <a:t> students what the verb ending is, which will be revealed with a click.</a:t>
            </a:r>
            <a:endParaRPr lang="en-US" b="0" dirty="0"/>
          </a:p>
          <a:p>
            <a:r>
              <a:rPr lang="en-US" b="0" dirty="0"/>
              <a:t>2. Click to show examples of </a:t>
            </a:r>
            <a:r>
              <a:rPr lang="en-US" b="0"/>
              <a:t>regular ‘-ar</a:t>
            </a:r>
            <a:r>
              <a:rPr lang="en-US" b="0" dirty="0"/>
              <a:t>’ verbs </a:t>
            </a:r>
            <a:r>
              <a:rPr lang="en-US" b="0"/>
              <a:t>using two verbs </a:t>
            </a:r>
            <a:r>
              <a:rPr lang="en-US" b="0" dirty="0"/>
              <a:t>from</a:t>
            </a:r>
            <a:r>
              <a:rPr lang="en-US" b="0" baseline="0" dirty="0"/>
              <a:t> this week’s revisited vocabulary sets. You can check the meaning of these verbs at </a:t>
            </a:r>
            <a:r>
              <a:rPr lang="en-US" b="0" baseline="0"/>
              <a:t>this time.</a:t>
            </a:r>
            <a:endParaRPr lang="en-US" b="0" dirty="0"/>
          </a:p>
          <a:p>
            <a:r>
              <a:rPr lang="en-US" b="0" dirty="0"/>
              <a:t>3. Click to show the rule </a:t>
            </a:r>
            <a:r>
              <a:rPr lang="en-US" b="0"/>
              <a:t>for ‘-car</a:t>
            </a:r>
            <a:r>
              <a:rPr lang="en-US" b="0" dirty="0"/>
              <a:t>’ verbs</a:t>
            </a:r>
          </a:p>
          <a:p>
            <a:r>
              <a:rPr lang="en-US" b="0"/>
              <a:t>4. Click </a:t>
            </a:r>
            <a:r>
              <a:rPr lang="en-US" b="0" dirty="0"/>
              <a:t>again to show examples of the rule.</a:t>
            </a:r>
            <a:r>
              <a:rPr lang="en-US" b="0" baseline="0" dirty="0"/>
              <a:t> These verbs </a:t>
            </a:r>
            <a:r>
              <a:rPr lang="en-US" b="0" baseline="0"/>
              <a:t>are both known vocabulary items.</a:t>
            </a:r>
            <a:endParaRPr lang="en-US" b="0" baseline="0" dirty="0"/>
          </a:p>
          <a:p>
            <a:r>
              <a:rPr lang="en-US" b="0" baseline="0" dirty="0"/>
              <a:t>5. Click to show the explanation for this spelling change</a:t>
            </a:r>
            <a:r>
              <a:rPr lang="en-US" b="0" baseline="0"/>
              <a:t>. This is an opportunity to revisit the ‘soft’ [ce] SSC and juxtapose it with the [qué] SSC. </a:t>
            </a:r>
          </a:p>
          <a:p>
            <a:r>
              <a:rPr lang="en-US" b="0"/>
              <a:t>6. </a:t>
            </a:r>
            <a:r>
              <a:rPr lang="en-US" b="0" dirty="0"/>
              <a:t>Click to remind students why an accent is needed on</a:t>
            </a:r>
            <a:r>
              <a:rPr lang="en-US" b="0" baseline="0" dirty="0"/>
              <a:t> the last letter</a:t>
            </a:r>
            <a:endParaRPr lang="en-US" b="0" dirty="0"/>
          </a:p>
          <a:p>
            <a:endParaRPr lang="en-US" b="0"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5903618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Vocabulary practice</a:t>
            </a:r>
            <a:r>
              <a:rPr lang="en-US" b="1" baseline="0" dirty="0"/>
              <a:t> slide [1/2]</a:t>
            </a:r>
            <a:endParaRPr lang="en-US" b="1" dirty="0"/>
          </a:p>
          <a:p>
            <a:endParaRPr lang="en-US" b="1" dirty="0"/>
          </a:p>
          <a:p>
            <a:r>
              <a:rPr lang="en-US" b="1" dirty="0"/>
              <a:t>Timing: </a:t>
            </a:r>
            <a:r>
              <a:rPr lang="en-US" b="0" i="0" dirty="0"/>
              <a:t>2 minutes</a:t>
            </a:r>
          </a:p>
          <a:p>
            <a:endParaRPr lang="en-US" b="0" i="0" dirty="0"/>
          </a:p>
          <a:p>
            <a:r>
              <a:rPr lang="en-US" b="1" i="0" dirty="0"/>
              <a:t>Note: </a:t>
            </a:r>
            <a:r>
              <a:rPr lang="en-US" b="0" i="0" dirty="0"/>
              <a:t>the words </a:t>
            </a:r>
            <a:r>
              <a:rPr lang="en-US" b="0" i="0" dirty="0" err="1"/>
              <a:t>tío</a:t>
            </a:r>
            <a:r>
              <a:rPr lang="en-US" b="0" i="0" dirty="0"/>
              <a:t>, </a:t>
            </a:r>
            <a:r>
              <a:rPr lang="en-US" b="0" i="0" dirty="0" err="1"/>
              <a:t>tía</a:t>
            </a:r>
            <a:r>
              <a:rPr lang="en-US" b="0" i="0" dirty="0"/>
              <a:t>, </a:t>
            </a:r>
            <a:r>
              <a:rPr lang="en-US" b="0" i="0" dirty="0" err="1"/>
              <a:t>hijo</a:t>
            </a:r>
            <a:r>
              <a:rPr lang="en-US" b="0" i="0" dirty="0"/>
              <a:t>, </a:t>
            </a:r>
            <a:r>
              <a:rPr lang="en-US" b="0" i="0" dirty="0" err="1"/>
              <a:t>hija</a:t>
            </a:r>
            <a:r>
              <a:rPr lang="en-US" b="0" i="0" dirty="0"/>
              <a:t>, </a:t>
            </a:r>
            <a:r>
              <a:rPr lang="en-US" b="0" i="0" dirty="0" err="1"/>
              <a:t>débil</a:t>
            </a:r>
            <a:r>
              <a:rPr lang="en-US" b="0" i="0" dirty="0"/>
              <a:t>,</a:t>
            </a:r>
            <a:r>
              <a:rPr lang="en-US" b="0" i="0" baseline="0" dirty="0"/>
              <a:t> </a:t>
            </a:r>
            <a:r>
              <a:rPr lang="en-US" b="0" i="0" baseline="0" dirty="0" err="1"/>
              <a:t>conocido</a:t>
            </a:r>
            <a:r>
              <a:rPr lang="en-US" b="0" i="0" baseline="0" dirty="0"/>
              <a:t> (this slide) </a:t>
            </a:r>
            <a:r>
              <a:rPr lang="en-US" b="0" i="0" dirty="0"/>
              <a:t>were taught in lesson 1. The</a:t>
            </a:r>
            <a:r>
              <a:rPr lang="en-US" b="0" i="0" baseline="0" dirty="0"/>
              <a:t> first letter is given so that students have to recall the words.</a:t>
            </a:r>
          </a:p>
          <a:p>
            <a:r>
              <a:rPr lang="en-US" b="0" i="0" baseline="0" dirty="0"/>
              <a:t>The words </a:t>
            </a:r>
            <a:r>
              <a:rPr lang="en-US" b="0" i="0" baseline="0" dirty="0" err="1"/>
              <a:t>nuestro</a:t>
            </a:r>
            <a:r>
              <a:rPr lang="en-US" b="0" i="0" baseline="0" dirty="0"/>
              <a:t>, </a:t>
            </a:r>
            <a:r>
              <a:rPr lang="en-US" b="0" i="0" baseline="0" dirty="0" err="1"/>
              <a:t>científico</a:t>
            </a:r>
            <a:r>
              <a:rPr lang="en-US" b="0" i="0" baseline="0" dirty="0"/>
              <a:t>, </a:t>
            </a:r>
            <a:r>
              <a:rPr lang="en-US" b="0" i="0" baseline="0" dirty="0" err="1"/>
              <a:t>médico</a:t>
            </a:r>
            <a:r>
              <a:rPr lang="en-US" b="0" i="0" baseline="0" dirty="0"/>
              <a:t>, </a:t>
            </a:r>
            <a:r>
              <a:rPr lang="en-US" b="0" i="0" baseline="0" dirty="0" err="1"/>
              <a:t>músico</a:t>
            </a:r>
            <a:r>
              <a:rPr lang="en-US" b="0" i="0" baseline="0" dirty="0"/>
              <a:t>, abogado, tan (next slide) are introduced for the first time.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The teacher elicits the Spanish words</a:t>
            </a:r>
            <a:r>
              <a:rPr lang="en-GB" b="0" baseline="0" dirty="0"/>
              <a:t> by pointing the English word and picture. Each click reveals a word.</a:t>
            </a:r>
            <a:endParaRPr lang="en-GB" baseline="0" dirty="0">
              <a:sym typeface="Wingdings" panose="05000000000000000000" pitchFamily="2" charset="2"/>
            </a:endParaRPr>
          </a:p>
          <a:p>
            <a:endParaRPr lang="en-GB" baseline="0" dirty="0"/>
          </a:p>
          <a:p>
            <a:r>
              <a:rPr lang="en-GB" baseline="0" dirty="0"/>
              <a:t>Pictures by Mark Davies and free from clipart-</a:t>
            </a:r>
            <a:r>
              <a:rPr lang="en-GB" baseline="0" dirty="0" err="1"/>
              <a:t>library.com</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066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Vocabulary practice</a:t>
            </a:r>
            <a:r>
              <a:rPr lang="en-US" b="1" baseline="0" dirty="0"/>
              <a:t> slide [2/2]</a:t>
            </a:r>
            <a:endParaRPr lang="en-US" b="1" dirty="0"/>
          </a:p>
          <a:p>
            <a:endParaRPr lang="en-US" b="1" dirty="0"/>
          </a:p>
          <a:p>
            <a:r>
              <a:rPr lang="en-US" b="1" dirty="0"/>
              <a:t>Timing: </a:t>
            </a:r>
            <a:r>
              <a:rPr lang="en-US" b="0" i="0" dirty="0"/>
              <a:t>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b="0" dirty="0"/>
              <a:t>Click</a:t>
            </a:r>
            <a:r>
              <a:rPr lang="en-GB" b="0" baseline="0" dirty="0"/>
              <a:t> to reveal each new word. Two short callouts will appear with the new vocabulary to explain: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 how ‘tan’ is used, in contrast to ‘</a:t>
            </a:r>
            <a:r>
              <a:rPr lang="en-GB" b="0" baseline="0" dirty="0" err="1"/>
              <a:t>así</a:t>
            </a:r>
            <a:r>
              <a:rPr lang="en-GB" b="0" baseline="0" dirty="0"/>
              <a:t> que’ and ‘</a:t>
            </a:r>
            <a:r>
              <a:rPr lang="en-GB" b="0" baseline="0" dirty="0" err="1"/>
              <a:t>entonces</a:t>
            </a:r>
            <a:r>
              <a:rPr lang="en-GB" b="0" baseline="0" dirty="0"/>
              <a:t>’ which have also been previously taught as ‘so’. Explain that ‘tan’ is used to emphasise an adjective quality.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b)</a:t>
            </a:r>
            <a:r>
              <a:rPr lang="en-GB" b="1" baseline="0" dirty="0"/>
              <a:t> </a:t>
            </a:r>
            <a:r>
              <a:rPr lang="en-GB" b="0" baseline="0" dirty="0"/>
              <a:t>how gender marking is used for job titles. </a:t>
            </a:r>
            <a:r>
              <a:rPr lang="en-US" b="0" baseline="0" dirty="0"/>
              <a:t>If the person is a man or a woman, then certain jobs will change their ending as happens with adjectives. </a:t>
            </a:r>
            <a:r>
              <a:rPr lang="en-GB" b="0" baseline="0" dirty="0"/>
              <a:t>Students could be asked here if they can remember any examples of jobs that don’t end in –o or –a (anticipate ‘</a:t>
            </a:r>
            <a:r>
              <a:rPr lang="en-GB" b="0" baseline="0" dirty="0" err="1"/>
              <a:t>profesor</a:t>
            </a:r>
            <a:r>
              <a:rPr lang="en-GB" b="0" baseline="0" dirty="0"/>
              <a:t>’, ‘director’ and ‘</a:t>
            </a:r>
            <a:r>
              <a:rPr lang="en-GB" b="0" baseline="0" dirty="0" err="1"/>
              <a:t>autor</a:t>
            </a:r>
            <a:r>
              <a:rPr lang="en-GB" b="0" baseline="0" dirty="0"/>
              <a:t>’ – as jobs may also end in ‘r’ when referring to a man).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 </a:t>
            </a:r>
            <a:r>
              <a:rPr lang="en-GB" dirty="0"/>
              <a:t>Pupils</a:t>
            </a:r>
            <a:r>
              <a:rPr lang="en-GB" baseline="0" dirty="0"/>
              <a:t> either work by themselves or in pairs, reading out the words and recapping their English meaning (1 minute).</a:t>
            </a:r>
            <a:br>
              <a:rPr lang="en-GB" baseline="0" dirty="0"/>
            </a:br>
            <a:r>
              <a:rPr lang="en-GB" b="1" baseline="0" dirty="0"/>
              <a:t>3. </a:t>
            </a:r>
            <a:r>
              <a:rPr lang="en-GB" baseline="0" dirty="0"/>
              <a:t>Then the teacher removes the English words or pictures (one by one) and they try to recall the English orally (chorally), looking at the Spanish (1 minute).</a:t>
            </a:r>
            <a:br>
              <a:rPr lang="en-GB" baseline="0" dirty="0"/>
            </a:br>
            <a:r>
              <a:rPr lang="en-GB" b="1" baseline="0" dirty="0"/>
              <a:t>4. </a:t>
            </a:r>
            <a:r>
              <a:rPr lang="en-GB" baseline="0" dirty="0"/>
              <a:t>Then the Spanish meanings are removed (one by one) and they to recall them orally (again, chorally), looking at the English (1 minute)</a:t>
            </a:r>
            <a:br>
              <a:rPr lang="en-GB" baseline="0" dirty="0"/>
            </a:br>
            <a:r>
              <a:rPr lang="en-GB" b="1" baseline="0" dirty="0"/>
              <a:t>5. </a:t>
            </a:r>
            <a:r>
              <a:rPr lang="en-GB" baseline="0" dirty="0"/>
              <a:t>Further rounds of learning can be facilitated by one pupil turning away from the board, and his/her partner asking him/her the meanings (‘Cómo se dice X en </a:t>
            </a:r>
            <a:r>
              <a:rPr lang="en-GB" baseline="0" dirty="0" err="1"/>
              <a:t>español</a:t>
            </a:r>
            <a:r>
              <a:rPr lang="en-GB" baseline="0" dirty="0"/>
              <a:t>?’).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066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a:t>
            </a:r>
            <a:r>
              <a:rPr lang="en-US" b="0" baseline="0" dirty="0"/>
              <a:t> minutes</a:t>
            </a:r>
            <a:endParaRPr lang="en-US" b="0" dirty="0"/>
          </a:p>
          <a:p>
            <a:endParaRPr lang="en-US" b="1" dirty="0"/>
          </a:p>
          <a:p>
            <a:r>
              <a:rPr lang="en-US" b="1" dirty="0"/>
              <a:t>Aim: </a:t>
            </a:r>
            <a:r>
              <a:rPr lang="en-US" b="0" dirty="0"/>
              <a:t>Teachin</a:t>
            </a:r>
            <a:r>
              <a:rPr lang="en-US" b="0" baseline="0" dirty="0"/>
              <a:t>g how do say what jobs people do (highlighting </a:t>
            </a:r>
            <a:r>
              <a:rPr lang="en-US" b="0" baseline="0"/>
              <a:t>the absence </a:t>
            </a:r>
            <a:r>
              <a:rPr lang="en-US" b="0" baseline="0" dirty="0"/>
              <a:t>of the </a:t>
            </a:r>
            <a:r>
              <a:rPr lang="en-US" b="0" baseline="0"/>
              <a:t>indefinite article in Spanish)</a:t>
            </a:r>
            <a:endParaRPr lang="en-US" b="1" dirty="0"/>
          </a:p>
          <a:p>
            <a:endParaRPr lang="en-US" b="1" dirty="0"/>
          </a:p>
          <a:p>
            <a:r>
              <a:rPr lang="en-US" b="1" dirty="0"/>
              <a:t>Procedure:</a:t>
            </a:r>
          </a:p>
          <a:p>
            <a:pPr marL="228600" indent="-228600">
              <a:buAutoNum type="arabicPeriod"/>
            </a:pPr>
            <a:r>
              <a:rPr lang="en-US" b="0" dirty="0"/>
              <a:t>Click</a:t>
            </a:r>
            <a:r>
              <a:rPr lang="en-US" b="0" baseline="0" dirty="0"/>
              <a:t> to show the rule about not using indefinite article with jobs in Spanish. It could be worth saying that in Spanish, you are effectively saying ‘My uncle is scientist.’</a:t>
            </a:r>
          </a:p>
          <a:p>
            <a:pPr marL="228600" indent="-228600">
              <a:buAutoNum type="arabicPeriod"/>
            </a:pPr>
            <a:r>
              <a:rPr lang="en-US" b="0" baseline="0" dirty="0"/>
              <a:t>Click to show </a:t>
            </a:r>
            <a:r>
              <a:rPr lang="en-US" b="0" baseline="0"/>
              <a:t>the examples</a:t>
            </a:r>
            <a:r>
              <a:rPr lang="en-US" b="0" baseline="0" dirty="0"/>
              <a:t>.</a:t>
            </a:r>
          </a:p>
          <a:p>
            <a:pPr marL="228600" indent="-228600">
              <a:buAutoNum type="arabicPeriod"/>
            </a:pPr>
            <a:r>
              <a:rPr lang="en-US" b="0" baseline="0" dirty="0"/>
              <a:t>Explain that when qualifying the job, </a:t>
            </a:r>
            <a:r>
              <a:rPr lang="en-US" b="0" baseline="0" dirty="0" err="1"/>
              <a:t>i.e</a:t>
            </a:r>
            <a:r>
              <a:rPr lang="en-US" b="0" baseline="0" dirty="0"/>
              <a:t> making it more specific, or using an adjective, then the indefinite article is used.</a:t>
            </a:r>
          </a:p>
          <a:p>
            <a:pPr marL="228600" indent="-228600">
              <a:buAutoNum type="arabicPeriod"/>
            </a:pPr>
            <a:r>
              <a:rPr lang="en-US" b="0" baseline="0" dirty="0"/>
              <a:t>Click to show two examples with adjectives.</a:t>
            </a:r>
            <a:endParaRPr lang="en-US" b="0" dirty="0"/>
          </a:p>
          <a:p>
            <a:endParaRPr lang="en-US" b="0" dirty="0"/>
          </a:p>
          <a:p>
            <a:endParaRPr lang="en-US"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32</a:t>
            </a:fld>
            <a:endParaRPr lang="en-GB"/>
          </a:p>
        </p:txBody>
      </p:sp>
    </p:spTree>
    <p:extLst>
      <p:ext uri="{BB962C8B-B14F-4D97-AF65-F5344CB8AC3E}">
        <p14:creationId xmlns:p14="http://schemas.microsoft.com/office/powerpoint/2010/main" val="36844277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Review use of ‘</a:t>
            </a:r>
            <a:r>
              <a:rPr lang="en-US" b="0" dirty="0" err="1"/>
              <a:t>tu</a:t>
            </a:r>
            <a:r>
              <a:rPr lang="en-US" b="0" dirty="0"/>
              <a:t>’/’</a:t>
            </a:r>
            <a:r>
              <a:rPr lang="en-US" b="0" dirty="0" err="1"/>
              <a:t>tus</a:t>
            </a:r>
            <a:r>
              <a:rPr lang="en-US" b="0" dirty="0"/>
              <a:t>’ and ‘</a:t>
            </a:r>
            <a:r>
              <a:rPr lang="en-US" b="0" dirty="0" err="1"/>
              <a:t>su</a:t>
            </a:r>
            <a:r>
              <a:rPr lang="en-US" b="0" dirty="0"/>
              <a:t>’/’</a:t>
            </a:r>
            <a:r>
              <a:rPr lang="en-US" b="0" dirty="0" err="1"/>
              <a:t>sus</a:t>
            </a:r>
            <a:r>
              <a:rPr lang="en-US" b="0" dirty="0"/>
              <a:t>’</a:t>
            </a:r>
          </a:p>
          <a:p>
            <a:endParaRPr lang="en-US" b="1" dirty="0"/>
          </a:p>
          <a:p>
            <a:r>
              <a:rPr lang="en-US" b="1" dirty="0"/>
              <a:t>Procedure:</a:t>
            </a:r>
          </a:p>
          <a:p>
            <a:pPr marL="228600" indent="-228600">
              <a:buAutoNum type="arabicPeriod"/>
            </a:pPr>
            <a:r>
              <a:rPr lang="en-US" b="0" dirty="0"/>
              <a:t>Click to show the rule for saying</a:t>
            </a:r>
            <a:r>
              <a:rPr lang="en-US" b="0" baseline="0" dirty="0"/>
              <a:t> ‘your’ in the singular form, ask students what the missing word is, click to reveal.</a:t>
            </a:r>
          </a:p>
          <a:p>
            <a:pPr marL="228600" indent="-228600">
              <a:buAutoNum type="arabicPeriod"/>
            </a:pPr>
            <a:r>
              <a:rPr lang="en-US" b="0" baseline="0" dirty="0"/>
              <a:t>Same process for saying your in the plural form.</a:t>
            </a:r>
          </a:p>
          <a:p>
            <a:pPr marL="228600" indent="-228600">
              <a:buAutoNum type="arabicPeriod"/>
            </a:pPr>
            <a:r>
              <a:rPr lang="en-US" b="0" baseline="0" dirty="0"/>
              <a:t>Click to show examples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Click to show a reminder that the masculine plural form can have two possible meanings, either just male family members, or male and female family members. This was mentioned on a slide in the previous lesson.</a:t>
            </a:r>
          </a:p>
          <a:p>
            <a:pPr marL="228600" indent="-228600">
              <a:buAutoNum type="arabicPeriod"/>
            </a:pPr>
            <a:r>
              <a:rPr lang="en-US" b="0" baseline="0" dirty="0"/>
              <a:t>Click to show rule for saying his/her before a singular noun, ask students what the missing word is, click to reveal.</a:t>
            </a:r>
          </a:p>
          <a:p>
            <a:pPr marL="228600" indent="-228600">
              <a:buAutoNum type="arabicPeriod"/>
            </a:pPr>
            <a:r>
              <a:rPr lang="en-US" b="0" baseline="0" dirty="0"/>
              <a:t>Same process for his/her in the plural form.</a:t>
            </a:r>
          </a:p>
          <a:p>
            <a:pPr marL="228600" indent="-228600">
              <a:buAutoNum type="arabicPeriod"/>
            </a:pPr>
            <a:r>
              <a:rPr lang="en-US" b="0" baseline="0" dirty="0"/>
              <a:t>Click to show examples.</a:t>
            </a:r>
          </a:p>
          <a:p>
            <a:endParaRPr lang="en-US" b="0" dirty="0"/>
          </a:p>
          <a:p>
            <a:r>
              <a:rPr lang="en-US" b="1" dirty="0"/>
              <a:t>Notes</a:t>
            </a:r>
          </a:p>
          <a:p>
            <a:r>
              <a:rPr lang="en-US" b="0" dirty="0"/>
              <a:t>You could add</a:t>
            </a:r>
            <a:r>
              <a:rPr lang="en-US" b="0" baseline="0" dirty="0"/>
              <a:t> to this and review family vocabulary by asking the class to say ‘your son’, ‘your daughters’, ‘your aunt’, ‘his grandmother’, ‘her grandparents’ </a:t>
            </a:r>
            <a:r>
              <a:rPr lang="en-US" b="0" baseline="0" dirty="0" err="1"/>
              <a:t>etc</a:t>
            </a:r>
            <a:r>
              <a:rPr lang="en-US" b="0" baseline="0" dirty="0"/>
              <a:t>, if more practice is needed.</a:t>
            </a:r>
            <a:endParaRPr lang="en-US"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33</a:t>
            </a:fld>
            <a:endParaRPr lang="en-GB"/>
          </a:p>
        </p:txBody>
      </p:sp>
    </p:spTree>
    <p:extLst>
      <p:ext uri="{BB962C8B-B14F-4D97-AF65-F5344CB8AC3E}">
        <p14:creationId xmlns:p14="http://schemas.microsoft.com/office/powerpoint/2010/main" val="36844277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Teachers can choose to</a:t>
            </a:r>
            <a:r>
              <a:rPr lang="en-US" b="1" baseline="0" dirty="0"/>
              <a:t> </a:t>
            </a:r>
            <a:r>
              <a:rPr lang="en-US" b="1" dirty="0"/>
              <a:t>do either</a:t>
            </a:r>
            <a:r>
              <a:rPr lang="en-US" b="1" baseline="0" dirty="0"/>
              <a:t> this listening activity OR the reading activity on the next slide, which uses the same question content. </a:t>
            </a:r>
            <a:endParaRPr lang="en-US" b="1" dirty="0"/>
          </a:p>
          <a:p>
            <a:endParaRPr lang="en-US" b="1" dirty="0"/>
          </a:p>
          <a:p>
            <a:r>
              <a:rPr lang="en-US" b="1" dirty="0"/>
              <a:t>Timing: </a:t>
            </a:r>
            <a:r>
              <a:rPr lang="en-US" b="0" dirty="0"/>
              <a:t>8 minutes</a:t>
            </a:r>
          </a:p>
          <a:p>
            <a:endParaRPr lang="en-US" b="1" dirty="0"/>
          </a:p>
          <a:p>
            <a:r>
              <a:rPr lang="en-US" b="1" dirty="0"/>
              <a:t>Aim: </a:t>
            </a:r>
            <a:r>
              <a:rPr lang="en-US" b="0" dirty="0"/>
              <a:t>Distinguish in listening between your and his/her, translate information about family, job and numbers</a:t>
            </a:r>
          </a:p>
          <a:p>
            <a:endParaRPr lang="en-US" b="1" dirty="0"/>
          </a:p>
          <a:p>
            <a:r>
              <a:rPr lang="en-US" b="1" dirty="0"/>
              <a:t>Procedure:</a:t>
            </a:r>
          </a:p>
          <a:p>
            <a:r>
              <a:rPr lang="en-US" b="0"/>
              <a:t>1. Explain </a:t>
            </a:r>
            <a:r>
              <a:rPr lang="en-US" b="0" dirty="0"/>
              <a:t>that in this</a:t>
            </a:r>
            <a:r>
              <a:rPr lang="en-US" b="0" baseline="0" dirty="0"/>
              <a:t> exercise they will hear recordings saying what jobs family members do and where they live. Ask students to copy down the grid in their books</a:t>
            </a:r>
            <a:endParaRPr lang="en-US" b="0" dirty="0"/>
          </a:p>
          <a:p>
            <a:r>
              <a:rPr lang="en-US" b="0" dirty="0"/>
              <a:t>2. Students should tick either the ‘your’ box or the ‘his/her’ box for each question,</a:t>
            </a:r>
            <a:r>
              <a:rPr lang="en-US" b="0" baseline="0" dirty="0"/>
              <a:t> and write the answers in English for the columns about the family member and the job. The number of the house in the final column can be written in number form.</a:t>
            </a:r>
            <a:endParaRPr lang="en-US" b="0" dirty="0"/>
          </a:p>
          <a:p>
            <a:r>
              <a:rPr lang="en-US" b="0" dirty="0"/>
              <a:t>3. Click the button for each question to play the recording. It could be played two or three times.</a:t>
            </a:r>
          </a:p>
          <a:p>
            <a:r>
              <a:rPr lang="en-US" b="0" dirty="0"/>
              <a:t>4. Answers will be revealed</a:t>
            </a:r>
            <a:r>
              <a:rPr lang="en-US" b="0" baseline="0" dirty="0"/>
              <a:t> with a click for each column for each question in order to allow students to give answers for each box.</a:t>
            </a:r>
            <a:endParaRPr lang="en-US" b="0" dirty="0"/>
          </a:p>
          <a:p>
            <a:endParaRPr lang="en-US" b="0" dirty="0"/>
          </a:p>
          <a:p>
            <a:r>
              <a:rPr lang="en-US" b="1" dirty="0"/>
              <a:t>Transcript:</a:t>
            </a:r>
          </a:p>
          <a:p>
            <a:pPr marL="228600" indent="-228600">
              <a:buAutoNum type="arabicPeriod"/>
            </a:pPr>
            <a:r>
              <a:rPr lang="en-US" b="0" baseline="0" dirty="0"/>
              <a:t>Su </a:t>
            </a:r>
            <a:r>
              <a:rPr lang="en-US" b="0" baseline="0" dirty="0" err="1"/>
              <a:t>tío</a:t>
            </a:r>
            <a:r>
              <a:rPr lang="en-US" b="0" baseline="0" dirty="0"/>
              <a:t> </a:t>
            </a:r>
            <a:r>
              <a:rPr lang="en-US" b="0" baseline="0" dirty="0" err="1"/>
              <a:t>es</a:t>
            </a:r>
            <a:r>
              <a:rPr lang="en-US" b="0" baseline="0" dirty="0"/>
              <a:t> </a:t>
            </a:r>
            <a:r>
              <a:rPr lang="en-US" b="0" baseline="0" dirty="0" err="1"/>
              <a:t>abogado</a:t>
            </a:r>
            <a:r>
              <a:rPr lang="en-US" b="0" baseline="0" dirty="0"/>
              <a:t>. Vive en la casa </a:t>
            </a:r>
            <a:r>
              <a:rPr lang="en-US" b="0" baseline="0" dirty="0" err="1"/>
              <a:t>número</a:t>
            </a:r>
            <a:r>
              <a:rPr lang="en-US" b="0" baseline="0" dirty="0"/>
              <a:t> </a:t>
            </a:r>
            <a:r>
              <a:rPr lang="en-US" b="0" baseline="0" dirty="0" err="1"/>
              <a:t>veintisiete</a:t>
            </a:r>
            <a:r>
              <a:rPr lang="en-US" b="0" baseline="0" dirty="0"/>
              <a:t>.</a:t>
            </a:r>
          </a:p>
          <a:p>
            <a:pPr marL="228600" indent="-228600">
              <a:buAutoNum type="arabicPeriod"/>
            </a:pPr>
            <a:r>
              <a:rPr lang="en-US" b="0" baseline="0" dirty="0" err="1"/>
              <a:t>Tus</a:t>
            </a:r>
            <a:r>
              <a:rPr lang="en-US" b="0" baseline="0" dirty="0"/>
              <a:t> </a:t>
            </a:r>
            <a:r>
              <a:rPr lang="en-US" b="0" baseline="0" dirty="0" err="1"/>
              <a:t>primos</a:t>
            </a:r>
            <a:r>
              <a:rPr lang="en-US" b="0" baseline="0" dirty="0"/>
              <a:t> son </a:t>
            </a:r>
            <a:r>
              <a:rPr lang="en-US" b="0" baseline="0" dirty="0" err="1"/>
              <a:t>médicos</a:t>
            </a:r>
            <a:r>
              <a:rPr lang="en-US" b="0" baseline="0" dirty="0"/>
              <a:t>. </a:t>
            </a:r>
            <a:r>
              <a:rPr lang="en-US" b="0" baseline="0" dirty="0" err="1"/>
              <a:t>Viven</a:t>
            </a:r>
            <a:r>
              <a:rPr lang="en-US" b="0" baseline="0" dirty="0"/>
              <a:t> en la casa </a:t>
            </a:r>
            <a:r>
              <a:rPr lang="en-US" b="0" baseline="0" dirty="0" err="1"/>
              <a:t>número</a:t>
            </a:r>
            <a:r>
              <a:rPr lang="en-US" b="0" baseline="0" dirty="0"/>
              <a:t>  </a:t>
            </a:r>
            <a:r>
              <a:rPr lang="en-US" b="0" baseline="0" dirty="0" err="1"/>
              <a:t>veinticuatro</a:t>
            </a:r>
            <a:endParaRPr lang="en-US" b="0" baseline="0" dirty="0"/>
          </a:p>
          <a:p>
            <a:pPr marL="228600" indent="-228600">
              <a:buAutoNum type="arabicPeriod"/>
            </a:pPr>
            <a:r>
              <a:rPr lang="en-US" b="0" baseline="0" dirty="0" err="1"/>
              <a:t>Sus</a:t>
            </a:r>
            <a:r>
              <a:rPr lang="en-US" b="0" baseline="0" dirty="0"/>
              <a:t> </a:t>
            </a:r>
            <a:r>
              <a:rPr lang="en-US" b="0" baseline="0" dirty="0" err="1"/>
              <a:t>tías</a:t>
            </a:r>
            <a:r>
              <a:rPr lang="en-US" b="0" baseline="0" dirty="0"/>
              <a:t> son </a:t>
            </a:r>
            <a:r>
              <a:rPr lang="en-US" b="0" baseline="0" dirty="0" err="1"/>
              <a:t>músicas</a:t>
            </a:r>
            <a:r>
              <a:rPr lang="en-US" b="0" baseline="0" dirty="0"/>
              <a:t>. </a:t>
            </a:r>
            <a:r>
              <a:rPr lang="en-US" b="0" baseline="0" dirty="0" err="1"/>
              <a:t>Viven</a:t>
            </a:r>
            <a:r>
              <a:rPr lang="en-US" b="0" baseline="0" dirty="0"/>
              <a:t> en la casa </a:t>
            </a:r>
            <a:r>
              <a:rPr lang="en-US" b="0" baseline="0" dirty="0" err="1"/>
              <a:t>número</a:t>
            </a:r>
            <a:r>
              <a:rPr lang="en-US" b="0" baseline="0" dirty="0"/>
              <a:t>  </a:t>
            </a:r>
            <a:r>
              <a:rPr lang="en-US" b="0" baseline="0" dirty="0" err="1"/>
              <a:t>veintinueve</a:t>
            </a:r>
            <a:r>
              <a:rPr lang="en-US" b="0" baseline="0" dirty="0"/>
              <a:t>.</a:t>
            </a:r>
          </a:p>
          <a:p>
            <a:pPr marL="228600" indent="-228600">
              <a:buAutoNum type="arabicPeriod"/>
            </a:pPr>
            <a:r>
              <a:rPr lang="en-US" b="0" baseline="0" dirty="0"/>
              <a:t>Su </a:t>
            </a:r>
            <a:r>
              <a:rPr lang="en-US" b="0" baseline="0" dirty="0" err="1"/>
              <a:t>abuela</a:t>
            </a:r>
            <a:r>
              <a:rPr lang="en-US" b="0" baseline="0" dirty="0"/>
              <a:t> </a:t>
            </a:r>
            <a:r>
              <a:rPr lang="en-US" b="0" baseline="0" dirty="0" err="1"/>
              <a:t>es</a:t>
            </a:r>
            <a:r>
              <a:rPr lang="en-US" b="0" baseline="0" dirty="0"/>
              <a:t> </a:t>
            </a:r>
            <a:r>
              <a:rPr lang="en-US" b="0" baseline="0" dirty="0" err="1"/>
              <a:t>autora</a:t>
            </a:r>
            <a:r>
              <a:rPr lang="en-US" b="0" baseline="0" dirty="0"/>
              <a:t>. Vive en la casa </a:t>
            </a:r>
            <a:r>
              <a:rPr lang="en-US" b="0" baseline="0" dirty="0" err="1"/>
              <a:t>número</a:t>
            </a:r>
            <a:r>
              <a:rPr lang="en-US" b="0" baseline="0" dirty="0"/>
              <a:t> </a:t>
            </a:r>
            <a:r>
              <a:rPr lang="en-US" b="0" baseline="0" dirty="0" err="1"/>
              <a:t>veintitrés</a:t>
            </a:r>
            <a:endParaRPr lang="en-US" b="0" baseline="0" dirty="0"/>
          </a:p>
          <a:p>
            <a:pPr marL="228600" indent="-228600">
              <a:buAutoNum type="arabicPeriod"/>
            </a:pPr>
            <a:r>
              <a:rPr lang="en-US" b="0" baseline="0" dirty="0" err="1"/>
              <a:t>Tu</a:t>
            </a:r>
            <a:r>
              <a:rPr lang="en-US" b="0" baseline="0" dirty="0"/>
              <a:t> padre </a:t>
            </a:r>
            <a:r>
              <a:rPr lang="en-US" b="0" baseline="0" dirty="0" err="1"/>
              <a:t>es</a:t>
            </a:r>
            <a:r>
              <a:rPr lang="en-US" b="0" baseline="0" dirty="0"/>
              <a:t> </a:t>
            </a:r>
            <a:r>
              <a:rPr lang="en-US" b="0" baseline="0" dirty="0" err="1"/>
              <a:t>científico</a:t>
            </a:r>
            <a:r>
              <a:rPr lang="en-US" b="0" baseline="0" dirty="0"/>
              <a:t>. Vive en la casa </a:t>
            </a:r>
            <a:r>
              <a:rPr lang="en-US" b="0" baseline="0" dirty="0" err="1"/>
              <a:t>número</a:t>
            </a:r>
            <a:r>
              <a:rPr lang="en-US" b="0" baseline="0" dirty="0"/>
              <a:t> </a:t>
            </a:r>
            <a:r>
              <a:rPr lang="en-US" b="0" baseline="0" dirty="0" err="1"/>
              <a:t>veintiuno</a:t>
            </a:r>
            <a:r>
              <a:rPr lang="en-US" b="0" baseline="0" dirty="0"/>
              <a:t>.</a:t>
            </a:r>
          </a:p>
          <a:p>
            <a:pPr marL="228600" indent="-228600">
              <a:buAutoNum type="arabicPeriod"/>
            </a:pPr>
            <a:r>
              <a:rPr lang="en-US" b="0" baseline="0" dirty="0"/>
              <a:t>Su </a:t>
            </a:r>
            <a:r>
              <a:rPr lang="en-US" b="0" baseline="0" dirty="0" err="1"/>
              <a:t>abuelo</a:t>
            </a:r>
            <a:r>
              <a:rPr lang="en-US" b="0" baseline="0" dirty="0"/>
              <a:t> </a:t>
            </a:r>
            <a:r>
              <a:rPr lang="en-US" b="0" baseline="0" dirty="0" err="1"/>
              <a:t>es</a:t>
            </a:r>
            <a:r>
              <a:rPr lang="en-US" b="0" baseline="0" dirty="0"/>
              <a:t> director. Vive en la casa </a:t>
            </a:r>
            <a:r>
              <a:rPr lang="en-US" b="0" baseline="0" dirty="0" err="1"/>
              <a:t>número</a:t>
            </a:r>
            <a:r>
              <a:rPr lang="en-US" b="0" baseline="0" dirty="0"/>
              <a:t> </a:t>
            </a:r>
            <a:r>
              <a:rPr lang="en-US" b="0" baseline="0" dirty="0" err="1"/>
              <a:t>treinta</a:t>
            </a:r>
            <a:r>
              <a:rPr lang="en-US" b="0" baseline="0" dirty="0"/>
              <a:t>.</a:t>
            </a:r>
          </a:p>
          <a:p>
            <a:pPr marL="0" indent="0">
              <a:buNone/>
            </a:pP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Teachers can choose to</a:t>
            </a:r>
            <a:r>
              <a:rPr lang="en-US" b="1" baseline="0" dirty="0"/>
              <a:t> </a:t>
            </a:r>
            <a:r>
              <a:rPr lang="en-US" b="1" dirty="0"/>
              <a:t>do either</a:t>
            </a:r>
            <a:r>
              <a:rPr lang="en-US" b="1" baseline="0" dirty="0"/>
              <a:t> this reading activity OR the listening activity on the previous slide, which uses the same question content. </a:t>
            </a:r>
            <a:endParaRPr lang="en-US" b="1" dirty="0"/>
          </a:p>
          <a:p>
            <a:endParaRPr lang="en-US" b="1" dirty="0"/>
          </a:p>
          <a:p>
            <a:r>
              <a:rPr lang="en-US" b="1" dirty="0"/>
              <a:t>Timing: </a:t>
            </a:r>
            <a:r>
              <a:rPr lang="en-US" b="0" dirty="0"/>
              <a:t>8 minutes</a:t>
            </a:r>
            <a:br>
              <a:rPr lang="en-US" b="0" dirty="0"/>
            </a:br>
            <a:endParaRPr lang="en-US" b="0" dirty="0"/>
          </a:p>
          <a:p>
            <a:r>
              <a:rPr lang="en-US" b="1" dirty="0"/>
              <a:t>Aim</a:t>
            </a:r>
            <a:r>
              <a:rPr lang="en-US" b="1"/>
              <a:t>:</a:t>
            </a:r>
            <a:r>
              <a:rPr lang="en-US" b="0"/>
              <a:t> to recognise</a:t>
            </a:r>
            <a:r>
              <a:rPr lang="en-US" b="0" baseline="0"/>
              <a:t> ‘your’ or ‘his/her’ </a:t>
            </a:r>
            <a:r>
              <a:rPr lang="en-US" b="0" baseline="0" dirty="0"/>
              <a:t>and translate information on family members, jobs and numbers.</a:t>
            </a:r>
            <a:endParaRPr lang="en-US" b="0" dirty="0"/>
          </a:p>
          <a:p>
            <a:br>
              <a:rPr lang="en-US" b="1" dirty="0"/>
            </a:br>
            <a:r>
              <a:rPr lang="en-US" b="1" dirty="0"/>
              <a:t>Procedure:</a:t>
            </a:r>
          </a:p>
          <a:p>
            <a:r>
              <a:rPr lang="en-US" b="0" dirty="0"/>
              <a:t>1. Tell</a:t>
            </a:r>
            <a:r>
              <a:rPr lang="en-US" b="0" baseline="0" dirty="0"/>
              <a:t> students to copy down a grid, ignoring the first column (the Spanish sentences) </a:t>
            </a:r>
            <a:br>
              <a:rPr lang="en-US" b="0" baseline="0" dirty="0"/>
            </a:br>
            <a:r>
              <a:rPr lang="en-US" b="0" dirty="0"/>
              <a:t>2. Students should tick either the ‘your’ or ‘his/her’ column. They should write out the family member in</a:t>
            </a:r>
            <a:r>
              <a:rPr lang="en-US" b="0" baseline="0" dirty="0"/>
              <a:t> English and the job in English, and the house number in digits.</a:t>
            </a:r>
            <a:endParaRPr lang="en-US" b="0" dirty="0"/>
          </a:p>
          <a:p>
            <a:r>
              <a:rPr lang="en-US" b="0" dirty="0"/>
              <a:t>3. Answers</a:t>
            </a:r>
            <a:r>
              <a:rPr lang="en-US" b="0" baseline="0" dirty="0"/>
              <a:t> will be revealed by clicking for each column for each question to allow teachers to elicit individual answers from students.</a:t>
            </a:r>
            <a:endParaRPr lang="en-US" b="0" dirty="0"/>
          </a:p>
          <a:p>
            <a:endParaRPr lang="en-US" b="0" dirty="0"/>
          </a:p>
          <a:p>
            <a:r>
              <a:rPr lang="en-GB" b="1" dirty="0"/>
              <a:t>Note: </a:t>
            </a:r>
            <a:r>
              <a:rPr lang="en-GB" dirty="0"/>
              <a:t>teachers</a:t>
            </a:r>
            <a:r>
              <a:rPr lang="en-GB" baseline="0" dirty="0"/>
              <a:t> could draw students’ attention to the fact that ‘</a:t>
            </a:r>
            <a:r>
              <a:rPr lang="en-GB" baseline="0" dirty="0" err="1"/>
              <a:t>veintiuno</a:t>
            </a:r>
            <a:r>
              <a:rPr lang="en-GB" baseline="0" dirty="0"/>
              <a:t>’ is used in item 5 (rather than ‘</a:t>
            </a:r>
            <a:r>
              <a:rPr lang="en-GB" baseline="0" dirty="0" err="1"/>
              <a:t>veintiún</a:t>
            </a:r>
            <a:r>
              <a:rPr lang="en-GB" baseline="0" dirty="0"/>
              <a:t>’ or ‘</a:t>
            </a:r>
            <a:r>
              <a:rPr lang="en-GB" baseline="0" dirty="0" err="1"/>
              <a:t>veintiuna</a:t>
            </a:r>
            <a:r>
              <a:rPr lang="en-GB" baseline="0" dirty="0"/>
              <a:t>’) because it does not appear before the noun.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a:t>
            </a:r>
            <a:r>
              <a:rPr lang="en-US" b="1" dirty="0"/>
              <a:t> </a:t>
            </a:r>
            <a:r>
              <a:rPr lang="en-US" b="0" dirty="0"/>
              <a:t>minutes</a:t>
            </a:r>
          </a:p>
          <a:p>
            <a:endParaRPr lang="en-US" b="1" dirty="0"/>
          </a:p>
          <a:p>
            <a:r>
              <a:rPr lang="en-US" b="1" dirty="0"/>
              <a:t>Aim: </a:t>
            </a:r>
            <a:r>
              <a:rPr lang="en-US" b="0" dirty="0"/>
              <a:t>Teach how to use the possessive adjective </a:t>
            </a:r>
            <a:r>
              <a:rPr lang="en-US" b="0"/>
              <a:t>‘nuestro’ and ‘nuestra’</a:t>
            </a:r>
            <a:endParaRPr lang="en-US" b="0" dirty="0"/>
          </a:p>
          <a:p>
            <a:endParaRPr lang="en-US" b="1" dirty="0"/>
          </a:p>
          <a:p>
            <a:r>
              <a:rPr lang="en-US" b="1" dirty="0"/>
              <a:t>Procedure:</a:t>
            </a:r>
          </a:p>
          <a:p>
            <a:pPr marL="228600" indent="-228600">
              <a:buAutoNum type="arabicPeriod"/>
            </a:pPr>
            <a:r>
              <a:rPr lang="en-US" b="0" dirty="0"/>
              <a:t>Click</a:t>
            </a:r>
            <a:r>
              <a:rPr lang="en-US" b="0" baseline="0" dirty="0"/>
              <a:t> to show the explanation of </a:t>
            </a:r>
            <a:r>
              <a:rPr lang="en-US" b="0" i="1" baseline="0" dirty="0" err="1"/>
              <a:t>nuestro</a:t>
            </a:r>
            <a:r>
              <a:rPr lang="en-US" b="0" baseline="0" dirty="0"/>
              <a:t> use in the singular. Show how</a:t>
            </a:r>
            <a:r>
              <a:rPr lang="en-US" b="0" i="1" baseline="0" dirty="0"/>
              <a:t> </a:t>
            </a:r>
            <a:r>
              <a:rPr lang="en-US" b="0" i="1" baseline="0" dirty="0" err="1"/>
              <a:t>nuestro</a:t>
            </a:r>
            <a:r>
              <a:rPr lang="en-US" b="0" i="1" baseline="0" dirty="0"/>
              <a:t> </a:t>
            </a:r>
            <a:r>
              <a:rPr lang="en-US" b="0" baseline="0" dirty="0"/>
              <a:t>will agree with the gender of the noun that it is describing.</a:t>
            </a:r>
          </a:p>
          <a:p>
            <a:pPr marL="228600" indent="-228600">
              <a:buAutoNum type="arabicPeriod"/>
            </a:pPr>
            <a:r>
              <a:rPr lang="en-US" b="0" baseline="0" dirty="0"/>
              <a:t>Click to show examples. Click to show the Spanish, then you can ask what the phrase means, before clicking to reveal. There are two examples.  It could be worth some quick practice here with other family members, e.g., ‘¿</a:t>
            </a:r>
            <a:r>
              <a:rPr lang="en-US" b="0" baseline="0" dirty="0" err="1"/>
              <a:t>Cómo</a:t>
            </a:r>
            <a:r>
              <a:rPr lang="en-US" b="0" baseline="0" dirty="0"/>
              <a:t> se dice ‘</a:t>
            </a:r>
            <a:r>
              <a:rPr lang="en-US" b="0" baseline="0"/>
              <a:t>our father’, </a:t>
            </a:r>
            <a:r>
              <a:rPr lang="en-US" b="0" baseline="0" dirty="0"/>
              <a:t>‘our mother’, ‘our grandmother’, ‘our </a:t>
            </a:r>
            <a:r>
              <a:rPr lang="en-US" b="0" baseline="0"/>
              <a:t>grandfather’? etc.</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1"/>
              <a:t>: </a:t>
            </a:r>
            <a:r>
              <a:rPr lang="en-US" b="0"/>
              <a:t>7 </a:t>
            </a:r>
            <a:r>
              <a:rPr lang="en-US" b="0" dirty="0"/>
              <a:t>minutes </a:t>
            </a:r>
          </a:p>
          <a:p>
            <a:endParaRPr lang="en-US" b="1" dirty="0"/>
          </a:p>
          <a:p>
            <a:r>
              <a:rPr lang="en-US" b="1" dirty="0"/>
              <a:t>Aim:</a:t>
            </a:r>
            <a:r>
              <a:rPr lang="en-US" b="1" baseline="0" dirty="0"/>
              <a:t> </a:t>
            </a:r>
            <a:r>
              <a:rPr lang="en-GB" sz="1200" b="0" kern="1200" baseline="0" dirty="0">
                <a:solidFill>
                  <a:schemeClr val="tx1"/>
                </a:solidFill>
                <a:effectLst/>
                <a:latin typeface="+mn-lt"/>
                <a:ea typeface="+mn-ea"/>
                <a:cs typeface="+mn-cs"/>
              </a:rPr>
              <a:t>T</a:t>
            </a:r>
            <a:r>
              <a:rPr lang="en-GB" sz="1200" kern="1200" dirty="0">
                <a:solidFill>
                  <a:schemeClr val="tx1"/>
                </a:solidFill>
                <a:effectLst/>
                <a:latin typeface="+mn-lt"/>
                <a:ea typeface="+mn-ea"/>
                <a:cs typeface="+mn-cs"/>
              </a:rPr>
              <a:t>o apply gender agreement rules to ‘</a:t>
            </a:r>
            <a:r>
              <a:rPr lang="en-GB" sz="1200" kern="1200" dirty="0" err="1">
                <a:solidFill>
                  <a:schemeClr val="tx1"/>
                </a:solidFill>
                <a:effectLst/>
                <a:latin typeface="+mn-lt"/>
                <a:ea typeface="+mn-ea"/>
                <a:cs typeface="+mn-cs"/>
              </a:rPr>
              <a:t>nuestro</a:t>
            </a:r>
            <a:r>
              <a:rPr lang="en-GB" sz="1200" kern="1200" dirty="0">
                <a:solidFill>
                  <a:schemeClr val="tx1"/>
                </a:solidFill>
                <a:effectLst/>
                <a:latin typeface="+mn-lt"/>
                <a:ea typeface="+mn-ea"/>
                <a:cs typeface="+mn-cs"/>
              </a:rPr>
              <a:t>’ to</a:t>
            </a:r>
            <a:r>
              <a:rPr lang="en-GB" sz="1200" kern="1200" baseline="0" dirty="0">
                <a:solidFill>
                  <a:schemeClr val="tx1"/>
                </a:solidFill>
                <a:effectLst/>
                <a:latin typeface="+mn-lt"/>
                <a:ea typeface="+mn-ea"/>
                <a:cs typeface="+mn-cs"/>
              </a:rPr>
              <a:t> decide </a:t>
            </a:r>
            <a:r>
              <a:rPr lang="en-GB" sz="1200" kern="1200" dirty="0">
                <a:solidFill>
                  <a:schemeClr val="tx1"/>
                </a:solidFill>
                <a:effectLst/>
                <a:latin typeface="+mn-lt"/>
                <a:ea typeface="+mn-ea"/>
                <a:cs typeface="+mn-cs"/>
              </a:rPr>
              <a:t>which noun is correct. To also use the gender </a:t>
            </a:r>
            <a:r>
              <a:rPr lang="en-GB" sz="1200" kern="1200">
                <a:solidFill>
                  <a:schemeClr val="tx1"/>
                </a:solidFill>
                <a:effectLst/>
                <a:latin typeface="+mn-lt"/>
                <a:ea typeface="+mn-ea"/>
                <a:cs typeface="+mn-cs"/>
              </a:rPr>
              <a:t>marking to </a:t>
            </a:r>
            <a:r>
              <a:rPr lang="en-GB" sz="1200" kern="1200" dirty="0">
                <a:solidFill>
                  <a:schemeClr val="tx1"/>
                </a:solidFill>
                <a:effectLst/>
                <a:latin typeface="+mn-lt"/>
                <a:ea typeface="+mn-ea"/>
                <a:cs typeface="+mn-cs"/>
              </a:rPr>
              <a:t>decide which job is correct and to consolidate understanding of vocabulary (numbers and family members).</a:t>
            </a:r>
          </a:p>
          <a:p>
            <a:endParaRPr lang="en-US" b="1" dirty="0"/>
          </a:p>
          <a:p>
            <a:r>
              <a:rPr lang="en-US" b="1" dirty="0"/>
              <a:t>Procedure:</a:t>
            </a:r>
          </a:p>
          <a:p>
            <a:r>
              <a:rPr lang="en-US" b="0" dirty="0"/>
              <a:t>1. Students should copy the grid into their books. For the ¿</a:t>
            </a:r>
            <a:r>
              <a:rPr lang="en-US" b="0" dirty="0" err="1"/>
              <a:t>Quién</a:t>
            </a:r>
            <a:r>
              <a:rPr lang="en-US" b="0" baseline="0" dirty="0"/>
              <a:t> </a:t>
            </a:r>
            <a:r>
              <a:rPr lang="en-US" b="0" baseline="0" dirty="0" err="1"/>
              <a:t>es</a:t>
            </a:r>
            <a:r>
              <a:rPr lang="en-US" b="0" baseline="0" dirty="0"/>
              <a:t>? and ¿</a:t>
            </a:r>
            <a:r>
              <a:rPr lang="en-US" b="0" baseline="0" dirty="0" err="1"/>
              <a:t>Qué</a:t>
            </a:r>
            <a:r>
              <a:rPr lang="en-US" b="0" baseline="0" dirty="0"/>
              <a:t> </a:t>
            </a:r>
            <a:r>
              <a:rPr lang="en-US" b="0" baseline="0" dirty="0" err="1"/>
              <a:t>trabajo</a:t>
            </a:r>
            <a:r>
              <a:rPr lang="en-US" b="0" baseline="0" dirty="0"/>
              <a:t> </a:t>
            </a:r>
            <a:r>
              <a:rPr lang="en-US" b="0" baseline="0" dirty="0" err="1"/>
              <a:t>tiene</a:t>
            </a:r>
            <a:r>
              <a:rPr lang="en-US" b="0" baseline="0" dirty="0"/>
              <a:t>? Students could just leave blank and just write the correct answer.</a:t>
            </a:r>
            <a:endParaRPr lang="en-US" b="0" dirty="0"/>
          </a:p>
          <a:p>
            <a:r>
              <a:rPr lang="en-US" b="0" dirty="0"/>
              <a:t>2. Students will </a:t>
            </a:r>
            <a:r>
              <a:rPr lang="en-US" b="0" baseline="0" dirty="0"/>
              <a:t>hear the sentence with the family member bleeped out. They will need to pay attention to the possessive adjective (</a:t>
            </a:r>
            <a:r>
              <a:rPr lang="en-US" b="0" baseline="0" dirty="0" err="1"/>
              <a:t>nuestro</a:t>
            </a:r>
            <a:r>
              <a:rPr lang="en-US" b="0" baseline="0" dirty="0"/>
              <a:t> or </a:t>
            </a:r>
            <a:r>
              <a:rPr lang="en-US" b="0" baseline="0" dirty="0" err="1"/>
              <a:t>nuestra</a:t>
            </a:r>
            <a:r>
              <a:rPr lang="en-US" b="0" baseline="0" dirty="0"/>
              <a:t>) to establish who the correct family member is. Students </a:t>
            </a:r>
            <a:r>
              <a:rPr lang="en-US" b="0" baseline="0"/>
              <a:t>should also write </a:t>
            </a:r>
            <a:r>
              <a:rPr lang="en-US" b="0" baseline="0" dirty="0"/>
              <a:t>either ‘</a:t>
            </a:r>
            <a:r>
              <a:rPr lang="en-US" b="0" baseline="0" dirty="0" err="1"/>
              <a:t>nuestro</a:t>
            </a:r>
            <a:r>
              <a:rPr lang="en-US" b="0" baseline="0" dirty="0"/>
              <a:t>’ or ‘</a:t>
            </a:r>
            <a:r>
              <a:rPr lang="en-US" b="0" baseline="0" dirty="0" err="1"/>
              <a:t>nuestra</a:t>
            </a:r>
            <a:r>
              <a:rPr lang="en-US" b="0" baseline="0" dirty="0"/>
              <a:t>’ in the first column and then the correct family member in the second.</a:t>
            </a:r>
          </a:p>
          <a:p>
            <a:r>
              <a:rPr lang="en-US" b="0" baseline="0" dirty="0"/>
              <a:t>3. Students listen again. This time they decide how old the person is and what their job must be (based on the gender of the possessive adjective), as the sentence ending is incomplete. They add this information to the third and fourth columns.</a:t>
            </a:r>
          </a:p>
          <a:p>
            <a:r>
              <a:rPr lang="en-US" b="0" dirty="0"/>
              <a:t>4.</a:t>
            </a:r>
            <a:r>
              <a:rPr lang="en-US" b="0" baseline="0" dirty="0"/>
              <a:t> Each answer will be revealed for each question by clicking so that teachers can elicit individual answers from students. The beige action buttons can be clicked to play the full sentence.</a:t>
            </a:r>
            <a:endParaRPr lang="en-US" b="0" dirty="0"/>
          </a:p>
          <a:p>
            <a:r>
              <a:rPr lang="en-US" b="0" dirty="0"/>
              <a:t>5. It might be worth asking which question gives an unlikely age answer (number 2, not many 22 year old grandmothers!)</a:t>
            </a:r>
          </a:p>
          <a:p>
            <a:r>
              <a:rPr lang="en-US" b="0" dirty="0"/>
              <a:t>6. Sentences</a:t>
            </a:r>
            <a:r>
              <a:rPr lang="en-US" b="0" baseline="0" dirty="0"/>
              <a:t> can be translated after the correct answers have been revealed.</a:t>
            </a:r>
            <a:endParaRPr lang="en-US" b="0" dirty="0"/>
          </a:p>
          <a:p>
            <a:endParaRPr lang="en-US" b="0" dirty="0"/>
          </a:p>
          <a:p>
            <a:r>
              <a:rPr lang="en-US" b="1" dirty="0"/>
              <a:t>Transcript:</a:t>
            </a:r>
          </a:p>
          <a:p>
            <a:r>
              <a:rPr lang="en-US" b="0" baseline="0" dirty="0"/>
              <a:t>Words in brackets are </a:t>
            </a:r>
            <a:r>
              <a:rPr lang="en-US" b="0" baseline="0"/>
              <a:t>bleeped out.</a:t>
            </a:r>
            <a:endParaRPr lang="en-US" b="0" dirty="0"/>
          </a:p>
          <a:p>
            <a:endParaRPr lang="en-US" b="1" dirty="0"/>
          </a:p>
          <a:p>
            <a:pPr marL="228600" indent="-228600">
              <a:buAutoNum type="arabicPeriod"/>
            </a:pPr>
            <a:r>
              <a:rPr lang="en-US" b="0" dirty="0"/>
              <a:t>Nuestra</a:t>
            </a:r>
            <a:r>
              <a:rPr lang="en-US" b="0" baseline="0" dirty="0"/>
              <a:t> [</a:t>
            </a:r>
            <a:r>
              <a:rPr lang="en-US" b="0" baseline="0" dirty="0" err="1"/>
              <a:t>hija</a:t>
            </a:r>
            <a:r>
              <a:rPr lang="en-US" b="0" baseline="0" dirty="0"/>
              <a:t>] </a:t>
            </a:r>
            <a:r>
              <a:rPr lang="en-US" b="0" baseline="0" dirty="0" err="1"/>
              <a:t>tiene</a:t>
            </a:r>
            <a:r>
              <a:rPr lang="en-US" b="0" baseline="0" dirty="0"/>
              <a:t> </a:t>
            </a:r>
            <a:r>
              <a:rPr lang="en-US" b="0" baseline="0" dirty="0" err="1"/>
              <a:t>veintiséis</a:t>
            </a:r>
            <a:r>
              <a:rPr lang="en-US" b="0" baseline="0" dirty="0"/>
              <a:t> </a:t>
            </a:r>
            <a:r>
              <a:rPr lang="en-US" b="0" baseline="0" dirty="0" err="1"/>
              <a:t>años</a:t>
            </a:r>
            <a:r>
              <a:rPr lang="en-US" b="0" baseline="0" dirty="0"/>
              <a:t>. Es...</a:t>
            </a:r>
          </a:p>
          <a:p>
            <a:pPr marL="228600" indent="-228600">
              <a:buAutoNum type="arabicPeriod"/>
            </a:pPr>
            <a:r>
              <a:rPr lang="en-US" b="0" baseline="0" dirty="0"/>
              <a:t>Nuestra [abuela] </a:t>
            </a:r>
            <a:r>
              <a:rPr lang="en-US" b="0" baseline="0" dirty="0" err="1"/>
              <a:t>tiene</a:t>
            </a:r>
            <a:r>
              <a:rPr lang="en-US" b="0" baseline="0" dirty="0"/>
              <a:t> </a:t>
            </a:r>
            <a:r>
              <a:rPr lang="en-US" b="0" baseline="0" dirty="0" err="1"/>
              <a:t>veintidós</a:t>
            </a:r>
            <a:r>
              <a:rPr lang="en-US" b="0" baseline="0" dirty="0"/>
              <a:t> </a:t>
            </a:r>
            <a:r>
              <a:rPr lang="en-US" b="0" baseline="0" dirty="0" err="1"/>
              <a:t>años</a:t>
            </a:r>
            <a:r>
              <a:rPr lang="en-US" b="0" baseline="0" dirty="0"/>
              <a:t>. Es…</a:t>
            </a:r>
          </a:p>
          <a:p>
            <a:pPr marL="228600" indent="-228600">
              <a:buAutoNum type="arabicPeriod"/>
            </a:pPr>
            <a:r>
              <a:rPr lang="en-US" b="0" baseline="0" dirty="0" err="1"/>
              <a:t>Nuestro</a:t>
            </a:r>
            <a:r>
              <a:rPr lang="en-US" b="0" baseline="0" dirty="0"/>
              <a:t> [primo] </a:t>
            </a:r>
            <a:r>
              <a:rPr lang="en-US" b="0" baseline="0" dirty="0" err="1"/>
              <a:t>tiene</a:t>
            </a:r>
            <a:r>
              <a:rPr lang="en-US" b="0" baseline="0" dirty="0"/>
              <a:t> </a:t>
            </a:r>
            <a:r>
              <a:rPr lang="en-US" b="0" baseline="0" dirty="0" err="1"/>
              <a:t>veinticinco</a:t>
            </a:r>
            <a:r>
              <a:rPr lang="en-US" b="0" baseline="0" dirty="0"/>
              <a:t> </a:t>
            </a:r>
            <a:r>
              <a:rPr lang="en-US" b="0" baseline="0" dirty="0" err="1"/>
              <a:t>años</a:t>
            </a:r>
            <a:r>
              <a:rPr lang="en-US" b="0" baseline="0" dirty="0"/>
              <a:t>. Es…</a:t>
            </a:r>
          </a:p>
          <a:p>
            <a:pPr marL="228600" indent="-228600">
              <a:buAutoNum type="arabicPeriod"/>
            </a:pPr>
            <a:r>
              <a:rPr lang="en-US" b="0" baseline="0" dirty="0"/>
              <a:t>Nuestra [</a:t>
            </a:r>
            <a:r>
              <a:rPr lang="en-US" b="0" baseline="0" dirty="0" err="1"/>
              <a:t>tía</a:t>
            </a:r>
            <a:r>
              <a:rPr lang="en-US" b="0" baseline="0" dirty="0"/>
              <a:t>] </a:t>
            </a:r>
            <a:r>
              <a:rPr lang="en-US" b="0" baseline="0" dirty="0" err="1"/>
              <a:t>tiene</a:t>
            </a:r>
            <a:r>
              <a:rPr lang="en-US" b="0" baseline="0" dirty="0"/>
              <a:t> </a:t>
            </a:r>
            <a:r>
              <a:rPr lang="en-US" b="0" baseline="0" dirty="0" err="1"/>
              <a:t>veintiocho</a:t>
            </a:r>
            <a:r>
              <a:rPr lang="en-US" b="0" baseline="0" dirty="0"/>
              <a:t> </a:t>
            </a:r>
            <a:r>
              <a:rPr lang="en-US" b="0" baseline="0" dirty="0" err="1"/>
              <a:t>años</a:t>
            </a:r>
            <a:r>
              <a:rPr lang="en-US" b="0" baseline="0" dirty="0"/>
              <a:t>. Es…</a:t>
            </a:r>
          </a:p>
          <a:p>
            <a:pPr marL="228600" indent="-228600">
              <a:buAutoNum type="arabicPeriod"/>
            </a:pPr>
            <a:r>
              <a:rPr lang="en-US" b="0" baseline="0" dirty="0" err="1"/>
              <a:t>Nuestro</a:t>
            </a:r>
            <a:r>
              <a:rPr lang="en-US" b="0" baseline="0" dirty="0"/>
              <a:t> [</a:t>
            </a:r>
            <a:r>
              <a:rPr lang="en-US" b="0" baseline="0" dirty="0" err="1"/>
              <a:t>hijo</a:t>
            </a:r>
            <a:r>
              <a:rPr lang="en-US" b="0" baseline="0" dirty="0"/>
              <a:t>] </a:t>
            </a:r>
            <a:r>
              <a:rPr lang="en-US" b="0" baseline="0" dirty="0" err="1"/>
              <a:t>tiene</a:t>
            </a:r>
            <a:r>
              <a:rPr lang="en-US" b="0" baseline="0" dirty="0"/>
              <a:t> </a:t>
            </a:r>
            <a:r>
              <a:rPr lang="en-US" b="0" baseline="0" dirty="0" err="1"/>
              <a:t>veinte</a:t>
            </a:r>
            <a:r>
              <a:rPr lang="en-US" b="0" baseline="0" dirty="0"/>
              <a:t> </a:t>
            </a:r>
            <a:r>
              <a:rPr lang="en-US" b="0" baseline="0" dirty="0" err="1"/>
              <a:t>años</a:t>
            </a:r>
            <a:r>
              <a:rPr lang="en-US" b="0" baseline="0" dirty="0"/>
              <a:t>. Es…</a:t>
            </a:r>
          </a:p>
          <a:p>
            <a:pPr marL="228600" indent="-228600">
              <a:buAutoNum type="arabicPeriod"/>
            </a:pPr>
            <a:r>
              <a:rPr lang="en-US" b="0" baseline="0" dirty="0" err="1"/>
              <a:t>Nuestro</a:t>
            </a:r>
            <a:r>
              <a:rPr lang="en-US" b="0" baseline="0" dirty="0"/>
              <a:t> [amigo] </a:t>
            </a:r>
            <a:r>
              <a:rPr lang="en-US" b="0" baseline="0" dirty="0" err="1"/>
              <a:t>tiene</a:t>
            </a:r>
            <a:r>
              <a:rPr lang="en-US" b="0" baseline="0" dirty="0"/>
              <a:t> </a:t>
            </a:r>
            <a:r>
              <a:rPr lang="en-US" b="0" baseline="0" dirty="0" err="1"/>
              <a:t>veintisiete</a:t>
            </a:r>
            <a:r>
              <a:rPr lang="en-US" b="0" baseline="0" dirty="0"/>
              <a:t> </a:t>
            </a:r>
            <a:r>
              <a:rPr lang="en-US" b="0" baseline="0" dirty="0" err="1"/>
              <a:t>años</a:t>
            </a:r>
            <a:r>
              <a:rPr lang="en-US" b="0" baseline="0" dirty="0"/>
              <a:t>. Es…</a:t>
            </a:r>
          </a:p>
          <a:p>
            <a:pPr marL="228600" indent="-228600">
              <a:buAutoNum type="arabicPeriod"/>
            </a:pPr>
            <a:endParaRPr lang="en-US" b="0" dirty="0"/>
          </a:p>
          <a:p>
            <a:r>
              <a:rPr lang="en-US" b="1" dirty="0"/>
              <a:t>Answer</a:t>
            </a:r>
            <a:r>
              <a:rPr lang="en-US" b="1" baseline="0" dirty="0"/>
              <a:t>s</a:t>
            </a:r>
            <a:endParaRPr lang="en-US" b="1" dirty="0"/>
          </a:p>
          <a:p>
            <a:pPr marL="228600" indent="-228600">
              <a:buAutoNum type="arabicPeriod"/>
            </a:pPr>
            <a:r>
              <a:rPr lang="en-US" b="0" dirty="0"/>
              <a:t>Nuestra</a:t>
            </a:r>
            <a:r>
              <a:rPr lang="en-US" b="0" baseline="0" dirty="0"/>
              <a:t> </a:t>
            </a:r>
            <a:r>
              <a:rPr lang="en-US" b="0" baseline="0" dirty="0" err="1"/>
              <a:t>hija</a:t>
            </a:r>
            <a:r>
              <a:rPr lang="en-US" b="0" baseline="0" dirty="0"/>
              <a:t> </a:t>
            </a:r>
            <a:r>
              <a:rPr lang="en-US" b="0" baseline="0" dirty="0" err="1"/>
              <a:t>tiene</a:t>
            </a:r>
            <a:r>
              <a:rPr lang="en-US" b="0" baseline="0" dirty="0"/>
              <a:t> </a:t>
            </a:r>
            <a:r>
              <a:rPr lang="en-US" b="0" baseline="0" dirty="0" err="1"/>
              <a:t>veintiséis</a:t>
            </a:r>
            <a:r>
              <a:rPr lang="en-US" b="0" baseline="0" dirty="0"/>
              <a:t> </a:t>
            </a:r>
            <a:r>
              <a:rPr lang="en-US" b="0" baseline="0" dirty="0" err="1"/>
              <a:t>años</a:t>
            </a:r>
            <a:r>
              <a:rPr lang="en-US" b="0" baseline="0" dirty="0"/>
              <a:t>. Es </a:t>
            </a:r>
            <a:r>
              <a:rPr lang="en-US" b="0" baseline="0" dirty="0" err="1"/>
              <a:t>médica</a:t>
            </a:r>
            <a:r>
              <a:rPr lang="en-US" b="0" baseline="0" dirty="0"/>
              <a:t>.</a:t>
            </a:r>
          </a:p>
          <a:p>
            <a:pPr marL="228600" indent="-228600">
              <a:buAutoNum type="arabicPeriod"/>
            </a:pPr>
            <a:r>
              <a:rPr lang="en-US" b="0" baseline="0" dirty="0"/>
              <a:t>Nuestra abuela </a:t>
            </a:r>
            <a:r>
              <a:rPr lang="en-US" b="0" baseline="0" dirty="0" err="1"/>
              <a:t>tiene</a:t>
            </a:r>
            <a:r>
              <a:rPr lang="en-US" b="0" baseline="0" dirty="0"/>
              <a:t> </a:t>
            </a:r>
            <a:r>
              <a:rPr lang="en-US" b="0" baseline="0" dirty="0" err="1"/>
              <a:t>veintidós</a:t>
            </a:r>
            <a:r>
              <a:rPr lang="en-US" b="0" baseline="0" dirty="0"/>
              <a:t> </a:t>
            </a:r>
            <a:r>
              <a:rPr lang="en-US" b="0" baseline="0" dirty="0" err="1"/>
              <a:t>años</a:t>
            </a:r>
            <a:r>
              <a:rPr lang="en-US" b="0" baseline="0" dirty="0"/>
              <a:t>. Es </a:t>
            </a:r>
            <a:r>
              <a:rPr lang="en-US" b="0" baseline="0" dirty="0" err="1"/>
              <a:t>científica</a:t>
            </a:r>
            <a:r>
              <a:rPr lang="en-US" b="0" baseline="0" dirty="0"/>
              <a:t>.</a:t>
            </a:r>
          </a:p>
          <a:p>
            <a:pPr marL="228600" indent="-228600">
              <a:buAutoNum type="arabicPeriod"/>
            </a:pPr>
            <a:r>
              <a:rPr lang="en-US" b="0" baseline="0" dirty="0" err="1"/>
              <a:t>Nuestro</a:t>
            </a:r>
            <a:r>
              <a:rPr lang="en-US" b="0" baseline="0" dirty="0"/>
              <a:t> primo </a:t>
            </a:r>
            <a:r>
              <a:rPr lang="en-US" b="0" baseline="0" dirty="0" err="1"/>
              <a:t>tiene</a:t>
            </a:r>
            <a:r>
              <a:rPr lang="en-US" b="0" baseline="0" dirty="0"/>
              <a:t> </a:t>
            </a:r>
            <a:r>
              <a:rPr lang="en-US" b="0" baseline="0" dirty="0" err="1"/>
              <a:t>veinticinco</a:t>
            </a:r>
            <a:r>
              <a:rPr lang="en-US" b="0" baseline="0" dirty="0"/>
              <a:t> </a:t>
            </a:r>
            <a:r>
              <a:rPr lang="en-US" b="0" baseline="0" dirty="0" err="1"/>
              <a:t>años</a:t>
            </a:r>
            <a:r>
              <a:rPr lang="en-US" b="0" baseline="0" dirty="0"/>
              <a:t>. Es </a:t>
            </a:r>
            <a:r>
              <a:rPr lang="en-US" b="0" baseline="0" dirty="0" err="1"/>
              <a:t>autor</a:t>
            </a:r>
            <a:r>
              <a:rPr lang="en-US" b="0" baseline="0" dirty="0"/>
              <a:t>.</a:t>
            </a:r>
          </a:p>
          <a:p>
            <a:pPr marL="228600" indent="-228600">
              <a:buAutoNum type="arabicPeriod"/>
            </a:pPr>
            <a:r>
              <a:rPr lang="en-US" b="0" baseline="0" dirty="0"/>
              <a:t>Nuestra </a:t>
            </a:r>
            <a:r>
              <a:rPr lang="en-US" b="0" baseline="0" dirty="0" err="1"/>
              <a:t>tía</a:t>
            </a:r>
            <a:r>
              <a:rPr lang="en-US" b="0" baseline="0" dirty="0"/>
              <a:t> </a:t>
            </a:r>
            <a:r>
              <a:rPr lang="en-US" b="0" baseline="0" dirty="0" err="1"/>
              <a:t>tiene</a:t>
            </a:r>
            <a:r>
              <a:rPr lang="en-US" b="0" baseline="0" dirty="0"/>
              <a:t> </a:t>
            </a:r>
            <a:r>
              <a:rPr lang="en-US" b="0" baseline="0" dirty="0" err="1"/>
              <a:t>veintiocho</a:t>
            </a:r>
            <a:r>
              <a:rPr lang="en-US" b="0" baseline="0" dirty="0"/>
              <a:t> </a:t>
            </a:r>
            <a:r>
              <a:rPr lang="en-US" b="0" baseline="0" dirty="0" err="1"/>
              <a:t>años</a:t>
            </a:r>
            <a:r>
              <a:rPr lang="en-US" b="0" baseline="0" dirty="0"/>
              <a:t>. Es </a:t>
            </a:r>
            <a:r>
              <a:rPr lang="en-US" b="0" baseline="0" dirty="0" err="1"/>
              <a:t>directora</a:t>
            </a:r>
            <a:r>
              <a:rPr lang="en-US" b="0" baseline="0" dirty="0"/>
              <a:t>.</a:t>
            </a:r>
          </a:p>
          <a:p>
            <a:pPr marL="228600" indent="-228600">
              <a:buAutoNum type="arabicPeriod"/>
            </a:pPr>
            <a:r>
              <a:rPr lang="en-US" b="0" baseline="0" dirty="0" err="1"/>
              <a:t>Nuestro</a:t>
            </a:r>
            <a:r>
              <a:rPr lang="en-US" b="0" baseline="0" dirty="0"/>
              <a:t> </a:t>
            </a:r>
            <a:r>
              <a:rPr lang="en-US" b="0" baseline="0" dirty="0" err="1"/>
              <a:t>hijo</a:t>
            </a:r>
            <a:r>
              <a:rPr lang="en-US" b="0" baseline="0" dirty="0"/>
              <a:t> </a:t>
            </a:r>
            <a:r>
              <a:rPr lang="en-US" b="0" baseline="0" dirty="0" err="1"/>
              <a:t>tiene</a:t>
            </a:r>
            <a:r>
              <a:rPr lang="en-US" b="0" baseline="0" dirty="0"/>
              <a:t> </a:t>
            </a:r>
            <a:r>
              <a:rPr lang="en-US" b="0" baseline="0" dirty="0" err="1"/>
              <a:t>veinte</a:t>
            </a:r>
            <a:r>
              <a:rPr lang="en-US" b="0" baseline="0" dirty="0"/>
              <a:t> </a:t>
            </a:r>
            <a:r>
              <a:rPr lang="en-US" b="0" baseline="0" dirty="0" err="1"/>
              <a:t>años</a:t>
            </a:r>
            <a:r>
              <a:rPr lang="en-US" b="0" baseline="0" dirty="0"/>
              <a:t>. Es </a:t>
            </a:r>
            <a:r>
              <a:rPr lang="en-US" b="0" baseline="0" dirty="0" err="1"/>
              <a:t>músico</a:t>
            </a:r>
            <a:r>
              <a:rPr lang="en-US" b="0" baseline="0" dirty="0"/>
              <a:t>.</a:t>
            </a:r>
          </a:p>
          <a:p>
            <a:pPr marL="228600" indent="-228600">
              <a:buAutoNum type="arabicPeriod"/>
            </a:pPr>
            <a:r>
              <a:rPr lang="en-US" b="0" baseline="0" dirty="0" err="1"/>
              <a:t>Nuestro</a:t>
            </a:r>
            <a:r>
              <a:rPr lang="en-US" b="0" baseline="0" dirty="0"/>
              <a:t> amigo </a:t>
            </a:r>
            <a:r>
              <a:rPr lang="en-US" b="0" baseline="0" dirty="0" err="1"/>
              <a:t>tiene</a:t>
            </a:r>
            <a:r>
              <a:rPr lang="en-US" b="0" baseline="0" dirty="0"/>
              <a:t> </a:t>
            </a:r>
            <a:r>
              <a:rPr lang="en-US" b="0" baseline="0" dirty="0" err="1"/>
              <a:t>veintisiete</a:t>
            </a:r>
            <a:r>
              <a:rPr lang="en-US" b="0" baseline="0" dirty="0"/>
              <a:t> </a:t>
            </a:r>
            <a:r>
              <a:rPr lang="en-US" b="0" baseline="0" dirty="0" err="1"/>
              <a:t>años</a:t>
            </a:r>
            <a:r>
              <a:rPr lang="en-US" b="0" baseline="0" dirty="0"/>
              <a:t>. Es abogado.</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1"/>
              <a:t>: </a:t>
            </a:r>
            <a:r>
              <a:rPr lang="en-US" b="0"/>
              <a:t>12 </a:t>
            </a:r>
            <a:r>
              <a:rPr lang="en-US" b="0" dirty="0"/>
              <a:t>minutes</a:t>
            </a:r>
          </a:p>
          <a:p>
            <a:endParaRPr lang="en-US" b="1" dirty="0"/>
          </a:p>
          <a:p>
            <a:r>
              <a:rPr lang="en-US" b="1" dirty="0"/>
              <a:t>Aim: </a:t>
            </a:r>
            <a:r>
              <a:rPr lang="en-US" b="0" dirty="0"/>
              <a:t>Speaking and listening practice</a:t>
            </a:r>
            <a:r>
              <a:rPr lang="en-US" b="0" baseline="0" dirty="0"/>
              <a:t> of jobs, numbers, possessive pronouns ‘</a:t>
            </a:r>
            <a:r>
              <a:rPr lang="en-US" b="0" baseline="0" dirty="0" err="1"/>
              <a:t>su</a:t>
            </a:r>
            <a:r>
              <a:rPr lang="en-US" b="0" baseline="0" dirty="0"/>
              <a:t>’ and ‘</a:t>
            </a:r>
            <a:r>
              <a:rPr lang="en-US" b="0" baseline="0" dirty="0" err="1"/>
              <a:t>nuestro</a:t>
            </a:r>
            <a:r>
              <a:rPr lang="en-US" b="0" baseline="0" dirty="0"/>
              <a:t>’ and family members</a:t>
            </a:r>
            <a:endParaRPr lang="en-US" b="0" dirty="0"/>
          </a:p>
          <a:p>
            <a:endParaRPr lang="en-US" b="1" dirty="0"/>
          </a:p>
          <a:p>
            <a:r>
              <a:rPr lang="en-US" b="1" dirty="0"/>
              <a:t>Procedure:</a:t>
            </a:r>
          </a:p>
          <a:p>
            <a:r>
              <a:rPr lang="en-US" b="0" dirty="0"/>
              <a:t>1. Students</a:t>
            </a:r>
            <a:r>
              <a:rPr lang="en-US" b="0" baseline="0" dirty="0"/>
              <a:t> work in pairs. Give out a Person A and person B sheet to the pairs. On one side students should have 6 prompts, and on the other they should have 8 answer cards.</a:t>
            </a:r>
            <a:endParaRPr lang="en-US" b="0" dirty="0"/>
          </a:p>
          <a:p>
            <a:r>
              <a:rPr lang="en-US" b="0" dirty="0"/>
              <a:t>2. Person A reads out their prompt</a:t>
            </a:r>
            <a:r>
              <a:rPr lang="en-US" b="0" baseline="0" dirty="0"/>
              <a:t>. Person B looks at their answer cards and translates the person they link it is, deciding whether to use ‘</a:t>
            </a:r>
            <a:r>
              <a:rPr lang="en-US" b="0" baseline="0" dirty="0" err="1"/>
              <a:t>su</a:t>
            </a:r>
            <a:r>
              <a:rPr lang="en-US" b="0" baseline="0" dirty="0"/>
              <a:t>’ or ‘</a:t>
            </a:r>
            <a:r>
              <a:rPr lang="en-US" b="0" baseline="0" dirty="0" err="1"/>
              <a:t>nuestro</a:t>
            </a:r>
            <a:r>
              <a:rPr lang="en-US" b="0" baseline="0" dirty="0"/>
              <a:t>’. Person A writes down what they hear in Spanish under the ‘who is it’ heading on the card.</a:t>
            </a:r>
            <a:endParaRPr lang="en-US" b="0" dirty="0"/>
          </a:p>
          <a:p>
            <a:r>
              <a:rPr lang="en-US" b="0" baseline="0" dirty="0"/>
              <a:t>3. Each person speaking will only have to use one form of ‘</a:t>
            </a:r>
            <a:r>
              <a:rPr lang="en-US" b="0" baseline="0" err="1"/>
              <a:t>nuestro</a:t>
            </a:r>
            <a:r>
              <a:rPr lang="en-US" b="0" baseline="0"/>
              <a:t>’ across the 6 sentences. </a:t>
            </a:r>
            <a:r>
              <a:rPr lang="en-US" b="0" baseline="0" dirty="0"/>
              <a:t>This retains the focus on a single pair of features (‘</a:t>
            </a:r>
            <a:r>
              <a:rPr lang="en-US" b="0" baseline="0" dirty="0" err="1"/>
              <a:t>su</a:t>
            </a:r>
            <a:r>
              <a:rPr lang="en-US" b="0" baseline="0" dirty="0"/>
              <a:t>’ or ‘</a:t>
            </a:r>
            <a:r>
              <a:rPr lang="en-US" b="0" baseline="0" dirty="0" err="1"/>
              <a:t>nuestro</a:t>
            </a:r>
            <a:r>
              <a:rPr lang="en-US" b="0" baseline="0" dirty="0"/>
              <a:t>’), thus making the task </a:t>
            </a:r>
            <a:r>
              <a:rPr lang="en-US" b="0" baseline="0"/>
              <a:t>more achievable than (su vs nuestro vs nuestra).</a:t>
            </a:r>
            <a:endParaRPr lang="en-US" b="0" dirty="0"/>
          </a:p>
          <a:p>
            <a:r>
              <a:rPr lang="en-US" b="0" dirty="0"/>
              <a:t>4. After</a:t>
            </a:r>
            <a:r>
              <a:rPr lang="en-US" b="0" baseline="0" dirty="0"/>
              <a:t> Person A has received 4 answers, Person B will take their turn to give the prompts</a:t>
            </a:r>
            <a:endParaRPr lang="en-US"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US" b="0" dirty="0"/>
              <a:t>There are pairs of potential answers (e.g. </a:t>
            </a:r>
            <a:r>
              <a:rPr lang="en-US" b="1" dirty="0"/>
              <a:t>her </a:t>
            </a:r>
            <a:r>
              <a:rPr lang="en-US" b="0" dirty="0"/>
              <a:t>father and </a:t>
            </a:r>
            <a:r>
              <a:rPr lang="en-US" b="1" dirty="0"/>
              <a:t>our </a:t>
            </a:r>
            <a:r>
              <a:rPr lang="en-US" b="0" dirty="0"/>
              <a:t>father),</a:t>
            </a:r>
            <a:r>
              <a:rPr lang="en-US" b="0" baseline="0" dirty="0"/>
              <a:t> with either the jobs or the house numbers being the distractor information. By designing activity in this way, the aim is to make the vocabulary an essential part of the task.</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Student A </a:t>
            </a:r>
            <a:r>
              <a:rPr lang="en-US" b="0" dirty="0"/>
              <a:t>¿</a:t>
            </a:r>
            <a:r>
              <a:rPr lang="en-US" b="0" dirty="0" err="1"/>
              <a:t>Quién</a:t>
            </a:r>
            <a:r>
              <a:rPr lang="en-US" b="0" dirty="0"/>
              <a:t> </a:t>
            </a:r>
            <a:r>
              <a:rPr lang="en-US" b="0" dirty="0" err="1"/>
              <a:t>es</a:t>
            </a:r>
            <a:r>
              <a:rPr lang="en-US" b="0"/>
              <a:t>? Prompt </a:t>
            </a:r>
            <a:r>
              <a:rPr lang="en-US" b="0" baseline="0"/>
              <a:t>cards, with space to write answer</a:t>
            </a:r>
            <a:endParaRPr lang="en-US" b="0" dirty="0"/>
          </a:p>
        </p:txBody>
      </p:sp>
      <p:sp>
        <p:nvSpPr>
          <p:cNvPr id="4" name="Slide Number Placeholder 3"/>
          <p:cNvSpPr>
            <a:spLocks noGrp="1"/>
          </p:cNvSpPr>
          <p:nvPr>
            <p:ph type="sldNum" sz="quarter" idx="10"/>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1133376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baseline="0" dirty="0"/>
              <a:t>There are two versions of this activity that can be used, depending on the ability of the class: </a:t>
            </a:r>
            <a:r>
              <a:rPr lang="en-US" b="1" baseline="0"/>
              <a:t>slides 4-5 </a:t>
            </a:r>
            <a:r>
              <a:rPr lang="en-US" b="1" baseline="0" dirty="0"/>
              <a:t>(single word transcription) or </a:t>
            </a:r>
            <a:r>
              <a:rPr lang="en-US" b="1" baseline="0"/>
              <a:t>slides 6-7 </a:t>
            </a:r>
            <a:r>
              <a:rPr lang="en-US" b="1" baseline="0" dirty="0"/>
              <a:t>(whole sentence transcription).</a:t>
            </a:r>
          </a:p>
          <a:p>
            <a:endParaRPr lang="en-US" b="0" baseline="0" dirty="0"/>
          </a:p>
          <a:p>
            <a:r>
              <a:rPr lang="en-US" b="1" dirty="0"/>
              <a:t>Timing: </a:t>
            </a:r>
            <a:r>
              <a:rPr lang="en-US" b="0" dirty="0"/>
              <a:t>4 minutes</a:t>
            </a:r>
          </a:p>
          <a:p>
            <a:endParaRPr lang="en-US" b="1" dirty="0"/>
          </a:p>
          <a:p>
            <a:r>
              <a:rPr lang="en-US" b="1" dirty="0"/>
              <a:t>Aim</a:t>
            </a:r>
            <a:r>
              <a:rPr lang="en-US" b="1"/>
              <a:t>: </a:t>
            </a:r>
            <a:r>
              <a:rPr lang="en-US" b="0"/>
              <a:t>aural recognition of</a:t>
            </a:r>
            <a:r>
              <a:rPr lang="en-US" b="0" baseline="0"/>
              <a:t> the ‘-</a:t>
            </a:r>
            <a:r>
              <a:rPr lang="en-US" b="0" baseline="0" dirty="0" err="1"/>
              <a:t>qué</a:t>
            </a:r>
            <a:r>
              <a:rPr lang="en-US" b="0" baseline="0" dirty="0"/>
              <a:t>’ </a:t>
            </a:r>
            <a:r>
              <a:rPr lang="en-US" b="0" baseline="0"/>
              <a:t>ending used for –car verbs in 1st person singular preterite; </a:t>
            </a:r>
            <a:r>
              <a:rPr lang="en-US" b="0" baseline="0" dirty="0"/>
              <a:t>to also revise vocabulary from this week’s revisited sets</a:t>
            </a:r>
          </a:p>
          <a:p>
            <a:endParaRPr lang="en-US" b="1" dirty="0"/>
          </a:p>
          <a:p>
            <a:r>
              <a:rPr lang="en-US" b="1" dirty="0"/>
              <a:t>Procedure:</a:t>
            </a:r>
          </a:p>
          <a:p>
            <a:r>
              <a:rPr lang="en-US" b="0" dirty="0"/>
              <a:t>1. Explain to the students that they need</a:t>
            </a:r>
            <a:r>
              <a:rPr lang="en-US" b="0" baseline="0" dirty="0"/>
              <a:t> to fill the gap in the sentence with a verb in the ‘I’ form of the </a:t>
            </a:r>
            <a:r>
              <a:rPr lang="en-US" b="0" baseline="0" dirty="0" err="1"/>
              <a:t>preterite</a:t>
            </a:r>
            <a:r>
              <a:rPr lang="en-US" b="0" baseline="0" dirty="0"/>
              <a:t> tense. Some will be need the usual ‘</a:t>
            </a:r>
            <a:r>
              <a:rPr lang="en-US" b="0" baseline="0" dirty="0" err="1"/>
              <a:t>é</a:t>
            </a:r>
            <a:r>
              <a:rPr lang="en-US" b="0" baseline="0" dirty="0"/>
              <a:t>’ endings, others will need ‘</a:t>
            </a:r>
            <a:r>
              <a:rPr lang="en-US" b="0" baseline="0" dirty="0" err="1"/>
              <a:t>qué</a:t>
            </a:r>
            <a:r>
              <a:rPr lang="en-US" b="0" baseline="0" dirty="0"/>
              <a:t>’ endings</a:t>
            </a:r>
            <a:r>
              <a:rPr lang="en-US" b="0" baseline="0"/>
              <a:t>. Students only need to write the missing word.</a:t>
            </a:r>
            <a:endParaRPr lang="en-US" b="0" dirty="0"/>
          </a:p>
          <a:p>
            <a:r>
              <a:rPr lang="en-US" b="0" dirty="0"/>
              <a:t>2. Click the button to hear the recording</a:t>
            </a:r>
          </a:p>
          <a:p>
            <a:r>
              <a:rPr lang="en-US" b="0"/>
              <a:t>3. Click to reveal each answer. Ask the students to</a:t>
            </a:r>
            <a:r>
              <a:rPr lang="en-US" b="0" baseline="0"/>
              <a:t> translate the now completed sentence into English. This can be done orally, once the Spanish is displayed on the board. Then click to reveal the translation.</a:t>
            </a:r>
            <a:endParaRPr lang="en-US" b="0"/>
          </a:p>
          <a:p>
            <a:endParaRPr lang="en-US" b="0" dirty="0"/>
          </a:p>
          <a:p>
            <a:r>
              <a:rPr lang="en-US" b="1" dirty="0"/>
              <a:t>Transcript:</a:t>
            </a:r>
          </a:p>
          <a:p>
            <a:pPr marL="228600" indent="-228600">
              <a:buAutoNum type="arabicPeriod"/>
            </a:pPr>
            <a:r>
              <a:rPr lang="en-US" b="0" dirty="0" err="1"/>
              <a:t>Quité</a:t>
            </a:r>
            <a:r>
              <a:rPr lang="en-US" b="0" dirty="0"/>
              <a:t> la </a:t>
            </a:r>
            <a:r>
              <a:rPr lang="en-US" b="0" dirty="0" err="1"/>
              <a:t>caja</a:t>
            </a:r>
            <a:r>
              <a:rPr lang="en-US" b="0" dirty="0"/>
              <a:t> de </a:t>
            </a:r>
            <a:r>
              <a:rPr lang="en-US" b="0" dirty="0" err="1"/>
              <a:t>fotos</a:t>
            </a:r>
            <a:r>
              <a:rPr lang="en-US" b="0" dirty="0"/>
              <a:t> de la mesa.</a:t>
            </a:r>
          </a:p>
          <a:p>
            <a:pPr marL="228600" indent="-228600">
              <a:buAutoNum type="arabicPeriod"/>
            </a:pPr>
            <a:r>
              <a:rPr lang="en-US" b="0" dirty="0"/>
              <a:t>La </a:t>
            </a:r>
            <a:r>
              <a:rPr lang="en-US" b="0" dirty="0" err="1"/>
              <a:t>semana</a:t>
            </a:r>
            <a:r>
              <a:rPr lang="en-US" b="0" baseline="0" dirty="0"/>
              <a:t> </a:t>
            </a:r>
            <a:r>
              <a:rPr lang="en-US" b="0" baseline="0" dirty="0" err="1"/>
              <a:t>pasada</a:t>
            </a:r>
            <a:r>
              <a:rPr lang="en-US" b="0" baseline="0" dirty="0"/>
              <a:t> </a:t>
            </a:r>
            <a:r>
              <a:rPr lang="en-US" b="0" baseline="0" dirty="0" err="1"/>
              <a:t>publiqué</a:t>
            </a:r>
            <a:r>
              <a:rPr lang="en-US" b="0" baseline="0" dirty="0"/>
              <a:t> un </a:t>
            </a:r>
            <a:r>
              <a:rPr lang="en-US" b="0" baseline="0" dirty="0" err="1"/>
              <a:t>artículo</a:t>
            </a:r>
            <a:r>
              <a:rPr lang="en-US" b="0" baseline="0" dirty="0"/>
              <a:t> en el </a:t>
            </a:r>
            <a:r>
              <a:rPr lang="en-US" b="0" baseline="0" dirty="0" err="1"/>
              <a:t>periódico</a:t>
            </a:r>
            <a:r>
              <a:rPr lang="en-US" b="0" baseline="0" dirty="0"/>
              <a:t> local.</a:t>
            </a:r>
          </a:p>
          <a:p>
            <a:pPr marL="228600" indent="-228600">
              <a:buAutoNum type="arabicPeriod"/>
            </a:pPr>
            <a:r>
              <a:rPr lang="en-US" b="0" baseline="0" dirty="0"/>
              <a:t>Ayer </a:t>
            </a:r>
            <a:r>
              <a:rPr lang="en-US" b="0" baseline="0" dirty="0" err="1"/>
              <a:t>busqué</a:t>
            </a:r>
            <a:r>
              <a:rPr lang="en-US" b="0" baseline="0" dirty="0"/>
              <a:t> mi </a:t>
            </a:r>
            <a:r>
              <a:rPr lang="en-US" b="0" baseline="0" dirty="0" err="1"/>
              <a:t>reloj</a:t>
            </a:r>
            <a:r>
              <a:rPr lang="en-US" b="0" baseline="0" dirty="0"/>
              <a:t> en el </a:t>
            </a:r>
            <a:r>
              <a:rPr lang="en-US" b="0" baseline="0" dirty="0" err="1"/>
              <a:t>parque</a:t>
            </a:r>
            <a:r>
              <a:rPr lang="en-US" b="0" baseline="0" dirty="0"/>
              <a:t>.</a:t>
            </a:r>
          </a:p>
          <a:p>
            <a:pPr marL="228600" indent="-228600">
              <a:buAutoNum type="arabicPeriod"/>
            </a:pPr>
            <a:r>
              <a:rPr lang="en-US" b="0" baseline="0" dirty="0"/>
              <a:t>El </a:t>
            </a:r>
            <a:r>
              <a:rPr lang="en-US" b="0" baseline="0" dirty="0" err="1"/>
              <a:t>año</a:t>
            </a:r>
            <a:r>
              <a:rPr lang="en-US" b="0" baseline="0" dirty="0"/>
              <a:t> </a:t>
            </a:r>
            <a:r>
              <a:rPr lang="en-US" b="0" baseline="0" dirty="0" err="1"/>
              <a:t>pasado</a:t>
            </a:r>
            <a:r>
              <a:rPr lang="en-US" b="0" baseline="0" dirty="0"/>
              <a:t> le </a:t>
            </a:r>
            <a:r>
              <a:rPr lang="en-US" b="0" baseline="0" dirty="0" err="1"/>
              <a:t>regalé</a:t>
            </a:r>
            <a:r>
              <a:rPr lang="en-US" b="0" baseline="0" dirty="0"/>
              <a:t> un </a:t>
            </a:r>
            <a:r>
              <a:rPr lang="en-US" b="0" baseline="0" dirty="0" err="1"/>
              <a:t>vestido</a:t>
            </a:r>
            <a:r>
              <a:rPr lang="en-US" b="0" baseline="0" dirty="0"/>
              <a:t>.</a:t>
            </a:r>
            <a:endParaRPr lang="en-US" b="0" dirty="0"/>
          </a:p>
          <a:p>
            <a:pPr marL="228600" indent="-228600">
              <a:buAutoNum type="arabicPeriod"/>
            </a:pPr>
            <a:endParaRPr lang="en-US" b="1"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5903618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Student B </a:t>
            </a:r>
            <a:r>
              <a:rPr lang="en-US" b="0" dirty="0"/>
              <a:t>¿</a:t>
            </a:r>
            <a:r>
              <a:rPr lang="en-US" b="0" dirty="0" err="1"/>
              <a:t>Quién</a:t>
            </a:r>
            <a:r>
              <a:rPr lang="en-US" b="0" dirty="0"/>
              <a:t> </a:t>
            </a:r>
            <a:r>
              <a:rPr lang="en-US" b="0" dirty="0" err="1"/>
              <a:t>es</a:t>
            </a:r>
            <a:r>
              <a:rPr lang="en-US" b="0" dirty="0"/>
              <a:t>? Speaking activity prompt</a:t>
            </a:r>
            <a:r>
              <a:rPr lang="en-US" b="0" baseline="0" dirty="0"/>
              <a:t> sheet</a:t>
            </a:r>
            <a:endParaRPr lang="en-US" b="0" dirty="0"/>
          </a:p>
        </p:txBody>
      </p:sp>
      <p:sp>
        <p:nvSpPr>
          <p:cNvPr id="4" name="Slide Number Placeholder 3"/>
          <p:cNvSpPr>
            <a:spLocks noGrp="1"/>
          </p:cNvSpPr>
          <p:nvPr>
            <p:ph type="sldNum" sz="quarter" idx="10"/>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11333761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Student A  </a:t>
            </a:r>
            <a:r>
              <a:rPr lang="en-GB" b="0" dirty="0"/>
              <a:t>¿</a:t>
            </a:r>
            <a:r>
              <a:rPr lang="en-GB" b="0" dirty="0" err="1"/>
              <a:t>Quién</a:t>
            </a:r>
            <a:r>
              <a:rPr lang="en-GB" b="0" dirty="0"/>
              <a:t> </a:t>
            </a:r>
            <a:r>
              <a:rPr lang="en-GB" b="0" dirty="0" err="1"/>
              <a:t>es</a:t>
            </a:r>
            <a:r>
              <a:rPr lang="en-GB" b="0" dirty="0"/>
              <a:t>?</a:t>
            </a:r>
            <a:r>
              <a:rPr lang="en-GB" b="0" baseline="0" dirty="0"/>
              <a:t> </a:t>
            </a:r>
            <a:r>
              <a:rPr lang="en-GB" b="0" dirty="0"/>
              <a:t>speaking activity answer</a:t>
            </a:r>
            <a:r>
              <a:rPr lang="en-GB" b="0" baseline="0" dirty="0"/>
              <a:t> cards</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34879608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Student B</a:t>
            </a:r>
            <a:r>
              <a:rPr lang="en-GB" b="0" dirty="0"/>
              <a:t>  ¿</a:t>
            </a:r>
            <a:r>
              <a:rPr lang="en-GB" b="0" dirty="0" err="1"/>
              <a:t>Quién</a:t>
            </a:r>
            <a:r>
              <a:rPr lang="en-GB" b="0" dirty="0"/>
              <a:t> es? speaking</a:t>
            </a:r>
            <a:r>
              <a:rPr lang="en-GB" b="0" baseline="0" dirty="0"/>
              <a:t> activity answer cards</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34368847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a:t>2 minutes</a:t>
            </a:r>
            <a:endParaRPr lang="en-US" b="1" dirty="0"/>
          </a:p>
          <a:p>
            <a:endParaRPr lang="en-US" b="1" dirty="0"/>
          </a:p>
          <a:p>
            <a:r>
              <a:rPr lang="en-US" b="1" dirty="0"/>
              <a:t>Procedure:</a:t>
            </a:r>
          </a:p>
          <a:p>
            <a:pPr marL="228600" indent="-228600">
              <a:buAutoNum type="arabicPeriod"/>
            </a:pPr>
            <a:r>
              <a:rPr lang="en-US" b="0" dirty="0"/>
              <a:t>Click to reveal the answers</a:t>
            </a:r>
          </a:p>
          <a:p>
            <a:pPr marL="228600" indent="-228600">
              <a:buAutoNum type="arabicPeriod"/>
            </a:pPr>
            <a:endParaRPr lang="en-US" b="0" dirty="0"/>
          </a:p>
          <a:p>
            <a:r>
              <a:rPr lang="en-US" b="0"/>
              <a:t>Correct</a:t>
            </a:r>
            <a:r>
              <a:rPr lang="en-US" b="0" baseline="0"/>
              <a:t> card combinations</a:t>
            </a:r>
            <a:endParaRPr lang="en-US" b="0" baseline="0" dirty="0"/>
          </a:p>
          <a:p>
            <a:r>
              <a:rPr lang="en-US" b="0" baseline="0" dirty="0"/>
              <a:t>Person A</a:t>
            </a:r>
          </a:p>
          <a:p>
            <a:r>
              <a:rPr lang="en-US" b="0" baseline="0" dirty="0"/>
              <a:t>Prompt 1 = </a:t>
            </a:r>
            <a:r>
              <a:rPr lang="en-US" b="0" baseline="0"/>
              <a:t>card d </a:t>
            </a:r>
            <a:r>
              <a:rPr lang="en-US" b="0" baseline="0" dirty="0"/>
              <a:t>of Person B</a:t>
            </a:r>
          </a:p>
          <a:p>
            <a:r>
              <a:rPr lang="en-US" b="0" baseline="0" dirty="0"/>
              <a:t>Prompt 2 </a:t>
            </a:r>
            <a:r>
              <a:rPr lang="en-US" b="0" baseline="0"/>
              <a:t>= card h </a:t>
            </a:r>
            <a:r>
              <a:rPr lang="en-US" b="0" baseline="0" dirty="0"/>
              <a:t>of Person B</a:t>
            </a:r>
          </a:p>
          <a:p>
            <a:r>
              <a:rPr lang="en-US" b="0" baseline="0" dirty="0"/>
              <a:t>Prompt 3 </a:t>
            </a:r>
            <a:r>
              <a:rPr lang="en-US" b="0" baseline="0"/>
              <a:t>= card c </a:t>
            </a:r>
            <a:r>
              <a:rPr lang="en-US" b="0" baseline="0" dirty="0"/>
              <a:t>of Person B</a:t>
            </a:r>
          </a:p>
          <a:p>
            <a:r>
              <a:rPr lang="en-US" b="0" baseline="0" dirty="0"/>
              <a:t>Prompt 4 = </a:t>
            </a:r>
            <a:r>
              <a:rPr lang="en-US" b="0" baseline="0"/>
              <a:t>card a </a:t>
            </a:r>
            <a:r>
              <a:rPr lang="en-US" b="0" baseline="0" dirty="0"/>
              <a:t>of </a:t>
            </a:r>
            <a:r>
              <a:rPr lang="en-US" b="0" baseline="0"/>
              <a:t>Person 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Prompt 5 = card e of Person B</a:t>
            </a:r>
          </a:p>
          <a:p>
            <a:r>
              <a:rPr lang="en-US" b="0" baseline="0"/>
              <a:t>Prompt 6 = card g of Person B</a:t>
            </a:r>
            <a:endParaRPr lang="en-US" b="0" baseline="0" dirty="0"/>
          </a:p>
          <a:p>
            <a:endParaRPr lang="en-US" b="0" baseline="0" dirty="0"/>
          </a:p>
          <a:p>
            <a:r>
              <a:rPr lang="en-US" b="0" baseline="0" dirty="0"/>
              <a:t>Person B</a:t>
            </a:r>
          </a:p>
          <a:p>
            <a:r>
              <a:rPr lang="en-US" b="0" baseline="0" dirty="0"/>
              <a:t>Prompt 1= </a:t>
            </a:r>
            <a:r>
              <a:rPr lang="en-US" b="0" baseline="0"/>
              <a:t>card b </a:t>
            </a:r>
            <a:r>
              <a:rPr lang="en-US" b="0" baseline="0" dirty="0"/>
              <a:t>of Person A</a:t>
            </a:r>
          </a:p>
          <a:p>
            <a:r>
              <a:rPr lang="en-US" b="0" baseline="0" dirty="0"/>
              <a:t>Prompt 2 = </a:t>
            </a:r>
            <a:r>
              <a:rPr lang="en-US" b="0" baseline="0"/>
              <a:t>card e </a:t>
            </a:r>
            <a:r>
              <a:rPr lang="en-US" b="0" baseline="0" dirty="0"/>
              <a:t>of Person A</a:t>
            </a:r>
          </a:p>
          <a:p>
            <a:r>
              <a:rPr lang="en-US" b="0" baseline="0" dirty="0"/>
              <a:t>Prompt 3 = </a:t>
            </a:r>
            <a:r>
              <a:rPr lang="en-US" b="0" baseline="0"/>
              <a:t>card d </a:t>
            </a:r>
            <a:r>
              <a:rPr lang="en-US" b="0" baseline="0" dirty="0"/>
              <a:t>of Person A</a:t>
            </a:r>
          </a:p>
          <a:p>
            <a:r>
              <a:rPr lang="en-US" b="0" baseline="0" dirty="0"/>
              <a:t>Prompt </a:t>
            </a:r>
            <a:r>
              <a:rPr lang="en-US" b="0" baseline="0"/>
              <a:t>4 = card c </a:t>
            </a:r>
            <a:r>
              <a:rPr lang="en-US" b="0" baseline="0" dirty="0"/>
              <a:t>of </a:t>
            </a:r>
            <a:r>
              <a:rPr lang="en-US" b="0" baseline="0"/>
              <a:t>Person 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Prompt 5 = card a f Person A</a:t>
            </a:r>
          </a:p>
          <a:p>
            <a:r>
              <a:rPr lang="en-US" b="0" baseline="0"/>
              <a:t>Prompt 6 = card f of Person A</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cs typeface="Arial"/>
                <a:sym typeface="Arial"/>
              </a:rPr>
              <a:t>Students 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a:latin typeface="+mn-lt"/>
                <a:ea typeface="Calibri"/>
                <a:cs typeface="Calibri"/>
                <a:sym typeface="Calibri"/>
              </a:rPr>
              <a:t>Links to homework sheet</a:t>
            </a:r>
            <a:r>
              <a:rPr lang="en-GB" sz="1200" i="0" baseline="0">
                <a:latin typeface="+mn-lt"/>
                <a:ea typeface="Calibri"/>
                <a:cs typeface="Calibri"/>
                <a:sym typeface="Calibri"/>
              </a:rPr>
              <a:t> to be updated.</a:t>
            </a: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5083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Listening activity (2/2)</a:t>
            </a:r>
          </a:p>
          <a:p>
            <a:endParaRPr lang="en-US" b="1" dirty="0"/>
          </a:p>
          <a:p>
            <a:r>
              <a:rPr lang="en-US" dirty="0"/>
              <a:t>Activity</a:t>
            </a:r>
            <a:r>
              <a:rPr lang="en-US" baseline="0" dirty="0"/>
              <a:t> continues from the previous slide, same procedure. The verb ‘</a:t>
            </a:r>
            <a:r>
              <a:rPr lang="en-US" baseline="0" dirty="0" err="1"/>
              <a:t>criticar</a:t>
            </a:r>
            <a:r>
              <a:rPr lang="en-US" baseline="0" dirty="0"/>
              <a:t>’ and its meaning will be shown with an extra click after the answer is shown for item 5.</a:t>
            </a:r>
          </a:p>
          <a:p>
            <a:endParaRPr lang="en-US" b="1" baseline="0" dirty="0"/>
          </a:p>
          <a:p>
            <a:r>
              <a:rPr lang="en-US" b="1" baseline="0" dirty="0"/>
              <a:t>Transcript</a:t>
            </a:r>
          </a:p>
          <a:p>
            <a:pPr marL="0" indent="0">
              <a:buNone/>
            </a:pPr>
            <a:r>
              <a:rPr lang="en-US" b="0" baseline="0" dirty="0"/>
              <a:t>5. </a:t>
            </a:r>
            <a:r>
              <a:rPr lang="en-US" b="0" baseline="0" dirty="0" err="1"/>
              <a:t>Critiqué</a:t>
            </a:r>
            <a:r>
              <a:rPr lang="en-US" b="0" baseline="0" dirty="0"/>
              <a:t> a </a:t>
            </a:r>
            <a:r>
              <a:rPr lang="en-US" b="0" baseline="0"/>
              <a:t>mi primo </a:t>
            </a:r>
            <a:r>
              <a:rPr lang="en-US" b="0" baseline="0" dirty="0" err="1"/>
              <a:t>porque</a:t>
            </a:r>
            <a:r>
              <a:rPr lang="en-US" b="0" baseline="0" dirty="0"/>
              <a:t> </a:t>
            </a:r>
            <a:r>
              <a:rPr lang="en-US" b="0" baseline="0" dirty="0" err="1"/>
              <a:t>olvidó</a:t>
            </a:r>
            <a:r>
              <a:rPr lang="en-US" b="0" baseline="0" dirty="0"/>
              <a:t> mi </a:t>
            </a:r>
            <a:r>
              <a:rPr lang="en-US" b="0" baseline="0" dirty="0" err="1"/>
              <a:t>cumpleaños</a:t>
            </a:r>
            <a:r>
              <a:rPr lang="en-US" b="0" baseline="0" dirty="0"/>
              <a:t>.</a:t>
            </a:r>
          </a:p>
          <a:p>
            <a:pPr marL="0" indent="0">
              <a:buNone/>
            </a:pPr>
            <a:r>
              <a:rPr lang="en-US" b="0" baseline="0" dirty="0"/>
              <a:t>6. En el </a:t>
            </a:r>
            <a:r>
              <a:rPr lang="en-US" b="0" baseline="0" dirty="0" err="1"/>
              <a:t>viaje</a:t>
            </a:r>
            <a:r>
              <a:rPr lang="en-US" b="0" baseline="0" dirty="0"/>
              <a:t> a Valencia, </a:t>
            </a:r>
            <a:r>
              <a:rPr lang="en-US" b="0" baseline="0" dirty="0" err="1"/>
              <a:t>saqué</a:t>
            </a:r>
            <a:r>
              <a:rPr lang="en-US" b="0" baseline="0" dirty="0"/>
              <a:t> </a:t>
            </a:r>
            <a:r>
              <a:rPr lang="en-US" b="0" baseline="0" dirty="0" err="1"/>
              <a:t>muchas</a:t>
            </a:r>
            <a:r>
              <a:rPr lang="en-US" b="0" baseline="0" dirty="0"/>
              <a:t> </a:t>
            </a:r>
            <a:r>
              <a:rPr lang="en-US" b="0" baseline="0" dirty="0" err="1"/>
              <a:t>fotos</a:t>
            </a:r>
            <a:r>
              <a:rPr lang="en-US" b="0" baseline="0" dirty="0"/>
              <a:t> de los </a:t>
            </a:r>
            <a:r>
              <a:rPr lang="en-US" b="0" baseline="0" dirty="0" err="1"/>
              <a:t>monumentos</a:t>
            </a:r>
            <a:r>
              <a:rPr lang="en-US" b="0" baseline="0" dirty="0"/>
              <a:t>.</a:t>
            </a:r>
          </a:p>
          <a:p>
            <a:pPr marL="0" indent="0">
              <a:buNone/>
            </a:pPr>
            <a:r>
              <a:rPr lang="en-US" b="0" baseline="0" dirty="0"/>
              <a:t>7. </a:t>
            </a:r>
            <a:r>
              <a:rPr lang="en-US" b="0" baseline="0" dirty="0" err="1"/>
              <a:t>Cuidé</a:t>
            </a:r>
            <a:r>
              <a:rPr lang="en-US" b="0" baseline="0" dirty="0"/>
              <a:t> a mi </a:t>
            </a:r>
            <a:r>
              <a:rPr lang="en-US" b="0" baseline="0" dirty="0" err="1"/>
              <a:t>novio</a:t>
            </a:r>
            <a:r>
              <a:rPr lang="en-US" b="0" baseline="0" dirty="0"/>
              <a:t> </a:t>
            </a:r>
            <a:r>
              <a:rPr lang="en-US" b="0" baseline="0" dirty="0" err="1"/>
              <a:t>ayer</a:t>
            </a:r>
            <a:r>
              <a:rPr lang="en-US" b="0" baseline="0" dirty="0"/>
              <a:t> por la </a:t>
            </a:r>
            <a:r>
              <a:rPr lang="en-US" b="0" baseline="0" dirty="0" err="1"/>
              <a:t>tarde</a:t>
            </a:r>
            <a:r>
              <a:rPr lang="en-US" b="0" baseline="0" dirty="0"/>
              <a:t>.</a:t>
            </a:r>
          </a:p>
          <a:p>
            <a:pPr marL="0" indent="0">
              <a:buNone/>
            </a:pPr>
            <a:r>
              <a:rPr lang="en-US" b="0" baseline="0" dirty="0"/>
              <a:t>8. Ayer </a:t>
            </a:r>
            <a:r>
              <a:rPr lang="en-US" b="0" baseline="0" dirty="0" err="1"/>
              <a:t>por</a:t>
            </a:r>
            <a:r>
              <a:rPr lang="en-US" b="0" baseline="0" dirty="0"/>
              <a:t> la </a:t>
            </a:r>
            <a:r>
              <a:rPr lang="en-US" b="0" baseline="0" dirty="0" err="1"/>
              <a:t>noche</a:t>
            </a:r>
            <a:r>
              <a:rPr lang="en-US" b="0" baseline="0" dirty="0"/>
              <a:t> </a:t>
            </a:r>
            <a:r>
              <a:rPr lang="en-US" b="0" baseline="0" dirty="0" err="1"/>
              <a:t>acompañé</a:t>
            </a:r>
            <a:r>
              <a:rPr lang="en-US" b="0" baseline="0" dirty="0"/>
              <a:t> a mi </a:t>
            </a:r>
            <a:r>
              <a:rPr lang="en-US" b="0" baseline="0" dirty="0" err="1"/>
              <a:t>novia</a:t>
            </a:r>
            <a:r>
              <a:rPr lang="en-US" b="0" baseline="0" dirty="0"/>
              <a:t> al cine</a:t>
            </a:r>
          </a:p>
          <a:p>
            <a:pPr marL="0" indent="0">
              <a:buNone/>
            </a:pPr>
            <a:endParaRPr lang="en-US" b="0" baseline="0" dirty="0"/>
          </a:p>
          <a:p>
            <a:pPr marL="0" indent="0">
              <a:buNone/>
            </a:pPr>
            <a:r>
              <a:rPr lang="en-US" b="0" baseline="0" dirty="0"/>
              <a:t>There are some unknown words in this article that are near cognates. These are below.</a:t>
            </a:r>
          </a:p>
          <a:p>
            <a:pPr marL="0" indent="0">
              <a:buNone/>
            </a:pPr>
            <a:endParaRPr lang="en-US" b="0" baseline="0" dirty="0"/>
          </a:p>
          <a:p>
            <a:pPr marL="0" indent="0">
              <a:buNone/>
            </a:pPr>
            <a:r>
              <a:rPr lang="en-US" b="1" baseline="0" dirty="0"/>
              <a:t>Frequency of unknown words (1 is the most common word in Spanish)</a:t>
            </a:r>
          </a:p>
          <a:p>
            <a:pPr marL="0" indent="0">
              <a:buNone/>
            </a:pPr>
            <a:r>
              <a:rPr lang="en-US" b="0" baseline="0" dirty="0" err="1"/>
              <a:t>criticar</a:t>
            </a:r>
            <a:r>
              <a:rPr lang="en-US" b="0" baseline="0" dirty="0"/>
              <a:t> [1849]; </a:t>
            </a:r>
            <a:r>
              <a:rPr lang="en-US" b="0" baseline="0" dirty="0" err="1"/>
              <a:t>monumento</a:t>
            </a:r>
            <a:r>
              <a:rPr lang="en-US" b="0" baseline="0" dirty="0"/>
              <a:t> [3149]</a:t>
            </a:r>
          </a:p>
          <a:p>
            <a:endParaRPr lang="en-US" dirty="0"/>
          </a:p>
        </p:txBody>
      </p:sp>
      <p:sp>
        <p:nvSpPr>
          <p:cNvPr id="4" name="Slide Number Placeholder 3"/>
          <p:cNvSpPr>
            <a:spLocks noGrp="1"/>
          </p:cNvSpPr>
          <p:nvPr>
            <p:ph type="sldNum" sz="quarter" idx="10"/>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2023867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VARIATION </a:t>
            </a:r>
          </a:p>
          <a:p>
            <a:endParaRPr lang="en-US" b="1"/>
          </a:p>
          <a:p>
            <a:r>
              <a:rPr lang="en-US" b="1"/>
              <a:t>Listening activity (1/2)</a:t>
            </a:r>
          </a:p>
          <a:p>
            <a:endParaRPr lang="en-US" b="1"/>
          </a:p>
          <a:p>
            <a:r>
              <a:rPr lang="en-US" b="1"/>
              <a:t>Timing</a:t>
            </a:r>
            <a:r>
              <a:rPr lang="en-US" b="1" dirty="0"/>
              <a:t>: </a:t>
            </a:r>
            <a:r>
              <a:rPr lang="en-US" b="0"/>
              <a:t>6 minutes (lesson</a:t>
            </a:r>
            <a:r>
              <a:rPr lang="en-US" b="0" baseline="0"/>
              <a:t> timings allow for this to be done within the 50 minutes)</a:t>
            </a:r>
            <a:endParaRPr lang="en-US" b="0" dirty="0"/>
          </a:p>
          <a:p>
            <a:endParaRPr lang="en-US" b="1" dirty="0"/>
          </a:p>
          <a:p>
            <a:r>
              <a:rPr lang="en-US" b="1" dirty="0"/>
              <a:t>Aim</a:t>
            </a:r>
            <a:r>
              <a:rPr lang="en-US" b="1"/>
              <a:t>: </a:t>
            </a:r>
            <a:r>
              <a:rPr lang="en-US" b="0"/>
              <a:t>aural recognition of</a:t>
            </a:r>
            <a:r>
              <a:rPr lang="en-US" b="0" baseline="0"/>
              <a:t> the ‘-qué’ ending used for –car verbs in 1st person singular preterite; to also revise vocabulary from this week’s revisited sets</a:t>
            </a:r>
          </a:p>
          <a:p>
            <a:endParaRPr lang="en-US" b="1" dirty="0"/>
          </a:p>
          <a:p>
            <a:r>
              <a:rPr lang="en-US" b="1" dirty="0"/>
              <a:t>Procedure:</a:t>
            </a:r>
          </a:p>
          <a:p>
            <a:r>
              <a:rPr lang="en-US" b="0" dirty="0"/>
              <a:t>1. Explain to the students that they need</a:t>
            </a:r>
            <a:r>
              <a:rPr lang="en-US" b="0" baseline="0" dirty="0"/>
              <a:t> to listen to the whole sentence and write it all out. There will be </a:t>
            </a:r>
            <a:r>
              <a:rPr lang="en-US" b="0" baseline="0"/>
              <a:t>either a verb with ‘-é’ or ‘-qué’ </a:t>
            </a:r>
            <a:r>
              <a:rPr lang="en-US" b="0" baseline="0" dirty="0"/>
              <a:t>in </a:t>
            </a:r>
            <a:r>
              <a:rPr lang="en-US" b="0" baseline="0"/>
              <a:t>each sentence, </a:t>
            </a:r>
            <a:r>
              <a:rPr lang="en-US" b="0" baseline="0" dirty="0"/>
              <a:t>so they </a:t>
            </a:r>
            <a:r>
              <a:rPr lang="en-US" b="0" baseline="0"/>
              <a:t>should listen carefully to each verb ending and decide on the correct spelling.</a:t>
            </a:r>
            <a:endParaRPr lang="en-US" b="0" dirty="0"/>
          </a:p>
          <a:p>
            <a:r>
              <a:rPr lang="en-US" b="0" dirty="0"/>
              <a:t>2. Click the button to hear </a:t>
            </a:r>
            <a:r>
              <a:rPr lang="en-US" b="0"/>
              <a:t>the recording.</a:t>
            </a:r>
            <a:endParaRPr lang="en-US" b="0" dirty="0"/>
          </a:p>
          <a:p>
            <a:r>
              <a:rPr lang="en-US" b="0" dirty="0"/>
              <a:t>3. Click to reveal each answer. Then</a:t>
            </a:r>
            <a:r>
              <a:rPr lang="en-US" b="0" baseline="0" dirty="0"/>
              <a:t> click to reveal the translation of </a:t>
            </a:r>
            <a:r>
              <a:rPr lang="en-US" b="0" baseline="0"/>
              <a:t>the phrase. This can be done orally, once the Spanish is displayed on the board.</a:t>
            </a:r>
            <a:endParaRPr lang="en-US" b="0" dirty="0"/>
          </a:p>
          <a:p>
            <a:endParaRPr lang="en-US" b="0" dirty="0"/>
          </a:p>
          <a:p>
            <a:r>
              <a:rPr lang="en-US" b="1"/>
              <a:t>Transcript</a:t>
            </a:r>
            <a:r>
              <a:rPr lang="en-US" b="1" dirty="0"/>
              <a:t>:</a:t>
            </a:r>
          </a:p>
          <a:p>
            <a:pPr marL="228600" indent="-228600">
              <a:buAutoNum type="arabicPeriod"/>
            </a:pPr>
            <a:r>
              <a:rPr lang="en-US" b="0" dirty="0" err="1"/>
              <a:t>Quité</a:t>
            </a:r>
            <a:r>
              <a:rPr lang="en-US" b="0" dirty="0"/>
              <a:t> la </a:t>
            </a:r>
            <a:r>
              <a:rPr lang="en-US" b="0" dirty="0" err="1"/>
              <a:t>caja</a:t>
            </a:r>
            <a:r>
              <a:rPr lang="en-US" b="0" dirty="0"/>
              <a:t> de </a:t>
            </a:r>
            <a:r>
              <a:rPr lang="en-US" b="0" dirty="0" err="1"/>
              <a:t>fotos</a:t>
            </a:r>
            <a:r>
              <a:rPr lang="en-US" b="0" dirty="0"/>
              <a:t> de la mesa.</a:t>
            </a:r>
          </a:p>
          <a:p>
            <a:pPr marL="228600" indent="-228600">
              <a:buAutoNum type="arabicPeriod"/>
            </a:pPr>
            <a:r>
              <a:rPr lang="en-US" b="0" dirty="0"/>
              <a:t>La </a:t>
            </a:r>
            <a:r>
              <a:rPr lang="en-US" b="0" dirty="0" err="1"/>
              <a:t>semana</a:t>
            </a:r>
            <a:r>
              <a:rPr lang="en-US" b="0" baseline="0" dirty="0"/>
              <a:t> </a:t>
            </a:r>
            <a:r>
              <a:rPr lang="en-US" b="0" baseline="0" dirty="0" err="1"/>
              <a:t>pasada</a:t>
            </a:r>
            <a:r>
              <a:rPr lang="en-US" b="0" baseline="0" dirty="0"/>
              <a:t> </a:t>
            </a:r>
            <a:r>
              <a:rPr lang="en-US" b="0" baseline="0" dirty="0" err="1"/>
              <a:t>publiqué</a:t>
            </a:r>
            <a:r>
              <a:rPr lang="en-US" b="0" baseline="0" dirty="0"/>
              <a:t> un </a:t>
            </a:r>
            <a:r>
              <a:rPr lang="en-US" b="0" baseline="0" dirty="0" err="1"/>
              <a:t>artículo</a:t>
            </a:r>
            <a:r>
              <a:rPr lang="en-US" b="0" baseline="0" dirty="0"/>
              <a:t> en el </a:t>
            </a:r>
            <a:r>
              <a:rPr lang="en-US" b="0" baseline="0" dirty="0" err="1"/>
              <a:t>periódico</a:t>
            </a:r>
            <a:r>
              <a:rPr lang="en-US" b="0" baseline="0" dirty="0"/>
              <a:t> local.</a:t>
            </a:r>
          </a:p>
          <a:p>
            <a:pPr marL="228600" indent="-228600">
              <a:buAutoNum type="arabicPeriod"/>
            </a:pPr>
            <a:r>
              <a:rPr lang="en-US" b="0" baseline="0" dirty="0"/>
              <a:t>Ayer </a:t>
            </a:r>
            <a:r>
              <a:rPr lang="en-US" b="0" baseline="0" dirty="0" err="1"/>
              <a:t>busqué</a:t>
            </a:r>
            <a:r>
              <a:rPr lang="en-US" b="0" baseline="0" dirty="0"/>
              <a:t> mi </a:t>
            </a:r>
            <a:r>
              <a:rPr lang="en-US" b="0" baseline="0" dirty="0" err="1"/>
              <a:t>reloj</a:t>
            </a:r>
            <a:r>
              <a:rPr lang="en-US" b="0" baseline="0" dirty="0"/>
              <a:t> en el </a:t>
            </a:r>
            <a:r>
              <a:rPr lang="en-US" b="0" baseline="0" dirty="0" err="1"/>
              <a:t>parque</a:t>
            </a:r>
            <a:r>
              <a:rPr lang="en-US" b="0" baseline="0" dirty="0"/>
              <a:t>.</a:t>
            </a:r>
          </a:p>
          <a:p>
            <a:pPr marL="228600" indent="-228600">
              <a:buAutoNum type="arabicPeriod"/>
            </a:pPr>
            <a:r>
              <a:rPr lang="en-US" b="0" baseline="0" dirty="0"/>
              <a:t>El </a:t>
            </a:r>
            <a:r>
              <a:rPr lang="en-US" b="0" baseline="0" dirty="0" err="1"/>
              <a:t>año</a:t>
            </a:r>
            <a:r>
              <a:rPr lang="en-US" b="0" baseline="0" dirty="0"/>
              <a:t> </a:t>
            </a:r>
            <a:r>
              <a:rPr lang="en-US" b="0" baseline="0" err="1"/>
              <a:t>pasado</a:t>
            </a:r>
            <a:r>
              <a:rPr lang="en-US" b="0" baseline="0"/>
              <a:t> le </a:t>
            </a:r>
            <a:r>
              <a:rPr lang="en-US" b="0" baseline="0" dirty="0" err="1"/>
              <a:t>regalé</a:t>
            </a:r>
            <a:r>
              <a:rPr lang="en-US" b="0" baseline="0" dirty="0"/>
              <a:t> </a:t>
            </a:r>
            <a:r>
              <a:rPr lang="en-US" b="0" baseline="0"/>
              <a:t>un vestido.</a:t>
            </a:r>
            <a:endParaRPr lang="en-US" b="0" baseline="0" dirty="0"/>
          </a:p>
          <a:p>
            <a:pPr marL="228600" indent="-228600">
              <a:buAutoNum type="arabicPeriod"/>
            </a:pPr>
            <a:endParaRPr lang="en-US" b="0" baseline="0" dirty="0"/>
          </a:p>
          <a:p>
            <a:pPr marL="0" indent="0">
              <a:buNone/>
            </a:pPr>
            <a:endParaRPr lang="en-US" b="0"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590361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VARIATION</a:t>
            </a:r>
          </a:p>
          <a:p>
            <a:endParaRPr lang="en-US" b="1"/>
          </a:p>
          <a:p>
            <a:r>
              <a:rPr lang="en-US" b="1"/>
              <a:t>Listening activity </a:t>
            </a:r>
            <a:r>
              <a:rPr lang="en-US" b="1" dirty="0"/>
              <a:t>(2/2)</a:t>
            </a:r>
          </a:p>
          <a:p>
            <a:r>
              <a:rPr lang="en-US" dirty="0"/>
              <a:t>This slide continues the previous activity with the same procedure</a:t>
            </a:r>
            <a:r>
              <a:rPr lang="en-US"/>
              <a:t>. </a:t>
            </a:r>
            <a:r>
              <a:rPr lang="en-US" baseline="0"/>
              <a:t>The verb ‘criticar’ and its meaning will be shown with an extra click after the answer is shown for item 5.</a:t>
            </a:r>
          </a:p>
          <a:p>
            <a:endParaRPr lang="en-US" baseline="0" dirty="0"/>
          </a:p>
          <a:p>
            <a:r>
              <a:rPr lang="en-US" b="1" baseline="0" dirty="0"/>
              <a:t>Transcript:</a:t>
            </a:r>
          </a:p>
          <a:p>
            <a:pPr marL="0" indent="0">
              <a:buNone/>
            </a:pPr>
            <a:r>
              <a:rPr lang="en-US" b="0" baseline="0" dirty="0"/>
              <a:t>5. </a:t>
            </a:r>
            <a:r>
              <a:rPr lang="en-US" b="0" baseline="0" dirty="0" err="1"/>
              <a:t>Critiqué</a:t>
            </a:r>
            <a:r>
              <a:rPr lang="en-US" b="0" baseline="0" dirty="0"/>
              <a:t> a mi </a:t>
            </a:r>
            <a:r>
              <a:rPr lang="en-US" b="0" baseline="0" dirty="0" err="1"/>
              <a:t>tío</a:t>
            </a:r>
            <a:r>
              <a:rPr lang="en-US" b="0" baseline="0" dirty="0"/>
              <a:t> </a:t>
            </a:r>
            <a:r>
              <a:rPr lang="en-US" b="0" baseline="0" err="1"/>
              <a:t>porque</a:t>
            </a:r>
            <a:r>
              <a:rPr lang="en-US" b="0" baseline="0"/>
              <a:t> olvidó mi cumpleaños.</a:t>
            </a:r>
          </a:p>
          <a:p>
            <a:pPr marL="0" indent="0">
              <a:buNone/>
            </a:pPr>
            <a:r>
              <a:rPr lang="en-US" b="0" baseline="0"/>
              <a:t>6</a:t>
            </a:r>
            <a:r>
              <a:rPr lang="en-US" b="0" baseline="0" dirty="0"/>
              <a:t>. En el </a:t>
            </a:r>
            <a:r>
              <a:rPr lang="en-US" b="0" baseline="0" dirty="0" err="1"/>
              <a:t>viaje</a:t>
            </a:r>
            <a:r>
              <a:rPr lang="en-US" b="0" baseline="0" dirty="0"/>
              <a:t> a Valencia, </a:t>
            </a:r>
            <a:r>
              <a:rPr lang="en-US" b="0" baseline="0" dirty="0" err="1"/>
              <a:t>saqué</a:t>
            </a:r>
            <a:r>
              <a:rPr lang="en-US" b="0" baseline="0" dirty="0"/>
              <a:t> </a:t>
            </a:r>
            <a:r>
              <a:rPr lang="en-US" b="0" baseline="0" dirty="0" err="1"/>
              <a:t>muchas</a:t>
            </a:r>
            <a:r>
              <a:rPr lang="en-US" b="0" baseline="0" dirty="0"/>
              <a:t> </a:t>
            </a:r>
            <a:r>
              <a:rPr lang="en-US" b="0" baseline="0" dirty="0" err="1"/>
              <a:t>fotos</a:t>
            </a:r>
            <a:r>
              <a:rPr lang="en-US" b="0" baseline="0" dirty="0"/>
              <a:t> de los </a:t>
            </a:r>
            <a:r>
              <a:rPr lang="en-US" b="0" baseline="0" dirty="0" err="1"/>
              <a:t>monumentos</a:t>
            </a:r>
            <a:r>
              <a:rPr lang="en-US" b="0" baseline="0" dirty="0"/>
              <a:t> </a:t>
            </a:r>
            <a:r>
              <a:rPr lang="en-US" b="0" baseline="0" dirty="0" err="1"/>
              <a:t>históricos</a:t>
            </a:r>
            <a:r>
              <a:rPr lang="en-US" b="0" baseline="0" dirty="0"/>
              <a:t>.</a:t>
            </a:r>
          </a:p>
          <a:p>
            <a:pPr marL="0" indent="0">
              <a:buNone/>
            </a:pPr>
            <a:r>
              <a:rPr lang="en-US" b="0" baseline="0" dirty="0"/>
              <a:t>7. </a:t>
            </a:r>
            <a:r>
              <a:rPr lang="en-US" b="0" baseline="0" dirty="0" err="1"/>
              <a:t>Cuidé</a:t>
            </a:r>
            <a:r>
              <a:rPr lang="en-US" b="0" baseline="0" dirty="0"/>
              <a:t> mi </a:t>
            </a:r>
            <a:r>
              <a:rPr lang="en-US" b="0" baseline="0" dirty="0" err="1"/>
              <a:t>novio</a:t>
            </a:r>
            <a:r>
              <a:rPr lang="en-US" b="0" baseline="0" dirty="0"/>
              <a:t> </a:t>
            </a:r>
            <a:r>
              <a:rPr lang="en-US" b="0" baseline="0" err="1"/>
              <a:t>ayer</a:t>
            </a:r>
            <a:r>
              <a:rPr lang="en-US" b="0" baseline="0"/>
              <a:t> por la tarde.</a:t>
            </a:r>
            <a:endParaRPr lang="en-US" b="0" baseline="0" dirty="0"/>
          </a:p>
          <a:p>
            <a:pPr marL="0" indent="0">
              <a:buNone/>
            </a:pPr>
            <a:r>
              <a:rPr lang="en-US" b="0" baseline="0" dirty="0"/>
              <a:t>8. Ayer </a:t>
            </a:r>
            <a:r>
              <a:rPr lang="en-US" b="0" baseline="0" dirty="0" err="1"/>
              <a:t>por</a:t>
            </a:r>
            <a:r>
              <a:rPr lang="en-US" b="0" baseline="0" dirty="0"/>
              <a:t> la </a:t>
            </a:r>
            <a:r>
              <a:rPr lang="en-US" b="0" baseline="0" dirty="0" err="1"/>
              <a:t>noche</a:t>
            </a:r>
            <a:r>
              <a:rPr lang="en-US" b="0" baseline="0" dirty="0"/>
              <a:t> </a:t>
            </a:r>
            <a:r>
              <a:rPr lang="en-US" b="0" baseline="0" dirty="0" err="1"/>
              <a:t>acompañé</a:t>
            </a:r>
            <a:r>
              <a:rPr lang="en-US" b="0" baseline="0" dirty="0"/>
              <a:t> a mi </a:t>
            </a:r>
            <a:r>
              <a:rPr lang="en-US" b="0" baseline="0" dirty="0" err="1"/>
              <a:t>novia</a:t>
            </a:r>
            <a:r>
              <a:rPr lang="en-US" b="0" baseline="0" dirty="0"/>
              <a:t> al cine</a:t>
            </a:r>
          </a:p>
          <a:p>
            <a:endParaRPr lang="en-US" b="1" dirty="0"/>
          </a:p>
          <a:p>
            <a:pPr marL="0" indent="0">
              <a:buNone/>
            </a:pPr>
            <a:r>
              <a:rPr lang="en-US" b="0" baseline="0" dirty="0"/>
              <a:t>There are some unknown words in this article that are near cognates</a:t>
            </a:r>
            <a:r>
              <a:rPr lang="en-US" b="0" baseline="0"/>
              <a:t>. These are below.</a:t>
            </a:r>
          </a:p>
          <a:p>
            <a:pPr marL="0" indent="0">
              <a:buNone/>
            </a:pPr>
            <a:endParaRPr lang="en-US" b="0" baseline="0" dirty="0"/>
          </a:p>
          <a:p>
            <a:pPr marL="0" indent="0">
              <a:buNone/>
            </a:pPr>
            <a:r>
              <a:rPr lang="en-US" b="1" baseline="0"/>
              <a:t>Frequency of unknown words (1 is the most common word in Spanish)</a:t>
            </a:r>
          </a:p>
          <a:p>
            <a:pPr marL="0" indent="0">
              <a:buNone/>
            </a:pPr>
            <a:r>
              <a:rPr lang="en-US" b="0" baseline="0"/>
              <a:t>criticar [1849]; monumento [3149]</a:t>
            </a:r>
            <a:endParaRPr lang="en-US"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1989045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mins</a:t>
            </a:r>
          </a:p>
          <a:p>
            <a:endParaRPr lang="en-US" b="1" dirty="0"/>
          </a:p>
          <a:p>
            <a:r>
              <a:rPr lang="en-US" b="1" dirty="0"/>
              <a:t>Aim</a:t>
            </a:r>
            <a:r>
              <a:rPr lang="en-US" b="1"/>
              <a:t>: </a:t>
            </a:r>
            <a:r>
              <a:rPr lang="en-US" b="0"/>
              <a:t>to</a:t>
            </a:r>
            <a:r>
              <a:rPr lang="en-US" b="0" baseline="0"/>
              <a:t> accurately produce </a:t>
            </a:r>
            <a:r>
              <a:rPr lang="en-US" b="0"/>
              <a:t>revisited vocabulary items in writing</a:t>
            </a:r>
          </a:p>
          <a:p>
            <a:endParaRPr lang="en-US" b="1" dirty="0"/>
          </a:p>
          <a:p>
            <a:r>
              <a:rPr lang="en-US" b="1" dirty="0"/>
              <a:t>Procedure:</a:t>
            </a:r>
          </a:p>
          <a:p>
            <a:r>
              <a:rPr lang="en-US" b="0" dirty="0"/>
              <a:t>1. Students complete the Spanish translations of the English sentences, filling in the missing words from the revisited vocabulary sets. They can simply write the</a:t>
            </a:r>
            <a:r>
              <a:rPr lang="en-US" b="0" baseline="0" dirty="0"/>
              <a:t> answers in note form, e.g. (1</a:t>
            </a:r>
            <a:r>
              <a:rPr lang="en-US" b="0" baseline="0"/>
              <a:t>. caja</a:t>
            </a:r>
            <a:r>
              <a:rPr lang="en-US" b="0" baseline="0" dirty="0"/>
              <a:t>,</a:t>
            </a:r>
            <a:r>
              <a:rPr lang="en-US" b="0" baseline="0"/>
              <a:t> </a:t>
            </a:r>
            <a:r>
              <a:rPr lang="en-US" b="0" baseline="0" dirty="0" err="1"/>
              <a:t>vacía</a:t>
            </a:r>
            <a:r>
              <a:rPr lang="en-US" b="0" baseline="0" dirty="0"/>
              <a:t>)</a:t>
            </a:r>
            <a:endParaRPr lang="en-US" b="0" dirty="0"/>
          </a:p>
          <a:p>
            <a:r>
              <a:rPr lang="en-US" b="0" dirty="0"/>
              <a:t>2. Reveal answers at the end of the exercise with each click.</a:t>
            </a:r>
          </a:p>
          <a:p>
            <a:r>
              <a:rPr lang="en-US" b="0" dirty="0"/>
              <a:t>3. Audio is provided for further reinforcement, if desired. Click again to reveal</a:t>
            </a:r>
            <a:r>
              <a:rPr lang="en-US" b="0" baseline="0" dirty="0"/>
              <a:t> each button to then click for the recording.</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Notes: </a:t>
            </a:r>
            <a:r>
              <a:rPr lang="en-US" b="0" baseline="0" dirty="0"/>
              <a:t>the vocabulary activity on </a:t>
            </a:r>
            <a:r>
              <a:rPr lang="en-US" b="0" baseline="0"/>
              <a:t>this slide revisits </a:t>
            </a:r>
            <a:r>
              <a:rPr lang="en-US" b="0" baseline="0" dirty="0"/>
              <a:t>the same set of words </a:t>
            </a:r>
            <a:r>
              <a:rPr lang="en-US" b="0" baseline="0"/>
              <a:t>as slide 3 (vocabulary from 8 </a:t>
            </a:r>
            <a:r>
              <a:rPr lang="en-US" b="0" baseline="0" dirty="0"/>
              <a:t>2.2.2) but also adds vocabulary from this week’s other revisited vocabulary (8 2.1.5). The words not included from these sets in this exercise are ‘le’, ‘</a:t>
            </a:r>
            <a:r>
              <a:rPr lang="en-US" b="0" baseline="0" dirty="0" err="1"/>
              <a:t>lleno</a:t>
            </a:r>
            <a:r>
              <a:rPr lang="en-US" b="0" baseline="0" dirty="0"/>
              <a:t>’, ‘</a:t>
            </a:r>
            <a:r>
              <a:rPr lang="en-US" b="0" baseline="0" dirty="0" err="1"/>
              <a:t>vacío</a:t>
            </a:r>
            <a:r>
              <a:rPr lang="en-US" b="0" baseline="0" dirty="0"/>
              <a:t>’ and ‘</a:t>
            </a:r>
            <a:r>
              <a:rPr lang="en-US" b="0" baseline="0" dirty="0" err="1"/>
              <a:t>salud</a:t>
            </a:r>
            <a:r>
              <a:rPr lang="en-US" b="0" baseline="0" dirty="0"/>
              <a:t>’. The feminine forms of ‘</a:t>
            </a:r>
            <a:r>
              <a:rPr lang="en-US" b="0" baseline="0" dirty="0" err="1"/>
              <a:t>lleno</a:t>
            </a:r>
            <a:r>
              <a:rPr lang="en-US" b="0" baseline="0" dirty="0"/>
              <a:t>’ and ‘</a:t>
            </a:r>
            <a:r>
              <a:rPr lang="en-US" b="0" baseline="0" dirty="0" err="1"/>
              <a:t>vacío</a:t>
            </a:r>
            <a:r>
              <a:rPr lang="en-US" b="0" baseline="0" dirty="0"/>
              <a:t>’ are used, however.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It could be highlighted that ‘</a:t>
            </a:r>
            <a:r>
              <a:rPr lang="en-US" b="0" baseline="0" dirty="0" err="1"/>
              <a:t>basura</a:t>
            </a:r>
            <a:r>
              <a:rPr lang="en-US" b="0" baseline="0" dirty="0"/>
              <a:t>’ can mean ‘rubbish bin’. In earlier resources, ‘</a:t>
            </a:r>
            <a:r>
              <a:rPr lang="en-US" b="0" baseline="0" dirty="0" err="1"/>
              <a:t>basura</a:t>
            </a:r>
            <a:r>
              <a:rPr lang="en-US" b="0" baseline="0" dirty="0"/>
              <a:t>’ has been used in a general sense to refer to ‘rubbish’.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Use of ‘de’ </a:t>
            </a:r>
            <a:r>
              <a:rPr lang="en-US" b="0" baseline="0"/>
              <a:t>for possession (see item 3) </a:t>
            </a:r>
            <a:r>
              <a:rPr lang="en-US" b="0" baseline="0" dirty="0"/>
              <a:t>is included here incidentally and doesn’t need to be processed to complete the task. This feature will be taught explicitly in the next week of the scheme of work.</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b="0" dirty="0">
                <a:solidFill>
                  <a:schemeClr val="accent1">
                    <a:lumMod val="50000"/>
                  </a:schemeClr>
                </a:solidFill>
                <a:latin typeface="+mj-lt"/>
              </a:rPr>
              <a:t>¡Mi</a:t>
            </a:r>
            <a:r>
              <a:rPr lang="es-ES" sz="1200" b="0" baseline="0" dirty="0">
                <a:solidFill>
                  <a:schemeClr val="accent1">
                    <a:lumMod val="50000"/>
                  </a:schemeClr>
                </a:solidFill>
                <a:latin typeface="+mj-lt"/>
              </a:rPr>
              <a:t> caja de regalos está vacía!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b="0" baseline="0" dirty="0">
                <a:solidFill>
                  <a:schemeClr val="accent1">
                    <a:lumMod val="50000"/>
                  </a:schemeClr>
                </a:solidFill>
                <a:latin typeface="+mj-lt"/>
              </a:rPr>
              <a:t>Mi novia me regala un reloj en mi cumpleaños.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b="0" baseline="0" dirty="0">
                <a:solidFill>
                  <a:schemeClr val="accent1">
                    <a:lumMod val="50000"/>
                  </a:schemeClr>
                </a:solidFill>
                <a:latin typeface="+mj-lt"/>
              </a:rPr>
              <a:t>El novio de Juana siempre olvida quitar sus libros de la mesa.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b="0" baseline="0" dirty="0">
                <a:solidFill>
                  <a:schemeClr val="accent1">
                    <a:lumMod val="50000"/>
                  </a:schemeClr>
                </a:solidFill>
                <a:latin typeface="+mj-lt"/>
              </a:rPr>
              <a:t>Mi habitación está llena. Necesito tirar unas cosas en la basura.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b="0" baseline="0" dirty="0">
                <a:solidFill>
                  <a:schemeClr val="accent1">
                    <a:lumMod val="50000"/>
                  </a:schemeClr>
                </a:solidFill>
                <a:latin typeface="+mj-lt"/>
              </a:rPr>
              <a:t>Mi madre te cuida y te trae la medicina.</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dirty="0"/>
              <a:t>Frequency</a:t>
            </a:r>
            <a:r>
              <a:rPr lang="en-US" b="1" baseline="0" dirty="0"/>
              <a:t> rankings of unknown words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baseline="0" dirty="0" err="1"/>
              <a:t>habitación</a:t>
            </a:r>
            <a:r>
              <a:rPr lang="en-US" b="0" baseline="0" dirty="0"/>
              <a:t> [1069] (to be introduced in 8.3.1.5); </a:t>
            </a:r>
            <a:r>
              <a:rPr lang="en-US" b="0" baseline="0" dirty="0" err="1"/>
              <a:t>medicina</a:t>
            </a:r>
            <a:r>
              <a:rPr lang="en-US" b="0" baseline="0" dirty="0"/>
              <a:t> [1474]</a:t>
            </a:r>
            <a:endParaRPr lang="en-US" b="0"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2423358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Vocabulary presentation slide</a:t>
            </a:r>
          </a:p>
          <a:p>
            <a:endParaRPr lang="en-GB" b="1"/>
          </a:p>
          <a:p>
            <a:r>
              <a:rPr lang="en-GB" b="1"/>
              <a:t>Timing: </a:t>
            </a:r>
            <a:r>
              <a:rPr lang="en-GB" b="0"/>
              <a:t>2 mins</a:t>
            </a:r>
          </a:p>
          <a:p>
            <a:endParaRPr lang="en-GB" b="0"/>
          </a:p>
          <a:p>
            <a:r>
              <a:rPr lang="en-GB" b="1"/>
              <a:t>Aim: </a:t>
            </a:r>
            <a:r>
              <a:rPr lang="en-GB" b="0"/>
              <a:t>to introduce some of this week’s new vocabulary</a:t>
            </a:r>
          </a:p>
          <a:p>
            <a:endParaRPr lang="en-GB" b="0"/>
          </a:p>
          <a:p>
            <a:r>
              <a:rPr lang="en-GB" b="1"/>
              <a:t>Procedure: </a:t>
            </a:r>
          </a:p>
          <a:p>
            <a:pPr marL="228600" indent="-228600">
              <a:buAutoNum type="arabicPeriod"/>
            </a:pPr>
            <a:r>
              <a:rPr lang="en-GB" b="0"/>
              <a:t>Click to bring up the English word and</a:t>
            </a:r>
            <a:r>
              <a:rPr lang="en-GB" b="0" baseline="0"/>
              <a:t> picture, then the Spanish</a:t>
            </a:r>
          </a:p>
          <a:p>
            <a:pPr marL="228600" indent="-228600">
              <a:buAutoNum type="arabicPeriod"/>
            </a:pPr>
            <a:r>
              <a:rPr lang="en-GB" b="0" baseline="0"/>
              <a:t>Draw students’ attention to the fact that English has different words for two of the nouns, whereas Spanish uses the same word with a different ending (-o, -a). Ask students if they can think of any other words like this (hermano, hermana).</a:t>
            </a:r>
          </a:p>
          <a:p>
            <a:pPr marL="0" indent="0">
              <a:buNone/>
            </a:pPr>
            <a:endParaRPr lang="en-GB" b="0" baseline="0"/>
          </a:p>
          <a:p>
            <a:pPr marL="0" indent="0">
              <a:buNone/>
            </a:pPr>
            <a:r>
              <a:rPr lang="en-GB" b="1" baseline="0"/>
              <a:t>Notes: </a:t>
            </a:r>
          </a:p>
          <a:p>
            <a:r>
              <a:rPr lang="en-GB" b="1" baseline="0"/>
              <a:t>1. </a:t>
            </a:r>
            <a:r>
              <a:rPr lang="en-GB" sz="1200" b="0" i="0" kern="1200">
                <a:solidFill>
                  <a:schemeClr val="tx1"/>
                </a:solidFill>
                <a:effectLst/>
                <a:latin typeface="+mn-lt"/>
                <a:ea typeface="+mn-ea"/>
                <a:cs typeface="+mn-cs"/>
              </a:rPr>
              <a:t>'Es débil' could refer to a person with a tendency to not respect values or morals, as in the saying 'la carne es débil' (a phrase for those prone to 'sinning'). But it could also be used to refer to somebody with little physical strength: 'María no va a ganar la competición porque es más débil que Lucía'. 'Está débil' is a reference to a physical state, but as a result of something, generally an illness. </a:t>
            </a:r>
          </a:p>
          <a:p>
            <a:pPr marL="0" indent="0">
              <a:buNone/>
            </a:pPr>
            <a:r>
              <a:rPr lang="en-GB" b="1" baseline="0"/>
              <a:t>2. </a:t>
            </a:r>
            <a:r>
              <a:rPr lang="en-GB" b="0" baseline="0"/>
              <a:t>The animation here is simply intended for vocabulary presentation. Words don’t disappear and reappear to promote recall. This would be too easy given that most of these words are inflected forms of another word that is already given on the slide. </a:t>
            </a:r>
          </a:p>
          <a:p>
            <a:pPr marL="0" indent="0">
              <a:buNone/>
            </a:pPr>
            <a:endParaRPr lang="en-GB" b="1" baseline="0"/>
          </a:p>
        </p:txBody>
      </p:sp>
      <p:sp>
        <p:nvSpPr>
          <p:cNvPr id="4" name="Slide Number Placeholder 3"/>
          <p:cNvSpPr>
            <a:spLocks noGrp="1"/>
          </p:cNvSpPr>
          <p:nvPr>
            <p:ph type="sldNum" sz="quarter" idx="10"/>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1042137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33035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6992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600993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8992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1536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latin typeface="Century Gothic"/>
              </a:rPr>
              <a:t>Text</a:t>
            </a:r>
          </a:p>
        </p:txBody>
      </p:sp>
    </p:spTree>
    <p:extLst>
      <p:ext uri="{BB962C8B-B14F-4D97-AF65-F5344CB8AC3E}">
        <p14:creationId xmlns:p14="http://schemas.microsoft.com/office/powerpoint/2010/main" val="340240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374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71422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72568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08201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9088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302200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01199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48340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22094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2857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794118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09/09/2022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84923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09/09/2022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0385506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09/09/2022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9892918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09/09/2022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5373423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09/09/2022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73042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16700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19414011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2.wav"/><Relationship Id="rId18" Type="http://schemas.openxmlformats.org/officeDocument/2006/relationships/audio" Target="../media/audio27.wav"/><Relationship Id="rId3" Type="http://schemas.openxmlformats.org/officeDocument/2006/relationships/audio" Target="../media/audio14.wav"/><Relationship Id="rId7" Type="http://schemas.openxmlformats.org/officeDocument/2006/relationships/audio" Target="../media/audio18.wav"/><Relationship Id="rId12" Type="http://schemas.openxmlformats.org/officeDocument/2006/relationships/audio" Target="../media/audio21.wav"/><Relationship Id="rId17" Type="http://schemas.openxmlformats.org/officeDocument/2006/relationships/audio" Target="../media/audio26.wav"/><Relationship Id="rId2" Type="http://schemas.openxmlformats.org/officeDocument/2006/relationships/notesSlide" Target="../notesSlides/notesSlide14.xml"/><Relationship Id="rId16" Type="http://schemas.openxmlformats.org/officeDocument/2006/relationships/audio" Target="../media/audio25.wav"/><Relationship Id="rId20" Type="http://schemas.openxmlformats.org/officeDocument/2006/relationships/audio" Target="../media/audio29.wav"/><Relationship Id="rId1" Type="http://schemas.openxmlformats.org/officeDocument/2006/relationships/slideLayout" Target="../slideLayouts/slideLayout6.xml"/><Relationship Id="rId6" Type="http://schemas.openxmlformats.org/officeDocument/2006/relationships/audio" Target="../media/audio17.wav"/><Relationship Id="rId11" Type="http://schemas.openxmlformats.org/officeDocument/2006/relationships/image" Target="../media/image18.png"/><Relationship Id="rId5" Type="http://schemas.openxmlformats.org/officeDocument/2006/relationships/audio" Target="../media/audio16.wav"/><Relationship Id="rId15" Type="http://schemas.openxmlformats.org/officeDocument/2006/relationships/audio" Target="../media/audio24.wav"/><Relationship Id="rId10" Type="http://schemas.openxmlformats.org/officeDocument/2006/relationships/image" Target="../media/image17.png"/><Relationship Id="rId19" Type="http://schemas.openxmlformats.org/officeDocument/2006/relationships/audio" Target="../media/audio28.wav"/><Relationship Id="rId4" Type="http://schemas.openxmlformats.org/officeDocument/2006/relationships/audio" Target="../media/audio15.wav"/><Relationship Id="rId9" Type="http://schemas.openxmlformats.org/officeDocument/2006/relationships/audio" Target="../media/audio20.wav"/><Relationship Id="rId14" Type="http://schemas.openxmlformats.org/officeDocument/2006/relationships/audio" Target="../media/audio23.wav"/></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audio" Target="../media/audio34.wav"/><Relationship Id="rId3" Type="http://schemas.openxmlformats.org/officeDocument/2006/relationships/image" Target="../media/image7.png"/><Relationship Id="rId21" Type="http://schemas.openxmlformats.org/officeDocument/2006/relationships/audio" Target="../media/audio37.wav"/><Relationship Id="rId7" Type="http://schemas.openxmlformats.org/officeDocument/2006/relationships/image" Target="../media/image32.png"/><Relationship Id="rId12" Type="http://schemas.openxmlformats.org/officeDocument/2006/relationships/image" Target="../media/image37.jpeg"/><Relationship Id="rId17" Type="http://schemas.openxmlformats.org/officeDocument/2006/relationships/audio" Target="../media/audio33.wav"/><Relationship Id="rId2" Type="http://schemas.openxmlformats.org/officeDocument/2006/relationships/notesSlide" Target="../notesSlides/notesSlide26.xml"/><Relationship Id="rId16" Type="http://schemas.openxmlformats.org/officeDocument/2006/relationships/audio" Target="../media/audio32.wav"/><Relationship Id="rId20" Type="http://schemas.openxmlformats.org/officeDocument/2006/relationships/audio" Target="../media/audio36.wav"/><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audio" Target="../media/audio31.wav"/><Relationship Id="rId23" Type="http://schemas.openxmlformats.org/officeDocument/2006/relationships/audio" Target="../media/audio39.wav"/><Relationship Id="rId10" Type="http://schemas.openxmlformats.org/officeDocument/2006/relationships/image" Target="../media/image35.png"/><Relationship Id="rId19" Type="http://schemas.openxmlformats.org/officeDocument/2006/relationships/audio" Target="../media/audio35.wav"/><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audio" Target="../media/audio30.wav"/><Relationship Id="rId22" Type="http://schemas.openxmlformats.org/officeDocument/2006/relationships/audio" Target="../media/audio38.wav"/></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7.png"/><Relationship Id="rId7" Type="http://schemas.openxmlformats.org/officeDocument/2006/relationships/image" Target="../media/image32.png"/><Relationship Id="rId12"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audio" Target="../media/audio35.wav"/><Relationship Id="rId3" Type="http://schemas.openxmlformats.org/officeDocument/2006/relationships/image" Target="../media/image7.png"/><Relationship Id="rId7" Type="http://schemas.openxmlformats.org/officeDocument/2006/relationships/image" Target="../media/image31.png"/><Relationship Id="rId12" Type="http://schemas.openxmlformats.org/officeDocument/2006/relationships/audio" Target="../media/audio32.wav"/><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audio" Target="../media/audio31.wav"/><Relationship Id="rId5" Type="http://schemas.openxmlformats.org/officeDocument/2006/relationships/image" Target="../media/image29.png"/><Relationship Id="rId10" Type="http://schemas.openxmlformats.org/officeDocument/2006/relationships/audio" Target="../media/audio41.wav"/><Relationship Id="rId4" Type="http://schemas.openxmlformats.org/officeDocument/2006/relationships/image" Target="../media/image39.png"/><Relationship Id="rId9" Type="http://schemas.openxmlformats.org/officeDocument/2006/relationships/audio" Target="../media/audio40.wav"/></Relationships>
</file>

<file path=ppt/slides/_rels/slide29.xml.rels><?xml version="1.0" encoding="UTF-8" standalone="yes"?>
<Relationships xmlns="http://schemas.openxmlformats.org/package/2006/relationships"><Relationship Id="rId8" Type="http://schemas.openxmlformats.org/officeDocument/2006/relationships/audio" Target="../media/audio40.wav"/><Relationship Id="rId3" Type="http://schemas.openxmlformats.org/officeDocument/2006/relationships/audio" Target="../media/audio42.wav"/><Relationship Id="rId7" Type="http://schemas.openxmlformats.org/officeDocument/2006/relationships/audio" Target="../media/audio38.wav"/><Relationship Id="rId12" Type="http://schemas.openxmlformats.org/officeDocument/2006/relationships/audio" Target="../media/audio41.wav"/><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audio" Target="../media/audio43.wav"/><Relationship Id="rId11" Type="http://schemas.openxmlformats.org/officeDocument/2006/relationships/audio" Target="../media/audio35.wav"/><Relationship Id="rId5" Type="http://schemas.openxmlformats.org/officeDocument/2006/relationships/audio" Target="../media/audio31.wav"/><Relationship Id="rId10" Type="http://schemas.openxmlformats.org/officeDocument/2006/relationships/audio" Target="../media/audio44.wav"/><Relationship Id="rId4" Type="http://schemas.openxmlformats.org/officeDocument/2006/relationships/audio" Target="../media/audio34.wav"/><Relationship Id="rId9" Type="http://schemas.openxmlformats.org/officeDocument/2006/relationships/audio" Target="../media/audio32.wav"/></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7.png"/><Relationship Id="rId7"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image" Target="../media/image52.png"/><Relationship Id="rId3" Type="http://schemas.openxmlformats.org/officeDocument/2006/relationships/audio" Target="../media/audio45.wav"/><Relationship Id="rId7" Type="http://schemas.openxmlformats.org/officeDocument/2006/relationships/audio" Target="../media/audio49.wav"/><Relationship Id="rId12"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audio" Target="../media/audio48.wav"/><Relationship Id="rId11" Type="http://schemas.openxmlformats.org/officeDocument/2006/relationships/image" Target="../media/image50.png"/><Relationship Id="rId5" Type="http://schemas.openxmlformats.org/officeDocument/2006/relationships/audio" Target="../media/audio47.wav"/><Relationship Id="rId10" Type="http://schemas.openxmlformats.org/officeDocument/2006/relationships/image" Target="../media/image49.jpeg"/><Relationship Id="rId4" Type="http://schemas.openxmlformats.org/officeDocument/2006/relationships/audio" Target="../media/audio46.wav"/><Relationship Id="rId9" Type="http://schemas.openxmlformats.org/officeDocument/2006/relationships/image" Target="../media/image19.png"/></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9.png"/><Relationship Id="rId7"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audio" Target="../media/audio61.wav"/><Relationship Id="rId3" Type="http://schemas.openxmlformats.org/officeDocument/2006/relationships/audio" Target="../media/audio51.wav"/><Relationship Id="rId7" Type="http://schemas.openxmlformats.org/officeDocument/2006/relationships/audio" Target="../media/audio55.wav"/><Relationship Id="rId12" Type="http://schemas.openxmlformats.org/officeDocument/2006/relationships/audio" Target="../media/audio60.wav"/><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audio" Target="../media/audio54.wav"/><Relationship Id="rId11" Type="http://schemas.openxmlformats.org/officeDocument/2006/relationships/audio" Target="../media/audio59.wav"/><Relationship Id="rId5" Type="http://schemas.openxmlformats.org/officeDocument/2006/relationships/audio" Target="../media/audio53.wav"/><Relationship Id="rId15" Type="http://schemas.openxmlformats.org/officeDocument/2006/relationships/image" Target="../media/image57.png"/><Relationship Id="rId10" Type="http://schemas.openxmlformats.org/officeDocument/2006/relationships/audio" Target="../media/audio58.wav"/><Relationship Id="rId4" Type="http://schemas.openxmlformats.org/officeDocument/2006/relationships/audio" Target="../media/audio52.wav"/><Relationship Id="rId9" Type="http://schemas.openxmlformats.org/officeDocument/2006/relationships/audio" Target="../media/audio57.wav"/><Relationship Id="rId14" Type="http://schemas.openxmlformats.org/officeDocument/2006/relationships/audio" Target="../media/audio62.wav"/></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65.tiff"/><Relationship Id="rId3" Type="http://schemas.openxmlformats.org/officeDocument/2006/relationships/image" Target="../media/image58.png"/><Relationship Id="rId7" Type="http://schemas.openxmlformats.org/officeDocument/2006/relationships/image" Target="../media/image64.tif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3.tiff"/><Relationship Id="rId11" Type="http://schemas.openxmlformats.org/officeDocument/2006/relationships/image" Target="../media/image68.tiff"/><Relationship Id="rId5" Type="http://schemas.openxmlformats.org/officeDocument/2006/relationships/image" Target="../media/image62.tiff"/><Relationship Id="rId10" Type="http://schemas.openxmlformats.org/officeDocument/2006/relationships/image" Target="../media/image67.tiff"/><Relationship Id="rId4" Type="http://schemas.openxmlformats.org/officeDocument/2006/relationships/image" Target="../media/image61.tiff"/><Relationship Id="rId9" Type="http://schemas.openxmlformats.org/officeDocument/2006/relationships/image" Target="../media/image66.tiff"/></Relationships>
</file>

<file path=ppt/slides/_rels/slide42.xml.rels><?xml version="1.0" encoding="UTF-8" standalone="yes"?>
<Relationships xmlns="http://schemas.openxmlformats.org/package/2006/relationships"><Relationship Id="rId8" Type="http://schemas.openxmlformats.org/officeDocument/2006/relationships/image" Target="../media/image73.tiff"/><Relationship Id="rId3" Type="http://schemas.openxmlformats.org/officeDocument/2006/relationships/image" Target="../media/image58.png"/><Relationship Id="rId7" Type="http://schemas.openxmlformats.org/officeDocument/2006/relationships/image" Target="../media/image72.tif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1.tiff"/><Relationship Id="rId11" Type="http://schemas.openxmlformats.org/officeDocument/2006/relationships/image" Target="../media/image76.tiff"/><Relationship Id="rId5" Type="http://schemas.openxmlformats.org/officeDocument/2006/relationships/image" Target="../media/image70.tiff"/><Relationship Id="rId10" Type="http://schemas.openxmlformats.org/officeDocument/2006/relationships/image" Target="../media/image75.tiff"/><Relationship Id="rId4" Type="http://schemas.openxmlformats.org/officeDocument/2006/relationships/image" Target="../media/image69.tiff"/><Relationship Id="rId9" Type="http://schemas.openxmlformats.org/officeDocument/2006/relationships/image" Target="../media/image74.tiff"/></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44.xml"/><Relationship Id="rId1" Type="http://schemas.openxmlformats.org/officeDocument/2006/relationships/slideLayout" Target="../slideLayouts/slideLayout28.xml"/><Relationship Id="rId5" Type="http://schemas.openxmlformats.org/officeDocument/2006/relationships/image" Target="../media/image78.png"/><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8" Type="http://schemas.openxmlformats.org/officeDocument/2006/relationships/hyperlink" Target="https://quizlet.com/gb/549017973/y8-spanish-term-22-week-3-flash-cards/" TargetMode="External"/><Relationship Id="rId3" Type="http://schemas.openxmlformats.org/officeDocument/2006/relationships/image" Target="../media/image7.png"/><Relationship Id="rId7" Type="http://schemas.openxmlformats.org/officeDocument/2006/relationships/hyperlink" Target="https://quizlet.com/gb/565298631/year-8-spanish-term-31-week-3-flash-cards/"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resources.ncelp.org/concern/parent/2514nm266/file_sets/sx61dn23q" TargetMode="External"/><Relationship Id="rId11" Type="http://schemas.openxmlformats.org/officeDocument/2006/relationships/image" Target="../media/image81.png"/><Relationship Id="rId5" Type="http://schemas.openxmlformats.org/officeDocument/2006/relationships/hyperlink" Target="https://drive.google.com/file/d/1Rz0iPU-0IoqzCwaOtHXK-w3vpC7OQA7A/view" TargetMode="External"/><Relationship Id="rId10"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hyperlink" Target="https://quizlet.com/gb/542025343/y8-spanish-term-21-week-6-flash-cards/" TargetMode="External"/></Relationships>
</file>

<file path=ppt/slides/_rels/slide5.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8.wav"/><Relationship Id="rId5" Type="http://schemas.openxmlformats.org/officeDocument/2006/relationships/audio" Target="../media/audio7.wav"/><Relationship Id="rId4" Type="http://schemas.openxmlformats.org/officeDocument/2006/relationships/audio" Target="../media/audio6.wav"/></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audio" Target="../media/audio4.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audio" Target="../media/audio8.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audio" Target="../media/audio7.wav"/><Relationship Id="rId5" Type="http://schemas.openxmlformats.org/officeDocument/2006/relationships/audio" Target="../media/audio6.wav"/><Relationship Id="rId4" Type="http://schemas.openxmlformats.org/officeDocument/2006/relationships/audio" Target="../media/audio5.wav"/></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7.png"/><Relationship Id="rId7" Type="http://schemas.openxmlformats.org/officeDocument/2006/relationships/audio" Target="../media/audio12.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7.png"/><Relationship Id="rId7"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6998015" cy="879475"/>
          </a:xfrm>
        </p:spPr>
        <p:txBody>
          <a:bodyPr>
            <a:normAutofit fontScale="90000"/>
          </a:bodyPr>
          <a:lstStyle/>
          <a:p>
            <a:pPr algn="l"/>
            <a:r>
              <a:rPr lang="en-GB" sz="4000" b="1">
                <a:solidFill>
                  <a:prstClr val="white"/>
                </a:solidFill>
              </a:rPr>
              <a:t>Describing your family members and those of others</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8" y="3145186"/>
            <a:ext cx="7378871" cy="1706260"/>
          </a:xfrm>
        </p:spPr>
        <p:txBody>
          <a:bodyPr>
            <a:normAutofit/>
          </a:bodyPr>
          <a:lstStyle/>
          <a:p>
            <a:pPr algn="l"/>
            <a:r>
              <a:rPr lang="en-GB">
                <a:solidFill>
                  <a:prstClr val="white"/>
                </a:solidFill>
              </a:rPr>
              <a:t>Spelling changes for –ar verbs </a:t>
            </a:r>
            <a:r>
              <a:rPr lang="en-GB" dirty="0">
                <a:solidFill>
                  <a:prstClr val="white"/>
                </a:solidFill>
              </a:rPr>
              <a:t>in the </a:t>
            </a:r>
            <a:r>
              <a:rPr lang="en-GB" dirty="0" err="1">
                <a:solidFill>
                  <a:prstClr val="white"/>
                </a:solidFill>
              </a:rPr>
              <a:t>preterite</a:t>
            </a:r>
            <a:endParaRPr lang="en-GB" dirty="0">
              <a:solidFill>
                <a:prstClr val="white"/>
              </a:solidFill>
            </a:endParaRPr>
          </a:p>
          <a:p>
            <a:pPr algn="l"/>
            <a:r>
              <a:rPr lang="en-GB">
                <a:solidFill>
                  <a:prstClr val="white"/>
                </a:solidFill>
              </a:rPr>
              <a:t>Possessive adjective ‘mi/s’ [revisited] and </a:t>
            </a:r>
            <a:r>
              <a:rPr lang="en-GB" dirty="0">
                <a:solidFill>
                  <a:prstClr val="white"/>
                </a:solidFill>
              </a:rPr>
              <a:t>‘</a:t>
            </a:r>
            <a:r>
              <a:rPr lang="en-GB" err="1">
                <a:solidFill>
                  <a:prstClr val="white"/>
                </a:solidFill>
              </a:rPr>
              <a:t>su</a:t>
            </a:r>
            <a:r>
              <a:rPr lang="en-GB">
                <a:solidFill>
                  <a:prstClr val="white"/>
                </a:solidFill>
              </a:rPr>
              <a:t>/s’</a:t>
            </a:r>
            <a:endParaRPr lang="en-GB" dirty="0">
              <a:solidFill>
                <a:prstClr val="white"/>
              </a:solidFill>
            </a:endParaRP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lvl="0">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noProof="0" dirty="0">
                <a:solidFill>
                  <a:prstClr val="white"/>
                </a:solidFill>
                <a:latin typeface="Century Gothic" panose="020B0502020202020204" pitchFamily="34" charset="0"/>
              </a:rPr>
              <a:t>3.1</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sz="2200">
                <a:solidFill>
                  <a:prstClr val="white"/>
                </a:solidFill>
                <a:latin typeface="Century Gothic" panose="020B0502020202020204" pitchFamily="34" charset="0"/>
              </a:rPr>
              <a:t>2 – Lesson 51</a:t>
            </a:r>
            <a:r>
              <a:rPr kumimoji="0" lang="en-GB" sz="22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Pete Watson /</a:t>
            </a: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Nick Avery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30</a:t>
            </a:r>
            <a:r>
              <a:rPr lang="en-GB" sz="1400" dirty="0">
                <a:solidFill>
                  <a:prstClr val="white"/>
                </a:solidFill>
                <a:latin typeface="Century Gothic" panose="020B0502020202020204" pitchFamily="34" charset="0"/>
              </a:rPr>
              <a:t>/06/21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253622"/>
            <a:ext cx="8094133" cy="846260"/>
          </a:xfrm>
        </p:spPr>
        <p:txBody>
          <a:bodyPr>
            <a:noAutofit/>
          </a:bodyPr>
          <a:lstStyle/>
          <a:p>
            <a:r>
              <a:rPr lang="en-US" sz="2600" b="1">
                <a:solidFill>
                  <a:schemeClr val="bg1"/>
                </a:solidFill>
              </a:rPr>
              <a:t>Talking about mixed gender groups</a:t>
            </a:r>
            <a:br>
              <a:rPr lang="en-US" sz="2600" b="1">
                <a:solidFill>
                  <a:schemeClr val="bg1"/>
                </a:solidFill>
              </a:rPr>
            </a:br>
            <a:r>
              <a:rPr lang="en-US" sz="2600" b="1">
                <a:solidFill>
                  <a:schemeClr val="bg1"/>
                </a:solidFill>
              </a:rPr>
              <a:t>Plural masculine nouns [revisited]</a:t>
            </a:r>
            <a:endParaRPr lang="en-US" sz="2600" b="1" dirty="0">
              <a:solidFill>
                <a:schemeClr val="bg1"/>
              </a:solidFill>
            </a:endParaRPr>
          </a:p>
        </p:txBody>
      </p:sp>
      <p:sp>
        <p:nvSpPr>
          <p:cNvPr id="3" name="Content Placeholder 2"/>
          <p:cNvSpPr>
            <a:spLocks noGrp="1"/>
          </p:cNvSpPr>
          <p:nvPr>
            <p:ph idx="1"/>
          </p:nvPr>
        </p:nvSpPr>
        <p:spPr>
          <a:xfrm>
            <a:off x="190499" y="1163991"/>
            <a:ext cx="11861801" cy="5021263"/>
          </a:xfrm>
        </p:spPr>
        <p:txBody>
          <a:bodyPr>
            <a:noAutofit/>
          </a:bodyPr>
          <a:lstStyle/>
          <a:p>
            <a:pPr marL="0" indent="0">
              <a:lnSpc>
                <a:spcPct val="100000"/>
              </a:lnSpc>
              <a:buNone/>
            </a:pPr>
            <a:r>
              <a:rPr lang="en-US" sz="2400" dirty="0"/>
              <a:t>Remember that to talk about a </a:t>
            </a:r>
            <a:r>
              <a:rPr lang="en-US" sz="2400"/>
              <a:t>mixed gender group </a:t>
            </a:r>
            <a:r>
              <a:rPr lang="en-US" sz="2400" dirty="0"/>
              <a:t>of people (male and female), you use the </a:t>
            </a:r>
            <a:r>
              <a:rPr lang="en-US" sz="2400" b="1" i="1" dirty="0"/>
              <a:t>masculine</a:t>
            </a:r>
            <a:r>
              <a:rPr lang="en-US" sz="2400" dirty="0"/>
              <a:t> form of </a:t>
            </a:r>
            <a:r>
              <a:rPr lang="en-US" sz="2400"/>
              <a:t>the noun.</a:t>
            </a:r>
            <a:endParaRPr lang="en-US" sz="2400" dirty="0"/>
          </a:p>
          <a:p>
            <a:pPr marL="0" indent="0">
              <a:lnSpc>
                <a:spcPct val="100000"/>
              </a:lnSpc>
              <a:buNone/>
            </a:pPr>
            <a:endParaRPr lang="en-US" sz="2400" dirty="0"/>
          </a:p>
          <a:p>
            <a:pPr marL="0" indent="0">
              <a:lnSpc>
                <a:spcPct val="100000"/>
              </a:lnSpc>
              <a:buNone/>
            </a:pPr>
            <a:r>
              <a:rPr lang="en-US" sz="2400" b="1" dirty="0" err="1"/>
              <a:t>Ejemplo</a:t>
            </a:r>
            <a:r>
              <a:rPr lang="en-US" sz="2400" b="1" dirty="0"/>
              <a:t>:</a:t>
            </a:r>
          </a:p>
          <a:p>
            <a:pPr marL="0" indent="0">
              <a:lnSpc>
                <a:spcPct val="100000"/>
              </a:lnSpc>
              <a:buNone/>
            </a:pPr>
            <a:r>
              <a:rPr lang="en-US" sz="2400" dirty="0"/>
              <a:t>‘</a:t>
            </a:r>
            <a:r>
              <a:rPr lang="en-US" sz="2400" dirty="0" err="1"/>
              <a:t>Mis</a:t>
            </a:r>
            <a:r>
              <a:rPr lang="en-US" sz="2400" dirty="0"/>
              <a:t> </a:t>
            </a:r>
            <a:r>
              <a:rPr lang="en-US" sz="2400" dirty="0" err="1"/>
              <a:t>hermanos</a:t>
            </a:r>
            <a:r>
              <a:rPr lang="en-US" sz="2400"/>
              <a:t>’ can mean either </a:t>
            </a:r>
            <a:r>
              <a:rPr lang="en-US" sz="2400">
                <a:solidFill>
                  <a:srgbClr val="FF0000"/>
                </a:solidFill>
              </a:rPr>
              <a:t>‘</a:t>
            </a:r>
            <a:r>
              <a:rPr lang="en-US" sz="2400">
                <a:solidFill>
                  <a:srgbClr val="EE6000"/>
                </a:solidFill>
              </a:rPr>
              <a:t>my brothers</a:t>
            </a:r>
            <a:r>
              <a:rPr lang="en-US" sz="2400">
                <a:solidFill>
                  <a:srgbClr val="FF0000"/>
                </a:solidFill>
              </a:rPr>
              <a:t>’</a:t>
            </a:r>
            <a:r>
              <a:rPr lang="en-US" sz="2400"/>
              <a:t> </a:t>
            </a:r>
            <a:r>
              <a:rPr lang="en-US" sz="2400" dirty="0"/>
              <a:t>or </a:t>
            </a:r>
            <a:r>
              <a:rPr lang="en-US" sz="2400" dirty="0">
                <a:solidFill>
                  <a:srgbClr val="F66400"/>
                </a:solidFill>
              </a:rPr>
              <a:t>‘my brothers and sisters’.</a:t>
            </a:r>
          </a:p>
          <a:p>
            <a:pPr marL="0" indent="0">
              <a:lnSpc>
                <a:spcPct val="100000"/>
              </a:lnSpc>
              <a:buNone/>
            </a:pPr>
            <a:r>
              <a:rPr lang="en-US" sz="2400" dirty="0"/>
              <a:t>‘</a:t>
            </a:r>
            <a:r>
              <a:rPr lang="en-US" sz="2400" dirty="0" err="1"/>
              <a:t>Mis</a:t>
            </a:r>
            <a:r>
              <a:rPr lang="en-US" sz="2400" dirty="0"/>
              <a:t> </a:t>
            </a:r>
            <a:r>
              <a:rPr lang="en-US" sz="2400" dirty="0" err="1"/>
              <a:t>hijos</a:t>
            </a:r>
            <a:r>
              <a:rPr lang="en-US" sz="2400"/>
              <a:t>’ can </a:t>
            </a:r>
            <a:r>
              <a:rPr lang="en-US" sz="2400" dirty="0"/>
              <a:t>mean either </a:t>
            </a:r>
            <a:r>
              <a:rPr lang="en-US" sz="2400" dirty="0">
                <a:solidFill>
                  <a:srgbClr val="F66400"/>
                </a:solidFill>
              </a:rPr>
              <a:t>‘my sons’ </a:t>
            </a:r>
            <a:r>
              <a:rPr lang="en-US" sz="2400" dirty="0"/>
              <a:t>or </a:t>
            </a:r>
            <a:r>
              <a:rPr lang="en-US" sz="2400" dirty="0">
                <a:solidFill>
                  <a:srgbClr val="F66400"/>
                </a:solidFill>
              </a:rPr>
              <a:t>‘my sons and daughters / my children’</a:t>
            </a:r>
            <a:r>
              <a:rPr lang="en-US" sz="2400" dirty="0"/>
              <a:t>.</a:t>
            </a:r>
          </a:p>
          <a:p>
            <a:pPr marL="0" indent="0">
              <a:lnSpc>
                <a:spcPct val="100000"/>
              </a:lnSpc>
              <a:buNone/>
            </a:pPr>
            <a:endParaRPr lang="en-US" sz="2400" dirty="0"/>
          </a:p>
          <a:p>
            <a:pPr marL="0" indent="0">
              <a:lnSpc>
                <a:spcPct val="100000"/>
              </a:lnSpc>
              <a:buNone/>
            </a:pPr>
            <a:r>
              <a:rPr lang="en-US" sz="2400" dirty="0"/>
              <a:t>What could the </a:t>
            </a:r>
            <a:r>
              <a:rPr lang="en-US" sz="2400"/>
              <a:t>following phrases </a:t>
            </a:r>
            <a:r>
              <a:rPr lang="en-US" sz="2400" dirty="0"/>
              <a:t>mean?</a:t>
            </a:r>
          </a:p>
          <a:p>
            <a:pPr marL="0" indent="0">
              <a:lnSpc>
                <a:spcPct val="100000"/>
              </a:lnSpc>
              <a:buNone/>
            </a:pPr>
            <a:r>
              <a:rPr lang="en-US" sz="2400" dirty="0" err="1"/>
              <a:t>Mis</a:t>
            </a:r>
            <a:r>
              <a:rPr lang="en-US" sz="2400" dirty="0"/>
              <a:t> </a:t>
            </a:r>
            <a:r>
              <a:rPr lang="en-US" sz="2400" dirty="0" err="1"/>
              <a:t>abuelos</a:t>
            </a:r>
            <a:r>
              <a:rPr lang="en-US" sz="2400" dirty="0"/>
              <a:t> =  _________________ or __________________</a:t>
            </a:r>
          </a:p>
          <a:p>
            <a:pPr marL="0" indent="0">
              <a:lnSpc>
                <a:spcPct val="100000"/>
              </a:lnSpc>
              <a:buNone/>
            </a:pPr>
            <a:r>
              <a:rPr lang="en-US" sz="2400" dirty="0" err="1"/>
              <a:t>Mis</a:t>
            </a:r>
            <a:r>
              <a:rPr lang="en-US" sz="2400" dirty="0"/>
              <a:t> </a:t>
            </a:r>
            <a:r>
              <a:rPr lang="en-US" sz="2400" dirty="0" err="1"/>
              <a:t>tíos</a:t>
            </a:r>
            <a:r>
              <a:rPr lang="en-US" sz="2400" dirty="0"/>
              <a:t> =  _______________ or ____________________</a:t>
            </a:r>
          </a:p>
          <a:p>
            <a:pPr marL="0" indent="0">
              <a:lnSpc>
                <a:spcPct val="100000"/>
              </a:lnSpc>
              <a:buNone/>
            </a:pPr>
            <a:r>
              <a:rPr lang="en-US" sz="2400" dirty="0" err="1"/>
              <a:t>Mis</a:t>
            </a:r>
            <a:r>
              <a:rPr lang="en-US" sz="2400" dirty="0"/>
              <a:t> </a:t>
            </a:r>
            <a:r>
              <a:rPr lang="en-US" sz="2400" dirty="0" err="1"/>
              <a:t>primos</a:t>
            </a:r>
            <a:r>
              <a:rPr lang="en-US" sz="2400" dirty="0"/>
              <a:t> = ____________________ or _______________________</a:t>
            </a:r>
          </a:p>
        </p:txBody>
      </p:sp>
      <p:sp>
        <p:nvSpPr>
          <p:cNvPr id="4" name="TextBox 3"/>
          <p:cNvSpPr txBox="1"/>
          <p:nvPr/>
        </p:nvSpPr>
        <p:spPr>
          <a:xfrm>
            <a:off x="2382309" y="4966642"/>
            <a:ext cx="2870200" cy="461665"/>
          </a:xfrm>
          <a:prstGeom prst="rect">
            <a:avLst/>
          </a:prstGeom>
          <a:noFill/>
        </p:spPr>
        <p:txBody>
          <a:bodyPr wrap="square" rtlCol="0">
            <a:spAutoFit/>
          </a:bodyPr>
          <a:lstStyle/>
          <a:p>
            <a:pPr algn="l"/>
            <a:r>
              <a:rPr lang="en-US" sz="2400" b="1" dirty="0">
                <a:solidFill>
                  <a:srgbClr val="FF6600"/>
                </a:solidFill>
              </a:rPr>
              <a:t>my grandfathers</a:t>
            </a:r>
          </a:p>
        </p:txBody>
      </p:sp>
      <p:sp>
        <p:nvSpPr>
          <p:cNvPr id="5" name="TextBox 4"/>
          <p:cNvSpPr txBox="1"/>
          <p:nvPr/>
        </p:nvSpPr>
        <p:spPr>
          <a:xfrm>
            <a:off x="5493807" y="4954884"/>
            <a:ext cx="3183467" cy="461665"/>
          </a:xfrm>
          <a:prstGeom prst="rect">
            <a:avLst/>
          </a:prstGeom>
          <a:noFill/>
        </p:spPr>
        <p:txBody>
          <a:bodyPr wrap="square" rtlCol="0">
            <a:spAutoFit/>
          </a:bodyPr>
          <a:lstStyle/>
          <a:p>
            <a:pPr algn="l"/>
            <a:r>
              <a:rPr lang="en-US" sz="2400" b="1" dirty="0">
                <a:solidFill>
                  <a:srgbClr val="FF6600"/>
                </a:solidFill>
              </a:rPr>
              <a:t>my grandparents</a:t>
            </a:r>
          </a:p>
        </p:txBody>
      </p:sp>
      <p:sp>
        <p:nvSpPr>
          <p:cNvPr id="6" name="TextBox 5"/>
          <p:cNvSpPr txBox="1"/>
          <p:nvPr/>
        </p:nvSpPr>
        <p:spPr>
          <a:xfrm>
            <a:off x="2088445" y="5462810"/>
            <a:ext cx="2472266" cy="461665"/>
          </a:xfrm>
          <a:prstGeom prst="rect">
            <a:avLst/>
          </a:prstGeom>
          <a:noFill/>
        </p:spPr>
        <p:txBody>
          <a:bodyPr wrap="square" rtlCol="0">
            <a:spAutoFit/>
          </a:bodyPr>
          <a:lstStyle/>
          <a:p>
            <a:pPr algn="l"/>
            <a:r>
              <a:rPr lang="en-US" sz="2400" b="1" dirty="0">
                <a:solidFill>
                  <a:srgbClr val="FF6600"/>
                </a:solidFill>
              </a:rPr>
              <a:t>my uncles</a:t>
            </a:r>
          </a:p>
        </p:txBody>
      </p:sp>
      <p:sp>
        <p:nvSpPr>
          <p:cNvPr id="7" name="TextBox 6"/>
          <p:cNvSpPr txBox="1"/>
          <p:nvPr/>
        </p:nvSpPr>
        <p:spPr>
          <a:xfrm>
            <a:off x="4404782" y="5471548"/>
            <a:ext cx="3945467" cy="461665"/>
          </a:xfrm>
          <a:prstGeom prst="rect">
            <a:avLst/>
          </a:prstGeom>
          <a:noFill/>
        </p:spPr>
        <p:txBody>
          <a:bodyPr wrap="square" rtlCol="0">
            <a:spAutoFit/>
          </a:bodyPr>
          <a:lstStyle/>
          <a:p>
            <a:pPr algn="l"/>
            <a:r>
              <a:rPr lang="en-US" sz="2400" b="1" dirty="0">
                <a:solidFill>
                  <a:srgbClr val="FF6600"/>
                </a:solidFill>
              </a:rPr>
              <a:t>my uncles and aunts</a:t>
            </a:r>
          </a:p>
        </p:txBody>
      </p:sp>
      <p:sp>
        <p:nvSpPr>
          <p:cNvPr id="8" name="TextBox 7"/>
          <p:cNvSpPr txBox="1"/>
          <p:nvPr/>
        </p:nvSpPr>
        <p:spPr>
          <a:xfrm>
            <a:off x="2382309" y="5917836"/>
            <a:ext cx="2675466" cy="461665"/>
          </a:xfrm>
          <a:prstGeom prst="rect">
            <a:avLst/>
          </a:prstGeom>
          <a:noFill/>
        </p:spPr>
        <p:txBody>
          <a:bodyPr wrap="square" rtlCol="0">
            <a:spAutoFit/>
          </a:bodyPr>
          <a:lstStyle/>
          <a:p>
            <a:pPr algn="l"/>
            <a:r>
              <a:rPr lang="en-US" sz="2400" b="1" dirty="0">
                <a:solidFill>
                  <a:srgbClr val="FF6600"/>
                </a:solidFill>
              </a:rPr>
              <a:t>my cousins (m)</a:t>
            </a:r>
          </a:p>
        </p:txBody>
      </p:sp>
      <p:sp>
        <p:nvSpPr>
          <p:cNvPr id="9" name="TextBox 8"/>
          <p:cNvSpPr txBox="1"/>
          <p:nvPr/>
        </p:nvSpPr>
        <p:spPr>
          <a:xfrm>
            <a:off x="5710766" y="5917836"/>
            <a:ext cx="3793068" cy="461665"/>
          </a:xfrm>
          <a:prstGeom prst="rect">
            <a:avLst/>
          </a:prstGeom>
          <a:noFill/>
        </p:spPr>
        <p:txBody>
          <a:bodyPr wrap="square" rtlCol="0">
            <a:spAutoFit/>
          </a:bodyPr>
          <a:lstStyle/>
          <a:p>
            <a:pPr algn="l"/>
            <a:r>
              <a:rPr lang="en-US" sz="2400" b="1" dirty="0">
                <a:solidFill>
                  <a:srgbClr val="FF6600"/>
                </a:solidFill>
              </a:rPr>
              <a:t>my cousins (m and f)</a:t>
            </a:r>
          </a:p>
        </p:txBody>
      </p:sp>
      <p:sp>
        <p:nvSpPr>
          <p:cNvPr id="11"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40204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a:solidFill>
                  <a:schemeClr val="bg1"/>
                </a:solidFill>
              </a:rPr>
              <a:t>Talking about possessions</a:t>
            </a:r>
            <a:br>
              <a:rPr lang="en-GB" sz="2600" b="1">
                <a:solidFill>
                  <a:schemeClr val="bg1"/>
                </a:solidFill>
              </a:rPr>
            </a:br>
            <a:r>
              <a:rPr lang="en-GB" sz="2600" b="1">
                <a:solidFill>
                  <a:schemeClr val="bg1"/>
                </a:solidFill>
              </a:rPr>
              <a:t>Possessive adjectives ‘su’ and ‘sus’</a:t>
            </a:r>
            <a:endParaRPr lang="en-GB" sz="2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270647" y="1163991"/>
            <a:ext cx="12490972" cy="1200329"/>
          </a:xfrm>
          <a:prstGeom prst="rect">
            <a:avLst/>
          </a:prstGeom>
          <a:noFill/>
        </p:spPr>
        <p:txBody>
          <a:bodyPr wrap="square" rtlCol="0">
            <a:spAutoFit/>
          </a:bodyPr>
          <a:lstStyle/>
          <a:p>
            <a:pPr>
              <a:lnSpc>
                <a:spcPct val="150000"/>
              </a:lnSpc>
            </a:pPr>
            <a:r>
              <a:rPr lang="en-US" sz="2400">
                <a:solidFill>
                  <a:schemeClr val="accent5">
                    <a:lumMod val="50000"/>
                  </a:schemeClr>
                </a:solidFill>
              </a:rPr>
              <a:t>To </a:t>
            </a:r>
            <a:r>
              <a:rPr lang="en-US" sz="2400" dirty="0">
                <a:solidFill>
                  <a:schemeClr val="accent5">
                    <a:lumMod val="50000"/>
                  </a:schemeClr>
                </a:solidFill>
              </a:rPr>
              <a:t>say ‘</a:t>
            </a:r>
            <a:r>
              <a:rPr lang="en-US" sz="2400" b="1">
                <a:solidFill>
                  <a:schemeClr val="accent5">
                    <a:lumMod val="50000"/>
                  </a:schemeClr>
                </a:solidFill>
              </a:rPr>
              <a:t>his</a:t>
            </a:r>
            <a:r>
              <a:rPr lang="en-US" sz="2400">
                <a:solidFill>
                  <a:schemeClr val="accent5">
                    <a:lumMod val="50000"/>
                  </a:schemeClr>
                </a:solidFill>
              </a:rPr>
              <a:t>’, ‘</a:t>
            </a:r>
            <a:r>
              <a:rPr lang="en-US" sz="2400" b="1">
                <a:solidFill>
                  <a:schemeClr val="accent5">
                    <a:lumMod val="50000"/>
                  </a:schemeClr>
                </a:solidFill>
              </a:rPr>
              <a:t>her</a:t>
            </a:r>
            <a:r>
              <a:rPr lang="en-US" sz="2400">
                <a:solidFill>
                  <a:schemeClr val="accent5">
                    <a:lumMod val="50000"/>
                  </a:schemeClr>
                </a:solidFill>
              </a:rPr>
              <a:t>’ or ‘</a:t>
            </a:r>
            <a:r>
              <a:rPr lang="en-US" sz="2400" b="1">
                <a:solidFill>
                  <a:schemeClr val="accent5">
                    <a:lumMod val="50000"/>
                  </a:schemeClr>
                </a:solidFill>
              </a:rPr>
              <a:t>its</a:t>
            </a:r>
            <a:r>
              <a:rPr lang="en-US" sz="2400">
                <a:solidFill>
                  <a:schemeClr val="accent5">
                    <a:lumMod val="50000"/>
                  </a:schemeClr>
                </a:solidFill>
              </a:rPr>
              <a:t>’ </a:t>
            </a:r>
            <a:r>
              <a:rPr lang="en-US" sz="2400" dirty="0">
                <a:solidFill>
                  <a:schemeClr val="accent5">
                    <a:lumMod val="50000"/>
                  </a:schemeClr>
                </a:solidFill>
              </a:rPr>
              <a:t>before a </a:t>
            </a:r>
            <a:r>
              <a:rPr lang="en-US" sz="2400" b="1" i="1" dirty="0">
                <a:solidFill>
                  <a:schemeClr val="accent5">
                    <a:lumMod val="50000"/>
                  </a:schemeClr>
                </a:solidFill>
              </a:rPr>
              <a:t>singular </a:t>
            </a:r>
            <a:r>
              <a:rPr lang="en-US" sz="2400" dirty="0">
                <a:solidFill>
                  <a:schemeClr val="accent5">
                    <a:lumMod val="50000"/>
                  </a:schemeClr>
                </a:solidFill>
              </a:rPr>
              <a:t>or</a:t>
            </a:r>
            <a:r>
              <a:rPr lang="en-US" sz="2400" b="1" i="1" dirty="0">
                <a:solidFill>
                  <a:schemeClr val="accent5">
                    <a:lumMod val="50000"/>
                  </a:schemeClr>
                </a:solidFill>
              </a:rPr>
              <a:t> uncountable noun </a:t>
            </a:r>
            <a:r>
              <a:rPr lang="en-US" sz="2400" dirty="0">
                <a:solidFill>
                  <a:schemeClr val="accent5">
                    <a:lumMod val="50000"/>
                  </a:schemeClr>
                </a:solidFill>
              </a:rPr>
              <a:t>use </a:t>
            </a:r>
            <a:r>
              <a:rPr lang="en-US" sz="2400" b="1" dirty="0">
                <a:solidFill>
                  <a:srgbClr val="EE6000"/>
                </a:solidFill>
              </a:rPr>
              <a:t>‘</a:t>
            </a:r>
            <a:r>
              <a:rPr lang="en-US" sz="2400" b="1" err="1">
                <a:solidFill>
                  <a:srgbClr val="EE6000"/>
                </a:solidFill>
              </a:rPr>
              <a:t>su</a:t>
            </a:r>
            <a:r>
              <a:rPr lang="en-US" sz="2400" b="1">
                <a:solidFill>
                  <a:srgbClr val="EE6000"/>
                </a:solidFill>
              </a:rPr>
              <a:t>’</a:t>
            </a:r>
            <a:r>
              <a:rPr lang="en-US" sz="2400" b="1">
                <a:solidFill>
                  <a:schemeClr val="accent5">
                    <a:lumMod val="50000"/>
                  </a:schemeClr>
                </a:solidFill>
              </a:rPr>
              <a:t>.</a:t>
            </a:r>
            <a:endParaRPr lang="en-US" sz="2400" b="1" dirty="0">
              <a:solidFill>
                <a:schemeClr val="accent5">
                  <a:lumMod val="50000"/>
                </a:schemeClr>
              </a:solidFill>
            </a:endParaRPr>
          </a:p>
          <a:p>
            <a:pPr>
              <a:lnSpc>
                <a:spcPct val="150000"/>
              </a:lnSpc>
            </a:pPr>
            <a:r>
              <a:rPr lang="en-US" sz="2400">
                <a:solidFill>
                  <a:schemeClr val="accent5">
                    <a:lumMod val="50000"/>
                  </a:schemeClr>
                </a:solidFill>
              </a:rPr>
              <a:t>It </a:t>
            </a:r>
            <a:r>
              <a:rPr lang="en-US" sz="2400" dirty="0">
                <a:solidFill>
                  <a:schemeClr val="accent5">
                    <a:lumMod val="50000"/>
                  </a:schemeClr>
                </a:solidFill>
              </a:rPr>
              <a:t>does not </a:t>
            </a:r>
            <a:r>
              <a:rPr lang="en-US" sz="2400">
                <a:solidFill>
                  <a:schemeClr val="accent5">
                    <a:lumMod val="50000"/>
                  </a:schemeClr>
                </a:solidFill>
              </a:rPr>
              <a:t>matter whether </a:t>
            </a:r>
            <a:r>
              <a:rPr lang="en-US" sz="2400" dirty="0">
                <a:solidFill>
                  <a:schemeClr val="accent5">
                    <a:lumMod val="50000"/>
                  </a:schemeClr>
                </a:solidFill>
              </a:rPr>
              <a:t>the noun is masculine </a:t>
            </a:r>
            <a:r>
              <a:rPr lang="en-US" sz="2400">
                <a:solidFill>
                  <a:schemeClr val="accent5">
                    <a:lumMod val="50000"/>
                  </a:schemeClr>
                </a:solidFill>
              </a:rPr>
              <a:t>or feminine.</a:t>
            </a:r>
          </a:p>
        </p:txBody>
      </p:sp>
      <p:sp>
        <p:nvSpPr>
          <p:cNvPr id="3" name="TextBox 2"/>
          <p:cNvSpPr txBox="1"/>
          <p:nvPr/>
        </p:nvSpPr>
        <p:spPr>
          <a:xfrm>
            <a:off x="2997249" y="2876387"/>
            <a:ext cx="3966392" cy="461665"/>
          </a:xfrm>
          <a:prstGeom prst="rect">
            <a:avLst/>
          </a:prstGeom>
          <a:noFill/>
        </p:spPr>
        <p:txBody>
          <a:bodyPr wrap="square" rtlCol="0">
            <a:spAutoFit/>
          </a:bodyPr>
          <a:lstStyle/>
          <a:p>
            <a:r>
              <a:rPr lang="en-US" sz="2400" b="1">
                <a:solidFill>
                  <a:srgbClr val="F66400"/>
                </a:solidFill>
              </a:rPr>
              <a:t>His </a:t>
            </a:r>
            <a:r>
              <a:rPr lang="en-US" sz="2400" b="1" dirty="0">
                <a:solidFill>
                  <a:srgbClr val="F66400"/>
                </a:solidFill>
              </a:rPr>
              <a:t>/ </a:t>
            </a:r>
            <a:r>
              <a:rPr lang="en-US" sz="2400" b="1">
                <a:solidFill>
                  <a:srgbClr val="F66400"/>
                </a:solidFill>
              </a:rPr>
              <a:t>her </a:t>
            </a:r>
            <a:r>
              <a:rPr lang="en-US" sz="2400">
                <a:solidFill>
                  <a:schemeClr val="accent5">
                    <a:lumMod val="50000"/>
                  </a:schemeClr>
                </a:solidFill>
              </a:rPr>
              <a:t>son is tall.</a:t>
            </a:r>
            <a:r>
              <a:rPr lang="en-US" sz="2400" dirty="0">
                <a:solidFill>
                  <a:schemeClr val="accent5">
                    <a:lumMod val="50000"/>
                  </a:schemeClr>
                </a:solidFill>
              </a:rPr>
              <a:t>	</a:t>
            </a:r>
          </a:p>
        </p:txBody>
      </p:sp>
      <p:sp>
        <p:nvSpPr>
          <p:cNvPr id="6" name="TextBox 5"/>
          <p:cNvSpPr txBox="1"/>
          <p:nvPr/>
        </p:nvSpPr>
        <p:spPr>
          <a:xfrm>
            <a:off x="3324578" y="5109936"/>
            <a:ext cx="5646488" cy="461665"/>
          </a:xfrm>
          <a:prstGeom prst="rect">
            <a:avLst/>
          </a:prstGeom>
          <a:noFill/>
        </p:spPr>
        <p:txBody>
          <a:bodyPr wrap="square" rtlCol="0">
            <a:spAutoFit/>
          </a:bodyPr>
          <a:lstStyle/>
          <a:p>
            <a:r>
              <a:rPr lang="en-US" sz="2400" b="1">
                <a:solidFill>
                  <a:srgbClr val="F66400"/>
                </a:solidFill>
              </a:rPr>
              <a:t>His </a:t>
            </a:r>
            <a:r>
              <a:rPr lang="en-US" sz="2400" b="1" dirty="0">
                <a:solidFill>
                  <a:srgbClr val="F66400"/>
                </a:solidFill>
              </a:rPr>
              <a:t>/ </a:t>
            </a:r>
            <a:r>
              <a:rPr lang="en-US" sz="2400" b="1">
                <a:solidFill>
                  <a:srgbClr val="F66400"/>
                </a:solidFill>
              </a:rPr>
              <a:t>her </a:t>
            </a:r>
            <a:r>
              <a:rPr lang="en-US" sz="2400">
                <a:solidFill>
                  <a:schemeClr val="accent5">
                    <a:lumMod val="50000"/>
                  </a:schemeClr>
                </a:solidFill>
              </a:rPr>
              <a:t>aunts are serious.</a:t>
            </a:r>
            <a:endParaRPr lang="en-US" sz="2400" dirty="0">
              <a:solidFill>
                <a:schemeClr val="accent5">
                  <a:lumMod val="50000"/>
                </a:schemeClr>
              </a:solidFill>
            </a:endParaRPr>
          </a:p>
        </p:txBody>
      </p:sp>
      <p:sp>
        <p:nvSpPr>
          <p:cNvPr id="9" name="TextBox 8"/>
          <p:cNvSpPr txBox="1"/>
          <p:nvPr/>
        </p:nvSpPr>
        <p:spPr>
          <a:xfrm>
            <a:off x="2997249" y="3413934"/>
            <a:ext cx="5385586" cy="461665"/>
          </a:xfrm>
          <a:prstGeom prst="rect">
            <a:avLst/>
          </a:prstGeom>
          <a:noFill/>
        </p:spPr>
        <p:txBody>
          <a:bodyPr wrap="square" rtlCol="0">
            <a:spAutoFit/>
          </a:bodyPr>
          <a:lstStyle/>
          <a:p>
            <a:r>
              <a:rPr lang="en-US" sz="2400" b="1">
                <a:solidFill>
                  <a:srgbClr val="F66400"/>
                </a:solidFill>
              </a:rPr>
              <a:t>His </a:t>
            </a:r>
            <a:r>
              <a:rPr lang="en-US" sz="2400" b="1" dirty="0">
                <a:solidFill>
                  <a:srgbClr val="F66400"/>
                </a:solidFill>
              </a:rPr>
              <a:t>/ </a:t>
            </a:r>
            <a:r>
              <a:rPr lang="en-US" sz="2400" b="1">
                <a:solidFill>
                  <a:srgbClr val="F66400"/>
                </a:solidFill>
              </a:rPr>
              <a:t>her </a:t>
            </a:r>
            <a:r>
              <a:rPr lang="en-US" sz="2400">
                <a:solidFill>
                  <a:schemeClr val="accent5">
                    <a:lumMod val="50000"/>
                  </a:schemeClr>
                </a:solidFill>
              </a:rPr>
              <a:t>daughter is short.</a:t>
            </a:r>
            <a:endParaRPr lang="en-US" sz="2400" dirty="0">
              <a:solidFill>
                <a:schemeClr val="accent5">
                  <a:lumMod val="50000"/>
                </a:schemeClr>
              </a:solidFill>
            </a:endParaRPr>
          </a:p>
        </p:txBody>
      </p:sp>
      <p:sp>
        <p:nvSpPr>
          <p:cNvPr id="10" name="TextBox 9"/>
          <p:cNvSpPr txBox="1"/>
          <p:nvPr/>
        </p:nvSpPr>
        <p:spPr>
          <a:xfrm>
            <a:off x="203581" y="5125757"/>
            <a:ext cx="3120997" cy="461665"/>
          </a:xfrm>
          <a:prstGeom prst="rect">
            <a:avLst/>
          </a:prstGeom>
          <a:noFill/>
        </p:spPr>
        <p:txBody>
          <a:bodyPr wrap="square" rtlCol="0">
            <a:spAutoFit/>
          </a:bodyPr>
          <a:lstStyle/>
          <a:p>
            <a:r>
              <a:rPr lang="en-US" sz="2400" b="1">
                <a:solidFill>
                  <a:srgbClr val="F66400"/>
                </a:solidFill>
              </a:rPr>
              <a:t>Sus</a:t>
            </a:r>
            <a:r>
              <a:rPr lang="en-US" sz="2400">
                <a:solidFill>
                  <a:schemeClr val="accent5">
                    <a:lumMod val="50000"/>
                  </a:schemeClr>
                </a:solidFill>
              </a:rPr>
              <a:t> </a:t>
            </a:r>
            <a:r>
              <a:rPr lang="en-US" sz="2400" err="1">
                <a:solidFill>
                  <a:schemeClr val="accent5">
                    <a:lumMod val="50000"/>
                  </a:schemeClr>
                </a:solidFill>
              </a:rPr>
              <a:t>tías</a:t>
            </a:r>
            <a:r>
              <a:rPr lang="en-US" sz="2400">
                <a:solidFill>
                  <a:schemeClr val="accent5">
                    <a:lumMod val="50000"/>
                  </a:schemeClr>
                </a:solidFill>
              </a:rPr>
              <a:t> son serias.</a:t>
            </a:r>
            <a:endParaRPr lang="en-US" sz="2400" dirty="0">
              <a:solidFill>
                <a:schemeClr val="accent5">
                  <a:lumMod val="50000"/>
                </a:schemeClr>
              </a:solidFill>
            </a:endParaRPr>
          </a:p>
        </p:txBody>
      </p:sp>
      <p:sp>
        <p:nvSpPr>
          <p:cNvPr id="11" name="TextBox 10"/>
          <p:cNvSpPr txBox="1"/>
          <p:nvPr/>
        </p:nvSpPr>
        <p:spPr>
          <a:xfrm>
            <a:off x="3337082" y="4601071"/>
            <a:ext cx="8486617" cy="461665"/>
          </a:xfrm>
          <a:prstGeom prst="rect">
            <a:avLst/>
          </a:prstGeom>
          <a:noFill/>
        </p:spPr>
        <p:txBody>
          <a:bodyPr wrap="square" rtlCol="0">
            <a:spAutoFit/>
          </a:bodyPr>
          <a:lstStyle/>
          <a:p>
            <a:r>
              <a:rPr lang="en-US" sz="2400" b="1">
                <a:solidFill>
                  <a:srgbClr val="F66400"/>
                </a:solidFill>
              </a:rPr>
              <a:t>His / her </a:t>
            </a:r>
            <a:r>
              <a:rPr lang="en-US" sz="2400">
                <a:solidFill>
                  <a:schemeClr val="accent5">
                    <a:lumMod val="50000"/>
                  </a:schemeClr>
                </a:solidFill>
              </a:rPr>
              <a:t>uncles OR aunts and uncles are strange.</a:t>
            </a:r>
            <a:endParaRPr lang="en-US" sz="2400" dirty="0">
              <a:solidFill>
                <a:schemeClr val="accent5">
                  <a:lumMod val="50000"/>
                </a:schemeClr>
              </a:solidFill>
            </a:endParaRPr>
          </a:p>
        </p:txBody>
      </p:sp>
      <p:sp>
        <p:nvSpPr>
          <p:cNvPr id="12" name="Rectangle 11"/>
          <p:cNvSpPr/>
          <p:nvPr/>
        </p:nvSpPr>
        <p:spPr>
          <a:xfrm>
            <a:off x="216086" y="2876388"/>
            <a:ext cx="2279791" cy="461665"/>
          </a:xfrm>
          <a:prstGeom prst="rect">
            <a:avLst/>
          </a:prstGeom>
        </p:spPr>
        <p:txBody>
          <a:bodyPr wrap="none">
            <a:spAutoFit/>
          </a:bodyPr>
          <a:lstStyle/>
          <a:p>
            <a:r>
              <a:rPr lang="en-US" sz="2400" b="1">
                <a:solidFill>
                  <a:srgbClr val="F66400"/>
                </a:solidFill>
              </a:rPr>
              <a:t>Su</a:t>
            </a:r>
            <a:r>
              <a:rPr lang="en-US" sz="2400">
                <a:solidFill>
                  <a:schemeClr val="accent5">
                    <a:lumMod val="50000"/>
                  </a:schemeClr>
                </a:solidFill>
              </a:rPr>
              <a:t> hijo es alto.</a:t>
            </a:r>
            <a:endParaRPr lang="en-GB" sz="2400"/>
          </a:p>
        </p:txBody>
      </p:sp>
      <p:sp>
        <p:nvSpPr>
          <p:cNvPr id="13" name="Rectangle 12"/>
          <p:cNvSpPr/>
          <p:nvPr/>
        </p:nvSpPr>
        <p:spPr>
          <a:xfrm>
            <a:off x="217596" y="3422039"/>
            <a:ext cx="2409888" cy="461665"/>
          </a:xfrm>
          <a:prstGeom prst="rect">
            <a:avLst/>
          </a:prstGeom>
        </p:spPr>
        <p:txBody>
          <a:bodyPr wrap="square">
            <a:spAutoFit/>
          </a:bodyPr>
          <a:lstStyle/>
          <a:p>
            <a:r>
              <a:rPr lang="en-US" sz="2400" b="1">
                <a:solidFill>
                  <a:srgbClr val="F66400"/>
                </a:solidFill>
              </a:rPr>
              <a:t>Su</a:t>
            </a:r>
            <a:r>
              <a:rPr lang="en-US" sz="2400">
                <a:solidFill>
                  <a:schemeClr val="accent5">
                    <a:lumMod val="50000"/>
                  </a:schemeClr>
                </a:solidFill>
              </a:rPr>
              <a:t> hija es baja.</a:t>
            </a:r>
            <a:endParaRPr lang="en-US" sz="2400" dirty="0">
              <a:solidFill>
                <a:schemeClr val="accent5">
                  <a:lumMod val="50000"/>
                </a:schemeClr>
              </a:solidFill>
            </a:endParaRPr>
          </a:p>
        </p:txBody>
      </p:sp>
      <p:sp>
        <p:nvSpPr>
          <p:cNvPr id="14" name="Rectangle 13"/>
          <p:cNvSpPr/>
          <p:nvPr/>
        </p:nvSpPr>
        <p:spPr>
          <a:xfrm>
            <a:off x="216086" y="4595165"/>
            <a:ext cx="2781163" cy="461665"/>
          </a:xfrm>
          <a:prstGeom prst="rect">
            <a:avLst/>
          </a:prstGeom>
        </p:spPr>
        <p:txBody>
          <a:bodyPr wrap="square">
            <a:spAutoFit/>
          </a:bodyPr>
          <a:lstStyle/>
          <a:p>
            <a:r>
              <a:rPr lang="en-US" sz="2400" b="1">
                <a:solidFill>
                  <a:srgbClr val="F66400"/>
                </a:solidFill>
              </a:rPr>
              <a:t>Sus</a:t>
            </a:r>
            <a:r>
              <a:rPr lang="en-US" sz="2400">
                <a:solidFill>
                  <a:srgbClr val="F66400"/>
                </a:solidFill>
              </a:rPr>
              <a:t> </a:t>
            </a:r>
            <a:r>
              <a:rPr lang="en-US" sz="2400">
                <a:solidFill>
                  <a:schemeClr val="accent5">
                    <a:lumMod val="50000"/>
                  </a:schemeClr>
                </a:solidFill>
              </a:rPr>
              <a:t>tíos son raros.</a:t>
            </a:r>
            <a:endParaRPr lang="en-GB" sz="2400"/>
          </a:p>
        </p:txBody>
      </p:sp>
      <p:sp>
        <p:nvSpPr>
          <p:cNvPr id="15" name="Rectangle 14"/>
          <p:cNvSpPr/>
          <p:nvPr/>
        </p:nvSpPr>
        <p:spPr>
          <a:xfrm>
            <a:off x="203581" y="3948833"/>
            <a:ext cx="8767485" cy="646331"/>
          </a:xfrm>
          <a:prstGeom prst="rect">
            <a:avLst/>
          </a:prstGeom>
        </p:spPr>
        <p:txBody>
          <a:bodyPr wrap="square">
            <a:spAutoFit/>
          </a:bodyPr>
          <a:lstStyle/>
          <a:p>
            <a:pPr>
              <a:lnSpc>
                <a:spcPct val="150000"/>
              </a:lnSpc>
            </a:pPr>
            <a:r>
              <a:rPr lang="en-US" sz="2400">
                <a:solidFill>
                  <a:schemeClr val="accent5">
                    <a:lumMod val="50000"/>
                  </a:schemeClr>
                </a:solidFill>
              </a:rPr>
              <a:t>To say ‘</a:t>
            </a:r>
            <a:r>
              <a:rPr lang="en-US" sz="2400" b="1">
                <a:solidFill>
                  <a:schemeClr val="accent5">
                    <a:lumMod val="50000"/>
                  </a:schemeClr>
                </a:solidFill>
              </a:rPr>
              <a:t>his</a:t>
            </a:r>
            <a:r>
              <a:rPr lang="en-US" sz="2400">
                <a:solidFill>
                  <a:schemeClr val="accent5">
                    <a:lumMod val="50000"/>
                  </a:schemeClr>
                </a:solidFill>
              </a:rPr>
              <a:t>’, ‘</a:t>
            </a:r>
            <a:r>
              <a:rPr lang="en-US" sz="2400" b="1">
                <a:solidFill>
                  <a:schemeClr val="accent5">
                    <a:lumMod val="50000"/>
                  </a:schemeClr>
                </a:solidFill>
              </a:rPr>
              <a:t>her</a:t>
            </a:r>
            <a:r>
              <a:rPr lang="en-US" sz="2400">
                <a:solidFill>
                  <a:schemeClr val="accent5">
                    <a:lumMod val="50000"/>
                  </a:schemeClr>
                </a:solidFill>
              </a:rPr>
              <a:t>’ or ‘</a:t>
            </a:r>
            <a:r>
              <a:rPr lang="en-US" sz="2400" b="1">
                <a:solidFill>
                  <a:schemeClr val="accent5">
                    <a:lumMod val="50000"/>
                  </a:schemeClr>
                </a:solidFill>
              </a:rPr>
              <a:t>its</a:t>
            </a:r>
            <a:r>
              <a:rPr lang="en-US" sz="2400">
                <a:solidFill>
                  <a:schemeClr val="accent5">
                    <a:lumMod val="50000"/>
                  </a:schemeClr>
                </a:solidFill>
              </a:rPr>
              <a:t>’ before a </a:t>
            </a:r>
            <a:r>
              <a:rPr lang="en-US" sz="2400" b="1" i="1">
                <a:solidFill>
                  <a:schemeClr val="accent5">
                    <a:lumMod val="50000"/>
                  </a:schemeClr>
                </a:solidFill>
              </a:rPr>
              <a:t>plural</a:t>
            </a:r>
            <a:r>
              <a:rPr lang="en-US" sz="2400">
                <a:solidFill>
                  <a:schemeClr val="accent5">
                    <a:lumMod val="50000"/>
                  </a:schemeClr>
                </a:solidFill>
              </a:rPr>
              <a:t> noun use </a:t>
            </a:r>
            <a:r>
              <a:rPr lang="en-US" sz="2400" b="1">
                <a:solidFill>
                  <a:srgbClr val="EE6000"/>
                </a:solidFill>
              </a:rPr>
              <a:t>‘sus’</a:t>
            </a:r>
            <a:r>
              <a:rPr lang="en-US" sz="2400" b="1">
                <a:solidFill>
                  <a:schemeClr val="accent5">
                    <a:lumMod val="50000"/>
                  </a:schemeClr>
                </a:solidFill>
              </a:rPr>
              <a:t>.</a:t>
            </a:r>
            <a:endParaRPr lang="en-US" sz="2400" b="1" dirty="0">
              <a:solidFill>
                <a:schemeClr val="accent5">
                  <a:lumMod val="50000"/>
                </a:schemeClr>
              </a:solidFill>
            </a:endParaRPr>
          </a:p>
        </p:txBody>
      </p:sp>
      <p:sp>
        <p:nvSpPr>
          <p:cNvPr id="16" name="Rounded Rectangular Callout 15"/>
          <p:cNvSpPr/>
          <p:nvPr/>
        </p:nvSpPr>
        <p:spPr>
          <a:xfrm>
            <a:off x="1218921" y="5659693"/>
            <a:ext cx="5297212" cy="618225"/>
          </a:xfrm>
          <a:prstGeom prst="wedgeRoundRectCallout">
            <a:avLst>
              <a:gd name="adj1" fmla="val -37614"/>
              <a:gd name="adj2" fmla="val -69150"/>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1">
                    <a:lumMod val="50000"/>
                  </a:schemeClr>
                </a:solidFill>
              </a:rPr>
              <a:t>Remember to use ‘</a:t>
            </a:r>
            <a:r>
              <a:rPr lang="en-GB" sz="2000" b="1" i="1">
                <a:solidFill>
                  <a:schemeClr val="accent1">
                    <a:lumMod val="50000"/>
                  </a:schemeClr>
                </a:solidFill>
              </a:rPr>
              <a:t>es</a:t>
            </a:r>
            <a:r>
              <a:rPr lang="en-GB" sz="2000">
                <a:solidFill>
                  <a:schemeClr val="accent1">
                    <a:lumMod val="50000"/>
                  </a:schemeClr>
                </a:solidFill>
              </a:rPr>
              <a:t>’ for a singular noun and ‘</a:t>
            </a:r>
            <a:r>
              <a:rPr lang="en-GB" sz="2000" b="1" i="1">
                <a:solidFill>
                  <a:schemeClr val="accent1">
                    <a:lumMod val="50000"/>
                  </a:schemeClr>
                </a:solidFill>
              </a:rPr>
              <a:t>son</a:t>
            </a:r>
            <a:r>
              <a:rPr lang="en-GB" sz="2000">
                <a:solidFill>
                  <a:schemeClr val="accent1">
                    <a:lumMod val="50000"/>
                  </a:schemeClr>
                </a:solidFill>
              </a:rPr>
              <a:t>’ for a plural noun.</a:t>
            </a:r>
          </a:p>
        </p:txBody>
      </p:sp>
      <p:sp>
        <p:nvSpPr>
          <p:cNvPr id="8" name="Rectangle 7"/>
          <p:cNvSpPr/>
          <p:nvPr/>
        </p:nvSpPr>
        <p:spPr>
          <a:xfrm>
            <a:off x="216086" y="2216539"/>
            <a:ext cx="1606530" cy="575863"/>
          </a:xfrm>
          <a:prstGeom prst="rect">
            <a:avLst/>
          </a:prstGeom>
        </p:spPr>
        <p:txBody>
          <a:bodyPr wrap="none">
            <a:spAutoFit/>
          </a:bodyPr>
          <a:lstStyle/>
          <a:p>
            <a:pPr>
              <a:lnSpc>
                <a:spcPct val="150000"/>
              </a:lnSpc>
            </a:pPr>
            <a:r>
              <a:rPr lang="en-US" sz="2400" b="1">
                <a:solidFill>
                  <a:schemeClr val="accent5">
                    <a:lumMod val="50000"/>
                  </a:schemeClr>
                </a:solidFill>
              </a:rPr>
              <a:t>Ejemplos:</a:t>
            </a:r>
            <a:endParaRPr lang="en-US" sz="2400">
              <a:solidFill>
                <a:schemeClr val="accent5">
                  <a:lumMod val="50000"/>
                </a:schemeClr>
              </a:solidFill>
            </a:endParaRPr>
          </a:p>
        </p:txBody>
      </p:sp>
      <p:sp>
        <p:nvSpPr>
          <p:cNvPr id="17" name="Rounded Rectangular Callout 15">
            <a:extLst>
              <a:ext uri="{FF2B5EF4-FFF2-40B4-BE49-F238E27FC236}">
                <a16:creationId xmlns:a16="http://schemas.microsoft.com/office/drawing/2014/main" id="{8B4A5C01-64AF-476E-9F72-F11CCC6D743B}"/>
              </a:ext>
            </a:extLst>
          </p:cNvPr>
          <p:cNvSpPr/>
          <p:nvPr/>
        </p:nvSpPr>
        <p:spPr>
          <a:xfrm>
            <a:off x="7967957" y="2475546"/>
            <a:ext cx="3478977" cy="1479929"/>
          </a:xfrm>
          <a:prstGeom prst="wedgeRoundRectCallout">
            <a:avLst>
              <a:gd name="adj1" fmla="val -59266"/>
              <a:gd name="adj2" fmla="val -24121"/>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a:t>
            </a:r>
            <a:r>
              <a:rPr lang="en-GB" sz="2000" dirty="0" err="1">
                <a:solidFill>
                  <a:schemeClr val="accent1">
                    <a:lumMod val="50000"/>
                  </a:schemeClr>
                </a:solidFill>
              </a:rPr>
              <a:t>Ojo</a:t>
            </a:r>
            <a:r>
              <a:rPr lang="en-GB" sz="2000" dirty="0">
                <a:solidFill>
                  <a:schemeClr val="accent1">
                    <a:lumMod val="50000"/>
                  </a:schemeClr>
                </a:solidFill>
              </a:rPr>
              <a:t>! As </a:t>
            </a:r>
            <a:r>
              <a:rPr lang="en-GB" sz="2000" b="1" dirty="0" err="1">
                <a:solidFill>
                  <a:schemeClr val="accent1">
                    <a:lumMod val="50000"/>
                  </a:schemeClr>
                </a:solidFill>
              </a:rPr>
              <a:t>su</a:t>
            </a:r>
            <a:r>
              <a:rPr lang="en-GB" sz="2000" b="1" dirty="0">
                <a:solidFill>
                  <a:schemeClr val="accent1">
                    <a:lumMod val="50000"/>
                  </a:schemeClr>
                </a:solidFill>
              </a:rPr>
              <a:t>(s) </a:t>
            </a:r>
            <a:r>
              <a:rPr lang="en-GB" sz="2000" dirty="0">
                <a:solidFill>
                  <a:schemeClr val="accent1">
                    <a:lumMod val="50000"/>
                  </a:schemeClr>
                </a:solidFill>
              </a:rPr>
              <a:t>has different meanings, you may need context to know if it is </a:t>
            </a:r>
            <a:r>
              <a:rPr lang="en-GB" sz="2000" i="1" dirty="0">
                <a:solidFill>
                  <a:schemeClr val="accent1">
                    <a:lumMod val="50000"/>
                  </a:schemeClr>
                </a:solidFill>
              </a:rPr>
              <a:t>she, he </a:t>
            </a:r>
            <a:r>
              <a:rPr lang="en-GB" sz="2000" dirty="0">
                <a:solidFill>
                  <a:schemeClr val="accent1">
                    <a:lumMod val="50000"/>
                  </a:schemeClr>
                </a:solidFill>
              </a:rPr>
              <a:t>or </a:t>
            </a:r>
            <a:r>
              <a:rPr lang="en-GB" sz="2000" i="1" dirty="0">
                <a:solidFill>
                  <a:schemeClr val="accent1">
                    <a:lumMod val="50000"/>
                  </a:schemeClr>
                </a:solidFill>
              </a:rPr>
              <a:t>it</a:t>
            </a:r>
            <a:r>
              <a:rPr lang="en-GB" sz="2000" dirty="0">
                <a:solidFill>
                  <a:schemeClr val="accent1">
                    <a:lumMod val="50000"/>
                  </a:schemeClr>
                </a:solidFill>
              </a:rPr>
              <a:t>.</a:t>
            </a:r>
          </a:p>
        </p:txBody>
      </p:sp>
    </p:spTree>
    <p:extLst>
      <p:ext uri="{BB962C8B-B14F-4D97-AF65-F5344CB8AC3E}">
        <p14:creationId xmlns:p14="http://schemas.microsoft.com/office/powerpoint/2010/main" val="20641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10" grpId="0"/>
      <p:bldP spid="11" grpId="0"/>
      <p:bldP spid="12" grpId="0"/>
      <p:bldP spid="13" grpId="0"/>
      <p:bldP spid="14" grpId="0"/>
      <p:bldP spid="15" grpId="0"/>
      <p:bldP spid="16" grpId="0" animBg="1"/>
      <p:bldP spid="8" grpId="0"/>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loud Callout 28"/>
          <p:cNvSpPr/>
          <p:nvPr/>
        </p:nvSpPr>
        <p:spPr>
          <a:xfrm>
            <a:off x="6769100" y="240697"/>
            <a:ext cx="1411144" cy="1037834"/>
          </a:xfrm>
          <a:prstGeom prst="cloudCallout">
            <a:avLst>
              <a:gd name="adj1" fmla="val 72584"/>
              <a:gd name="adj2" fmla="val -580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6460633"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100" b="1" dirty="0">
                <a:solidFill>
                  <a:schemeClr val="bg1"/>
                </a:solidFill>
              </a:rPr>
              <a:t>Hugo y </a:t>
            </a:r>
            <a:r>
              <a:rPr lang="en-GB" sz="3100" b="1" err="1">
                <a:solidFill>
                  <a:schemeClr val="bg1"/>
                </a:solidFill>
              </a:rPr>
              <a:t>su</a:t>
            </a:r>
            <a:r>
              <a:rPr lang="en-GB" sz="3100" b="1">
                <a:solidFill>
                  <a:schemeClr val="bg1"/>
                </a:solidFill>
              </a:rPr>
              <a:t> familia</a:t>
            </a:r>
            <a:endParaRPr lang="en-GB" sz="22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7" name="TextBox 6">
            <a:extLst>
              <a:ext uri="{FF2B5EF4-FFF2-40B4-BE49-F238E27FC236}">
                <a16:creationId xmlns:a16="http://schemas.microsoft.com/office/drawing/2014/main" id="{955C1F40-282D-9A45-ABA7-965FD9383203}"/>
              </a:ext>
            </a:extLst>
          </p:cNvPr>
          <p:cNvSpPr txBox="1"/>
          <p:nvPr/>
        </p:nvSpPr>
        <p:spPr>
          <a:xfrm>
            <a:off x="179999" y="1296000"/>
            <a:ext cx="12012001" cy="830997"/>
          </a:xfrm>
          <a:prstGeom prst="rect">
            <a:avLst/>
          </a:prstGeom>
          <a:noFill/>
        </p:spPr>
        <p:txBody>
          <a:bodyPr wrap="square" rtlCol="0">
            <a:spAutoFit/>
          </a:bodyPr>
          <a:lstStyle/>
          <a:p>
            <a:r>
              <a:rPr lang="en-US" sz="2400">
                <a:solidFill>
                  <a:schemeClr val="accent5">
                    <a:lumMod val="50000"/>
                  </a:schemeClr>
                </a:solidFill>
              </a:rPr>
              <a:t>Daniel habla con Lucía. Describe a la </a:t>
            </a:r>
            <a:r>
              <a:rPr lang="en-US" sz="2400" dirty="0" err="1">
                <a:solidFill>
                  <a:schemeClr val="accent5">
                    <a:lumMod val="50000"/>
                  </a:schemeClr>
                </a:solidFill>
              </a:rPr>
              <a:t>familia</a:t>
            </a:r>
            <a:r>
              <a:rPr lang="en-US" sz="2400" dirty="0">
                <a:solidFill>
                  <a:schemeClr val="accent5">
                    <a:lumMod val="50000"/>
                  </a:schemeClr>
                </a:solidFill>
              </a:rPr>
              <a:t> de Hugo. </a:t>
            </a:r>
            <a:r>
              <a:rPr lang="en-US" sz="2400" dirty="0" err="1">
                <a:solidFill>
                  <a:schemeClr val="accent5">
                    <a:lumMod val="50000"/>
                  </a:schemeClr>
                </a:solidFill>
              </a:rPr>
              <a:t>Completa</a:t>
            </a:r>
            <a:r>
              <a:rPr lang="en-US" sz="2400" dirty="0">
                <a:solidFill>
                  <a:schemeClr val="accent5">
                    <a:lumMod val="50000"/>
                  </a:schemeClr>
                </a:solidFill>
              </a:rPr>
              <a:t> </a:t>
            </a:r>
            <a:r>
              <a:rPr lang="en-US" sz="2400" dirty="0" err="1">
                <a:solidFill>
                  <a:schemeClr val="accent5">
                    <a:lumMod val="50000"/>
                  </a:schemeClr>
                </a:solidFill>
              </a:rPr>
              <a:t>las</a:t>
            </a:r>
            <a:r>
              <a:rPr lang="en-US" sz="2400" dirty="0">
                <a:solidFill>
                  <a:schemeClr val="accent5">
                    <a:lumMod val="50000"/>
                  </a:schemeClr>
                </a:solidFill>
              </a:rPr>
              <a:t> </a:t>
            </a:r>
            <a:r>
              <a:rPr lang="en-US" sz="2400" dirty="0" err="1">
                <a:solidFill>
                  <a:schemeClr val="accent5">
                    <a:lumMod val="50000"/>
                  </a:schemeClr>
                </a:solidFill>
              </a:rPr>
              <a:t>frases</a:t>
            </a:r>
            <a:r>
              <a:rPr lang="en-US" sz="2400">
                <a:solidFill>
                  <a:schemeClr val="accent5">
                    <a:lumMod val="50000"/>
                  </a:schemeClr>
                </a:solidFill>
              </a:rPr>
              <a:t>. </a:t>
            </a:r>
          </a:p>
          <a:p>
            <a:r>
              <a:rPr lang="en-US" sz="2400">
                <a:solidFill>
                  <a:schemeClr val="accent5">
                    <a:lumMod val="50000"/>
                  </a:schemeClr>
                </a:solidFill>
              </a:rPr>
              <a:t>¿Debes usar ‘su’ o ‘sus’? ¿‘Es’ o ‘son’?</a:t>
            </a:r>
            <a:endParaRPr lang="en-US" sz="2400" dirty="0">
              <a:solidFill>
                <a:schemeClr val="accent5">
                  <a:lumMod val="50000"/>
                </a:schemeClr>
              </a:solidFill>
            </a:endParaRPr>
          </a:p>
        </p:txBody>
      </p:sp>
      <p:graphicFrame>
        <p:nvGraphicFramePr>
          <p:cNvPr id="6" name="Table 6">
            <a:extLst>
              <a:ext uri="{FF2B5EF4-FFF2-40B4-BE49-F238E27FC236}">
                <a16:creationId xmlns:a16="http://schemas.microsoft.com/office/drawing/2014/main" id="{664F4417-35AF-864A-AF97-D99BDCB42FA3}"/>
              </a:ext>
            </a:extLst>
          </p:cNvPr>
          <p:cNvGraphicFramePr>
            <a:graphicFrameLocks noGrp="1"/>
          </p:cNvGraphicFramePr>
          <p:nvPr>
            <p:extLst>
              <p:ext uri="{D42A27DB-BD31-4B8C-83A1-F6EECF244321}">
                <p14:modId xmlns:p14="http://schemas.microsoft.com/office/powerpoint/2010/main" val="2055492479"/>
              </p:ext>
            </p:extLst>
          </p:nvPr>
        </p:nvGraphicFramePr>
        <p:xfrm>
          <a:off x="295349" y="2169167"/>
          <a:ext cx="8446179" cy="3896353"/>
        </p:xfrm>
        <a:graphic>
          <a:graphicData uri="http://schemas.openxmlformats.org/drawingml/2006/table">
            <a:tbl>
              <a:tblPr firstRow="1" bandRow="1">
                <a:tableStyleId>{21E4AEA4-8DFA-4A89-87EB-49C32662AFE0}</a:tableStyleId>
              </a:tblPr>
              <a:tblGrid>
                <a:gridCol w="405741">
                  <a:extLst>
                    <a:ext uri="{9D8B030D-6E8A-4147-A177-3AD203B41FA5}">
                      <a16:colId xmlns:a16="http://schemas.microsoft.com/office/drawing/2014/main" val="2607353726"/>
                    </a:ext>
                  </a:extLst>
                </a:gridCol>
                <a:gridCol w="1769967">
                  <a:extLst>
                    <a:ext uri="{9D8B030D-6E8A-4147-A177-3AD203B41FA5}">
                      <a16:colId xmlns:a16="http://schemas.microsoft.com/office/drawing/2014/main" val="4128092149"/>
                    </a:ext>
                  </a:extLst>
                </a:gridCol>
                <a:gridCol w="1954280">
                  <a:extLst>
                    <a:ext uri="{9D8B030D-6E8A-4147-A177-3AD203B41FA5}">
                      <a16:colId xmlns:a16="http://schemas.microsoft.com/office/drawing/2014/main" val="20002"/>
                    </a:ext>
                  </a:extLst>
                </a:gridCol>
                <a:gridCol w="1885233">
                  <a:extLst>
                    <a:ext uri="{9D8B030D-6E8A-4147-A177-3AD203B41FA5}">
                      <a16:colId xmlns:a16="http://schemas.microsoft.com/office/drawing/2014/main" val="2609792770"/>
                    </a:ext>
                  </a:extLst>
                </a:gridCol>
                <a:gridCol w="2430958">
                  <a:extLst>
                    <a:ext uri="{9D8B030D-6E8A-4147-A177-3AD203B41FA5}">
                      <a16:colId xmlns:a16="http://schemas.microsoft.com/office/drawing/2014/main" val="1616836717"/>
                    </a:ext>
                  </a:extLst>
                </a:gridCol>
              </a:tblGrid>
              <a:tr h="726433">
                <a:tc>
                  <a:txBody>
                    <a:bodyPr/>
                    <a:lstStyle/>
                    <a:p>
                      <a:endParaRPr lang="en-GB"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t>¿’Su’</a:t>
                      </a:r>
                      <a:r>
                        <a:rPr lang="en-GB" sz="2000" b="1" baseline="0"/>
                        <a:t> o ‘sus’?</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a:t>
                      </a:r>
                      <a:r>
                        <a:rPr lang="en-GB" sz="2000" b="1" dirty="0" err="1"/>
                        <a:t>Es</a:t>
                      </a:r>
                      <a:r>
                        <a:rPr lang="en-GB" sz="2000" b="1" baseline="0" dirty="0"/>
                        <a:t> o son?</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tc>
                <a:extLst>
                  <a:ext uri="{0D108BD9-81ED-4DB2-BD59-A6C34878D82A}">
                    <a16:rowId xmlns:a16="http://schemas.microsoft.com/office/drawing/2014/main" val="1153431983"/>
                  </a:ext>
                </a:extLst>
              </a:tr>
              <a:tr h="370840">
                <a:tc>
                  <a:txBody>
                    <a:bodyPr/>
                    <a:lstStyle/>
                    <a:p>
                      <a:pPr algn="ctr"/>
                      <a:r>
                        <a:rPr lang="en-GB" sz="2000" b="1" dirty="0">
                          <a:solidFill>
                            <a:schemeClr val="accent1">
                              <a:lumMod val="50000"/>
                            </a:schemeClr>
                          </a:solidFill>
                        </a:rPr>
                        <a:t>1.</a:t>
                      </a:r>
                    </a:p>
                  </a:txBody>
                  <a:tcPr/>
                </a:tc>
                <a:tc>
                  <a:txBody>
                    <a:bodyPr/>
                    <a:lstStyle/>
                    <a:p>
                      <a:r>
                        <a:rPr lang="en-GB" sz="2000" dirty="0">
                          <a:solidFill>
                            <a:schemeClr val="accent1">
                              <a:lumMod val="50000"/>
                            </a:schemeClr>
                          </a:solidFill>
                        </a:rPr>
                        <a:t>Su / Sus</a:t>
                      </a:r>
                    </a:p>
                  </a:txBody>
                  <a:tcPr/>
                </a:tc>
                <a:tc>
                  <a:txBody>
                    <a:bodyPr/>
                    <a:lstStyle/>
                    <a:p>
                      <a:r>
                        <a:rPr lang="en-GB" sz="2000" dirty="0" err="1">
                          <a:solidFill>
                            <a:schemeClr val="accent1">
                              <a:lumMod val="50000"/>
                            </a:schemeClr>
                          </a:solidFill>
                        </a:rPr>
                        <a:t>novia</a:t>
                      </a: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es</a:t>
                      </a:r>
                      <a:r>
                        <a:rPr lang="en-GB" sz="2000" dirty="0">
                          <a:solidFill>
                            <a:schemeClr val="accent1">
                              <a:lumMod val="50000"/>
                            </a:schemeClr>
                          </a:solidFill>
                        </a:rPr>
                        <a:t> /</a:t>
                      </a:r>
                      <a:r>
                        <a:rPr lang="en-GB" sz="2000" baseline="0" dirty="0">
                          <a:solidFill>
                            <a:schemeClr val="accent1">
                              <a:lumMod val="50000"/>
                            </a:schemeClr>
                          </a:solidFill>
                        </a:rPr>
                        <a:t> son</a:t>
                      </a: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gracios</a:t>
                      </a:r>
                      <a:r>
                        <a:rPr lang="en-GB" sz="2000" b="0" dirty="0" err="1">
                          <a:solidFill>
                            <a:schemeClr val="accent1">
                              <a:lumMod val="50000"/>
                            </a:schemeClr>
                          </a:solidFill>
                        </a:rPr>
                        <a:t>a</a:t>
                      </a:r>
                      <a:r>
                        <a:rPr lang="en-GB" sz="2000" dirty="0">
                          <a:solidFill>
                            <a:schemeClr val="accent1">
                              <a:lumMod val="50000"/>
                            </a:schemeClr>
                          </a:solidFill>
                        </a:rPr>
                        <a:t>.</a:t>
                      </a:r>
                    </a:p>
                  </a:txBody>
                  <a:tcPr/>
                </a:tc>
                <a:extLst>
                  <a:ext uri="{0D108BD9-81ED-4DB2-BD59-A6C34878D82A}">
                    <a16:rowId xmlns:a16="http://schemas.microsoft.com/office/drawing/2014/main" val="1171492714"/>
                  </a:ext>
                </a:extLst>
              </a:tr>
              <a:tr h="370840">
                <a:tc>
                  <a:txBody>
                    <a:bodyPr/>
                    <a:lstStyle/>
                    <a:p>
                      <a:pPr algn="ctr"/>
                      <a:r>
                        <a:rPr lang="en-GB" sz="2000" b="1">
                          <a:solidFill>
                            <a:schemeClr val="accent1">
                              <a:lumMod val="50000"/>
                            </a:schemeClr>
                          </a:solidFill>
                        </a:rPr>
                        <a:t>2.</a:t>
                      </a:r>
                      <a:endParaRPr lang="en-GB" sz="2000" b="1" dirty="0">
                        <a:solidFill>
                          <a:schemeClr val="accent1">
                            <a:lumMod val="50000"/>
                          </a:schemeClr>
                        </a:solidFill>
                      </a:endParaRPr>
                    </a:p>
                  </a:txBody>
                  <a:tcPr/>
                </a:tc>
                <a:tc>
                  <a:txBody>
                    <a:bodyPr/>
                    <a:lstStyle/>
                    <a:p>
                      <a:r>
                        <a:rPr lang="en-GB" sz="2000" dirty="0">
                          <a:solidFill>
                            <a:schemeClr val="accent1">
                              <a:lumMod val="50000"/>
                            </a:schemeClr>
                          </a:solidFill>
                        </a:rPr>
                        <a:t>Su / Sus</a:t>
                      </a:r>
                    </a:p>
                  </a:txBody>
                  <a:tcPr>
                    <a:solidFill>
                      <a:srgbClr val="FCECE8"/>
                    </a:solidFill>
                  </a:tcPr>
                </a:tc>
                <a:tc>
                  <a:txBody>
                    <a:bodyPr/>
                    <a:lstStyle/>
                    <a:p>
                      <a:r>
                        <a:rPr lang="en-GB" sz="2000" dirty="0" err="1">
                          <a:solidFill>
                            <a:schemeClr val="accent1">
                              <a:lumMod val="50000"/>
                            </a:schemeClr>
                          </a:solidFill>
                        </a:rPr>
                        <a:t>hermanos</a:t>
                      </a: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es</a:t>
                      </a:r>
                      <a:r>
                        <a:rPr lang="en-GB" sz="2000" dirty="0">
                          <a:solidFill>
                            <a:schemeClr val="accent1">
                              <a:lumMod val="50000"/>
                            </a:schemeClr>
                          </a:solidFill>
                        </a:rPr>
                        <a:t> / son</a:t>
                      </a:r>
                    </a:p>
                  </a:txBody>
                  <a:tcPr/>
                </a:tc>
                <a:tc>
                  <a:txBody>
                    <a:bodyPr/>
                    <a:lstStyle/>
                    <a:p>
                      <a:r>
                        <a:rPr lang="en-GB" sz="2000" dirty="0">
                          <a:solidFill>
                            <a:schemeClr val="accent1">
                              <a:lumMod val="50000"/>
                            </a:schemeClr>
                          </a:solidFill>
                        </a:rPr>
                        <a:t>altos.</a:t>
                      </a:r>
                    </a:p>
                  </a:txBody>
                  <a:tcPr/>
                </a:tc>
                <a:extLst>
                  <a:ext uri="{0D108BD9-81ED-4DB2-BD59-A6C34878D82A}">
                    <a16:rowId xmlns:a16="http://schemas.microsoft.com/office/drawing/2014/main" val="1961458278"/>
                  </a:ext>
                </a:extLst>
              </a:tr>
              <a:tr h="370840">
                <a:tc>
                  <a:txBody>
                    <a:bodyPr/>
                    <a:lstStyle/>
                    <a:p>
                      <a:pPr algn="ctr"/>
                      <a:r>
                        <a:rPr lang="en-GB" sz="2000" b="1">
                          <a:solidFill>
                            <a:schemeClr val="accent1">
                              <a:lumMod val="50000"/>
                            </a:schemeClr>
                          </a:solidFill>
                        </a:rPr>
                        <a:t>3.</a:t>
                      </a:r>
                      <a:endParaRPr lang="en-GB" sz="2000" b="1" dirty="0">
                        <a:solidFill>
                          <a:schemeClr val="accent1">
                            <a:lumMod val="50000"/>
                          </a:schemeClr>
                        </a:solidFill>
                      </a:endParaRPr>
                    </a:p>
                  </a:txBody>
                  <a:tcPr/>
                </a:tc>
                <a:tc>
                  <a:txBody>
                    <a:bodyPr/>
                    <a:lstStyle/>
                    <a:p>
                      <a:r>
                        <a:rPr lang="en-GB" sz="2000" dirty="0">
                          <a:solidFill>
                            <a:schemeClr val="accent1">
                              <a:lumMod val="50000"/>
                            </a:schemeClr>
                          </a:solidFill>
                        </a:rPr>
                        <a:t>Su /</a:t>
                      </a:r>
                      <a:r>
                        <a:rPr lang="en-GB" sz="2000" baseline="0" dirty="0">
                          <a:solidFill>
                            <a:schemeClr val="accent1">
                              <a:lumMod val="50000"/>
                            </a:schemeClr>
                          </a:solidFill>
                        </a:rPr>
                        <a:t> Sus</a:t>
                      </a:r>
                      <a:endParaRPr lang="en-GB" sz="2000" dirty="0">
                        <a:solidFill>
                          <a:schemeClr val="accent1">
                            <a:lumMod val="50000"/>
                          </a:schemeClr>
                        </a:solidFill>
                      </a:endParaRPr>
                    </a:p>
                  </a:txBody>
                  <a:tcPr>
                    <a:solidFill>
                      <a:srgbClr val="F8D7CD"/>
                    </a:solidFill>
                  </a:tcPr>
                </a:tc>
                <a:tc>
                  <a:txBody>
                    <a:bodyPr/>
                    <a:lstStyle/>
                    <a:p>
                      <a:r>
                        <a:rPr lang="en-GB" sz="2000" dirty="0" err="1">
                          <a:solidFill>
                            <a:schemeClr val="accent1">
                              <a:lumMod val="50000"/>
                            </a:schemeClr>
                          </a:solidFill>
                        </a:rPr>
                        <a:t>tías</a:t>
                      </a: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es</a:t>
                      </a:r>
                      <a:r>
                        <a:rPr lang="en-GB" sz="2000" dirty="0">
                          <a:solidFill>
                            <a:schemeClr val="accent1">
                              <a:lumMod val="50000"/>
                            </a:schemeClr>
                          </a:solidFill>
                        </a:rPr>
                        <a:t> / son</a:t>
                      </a:r>
                    </a:p>
                  </a:txBody>
                  <a:tcPr/>
                </a:tc>
                <a:tc>
                  <a:txBody>
                    <a:bodyPr/>
                    <a:lstStyle/>
                    <a:p>
                      <a:r>
                        <a:rPr lang="en-GB" sz="2000" dirty="0" err="1">
                          <a:solidFill>
                            <a:schemeClr val="accent1">
                              <a:lumMod val="50000"/>
                            </a:schemeClr>
                          </a:solidFill>
                        </a:rPr>
                        <a:t>serias</a:t>
                      </a:r>
                      <a:r>
                        <a:rPr lang="en-GB" sz="2000" dirty="0">
                          <a:solidFill>
                            <a:schemeClr val="accent1">
                              <a:lumMod val="50000"/>
                            </a:schemeClr>
                          </a:solidFill>
                        </a:rPr>
                        <a:t>.</a:t>
                      </a:r>
                    </a:p>
                  </a:txBody>
                  <a:tcPr/>
                </a:tc>
                <a:extLst>
                  <a:ext uri="{0D108BD9-81ED-4DB2-BD59-A6C34878D82A}">
                    <a16:rowId xmlns:a16="http://schemas.microsoft.com/office/drawing/2014/main" val="2189313960"/>
                  </a:ext>
                </a:extLst>
              </a:tr>
              <a:tr h="370840">
                <a:tc>
                  <a:txBody>
                    <a:bodyPr/>
                    <a:lstStyle/>
                    <a:p>
                      <a:pPr algn="ctr"/>
                      <a:r>
                        <a:rPr lang="en-GB" sz="2000" b="1">
                          <a:solidFill>
                            <a:schemeClr val="accent1">
                              <a:lumMod val="50000"/>
                            </a:schemeClr>
                          </a:solidFill>
                        </a:rPr>
                        <a:t>4.</a:t>
                      </a:r>
                      <a:endParaRPr lang="en-GB" sz="2000" b="1" dirty="0">
                        <a:solidFill>
                          <a:schemeClr val="accent1">
                            <a:lumMod val="50000"/>
                          </a:schemeClr>
                        </a:solidFill>
                      </a:endParaRPr>
                    </a:p>
                  </a:txBody>
                  <a:tcPr/>
                </a:tc>
                <a:tc>
                  <a:txBody>
                    <a:bodyPr/>
                    <a:lstStyle/>
                    <a:p>
                      <a:r>
                        <a:rPr lang="en-GB" sz="2000" dirty="0">
                          <a:solidFill>
                            <a:schemeClr val="accent1">
                              <a:lumMod val="50000"/>
                            </a:schemeClr>
                          </a:solidFill>
                        </a:rPr>
                        <a:t>Su / Sus</a:t>
                      </a:r>
                    </a:p>
                  </a:txBody>
                  <a:tcPr/>
                </a:tc>
                <a:tc>
                  <a:txBody>
                    <a:bodyPr/>
                    <a:lstStyle/>
                    <a:p>
                      <a:r>
                        <a:rPr lang="en-GB" sz="2000" dirty="0">
                          <a:solidFill>
                            <a:schemeClr val="accent1">
                              <a:lumMod val="50000"/>
                            </a:schemeClr>
                          </a:solidFill>
                        </a:rPr>
                        <a:t>primo</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es</a:t>
                      </a:r>
                      <a:r>
                        <a:rPr lang="en-GB" sz="2000" dirty="0">
                          <a:solidFill>
                            <a:schemeClr val="accent1">
                              <a:lumMod val="50000"/>
                            </a:schemeClr>
                          </a:solidFill>
                        </a:rPr>
                        <a:t> /</a:t>
                      </a:r>
                      <a:r>
                        <a:rPr lang="en-GB" sz="2000" baseline="0" dirty="0">
                          <a:solidFill>
                            <a:schemeClr val="accent1">
                              <a:lumMod val="50000"/>
                            </a:schemeClr>
                          </a:solidFill>
                        </a:rPr>
                        <a:t> son</a:t>
                      </a: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fuerte</a:t>
                      </a:r>
                      <a:r>
                        <a:rPr lang="en-GB" sz="2000" dirty="0">
                          <a:solidFill>
                            <a:schemeClr val="accent1">
                              <a:lumMod val="50000"/>
                            </a:schemeClr>
                          </a:solidFill>
                        </a:rPr>
                        <a:t>.</a:t>
                      </a:r>
                    </a:p>
                  </a:txBody>
                  <a:tcPr/>
                </a:tc>
                <a:extLst>
                  <a:ext uri="{0D108BD9-81ED-4DB2-BD59-A6C34878D82A}">
                    <a16:rowId xmlns:a16="http://schemas.microsoft.com/office/drawing/2014/main" val="2344197191"/>
                  </a:ext>
                </a:extLst>
              </a:tr>
              <a:tr h="370840">
                <a:tc>
                  <a:txBody>
                    <a:bodyPr/>
                    <a:lstStyle/>
                    <a:p>
                      <a:pPr algn="ctr"/>
                      <a:r>
                        <a:rPr lang="en-GB" sz="2000" b="1">
                          <a:solidFill>
                            <a:schemeClr val="accent1">
                              <a:lumMod val="50000"/>
                            </a:schemeClr>
                          </a:solidFill>
                        </a:rPr>
                        <a:t>5.</a:t>
                      </a:r>
                      <a:endParaRPr lang="en-GB" sz="2000" b="1" dirty="0">
                        <a:solidFill>
                          <a:schemeClr val="accent1">
                            <a:lumMod val="50000"/>
                          </a:schemeClr>
                        </a:solidFill>
                      </a:endParaRPr>
                    </a:p>
                  </a:txBody>
                  <a:tcPr/>
                </a:tc>
                <a:tc>
                  <a:txBody>
                    <a:bodyPr/>
                    <a:lstStyle/>
                    <a:p>
                      <a:r>
                        <a:rPr lang="en-GB" sz="2000" dirty="0">
                          <a:solidFill>
                            <a:schemeClr val="accent1">
                              <a:lumMod val="50000"/>
                            </a:schemeClr>
                          </a:solidFill>
                        </a:rPr>
                        <a:t>Su / Sus</a:t>
                      </a:r>
                    </a:p>
                  </a:txBody>
                  <a:tcPr/>
                </a:tc>
                <a:tc>
                  <a:txBody>
                    <a:bodyPr/>
                    <a:lstStyle/>
                    <a:p>
                      <a:r>
                        <a:rPr lang="en-GB" sz="2000" dirty="0" err="1">
                          <a:solidFill>
                            <a:schemeClr val="accent1">
                              <a:lumMod val="50000"/>
                            </a:schemeClr>
                          </a:solidFill>
                        </a:rPr>
                        <a:t>abuelos</a:t>
                      </a:r>
                      <a:r>
                        <a:rPr lang="en-GB" sz="2000" baseline="0" dirty="0">
                          <a:solidFill>
                            <a:schemeClr val="accent1">
                              <a:lumMod val="50000"/>
                            </a:schemeClr>
                          </a:solidFill>
                        </a:rPr>
                        <a:t> no</a:t>
                      </a:r>
                      <a:endParaRPr lang="en-GB" sz="2000" dirty="0">
                        <a:solidFill>
                          <a:schemeClr val="accent1">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es</a:t>
                      </a:r>
                      <a:r>
                        <a:rPr lang="en-GB" sz="2000" dirty="0">
                          <a:solidFill>
                            <a:schemeClr val="accent1">
                              <a:lumMod val="50000"/>
                            </a:schemeClr>
                          </a:solidFill>
                        </a:rPr>
                        <a:t> /</a:t>
                      </a:r>
                      <a:r>
                        <a:rPr lang="en-GB" sz="2000" baseline="0" dirty="0">
                          <a:solidFill>
                            <a:schemeClr val="accent1">
                              <a:lumMod val="50000"/>
                            </a:schemeClr>
                          </a:solidFill>
                        </a:rPr>
                        <a:t> son</a:t>
                      </a:r>
                      <a:endParaRPr lang="en-GB" sz="2000" dirty="0">
                        <a:solidFill>
                          <a:schemeClr val="accent1">
                            <a:lumMod val="50000"/>
                          </a:schemeClr>
                        </a:solidFill>
                      </a:endParaRPr>
                    </a:p>
                  </a:txBody>
                  <a:tcPr/>
                </a:tc>
                <a:tc>
                  <a:txBody>
                    <a:bodyPr/>
                    <a:lstStyle/>
                    <a:p>
                      <a:r>
                        <a:rPr lang="en-GB" sz="2000">
                          <a:solidFill>
                            <a:schemeClr val="accent1">
                              <a:lumMod val="50000"/>
                            </a:schemeClr>
                          </a:solidFill>
                        </a:rPr>
                        <a:t>débiles.</a:t>
                      </a:r>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370840">
                <a:tc>
                  <a:txBody>
                    <a:bodyPr/>
                    <a:lstStyle/>
                    <a:p>
                      <a:pPr algn="ctr"/>
                      <a:r>
                        <a:rPr lang="en-GB" sz="2000" b="1">
                          <a:solidFill>
                            <a:schemeClr val="accent1">
                              <a:lumMod val="50000"/>
                            </a:schemeClr>
                          </a:solidFill>
                        </a:rPr>
                        <a:t>6.</a:t>
                      </a:r>
                      <a:endParaRPr lang="en-GB" sz="2000" b="1" dirty="0">
                        <a:solidFill>
                          <a:schemeClr val="accent1">
                            <a:lumMod val="50000"/>
                          </a:schemeClr>
                        </a:solidFill>
                      </a:endParaRPr>
                    </a:p>
                  </a:txBody>
                  <a:tcPr/>
                </a:tc>
                <a:tc>
                  <a:txBody>
                    <a:bodyPr/>
                    <a:lstStyle/>
                    <a:p>
                      <a:r>
                        <a:rPr lang="en-GB" sz="2000" dirty="0">
                          <a:solidFill>
                            <a:schemeClr val="accent1">
                              <a:lumMod val="50000"/>
                            </a:schemeClr>
                          </a:solidFill>
                        </a:rPr>
                        <a:t>Su / Sus</a:t>
                      </a:r>
                    </a:p>
                  </a:txBody>
                  <a:tcPr/>
                </a:tc>
                <a:tc>
                  <a:txBody>
                    <a:bodyPr/>
                    <a:lstStyle/>
                    <a:p>
                      <a:r>
                        <a:rPr lang="en-GB" sz="2000" dirty="0" err="1">
                          <a:solidFill>
                            <a:schemeClr val="accent1">
                              <a:lumMod val="50000"/>
                            </a:schemeClr>
                          </a:solidFill>
                        </a:rPr>
                        <a:t>tío</a:t>
                      </a:r>
                      <a:r>
                        <a:rPr lang="en-GB" sz="2000" dirty="0">
                          <a:solidFill>
                            <a:schemeClr val="accent1">
                              <a:lumMod val="50000"/>
                            </a:schemeClr>
                          </a:solidFill>
                        </a:rPr>
                        <a:t> no</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es</a:t>
                      </a:r>
                      <a:r>
                        <a:rPr lang="en-GB" sz="2000" dirty="0">
                          <a:solidFill>
                            <a:schemeClr val="accent1">
                              <a:lumMod val="50000"/>
                            </a:schemeClr>
                          </a:solidFill>
                        </a:rPr>
                        <a:t> /</a:t>
                      </a:r>
                      <a:r>
                        <a:rPr lang="en-GB" sz="2000" baseline="0" dirty="0">
                          <a:solidFill>
                            <a:schemeClr val="accent1">
                              <a:lumMod val="50000"/>
                            </a:schemeClr>
                          </a:solidFill>
                        </a:rPr>
                        <a:t> son</a:t>
                      </a: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divertido</a:t>
                      </a:r>
                      <a:r>
                        <a:rPr lang="en-GB" sz="2000" dirty="0">
                          <a:solidFill>
                            <a:schemeClr val="accent1">
                              <a:lumMod val="50000"/>
                            </a:schemeClr>
                          </a:solidFill>
                        </a:rPr>
                        <a:t>.</a:t>
                      </a:r>
                    </a:p>
                  </a:txBody>
                  <a:tcPr/>
                </a:tc>
                <a:extLst>
                  <a:ext uri="{0D108BD9-81ED-4DB2-BD59-A6C34878D82A}">
                    <a16:rowId xmlns:a16="http://schemas.microsoft.com/office/drawing/2014/main" val="664931564"/>
                  </a:ext>
                </a:extLst>
              </a:tr>
              <a:tr h="370840">
                <a:tc>
                  <a:txBody>
                    <a:bodyPr/>
                    <a:lstStyle/>
                    <a:p>
                      <a:pPr algn="ctr"/>
                      <a:r>
                        <a:rPr lang="en-GB" sz="2000" b="1" dirty="0">
                          <a:solidFill>
                            <a:schemeClr val="accent1">
                              <a:lumMod val="50000"/>
                            </a:schemeClr>
                          </a:solidFill>
                        </a:rPr>
                        <a:t>7.</a:t>
                      </a:r>
                    </a:p>
                  </a:txBody>
                  <a:tcPr/>
                </a:tc>
                <a:tc>
                  <a:txBody>
                    <a:bodyPr/>
                    <a:lstStyle/>
                    <a:p>
                      <a:r>
                        <a:rPr lang="en-GB" sz="2000" dirty="0">
                          <a:solidFill>
                            <a:schemeClr val="accent1">
                              <a:lumMod val="50000"/>
                            </a:schemeClr>
                          </a:solidFill>
                        </a:rPr>
                        <a:t>Su / Sus</a:t>
                      </a:r>
                    </a:p>
                  </a:txBody>
                  <a:tcPr/>
                </a:tc>
                <a:tc>
                  <a:txBody>
                    <a:bodyPr/>
                    <a:lstStyle/>
                    <a:p>
                      <a:r>
                        <a:rPr lang="en-GB" sz="2000" dirty="0" err="1">
                          <a:solidFill>
                            <a:schemeClr val="accent1">
                              <a:lumMod val="50000"/>
                            </a:schemeClr>
                          </a:solidFill>
                        </a:rPr>
                        <a:t>hermana</a:t>
                      </a:r>
                      <a:endParaRPr lang="en-GB" sz="2000" dirty="0">
                        <a:solidFill>
                          <a:schemeClr val="accent1">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es</a:t>
                      </a:r>
                      <a:r>
                        <a:rPr lang="en-GB" sz="2000" dirty="0">
                          <a:solidFill>
                            <a:schemeClr val="accent1">
                              <a:lumMod val="50000"/>
                            </a:schemeClr>
                          </a:solidFill>
                        </a:rPr>
                        <a:t> /</a:t>
                      </a:r>
                      <a:r>
                        <a:rPr lang="en-GB" sz="2000" baseline="0" dirty="0">
                          <a:solidFill>
                            <a:schemeClr val="accent1">
                              <a:lumMod val="50000"/>
                            </a:schemeClr>
                          </a:solidFill>
                        </a:rPr>
                        <a:t> son</a:t>
                      </a: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loca</a:t>
                      </a:r>
                      <a:r>
                        <a:rPr lang="en-GB" sz="2000" dirty="0">
                          <a:solidFill>
                            <a:schemeClr val="accent1">
                              <a:lumMod val="50000"/>
                            </a:schemeClr>
                          </a:solidFill>
                        </a:rPr>
                        <a:t>.</a:t>
                      </a:r>
                    </a:p>
                  </a:txBody>
                  <a:tcPr/>
                </a:tc>
                <a:extLst>
                  <a:ext uri="{0D108BD9-81ED-4DB2-BD59-A6C34878D82A}">
                    <a16:rowId xmlns:a16="http://schemas.microsoft.com/office/drawing/2014/main" val="2371851735"/>
                  </a:ext>
                </a:extLst>
              </a:tr>
              <a:tr h="0">
                <a:tc>
                  <a:txBody>
                    <a:bodyPr/>
                    <a:lstStyle/>
                    <a:p>
                      <a:pPr algn="ctr"/>
                      <a:r>
                        <a:rPr lang="en-GB" sz="2000" b="1" dirty="0">
                          <a:solidFill>
                            <a:schemeClr val="accent1">
                              <a:lumMod val="50000"/>
                            </a:schemeClr>
                          </a:solidFill>
                        </a:rPr>
                        <a:t>8.</a:t>
                      </a:r>
                    </a:p>
                  </a:txBody>
                  <a:tcPr/>
                </a:tc>
                <a:tc>
                  <a:txBody>
                    <a:bodyPr/>
                    <a:lstStyle/>
                    <a:p>
                      <a:r>
                        <a:rPr lang="en-GB" sz="2000" dirty="0">
                          <a:solidFill>
                            <a:schemeClr val="accent1">
                              <a:lumMod val="50000"/>
                            </a:schemeClr>
                          </a:solidFill>
                        </a:rPr>
                        <a:t>Su / Sus</a:t>
                      </a:r>
                    </a:p>
                  </a:txBody>
                  <a:tcPr/>
                </a:tc>
                <a:tc>
                  <a:txBody>
                    <a:bodyPr/>
                    <a:lstStyle/>
                    <a:p>
                      <a:r>
                        <a:rPr lang="en-GB" sz="2000" dirty="0">
                          <a:solidFill>
                            <a:schemeClr val="accent1">
                              <a:lumMod val="50000"/>
                            </a:schemeClr>
                          </a:solidFill>
                        </a:rPr>
                        <a:t>padres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es</a:t>
                      </a:r>
                      <a:r>
                        <a:rPr lang="en-GB" sz="2000" dirty="0">
                          <a:solidFill>
                            <a:schemeClr val="accent1">
                              <a:lumMod val="50000"/>
                            </a:schemeClr>
                          </a:solidFill>
                        </a:rPr>
                        <a:t> /</a:t>
                      </a:r>
                      <a:r>
                        <a:rPr lang="en-GB" sz="2000" baseline="0" dirty="0">
                          <a:solidFill>
                            <a:schemeClr val="accent1">
                              <a:lumMod val="50000"/>
                            </a:schemeClr>
                          </a:solidFill>
                        </a:rPr>
                        <a:t> son</a:t>
                      </a: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geniales</a:t>
                      </a:r>
                      <a:r>
                        <a:rPr lang="en-GB" sz="2000" dirty="0">
                          <a:solidFill>
                            <a:schemeClr val="accent1">
                              <a:lumMod val="50000"/>
                            </a:schemeClr>
                          </a:solidFill>
                        </a:rPr>
                        <a:t>.</a:t>
                      </a:r>
                    </a:p>
                  </a:txBody>
                  <a:tcPr/>
                </a:tc>
                <a:extLst>
                  <a:ext uri="{0D108BD9-81ED-4DB2-BD59-A6C34878D82A}">
                    <a16:rowId xmlns:a16="http://schemas.microsoft.com/office/drawing/2014/main" val="1736239533"/>
                  </a:ext>
                </a:extLst>
              </a:tr>
            </a:tbl>
          </a:graphicData>
        </a:graphic>
      </p:graphicFrame>
      <p:sp>
        <p:nvSpPr>
          <p:cNvPr id="8" name="TextBox 7" descr="text box hiding answer">
            <a:extLst>
              <a:ext uri="{FF2B5EF4-FFF2-40B4-BE49-F238E27FC236}">
                <a16:creationId xmlns:a16="http://schemas.microsoft.com/office/drawing/2014/main" id="{7FB546E1-1C0A-1E42-9AD2-B289EB1C83C0}"/>
              </a:ext>
            </a:extLst>
          </p:cNvPr>
          <p:cNvSpPr txBox="1"/>
          <p:nvPr/>
        </p:nvSpPr>
        <p:spPr>
          <a:xfrm>
            <a:off x="1138243" y="2988291"/>
            <a:ext cx="661255" cy="274548"/>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 name="TextBox 8" descr="text box hiding answer">
            <a:extLst>
              <a:ext uri="{FF2B5EF4-FFF2-40B4-BE49-F238E27FC236}">
                <a16:creationId xmlns:a16="http://schemas.microsoft.com/office/drawing/2014/main" id="{7FB546E1-1C0A-1E42-9AD2-B289EB1C83C0}"/>
              </a:ext>
            </a:extLst>
          </p:cNvPr>
          <p:cNvSpPr txBox="1"/>
          <p:nvPr/>
        </p:nvSpPr>
        <p:spPr>
          <a:xfrm>
            <a:off x="744171" y="3338221"/>
            <a:ext cx="506035" cy="343595"/>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0" name="TextBox 9" descr="text box hiding answer">
            <a:extLst>
              <a:ext uri="{FF2B5EF4-FFF2-40B4-BE49-F238E27FC236}">
                <a16:creationId xmlns:a16="http://schemas.microsoft.com/office/drawing/2014/main" id="{7FB546E1-1C0A-1E42-9AD2-B289EB1C83C0}"/>
              </a:ext>
            </a:extLst>
          </p:cNvPr>
          <p:cNvSpPr txBox="1"/>
          <p:nvPr/>
        </p:nvSpPr>
        <p:spPr>
          <a:xfrm>
            <a:off x="747737" y="3738761"/>
            <a:ext cx="496114" cy="274548"/>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Box 10" descr="text box hiding answer">
            <a:extLst>
              <a:ext uri="{FF2B5EF4-FFF2-40B4-BE49-F238E27FC236}">
                <a16:creationId xmlns:a16="http://schemas.microsoft.com/office/drawing/2014/main" id="{7FB546E1-1C0A-1E42-9AD2-B289EB1C83C0}"/>
              </a:ext>
            </a:extLst>
          </p:cNvPr>
          <p:cNvSpPr txBox="1"/>
          <p:nvPr/>
        </p:nvSpPr>
        <p:spPr>
          <a:xfrm>
            <a:off x="1138243" y="4125687"/>
            <a:ext cx="661255" cy="274548"/>
          </a:xfrm>
          <a:prstGeom prst="rect">
            <a:avLst/>
          </a:prstGeom>
          <a:solidFill>
            <a:srgbClr val="FCECE8"/>
          </a:solid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Box 11" descr="text box hiding answer">
            <a:extLst>
              <a:ext uri="{FF2B5EF4-FFF2-40B4-BE49-F238E27FC236}">
                <a16:creationId xmlns:a16="http://schemas.microsoft.com/office/drawing/2014/main" id="{7FB546E1-1C0A-1E42-9AD2-B289EB1C83C0}"/>
              </a:ext>
            </a:extLst>
          </p:cNvPr>
          <p:cNvSpPr txBox="1"/>
          <p:nvPr/>
        </p:nvSpPr>
        <p:spPr>
          <a:xfrm>
            <a:off x="744171" y="4527693"/>
            <a:ext cx="499680" cy="274548"/>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Box 12" descr="text box hiding answer">
            <a:extLst>
              <a:ext uri="{FF2B5EF4-FFF2-40B4-BE49-F238E27FC236}">
                <a16:creationId xmlns:a16="http://schemas.microsoft.com/office/drawing/2014/main" id="{7FB546E1-1C0A-1E42-9AD2-B289EB1C83C0}"/>
              </a:ext>
            </a:extLst>
          </p:cNvPr>
          <p:cNvSpPr txBox="1"/>
          <p:nvPr/>
        </p:nvSpPr>
        <p:spPr>
          <a:xfrm>
            <a:off x="1119807" y="4944382"/>
            <a:ext cx="661255" cy="274548"/>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Box 13" descr="text box hiding answer">
            <a:extLst>
              <a:ext uri="{FF2B5EF4-FFF2-40B4-BE49-F238E27FC236}">
                <a16:creationId xmlns:a16="http://schemas.microsoft.com/office/drawing/2014/main" id="{7FB546E1-1C0A-1E42-9AD2-B289EB1C83C0}"/>
              </a:ext>
            </a:extLst>
          </p:cNvPr>
          <p:cNvSpPr txBox="1"/>
          <p:nvPr/>
        </p:nvSpPr>
        <p:spPr>
          <a:xfrm>
            <a:off x="1081528" y="5361071"/>
            <a:ext cx="737815" cy="274548"/>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TextBox 14" descr="text box hiding answer">
            <a:extLst>
              <a:ext uri="{FF2B5EF4-FFF2-40B4-BE49-F238E27FC236}">
                <a16:creationId xmlns:a16="http://schemas.microsoft.com/office/drawing/2014/main" id="{7FB546E1-1C0A-1E42-9AD2-B289EB1C83C0}"/>
              </a:ext>
            </a:extLst>
          </p:cNvPr>
          <p:cNvSpPr txBox="1"/>
          <p:nvPr/>
        </p:nvSpPr>
        <p:spPr>
          <a:xfrm>
            <a:off x="704481" y="5738075"/>
            <a:ext cx="579059" cy="274548"/>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Box 15" descr="text box hiding answer">
            <a:extLst>
              <a:ext uri="{FF2B5EF4-FFF2-40B4-BE49-F238E27FC236}">
                <a16:creationId xmlns:a16="http://schemas.microsoft.com/office/drawing/2014/main" id="{7FB546E1-1C0A-1E42-9AD2-B289EB1C83C0}"/>
              </a:ext>
            </a:extLst>
          </p:cNvPr>
          <p:cNvSpPr txBox="1"/>
          <p:nvPr/>
        </p:nvSpPr>
        <p:spPr>
          <a:xfrm>
            <a:off x="4829331" y="2950229"/>
            <a:ext cx="661255" cy="274548"/>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TextBox 16" descr="text box hiding answer">
            <a:extLst>
              <a:ext uri="{FF2B5EF4-FFF2-40B4-BE49-F238E27FC236}">
                <a16:creationId xmlns:a16="http://schemas.microsoft.com/office/drawing/2014/main" id="{7FB546E1-1C0A-1E42-9AD2-B289EB1C83C0}"/>
              </a:ext>
            </a:extLst>
          </p:cNvPr>
          <p:cNvSpPr txBox="1"/>
          <p:nvPr/>
        </p:nvSpPr>
        <p:spPr>
          <a:xfrm>
            <a:off x="4484870" y="3347076"/>
            <a:ext cx="496114" cy="274548"/>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8" name="TextBox 17" descr="text box hiding answer">
            <a:extLst>
              <a:ext uri="{FF2B5EF4-FFF2-40B4-BE49-F238E27FC236}">
                <a16:creationId xmlns:a16="http://schemas.microsoft.com/office/drawing/2014/main" id="{7FB546E1-1C0A-1E42-9AD2-B289EB1C83C0}"/>
              </a:ext>
            </a:extLst>
          </p:cNvPr>
          <p:cNvSpPr txBox="1"/>
          <p:nvPr/>
        </p:nvSpPr>
        <p:spPr>
          <a:xfrm>
            <a:off x="4435259" y="3743923"/>
            <a:ext cx="549292" cy="274548"/>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TextBox 18" descr="text box hiding answer">
            <a:extLst>
              <a:ext uri="{FF2B5EF4-FFF2-40B4-BE49-F238E27FC236}">
                <a16:creationId xmlns:a16="http://schemas.microsoft.com/office/drawing/2014/main" id="{7FB546E1-1C0A-1E42-9AD2-B289EB1C83C0}"/>
              </a:ext>
            </a:extLst>
          </p:cNvPr>
          <p:cNvSpPr txBox="1"/>
          <p:nvPr/>
        </p:nvSpPr>
        <p:spPr>
          <a:xfrm>
            <a:off x="4809487" y="4150690"/>
            <a:ext cx="661255" cy="274548"/>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TextBox 19" descr="text box hiding answer">
            <a:extLst>
              <a:ext uri="{FF2B5EF4-FFF2-40B4-BE49-F238E27FC236}">
                <a16:creationId xmlns:a16="http://schemas.microsoft.com/office/drawing/2014/main" id="{7FB546E1-1C0A-1E42-9AD2-B289EB1C83C0}"/>
              </a:ext>
            </a:extLst>
          </p:cNvPr>
          <p:cNvSpPr txBox="1"/>
          <p:nvPr/>
        </p:nvSpPr>
        <p:spPr>
          <a:xfrm>
            <a:off x="4478514" y="4557457"/>
            <a:ext cx="535803" cy="274548"/>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descr="text box hiding answer">
            <a:extLst>
              <a:ext uri="{FF2B5EF4-FFF2-40B4-BE49-F238E27FC236}">
                <a16:creationId xmlns:a16="http://schemas.microsoft.com/office/drawing/2014/main" id="{7FB546E1-1C0A-1E42-9AD2-B289EB1C83C0}"/>
              </a:ext>
            </a:extLst>
          </p:cNvPr>
          <p:cNvSpPr txBox="1"/>
          <p:nvPr/>
        </p:nvSpPr>
        <p:spPr>
          <a:xfrm>
            <a:off x="4788749" y="4939422"/>
            <a:ext cx="661255" cy="274548"/>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descr="text box hiding answer">
            <a:extLst>
              <a:ext uri="{FF2B5EF4-FFF2-40B4-BE49-F238E27FC236}">
                <a16:creationId xmlns:a16="http://schemas.microsoft.com/office/drawing/2014/main" id="{7FB546E1-1C0A-1E42-9AD2-B289EB1C83C0}"/>
              </a:ext>
            </a:extLst>
          </p:cNvPr>
          <p:cNvSpPr txBox="1"/>
          <p:nvPr/>
        </p:nvSpPr>
        <p:spPr>
          <a:xfrm>
            <a:off x="4829331" y="5321387"/>
            <a:ext cx="661255" cy="274548"/>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descr="text box hiding answer">
            <a:extLst>
              <a:ext uri="{FF2B5EF4-FFF2-40B4-BE49-F238E27FC236}">
                <a16:creationId xmlns:a16="http://schemas.microsoft.com/office/drawing/2014/main" id="{7FB546E1-1C0A-1E42-9AD2-B289EB1C83C0}"/>
              </a:ext>
            </a:extLst>
          </p:cNvPr>
          <p:cNvSpPr txBox="1"/>
          <p:nvPr/>
        </p:nvSpPr>
        <p:spPr>
          <a:xfrm>
            <a:off x="4494792" y="5738075"/>
            <a:ext cx="519525" cy="274548"/>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6" name="TextBox 25"/>
          <p:cNvSpPr txBox="1"/>
          <p:nvPr/>
        </p:nvSpPr>
        <p:spPr>
          <a:xfrm>
            <a:off x="8868734" y="2208109"/>
            <a:ext cx="3323266" cy="3785652"/>
          </a:xfrm>
          <a:prstGeom prst="rect">
            <a:avLst/>
          </a:prstGeom>
          <a:noFill/>
        </p:spPr>
        <p:txBody>
          <a:bodyPr wrap="square" rtlCol="0">
            <a:spAutoFit/>
          </a:bodyPr>
          <a:lstStyle/>
          <a:p>
            <a:pPr marL="457200" indent="-457200" algn="l">
              <a:buFont typeface="+mj-lt"/>
              <a:buAutoNum type="alphaLcPeriod"/>
            </a:pPr>
            <a:r>
              <a:rPr lang="en-US" sz="2000" dirty="0">
                <a:solidFill>
                  <a:schemeClr val="accent5">
                    <a:lumMod val="50000"/>
                  </a:schemeClr>
                </a:solidFill>
              </a:rPr>
              <a:t>Who is/are strong?</a:t>
            </a:r>
          </a:p>
          <a:p>
            <a:pPr marL="457200" indent="-457200" algn="l">
              <a:buFont typeface="+mj-lt"/>
              <a:buAutoNum type="alphaLcPeriod"/>
            </a:pPr>
            <a:endParaRPr lang="en-US" sz="2000" dirty="0">
              <a:solidFill>
                <a:schemeClr val="accent5">
                  <a:lumMod val="50000"/>
                </a:schemeClr>
              </a:solidFill>
            </a:endParaRPr>
          </a:p>
          <a:p>
            <a:pPr marL="457200" indent="-457200" algn="l">
              <a:buFont typeface="+mj-lt"/>
              <a:buAutoNum type="alphaLcPeriod"/>
            </a:pPr>
            <a:r>
              <a:rPr lang="en-US" sz="2000" dirty="0">
                <a:solidFill>
                  <a:schemeClr val="accent5">
                    <a:lumMod val="50000"/>
                  </a:schemeClr>
                </a:solidFill>
              </a:rPr>
              <a:t>Who is/are great?</a:t>
            </a:r>
          </a:p>
          <a:p>
            <a:pPr marL="457200" indent="-457200" algn="l">
              <a:buFont typeface="+mj-lt"/>
              <a:buAutoNum type="alphaLcPeriod"/>
            </a:pPr>
            <a:endParaRPr lang="en-US" sz="2000" dirty="0">
              <a:solidFill>
                <a:schemeClr val="accent5">
                  <a:lumMod val="50000"/>
                </a:schemeClr>
              </a:solidFill>
            </a:endParaRPr>
          </a:p>
          <a:p>
            <a:pPr marL="457200" indent="-457200" algn="l">
              <a:buFont typeface="+mj-lt"/>
              <a:buAutoNum type="alphaLcPeriod"/>
            </a:pPr>
            <a:r>
              <a:rPr lang="en-US" sz="2000" dirty="0">
                <a:solidFill>
                  <a:schemeClr val="accent5">
                    <a:lumMod val="50000"/>
                  </a:schemeClr>
                </a:solidFill>
              </a:rPr>
              <a:t>Who is/are serious?</a:t>
            </a:r>
          </a:p>
          <a:p>
            <a:pPr marL="457200" indent="-457200" algn="l">
              <a:buFont typeface="+mj-lt"/>
              <a:buAutoNum type="alphaLcPeriod"/>
            </a:pPr>
            <a:endParaRPr lang="en-US" sz="2000" dirty="0">
              <a:solidFill>
                <a:schemeClr val="accent5">
                  <a:lumMod val="50000"/>
                </a:schemeClr>
              </a:solidFill>
            </a:endParaRPr>
          </a:p>
          <a:p>
            <a:pPr marL="457200" indent="-457200" algn="l">
              <a:buFont typeface="+mj-lt"/>
              <a:buAutoNum type="alphaLcPeriod"/>
            </a:pPr>
            <a:r>
              <a:rPr lang="en-US" sz="2000" dirty="0">
                <a:solidFill>
                  <a:schemeClr val="accent5">
                    <a:lumMod val="50000"/>
                  </a:schemeClr>
                </a:solidFill>
              </a:rPr>
              <a:t>Who is/are funny?</a:t>
            </a:r>
          </a:p>
          <a:p>
            <a:pPr marL="457200" indent="-457200" algn="l">
              <a:buFont typeface="+mj-lt"/>
              <a:buAutoNum type="alphaLcPeriod"/>
            </a:pPr>
            <a:endParaRPr lang="en-US" sz="2000" dirty="0">
              <a:solidFill>
                <a:schemeClr val="accent5">
                  <a:lumMod val="50000"/>
                </a:schemeClr>
              </a:solidFill>
            </a:endParaRPr>
          </a:p>
          <a:p>
            <a:pPr marL="457200" indent="-457200" algn="l">
              <a:buFont typeface="+mj-lt"/>
              <a:buAutoNum type="alphaLcPeriod"/>
            </a:pPr>
            <a:r>
              <a:rPr lang="en-US" sz="2000" dirty="0">
                <a:solidFill>
                  <a:schemeClr val="accent5">
                    <a:lumMod val="50000"/>
                  </a:schemeClr>
                </a:solidFill>
              </a:rPr>
              <a:t>Who is/are crazy?</a:t>
            </a:r>
          </a:p>
          <a:p>
            <a:pPr marL="457200" indent="-457200" algn="l">
              <a:buFont typeface="+mj-lt"/>
              <a:buAutoNum type="alphaLcPeriod"/>
            </a:pPr>
            <a:endParaRPr lang="en-US" sz="2000" dirty="0">
              <a:solidFill>
                <a:schemeClr val="accent5">
                  <a:lumMod val="50000"/>
                </a:schemeClr>
              </a:solidFill>
            </a:endParaRPr>
          </a:p>
          <a:p>
            <a:pPr marL="457200" indent="-457200" algn="l">
              <a:buFont typeface="+mj-lt"/>
              <a:buAutoNum type="alphaLcPeriod"/>
            </a:pPr>
            <a:r>
              <a:rPr lang="en-US" sz="2000" dirty="0">
                <a:solidFill>
                  <a:schemeClr val="accent5">
                    <a:lumMod val="50000"/>
                  </a:schemeClr>
                </a:solidFill>
              </a:rPr>
              <a:t>Who is/are tall?</a:t>
            </a:r>
          </a:p>
          <a:p>
            <a:pPr marL="457200" indent="-457200" algn="l">
              <a:buFont typeface="+mj-lt"/>
              <a:buAutoNum type="alphaLcPeriod"/>
            </a:pPr>
            <a:endParaRPr lang="en-US" sz="2000" dirty="0">
              <a:solidFill>
                <a:schemeClr val="accent5">
                  <a:lumMod val="50000"/>
                </a:schemeClr>
              </a:solidFill>
            </a:endParaRPr>
          </a:p>
        </p:txBody>
      </p:sp>
      <p:sp>
        <p:nvSpPr>
          <p:cNvPr id="27" name="TextBox 26"/>
          <p:cNvSpPr txBox="1"/>
          <p:nvPr/>
        </p:nvSpPr>
        <p:spPr>
          <a:xfrm>
            <a:off x="8883617" y="2491744"/>
            <a:ext cx="2927072" cy="3785652"/>
          </a:xfrm>
          <a:prstGeom prst="rect">
            <a:avLst/>
          </a:prstGeom>
          <a:noFill/>
        </p:spPr>
        <p:txBody>
          <a:bodyPr wrap="square" rtlCol="0">
            <a:spAutoFit/>
          </a:bodyPr>
          <a:lstStyle/>
          <a:p>
            <a:pPr algn="l"/>
            <a:r>
              <a:rPr lang="en-US" sz="2000" dirty="0">
                <a:solidFill>
                  <a:srgbClr val="FF6600"/>
                </a:solidFill>
              </a:rPr>
              <a:t>His cousin</a:t>
            </a:r>
          </a:p>
          <a:p>
            <a:pPr algn="l"/>
            <a:endParaRPr lang="en-US" sz="2000" dirty="0">
              <a:solidFill>
                <a:srgbClr val="FF6600"/>
              </a:solidFill>
            </a:endParaRPr>
          </a:p>
          <a:p>
            <a:pPr algn="l"/>
            <a:r>
              <a:rPr lang="en-US" sz="2000" dirty="0">
                <a:solidFill>
                  <a:srgbClr val="FF6600"/>
                </a:solidFill>
              </a:rPr>
              <a:t>His parents</a:t>
            </a:r>
          </a:p>
          <a:p>
            <a:pPr algn="l"/>
            <a:endParaRPr lang="en-US" sz="2000" dirty="0">
              <a:solidFill>
                <a:srgbClr val="FF6600"/>
              </a:solidFill>
            </a:endParaRPr>
          </a:p>
          <a:p>
            <a:pPr algn="l"/>
            <a:r>
              <a:rPr lang="en-US" sz="2000" dirty="0">
                <a:solidFill>
                  <a:srgbClr val="FF6600"/>
                </a:solidFill>
              </a:rPr>
              <a:t>His aunts</a:t>
            </a:r>
          </a:p>
          <a:p>
            <a:pPr algn="l"/>
            <a:endParaRPr lang="en-US" sz="2000" dirty="0">
              <a:solidFill>
                <a:srgbClr val="FF6600"/>
              </a:solidFill>
            </a:endParaRPr>
          </a:p>
          <a:p>
            <a:pPr algn="l"/>
            <a:r>
              <a:rPr lang="en-US" sz="2000" dirty="0">
                <a:solidFill>
                  <a:srgbClr val="FF6600"/>
                </a:solidFill>
              </a:rPr>
              <a:t>His girlfriend</a:t>
            </a:r>
          </a:p>
          <a:p>
            <a:pPr algn="l"/>
            <a:endParaRPr lang="en-US" sz="2000" dirty="0">
              <a:solidFill>
                <a:srgbClr val="FF6600"/>
              </a:solidFill>
            </a:endParaRPr>
          </a:p>
          <a:p>
            <a:pPr algn="l"/>
            <a:r>
              <a:rPr lang="en-US" sz="2000" dirty="0">
                <a:solidFill>
                  <a:srgbClr val="FF6600"/>
                </a:solidFill>
              </a:rPr>
              <a:t>His sister</a:t>
            </a:r>
          </a:p>
          <a:p>
            <a:pPr algn="l"/>
            <a:endParaRPr lang="en-US" sz="2000" dirty="0">
              <a:solidFill>
                <a:srgbClr val="FF6600"/>
              </a:solidFill>
            </a:endParaRPr>
          </a:p>
          <a:p>
            <a:pPr algn="l"/>
            <a:r>
              <a:rPr lang="en-US" sz="2000">
                <a:solidFill>
                  <a:srgbClr val="FF6600"/>
                </a:solidFill>
              </a:rPr>
              <a:t>His brothers OR brothers </a:t>
            </a:r>
            <a:r>
              <a:rPr lang="en-US" sz="2000" dirty="0">
                <a:solidFill>
                  <a:srgbClr val="FF6600"/>
                </a:solidFill>
              </a:rPr>
              <a:t>and sisters</a:t>
            </a:r>
          </a:p>
        </p:txBody>
      </p:sp>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23774" t="17234" r="24585"/>
          <a:stretch/>
        </p:blipFill>
        <p:spPr>
          <a:xfrm>
            <a:off x="8599135" y="240697"/>
            <a:ext cx="1280462" cy="1154386"/>
          </a:xfrm>
          <a:prstGeom prst="rect">
            <a:avLst/>
          </a:prstGeom>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l="41775" r="24156"/>
          <a:stretch/>
        </p:blipFill>
        <p:spPr>
          <a:xfrm>
            <a:off x="7131772" y="154954"/>
            <a:ext cx="685799" cy="1132311"/>
          </a:xfrm>
          <a:prstGeom prst="rect">
            <a:avLst/>
          </a:prstGeom>
        </p:spPr>
      </p:pic>
    </p:spTree>
    <p:extLst>
      <p:ext uri="{BB962C8B-B14F-4D97-AF65-F5344CB8AC3E}">
        <p14:creationId xmlns:p14="http://schemas.microsoft.com/office/powerpoint/2010/main" val="70713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7">
                                            <p:txEl>
                                              <p:pRg st="6" end="6"/>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7">
                                            <p:txEl>
                                              <p:pRg st="8" end="8"/>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6460633" cy="867128"/>
          </a:xfrm>
          <a:prstGeom prst="rect">
            <a:avLst/>
          </a:prstGeom>
        </p:spPr>
      </p:pic>
      <p:sp>
        <p:nvSpPr>
          <p:cNvPr id="2" name="Title 1"/>
          <p:cNvSpPr>
            <a:spLocks noGrp="1"/>
          </p:cNvSpPr>
          <p:nvPr>
            <p:ph type="title"/>
          </p:nvPr>
        </p:nvSpPr>
        <p:spPr>
          <a:xfrm>
            <a:off x="82285" y="0"/>
            <a:ext cx="7569937" cy="1325563"/>
          </a:xfrm>
        </p:spPr>
        <p:txBody>
          <a:bodyPr>
            <a:normAutofit/>
          </a:bodyPr>
          <a:lstStyle/>
          <a:p>
            <a:r>
              <a:rPr lang="en-GB" sz="2400" b="1" dirty="0">
                <a:solidFill>
                  <a:schemeClr val="bg1"/>
                </a:solidFill>
              </a:rPr>
              <a:t>Describing family members</a:t>
            </a:r>
            <a:br>
              <a:rPr lang="en-GB" sz="2400" b="1" dirty="0">
                <a:solidFill>
                  <a:schemeClr val="bg1"/>
                </a:solidFill>
              </a:rPr>
            </a:br>
            <a:r>
              <a:rPr lang="en-GB" sz="2400" b="1">
                <a:solidFill>
                  <a:schemeClr val="bg1"/>
                </a:solidFill>
              </a:rPr>
              <a:t>Possessive adjective ‘mi’ [revisited]</a:t>
            </a:r>
            <a:endParaRPr lang="en-GB" sz="24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179999" y="1296000"/>
            <a:ext cx="11286287" cy="978729"/>
          </a:xfrm>
          <a:prstGeom prst="rect">
            <a:avLst/>
          </a:prstGeom>
          <a:noFill/>
        </p:spPr>
        <p:txBody>
          <a:bodyPr wrap="square" rtlCol="0">
            <a:spAutoFit/>
          </a:bodyPr>
          <a:lstStyle/>
          <a:p>
            <a:pPr>
              <a:lnSpc>
                <a:spcPct val="120000"/>
              </a:lnSpc>
            </a:pPr>
            <a:r>
              <a:rPr lang="en-US" sz="2400" dirty="0">
                <a:solidFill>
                  <a:srgbClr val="002060"/>
                </a:solidFill>
              </a:rPr>
              <a:t>Remember, to say ‘</a:t>
            </a:r>
            <a:r>
              <a:rPr lang="en-US" sz="2400" b="1" dirty="0">
                <a:solidFill>
                  <a:srgbClr val="002060"/>
                </a:solidFill>
              </a:rPr>
              <a:t>my</a:t>
            </a:r>
            <a:r>
              <a:rPr lang="en-US" sz="2400" dirty="0">
                <a:solidFill>
                  <a:srgbClr val="002060"/>
                </a:solidFill>
              </a:rPr>
              <a:t>’ before a singular or uncountable noun use ______.</a:t>
            </a:r>
          </a:p>
          <a:p>
            <a:pPr>
              <a:lnSpc>
                <a:spcPct val="120000"/>
              </a:lnSpc>
            </a:pPr>
            <a:r>
              <a:rPr lang="en-US" sz="2400">
                <a:solidFill>
                  <a:srgbClr val="002060"/>
                </a:solidFill>
              </a:rPr>
              <a:t>It </a:t>
            </a:r>
            <a:r>
              <a:rPr lang="en-US" sz="2400" dirty="0">
                <a:solidFill>
                  <a:srgbClr val="002060"/>
                </a:solidFill>
              </a:rPr>
              <a:t>does not </a:t>
            </a:r>
            <a:r>
              <a:rPr lang="en-US" sz="2400">
                <a:solidFill>
                  <a:srgbClr val="002060"/>
                </a:solidFill>
              </a:rPr>
              <a:t>matter whether </a:t>
            </a:r>
            <a:r>
              <a:rPr lang="en-US" sz="2400" dirty="0">
                <a:solidFill>
                  <a:srgbClr val="002060"/>
                </a:solidFill>
              </a:rPr>
              <a:t>the noun is masculine or </a:t>
            </a:r>
            <a:r>
              <a:rPr lang="en-US" sz="2400">
                <a:solidFill>
                  <a:srgbClr val="002060"/>
                </a:solidFill>
              </a:rPr>
              <a:t>feminine.	</a:t>
            </a:r>
            <a:endParaRPr lang="en-US" sz="2400" dirty="0">
              <a:solidFill>
                <a:srgbClr val="002060"/>
              </a:solidFill>
            </a:endParaRPr>
          </a:p>
        </p:txBody>
      </p:sp>
      <p:sp>
        <p:nvSpPr>
          <p:cNvPr id="3" name="TextBox 2"/>
          <p:cNvSpPr txBox="1"/>
          <p:nvPr/>
        </p:nvSpPr>
        <p:spPr>
          <a:xfrm>
            <a:off x="10365427" y="1296000"/>
            <a:ext cx="775417" cy="461665"/>
          </a:xfrm>
          <a:prstGeom prst="rect">
            <a:avLst/>
          </a:prstGeom>
          <a:noFill/>
        </p:spPr>
        <p:txBody>
          <a:bodyPr wrap="square" rtlCol="0">
            <a:spAutoFit/>
          </a:bodyPr>
          <a:lstStyle/>
          <a:p>
            <a:pPr algn="l"/>
            <a:r>
              <a:rPr lang="en-US" sz="2400" b="1" dirty="0">
                <a:solidFill>
                  <a:srgbClr val="EE6000"/>
                </a:solidFill>
              </a:rPr>
              <a:t>mi</a:t>
            </a:r>
          </a:p>
        </p:txBody>
      </p:sp>
      <p:sp>
        <p:nvSpPr>
          <p:cNvPr id="12" name="TextBox 11"/>
          <p:cNvSpPr txBox="1"/>
          <p:nvPr/>
        </p:nvSpPr>
        <p:spPr>
          <a:xfrm>
            <a:off x="5802208" y="4183428"/>
            <a:ext cx="786187" cy="461665"/>
          </a:xfrm>
          <a:prstGeom prst="rect">
            <a:avLst/>
          </a:prstGeom>
          <a:noFill/>
        </p:spPr>
        <p:txBody>
          <a:bodyPr wrap="square" rtlCol="0">
            <a:spAutoFit/>
          </a:bodyPr>
          <a:lstStyle/>
          <a:p>
            <a:pPr algn="l"/>
            <a:r>
              <a:rPr lang="en-US" sz="2400" b="1" dirty="0" err="1">
                <a:solidFill>
                  <a:srgbClr val="EE6000"/>
                </a:solidFill>
              </a:rPr>
              <a:t>mis</a:t>
            </a:r>
            <a:endParaRPr lang="en-US" sz="2400" b="1" dirty="0">
              <a:solidFill>
                <a:srgbClr val="EE6000"/>
              </a:solidFill>
            </a:endParaRPr>
          </a:p>
        </p:txBody>
      </p:sp>
      <p:sp>
        <p:nvSpPr>
          <p:cNvPr id="6" name="TextBox 5"/>
          <p:cNvSpPr txBox="1"/>
          <p:nvPr/>
        </p:nvSpPr>
        <p:spPr>
          <a:xfrm>
            <a:off x="4042381" y="2878067"/>
            <a:ext cx="3689240" cy="461665"/>
          </a:xfrm>
          <a:prstGeom prst="rect">
            <a:avLst/>
          </a:prstGeom>
          <a:noFill/>
        </p:spPr>
        <p:txBody>
          <a:bodyPr wrap="square" rtlCol="0">
            <a:spAutoFit/>
          </a:bodyPr>
          <a:lstStyle/>
          <a:p>
            <a:r>
              <a:rPr lang="en-US" sz="2400" i="1" dirty="0">
                <a:solidFill>
                  <a:srgbClr val="002060"/>
                </a:solidFill>
              </a:rPr>
              <a:t>My boyfriend is boring.</a:t>
            </a:r>
          </a:p>
        </p:txBody>
      </p:sp>
      <p:sp>
        <p:nvSpPr>
          <p:cNvPr id="9" name="TextBox 8"/>
          <p:cNvSpPr txBox="1"/>
          <p:nvPr/>
        </p:nvSpPr>
        <p:spPr>
          <a:xfrm>
            <a:off x="4427894" y="4813193"/>
            <a:ext cx="7764106" cy="461665"/>
          </a:xfrm>
          <a:prstGeom prst="rect">
            <a:avLst/>
          </a:prstGeom>
          <a:noFill/>
        </p:spPr>
        <p:txBody>
          <a:bodyPr wrap="square" rtlCol="0">
            <a:spAutoFit/>
          </a:bodyPr>
          <a:lstStyle/>
          <a:p>
            <a:r>
              <a:rPr lang="en-US" sz="2400" i="1" dirty="0">
                <a:solidFill>
                  <a:srgbClr val="002060"/>
                </a:solidFill>
              </a:rPr>
              <a:t>My grandfathers OR grandparents are funny.</a:t>
            </a:r>
          </a:p>
        </p:txBody>
      </p:sp>
      <p:sp>
        <p:nvSpPr>
          <p:cNvPr id="10" name="TextBox 9"/>
          <p:cNvSpPr txBox="1"/>
          <p:nvPr/>
        </p:nvSpPr>
        <p:spPr>
          <a:xfrm>
            <a:off x="4042381" y="3394212"/>
            <a:ext cx="3092519" cy="461665"/>
          </a:xfrm>
          <a:prstGeom prst="rect">
            <a:avLst/>
          </a:prstGeom>
          <a:noFill/>
        </p:spPr>
        <p:txBody>
          <a:bodyPr wrap="square" rtlCol="0">
            <a:spAutoFit/>
          </a:bodyPr>
          <a:lstStyle/>
          <a:p>
            <a:r>
              <a:rPr lang="en-US" sz="2400" i="1">
                <a:solidFill>
                  <a:srgbClr val="002060"/>
                </a:solidFill>
              </a:rPr>
              <a:t>My aunt is active.</a:t>
            </a:r>
            <a:endParaRPr lang="en-US" sz="2400" i="1" dirty="0">
              <a:solidFill>
                <a:srgbClr val="002060"/>
              </a:solidFill>
            </a:endParaRPr>
          </a:p>
        </p:txBody>
      </p:sp>
      <p:sp>
        <p:nvSpPr>
          <p:cNvPr id="14" name="TextBox 13"/>
          <p:cNvSpPr txBox="1"/>
          <p:nvPr/>
        </p:nvSpPr>
        <p:spPr>
          <a:xfrm>
            <a:off x="4427894" y="5363160"/>
            <a:ext cx="5235333" cy="461665"/>
          </a:xfrm>
          <a:prstGeom prst="rect">
            <a:avLst/>
          </a:prstGeom>
          <a:noFill/>
        </p:spPr>
        <p:txBody>
          <a:bodyPr wrap="square" rtlCol="0">
            <a:spAutoFit/>
          </a:bodyPr>
          <a:lstStyle/>
          <a:p>
            <a:r>
              <a:rPr lang="en-US" sz="2400" i="1" dirty="0">
                <a:solidFill>
                  <a:srgbClr val="002060"/>
                </a:solidFill>
              </a:rPr>
              <a:t>My cousins (f) are good looking.</a:t>
            </a:r>
          </a:p>
        </p:txBody>
      </p:sp>
      <p:sp>
        <p:nvSpPr>
          <p:cNvPr id="19" name="Rounded Rectangular Callout 18"/>
          <p:cNvSpPr/>
          <p:nvPr/>
        </p:nvSpPr>
        <p:spPr>
          <a:xfrm>
            <a:off x="8221986" y="2871962"/>
            <a:ext cx="3706157" cy="1852158"/>
          </a:xfrm>
          <a:prstGeom prst="wedgeRoundRectCallout">
            <a:avLst>
              <a:gd name="adj1" fmla="val -69389"/>
              <a:gd name="adj2" fmla="val -14785"/>
              <a:gd name="adj3" fmla="val 16667"/>
            </a:avLst>
          </a:prstGeom>
          <a:solidFill>
            <a:schemeClr val="accent4">
              <a:lumMod val="20000"/>
              <a:lumOff val="8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Remember, adjectives agree with the </a:t>
            </a:r>
            <a:r>
              <a:rPr lang="en-GB" sz="2000" b="1" i="1" dirty="0">
                <a:solidFill>
                  <a:schemeClr val="accent1">
                    <a:lumMod val="50000"/>
                  </a:schemeClr>
                </a:solidFill>
              </a:rPr>
              <a:t>gender</a:t>
            </a:r>
            <a:r>
              <a:rPr lang="en-GB" sz="2000" dirty="0">
                <a:solidFill>
                  <a:schemeClr val="accent1">
                    <a:lumMod val="50000"/>
                  </a:schemeClr>
                </a:solidFill>
              </a:rPr>
              <a:t> and </a:t>
            </a:r>
            <a:r>
              <a:rPr lang="en-GB" sz="2000" b="1" i="1" dirty="0">
                <a:solidFill>
                  <a:schemeClr val="accent1">
                    <a:lumMod val="50000"/>
                  </a:schemeClr>
                </a:solidFill>
              </a:rPr>
              <a:t>number</a:t>
            </a:r>
            <a:r>
              <a:rPr lang="en-GB" sz="2000" dirty="0">
                <a:solidFill>
                  <a:schemeClr val="accent1">
                    <a:lumMod val="50000"/>
                  </a:schemeClr>
                </a:solidFill>
              </a:rPr>
              <a:t> of the noun.</a:t>
            </a:r>
          </a:p>
          <a:p>
            <a:r>
              <a:rPr lang="en-GB" sz="2000" b="1" dirty="0">
                <a:solidFill>
                  <a:schemeClr val="accent1">
                    <a:lumMod val="50000"/>
                  </a:schemeClr>
                </a:solidFill>
              </a:rPr>
              <a:t>-o, -</a:t>
            </a:r>
            <a:r>
              <a:rPr lang="en-GB" sz="2000" b="1" dirty="0" err="1">
                <a:solidFill>
                  <a:schemeClr val="accent1">
                    <a:lumMod val="50000"/>
                  </a:schemeClr>
                </a:solidFill>
              </a:rPr>
              <a:t>os</a:t>
            </a:r>
            <a:r>
              <a:rPr lang="en-GB" sz="2000" b="1" dirty="0">
                <a:solidFill>
                  <a:schemeClr val="accent1">
                    <a:lumMod val="50000"/>
                  </a:schemeClr>
                </a:solidFill>
              </a:rPr>
              <a:t> </a:t>
            </a:r>
            <a:r>
              <a:rPr lang="en-GB" sz="2000" dirty="0">
                <a:solidFill>
                  <a:schemeClr val="accent1">
                    <a:lumMod val="50000"/>
                  </a:schemeClr>
                </a:solidFill>
              </a:rPr>
              <a:t>for masculine nouns</a:t>
            </a:r>
          </a:p>
          <a:p>
            <a:r>
              <a:rPr lang="en-GB" sz="2000" b="1" dirty="0">
                <a:solidFill>
                  <a:schemeClr val="accent1">
                    <a:lumMod val="50000"/>
                  </a:schemeClr>
                </a:solidFill>
              </a:rPr>
              <a:t>-a, -as</a:t>
            </a:r>
            <a:r>
              <a:rPr lang="en-GB" sz="2000" dirty="0">
                <a:solidFill>
                  <a:schemeClr val="accent1">
                    <a:lumMod val="50000"/>
                  </a:schemeClr>
                </a:solidFill>
              </a:rPr>
              <a:t> for feminine nouns</a:t>
            </a:r>
          </a:p>
        </p:txBody>
      </p:sp>
      <p:sp>
        <p:nvSpPr>
          <p:cNvPr id="21" name="Rectangle 20"/>
          <p:cNvSpPr/>
          <p:nvPr/>
        </p:nvSpPr>
        <p:spPr>
          <a:xfrm>
            <a:off x="220781" y="3394212"/>
            <a:ext cx="2601994" cy="461665"/>
          </a:xfrm>
          <a:prstGeom prst="rect">
            <a:avLst/>
          </a:prstGeom>
        </p:spPr>
        <p:txBody>
          <a:bodyPr wrap="none">
            <a:spAutoFit/>
          </a:bodyPr>
          <a:lstStyle/>
          <a:p>
            <a:r>
              <a:rPr lang="en-US" sz="2400">
                <a:solidFill>
                  <a:srgbClr val="002060"/>
                </a:solidFill>
              </a:rPr>
              <a:t>Mi tía es activa. </a:t>
            </a:r>
            <a:endParaRPr lang="en-GB" sz="2400">
              <a:solidFill>
                <a:srgbClr val="002060"/>
              </a:solidFill>
            </a:endParaRPr>
          </a:p>
        </p:txBody>
      </p:sp>
      <p:sp>
        <p:nvSpPr>
          <p:cNvPr id="22" name="Rectangle 21"/>
          <p:cNvSpPr/>
          <p:nvPr/>
        </p:nvSpPr>
        <p:spPr>
          <a:xfrm>
            <a:off x="179999" y="4189360"/>
            <a:ext cx="6535764" cy="492764"/>
          </a:xfrm>
          <a:prstGeom prst="rect">
            <a:avLst/>
          </a:prstGeom>
        </p:spPr>
        <p:txBody>
          <a:bodyPr wrap="none">
            <a:spAutoFit/>
          </a:bodyPr>
          <a:lstStyle/>
          <a:p>
            <a:pPr>
              <a:lnSpc>
                <a:spcPct val="120000"/>
              </a:lnSpc>
            </a:pPr>
            <a:r>
              <a:rPr lang="en-US" sz="2400">
                <a:solidFill>
                  <a:srgbClr val="002060"/>
                </a:solidFill>
              </a:rPr>
              <a:t>To say ‘</a:t>
            </a:r>
            <a:r>
              <a:rPr lang="en-US" sz="2400" b="1">
                <a:solidFill>
                  <a:srgbClr val="002060"/>
                </a:solidFill>
              </a:rPr>
              <a:t>my</a:t>
            </a:r>
            <a:r>
              <a:rPr lang="en-US" sz="2400">
                <a:solidFill>
                  <a:srgbClr val="002060"/>
                </a:solidFill>
              </a:rPr>
              <a:t>’ before a plural noun use _____.</a:t>
            </a:r>
          </a:p>
        </p:txBody>
      </p:sp>
      <p:sp>
        <p:nvSpPr>
          <p:cNvPr id="23" name="Rectangle 22"/>
          <p:cNvSpPr/>
          <p:nvPr/>
        </p:nvSpPr>
        <p:spPr>
          <a:xfrm>
            <a:off x="158316" y="5303284"/>
            <a:ext cx="3624710" cy="535531"/>
          </a:xfrm>
          <a:prstGeom prst="rect">
            <a:avLst/>
          </a:prstGeom>
        </p:spPr>
        <p:txBody>
          <a:bodyPr wrap="none">
            <a:spAutoFit/>
          </a:bodyPr>
          <a:lstStyle/>
          <a:p>
            <a:pPr>
              <a:lnSpc>
                <a:spcPct val="120000"/>
              </a:lnSpc>
            </a:pPr>
            <a:r>
              <a:rPr lang="en-US" sz="2400">
                <a:solidFill>
                  <a:srgbClr val="002060"/>
                </a:solidFill>
              </a:rPr>
              <a:t>Mis primas son guapas.</a:t>
            </a:r>
          </a:p>
        </p:txBody>
      </p:sp>
      <p:sp>
        <p:nvSpPr>
          <p:cNvPr id="24" name="Rectangle 23"/>
          <p:cNvSpPr/>
          <p:nvPr/>
        </p:nvSpPr>
        <p:spPr>
          <a:xfrm>
            <a:off x="184770" y="4833851"/>
            <a:ext cx="4102405" cy="461665"/>
          </a:xfrm>
          <a:prstGeom prst="rect">
            <a:avLst/>
          </a:prstGeom>
        </p:spPr>
        <p:txBody>
          <a:bodyPr wrap="none">
            <a:spAutoFit/>
          </a:bodyPr>
          <a:lstStyle/>
          <a:p>
            <a:r>
              <a:rPr lang="en-US" sz="2400">
                <a:solidFill>
                  <a:srgbClr val="002060"/>
                </a:solidFill>
              </a:rPr>
              <a:t>Mis abuelos son graciosos.</a:t>
            </a:r>
            <a:endParaRPr lang="en-GB" sz="2400">
              <a:solidFill>
                <a:srgbClr val="002060"/>
              </a:solidFill>
            </a:endParaRPr>
          </a:p>
        </p:txBody>
      </p:sp>
      <p:sp>
        <p:nvSpPr>
          <p:cNvPr id="26" name="TextBox 25"/>
          <p:cNvSpPr txBox="1"/>
          <p:nvPr/>
        </p:nvSpPr>
        <p:spPr>
          <a:xfrm>
            <a:off x="220781" y="2881536"/>
            <a:ext cx="3689240" cy="461665"/>
          </a:xfrm>
          <a:prstGeom prst="rect">
            <a:avLst/>
          </a:prstGeom>
          <a:noFill/>
        </p:spPr>
        <p:txBody>
          <a:bodyPr wrap="square" rtlCol="0">
            <a:spAutoFit/>
          </a:bodyPr>
          <a:lstStyle/>
          <a:p>
            <a:r>
              <a:rPr lang="en-US" sz="2400">
                <a:solidFill>
                  <a:srgbClr val="002060"/>
                </a:solidFill>
              </a:rPr>
              <a:t>Mi novio es aburrido.</a:t>
            </a:r>
            <a:endParaRPr lang="en-US" sz="2400" dirty="0">
              <a:solidFill>
                <a:srgbClr val="002060"/>
              </a:solidFill>
            </a:endParaRPr>
          </a:p>
        </p:txBody>
      </p:sp>
      <p:sp>
        <p:nvSpPr>
          <p:cNvPr id="27" name="Rectangle 26"/>
          <p:cNvSpPr/>
          <p:nvPr/>
        </p:nvSpPr>
        <p:spPr>
          <a:xfrm>
            <a:off x="220781" y="2436897"/>
            <a:ext cx="1606530" cy="461665"/>
          </a:xfrm>
          <a:prstGeom prst="rect">
            <a:avLst/>
          </a:prstGeom>
        </p:spPr>
        <p:txBody>
          <a:bodyPr wrap="none">
            <a:spAutoFit/>
          </a:bodyPr>
          <a:lstStyle/>
          <a:p>
            <a:r>
              <a:rPr lang="en-US" sz="2400" b="1">
                <a:solidFill>
                  <a:srgbClr val="002060"/>
                </a:solidFill>
              </a:rPr>
              <a:t>Ejemplos:</a:t>
            </a:r>
            <a:endParaRPr lang="en-GB" sz="2400">
              <a:solidFill>
                <a:srgbClr val="002060"/>
              </a:solidFill>
            </a:endParaRPr>
          </a:p>
        </p:txBody>
      </p:sp>
      <p:cxnSp>
        <p:nvCxnSpPr>
          <p:cNvPr id="8" name="Straight Connector 7"/>
          <p:cNvCxnSpPr/>
          <p:nvPr/>
        </p:nvCxnSpPr>
        <p:spPr>
          <a:xfrm>
            <a:off x="3035300" y="3333602"/>
            <a:ext cx="317500" cy="0"/>
          </a:xfrm>
          <a:prstGeom prst="line">
            <a:avLst/>
          </a:prstGeom>
          <a:ln w="5715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280920" y="3848414"/>
            <a:ext cx="317500" cy="0"/>
          </a:xfrm>
          <a:prstGeom prst="line">
            <a:avLst/>
          </a:prstGeom>
          <a:ln w="5715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760161" y="5267552"/>
            <a:ext cx="317500" cy="0"/>
          </a:xfrm>
          <a:prstGeom prst="line">
            <a:avLst/>
          </a:prstGeom>
          <a:ln w="5715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264861" y="5770472"/>
            <a:ext cx="317500" cy="0"/>
          </a:xfrm>
          <a:prstGeom prst="line">
            <a:avLst/>
          </a:prstGeom>
          <a:ln w="57150">
            <a:solidFill>
              <a:srgbClr val="EE6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959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10" grpId="0"/>
      <p:bldP spid="14" grpId="0"/>
      <p:bldP spid="19" grpId="0" animBg="1"/>
      <p:bldP spid="21" grpId="0"/>
      <p:bldP spid="22" grpId="0"/>
      <p:bldP spid="23" grpId="0"/>
      <p:bldP spid="24" grpId="0"/>
      <p:bldP spid="26"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7" name="TextBox 6">
            <a:extLst>
              <a:ext uri="{FF2B5EF4-FFF2-40B4-BE49-F238E27FC236}">
                <a16:creationId xmlns:a16="http://schemas.microsoft.com/office/drawing/2014/main" id="{9D1DF0A3-ADF5-7447-BD11-05540C447550}"/>
              </a:ext>
            </a:extLst>
          </p:cNvPr>
          <p:cNvSpPr txBox="1"/>
          <p:nvPr/>
        </p:nvSpPr>
        <p:spPr>
          <a:xfrm>
            <a:off x="152400" y="504843"/>
            <a:ext cx="11145864" cy="830997"/>
          </a:xfrm>
          <a:prstGeom prst="rect">
            <a:avLst/>
          </a:prstGeom>
          <a:noFill/>
        </p:spPr>
        <p:txBody>
          <a:bodyPr wrap="square" rtlCol="0">
            <a:spAutoFit/>
          </a:bodyPr>
          <a:lstStyle/>
          <a:p>
            <a:r>
              <a:rPr lang="en-US" sz="2400" dirty="0" err="1">
                <a:solidFill>
                  <a:schemeClr val="accent5">
                    <a:lumMod val="50000"/>
                  </a:schemeClr>
                </a:solidFill>
              </a:rPr>
              <a:t>Escucha</a:t>
            </a:r>
            <a:r>
              <a:rPr lang="en-US" sz="2400" dirty="0">
                <a:solidFill>
                  <a:schemeClr val="accent5">
                    <a:lumMod val="50000"/>
                  </a:schemeClr>
                </a:solidFill>
              </a:rPr>
              <a:t> la </a:t>
            </a:r>
            <a:r>
              <a:rPr lang="en-US" sz="2400" dirty="0" err="1">
                <a:solidFill>
                  <a:schemeClr val="accent5">
                    <a:lumMod val="50000"/>
                  </a:schemeClr>
                </a:solidFill>
              </a:rPr>
              <a:t>frase</a:t>
            </a:r>
            <a:r>
              <a:rPr lang="en-US" sz="2400" dirty="0">
                <a:solidFill>
                  <a:schemeClr val="accent5">
                    <a:lumMod val="50000"/>
                  </a:schemeClr>
                </a:solidFill>
              </a:rPr>
              <a:t> y </a:t>
            </a:r>
            <a:r>
              <a:rPr lang="en-US" sz="2400" err="1">
                <a:solidFill>
                  <a:schemeClr val="accent5">
                    <a:lumMod val="50000"/>
                  </a:schemeClr>
                </a:solidFill>
              </a:rPr>
              <a:t>completa</a:t>
            </a:r>
            <a:r>
              <a:rPr lang="en-US" sz="2400">
                <a:solidFill>
                  <a:schemeClr val="accent5">
                    <a:lumMod val="50000"/>
                  </a:schemeClr>
                </a:solidFill>
              </a:rPr>
              <a:t> la tabla. Es ¿‘mi/s’ </a:t>
            </a:r>
            <a:r>
              <a:rPr lang="en-US" sz="2400" dirty="0">
                <a:solidFill>
                  <a:schemeClr val="accent5">
                    <a:lumMod val="50000"/>
                  </a:schemeClr>
                </a:solidFill>
              </a:rPr>
              <a:t>o </a:t>
            </a:r>
            <a:r>
              <a:rPr lang="en-US" sz="2400">
                <a:solidFill>
                  <a:schemeClr val="accent5">
                    <a:lumMod val="50000"/>
                  </a:schemeClr>
                </a:solidFill>
              </a:rPr>
              <a:t>‘su/s’? </a:t>
            </a:r>
          </a:p>
          <a:p>
            <a:r>
              <a:rPr lang="en-US" sz="2400">
                <a:solidFill>
                  <a:schemeClr val="accent5">
                    <a:lumMod val="50000"/>
                  </a:schemeClr>
                </a:solidFill>
              </a:rPr>
              <a:t>La frase, ¿cómo continúa? Elige ‘es</a:t>
            </a:r>
            <a:r>
              <a:rPr lang="en-US" sz="2400" dirty="0">
                <a:solidFill>
                  <a:schemeClr val="accent5">
                    <a:lumMod val="50000"/>
                  </a:schemeClr>
                </a:solidFill>
              </a:rPr>
              <a:t>’ o </a:t>
            </a:r>
            <a:r>
              <a:rPr lang="en-US" sz="2400">
                <a:solidFill>
                  <a:schemeClr val="accent5">
                    <a:lumMod val="50000"/>
                  </a:schemeClr>
                </a:solidFill>
              </a:rPr>
              <a:t>‘son’ y el </a:t>
            </a:r>
            <a:r>
              <a:rPr lang="en-US" sz="2400" err="1">
                <a:solidFill>
                  <a:schemeClr val="accent5">
                    <a:lumMod val="50000"/>
                  </a:schemeClr>
                </a:solidFill>
              </a:rPr>
              <a:t>adjetivo</a:t>
            </a:r>
            <a:r>
              <a:rPr lang="en-US" sz="2400">
                <a:solidFill>
                  <a:schemeClr val="accent5">
                    <a:lumMod val="50000"/>
                  </a:schemeClr>
                </a:solidFill>
              </a:rPr>
              <a:t> correcto (A o B).</a:t>
            </a:r>
            <a:endParaRPr lang="en-US" sz="2400" dirty="0">
              <a:solidFill>
                <a:schemeClr val="accent5">
                  <a:lumMod val="50000"/>
                </a:schemeClr>
              </a:solidFill>
            </a:endParaRPr>
          </a:p>
        </p:txBody>
      </p:sp>
      <p:graphicFrame>
        <p:nvGraphicFramePr>
          <p:cNvPr id="8" name="Table 6">
            <a:extLst>
              <a:ext uri="{FF2B5EF4-FFF2-40B4-BE49-F238E27FC236}">
                <a16:creationId xmlns:a16="http://schemas.microsoft.com/office/drawing/2014/main" id="{DFC03091-1E11-A740-8DB3-C79088BC8D68}"/>
              </a:ext>
            </a:extLst>
          </p:cNvPr>
          <p:cNvGraphicFramePr>
            <a:graphicFrameLocks noGrp="1"/>
          </p:cNvGraphicFramePr>
          <p:nvPr>
            <p:extLst>
              <p:ext uri="{D42A27DB-BD31-4B8C-83A1-F6EECF244321}">
                <p14:modId xmlns:p14="http://schemas.microsoft.com/office/powerpoint/2010/main" val="3647995675"/>
              </p:ext>
            </p:extLst>
          </p:nvPr>
        </p:nvGraphicFramePr>
        <p:xfrm>
          <a:off x="325058" y="1436825"/>
          <a:ext cx="10448161" cy="4473603"/>
        </p:xfrm>
        <a:graphic>
          <a:graphicData uri="http://schemas.openxmlformats.org/drawingml/2006/table">
            <a:tbl>
              <a:tblPr firstRow="1" bandRow="1">
                <a:tableStyleId>{21E4AEA4-8DFA-4A89-87EB-49C32662AFE0}</a:tableStyleId>
              </a:tblPr>
              <a:tblGrid>
                <a:gridCol w="782666">
                  <a:extLst>
                    <a:ext uri="{9D8B030D-6E8A-4147-A177-3AD203B41FA5}">
                      <a16:colId xmlns:a16="http://schemas.microsoft.com/office/drawing/2014/main" val="2607353726"/>
                    </a:ext>
                  </a:extLst>
                </a:gridCol>
                <a:gridCol w="1499458">
                  <a:extLst>
                    <a:ext uri="{9D8B030D-6E8A-4147-A177-3AD203B41FA5}">
                      <a16:colId xmlns:a16="http://schemas.microsoft.com/office/drawing/2014/main" val="4128092149"/>
                    </a:ext>
                  </a:extLst>
                </a:gridCol>
                <a:gridCol w="1756243">
                  <a:extLst>
                    <a:ext uri="{9D8B030D-6E8A-4147-A177-3AD203B41FA5}">
                      <a16:colId xmlns:a16="http://schemas.microsoft.com/office/drawing/2014/main" val="2609792770"/>
                    </a:ext>
                  </a:extLst>
                </a:gridCol>
                <a:gridCol w="2163057">
                  <a:extLst>
                    <a:ext uri="{9D8B030D-6E8A-4147-A177-3AD203B41FA5}">
                      <a16:colId xmlns:a16="http://schemas.microsoft.com/office/drawing/2014/main" val="20003"/>
                    </a:ext>
                  </a:extLst>
                </a:gridCol>
                <a:gridCol w="2313638">
                  <a:extLst>
                    <a:ext uri="{9D8B030D-6E8A-4147-A177-3AD203B41FA5}">
                      <a16:colId xmlns:a16="http://schemas.microsoft.com/office/drawing/2014/main" val="20004"/>
                    </a:ext>
                  </a:extLst>
                </a:gridCol>
                <a:gridCol w="1933099">
                  <a:extLst>
                    <a:ext uri="{9D8B030D-6E8A-4147-A177-3AD203B41FA5}">
                      <a16:colId xmlns:a16="http://schemas.microsoft.com/office/drawing/2014/main" val="20005"/>
                    </a:ext>
                  </a:extLst>
                </a:gridCol>
              </a:tblGrid>
              <a:tr h="497067">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My</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t>His</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a:t>
                      </a:r>
                      <a:r>
                        <a:rPr lang="en-GB" sz="2000" b="1" dirty="0" err="1"/>
                        <a:t>Es</a:t>
                      </a:r>
                      <a:r>
                        <a:rPr lang="en-GB" sz="2000" b="1" dirty="0"/>
                        <a:t>’ o ‘son’?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B</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hermoso</a:t>
                      </a: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hermosa</a:t>
                      </a: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divertidos</a:t>
                      </a:r>
                      <a:endParaRPr lang="en-GB" sz="2000" dirty="0">
                        <a:solidFill>
                          <a:schemeClr val="accent1">
                            <a:lumMod val="50000"/>
                          </a:schemeClr>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divertidas</a:t>
                      </a: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locos</a:t>
                      </a:r>
                    </a:p>
                  </a:txBody>
                  <a:tcPr anchor="ctr"/>
                </a:tc>
                <a:tc>
                  <a:txBody>
                    <a:bodyPr/>
                    <a:lstStyle/>
                    <a:p>
                      <a:r>
                        <a:rPr lang="en-GB" sz="2000" dirty="0" err="1">
                          <a:solidFill>
                            <a:schemeClr val="accent1">
                              <a:lumMod val="50000"/>
                            </a:schemeClr>
                          </a:solidFill>
                        </a:rPr>
                        <a:t>locas</a:t>
                      </a: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alto</a:t>
                      </a:r>
                    </a:p>
                  </a:txBody>
                  <a:tcPr anchor="ctr"/>
                </a:tc>
                <a:tc>
                  <a:txBody>
                    <a:bodyPr/>
                    <a:lstStyle/>
                    <a:p>
                      <a:r>
                        <a:rPr lang="en-GB" sz="2000" dirty="0" err="1">
                          <a:solidFill>
                            <a:schemeClr val="accent1">
                              <a:lumMod val="50000"/>
                            </a:schemeClr>
                          </a:solidFill>
                        </a:rPr>
                        <a:t>alta</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gracioso</a:t>
                      </a: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graciosa</a:t>
                      </a: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serios</a:t>
                      </a: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serias</a:t>
                      </a:r>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aburridos</a:t>
                      </a: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aburridas</a:t>
                      </a:r>
                      <a:endParaRPr lang="en-GB" sz="2000" dirty="0">
                        <a:solidFill>
                          <a:schemeClr val="accent1">
                            <a:lumMod val="50000"/>
                          </a:schemeClr>
                        </a:solidFill>
                      </a:endParaRP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activo</a:t>
                      </a: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activa</a:t>
                      </a:r>
                      <a:endParaRPr lang="en-GB" sz="2000" dirty="0">
                        <a:solidFill>
                          <a:schemeClr val="accent1">
                            <a:lumMod val="50000"/>
                          </a:schemeClr>
                        </a:solidFill>
                      </a:endParaRPr>
                    </a:p>
                  </a:txBody>
                  <a:tcPr anchor="ctr"/>
                </a:tc>
                <a:extLst>
                  <a:ext uri="{0D108BD9-81ED-4DB2-BD59-A6C34878D82A}">
                    <a16:rowId xmlns:a16="http://schemas.microsoft.com/office/drawing/2014/main" val="1736239533"/>
                  </a:ext>
                </a:extLst>
              </a:tr>
            </a:tbl>
          </a:graphicData>
        </a:graphic>
      </p:graphicFrame>
      <p:sp>
        <p:nvSpPr>
          <p:cNvPr id="9" name="Action Button: Custom 16">
            <a:hlinkClick r:id="" action="ppaction://noaction" highlightClick="1">
              <a:snd r:embed="rId3" name="Su ti%CC%81o..wav"/>
            </a:hlinkClick>
            <a:extLst>
              <a:ext uri="{FF2B5EF4-FFF2-40B4-BE49-F238E27FC236}">
                <a16:creationId xmlns:a16="http://schemas.microsoft.com/office/drawing/2014/main" id="{30030AF8-564D-734B-84B9-DB4C7A3A6A53}"/>
              </a:ext>
            </a:extLst>
          </p:cNvPr>
          <p:cNvSpPr/>
          <p:nvPr/>
        </p:nvSpPr>
        <p:spPr>
          <a:xfrm>
            <a:off x="483452" y="197900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4" name="Mis ti%CC%81as..wav"/>
            </a:hlinkClick>
            <a:extLst>
              <a:ext uri="{FF2B5EF4-FFF2-40B4-BE49-F238E27FC236}">
                <a16:creationId xmlns:a16="http://schemas.microsoft.com/office/drawing/2014/main" id="{07BF8C7A-85C3-B348-9105-B6C7D7A99279}"/>
              </a:ext>
            </a:extLst>
          </p:cNvPr>
          <p:cNvSpPr/>
          <p:nvPr/>
        </p:nvSpPr>
        <p:spPr>
          <a:xfrm>
            <a:off x="493374" y="249132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5" name="Sus primos..wav"/>
            </a:hlinkClick>
            <a:extLst>
              <a:ext uri="{FF2B5EF4-FFF2-40B4-BE49-F238E27FC236}">
                <a16:creationId xmlns:a16="http://schemas.microsoft.com/office/drawing/2014/main" id="{38F5D3D6-70F2-C44A-BDEE-C35951A667F4}"/>
              </a:ext>
            </a:extLst>
          </p:cNvPr>
          <p:cNvSpPr/>
          <p:nvPr/>
        </p:nvSpPr>
        <p:spPr>
          <a:xfrm>
            <a:off x="491296" y="298217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1">
            <a:hlinkClick r:id="" action="ppaction://noaction" highlightClick="1">
              <a:snd r:embed="rId6" name="Su novia..wav"/>
            </a:hlinkClick>
            <a:extLst>
              <a:ext uri="{FF2B5EF4-FFF2-40B4-BE49-F238E27FC236}">
                <a16:creationId xmlns:a16="http://schemas.microsoft.com/office/drawing/2014/main" id="{BC2CF6E3-124B-1B4F-85AF-96617E2B02E1}"/>
              </a:ext>
            </a:extLst>
          </p:cNvPr>
          <p:cNvSpPr/>
          <p:nvPr/>
        </p:nvSpPr>
        <p:spPr>
          <a:xfrm>
            <a:off x="501218" y="348418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7" name="Mi hijo..wav"/>
            </a:hlinkClick>
            <a:extLst>
              <a:ext uri="{FF2B5EF4-FFF2-40B4-BE49-F238E27FC236}">
                <a16:creationId xmlns:a16="http://schemas.microsoft.com/office/drawing/2014/main" id="{996C48E9-B2F8-454E-8D47-6F1722784A4F}"/>
              </a:ext>
            </a:extLst>
          </p:cNvPr>
          <p:cNvSpPr/>
          <p:nvPr/>
        </p:nvSpPr>
        <p:spPr>
          <a:xfrm>
            <a:off x="491295" y="398187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8" name="Sus ti%CC%81os..wav"/>
            </a:hlinkClick>
            <a:extLst>
              <a:ext uri="{FF2B5EF4-FFF2-40B4-BE49-F238E27FC236}">
                <a16:creationId xmlns:a16="http://schemas.microsoft.com/office/drawing/2014/main" id="{19044796-2828-DD42-8E8E-0D07DF45431F}"/>
              </a:ext>
            </a:extLst>
          </p:cNvPr>
          <p:cNvSpPr/>
          <p:nvPr/>
        </p:nvSpPr>
        <p:spPr>
          <a:xfrm>
            <a:off x="481646" y="496425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9" name="Su hija..wav"/>
            </a:hlinkClick>
            <a:extLst>
              <a:ext uri="{FF2B5EF4-FFF2-40B4-BE49-F238E27FC236}">
                <a16:creationId xmlns:a16="http://schemas.microsoft.com/office/drawing/2014/main" id="{841E82C6-7EB5-B842-B9D3-938275E186BD}"/>
              </a:ext>
            </a:extLst>
          </p:cNvPr>
          <p:cNvSpPr/>
          <p:nvPr/>
        </p:nvSpPr>
        <p:spPr>
          <a:xfrm>
            <a:off x="491296" y="545138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20" name="Picture 19" descr="green checkmark">
            <a:extLst>
              <a:ext uri="{FF2B5EF4-FFF2-40B4-BE49-F238E27FC236}">
                <a16:creationId xmlns:a16="http://schemas.microsoft.com/office/drawing/2014/main" id="{C9A0D615-B07B-1245-8D48-BD9CA74FF23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22656" y="2035576"/>
            <a:ext cx="282522" cy="294294"/>
          </a:xfrm>
          <a:prstGeom prst="rect">
            <a:avLst/>
          </a:prstGeom>
        </p:spPr>
      </p:pic>
      <p:pic>
        <p:nvPicPr>
          <p:cNvPr id="21" name="Picture 20" descr="green checkmark">
            <a:extLst>
              <a:ext uri="{FF2B5EF4-FFF2-40B4-BE49-F238E27FC236}">
                <a16:creationId xmlns:a16="http://schemas.microsoft.com/office/drawing/2014/main" id="{C9A0D615-B07B-1245-8D48-BD9CA74FF23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35091" y="2531633"/>
            <a:ext cx="282522" cy="294294"/>
          </a:xfrm>
          <a:prstGeom prst="rect">
            <a:avLst/>
          </a:prstGeom>
        </p:spPr>
      </p:pic>
      <p:pic>
        <p:nvPicPr>
          <p:cNvPr id="22" name="Picture 21" descr="green checkmark">
            <a:extLst>
              <a:ext uri="{FF2B5EF4-FFF2-40B4-BE49-F238E27FC236}">
                <a16:creationId xmlns:a16="http://schemas.microsoft.com/office/drawing/2014/main" id="{C9A0D615-B07B-1245-8D48-BD9CA74FF23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52422" y="3007850"/>
            <a:ext cx="282522" cy="294294"/>
          </a:xfrm>
          <a:prstGeom prst="rect">
            <a:avLst/>
          </a:prstGeom>
        </p:spPr>
      </p:pic>
      <p:pic>
        <p:nvPicPr>
          <p:cNvPr id="23" name="Picture 22" descr="green checkmark">
            <a:extLst>
              <a:ext uri="{FF2B5EF4-FFF2-40B4-BE49-F238E27FC236}">
                <a16:creationId xmlns:a16="http://schemas.microsoft.com/office/drawing/2014/main" id="{C9A0D615-B07B-1245-8D48-BD9CA74FF23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62345" y="3503907"/>
            <a:ext cx="282522" cy="294294"/>
          </a:xfrm>
          <a:prstGeom prst="rect">
            <a:avLst/>
          </a:prstGeom>
        </p:spPr>
      </p:pic>
      <p:pic>
        <p:nvPicPr>
          <p:cNvPr id="24" name="Picture 23" descr="green checkmark">
            <a:extLst>
              <a:ext uri="{FF2B5EF4-FFF2-40B4-BE49-F238E27FC236}">
                <a16:creationId xmlns:a16="http://schemas.microsoft.com/office/drawing/2014/main" id="{C9A0D615-B07B-1245-8D48-BD9CA74FF23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64859" y="3999965"/>
            <a:ext cx="282522" cy="294294"/>
          </a:xfrm>
          <a:prstGeom prst="rect">
            <a:avLst/>
          </a:prstGeom>
        </p:spPr>
      </p:pic>
      <p:pic>
        <p:nvPicPr>
          <p:cNvPr id="25" name="Picture 24" descr="green checkmark">
            <a:extLst>
              <a:ext uri="{FF2B5EF4-FFF2-40B4-BE49-F238E27FC236}">
                <a16:creationId xmlns:a16="http://schemas.microsoft.com/office/drawing/2014/main" id="{C9A0D615-B07B-1245-8D48-BD9CA74FF23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94625" y="4515865"/>
            <a:ext cx="282522" cy="294294"/>
          </a:xfrm>
          <a:prstGeom prst="rect">
            <a:avLst/>
          </a:prstGeom>
        </p:spPr>
      </p:pic>
      <p:pic>
        <p:nvPicPr>
          <p:cNvPr id="26" name="Picture 25" descr="green checkmark">
            <a:extLst>
              <a:ext uri="{FF2B5EF4-FFF2-40B4-BE49-F238E27FC236}">
                <a16:creationId xmlns:a16="http://schemas.microsoft.com/office/drawing/2014/main" id="{C9A0D615-B07B-1245-8D48-BD9CA74FF23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52423" y="5011923"/>
            <a:ext cx="282522" cy="294294"/>
          </a:xfrm>
          <a:prstGeom prst="rect">
            <a:avLst/>
          </a:prstGeom>
        </p:spPr>
      </p:pic>
      <p:pic>
        <p:nvPicPr>
          <p:cNvPr id="27" name="Picture 26" descr="green checkmark">
            <a:extLst>
              <a:ext uri="{FF2B5EF4-FFF2-40B4-BE49-F238E27FC236}">
                <a16:creationId xmlns:a16="http://schemas.microsoft.com/office/drawing/2014/main" id="{C9A0D615-B07B-1245-8D48-BD9CA74FF23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42501" y="5488139"/>
            <a:ext cx="282522" cy="294294"/>
          </a:xfrm>
          <a:prstGeom prst="rect">
            <a:avLst/>
          </a:prstGeom>
        </p:spPr>
      </p:pic>
      <p:sp>
        <p:nvSpPr>
          <p:cNvPr id="28" name="Rounded Rectangle 27"/>
          <p:cNvSpPr/>
          <p:nvPr/>
        </p:nvSpPr>
        <p:spPr>
          <a:xfrm>
            <a:off x="6514266" y="1957613"/>
            <a:ext cx="1406436" cy="42101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le 28"/>
          <p:cNvSpPr/>
          <p:nvPr/>
        </p:nvSpPr>
        <p:spPr>
          <a:xfrm>
            <a:off x="8856162" y="2441576"/>
            <a:ext cx="1406436" cy="45503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ed Rectangle 29"/>
          <p:cNvSpPr/>
          <p:nvPr/>
        </p:nvSpPr>
        <p:spPr>
          <a:xfrm>
            <a:off x="6504344" y="2925636"/>
            <a:ext cx="1406436" cy="45503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ounded Rectangle 30"/>
          <p:cNvSpPr/>
          <p:nvPr/>
        </p:nvSpPr>
        <p:spPr>
          <a:xfrm>
            <a:off x="8846002" y="3431616"/>
            <a:ext cx="1406436" cy="45503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ed Rectangle 31"/>
          <p:cNvSpPr/>
          <p:nvPr/>
        </p:nvSpPr>
        <p:spPr>
          <a:xfrm>
            <a:off x="6524188" y="3933305"/>
            <a:ext cx="1406436" cy="45503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ed Rectangle 32"/>
          <p:cNvSpPr/>
          <p:nvPr/>
        </p:nvSpPr>
        <p:spPr>
          <a:xfrm>
            <a:off x="6524932" y="4418143"/>
            <a:ext cx="1406436" cy="45503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ed Rectangle 33"/>
          <p:cNvSpPr/>
          <p:nvPr/>
        </p:nvSpPr>
        <p:spPr>
          <a:xfrm>
            <a:off x="6524932" y="4917181"/>
            <a:ext cx="1406436" cy="45503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ounded Rectangle 34"/>
          <p:cNvSpPr/>
          <p:nvPr/>
        </p:nvSpPr>
        <p:spPr>
          <a:xfrm>
            <a:off x="8836079" y="5436734"/>
            <a:ext cx="1426519" cy="40438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p:nvPr/>
        </p:nvSpPr>
        <p:spPr>
          <a:xfrm>
            <a:off x="4571793" y="1957614"/>
            <a:ext cx="1686788" cy="400110"/>
          </a:xfrm>
          <a:prstGeom prst="rect">
            <a:avLst/>
          </a:prstGeom>
          <a:noFill/>
        </p:spPr>
        <p:txBody>
          <a:bodyPr wrap="square" rtlCol="0">
            <a:spAutoFit/>
          </a:bodyPr>
          <a:lstStyle/>
          <a:p>
            <a:pPr algn="l"/>
            <a:r>
              <a:rPr lang="en-US" sz="2000" dirty="0" err="1">
                <a:solidFill>
                  <a:schemeClr val="accent5">
                    <a:lumMod val="50000"/>
                  </a:schemeClr>
                </a:solidFill>
              </a:rPr>
              <a:t>es</a:t>
            </a:r>
            <a:endParaRPr lang="en-US" sz="2000" dirty="0">
              <a:solidFill>
                <a:schemeClr val="accent5">
                  <a:lumMod val="50000"/>
                </a:schemeClr>
              </a:solidFill>
            </a:endParaRPr>
          </a:p>
        </p:txBody>
      </p:sp>
      <p:sp>
        <p:nvSpPr>
          <p:cNvPr id="38" name="TextBox 37"/>
          <p:cNvSpPr txBox="1"/>
          <p:nvPr/>
        </p:nvSpPr>
        <p:spPr>
          <a:xfrm>
            <a:off x="4561870" y="2483436"/>
            <a:ext cx="1587565" cy="400110"/>
          </a:xfrm>
          <a:prstGeom prst="rect">
            <a:avLst/>
          </a:prstGeom>
          <a:noFill/>
        </p:spPr>
        <p:txBody>
          <a:bodyPr wrap="square" rtlCol="0">
            <a:spAutoFit/>
          </a:bodyPr>
          <a:lstStyle/>
          <a:p>
            <a:pPr algn="l"/>
            <a:r>
              <a:rPr lang="en-US" sz="2000" dirty="0">
                <a:solidFill>
                  <a:schemeClr val="accent5">
                    <a:lumMod val="50000"/>
                  </a:schemeClr>
                </a:solidFill>
              </a:rPr>
              <a:t>son</a:t>
            </a:r>
          </a:p>
        </p:txBody>
      </p:sp>
      <p:sp>
        <p:nvSpPr>
          <p:cNvPr id="39" name="TextBox 38"/>
          <p:cNvSpPr txBox="1"/>
          <p:nvPr/>
        </p:nvSpPr>
        <p:spPr>
          <a:xfrm>
            <a:off x="4571794" y="2989415"/>
            <a:ext cx="1607409" cy="400110"/>
          </a:xfrm>
          <a:prstGeom prst="rect">
            <a:avLst/>
          </a:prstGeom>
          <a:noFill/>
        </p:spPr>
        <p:txBody>
          <a:bodyPr wrap="square" rtlCol="0">
            <a:spAutoFit/>
          </a:bodyPr>
          <a:lstStyle/>
          <a:p>
            <a:pPr algn="l"/>
            <a:r>
              <a:rPr lang="en-US" sz="2000" dirty="0">
                <a:solidFill>
                  <a:schemeClr val="accent5">
                    <a:lumMod val="50000"/>
                  </a:schemeClr>
                </a:solidFill>
              </a:rPr>
              <a:t>son</a:t>
            </a:r>
          </a:p>
        </p:txBody>
      </p:sp>
      <p:sp>
        <p:nvSpPr>
          <p:cNvPr id="42" name="TextBox 41"/>
          <p:cNvSpPr txBox="1"/>
          <p:nvPr/>
        </p:nvSpPr>
        <p:spPr>
          <a:xfrm>
            <a:off x="4565437" y="3479133"/>
            <a:ext cx="1706632" cy="400110"/>
          </a:xfrm>
          <a:prstGeom prst="rect">
            <a:avLst/>
          </a:prstGeom>
          <a:noFill/>
        </p:spPr>
        <p:txBody>
          <a:bodyPr wrap="square" rtlCol="0">
            <a:spAutoFit/>
          </a:bodyPr>
          <a:lstStyle/>
          <a:p>
            <a:pPr algn="l"/>
            <a:r>
              <a:rPr lang="en-US" sz="2000" dirty="0" err="1">
                <a:solidFill>
                  <a:schemeClr val="accent5">
                    <a:lumMod val="50000"/>
                  </a:schemeClr>
                </a:solidFill>
              </a:rPr>
              <a:t>es</a:t>
            </a:r>
            <a:endParaRPr lang="en-US" sz="2000" dirty="0">
              <a:solidFill>
                <a:schemeClr val="accent5">
                  <a:lumMod val="50000"/>
                </a:schemeClr>
              </a:solidFill>
            </a:endParaRPr>
          </a:p>
        </p:txBody>
      </p:sp>
      <p:sp>
        <p:nvSpPr>
          <p:cNvPr id="43" name="TextBox 42"/>
          <p:cNvSpPr txBox="1"/>
          <p:nvPr/>
        </p:nvSpPr>
        <p:spPr>
          <a:xfrm>
            <a:off x="4575360" y="3975192"/>
            <a:ext cx="1706632" cy="400110"/>
          </a:xfrm>
          <a:prstGeom prst="rect">
            <a:avLst/>
          </a:prstGeom>
          <a:noFill/>
        </p:spPr>
        <p:txBody>
          <a:bodyPr wrap="square" rtlCol="0">
            <a:spAutoFit/>
          </a:bodyPr>
          <a:lstStyle/>
          <a:p>
            <a:pPr algn="l"/>
            <a:r>
              <a:rPr lang="en-US" sz="2000" dirty="0" err="1">
                <a:solidFill>
                  <a:schemeClr val="accent5">
                    <a:lumMod val="50000"/>
                  </a:schemeClr>
                </a:solidFill>
              </a:rPr>
              <a:t>es</a:t>
            </a:r>
            <a:endParaRPr lang="en-US" sz="2000" dirty="0">
              <a:solidFill>
                <a:schemeClr val="accent5">
                  <a:lumMod val="50000"/>
                </a:schemeClr>
              </a:solidFill>
            </a:endParaRPr>
          </a:p>
        </p:txBody>
      </p:sp>
      <p:sp>
        <p:nvSpPr>
          <p:cNvPr id="44" name="TextBox 43"/>
          <p:cNvSpPr txBox="1"/>
          <p:nvPr/>
        </p:nvSpPr>
        <p:spPr>
          <a:xfrm>
            <a:off x="4555515" y="5453444"/>
            <a:ext cx="1706632" cy="400110"/>
          </a:xfrm>
          <a:prstGeom prst="rect">
            <a:avLst/>
          </a:prstGeom>
          <a:noFill/>
        </p:spPr>
        <p:txBody>
          <a:bodyPr wrap="square" rtlCol="0">
            <a:spAutoFit/>
          </a:bodyPr>
          <a:lstStyle/>
          <a:p>
            <a:pPr algn="l"/>
            <a:r>
              <a:rPr lang="en-US" sz="2000" dirty="0" err="1">
                <a:solidFill>
                  <a:schemeClr val="accent5">
                    <a:lumMod val="50000"/>
                  </a:schemeClr>
                </a:solidFill>
              </a:rPr>
              <a:t>es</a:t>
            </a:r>
            <a:endParaRPr lang="en-US" sz="2000" dirty="0">
              <a:solidFill>
                <a:schemeClr val="accent5">
                  <a:lumMod val="50000"/>
                </a:schemeClr>
              </a:solidFill>
            </a:endParaRPr>
          </a:p>
        </p:txBody>
      </p:sp>
      <p:sp>
        <p:nvSpPr>
          <p:cNvPr id="45" name="TextBox 44"/>
          <p:cNvSpPr txBox="1"/>
          <p:nvPr/>
        </p:nvSpPr>
        <p:spPr>
          <a:xfrm>
            <a:off x="4555515" y="4457747"/>
            <a:ext cx="1607409" cy="400110"/>
          </a:xfrm>
          <a:prstGeom prst="rect">
            <a:avLst/>
          </a:prstGeom>
          <a:noFill/>
        </p:spPr>
        <p:txBody>
          <a:bodyPr wrap="square" rtlCol="0">
            <a:spAutoFit/>
          </a:bodyPr>
          <a:lstStyle/>
          <a:p>
            <a:pPr algn="l"/>
            <a:r>
              <a:rPr lang="en-US" sz="2000" dirty="0">
                <a:solidFill>
                  <a:schemeClr val="accent5">
                    <a:lumMod val="50000"/>
                  </a:schemeClr>
                </a:solidFill>
              </a:rPr>
              <a:t>son</a:t>
            </a:r>
          </a:p>
        </p:txBody>
      </p:sp>
      <p:sp>
        <p:nvSpPr>
          <p:cNvPr id="46" name="TextBox 45"/>
          <p:cNvSpPr txBox="1"/>
          <p:nvPr/>
        </p:nvSpPr>
        <p:spPr>
          <a:xfrm>
            <a:off x="4571794" y="4940302"/>
            <a:ext cx="1607409" cy="400110"/>
          </a:xfrm>
          <a:prstGeom prst="rect">
            <a:avLst/>
          </a:prstGeom>
          <a:noFill/>
        </p:spPr>
        <p:txBody>
          <a:bodyPr wrap="square" rtlCol="0">
            <a:spAutoFit/>
          </a:bodyPr>
          <a:lstStyle/>
          <a:p>
            <a:pPr algn="l"/>
            <a:r>
              <a:rPr lang="en-US" sz="2000" dirty="0">
                <a:solidFill>
                  <a:schemeClr val="accent5">
                    <a:lumMod val="50000"/>
                  </a:schemeClr>
                </a:solidFill>
              </a:rPr>
              <a:t>son</a:t>
            </a:r>
          </a:p>
        </p:txBody>
      </p:sp>
      <p:pic>
        <p:nvPicPr>
          <p:cNvPr id="47" name="Picture 46" descr="Copy of Sitting_Combo_03.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55140" y="-135891"/>
            <a:ext cx="2105376" cy="1062000"/>
          </a:xfrm>
          <a:prstGeom prst="rect">
            <a:avLst/>
          </a:prstGeom>
        </p:spPr>
      </p:pic>
      <p:sp>
        <p:nvSpPr>
          <p:cNvPr id="48" name="Action Button: Custom 20">
            <a:hlinkClick r:id="" action="ppaction://noaction" highlightClick="1">
              <a:snd r:embed="rId12" name="su tio es hermoso.wav"/>
            </a:hlinkClick>
            <a:extLst>
              <a:ext uri="{FF2B5EF4-FFF2-40B4-BE49-F238E27FC236}">
                <a16:creationId xmlns:a16="http://schemas.microsoft.com/office/drawing/2014/main" id="{42C5DD5E-14EA-3C47-9E9F-3B8FED1B827E}"/>
              </a:ext>
            </a:extLst>
          </p:cNvPr>
          <p:cNvSpPr/>
          <p:nvPr/>
        </p:nvSpPr>
        <p:spPr>
          <a:xfrm>
            <a:off x="10913863" y="1964323"/>
            <a:ext cx="473681" cy="439866"/>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1</a:t>
            </a:r>
          </a:p>
        </p:txBody>
      </p:sp>
      <p:sp>
        <p:nvSpPr>
          <p:cNvPr id="49" name="Action Button: Custom 20">
            <a:hlinkClick r:id="" action="ppaction://noaction" highlightClick="1">
              <a:snd r:embed="rId13" name="Mis ti%CC%81as son divertidas.wav"/>
            </a:hlinkClick>
            <a:extLst>
              <a:ext uri="{FF2B5EF4-FFF2-40B4-BE49-F238E27FC236}">
                <a16:creationId xmlns:a16="http://schemas.microsoft.com/office/drawing/2014/main" id="{A3CE225F-C3CF-3C4E-AEB8-7B6EC415E508}"/>
              </a:ext>
            </a:extLst>
          </p:cNvPr>
          <p:cNvSpPr/>
          <p:nvPr/>
        </p:nvSpPr>
        <p:spPr>
          <a:xfrm>
            <a:off x="10913864" y="2457904"/>
            <a:ext cx="473681" cy="439866"/>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2</a:t>
            </a:r>
          </a:p>
        </p:txBody>
      </p:sp>
      <p:sp>
        <p:nvSpPr>
          <p:cNvPr id="50" name="Action Button: Custom 20">
            <a:hlinkClick r:id="" action="ppaction://noaction" highlightClick="1">
              <a:snd r:embed="rId14" name="sus primos son locos.wav"/>
            </a:hlinkClick>
            <a:extLst>
              <a:ext uri="{FF2B5EF4-FFF2-40B4-BE49-F238E27FC236}">
                <a16:creationId xmlns:a16="http://schemas.microsoft.com/office/drawing/2014/main" id="{DF5E553E-C3AD-644A-AAD9-25D5B5556C92}"/>
              </a:ext>
            </a:extLst>
          </p:cNvPr>
          <p:cNvSpPr/>
          <p:nvPr/>
        </p:nvSpPr>
        <p:spPr>
          <a:xfrm>
            <a:off x="10913864" y="2941281"/>
            <a:ext cx="473681" cy="439866"/>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3</a:t>
            </a:r>
          </a:p>
        </p:txBody>
      </p:sp>
      <p:sp>
        <p:nvSpPr>
          <p:cNvPr id="51" name="Action Button: Custom 20">
            <a:hlinkClick r:id="" action="ppaction://noaction" highlightClick="1">
              <a:snd r:embed="rId15" name="su novia es alta.wav"/>
            </a:hlinkClick>
            <a:extLst>
              <a:ext uri="{FF2B5EF4-FFF2-40B4-BE49-F238E27FC236}">
                <a16:creationId xmlns:a16="http://schemas.microsoft.com/office/drawing/2014/main" id="{24154D09-3D67-3842-A068-8D56174D3284}"/>
              </a:ext>
            </a:extLst>
          </p:cNvPr>
          <p:cNvSpPr/>
          <p:nvPr/>
        </p:nvSpPr>
        <p:spPr>
          <a:xfrm>
            <a:off x="10913863" y="3462374"/>
            <a:ext cx="473681" cy="439866"/>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4</a:t>
            </a:r>
          </a:p>
        </p:txBody>
      </p:sp>
      <p:sp>
        <p:nvSpPr>
          <p:cNvPr id="52" name="Action Button: Custom 20">
            <a:hlinkClick r:id="" action="ppaction://noaction" highlightClick="1">
              <a:snd r:embed="rId16" name="Mi hijo es gracioso.wav"/>
            </a:hlinkClick>
            <a:extLst>
              <a:ext uri="{FF2B5EF4-FFF2-40B4-BE49-F238E27FC236}">
                <a16:creationId xmlns:a16="http://schemas.microsoft.com/office/drawing/2014/main" id="{D503B65F-D535-C44A-BD57-BE8F08694D75}"/>
              </a:ext>
            </a:extLst>
          </p:cNvPr>
          <p:cNvSpPr/>
          <p:nvPr/>
        </p:nvSpPr>
        <p:spPr>
          <a:xfrm>
            <a:off x="10915831" y="3948706"/>
            <a:ext cx="473681" cy="439866"/>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5</a:t>
            </a:r>
          </a:p>
        </p:txBody>
      </p:sp>
      <p:sp>
        <p:nvSpPr>
          <p:cNvPr id="53" name="Action Button: Custom 20">
            <a:hlinkClick r:id="" action="ppaction://noaction" highlightClick="1">
              <a:snd r:embed="rId17" name="mis abuelos son serios.wav"/>
            </a:hlinkClick>
            <a:extLst>
              <a:ext uri="{FF2B5EF4-FFF2-40B4-BE49-F238E27FC236}">
                <a16:creationId xmlns:a16="http://schemas.microsoft.com/office/drawing/2014/main" id="{133CB40C-4CFE-DF48-A8BC-BABDE0B6949D}"/>
              </a:ext>
            </a:extLst>
          </p:cNvPr>
          <p:cNvSpPr/>
          <p:nvPr/>
        </p:nvSpPr>
        <p:spPr>
          <a:xfrm>
            <a:off x="10913863" y="4444618"/>
            <a:ext cx="473681" cy="439866"/>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6</a:t>
            </a:r>
          </a:p>
        </p:txBody>
      </p:sp>
      <p:sp>
        <p:nvSpPr>
          <p:cNvPr id="54" name="Action Button: Custom 20">
            <a:hlinkClick r:id="" action="ppaction://noaction" highlightClick="1">
              <a:snd r:embed="rId18" name="sus ti%CC%81os son aburridos.wav"/>
            </a:hlinkClick>
            <a:extLst>
              <a:ext uri="{FF2B5EF4-FFF2-40B4-BE49-F238E27FC236}">
                <a16:creationId xmlns:a16="http://schemas.microsoft.com/office/drawing/2014/main" id="{133CB40C-4CFE-DF48-A8BC-BABDE0B6949D}"/>
              </a:ext>
            </a:extLst>
          </p:cNvPr>
          <p:cNvSpPr/>
          <p:nvPr/>
        </p:nvSpPr>
        <p:spPr>
          <a:xfrm>
            <a:off x="10913863" y="4950597"/>
            <a:ext cx="473681" cy="439866"/>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203864"/>
                </a:solidFill>
                <a:latin typeface="Century Gothic" panose="020B0502020202020204" pitchFamily="34" charset="0"/>
              </a:rPr>
              <a:t>7</a:t>
            </a:r>
            <a:endPar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endParaRPr>
          </a:p>
        </p:txBody>
      </p:sp>
      <p:sp>
        <p:nvSpPr>
          <p:cNvPr id="55" name="Action Button: Custom 20">
            <a:hlinkClick r:id="" action="ppaction://noaction" highlightClick="1">
              <a:snd r:embed="rId19" name="su hija es activa.wav"/>
            </a:hlinkClick>
            <a:extLst>
              <a:ext uri="{FF2B5EF4-FFF2-40B4-BE49-F238E27FC236}">
                <a16:creationId xmlns:a16="http://schemas.microsoft.com/office/drawing/2014/main" id="{133CB40C-4CFE-DF48-A8BC-BABDE0B6949D}"/>
              </a:ext>
            </a:extLst>
          </p:cNvPr>
          <p:cNvSpPr/>
          <p:nvPr/>
        </p:nvSpPr>
        <p:spPr>
          <a:xfrm>
            <a:off x="10913863" y="5436734"/>
            <a:ext cx="473681" cy="439866"/>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203864"/>
                </a:solidFill>
                <a:latin typeface="Century Gothic" panose="020B0502020202020204" pitchFamily="34" charset="0"/>
              </a:rPr>
              <a:t>8</a:t>
            </a:r>
            <a:endPar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52400" y="130521"/>
            <a:ext cx="8424332" cy="386659"/>
          </a:xfrm>
        </p:spPr>
        <p:txBody>
          <a:bodyPr>
            <a:normAutofit fontScale="90000"/>
          </a:bodyPr>
          <a:lstStyle/>
          <a:p>
            <a:r>
              <a:rPr lang="en-US" sz="2700" b="1" dirty="0"/>
              <a:t>Daniel </a:t>
            </a:r>
            <a:r>
              <a:rPr lang="en-US" sz="2700" b="1"/>
              <a:t>describe a su </a:t>
            </a:r>
            <a:r>
              <a:rPr lang="en-US" sz="2700" b="1" dirty="0" err="1"/>
              <a:t>familia</a:t>
            </a:r>
            <a:r>
              <a:rPr lang="en-US" sz="2700" b="1" dirty="0"/>
              <a:t> </a:t>
            </a:r>
            <a:r>
              <a:rPr lang="en-US" sz="2700" b="1"/>
              <a:t>y a la </a:t>
            </a:r>
            <a:r>
              <a:rPr lang="en-US" sz="2700" b="1" dirty="0" err="1"/>
              <a:t>familia</a:t>
            </a:r>
            <a:r>
              <a:rPr lang="en-US" sz="2700" b="1" dirty="0"/>
              <a:t> de </a:t>
            </a:r>
            <a:r>
              <a:rPr lang="en-US" sz="2700" b="1"/>
              <a:t>Hugo.</a:t>
            </a:r>
            <a:endParaRPr lang="en-US" b="1" dirty="0"/>
          </a:p>
        </p:txBody>
      </p:sp>
      <p:sp>
        <p:nvSpPr>
          <p:cNvPr id="56" name="Action Button: Custom 16">
            <a:hlinkClick r:id="" action="ppaction://noaction" highlightClick="1">
              <a:snd r:embed="rId20" name="Mis abuelos..wav"/>
            </a:hlinkClick>
            <a:extLst>
              <a:ext uri="{FF2B5EF4-FFF2-40B4-BE49-F238E27FC236}">
                <a16:creationId xmlns:a16="http://schemas.microsoft.com/office/drawing/2014/main" id="{EA2C5E64-DA62-3743-8391-0B28EB888D7A}"/>
              </a:ext>
            </a:extLst>
          </p:cNvPr>
          <p:cNvSpPr/>
          <p:nvPr/>
        </p:nvSpPr>
        <p:spPr>
          <a:xfrm>
            <a:off x="481646" y="447455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15396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1"/>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2"/>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5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7" grpId="0"/>
      <p:bldP spid="38" grpId="0"/>
      <p:bldP spid="39" grpId="0"/>
      <p:bldP spid="42" grpId="0"/>
      <p:bldP spid="43" grpId="0"/>
      <p:bldP spid="44" grpId="0"/>
      <p:bldP spid="45" grpId="0"/>
      <p:bldP spid="46" grpId="0"/>
      <p:bldP spid="48" grpId="0" animBg="1"/>
      <p:bldP spid="49" grpId="0" animBg="1"/>
      <p:bldP spid="50" grpId="0" animBg="1"/>
      <p:bldP spid="51" grpId="0" animBg="1"/>
      <p:bldP spid="52" grpId="0" animBg="1"/>
      <p:bldP spid="53" grpId="0" animBg="1"/>
      <p:bldP spid="54" grpId="0" animBg="1"/>
      <p:bldP spid="5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43394"/>
            <a:ext cx="7437864" cy="429067"/>
          </a:xfrm>
        </p:spPr>
        <p:txBody>
          <a:bodyPr>
            <a:noAutofit/>
          </a:bodyPr>
          <a:lstStyle/>
          <a:p>
            <a:r>
              <a:rPr lang="es-CO" sz="2400" b="1"/>
              <a:t>Una videollamada </a:t>
            </a:r>
            <a:r>
              <a:rPr lang="es-CO" sz="2400" b="1" dirty="0"/>
              <a:t>con tu amigo </a:t>
            </a:r>
            <a:r>
              <a:rPr lang="es-CO" sz="2400" b="1"/>
              <a:t>de intercambio</a:t>
            </a:r>
            <a:endParaRPr lang="es-CO" sz="2400" b="1" dirty="0"/>
          </a:p>
        </p:txBody>
      </p:sp>
      <p:sp>
        <p:nvSpPr>
          <p:cNvPr id="3" name="Content Placeholder 2"/>
          <p:cNvSpPr>
            <a:spLocks noGrp="1"/>
          </p:cNvSpPr>
          <p:nvPr>
            <p:ph idx="1"/>
          </p:nvPr>
        </p:nvSpPr>
        <p:spPr>
          <a:xfrm>
            <a:off x="683032" y="955452"/>
            <a:ext cx="10167918" cy="542283"/>
          </a:xfrm>
        </p:spPr>
        <p:txBody>
          <a:bodyPr>
            <a:noAutofit/>
          </a:bodyPr>
          <a:lstStyle/>
          <a:p>
            <a:pPr marL="0" indent="0">
              <a:lnSpc>
                <a:spcPct val="110000"/>
              </a:lnSpc>
              <a:buNone/>
            </a:pPr>
            <a:r>
              <a:rPr lang="en-GB" sz="2200" dirty="0">
                <a:solidFill>
                  <a:srgbClr val="002060"/>
                </a:solidFill>
                <a:latin typeface="+mj-lt"/>
              </a:rPr>
              <a:t>You and your exchange partner are getting to know </a:t>
            </a:r>
            <a:r>
              <a:rPr lang="en-GB" sz="2200">
                <a:solidFill>
                  <a:srgbClr val="002060"/>
                </a:solidFill>
                <a:latin typeface="+mj-lt"/>
              </a:rPr>
              <a:t>each other online.</a:t>
            </a:r>
            <a:endParaRPr lang="en-GB" sz="2200" dirty="0">
              <a:solidFill>
                <a:srgbClr val="002060"/>
              </a:solidFill>
              <a:latin typeface="+mj-lt"/>
            </a:endParaRPr>
          </a:p>
        </p:txBody>
      </p:sp>
      <p:sp>
        <p:nvSpPr>
          <p:cNvPr id="4" name="Rounded Rectangle 3"/>
          <p:cNvSpPr/>
          <p:nvPr/>
        </p:nvSpPr>
        <p:spPr>
          <a:xfrm>
            <a:off x="9398592" y="117224"/>
            <a:ext cx="2622341" cy="386084"/>
          </a:xfrm>
          <a:prstGeom prst="roundRect">
            <a:avLst/>
          </a:prstGeom>
          <a:solidFill>
            <a:srgbClr val="F66400"/>
          </a:solidFill>
          <a:ln>
            <a:solidFill>
              <a:schemeClr val="accent1">
                <a:lumMod val="50000"/>
              </a:schemeClr>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latin typeface="Century Gothic" panose="020B0502020202020204" pitchFamily="34" charset="0"/>
              </a:rPr>
              <a:t>hablar</a:t>
            </a:r>
            <a:r>
              <a:rPr lang="en-GB" sz="2000" b="1" dirty="0">
                <a:latin typeface="Century Gothic" panose="020B0502020202020204" pitchFamily="34" charset="0"/>
              </a:rPr>
              <a:t> / </a:t>
            </a:r>
            <a:r>
              <a:rPr lang="en-GB" sz="2000" b="1" dirty="0" err="1">
                <a:latin typeface="Century Gothic" panose="020B0502020202020204" pitchFamily="34" charset="0"/>
              </a:rPr>
              <a:t>escuchar</a:t>
            </a:r>
            <a:endParaRPr lang="en-GB" sz="2000" b="1" dirty="0">
              <a:latin typeface="Century Gothic" panose="020B0502020202020204" pitchFamily="34" charset="0"/>
            </a:endParaRPr>
          </a:p>
        </p:txBody>
      </p:sp>
      <p:sp>
        <p:nvSpPr>
          <p:cNvPr id="5" name="Oval Callout 4"/>
          <p:cNvSpPr/>
          <p:nvPr/>
        </p:nvSpPr>
        <p:spPr>
          <a:xfrm>
            <a:off x="7536365" y="3088920"/>
            <a:ext cx="3189168" cy="1065779"/>
          </a:xfrm>
          <a:prstGeom prst="wedgeEllipseCallout">
            <a:avLst>
              <a:gd name="adj1" fmla="val -88221"/>
              <a:gd name="adj2" fmla="val -26716"/>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“Sus </a:t>
            </a:r>
            <a:r>
              <a:rPr lang="en-GB" sz="2200" dirty="0" err="1">
                <a:solidFill>
                  <a:srgbClr val="002060"/>
                </a:solidFill>
              </a:rPr>
              <a:t>abuelos</a:t>
            </a:r>
            <a:r>
              <a:rPr lang="en-GB" sz="2200" dirty="0">
                <a:solidFill>
                  <a:srgbClr val="002060"/>
                </a:solidFill>
              </a:rPr>
              <a:t> </a:t>
            </a:r>
            <a:r>
              <a:rPr lang="en-GB" sz="2200">
                <a:solidFill>
                  <a:srgbClr val="002060"/>
                </a:solidFill>
              </a:rPr>
              <a:t>son nerviosos.” </a:t>
            </a:r>
            <a:endParaRPr lang="en-GB" sz="2200" dirty="0">
              <a:solidFill>
                <a:srgbClr val="002060"/>
              </a:solidFill>
            </a:endParaRPr>
          </a:p>
        </p:txBody>
      </p:sp>
      <p:sp>
        <p:nvSpPr>
          <p:cNvPr id="6" name="TextBox 5"/>
          <p:cNvSpPr txBox="1"/>
          <p:nvPr/>
        </p:nvSpPr>
        <p:spPr>
          <a:xfrm>
            <a:off x="703460" y="3944185"/>
            <a:ext cx="7086600" cy="430887"/>
          </a:xfrm>
          <a:prstGeom prst="rect">
            <a:avLst/>
          </a:prstGeom>
          <a:noFill/>
        </p:spPr>
        <p:txBody>
          <a:bodyPr wrap="square" rtlCol="0">
            <a:spAutoFit/>
          </a:bodyPr>
          <a:lstStyle/>
          <a:p>
            <a:r>
              <a:rPr lang="en-GB" sz="2200" b="1" dirty="0">
                <a:solidFill>
                  <a:srgbClr val="002060"/>
                </a:solidFill>
                <a:latin typeface="+mj-lt"/>
              </a:rPr>
              <a:t>Person B: </a:t>
            </a:r>
            <a:r>
              <a:rPr lang="en-GB" sz="2200" dirty="0">
                <a:solidFill>
                  <a:srgbClr val="002060"/>
                </a:solidFill>
                <a:latin typeface="+mj-lt"/>
              </a:rPr>
              <a:t>listen and complete </a:t>
            </a:r>
            <a:r>
              <a:rPr lang="en-GB" sz="2200">
                <a:solidFill>
                  <a:srgbClr val="002060"/>
                </a:solidFill>
                <a:latin typeface="+mj-lt"/>
              </a:rPr>
              <a:t>the grid in English.</a:t>
            </a:r>
            <a:endParaRPr lang="en-GB" sz="2200" dirty="0">
              <a:solidFill>
                <a:srgbClr val="002060"/>
              </a:solidFill>
              <a:latin typeface="+mj-lt"/>
            </a:endParaRPr>
          </a:p>
        </p:txBody>
      </p:sp>
      <p:sp>
        <p:nvSpPr>
          <p:cNvPr id="7" name="Rectangle 6"/>
          <p:cNvSpPr/>
          <p:nvPr/>
        </p:nvSpPr>
        <p:spPr>
          <a:xfrm>
            <a:off x="724283" y="2120224"/>
            <a:ext cx="11296650" cy="769441"/>
          </a:xfrm>
          <a:prstGeom prst="rect">
            <a:avLst/>
          </a:prstGeom>
        </p:spPr>
        <p:txBody>
          <a:bodyPr wrap="square">
            <a:spAutoFit/>
          </a:bodyPr>
          <a:lstStyle/>
          <a:p>
            <a:r>
              <a:rPr lang="en-GB" sz="2200" b="1" dirty="0">
                <a:solidFill>
                  <a:srgbClr val="002060"/>
                </a:solidFill>
                <a:latin typeface="+mj-lt"/>
              </a:rPr>
              <a:t>Person A: </a:t>
            </a:r>
            <a:r>
              <a:rPr lang="en-GB" sz="2200">
                <a:solidFill>
                  <a:srgbClr val="002060"/>
                </a:solidFill>
                <a:latin typeface="+mj-lt"/>
              </a:rPr>
              <a:t>describe the family member using the information on the cards. </a:t>
            </a:r>
          </a:p>
          <a:p>
            <a:r>
              <a:rPr lang="en-GB" sz="2200">
                <a:solidFill>
                  <a:srgbClr val="002060"/>
                </a:solidFill>
                <a:latin typeface="+mj-lt"/>
              </a:rPr>
              <a:t>Use ‘mi(s)’ (my) OR ‘su(s)’ (his/her), </a:t>
            </a:r>
            <a:r>
              <a:rPr lang="en-GB" sz="2200" dirty="0">
                <a:solidFill>
                  <a:srgbClr val="002060"/>
                </a:solidFill>
                <a:latin typeface="+mj-lt"/>
              </a:rPr>
              <a:t>as well as either ‘</a:t>
            </a:r>
            <a:r>
              <a:rPr lang="en-GB" sz="2200" dirty="0" err="1">
                <a:solidFill>
                  <a:srgbClr val="002060"/>
                </a:solidFill>
                <a:latin typeface="+mj-lt"/>
              </a:rPr>
              <a:t>es</a:t>
            </a:r>
            <a:r>
              <a:rPr lang="en-GB" sz="2200" dirty="0">
                <a:solidFill>
                  <a:srgbClr val="002060"/>
                </a:solidFill>
                <a:latin typeface="+mj-lt"/>
              </a:rPr>
              <a:t>’ or ‘</a:t>
            </a:r>
            <a:r>
              <a:rPr lang="en-GB" sz="2200">
                <a:solidFill>
                  <a:srgbClr val="002060"/>
                </a:solidFill>
                <a:latin typeface="+mj-lt"/>
              </a:rPr>
              <a:t>son’ and an adjective.</a:t>
            </a:r>
            <a:endParaRPr lang="en-GB" sz="2200" b="1" dirty="0">
              <a:solidFill>
                <a:srgbClr val="002060"/>
              </a:solidFill>
              <a:latin typeface="+mj-lt"/>
            </a:endParaRPr>
          </a:p>
        </p:txBody>
      </p:sp>
      <p:graphicFrame>
        <p:nvGraphicFramePr>
          <p:cNvPr id="9" name="Table 8"/>
          <p:cNvGraphicFramePr>
            <a:graphicFrameLocks noGrp="1"/>
          </p:cNvGraphicFramePr>
          <p:nvPr>
            <p:extLst>
              <p:ext uri="{D42A27DB-BD31-4B8C-83A1-F6EECF244321}">
                <p14:modId xmlns:p14="http://schemas.microsoft.com/office/powerpoint/2010/main" val="2582345566"/>
              </p:ext>
            </p:extLst>
          </p:nvPr>
        </p:nvGraphicFramePr>
        <p:xfrm>
          <a:off x="847106" y="4528959"/>
          <a:ext cx="9513815" cy="1505116"/>
        </p:xfrm>
        <a:graphic>
          <a:graphicData uri="http://schemas.openxmlformats.org/drawingml/2006/table">
            <a:tbl>
              <a:tblPr firstRow="1" bandRow="1">
                <a:tableStyleId>{5940675A-B579-460E-94D1-54222C63F5DA}</a:tableStyleId>
              </a:tblPr>
              <a:tblGrid>
                <a:gridCol w="425612">
                  <a:extLst>
                    <a:ext uri="{9D8B030D-6E8A-4147-A177-3AD203B41FA5}">
                      <a16:colId xmlns:a16="http://schemas.microsoft.com/office/drawing/2014/main" val="20000"/>
                    </a:ext>
                  </a:extLst>
                </a:gridCol>
                <a:gridCol w="1672683">
                  <a:extLst>
                    <a:ext uri="{9D8B030D-6E8A-4147-A177-3AD203B41FA5}">
                      <a16:colId xmlns:a16="http://schemas.microsoft.com/office/drawing/2014/main" val="20001"/>
                    </a:ext>
                  </a:extLst>
                </a:gridCol>
                <a:gridCol w="2039327">
                  <a:extLst>
                    <a:ext uri="{9D8B030D-6E8A-4147-A177-3AD203B41FA5}">
                      <a16:colId xmlns:a16="http://schemas.microsoft.com/office/drawing/2014/main" val="20002"/>
                    </a:ext>
                  </a:extLst>
                </a:gridCol>
                <a:gridCol w="2266106">
                  <a:extLst>
                    <a:ext uri="{9D8B030D-6E8A-4147-A177-3AD203B41FA5}">
                      <a16:colId xmlns:a16="http://schemas.microsoft.com/office/drawing/2014/main" val="20003"/>
                    </a:ext>
                  </a:extLst>
                </a:gridCol>
                <a:gridCol w="3110087">
                  <a:extLst>
                    <a:ext uri="{9D8B030D-6E8A-4147-A177-3AD203B41FA5}">
                      <a16:colId xmlns:a16="http://schemas.microsoft.com/office/drawing/2014/main" val="20004"/>
                    </a:ext>
                  </a:extLst>
                </a:gridCol>
              </a:tblGrid>
              <a:tr h="938225">
                <a:tc>
                  <a:txBody>
                    <a:bodyPr/>
                    <a:lstStyle/>
                    <a:p>
                      <a:endParaRPr lang="en-GB" sz="2200" b="1" dirty="0">
                        <a:solidFill>
                          <a:schemeClr val="accent5">
                            <a:lumMod val="50000"/>
                          </a:schemeClr>
                        </a:solidFill>
                      </a:endParaRPr>
                    </a:p>
                  </a:txBody>
                  <a:tcPr/>
                </a:tc>
                <a:tc>
                  <a:txBody>
                    <a:bodyPr/>
                    <a:lstStyle/>
                    <a:p>
                      <a:r>
                        <a:rPr lang="en-GB" sz="2000" b="1" dirty="0">
                          <a:solidFill>
                            <a:srgbClr val="002060"/>
                          </a:solidFill>
                        </a:rPr>
                        <a:t>My</a:t>
                      </a:r>
                      <a:r>
                        <a:rPr lang="en-GB" sz="2000" b="1" baseline="0" dirty="0">
                          <a:solidFill>
                            <a:srgbClr val="002060"/>
                          </a:solidFill>
                        </a:rPr>
                        <a:t> partner says ‘my’</a:t>
                      </a:r>
                      <a:endParaRPr lang="en-GB" sz="2000" b="1" dirty="0">
                        <a:solidFill>
                          <a:srgbClr val="002060"/>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rPr>
                        <a:t>My</a:t>
                      </a:r>
                      <a:r>
                        <a:rPr lang="en-GB" sz="2000" b="1" baseline="0" dirty="0">
                          <a:solidFill>
                            <a:srgbClr val="002060"/>
                          </a:solidFill>
                        </a:rPr>
                        <a:t> partner says ‘his / </a:t>
                      </a:r>
                      <a:r>
                        <a:rPr lang="en-GB" sz="2000" b="1" baseline="0">
                          <a:solidFill>
                            <a:srgbClr val="002060"/>
                          </a:solidFill>
                        </a:rPr>
                        <a:t>her’</a:t>
                      </a:r>
                      <a:endParaRPr lang="en-GB" sz="2000" b="1" dirty="0">
                        <a:solidFill>
                          <a:srgbClr val="002060"/>
                        </a:solidFill>
                      </a:endParaRPr>
                    </a:p>
                  </a:txBody>
                  <a:tcPr>
                    <a:solidFill>
                      <a:schemeClr val="accent4">
                        <a:lumMod val="20000"/>
                        <a:lumOff val="80000"/>
                      </a:schemeClr>
                    </a:solidFill>
                  </a:tcPr>
                </a:tc>
                <a:tc>
                  <a:txBody>
                    <a:bodyPr/>
                    <a:lstStyle/>
                    <a:p>
                      <a:r>
                        <a:rPr lang="en-GB" sz="2000" b="1" dirty="0">
                          <a:solidFill>
                            <a:srgbClr val="002060"/>
                          </a:solidFill>
                        </a:rPr>
                        <a:t>¿</a:t>
                      </a:r>
                      <a:r>
                        <a:rPr lang="en-GB" sz="2000" b="1" dirty="0" err="1">
                          <a:solidFill>
                            <a:srgbClr val="002060"/>
                          </a:solidFill>
                        </a:rPr>
                        <a:t>Quién</a:t>
                      </a:r>
                      <a:r>
                        <a:rPr lang="en-GB" sz="2000" b="1" dirty="0">
                          <a:solidFill>
                            <a:srgbClr val="002060"/>
                          </a:solidFill>
                        </a:rPr>
                        <a:t> </a:t>
                      </a:r>
                      <a:r>
                        <a:rPr lang="en-GB" sz="2000" b="1" dirty="0" err="1">
                          <a:solidFill>
                            <a:srgbClr val="002060"/>
                          </a:solidFill>
                        </a:rPr>
                        <a:t>es</a:t>
                      </a:r>
                      <a:r>
                        <a:rPr lang="en-GB" sz="2000" b="1" dirty="0">
                          <a:solidFill>
                            <a:srgbClr val="002060"/>
                          </a:solidFill>
                        </a:rPr>
                        <a:t> / </a:t>
                      </a:r>
                      <a:r>
                        <a:rPr lang="en-GB" sz="2000" b="1" dirty="0" err="1">
                          <a:solidFill>
                            <a:srgbClr val="002060"/>
                          </a:solidFill>
                        </a:rPr>
                        <a:t>quiénes</a:t>
                      </a:r>
                      <a:r>
                        <a:rPr lang="en-GB" sz="2000" b="1" dirty="0">
                          <a:solidFill>
                            <a:srgbClr val="002060"/>
                          </a:solidFill>
                        </a:rPr>
                        <a:t> son</a:t>
                      </a:r>
                      <a:r>
                        <a:rPr lang="en-GB" sz="2000" b="1" baseline="0">
                          <a:solidFill>
                            <a:srgbClr val="002060"/>
                          </a:solidFill>
                        </a:rPr>
                        <a:t>? </a:t>
                      </a:r>
                      <a:r>
                        <a:rPr lang="en-GB" sz="2000" b="1">
                          <a:solidFill>
                            <a:srgbClr val="002060"/>
                          </a:solidFill>
                        </a:rPr>
                        <a:t>Escribe en inglés</a:t>
                      </a:r>
                      <a:endParaRPr lang="en-GB" sz="2000" b="1" dirty="0">
                        <a:solidFill>
                          <a:srgbClr val="002060"/>
                        </a:solidFill>
                      </a:endParaRPr>
                    </a:p>
                  </a:txBody>
                  <a:tcPr/>
                </a:tc>
                <a:tc>
                  <a:txBody>
                    <a:bodyPr/>
                    <a:lstStyle/>
                    <a:p>
                      <a:r>
                        <a:rPr lang="en-GB" sz="2000" b="1" dirty="0">
                          <a:solidFill>
                            <a:srgbClr val="002060"/>
                          </a:solidFill>
                        </a:rPr>
                        <a:t>¿</a:t>
                      </a:r>
                      <a:r>
                        <a:rPr lang="en-GB" sz="2000" b="1" dirty="0" err="1">
                          <a:solidFill>
                            <a:srgbClr val="002060"/>
                          </a:solidFill>
                        </a:rPr>
                        <a:t>Cómo</a:t>
                      </a:r>
                      <a:r>
                        <a:rPr lang="en-GB" sz="2000" b="1" dirty="0">
                          <a:solidFill>
                            <a:srgbClr val="002060"/>
                          </a:solidFill>
                        </a:rPr>
                        <a:t> </a:t>
                      </a:r>
                      <a:r>
                        <a:rPr lang="en-GB" sz="2000" b="1" dirty="0" err="1">
                          <a:solidFill>
                            <a:srgbClr val="002060"/>
                          </a:solidFill>
                        </a:rPr>
                        <a:t>es</a:t>
                      </a:r>
                      <a:r>
                        <a:rPr lang="en-GB" sz="2000" b="1" dirty="0">
                          <a:solidFill>
                            <a:srgbClr val="002060"/>
                          </a:solidFill>
                        </a:rPr>
                        <a:t> / </a:t>
                      </a:r>
                      <a:r>
                        <a:rPr lang="en-GB" sz="2000" b="1" dirty="0" err="1">
                          <a:solidFill>
                            <a:srgbClr val="002060"/>
                          </a:solidFill>
                        </a:rPr>
                        <a:t>cómo</a:t>
                      </a:r>
                      <a:r>
                        <a:rPr lang="en-GB" sz="2000" b="1" dirty="0">
                          <a:solidFill>
                            <a:srgbClr val="002060"/>
                          </a:solidFill>
                        </a:rPr>
                        <a:t> son? </a:t>
                      </a:r>
                      <a:r>
                        <a:rPr lang="en-GB" sz="2000" b="1" dirty="0" err="1">
                          <a:solidFill>
                            <a:srgbClr val="002060"/>
                          </a:solidFill>
                        </a:rPr>
                        <a:t>Escribe</a:t>
                      </a:r>
                      <a:r>
                        <a:rPr lang="en-GB" sz="2000" b="1" dirty="0">
                          <a:solidFill>
                            <a:srgbClr val="002060"/>
                          </a:solidFill>
                        </a:rPr>
                        <a:t> en </a:t>
                      </a:r>
                      <a:r>
                        <a:rPr lang="en-GB" sz="2000" b="1" dirty="0" err="1">
                          <a:solidFill>
                            <a:srgbClr val="002060"/>
                          </a:solidFill>
                        </a:rPr>
                        <a:t>inglés</a:t>
                      </a:r>
                      <a:endParaRPr lang="en-GB" sz="2000" b="1" baseline="0" dirty="0">
                        <a:solidFill>
                          <a:srgbClr val="002060"/>
                        </a:solidFill>
                      </a:endParaRPr>
                    </a:p>
                  </a:txBody>
                  <a:tcPr/>
                </a:tc>
                <a:extLst>
                  <a:ext uri="{0D108BD9-81ED-4DB2-BD59-A6C34878D82A}">
                    <a16:rowId xmlns:a16="http://schemas.microsoft.com/office/drawing/2014/main" val="10000"/>
                  </a:ext>
                </a:extLst>
              </a:tr>
              <a:tr h="499276">
                <a:tc>
                  <a:txBody>
                    <a:bodyPr/>
                    <a:lstStyle/>
                    <a:p>
                      <a:r>
                        <a:rPr lang="en-GB" sz="2200" b="1" dirty="0">
                          <a:solidFill>
                            <a:schemeClr val="accent5">
                              <a:lumMod val="50000"/>
                            </a:schemeClr>
                          </a:solidFill>
                        </a:rPr>
                        <a:t>1.</a:t>
                      </a:r>
                    </a:p>
                  </a:txBody>
                  <a:tcPr/>
                </a:tc>
                <a:tc>
                  <a:txBody>
                    <a:bodyPr/>
                    <a:lstStyle/>
                    <a:p>
                      <a:endParaRPr lang="en-GB" sz="2200" dirty="0">
                        <a:solidFill>
                          <a:schemeClr val="accent5">
                            <a:lumMod val="50000"/>
                          </a:schemeClr>
                        </a:solidFill>
                      </a:endParaRPr>
                    </a:p>
                  </a:txBody>
                  <a:tcPr>
                    <a:solidFill>
                      <a:schemeClr val="accent4">
                        <a:lumMod val="20000"/>
                        <a:lumOff val="80000"/>
                      </a:schemeClr>
                    </a:solidFill>
                  </a:tcPr>
                </a:tc>
                <a:tc>
                  <a:txBody>
                    <a:bodyPr/>
                    <a:lstStyle/>
                    <a:p>
                      <a:endParaRPr lang="en-GB" sz="2200" dirty="0">
                        <a:solidFill>
                          <a:schemeClr val="accent5">
                            <a:lumMod val="50000"/>
                          </a:schemeClr>
                        </a:solidFill>
                      </a:endParaRPr>
                    </a:p>
                  </a:txBody>
                  <a:tcPr>
                    <a:solidFill>
                      <a:schemeClr val="accent4">
                        <a:lumMod val="20000"/>
                        <a:lumOff val="80000"/>
                      </a:schemeClr>
                    </a:solidFill>
                  </a:tcPr>
                </a:tc>
                <a:tc>
                  <a:txBody>
                    <a:bodyPr/>
                    <a:lstStyle/>
                    <a:p>
                      <a:endParaRPr lang="en-GB" sz="2200" dirty="0">
                        <a:solidFill>
                          <a:schemeClr val="accent5">
                            <a:lumMod val="50000"/>
                          </a:schemeClr>
                        </a:solidFill>
                      </a:endParaRPr>
                    </a:p>
                  </a:txBody>
                  <a:tcP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10001"/>
                  </a:ext>
                </a:extLst>
              </a:tr>
            </a:tbl>
          </a:graphicData>
        </a:graphic>
      </p:graphicFrame>
      <p:pic>
        <p:nvPicPr>
          <p:cNvPr id="10" name="Picture 2" descr="http://www.clker.com/cliparts/j/p/l/D/8/K/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7036" y="5518263"/>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descr="Tablet PNG Pic "/>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50950" y="844071"/>
            <a:ext cx="1296391" cy="129639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03460" y="1536936"/>
            <a:ext cx="10147490" cy="434221"/>
          </a:xfrm>
          <a:prstGeom prst="rect">
            <a:avLst/>
          </a:prstGeom>
        </p:spPr>
        <p:txBody>
          <a:bodyPr wrap="square">
            <a:spAutoFit/>
          </a:bodyPr>
          <a:lstStyle/>
          <a:p>
            <a:pPr>
              <a:lnSpc>
                <a:spcPct val="110000"/>
              </a:lnSpc>
            </a:pPr>
            <a:r>
              <a:rPr lang="en-GB" sz="2200">
                <a:solidFill>
                  <a:srgbClr val="002060"/>
                </a:solidFill>
              </a:rPr>
              <a:t>You are describing your family members and those of your best friends.</a:t>
            </a:r>
            <a:endParaRPr lang="en-GB" sz="2200" dirty="0">
              <a:solidFill>
                <a:srgbClr val="002060"/>
              </a:solidFill>
            </a:endParaRPr>
          </a:p>
        </p:txBody>
      </p:sp>
      <p:sp>
        <p:nvSpPr>
          <p:cNvPr id="11" name="Rectangle 10"/>
          <p:cNvSpPr/>
          <p:nvPr/>
        </p:nvSpPr>
        <p:spPr>
          <a:xfrm>
            <a:off x="4979316" y="5554029"/>
            <a:ext cx="2045753" cy="430887"/>
          </a:xfrm>
          <a:prstGeom prst="rect">
            <a:avLst/>
          </a:prstGeom>
        </p:spPr>
        <p:txBody>
          <a:bodyPr wrap="none">
            <a:spAutoFit/>
          </a:bodyPr>
          <a:lstStyle/>
          <a:p>
            <a:r>
              <a:rPr lang="en-GB" sz="2200">
                <a:solidFill>
                  <a:srgbClr val="002060"/>
                </a:solidFill>
              </a:rPr>
              <a:t>grandparents</a:t>
            </a:r>
            <a:endParaRPr lang="en-GB" sz="2200" dirty="0">
              <a:solidFill>
                <a:srgbClr val="002060"/>
              </a:solidFill>
            </a:endParaRPr>
          </a:p>
        </p:txBody>
      </p:sp>
      <p:sp>
        <p:nvSpPr>
          <p:cNvPr id="12" name="Rectangle 11"/>
          <p:cNvSpPr/>
          <p:nvPr/>
        </p:nvSpPr>
        <p:spPr>
          <a:xfrm>
            <a:off x="7266369" y="5554029"/>
            <a:ext cx="1245854" cy="430887"/>
          </a:xfrm>
          <a:prstGeom prst="rect">
            <a:avLst/>
          </a:prstGeom>
        </p:spPr>
        <p:txBody>
          <a:bodyPr wrap="none">
            <a:spAutoFit/>
          </a:bodyPr>
          <a:lstStyle/>
          <a:p>
            <a:r>
              <a:rPr lang="en-GB" sz="2200">
                <a:solidFill>
                  <a:srgbClr val="002060"/>
                </a:solidFill>
              </a:rPr>
              <a:t>nervous</a:t>
            </a:r>
          </a:p>
        </p:txBody>
      </p:sp>
      <p:grpSp>
        <p:nvGrpSpPr>
          <p:cNvPr id="13" name="Group 12"/>
          <p:cNvGrpSpPr/>
          <p:nvPr/>
        </p:nvGrpSpPr>
        <p:grpSpPr>
          <a:xfrm>
            <a:off x="2200386" y="2967099"/>
            <a:ext cx="3770583" cy="838753"/>
            <a:chOff x="2200386" y="2967099"/>
            <a:chExt cx="3770583" cy="838753"/>
          </a:xfrm>
        </p:grpSpPr>
        <p:sp>
          <p:nvSpPr>
            <p:cNvPr id="14" name="Rectangle 13"/>
            <p:cNvSpPr/>
            <p:nvPr/>
          </p:nvSpPr>
          <p:spPr>
            <a:xfrm>
              <a:off x="2200386" y="2979865"/>
              <a:ext cx="3770583" cy="825987"/>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5" name="TextBox 14"/>
            <p:cNvSpPr txBox="1"/>
            <p:nvPr/>
          </p:nvSpPr>
          <p:spPr>
            <a:xfrm>
              <a:off x="3089893" y="3336264"/>
              <a:ext cx="2173554" cy="461665"/>
            </a:xfrm>
            <a:prstGeom prst="rect">
              <a:avLst/>
            </a:prstGeom>
            <a:noFill/>
          </p:spPr>
          <p:txBody>
            <a:bodyPr wrap="square" rtlCol="0">
              <a:spAutoFit/>
            </a:bodyPr>
            <a:lstStyle/>
            <a:p>
              <a:r>
                <a:rPr lang="en-GB" sz="2400">
                  <a:solidFill>
                    <a:srgbClr val="002060"/>
                  </a:solidFill>
                </a:rPr>
                <a:t>[are nervous]</a:t>
              </a:r>
              <a:endParaRPr lang="en-GB" sz="2400" dirty="0">
                <a:solidFill>
                  <a:srgbClr val="002060"/>
                </a:solidFill>
              </a:endParaRPr>
            </a:p>
          </p:txBody>
        </p:sp>
        <p:sp>
          <p:nvSpPr>
            <p:cNvPr id="16" name="Rectangle 15"/>
            <p:cNvSpPr/>
            <p:nvPr/>
          </p:nvSpPr>
          <p:spPr>
            <a:xfrm>
              <a:off x="2219388" y="2993631"/>
              <a:ext cx="391886" cy="447176"/>
            </a:xfrm>
            <a:prstGeom prst="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rPr>
                <a:t>1</a:t>
              </a:r>
            </a:p>
          </p:txBody>
        </p:sp>
        <p:sp>
          <p:nvSpPr>
            <p:cNvPr id="17" name="TextBox 16"/>
            <p:cNvSpPr txBox="1"/>
            <p:nvPr/>
          </p:nvSpPr>
          <p:spPr>
            <a:xfrm>
              <a:off x="2792938" y="2967099"/>
              <a:ext cx="2901899" cy="461665"/>
            </a:xfrm>
            <a:prstGeom prst="rect">
              <a:avLst/>
            </a:prstGeom>
            <a:noFill/>
          </p:spPr>
          <p:txBody>
            <a:bodyPr wrap="square" rtlCol="0">
              <a:spAutoFit/>
            </a:bodyPr>
            <a:lstStyle/>
            <a:p>
              <a:r>
                <a:rPr lang="en-GB" sz="2400" b="1">
                  <a:solidFill>
                    <a:srgbClr val="002060"/>
                  </a:solidFill>
                </a:rPr>
                <a:t>His</a:t>
              </a:r>
              <a:r>
                <a:rPr lang="en-GB" sz="2400">
                  <a:solidFill>
                    <a:srgbClr val="002060"/>
                  </a:solidFill>
                </a:rPr>
                <a:t> grandparents</a:t>
              </a:r>
              <a:endParaRPr lang="en-GB" sz="2400" dirty="0">
                <a:solidFill>
                  <a:srgbClr val="002060"/>
                </a:solidFill>
              </a:endParaRPr>
            </a:p>
          </p:txBody>
        </p:sp>
      </p:grpSp>
    </p:spTree>
    <p:extLst>
      <p:ext uri="{BB962C8B-B14F-4D97-AF65-F5344CB8AC3E}">
        <p14:creationId xmlns:p14="http://schemas.microsoft.com/office/powerpoint/2010/main" val="213417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p:bldP spid="7" grpId="0"/>
      <p:bldP spid="8"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8031552" y="54450"/>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81" name="Rectangle 80"/>
          <p:cNvSpPr/>
          <p:nvPr/>
        </p:nvSpPr>
        <p:spPr>
          <a:xfrm>
            <a:off x="4135628" y="67991"/>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84" name="Rectangle 83"/>
          <p:cNvSpPr/>
          <p:nvPr/>
        </p:nvSpPr>
        <p:spPr>
          <a:xfrm>
            <a:off x="269049" y="67991"/>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85" name="Rectangle 84"/>
          <p:cNvSpPr/>
          <p:nvPr/>
        </p:nvSpPr>
        <p:spPr>
          <a:xfrm>
            <a:off x="278566" y="3240152"/>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86" name="Rectangle 85"/>
          <p:cNvSpPr/>
          <p:nvPr/>
        </p:nvSpPr>
        <p:spPr>
          <a:xfrm>
            <a:off x="4135628" y="3240152"/>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77" name="Título 2">
            <a:extLst>
              <a:ext uri="{FF2B5EF4-FFF2-40B4-BE49-F238E27FC236}">
                <a16:creationId xmlns:a16="http://schemas.microsoft.com/office/drawing/2014/main" id="{B3C47EE6-F318-5746-AF00-BA3B5493BC9E}"/>
              </a:ext>
            </a:extLst>
          </p:cNvPr>
          <p:cNvSpPr txBox="1">
            <a:spLocks/>
          </p:cNvSpPr>
          <p:nvPr/>
        </p:nvSpPr>
        <p:spPr>
          <a:xfrm>
            <a:off x="9581716" y="107912"/>
            <a:ext cx="2508292" cy="353015"/>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x-none" sz="2000" b="1" dirty="0">
              <a:solidFill>
                <a:schemeClr val="accent1">
                  <a:lumMod val="50000"/>
                </a:schemeClr>
              </a:solidFill>
            </a:endParaRPr>
          </a:p>
        </p:txBody>
      </p:sp>
      <p:sp>
        <p:nvSpPr>
          <p:cNvPr id="43" name="Rectangle 79">
            <a:extLst>
              <a:ext uri="{FF2B5EF4-FFF2-40B4-BE49-F238E27FC236}">
                <a16:creationId xmlns:a16="http://schemas.microsoft.com/office/drawing/2014/main" id="{A6311344-2CBE-5A41-AC98-BB02FBB5804A}"/>
              </a:ext>
            </a:extLst>
          </p:cNvPr>
          <p:cNvSpPr/>
          <p:nvPr/>
        </p:nvSpPr>
        <p:spPr>
          <a:xfrm>
            <a:off x="8057895" y="3220983"/>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96" name="TextBox 95"/>
          <p:cNvSpPr txBox="1"/>
          <p:nvPr/>
        </p:nvSpPr>
        <p:spPr>
          <a:xfrm>
            <a:off x="1245177" y="730196"/>
            <a:ext cx="3697062" cy="584775"/>
          </a:xfrm>
          <a:prstGeom prst="rect">
            <a:avLst/>
          </a:prstGeom>
          <a:noFill/>
        </p:spPr>
        <p:txBody>
          <a:bodyPr wrap="square" rtlCol="0">
            <a:spAutoFit/>
          </a:bodyPr>
          <a:lstStyle/>
          <a:p>
            <a:r>
              <a:rPr lang="en-GB" sz="3200" b="1">
                <a:solidFill>
                  <a:srgbClr val="002060"/>
                </a:solidFill>
                <a:latin typeface="Century Gothic" panose="020B0502020202020204" pitchFamily="34" charset="0"/>
              </a:rPr>
              <a:t>My</a:t>
            </a:r>
            <a:r>
              <a:rPr lang="en-GB" sz="320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aunt</a:t>
            </a:r>
          </a:p>
        </p:txBody>
      </p:sp>
      <p:sp>
        <p:nvSpPr>
          <p:cNvPr id="97" name="TextBox 96"/>
          <p:cNvSpPr txBox="1"/>
          <p:nvPr/>
        </p:nvSpPr>
        <p:spPr>
          <a:xfrm>
            <a:off x="4791217" y="685832"/>
            <a:ext cx="3021263" cy="584775"/>
          </a:xfrm>
          <a:prstGeom prst="rect">
            <a:avLst/>
          </a:prstGeom>
          <a:noFill/>
        </p:spPr>
        <p:txBody>
          <a:bodyPr wrap="square" rtlCol="0">
            <a:spAutoFit/>
          </a:bodyPr>
          <a:lstStyle/>
          <a:p>
            <a:r>
              <a:rPr lang="en-GB" sz="3200" b="1">
                <a:solidFill>
                  <a:srgbClr val="002060"/>
                </a:solidFill>
                <a:latin typeface="Century Gothic" panose="020B0502020202020204" pitchFamily="34" charset="0"/>
              </a:rPr>
              <a:t>My</a:t>
            </a:r>
            <a:r>
              <a:rPr lang="en-GB" sz="320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uncles</a:t>
            </a:r>
          </a:p>
        </p:txBody>
      </p:sp>
      <p:sp>
        <p:nvSpPr>
          <p:cNvPr id="102" name="TextBox 101"/>
          <p:cNvSpPr txBox="1"/>
          <p:nvPr/>
        </p:nvSpPr>
        <p:spPr>
          <a:xfrm>
            <a:off x="8201379" y="682676"/>
            <a:ext cx="3565418" cy="584775"/>
          </a:xfrm>
          <a:prstGeom prst="rect">
            <a:avLst/>
          </a:prstGeom>
          <a:noFill/>
        </p:spPr>
        <p:txBody>
          <a:bodyPr wrap="square" rtlCol="0">
            <a:spAutoFit/>
          </a:bodyPr>
          <a:lstStyle/>
          <a:p>
            <a:r>
              <a:rPr lang="en-GB" sz="3200" b="1">
                <a:solidFill>
                  <a:srgbClr val="002060"/>
                </a:solidFill>
                <a:latin typeface="Century Gothic" panose="020B0502020202020204" pitchFamily="34" charset="0"/>
              </a:rPr>
              <a:t>His/her</a:t>
            </a:r>
            <a:r>
              <a:rPr lang="en-GB" sz="320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girlfriend</a:t>
            </a:r>
          </a:p>
        </p:txBody>
      </p:sp>
      <p:sp>
        <p:nvSpPr>
          <p:cNvPr id="103" name="TextBox 102"/>
          <p:cNvSpPr txBox="1"/>
          <p:nvPr/>
        </p:nvSpPr>
        <p:spPr>
          <a:xfrm>
            <a:off x="355866" y="3819394"/>
            <a:ext cx="3833752" cy="584775"/>
          </a:xfrm>
          <a:prstGeom prst="rect">
            <a:avLst/>
          </a:prstGeom>
          <a:noFill/>
        </p:spPr>
        <p:txBody>
          <a:bodyPr wrap="square" rtlCol="0">
            <a:spAutoFit/>
          </a:bodyPr>
          <a:lstStyle/>
          <a:p>
            <a:r>
              <a:rPr lang="en-GB" sz="3200" b="1">
                <a:solidFill>
                  <a:srgbClr val="002060"/>
                </a:solidFill>
                <a:latin typeface="Century Gothic" panose="020B0502020202020204" pitchFamily="34" charset="0"/>
              </a:rPr>
              <a:t>His/her</a:t>
            </a:r>
            <a:r>
              <a:rPr lang="en-GB" sz="320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friends (m)</a:t>
            </a:r>
          </a:p>
        </p:txBody>
      </p:sp>
      <p:sp>
        <p:nvSpPr>
          <p:cNvPr id="104" name="TextBox 103"/>
          <p:cNvSpPr txBox="1"/>
          <p:nvPr/>
        </p:nvSpPr>
        <p:spPr>
          <a:xfrm>
            <a:off x="4791216" y="3816904"/>
            <a:ext cx="3021263" cy="584775"/>
          </a:xfrm>
          <a:prstGeom prst="rect">
            <a:avLst/>
          </a:prstGeom>
          <a:noFill/>
        </p:spPr>
        <p:txBody>
          <a:bodyPr wrap="square" rtlCol="0">
            <a:spAutoFit/>
          </a:bodyPr>
          <a:lstStyle/>
          <a:p>
            <a:r>
              <a:rPr lang="en-GB" sz="3200" b="1">
                <a:solidFill>
                  <a:srgbClr val="002060"/>
                </a:solidFill>
                <a:latin typeface="Century Gothic" panose="020B0502020202020204" pitchFamily="34" charset="0"/>
              </a:rPr>
              <a:t>My</a:t>
            </a:r>
            <a:r>
              <a:rPr lang="en-GB" sz="320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parents</a:t>
            </a:r>
          </a:p>
        </p:txBody>
      </p:sp>
      <p:sp>
        <p:nvSpPr>
          <p:cNvPr id="105" name="TextBox 104"/>
          <p:cNvSpPr txBox="1"/>
          <p:nvPr/>
        </p:nvSpPr>
        <p:spPr>
          <a:xfrm>
            <a:off x="8093471" y="3816904"/>
            <a:ext cx="3781234" cy="584775"/>
          </a:xfrm>
          <a:prstGeom prst="rect">
            <a:avLst/>
          </a:prstGeom>
          <a:noFill/>
        </p:spPr>
        <p:txBody>
          <a:bodyPr wrap="square" rtlCol="0">
            <a:spAutoFit/>
          </a:bodyPr>
          <a:lstStyle/>
          <a:p>
            <a:r>
              <a:rPr lang="en-GB" sz="3200" b="1">
                <a:solidFill>
                  <a:srgbClr val="002060"/>
                </a:solidFill>
                <a:latin typeface="Century Gothic" panose="020B0502020202020204" pitchFamily="34" charset="0"/>
              </a:rPr>
              <a:t>His/her</a:t>
            </a:r>
            <a:r>
              <a:rPr lang="en-GB" sz="320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cousins (f)</a:t>
            </a:r>
          </a:p>
        </p:txBody>
      </p:sp>
      <p:sp>
        <p:nvSpPr>
          <p:cNvPr id="4" name="TextBox 3"/>
          <p:cNvSpPr txBox="1"/>
          <p:nvPr/>
        </p:nvSpPr>
        <p:spPr>
          <a:xfrm>
            <a:off x="1134809" y="1498641"/>
            <a:ext cx="2173554" cy="584776"/>
          </a:xfrm>
          <a:prstGeom prst="rect">
            <a:avLst/>
          </a:prstGeom>
          <a:noFill/>
        </p:spPr>
        <p:txBody>
          <a:bodyPr wrap="square" rtlCol="0">
            <a:spAutoFit/>
          </a:bodyPr>
          <a:lstStyle/>
          <a:p>
            <a:r>
              <a:rPr lang="en-GB" sz="3200" dirty="0">
                <a:solidFill>
                  <a:srgbClr val="002060"/>
                </a:solidFill>
              </a:rPr>
              <a:t>[is weak]</a:t>
            </a:r>
          </a:p>
        </p:txBody>
      </p:sp>
      <p:sp>
        <p:nvSpPr>
          <p:cNvPr id="106" name="TextBox 105"/>
          <p:cNvSpPr txBox="1"/>
          <p:nvPr/>
        </p:nvSpPr>
        <p:spPr>
          <a:xfrm>
            <a:off x="5044407" y="1503527"/>
            <a:ext cx="3376073" cy="584776"/>
          </a:xfrm>
          <a:prstGeom prst="rect">
            <a:avLst/>
          </a:prstGeom>
          <a:noFill/>
        </p:spPr>
        <p:txBody>
          <a:bodyPr wrap="square" rtlCol="0">
            <a:spAutoFit/>
          </a:bodyPr>
          <a:lstStyle/>
          <a:p>
            <a:r>
              <a:rPr lang="en-GB" sz="3200" dirty="0">
                <a:solidFill>
                  <a:srgbClr val="002060"/>
                </a:solidFill>
              </a:rPr>
              <a:t>[are tall]</a:t>
            </a:r>
          </a:p>
        </p:txBody>
      </p:sp>
      <p:sp>
        <p:nvSpPr>
          <p:cNvPr id="112" name="TextBox 111"/>
          <p:cNvSpPr txBox="1"/>
          <p:nvPr/>
        </p:nvSpPr>
        <p:spPr>
          <a:xfrm>
            <a:off x="420234" y="4379538"/>
            <a:ext cx="3548853" cy="584776"/>
          </a:xfrm>
          <a:prstGeom prst="rect">
            <a:avLst/>
          </a:prstGeom>
          <a:noFill/>
        </p:spPr>
        <p:txBody>
          <a:bodyPr wrap="square" rtlCol="0">
            <a:spAutoFit/>
          </a:bodyPr>
          <a:lstStyle/>
          <a:p>
            <a:r>
              <a:rPr lang="en-GB" sz="3200" dirty="0">
                <a:solidFill>
                  <a:srgbClr val="002060"/>
                </a:solidFill>
              </a:rPr>
              <a:t>[are not active]</a:t>
            </a:r>
          </a:p>
        </p:txBody>
      </p:sp>
      <p:sp>
        <p:nvSpPr>
          <p:cNvPr id="111" name="TextBox 110"/>
          <p:cNvSpPr txBox="1"/>
          <p:nvPr/>
        </p:nvSpPr>
        <p:spPr>
          <a:xfrm>
            <a:off x="8884362" y="1498641"/>
            <a:ext cx="2551471" cy="584776"/>
          </a:xfrm>
          <a:prstGeom prst="rect">
            <a:avLst/>
          </a:prstGeom>
          <a:noFill/>
        </p:spPr>
        <p:txBody>
          <a:bodyPr wrap="square" rtlCol="0">
            <a:spAutoFit/>
          </a:bodyPr>
          <a:lstStyle/>
          <a:p>
            <a:r>
              <a:rPr lang="en-GB" sz="3200" dirty="0">
                <a:solidFill>
                  <a:srgbClr val="002060"/>
                </a:solidFill>
              </a:rPr>
              <a:t>[is serious]</a:t>
            </a:r>
          </a:p>
        </p:txBody>
      </p:sp>
      <p:sp>
        <p:nvSpPr>
          <p:cNvPr id="113" name="TextBox 112"/>
          <p:cNvSpPr txBox="1"/>
          <p:nvPr/>
        </p:nvSpPr>
        <p:spPr>
          <a:xfrm>
            <a:off x="4468710" y="4358816"/>
            <a:ext cx="3868277" cy="1077218"/>
          </a:xfrm>
          <a:prstGeom prst="rect">
            <a:avLst/>
          </a:prstGeom>
          <a:noFill/>
        </p:spPr>
        <p:txBody>
          <a:bodyPr wrap="square" rtlCol="0">
            <a:spAutoFit/>
          </a:bodyPr>
          <a:lstStyle/>
          <a:p>
            <a:r>
              <a:rPr lang="en-GB" sz="3200" dirty="0">
                <a:solidFill>
                  <a:srgbClr val="002060"/>
                </a:solidFill>
              </a:rPr>
              <a:t>[are not crazy / insane]</a:t>
            </a:r>
          </a:p>
        </p:txBody>
      </p:sp>
      <p:sp>
        <p:nvSpPr>
          <p:cNvPr id="114" name="TextBox 113"/>
          <p:cNvSpPr txBox="1"/>
          <p:nvPr/>
        </p:nvSpPr>
        <p:spPr>
          <a:xfrm>
            <a:off x="8817160" y="4375231"/>
            <a:ext cx="3201749" cy="584776"/>
          </a:xfrm>
          <a:prstGeom prst="rect">
            <a:avLst/>
          </a:prstGeom>
          <a:noFill/>
        </p:spPr>
        <p:txBody>
          <a:bodyPr wrap="square" rtlCol="0">
            <a:spAutoFit/>
          </a:bodyPr>
          <a:lstStyle/>
          <a:p>
            <a:r>
              <a:rPr lang="en-GB" sz="3200" dirty="0">
                <a:solidFill>
                  <a:srgbClr val="002060"/>
                </a:solidFill>
              </a:rPr>
              <a:t>[are funny]</a:t>
            </a:r>
          </a:p>
        </p:txBody>
      </p:sp>
      <p:sp>
        <p:nvSpPr>
          <p:cNvPr id="2" name="Title 1"/>
          <p:cNvSpPr>
            <a:spLocks noGrp="1"/>
          </p:cNvSpPr>
          <p:nvPr>
            <p:ph type="title"/>
          </p:nvPr>
        </p:nvSpPr>
        <p:spPr>
          <a:xfrm>
            <a:off x="11843872" y="6858000"/>
            <a:ext cx="348128" cy="227082"/>
          </a:xfrm>
        </p:spPr>
        <p:txBody>
          <a:bodyPr>
            <a:normAutofit/>
          </a:bodyPr>
          <a:lstStyle/>
          <a:p>
            <a:r>
              <a:rPr lang="en-US" sz="200">
                <a:solidFill>
                  <a:schemeClr val="bg1"/>
                </a:solidFill>
              </a:rPr>
              <a:t>Hablar/escuchar</a:t>
            </a:r>
            <a:endParaRPr lang="en-US" sz="200" dirty="0">
              <a:solidFill>
                <a:schemeClr val="bg1"/>
              </a:solidFill>
            </a:endParaRPr>
          </a:p>
        </p:txBody>
      </p:sp>
      <p:sp>
        <p:nvSpPr>
          <p:cNvPr id="3" name="Rectangle 2"/>
          <p:cNvSpPr/>
          <p:nvPr/>
        </p:nvSpPr>
        <p:spPr>
          <a:xfrm>
            <a:off x="278566" y="67991"/>
            <a:ext cx="391886" cy="447176"/>
          </a:xfrm>
          <a:prstGeom prst="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rPr>
              <a:t>1</a:t>
            </a:r>
          </a:p>
        </p:txBody>
      </p:sp>
      <p:sp>
        <p:nvSpPr>
          <p:cNvPr id="26" name="Rectangle 25"/>
          <p:cNvSpPr/>
          <p:nvPr/>
        </p:nvSpPr>
        <p:spPr>
          <a:xfrm>
            <a:off x="4135628" y="67991"/>
            <a:ext cx="391886" cy="447176"/>
          </a:xfrm>
          <a:prstGeom prst="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rPr>
              <a:t>2</a:t>
            </a:r>
          </a:p>
        </p:txBody>
      </p:sp>
      <p:sp>
        <p:nvSpPr>
          <p:cNvPr id="27" name="Rectangle 26"/>
          <p:cNvSpPr/>
          <p:nvPr/>
        </p:nvSpPr>
        <p:spPr>
          <a:xfrm>
            <a:off x="8031552" y="60831"/>
            <a:ext cx="391886" cy="447176"/>
          </a:xfrm>
          <a:prstGeom prst="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rPr>
              <a:t>3</a:t>
            </a:r>
          </a:p>
        </p:txBody>
      </p:sp>
      <p:sp>
        <p:nvSpPr>
          <p:cNvPr id="28" name="Rectangle 27"/>
          <p:cNvSpPr/>
          <p:nvPr/>
        </p:nvSpPr>
        <p:spPr>
          <a:xfrm>
            <a:off x="278566" y="3240053"/>
            <a:ext cx="391886" cy="447176"/>
          </a:xfrm>
          <a:prstGeom prst="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rPr>
              <a:t>4</a:t>
            </a:r>
          </a:p>
        </p:txBody>
      </p:sp>
      <p:sp>
        <p:nvSpPr>
          <p:cNvPr id="29" name="Rectangle 28"/>
          <p:cNvSpPr/>
          <p:nvPr/>
        </p:nvSpPr>
        <p:spPr>
          <a:xfrm>
            <a:off x="4135628" y="3240053"/>
            <a:ext cx="391886" cy="447176"/>
          </a:xfrm>
          <a:prstGeom prst="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rPr>
              <a:t>5</a:t>
            </a:r>
          </a:p>
        </p:txBody>
      </p:sp>
      <p:sp>
        <p:nvSpPr>
          <p:cNvPr id="30" name="Rectangle 29"/>
          <p:cNvSpPr/>
          <p:nvPr/>
        </p:nvSpPr>
        <p:spPr>
          <a:xfrm>
            <a:off x="8057895" y="3232049"/>
            <a:ext cx="391886" cy="447176"/>
          </a:xfrm>
          <a:prstGeom prst="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rPr>
              <a:t>6</a:t>
            </a:r>
          </a:p>
        </p:txBody>
      </p:sp>
    </p:spTree>
    <p:extLst>
      <p:ext uri="{BB962C8B-B14F-4D97-AF65-F5344CB8AC3E}">
        <p14:creationId xmlns:p14="http://schemas.microsoft.com/office/powerpoint/2010/main" val="4117335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8031552" y="54450"/>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81" name="Rectangle 80"/>
          <p:cNvSpPr/>
          <p:nvPr/>
        </p:nvSpPr>
        <p:spPr>
          <a:xfrm>
            <a:off x="4135628" y="67991"/>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84" name="Rectangle 83"/>
          <p:cNvSpPr/>
          <p:nvPr/>
        </p:nvSpPr>
        <p:spPr>
          <a:xfrm>
            <a:off x="269049" y="67991"/>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85" name="Rectangle 84"/>
          <p:cNvSpPr/>
          <p:nvPr/>
        </p:nvSpPr>
        <p:spPr>
          <a:xfrm>
            <a:off x="278566" y="3240152"/>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86" name="Rectangle 85"/>
          <p:cNvSpPr/>
          <p:nvPr/>
        </p:nvSpPr>
        <p:spPr>
          <a:xfrm>
            <a:off x="4135628" y="3240152"/>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77" name="Título 2">
            <a:extLst>
              <a:ext uri="{FF2B5EF4-FFF2-40B4-BE49-F238E27FC236}">
                <a16:creationId xmlns:a16="http://schemas.microsoft.com/office/drawing/2014/main" id="{B3C47EE6-F318-5746-AF00-BA3B5493BC9E}"/>
              </a:ext>
            </a:extLst>
          </p:cNvPr>
          <p:cNvSpPr txBox="1">
            <a:spLocks/>
          </p:cNvSpPr>
          <p:nvPr/>
        </p:nvSpPr>
        <p:spPr>
          <a:xfrm>
            <a:off x="9581716" y="107912"/>
            <a:ext cx="2508292" cy="353015"/>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x-none" sz="2000" b="1" dirty="0">
              <a:solidFill>
                <a:schemeClr val="accent1">
                  <a:lumMod val="50000"/>
                </a:schemeClr>
              </a:solidFill>
            </a:endParaRPr>
          </a:p>
        </p:txBody>
      </p:sp>
      <p:sp>
        <p:nvSpPr>
          <p:cNvPr id="43" name="Rectangle 79">
            <a:extLst>
              <a:ext uri="{FF2B5EF4-FFF2-40B4-BE49-F238E27FC236}">
                <a16:creationId xmlns:a16="http://schemas.microsoft.com/office/drawing/2014/main" id="{A6311344-2CBE-5A41-AC98-BB02FBB5804A}"/>
              </a:ext>
            </a:extLst>
          </p:cNvPr>
          <p:cNvSpPr/>
          <p:nvPr/>
        </p:nvSpPr>
        <p:spPr>
          <a:xfrm>
            <a:off x="8057895" y="3220983"/>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96" name="TextBox 95"/>
          <p:cNvSpPr txBox="1"/>
          <p:nvPr/>
        </p:nvSpPr>
        <p:spPr>
          <a:xfrm>
            <a:off x="4535990" y="3871092"/>
            <a:ext cx="3208994" cy="584775"/>
          </a:xfrm>
          <a:prstGeom prst="rect">
            <a:avLst/>
          </a:prstGeom>
          <a:noFill/>
        </p:spPr>
        <p:txBody>
          <a:bodyPr wrap="square" rtlCol="0">
            <a:spAutoFit/>
          </a:bodyPr>
          <a:lstStyle/>
          <a:p>
            <a:r>
              <a:rPr lang="en-GB" sz="3200" b="1">
                <a:solidFill>
                  <a:srgbClr val="002060"/>
                </a:solidFill>
                <a:latin typeface="Century Gothic" panose="020B0502020202020204" pitchFamily="34" charset="0"/>
              </a:rPr>
              <a:t>His/her </a:t>
            </a:r>
            <a:r>
              <a:rPr lang="en-GB" sz="3200" b="1" dirty="0">
                <a:solidFill>
                  <a:srgbClr val="002060"/>
                </a:solidFill>
                <a:latin typeface="Century Gothic" panose="020B0502020202020204" pitchFamily="34" charset="0"/>
              </a:rPr>
              <a:t>uncles </a:t>
            </a:r>
          </a:p>
        </p:txBody>
      </p:sp>
      <p:sp>
        <p:nvSpPr>
          <p:cNvPr id="97" name="TextBox 96"/>
          <p:cNvSpPr txBox="1"/>
          <p:nvPr/>
        </p:nvSpPr>
        <p:spPr>
          <a:xfrm>
            <a:off x="670452" y="3870140"/>
            <a:ext cx="3383877" cy="584775"/>
          </a:xfrm>
          <a:prstGeom prst="rect">
            <a:avLst/>
          </a:prstGeom>
          <a:noFill/>
        </p:spPr>
        <p:txBody>
          <a:bodyPr wrap="square" rtlCol="0">
            <a:spAutoFit/>
          </a:bodyPr>
          <a:lstStyle/>
          <a:p>
            <a:r>
              <a:rPr lang="en-GB" sz="3200" b="1">
                <a:solidFill>
                  <a:srgbClr val="002060"/>
                </a:solidFill>
                <a:latin typeface="Century Gothic" panose="020B0502020202020204" pitchFamily="34" charset="0"/>
              </a:rPr>
              <a:t>His/her </a:t>
            </a:r>
            <a:r>
              <a:rPr lang="en-GB" sz="3200" b="1" dirty="0">
                <a:solidFill>
                  <a:srgbClr val="002060"/>
                </a:solidFill>
                <a:latin typeface="Century Gothic" panose="020B0502020202020204" pitchFamily="34" charset="0"/>
              </a:rPr>
              <a:t>mother</a:t>
            </a:r>
          </a:p>
        </p:txBody>
      </p:sp>
      <p:sp>
        <p:nvSpPr>
          <p:cNvPr id="102" name="TextBox 101"/>
          <p:cNvSpPr txBox="1"/>
          <p:nvPr/>
        </p:nvSpPr>
        <p:spPr>
          <a:xfrm>
            <a:off x="8229623" y="3870140"/>
            <a:ext cx="3760291" cy="584775"/>
          </a:xfrm>
          <a:prstGeom prst="rect">
            <a:avLst/>
          </a:prstGeom>
          <a:noFill/>
        </p:spPr>
        <p:txBody>
          <a:bodyPr wrap="square" rtlCol="0">
            <a:spAutoFit/>
          </a:bodyPr>
          <a:lstStyle/>
          <a:p>
            <a:r>
              <a:rPr lang="en-GB" sz="3200" b="1">
                <a:solidFill>
                  <a:srgbClr val="002060"/>
                </a:solidFill>
                <a:latin typeface="Century Gothic" panose="020B0502020202020204" pitchFamily="34" charset="0"/>
              </a:rPr>
              <a:t>My </a:t>
            </a:r>
            <a:r>
              <a:rPr lang="en-GB" sz="3200" b="1" dirty="0">
                <a:solidFill>
                  <a:srgbClr val="002060"/>
                </a:solidFill>
                <a:latin typeface="Century Gothic" panose="020B0502020202020204" pitchFamily="34" charset="0"/>
              </a:rPr>
              <a:t>grandmother</a:t>
            </a:r>
          </a:p>
        </p:txBody>
      </p:sp>
      <p:sp>
        <p:nvSpPr>
          <p:cNvPr id="103" name="TextBox 102"/>
          <p:cNvSpPr txBox="1"/>
          <p:nvPr/>
        </p:nvSpPr>
        <p:spPr>
          <a:xfrm>
            <a:off x="4623263" y="806920"/>
            <a:ext cx="2973920" cy="584775"/>
          </a:xfrm>
          <a:prstGeom prst="rect">
            <a:avLst/>
          </a:prstGeom>
          <a:noFill/>
        </p:spPr>
        <p:txBody>
          <a:bodyPr wrap="square" rtlCol="0">
            <a:spAutoFit/>
          </a:bodyPr>
          <a:lstStyle/>
          <a:p>
            <a:r>
              <a:rPr lang="en-GB" sz="3200" b="1">
                <a:solidFill>
                  <a:srgbClr val="002060"/>
                </a:solidFill>
                <a:latin typeface="Century Gothic" panose="020B0502020202020204" pitchFamily="34" charset="0"/>
              </a:rPr>
              <a:t>My </a:t>
            </a:r>
            <a:r>
              <a:rPr lang="en-GB" sz="3200" b="1" dirty="0">
                <a:solidFill>
                  <a:srgbClr val="002060"/>
                </a:solidFill>
                <a:latin typeface="Century Gothic" panose="020B0502020202020204" pitchFamily="34" charset="0"/>
              </a:rPr>
              <a:t>boyfriend </a:t>
            </a:r>
          </a:p>
        </p:txBody>
      </p:sp>
      <p:sp>
        <p:nvSpPr>
          <p:cNvPr id="104" name="TextBox 103"/>
          <p:cNvSpPr txBox="1"/>
          <p:nvPr/>
        </p:nvSpPr>
        <p:spPr>
          <a:xfrm>
            <a:off x="529274" y="814813"/>
            <a:ext cx="3606354" cy="584775"/>
          </a:xfrm>
          <a:prstGeom prst="rect">
            <a:avLst/>
          </a:prstGeom>
          <a:noFill/>
        </p:spPr>
        <p:txBody>
          <a:bodyPr wrap="square" rtlCol="0">
            <a:spAutoFit/>
          </a:bodyPr>
          <a:lstStyle/>
          <a:p>
            <a:r>
              <a:rPr lang="en-GB" sz="3200" b="1">
                <a:solidFill>
                  <a:srgbClr val="002060"/>
                </a:solidFill>
                <a:latin typeface="Century Gothic" panose="020B0502020202020204" pitchFamily="34" charset="0"/>
              </a:rPr>
              <a:t>Her/his </a:t>
            </a:r>
            <a:r>
              <a:rPr lang="en-GB" sz="3200" b="1" dirty="0">
                <a:solidFill>
                  <a:srgbClr val="002060"/>
                </a:solidFill>
                <a:latin typeface="Century Gothic" panose="020B0502020202020204" pitchFamily="34" charset="0"/>
              </a:rPr>
              <a:t>friends (f)</a:t>
            </a:r>
          </a:p>
        </p:txBody>
      </p:sp>
      <p:sp>
        <p:nvSpPr>
          <p:cNvPr id="105" name="TextBox 104"/>
          <p:cNvSpPr txBox="1"/>
          <p:nvPr/>
        </p:nvSpPr>
        <p:spPr>
          <a:xfrm>
            <a:off x="8132372" y="772035"/>
            <a:ext cx="3662205" cy="584775"/>
          </a:xfrm>
          <a:prstGeom prst="rect">
            <a:avLst/>
          </a:prstGeom>
          <a:noFill/>
        </p:spPr>
        <p:txBody>
          <a:bodyPr wrap="square" rtlCol="0">
            <a:spAutoFit/>
          </a:bodyPr>
          <a:lstStyle/>
          <a:p>
            <a:r>
              <a:rPr lang="en-GB" sz="3200" b="1">
                <a:solidFill>
                  <a:srgbClr val="002060"/>
                </a:solidFill>
                <a:latin typeface="Century Gothic" panose="020B0502020202020204" pitchFamily="34" charset="0"/>
              </a:rPr>
              <a:t>My </a:t>
            </a:r>
            <a:r>
              <a:rPr lang="en-GB" sz="3200" b="1" dirty="0">
                <a:solidFill>
                  <a:srgbClr val="002060"/>
                </a:solidFill>
                <a:latin typeface="Century Gothic" panose="020B0502020202020204" pitchFamily="34" charset="0"/>
              </a:rPr>
              <a:t>grandparents</a:t>
            </a:r>
          </a:p>
        </p:txBody>
      </p:sp>
      <p:sp>
        <p:nvSpPr>
          <p:cNvPr id="4" name="TextBox 3"/>
          <p:cNvSpPr txBox="1"/>
          <p:nvPr/>
        </p:nvSpPr>
        <p:spPr>
          <a:xfrm>
            <a:off x="777880" y="1420955"/>
            <a:ext cx="2884967" cy="584775"/>
          </a:xfrm>
          <a:prstGeom prst="rect">
            <a:avLst/>
          </a:prstGeom>
          <a:noFill/>
        </p:spPr>
        <p:txBody>
          <a:bodyPr wrap="square" rtlCol="0">
            <a:spAutoFit/>
          </a:bodyPr>
          <a:lstStyle/>
          <a:p>
            <a:r>
              <a:rPr lang="en-GB" sz="3200" dirty="0">
                <a:solidFill>
                  <a:srgbClr val="002060"/>
                </a:solidFill>
              </a:rPr>
              <a:t>[are </a:t>
            </a:r>
            <a:r>
              <a:rPr lang="en-GB" sz="3200">
                <a:solidFill>
                  <a:srgbClr val="002060"/>
                </a:solidFill>
              </a:rPr>
              <a:t>not bad]</a:t>
            </a:r>
            <a:endParaRPr lang="en-GB" sz="3200" dirty="0">
              <a:solidFill>
                <a:srgbClr val="002060"/>
              </a:solidFill>
            </a:endParaRPr>
          </a:p>
        </p:txBody>
      </p:sp>
      <p:sp>
        <p:nvSpPr>
          <p:cNvPr id="106" name="TextBox 105"/>
          <p:cNvSpPr txBox="1"/>
          <p:nvPr/>
        </p:nvSpPr>
        <p:spPr>
          <a:xfrm>
            <a:off x="4864751" y="1420955"/>
            <a:ext cx="2551471" cy="584776"/>
          </a:xfrm>
          <a:prstGeom prst="rect">
            <a:avLst/>
          </a:prstGeom>
          <a:noFill/>
        </p:spPr>
        <p:txBody>
          <a:bodyPr wrap="square" rtlCol="0">
            <a:spAutoFit/>
          </a:bodyPr>
          <a:lstStyle/>
          <a:p>
            <a:r>
              <a:rPr lang="en-GB" sz="3200" dirty="0">
                <a:solidFill>
                  <a:srgbClr val="002060"/>
                </a:solidFill>
              </a:rPr>
              <a:t>[is strong]</a:t>
            </a:r>
          </a:p>
        </p:txBody>
      </p:sp>
      <p:sp>
        <p:nvSpPr>
          <p:cNvPr id="111" name="TextBox 110"/>
          <p:cNvSpPr txBox="1"/>
          <p:nvPr/>
        </p:nvSpPr>
        <p:spPr>
          <a:xfrm>
            <a:off x="8276421" y="1420954"/>
            <a:ext cx="3374106" cy="584775"/>
          </a:xfrm>
          <a:prstGeom prst="rect">
            <a:avLst/>
          </a:prstGeom>
          <a:noFill/>
        </p:spPr>
        <p:txBody>
          <a:bodyPr wrap="square" rtlCol="0">
            <a:spAutoFit/>
          </a:bodyPr>
          <a:lstStyle/>
          <a:p>
            <a:r>
              <a:rPr lang="en-GB" sz="3200" dirty="0">
                <a:solidFill>
                  <a:srgbClr val="002060"/>
                </a:solidFill>
              </a:rPr>
              <a:t>[are not boring]</a:t>
            </a:r>
          </a:p>
        </p:txBody>
      </p:sp>
      <p:sp>
        <p:nvSpPr>
          <p:cNvPr id="112" name="TextBox 111"/>
          <p:cNvSpPr txBox="1"/>
          <p:nvPr/>
        </p:nvSpPr>
        <p:spPr>
          <a:xfrm>
            <a:off x="774148" y="4576560"/>
            <a:ext cx="3201749" cy="584776"/>
          </a:xfrm>
          <a:prstGeom prst="rect">
            <a:avLst/>
          </a:prstGeom>
          <a:noFill/>
        </p:spPr>
        <p:txBody>
          <a:bodyPr wrap="square" rtlCol="0">
            <a:spAutoFit/>
          </a:bodyPr>
          <a:lstStyle/>
          <a:p>
            <a:r>
              <a:rPr lang="en-GB" sz="3200" dirty="0">
                <a:solidFill>
                  <a:srgbClr val="002060"/>
                </a:solidFill>
              </a:rPr>
              <a:t>[is well-known]</a:t>
            </a:r>
          </a:p>
        </p:txBody>
      </p:sp>
      <p:sp>
        <p:nvSpPr>
          <p:cNvPr id="113" name="TextBox 112"/>
          <p:cNvSpPr txBox="1"/>
          <p:nvPr/>
        </p:nvSpPr>
        <p:spPr>
          <a:xfrm>
            <a:off x="4857630" y="4549877"/>
            <a:ext cx="3201749" cy="584776"/>
          </a:xfrm>
          <a:prstGeom prst="rect">
            <a:avLst/>
          </a:prstGeom>
          <a:noFill/>
        </p:spPr>
        <p:txBody>
          <a:bodyPr wrap="square" rtlCol="0">
            <a:spAutoFit/>
          </a:bodyPr>
          <a:lstStyle/>
          <a:p>
            <a:r>
              <a:rPr lang="en-GB" sz="3200" dirty="0">
                <a:solidFill>
                  <a:srgbClr val="002060"/>
                </a:solidFill>
              </a:rPr>
              <a:t>[are fun]</a:t>
            </a:r>
          </a:p>
        </p:txBody>
      </p:sp>
      <p:sp>
        <p:nvSpPr>
          <p:cNvPr id="114" name="TextBox 113"/>
          <p:cNvSpPr txBox="1"/>
          <p:nvPr/>
        </p:nvSpPr>
        <p:spPr>
          <a:xfrm>
            <a:off x="9048018" y="4525426"/>
            <a:ext cx="3201749" cy="584776"/>
          </a:xfrm>
          <a:prstGeom prst="rect">
            <a:avLst/>
          </a:prstGeom>
          <a:noFill/>
        </p:spPr>
        <p:txBody>
          <a:bodyPr wrap="square" rtlCol="0">
            <a:spAutoFit/>
          </a:bodyPr>
          <a:lstStyle/>
          <a:p>
            <a:r>
              <a:rPr lang="en-GB" sz="3200" dirty="0">
                <a:solidFill>
                  <a:srgbClr val="002060"/>
                </a:solidFill>
              </a:rPr>
              <a:t>[is great]</a:t>
            </a:r>
          </a:p>
        </p:txBody>
      </p:sp>
      <p:sp>
        <p:nvSpPr>
          <p:cNvPr id="2" name="Title 1"/>
          <p:cNvSpPr>
            <a:spLocks noGrp="1"/>
          </p:cNvSpPr>
          <p:nvPr>
            <p:ph type="title"/>
          </p:nvPr>
        </p:nvSpPr>
        <p:spPr>
          <a:xfrm>
            <a:off x="11794577" y="6858000"/>
            <a:ext cx="397423" cy="293825"/>
          </a:xfrm>
        </p:spPr>
        <p:txBody>
          <a:bodyPr>
            <a:normAutofit/>
          </a:bodyPr>
          <a:lstStyle/>
          <a:p>
            <a:r>
              <a:rPr lang="en-US" sz="200">
                <a:solidFill>
                  <a:schemeClr val="bg1"/>
                </a:solidFill>
              </a:rPr>
              <a:t>Hablar/escuchar</a:t>
            </a:r>
            <a:endParaRPr lang="en-US" sz="200" dirty="0">
              <a:solidFill>
                <a:schemeClr val="bg1"/>
              </a:solidFill>
            </a:endParaRPr>
          </a:p>
        </p:txBody>
      </p:sp>
      <p:sp>
        <p:nvSpPr>
          <p:cNvPr id="26" name="Rectangle 25"/>
          <p:cNvSpPr/>
          <p:nvPr/>
        </p:nvSpPr>
        <p:spPr>
          <a:xfrm>
            <a:off x="278566" y="67991"/>
            <a:ext cx="391886" cy="447176"/>
          </a:xfrm>
          <a:prstGeom prst="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rPr>
              <a:t>1</a:t>
            </a:r>
          </a:p>
        </p:txBody>
      </p:sp>
      <p:sp>
        <p:nvSpPr>
          <p:cNvPr id="27" name="Rectangle 26"/>
          <p:cNvSpPr/>
          <p:nvPr/>
        </p:nvSpPr>
        <p:spPr>
          <a:xfrm>
            <a:off x="4135628" y="67991"/>
            <a:ext cx="391886" cy="447176"/>
          </a:xfrm>
          <a:prstGeom prst="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rPr>
              <a:t>2</a:t>
            </a:r>
          </a:p>
        </p:txBody>
      </p:sp>
      <p:sp>
        <p:nvSpPr>
          <p:cNvPr id="28" name="Rectangle 27"/>
          <p:cNvSpPr/>
          <p:nvPr/>
        </p:nvSpPr>
        <p:spPr>
          <a:xfrm>
            <a:off x="8031552" y="60831"/>
            <a:ext cx="391886" cy="447176"/>
          </a:xfrm>
          <a:prstGeom prst="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rPr>
              <a:t>3</a:t>
            </a:r>
          </a:p>
        </p:txBody>
      </p:sp>
      <p:sp>
        <p:nvSpPr>
          <p:cNvPr id="29" name="Rectangle 28"/>
          <p:cNvSpPr/>
          <p:nvPr/>
        </p:nvSpPr>
        <p:spPr>
          <a:xfrm>
            <a:off x="278566" y="3240053"/>
            <a:ext cx="391886" cy="447176"/>
          </a:xfrm>
          <a:prstGeom prst="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rPr>
              <a:t>4</a:t>
            </a:r>
          </a:p>
        </p:txBody>
      </p:sp>
      <p:sp>
        <p:nvSpPr>
          <p:cNvPr id="30" name="Rectangle 29"/>
          <p:cNvSpPr/>
          <p:nvPr/>
        </p:nvSpPr>
        <p:spPr>
          <a:xfrm>
            <a:off x="4135628" y="3240053"/>
            <a:ext cx="391886" cy="447176"/>
          </a:xfrm>
          <a:prstGeom prst="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rPr>
              <a:t>5</a:t>
            </a:r>
          </a:p>
        </p:txBody>
      </p:sp>
      <p:sp>
        <p:nvSpPr>
          <p:cNvPr id="31" name="Rectangle 30"/>
          <p:cNvSpPr/>
          <p:nvPr/>
        </p:nvSpPr>
        <p:spPr>
          <a:xfrm>
            <a:off x="8057895" y="3232049"/>
            <a:ext cx="391886" cy="447176"/>
          </a:xfrm>
          <a:prstGeom prst="rec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rPr>
              <a:t>6</a:t>
            </a:r>
          </a:p>
        </p:txBody>
      </p:sp>
    </p:spTree>
    <p:extLst>
      <p:ext uri="{BB962C8B-B14F-4D97-AF65-F5344CB8AC3E}">
        <p14:creationId xmlns:p14="http://schemas.microsoft.com/office/powerpoint/2010/main" val="3301005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3674806" cy="604683"/>
          </a:xfrm>
        </p:spPr>
        <p:txBody>
          <a:bodyPr>
            <a:normAutofit fontScale="90000"/>
          </a:bodyPr>
          <a:lstStyle/>
          <a:p>
            <a:r>
              <a:rPr lang="en-GB" sz="2800" b="1" dirty="0" err="1"/>
              <a:t>Respuestas</a:t>
            </a:r>
            <a:r>
              <a:rPr lang="en-GB" sz="2800" b="1" dirty="0"/>
              <a:t>: Persona 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60061731"/>
              </p:ext>
            </p:extLst>
          </p:nvPr>
        </p:nvGraphicFramePr>
        <p:xfrm>
          <a:off x="518417" y="1121913"/>
          <a:ext cx="11107526" cy="4640256"/>
        </p:xfrm>
        <a:graphic>
          <a:graphicData uri="http://schemas.openxmlformats.org/drawingml/2006/table">
            <a:tbl>
              <a:tblPr firstRow="1" bandRow="1">
                <a:tableStyleId>{5940675A-B579-460E-94D1-54222C63F5DA}</a:tableStyleId>
              </a:tblPr>
              <a:tblGrid>
                <a:gridCol w="584668">
                  <a:extLst>
                    <a:ext uri="{9D8B030D-6E8A-4147-A177-3AD203B41FA5}">
                      <a16:colId xmlns:a16="http://schemas.microsoft.com/office/drawing/2014/main" val="2903726284"/>
                    </a:ext>
                  </a:extLst>
                </a:gridCol>
                <a:gridCol w="2046515">
                  <a:extLst>
                    <a:ext uri="{9D8B030D-6E8A-4147-A177-3AD203B41FA5}">
                      <a16:colId xmlns:a16="http://schemas.microsoft.com/office/drawing/2014/main" val="2338962565"/>
                    </a:ext>
                  </a:extLst>
                </a:gridCol>
                <a:gridCol w="2199554">
                  <a:extLst>
                    <a:ext uri="{9D8B030D-6E8A-4147-A177-3AD203B41FA5}">
                      <a16:colId xmlns:a16="http://schemas.microsoft.com/office/drawing/2014/main" val="200177484"/>
                    </a:ext>
                  </a:extLst>
                </a:gridCol>
                <a:gridCol w="2809192">
                  <a:extLst>
                    <a:ext uri="{9D8B030D-6E8A-4147-A177-3AD203B41FA5}">
                      <a16:colId xmlns:a16="http://schemas.microsoft.com/office/drawing/2014/main" val="2936910266"/>
                    </a:ext>
                  </a:extLst>
                </a:gridCol>
                <a:gridCol w="3467597">
                  <a:extLst>
                    <a:ext uri="{9D8B030D-6E8A-4147-A177-3AD203B41FA5}">
                      <a16:colId xmlns:a16="http://schemas.microsoft.com/office/drawing/2014/main" val="1305168479"/>
                    </a:ext>
                  </a:extLst>
                </a:gridCol>
              </a:tblGrid>
              <a:tr h="1392078">
                <a:tc>
                  <a:txBody>
                    <a:bodyPr/>
                    <a:lstStyle/>
                    <a:p>
                      <a:endParaRPr lang="en-GB" sz="2200" b="1" dirty="0">
                        <a:solidFill>
                          <a:schemeClr val="accent5">
                            <a:lumMod val="50000"/>
                          </a:schemeClr>
                        </a:solidFill>
                      </a:endParaRPr>
                    </a:p>
                  </a:txBody>
                  <a:tcPr/>
                </a:tc>
                <a:tc>
                  <a:txBody>
                    <a:bodyPr/>
                    <a:lstStyle/>
                    <a:p>
                      <a:r>
                        <a:rPr lang="en-GB" sz="2200" b="1" dirty="0">
                          <a:solidFill>
                            <a:srgbClr val="002060"/>
                          </a:solidFill>
                        </a:rPr>
                        <a:t>My</a:t>
                      </a:r>
                      <a:r>
                        <a:rPr lang="en-GB" sz="2200" b="1" baseline="0" dirty="0">
                          <a:solidFill>
                            <a:srgbClr val="002060"/>
                          </a:solidFill>
                        </a:rPr>
                        <a:t> partner says ‘my’</a:t>
                      </a:r>
                      <a:endParaRPr lang="en-GB" sz="2200" b="1" dirty="0">
                        <a:solidFill>
                          <a:srgbClr val="002060"/>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rPr>
                        <a:t>My</a:t>
                      </a:r>
                      <a:r>
                        <a:rPr lang="en-GB" sz="2200" b="1" baseline="0" dirty="0">
                          <a:solidFill>
                            <a:srgbClr val="002060"/>
                          </a:solidFill>
                        </a:rPr>
                        <a:t> partner says ‘his/her’</a:t>
                      </a:r>
                      <a:endParaRPr lang="en-GB" sz="2200" b="1" dirty="0">
                        <a:solidFill>
                          <a:srgbClr val="002060"/>
                        </a:solidFill>
                      </a:endParaRPr>
                    </a:p>
                    <a:p>
                      <a:endParaRPr lang="en-GB" sz="2200" b="1" dirty="0">
                        <a:solidFill>
                          <a:srgbClr val="002060"/>
                        </a:solidFill>
                      </a:endParaRPr>
                    </a:p>
                  </a:txBody>
                  <a:tcPr>
                    <a:solidFill>
                      <a:schemeClr val="accent4">
                        <a:lumMod val="20000"/>
                        <a:lumOff val="80000"/>
                      </a:schemeClr>
                    </a:solidFill>
                  </a:tcPr>
                </a:tc>
                <a:tc>
                  <a:txBody>
                    <a:bodyPr/>
                    <a:lstStyle/>
                    <a:p>
                      <a:r>
                        <a:rPr lang="en-GB" sz="2200" b="1" dirty="0">
                          <a:solidFill>
                            <a:srgbClr val="002060"/>
                          </a:solidFill>
                        </a:rPr>
                        <a:t>¿</a:t>
                      </a:r>
                      <a:r>
                        <a:rPr lang="en-GB" sz="2200" b="1" dirty="0" err="1">
                          <a:solidFill>
                            <a:srgbClr val="002060"/>
                          </a:solidFill>
                        </a:rPr>
                        <a:t>Quién</a:t>
                      </a:r>
                      <a:r>
                        <a:rPr lang="en-GB" sz="2200" b="1" dirty="0">
                          <a:solidFill>
                            <a:srgbClr val="002060"/>
                          </a:solidFill>
                        </a:rPr>
                        <a:t> </a:t>
                      </a:r>
                      <a:r>
                        <a:rPr lang="en-GB" sz="2200" b="1" dirty="0" err="1">
                          <a:solidFill>
                            <a:srgbClr val="002060"/>
                          </a:solidFill>
                        </a:rPr>
                        <a:t>es</a:t>
                      </a:r>
                      <a:r>
                        <a:rPr lang="en-GB" sz="2200" b="1" dirty="0">
                          <a:solidFill>
                            <a:srgbClr val="002060"/>
                          </a:solidFill>
                        </a:rPr>
                        <a:t> / </a:t>
                      </a:r>
                      <a:r>
                        <a:rPr lang="en-GB" sz="2200" b="1" dirty="0" err="1">
                          <a:solidFill>
                            <a:srgbClr val="002060"/>
                          </a:solidFill>
                        </a:rPr>
                        <a:t>quiénes</a:t>
                      </a:r>
                      <a:r>
                        <a:rPr lang="en-GB" sz="2200" b="1" dirty="0">
                          <a:solidFill>
                            <a:srgbClr val="002060"/>
                          </a:solidFill>
                        </a:rPr>
                        <a:t> son? </a:t>
                      </a:r>
                      <a:r>
                        <a:rPr lang="en-GB" sz="2200" b="1" dirty="0" err="1">
                          <a:solidFill>
                            <a:srgbClr val="002060"/>
                          </a:solidFill>
                        </a:rPr>
                        <a:t>Escribe</a:t>
                      </a:r>
                      <a:r>
                        <a:rPr lang="en-GB" sz="2200" b="1" dirty="0">
                          <a:solidFill>
                            <a:srgbClr val="002060"/>
                          </a:solidFill>
                        </a:rPr>
                        <a:t> </a:t>
                      </a:r>
                      <a:r>
                        <a:rPr lang="en-GB" sz="2200" b="1">
                          <a:solidFill>
                            <a:srgbClr val="002060"/>
                          </a:solidFill>
                        </a:rPr>
                        <a:t>en inglés.</a:t>
                      </a:r>
                      <a:endParaRPr lang="en-GB" sz="2200" b="1" dirty="0">
                        <a:solidFill>
                          <a:srgbClr val="002060"/>
                        </a:solidFill>
                      </a:endParaRPr>
                    </a:p>
                  </a:txBody>
                  <a:tcPr/>
                </a:tc>
                <a:tc>
                  <a:txBody>
                    <a:bodyPr/>
                    <a:lstStyle/>
                    <a:p>
                      <a:r>
                        <a:rPr lang="en-GB" sz="2200" b="1" dirty="0">
                          <a:solidFill>
                            <a:srgbClr val="002060"/>
                          </a:solidFill>
                        </a:rPr>
                        <a:t>¿</a:t>
                      </a:r>
                      <a:r>
                        <a:rPr lang="en-GB" sz="2200" b="1" dirty="0" err="1">
                          <a:solidFill>
                            <a:srgbClr val="002060"/>
                          </a:solidFill>
                        </a:rPr>
                        <a:t>Cómo</a:t>
                      </a:r>
                      <a:r>
                        <a:rPr lang="en-GB" sz="2200" b="1" dirty="0">
                          <a:solidFill>
                            <a:srgbClr val="002060"/>
                          </a:solidFill>
                        </a:rPr>
                        <a:t> </a:t>
                      </a:r>
                      <a:r>
                        <a:rPr lang="en-GB" sz="2200" b="1" dirty="0" err="1">
                          <a:solidFill>
                            <a:srgbClr val="002060"/>
                          </a:solidFill>
                        </a:rPr>
                        <a:t>es</a:t>
                      </a:r>
                      <a:r>
                        <a:rPr lang="en-GB" sz="2200" b="1" dirty="0">
                          <a:solidFill>
                            <a:srgbClr val="002060"/>
                          </a:solidFill>
                        </a:rPr>
                        <a:t> / </a:t>
                      </a:r>
                      <a:r>
                        <a:rPr lang="en-GB" sz="2200" b="1" dirty="0" err="1">
                          <a:solidFill>
                            <a:srgbClr val="002060"/>
                          </a:solidFill>
                        </a:rPr>
                        <a:t>cómo</a:t>
                      </a:r>
                      <a:r>
                        <a:rPr lang="en-GB" sz="2200" b="1" dirty="0">
                          <a:solidFill>
                            <a:srgbClr val="002060"/>
                          </a:solidFill>
                        </a:rPr>
                        <a:t> son</a:t>
                      </a:r>
                      <a:r>
                        <a:rPr lang="en-GB" sz="2200" b="1" baseline="0" dirty="0">
                          <a:solidFill>
                            <a:srgbClr val="002060"/>
                          </a:solidFill>
                        </a:rPr>
                        <a:t>?</a:t>
                      </a:r>
                    </a:p>
                    <a:p>
                      <a:r>
                        <a:rPr lang="en-GB" sz="2200" b="1" baseline="0" dirty="0">
                          <a:solidFill>
                            <a:srgbClr val="002060"/>
                          </a:solidFill>
                        </a:rPr>
                        <a:t>Escribe en inglés.</a:t>
                      </a:r>
                      <a:endParaRPr lang="en-GB" sz="2200" b="1" dirty="0">
                        <a:solidFill>
                          <a:srgbClr val="002060"/>
                        </a:solidFill>
                      </a:endParaRPr>
                    </a:p>
                  </a:txBody>
                  <a:tcPr/>
                </a:tc>
                <a:extLst>
                  <a:ext uri="{0D108BD9-81ED-4DB2-BD59-A6C34878D82A}">
                    <a16:rowId xmlns:a16="http://schemas.microsoft.com/office/drawing/2014/main" val="2537293793"/>
                  </a:ext>
                </a:extLst>
              </a:tr>
              <a:tr h="541363">
                <a:tc>
                  <a:txBody>
                    <a:bodyPr/>
                    <a:lstStyle/>
                    <a:p>
                      <a:r>
                        <a:rPr lang="en-GB" sz="2200" b="1" dirty="0">
                          <a:solidFill>
                            <a:schemeClr val="accent5">
                              <a:lumMod val="50000"/>
                            </a:schemeClr>
                          </a:solidFill>
                        </a:rPr>
                        <a:t>1.</a:t>
                      </a:r>
                    </a:p>
                  </a:txBody>
                  <a:tcPr/>
                </a:tc>
                <a:tc>
                  <a:txBody>
                    <a:bodyPr/>
                    <a:lstStyle/>
                    <a:p>
                      <a:endParaRPr lang="en-GB" sz="2200" dirty="0">
                        <a:solidFill>
                          <a:schemeClr val="accent5">
                            <a:lumMod val="50000"/>
                          </a:schemeClr>
                        </a:solidFill>
                      </a:endParaRPr>
                    </a:p>
                  </a:txBody>
                  <a:tcPr>
                    <a:solidFill>
                      <a:schemeClr val="accent4">
                        <a:lumMod val="20000"/>
                        <a:lumOff val="80000"/>
                      </a:schemeClr>
                    </a:solidFill>
                  </a:tcPr>
                </a:tc>
                <a:tc>
                  <a:txBody>
                    <a:bodyPr/>
                    <a:lstStyle/>
                    <a:p>
                      <a:endParaRPr lang="en-GB" sz="2200" dirty="0">
                        <a:solidFill>
                          <a:schemeClr val="accent5">
                            <a:lumMod val="50000"/>
                          </a:schemeClr>
                        </a:solidFill>
                      </a:endParaRPr>
                    </a:p>
                  </a:txBody>
                  <a:tcPr>
                    <a:solidFill>
                      <a:schemeClr val="accent4">
                        <a:lumMod val="20000"/>
                        <a:lumOff val="80000"/>
                      </a:schemeClr>
                    </a:solidFill>
                  </a:tcPr>
                </a:tc>
                <a:tc>
                  <a:txBody>
                    <a:bodyPr/>
                    <a:lstStyle/>
                    <a:p>
                      <a:endParaRPr lang="en-GB" sz="2200" dirty="0">
                        <a:solidFill>
                          <a:schemeClr val="accent5">
                            <a:lumMod val="50000"/>
                          </a:schemeClr>
                        </a:solidFill>
                      </a:endParaRPr>
                    </a:p>
                  </a:txBody>
                  <a:tcP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2716839173"/>
                  </a:ext>
                </a:extLst>
              </a:tr>
              <a:tr h="541363">
                <a:tc>
                  <a:txBody>
                    <a:bodyPr/>
                    <a:lstStyle/>
                    <a:p>
                      <a:r>
                        <a:rPr lang="en-GB" sz="2200" b="1" dirty="0">
                          <a:solidFill>
                            <a:schemeClr val="accent5">
                              <a:lumMod val="50000"/>
                            </a:schemeClr>
                          </a:solidFill>
                        </a:rPr>
                        <a:t>2.</a:t>
                      </a:r>
                    </a:p>
                  </a:txBody>
                  <a:tcPr/>
                </a:tc>
                <a:tc>
                  <a:txBody>
                    <a:bodyPr/>
                    <a:lstStyle/>
                    <a:p>
                      <a:endParaRPr lang="en-GB" sz="2200">
                        <a:solidFill>
                          <a:schemeClr val="accent5">
                            <a:lumMod val="50000"/>
                          </a:schemeClr>
                        </a:solidFill>
                      </a:endParaRPr>
                    </a:p>
                  </a:txBody>
                  <a:tcPr>
                    <a:solidFill>
                      <a:schemeClr val="accent4">
                        <a:lumMod val="20000"/>
                        <a:lumOff val="80000"/>
                      </a:schemeClr>
                    </a:solidFill>
                  </a:tcPr>
                </a:tc>
                <a:tc>
                  <a:txBody>
                    <a:bodyPr/>
                    <a:lstStyle/>
                    <a:p>
                      <a:endParaRPr lang="en-GB" sz="2200">
                        <a:solidFill>
                          <a:schemeClr val="accent5">
                            <a:lumMod val="50000"/>
                          </a:schemeClr>
                        </a:solidFill>
                      </a:endParaRPr>
                    </a:p>
                  </a:txBody>
                  <a:tcPr>
                    <a:solidFill>
                      <a:schemeClr val="accent4">
                        <a:lumMod val="20000"/>
                        <a:lumOff val="80000"/>
                      </a:schemeClr>
                    </a:solidFill>
                  </a:tcPr>
                </a:tc>
                <a:tc>
                  <a:txBody>
                    <a:bodyPr/>
                    <a:lstStyle/>
                    <a:p>
                      <a:endParaRPr lang="en-GB" sz="2200" dirty="0">
                        <a:solidFill>
                          <a:schemeClr val="accent5">
                            <a:lumMod val="50000"/>
                          </a:schemeClr>
                        </a:solidFill>
                      </a:endParaRPr>
                    </a:p>
                  </a:txBody>
                  <a:tcP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906388409"/>
                  </a:ext>
                </a:extLst>
              </a:tr>
              <a:tr h="541363">
                <a:tc>
                  <a:txBody>
                    <a:bodyPr/>
                    <a:lstStyle/>
                    <a:p>
                      <a:r>
                        <a:rPr lang="en-GB" sz="2200" b="1" dirty="0">
                          <a:solidFill>
                            <a:schemeClr val="accent5">
                              <a:lumMod val="50000"/>
                            </a:schemeClr>
                          </a:solidFill>
                        </a:rPr>
                        <a:t>3.</a:t>
                      </a:r>
                    </a:p>
                  </a:txBody>
                  <a:tcPr/>
                </a:tc>
                <a:tc>
                  <a:txBody>
                    <a:bodyPr/>
                    <a:lstStyle/>
                    <a:p>
                      <a:endParaRPr lang="en-GB" sz="2200">
                        <a:solidFill>
                          <a:schemeClr val="accent5">
                            <a:lumMod val="50000"/>
                          </a:schemeClr>
                        </a:solidFill>
                      </a:endParaRPr>
                    </a:p>
                  </a:txBody>
                  <a:tcPr>
                    <a:solidFill>
                      <a:schemeClr val="accent4">
                        <a:lumMod val="20000"/>
                        <a:lumOff val="80000"/>
                      </a:schemeClr>
                    </a:solidFill>
                  </a:tcPr>
                </a:tc>
                <a:tc>
                  <a:txBody>
                    <a:bodyPr/>
                    <a:lstStyle/>
                    <a:p>
                      <a:endParaRPr lang="en-GB" sz="2200" dirty="0">
                        <a:solidFill>
                          <a:schemeClr val="accent5">
                            <a:lumMod val="50000"/>
                          </a:schemeClr>
                        </a:solidFill>
                      </a:endParaRPr>
                    </a:p>
                  </a:txBody>
                  <a:tcPr>
                    <a:solidFill>
                      <a:schemeClr val="accent4">
                        <a:lumMod val="20000"/>
                        <a:lumOff val="80000"/>
                      </a:schemeClr>
                    </a:solidFill>
                  </a:tcPr>
                </a:tc>
                <a:tc>
                  <a:txBody>
                    <a:bodyPr/>
                    <a:lstStyle/>
                    <a:p>
                      <a:endParaRPr lang="en-GB" sz="2200" dirty="0">
                        <a:solidFill>
                          <a:schemeClr val="accent5">
                            <a:lumMod val="50000"/>
                          </a:schemeClr>
                        </a:solidFill>
                      </a:endParaRPr>
                    </a:p>
                  </a:txBody>
                  <a:tcP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956742032"/>
                  </a:ext>
                </a:extLst>
              </a:tr>
              <a:tr h="541363">
                <a:tc>
                  <a:txBody>
                    <a:bodyPr/>
                    <a:lstStyle/>
                    <a:p>
                      <a:r>
                        <a:rPr lang="en-GB" sz="2200" b="1" dirty="0">
                          <a:solidFill>
                            <a:schemeClr val="accent5">
                              <a:lumMod val="50000"/>
                            </a:schemeClr>
                          </a:solidFill>
                        </a:rPr>
                        <a:t>4.</a:t>
                      </a:r>
                    </a:p>
                  </a:txBody>
                  <a:tcPr/>
                </a:tc>
                <a:tc>
                  <a:txBody>
                    <a:bodyPr/>
                    <a:lstStyle/>
                    <a:p>
                      <a:endParaRPr lang="en-GB" sz="2200" dirty="0">
                        <a:solidFill>
                          <a:schemeClr val="accent5">
                            <a:lumMod val="50000"/>
                          </a:schemeClr>
                        </a:solidFill>
                      </a:endParaRPr>
                    </a:p>
                  </a:txBody>
                  <a:tcPr>
                    <a:solidFill>
                      <a:schemeClr val="accent4">
                        <a:lumMod val="20000"/>
                        <a:lumOff val="80000"/>
                      </a:schemeClr>
                    </a:solidFill>
                  </a:tcPr>
                </a:tc>
                <a:tc>
                  <a:txBody>
                    <a:bodyPr/>
                    <a:lstStyle/>
                    <a:p>
                      <a:endParaRPr lang="en-GB" sz="2200">
                        <a:solidFill>
                          <a:schemeClr val="accent5">
                            <a:lumMod val="50000"/>
                          </a:schemeClr>
                        </a:solidFill>
                      </a:endParaRPr>
                    </a:p>
                  </a:txBody>
                  <a:tcPr>
                    <a:solidFill>
                      <a:schemeClr val="accent4">
                        <a:lumMod val="20000"/>
                        <a:lumOff val="80000"/>
                      </a:schemeClr>
                    </a:solidFill>
                  </a:tcPr>
                </a:tc>
                <a:tc>
                  <a:txBody>
                    <a:bodyPr/>
                    <a:lstStyle/>
                    <a:p>
                      <a:endParaRPr lang="en-GB" sz="2200" dirty="0">
                        <a:solidFill>
                          <a:schemeClr val="accent5">
                            <a:lumMod val="50000"/>
                          </a:schemeClr>
                        </a:solidFill>
                      </a:endParaRPr>
                    </a:p>
                  </a:txBody>
                  <a:tcP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4274100730"/>
                  </a:ext>
                </a:extLst>
              </a:tr>
              <a:tr h="541363">
                <a:tc>
                  <a:txBody>
                    <a:bodyPr/>
                    <a:lstStyle/>
                    <a:p>
                      <a:r>
                        <a:rPr lang="en-GB" sz="2200" b="1" dirty="0">
                          <a:solidFill>
                            <a:schemeClr val="accent5">
                              <a:lumMod val="50000"/>
                            </a:schemeClr>
                          </a:solidFill>
                        </a:rPr>
                        <a:t>5.</a:t>
                      </a:r>
                    </a:p>
                  </a:txBody>
                  <a:tcPr/>
                </a:tc>
                <a:tc>
                  <a:txBody>
                    <a:bodyPr/>
                    <a:lstStyle/>
                    <a:p>
                      <a:endParaRPr lang="en-GB" sz="2200">
                        <a:solidFill>
                          <a:schemeClr val="accent5">
                            <a:lumMod val="50000"/>
                          </a:schemeClr>
                        </a:solidFill>
                      </a:endParaRPr>
                    </a:p>
                  </a:txBody>
                  <a:tcPr>
                    <a:solidFill>
                      <a:schemeClr val="accent4">
                        <a:lumMod val="20000"/>
                        <a:lumOff val="80000"/>
                      </a:schemeClr>
                    </a:solidFill>
                  </a:tcPr>
                </a:tc>
                <a:tc>
                  <a:txBody>
                    <a:bodyPr/>
                    <a:lstStyle/>
                    <a:p>
                      <a:endParaRPr lang="en-GB" sz="2200">
                        <a:solidFill>
                          <a:schemeClr val="accent5">
                            <a:lumMod val="50000"/>
                          </a:schemeClr>
                        </a:solidFill>
                      </a:endParaRPr>
                    </a:p>
                  </a:txBody>
                  <a:tcPr>
                    <a:solidFill>
                      <a:schemeClr val="accent4">
                        <a:lumMod val="20000"/>
                        <a:lumOff val="80000"/>
                      </a:schemeClr>
                    </a:solidFill>
                  </a:tcPr>
                </a:tc>
                <a:tc>
                  <a:txBody>
                    <a:bodyPr/>
                    <a:lstStyle/>
                    <a:p>
                      <a:endParaRPr lang="en-GB" sz="2200">
                        <a:solidFill>
                          <a:schemeClr val="accent5">
                            <a:lumMod val="50000"/>
                          </a:schemeClr>
                        </a:solidFill>
                      </a:endParaRPr>
                    </a:p>
                  </a:txBody>
                  <a:tcP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1518342106"/>
                  </a:ext>
                </a:extLst>
              </a:tr>
              <a:tr h="541363">
                <a:tc>
                  <a:txBody>
                    <a:bodyPr/>
                    <a:lstStyle/>
                    <a:p>
                      <a:r>
                        <a:rPr lang="en-GB" sz="2200" b="1" dirty="0">
                          <a:solidFill>
                            <a:schemeClr val="accent5">
                              <a:lumMod val="50000"/>
                            </a:schemeClr>
                          </a:solidFill>
                        </a:rPr>
                        <a:t>6. </a:t>
                      </a:r>
                    </a:p>
                  </a:txBody>
                  <a:tcPr/>
                </a:tc>
                <a:tc>
                  <a:txBody>
                    <a:bodyPr/>
                    <a:lstStyle/>
                    <a:p>
                      <a:endParaRPr lang="en-GB" sz="2200" dirty="0">
                        <a:solidFill>
                          <a:schemeClr val="accent5">
                            <a:lumMod val="50000"/>
                          </a:schemeClr>
                        </a:solidFill>
                      </a:endParaRPr>
                    </a:p>
                  </a:txBody>
                  <a:tcPr>
                    <a:solidFill>
                      <a:schemeClr val="accent4">
                        <a:lumMod val="20000"/>
                        <a:lumOff val="80000"/>
                      </a:schemeClr>
                    </a:solidFill>
                  </a:tcPr>
                </a:tc>
                <a:tc>
                  <a:txBody>
                    <a:bodyPr/>
                    <a:lstStyle/>
                    <a:p>
                      <a:endParaRPr lang="en-GB" sz="2200">
                        <a:solidFill>
                          <a:schemeClr val="accent5">
                            <a:lumMod val="50000"/>
                          </a:schemeClr>
                        </a:solidFill>
                      </a:endParaRPr>
                    </a:p>
                  </a:txBody>
                  <a:tcPr>
                    <a:solidFill>
                      <a:schemeClr val="accent4">
                        <a:lumMod val="20000"/>
                        <a:lumOff val="80000"/>
                      </a:schemeClr>
                    </a:solidFill>
                  </a:tcPr>
                </a:tc>
                <a:tc>
                  <a:txBody>
                    <a:bodyPr/>
                    <a:lstStyle/>
                    <a:p>
                      <a:endParaRPr lang="en-GB" sz="2200" dirty="0">
                        <a:solidFill>
                          <a:schemeClr val="accent5">
                            <a:lumMod val="50000"/>
                          </a:schemeClr>
                        </a:solidFill>
                      </a:endParaRPr>
                    </a:p>
                  </a:txBody>
                  <a:tcP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1902630077"/>
                  </a:ext>
                </a:extLst>
              </a:tr>
            </a:tbl>
          </a:graphicData>
        </a:graphic>
      </p:graphicFrame>
      <p:pic>
        <p:nvPicPr>
          <p:cNvPr id="24" name="Picture 2" descr="http://www.clker.com/cliparts/j/p/l/D/8/K/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55758" y="2551837"/>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2" descr="http://www.clker.com/cliparts/j/p/l/D/8/K/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36107" y="3100384"/>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2" descr="http://www.clker.com/cliparts/j/p/l/D/8/K/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36107" y="3636701"/>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2" descr="http://www.clker.com/cliparts/j/p/l/D/8/K/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55758" y="4176635"/>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2" descr="http://www.clker.com/cliparts/j/p/l/D/8/K/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36107" y="5309267"/>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2" descr="http://www.clker.com/cliparts/j/p/l/D/8/K/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55758" y="4693864"/>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5500426" y="2535652"/>
            <a:ext cx="1674025" cy="461665"/>
          </a:xfrm>
          <a:prstGeom prst="rect">
            <a:avLst/>
          </a:prstGeom>
          <a:noFill/>
        </p:spPr>
        <p:txBody>
          <a:bodyPr wrap="square" rtlCol="0">
            <a:spAutoFit/>
          </a:bodyPr>
          <a:lstStyle/>
          <a:p>
            <a:pPr algn="l"/>
            <a:r>
              <a:rPr lang="en-US" sz="2400" dirty="0">
                <a:solidFill>
                  <a:srgbClr val="002060"/>
                </a:solidFill>
              </a:rPr>
              <a:t>friends (f)</a:t>
            </a:r>
          </a:p>
        </p:txBody>
      </p:sp>
      <p:sp>
        <p:nvSpPr>
          <p:cNvPr id="6" name="TextBox 5"/>
          <p:cNvSpPr txBox="1"/>
          <p:nvPr/>
        </p:nvSpPr>
        <p:spPr>
          <a:xfrm>
            <a:off x="8196466" y="2535652"/>
            <a:ext cx="2097341" cy="461850"/>
          </a:xfrm>
          <a:prstGeom prst="rect">
            <a:avLst/>
          </a:prstGeom>
          <a:noFill/>
        </p:spPr>
        <p:txBody>
          <a:bodyPr wrap="square" rtlCol="0">
            <a:spAutoFit/>
          </a:bodyPr>
          <a:lstStyle/>
          <a:p>
            <a:pPr algn="l"/>
            <a:r>
              <a:rPr lang="en-US" sz="2400" dirty="0">
                <a:solidFill>
                  <a:srgbClr val="002060"/>
                </a:solidFill>
              </a:rPr>
              <a:t>not bad</a:t>
            </a:r>
          </a:p>
        </p:txBody>
      </p:sp>
      <p:sp>
        <p:nvSpPr>
          <p:cNvPr id="30" name="TextBox 29"/>
          <p:cNvSpPr txBox="1"/>
          <p:nvPr/>
        </p:nvSpPr>
        <p:spPr>
          <a:xfrm>
            <a:off x="5500426" y="3060263"/>
            <a:ext cx="1597058" cy="461665"/>
          </a:xfrm>
          <a:prstGeom prst="rect">
            <a:avLst/>
          </a:prstGeom>
          <a:noFill/>
        </p:spPr>
        <p:txBody>
          <a:bodyPr wrap="square" rtlCol="0">
            <a:spAutoFit/>
          </a:bodyPr>
          <a:lstStyle/>
          <a:p>
            <a:pPr algn="l"/>
            <a:r>
              <a:rPr lang="en-US" sz="2400" dirty="0">
                <a:solidFill>
                  <a:srgbClr val="002060"/>
                </a:solidFill>
              </a:rPr>
              <a:t>boyfriend</a:t>
            </a:r>
          </a:p>
        </p:txBody>
      </p:sp>
      <p:sp>
        <p:nvSpPr>
          <p:cNvPr id="31" name="TextBox 30"/>
          <p:cNvSpPr txBox="1"/>
          <p:nvPr/>
        </p:nvSpPr>
        <p:spPr>
          <a:xfrm>
            <a:off x="8226969" y="3098657"/>
            <a:ext cx="1423883" cy="461665"/>
          </a:xfrm>
          <a:prstGeom prst="rect">
            <a:avLst/>
          </a:prstGeom>
          <a:noFill/>
        </p:spPr>
        <p:txBody>
          <a:bodyPr wrap="square" rtlCol="0">
            <a:spAutoFit/>
          </a:bodyPr>
          <a:lstStyle/>
          <a:p>
            <a:pPr algn="l"/>
            <a:r>
              <a:rPr lang="en-US" sz="2400" dirty="0">
                <a:solidFill>
                  <a:srgbClr val="002060"/>
                </a:solidFill>
              </a:rPr>
              <a:t>strong</a:t>
            </a:r>
          </a:p>
        </p:txBody>
      </p:sp>
      <p:sp>
        <p:nvSpPr>
          <p:cNvPr id="32" name="TextBox 31"/>
          <p:cNvSpPr txBox="1"/>
          <p:nvPr/>
        </p:nvSpPr>
        <p:spPr>
          <a:xfrm>
            <a:off x="5475275" y="3625256"/>
            <a:ext cx="2232033" cy="461665"/>
          </a:xfrm>
          <a:prstGeom prst="rect">
            <a:avLst/>
          </a:prstGeom>
          <a:noFill/>
        </p:spPr>
        <p:txBody>
          <a:bodyPr wrap="square" rtlCol="0">
            <a:spAutoFit/>
          </a:bodyPr>
          <a:lstStyle/>
          <a:p>
            <a:pPr algn="l"/>
            <a:r>
              <a:rPr lang="en-US" sz="2400" dirty="0">
                <a:solidFill>
                  <a:srgbClr val="002060"/>
                </a:solidFill>
              </a:rPr>
              <a:t>grandparents</a:t>
            </a:r>
          </a:p>
        </p:txBody>
      </p:sp>
      <p:sp>
        <p:nvSpPr>
          <p:cNvPr id="33" name="TextBox 32"/>
          <p:cNvSpPr txBox="1"/>
          <p:nvPr/>
        </p:nvSpPr>
        <p:spPr>
          <a:xfrm>
            <a:off x="8176048" y="3636701"/>
            <a:ext cx="2078099" cy="461665"/>
          </a:xfrm>
          <a:prstGeom prst="rect">
            <a:avLst/>
          </a:prstGeom>
          <a:noFill/>
        </p:spPr>
        <p:txBody>
          <a:bodyPr wrap="square" rtlCol="0">
            <a:spAutoFit/>
          </a:bodyPr>
          <a:lstStyle/>
          <a:p>
            <a:pPr algn="l"/>
            <a:r>
              <a:rPr lang="en-US" sz="2400" dirty="0">
                <a:solidFill>
                  <a:srgbClr val="002060"/>
                </a:solidFill>
              </a:rPr>
              <a:t>not boring</a:t>
            </a:r>
          </a:p>
        </p:txBody>
      </p:sp>
      <p:sp>
        <p:nvSpPr>
          <p:cNvPr id="34" name="TextBox 33"/>
          <p:cNvSpPr txBox="1"/>
          <p:nvPr/>
        </p:nvSpPr>
        <p:spPr>
          <a:xfrm>
            <a:off x="5472587" y="4155017"/>
            <a:ext cx="1558575" cy="461665"/>
          </a:xfrm>
          <a:prstGeom prst="rect">
            <a:avLst/>
          </a:prstGeom>
          <a:noFill/>
        </p:spPr>
        <p:txBody>
          <a:bodyPr wrap="square" rtlCol="0">
            <a:spAutoFit/>
          </a:bodyPr>
          <a:lstStyle/>
          <a:p>
            <a:pPr algn="l"/>
            <a:r>
              <a:rPr lang="en-US" sz="2400" dirty="0">
                <a:solidFill>
                  <a:srgbClr val="002060"/>
                </a:solidFill>
              </a:rPr>
              <a:t>mother</a:t>
            </a:r>
          </a:p>
        </p:txBody>
      </p:sp>
      <p:sp>
        <p:nvSpPr>
          <p:cNvPr id="35" name="TextBox 34"/>
          <p:cNvSpPr txBox="1"/>
          <p:nvPr/>
        </p:nvSpPr>
        <p:spPr>
          <a:xfrm>
            <a:off x="8226969" y="4186961"/>
            <a:ext cx="2828524" cy="461665"/>
          </a:xfrm>
          <a:prstGeom prst="rect">
            <a:avLst/>
          </a:prstGeom>
          <a:noFill/>
        </p:spPr>
        <p:txBody>
          <a:bodyPr wrap="square" rtlCol="0">
            <a:spAutoFit/>
          </a:bodyPr>
          <a:lstStyle/>
          <a:p>
            <a:pPr algn="l"/>
            <a:r>
              <a:rPr lang="en-US" sz="2400" dirty="0">
                <a:solidFill>
                  <a:schemeClr val="accent5">
                    <a:lumMod val="50000"/>
                  </a:schemeClr>
                </a:solidFill>
              </a:rPr>
              <a:t>well-known</a:t>
            </a:r>
          </a:p>
        </p:txBody>
      </p:sp>
      <p:sp>
        <p:nvSpPr>
          <p:cNvPr id="36" name="TextBox 35"/>
          <p:cNvSpPr txBox="1"/>
          <p:nvPr/>
        </p:nvSpPr>
        <p:spPr>
          <a:xfrm>
            <a:off x="5482215" y="4723983"/>
            <a:ext cx="2693833" cy="461665"/>
          </a:xfrm>
          <a:prstGeom prst="rect">
            <a:avLst/>
          </a:prstGeom>
          <a:noFill/>
        </p:spPr>
        <p:txBody>
          <a:bodyPr wrap="square" rtlCol="0">
            <a:spAutoFit/>
          </a:bodyPr>
          <a:lstStyle/>
          <a:p>
            <a:pPr algn="l"/>
            <a:r>
              <a:rPr lang="en-US" sz="2400" dirty="0">
                <a:solidFill>
                  <a:srgbClr val="002060"/>
                </a:solidFill>
              </a:rPr>
              <a:t>uncles </a:t>
            </a:r>
          </a:p>
        </p:txBody>
      </p:sp>
      <p:sp>
        <p:nvSpPr>
          <p:cNvPr id="37" name="TextBox 36"/>
          <p:cNvSpPr txBox="1"/>
          <p:nvPr/>
        </p:nvSpPr>
        <p:spPr>
          <a:xfrm>
            <a:off x="8275322" y="4723983"/>
            <a:ext cx="1327675" cy="461665"/>
          </a:xfrm>
          <a:prstGeom prst="rect">
            <a:avLst/>
          </a:prstGeom>
          <a:noFill/>
        </p:spPr>
        <p:txBody>
          <a:bodyPr wrap="square" rtlCol="0">
            <a:spAutoFit/>
          </a:bodyPr>
          <a:lstStyle/>
          <a:p>
            <a:pPr algn="l"/>
            <a:r>
              <a:rPr lang="en-US" sz="2400" dirty="0">
                <a:solidFill>
                  <a:srgbClr val="002060"/>
                </a:solidFill>
              </a:rPr>
              <a:t>fun</a:t>
            </a:r>
          </a:p>
        </p:txBody>
      </p:sp>
      <p:sp>
        <p:nvSpPr>
          <p:cNvPr id="38" name="TextBox 37"/>
          <p:cNvSpPr txBox="1"/>
          <p:nvPr/>
        </p:nvSpPr>
        <p:spPr>
          <a:xfrm>
            <a:off x="5482213" y="5253744"/>
            <a:ext cx="2655350" cy="461665"/>
          </a:xfrm>
          <a:prstGeom prst="rect">
            <a:avLst/>
          </a:prstGeom>
          <a:noFill/>
        </p:spPr>
        <p:txBody>
          <a:bodyPr wrap="square" rtlCol="0">
            <a:spAutoFit/>
          </a:bodyPr>
          <a:lstStyle/>
          <a:p>
            <a:pPr algn="l"/>
            <a:r>
              <a:rPr lang="en-US" sz="2400" dirty="0">
                <a:solidFill>
                  <a:srgbClr val="002060"/>
                </a:solidFill>
              </a:rPr>
              <a:t>grandmother</a:t>
            </a:r>
          </a:p>
        </p:txBody>
      </p:sp>
      <p:sp>
        <p:nvSpPr>
          <p:cNvPr id="39" name="TextBox 38"/>
          <p:cNvSpPr txBox="1"/>
          <p:nvPr/>
        </p:nvSpPr>
        <p:spPr>
          <a:xfrm>
            <a:off x="8226969" y="5245092"/>
            <a:ext cx="1654784" cy="461665"/>
          </a:xfrm>
          <a:prstGeom prst="rect">
            <a:avLst/>
          </a:prstGeom>
          <a:noFill/>
        </p:spPr>
        <p:txBody>
          <a:bodyPr wrap="square" rtlCol="0">
            <a:spAutoFit/>
          </a:bodyPr>
          <a:lstStyle/>
          <a:p>
            <a:pPr algn="l"/>
            <a:r>
              <a:rPr lang="en-US" sz="2400" dirty="0">
                <a:solidFill>
                  <a:srgbClr val="002060"/>
                </a:solidFill>
              </a:rPr>
              <a:t>great</a:t>
            </a:r>
          </a:p>
        </p:txBody>
      </p:sp>
      <p:sp>
        <p:nvSpPr>
          <p:cNvPr id="22" name="Rounded Rectangle 11">
            <a:extLst>
              <a:ext uri="{FF2B5EF4-FFF2-40B4-BE49-F238E27FC236}">
                <a16:creationId xmlns:a16="http://schemas.microsoft.com/office/drawing/2014/main" id="{A316DD52-7894-4A75-969C-CA0645DA2978}"/>
              </a:ext>
            </a:extLst>
          </p:cNvPr>
          <p:cNvSpPr/>
          <p:nvPr/>
        </p:nvSpPr>
        <p:spPr>
          <a:xfrm>
            <a:off x="10490200" y="258166"/>
            <a:ext cx="14379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7877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30" grpId="0"/>
      <p:bldP spid="31" grpId="0"/>
      <p:bldP spid="32" grpId="0"/>
      <p:bldP spid="33" grpId="0"/>
      <p:bldP spid="34" grpId="0"/>
      <p:bldP spid="35" grpId="0"/>
      <p:bldP spid="36" grpId="0"/>
      <p:bldP spid="37" grpId="0"/>
      <p:bldP spid="38" grpId="0"/>
      <p:bldP spid="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3674806" cy="604683"/>
          </a:xfrm>
        </p:spPr>
        <p:txBody>
          <a:bodyPr>
            <a:normAutofit fontScale="90000"/>
          </a:bodyPr>
          <a:lstStyle/>
          <a:p>
            <a:r>
              <a:rPr lang="en-GB" sz="2800" b="1" dirty="0" err="1"/>
              <a:t>Respuestas</a:t>
            </a:r>
            <a:r>
              <a:rPr lang="en-GB" sz="2800" b="1" dirty="0"/>
              <a:t>: Persona B</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77700922"/>
              </p:ext>
            </p:extLst>
          </p:nvPr>
        </p:nvGraphicFramePr>
        <p:xfrm>
          <a:off x="453103" y="1002174"/>
          <a:ext cx="11196484" cy="4839824"/>
        </p:xfrm>
        <a:graphic>
          <a:graphicData uri="http://schemas.openxmlformats.org/drawingml/2006/table">
            <a:tbl>
              <a:tblPr firstRow="1" bandRow="1">
                <a:tableStyleId>{5940675A-B579-460E-94D1-54222C63F5DA}</a:tableStyleId>
              </a:tblPr>
              <a:tblGrid>
                <a:gridCol w="461297">
                  <a:extLst>
                    <a:ext uri="{9D8B030D-6E8A-4147-A177-3AD203B41FA5}">
                      <a16:colId xmlns:a16="http://schemas.microsoft.com/office/drawing/2014/main" val="2903726284"/>
                    </a:ext>
                  </a:extLst>
                </a:gridCol>
                <a:gridCol w="2070100">
                  <a:extLst>
                    <a:ext uri="{9D8B030D-6E8A-4147-A177-3AD203B41FA5}">
                      <a16:colId xmlns:a16="http://schemas.microsoft.com/office/drawing/2014/main" val="2338962565"/>
                    </a:ext>
                  </a:extLst>
                </a:gridCol>
                <a:gridCol w="2338029">
                  <a:extLst>
                    <a:ext uri="{9D8B030D-6E8A-4147-A177-3AD203B41FA5}">
                      <a16:colId xmlns:a16="http://schemas.microsoft.com/office/drawing/2014/main" val="200177484"/>
                    </a:ext>
                  </a:extLst>
                </a:gridCol>
                <a:gridCol w="2625213">
                  <a:extLst>
                    <a:ext uri="{9D8B030D-6E8A-4147-A177-3AD203B41FA5}">
                      <a16:colId xmlns:a16="http://schemas.microsoft.com/office/drawing/2014/main" val="2936910266"/>
                    </a:ext>
                  </a:extLst>
                </a:gridCol>
                <a:gridCol w="3701845">
                  <a:extLst>
                    <a:ext uri="{9D8B030D-6E8A-4147-A177-3AD203B41FA5}">
                      <a16:colId xmlns:a16="http://schemas.microsoft.com/office/drawing/2014/main" val="1305168479"/>
                    </a:ext>
                  </a:extLst>
                </a:gridCol>
              </a:tblGrid>
              <a:tr h="1451948">
                <a:tc>
                  <a:txBody>
                    <a:bodyPr/>
                    <a:lstStyle/>
                    <a:p>
                      <a:endParaRPr lang="en-GB" sz="2200" b="1" dirty="0">
                        <a:solidFill>
                          <a:schemeClr val="accent5">
                            <a:lumMod val="50000"/>
                          </a:schemeClr>
                        </a:solidFill>
                      </a:endParaRPr>
                    </a:p>
                  </a:txBody>
                  <a:tcPr/>
                </a:tc>
                <a:tc>
                  <a:txBody>
                    <a:bodyPr/>
                    <a:lstStyle/>
                    <a:p>
                      <a:r>
                        <a:rPr lang="en-GB" sz="2200" b="1" dirty="0">
                          <a:solidFill>
                            <a:srgbClr val="002060"/>
                          </a:solidFill>
                        </a:rPr>
                        <a:t>My</a:t>
                      </a:r>
                      <a:r>
                        <a:rPr lang="en-GB" sz="2200" b="1" baseline="0" dirty="0">
                          <a:solidFill>
                            <a:srgbClr val="002060"/>
                          </a:solidFill>
                        </a:rPr>
                        <a:t> partner says ‘my’</a:t>
                      </a:r>
                      <a:endParaRPr lang="en-GB" sz="2200" b="1" dirty="0">
                        <a:solidFill>
                          <a:srgbClr val="002060"/>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rPr>
                        <a:t>My</a:t>
                      </a:r>
                      <a:r>
                        <a:rPr lang="en-GB" sz="2200" b="1" baseline="0" dirty="0">
                          <a:solidFill>
                            <a:srgbClr val="002060"/>
                          </a:solidFill>
                        </a:rPr>
                        <a:t> partner says ‘his / her’</a:t>
                      </a:r>
                      <a:endParaRPr lang="en-GB" sz="2200" b="1" dirty="0">
                        <a:solidFill>
                          <a:srgbClr val="002060"/>
                        </a:solidFill>
                      </a:endParaRPr>
                    </a:p>
                    <a:p>
                      <a:endParaRPr lang="en-GB" sz="2200" b="1" dirty="0">
                        <a:solidFill>
                          <a:srgbClr val="002060"/>
                        </a:solidFill>
                      </a:endParaRPr>
                    </a:p>
                  </a:txBody>
                  <a:tcPr>
                    <a:solidFill>
                      <a:schemeClr val="accent4">
                        <a:lumMod val="20000"/>
                        <a:lumOff val="80000"/>
                      </a:schemeClr>
                    </a:solidFill>
                  </a:tcPr>
                </a:tc>
                <a:tc>
                  <a:txBody>
                    <a:bodyPr/>
                    <a:lstStyle/>
                    <a:p>
                      <a:r>
                        <a:rPr lang="en-GB" sz="2200" b="1" dirty="0">
                          <a:solidFill>
                            <a:srgbClr val="002060"/>
                          </a:solidFill>
                        </a:rPr>
                        <a:t>¿</a:t>
                      </a:r>
                      <a:r>
                        <a:rPr lang="en-GB" sz="2200" b="1" dirty="0" err="1">
                          <a:solidFill>
                            <a:srgbClr val="002060"/>
                          </a:solidFill>
                        </a:rPr>
                        <a:t>Quién</a:t>
                      </a:r>
                      <a:r>
                        <a:rPr lang="en-GB" sz="2200" b="1" dirty="0">
                          <a:solidFill>
                            <a:srgbClr val="002060"/>
                          </a:solidFill>
                        </a:rPr>
                        <a:t> </a:t>
                      </a:r>
                      <a:r>
                        <a:rPr lang="en-GB" sz="2200" b="1" dirty="0" err="1">
                          <a:solidFill>
                            <a:srgbClr val="002060"/>
                          </a:solidFill>
                        </a:rPr>
                        <a:t>es</a:t>
                      </a:r>
                      <a:r>
                        <a:rPr lang="en-GB" sz="2200" b="1" dirty="0">
                          <a:solidFill>
                            <a:srgbClr val="002060"/>
                          </a:solidFill>
                        </a:rPr>
                        <a:t> / </a:t>
                      </a:r>
                      <a:r>
                        <a:rPr lang="en-GB" sz="2200" b="1" dirty="0" err="1">
                          <a:solidFill>
                            <a:srgbClr val="002060"/>
                          </a:solidFill>
                        </a:rPr>
                        <a:t>quiénes</a:t>
                      </a:r>
                      <a:r>
                        <a:rPr lang="en-GB" sz="2200" b="1" dirty="0">
                          <a:solidFill>
                            <a:srgbClr val="002060"/>
                          </a:solidFill>
                        </a:rPr>
                        <a:t> son</a:t>
                      </a:r>
                      <a:r>
                        <a:rPr lang="en-GB" sz="2200" b="1" baseline="0" dirty="0">
                          <a:solidFill>
                            <a:srgbClr val="002060"/>
                          </a:solidFill>
                        </a:rPr>
                        <a:t>? </a:t>
                      </a:r>
                      <a:r>
                        <a:rPr lang="en-GB" sz="2200" b="1" baseline="0" dirty="0" err="1">
                          <a:solidFill>
                            <a:srgbClr val="002060"/>
                          </a:solidFill>
                        </a:rPr>
                        <a:t>Escribe</a:t>
                      </a:r>
                      <a:r>
                        <a:rPr lang="en-GB" sz="2200" b="1" baseline="0" dirty="0">
                          <a:solidFill>
                            <a:srgbClr val="002060"/>
                          </a:solidFill>
                        </a:rPr>
                        <a:t> en </a:t>
                      </a:r>
                      <a:r>
                        <a:rPr lang="en-GB" sz="2200" b="1" baseline="0" dirty="0" err="1">
                          <a:solidFill>
                            <a:srgbClr val="002060"/>
                          </a:solidFill>
                        </a:rPr>
                        <a:t>inglés</a:t>
                      </a:r>
                      <a:endParaRPr lang="en-GB" sz="2200" b="1" dirty="0">
                        <a:solidFill>
                          <a:srgbClr val="002060"/>
                        </a:solidFill>
                      </a:endParaRPr>
                    </a:p>
                  </a:txBody>
                  <a:tcPr/>
                </a:tc>
                <a:tc>
                  <a:txBody>
                    <a:bodyPr/>
                    <a:lstStyle/>
                    <a:p>
                      <a:r>
                        <a:rPr lang="en-GB" sz="2200" b="1" dirty="0">
                          <a:solidFill>
                            <a:srgbClr val="002060"/>
                          </a:solidFill>
                        </a:rPr>
                        <a:t>¿</a:t>
                      </a:r>
                      <a:r>
                        <a:rPr lang="en-GB" sz="2200" b="1" dirty="0" err="1">
                          <a:solidFill>
                            <a:srgbClr val="002060"/>
                          </a:solidFill>
                        </a:rPr>
                        <a:t>Cómo</a:t>
                      </a:r>
                      <a:r>
                        <a:rPr lang="en-GB" sz="2200" b="1" dirty="0">
                          <a:solidFill>
                            <a:srgbClr val="002060"/>
                          </a:solidFill>
                        </a:rPr>
                        <a:t> </a:t>
                      </a:r>
                      <a:r>
                        <a:rPr lang="en-GB" sz="2200" b="1" dirty="0" err="1">
                          <a:solidFill>
                            <a:srgbClr val="002060"/>
                          </a:solidFill>
                        </a:rPr>
                        <a:t>es</a:t>
                      </a:r>
                      <a:r>
                        <a:rPr lang="en-GB" sz="2200" b="1" dirty="0">
                          <a:solidFill>
                            <a:srgbClr val="002060"/>
                          </a:solidFill>
                        </a:rPr>
                        <a:t> / </a:t>
                      </a:r>
                      <a:r>
                        <a:rPr lang="en-GB" sz="2200" b="1" dirty="0" err="1">
                          <a:solidFill>
                            <a:srgbClr val="002060"/>
                          </a:solidFill>
                        </a:rPr>
                        <a:t>cómo</a:t>
                      </a:r>
                      <a:r>
                        <a:rPr lang="en-GB" sz="2200" b="1" dirty="0">
                          <a:solidFill>
                            <a:srgbClr val="002060"/>
                          </a:solidFill>
                        </a:rPr>
                        <a:t> son? </a:t>
                      </a:r>
                      <a:r>
                        <a:rPr lang="en-GB" sz="2200" b="1" dirty="0" err="1">
                          <a:solidFill>
                            <a:srgbClr val="002060"/>
                          </a:solidFill>
                        </a:rPr>
                        <a:t>Escribe</a:t>
                      </a:r>
                      <a:r>
                        <a:rPr lang="en-GB" sz="2200" b="1" dirty="0">
                          <a:solidFill>
                            <a:srgbClr val="002060"/>
                          </a:solidFill>
                        </a:rPr>
                        <a:t> en </a:t>
                      </a:r>
                      <a:r>
                        <a:rPr lang="en-GB" sz="2200" b="1" dirty="0" err="1">
                          <a:solidFill>
                            <a:srgbClr val="002060"/>
                          </a:solidFill>
                        </a:rPr>
                        <a:t>inglés</a:t>
                      </a:r>
                      <a:endParaRPr lang="en-GB" sz="2200" b="1" baseline="0" dirty="0">
                        <a:solidFill>
                          <a:srgbClr val="002060"/>
                        </a:solidFill>
                      </a:endParaRPr>
                    </a:p>
                  </a:txBody>
                  <a:tcPr/>
                </a:tc>
                <a:extLst>
                  <a:ext uri="{0D108BD9-81ED-4DB2-BD59-A6C34878D82A}">
                    <a16:rowId xmlns:a16="http://schemas.microsoft.com/office/drawing/2014/main" val="2537293793"/>
                  </a:ext>
                </a:extLst>
              </a:tr>
              <a:tr h="564646">
                <a:tc>
                  <a:txBody>
                    <a:bodyPr/>
                    <a:lstStyle/>
                    <a:p>
                      <a:r>
                        <a:rPr lang="en-GB" sz="2200" b="1" dirty="0">
                          <a:solidFill>
                            <a:schemeClr val="accent5">
                              <a:lumMod val="50000"/>
                            </a:schemeClr>
                          </a:solidFill>
                        </a:rPr>
                        <a:t>1.</a:t>
                      </a:r>
                    </a:p>
                  </a:txBody>
                  <a:tcPr/>
                </a:tc>
                <a:tc>
                  <a:txBody>
                    <a:bodyPr/>
                    <a:lstStyle/>
                    <a:p>
                      <a:endParaRPr lang="en-GB" sz="2200" dirty="0">
                        <a:solidFill>
                          <a:schemeClr val="accent5">
                            <a:lumMod val="50000"/>
                          </a:schemeClr>
                        </a:solidFill>
                      </a:endParaRPr>
                    </a:p>
                  </a:txBody>
                  <a:tcPr>
                    <a:solidFill>
                      <a:schemeClr val="accent4">
                        <a:lumMod val="20000"/>
                        <a:lumOff val="80000"/>
                      </a:schemeClr>
                    </a:solidFill>
                  </a:tcPr>
                </a:tc>
                <a:tc>
                  <a:txBody>
                    <a:bodyPr/>
                    <a:lstStyle/>
                    <a:p>
                      <a:endParaRPr lang="en-GB" sz="2200" dirty="0">
                        <a:solidFill>
                          <a:schemeClr val="accent5">
                            <a:lumMod val="50000"/>
                          </a:schemeClr>
                        </a:solidFill>
                      </a:endParaRPr>
                    </a:p>
                  </a:txBody>
                  <a:tcPr>
                    <a:solidFill>
                      <a:schemeClr val="accent4">
                        <a:lumMod val="20000"/>
                        <a:lumOff val="80000"/>
                      </a:schemeClr>
                    </a:solidFill>
                  </a:tcPr>
                </a:tc>
                <a:tc>
                  <a:txBody>
                    <a:bodyPr/>
                    <a:lstStyle/>
                    <a:p>
                      <a:endParaRPr lang="en-GB" sz="2200" dirty="0">
                        <a:solidFill>
                          <a:schemeClr val="accent5">
                            <a:lumMod val="50000"/>
                          </a:schemeClr>
                        </a:solidFill>
                      </a:endParaRPr>
                    </a:p>
                  </a:txBody>
                  <a:tcP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2716839173"/>
                  </a:ext>
                </a:extLst>
              </a:tr>
              <a:tr h="564646">
                <a:tc>
                  <a:txBody>
                    <a:bodyPr/>
                    <a:lstStyle/>
                    <a:p>
                      <a:r>
                        <a:rPr lang="en-GB" sz="2200" b="1" dirty="0">
                          <a:solidFill>
                            <a:schemeClr val="accent5">
                              <a:lumMod val="50000"/>
                            </a:schemeClr>
                          </a:solidFill>
                        </a:rPr>
                        <a:t>2.</a:t>
                      </a:r>
                    </a:p>
                  </a:txBody>
                  <a:tcPr/>
                </a:tc>
                <a:tc>
                  <a:txBody>
                    <a:bodyPr/>
                    <a:lstStyle/>
                    <a:p>
                      <a:endParaRPr lang="en-GB" sz="2200" dirty="0">
                        <a:solidFill>
                          <a:schemeClr val="accent5">
                            <a:lumMod val="50000"/>
                          </a:schemeClr>
                        </a:solidFill>
                      </a:endParaRPr>
                    </a:p>
                  </a:txBody>
                  <a:tcPr>
                    <a:solidFill>
                      <a:schemeClr val="accent4">
                        <a:lumMod val="20000"/>
                        <a:lumOff val="80000"/>
                      </a:schemeClr>
                    </a:solidFill>
                  </a:tcPr>
                </a:tc>
                <a:tc>
                  <a:txBody>
                    <a:bodyPr/>
                    <a:lstStyle/>
                    <a:p>
                      <a:endParaRPr lang="en-GB" sz="2200">
                        <a:solidFill>
                          <a:schemeClr val="accent5">
                            <a:lumMod val="50000"/>
                          </a:schemeClr>
                        </a:solidFill>
                      </a:endParaRPr>
                    </a:p>
                  </a:txBody>
                  <a:tcPr>
                    <a:solidFill>
                      <a:schemeClr val="accent4">
                        <a:lumMod val="20000"/>
                        <a:lumOff val="80000"/>
                      </a:schemeClr>
                    </a:solidFill>
                  </a:tcPr>
                </a:tc>
                <a:tc>
                  <a:txBody>
                    <a:bodyPr/>
                    <a:lstStyle/>
                    <a:p>
                      <a:endParaRPr lang="en-GB" sz="2200">
                        <a:solidFill>
                          <a:schemeClr val="accent5">
                            <a:lumMod val="50000"/>
                          </a:schemeClr>
                        </a:solidFill>
                      </a:endParaRPr>
                    </a:p>
                  </a:txBody>
                  <a:tcP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906388409"/>
                  </a:ext>
                </a:extLst>
              </a:tr>
              <a:tr h="564646">
                <a:tc>
                  <a:txBody>
                    <a:bodyPr/>
                    <a:lstStyle/>
                    <a:p>
                      <a:r>
                        <a:rPr lang="en-GB" sz="2200" b="1" dirty="0">
                          <a:solidFill>
                            <a:schemeClr val="accent5">
                              <a:lumMod val="50000"/>
                            </a:schemeClr>
                          </a:solidFill>
                        </a:rPr>
                        <a:t>3.</a:t>
                      </a:r>
                    </a:p>
                  </a:txBody>
                  <a:tcPr/>
                </a:tc>
                <a:tc>
                  <a:txBody>
                    <a:bodyPr/>
                    <a:lstStyle/>
                    <a:p>
                      <a:endParaRPr lang="en-GB" sz="2200">
                        <a:solidFill>
                          <a:schemeClr val="accent5">
                            <a:lumMod val="50000"/>
                          </a:schemeClr>
                        </a:solidFill>
                      </a:endParaRPr>
                    </a:p>
                  </a:txBody>
                  <a:tcPr>
                    <a:solidFill>
                      <a:schemeClr val="accent4">
                        <a:lumMod val="20000"/>
                        <a:lumOff val="80000"/>
                      </a:schemeClr>
                    </a:solidFill>
                  </a:tcPr>
                </a:tc>
                <a:tc>
                  <a:txBody>
                    <a:bodyPr/>
                    <a:lstStyle/>
                    <a:p>
                      <a:endParaRPr lang="en-GB" sz="2200" dirty="0">
                        <a:solidFill>
                          <a:schemeClr val="accent5">
                            <a:lumMod val="50000"/>
                          </a:schemeClr>
                        </a:solidFill>
                      </a:endParaRPr>
                    </a:p>
                  </a:txBody>
                  <a:tcPr>
                    <a:solidFill>
                      <a:schemeClr val="accent4">
                        <a:lumMod val="20000"/>
                        <a:lumOff val="80000"/>
                      </a:schemeClr>
                    </a:solidFill>
                  </a:tcPr>
                </a:tc>
                <a:tc>
                  <a:txBody>
                    <a:bodyPr/>
                    <a:lstStyle/>
                    <a:p>
                      <a:endParaRPr lang="en-GB" sz="2200">
                        <a:solidFill>
                          <a:schemeClr val="accent5">
                            <a:lumMod val="50000"/>
                          </a:schemeClr>
                        </a:solidFill>
                      </a:endParaRPr>
                    </a:p>
                  </a:txBody>
                  <a:tcPr/>
                </a:tc>
                <a:tc>
                  <a:txBody>
                    <a:bodyPr/>
                    <a:lstStyle/>
                    <a:p>
                      <a:endParaRPr lang="en-GB" sz="2200">
                        <a:solidFill>
                          <a:schemeClr val="accent5">
                            <a:lumMod val="50000"/>
                          </a:schemeClr>
                        </a:solidFill>
                      </a:endParaRPr>
                    </a:p>
                  </a:txBody>
                  <a:tcPr/>
                </a:tc>
                <a:extLst>
                  <a:ext uri="{0D108BD9-81ED-4DB2-BD59-A6C34878D82A}">
                    <a16:rowId xmlns:a16="http://schemas.microsoft.com/office/drawing/2014/main" val="956742032"/>
                  </a:ext>
                </a:extLst>
              </a:tr>
              <a:tr h="564646">
                <a:tc>
                  <a:txBody>
                    <a:bodyPr/>
                    <a:lstStyle/>
                    <a:p>
                      <a:r>
                        <a:rPr lang="en-GB" sz="2200" b="1" dirty="0">
                          <a:solidFill>
                            <a:schemeClr val="accent5">
                              <a:lumMod val="50000"/>
                            </a:schemeClr>
                          </a:solidFill>
                        </a:rPr>
                        <a:t>4.</a:t>
                      </a:r>
                    </a:p>
                  </a:txBody>
                  <a:tcPr/>
                </a:tc>
                <a:tc>
                  <a:txBody>
                    <a:bodyPr/>
                    <a:lstStyle/>
                    <a:p>
                      <a:endParaRPr lang="en-GB" sz="2200" dirty="0">
                        <a:solidFill>
                          <a:schemeClr val="accent5">
                            <a:lumMod val="50000"/>
                          </a:schemeClr>
                        </a:solidFill>
                      </a:endParaRPr>
                    </a:p>
                  </a:txBody>
                  <a:tcPr>
                    <a:solidFill>
                      <a:schemeClr val="accent4">
                        <a:lumMod val="20000"/>
                        <a:lumOff val="80000"/>
                      </a:schemeClr>
                    </a:solidFill>
                  </a:tcPr>
                </a:tc>
                <a:tc>
                  <a:txBody>
                    <a:bodyPr/>
                    <a:lstStyle/>
                    <a:p>
                      <a:endParaRPr lang="en-GB" sz="2200">
                        <a:solidFill>
                          <a:schemeClr val="accent5">
                            <a:lumMod val="50000"/>
                          </a:schemeClr>
                        </a:solidFill>
                      </a:endParaRPr>
                    </a:p>
                  </a:txBody>
                  <a:tcPr>
                    <a:solidFill>
                      <a:schemeClr val="accent4">
                        <a:lumMod val="20000"/>
                        <a:lumOff val="80000"/>
                      </a:schemeClr>
                    </a:solidFill>
                  </a:tcPr>
                </a:tc>
                <a:tc>
                  <a:txBody>
                    <a:bodyPr/>
                    <a:lstStyle/>
                    <a:p>
                      <a:endParaRPr lang="en-GB" sz="2200">
                        <a:solidFill>
                          <a:schemeClr val="accent5">
                            <a:lumMod val="50000"/>
                          </a:schemeClr>
                        </a:solidFill>
                      </a:endParaRPr>
                    </a:p>
                  </a:txBody>
                  <a:tcPr/>
                </a:tc>
                <a:tc>
                  <a:txBody>
                    <a:bodyPr/>
                    <a:lstStyle/>
                    <a:p>
                      <a:endParaRPr lang="en-GB" sz="2200">
                        <a:solidFill>
                          <a:schemeClr val="accent5">
                            <a:lumMod val="50000"/>
                          </a:schemeClr>
                        </a:solidFill>
                      </a:endParaRPr>
                    </a:p>
                  </a:txBody>
                  <a:tcPr/>
                </a:tc>
                <a:extLst>
                  <a:ext uri="{0D108BD9-81ED-4DB2-BD59-A6C34878D82A}">
                    <a16:rowId xmlns:a16="http://schemas.microsoft.com/office/drawing/2014/main" val="4274100730"/>
                  </a:ext>
                </a:extLst>
              </a:tr>
              <a:tr h="564646">
                <a:tc>
                  <a:txBody>
                    <a:bodyPr/>
                    <a:lstStyle/>
                    <a:p>
                      <a:r>
                        <a:rPr lang="en-GB" sz="2200" b="1" dirty="0">
                          <a:solidFill>
                            <a:schemeClr val="accent5">
                              <a:lumMod val="50000"/>
                            </a:schemeClr>
                          </a:solidFill>
                        </a:rPr>
                        <a:t>5.</a:t>
                      </a:r>
                    </a:p>
                  </a:txBody>
                  <a:tcPr/>
                </a:tc>
                <a:tc>
                  <a:txBody>
                    <a:bodyPr/>
                    <a:lstStyle/>
                    <a:p>
                      <a:endParaRPr lang="en-GB" sz="2200">
                        <a:solidFill>
                          <a:schemeClr val="accent5">
                            <a:lumMod val="50000"/>
                          </a:schemeClr>
                        </a:solidFill>
                      </a:endParaRPr>
                    </a:p>
                  </a:txBody>
                  <a:tcPr>
                    <a:solidFill>
                      <a:schemeClr val="accent4">
                        <a:lumMod val="20000"/>
                        <a:lumOff val="80000"/>
                      </a:schemeClr>
                    </a:solidFill>
                  </a:tcPr>
                </a:tc>
                <a:tc>
                  <a:txBody>
                    <a:bodyPr/>
                    <a:lstStyle/>
                    <a:p>
                      <a:endParaRPr lang="en-GB" sz="2200">
                        <a:solidFill>
                          <a:schemeClr val="accent5">
                            <a:lumMod val="50000"/>
                          </a:schemeClr>
                        </a:solidFill>
                      </a:endParaRPr>
                    </a:p>
                  </a:txBody>
                  <a:tcPr>
                    <a:solidFill>
                      <a:schemeClr val="accent4">
                        <a:lumMod val="20000"/>
                        <a:lumOff val="80000"/>
                      </a:schemeClr>
                    </a:solidFill>
                  </a:tcPr>
                </a:tc>
                <a:tc>
                  <a:txBody>
                    <a:bodyPr/>
                    <a:lstStyle/>
                    <a:p>
                      <a:endParaRPr lang="en-GB" sz="2200">
                        <a:solidFill>
                          <a:schemeClr val="accent5">
                            <a:lumMod val="50000"/>
                          </a:schemeClr>
                        </a:solidFill>
                      </a:endParaRPr>
                    </a:p>
                  </a:txBody>
                  <a:tcP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1518342106"/>
                  </a:ext>
                </a:extLst>
              </a:tr>
              <a:tr h="564646">
                <a:tc>
                  <a:txBody>
                    <a:bodyPr/>
                    <a:lstStyle/>
                    <a:p>
                      <a:r>
                        <a:rPr lang="en-GB" sz="2200" b="1" dirty="0">
                          <a:solidFill>
                            <a:schemeClr val="accent5">
                              <a:lumMod val="50000"/>
                            </a:schemeClr>
                          </a:solidFill>
                        </a:rPr>
                        <a:t>6. </a:t>
                      </a:r>
                    </a:p>
                  </a:txBody>
                  <a:tcPr/>
                </a:tc>
                <a:tc>
                  <a:txBody>
                    <a:bodyPr/>
                    <a:lstStyle/>
                    <a:p>
                      <a:endParaRPr lang="en-GB" sz="2200" dirty="0">
                        <a:solidFill>
                          <a:schemeClr val="accent5">
                            <a:lumMod val="50000"/>
                          </a:schemeClr>
                        </a:solidFill>
                      </a:endParaRPr>
                    </a:p>
                  </a:txBody>
                  <a:tcPr>
                    <a:solidFill>
                      <a:schemeClr val="accent4">
                        <a:lumMod val="20000"/>
                        <a:lumOff val="80000"/>
                      </a:schemeClr>
                    </a:solidFill>
                  </a:tcPr>
                </a:tc>
                <a:tc>
                  <a:txBody>
                    <a:bodyPr/>
                    <a:lstStyle/>
                    <a:p>
                      <a:endParaRPr lang="en-GB" sz="2200">
                        <a:solidFill>
                          <a:schemeClr val="accent5">
                            <a:lumMod val="50000"/>
                          </a:schemeClr>
                        </a:solidFill>
                      </a:endParaRPr>
                    </a:p>
                  </a:txBody>
                  <a:tcPr>
                    <a:solidFill>
                      <a:schemeClr val="accent4">
                        <a:lumMod val="20000"/>
                        <a:lumOff val="80000"/>
                      </a:schemeClr>
                    </a:solidFill>
                  </a:tcPr>
                </a:tc>
                <a:tc>
                  <a:txBody>
                    <a:bodyPr/>
                    <a:lstStyle/>
                    <a:p>
                      <a:endParaRPr lang="en-GB" sz="2200" dirty="0">
                        <a:solidFill>
                          <a:schemeClr val="accent5">
                            <a:lumMod val="50000"/>
                          </a:schemeClr>
                        </a:solidFill>
                      </a:endParaRPr>
                    </a:p>
                  </a:txBody>
                  <a:tcP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1902630077"/>
                  </a:ext>
                </a:extLst>
              </a:tr>
            </a:tbl>
          </a:graphicData>
        </a:graphic>
      </p:graphicFrame>
      <p:pic>
        <p:nvPicPr>
          <p:cNvPr id="24" name="Picture 2" descr="http://www.clker.com/cliparts/j/p/l/D/8/K/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69422" y="2532565"/>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2" descr="http://www.clker.com/cliparts/j/p/l/D/8/K/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51229" y="3621775"/>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2" descr="http://www.clker.com/cliparts/j/p/l/D/8/K/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55058" y="4223668"/>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2" descr="http://www.clker.com/cliparts/j/p/l/D/8/K/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69422" y="4786101"/>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2" descr="http://www.clker.com/cliparts/j/p/l/D/8/K/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51229" y="5401951"/>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2" descr="http://www.clker.com/cliparts/j/p/l/D/8/K/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69422" y="3112839"/>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5413151" y="2521755"/>
            <a:ext cx="885117" cy="461665"/>
          </a:xfrm>
          <a:prstGeom prst="rect">
            <a:avLst/>
          </a:prstGeom>
          <a:noFill/>
        </p:spPr>
        <p:txBody>
          <a:bodyPr wrap="square" rtlCol="0">
            <a:spAutoFit/>
          </a:bodyPr>
          <a:lstStyle/>
          <a:p>
            <a:pPr algn="l"/>
            <a:r>
              <a:rPr lang="en-US" sz="2400" dirty="0">
                <a:solidFill>
                  <a:srgbClr val="002060"/>
                </a:solidFill>
              </a:rPr>
              <a:t>aunt</a:t>
            </a:r>
          </a:p>
        </p:txBody>
      </p:sp>
      <p:sp>
        <p:nvSpPr>
          <p:cNvPr id="6" name="TextBox 5"/>
          <p:cNvSpPr txBox="1"/>
          <p:nvPr/>
        </p:nvSpPr>
        <p:spPr>
          <a:xfrm>
            <a:off x="8039589" y="2514418"/>
            <a:ext cx="3040183" cy="461665"/>
          </a:xfrm>
          <a:prstGeom prst="rect">
            <a:avLst/>
          </a:prstGeom>
          <a:noFill/>
        </p:spPr>
        <p:txBody>
          <a:bodyPr wrap="square" rtlCol="0">
            <a:spAutoFit/>
          </a:bodyPr>
          <a:lstStyle/>
          <a:p>
            <a:pPr algn="l"/>
            <a:r>
              <a:rPr lang="en-US" sz="2400" dirty="0">
                <a:solidFill>
                  <a:srgbClr val="002060"/>
                </a:solidFill>
              </a:rPr>
              <a:t>weak</a:t>
            </a:r>
          </a:p>
        </p:txBody>
      </p:sp>
      <p:sp>
        <p:nvSpPr>
          <p:cNvPr id="32" name="TextBox 31"/>
          <p:cNvSpPr txBox="1"/>
          <p:nvPr/>
        </p:nvSpPr>
        <p:spPr>
          <a:xfrm>
            <a:off x="5413151" y="3080910"/>
            <a:ext cx="1404641" cy="461665"/>
          </a:xfrm>
          <a:prstGeom prst="rect">
            <a:avLst/>
          </a:prstGeom>
          <a:noFill/>
        </p:spPr>
        <p:txBody>
          <a:bodyPr wrap="square" rtlCol="0">
            <a:spAutoFit/>
          </a:bodyPr>
          <a:lstStyle/>
          <a:p>
            <a:pPr algn="l"/>
            <a:r>
              <a:rPr lang="en-US" sz="2400" dirty="0">
                <a:solidFill>
                  <a:srgbClr val="002060"/>
                </a:solidFill>
              </a:rPr>
              <a:t>uncles</a:t>
            </a:r>
          </a:p>
        </p:txBody>
      </p:sp>
      <p:sp>
        <p:nvSpPr>
          <p:cNvPr id="33" name="TextBox 32"/>
          <p:cNvSpPr txBox="1"/>
          <p:nvPr/>
        </p:nvSpPr>
        <p:spPr>
          <a:xfrm>
            <a:off x="5388038" y="3610965"/>
            <a:ext cx="1885683" cy="461665"/>
          </a:xfrm>
          <a:prstGeom prst="rect">
            <a:avLst/>
          </a:prstGeom>
          <a:noFill/>
        </p:spPr>
        <p:txBody>
          <a:bodyPr wrap="square" rtlCol="0">
            <a:spAutoFit/>
          </a:bodyPr>
          <a:lstStyle/>
          <a:p>
            <a:pPr algn="l"/>
            <a:r>
              <a:rPr lang="en-US" sz="2400" dirty="0">
                <a:solidFill>
                  <a:srgbClr val="002060"/>
                </a:solidFill>
              </a:rPr>
              <a:t>girlfriend</a:t>
            </a:r>
          </a:p>
        </p:txBody>
      </p:sp>
      <p:sp>
        <p:nvSpPr>
          <p:cNvPr id="34" name="TextBox 33"/>
          <p:cNvSpPr txBox="1"/>
          <p:nvPr/>
        </p:nvSpPr>
        <p:spPr>
          <a:xfrm>
            <a:off x="8076718" y="3068123"/>
            <a:ext cx="1019808" cy="461665"/>
          </a:xfrm>
          <a:prstGeom prst="rect">
            <a:avLst/>
          </a:prstGeom>
          <a:noFill/>
        </p:spPr>
        <p:txBody>
          <a:bodyPr wrap="square" rtlCol="0">
            <a:spAutoFit/>
          </a:bodyPr>
          <a:lstStyle/>
          <a:p>
            <a:pPr algn="l"/>
            <a:r>
              <a:rPr lang="en-US" sz="2400" dirty="0">
                <a:solidFill>
                  <a:srgbClr val="002060"/>
                </a:solidFill>
              </a:rPr>
              <a:t>tall</a:t>
            </a:r>
          </a:p>
        </p:txBody>
      </p:sp>
      <p:sp>
        <p:nvSpPr>
          <p:cNvPr id="35" name="TextBox 34"/>
          <p:cNvSpPr txBox="1"/>
          <p:nvPr/>
        </p:nvSpPr>
        <p:spPr>
          <a:xfrm>
            <a:off x="8076718" y="3619254"/>
            <a:ext cx="1500850" cy="461665"/>
          </a:xfrm>
          <a:prstGeom prst="rect">
            <a:avLst/>
          </a:prstGeom>
          <a:noFill/>
        </p:spPr>
        <p:txBody>
          <a:bodyPr wrap="square" rtlCol="0">
            <a:spAutoFit/>
          </a:bodyPr>
          <a:lstStyle/>
          <a:p>
            <a:pPr algn="l"/>
            <a:r>
              <a:rPr lang="en-US" sz="2400" dirty="0">
                <a:solidFill>
                  <a:srgbClr val="002060"/>
                </a:solidFill>
              </a:rPr>
              <a:t>serious</a:t>
            </a:r>
          </a:p>
        </p:txBody>
      </p:sp>
      <p:sp>
        <p:nvSpPr>
          <p:cNvPr id="36" name="TextBox 35"/>
          <p:cNvSpPr txBox="1"/>
          <p:nvPr/>
        </p:nvSpPr>
        <p:spPr>
          <a:xfrm>
            <a:off x="5391677" y="4209410"/>
            <a:ext cx="2020375" cy="461665"/>
          </a:xfrm>
          <a:prstGeom prst="rect">
            <a:avLst/>
          </a:prstGeom>
          <a:noFill/>
        </p:spPr>
        <p:txBody>
          <a:bodyPr wrap="square" rtlCol="0">
            <a:spAutoFit/>
          </a:bodyPr>
          <a:lstStyle/>
          <a:p>
            <a:pPr algn="l"/>
            <a:r>
              <a:rPr lang="en-US" sz="2400" dirty="0">
                <a:solidFill>
                  <a:srgbClr val="002060"/>
                </a:solidFill>
              </a:rPr>
              <a:t>friends</a:t>
            </a:r>
          </a:p>
        </p:txBody>
      </p:sp>
      <p:sp>
        <p:nvSpPr>
          <p:cNvPr id="37" name="TextBox 36"/>
          <p:cNvSpPr txBox="1"/>
          <p:nvPr/>
        </p:nvSpPr>
        <p:spPr>
          <a:xfrm>
            <a:off x="8039589" y="4172959"/>
            <a:ext cx="2020375" cy="461850"/>
          </a:xfrm>
          <a:prstGeom prst="rect">
            <a:avLst/>
          </a:prstGeom>
          <a:noFill/>
        </p:spPr>
        <p:txBody>
          <a:bodyPr wrap="square" rtlCol="0">
            <a:spAutoFit/>
          </a:bodyPr>
          <a:lstStyle/>
          <a:p>
            <a:pPr algn="l"/>
            <a:r>
              <a:rPr lang="en-US" sz="2400" dirty="0">
                <a:solidFill>
                  <a:srgbClr val="002060"/>
                </a:solidFill>
              </a:rPr>
              <a:t>not active</a:t>
            </a:r>
          </a:p>
        </p:txBody>
      </p:sp>
      <p:sp>
        <p:nvSpPr>
          <p:cNvPr id="38" name="TextBox 37"/>
          <p:cNvSpPr txBox="1"/>
          <p:nvPr/>
        </p:nvSpPr>
        <p:spPr>
          <a:xfrm>
            <a:off x="5391677" y="4764483"/>
            <a:ext cx="1481608" cy="461665"/>
          </a:xfrm>
          <a:prstGeom prst="rect">
            <a:avLst/>
          </a:prstGeom>
          <a:noFill/>
        </p:spPr>
        <p:txBody>
          <a:bodyPr wrap="square" rtlCol="0">
            <a:spAutoFit/>
          </a:bodyPr>
          <a:lstStyle/>
          <a:p>
            <a:pPr algn="l"/>
            <a:r>
              <a:rPr lang="en-US" sz="2400" dirty="0">
                <a:solidFill>
                  <a:srgbClr val="002060"/>
                </a:solidFill>
              </a:rPr>
              <a:t>parents</a:t>
            </a:r>
          </a:p>
        </p:txBody>
      </p:sp>
      <p:sp>
        <p:nvSpPr>
          <p:cNvPr id="39" name="TextBox 38"/>
          <p:cNvSpPr txBox="1"/>
          <p:nvPr/>
        </p:nvSpPr>
        <p:spPr>
          <a:xfrm>
            <a:off x="8039589" y="4764482"/>
            <a:ext cx="3155633" cy="461665"/>
          </a:xfrm>
          <a:prstGeom prst="rect">
            <a:avLst/>
          </a:prstGeom>
          <a:noFill/>
        </p:spPr>
        <p:txBody>
          <a:bodyPr wrap="square" rtlCol="0">
            <a:spAutoFit/>
          </a:bodyPr>
          <a:lstStyle/>
          <a:p>
            <a:pPr algn="l"/>
            <a:r>
              <a:rPr lang="en-US" sz="2400" dirty="0">
                <a:solidFill>
                  <a:srgbClr val="002060"/>
                </a:solidFill>
              </a:rPr>
              <a:t>not crazy / insane</a:t>
            </a:r>
          </a:p>
        </p:txBody>
      </p:sp>
      <p:sp>
        <p:nvSpPr>
          <p:cNvPr id="40" name="TextBox 39"/>
          <p:cNvSpPr txBox="1"/>
          <p:nvPr/>
        </p:nvSpPr>
        <p:spPr>
          <a:xfrm>
            <a:off x="5391677" y="5310666"/>
            <a:ext cx="1770234" cy="461665"/>
          </a:xfrm>
          <a:prstGeom prst="rect">
            <a:avLst/>
          </a:prstGeom>
          <a:noFill/>
        </p:spPr>
        <p:txBody>
          <a:bodyPr wrap="square" rtlCol="0">
            <a:spAutoFit/>
          </a:bodyPr>
          <a:lstStyle/>
          <a:p>
            <a:pPr algn="l"/>
            <a:r>
              <a:rPr lang="en-US" sz="2400" dirty="0">
                <a:solidFill>
                  <a:srgbClr val="002060"/>
                </a:solidFill>
              </a:rPr>
              <a:t>cousins (f)</a:t>
            </a:r>
          </a:p>
        </p:txBody>
      </p:sp>
      <p:sp>
        <p:nvSpPr>
          <p:cNvPr id="41" name="TextBox 40"/>
          <p:cNvSpPr txBox="1"/>
          <p:nvPr/>
        </p:nvSpPr>
        <p:spPr>
          <a:xfrm>
            <a:off x="8039589" y="5327210"/>
            <a:ext cx="1366159" cy="461665"/>
          </a:xfrm>
          <a:prstGeom prst="rect">
            <a:avLst/>
          </a:prstGeom>
          <a:noFill/>
        </p:spPr>
        <p:txBody>
          <a:bodyPr wrap="square" rtlCol="0">
            <a:spAutoFit/>
          </a:bodyPr>
          <a:lstStyle/>
          <a:p>
            <a:pPr algn="l"/>
            <a:r>
              <a:rPr lang="en-US" sz="2400" dirty="0">
                <a:solidFill>
                  <a:srgbClr val="002060"/>
                </a:solidFill>
              </a:rPr>
              <a:t>funny</a:t>
            </a:r>
          </a:p>
        </p:txBody>
      </p:sp>
      <p:sp>
        <p:nvSpPr>
          <p:cNvPr id="22" name="Rounded Rectangle 11">
            <a:extLst>
              <a:ext uri="{FF2B5EF4-FFF2-40B4-BE49-F238E27FC236}">
                <a16:creationId xmlns:a16="http://schemas.microsoft.com/office/drawing/2014/main" id="{A316DD52-7894-4A75-969C-CA0645DA2978}"/>
              </a:ext>
            </a:extLst>
          </p:cNvPr>
          <p:cNvSpPr/>
          <p:nvPr/>
        </p:nvSpPr>
        <p:spPr>
          <a:xfrm>
            <a:off x="10490200" y="258166"/>
            <a:ext cx="14379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60208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32" grpId="0"/>
      <p:bldP spid="33" grpId="0"/>
      <p:bldP spid="34" grpId="0"/>
      <p:bldP spid="35" grpId="0"/>
      <p:bldP spid="36" grpId="0"/>
      <p:bldP spid="37" grpId="0"/>
      <p:bldP spid="38" grpId="0"/>
      <p:bldP spid="39" grpId="0"/>
      <p:bldP spid="40" grpId="0"/>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D18873-053C-4088-AD30-EACAAACBE66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332853">
            <a:off x="6665209" y="-422688"/>
            <a:ext cx="3628701" cy="3287749"/>
          </a:xfrm>
          <a:prstGeom prst="rect">
            <a:avLst/>
          </a:prstGeom>
        </p:spPr>
      </p:pic>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221700" y="258166"/>
            <a:ext cx="170644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23" name="TextBox 22">
            <a:extLst>
              <a:ext uri="{FF2B5EF4-FFF2-40B4-BE49-F238E27FC236}">
                <a16:creationId xmlns:a16="http://schemas.microsoft.com/office/drawing/2014/main" id="{888FCD6E-25A3-4979-A242-5B5AB98F6D2D}"/>
              </a:ext>
            </a:extLst>
          </p:cNvPr>
          <p:cNvSpPr txBox="1"/>
          <p:nvPr/>
        </p:nvSpPr>
        <p:spPr>
          <a:xfrm rot="20824098">
            <a:off x="6956648" y="650722"/>
            <a:ext cx="3019573" cy="1200329"/>
          </a:xfrm>
          <a:prstGeom prst="rect">
            <a:avLst/>
          </a:prstGeom>
          <a:noFill/>
        </p:spPr>
        <p:txBody>
          <a:bodyPr wrap="square" rtlCol="0">
            <a:spAutoFit/>
          </a:bodyPr>
          <a:lstStyle/>
          <a:p>
            <a:pPr lvl="0" algn="ctr">
              <a:defRPr/>
            </a:pPr>
            <a:r>
              <a:rPr lang="en-GB" sz="3600" dirty="0">
                <a:solidFill>
                  <a:schemeClr val="accent5">
                    <a:lumMod val="50000"/>
                  </a:schemeClr>
                </a:solidFill>
                <a:latin typeface="+mj-lt"/>
              </a:rPr>
              <a:t>yourself / you (object)</a:t>
            </a:r>
            <a:endParaRPr kumimoji="0" lang="en-GB" sz="3600" b="0" i="0" u="none" strike="noStrike" kern="1200" cap="none" spc="0" normalizeH="0" baseline="0" noProof="0" dirty="0">
              <a:ln>
                <a:noFill/>
              </a:ln>
              <a:solidFill>
                <a:srgbClr val="4472C4">
                  <a:lumMod val="50000"/>
                </a:srgbClr>
              </a:solidFill>
              <a:effectLst/>
              <a:uLnTx/>
              <a:uFillTx/>
              <a:latin typeface="+mj-lt"/>
            </a:endParaRPr>
          </a:p>
        </p:txBody>
      </p:sp>
      <p:sp>
        <p:nvSpPr>
          <p:cNvPr id="24" name="TextBox 23">
            <a:extLst>
              <a:ext uri="{FF2B5EF4-FFF2-40B4-BE49-F238E27FC236}">
                <a16:creationId xmlns:a16="http://schemas.microsoft.com/office/drawing/2014/main" id="{26220D26-33B6-444A-98BD-9EB2FB20D179}"/>
              </a:ext>
            </a:extLst>
          </p:cNvPr>
          <p:cNvSpPr txBox="1"/>
          <p:nvPr/>
        </p:nvSpPr>
        <p:spPr>
          <a:xfrm rot="20824098">
            <a:off x="6997841" y="800961"/>
            <a:ext cx="2907235" cy="769441"/>
          </a:xfrm>
          <a:prstGeom prst="rect">
            <a:avLst/>
          </a:prstGeom>
          <a:noFill/>
        </p:spPr>
        <p:txBody>
          <a:bodyPr wrap="square" rtlCol="0">
            <a:spAutoFit/>
          </a:bodyPr>
          <a:lstStyle/>
          <a:p>
            <a:pPr lvl="0" algn="ctr">
              <a:defRPr/>
            </a:pPr>
            <a:r>
              <a:rPr lang="en-GB" sz="4400" dirty="0">
                <a:solidFill>
                  <a:schemeClr val="accent5">
                    <a:lumMod val="50000"/>
                  </a:schemeClr>
                </a:solidFill>
                <a:latin typeface="+mj-lt"/>
              </a:rPr>
              <a:t>to throw</a:t>
            </a:r>
            <a:endParaRPr kumimoji="0" lang="en-GB" sz="4400" b="0" i="0" u="none" strike="noStrike" kern="1200" cap="none" spc="0" normalizeH="0" baseline="0" noProof="0" dirty="0">
              <a:ln>
                <a:noFill/>
              </a:ln>
              <a:solidFill>
                <a:srgbClr val="4472C4">
                  <a:lumMod val="50000"/>
                </a:srgbClr>
              </a:solidFill>
              <a:effectLst/>
              <a:uLnTx/>
              <a:uFillTx/>
              <a:latin typeface="+mj-lt"/>
            </a:endParaRPr>
          </a:p>
        </p:txBody>
      </p:sp>
      <p:sp>
        <p:nvSpPr>
          <p:cNvPr id="25" name="TextBox 24">
            <a:extLst>
              <a:ext uri="{FF2B5EF4-FFF2-40B4-BE49-F238E27FC236}">
                <a16:creationId xmlns:a16="http://schemas.microsoft.com/office/drawing/2014/main" id="{C2EA4D22-6839-4019-888D-AA0BF6B93025}"/>
              </a:ext>
            </a:extLst>
          </p:cNvPr>
          <p:cNvSpPr txBox="1"/>
          <p:nvPr/>
        </p:nvSpPr>
        <p:spPr>
          <a:xfrm rot="20824098">
            <a:off x="7278212" y="795197"/>
            <a:ext cx="2441730" cy="769441"/>
          </a:xfrm>
          <a:prstGeom prst="rect">
            <a:avLst/>
          </a:prstGeom>
          <a:noFill/>
        </p:spPr>
        <p:txBody>
          <a:bodyPr wrap="square" rtlCol="0">
            <a:spAutoFit/>
          </a:bodyPr>
          <a:lstStyle/>
          <a:p>
            <a:pPr lvl="0" algn="ctr">
              <a:defRPr/>
            </a:pPr>
            <a:r>
              <a:rPr lang="en-GB" sz="4400" dirty="0">
                <a:solidFill>
                  <a:schemeClr val="accent5">
                    <a:lumMod val="50000"/>
                  </a:schemeClr>
                </a:solidFill>
                <a:latin typeface="+mj-lt"/>
              </a:rPr>
              <a:t>t</a:t>
            </a:r>
            <a:r>
              <a:rPr lang="en-GB" sz="4400" noProof="0" dirty="0">
                <a:solidFill>
                  <a:schemeClr val="accent5">
                    <a:lumMod val="50000"/>
                  </a:schemeClr>
                </a:solidFill>
                <a:latin typeface="+mj-lt"/>
              </a:rPr>
              <a:t>o give</a:t>
            </a:r>
            <a:endParaRPr kumimoji="0" lang="en-GB" sz="4400" b="0" i="0" u="none" strike="noStrike" kern="1200" cap="none" spc="0" normalizeH="0" baseline="0" noProof="0" dirty="0">
              <a:ln>
                <a:noFill/>
              </a:ln>
              <a:solidFill>
                <a:srgbClr val="4472C4">
                  <a:lumMod val="50000"/>
                </a:srgbClr>
              </a:solidFill>
              <a:effectLst/>
              <a:uLnTx/>
              <a:uFillTx/>
              <a:latin typeface="+mj-lt"/>
            </a:endParaRPr>
          </a:p>
        </p:txBody>
      </p:sp>
      <p:sp>
        <p:nvSpPr>
          <p:cNvPr id="26" name="TextBox 25">
            <a:extLst>
              <a:ext uri="{FF2B5EF4-FFF2-40B4-BE49-F238E27FC236}">
                <a16:creationId xmlns:a16="http://schemas.microsoft.com/office/drawing/2014/main" id="{672DB7D4-14CB-48DC-BBC2-A439C8E8AFC8}"/>
              </a:ext>
            </a:extLst>
          </p:cNvPr>
          <p:cNvSpPr txBox="1"/>
          <p:nvPr/>
        </p:nvSpPr>
        <p:spPr>
          <a:xfrm rot="20824098">
            <a:off x="6931791" y="872505"/>
            <a:ext cx="3095535" cy="707886"/>
          </a:xfrm>
          <a:prstGeom prst="rect">
            <a:avLst/>
          </a:prstGeom>
          <a:noFill/>
        </p:spPr>
        <p:txBody>
          <a:bodyPr wrap="square" rtlCol="0">
            <a:spAutoFit/>
          </a:bodyPr>
          <a:lstStyle/>
          <a:p>
            <a:pPr algn="ctr">
              <a:defRPr/>
            </a:pPr>
            <a:r>
              <a:rPr lang="en-GB" sz="4000" dirty="0">
                <a:solidFill>
                  <a:schemeClr val="accent5">
                    <a:lumMod val="50000"/>
                  </a:schemeClr>
                </a:solidFill>
                <a:latin typeface="+mj-lt"/>
              </a:rPr>
              <a:t>empty (m)</a:t>
            </a:r>
          </a:p>
        </p:txBody>
      </p:sp>
      <p:sp>
        <p:nvSpPr>
          <p:cNvPr id="27" name="TextBox 26">
            <a:extLst>
              <a:ext uri="{FF2B5EF4-FFF2-40B4-BE49-F238E27FC236}">
                <a16:creationId xmlns:a16="http://schemas.microsoft.com/office/drawing/2014/main" id="{D8D08932-EA56-414D-A1F1-92FDF1703889}"/>
              </a:ext>
            </a:extLst>
          </p:cNvPr>
          <p:cNvSpPr txBox="1"/>
          <p:nvPr/>
        </p:nvSpPr>
        <p:spPr>
          <a:xfrm rot="20824098">
            <a:off x="7201055" y="431443"/>
            <a:ext cx="2610721" cy="1569660"/>
          </a:xfrm>
          <a:prstGeom prst="rect">
            <a:avLst/>
          </a:prstGeom>
          <a:noFill/>
        </p:spPr>
        <p:txBody>
          <a:bodyPr wrap="square" rtlCol="0">
            <a:spAutoFit/>
          </a:bodyPr>
          <a:lstStyle/>
          <a:p>
            <a:pPr lvl="0" algn="ctr">
              <a:defRPr/>
            </a:pPr>
            <a:r>
              <a:rPr lang="en-GB" sz="3200" dirty="0">
                <a:solidFill>
                  <a:schemeClr val="accent5">
                    <a:lumMod val="50000"/>
                  </a:schemeClr>
                </a:solidFill>
                <a:latin typeface="+mj-lt"/>
              </a:rPr>
              <a:t>to take away / remove</a:t>
            </a:r>
            <a:endParaRPr kumimoji="0" lang="en-GB" sz="3200" b="0" i="0" u="none" strike="noStrike" kern="1200" cap="none" spc="0" normalizeH="0" baseline="0" noProof="0" dirty="0">
              <a:ln>
                <a:noFill/>
              </a:ln>
              <a:solidFill>
                <a:srgbClr val="4472C4">
                  <a:lumMod val="50000"/>
                </a:srgbClr>
              </a:solidFill>
              <a:effectLst/>
              <a:uLnTx/>
              <a:uFillTx/>
              <a:latin typeface="+mj-lt"/>
            </a:endParaRPr>
          </a:p>
        </p:txBody>
      </p:sp>
      <p:sp>
        <p:nvSpPr>
          <p:cNvPr id="29" name="TextBox 28">
            <a:extLst>
              <a:ext uri="{FF2B5EF4-FFF2-40B4-BE49-F238E27FC236}">
                <a16:creationId xmlns:a16="http://schemas.microsoft.com/office/drawing/2014/main" id="{34690527-5FCA-4E5D-97B7-5B9DE78F524C}"/>
              </a:ext>
            </a:extLst>
          </p:cNvPr>
          <p:cNvSpPr txBox="1"/>
          <p:nvPr/>
        </p:nvSpPr>
        <p:spPr>
          <a:xfrm rot="20824098">
            <a:off x="7407778" y="805687"/>
            <a:ext cx="2308874" cy="830997"/>
          </a:xfrm>
          <a:prstGeom prst="rect">
            <a:avLst/>
          </a:prstGeom>
          <a:noFill/>
        </p:spPr>
        <p:txBody>
          <a:bodyPr wrap="square" rtlCol="0">
            <a:spAutoFit/>
          </a:bodyPr>
          <a:lstStyle/>
          <a:p>
            <a:pPr algn="ctr"/>
            <a:r>
              <a:rPr lang="en-GB" sz="4800" dirty="0">
                <a:solidFill>
                  <a:schemeClr val="accent5">
                    <a:lumMod val="50000"/>
                  </a:schemeClr>
                </a:solidFill>
                <a:latin typeface="+mj-lt"/>
              </a:rPr>
              <a:t>full (f)</a:t>
            </a:r>
          </a:p>
        </p:txBody>
      </p:sp>
      <p:sp>
        <p:nvSpPr>
          <p:cNvPr id="30" name="TextBox 29">
            <a:extLst>
              <a:ext uri="{FF2B5EF4-FFF2-40B4-BE49-F238E27FC236}">
                <a16:creationId xmlns:a16="http://schemas.microsoft.com/office/drawing/2014/main" id="{D5B5CE5A-73A7-4590-B8FC-08E3174EF467}"/>
              </a:ext>
            </a:extLst>
          </p:cNvPr>
          <p:cNvSpPr txBox="1"/>
          <p:nvPr/>
        </p:nvSpPr>
        <p:spPr>
          <a:xfrm rot="20824098">
            <a:off x="7318695" y="568244"/>
            <a:ext cx="2807265" cy="1323439"/>
          </a:xfrm>
          <a:prstGeom prst="rect">
            <a:avLst/>
          </a:prstGeom>
          <a:noFill/>
        </p:spPr>
        <p:txBody>
          <a:bodyPr wrap="square" rtlCol="0">
            <a:spAutoFit/>
          </a:bodyPr>
          <a:lstStyle/>
          <a:p>
            <a:r>
              <a:rPr lang="en-GB" sz="4000" dirty="0">
                <a:solidFill>
                  <a:schemeClr val="accent5">
                    <a:lumMod val="50000"/>
                  </a:schemeClr>
                </a:solidFill>
                <a:latin typeface="+mj-lt"/>
              </a:rPr>
              <a:t>he/she/it (object)</a:t>
            </a:r>
          </a:p>
        </p:txBody>
      </p:sp>
      <p:sp>
        <p:nvSpPr>
          <p:cNvPr id="32" name="Rounded Rectangle 126">
            <a:extLst>
              <a:ext uri="{FF2B5EF4-FFF2-40B4-BE49-F238E27FC236}">
                <a16:creationId xmlns:a16="http://schemas.microsoft.com/office/drawing/2014/main" id="{1945780B-B00E-4590-920D-57F37F6D1F8F}"/>
              </a:ext>
            </a:extLst>
          </p:cNvPr>
          <p:cNvSpPr/>
          <p:nvPr/>
        </p:nvSpPr>
        <p:spPr>
          <a:xfrm>
            <a:off x="4136961" y="2783820"/>
            <a:ext cx="3588310"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mj-lt"/>
                <a:ea typeface="+mn-ea"/>
                <a:cs typeface="+mn-cs"/>
              </a:rPr>
              <a:t>le</a:t>
            </a:r>
          </a:p>
        </p:txBody>
      </p:sp>
      <p:sp>
        <p:nvSpPr>
          <p:cNvPr id="33" name="Rounded Rectangle 127">
            <a:extLst>
              <a:ext uri="{FF2B5EF4-FFF2-40B4-BE49-F238E27FC236}">
                <a16:creationId xmlns:a16="http://schemas.microsoft.com/office/drawing/2014/main" id="{C20CFA2F-38F0-4C2C-B462-03E055C45344}"/>
              </a:ext>
            </a:extLst>
          </p:cNvPr>
          <p:cNvSpPr/>
          <p:nvPr/>
        </p:nvSpPr>
        <p:spPr>
          <a:xfrm>
            <a:off x="1067455" y="5409320"/>
            <a:ext cx="2948866"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4472C4">
                    <a:lumMod val="50000"/>
                  </a:srgbClr>
                </a:solidFill>
                <a:effectLst/>
                <a:uLnTx/>
                <a:uFillTx/>
                <a:latin typeface="+mj-lt"/>
                <a:ea typeface="+mn-ea"/>
                <a:cs typeface="+mn-cs"/>
              </a:rPr>
              <a:t>tirar</a:t>
            </a:r>
            <a:endParaRPr kumimoji="0" lang="en-GB" sz="3000" b="1" i="0" u="none" strike="noStrike" kern="1200" cap="none" spc="0" normalizeH="0" baseline="0" noProof="0" dirty="0">
              <a:ln>
                <a:noFill/>
              </a:ln>
              <a:solidFill>
                <a:srgbClr val="4472C4">
                  <a:lumMod val="50000"/>
                </a:srgbClr>
              </a:solidFill>
              <a:effectLst/>
              <a:uLnTx/>
              <a:uFillTx/>
              <a:latin typeface="+mj-lt"/>
              <a:ea typeface="+mn-ea"/>
              <a:cs typeface="+mn-cs"/>
            </a:endParaRPr>
          </a:p>
        </p:txBody>
      </p:sp>
      <p:sp>
        <p:nvSpPr>
          <p:cNvPr id="34" name="Rounded Rectangle 128">
            <a:extLst>
              <a:ext uri="{FF2B5EF4-FFF2-40B4-BE49-F238E27FC236}">
                <a16:creationId xmlns:a16="http://schemas.microsoft.com/office/drawing/2014/main" id="{1C304657-EF32-4661-BC9B-94751264A5B3}"/>
              </a:ext>
            </a:extLst>
          </p:cNvPr>
          <p:cNvSpPr/>
          <p:nvPr/>
        </p:nvSpPr>
        <p:spPr>
          <a:xfrm>
            <a:off x="7875154" y="4542557"/>
            <a:ext cx="3594998"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err="1">
                <a:solidFill>
                  <a:srgbClr val="4472C4">
                    <a:lumMod val="50000"/>
                  </a:srgbClr>
                </a:solidFill>
                <a:latin typeface="+mj-lt"/>
              </a:rPr>
              <a:t>regalar</a:t>
            </a:r>
            <a:endParaRPr kumimoji="0" lang="en-GB" sz="3000" b="1" i="0" u="none" strike="noStrike" kern="1200" cap="none" spc="0" normalizeH="0" baseline="0" noProof="0" dirty="0">
              <a:ln>
                <a:noFill/>
              </a:ln>
              <a:solidFill>
                <a:srgbClr val="4472C4">
                  <a:lumMod val="50000"/>
                </a:srgbClr>
              </a:solidFill>
              <a:effectLst/>
              <a:uLnTx/>
              <a:uFillTx/>
              <a:latin typeface="+mj-lt"/>
            </a:endParaRPr>
          </a:p>
        </p:txBody>
      </p:sp>
      <p:sp>
        <p:nvSpPr>
          <p:cNvPr id="35" name="Rounded Rectangle 130">
            <a:extLst>
              <a:ext uri="{FF2B5EF4-FFF2-40B4-BE49-F238E27FC236}">
                <a16:creationId xmlns:a16="http://schemas.microsoft.com/office/drawing/2014/main" id="{19E294C4-BE8C-4194-A93F-151710E05294}"/>
              </a:ext>
            </a:extLst>
          </p:cNvPr>
          <p:cNvSpPr/>
          <p:nvPr/>
        </p:nvSpPr>
        <p:spPr>
          <a:xfrm>
            <a:off x="7857740" y="3651908"/>
            <a:ext cx="3609083"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noProof="0" dirty="0" err="1">
                <a:solidFill>
                  <a:srgbClr val="4472C4">
                    <a:lumMod val="50000"/>
                  </a:srgbClr>
                </a:solidFill>
                <a:latin typeface="+mj-lt"/>
              </a:rPr>
              <a:t>vacío</a:t>
            </a:r>
            <a:endParaRPr kumimoji="0" lang="en-GB" sz="3000" b="1" i="0" u="none" strike="noStrike" kern="1200" cap="none" spc="0" normalizeH="0" baseline="0" noProof="0" dirty="0">
              <a:ln>
                <a:noFill/>
              </a:ln>
              <a:solidFill>
                <a:srgbClr val="4472C4">
                  <a:lumMod val="50000"/>
                </a:srgbClr>
              </a:solidFill>
              <a:effectLst/>
              <a:uLnTx/>
              <a:uFillTx/>
              <a:latin typeface="+mj-lt"/>
            </a:endParaRPr>
          </a:p>
        </p:txBody>
      </p:sp>
      <p:sp>
        <p:nvSpPr>
          <p:cNvPr id="36" name="Rounded Rectangle 132">
            <a:extLst>
              <a:ext uri="{FF2B5EF4-FFF2-40B4-BE49-F238E27FC236}">
                <a16:creationId xmlns:a16="http://schemas.microsoft.com/office/drawing/2014/main" id="{AED1A2FF-90B7-4674-8661-DE904B849D90}"/>
              </a:ext>
            </a:extLst>
          </p:cNvPr>
          <p:cNvSpPr/>
          <p:nvPr/>
        </p:nvSpPr>
        <p:spPr>
          <a:xfrm>
            <a:off x="1084251" y="2774671"/>
            <a:ext cx="2938667"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000" b="1" dirty="0">
                <a:solidFill>
                  <a:schemeClr val="accent5">
                    <a:lumMod val="50000"/>
                  </a:schemeClr>
                </a:solidFill>
                <a:latin typeface="+mj-lt"/>
              </a:rPr>
              <a:t>quitar</a:t>
            </a:r>
          </a:p>
        </p:txBody>
      </p:sp>
      <p:sp>
        <p:nvSpPr>
          <p:cNvPr id="38" name="Rounded Rectangle 134">
            <a:extLst>
              <a:ext uri="{FF2B5EF4-FFF2-40B4-BE49-F238E27FC236}">
                <a16:creationId xmlns:a16="http://schemas.microsoft.com/office/drawing/2014/main" id="{728A0EEB-CB8F-41D3-BB74-B6B602ECA2A5}"/>
              </a:ext>
            </a:extLst>
          </p:cNvPr>
          <p:cNvSpPr/>
          <p:nvPr/>
        </p:nvSpPr>
        <p:spPr>
          <a:xfrm>
            <a:off x="1075125" y="3645971"/>
            <a:ext cx="2948866"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000" b="1" dirty="0">
                <a:solidFill>
                  <a:srgbClr val="4472C4">
                    <a:lumMod val="50000"/>
                  </a:srgbClr>
                </a:solidFill>
                <a:latin typeface="+mj-lt"/>
              </a:rPr>
              <a:t>l</a:t>
            </a:r>
            <a:r>
              <a:rPr kumimoji="0" lang="en-GB" sz="3000" b="1" i="0" u="none" strike="noStrike" kern="1200" cap="none" spc="0" normalizeH="0" baseline="0" noProof="0" dirty="0">
                <a:ln>
                  <a:noFill/>
                </a:ln>
                <a:solidFill>
                  <a:srgbClr val="4472C4">
                    <a:lumMod val="50000"/>
                  </a:srgbClr>
                </a:solidFill>
                <a:effectLst/>
                <a:uLnTx/>
                <a:uFillTx/>
                <a:latin typeface="+mj-lt"/>
              </a:rPr>
              <a:t>a</a:t>
            </a:r>
            <a:r>
              <a:rPr kumimoji="0" lang="en-GB" sz="3000" b="1" i="0" u="none" strike="noStrike" kern="1200" cap="none" spc="0" normalizeH="0" noProof="0" dirty="0">
                <a:ln>
                  <a:noFill/>
                </a:ln>
                <a:solidFill>
                  <a:srgbClr val="4472C4">
                    <a:lumMod val="50000"/>
                  </a:srgbClr>
                </a:solidFill>
                <a:effectLst/>
                <a:uLnTx/>
                <a:uFillTx/>
                <a:latin typeface="+mj-lt"/>
              </a:rPr>
              <a:t> </a:t>
            </a:r>
            <a:r>
              <a:rPr kumimoji="0" lang="en-GB" sz="3000" b="1" i="0" u="none" strike="noStrike" kern="1200" cap="none" spc="0" normalizeH="0" noProof="0" dirty="0" err="1">
                <a:ln>
                  <a:noFill/>
                </a:ln>
                <a:solidFill>
                  <a:srgbClr val="4472C4">
                    <a:lumMod val="50000"/>
                  </a:srgbClr>
                </a:solidFill>
                <a:effectLst/>
                <a:uLnTx/>
                <a:uFillTx/>
                <a:latin typeface="+mj-lt"/>
              </a:rPr>
              <a:t>caja</a:t>
            </a:r>
            <a:endParaRPr kumimoji="0" lang="en-GB" sz="3000" b="1" i="0" u="none" strike="noStrike" kern="1200" cap="none" spc="0" normalizeH="0" baseline="0" noProof="0" dirty="0">
              <a:ln>
                <a:noFill/>
              </a:ln>
              <a:solidFill>
                <a:srgbClr val="4472C4">
                  <a:lumMod val="50000"/>
                </a:srgbClr>
              </a:solidFill>
              <a:effectLst/>
              <a:uLnTx/>
              <a:uFillTx/>
              <a:latin typeface="+mj-lt"/>
            </a:endParaRPr>
          </a:p>
        </p:txBody>
      </p:sp>
      <p:sp>
        <p:nvSpPr>
          <p:cNvPr id="39" name="Rounded Rectangle 136">
            <a:extLst>
              <a:ext uri="{FF2B5EF4-FFF2-40B4-BE49-F238E27FC236}">
                <a16:creationId xmlns:a16="http://schemas.microsoft.com/office/drawing/2014/main" id="{56F6A5F6-E89F-4B40-9E36-FB6583D30DA2}"/>
              </a:ext>
            </a:extLst>
          </p:cNvPr>
          <p:cNvSpPr/>
          <p:nvPr/>
        </p:nvSpPr>
        <p:spPr>
          <a:xfrm>
            <a:off x="1074052" y="4534233"/>
            <a:ext cx="2948866"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3000" b="1" noProof="0" dirty="0">
                <a:solidFill>
                  <a:schemeClr val="accent5">
                    <a:lumMod val="50000"/>
                  </a:schemeClr>
                </a:solidFill>
                <a:latin typeface="+mj-lt"/>
              </a:rPr>
              <a:t>llena</a:t>
            </a:r>
            <a:endParaRPr kumimoji="0" lang="en-GB" sz="3000" b="1" i="0" u="none" strike="noStrike" kern="1200" cap="none" spc="0" normalizeH="0" baseline="0" noProof="0" dirty="0">
              <a:ln>
                <a:noFill/>
              </a:ln>
              <a:solidFill>
                <a:srgbClr val="4472C4">
                  <a:lumMod val="50000"/>
                </a:srgbClr>
              </a:solidFill>
              <a:effectLst/>
              <a:uLnTx/>
              <a:uFillTx/>
              <a:latin typeface="+mj-lt"/>
            </a:endParaRPr>
          </a:p>
        </p:txBody>
      </p:sp>
      <p:sp>
        <p:nvSpPr>
          <p:cNvPr id="40" name="Rounded Rectangle 137">
            <a:extLst>
              <a:ext uri="{FF2B5EF4-FFF2-40B4-BE49-F238E27FC236}">
                <a16:creationId xmlns:a16="http://schemas.microsoft.com/office/drawing/2014/main" id="{CED24A94-0EC6-442A-B5C3-1BC50EF93881}"/>
              </a:ext>
            </a:extLst>
          </p:cNvPr>
          <p:cNvSpPr/>
          <p:nvPr/>
        </p:nvSpPr>
        <p:spPr>
          <a:xfrm>
            <a:off x="7861450" y="2793231"/>
            <a:ext cx="3609083"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sz="3000" b="1" dirty="0">
                <a:solidFill>
                  <a:schemeClr val="accent5">
                    <a:lumMod val="50000"/>
                  </a:schemeClr>
                </a:solidFill>
                <a:latin typeface="+mj-lt"/>
              </a:rPr>
              <a:t>el reloj</a:t>
            </a:r>
          </a:p>
        </p:txBody>
      </p:sp>
      <p:sp>
        <p:nvSpPr>
          <p:cNvPr id="41" name="Rounded Rectangle 138">
            <a:extLst>
              <a:ext uri="{FF2B5EF4-FFF2-40B4-BE49-F238E27FC236}">
                <a16:creationId xmlns:a16="http://schemas.microsoft.com/office/drawing/2014/main" id="{C7DC0664-7B12-403C-9736-3F62C08A616A}"/>
              </a:ext>
            </a:extLst>
          </p:cNvPr>
          <p:cNvSpPr/>
          <p:nvPr/>
        </p:nvSpPr>
        <p:spPr>
          <a:xfrm>
            <a:off x="4147550" y="3649420"/>
            <a:ext cx="3594355"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000" b="1" dirty="0" err="1">
                <a:solidFill>
                  <a:srgbClr val="4472C4">
                    <a:lumMod val="50000"/>
                  </a:srgbClr>
                </a:solidFill>
                <a:latin typeface="+mj-lt"/>
              </a:rPr>
              <a:t>lleno</a:t>
            </a:r>
            <a:r>
              <a:rPr lang="en-GB" sz="3000" b="1" dirty="0">
                <a:solidFill>
                  <a:srgbClr val="4472C4">
                    <a:lumMod val="50000"/>
                  </a:srgbClr>
                </a:solidFill>
                <a:latin typeface="+mj-lt"/>
              </a:rPr>
              <a:t> </a:t>
            </a:r>
            <a:endParaRPr kumimoji="0" lang="en-GB" sz="3000" b="1" i="0" u="none" strike="noStrike" kern="1200" cap="none" spc="0" normalizeH="0" baseline="0" noProof="0" dirty="0">
              <a:ln>
                <a:noFill/>
              </a:ln>
              <a:solidFill>
                <a:srgbClr val="4472C4">
                  <a:lumMod val="50000"/>
                </a:srgbClr>
              </a:solidFill>
              <a:effectLst/>
              <a:uLnTx/>
              <a:uFillTx/>
              <a:latin typeface="+mj-lt"/>
              <a:ea typeface="+mn-ea"/>
              <a:cs typeface="+mn-cs"/>
            </a:endParaRPr>
          </a:p>
        </p:txBody>
      </p:sp>
      <p:sp>
        <p:nvSpPr>
          <p:cNvPr id="42" name="Rounded Rectangle 139">
            <a:extLst>
              <a:ext uri="{FF2B5EF4-FFF2-40B4-BE49-F238E27FC236}">
                <a16:creationId xmlns:a16="http://schemas.microsoft.com/office/drawing/2014/main" id="{887C6A75-A640-4400-A2F8-230EB2AF3A57}"/>
              </a:ext>
            </a:extLst>
          </p:cNvPr>
          <p:cNvSpPr/>
          <p:nvPr/>
        </p:nvSpPr>
        <p:spPr>
          <a:xfrm>
            <a:off x="4153054" y="5407767"/>
            <a:ext cx="3594355"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000" b="1" i="0" u="none" strike="noStrike" kern="1200" cap="none" spc="0" normalizeH="0" baseline="0" noProof="0" dirty="0" err="1">
                <a:ln>
                  <a:noFill/>
                </a:ln>
                <a:solidFill>
                  <a:srgbClr val="4472C4">
                    <a:lumMod val="50000"/>
                  </a:srgbClr>
                </a:solidFill>
                <a:effectLst/>
                <a:uLnTx/>
                <a:uFillTx/>
                <a:latin typeface="+mj-lt"/>
              </a:rPr>
              <a:t>te</a:t>
            </a:r>
            <a:endParaRPr kumimoji="0" lang="en-GB" sz="3000" b="1" i="0" u="none" strike="noStrike" kern="1200" cap="none" spc="0" normalizeH="0" baseline="0" noProof="0" dirty="0">
              <a:ln>
                <a:noFill/>
              </a:ln>
              <a:solidFill>
                <a:srgbClr val="4472C4">
                  <a:lumMod val="50000"/>
                </a:srgbClr>
              </a:solidFill>
              <a:effectLst/>
              <a:uLnTx/>
              <a:uFillTx/>
              <a:latin typeface="+mj-lt"/>
            </a:endParaRPr>
          </a:p>
        </p:txBody>
      </p:sp>
      <p:sp>
        <p:nvSpPr>
          <p:cNvPr id="43" name="Rounded Rectangle 140">
            <a:extLst>
              <a:ext uri="{FF2B5EF4-FFF2-40B4-BE49-F238E27FC236}">
                <a16:creationId xmlns:a16="http://schemas.microsoft.com/office/drawing/2014/main" id="{5DB85FC1-B8C5-4CA0-999B-A83FF7434E46}"/>
              </a:ext>
            </a:extLst>
          </p:cNvPr>
          <p:cNvSpPr/>
          <p:nvPr/>
        </p:nvSpPr>
        <p:spPr>
          <a:xfrm>
            <a:off x="4153054" y="4534231"/>
            <a:ext cx="3594355"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000" b="1" i="0" u="none" strike="noStrike" kern="1200" cap="none" spc="0" normalizeH="0" baseline="0" noProof="0" dirty="0">
                <a:ln>
                  <a:noFill/>
                </a:ln>
                <a:solidFill>
                  <a:srgbClr val="4472C4">
                    <a:lumMod val="50000"/>
                  </a:srgbClr>
                </a:solidFill>
                <a:effectLst/>
                <a:uLnTx/>
                <a:uFillTx/>
                <a:latin typeface="+mj-lt"/>
              </a:rPr>
              <a:t>me</a:t>
            </a:r>
          </a:p>
        </p:txBody>
      </p:sp>
      <p:sp>
        <p:nvSpPr>
          <p:cNvPr id="44" name="CuadroTexto 3">
            <a:extLst>
              <a:ext uri="{FF2B5EF4-FFF2-40B4-BE49-F238E27FC236}">
                <a16:creationId xmlns:a16="http://schemas.microsoft.com/office/drawing/2014/main" id="{FE6C2B91-EC1B-4063-B0BC-2B1BCECEA9A6}"/>
              </a:ext>
            </a:extLst>
          </p:cNvPr>
          <p:cNvSpPr txBox="1"/>
          <p:nvPr/>
        </p:nvSpPr>
        <p:spPr>
          <a:xfrm>
            <a:off x="705165" y="1403689"/>
            <a:ext cx="1097430" cy="553998"/>
          </a:xfrm>
          <a:prstGeom prst="rect">
            <a:avLst/>
          </a:prstGeom>
          <a:solidFill>
            <a:schemeClr val="bg1"/>
          </a:solidFill>
        </p:spPr>
        <p:txBody>
          <a:bodyPr wrap="square" rtlCol="0">
            <a:spAutoFit/>
          </a:bodyPr>
          <a:lstStyle/>
          <a:p>
            <a:pPr algn="l"/>
            <a:endParaRPr lang="x-none" sz="3000" dirty="0">
              <a:solidFill>
                <a:schemeClr val="accent5">
                  <a:lumMod val="50000"/>
                </a:schemeClr>
              </a:solidFill>
              <a:latin typeface="+mj-lt"/>
            </a:endParaRPr>
          </a:p>
        </p:txBody>
      </p:sp>
      <p:sp>
        <p:nvSpPr>
          <p:cNvPr id="49" name="TextBox 48">
            <a:extLst>
              <a:ext uri="{FF2B5EF4-FFF2-40B4-BE49-F238E27FC236}">
                <a16:creationId xmlns:a16="http://schemas.microsoft.com/office/drawing/2014/main" id="{0DC3BC61-76DF-411B-B68B-7C74E13197EB}"/>
              </a:ext>
            </a:extLst>
          </p:cNvPr>
          <p:cNvSpPr txBox="1"/>
          <p:nvPr/>
        </p:nvSpPr>
        <p:spPr>
          <a:xfrm rot="20824098">
            <a:off x="7199667" y="827048"/>
            <a:ext cx="2734427" cy="769441"/>
          </a:xfrm>
          <a:prstGeom prst="rect">
            <a:avLst/>
          </a:prstGeom>
          <a:noFill/>
        </p:spPr>
        <p:txBody>
          <a:bodyPr wrap="square" rtlCol="0">
            <a:spAutoFit/>
          </a:bodyPr>
          <a:lstStyle/>
          <a:p>
            <a:pPr lvl="0" algn="ctr">
              <a:defRPr/>
            </a:pPr>
            <a:r>
              <a:rPr lang="en-GB" sz="4400">
                <a:solidFill>
                  <a:schemeClr val="accent5">
                    <a:lumMod val="50000"/>
                  </a:schemeClr>
                </a:solidFill>
                <a:latin typeface="+mj-lt"/>
              </a:rPr>
              <a:t>w</a:t>
            </a:r>
            <a:r>
              <a:rPr lang="en-GB" sz="4400" noProof="0">
                <a:solidFill>
                  <a:schemeClr val="accent5">
                    <a:lumMod val="50000"/>
                  </a:schemeClr>
                </a:solidFill>
                <a:latin typeface="+mj-lt"/>
              </a:rPr>
              <a:t>atch</a:t>
            </a:r>
            <a:endParaRPr kumimoji="0" lang="en-GB" sz="4400" b="0" i="0" u="none" strike="noStrike" kern="1200" cap="none" spc="0" normalizeH="0" baseline="0" noProof="0" dirty="0">
              <a:ln>
                <a:noFill/>
              </a:ln>
              <a:solidFill>
                <a:srgbClr val="4472C4">
                  <a:lumMod val="50000"/>
                </a:srgbClr>
              </a:solidFill>
              <a:effectLst/>
              <a:uLnTx/>
              <a:uFillTx/>
              <a:latin typeface="+mj-lt"/>
            </a:endParaRPr>
          </a:p>
        </p:txBody>
      </p:sp>
      <p:sp>
        <p:nvSpPr>
          <p:cNvPr id="50" name="TextBox 49">
            <a:extLst>
              <a:ext uri="{FF2B5EF4-FFF2-40B4-BE49-F238E27FC236}">
                <a16:creationId xmlns:a16="http://schemas.microsoft.com/office/drawing/2014/main" id="{6D113F14-A8CC-4413-88DF-919D3E59AF8C}"/>
              </a:ext>
            </a:extLst>
          </p:cNvPr>
          <p:cNvSpPr txBox="1"/>
          <p:nvPr/>
        </p:nvSpPr>
        <p:spPr>
          <a:xfrm rot="20824098">
            <a:off x="7138861" y="595471"/>
            <a:ext cx="2804684" cy="1200329"/>
          </a:xfrm>
          <a:prstGeom prst="rect">
            <a:avLst/>
          </a:prstGeom>
          <a:noFill/>
        </p:spPr>
        <p:txBody>
          <a:bodyPr wrap="square" rtlCol="0">
            <a:spAutoFit/>
          </a:bodyPr>
          <a:lstStyle/>
          <a:p>
            <a:pPr lvl="0" algn="ctr">
              <a:defRPr/>
            </a:pPr>
            <a:r>
              <a:rPr lang="en-GB" sz="3600" dirty="0">
                <a:solidFill>
                  <a:schemeClr val="accent5">
                    <a:lumMod val="50000"/>
                  </a:schemeClr>
                </a:solidFill>
                <a:latin typeface="+mj-lt"/>
              </a:rPr>
              <a:t>m</a:t>
            </a:r>
            <a:r>
              <a:rPr lang="en-GB" sz="3600" noProof="0" dirty="0" err="1">
                <a:solidFill>
                  <a:schemeClr val="accent5">
                    <a:lumMod val="50000"/>
                  </a:schemeClr>
                </a:solidFill>
                <a:latin typeface="+mj-lt"/>
              </a:rPr>
              <a:t>yself</a:t>
            </a:r>
            <a:r>
              <a:rPr lang="en-GB" sz="3600" noProof="0" dirty="0">
                <a:solidFill>
                  <a:schemeClr val="accent5">
                    <a:lumMod val="50000"/>
                  </a:schemeClr>
                </a:solidFill>
                <a:latin typeface="+mj-lt"/>
              </a:rPr>
              <a:t>, me (object)</a:t>
            </a:r>
            <a:endParaRPr kumimoji="0" lang="en-GB" sz="3600" b="0" i="0" u="none" strike="noStrike" kern="1200" cap="none" spc="0" normalizeH="0" baseline="0" noProof="0" dirty="0">
              <a:ln>
                <a:noFill/>
              </a:ln>
              <a:solidFill>
                <a:srgbClr val="4472C4">
                  <a:lumMod val="50000"/>
                </a:srgbClr>
              </a:solidFill>
              <a:effectLst/>
              <a:uLnTx/>
              <a:uFillTx/>
              <a:latin typeface="+mj-lt"/>
            </a:endParaRPr>
          </a:p>
        </p:txBody>
      </p:sp>
      <p:sp>
        <p:nvSpPr>
          <p:cNvPr id="58" name="TextBox 57">
            <a:extLst>
              <a:ext uri="{FF2B5EF4-FFF2-40B4-BE49-F238E27FC236}">
                <a16:creationId xmlns:a16="http://schemas.microsoft.com/office/drawing/2014/main" id="{9F712A45-0E1B-46D9-9FEE-AF7AC1C80B99}"/>
              </a:ext>
            </a:extLst>
          </p:cNvPr>
          <p:cNvSpPr txBox="1"/>
          <p:nvPr/>
        </p:nvSpPr>
        <p:spPr>
          <a:xfrm rot="20824098">
            <a:off x="7233211" y="783462"/>
            <a:ext cx="2693476" cy="830997"/>
          </a:xfrm>
          <a:prstGeom prst="rect">
            <a:avLst/>
          </a:prstGeom>
          <a:noFill/>
        </p:spPr>
        <p:txBody>
          <a:bodyPr wrap="square" rtlCol="0">
            <a:spAutoFit/>
          </a:bodyPr>
          <a:lstStyle/>
          <a:p>
            <a:pPr lvl="0" algn="ctr">
              <a:defRPr/>
            </a:pPr>
            <a:r>
              <a:rPr lang="en-GB" sz="4800" dirty="0">
                <a:solidFill>
                  <a:schemeClr val="accent5">
                    <a:lumMod val="50000"/>
                  </a:schemeClr>
                </a:solidFill>
                <a:latin typeface="+mj-lt"/>
              </a:rPr>
              <a:t>full (m)</a:t>
            </a:r>
            <a:endParaRPr kumimoji="0" lang="en-GB" sz="4800" b="0" i="0" u="none" strike="noStrike" kern="1200" cap="none" spc="0" normalizeH="0" baseline="0" noProof="0" dirty="0">
              <a:ln>
                <a:noFill/>
              </a:ln>
              <a:solidFill>
                <a:srgbClr val="4472C4">
                  <a:lumMod val="50000"/>
                </a:srgbClr>
              </a:solidFill>
              <a:effectLst/>
              <a:uLnTx/>
              <a:uFillTx/>
              <a:latin typeface="+mj-lt"/>
            </a:endParaRPr>
          </a:p>
        </p:txBody>
      </p:sp>
      <p:sp>
        <p:nvSpPr>
          <p:cNvPr id="59" name="TextBox 58">
            <a:extLst>
              <a:ext uri="{FF2B5EF4-FFF2-40B4-BE49-F238E27FC236}">
                <a16:creationId xmlns:a16="http://schemas.microsoft.com/office/drawing/2014/main" id="{27EDF3EC-59DC-4D09-A2D2-9393F20A8CAE}"/>
              </a:ext>
            </a:extLst>
          </p:cNvPr>
          <p:cNvSpPr txBox="1"/>
          <p:nvPr/>
        </p:nvSpPr>
        <p:spPr>
          <a:xfrm rot="20824098">
            <a:off x="7009223" y="828736"/>
            <a:ext cx="3067346" cy="769441"/>
          </a:xfrm>
          <a:prstGeom prst="rect">
            <a:avLst/>
          </a:prstGeom>
          <a:noFill/>
        </p:spPr>
        <p:txBody>
          <a:bodyPr wrap="square" rtlCol="0">
            <a:spAutoFit/>
          </a:bodyPr>
          <a:lstStyle/>
          <a:p>
            <a:pPr lvl="0" algn="ctr">
              <a:defRPr/>
            </a:pPr>
            <a:r>
              <a:rPr lang="en-GB" sz="4400" dirty="0">
                <a:solidFill>
                  <a:schemeClr val="accent5">
                    <a:lumMod val="50000"/>
                  </a:schemeClr>
                </a:solidFill>
                <a:latin typeface="+mj-lt"/>
              </a:rPr>
              <a:t>e</a:t>
            </a:r>
            <a:r>
              <a:rPr lang="en-GB" sz="4400" noProof="0" dirty="0" err="1">
                <a:solidFill>
                  <a:schemeClr val="accent5">
                    <a:lumMod val="50000"/>
                  </a:schemeClr>
                </a:solidFill>
                <a:latin typeface="+mj-lt"/>
              </a:rPr>
              <a:t>mpty</a:t>
            </a:r>
            <a:r>
              <a:rPr lang="en-GB" sz="4400" noProof="0" dirty="0">
                <a:solidFill>
                  <a:schemeClr val="accent5">
                    <a:lumMod val="50000"/>
                  </a:schemeClr>
                </a:solidFill>
                <a:latin typeface="+mj-lt"/>
              </a:rPr>
              <a:t> (f)</a:t>
            </a:r>
            <a:endParaRPr kumimoji="0" lang="en-GB" sz="4400" b="0" i="0" u="none" strike="noStrike" kern="1200" cap="none" spc="0" normalizeH="0" baseline="0" noProof="0" dirty="0">
              <a:ln>
                <a:noFill/>
              </a:ln>
              <a:solidFill>
                <a:srgbClr val="4472C4">
                  <a:lumMod val="50000"/>
                </a:srgbClr>
              </a:solidFill>
              <a:effectLst/>
              <a:uLnTx/>
              <a:uFillTx/>
              <a:latin typeface="+mj-lt"/>
            </a:endParaRPr>
          </a:p>
        </p:txBody>
      </p:sp>
      <p:sp>
        <p:nvSpPr>
          <p:cNvPr id="60" name="TextBox 59">
            <a:extLst>
              <a:ext uri="{FF2B5EF4-FFF2-40B4-BE49-F238E27FC236}">
                <a16:creationId xmlns:a16="http://schemas.microsoft.com/office/drawing/2014/main" id="{BEFD75CF-F66A-4289-AE37-87C68C86DC8F}"/>
              </a:ext>
            </a:extLst>
          </p:cNvPr>
          <p:cNvSpPr txBox="1"/>
          <p:nvPr/>
        </p:nvSpPr>
        <p:spPr>
          <a:xfrm rot="20824098">
            <a:off x="7637162" y="761408"/>
            <a:ext cx="1811469" cy="830997"/>
          </a:xfrm>
          <a:prstGeom prst="rect">
            <a:avLst/>
          </a:prstGeom>
          <a:noFill/>
        </p:spPr>
        <p:txBody>
          <a:bodyPr wrap="square" rtlCol="0">
            <a:spAutoFit/>
          </a:bodyPr>
          <a:lstStyle/>
          <a:p>
            <a:pPr lvl="0" algn="ctr">
              <a:defRPr/>
            </a:pPr>
            <a:r>
              <a:rPr lang="en-GB" sz="4800" dirty="0">
                <a:solidFill>
                  <a:schemeClr val="accent5">
                    <a:lumMod val="50000"/>
                  </a:schemeClr>
                </a:solidFill>
                <a:latin typeface="+mj-lt"/>
              </a:rPr>
              <a:t>box</a:t>
            </a:r>
            <a:endParaRPr kumimoji="0" lang="en-GB" sz="4800" b="0" i="0" u="none" strike="noStrike" kern="1200" cap="none" spc="0" normalizeH="0" baseline="0" noProof="0" dirty="0">
              <a:ln>
                <a:noFill/>
              </a:ln>
              <a:solidFill>
                <a:srgbClr val="4472C4">
                  <a:lumMod val="50000"/>
                </a:srgbClr>
              </a:solidFill>
              <a:effectLst/>
              <a:uLnTx/>
              <a:uFillTx/>
              <a:latin typeface="+mj-lt"/>
            </a:endParaRPr>
          </a:p>
        </p:txBody>
      </p:sp>
      <p:sp>
        <p:nvSpPr>
          <p:cNvPr id="61" name="Rounded Rectangle 139">
            <a:extLst>
              <a:ext uri="{FF2B5EF4-FFF2-40B4-BE49-F238E27FC236}">
                <a16:creationId xmlns:a16="http://schemas.microsoft.com/office/drawing/2014/main" id="{887C6A75-A640-4400-A2F8-230EB2AF3A57}"/>
              </a:ext>
            </a:extLst>
          </p:cNvPr>
          <p:cNvSpPr/>
          <p:nvPr/>
        </p:nvSpPr>
        <p:spPr>
          <a:xfrm>
            <a:off x="7877330" y="5404421"/>
            <a:ext cx="3594355" cy="75565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000" b="1" dirty="0" err="1">
                <a:solidFill>
                  <a:srgbClr val="4472C4">
                    <a:lumMod val="50000"/>
                  </a:srgbClr>
                </a:solidFill>
                <a:latin typeface="+mj-lt"/>
              </a:rPr>
              <a:t>vacía</a:t>
            </a:r>
            <a:endParaRPr kumimoji="0" lang="en-GB" sz="3000" b="1" i="0" u="none" strike="noStrike" kern="1200" cap="none" spc="0" normalizeH="0" baseline="0" noProof="0" dirty="0">
              <a:ln>
                <a:noFill/>
              </a:ln>
              <a:solidFill>
                <a:srgbClr val="4472C4">
                  <a:lumMod val="50000"/>
                </a:srgbClr>
              </a:solidFill>
              <a:effectLst/>
              <a:uLnTx/>
              <a:uFillTx/>
              <a:latin typeface="+mj-lt"/>
            </a:endParaRPr>
          </a:p>
        </p:txBody>
      </p:sp>
      <p:sp>
        <p:nvSpPr>
          <p:cNvPr id="31" name="Rounded Rectangle 132">
            <a:extLst>
              <a:ext uri="{FF2B5EF4-FFF2-40B4-BE49-F238E27FC236}">
                <a16:creationId xmlns:a16="http://schemas.microsoft.com/office/drawing/2014/main" id="{AED1A2FF-90B7-4674-8661-DE904B849D90}"/>
              </a:ext>
            </a:extLst>
          </p:cNvPr>
          <p:cNvSpPr/>
          <p:nvPr/>
        </p:nvSpPr>
        <p:spPr>
          <a:xfrm>
            <a:off x="4147550" y="5407767"/>
            <a:ext cx="3594355" cy="755653"/>
          </a:xfrm>
          <a:prstGeom prst="roundRect">
            <a:avLst/>
          </a:prstGeom>
          <a:ln w="28575">
            <a:solidFill>
              <a:schemeClr val="accent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s-ES" sz="3000" b="1" dirty="0">
                <a:solidFill>
                  <a:schemeClr val="bg1"/>
                </a:solidFill>
                <a:latin typeface="+mj-lt"/>
              </a:rPr>
              <a:t>te</a:t>
            </a:r>
          </a:p>
        </p:txBody>
      </p:sp>
      <p:sp>
        <p:nvSpPr>
          <p:cNvPr id="37" name="Rounded Rectangle 134">
            <a:extLst>
              <a:ext uri="{FF2B5EF4-FFF2-40B4-BE49-F238E27FC236}">
                <a16:creationId xmlns:a16="http://schemas.microsoft.com/office/drawing/2014/main" id="{728A0EEB-CB8F-41D3-BB74-B6B602ECA2A5}"/>
              </a:ext>
            </a:extLst>
          </p:cNvPr>
          <p:cNvSpPr/>
          <p:nvPr/>
        </p:nvSpPr>
        <p:spPr>
          <a:xfrm>
            <a:off x="1071263" y="3645970"/>
            <a:ext cx="2948866" cy="755653"/>
          </a:xfrm>
          <a:prstGeom prst="roundRect">
            <a:avLst/>
          </a:prstGeom>
          <a:ln w="28575">
            <a:solidFill>
              <a:schemeClr val="accent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lvl="0" algn="ctr">
              <a:defRPr/>
            </a:pPr>
            <a:r>
              <a:rPr lang="en-GB" sz="3000" b="1" dirty="0">
                <a:solidFill>
                  <a:schemeClr val="bg1"/>
                </a:solidFill>
                <a:latin typeface="+mj-lt"/>
              </a:rPr>
              <a:t>l</a:t>
            </a:r>
            <a:r>
              <a:rPr kumimoji="0" lang="en-GB" sz="3000" b="1" i="0" u="none" strike="noStrike" kern="1200" cap="none" spc="0" normalizeH="0" baseline="0" noProof="0" dirty="0">
                <a:ln>
                  <a:noFill/>
                </a:ln>
                <a:solidFill>
                  <a:schemeClr val="bg1"/>
                </a:solidFill>
                <a:effectLst/>
                <a:uLnTx/>
                <a:uFillTx/>
                <a:latin typeface="+mj-lt"/>
              </a:rPr>
              <a:t>a</a:t>
            </a:r>
            <a:r>
              <a:rPr kumimoji="0" lang="en-GB" sz="3000" b="1" i="0" u="none" strike="noStrike" kern="1200" cap="none" spc="0" normalizeH="0" noProof="0" dirty="0">
                <a:ln>
                  <a:noFill/>
                </a:ln>
                <a:solidFill>
                  <a:schemeClr val="bg1"/>
                </a:solidFill>
                <a:effectLst/>
                <a:uLnTx/>
                <a:uFillTx/>
                <a:latin typeface="+mj-lt"/>
              </a:rPr>
              <a:t> </a:t>
            </a:r>
            <a:r>
              <a:rPr kumimoji="0" lang="en-GB" sz="3000" b="1" i="0" u="none" strike="noStrike" kern="1200" cap="none" spc="0" normalizeH="0" noProof="0" dirty="0" err="1">
                <a:ln>
                  <a:noFill/>
                </a:ln>
                <a:solidFill>
                  <a:schemeClr val="bg1"/>
                </a:solidFill>
                <a:effectLst/>
                <a:uLnTx/>
                <a:uFillTx/>
                <a:latin typeface="+mj-lt"/>
              </a:rPr>
              <a:t>caja</a:t>
            </a:r>
            <a:endParaRPr kumimoji="0" lang="en-GB" sz="3000" b="1" i="0" u="none" strike="noStrike" kern="1200" cap="none" spc="0" normalizeH="0" baseline="0" noProof="0" dirty="0">
              <a:ln>
                <a:noFill/>
              </a:ln>
              <a:solidFill>
                <a:schemeClr val="bg1"/>
              </a:solidFill>
              <a:effectLst/>
              <a:uLnTx/>
              <a:uFillTx/>
              <a:latin typeface="+mj-lt"/>
            </a:endParaRPr>
          </a:p>
        </p:txBody>
      </p:sp>
      <p:sp>
        <p:nvSpPr>
          <p:cNvPr id="45" name="Rounded Rectangle 132">
            <a:extLst>
              <a:ext uri="{FF2B5EF4-FFF2-40B4-BE49-F238E27FC236}">
                <a16:creationId xmlns:a16="http://schemas.microsoft.com/office/drawing/2014/main" id="{AED1A2FF-90B7-4674-8661-DE904B849D90}"/>
              </a:ext>
            </a:extLst>
          </p:cNvPr>
          <p:cNvSpPr/>
          <p:nvPr/>
        </p:nvSpPr>
        <p:spPr>
          <a:xfrm>
            <a:off x="1084251" y="2768223"/>
            <a:ext cx="2938667" cy="755653"/>
          </a:xfrm>
          <a:prstGeom prst="roundRect">
            <a:avLst/>
          </a:prstGeom>
          <a:ln w="28575">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sz="3000" b="1" dirty="0">
                <a:solidFill>
                  <a:srgbClr val="FFFFFF"/>
                </a:solidFill>
                <a:latin typeface="+mj-lt"/>
              </a:rPr>
              <a:t>quitar</a:t>
            </a:r>
          </a:p>
        </p:txBody>
      </p:sp>
      <p:sp>
        <p:nvSpPr>
          <p:cNvPr id="46" name="Rounded Rectangle 126">
            <a:extLst>
              <a:ext uri="{FF2B5EF4-FFF2-40B4-BE49-F238E27FC236}">
                <a16:creationId xmlns:a16="http://schemas.microsoft.com/office/drawing/2014/main" id="{1945780B-B00E-4590-920D-57F37F6D1F8F}"/>
              </a:ext>
            </a:extLst>
          </p:cNvPr>
          <p:cNvSpPr/>
          <p:nvPr/>
        </p:nvSpPr>
        <p:spPr>
          <a:xfrm>
            <a:off x="4136961" y="2774670"/>
            <a:ext cx="3588310" cy="755653"/>
          </a:xfrm>
          <a:prstGeom prst="roundRect">
            <a:avLst/>
          </a:prstGeom>
          <a:ln w="28575">
            <a:solidFill>
              <a:schemeClr val="accent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FFFF"/>
                </a:solidFill>
                <a:effectLst/>
                <a:uLnTx/>
                <a:uFillTx/>
                <a:latin typeface="+mj-lt"/>
                <a:ea typeface="+mn-ea"/>
                <a:cs typeface="+mn-cs"/>
              </a:rPr>
              <a:t>le</a:t>
            </a:r>
          </a:p>
        </p:txBody>
      </p:sp>
      <p:sp>
        <p:nvSpPr>
          <p:cNvPr id="47" name="Rounded Rectangle 137">
            <a:extLst>
              <a:ext uri="{FF2B5EF4-FFF2-40B4-BE49-F238E27FC236}">
                <a16:creationId xmlns:a16="http://schemas.microsoft.com/office/drawing/2014/main" id="{CED24A94-0EC6-442A-B5C3-1BC50EF93881}"/>
              </a:ext>
            </a:extLst>
          </p:cNvPr>
          <p:cNvSpPr/>
          <p:nvPr/>
        </p:nvSpPr>
        <p:spPr>
          <a:xfrm>
            <a:off x="7852970" y="2786480"/>
            <a:ext cx="3609083" cy="755653"/>
          </a:xfrm>
          <a:prstGeom prst="roundRect">
            <a:avLst/>
          </a:prstGeom>
          <a:ln w="28575">
            <a:solidFill>
              <a:schemeClr val="accent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defRPr/>
            </a:pPr>
            <a:r>
              <a:rPr lang="es-ES" sz="3000" b="1" dirty="0">
                <a:solidFill>
                  <a:srgbClr val="FFFFFF"/>
                </a:solidFill>
                <a:latin typeface="+mj-lt"/>
              </a:rPr>
              <a:t>el reloj</a:t>
            </a:r>
          </a:p>
        </p:txBody>
      </p:sp>
      <p:sp>
        <p:nvSpPr>
          <p:cNvPr id="48" name="Rounded Rectangle 138">
            <a:extLst>
              <a:ext uri="{FF2B5EF4-FFF2-40B4-BE49-F238E27FC236}">
                <a16:creationId xmlns:a16="http://schemas.microsoft.com/office/drawing/2014/main" id="{C7DC0664-7B12-403C-9736-3F62C08A616A}"/>
              </a:ext>
            </a:extLst>
          </p:cNvPr>
          <p:cNvSpPr/>
          <p:nvPr/>
        </p:nvSpPr>
        <p:spPr>
          <a:xfrm>
            <a:off x="4147550" y="3640270"/>
            <a:ext cx="3594355" cy="755653"/>
          </a:xfrm>
          <a:prstGeom prst="roundRect">
            <a:avLst/>
          </a:prstGeom>
          <a:ln w="28575">
            <a:solidFill>
              <a:schemeClr val="accent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lvl="0" algn="ctr">
              <a:defRPr/>
            </a:pPr>
            <a:r>
              <a:rPr lang="en-GB" sz="3000" b="1" dirty="0" err="1">
                <a:solidFill>
                  <a:srgbClr val="FFFFFF"/>
                </a:solidFill>
                <a:latin typeface="+mj-lt"/>
              </a:rPr>
              <a:t>lleno</a:t>
            </a:r>
            <a:r>
              <a:rPr lang="en-GB" sz="3000" b="1" dirty="0">
                <a:solidFill>
                  <a:srgbClr val="4472C4">
                    <a:lumMod val="50000"/>
                  </a:srgbClr>
                </a:solidFill>
                <a:latin typeface="+mj-lt"/>
              </a:rPr>
              <a:t> </a:t>
            </a:r>
            <a:endParaRPr kumimoji="0" lang="en-GB" sz="3000" b="1" i="0" u="none" strike="noStrike" kern="1200" cap="none" spc="0" normalizeH="0" baseline="0" noProof="0" dirty="0">
              <a:ln>
                <a:noFill/>
              </a:ln>
              <a:solidFill>
                <a:srgbClr val="4472C4">
                  <a:lumMod val="50000"/>
                </a:srgbClr>
              </a:solidFill>
              <a:effectLst/>
              <a:uLnTx/>
              <a:uFillTx/>
              <a:latin typeface="+mj-lt"/>
              <a:ea typeface="+mn-ea"/>
              <a:cs typeface="+mn-cs"/>
            </a:endParaRPr>
          </a:p>
        </p:txBody>
      </p:sp>
      <p:sp>
        <p:nvSpPr>
          <p:cNvPr id="51" name="Rounded Rectangle 130">
            <a:extLst>
              <a:ext uri="{FF2B5EF4-FFF2-40B4-BE49-F238E27FC236}">
                <a16:creationId xmlns:a16="http://schemas.microsoft.com/office/drawing/2014/main" id="{19E294C4-BE8C-4194-A93F-151710E05294}"/>
              </a:ext>
            </a:extLst>
          </p:cNvPr>
          <p:cNvSpPr/>
          <p:nvPr/>
        </p:nvSpPr>
        <p:spPr>
          <a:xfrm>
            <a:off x="7852969" y="3649420"/>
            <a:ext cx="3609083" cy="755653"/>
          </a:xfrm>
          <a:prstGeom prst="roundRect">
            <a:avLst/>
          </a:prstGeom>
          <a:ln w="28575">
            <a:solidFill>
              <a:schemeClr val="accent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noProof="0" dirty="0" err="1">
                <a:solidFill>
                  <a:srgbClr val="FFFFFF"/>
                </a:solidFill>
                <a:latin typeface="+mj-lt"/>
              </a:rPr>
              <a:t>vacío</a:t>
            </a:r>
            <a:endParaRPr kumimoji="0" lang="en-GB" sz="3000" b="1" i="0" u="none" strike="noStrike" kern="1200" cap="none" spc="0" normalizeH="0" baseline="0" noProof="0" dirty="0">
              <a:ln>
                <a:noFill/>
              </a:ln>
              <a:solidFill>
                <a:srgbClr val="FFFFFF"/>
              </a:solidFill>
              <a:effectLst/>
              <a:uLnTx/>
              <a:uFillTx/>
              <a:latin typeface="+mj-lt"/>
            </a:endParaRPr>
          </a:p>
        </p:txBody>
      </p:sp>
      <p:sp>
        <p:nvSpPr>
          <p:cNvPr id="52" name="Rounded Rectangle 136">
            <a:extLst>
              <a:ext uri="{FF2B5EF4-FFF2-40B4-BE49-F238E27FC236}">
                <a16:creationId xmlns:a16="http://schemas.microsoft.com/office/drawing/2014/main" id="{56F6A5F6-E89F-4B40-9E36-FB6583D30DA2}"/>
              </a:ext>
            </a:extLst>
          </p:cNvPr>
          <p:cNvSpPr/>
          <p:nvPr/>
        </p:nvSpPr>
        <p:spPr>
          <a:xfrm>
            <a:off x="1074052" y="4531572"/>
            <a:ext cx="2948866" cy="755653"/>
          </a:xfrm>
          <a:prstGeom prst="roundRect">
            <a:avLst/>
          </a:prstGeom>
          <a:ln w="28575">
            <a:solidFill>
              <a:schemeClr val="accent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lvl="0" algn="ctr">
              <a:defRPr/>
            </a:pPr>
            <a:r>
              <a:rPr lang="es-ES" sz="3000" b="1" noProof="0" dirty="0">
                <a:solidFill>
                  <a:srgbClr val="FFFFFF"/>
                </a:solidFill>
                <a:latin typeface="+mj-lt"/>
              </a:rPr>
              <a:t>llena</a:t>
            </a:r>
            <a:endParaRPr kumimoji="0" lang="en-GB" sz="3000" b="1" i="0" u="none" strike="noStrike" kern="1200" cap="none" spc="0" normalizeH="0" baseline="0" noProof="0" dirty="0">
              <a:ln>
                <a:noFill/>
              </a:ln>
              <a:solidFill>
                <a:srgbClr val="FFFFFF"/>
              </a:solidFill>
              <a:effectLst/>
              <a:uLnTx/>
              <a:uFillTx/>
              <a:latin typeface="+mj-lt"/>
            </a:endParaRPr>
          </a:p>
        </p:txBody>
      </p:sp>
      <p:sp>
        <p:nvSpPr>
          <p:cNvPr id="53" name="Rounded Rectangle 140">
            <a:extLst>
              <a:ext uri="{FF2B5EF4-FFF2-40B4-BE49-F238E27FC236}">
                <a16:creationId xmlns:a16="http://schemas.microsoft.com/office/drawing/2014/main" id="{5DB85FC1-B8C5-4CA0-999B-A83FF7434E46}"/>
              </a:ext>
            </a:extLst>
          </p:cNvPr>
          <p:cNvSpPr/>
          <p:nvPr/>
        </p:nvSpPr>
        <p:spPr>
          <a:xfrm>
            <a:off x="4150663" y="4531572"/>
            <a:ext cx="3594355" cy="755653"/>
          </a:xfrm>
          <a:prstGeom prst="roundRect">
            <a:avLst/>
          </a:prstGeom>
          <a:ln w="28575">
            <a:solidFill>
              <a:schemeClr val="accent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lvl="0" algn="ctr">
              <a:defRPr/>
            </a:pPr>
            <a:r>
              <a:rPr kumimoji="0" lang="en-GB" sz="3000" b="1" i="0" u="none" strike="noStrike" kern="1200" cap="none" spc="0" normalizeH="0" baseline="0" noProof="0" dirty="0">
                <a:ln>
                  <a:noFill/>
                </a:ln>
                <a:solidFill>
                  <a:srgbClr val="FFFFFF"/>
                </a:solidFill>
                <a:effectLst/>
                <a:uLnTx/>
                <a:uFillTx/>
                <a:latin typeface="+mj-lt"/>
              </a:rPr>
              <a:t>me</a:t>
            </a:r>
          </a:p>
        </p:txBody>
      </p:sp>
      <p:sp>
        <p:nvSpPr>
          <p:cNvPr id="54" name="Rounded Rectangle 128">
            <a:extLst>
              <a:ext uri="{FF2B5EF4-FFF2-40B4-BE49-F238E27FC236}">
                <a16:creationId xmlns:a16="http://schemas.microsoft.com/office/drawing/2014/main" id="{1C304657-EF32-4661-BC9B-94751264A5B3}"/>
              </a:ext>
            </a:extLst>
          </p:cNvPr>
          <p:cNvSpPr/>
          <p:nvPr/>
        </p:nvSpPr>
        <p:spPr>
          <a:xfrm>
            <a:off x="7870503" y="4538993"/>
            <a:ext cx="3594998" cy="755653"/>
          </a:xfrm>
          <a:prstGeom prst="roundRect">
            <a:avLst/>
          </a:prstGeom>
          <a:ln w="28575">
            <a:solidFill>
              <a:schemeClr val="accent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dirty="0" err="1">
                <a:solidFill>
                  <a:srgbClr val="FFFFFF"/>
                </a:solidFill>
                <a:latin typeface="+mj-lt"/>
              </a:rPr>
              <a:t>regalar</a:t>
            </a:r>
            <a:endParaRPr kumimoji="0" lang="en-GB" sz="3000" b="1" i="0" u="none" strike="noStrike" kern="1200" cap="none" spc="0" normalizeH="0" baseline="0" noProof="0" dirty="0">
              <a:ln>
                <a:noFill/>
              </a:ln>
              <a:solidFill>
                <a:srgbClr val="FFFFFF"/>
              </a:solidFill>
              <a:effectLst/>
              <a:uLnTx/>
              <a:uFillTx/>
              <a:latin typeface="+mj-lt"/>
            </a:endParaRPr>
          </a:p>
        </p:txBody>
      </p:sp>
      <p:sp>
        <p:nvSpPr>
          <p:cNvPr id="56" name="Rounded Rectangle 127">
            <a:extLst>
              <a:ext uri="{FF2B5EF4-FFF2-40B4-BE49-F238E27FC236}">
                <a16:creationId xmlns:a16="http://schemas.microsoft.com/office/drawing/2014/main" id="{C20CFA2F-38F0-4C2C-B462-03E055C45344}"/>
              </a:ext>
            </a:extLst>
          </p:cNvPr>
          <p:cNvSpPr/>
          <p:nvPr/>
        </p:nvSpPr>
        <p:spPr>
          <a:xfrm>
            <a:off x="1067455" y="5402872"/>
            <a:ext cx="2948866" cy="755653"/>
          </a:xfrm>
          <a:prstGeom prst="roundRect">
            <a:avLst/>
          </a:prstGeom>
          <a:ln w="28575">
            <a:solidFill>
              <a:schemeClr val="accent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FFFFFF"/>
                </a:solidFill>
                <a:effectLst/>
                <a:uLnTx/>
                <a:uFillTx/>
                <a:latin typeface="+mj-lt"/>
                <a:ea typeface="+mn-ea"/>
                <a:cs typeface="+mn-cs"/>
              </a:rPr>
              <a:t>tirar</a:t>
            </a:r>
            <a:endParaRPr kumimoji="0" lang="en-GB" sz="3000" b="1" i="0" u="none" strike="noStrike" kern="1200" cap="none" spc="0" normalizeH="0" baseline="0" noProof="0" dirty="0">
              <a:ln>
                <a:noFill/>
              </a:ln>
              <a:solidFill>
                <a:srgbClr val="FFFFFF"/>
              </a:solidFill>
              <a:effectLst/>
              <a:uLnTx/>
              <a:uFillTx/>
              <a:latin typeface="+mj-lt"/>
              <a:ea typeface="+mn-ea"/>
              <a:cs typeface="+mn-cs"/>
            </a:endParaRPr>
          </a:p>
        </p:txBody>
      </p:sp>
      <p:sp>
        <p:nvSpPr>
          <p:cNvPr id="57" name="Rounded Rectangle 139">
            <a:extLst>
              <a:ext uri="{FF2B5EF4-FFF2-40B4-BE49-F238E27FC236}">
                <a16:creationId xmlns:a16="http://schemas.microsoft.com/office/drawing/2014/main" id="{887C6A75-A640-4400-A2F8-230EB2AF3A57}"/>
              </a:ext>
            </a:extLst>
          </p:cNvPr>
          <p:cNvSpPr/>
          <p:nvPr/>
        </p:nvSpPr>
        <p:spPr>
          <a:xfrm>
            <a:off x="7875797" y="5402872"/>
            <a:ext cx="3594355" cy="755653"/>
          </a:xfrm>
          <a:prstGeom prst="roundRect">
            <a:avLst/>
          </a:prstGeom>
          <a:ln w="28575">
            <a:solidFill>
              <a:schemeClr val="accent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lvl="0" algn="ctr">
              <a:defRPr/>
            </a:pPr>
            <a:r>
              <a:rPr lang="en-GB" sz="3000" b="1" dirty="0" err="1">
                <a:solidFill>
                  <a:srgbClr val="FFFFFF"/>
                </a:solidFill>
                <a:latin typeface="+mj-lt"/>
              </a:rPr>
              <a:t>vacía</a:t>
            </a:r>
            <a:endParaRPr kumimoji="0" lang="en-GB" sz="3000" b="1" i="0" u="none" strike="noStrike" kern="1200" cap="none" spc="0" normalizeH="0" baseline="0" noProof="0" dirty="0">
              <a:ln>
                <a:noFill/>
              </a:ln>
              <a:solidFill>
                <a:srgbClr val="FFFFFF"/>
              </a:solidFill>
              <a:effectLst/>
              <a:uLnTx/>
              <a:uFillTx/>
              <a:latin typeface="+mj-lt"/>
            </a:endParaRPr>
          </a:p>
        </p:txBody>
      </p:sp>
    </p:spTree>
    <p:extLst>
      <p:ext uri="{BB962C8B-B14F-4D97-AF65-F5344CB8AC3E}">
        <p14:creationId xmlns:p14="http://schemas.microsoft.com/office/powerpoint/2010/main" val="1509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3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6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3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5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54"/>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51"/>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45"/>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57"/>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59"/>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47"/>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49"/>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52"/>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52"/>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29"/>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0"/>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53"/>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1" nodeType="clickEffect">
                                  <p:stCondLst>
                                    <p:cond delay="0"/>
                                  </p:stCondLst>
                                  <p:childTnLst>
                                    <p:set>
                                      <p:cBhvr>
                                        <p:cTn id="140" dur="1" fill="hold">
                                          <p:stCondLst>
                                            <p:cond delay="0"/>
                                          </p:stCondLst>
                                        </p:cTn>
                                        <p:tgtEl>
                                          <p:spTgt spid="50"/>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53"/>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58"/>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48"/>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1" nodeType="clickEffect">
                                  <p:stCondLst>
                                    <p:cond delay="0"/>
                                  </p:stCondLst>
                                  <p:childTnLst>
                                    <p:set>
                                      <p:cBhvr>
                                        <p:cTn id="154" dur="1" fill="hold">
                                          <p:stCondLst>
                                            <p:cond delay="0"/>
                                          </p:stCondLst>
                                        </p:cTn>
                                        <p:tgtEl>
                                          <p:spTgt spid="48"/>
                                        </p:tgtEl>
                                        <p:attrNameLst>
                                          <p:attrName>style.visibility</p:attrName>
                                        </p:attrNameLst>
                                      </p:cBhvr>
                                      <p:to>
                                        <p:strVal val="hidden"/>
                                      </p:to>
                                    </p:set>
                                  </p:childTnLst>
                                </p:cTn>
                              </p:par>
                              <p:par>
                                <p:cTn id="155" presetID="1" presetClass="exit" presetSubtype="0" fill="hold" grpId="1" nodeType="withEffect">
                                  <p:stCondLst>
                                    <p:cond delay="0"/>
                                  </p:stCondLst>
                                  <p:childTnLst>
                                    <p:set>
                                      <p:cBhvr>
                                        <p:cTn id="156" dur="1" fill="hold">
                                          <p:stCondLst>
                                            <p:cond delay="0"/>
                                          </p:stCondLst>
                                        </p:cTn>
                                        <p:tgtEl>
                                          <p:spTgt spid="58"/>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30"/>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46"/>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xit" presetSubtype="0" fill="hold" grpId="1" nodeType="clickEffect">
                                  <p:stCondLst>
                                    <p:cond delay="0"/>
                                  </p:stCondLst>
                                  <p:childTnLst>
                                    <p:set>
                                      <p:cBhvr>
                                        <p:cTn id="168" dur="1" fill="hold">
                                          <p:stCondLst>
                                            <p:cond delay="0"/>
                                          </p:stCondLst>
                                        </p:cTn>
                                        <p:tgtEl>
                                          <p:spTgt spid="46"/>
                                        </p:tgtEl>
                                        <p:attrNameLst>
                                          <p:attrName>style.visibility</p:attrName>
                                        </p:attrNameLst>
                                      </p:cBhvr>
                                      <p:to>
                                        <p:strVal val="hidden"/>
                                      </p:to>
                                    </p:set>
                                  </p:childTnLst>
                                </p:cTn>
                              </p:par>
                              <p:par>
                                <p:cTn id="169" presetID="1" presetClass="exit" presetSubtype="0" fill="hold" grpId="1" nodeType="withEffect">
                                  <p:stCondLst>
                                    <p:cond delay="0"/>
                                  </p:stCondLst>
                                  <p:childTnLst>
                                    <p:set>
                                      <p:cBhvr>
                                        <p:cTn id="170"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4" grpId="0"/>
      <p:bldP spid="24" grpId="1"/>
      <p:bldP spid="25" grpId="0"/>
      <p:bldP spid="25" grpId="1"/>
      <p:bldP spid="26" grpId="0"/>
      <p:bldP spid="26" grpId="1"/>
      <p:bldP spid="27" grpId="0"/>
      <p:bldP spid="27" grpId="1"/>
      <p:bldP spid="29" grpId="0"/>
      <p:bldP spid="29" grpId="1"/>
      <p:bldP spid="30" grpId="0"/>
      <p:bldP spid="30" grpId="1"/>
      <p:bldP spid="49" grpId="0"/>
      <p:bldP spid="49" grpId="1"/>
      <p:bldP spid="50" grpId="0"/>
      <p:bldP spid="50" grpId="1"/>
      <p:bldP spid="58" grpId="0"/>
      <p:bldP spid="58" grpId="1"/>
      <p:bldP spid="59" grpId="0"/>
      <p:bldP spid="59" grpId="1"/>
      <p:bldP spid="60" grpId="0"/>
      <p:bldP spid="60" grpId="1"/>
      <p:bldP spid="31" grpId="0" animBg="1"/>
      <p:bldP spid="31" grpId="1" animBg="1"/>
      <p:bldP spid="37" grpId="0" animBg="1"/>
      <p:bldP spid="37" grpId="1" animBg="1"/>
      <p:bldP spid="45" grpId="0" animBg="1"/>
      <p:bldP spid="45" grpId="1" animBg="1"/>
      <p:bldP spid="46" grpId="0" animBg="1"/>
      <p:bldP spid="46" grpId="1" animBg="1"/>
      <p:bldP spid="47" grpId="0" animBg="1"/>
      <p:bldP spid="47" grpId="1" animBg="1"/>
      <p:bldP spid="48" grpId="0" animBg="1"/>
      <p:bldP spid="48" grpId="1" animBg="1"/>
      <p:bldP spid="51" grpId="0" animBg="1"/>
      <p:bldP spid="51" grpId="1" animBg="1"/>
      <p:bldP spid="52" grpId="0" animBg="1"/>
      <p:bldP spid="52" grpId="1" animBg="1"/>
      <p:bldP spid="53" grpId="0" animBg="1"/>
      <p:bldP spid="53" grpId="1" animBg="1"/>
      <p:bldP spid="54" grpId="0" animBg="1"/>
      <p:bldP spid="54" grpId="1" animBg="1"/>
      <p:bldP spid="56" grpId="0" animBg="1"/>
      <p:bldP spid="56" grpId="1" animBg="1"/>
      <p:bldP spid="57" grpId="0" animBg="1"/>
      <p:bldP spid="57"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3" name="Title 2"/>
          <p:cNvSpPr>
            <a:spLocks noGrp="1"/>
          </p:cNvSpPr>
          <p:nvPr>
            <p:ph type="title"/>
          </p:nvPr>
        </p:nvSpPr>
        <p:spPr>
          <a:xfrm>
            <a:off x="114300" y="65374"/>
            <a:ext cx="10515600" cy="750041"/>
          </a:xfrm>
        </p:spPr>
        <p:txBody>
          <a:bodyPr>
            <a:normAutofit/>
          </a:bodyPr>
          <a:lstStyle/>
          <a:p>
            <a:r>
              <a:rPr lang="en-US" sz="2400" b="1">
                <a:solidFill>
                  <a:srgbClr val="002060"/>
                </a:solidFill>
              </a:rPr>
              <a:t>Ahora escribe seis frases en español.</a:t>
            </a:r>
            <a:endParaRPr lang="en-US" sz="2400" dirty="0">
              <a:solidFill>
                <a:srgbClr val="00206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14621454"/>
              </p:ext>
            </p:extLst>
          </p:nvPr>
        </p:nvGraphicFramePr>
        <p:xfrm>
          <a:off x="217185" y="941783"/>
          <a:ext cx="5637809" cy="5146895"/>
        </p:xfrm>
        <a:graphic>
          <a:graphicData uri="http://schemas.openxmlformats.org/drawingml/2006/table">
            <a:tbl>
              <a:tblPr firstRow="1" bandRow="1">
                <a:tableStyleId>{8A107856-5554-42FB-B03E-39F5DBC370BA}</a:tableStyleId>
              </a:tblPr>
              <a:tblGrid>
                <a:gridCol w="558009">
                  <a:extLst>
                    <a:ext uri="{9D8B030D-6E8A-4147-A177-3AD203B41FA5}">
                      <a16:colId xmlns:a16="http://schemas.microsoft.com/office/drawing/2014/main" val="20000"/>
                    </a:ext>
                  </a:extLst>
                </a:gridCol>
                <a:gridCol w="692700">
                  <a:extLst>
                    <a:ext uri="{9D8B030D-6E8A-4147-A177-3AD203B41FA5}">
                      <a16:colId xmlns:a16="http://schemas.microsoft.com/office/drawing/2014/main" val="20001"/>
                    </a:ext>
                  </a:extLst>
                </a:gridCol>
                <a:gridCol w="1000567">
                  <a:extLst>
                    <a:ext uri="{9D8B030D-6E8A-4147-A177-3AD203B41FA5}">
                      <a16:colId xmlns:a16="http://schemas.microsoft.com/office/drawing/2014/main" val="20002"/>
                    </a:ext>
                  </a:extLst>
                </a:gridCol>
                <a:gridCol w="1493939">
                  <a:extLst>
                    <a:ext uri="{9D8B030D-6E8A-4147-A177-3AD203B41FA5}">
                      <a16:colId xmlns:a16="http://schemas.microsoft.com/office/drawing/2014/main" val="20003"/>
                    </a:ext>
                  </a:extLst>
                </a:gridCol>
                <a:gridCol w="1892594">
                  <a:extLst>
                    <a:ext uri="{9D8B030D-6E8A-4147-A177-3AD203B41FA5}">
                      <a16:colId xmlns:a16="http://schemas.microsoft.com/office/drawing/2014/main" val="20004"/>
                    </a:ext>
                  </a:extLst>
                </a:gridCol>
              </a:tblGrid>
              <a:tr h="1345887">
                <a:tc>
                  <a:txBody>
                    <a:bodyPr/>
                    <a:lstStyle/>
                    <a:p>
                      <a:endParaRPr lang="en-US" dirty="0">
                        <a:solidFill>
                          <a:srgbClr val="002060"/>
                        </a:solidFill>
                      </a:endParaRPr>
                    </a:p>
                    <a:p>
                      <a:endParaRPr lang="en-US" dirty="0">
                        <a:solidFill>
                          <a:srgbClr val="002060"/>
                        </a:solidFill>
                      </a:endParaRPr>
                    </a:p>
                    <a:p>
                      <a:r>
                        <a:rPr lang="en-US" dirty="0">
                          <a:solidFill>
                            <a:srgbClr val="002060"/>
                          </a:solidFill>
                        </a:rPr>
                        <a:t>A</a:t>
                      </a:r>
                    </a:p>
                  </a:txBody>
                  <a:tcPr/>
                </a:tc>
                <a:tc>
                  <a:txBody>
                    <a:bodyPr/>
                    <a:lstStyle/>
                    <a:p>
                      <a:r>
                        <a:rPr lang="en-US" sz="2000" dirty="0">
                          <a:solidFill>
                            <a:srgbClr val="002060"/>
                          </a:solidFill>
                        </a:rPr>
                        <a:t>My</a:t>
                      </a:r>
                    </a:p>
                  </a:txBody>
                  <a:tcPr/>
                </a:tc>
                <a:tc>
                  <a:txBody>
                    <a:bodyPr/>
                    <a:lstStyle/>
                    <a:p>
                      <a:r>
                        <a:rPr lang="en-US" sz="2000" dirty="0">
                          <a:solidFill>
                            <a:srgbClr val="002060"/>
                          </a:solidFill>
                        </a:rPr>
                        <a:t>His /her</a:t>
                      </a:r>
                    </a:p>
                  </a:txBody>
                  <a:tcPr/>
                </a:tc>
                <a:tc>
                  <a:txBody>
                    <a:bodyPr/>
                    <a:lstStyle/>
                    <a:p>
                      <a:r>
                        <a:rPr lang="en-US" sz="2000" dirty="0">
                          <a:solidFill>
                            <a:srgbClr val="002060"/>
                          </a:solidFill>
                        </a:rPr>
                        <a:t>¿</a:t>
                      </a:r>
                      <a:r>
                        <a:rPr lang="en-US" sz="2000" dirty="0" err="1">
                          <a:solidFill>
                            <a:srgbClr val="002060"/>
                          </a:solidFill>
                        </a:rPr>
                        <a:t>Quién</a:t>
                      </a:r>
                      <a:r>
                        <a:rPr lang="en-US" sz="2000" dirty="0">
                          <a:solidFill>
                            <a:srgbClr val="002060"/>
                          </a:solidFill>
                        </a:rPr>
                        <a:t> </a:t>
                      </a:r>
                      <a:r>
                        <a:rPr lang="en-US" sz="2000" dirty="0" err="1">
                          <a:solidFill>
                            <a:srgbClr val="002060"/>
                          </a:solidFill>
                        </a:rPr>
                        <a:t>es</a:t>
                      </a:r>
                      <a:r>
                        <a:rPr lang="en-US" sz="2000" dirty="0">
                          <a:solidFill>
                            <a:srgbClr val="002060"/>
                          </a:solidFill>
                        </a:rPr>
                        <a:t> / </a:t>
                      </a:r>
                      <a:r>
                        <a:rPr lang="en-US" sz="2000" dirty="0" err="1">
                          <a:solidFill>
                            <a:srgbClr val="002060"/>
                          </a:solidFill>
                        </a:rPr>
                        <a:t>quiénes</a:t>
                      </a:r>
                      <a:r>
                        <a:rPr lang="en-US" sz="2000" dirty="0">
                          <a:solidFill>
                            <a:srgbClr val="002060"/>
                          </a:solidFill>
                        </a:rPr>
                        <a:t> son?</a:t>
                      </a:r>
                    </a:p>
                  </a:txBody>
                  <a:tcPr/>
                </a:tc>
                <a:tc>
                  <a:txBody>
                    <a:bodyPr/>
                    <a:lstStyle/>
                    <a:p>
                      <a:r>
                        <a:rPr lang="en-US" sz="2000" dirty="0">
                          <a:solidFill>
                            <a:srgbClr val="002060"/>
                          </a:solidFill>
                        </a:rPr>
                        <a:t>¿</a:t>
                      </a:r>
                      <a:r>
                        <a:rPr lang="en-US" sz="2000" dirty="0" err="1">
                          <a:solidFill>
                            <a:srgbClr val="002060"/>
                          </a:solidFill>
                        </a:rPr>
                        <a:t>Cómo</a:t>
                      </a:r>
                      <a:r>
                        <a:rPr lang="en-US" sz="2000" dirty="0">
                          <a:solidFill>
                            <a:srgbClr val="002060"/>
                          </a:solidFill>
                        </a:rPr>
                        <a:t> </a:t>
                      </a:r>
                      <a:r>
                        <a:rPr lang="en-US" sz="2000" dirty="0" err="1">
                          <a:solidFill>
                            <a:srgbClr val="002060"/>
                          </a:solidFill>
                        </a:rPr>
                        <a:t>es</a:t>
                      </a:r>
                      <a:r>
                        <a:rPr lang="en-US" sz="2000" dirty="0">
                          <a:solidFill>
                            <a:srgbClr val="002060"/>
                          </a:solidFill>
                        </a:rPr>
                        <a:t> /</a:t>
                      </a:r>
                      <a:r>
                        <a:rPr lang="en-US" sz="2000" dirty="0" err="1">
                          <a:solidFill>
                            <a:srgbClr val="002060"/>
                          </a:solidFill>
                        </a:rPr>
                        <a:t>como</a:t>
                      </a:r>
                      <a:r>
                        <a:rPr lang="en-US" sz="2000" baseline="0" dirty="0">
                          <a:solidFill>
                            <a:srgbClr val="002060"/>
                          </a:solidFill>
                        </a:rPr>
                        <a:t> son?</a:t>
                      </a:r>
                      <a:endParaRPr lang="en-US" sz="2000" dirty="0">
                        <a:solidFill>
                          <a:srgbClr val="002060"/>
                        </a:solidFill>
                      </a:endParaRPr>
                    </a:p>
                  </a:txBody>
                  <a:tcPr/>
                </a:tc>
                <a:extLst>
                  <a:ext uri="{0D108BD9-81ED-4DB2-BD59-A6C34878D82A}">
                    <a16:rowId xmlns:a16="http://schemas.microsoft.com/office/drawing/2014/main" val="10000"/>
                  </a:ext>
                </a:extLst>
              </a:tr>
              <a:tr h="599732">
                <a:tc>
                  <a:txBody>
                    <a:bodyPr/>
                    <a:lstStyle/>
                    <a:p>
                      <a:pPr algn="ctr"/>
                      <a:r>
                        <a:rPr lang="en-US" b="1" dirty="0">
                          <a:solidFill>
                            <a:srgbClr val="002060"/>
                          </a:solidFill>
                        </a:rPr>
                        <a:t>1</a:t>
                      </a:r>
                    </a:p>
                  </a:txBody>
                  <a:tcPr/>
                </a:tc>
                <a:tc>
                  <a:txBody>
                    <a:bodyPr/>
                    <a:lstStyle/>
                    <a:p>
                      <a:endParaRPr lang="en-US">
                        <a:solidFill>
                          <a:srgbClr val="002060"/>
                        </a:solidFill>
                      </a:endParaRPr>
                    </a:p>
                  </a:txBody>
                  <a:tcPr/>
                </a:tc>
                <a:tc>
                  <a:txBody>
                    <a:bodyPr/>
                    <a:lstStyle/>
                    <a:p>
                      <a:endParaRPr lang="en-US" dirty="0">
                        <a:solidFill>
                          <a:srgbClr val="002060"/>
                        </a:solidFill>
                      </a:endParaRPr>
                    </a:p>
                  </a:txBody>
                  <a:tcPr/>
                </a:tc>
                <a:tc>
                  <a:txBody>
                    <a:bodyPr/>
                    <a:lstStyle/>
                    <a:p>
                      <a:r>
                        <a:rPr lang="en-US" sz="2000" dirty="0">
                          <a:solidFill>
                            <a:srgbClr val="002060"/>
                          </a:solidFill>
                        </a:rPr>
                        <a:t>friends (f)</a:t>
                      </a:r>
                    </a:p>
                  </a:txBody>
                  <a:tcPr/>
                </a:tc>
                <a:tc>
                  <a:txBody>
                    <a:bodyPr/>
                    <a:lstStyle/>
                    <a:p>
                      <a:r>
                        <a:rPr lang="en-US" sz="2000" dirty="0">
                          <a:solidFill>
                            <a:srgbClr val="002060"/>
                          </a:solidFill>
                        </a:rPr>
                        <a:t>not</a:t>
                      </a:r>
                      <a:r>
                        <a:rPr lang="en-US" sz="2000" baseline="0" dirty="0">
                          <a:solidFill>
                            <a:srgbClr val="002060"/>
                          </a:solidFill>
                        </a:rPr>
                        <a:t> bad</a:t>
                      </a:r>
                      <a:endParaRPr lang="en-US" sz="2000" dirty="0">
                        <a:solidFill>
                          <a:srgbClr val="002060"/>
                        </a:solidFill>
                      </a:endParaRPr>
                    </a:p>
                  </a:txBody>
                  <a:tcPr/>
                </a:tc>
                <a:extLst>
                  <a:ext uri="{0D108BD9-81ED-4DB2-BD59-A6C34878D82A}">
                    <a16:rowId xmlns:a16="http://schemas.microsoft.com/office/drawing/2014/main" val="10001"/>
                  </a:ext>
                </a:extLst>
              </a:tr>
              <a:tr h="599732">
                <a:tc>
                  <a:txBody>
                    <a:bodyPr/>
                    <a:lstStyle/>
                    <a:p>
                      <a:pPr algn="ctr"/>
                      <a:r>
                        <a:rPr lang="en-US" b="1" dirty="0">
                          <a:solidFill>
                            <a:srgbClr val="002060"/>
                          </a:solidFill>
                        </a:rPr>
                        <a:t>2</a:t>
                      </a:r>
                    </a:p>
                  </a:txBody>
                  <a:tcPr/>
                </a:tc>
                <a:tc>
                  <a:txBody>
                    <a:bodyPr/>
                    <a:lstStyle/>
                    <a:p>
                      <a:endParaRPr lang="en-US">
                        <a:solidFill>
                          <a:srgbClr val="002060"/>
                        </a:solidFill>
                      </a:endParaRPr>
                    </a:p>
                  </a:txBody>
                  <a:tcPr/>
                </a:tc>
                <a:tc>
                  <a:txBody>
                    <a:bodyPr/>
                    <a:lstStyle/>
                    <a:p>
                      <a:endParaRPr lang="en-US">
                        <a:solidFill>
                          <a:srgbClr val="002060"/>
                        </a:solidFill>
                      </a:endParaRPr>
                    </a:p>
                  </a:txBody>
                  <a:tcPr/>
                </a:tc>
                <a:tc>
                  <a:txBody>
                    <a:bodyPr/>
                    <a:lstStyle/>
                    <a:p>
                      <a:r>
                        <a:rPr lang="en-US" sz="2000" dirty="0">
                          <a:solidFill>
                            <a:srgbClr val="002060"/>
                          </a:solidFill>
                        </a:rPr>
                        <a:t>boyfriend</a:t>
                      </a:r>
                    </a:p>
                  </a:txBody>
                  <a:tcPr/>
                </a:tc>
                <a:tc>
                  <a:txBody>
                    <a:bodyPr/>
                    <a:lstStyle/>
                    <a:p>
                      <a:r>
                        <a:rPr lang="en-US" sz="2000" dirty="0">
                          <a:solidFill>
                            <a:srgbClr val="002060"/>
                          </a:solidFill>
                        </a:rPr>
                        <a:t>strong</a:t>
                      </a:r>
                    </a:p>
                  </a:txBody>
                  <a:tcPr/>
                </a:tc>
                <a:extLst>
                  <a:ext uri="{0D108BD9-81ED-4DB2-BD59-A6C34878D82A}">
                    <a16:rowId xmlns:a16="http://schemas.microsoft.com/office/drawing/2014/main" val="10002"/>
                  </a:ext>
                </a:extLst>
              </a:tr>
              <a:tr h="599732">
                <a:tc>
                  <a:txBody>
                    <a:bodyPr/>
                    <a:lstStyle/>
                    <a:p>
                      <a:pPr algn="ctr"/>
                      <a:r>
                        <a:rPr lang="en-US" b="1" dirty="0">
                          <a:solidFill>
                            <a:srgbClr val="002060"/>
                          </a:solidFill>
                        </a:rPr>
                        <a:t>3</a:t>
                      </a:r>
                    </a:p>
                  </a:txBody>
                  <a:tcPr/>
                </a:tc>
                <a:tc>
                  <a:txBody>
                    <a:bodyPr/>
                    <a:lstStyle/>
                    <a:p>
                      <a:endParaRPr lang="en-US">
                        <a:solidFill>
                          <a:srgbClr val="002060"/>
                        </a:solidFill>
                      </a:endParaRPr>
                    </a:p>
                  </a:txBody>
                  <a:tcPr/>
                </a:tc>
                <a:tc>
                  <a:txBody>
                    <a:bodyPr/>
                    <a:lstStyle/>
                    <a:p>
                      <a:endParaRPr lang="en-US">
                        <a:solidFill>
                          <a:srgbClr val="002060"/>
                        </a:solidFill>
                      </a:endParaRPr>
                    </a:p>
                  </a:txBody>
                  <a:tcPr/>
                </a:tc>
                <a:tc>
                  <a:txBody>
                    <a:bodyPr/>
                    <a:lstStyle/>
                    <a:p>
                      <a:r>
                        <a:rPr lang="en-US" sz="2000" dirty="0" err="1">
                          <a:solidFill>
                            <a:srgbClr val="002060"/>
                          </a:solidFill>
                        </a:rPr>
                        <a:t>grandpar-ents</a:t>
                      </a:r>
                      <a:endParaRPr lang="en-US" sz="2000" dirty="0">
                        <a:solidFill>
                          <a:srgbClr val="002060"/>
                        </a:solidFill>
                      </a:endParaRPr>
                    </a:p>
                  </a:txBody>
                  <a:tcPr/>
                </a:tc>
                <a:tc>
                  <a:txBody>
                    <a:bodyPr/>
                    <a:lstStyle/>
                    <a:p>
                      <a:r>
                        <a:rPr lang="en-US" sz="2000" dirty="0">
                          <a:solidFill>
                            <a:srgbClr val="002060"/>
                          </a:solidFill>
                        </a:rPr>
                        <a:t>not boring</a:t>
                      </a:r>
                    </a:p>
                  </a:txBody>
                  <a:tcPr/>
                </a:tc>
                <a:extLst>
                  <a:ext uri="{0D108BD9-81ED-4DB2-BD59-A6C34878D82A}">
                    <a16:rowId xmlns:a16="http://schemas.microsoft.com/office/drawing/2014/main" val="10003"/>
                  </a:ext>
                </a:extLst>
              </a:tr>
              <a:tr h="599732">
                <a:tc>
                  <a:txBody>
                    <a:bodyPr/>
                    <a:lstStyle/>
                    <a:p>
                      <a:pPr algn="ctr"/>
                      <a:r>
                        <a:rPr lang="en-US" b="1" dirty="0">
                          <a:solidFill>
                            <a:srgbClr val="002060"/>
                          </a:solidFill>
                        </a:rPr>
                        <a:t>4</a:t>
                      </a:r>
                    </a:p>
                  </a:txBody>
                  <a:tcPr/>
                </a:tc>
                <a:tc>
                  <a:txBody>
                    <a:bodyPr/>
                    <a:lstStyle/>
                    <a:p>
                      <a:endParaRPr lang="en-US">
                        <a:solidFill>
                          <a:srgbClr val="002060"/>
                        </a:solidFill>
                      </a:endParaRPr>
                    </a:p>
                  </a:txBody>
                  <a:tcPr/>
                </a:tc>
                <a:tc>
                  <a:txBody>
                    <a:bodyPr/>
                    <a:lstStyle/>
                    <a:p>
                      <a:endParaRPr lang="en-US">
                        <a:solidFill>
                          <a:srgbClr val="002060"/>
                        </a:solidFill>
                      </a:endParaRPr>
                    </a:p>
                  </a:txBody>
                  <a:tcPr/>
                </a:tc>
                <a:tc>
                  <a:txBody>
                    <a:bodyPr/>
                    <a:lstStyle/>
                    <a:p>
                      <a:r>
                        <a:rPr lang="en-US" sz="2000" dirty="0">
                          <a:solidFill>
                            <a:srgbClr val="002060"/>
                          </a:solidFill>
                        </a:rPr>
                        <a:t>mother</a:t>
                      </a:r>
                    </a:p>
                  </a:txBody>
                  <a:tcPr/>
                </a:tc>
                <a:tc>
                  <a:txBody>
                    <a:bodyPr/>
                    <a:lstStyle/>
                    <a:p>
                      <a:r>
                        <a:rPr lang="en-US" sz="2000" dirty="0">
                          <a:solidFill>
                            <a:srgbClr val="002060"/>
                          </a:solidFill>
                        </a:rPr>
                        <a:t>well-known</a:t>
                      </a:r>
                    </a:p>
                  </a:txBody>
                  <a:tcPr/>
                </a:tc>
                <a:extLst>
                  <a:ext uri="{0D108BD9-81ED-4DB2-BD59-A6C34878D82A}">
                    <a16:rowId xmlns:a16="http://schemas.microsoft.com/office/drawing/2014/main" val="10004"/>
                  </a:ext>
                </a:extLst>
              </a:tr>
              <a:tr h="599732">
                <a:tc>
                  <a:txBody>
                    <a:bodyPr/>
                    <a:lstStyle/>
                    <a:p>
                      <a:pPr algn="ctr"/>
                      <a:r>
                        <a:rPr lang="en-US" b="1" dirty="0">
                          <a:solidFill>
                            <a:srgbClr val="002060"/>
                          </a:solidFill>
                        </a:rPr>
                        <a:t>5</a:t>
                      </a:r>
                    </a:p>
                  </a:txBody>
                  <a:tcPr/>
                </a:tc>
                <a:tc>
                  <a:txBody>
                    <a:bodyPr/>
                    <a:lstStyle/>
                    <a:p>
                      <a:endParaRPr lang="en-US">
                        <a:solidFill>
                          <a:srgbClr val="002060"/>
                        </a:solidFill>
                      </a:endParaRPr>
                    </a:p>
                  </a:txBody>
                  <a:tcPr/>
                </a:tc>
                <a:tc>
                  <a:txBody>
                    <a:bodyPr/>
                    <a:lstStyle/>
                    <a:p>
                      <a:endParaRPr lang="en-US">
                        <a:solidFill>
                          <a:srgbClr val="002060"/>
                        </a:solidFill>
                      </a:endParaRPr>
                    </a:p>
                  </a:txBody>
                  <a:tcPr/>
                </a:tc>
                <a:tc>
                  <a:txBody>
                    <a:bodyPr/>
                    <a:lstStyle/>
                    <a:p>
                      <a:r>
                        <a:rPr lang="en-US" sz="2000" dirty="0">
                          <a:solidFill>
                            <a:srgbClr val="002060"/>
                          </a:solidFill>
                        </a:rPr>
                        <a:t>uncles</a:t>
                      </a:r>
                    </a:p>
                  </a:txBody>
                  <a:tcPr/>
                </a:tc>
                <a:tc>
                  <a:txBody>
                    <a:bodyPr/>
                    <a:lstStyle/>
                    <a:p>
                      <a:r>
                        <a:rPr lang="en-US" sz="2000" dirty="0">
                          <a:solidFill>
                            <a:srgbClr val="002060"/>
                          </a:solidFill>
                        </a:rPr>
                        <a:t>fun</a:t>
                      </a:r>
                    </a:p>
                  </a:txBody>
                  <a:tcPr/>
                </a:tc>
                <a:extLst>
                  <a:ext uri="{0D108BD9-81ED-4DB2-BD59-A6C34878D82A}">
                    <a16:rowId xmlns:a16="http://schemas.microsoft.com/office/drawing/2014/main" val="10005"/>
                  </a:ext>
                </a:extLst>
              </a:tr>
              <a:tr h="599732">
                <a:tc>
                  <a:txBody>
                    <a:bodyPr/>
                    <a:lstStyle/>
                    <a:p>
                      <a:pPr algn="ctr"/>
                      <a:r>
                        <a:rPr lang="en-US" b="1" dirty="0">
                          <a:solidFill>
                            <a:srgbClr val="002060"/>
                          </a:solidFill>
                        </a:rPr>
                        <a:t>6</a:t>
                      </a:r>
                    </a:p>
                  </a:txBody>
                  <a:tcPr/>
                </a:tc>
                <a:tc>
                  <a:txBody>
                    <a:bodyPr/>
                    <a:lstStyle/>
                    <a:p>
                      <a:endParaRPr lang="en-US">
                        <a:solidFill>
                          <a:srgbClr val="002060"/>
                        </a:solidFill>
                      </a:endParaRPr>
                    </a:p>
                  </a:txBody>
                  <a:tcPr/>
                </a:tc>
                <a:tc>
                  <a:txBody>
                    <a:bodyPr/>
                    <a:lstStyle/>
                    <a:p>
                      <a:endParaRPr lang="en-US" dirty="0">
                        <a:solidFill>
                          <a:srgbClr val="002060"/>
                        </a:solidFill>
                      </a:endParaRPr>
                    </a:p>
                  </a:txBody>
                  <a:tcPr/>
                </a:tc>
                <a:tc>
                  <a:txBody>
                    <a:bodyPr/>
                    <a:lstStyle/>
                    <a:p>
                      <a:r>
                        <a:rPr lang="en-US" sz="2000" dirty="0">
                          <a:solidFill>
                            <a:srgbClr val="002060"/>
                          </a:solidFill>
                        </a:rPr>
                        <a:t>grand-mother</a:t>
                      </a:r>
                    </a:p>
                  </a:txBody>
                  <a:tcPr/>
                </a:tc>
                <a:tc>
                  <a:txBody>
                    <a:bodyPr/>
                    <a:lstStyle/>
                    <a:p>
                      <a:r>
                        <a:rPr lang="en-US" sz="2000" dirty="0">
                          <a:solidFill>
                            <a:srgbClr val="002060"/>
                          </a:solidFill>
                        </a:rPr>
                        <a:t>great</a:t>
                      </a:r>
                    </a:p>
                  </a:txBody>
                  <a:tcPr/>
                </a:tc>
                <a:extLst>
                  <a:ext uri="{0D108BD9-81ED-4DB2-BD59-A6C34878D82A}">
                    <a16:rowId xmlns:a16="http://schemas.microsoft.com/office/drawing/2014/main" val="10006"/>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669018577"/>
              </p:ext>
            </p:extLst>
          </p:nvPr>
        </p:nvGraphicFramePr>
        <p:xfrm>
          <a:off x="6290334" y="922535"/>
          <a:ext cx="5637809" cy="5043579"/>
        </p:xfrm>
        <a:graphic>
          <a:graphicData uri="http://schemas.openxmlformats.org/drawingml/2006/table">
            <a:tbl>
              <a:tblPr firstRow="1" bandRow="1">
                <a:tableStyleId>{8A107856-5554-42FB-B03E-39F5DBC370BA}</a:tableStyleId>
              </a:tblPr>
              <a:tblGrid>
                <a:gridCol w="558009">
                  <a:extLst>
                    <a:ext uri="{9D8B030D-6E8A-4147-A177-3AD203B41FA5}">
                      <a16:colId xmlns:a16="http://schemas.microsoft.com/office/drawing/2014/main" val="20000"/>
                    </a:ext>
                  </a:extLst>
                </a:gridCol>
                <a:gridCol w="719158">
                  <a:extLst>
                    <a:ext uri="{9D8B030D-6E8A-4147-A177-3AD203B41FA5}">
                      <a16:colId xmlns:a16="http://schemas.microsoft.com/office/drawing/2014/main" val="20001"/>
                    </a:ext>
                  </a:extLst>
                </a:gridCol>
                <a:gridCol w="974109">
                  <a:extLst>
                    <a:ext uri="{9D8B030D-6E8A-4147-A177-3AD203B41FA5}">
                      <a16:colId xmlns:a16="http://schemas.microsoft.com/office/drawing/2014/main" val="20002"/>
                    </a:ext>
                  </a:extLst>
                </a:gridCol>
                <a:gridCol w="1440590">
                  <a:extLst>
                    <a:ext uri="{9D8B030D-6E8A-4147-A177-3AD203B41FA5}">
                      <a16:colId xmlns:a16="http://schemas.microsoft.com/office/drawing/2014/main" val="20003"/>
                    </a:ext>
                  </a:extLst>
                </a:gridCol>
                <a:gridCol w="1945943">
                  <a:extLst>
                    <a:ext uri="{9D8B030D-6E8A-4147-A177-3AD203B41FA5}">
                      <a16:colId xmlns:a16="http://schemas.microsoft.com/office/drawing/2014/main" val="20004"/>
                    </a:ext>
                  </a:extLst>
                </a:gridCol>
              </a:tblGrid>
              <a:tr h="1341559">
                <a:tc>
                  <a:txBody>
                    <a:bodyPr/>
                    <a:lstStyle/>
                    <a:p>
                      <a:endParaRPr lang="en-US" sz="2000" b="1" dirty="0">
                        <a:solidFill>
                          <a:srgbClr val="002060"/>
                        </a:solidFill>
                      </a:endParaRPr>
                    </a:p>
                    <a:p>
                      <a:endParaRPr lang="en-US" sz="2000" b="1" dirty="0">
                        <a:solidFill>
                          <a:srgbClr val="002060"/>
                        </a:solidFill>
                      </a:endParaRPr>
                    </a:p>
                    <a:p>
                      <a:r>
                        <a:rPr lang="en-US" sz="2000" b="1" dirty="0">
                          <a:solidFill>
                            <a:srgbClr val="002060"/>
                          </a:solidFill>
                        </a:rPr>
                        <a:t>B</a:t>
                      </a:r>
                    </a:p>
                  </a:txBody>
                  <a:tcPr/>
                </a:tc>
                <a:tc>
                  <a:txBody>
                    <a:bodyPr/>
                    <a:lstStyle/>
                    <a:p>
                      <a:r>
                        <a:rPr lang="en-US" sz="2000" dirty="0">
                          <a:solidFill>
                            <a:srgbClr val="002060"/>
                          </a:solidFill>
                        </a:rPr>
                        <a:t>My</a:t>
                      </a:r>
                    </a:p>
                  </a:txBody>
                  <a:tcPr/>
                </a:tc>
                <a:tc>
                  <a:txBody>
                    <a:bodyPr/>
                    <a:lstStyle/>
                    <a:p>
                      <a:r>
                        <a:rPr lang="en-US" sz="2000" dirty="0">
                          <a:solidFill>
                            <a:srgbClr val="002060"/>
                          </a:solidFill>
                        </a:rPr>
                        <a:t>His /her</a:t>
                      </a:r>
                    </a:p>
                  </a:txBody>
                  <a:tcPr/>
                </a:tc>
                <a:tc>
                  <a:txBody>
                    <a:bodyPr/>
                    <a:lstStyle/>
                    <a:p>
                      <a:r>
                        <a:rPr lang="en-US" sz="2000" dirty="0">
                          <a:solidFill>
                            <a:srgbClr val="002060"/>
                          </a:solidFill>
                        </a:rPr>
                        <a:t>¿</a:t>
                      </a:r>
                      <a:r>
                        <a:rPr lang="en-US" sz="2000" dirty="0" err="1">
                          <a:solidFill>
                            <a:srgbClr val="002060"/>
                          </a:solidFill>
                        </a:rPr>
                        <a:t>Quién</a:t>
                      </a:r>
                      <a:r>
                        <a:rPr lang="en-US" sz="2000" dirty="0">
                          <a:solidFill>
                            <a:srgbClr val="002060"/>
                          </a:solidFill>
                        </a:rPr>
                        <a:t> </a:t>
                      </a:r>
                      <a:r>
                        <a:rPr lang="en-US" sz="2000" dirty="0" err="1">
                          <a:solidFill>
                            <a:srgbClr val="002060"/>
                          </a:solidFill>
                        </a:rPr>
                        <a:t>es</a:t>
                      </a:r>
                      <a:r>
                        <a:rPr lang="en-US" sz="2000" dirty="0">
                          <a:solidFill>
                            <a:srgbClr val="002060"/>
                          </a:solidFill>
                        </a:rPr>
                        <a:t> / </a:t>
                      </a:r>
                      <a:r>
                        <a:rPr lang="en-US" sz="2000" dirty="0" err="1">
                          <a:solidFill>
                            <a:srgbClr val="002060"/>
                          </a:solidFill>
                        </a:rPr>
                        <a:t>quiénes</a:t>
                      </a:r>
                      <a:r>
                        <a:rPr lang="en-US" sz="2000" dirty="0">
                          <a:solidFill>
                            <a:srgbClr val="002060"/>
                          </a:solidFill>
                        </a:rPr>
                        <a:t> son?</a:t>
                      </a:r>
                    </a:p>
                  </a:txBody>
                  <a:tcPr/>
                </a:tc>
                <a:tc>
                  <a:txBody>
                    <a:bodyPr/>
                    <a:lstStyle/>
                    <a:p>
                      <a:r>
                        <a:rPr lang="en-US" sz="2000" dirty="0">
                          <a:solidFill>
                            <a:srgbClr val="002060"/>
                          </a:solidFill>
                        </a:rPr>
                        <a:t>¿</a:t>
                      </a:r>
                      <a:r>
                        <a:rPr lang="en-US" sz="2000" dirty="0" err="1">
                          <a:solidFill>
                            <a:srgbClr val="002060"/>
                          </a:solidFill>
                        </a:rPr>
                        <a:t>Cómo</a:t>
                      </a:r>
                      <a:r>
                        <a:rPr lang="en-US" sz="2000" dirty="0">
                          <a:solidFill>
                            <a:srgbClr val="002060"/>
                          </a:solidFill>
                        </a:rPr>
                        <a:t> </a:t>
                      </a:r>
                      <a:r>
                        <a:rPr lang="en-US" sz="2000" dirty="0" err="1">
                          <a:solidFill>
                            <a:srgbClr val="002060"/>
                          </a:solidFill>
                        </a:rPr>
                        <a:t>es</a:t>
                      </a:r>
                      <a:r>
                        <a:rPr lang="en-US" sz="2000" dirty="0">
                          <a:solidFill>
                            <a:srgbClr val="002060"/>
                          </a:solidFill>
                        </a:rPr>
                        <a:t> /</a:t>
                      </a:r>
                      <a:r>
                        <a:rPr lang="en-US" sz="2000" dirty="0" err="1">
                          <a:solidFill>
                            <a:srgbClr val="002060"/>
                          </a:solidFill>
                        </a:rPr>
                        <a:t>como</a:t>
                      </a:r>
                      <a:r>
                        <a:rPr lang="en-US" sz="2000" baseline="0" dirty="0">
                          <a:solidFill>
                            <a:srgbClr val="002060"/>
                          </a:solidFill>
                        </a:rPr>
                        <a:t> son?</a:t>
                      </a:r>
                      <a:endParaRPr lang="en-US" sz="2000" dirty="0">
                        <a:solidFill>
                          <a:srgbClr val="002060"/>
                        </a:solidFill>
                      </a:endParaRPr>
                    </a:p>
                  </a:txBody>
                  <a:tcPr/>
                </a:tc>
                <a:extLst>
                  <a:ext uri="{0D108BD9-81ED-4DB2-BD59-A6C34878D82A}">
                    <a16:rowId xmlns:a16="http://schemas.microsoft.com/office/drawing/2014/main" val="10000"/>
                  </a:ext>
                </a:extLst>
              </a:tr>
              <a:tr h="600196">
                <a:tc>
                  <a:txBody>
                    <a:bodyPr/>
                    <a:lstStyle/>
                    <a:p>
                      <a:r>
                        <a:rPr lang="en-US" sz="2000" b="1" dirty="0">
                          <a:solidFill>
                            <a:srgbClr val="002060"/>
                          </a:solidFill>
                        </a:rPr>
                        <a:t>1</a:t>
                      </a:r>
                    </a:p>
                  </a:txBody>
                  <a:tcPr/>
                </a:tc>
                <a:tc>
                  <a:txBody>
                    <a:bodyPr/>
                    <a:lstStyle/>
                    <a:p>
                      <a:endParaRPr lang="en-US" dirty="0">
                        <a:solidFill>
                          <a:srgbClr val="002060"/>
                        </a:solidFill>
                      </a:endParaRPr>
                    </a:p>
                  </a:txBody>
                  <a:tcPr/>
                </a:tc>
                <a:tc>
                  <a:txBody>
                    <a:bodyPr/>
                    <a:lstStyle/>
                    <a:p>
                      <a:endParaRPr lang="en-US">
                        <a:solidFill>
                          <a:srgbClr val="002060"/>
                        </a:solidFill>
                      </a:endParaRPr>
                    </a:p>
                  </a:txBody>
                  <a:tcPr/>
                </a:tc>
                <a:tc>
                  <a:txBody>
                    <a:bodyPr/>
                    <a:lstStyle/>
                    <a:p>
                      <a:r>
                        <a:rPr lang="en-US" sz="2000" dirty="0">
                          <a:solidFill>
                            <a:srgbClr val="002060"/>
                          </a:solidFill>
                        </a:rPr>
                        <a:t>aunt</a:t>
                      </a:r>
                    </a:p>
                  </a:txBody>
                  <a:tcPr/>
                </a:tc>
                <a:tc>
                  <a:txBody>
                    <a:bodyPr/>
                    <a:lstStyle/>
                    <a:p>
                      <a:r>
                        <a:rPr lang="en-US" sz="2000" dirty="0">
                          <a:solidFill>
                            <a:srgbClr val="002060"/>
                          </a:solidFill>
                        </a:rPr>
                        <a:t>weak</a:t>
                      </a:r>
                    </a:p>
                  </a:txBody>
                  <a:tcPr/>
                </a:tc>
                <a:extLst>
                  <a:ext uri="{0D108BD9-81ED-4DB2-BD59-A6C34878D82A}">
                    <a16:rowId xmlns:a16="http://schemas.microsoft.com/office/drawing/2014/main" val="10001"/>
                  </a:ext>
                </a:extLst>
              </a:tr>
              <a:tr h="600196">
                <a:tc>
                  <a:txBody>
                    <a:bodyPr/>
                    <a:lstStyle/>
                    <a:p>
                      <a:r>
                        <a:rPr lang="en-US" sz="2000" b="1" dirty="0">
                          <a:solidFill>
                            <a:srgbClr val="002060"/>
                          </a:solidFill>
                        </a:rPr>
                        <a:t>2</a:t>
                      </a:r>
                    </a:p>
                  </a:txBody>
                  <a:tcPr/>
                </a:tc>
                <a:tc>
                  <a:txBody>
                    <a:bodyPr/>
                    <a:lstStyle/>
                    <a:p>
                      <a:endParaRPr lang="en-US">
                        <a:solidFill>
                          <a:srgbClr val="002060"/>
                        </a:solidFill>
                      </a:endParaRPr>
                    </a:p>
                  </a:txBody>
                  <a:tcPr/>
                </a:tc>
                <a:tc>
                  <a:txBody>
                    <a:bodyPr/>
                    <a:lstStyle/>
                    <a:p>
                      <a:endParaRPr lang="en-US">
                        <a:solidFill>
                          <a:srgbClr val="002060"/>
                        </a:solidFill>
                      </a:endParaRPr>
                    </a:p>
                  </a:txBody>
                  <a:tcPr/>
                </a:tc>
                <a:tc>
                  <a:txBody>
                    <a:bodyPr/>
                    <a:lstStyle/>
                    <a:p>
                      <a:r>
                        <a:rPr lang="en-US" sz="2000" dirty="0">
                          <a:solidFill>
                            <a:srgbClr val="002060"/>
                          </a:solidFill>
                        </a:rPr>
                        <a:t>uncles</a:t>
                      </a:r>
                    </a:p>
                  </a:txBody>
                  <a:tcPr/>
                </a:tc>
                <a:tc>
                  <a:txBody>
                    <a:bodyPr/>
                    <a:lstStyle/>
                    <a:p>
                      <a:r>
                        <a:rPr lang="en-US" sz="2000" dirty="0">
                          <a:solidFill>
                            <a:srgbClr val="002060"/>
                          </a:solidFill>
                        </a:rPr>
                        <a:t>tall</a:t>
                      </a:r>
                    </a:p>
                  </a:txBody>
                  <a:tcPr/>
                </a:tc>
                <a:extLst>
                  <a:ext uri="{0D108BD9-81ED-4DB2-BD59-A6C34878D82A}">
                    <a16:rowId xmlns:a16="http://schemas.microsoft.com/office/drawing/2014/main" val="10002"/>
                  </a:ext>
                </a:extLst>
              </a:tr>
              <a:tr h="600196">
                <a:tc>
                  <a:txBody>
                    <a:bodyPr/>
                    <a:lstStyle/>
                    <a:p>
                      <a:r>
                        <a:rPr lang="en-US" sz="2000" b="1" dirty="0">
                          <a:solidFill>
                            <a:srgbClr val="002060"/>
                          </a:solidFill>
                        </a:rPr>
                        <a:t>3</a:t>
                      </a:r>
                    </a:p>
                  </a:txBody>
                  <a:tcPr/>
                </a:tc>
                <a:tc>
                  <a:txBody>
                    <a:bodyPr/>
                    <a:lstStyle/>
                    <a:p>
                      <a:endParaRPr lang="en-US">
                        <a:solidFill>
                          <a:srgbClr val="002060"/>
                        </a:solidFill>
                      </a:endParaRPr>
                    </a:p>
                  </a:txBody>
                  <a:tcPr/>
                </a:tc>
                <a:tc>
                  <a:txBody>
                    <a:bodyPr/>
                    <a:lstStyle/>
                    <a:p>
                      <a:endParaRPr lang="en-US">
                        <a:solidFill>
                          <a:srgbClr val="002060"/>
                        </a:solidFill>
                      </a:endParaRPr>
                    </a:p>
                  </a:txBody>
                  <a:tcPr/>
                </a:tc>
                <a:tc>
                  <a:txBody>
                    <a:bodyPr/>
                    <a:lstStyle/>
                    <a:p>
                      <a:r>
                        <a:rPr lang="en-US" sz="2000" dirty="0">
                          <a:solidFill>
                            <a:srgbClr val="002060"/>
                          </a:solidFill>
                        </a:rPr>
                        <a:t>girlfriend</a:t>
                      </a:r>
                    </a:p>
                  </a:txBody>
                  <a:tcPr/>
                </a:tc>
                <a:tc>
                  <a:txBody>
                    <a:bodyPr/>
                    <a:lstStyle/>
                    <a:p>
                      <a:r>
                        <a:rPr lang="en-US" sz="2000" dirty="0">
                          <a:solidFill>
                            <a:srgbClr val="002060"/>
                          </a:solidFill>
                        </a:rPr>
                        <a:t>serious</a:t>
                      </a:r>
                    </a:p>
                  </a:txBody>
                  <a:tcPr/>
                </a:tc>
                <a:extLst>
                  <a:ext uri="{0D108BD9-81ED-4DB2-BD59-A6C34878D82A}">
                    <a16:rowId xmlns:a16="http://schemas.microsoft.com/office/drawing/2014/main" val="10003"/>
                  </a:ext>
                </a:extLst>
              </a:tr>
              <a:tr h="600196">
                <a:tc>
                  <a:txBody>
                    <a:bodyPr/>
                    <a:lstStyle/>
                    <a:p>
                      <a:r>
                        <a:rPr lang="en-US" sz="2000" b="1" dirty="0">
                          <a:solidFill>
                            <a:srgbClr val="002060"/>
                          </a:solidFill>
                        </a:rPr>
                        <a:t>4</a:t>
                      </a:r>
                    </a:p>
                  </a:txBody>
                  <a:tcPr/>
                </a:tc>
                <a:tc>
                  <a:txBody>
                    <a:bodyPr/>
                    <a:lstStyle/>
                    <a:p>
                      <a:endParaRPr lang="en-US">
                        <a:solidFill>
                          <a:srgbClr val="002060"/>
                        </a:solidFill>
                      </a:endParaRPr>
                    </a:p>
                  </a:txBody>
                  <a:tcPr/>
                </a:tc>
                <a:tc>
                  <a:txBody>
                    <a:bodyPr/>
                    <a:lstStyle/>
                    <a:p>
                      <a:endParaRPr lang="en-US">
                        <a:solidFill>
                          <a:srgbClr val="002060"/>
                        </a:solidFill>
                      </a:endParaRPr>
                    </a:p>
                  </a:txBody>
                  <a:tcPr/>
                </a:tc>
                <a:tc>
                  <a:txBody>
                    <a:bodyPr/>
                    <a:lstStyle/>
                    <a:p>
                      <a:r>
                        <a:rPr lang="en-US" sz="2000" dirty="0">
                          <a:solidFill>
                            <a:srgbClr val="002060"/>
                          </a:solidFill>
                        </a:rPr>
                        <a:t>friends</a:t>
                      </a:r>
                    </a:p>
                  </a:txBody>
                  <a:tcPr/>
                </a:tc>
                <a:tc>
                  <a:txBody>
                    <a:bodyPr/>
                    <a:lstStyle/>
                    <a:p>
                      <a:r>
                        <a:rPr lang="en-US" sz="2000" dirty="0">
                          <a:solidFill>
                            <a:srgbClr val="002060"/>
                          </a:solidFill>
                        </a:rPr>
                        <a:t>not active</a:t>
                      </a:r>
                    </a:p>
                  </a:txBody>
                  <a:tcPr/>
                </a:tc>
                <a:extLst>
                  <a:ext uri="{0D108BD9-81ED-4DB2-BD59-A6C34878D82A}">
                    <a16:rowId xmlns:a16="http://schemas.microsoft.com/office/drawing/2014/main" val="10004"/>
                  </a:ext>
                </a:extLst>
              </a:tr>
              <a:tr h="600196">
                <a:tc>
                  <a:txBody>
                    <a:bodyPr/>
                    <a:lstStyle/>
                    <a:p>
                      <a:r>
                        <a:rPr lang="en-US" sz="2000" b="1" dirty="0">
                          <a:solidFill>
                            <a:srgbClr val="002060"/>
                          </a:solidFill>
                        </a:rPr>
                        <a:t>5</a:t>
                      </a:r>
                    </a:p>
                  </a:txBody>
                  <a:tcPr/>
                </a:tc>
                <a:tc>
                  <a:txBody>
                    <a:bodyPr/>
                    <a:lstStyle/>
                    <a:p>
                      <a:endParaRPr lang="en-US">
                        <a:solidFill>
                          <a:srgbClr val="002060"/>
                        </a:solidFill>
                      </a:endParaRPr>
                    </a:p>
                  </a:txBody>
                  <a:tcPr/>
                </a:tc>
                <a:tc>
                  <a:txBody>
                    <a:bodyPr/>
                    <a:lstStyle/>
                    <a:p>
                      <a:endParaRPr lang="en-US">
                        <a:solidFill>
                          <a:srgbClr val="002060"/>
                        </a:solidFill>
                      </a:endParaRPr>
                    </a:p>
                  </a:txBody>
                  <a:tcPr/>
                </a:tc>
                <a:tc>
                  <a:txBody>
                    <a:bodyPr/>
                    <a:lstStyle/>
                    <a:p>
                      <a:r>
                        <a:rPr lang="en-US" sz="2000" dirty="0">
                          <a:solidFill>
                            <a:srgbClr val="002060"/>
                          </a:solidFill>
                        </a:rPr>
                        <a:t>parents</a:t>
                      </a:r>
                    </a:p>
                  </a:txBody>
                  <a:tcPr/>
                </a:tc>
                <a:tc>
                  <a:txBody>
                    <a:bodyPr/>
                    <a:lstStyle/>
                    <a:p>
                      <a:r>
                        <a:rPr lang="en-US" sz="2000" dirty="0">
                          <a:solidFill>
                            <a:srgbClr val="002060"/>
                          </a:solidFill>
                        </a:rPr>
                        <a:t>not crazy / insane</a:t>
                      </a:r>
                    </a:p>
                  </a:txBody>
                  <a:tcPr/>
                </a:tc>
                <a:extLst>
                  <a:ext uri="{0D108BD9-81ED-4DB2-BD59-A6C34878D82A}">
                    <a16:rowId xmlns:a16="http://schemas.microsoft.com/office/drawing/2014/main" val="10005"/>
                  </a:ext>
                </a:extLst>
              </a:tr>
              <a:tr h="600196">
                <a:tc>
                  <a:txBody>
                    <a:bodyPr/>
                    <a:lstStyle/>
                    <a:p>
                      <a:r>
                        <a:rPr lang="en-US" sz="2000" b="1" dirty="0">
                          <a:solidFill>
                            <a:srgbClr val="002060"/>
                          </a:solidFill>
                        </a:rPr>
                        <a:t>6</a:t>
                      </a:r>
                    </a:p>
                  </a:txBody>
                  <a:tcPr/>
                </a:tc>
                <a:tc>
                  <a:txBody>
                    <a:bodyPr/>
                    <a:lstStyle/>
                    <a:p>
                      <a:endParaRPr lang="en-US" dirty="0">
                        <a:solidFill>
                          <a:srgbClr val="002060"/>
                        </a:solidFill>
                      </a:endParaRPr>
                    </a:p>
                  </a:txBody>
                  <a:tcPr/>
                </a:tc>
                <a:tc>
                  <a:txBody>
                    <a:bodyPr/>
                    <a:lstStyle/>
                    <a:p>
                      <a:endParaRPr lang="en-US" dirty="0">
                        <a:solidFill>
                          <a:srgbClr val="002060"/>
                        </a:solidFill>
                      </a:endParaRPr>
                    </a:p>
                  </a:txBody>
                  <a:tcPr/>
                </a:tc>
                <a:tc>
                  <a:txBody>
                    <a:bodyPr/>
                    <a:lstStyle/>
                    <a:p>
                      <a:r>
                        <a:rPr lang="en-US" sz="2000" dirty="0">
                          <a:solidFill>
                            <a:srgbClr val="002060"/>
                          </a:solidFill>
                        </a:rPr>
                        <a:t>cousins (f)</a:t>
                      </a:r>
                    </a:p>
                  </a:txBody>
                  <a:tcPr/>
                </a:tc>
                <a:tc>
                  <a:txBody>
                    <a:bodyPr/>
                    <a:lstStyle/>
                    <a:p>
                      <a:r>
                        <a:rPr lang="en-US" sz="2000" dirty="0">
                          <a:solidFill>
                            <a:srgbClr val="002060"/>
                          </a:solidFill>
                        </a:rPr>
                        <a:t>funny</a:t>
                      </a:r>
                    </a:p>
                  </a:txBody>
                  <a:tcPr/>
                </a:tc>
                <a:extLst>
                  <a:ext uri="{0D108BD9-81ED-4DB2-BD59-A6C34878D82A}">
                    <a16:rowId xmlns:a16="http://schemas.microsoft.com/office/drawing/2014/main" val="10006"/>
                  </a:ext>
                </a:extLst>
              </a:tr>
            </a:tbl>
          </a:graphicData>
        </a:graphic>
      </p:graphicFrame>
      <p:pic>
        <p:nvPicPr>
          <p:cNvPr id="9" name="Picture 2" descr="http://www.clker.com/cliparts/j/p/l/D/8/K/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26837" y="2330838"/>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2" descr="http://www.clker.com/cliparts/j/p/l/D/8/K/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7171" y="2946639"/>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2" descr="http://www.clker.com/cliparts/j/p/l/D/8/K/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6412" y="3581682"/>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2" descr="http://www.clker.com/cliparts/j/p/l/D/8/K/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6820" y="4292153"/>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2" descr="http://www.clker.com/cliparts/j/p/l/D/8/K/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6060" y="4965684"/>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2" descr="http://www.clker.com/cliparts/j/p/l/D/8/K/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1087" y="5447569"/>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2" descr="http://www.clker.com/cliparts/j/p/l/D/8/K/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32210" y="2367776"/>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http://www.clker.com/cliparts/j/p/l/D/8/K/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74485" y="3022062"/>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2" descr="http://www.clker.com/cliparts/j/p/l/D/8/K/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67186" y="3599376"/>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http://www.clker.com/cliparts/j/p/l/D/8/K/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24911" y="4195933"/>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2" descr="http://www.clker.com/cliparts/j/p/l/D/8/K/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89935" y="4907952"/>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2" descr="http://www.clker.com/cliparts/j/p/l/D/8/K/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61085" y="5535305"/>
            <a:ext cx="422268" cy="44004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02787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45870F6-12BD-4248-9DBE-4BA0D8C7552E}"/>
              </a:ext>
            </a:extLst>
          </p:cNvPr>
          <p:cNvSpPr txBox="1"/>
          <p:nvPr/>
        </p:nvSpPr>
        <p:spPr>
          <a:xfrm>
            <a:off x="180000" y="1296000"/>
            <a:ext cx="11538174" cy="474427"/>
          </a:xfrm>
          <a:prstGeom prst="rect">
            <a:avLst/>
          </a:prstGeom>
          <a:noFill/>
        </p:spPr>
        <p:txBody>
          <a:bodyPr wrap="square" rtlCol="0">
            <a:spAutoFit/>
          </a:bodyPr>
          <a:lstStyle/>
          <a:p>
            <a:r>
              <a:rPr lang="en-US" sz="2400" b="1" dirty="0">
                <a:solidFill>
                  <a:srgbClr val="002060"/>
                </a:solidFill>
              </a:rPr>
              <a:t>Persona A						Persona B</a:t>
            </a:r>
            <a:r>
              <a:rPr lang="en-US" sz="2400" dirty="0">
                <a:solidFill>
                  <a:srgbClr val="002060"/>
                </a:solidFill>
              </a:rPr>
              <a:t>			</a:t>
            </a:r>
          </a:p>
        </p:txBody>
      </p:sp>
      <p:sp>
        <p:nvSpPr>
          <p:cNvPr id="3" name="Title 2"/>
          <p:cNvSpPr>
            <a:spLocks noGrp="1"/>
          </p:cNvSpPr>
          <p:nvPr>
            <p:ph type="title"/>
          </p:nvPr>
        </p:nvSpPr>
        <p:spPr>
          <a:xfrm>
            <a:off x="240521" y="83235"/>
            <a:ext cx="10371257" cy="865970"/>
          </a:xfrm>
        </p:spPr>
        <p:txBody>
          <a:bodyPr>
            <a:normAutofit/>
          </a:bodyPr>
          <a:lstStyle/>
          <a:p>
            <a:r>
              <a:rPr lang="en-US" sz="2400" b="1" dirty="0" err="1"/>
              <a:t>Respuestas</a:t>
            </a:r>
            <a:r>
              <a:rPr lang="en-US" sz="2400" b="1" dirty="0"/>
              <a:t> </a:t>
            </a:r>
            <a:r>
              <a:rPr lang="en-US" sz="2400" b="1" dirty="0" err="1"/>
              <a:t>correctas</a:t>
            </a:r>
            <a:endParaRPr lang="en-US" sz="2400" b="1" dirty="0"/>
          </a:p>
        </p:txBody>
      </p:sp>
      <p:graphicFrame>
        <p:nvGraphicFramePr>
          <p:cNvPr id="8" name="Content Placeholder 3"/>
          <p:cNvGraphicFramePr>
            <a:graphicFrameLocks noGrp="1"/>
          </p:cNvGraphicFramePr>
          <p:nvPr>
            <p:ph idx="1"/>
            <p:extLst>
              <p:ext uri="{D42A27DB-BD31-4B8C-83A1-F6EECF244321}">
                <p14:modId xmlns:p14="http://schemas.microsoft.com/office/powerpoint/2010/main" val="3212550262"/>
              </p:ext>
            </p:extLst>
          </p:nvPr>
        </p:nvGraphicFramePr>
        <p:xfrm>
          <a:off x="289178" y="1943097"/>
          <a:ext cx="5040763" cy="4165602"/>
        </p:xfrm>
        <a:graphic>
          <a:graphicData uri="http://schemas.openxmlformats.org/drawingml/2006/table">
            <a:tbl>
              <a:tblPr firstRow="1" bandRow="1">
                <a:tableStyleId>{2D5ABB26-0587-4C30-8999-92F81FD0307C}</a:tableStyleId>
              </a:tblPr>
              <a:tblGrid>
                <a:gridCol w="498222">
                  <a:extLst>
                    <a:ext uri="{9D8B030D-6E8A-4147-A177-3AD203B41FA5}">
                      <a16:colId xmlns:a16="http://schemas.microsoft.com/office/drawing/2014/main" val="2903726284"/>
                    </a:ext>
                  </a:extLst>
                </a:gridCol>
                <a:gridCol w="4542541">
                  <a:extLst>
                    <a:ext uri="{9D8B030D-6E8A-4147-A177-3AD203B41FA5}">
                      <a16:colId xmlns:a16="http://schemas.microsoft.com/office/drawing/2014/main" val="2338962565"/>
                    </a:ext>
                  </a:extLst>
                </a:gridCol>
              </a:tblGrid>
              <a:tr h="694267">
                <a:tc>
                  <a:txBody>
                    <a:bodyPr/>
                    <a:lstStyle/>
                    <a:p>
                      <a:r>
                        <a:rPr lang="en-GB" sz="2200" dirty="0"/>
                        <a:t>1.</a:t>
                      </a:r>
                      <a:endParaRPr lang="en-GB" sz="2200" b="1" dirty="0">
                        <a:solidFill>
                          <a:schemeClr val="accent5">
                            <a:lumMod val="50000"/>
                          </a:schemeClr>
                        </a:solidFill>
                      </a:endParaRPr>
                    </a:p>
                  </a:txBody>
                  <a:tcPr anchor="ct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2716839173"/>
                  </a:ext>
                </a:extLst>
              </a:tr>
              <a:tr h="694267">
                <a:tc>
                  <a:txBody>
                    <a:bodyPr/>
                    <a:lstStyle/>
                    <a:p>
                      <a:r>
                        <a:rPr lang="en-GB" sz="2200" dirty="0"/>
                        <a:t>2.</a:t>
                      </a:r>
                      <a:endParaRPr lang="en-GB" sz="2200" b="1" dirty="0">
                        <a:solidFill>
                          <a:schemeClr val="accent5">
                            <a:lumMod val="50000"/>
                          </a:schemeClr>
                        </a:solidFill>
                      </a:endParaRPr>
                    </a:p>
                  </a:txBody>
                  <a:tcPr anchor="ct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906388409"/>
                  </a:ext>
                </a:extLst>
              </a:tr>
              <a:tr h="694267">
                <a:tc>
                  <a:txBody>
                    <a:bodyPr/>
                    <a:lstStyle/>
                    <a:p>
                      <a:r>
                        <a:rPr lang="en-GB" sz="2200" dirty="0"/>
                        <a:t>3.</a:t>
                      </a:r>
                      <a:endParaRPr lang="en-GB" sz="2200" b="1" dirty="0">
                        <a:solidFill>
                          <a:schemeClr val="accent5">
                            <a:lumMod val="50000"/>
                          </a:schemeClr>
                        </a:solidFill>
                      </a:endParaRPr>
                    </a:p>
                  </a:txBody>
                  <a:tcPr anchor="ct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956742032"/>
                  </a:ext>
                </a:extLst>
              </a:tr>
              <a:tr h="694267">
                <a:tc>
                  <a:txBody>
                    <a:bodyPr/>
                    <a:lstStyle/>
                    <a:p>
                      <a:r>
                        <a:rPr lang="en-GB" sz="2200" dirty="0"/>
                        <a:t>4.</a:t>
                      </a:r>
                      <a:endParaRPr lang="en-GB" sz="2200" b="1" dirty="0">
                        <a:solidFill>
                          <a:schemeClr val="accent5">
                            <a:lumMod val="50000"/>
                          </a:schemeClr>
                        </a:solidFill>
                      </a:endParaRPr>
                    </a:p>
                  </a:txBody>
                  <a:tcPr anchor="ct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4274100730"/>
                  </a:ext>
                </a:extLst>
              </a:tr>
              <a:tr h="694267">
                <a:tc>
                  <a:txBody>
                    <a:bodyPr/>
                    <a:lstStyle/>
                    <a:p>
                      <a:r>
                        <a:rPr lang="en-GB" sz="2200" dirty="0"/>
                        <a:t>5.</a:t>
                      </a:r>
                      <a:endParaRPr lang="en-GB" sz="2200" b="1" dirty="0">
                        <a:solidFill>
                          <a:schemeClr val="accent5">
                            <a:lumMod val="50000"/>
                          </a:schemeClr>
                        </a:solidFill>
                      </a:endParaRPr>
                    </a:p>
                  </a:txBody>
                  <a:tcPr anchor="ct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1518342106"/>
                  </a:ext>
                </a:extLst>
              </a:tr>
              <a:tr h="694267">
                <a:tc>
                  <a:txBody>
                    <a:bodyPr/>
                    <a:lstStyle/>
                    <a:p>
                      <a:r>
                        <a:rPr lang="en-GB" sz="2200" dirty="0"/>
                        <a:t>6. </a:t>
                      </a:r>
                      <a:endParaRPr lang="en-GB" sz="2200" b="1" dirty="0">
                        <a:solidFill>
                          <a:schemeClr val="accent5">
                            <a:lumMod val="50000"/>
                          </a:schemeClr>
                        </a:solidFill>
                      </a:endParaRPr>
                    </a:p>
                  </a:txBody>
                  <a:tcPr anchor="ct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1902630077"/>
                  </a:ext>
                </a:extLst>
              </a:tr>
            </a:tbl>
          </a:graphicData>
        </a:graphic>
      </p:graphicFrame>
      <p:graphicFrame>
        <p:nvGraphicFramePr>
          <p:cNvPr id="9" name="Content Placeholder 3"/>
          <p:cNvGraphicFramePr>
            <a:graphicFrameLocks/>
          </p:cNvGraphicFramePr>
          <p:nvPr>
            <p:extLst>
              <p:ext uri="{D42A27DB-BD31-4B8C-83A1-F6EECF244321}">
                <p14:modId xmlns:p14="http://schemas.microsoft.com/office/powerpoint/2010/main" val="3677514742"/>
              </p:ext>
            </p:extLst>
          </p:nvPr>
        </p:nvGraphicFramePr>
        <p:xfrm>
          <a:off x="6521943" y="1943099"/>
          <a:ext cx="5040763" cy="4165602"/>
        </p:xfrm>
        <a:graphic>
          <a:graphicData uri="http://schemas.openxmlformats.org/drawingml/2006/table">
            <a:tbl>
              <a:tblPr firstRow="1" bandRow="1">
                <a:tableStyleId>{2D5ABB26-0587-4C30-8999-92F81FD0307C}</a:tableStyleId>
              </a:tblPr>
              <a:tblGrid>
                <a:gridCol w="501157">
                  <a:extLst>
                    <a:ext uri="{9D8B030D-6E8A-4147-A177-3AD203B41FA5}">
                      <a16:colId xmlns:a16="http://schemas.microsoft.com/office/drawing/2014/main" val="2903726284"/>
                    </a:ext>
                  </a:extLst>
                </a:gridCol>
                <a:gridCol w="4539606">
                  <a:extLst>
                    <a:ext uri="{9D8B030D-6E8A-4147-A177-3AD203B41FA5}">
                      <a16:colId xmlns:a16="http://schemas.microsoft.com/office/drawing/2014/main" val="2338962565"/>
                    </a:ext>
                  </a:extLst>
                </a:gridCol>
              </a:tblGrid>
              <a:tr h="694267">
                <a:tc>
                  <a:txBody>
                    <a:bodyPr/>
                    <a:lstStyle/>
                    <a:p>
                      <a:r>
                        <a:rPr lang="en-GB" sz="2200" dirty="0"/>
                        <a:t>1.</a:t>
                      </a:r>
                      <a:endParaRPr lang="en-GB" sz="2200" b="1" dirty="0">
                        <a:solidFill>
                          <a:schemeClr val="accent5">
                            <a:lumMod val="50000"/>
                          </a:schemeClr>
                        </a:solidFill>
                      </a:endParaRPr>
                    </a:p>
                  </a:txBody>
                  <a:tcPr anchor="ct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2716839173"/>
                  </a:ext>
                </a:extLst>
              </a:tr>
              <a:tr h="694267">
                <a:tc>
                  <a:txBody>
                    <a:bodyPr/>
                    <a:lstStyle/>
                    <a:p>
                      <a:r>
                        <a:rPr lang="en-GB" sz="2200" dirty="0"/>
                        <a:t>2.</a:t>
                      </a:r>
                      <a:endParaRPr lang="en-GB" sz="2200" b="1" dirty="0">
                        <a:solidFill>
                          <a:schemeClr val="accent5">
                            <a:lumMod val="50000"/>
                          </a:schemeClr>
                        </a:solidFill>
                      </a:endParaRPr>
                    </a:p>
                  </a:txBody>
                  <a:tcPr anchor="ct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906388409"/>
                  </a:ext>
                </a:extLst>
              </a:tr>
              <a:tr h="694267">
                <a:tc>
                  <a:txBody>
                    <a:bodyPr/>
                    <a:lstStyle/>
                    <a:p>
                      <a:r>
                        <a:rPr lang="en-GB" sz="2200" dirty="0"/>
                        <a:t>3.</a:t>
                      </a:r>
                      <a:endParaRPr lang="en-GB" sz="2200" b="1" dirty="0">
                        <a:solidFill>
                          <a:schemeClr val="accent5">
                            <a:lumMod val="50000"/>
                          </a:schemeClr>
                        </a:solidFill>
                      </a:endParaRPr>
                    </a:p>
                  </a:txBody>
                  <a:tcPr anchor="ct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956742032"/>
                  </a:ext>
                </a:extLst>
              </a:tr>
              <a:tr h="694267">
                <a:tc>
                  <a:txBody>
                    <a:bodyPr/>
                    <a:lstStyle/>
                    <a:p>
                      <a:r>
                        <a:rPr lang="en-GB" sz="2200" dirty="0"/>
                        <a:t>4.</a:t>
                      </a:r>
                      <a:endParaRPr lang="en-GB" sz="2200" b="1" dirty="0">
                        <a:solidFill>
                          <a:schemeClr val="accent5">
                            <a:lumMod val="50000"/>
                          </a:schemeClr>
                        </a:solidFill>
                      </a:endParaRPr>
                    </a:p>
                  </a:txBody>
                  <a:tcPr anchor="ct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4274100730"/>
                  </a:ext>
                </a:extLst>
              </a:tr>
              <a:tr h="694267">
                <a:tc>
                  <a:txBody>
                    <a:bodyPr/>
                    <a:lstStyle/>
                    <a:p>
                      <a:r>
                        <a:rPr lang="en-GB" sz="2200" dirty="0"/>
                        <a:t>5.</a:t>
                      </a:r>
                      <a:endParaRPr lang="en-GB" sz="2200" b="1" dirty="0">
                        <a:solidFill>
                          <a:schemeClr val="accent5">
                            <a:lumMod val="50000"/>
                          </a:schemeClr>
                        </a:solidFill>
                      </a:endParaRPr>
                    </a:p>
                  </a:txBody>
                  <a:tcPr anchor="ct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1518342106"/>
                  </a:ext>
                </a:extLst>
              </a:tr>
              <a:tr h="694267">
                <a:tc>
                  <a:txBody>
                    <a:bodyPr/>
                    <a:lstStyle/>
                    <a:p>
                      <a:r>
                        <a:rPr lang="en-GB" sz="2200" dirty="0"/>
                        <a:t>6. </a:t>
                      </a:r>
                      <a:endParaRPr lang="en-GB" sz="2200" b="1" dirty="0">
                        <a:solidFill>
                          <a:schemeClr val="accent5">
                            <a:lumMod val="50000"/>
                          </a:schemeClr>
                        </a:solidFill>
                      </a:endParaRPr>
                    </a:p>
                  </a:txBody>
                  <a:tcPr anchor="ct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1902630077"/>
                  </a:ext>
                </a:extLst>
              </a:tr>
            </a:tbl>
          </a:graphicData>
        </a:graphic>
      </p:graphicFrame>
      <p:sp>
        <p:nvSpPr>
          <p:cNvPr id="6" name="TextBox 5"/>
          <p:cNvSpPr txBox="1"/>
          <p:nvPr/>
        </p:nvSpPr>
        <p:spPr>
          <a:xfrm>
            <a:off x="777617" y="2091396"/>
            <a:ext cx="3963783" cy="461665"/>
          </a:xfrm>
          <a:prstGeom prst="rect">
            <a:avLst/>
          </a:prstGeom>
          <a:noFill/>
        </p:spPr>
        <p:txBody>
          <a:bodyPr wrap="square" rtlCol="0">
            <a:spAutoFit/>
          </a:bodyPr>
          <a:lstStyle/>
          <a:p>
            <a:r>
              <a:rPr lang="en-GB" sz="2400" dirty="0">
                <a:solidFill>
                  <a:srgbClr val="002060"/>
                </a:solidFill>
              </a:rPr>
              <a:t>Sus </a:t>
            </a:r>
            <a:r>
              <a:rPr lang="en-GB" sz="2400" dirty="0" err="1">
                <a:solidFill>
                  <a:srgbClr val="002060"/>
                </a:solidFill>
              </a:rPr>
              <a:t>amigas</a:t>
            </a:r>
            <a:r>
              <a:rPr lang="en-GB" sz="2400" dirty="0">
                <a:solidFill>
                  <a:srgbClr val="002060"/>
                </a:solidFill>
              </a:rPr>
              <a:t> no </a:t>
            </a:r>
            <a:r>
              <a:rPr lang="en-GB" sz="2400">
                <a:solidFill>
                  <a:srgbClr val="002060"/>
                </a:solidFill>
              </a:rPr>
              <a:t>son malas.</a:t>
            </a:r>
            <a:endParaRPr lang="en-GB" sz="2400" dirty="0">
              <a:solidFill>
                <a:srgbClr val="002060"/>
              </a:solidFill>
            </a:endParaRPr>
          </a:p>
        </p:txBody>
      </p:sp>
      <p:sp>
        <p:nvSpPr>
          <p:cNvPr id="10" name="TextBox 9"/>
          <p:cNvSpPr txBox="1"/>
          <p:nvPr/>
        </p:nvSpPr>
        <p:spPr>
          <a:xfrm>
            <a:off x="777617" y="2794658"/>
            <a:ext cx="4367858" cy="461665"/>
          </a:xfrm>
          <a:prstGeom prst="rect">
            <a:avLst/>
          </a:prstGeom>
          <a:noFill/>
        </p:spPr>
        <p:txBody>
          <a:bodyPr wrap="square" rtlCol="0">
            <a:spAutoFit/>
          </a:bodyPr>
          <a:lstStyle/>
          <a:p>
            <a:r>
              <a:rPr lang="en-GB" sz="2400" dirty="0" err="1">
                <a:solidFill>
                  <a:srgbClr val="002060"/>
                </a:solidFill>
              </a:rPr>
              <a:t>Mi</a:t>
            </a:r>
            <a:r>
              <a:rPr lang="en-GB" sz="2400" dirty="0">
                <a:solidFill>
                  <a:srgbClr val="002060"/>
                </a:solidFill>
              </a:rPr>
              <a:t> </a:t>
            </a:r>
            <a:r>
              <a:rPr lang="en-GB" sz="2400" dirty="0" err="1">
                <a:solidFill>
                  <a:srgbClr val="002060"/>
                </a:solidFill>
              </a:rPr>
              <a:t>novio</a:t>
            </a:r>
            <a:r>
              <a:rPr lang="en-GB" sz="2400" dirty="0">
                <a:solidFill>
                  <a:srgbClr val="002060"/>
                </a:solidFill>
              </a:rPr>
              <a:t> </a:t>
            </a:r>
            <a:r>
              <a:rPr lang="en-GB" sz="2400" err="1">
                <a:solidFill>
                  <a:srgbClr val="002060"/>
                </a:solidFill>
              </a:rPr>
              <a:t>es</a:t>
            </a:r>
            <a:r>
              <a:rPr lang="en-GB" sz="2400">
                <a:solidFill>
                  <a:srgbClr val="002060"/>
                </a:solidFill>
              </a:rPr>
              <a:t> fuerte.</a:t>
            </a:r>
            <a:endParaRPr lang="en-GB" sz="2400" dirty="0">
              <a:solidFill>
                <a:srgbClr val="002060"/>
              </a:solidFill>
            </a:endParaRPr>
          </a:p>
        </p:txBody>
      </p:sp>
      <p:sp>
        <p:nvSpPr>
          <p:cNvPr id="11" name="TextBox 10"/>
          <p:cNvSpPr txBox="1"/>
          <p:nvPr/>
        </p:nvSpPr>
        <p:spPr>
          <a:xfrm>
            <a:off x="762459" y="3479328"/>
            <a:ext cx="4829658" cy="461665"/>
          </a:xfrm>
          <a:prstGeom prst="rect">
            <a:avLst/>
          </a:prstGeom>
          <a:noFill/>
        </p:spPr>
        <p:txBody>
          <a:bodyPr wrap="square" rtlCol="0">
            <a:spAutoFit/>
          </a:bodyPr>
          <a:lstStyle/>
          <a:p>
            <a:r>
              <a:rPr lang="en-GB" sz="2400" dirty="0" err="1">
                <a:solidFill>
                  <a:srgbClr val="002060"/>
                </a:solidFill>
              </a:rPr>
              <a:t>Mis</a:t>
            </a:r>
            <a:r>
              <a:rPr lang="en-GB" sz="2400" dirty="0">
                <a:solidFill>
                  <a:srgbClr val="002060"/>
                </a:solidFill>
              </a:rPr>
              <a:t> </a:t>
            </a:r>
            <a:r>
              <a:rPr lang="en-GB" sz="2400" dirty="0" err="1">
                <a:solidFill>
                  <a:srgbClr val="002060"/>
                </a:solidFill>
              </a:rPr>
              <a:t>abuelos</a:t>
            </a:r>
            <a:r>
              <a:rPr lang="en-GB" sz="2400" dirty="0">
                <a:solidFill>
                  <a:srgbClr val="002060"/>
                </a:solidFill>
              </a:rPr>
              <a:t> no </a:t>
            </a:r>
            <a:r>
              <a:rPr lang="en-GB" sz="2400">
                <a:solidFill>
                  <a:srgbClr val="002060"/>
                </a:solidFill>
              </a:rPr>
              <a:t>son aburridos.</a:t>
            </a:r>
            <a:endParaRPr lang="en-GB" sz="2400" dirty="0">
              <a:solidFill>
                <a:srgbClr val="002060"/>
              </a:solidFill>
            </a:endParaRPr>
          </a:p>
        </p:txBody>
      </p:sp>
      <p:sp>
        <p:nvSpPr>
          <p:cNvPr id="12" name="TextBox 11"/>
          <p:cNvSpPr txBox="1"/>
          <p:nvPr/>
        </p:nvSpPr>
        <p:spPr>
          <a:xfrm>
            <a:off x="769667" y="4140962"/>
            <a:ext cx="4117717" cy="461665"/>
          </a:xfrm>
          <a:prstGeom prst="rect">
            <a:avLst/>
          </a:prstGeom>
          <a:noFill/>
        </p:spPr>
        <p:txBody>
          <a:bodyPr wrap="square" rtlCol="0">
            <a:spAutoFit/>
          </a:bodyPr>
          <a:lstStyle/>
          <a:p>
            <a:r>
              <a:rPr lang="en-GB" sz="2400" dirty="0">
                <a:solidFill>
                  <a:srgbClr val="002060"/>
                </a:solidFill>
              </a:rPr>
              <a:t>Su </a:t>
            </a:r>
            <a:r>
              <a:rPr lang="en-GB" sz="2400" dirty="0" err="1">
                <a:solidFill>
                  <a:srgbClr val="002060"/>
                </a:solidFill>
              </a:rPr>
              <a:t>madre</a:t>
            </a:r>
            <a:r>
              <a:rPr lang="en-GB" sz="2400" dirty="0">
                <a:solidFill>
                  <a:srgbClr val="002060"/>
                </a:solidFill>
              </a:rPr>
              <a:t> </a:t>
            </a:r>
            <a:r>
              <a:rPr lang="en-GB" sz="2400" err="1">
                <a:solidFill>
                  <a:srgbClr val="002060"/>
                </a:solidFill>
              </a:rPr>
              <a:t>es</a:t>
            </a:r>
            <a:r>
              <a:rPr lang="en-GB" sz="2400">
                <a:solidFill>
                  <a:srgbClr val="002060"/>
                </a:solidFill>
              </a:rPr>
              <a:t> conocida.</a:t>
            </a:r>
            <a:endParaRPr lang="en-GB" sz="2400" dirty="0">
              <a:solidFill>
                <a:srgbClr val="002060"/>
              </a:solidFill>
            </a:endParaRPr>
          </a:p>
        </p:txBody>
      </p:sp>
      <p:sp>
        <p:nvSpPr>
          <p:cNvPr id="13" name="TextBox 12"/>
          <p:cNvSpPr txBox="1"/>
          <p:nvPr/>
        </p:nvSpPr>
        <p:spPr>
          <a:xfrm>
            <a:off x="769667" y="4848669"/>
            <a:ext cx="4656483" cy="461665"/>
          </a:xfrm>
          <a:prstGeom prst="rect">
            <a:avLst/>
          </a:prstGeom>
          <a:noFill/>
        </p:spPr>
        <p:txBody>
          <a:bodyPr wrap="square" rtlCol="0">
            <a:spAutoFit/>
          </a:bodyPr>
          <a:lstStyle/>
          <a:p>
            <a:r>
              <a:rPr lang="en-GB" sz="2400" dirty="0">
                <a:solidFill>
                  <a:srgbClr val="002060"/>
                </a:solidFill>
              </a:rPr>
              <a:t>Sus </a:t>
            </a:r>
            <a:r>
              <a:rPr lang="en-GB" sz="2400" dirty="0" err="1">
                <a:solidFill>
                  <a:srgbClr val="002060"/>
                </a:solidFill>
              </a:rPr>
              <a:t>tíos</a:t>
            </a:r>
            <a:r>
              <a:rPr lang="en-GB" sz="2400" dirty="0">
                <a:solidFill>
                  <a:srgbClr val="002060"/>
                </a:solidFill>
              </a:rPr>
              <a:t> </a:t>
            </a:r>
            <a:r>
              <a:rPr lang="en-GB" sz="2400">
                <a:solidFill>
                  <a:srgbClr val="002060"/>
                </a:solidFill>
              </a:rPr>
              <a:t>son divertidos.</a:t>
            </a:r>
            <a:endParaRPr lang="en-GB" sz="2400" dirty="0">
              <a:solidFill>
                <a:srgbClr val="002060"/>
              </a:solidFill>
            </a:endParaRPr>
          </a:p>
        </p:txBody>
      </p:sp>
      <p:sp>
        <p:nvSpPr>
          <p:cNvPr id="14" name="TextBox 13"/>
          <p:cNvSpPr txBox="1"/>
          <p:nvPr/>
        </p:nvSpPr>
        <p:spPr>
          <a:xfrm>
            <a:off x="769667" y="5536682"/>
            <a:ext cx="3925300" cy="461665"/>
          </a:xfrm>
          <a:prstGeom prst="rect">
            <a:avLst/>
          </a:prstGeom>
          <a:noFill/>
        </p:spPr>
        <p:txBody>
          <a:bodyPr wrap="square" rtlCol="0">
            <a:spAutoFit/>
          </a:bodyPr>
          <a:lstStyle/>
          <a:p>
            <a:r>
              <a:rPr lang="en-GB" sz="2400" dirty="0" err="1">
                <a:solidFill>
                  <a:srgbClr val="002060"/>
                </a:solidFill>
              </a:rPr>
              <a:t>Mi</a:t>
            </a:r>
            <a:r>
              <a:rPr lang="en-GB" sz="2400" dirty="0">
                <a:solidFill>
                  <a:srgbClr val="002060"/>
                </a:solidFill>
              </a:rPr>
              <a:t> </a:t>
            </a:r>
            <a:r>
              <a:rPr lang="en-GB" sz="2400" dirty="0" err="1">
                <a:solidFill>
                  <a:srgbClr val="002060"/>
                </a:solidFill>
              </a:rPr>
              <a:t>abuela</a:t>
            </a:r>
            <a:r>
              <a:rPr lang="en-GB" sz="2400" dirty="0">
                <a:solidFill>
                  <a:srgbClr val="002060"/>
                </a:solidFill>
              </a:rPr>
              <a:t> </a:t>
            </a:r>
            <a:r>
              <a:rPr lang="en-GB" sz="2400" err="1">
                <a:solidFill>
                  <a:srgbClr val="002060"/>
                </a:solidFill>
              </a:rPr>
              <a:t>es</a:t>
            </a:r>
            <a:r>
              <a:rPr lang="en-GB" sz="2400">
                <a:solidFill>
                  <a:srgbClr val="002060"/>
                </a:solidFill>
              </a:rPr>
              <a:t> genial.</a:t>
            </a:r>
            <a:endParaRPr lang="en-GB" sz="2400" dirty="0">
              <a:solidFill>
                <a:srgbClr val="002060"/>
              </a:solidFill>
            </a:endParaRPr>
          </a:p>
        </p:txBody>
      </p:sp>
      <p:sp>
        <p:nvSpPr>
          <p:cNvPr id="15" name="TextBox 14"/>
          <p:cNvSpPr txBox="1"/>
          <p:nvPr/>
        </p:nvSpPr>
        <p:spPr>
          <a:xfrm>
            <a:off x="7084414" y="2091396"/>
            <a:ext cx="3732883" cy="461665"/>
          </a:xfrm>
          <a:prstGeom prst="rect">
            <a:avLst/>
          </a:prstGeom>
          <a:noFill/>
        </p:spPr>
        <p:txBody>
          <a:bodyPr wrap="square" rtlCol="0">
            <a:spAutoFit/>
          </a:bodyPr>
          <a:lstStyle/>
          <a:p>
            <a:r>
              <a:rPr lang="en-GB" sz="2400" dirty="0" err="1">
                <a:solidFill>
                  <a:srgbClr val="002060"/>
                </a:solidFill>
              </a:rPr>
              <a:t>Mi</a:t>
            </a:r>
            <a:r>
              <a:rPr lang="en-GB" sz="2400" dirty="0">
                <a:solidFill>
                  <a:srgbClr val="002060"/>
                </a:solidFill>
              </a:rPr>
              <a:t> </a:t>
            </a:r>
            <a:r>
              <a:rPr lang="en-GB" sz="2400" dirty="0" err="1">
                <a:solidFill>
                  <a:srgbClr val="002060"/>
                </a:solidFill>
              </a:rPr>
              <a:t>tía</a:t>
            </a:r>
            <a:r>
              <a:rPr lang="en-GB" sz="2400" dirty="0">
                <a:solidFill>
                  <a:srgbClr val="002060"/>
                </a:solidFill>
              </a:rPr>
              <a:t> </a:t>
            </a:r>
            <a:r>
              <a:rPr lang="en-GB" sz="2400" err="1">
                <a:solidFill>
                  <a:srgbClr val="002060"/>
                </a:solidFill>
              </a:rPr>
              <a:t>es</a:t>
            </a:r>
            <a:r>
              <a:rPr lang="en-GB" sz="2400">
                <a:solidFill>
                  <a:srgbClr val="002060"/>
                </a:solidFill>
              </a:rPr>
              <a:t> débil.</a:t>
            </a:r>
            <a:endParaRPr lang="en-GB" sz="2400" dirty="0">
              <a:solidFill>
                <a:srgbClr val="002060"/>
              </a:solidFill>
            </a:endParaRPr>
          </a:p>
        </p:txBody>
      </p:sp>
      <p:sp>
        <p:nvSpPr>
          <p:cNvPr id="16" name="TextBox 15"/>
          <p:cNvSpPr txBox="1"/>
          <p:nvPr/>
        </p:nvSpPr>
        <p:spPr>
          <a:xfrm>
            <a:off x="7100174" y="2790634"/>
            <a:ext cx="3271083" cy="461665"/>
          </a:xfrm>
          <a:prstGeom prst="rect">
            <a:avLst/>
          </a:prstGeom>
          <a:noFill/>
        </p:spPr>
        <p:txBody>
          <a:bodyPr wrap="square" rtlCol="0">
            <a:spAutoFit/>
          </a:bodyPr>
          <a:lstStyle/>
          <a:p>
            <a:r>
              <a:rPr lang="en-GB" sz="2400" dirty="0" err="1">
                <a:solidFill>
                  <a:srgbClr val="002060"/>
                </a:solidFill>
              </a:rPr>
              <a:t>Mis</a:t>
            </a:r>
            <a:r>
              <a:rPr lang="en-GB" sz="2400" dirty="0">
                <a:solidFill>
                  <a:srgbClr val="002060"/>
                </a:solidFill>
              </a:rPr>
              <a:t> </a:t>
            </a:r>
            <a:r>
              <a:rPr lang="en-GB" sz="2400" dirty="0" err="1">
                <a:solidFill>
                  <a:srgbClr val="002060"/>
                </a:solidFill>
              </a:rPr>
              <a:t>tíos</a:t>
            </a:r>
            <a:r>
              <a:rPr lang="en-GB" sz="2400" dirty="0">
                <a:solidFill>
                  <a:srgbClr val="002060"/>
                </a:solidFill>
              </a:rPr>
              <a:t> </a:t>
            </a:r>
            <a:r>
              <a:rPr lang="en-GB" sz="2400">
                <a:solidFill>
                  <a:srgbClr val="002060"/>
                </a:solidFill>
              </a:rPr>
              <a:t>son altos.</a:t>
            </a:r>
            <a:endParaRPr lang="en-GB" sz="2400" dirty="0">
              <a:solidFill>
                <a:srgbClr val="002060"/>
              </a:solidFill>
            </a:endParaRPr>
          </a:p>
        </p:txBody>
      </p:sp>
      <p:sp>
        <p:nvSpPr>
          <p:cNvPr id="17" name="TextBox 16"/>
          <p:cNvSpPr txBox="1"/>
          <p:nvPr/>
        </p:nvSpPr>
        <p:spPr>
          <a:xfrm>
            <a:off x="7113647" y="3479327"/>
            <a:ext cx="3771366" cy="461665"/>
          </a:xfrm>
          <a:prstGeom prst="rect">
            <a:avLst/>
          </a:prstGeom>
          <a:noFill/>
        </p:spPr>
        <p:txBody>
          <a:bodyPr wrap="square" rtlCol="0">
            <a:spAutoFit/>
          </a:bodyPr>
          <a:lstStyle/>
          <a:p>
            <a:r>
              <a:rPr lang="en-GB" sz="2400" dirty="0">
                <a:solidFill>
                  <a:srgbClr val="002060"/>
                </a:solidFill>
              </a:rPr>
              <a:t>Su </a:t>
            </a:r>
            <a:r>
              <a:rPr lang="en-GB" sz="2400" dirty="0" err="1">
                <a:solidFill>
                  <a:srgbClr val="002060"/>
                </a:solidFill>
              </a:rPr>
              <a:t>novia</a:t>
            </a:r>
            <a:r>
              <a:rPr lang="en-GB" sz="2400" dirty="0">
                <a:solidFill>
                  <a:srgbClr val="002060"/>
                </a:solidFill>
              </a:rPr>
              <a:t> </a:t>
            </a:r>
            <a:r>
              <a:rPr lang="en-GB" sz="2400" err="1">
                <a:solidFill>
                  <a:srgbClr val="002060"/>
                </a:solidFill>
              </a:rPr>
              <a:t>es</a:t>
            </a:r>
            <a:r>
              <a:rPr lang="en-GB" sz="2400">
                <a:solidFill>
                  <a:srgbClr val="002060"/>
                </a:solidFill>
              </a:rPr>
              <a:t> seria.</a:t>
            </a:r>
            <a:endParaRPr lang="en-GB" sz="2400" dirty="0">
              <a:solidFill>
                <a:srgbClr val="002060"/>
              </a:solidFill>
            </a:endParaRPr>
          </a:p>
        </p:txBody>
      </p:sp>
      <p:sp>
        <p:nvSpPr>
          <p:cNvPr id="18" name="TextBox 17"/>
          <p:cNvSpPr txBox="1"/>
          <p:nvPr/>
        </p:nvSpPr>
        <p:spPr>
          <a:xfrm>
            <a:off x="7100174" y="4184027"/>
            <a:ext cx="4194683" cy="461665"/>
          </a:xfrm>
          <a:prstGeom prst="rect">
            <a:avLst/>
          </a:prstGeom>
          <a:noFill/>
        </p:spPr>
        <p:txBody>
          <a:bodyPr wrap="square" rtlCol="0">
            <a:spAutoFit/>
          </a:bodyPr>
          <a:lstStyle/>
          <a:p>
            <a:r>
              <a:rPr lang="en-GB" sz="2400" dirty="0">
                <a:solidFill>
                  <a:srgbClr val="002060"/>
                </a:solidFill>
              </a:rPr>
              <a:t>Sus amigos no </a:t>
            </a:r>
            <a:r>
              <a:rPr lang="en-GB" sz="2400">
                <a:solidFill>
                  <a:srgbClr val="002060"/>
                </a:solidFill>
              </a:rPr>
              <a:t>son activos.</a:t>
            </a:r>
            <a:endParaRPr lang="en-GB" sz="2400" dirty="0">
              <a:solidFill>
                <a:srgbClr val="002060"/>
              </a:solidFill>
            </a:endParaRPr>
          </a:p>
        </p:txBody>
      </p:sp>
      <p:sp>
        <p:nvSpPr>
          <p:cNvPr id="19" name="TextBox 18"/>
          <p:cNvSpPr txBox="1"/>
          <p:nvPr/>
        </p:nvSpPr>
        <p:spPr>
          <a:xfrm>
            <a:off x="7061690" y="5536682"/>
            <a:ext cx="4387100" cy="461665"/>
          </a:xfrm>
          <a:prstGeom prst="rect">
            <a:avLst/>
          </a:prstGeom>
          <a:noFill/>
        </p:spPr>
        <p:txBody>
          <a:bodyPr wrap="square" rtlCol="0">
            <a:spAutoFit/>
          </a:bodyPr>
          <a:lstStyle/>
          <a:p>
            <a:r>
              <a:rPr lang="en-GB" sz="2400">
                <a:solidFill>
                  <a:srgbClr val="002060"/>
                </a:solidFill>
              </a:rPr>
              <a:t>Sus primas son graciosas.</a:t>
            </a:r>
            <a:endParaRPr lang="en-GB" sz="2400" dirty="0">
              <a:solidFill>
                <a:srgbClr val="002060"/>
              </a:solidFill>
            </a:endParaRPr>
          </a:p>
        </p:txBody>
      </p:sp>
      <p:sp>
        <p:nvSpPr>
          <p:cNvPr id="20" name="TextBox 19"/>
          <p:cNvSpPr txBox="1"/>
          <p:nvPr/>
        </p:nvSpPr>
        <p:spPr>
          <a:xfrm>
            <a:off x="7100174" y="4848669"/>
            <a:ext cx="4618000" cy="461665"/>
          </a:xfrm>
          <a:prstGeom prst="rect">
            <a:avLst/>
          </a:prstGeom>
          <a:noFill/>
        </p:spPr>
        <p:txBody>
          <a:bodyPr wrap="square" rtlCol="0">
            <a:spAutoFit/>
          </a:bodyPr>
          <a:lstStyle/>
          <a:p>
            <a:r>
              <a:rPr lang="en-GB" sz="2400">
                <a:solidFill>
                  <a:srgbClr val="002060"/>
                </a:solidFill>
              </a:rPr>
              <a:t>Mis padres no son locos.</a:t>
            </a:r>
            <a:endParaRPr lang="en-GB" sz="2400" dirty="0">
              <a:solidFill>
                <a:srgbClr val="002060"/>
              </a:solidFill>
            </a:endParaRPr>
          </a:p>
        </p:txBody>
      </p:sp>
    </p:spTree>
    <p:extLst>
      <p:ext uri="{BB962C8B-B14F-4D97-AF65-F5344CB8AC3E}">
        <p14:creationId xmlns:p14="http://schemas.microsoft.com/office/powerpoint/2010/main" val="399852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3" grpId="0"/>
      <p:bldP spid="14" grpId="0"/>
      <p:bldP spid="15" grpId="0"/>
      <p:bldP spid="16" grpId="0"/>
      <p:bldP spid="17" grpId="0"/>
      <p:bldP spid="18"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entury Gothic" panose="020F0302020204030204"/>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entury Gothic" panose="020F0302020204030204"/>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F0302020204030204"/>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F0302020204030204"/>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7" y="2173557"/>
            <a:ext cx="8670553" cy="879475"/>
          </a:xfrm>
        </p:spPr>
        <p:txBody>
          <a:bodyPr>
            <a:noAutofit/>
          </a:bodyPr>
          <a:lstStyle/>
          <a:p>
            <a:pPr algn="l"/>
            <a:r>
              <a:rPr lang="en-GB" sz="3200" b="1">
                <a:solidFill>
                  <a:prstClr val="white"/>
                </a:solidFill>
              </a:rPr>
              <a:t>Describing family members and their jobs</a:t>
            </a:r>
            <a:endParaRPr lang="en-US" sz="32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45187"/>
            <a:ext cx="7407096" cy="410813"/>
          </a:xfrm>
        </p:spPr>
        <p:txBody>
          <a:bodyPr>
            <a:normAutofit fontScale="85000" lnSpcReduction="10000"/>
          </a:bodyPr>
          <a:lstStyle/>
          <a:p>
            <a:pPr algn="l"/>
            <a:r>
              <a:rPr lang="en-GB" sz="3000">
                <a:solidFill>
                  <a:prstClr val="white"/>
                </a:solidFill>
              </a:rPr>
              <a:t>Spelling changes for –ar verbs in the preterite</a:t>
            </a:r>
            <a:endParaRPr lang="en-US"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90329" y="3588332"/>
            <a:ext cx="6464952"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defRPr/>
            </a:pPr>
            <a:r>
              <a:rPr lang="en-GB" sz="2600">
                <a:solidFill>
                  <a:prstClr val="white"/>
                </a:solidFill>
              </a:rPr>
              <a:t>Possessive adjective ‘nuestro’</a:t>
            </a:r>
            <a:endParaRPr lang="en-US" sz="2600"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14817" y="4934421"/>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Y8 Spanish</a:t>
            </a:r>
          </a:p>
          <a:p>
            <a:pPr>
              <a:defRPr/>
            </a:pPr>
            <a:r>
              <a:rPr lang="en-GB" sz="2200" dirty="0">
                <a:solidFill>
                  <a:prstClr val="white"/>
                </a:solidFill>
                <a:latin typeface="Century Gothic" panose="020B0502020202020204" pitchFamily="34" charset="0"/>
              </a:rPr>
              <a:t>Term 3.1 – Week 2 – </a:t>
            </a:r>
            <a:r>
              <a:rPr lang="en-GB" sz="2200">
                <a:solidFill>
                  <a:prstClr val="white"/>
                </a:solidFill>
                <a:latin typeface="Century Gothic" panose="020B0502020202020204" pitchFamily="34" charset="0"/>
              </a:rPr>
              <a:t>Lesson 52</a:t>
            </a:r>
            <a:endParaRPr lang="en-GB" sz="2200" dirty="0">
              <a:solidFill>
                <a:prstClr val="white"/>
              </a:solidFill>
              <a:latin typeface="Century Gothic" panose="020B0502020202020204" pitchFamily="34" charset="0"/>
            </a:endParaRPr>
          </a:p>
        </p:txBody>
      </p:sp>
      <p:sp>
        <p:nvSpPr>
          <p:cNvPr id="16" name="Title 3">
            <a:extLst>
              <a:ext uri="{FF2B5EF4-FFF2-40B4-BE49-F238E27FC236}">
                <a16:creationId xmlns:a16="http://schemas.microsoft.com/office/drawing/2014/main" id="{0CE3410D-ACFA-3647-856D-BF2E84254AD9}"/>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Pete Watson / Nick Avery / Rachel Hawkes</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09/09/22</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515940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213382" y="1529503"/>
            <a:ext cx="11051822" cy="865878"/>
          </a:xfrm>
          <a:prstGeom prst="rect">
            <a:avLst/>
          </a:prstGeom>
        </p:spPr>
        <p:txBody>
          <a:bodyPr wrap="square">
            <a:spAutoFit/>
          </a:bodyPr>
          <a:lstStyle/>
          <a:p>
            <a:pPr>
              <a:lnSpc>
                <a:spcPct val="120000"/>
              </a:lnSpc>
            </a:pPr>
            <a:r>
              <a:rPr lang="en-US" sz="2200">
                <a:solidFill>
                  <a:srgbClr val="002060"/>
                </a:solidFill>
              </a:rPr>
              <a:t>To talk about ‘I’ for completed events in the past with –ar verbs ending in </a:t>
            </a:r>
            <a:r>
              <a:rPr lang="en-US" sz="2200" b="1">
                <a:solidFill>
                  <a:srgbClr val="002060"/>
                </a:solidFill>
              </a:rPr>
              <a:t>-car</a:t>
            </a:r>
            <a:r>
              <a:rPr lang="en-US" sz="2200">
                <a:solidFill>
                  <a:srgbClr val="002060"/>
                </a:solidFill>
              </a:rPr>
              <a:t>, remove ‘-ar’ and add _____ .</a:t>
            </a:r>
            <a:endParaRPr lang="en-US" sz="2200" dirty="0">
              <a:solidFill>
                <a:srgbClr val="002060"/>
              </a:solidFill>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39131"/>
            <a:ext cx="6649156" cy="867128"/>
          </a:xfrm>
          <a:prstGeom prst="rect">
            <a:avLst/>
          </a:prstGeom>
        </p:spPr>
      </p:pic>
      <p:sp>
        <p:nvSpPr>
          <p:cNvPr id="2" name="Title 1"/>
          <p:cNvSpPr>
            <a:spLocks noGrp="1"/>
          </p:cNvSpPr>
          <p:nvPr>
            <p:ph type="title"/>
          </p:nvPr>
        </p:nvSpPr>
        <p:spPr>
          <a:xfrm>
            <a:off x="180000" y="239606"/>
            <a:ext cx="6036733" cy="715228"/>
          </a:xfrm>
        </p:spPr>
        <p:txBody>
          <a:bodyPr>
            <a:normAutofit fontScale="90000"/>
          </a:bodyPr>
          <a:lstStyle/>
          <a:p>
            <a:pPr>
              <a:lnSpc>
                <a:spcPct val="100000"/>
              </a:lnSpc>
            </a:pPr>
            <a:r>
              <a:rPr lang="en-GB" sz="2400" b="1" dirty="0">
                <a:solidFill>
                  <a:schemeClr val="bg1"/>
                </a:solidFill>
              </a:rPr>
              <a:t>Spelling changes for –</a:t>
            </a:r>
            <a:r>
              <a:rPr lang="en-GB" sz="2400" b="1" dirty="0" err="1">
                <a:solidFill>
                  <a:schemeClr val="bg1"/>
                </a:solidFill>
              </a:rPr>
              <a:t>ar</a:t>
            </a:r>
            <a:r>
              <a:rPr lang="en-GB" sz="2400" b="1" dirty="0">
                <a:solidFill>
                  <a:schemeClr val="bg1"/>
                </a:solidFill>
              </a:rPr>
              <a:t> verbs in the </a:t>
            </a:r>
            <a:r>
              <a:rPr lang="en-GB" sz="2400" b="1" dirty="0" err="1">
                <a:solidFill>
                  <a:schemeClr val="bg1"/>
                </a:solidFill>
              </a:rPr>
              <a:t>preterite</a:t>
            </a:r>
            <a:r>
              <a:rPr lang="en-GB" sz="2400" b="1" dirty="0">
                <a:solidFill>
                  <a:schemeClr val="bg1"/>
                </a:solidFill>
              </a:rPr>
              <a:t>: using the verb </a:t>
            </a:r>
            <a:r>
              <a:rPr lang="en-GB" sz="2400" b="1">
                <a:solidFill>
                  <a:schemeClr val="bg1"/>
                </a:solidFill>
              </a:rPr>
              <a:t>ending ‘-gué’</a:t>
            </a:r>
            <a:endParaRPr lang="en-US" dirty="0"/>
          </a:p>
        </p:txBody>
      </p:sp>
      <p:cxnSp>
        <p:nvCxnSpPr>
          <p:cNvPr id="5" name="Straight Arrow Connector 4"/>
          <p:cNvCxnSpPr/>
          <p:nvPr/>
        </p:nvCxnSpPr>
        <p:spPr>
          <a:xfrm>
            <a:off x="3437621" y="2681543"/>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864257" y="2472599"/>
            <a:ext cx="1559308" cy="430887"/>
          </a:xfrm>
          <a:prstGeom prst="rect">
            <a:avLst/>
          </a:prstGeom>
        </p:spPr>
        <p:txBody>
          <a:bodyPr wrap="square">
            <a:spAutoFit/>
          </a:bodyPr>
          <a:lstStyle/>
          <a:p>
            <a:r>
              <a:rPr lang="en-US" sz="2200" b="1">
                <a:solidFill>
                  <a:srgbClr val="002060"/>
                </a:solidFill>
              </a:rPr>
              <a:t>practi</a:t>
            </a:r>
            <a:r>
              <a:rPr lang="en-US" sz="2200" b="1">
                <a:solidFill>
                  <a:srgbClr val="EE6000"/>
                </a:solidFill>
              </a:rPr>
              <a:t>car</a:t>
            </a:r>
            <a:endParaRPr lang="en-GB" sz="2200" b="1" i="1">
              <a:solidFill>
                <a:srgbClr val="EE6000"/>
              </a:solidFill>
            </a:endParaRPr>
          </a:p>
        </p:txBody>
      </p:sp>
      <p:sp>
        <p:nvSpPr>
          <p:cNvPr id="11" name="Rectangle 10"/>
          <p:cNvSpPr/>
          <p:nvPr/>
        </p:nvSpPr>
        <p:spPr>
          <a:xfrm>
            <a:off x="4313015" y="2449772"/>
            <a:ext cx="1516762" cy="430887"/>
          </a:xfrm>
          <a:prstGeom prst="rect">
            <a:avLst/>
          </a:prstGeom>
        </p:spPr>
        <p:txBody>
          <a:bodyPr wrap="none">
            <a:spAutoFit/>
          </a:bodyPr>
          <a:lstStyle/>
          <a:p>
            <a:r>
              <a:rPr lang="en-US" sz="2200" b="1">
                <a:solidFill>
                  <a:schemeClr val="accent5">
                    <a:lumMod val="50000"/>
                  </a:schemeClr>
                </a:solidFill>
              </a:rPr>
              <a:t>practi</a:t>
            </a:r>
            <a:r>
              <a:rPr lang="en-US" sz="2200" b="1">
                <a:solidFill>
                  <a:srgbClr val="F66400"/>
                </a:solidFill>
              </a:rPr>
              <a:t>qu</a:t>
            </a:r>
            <a:r>
              <a:rPr lang="en-US" sz="2200" b="1">
                <a:solidFill>
                  <a:srgbClr val="FF6600"/>
                </a:solidFill>
              </a:rPr>
              <a:t>é</a:t>
            </a:r>
            <a:endParaRPr lang="en-GB" sz="2200" b="1"/>
          </a:p>
        </p:txBody>
      </p:sp>
      <p:sp>
        <p:nvSpPr>
          <p:cNvPr id="12" name="Rectangle 11"/>
          <p:cNvSpPr/>
          <p:nvPr/>
        </p:nvSpPr>
        <p:spPr>
          <a:xfrm>
            <a:off x="4172852" y="2800509"/>
            <a:ext cx="1675459" cy="400110"/>
          </a:xfrm>
          <a:prstGeom prst="rect">
            <a:avLst/>
          </a:prstGeom>
        </p:spPr>
        <p:txBody>
          <a:bodyPr wrap="none">
            <a:spAutoFit/>
          </a:bodyPr>
          <a:lstStyle/>
          <a:p>
            <a:r>
              <a:rPr lang="en-US" sz="2000" i="1">
                <a:solidFill>
                  <a:srgbClr val="002060"/>
                </a:solidFill>
              </a:rPr>
              <a:t>(I practised)</a:t>
            </a:r>
            <a:endParaRPr lang="en-GB" sz="2000" i="1">
              <a:solidFill>
                <a:srgbClr val="002060"/>
              </a:solidFill>
            </a:endParaRPr>
          </a:p>
        </p:txBody>
      </p:sp>
      <p:sp>
        <p:nvSpPr>
          <p:cNvPr id="18" name="Rectangle 17"/>
          <p:cNvSpPr/>
          <p:nvPr/>
        </p:nvSpPr>
        <p:spPr>
          <a:xfrm>
            <a:off x="8893613" y="2388531"/>
            <a:ext cx="1178528" cy="430887"/>
          </a:xfrm>
          <a:prstGeom prst="rect">
            <a:avLst/>
          </a:prstGeom>
        </p:spPr>
        <p:txBody>
          <a:bodyPr wrap="none">
            <a:spAutoFit/>
          </a:bodyPr>
          <a:lstStyle/>
          <a:p>
            <a:r>
              <a:rPr lang="en-US" sz="2200" b="1">
                <a:solidFill>
                  <a:srgbClr val="002060"/>
                </a:solidFill>
              </a:rPr>
              <a:t>ata</a:t>
            </a:r>
            <a:r>
              <a:rPr lang="en-US" sz="2200" b="1">
                <a:solidFill>
                  <a:srgbClr val="F66400"/>
                </a:solidFill>
              </a:rPr>
              <a:t>qu</a:t>
            </a:r>
            <a:r>
              <a:rPr lang="en-US" sz="2200" b="1">
                <a:solidFill>
                  <a:srgbClr val="FF6600"/>
                </a:solidFill>
              </a:rPr>
              <a:t>é</a:t>
            </a:r>
            <a:endParaRPr lang="en-GB" sz="2200" b="1"/>
          </a:p>
        </p:txBody>
      </p:sp>
      <p:sp>
        <p:nvSpPr>
          <p:cNvPr id="19" name="Rectangle 18"/>
          <p:cNvSpPr/>
          <p:nvPr/>
        </p:nvSpPr>
        <p:spPr>
          <a:xfrm>
            <a:off x="3979157" y="4165213"/>
            <a:ext cx="1122423" cy="430887"/>
          </a:xfrm>
          <a:prstGeom prst="rect">
            <a:avLst/>
          </a:prstGeom>
        </p:spPr>
        <p:txBody>
          <a:bodyPr wrap="none">
            <a:spAutoFit/>
          </a:bodyPr>
          <a:lstStyle/>
          <a:p>
            <a:r>
              <a:rPr lang="en-US" sz="2200" b="1">
                <a:solidFill>
                  <a:schemeClr val="accent5">
                    <a:lumMod val="50000"/>
                  </a:schemeClr>
                </a:solidFill>
              </a:rPr>
              <a:t> </a:t>
            </a:r>
            <a:r>
              <a:rPr lang="en-US" sz="2200" b="1">
                <a:solidFill>
                  <a:srgbClr val="002060"/>
                </a:solidFill>
              </a:rPr>
              <a:t>ju</a:t>
            </a:r>
            <a:r>
              <a:rPr lang="en-US" sz="2200" b="1">
                <a:solidFill>
                  <a:srgbClr val="FF6600"/>
                </a:solidFill>
              </a:rPr>
              <a:t>gué</a:t>
            </a:r>
            <a:r>
              <a:rPr lang="en-US" sz="2200" b="1">
                <a:solidFill>
                  <a:schemeClr val="accent5">
                    <a:lumMod val="50000"/>
                  </a:schemeClr>
                </a:solidFill>
              </a:rPr>
              <a:t> </a:t>
            </a:r>
            <a:endParaRPr lang="en-GB" sz="2200" b="1"/>
          </a:p>
        </p:txBody>
      </p:sp>
      <p:sp>
        <p:nvSpPr>
          <p:cNvPr id="20" name="Rectangle 19"/>
          <p:cNvSpPr/>
          <p:nvPr/>
        </p:nvSpPr>
        <p:spPr>
          <a:xfrm>
            <a:off x="8819216" y="4176460"/>
            <a:ext cx="1037463" cy="430887"/>
          </a:xfrm>
          <a:prstGeom prst="rect">
            <a:avLst/>
          </a:prstGeom>
        </p:spPr>
        <p:txBody>
          <a:bodyPr wrap="none">
            <a:spAutoFit/>
          </a:bodyPr>
          <a:lstStyle/>
          <a:p>
            <a:r>
              <a:rPr lang="en-US" sz="2200" b="1" dirty="0" err="1">
                <a:solidFill>
                  <a:srgbClr val="002060"/>
                </a:solidFill>
              </a:rPr>
              <a:t>lle</a:t>
            </a:r>
            <a:r>
              <a:rPr lang="en-US" sz="2200" b="1" dirty="0" err="1">
                <a:solidFill>
                  <a:srgbClr val="FF6600"/>
                </a:solidFill>
              </a:rPr>
              <a:t>gué</a:t>
            </a:r>
            <a:endParaRPr lang="en-GB" sz="2200" b="1" dirty="0"/>
          </a:p>
        </p:txBody>
      </p:sp>
      <p:sp>
        <p:nvSpPr>
          <p:cNvPr id="21" name="Rectangle 20"/>
          <p:cNvSpPr/>
          <p:nvPr/>
        </p:nvSpPr>
        <p:spPr>
          <a:xfrm>
            <a:off x="3932461" y="4518247"/>
            <a:ext cx="1383712" cy="400110"/>
          </a:xfrm>
          <a:prstGeom prst="rect">
            <a:avLst/>
          </a:prstGeom>
        </p:spPr>
        <p:txBody>
          <a:bodyPr wrap="none">
            <a:spAutoFit/>
          </a:bodyPr>
          <a:lstStyle/>
          <a:p>
            <a:r>
              <a:rPr lang="en-US" sz="2000" i="1">
                <a:solidFill>
                  <a:srgbClr val="002060"/>
                </a:solidFill>
              </a:rPr>
              <a:t>(I played)</a:t>
            </a:r>
            <a:endParaRPr lang="en-GB" sz="2000" i="1">
              <a:solidFill>
                <a:srgbClr val="002060"/>
              </a:solidFill>
            </a:endParaRPr>
          </a:p>
        </p:txBody>
      </p:sp>
      <p:sp>
        <p:nvSpPr>
          <p:cNvPr id="22" name="Rectangle 21"/>
          <p:cNvSpPr/>
          <p:nvPr/>
        </p:nvSpPr>
        <p:spPr>
          <a:xfrm>
            <a:off x="8720792" y="4528262"/>
            <a:ext cx="1367682" cy="400110"/>
          </a:xfrm>
          <a:prstGeom prst="rect">
            <a:avLst/>
          </a:prstGeom>
        </p:spPr>
        <p:txBody>
          <a:bodyPr wrap="none">
            <a:spAutoFit/>
          </a:bodyPr>
          <a:lstStyle/>
          <a:p>
            <a:r>
              <a:rPr lang="en-US" sz="2000" i="1" dirty="0">
                <a:solidFill>
                  <a:srgbClr val="002060"/>
                </a:solidFill>
              </a:rPr>
              <a:t>(I arrived)</a:t>
            </a:r>
            <a:endParaRPr lang="en-GB" sz="2000" i="1" dirty="0">
              <a:solidFill>
                <a:srgbClr val="002060"/>
              </a:solidFill>
            </a:endParaRPr>
          </a:p>
        </p:txBody>
      </p:sp>
      <p:sp>
        <p:nvSpPr>
          <p:cNvPr id="24" name="Rectangle 23"/>
          <p:cNvSpPr/>
          <p:nvPr/>
        </p:nvSpPr>
        <p:spPr>
          <a:xfrm>
            <a:off x="6483040" y="4529925"/>
            <a:ext cx="1388522" cy="400110"/>
          </a:xfrm>
          <a:prstGeom prst="rect">
            <a:avLst/>
          </a:prstGeom>
        </p:spPr>
        <p:txBody>
          <a:bodyPr wrap="none">
            <a:spAutoFit/>
          </a:bodyPr>
          <a:lstStyle/>
          <a:p>
            <a:r>
              <a:rPr lang="en-US" sz="2000" i="1" dirty="0">
                <a:solidFill>
                  <a:srgbClr val="002060"/>
                </a:solidFill>
              </a:rPr>
              <a:t>(to arrive)</a:t>
            </a:r>
            <a:endParaRPr lang="en-GB" sz="2000" i="1" dirty="0">
              <a:solidFill>
                <a:srgbClr val="002060"/>
              </a:solidFill>
            </a:endParaRPr>
          </a:p>
        </p:txBody>
      </p:sp>
      <p:sp>
        <p:nvSpPr>
          <p:cNvPr id="26" name="Rectangle 25"/>
          <p:cNvSpPr/>
          <p:nvPr/>
        </p:nvSpPr>
        <p:spPr>
          <a:xfrm>
            <a:off x="6729903" y="4164850"/>
            <a:ext cx="962123" cy="430887"/>
          </a:xfrm>
          <a:prstGeom prst="rect">
            <a:avLst/>
          </a:prstGeom>
        </p:spPr>
        <p:txBody>
          <a:bodyPr wrap="none">
            <a:spAutoFit/>
          </a:bodyPr>
          <a:lstStyle/>
          <a:p>
            <a:r>
              <a:rPr lang="en-US" sz="2200" b="1" dirty="0" err="1">
                <a:solidFill>
                  <a:srgbClr val="002060"/>
                </a:solidFill>
              </a:rPr>
              <a:t>lle</a:t>
            </a:r>
            <a:r>
              <a:rPr lang="en-US" sz="2200" b="1" dirty="0" err="1">
                <a:solidFill>
                  <a:srgbClr val="FF6600"/>
                </a:solidFill>
              </a:rPr>
              <a:t>gar</a:t>
            </a:r>
            <a:endParaRPr lang="en-GB" sz="2200" b="1" dirty="0"/>
          </a:p>
        </p:txBody>
      </p:sp>
      <p:sp>
        <p:nvSpPr>
          <p:cNvPr id="27" name="Rectangle 26"/>
          <p:cNvSpPr/>
          <p:nvPr/>
        </p:nvSpPr>
        <p:spPr>
          <a:xfrm>
            <a:off x="1697504" y="4506893"/>
            <a:ext cx="1308371" cy="400110"/>
          </a:xfrm>
          <a:prstGeom prst="rect">
            <a:avLst/>
          </a:prstGeom>
        </p:spPr>
        <p:txBody>
          <a:bodyPr wrap="none">
            <a:spAutoFit/>
          </a:bodyPr>
          <a:lstStyle/>
          <a:p>
            <a:r>
              <a:rPr lang="en-US" sz="2000" i="1">
                <a:solidFill>
                  <a:srgbClr val="002060"/>
                </a:solidFill>
              </a:rPr>
              <a:t>(to play) </a:t>
            </a:r>
            <a:endParaRPr lang="en-GB" sz="2000">
              <a:solidFill>
                <a:srgbClr val="002060"/>
              </a:solidFill>
            </a:endParaRPr>
          </a:p>
        </p:txBody>
      </p:sp>
      <p:sp>
        <p:nvSpPr>
          <p:cNvPr id="28" name="Rectangle 27"/>
          <p:cNvSpPr/>
          <p:nvPr/>
        </p:nvSpPr>
        <p:spPr>
          <a:xfrm>
            <a:off x="1887998" y="4176461"/>
            <a:ext cx="1107996" cy="430887"/>
          </a:xfrm>
          <a:prstGeom prst="rect">
            <a:avLst/>
          </a:prstGeom>
        </p:spPr>
        <p:txBody>
          <a:bodyPr wrap="none">
            <a:spAutoFit/>
          </a:bodyPr>
          <a:lstStyle/>
          <a:p>
            <a:r>
              <a:rPr lang="en-US" sz="2200" b="1">
                <a:solidFill>
                  <a:srgbClr val="002060"/>
                </a:solidFill>
              </a:rPr>
              <a:t>ju</a:t>
            </a:r>
            <a:r>
              <a:rPr lang="en-US" sz="2200" b="1">
                <a:solidFill>
                  <a:srgbClr val="F66400"/>
                </a:solidFill>
              </a:rPr>
              <a:t>gar</a:t>
            </a:r>
            <a:r>
              <a:rPr lang="en-US" sz="2200" b="1">
                <a:solidFill>
                  <a:srgbClr val="FF6600"/>
                </a:solidFill>
              </a:rPr>
              <a:t> </a:t>
            </a:r>
            <a:r>
              <a:rPr lang="en-US" sz="2200" b="1">
                <a:solidFill>
                  <a:schemeClr val="accent5">
                    <a:lumMod val="50000"/>
                  </a:schemeClr>
                </a:solidFill>
              </a:rPr>
              <a:t>	</a:t>
            </a:r>
            <a:endParaRPr lang="en-GB" sz="2200" b="1"/>
          </a:p>
        </p:txBody>
      </p:sp>
      <p:sp>
        <p:nvSpPr>
          <p:cNvPr id="29" name="Rectangle 28"/>
          <p:cNvSpPr/>
          <p:nvPr/>
        </p:nvSpPr>
        <p:spPr>
          <a:xfrm>
            <a:off x="6719227" y="2409977"/>
            <a:ext cx="1098378" cy="430887"/>
          </a:xfrm>
          <a:prstGeom prst="rect">
            <a:avLst/>
          </a:prstGeom>
        </p:spPr>
        <p:txBody>
          <a:bodyPr wrap="none">
            <a:spAutoFit/>
          </a:bodyPr>
          <a:lstStyle/>
          <a:p>
            <a:r>
              <a:rPr lang="en-US" sz="2200" b="1">
                <a:solidFill>
                  <a:srgbClr val="002060"/>
                </a:solidFill>
              </a:rPr>
              <a:t>atac</a:t>
            </a:r>
            <a:r>
              <a:rPr lang="en-US" sz="2200" b="1">
                <a:solidFill>
                  <a:srgbClr val="FF6600"/>
                </a:solidFill>
              </a:rPr>
              <a:t>ar</a:t>
            </a:r>
            <a:endParaRPr lang="en-GB" sz="2200" b="1"/>
          </a:p>
        </p:txBody>
      </p:sp>
      <p:sp>
        <p:nvSpPr>
          <p:cNvPr id="30" name="Rectangle 29"/>
          <p:cNvSpPr/>
          <p:nvPr/>
        </p:nvSpPr>
        <p:spPr>
          <a:xfrm>
            <a:off x="199729" y="2555940"/>
            <a:ext cx="1539204" cy="430887"/>
          </a:xfrm>
          <a:prstGeom prst="rect">
            <a:avLst/>
          </a:prstGeom>
        </p:spPr>
        <p:txBody>
          <a:bodyPr wrap="none">
            <a:spAutoFit/>
          </a:bodyPr>
          <a:lstStyle/>
          <a:p>
            <a:r>
              <a:rPr lang="en-US" sz="2200">
                <a:solidFill>
                  <a:srgbClr val="002060"/>
                </a:solidFill>
              </a:rPr>
              <a:t>Ejemplos: </a:t>
            </a:r>
            <a:endParaRPr lang="en-GB" sz="2200">
              <a:solidFill>
                <a:srgbClr val="002060"/>
              </a:solidFill>
            </a:endParaRPr>
          </a:p>
        </p:txBody>
      </p:sp>
      <p:sp>
        <p:nvSpPr>
          <p:cNvPr id="31" name="Rectangle 30"/>
          <p:cNvSpPr/>
          <p:nvPr/>
        </p:nvSpPr>
        <p:spPr>
          <a:xfrm>
            <a:off x="180000" y="1030905"/>
            <a:ext cx="6526146" cy="498598"/>
          </a:xfrm>
          <a:prstGeom prst="rect">
            <a:avLst/>
          </a:prstGeom>
        </p:spPr>
        <p:txBody>
          <a:bodyPr wrap="none">
            <a:spAutoFit/>
          </a:bodyPr>
          <a:lstStyle/>
          <a:p>
            <a:pPr>
              <a:lnSpc>
                <a:spcPct val="120000"/>
              </a:lnSpc>
            </a:pPr>
            <a:r>
              <a:rPr lang="en-US" sz="2200">
                <a:solidFill>
                  <a:srgbClr val="002060"/>
                </a:solidFill>
              </a:rPr>
              <a:t>As you know, some verbs in Spanish end in –ar.</a:t>
            </a:r>
          </a:p>
        </p:txBody>
      </p:sp>
      <p:sp>
        <p:nvSpPr>
          <p:cNvPr id="33" name="Rectangle 32"/>
          <p:cNvSpPr/>
          <p:nvPr/>
        </p:nvSpPr>
        <p:spPr>
          <a:xfrm>
            <a:off x="199729" y="3412069"/>
            <a:ext cx="9866434" cy="430887"/>
          </a:xfrm>
          <a:prstGeom prst="rect">
            <a:avLst/>
          </a:prstGeom>
        </p:spPr>
        <p:txBody>
          <a:bodyPr wrap="square">
            <a:spAutoFit/>
          </a:bodyPr>
          <a:lstStyle/>
          <a:p>
            <a:r>
              <a:rPr lang="en-US" sz="2200">
                <a:solidFill>
                  <a:srgbClr val="002060"/>
                </a:solidFill>
              </a:rPr>
              <a:t>However, for –ar verbs ending in ‘-</a:t>
            </a:r>
            <a:r>
              <a:rPr lang="en-US" sz="2200" b="1">
                <a:solidFill>
                  <a:srgbClr val="002060"/>
                </a:solidFill>
              </a:rPr>
              <a:t>gar</a:t>
            </a:r>
            <a:r>
              <a:rPr lang="en-US" sz="2200">
                <a:solidFill>
                  <a:srgbClr val="002060"/>
                </a:solidFill>
              </a:rPr>
              <a:t>’, remove –gar and add </a:t>
            </a:r>
            <a:r>
              <a:rPr lang="en-US" sz="2200" b="1">
                <a:solidFill>
                  <a:srgbClr val="002060"/>
                </a:solidFill>
              </a:rPr>
              <a:t>–gué</a:t>
            </a:r>
            <a:r>
              <a:rPr lang="en-US" sz="2200">
                <a:solidFill>
                  <a:srgbClr val="002060"/>
                </a:solidFill>
              </a:rPr>
              <a:t>.</a:t>
            </a:r>
            <a:endParaRPr lang="en-US" sz="2200" dirty="0">
              <a:solidFill>
                <a:srgbClr val="002060"/>
              </a:solidFill>
            </a:endParaRPr>
          </a:p>
        </p:txBody>
      </p:sp>
      <p:sp>
        <p:nvSpPr>
          <p:cNvPr id="34" name="Rectangle 33"/>
          <p:cNvSpPr/>
          <p:nvPr/>
        </p:nvSpPr>
        <p:spPr>
          <a:xfrm>
            <a:off x="213382" y="4172900"/>
            <a:ext cx="1539204" cy="430887"/>
          </a:xfrm>
          <a:prstGeom prst="rect">
            <a:avLst/>
          </a:prstGeom>
        </p:spPr>
        <p:txBody>
          <a:bodyPr wrap="none">
            <a:spAutoFit/>
          </a:bodyPr>
          <a:lstStyle/>
          <a:p>
            <a:r>
              <a:rPr lang="en-US" sz="2200">
                <a:solidFill>
                  <a:srgbClr val="002060"/>
                </a:solidFill>
              </a:rPr>
              <a:t>Ejemplos: </a:t>
            </a:r>
            <a:endParaRPr lang="en-US" sz="2200" dirty="0">
              <a:solidFill>
                <a:srgbClr val="002060"/>
              </a:solidFill>
            </a:endParaRPr>
          </a:p>
        </p:txBody>
      </p:sp>
      <p:sp>
        <p:nvSpPr>
          <p:cNvPr id="35" name="Rectangle 34"/>
          <p:cNvSpPr/>
          <p:nvPr/>
        </p:nvSpPr>
        <p:spPr>
          <a:xfrm>
            <a:off x="180000" y="5216947"/>
            <a:ext cx="11232582" cy="1107996"/>
          </a:xfrm>
          <a:prstGeom prst="rect">
            <a:avLst/>
          </a:prstGeom>
        </p:spPr>
        <p:txBody>
          <a:bodyPr wrap="square">
            <a:spAutoFit/>
          </a:bodyPr>
          <a:lstStyle/>
          <a:p>
            <a:r>
              <a:rPr lang="en-US" sz="2200">
                <a:solidFill>
                  <a:srgbClr val="002060"/>
                </a:solidFill>
              </a:rPr>
              <a:t>As the infinitive has a hard ‘g’, it needs to keep the same sound in the past tense. If the ‘g’ didn’t change to ‘gu’, the verb ending would be a soft [ge] sound.</a:t>
            </a:r>
          </a:p>
          <a:p>
            <a:endParaRPr lang="en-US" sz="2200" dirty="0">
              <a:solidFill>
                <a:srgbClr val="002060"/>
              </a:solidFill>
            </a:endParaRPr>
          </a:p>
        </p:txBody>
      </p:sp>
      <p:sp>
        <p:nvSpPr>
          <p:cNvPr id="36" name="Rectangle 35"/>
          <p:cNvSpPr/>
          <p:nvPr/>
        </p:nvSpPr>
        <p:spPr>
          <a:xfrm>
            <a:off x="1801185" y="2824805"/>
            <a:ext cx="1696298" cy="400110"/>
          </a:xfrm>
          <a:prstGeom prst="rect">
            <a:avLst/>
          </a:prstGeom>
        </p:spPr>
        <p:txBody>
          <a:bodyPr wrap="none">
            <a:spAutoFit/>
          </a:bodyPr>
          <a:lstStyle/>
          <a:p>
            <a:r>
              <a:rPr lang="en-US" sz="2000" i="1">
                <a:solidFill>
                  <a:srgbClr val="002060"/>
                </a:solidFill>
              </a:rPr>
              <a:t>(to practise)</a:t>
            </a:r>
            <a:endParaRPr lang="en-GB" sz="2000" i="1">
              <a:solidFill>
                <a:srgbClr val="002060"/>
              </a:solidFill>
            </a:endParaRPr>
          </a:p>
        </p:txBody>
      </p:sp>
      <p:sp>
        <p:nvSpPr>
          <p:cNvPr id="38" name="Rectangle 37"/>
          <p:cNvSpPr/>
          <p:nvPr/>
        </p:nvSpPr>
        <p:spPr>
          <a:xfrm>
            <a:off x="6625318" y="2789884"/>
            <a:ext cx="1587294" cy="400110"/>
          </a:xfrm>
          <a:prstGeom prst="rect">
            <a:avLst/>
          </a:prstGeom>
        </p:spPr>
        <p:txBody>
          <a:bodyPr wrap="none">
            <a:spAutoFit/>
          </a:bodyPr>
          <a:lstStyle/>
          <a:p>
            <a:r>
              <a:rPr lang="en-US" sz="2000">
                <a:solidFill>
                  <a:srgbClr val="002060"/>
                </a:solidFill>
              </a:rPr>
              <a:t>(</a:t>
            </a:r>
            <a:r>
              <a:rPr lang="en-US" sz="2000" i="1">
                <a:solidFill>
                  <a:srgbClr val="002060"/>
                </a:solidFill>
              </a:rPr>
              <a:t>to attack</a:t>
            </a:r>
            <a:r>
              <a:rPr lang="en-US" sz="2000">
                <a:solidFill>
                  <a:srgbClr val="002060"/>
                </a:solidFill>
              </a:rPr>
              <a:t>) </a:t>
            </a:r>
            <a:endParaRPr lang="en-GB" sz="2000">
              <a:solidFill>
                <a:srgbClr val="002060"/>
              </a:solidFill>
            </a:endParaRPr>
          </a:p>
        </p:txBody>
      </p:sp>
      <p:sp>
        <p:nvSpPr>
          <p:cNvPr id="39" name="Rectangle 38"/>
          <p:cNvSpPr/>
          <p:nvPr/>
        </p:nvSpPr>
        <p:spPr>
          <a:xfrm>
            <a:off x="8855580" y="2762508"/>
            <a:ext cx="1632178" cy="400110"/>
          </a:xfrm>
          <a:prstGeom prst="rect">
            <a:avLst/>
          </a:prstGeom>
        </p:spPr>
        <p:txBody>
          <a:bodyPr wrap="none">
            <a:spAutoFit/>
          </a:bodyPr>
          <a:lstStyle/>
          <a:p>
            <a:r>
              <a:rPr lang="en-US">
                <a:solidFill>
                  <a:srgbClr val="002060"/>
                </a:solidFill>
              </a:rPr>
              <a:t>(</a:t>
            </a:r>
            <a:r>
              <a:rPr lang="en-US" i="1">
                <a:solidFill>
                  <a:srgbClr val="002060"/>
                </a:solidFill>
              </a:rPr>
              <a:t>I </a:t>
            </a:r>
            <a:r>
              <a:rPr lang="en-US" sz="2000" i="1">
                <a:solidFill>
                  <a:srgbClr val="002060"/>
                </a:solidFill>
              </a:rPr>
              <a:t>attacked</a:t>
            </a:r>
            <a:r>
              <a:rPr lang="en-US">
                <a:solidFill>
                  <a:srgbClr val="002060"/>
                </a:solidFill>
              </a:rPr>
              <a:t>)</a:t>
            </a:r>
            <a:endParaRPr lang="en-GB">
              <a:solidFill>
                <a:srgbClr val="002060"/>
              </a:solidFill>
            </a:endParaRPr>
          </a:p>
        </p:txBody>
      </p:sp>
      <p:cxnSp>
        <p:nvCxnSpPr>
          <p:cNvPr id="40" name="Straight Arrow Connector 39"/>
          <p:cNvCxnSpPr/>
          <p:nvPr/>
        </p:nvCxnSpPr>
        <p:spPr>
          <a:xfrm>
            <a:off x="7933747" y="2608078"/>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3091750" y="4409992"/>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7954750" y="4380293"/>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340457" y="1956517"/>
            <a:ext cx="886069" cy="430887"/>
          </a:xfrm>
          <a:prstGeom prst="rect">
            <a:avLst/>
          </a:prstGeom>
          <a:noFill/>
        </p:spPr>
        <p:txBody>
          <a:bodyPr wrap="square" rtlCol="0">
            <a:spAutoFit/>
          </a:bodyPr>
          <a:lstStyle/>
          <a:p>
            <a:pPr algn="l"/>
            <a:r>
              <a:rPr lang="en-US" sz="2200" b="1">
                <a:solidFill>
                  <a:srgbClr val="EE6000"/>
                </a:solidFill>
              </a:rPr>
              <a:t>qué</a:t>
            </a:r>
            <a:endParaRPr lang="en-US" sz="2200" b="1" dirty="0">
              <a:solidFill>
                <a:srgbClr val="EE6000"/>
              </a:solidFill>
            </a:endParaRPr>
          </a:p>
        </p:txBody>
      </p:sp>
      <p:sp>
        <p:nvSpPr>
          <p:cNvPr id="37"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35654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0" grpId="0"/>
      <p:bldP spid="11" grpId="0"/>
      <p:bldP spid="12" grpId="0"/>
      <p:bldP spid="18" grpId="0"/>
      <p:bldP spid="19" grpId="0"/>
      <p:bldP spid="20" grpId="0"/>
      <p:bldP spid="21" grpId="0"/>
      <p:bldP spid="22" grpId="0"/>
      <p:bldP spid="24" grpId="0"/>
      <p:bldP spid="26" grpId="0"/>
      <p:bldP spid="27" grpId="0"/>
      <p:bldP spid="28" grpId="0"/>
      <p:bldP spid="29" grpId="0"/>
      <p:bldP spid="30" grpId="0"/>
      <p:bldP spid="31" grpId="0"/>
      <p:bldP spid="33" grpId="0"/>
      <p:bldP spid="34" grpId="0"/>
      <p:bldP spid="35" grpId="0"/>
      <p:bldP spid="36" grpId="0"/>
      <p:bldP spid="38" grpId="0"/>
      <p:bldP spid="39"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745C429-574D-4D86-899A-2087F99BFA03}"/>
              </a:ext>
            </a:extLst>
          </p:cNvPr>
          <p:cNvSpPr/>
          <p:nvPr/>
        </p:nvSpPr>
        <p:spPr>
          <a:xfrm>
            <a:off x="8047861" y="3932899"/>
            <a:ext cx="3396709" cy="1905377"/>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latin typeface="Century Gothic" panose="020F0302020204030204"/>
              </a:rPr>
              <a:t>j</a:t>
            </a:r>
            <a:r>
              <a:rPr kumimoji="0" lang="en-GB" sz="2400" b="0" i="0" u="none" strike="noStrike" kern="0" cap="none" spc="0" normalizeH="0" baseline="0" noProof="0" dirty="0" err="1">
                <a:ln>
                  <a:noFill/>
                </a:ln>
                <a:solidFill>
                  <a:srgbClr val="002060"/>
                </a:solidFill>
                <a:effectLst/>
                <a:uLnTx/>
                <a:uFillTx/>
                <a:latin typeface="Century Gothic" panose="020F0302020204030204"/>
                <a:ea typeface="+mn-ea"/>
                <a:cs typeface="+mn-cs"/>
              </a:rPr>
              <a:t>u</a:t>
            </a:r>
            <a:r>
              <a:rPr kumimoji="0" lang="en-GB" sz="2400" b="1" i="0" u="none" strike="noStrike" kern="0" cap="none" spc="0" normalizeH="0" baseline="0" noProof="0" dirty="0" err="1">
                <a:ln>
                  <a:noFill/>
                </a:ln>
                <a:solidFill>
                  <a:srgbClr val="002060"/>
                </a:solidFill>
                <a:effectLst/>
                <a:uLnTx/>
                <a:uFillTx/>
                <a:latin typeface="Century Gothic" panose="020F0302020204030204"/>
                <a:ea typeface="+mn-ea"/>
                <a:cs typeface="+mn-cs"/>
              </a:rPr>
              <a:t>gué</a:t>
            </a:r>
            <a:endParaRPr kumimoji="0" lang="en-GB" sz="2400" b="1" i="0" u="none" strike="noStrike" kern="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0">
                <a:solidFill>
                  <a:srgbClr val="002060"/>
                </a:solidFill>
                <a:latin typeface="Century Gothic" panose="020F0302020204030204"/>
              </a:rPr>
              <a:t>pa</a:t>
            </a:r>
            <a:r>
              <a:rPr lang="en-GB" sz="2400" b="1" kern="0">
                <a:solidFill>
                  <a:srgbClr val="002060"/>
                </a:solidFill>
                <a:latin typeface="Century Gothic" panose="020F0302020204030204"/>
              </a:rPr>
              <a:t>gué</a:t>
            </a:r>
          </a:p>
          <a:p>
            <a:pPr algn="ctr">
              <a:defRPr/>
            </a:pPr>
            <a:r>
              <a:rPr lang="en-GB" sz="2400" kern="0">
                <a:solidFill>
                  <a:srgbClr val="002060"/>
                </a:solidFill>
              </a:rPr>
              <a:t>lle</a:t>
            </a:r>
            <a:r>
              <a:rPr lang="en-GB" sz="2400" b="1" kern="0">
                <a:solidFill>
                  <a:srgbClr val="002060"/>
                </a:solidFill>
              </a:rPr>
              <a:t>gué</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escribir</a:t>
            </a:r>
          </a:p>
        </p:txBody>
      </p:sp>
      <p:sp>
        <p:nvSpPr>
          <p:cNvPr id="8" name="Rectangle 7">
            <a:extLst>
              <a:ext uri="{FF2B5EF4-FFF2-40B4-BE49-F238E27FC236}">
                <a16:creationId xmlns:a16="http://schemas.microsoft.com/office/drawing/2014/main" id="{963830FE-F7AE-4AD2-A803-793C1BD703F8}"/>
              </a:ext>
            </a:extLst>
          </p:cNvPr>
          <p:cNvSpPr/>
          <p:nvPr/>
        </p:nvSpPr>
        <p:spPr>
          <a:xfrm>
            <a:off x="664436" y="1388674"/>
            <a:ext cx="1958164" cy="712605"/>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kern="0" dirty="0" err="1">
                <a:solidFill>
                  <a:srgbClr val="002060"/>
                </a:solidFill>
                <a:latin typeface="Century Gothic" panose="020F0302020204030204"/>
              </a:rPr>
              <a:t>é</a:t>
            </a:r>
            <a:endParaRPr kumimoji="0" lang="en-GB" sz="2800" b="1" i="0" u="none" strike="noStrike" kern="0" cap="none" spc="0" normalizeH="0" baseline="0" noProof="0" dirty="0">
              <a:ln>
                <a:noFill/>
              </a:ln>
              <a:solidFill>
                <a:srgbClr val="002060"/>
              </a:solidFill>
              <a:effectLst/>
              <a:uLnTx/>
              <a:uFillTx/>
              <a:latin typeface="Century Gothic" panose="020F0302020204030204"/>
            </a:endParaRPr>
          </a:p>
        </p:txBody>
      </p:sp>
      <p:sp>
        <p:nvSpPr>
          <p:cNvPr id="9" name="Rectangle 8">
            <a:extLst>
              <a:ext uri="{FF2B5EF4-FFF2-40B4-BE49-F238E27FC236}">
                <a16:creationId xmlns:a16="http://schemas.microsoft.com/office/drawing/2014/main" id="{67F2DF02-7EAF-41FE-8FD8-950D83DDD7A9}"/>
              </a:ext>
            </a:extLst>
          </p:cNvPr>
          <p:cNvSpPr/>
          <p:nvPr/>
        </p:nvSpPr>
        <p:spPr>
          <a:xfrm>
            <a:off x="664436" y="2096246"/>
            <a:ext cx="1958164" cy="712605"/>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F98CF1F4-CF15-4D9B-A1B9-2581EE07431B}"/>
              </a:ext>
            </a:extLst>
          </p:cNvPr>
          <p:cNvSpPr/>
          <p:nvPr/>
        </p:nvSpPr>
        <p:spPr>
          <a:xfrm>
            <a:off x="8801460" y="1469798"/>
            <a:ext cx="1958164" cy="712605"/>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kern="0" dirty="0" err="1">
                <a:solidFill>
                  <a:srgbClr val="002060"/>
                </a:solidFill>
                <a:latin typeface="Century Gothic" panose="020F0302020204030204"/>
              </a:rPr>
              <a:t>gué</a:t>
            </a:r>
            <a:endParaRPr kumimoji="0" lang="en-GB" sz="1800" b="1" i="0" u="none" strike="noStrike" kern="0" cap="none" spc="0" normalizeH="0" baseline="0" noProof="0" dirty="0">
              <a:ln>
                <a:noFill/>
              </a:ln>
              <a:solidFill>
                <a:srgbClr val="002060"/>
              </a:solidFill>
              <a:effectLst/>
              <a:uLnTx/>
              <a:uFillTx/>
              <a:latin typeface="Century Gothic" panose="020F0302020204030204"/>
            </a:endParaRPr>
          </a:p>
        </p:txBody>
      </p:sp>
      <p:sp>
        <p:nvSpPr>
          <p:cNvPr id="11" name="Rectangle 10">
            <a:extLst>
              <a:ext uri="{FF2B5EF4-FFF2-40B4-BE49-F238E27FC236}">
                <a16:creationId xmlns:a16="http://schemas.microsoft.com/office/drawing/2014/main" id="{73B6D0BE-8806-4AA4-8338-8FE660A3249C}"/>
              </a:ext>
            </a:extLst>
          </p:cNvPr>
          <p:cNvSpPr/>
          <p:nvPr/>
        </p:nvSpPr>
        <p:spPr>
          <a:xfrm>
            <a:off x="8801460" y="2177370"/>
            <a:ext cx="1958164" cy="712605"/>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3528BFCC-602C-4873-86A8-DD2F474F8171}"/>
              </a:ext>
            </a:extLst>
          </p:cNvPr>
          <p:cNvSpPr/>
          <p:nvPr/>
        </p:nvSpPr>
        <p:spPr>
          <a:xfrm>
            <a:off x="4789654" y="1388674"/>
            <a:ext cx="1958164" cy="712605"/>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kern="0" dirty="0" err="1">
                <a:solidFill>
                  <a:srgbClr val="002060"/>
                </a:solidFill>
                <a:latin typeface="Century Gothic" panose="020F0302020204030204"/>
              </a:rPr>
              <a:t>qué</a:t>
            </a:r>
            <a:endParaRPr kumimoji="0" lang="en-GB" sz="1800" b="1" i="0" u="none" strike="noStrike" kern="0" cap="none" spc="0" normalizeH="0" baseline="0" noProof="0" dirty="0">
              <a:ln>
                <a:noFill/>
              </a:ln>
              <a:solidFill>
                <a:srgbClr val="002060"/>
              </a:solidFill>
              <a:effectLst/>
              <a:uLnTx/>
              <a:uFillTx/>
              <a:latin typeface="Century Gothic" panose="020F0302020204030204"/>
            </a:endParaRPr>
          </a:p>
        </p:txBody>
      </p:sp>
      <p:sp>
        <p:nvSpPr>
          <p:cNvPr id="13" name="Rectangle 12">
            <a:extLst>
              <a:ext uri="{FF2B5EF4-FFF2-40B4-BE49-F238E27FC236}">
                <a16:creationId xmlns:a16="http://schemas.microsoft.com/office/drawing/2014/main" id="{F5027CA1-BCB8-4BCF-8A12-85DDCE83260D}"/>
              </a:ext>
            </a:extLst>
          </p:cNvPr>
          <p:cNvSpPr/>
          <p:nvPr/>
        </p:nvSpPr>
        <p:spPr>
          <a:xfrm>
            <a:off x="4789654" y="2096246"/>
            <a:ext cx="1958164" cy="712605"/>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CA0E8B72-2A60-4A29-A8F5-A15DEA4A8033}"/>
              </a:ext>
            </a:extLst>
          </p:cNvPr>
          <p:cNvSpPr/>
          <p:nvPr/>
        </p:nvSpPr>
        <p:spPr>
          <a:xfrm>
            <a:off x="251965" y="3932901"/>
            <a:ext cx="2783107" cy="1905375"/>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latin typeface="Century Gothic" panose="020F0302020204030204"/>
              </a:rPr>
              <a:t>desayun</a:t>
            </a:r>
            <a:r>
              <a:rPr lang="en-GB" sz="2400" b="1" kern="0" dirty="0" err="1">
                <a:solidFill>
                  <a:srgbClr val="002060"/>
                </a:solidFill>
                <a:latin typeface="Century Gothic" panose="020F0302020204030204"/>
              </a:rPr>
              <a:t>é</a:t>
            </a:r>
            <a:r>
              <a:rPr kumimoji="0" lang="en-GB" sz="2400" b="0" i="0" u="none" strike="noStrike" kern="0" cap="none" spc="0" normalizeH="0" baseline="0" noProof="0" dirty="0">
                <a:ln>
                  <a:noFill/>
                </a:ln>
                <a:solidFill>
                  <a:srgbClr val="002060"/>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err="1">
                <a:ln>
                  <a:noFill/>
                </a:ln>
                <a:solidFill>
                  <a:srgbClr val="002060"/>
                </a:solidFill>
                <a:effectLst/>
                <a:uLnTx/>
                <a:uFillTx/>
                <a:latin typeface="Century Gothic" panose="020F0302020204030204"/>
                <a:ea typeface="+mn-ea"/>
                <a:cs typeface="+mn-cs"/>
              </a:rPr>
              <a:t>quit</a:t>
            </a:r>
            <a:r>
              <a:rPr kumimoji="0" lang="en-GB" sz="2400" b="1" i="0" u="none" strike="noStrike" kern="0" cap="none" spc="0" normalizeH="0" baseline="0" noProof="0" dirty="0" err="1">
                <a:ln>
                  <a:noFill/>
                </a:ln>
                <a:solidFill>
                  <a:srgbClr val="002060"/>
                </a:solidFill>
                <a:effectLst/>
                <a:uLnTx/>
                <a:uFillTx/>
                <a:latin typeface="Century Gothic" panose="020F0302020204030204"/>
                <a:ea typeface="+mn-ea"/>
                <a:cs typeface="+mn-cs"/>
              </a:rPr>
              <a:t>é</a:t>
            </a:r>
            <a:endParaRPr kumimoji="0" lang="en-GB" sz="2400" b="0" i="0" u="none" strike="noStrike" kern="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panose="020F0302020204030204"/>
                <a:ea typeface="+mn-ea"/>
                <a:cs typeface="+mn-cs"/>
              </a:rPr>
              <a:t>gan</a:t>
            </a:r>
            <a:r>
              <a:rPr kumimoji="0" lang="en-GB" sz="2400" b="1" i="0" u="none" strike="noStrike" kern="0" cap="none" spc="0" normalizeH="0" baseline="0" noProof="0" dirty="0" err="1">
                <a:ln>
                  <a:noFill/>
                </a:ln>
                <a:solidFill>
                  <a:srgbClr val="002060"/>
                </a:solidFill>
                <a:effectLst/>
                <a:uLnTx/>
                <a:uFillTx/>
                <a:latin typeface="Century Gothic" panose="020F0302020204030204"/>
                <a:ea typeface="+mn-ea"/>
                <a:cs typeface="+mn-cs"/>
              </a:rPr>
              <a:t>é</a:t>
            </a:r>
            <a:endParaRPr kumimoji="0" lang="en-GB" sz="24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B0301B51-EEAA-4DE0-AA29-3D2A8C921A70}"/>
              </a:ext>
            </a:extLst>
          </p:cNvPr>
          <p:cNvSpPr/>
          <p:nvPr/>
        </p:nvSpPr>
        <p:spPr>
          <a:xfrm>
            <a:off x="4239626" y="3932900"/>
            <a:ext cx="2965631" cy="1905376"/>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kern="0" dirty="0">
              <a:solidFill>
                <a:srgbClr val="002060"/>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0" noProof="0" dirty="0" err="1">
                <a:solidFill>
                  <a:srgbClr val="002060"/>
                </a:solidFill>
                <a:latin typeface="Century Gothic" panose="020F0302020204030204"/>
              </a:rPr>
              <a:t>s</a:t>
            </a:r>
            <a:r>
              <a:rPr kumimoji="0" lang="en-GB" sz="2400" i="0" u="none" strike="noStrike" kern="0" cap="none" spc="0" normalizeH="0" baseline="0" noProof="0" dirty="0" err="1">
                <a:ln>
                  <a:noFill/>
                </a:ln>
                <a:solidFill>
                  <a:srgbClr val="002060"/>
                </a:solidFill>
                <a:effectLst/>
                <a:uLnTx/>
                <a:uFillTx/>
                <a:latin typeface="Century Gothic" panose="020F0302020204030204"/>
              </a:rPr>
              <a:t>a</a:t>
            </a:r>
            <a:r>
              <a:rPr kumimoji="0" lang="en-GB" sz="2400" b="1" i="0" u="none" strike="noStrike" kern="0" cap="none" spc="0" normalizeH="0" baseline="0" noProof="0" dirty="0" err="1">
                <a:ln>
                  <a:noFill/>
                </a:ln>
                <a:solidFill>
                  <a:srgbClr val="002060"/>
                </a:solidFill>
                <a:effectLst/>
                <a:uLnTx/>
                <a:uFillTx/>
                <a:latin typeface="Century Gothic" panose="020F0302020204030204"/>
              </a:rPr>
              <a:t>qué</a:t>
            </a:r>
            <a:endParaRPr lang="en-GB" sz="2400" b="1" kern="0" dirty="0">
              <a:solidFill>
                <a:srgbClr val="002060"/>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400" i="0" u="none" strike="noStrike" kern="0" cap="none" spc="0" normalizeH="0" baseline="0" noProof="0" dirty="0" err="1">
                <a:ln>
                  <a:noFill/>
                </a:ln>
                <a:solidFill>
                  <a:srgbClr val="002060"/>
                </a:solidFill>
                <a:effectLst/>
                <a:uLnTx/>
                <a:uFillTx/>
                <a:latin typeface="Century Gothic" panose="020F0302020204030204"/>
                <a:ea typeface="+mn-ea"/>
                <a:cs typeface="+mn-cs"/>
              </a:rPr>
              <a:t>practi</a:t>
            </a:r>
            <a:r>
              <a:rPr kumimoji="0" lang="en-GB" sz="2400" b="1" i="0" u="none" strike="noStrike" kern="0" cap="none" spc="0" normalizeH="0" baseline="0" noProof="0" dirty="0" err="1">
                <a:ln>
                  <a:noFill/>
                </a:ln>
                <a:solidFill>
                  <a:srgbClr val="002060"/>
                </a:solidFill>
                <a:effectLst/>
                <a:uLnTx/>
                <a:uFillTx/>
                <a:latin typeface="Century Gothic" panose="020F0302020204030204"/>
                <a:ea typeface="+mn-ea"/>
                <a:cs typeface="+mn-cs"/>
              </a:rPr>
              <a:t>qué</a:t>
            </a:r>
            <a:r>
              <a:rPr lang="en-GB" sz="2400" b="1" kern="0" dirty="0">
                <a:solidFill>
                  <a:srgbClr val="002060"/>
                </a:solidFill>
                <a:latin typeface="Century Gothic" panose="020F0302020204030204"/>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latin typeface="Century Gothic" panose="020F0302020204030204"/>
              </a:rPr>
              <a:t>bus</a:t>
            </a:r>
            <a:r>
              <a:rPr lang="en-GB" sz="2400" b="1" kern="0" dirty="0" err="1">
                <a:solidFill>
                  <a:srgbClr val="002060"/>
                </a:solidFill>
                <a:latin typeface="Century Gothic" panose="020F0302020204030204"/>
              </a:rPr>
              <a:t>qué</a:t>
            </a:r>
            <a:r>
              <a:rPr lang="en-GB" sz="2400" b="1" kern="0" dirty="0">
                <a:solidFill>
                  <a:srgbClr val="002060"/>
                </a:solidFill>
                <a:latin typeface="Century Gothic" panose="020F0302020204030204"/>
              </a:rPr>
              <a:t> </a:t>
            </a:r>
            <a:endParaRPr kumimoji="0" lang="en-GB" sz="2400" b="0" i="0" u="none" strike="noStrike" kern="0" cap="none" spc="0" normalizeH="0" baseline="0" noProof="0" dirty="0">
              <a:ln>
                <a:noFill/>
              </a:ln>
              <a:solidFill>
                <a:srgbClr val="002060"/>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srgbClr val="002060"/>
                </a:solidFill>
                <a:effectLst/>
                <a:uLnTx/>
                <a:uFillTx/>
                <a:latin typeface="Century Gothic" panose="020F0302020204030204"/>
                <a:ea typeface="+mn-ea"/>
                <a:cs typeface="+mn-cs"/>
              </a:rPr>
              <a:t> </a:t>
            </a:r>
            <a:r>
              <a:rPr kumimoji="0" lang="en-GB" sz="2400" i="0" u="none" strike="noStrike" kern="0" cap="none" spc="0" normalizeH="0" baseline="0" noProof="0">
                <a:ln>
                  <a:noFill/>
                </a:ln>
                <a:solidFill>
                  <a:srgbClr val="002060"/>
                </a:solidFill>
                <a:effectLst/>
                <a:uLnTx/>
                <a:uFillTx/>
                <a:latin typeface="Century Gothic" panose="020F0302020204030204"/>
                <a:ea typeface="+mn-ea"/>
                <a:cs typeface="+mn-cs"/>
              </a:rPr>
              <a:t>identifi</a:t>
            </a:r>
            <a:r>
              <a:rPr kumimoji="0" lang="en-GB" sz="2400" b="1" i="0" u="none" strike="noStrike" kern="0" cap="none" spc="0" normalizeH="0" baseline="0" noProof="0">
                <a:ln>
                  <a:noFill/>
                </a:ln>
                <a:solidFill>
                  <a:srgbClr val="002060"/>
                </a:solidFill>
                <a:effectLst/>
                <a:uLnTx/>
                <a:uFillTx/>
                <a:latin typeface="Century Gothic" panose="020F0302020204030204"/>
                <a:ea typeface="+mn-ea"/>
                <a:cs typeface="+mn-cs"/>
              </a:rPr>
              <a:t>qué </a:t>
            </a:r>
            <a:endParaRPr kumimoji="0" lang="en-GB" sz="24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6" name="Title 1">
            <a:extLst>
              <a:ext uri="{FF2B5EF4-FFF2-40B4-BE49-F238E27FC236}">
                <a16:creationId xmlns:a16="http://schemas.microsoft.com/office/drawing/2014/main" id="{BC6B9823-4866-4B82-B26D-7714AC7DDDC6}"/>
              </a:ext>
            </a:extLst>
          </p:cNvPr>
          <p:cNvSpPr txBox="1">
            <a:spLocks/>
          </p:cNvSpPr>
          <p:nvPr/>
        </p:nvSpPr>
        <p:spPr>
          <a:xfrm>
            <a:off x="3393460" y="2959357"/>
            <a:ext cx="4708484" cy="531942"/>
          </a:xfrm>
          <a:prstGeom prst="rect">
            <a:avLst/>
          </a:prstGeom>
          <a:ln w="38100">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F0302020204030204"/>
                <a:ea typeface="+mj-ea"/>
                <a:cs typeface="+mj-cs"/>
              </a:rPr>
              <a:t>¿Qué palabras escuchas?</a:t>
            </a:r>
          </a:p>
        </p:txBody>
      </p:sp>
      <p:cxnSp>
        <p:nvCxnSpPr>
          <p:cNvPr id="18" name="Straight Connector 17">
            <a:extLst>
              <a:ext uri="{FF2B5EF4-FFF2-40B4-BE49-F238E27FC236}">
                <a16:creationId xmlns:a16="http://schemas.microsoft.com/office/drawing/2014/main" id="{13038741-AC59-4688-94DA-EE48DE5E6E59}"/>
              </a:ext>
            </a:extLst>
          </p:cNvPr>
          <p:cNvCxnSpPr/>
          <p:nvPr/>
        </p:nvCxnSpPr>
        <p:spPr>
          <a:xfrm>
            <a:off x="1473397" y="2177371"/>
            <a:ext cx="1" cy="456389"/>
          </a:xfrm>
          <a:prstGeom prst="line">
            <a:avLst/>
          </a:prstGeom>
          <a:noFill/>
          <a:ln w="38100" cap="flat" cmpd="sng" algn="ctr">
            <a:solidFill>
              <a:srgbClr val="002060"/>
            </a:solidFill>
            <a:prstDash val="solid"/>
            <a:miter lim="800000"/>
          </a:ln>
          <a:effectLst/>
        </p:spPr>
      </p:cxnSp>
      <p:cxnSp>
        <p:nvCxnSpPr>
          <p:cNvPr id="19" name="Straight Connector 18">
            <a:extLst>
              <a:ext uri="{FF2B5EF4-FFF2-40B4-BE49-F238E27FC236}">
                <a16:creationId xmlns:a16="http://schemas.microsoft.com/office/drawing/2014/main" id="{81BB4F94-918A-4FD2-98B3-AE0E48E78F81}"/>
              </a:ext>
            </a:extLst>
          </p:cNvPr>
          <p:cNvCxnSpPr/>
          <p:nvPr/>
        </p:nvCxnSpPr>
        <p:spPr>
          <a:xfrm>
            <a:off x="1636429" y="2177371"/>
            <a:ext cx="1" cy="456389"/>
          </a:xfrm>
          <a:prstGeom prst="line">
            <a:avLst/>
          </a:prstGeom>
          <a:noFill/>
          <a:ln w="38100" cap="flat" cmpd="sng" algn="ctr">
            <a:solidFill>
              <a:srgbClr val="002060"/>
            </a:solidFill>
            <a:prstDash val="solid"/>
            <a:miter lim="800000"/>
          </a:ln>
          <a:effectLst/>
        </p:spPr>
      </p:cxnSp>
      <p:cxnSp>
        <p:nvCxnSpPr>
          <p:cNvPr id="20" name="Straight Connector 19">
            <a:extLst>
              <a:ext uri="{FF2B5EF4-FFF2-40B4-BE49-F238E27FC236}">
                <a16:creationId xmlns:a16="http://schemas.microsoft.com/office/drawing/2014/main" id="{536E0C15-25BB-4530-9E05-BD6E3991AD2D}"/>
              </a:ext>
            </a:extLst>
          </p:cNvPr>
          <p:cNvCxnSpPr/>
          <p:nvPr/>
        </p:nvCxnSpPr>
        <p:spPr>
          <a:xfrm>
            <a:off x="5558958" y="2212357"/>
            <a:ext cx="1" cy="456389"/>
          </a:xfrm>
          <a:prstGeom prst="line">
            <a:avLst/>
          </a:prstGeom>
          <a:noFill/>
          <a:ln w="38100" cap="flat" cmpd="sng" algn="ctr">
            <a:solidFill>
              <a:srgbClr val="002060"/>
            </a:solidFill>
            <a:prstDash val="solid"/>
            <a:miter lim="800000"/>
          </a:ln>
          <a:effectLst/>
        </p:spPr>
      </p:cxnSp>
      <p:cxnSp>
        <p:nvCxnSpPr>
          <p:cNvPr id="21" name="Straight Connector 20">
            <a:extLst>
              <a:ext uri="{FF2B5EF4-FFF2-40B4-BE49-F238E27FC236}">
                <a16:creationId xmlns:a16="http://schemas.microsoft.com/office/drawing/2014/main" id="{FF8F38ED-ED55-4F75-BFD1-5928EFB683A9}"/>
              </a:ext>
            </a:extLst>
          </p:cNvPr>
          <p:cNvCxnSpPr/>
          <p:nvPr/>
        </p:nvCxnSpPr>
        <p:spPr>
          <a:xfrm>
            <a:off x="5721990" y="2212357"/>
            <a:ext cx="1" cy="456389"/>
          </a:xfrm>
          <a:prstGeom prst="line">
            <a:avLst/>
          </a:prstGeom>
          <a:noFill/>
          <a:ln w="38100" cap="flat" cmpd="sng" algn="ctr">
            <a:solidFill>
              <a:srgbClr val="002060"/>
            </a:solidFill>
            <a:prstDash val="solid"/>
            <a:miter lim="800000"/>
          </a:ln>
          <a:effectLst/>
        </p:spPr>
      </p:cxnSp>
      <p:cxnSp>
        <p:nvCxnSpPr>
          <p:cNvPr id="22" name="Straight Connector 21">
            <a:extLst>
              <a:ext uri="{FF2B5EF4-FFF2-40B4-BE49-F238E27FC236}">
                <a16:creationId xmlns:a16="http://schemas.microsoft.com/office/drawing/2014/main" id="{83B4C1AA-CC2E-460C-981B-97861B03E8B4}"/>
              </a:ext>
            </a:extLst>
          </p:cNvPr>
          <p:cNvCxnSpPr/>
          <p:nvPr/>
        </p:nvCxnSpPr>
        <p:spPr>
          <a:xfrm>
            <a:off x="5885022" y="2212357"/>
            <a:ext cx="1" cy="456389"/>
          </a:xfrm>
          <a:prstGeom prst="line">
            <a:avLst/>
          </a:prstGeom>
          <a:noFill/>
          <a:ln w="38100" cap="flat" cmpd="sng" algn="ctr">
            <a:solidFill>
              <a:srgbClr val="002060"/>
            </a:solidFill>
            <a:prstDash val="solid"/>
            <a:miter lim="800000"/>
          </a:ln>
          <a:effectLst/>
        </p:spPr>
      </p:cxnSp>
      <p:cxnSp>
        <p:nvCxnSpPr>
          <p:cNvPr id="23" name="Straight Connector 22">
            <a:extLst>
              <a:ext uri="{FF2B5EF4-FFF2-40B4-BE49-F238E27FC236}">
                <a16:creationId xmlns:a16="http://schemas.microsoft.com/office/drawing/2014/main" id="{75689E9D-70B2-44AF-8074-F511768ED602}"/>
              </a:ext>
            </a:extLst>
          </p:cNvPr>
          <p:cNvCxnSpPr/>
          <p:nvPr/>
        </p:nvCxnSpPr>
        <p:spPr>
          <a:xfrm>
            <a:off x="6048054" y="2212357"/>
            <a:ext cx="1" cy="456389"/>
          </a:xfrm>
          <a:prstGeom prst="line">
            <a:avLst/>
          </a:prstGeom>
          <a:noFill/>
          <a:ln w="38100" cap="flat" cmpd="sng" algn="ctr">
            <a:solidFill>
              <a:srgbClr val="002060"/>
            </a:solidFill>
            <a:prstDash val="solid"/>
            <a:miter lim="800000"/>
          </a:ln>
          <a:effectLst/>
        </p:spPr>
      </p:cxnSp>
      <p:cxnSp>
        <p:nvCxnSpPr>
          <p:cNvPr id="24" name="Straight Connector 23">
            <a:extLst>
              <a:ext uri="{FF2B5EF4-FFF2-40B4-BE49-F238E27FC236}">
                <a16:creationId xmlns:a16="http://schemas.microsoft.com/office/drawing/2014/main" id="{2EA3CC07-B33C-4ED0-BBBD-D00CE60D523D}"/>
              </a:ext>
            </a:extLst>
          </p:cNvPr>
          <p:cNvCxnSpPr/>
          <p:nvPr/>
        </p:nvCxnSpPr>
        <p:spPr>
          <a:xfrm>
            <a:off x="9730890" y="2267431"/>
            <a:ext cx="1" cy="456389"/>
          </a:xfrm>
          <a:prstGeom prst="line">
            <a:avLst/>
          </a:prstGeom>
          <a:noFill/>
          <a:ln w="38100" cap="flat" cmpd="sng" algn="ctr">
            <a:solidFill>
              <a:srgbClr val="002060"/>
            </a:solidFill>
            <a:prstDash val="solid"/>
            <a:miter lim="800000"/>
          </a:ln>
          <a:effectLst/>
        </p:spPr>
      </p:cxnSp>
      <p:cxnSp>
        <p:nvCxnSpPr>
          <p:cNvPr id="25" name="Straight Connector 24">
            <a:extLst>
              <a:ext uri="{FF2B5EF4-FFF2-40B4-BE49-F238E27FC236}">
                <a16:creationId xmlns:a16="http://schemas.microsoft.com/office/drawing/2014/main" id="{E1B79607-A4F7-4B60-BEC1-38DADB5ACB4D}"/>
              </a:ext>
            </a:extLst>
          </p:cNvPr>
          <p:cNvCxnSpPr/>
          <p:nvPr/>
        </p:nvCxnSpPr>
        <p:spPr>
          <a:xfrm>
            <a:off x="9893922" y="2267431"/>
            <a:ext cx="1" cy="456389"/>
          </a:xfrm>
          <a:prstGeom prst="line">
            <a:avLst/>
          </a:prstGeom>
          <a:noFill/>
          <a:ln w="38100" cap="flat" cmpd="sng" algn="ctr">
            <a:solidFill>
              <a:srgbClr val="002060"/>
            </a:solidFill>
            <a:prstDash val="solid"/>
            <a:miter lim="800000"/>
          </a:ln>
          <a:effectLst/>
        </p:spPr>
      </p:cxnSp>
      <p:cxnSp>
        <p:nvCxnSpPr>
          <p:cNvPr id="26" name="Straight Connector 25">
            <a:extLst>
              <a:ext uri="{FF2B5EF4-FFF2-40B4-BE49-F238E27FC236}">
                <a16:creationId xmlns:a16="http://schemas.microsoft.com/office/drawing/2014/main" id="{641DDE00-F59D-447C-AF4E-A95EBC1DCF80}"/>
              </a:ext>
            </a:extLst>
          </p:cNvPr>
          <p:cNvCxnSpPr/>
          <p:nvPr/>
        </p:nvCxnSpPr>
        <p:spPr>
          <a:xfrm>
            <a:off x="1799460" y="2177370"/>
            <a:ext cx="1" cy="456389"/>
          </a:xfrm>
          <a:prstGeom prst="line">
            <a:avLst/>
          </a:prstGeom>
          <a:noFill/>
          <a:ln w="38100" cap="flat" cmpd="sng" algn="ctr">
            <a:solidFill>
              <a:srgbClr val="002060"/>
            </a:solidFill>
            <a:prstDash val="solid"/>
            <a:miter lim="800000"/>
          </a:ln>
          <a:effectLst/>
        </p:spPr>
      </p:cxnSp>
      <p:sp>
        <p:nvSpPr>
          <p:cNvPr id="27" name="Rectangle 26">
            <a:extLst>
              <a:ext uri="{FF2B5EF4-FFF2-40B4-BE49-F238E27FC236}">
                <a16:creationId xmlns:a16="http://schemas.microsoft.com/office/drawing/2014/main" id="{4B22112C-AA7E-4968-B48E-6684559EDA6E}"/>
              </a:ext>
            </a:extLst>
          </p:cNvPr>
          <p:cNvSpPr/>
          <p:nvPr/>
        </p:nvSpPr>
        <p:spPr>
          <a:xfrm>
            <a:off x="664436" y="3559466"/>
            <a:ext cx="1958164" cy="712605"/>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kern="0" dirty="0" err="1">
                <a:solidFill>
                  <a:srgbClr val="002060"/>
                </a:solidFill>
                <a:latin typeface="Century Gothic" panose="020F0302020204030204"/>
              </a:rPr>
              <a:t>é</a:t>
            </a:r>
            <a:endParaRPr kumimoji="0" lang="en-GB" sz="2800" b="1" i="0" u="none" strike="noStrike" kern="0" cap="none" spc="0" normalizeH="0" baseline="0" noProof="0" dirty="0">
              <a:ln>
                <a:noFill/>
              </a:ln>
              <a:solidFill>
                <a:srgbClr val="002060"/>
              </a:solidFill>
              <a:effectLst/>
              <a:uLnTx/>
              <a:uFillTx/>
              <a:latin typeface="Century Gothic" panose="020F0302020204030204"/>
            </a:endParaRPr>
          </a:p>
        </p:txBody>
      </p:sp>
      <p:sp>
        <p:nvSpPr>
          <p:cNvPr id="28" name="Rectangle 27">
            <a:extLst>
              <a:ext uri="{FF2B5EF4-FFF2-40B4-BE49-F238E27FC236}">
                <a16:creationId xmlns:a16="http://schemas.microsoft.com/office/drawing/2014/main" id="{F3695FDA-1B41-416C-A1D7-90E81503F9D6}"/>
              </a:ext>
            </a:extLst>
          </p:cNvPr>
          <p:cNvSpPr/>
          <p:nvPr/>
        </p:nvSpPr>
        <p:spPr>
          <a:xfrm>
            <a:off x="4768620" y="3559467"/>
            <a:ext cx="1958164" cy="712605"/>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kern="0" dirty="0" err="1">
                <a:solidFill>
                  <a:srgbClr val="002060"/>
                </a:solidFill>
                <a:latin typeface="Century Gothic" panose="020F0302020204030204"/>
              </a:rPr>
              <a:t>qué</a:t>
            </a:r>
            <a:endParaRPr kumimoji="0" lang="en-GB" sz="1800" b="1" i="0" u="none" strike="noStrike" kern="0" cap="none" spc="0" normalizeH="0" baseline="0" noProof="0" dirty="0">
              <a:ln>
                <a:noFill/>
              </a:ln>
              <a:solidFill>
                <a:srgbClr val="002060"/>
              </a:solidFill>
              <a:effectLst/>
              <a:uLnTx/>
              <a:uFillTx/>
              <a:latin typeface="Century Gothic" panose="020F0302020204030204"/>
            </a:endParaRPr>
          </a:p>
        </p:txBody>
      </p:sp>
      <p:sp>
        <p:nvSpPr>
          <p:cNvPr id="29" name="Rectangle 28">
            <a:extLst>
              <a:ext uri="{FF2B5EF4-FFF2-40B4-BE49-F238E27FC236}">
                <a16:creationId xmlns:a16="http://schemas.microsoft.com/office/drawing/2014/main" id="{0975F3FA-42DA-4E03-B2F7-8969F9EB1FAF}"/>
              </a:ext>
            </a:extLst>
          </p:cNvPr>
          <p:cNvSpPr/>
          <p:nvPr/>
        </p:nvSpPr>
        <p:spPr>
          <a:xfrm>
            <a:off x="8801460" y="3559466"/>
            <a:ext cx="1958164" cy="712605"/>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kern="0" dirty="0" err="1">
                <a:solidFill>
                  <a:srgbClr val="002060"/>
                </a:solidFill>
                <a:latin typeface="Century Gothic" panose="020F0302020204030204"/>
              </a:rPr>
              <a:t>gué</a:t>
            </a:r>
            <a:endParaRPr kumimoji="0" lang="en-GB" sz="1800" b="1" i="0" u="none" strike="noStrike" kern="0" cap="none" spc="0" normalizeH="0" baseline="0" noProof="0" dirty="0">
              <a:ln>
                <a:noFill/>
              </a:ln>
              <a:solidFill>
                <a:srgbClr val="002060"/>
              </a:solidFill>
              <a:effectLst/>
              <a:uLnTx/>
              <a:uFillTx/>
              <a:latin typeface="Century Gothic" panose="020F0302020204030204"/>
            </a:endParaRPr>
          </a:p>
        </p:txBody>
      </p:sp>
      <p:cxnSp>
        <p:nvCxnSpPr>
          <p:cNvPr id="32" name="Straight Connector 31">
            <a:extLst>
              <a:ext uri="{FF2B5EF4-FFF2-40B4-BE49-F238E27FC236}">
                <a16:creationId xmlns:a16="http://schemas.microsoft.com/office/drawing/2014/main" id="{75689E9D-70B2-44AF-8074-F511768ED602}"/>
              </a:ext>
            </a:extLst>
          </p:cNvPr>
          <p:cNvCxnSpPr/>
          <p:nvPr/>
        </p:nvCxnSpPr>
        <p:spPr>
          <a:xfrm>
            <a:off x="10066244" y="2264498"/>
            <a:ext cx="1" cy="456389"/>
          </a:xfrm>
          <a:prstGeom prst="line">
            <a:avLst/>
          </a:prstGeom>
          <a:noFill/>
          <a:ln w="38100" cap="flat" cmpd="sng" algn="ctr">
            <a:solidFill>
              <a:srgbClr val="002060"/>
            </a:solidFill>
            <a:prstDash val="solid"/>
            <a:miter lim="800000"/>
          </a:ln>
          <a:effectLst/>
        </p:spPr>
      </p:cxnSp>
      <p:sp>
        <p:nvSpPr>
          <p:cNvPr id="3" name="Title 2"/>
          <p:cNvSpPr>
            <a:spLocks noGrp="1"/>
          </p:cNvSpPr>
          <p:nvPr>
            <p:ph type="title"/>
          </p:nvPr>
        </p:nvSpPr>
        <p:spPr>
          <a:xfrm>
            <a:off x="251965" y="275337"/>
            <a:ext cx="9606698" cy="887691"/>
          </a:xfrm>
        </p:spPr>
        <p:txBody>
          <a:bodyPr>
            <a:normAutofit fontScale="90000"/>
          </a:bodyPr>
          <a:lstStyle/>
          <a:p>
            <a:pPr>
              <a:lnSpc>
                <a:spcPct val="120000"/>
              </a:lnSpc>
            </a:pPr>
            <a:r>
              <a:rPr lang="en-GB" sz="2600" b="1">
                <a:solidFill>
                  <a:srgbClr val="002060"/>
                </a:solidFill>
                <a:latin typeface="Century Gothic" panose="020F0302020204030204"/>
              </a:rPr>
              <a:t>Lucía describe el fin de semana pasado. Escucha. ¿Cuántas veces escuchas verbos en –é, –qué o –gué? Escribe las palabras.</a:t>
            </a:r>
            <a:endParaRPr lang="en-US" sz="2600" dirty="0">
              <a:solidFill>
                <a:srgbClr val="002060"/>
              </a:solidFill>
            </a:endParaRPr>
          </a:p>
        </p:txBody>
      </p:sp>
      <p:sp>
        <p:nvSpPr>
          <p:cNvPr id="2" name="TextBox 1"/>
          <p:cNvSpPr txBox="1"/>
          <p:nvPr/>
        </p:nvSpPr>
        <p:spPr>
          <a:xfrm>
            <a:off x="664436" y="5872860"/>
            <a:ext cx="5596029" cy="461665"/>
          </a:xfrm>
          <a:prstGeom prst="rect">
            <a:avLst/>
          </a:prstGeom>
          <a:noFill/>
        </p:spPr>
        <p:txBody>
          <a:bodyPr wrap="square" rtlCol="0">
            <a:spAutoFit/>
          </a:bodyPr>
          <a:lstStyle/>
          <a:p>
            <a:pPr algn="l"/>
            <a:r>
              <a:rPr lang="en-GB" sz="2400">
                <a:solidFill>
                  <a:srgbClr val="002060"/>
                </a:solidFill>
              </a:rPr>
              <a:t>*quitar la mesa – to clear the table</a:t>
            </a:r>
            <a:endParaRPr lang="en-GB" sz="2400" dirty="0">
              <a:solidFill>
                <a:srgbClr val="002060"/>
              </a:solidFill>
            </a:endParaRPr>
          </a:p>
        </p:txBody>
      </p:sp>
      <p:pic>
        <p:nvPicPr>
          <p:cNvPr id="33" name="Picture 32" descr="acoustic-guitar-2024669_1280 - Copy.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27207" y="1358958"/>
            <a:ext cx="1419279" cy="1474575"/>
          </a:xfrm>
          <a:prstGeom prst="rect">
            <a:avLst/>
          </a:prstGeom>
        </p:spPr>
      </p:pic>
      <p:sp>
        <p:nvSpPr>
          <p:cNvPr id="34" name="TextBox 33"/>
          <p:cNvSpPr txBox="1"/>
          <p:nvPr/>
        </p:nvSpPr>
        <p:spPr>
          <a:xfrm>
            <a:off x="6676093" y="5872860"/>
            <a:ext cx="2683807" cy="461665"/>
          </a:xfrm>
          <a:prstGeom prst="rect">
            <a:avLst/>
          </a:prstGeom>
          <a:noFill/>
        </p:spPr>
        <p:txBody>
          <a:bodyPr wrap="square" rtlCol="0">
            <a:spAutoFit/>
          </a:bodyPr>
          <a:lstStyle/>
          <a:p>
            <a:r>
              <a:rPr lang="en-GB" sz="2400">
                <a:solidFill>
                  <a:srgbClr val="002060"/>
                </a:solidFill>
              </a:rPr>
              <a:t>*pagar – to pay </a:t>
            </a:r>
            <a:endParaRPr lang="en-GB" sz="2400" dirty="0">
              <a:solidFill>
                <a:srgbClr val="002060"/>
              </a:solidFill>
            </a:endParaRPr>
          </a:p>
        </p:txBody>
      </p:sp>
      <p:pic>
        <p:nvPicPr>
          <p:cNvPr id="2050" name="Picture 2" descr="Soccer Ball clip art - vector clip art online, royalty free "/>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53337" y="1702009"/>
            <a:ext cx="966771" cy="920044"/>
          </a:xfrm>
          <a:prstGeom prst="rect">
            <a:avLst/>
          </a:prstGeom>
          <a:noFill/>
          <a:extLst>
            <a:ext uri="{909E8E84-426E-40DD-AFC4-6F175D3DCCD1}">
              <a14:hiddenFill xmlns:a14="http://schemas.microsoft.com/office/drawing/2010/main">
                <a:solidFill>
                  <a:srgbClr val="FFFFFF"/>
                </a:solidFill>
              </a14:hiddenFill>
            </a:ext>
          </a:extLst>
        </p:spPr>
      </p:pic>
      <p:pic>
        <p:nvPicPr>
          <p:cNvPr id="5" name=" Un día muy lleno.wav" descr=" Un día muy lleno.wav">
            <a:hlinkClick r:id="" action="ppaction://media"/>
            <a:extLst>
              <a:ext uri="{FF2B5EF4-FFF2-40B4-BE49-F238E27FC236}">
                <a16:creationId xmlns:a16="http://schemas.microsoft.com/office/drawing/2014/main" id="{2F6D8329-97EA-A542-A72E-4CF0474E5F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99952" y="546158"/>
            <a:ext cx="812800" cy="812800"/>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22655" y="1694546"/>
            <a:ext cx="1264784" cy="1264784"/>
          </a:xfrm>
          <a:prstGeom prst="rect">
            <a:avLst/>
          </a:prstGeom>
        </p:spPr>
      </p:pic>
    </p:spTree>
    <p:extLst>
      <p:ext uri="{BB962C8B-B14F-4D97-AF65-F5344CB8AC3E}">
        <p14:creationId xmlns:p14="http://schemas.microsoft.com/office/powerpoint/2010/main" val="164158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6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5" fill="hold" display="0">
                  <p:stCondLst>
                    <p:cond delay="indefinite"/>
                  </p:stCondLst>
                  <p:endCondLst>
                    <p:cond evt="onStopAudio" delay="0">
                      <p:tgtEl>
                        <p:sldTgt/>
                      </p:tgtEl>
                    </p:cond>
                  </p:endCondLst>
                </p:cTn>
                <p:tgtEl>
                  <p:spTgt spid="5"/>
                </p:tgtEl>
              </p:cMediaNode>
            </p:audio>
          </p:childTnLst>
        </p:cTn>
      </p:par>
    </p:tnLst>
    <p:bldLst>
      <p:bldP spid="16" grpId="0"/>
      <p:bldP spid="2" grpId="0"/>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895" y="524881"/>
            <a:ext cx="9884896" cy="1289332"/>
          </a:xfrm>
        </p:spPr>
        <p:txBody>
          <a:bodyPr>
            <a:normAutofit/>
          </a:bodyPr>
          <a:lstStyle/>
          <a:p>
            <a:pPr>
              <a:lnSpc>
                <a:spcPct val="120000"/>
              </a:lnSpc>
            </a:pPr>
            <a:r>
              <a:rPr lang="en-US" sz="2400" b="1" dirty="0">
                <a:solidFill>
                  <a:srgbClr val="002060"/>
                </a:solidFill>
              </a:rPr>
              <a:t>Lee el </a:t>
            </a:r>
            <a:r>
              <a:rPr lang="en-US" sz="2400" b="1" dirty="0" err="1">
                <a:solidFill>
                  <a:srgbClr val="002060"/>
                </a:solidFill>
              </a:rPr>
              <a:t>párrafo</a:t>
            </a:r>
            <a:r>
              <a:rPr lang="en-US" sz="2400" b="1" dirty="0">
                <a:solidFill>
                  <a:srgbClr val="002060"/>
                </a:solidFill>
              </a:rPr>
              <a:t> a </a:t>
            </a:r>
            <a:r>
              <a:rPr lang="en-US" sz="2400" b="1" dirty="0" err="1">
                <a:solidFill>
                  <a:srgbClr val="002060"/>
                </a:solidFill>
              </a:rPr>
              <a:t>tu</a:t>
            </a:r>
            <a:r>
              <a:rPr lang="en-US" sz="2400" b="1" dirty="0">
                <a:solidFill>
                  <a:srgbClr val="002060"/>
                </a:solidFill>
              </a:rPr>
              <a:t> </a:t>
            </a:r>
            <a:r>
              <a:rPr lang="en-US" sz="2400" b="1" dirty="0" err="1">
                <a:solidFill>
                  <a:srgbClr val="002060"/>
                </a:solidFill>
              </a:rPr>
              <a:t>compañero</a:t>
            </a:r>
            <a:r>
              <a:rPr lang="en-US" sz="2400" b="1" dirty="0">
                <a:solidFill>
                  <a:srgbClr val="002060"/>
                </a:solidFill>
              </a:rPr>
              <a:t>. Cambia el </a:t>
            </a:r>
            <a:r>
              <a:rPr lang="en-US" sz="2400" b="1" dirty="0" err="1">
                <a:solidFill>
                  <a:srgbClr val="002060"/>
                </a:solidFill>
              </a:rPr>
              <a:t>infinitivo</a:t>
            </a:r>
            <a:r>
              <a:rPr lang="en-US" sz="2400" b="1" dirty="0">
                <a:solidFill>
                  <a:srgbClr val="002060"/>
                </a:solidFill>
              </a:rPr>
              <a:t> del </a:t>
            </a:r>
            <a:r>
              <a:rPr lang="en-US" sz="2400" b="1" dirty="0" err="1">
                <a:solidFill>
                  <a:srgbClr val="002060"/>
                </a:solidFill>
              </a:rPr>
              <a:t>verbo</a:t>
            </a:r>
            <a:r>
              <a:rPr lang="en-US" sz="2400" b="1" dirty="0">
                <a:solidFill>
                  <a:srgbClr val="002060"/>
                </a:solidFill>
              </a:rPr>
              <a:t> a la forma </a:t>
            </a:r>
            <a:r>
              <a:rPr lang="en-US" sz="2400" b="1" dirty="0" err="1">
                <a:solidFill>
                  <a:srgbClr val="002060"/>
                </a:solidFill>
              </a:rPr>
              <a:t>correcta</a:t>
            </a:r>
            <a:r>
              <a:rPr lang="en-US" sz="2400" b="1" dirty="0">
                <a:solidFill>
                  <a:srgbClr val="002060"/>
                </a:solidFill>
              </a:rPr>
              <a:t> del ‘</a:t>
            </a:r>
            <a:r>
              <a:rPr lang="en-US" sz="2400" b="1" dirty="0" err="1">
                <a:solidFill>
                  <a:srgbClr val="002060"/>
                </a:solidFill>
              </a:rPr>
              <a:t>yo</a:t>
            </a:r>
            <a:r>
              <a:rPr lang="en-US" sz="2400" b="1" dirty="0">
                <a:solidFill>
                  <a:srgbClr val="002060"/>
                </a:solidFill>
              </a:rPr>
              <a:t>’ en el </a:t>
            </a:r>
            <a:r>
              <a:rPr lang="en-US" sz="2400" b="1" dirty="0" err="1">
                <a:solidFill>
                  <a:srgbClr val="002060"/>
                </a:solidFill>
              </a:rPr>
              <a:t>pasado</a:t>
            </a:r>
            <a:r>
              <a:rPr lang="en-US" sz="2400" b="1" dirty="0">
                <a:solidFill>
                  <a:srgbClr val="002060"/>
                </a:solidFill>
              </a:rPr>
              <a:t>.</a:t>
            </a:r>
            <a:endParaRPr lang="en-GB" sz="2400" b="1" dirty="0">
              <a:solidFill>
                <a:srgbClr val="002060"/>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A01B6026-6024-B640-AA14-813D9C613E27}"/>
              </a:ext>
            </a:extLst>
          </p:cNvPr>
          <p:cNvSpPr txBox="1"/>
          <p:nvPr/>
        </p:nvSpPr>
        <p:spPr>
          <a:xfrm>
            <a:off x="283012" y="1852851"/>
            <a:ext cx="8787501" cy="3785652"/>
          </a:xfrm>
          <a:prstGeom prst="rect">
            <a:avLst/>
          </a:prstGeom>
          <a:noFill/>
        </p:spPr>
        <p:txBody>
          <a:bodyPr wrap="square" rtlCol="0">
            <a:spAutoFit/>
          </a:bodyPr>
          <a:lstStyle/>
          <a:p>
            <a:pPr>
              <a:lnSpc>
                <a:spcPct val="120000"/>
              </a:lnSpc>
            </a:pPr>
            <a:r>
              <a:rPr lang="en-GB" sz="2500" dirty="0">
                <a:solidFill>
                  <a:srgbClr val="002060"/>
                </a:solidFill>
              </a:rPr>
              <a:t>El </a:t>
            </a:r>
            <a:r>
              <a:rPr lang="en-GB" sz="2500" dirty="0" err="1">
                <a:solidFill>
                  <a:srgbClr val="002060"/>
                </a:solidFill>
              </a:rPr>
              <a:t>sábado</a:t>
            </a:r>
            <a:r>
              <a:rPr lang="en-GB" sz="2500" dirty="0">
                <a:solidFill>
                  <a:srgbClr val="002060"/>
                </a:solidFill>
              </a:rPr>
              <a:t> </a:t>
            </a:r>
            <a:r>
              <a:rPr lang="en-GB" sz="2500" dirty="0" err="1">
                <a:solidFill>
                  <a:srgbClr val="002060"/>
                </a:solidFill>
              </a:rPr>
              <a:t>pasado</a:t>
            </a:r>
            <a:r>
              <a:rPr lang="en-GB" sz="2500" dirty="0">
                <a:solidFill>
                  <a:srgbClr val="002060"/>
                </a:solidFill>
              </a:rPr>
              <a:t>, </a:t>
            </a:r>
            <a:r>
              <a:rPr lang="en-GB" sz="2500" b="1" i="1" dirty="0">
                <a:solidFill>
                  <a:srgbClr val="002060"/>
                </a:solidFill>
              </a:rPr>
              <a:t>[</a:t>
            </a:r>
            <a:r>
              <a:rPr lang="en-GB" sz="2500" b="1" i="1" dirty="0" err="1">
                <a:solidFill>
                  <a:srgbClr val="002060"/>
                </a:solidFill>
              </a:rPr>
              <a:t>desayunar</a:t>
            </a:r>
            <a:r>
              <a:rPr lang="en-GB" sz="2500" b="1" i="1" dirty="0">
                <a:solidFill>
                  <a:srgbClr val="002060"/>
                </a:solidFill>
              </a:rPr>
              <a:t>]</a:t>
            </a:r>
            <a:r>
              <a:rPr lang="en-GB" sz="2500" dirty="0">
                <a:solidFill>
                  <a:srgbClr val="002060"/>
                </a:solidFill>
              </a:rPr>
              <a:t> </a:t>
            </a:r>
            <a:r>
              <a:rPr lang="en-GB" sz="2500" dirty="0" err="1">
                <a:solidFill>
                  <a:srgbClr val="002060"/>
                </a:solidFill>
              </a:rPr>
              <a:t>temprano</a:t>
            </a:r>
            <a:r>
              <a:rPr lang="en-GB" sz="2500" dirty="0">
                <a:solidFill>
                  <a:srgbClr val="002060"/>
                </a:solidFill>
              </a:rPr>
              <a:t> y </a:t>
            </a:r>
            <a:r>
              <a:rPr lang="en-GB" sz="2500" b="1" i="1" dirty="0">
                <a:solidFill>
                  <a:srgbClr val="002060"/>
                </a:solidFill>
              </a:rPr>
              <a:t>[</a:t>
            </a:r>
            <a:r>
              <a:rPr lang="en-GB" sz="2500" b="1" i="1" dirty="0" err="1">
                <a:solidFill>
                  <a:srgbClr val="002060"/>
                </a:solidFill>
              </a:rPr>
              <a:t>quitar</a:t>
            </a:r>
            <a:r>
              <a:rPr lang="en-GB" sz="2500" b="1" i="1" dirty="0">
                <a:solidFill>
                  <a:srgbClr val="002060"/>
                </a:solidFill>
              </a:rPr>
              <a:t>]</a:t>
            </a:r>
            <a:r>
              <a:rPr lang="en-GB" sz="2500" dirty="0">
                <a:solidFill>
                  <a:srgbClr val="002060"/>
                </a:solidFill>
              </a:rPr>
              <a:t> la mesa </a:t>
            </a:r>
            <a:r>
              <a:rPr lang="en-GB" sz="2500" dirty="0" err="1">
                <a:solidFill>
                  <a:srgbClr val="002060"/>
                </a:solidFill>
              </a:rPr>
              <a:t>después</a:t>
            </a:r>
            <a:r>
              <a:rPr lang="en-GB" sz="2500" dirty="0">
                <a:solidFill>
                  <a:srgbClr val="002060"/>
                </a:solidFill>
              </a:rPr>
              <a:t>. Me </a:t>
            </a:r>
            <a:r>
              <a:rPr lang="en-GB" sz="2500" dirty="0" err="1">
                <a:solidFill>
                  <a:srgbClr val="002060"/>
                </a:solidFill>
              </a:rPr>
              <a:t>gusta</a:t>
            </a:r>
            <a:r>
              <a:rPr lang="en-GB" sz="2500" dirty="0">
                <a:solidFill>
                  <a:srgbClr val="002060"/>
                </a:solidFill>
              </a:rPr>
              <a:t> la </a:t>
            </a:r>
            <a:r>
              <a:rPr lang="en-GB" sz="2500" dirty="0" err="1">
                <a:solidFill>
                  <a:srgbClr val="002060"/>
                </a:solidFill>
              </a:rPr>
              <a:t>música</a:t>
            </a:r>
            <a:r>
              <a:rPr lang="en-GB" sz="2500" dirty="0">
                <a:solidFill>
                  <a:srgbClr val="002060"/>
                </a:solidFill>
              </a:rPr>
              <a:t>, </a:t>
            </a:r>
            <a:r>
              <a:rPr lang="en-GB" sz="2500" dirty="0" err="1">
                <a:solidFill>
                  <a:srgbClr val="002060"/>
                </a:solidFill>
              </a:rPr>
              <a:t>entonces</a:t>
            </a:r>
            <a:r>
              <a:rPr lang="en-GB" sz="2500" dirty="0">
                <a:solidFill>
                  <a:srgbClr val="002060"/>
                </a:solidFill>
              </a:rPr>
              <a:t> </a:t>
            </a:r>
            <a:r>
              <a:rPr lang="en-GB" sz="2500" b="1" i="1" dirty="0">
                <a:solidFill>
                  <a:srgbClr val="002060"/>
                </a:solidFill>
              </a:rPr>
              <a:t>[</a:t>
            </a:r>
            <a:r>
              <a:rPr lang="en-GB" sz="2500" b="1" i="1" dirty="0" err="1">
                <a:solidFill>
                  <a:srgbClr val="002060"/>
                </a:solidFill>
              </a:rPr>
              <a:t>sacar</a:t>
            </a:r>
            <a:r>
              <a:rPr lang="en-GB" sz="2500" b="1" i="1" dirty="0">
                <a:solidFill>
                  <a:srgbClr val="002060"/>
                </a:solidFill>
              </a:rPr>
              <a:t>]</a:t>
            </a:r>
            <a:r>
              <a:rPr lang="en-GB" sz="2500" dirty="0">
                <a:solidFill>
                  <a:srgbClr val="002060"/>
                </a:solidFill>
              </a:rPr>
              <a:t> mi </a:t>
            </a:r>
            <a:r>
              <a:rPr lang="en-GB" sz="2500" dirty="0" err="1">
                <a:solidFill>
                  <a:srgbClr val="002060"/>
                </a:solidFill>
              </a:rPr>
              <a:t>guitarra</a:t>
            </a:r>
            <a:r>
              <a:rPr lang="en-GB" sz="2500" dirty="0">
                <a:solidFill>
                  <a:srgbClr val="002060"/>
                </a:solidFill>
              </a:rPr>
              <a:t> y </a:t>
            </a:r>
            <a:r>
              <a:rPr lang="en-GB" sz="2500" b="1" i="1" dirty="0">
                <a:solidFill>
                  <a:srgbClr val="002060"/>
                </a:solidFill>
              </a:rPr>
              <a:t>[</a:t>
            </a:r>
            <a:r>
              <a:rPr lang="en-GB" sz="2500" b="1" i="1" dirty="0" err="1">
                <a:solidFill>
                  <a:srgbClr val="002060"/>
                </a:solidFill>
              </a:rPr>
              <a:t>practicar</a:t>
            </a:r>
            <a:r>
              <a:rPr lang="en-GB" sz="2500" b="1" i="1" dirty="0">
                <a:solidFill>
                  <a:srgbClr val="002060"/>
                </a:solidFill>
              </a:rPr>
              <a:t>]</a:t>
            </a:r>
            <a:r>
              <a:rPr lang="en-GB" sz="2500" dirty="0">
                <a:solidFill>
                  <a:srgbClr val="002060"/>
                </a:solidFill>
              </a:rPr>
              <a:t> </a:t>
            </a:r>
            <a:r>
              <a:rPr lang="en-GB" sz="2500" dirty="0" err="1">
                <a:solidFill>
                  <a:srgbClr val="002060"/>
                </a:solidFill>
              </a:rPr>
              <a:t>casi</a:t>
            </a:r>
            <a:r>
              <a:rPr lang="en-GB" sz="2500" dirty="0">
                <a:solidFill>
                  <a:srgbClr val="002060"/>
                </a:solidFill>
              </a:rPr>
              <a:t> </a:t>
            </a:r>
            <a:r>
              <a:rPr lang="en-GB" sz="2500" dirty="0" err="1">
                <a:solidFill>
                  <a:srgbClr val="002060"/>
                </a:solidFill>
              </a:rPr>
              <a:t>toda</a:t>
            </a:r>
            <a:r>
              <a:rPr lang="en-GB" sz="2500" dirty="0">
                <a:solidFill>
                  <a:srgbClr val="002060"/>
                </a:solidFill>
              </a:rPr>
              <a:t> la </a:t>
            </a:r>
            <a:r>
              <a:rPr lang="en-GB" sz="2500" dirty="0" err="1">
                <a:solidFill>
                  <a:srgbClr val="002060"/>
                </a:solidFill>
              </a:rPr>
              <a:t>mañana</a:t>
            </a:r>
            <a:r>
              <a:rPr lang="en-GB" sz="2500" dirty="0">
                <a:solidFill>
                  <a:srgbClr val="002060"/>
                </a:solidFill>
              </a:rPr>
              <a:t>. </a:t>
            </a:r>
            <a:r>
              <a:rPr lang="en-GB" sz="2500" dirty="0" err="1">
                <a:solidFill>
                  <a:srgbClr val="002060"/>
                </a:solidFill>
              </a:rPr>
              <a:t>Después</a:t>
            </a:r>
            <a:r>
              <a:rPr lang="en-GB" sz="2500" dirty="0">
                <a:solidFill>
                  <a:srgbClr val="002060"/>
                </a:solidFill>
              </a:rPr>
              <a:t>, </a:t>
            </a:r>
            <a:r>
              <a:rPr lang="en-GB" sz="2500" b="1" i="1" dirty="0">
                <a:solidFill>
                  <a:srgbClr val="002060"/>
                </a:solidFill>
              </a:rPr>
              <a:t>[</a:t>
            </a:r>
            <a:r>
              <a:rPr lang="en-GB" sz="2500" b="1" i="1" dirty="0" err="1">
                <a:solidFill>
                  <a:srgbClr val="002060"/>
                </a:solidFill>
              </a:rPr>
              <a:t>buscar</a:t>
            </a:r>
            <a:r>
              <a:rPr lang="en-GB" sz="2500" b="1" i="1" dirty="0">
                <a:solidFill>
                  <a:srgbClr val="002060"/>
                </a:solidFill>
              </a:rPr>
              <a:t>] </a:t>
            </a:r>
            <a:r>
              <a:rPr lang="en-GB" sz="2500" dirty="0">
                <a:solidFill>
                  <a:srgbClr val="002060"/>
                </a:solidFill>
              </a:rPr>
              <a:t>mi </a:t>
            </a:r>
            <a:r>
              <a:rPr lang="en-GB" sz="2500" dirty="0" err="1">
                <a:solidFill>
                  <a:srgbClr val="002060"/>
                </a:solidFill>
              </a:rPr>
              <a:t>balón</a:t>
            </a:r>
            <a:r>
              <a:rPr lang="en-GB" sz="2500" dirty="0">
                <a:solidFill>
                  <a:srgbClr val="002060"/>
                </a:solidFill>
              </a:rPr>
              <a:t> de </a:t>
            </a:r>
            <a:r>
              <a:rPr lang="en-GB" sz="2500" dirty="0" err="1">
                <a:solidFill>
                  <a:srgbClr val="002060"/>
                </a:solidFill>
              </a:rPr>
              <a:t>fútbol</a:t>
            </a:r>
            <a:r>
              <a:rPr lang="en-GB" sz="2500" dirty="0">
                <a:solidFill>
                  <a:srgbClr val="002060"/>
                </a:solidFill>
              </a:rPr>
              <a:t> y </a:t>
            </a:r>
            <a:r>
              <a:rPr lang="en-GB" sz="2500" b="1" i="1" dirty="0">
                <a:solidFill>
                  <a:srgbClr val="002060"/>
                </a:solidFill>
              </a:rPr>
              <a:t>[</a:t>
            </a:r>
            <a:r>
              <a:rPr lang="en-GB" sz="2500" b="1" i="1" dirty="0" err="1">
                <a:solidFill>
                  <a:srgbClr val="002060"/>
                </a:solidFill>
              </a:rPr>
              <a:t>jugar</a:t>
            </a:r>
            <a:r>
              <a:rPr lang="en-GB" sz="2500" b="1" i="1" dirty="0">
                <a:solidFill>
                  <a:srgbClr val="002060"/>
                </a:solidFill>
              </a:rPr>
              <a:t>]</a:t>
            </a:r>
            <a:r>
              <a:rPr lang="en-GB" sz="2500" dirty="0">
                <a:solidFill>
                  <a:srgbClr val="002060"/>
                </a:solidFill>
              </a:rPr>
              <a:t> </a:t>
            </a:r>
            <a:r>
              <a:rPr lang="en-GB" sz="2500" dirty="0" err="1">
                <a:solidFill>
                  <a:srgbClr val="002060"/>
                </a:solidFill>
              </a:rPr>
              <a:t>en</a:t>
            </a:r>
            <a:r>
              <a:rPr lang="en-GB" sz="2500" dirty="0">
                <a:solidFill>
                  <a:srgbClr val="002060"/>
                </a:solidFill>
              </a:rPr>
              <a:t> el </a:t>
            </a:r>
            <a:r>
              <a:rPr lang="en-GB" sz="2500" dirty="0" err="1">
                <a:solidFill>
                  <a:srgbClr val="002060"/>
                </a:solidFill>
              </a:rPr>
              <a:t>parque</a:t>
            </a:r>
            <a:r>
              <a:rPr lang="en-GB" sz="2500" dirty="0">
                <a:solidFill>
                  <a:srgbClr val="002060"/>
                </a:solidFill>
              </a:rPr>
              <a:t> con Hugo. ¡</a:t>
            </a:r>
            <a:r>
              <a:rPr lang="en-GB" sz="2500" dirty="0" err="1">
                <a:solidFill>
                  <a:srgbClr val="002060"/>
                </a:solidFill>
              </a:rPr>
              <a:t>Yo</a:t>
            </a:r>
            <a:r>
              <a:rPr lang="en-GB" sz="2500" dirty="0">
                <a:solidFill>
                  <a:srgbClr val="002060"/>
                </a:solidFill>
              </a:rPr>
              <a:t> </a:t>
            </a:r>
            <a:r>
              <a:rPr lang="en-GB" sz="2500" b="1" i="1" dirty="0">
                <a:solidFill>
                  <a:srgbClr val="002060"/>
                </a:solidFill>
              </a:rPr>
              <a:t>[</a:t>
            </a:r>
            <a:r>
              <a:rPr lang="en-GB" sz="2500" b="1" i="1" dirty="0" err="1">
                <a:solidFill>
                  <a:srgbClr val="002060"/>
                </a:solidFill>
              </a:rPr>
              <a:t>ganar</a:t>
            </a:r>
            <a:r>
              <a:rPr lang="en-GB" sz="2500" b="1" i="1" dirty="0">
                <a:solidFill>
                  <a:srgbClr val="002060"/>
                </a:solidFill>
              </a:rPr>
              <a:t>]</a:t>
            </a:r>
            <a:r>
              <a:rPr lang="en-GB" sz="2500" dirty="0">
                <a:solidFill>
                  <a:srgbClr val="002060"/>
                </a:solidFill>
              </a:rPr>
              <a:t> </a:t>
            </a:r>
            <a:r>
              <a:rPr lang="en-GB" sz="2500" dirty="0" err="1">
                <a:solidFill>
                  <a:srgbClr val="002060"/>
                </a:solidFill>
              </a:rPr>
              <a:t>cinco</a:t>
            </a:r>
            <a:r>
              <a:rPr lang="en-GB" sz="2500" dirty="0">
                <a:solidFill>
                  <a:srgbClr val="002060"/>
                </a:solidFill>
              </a:rPr>
              <a:t> a </a:t>
            </a:r>
            <a:r>
              <a:rPr lang="en-GB" sz="2500" dirty="0" err="1">
                <a:solidFill>
                  <a:srgbClr val="002060"/>
                </a:solidFill>
              </a:rPr>
              <a:t>cuatro</a:t>
            </a:r>
            <a:r>
              <a:rPr lang="en-GB" sz="2500" dirty="0">
                <a:solidFill>
                  <a:srgbClr val="002060"/>
                </a:solidFill>
              </a:rPr>
              <a:t>! Por la </a:t>
            </a:r>
            <a:r>
              <a:rPr lang="en-GB" sz="2500" dirty="0" err="1">
                <a:solidFill>
                  <a:srgbClr val="002060"/>
                </a:solidFill>
              </a:rPr>
              <a:t>tarde</a:t>
            </a:r>
            <a:r>
              <a:rPr lang="en-GB" sz="2500" dirty="0">
                <a:solidFill>
                  <a:srgbClr val="002060"/>
                </a:solidFill>
              </a:rPr>
              <a:t> </a:t>
            </a:r>
            <a:r>
              <a:rPr lang="en-GB" sz="2500" b="1" i="1" dirty="0">
                <a:solidFill>
                  <a:srgbClr val="002060"/>
                </a:solidFill>
              </a:rPr>
              <a:t>[</a:t>
            </a:r>
            <a:r>
              <a:rPr lang="en-GB" sz="2500" b="1" i="1" dirty="0" err="1">
                <a:solidFill>
                  <a:srgbClr val="002060"/>
                </a:solidFill>
              </a:rPr>
              <a:t>pagar</a:t>
            </a:r>
            <a:r>
              <a:rPr lang="en-GB" sz="2500" b="1" i="1" dirty="0">
                <a:solidFill>
                  <a:srgbClr val="002060"/>
                </a:solidFill>
              </a:rPr>
              <a:t>]</a:t>
            </a:r>
            <a:r>
              <a:rPr lang="en-GB" sz="2500" dirty="0">
                <a:solidFill>
                  <a:srgbClr val="002060"/>
                </a:solidFill>
              </a:rPr>
              <a:t> </a:t>
            </a:r>
            <a:r>
              <a:rPr lang="en-GB" sz="2500" dirty="0" err="1">
                <a:solidFill>
                  <a:srgbClr val="002060"/>
                </a:solidFill>
              </a:rPr>
              <a:t>unos</a:t>
            </a:r>
            <a:r>
              <a:rPr lang="en-GB" sz="2500" dirty="0">
                <a:solidFill>
                  <a:srgbClr val="002060"/>
                </a:solidFill>
              </a:rPr>
              <a:t> </a:t>
            </a:r>
            <a:r>
              <a:rPr lang="en-GB" sz="2500" dirty="0" err="1">
                <a:solidFill>
                  <a:srgbClr val="002060"/>
                </a:solidFill>
              </a:rPr>
              <a:t>billetes</a:t>
            </a:r>
            <a:r>
              <a:rPr lang="en-GB" sz="2500" dirty="0">
                <a:solidFill>
                  <a:srgbClr val="002060"/>
                </a:solidFill>
              </a:rPr>
              <a:t> de </a:t>
            </a:r>
            <a:r>
              <a:rPr lang="en-GB" sz="2500" dirty="0" err="1">
                <a:solidFill>
                  <a:srgbClr val="002060"/>
                </a:solidFill>
              </a:rPr>
              <a:t>autobús</a:t>
            </a:r>
            <a:r>
              <a:rPr lang="en-GB" sz="2500" dirty="0">
                <a:solidFill>
                  <a:srgbClr val="002060"/>
                </a:solidFill>
              </a:rPr>
              <a:t> para un </a:t>
            </a:r>
            <a:r>
              <a:rPr lang="en-GB" sz="2500" dirty="0" err="1">
                <a:solidFill>
                  <a:srgbClr val="002060"/>
                </a:solidFill>
              </a:rPr>
              <a:t>viaje</a:t>
            </a:r>
            <a:r>
              <a:rPr lang="en-GB" sz="2500" dirty="0">
                <a:solidFill>
                  <a:srgbClr val="002060"/>
                </a:solidFill>
              </a:rPr>
              <a:t> a Sevilla, </a:t>
            </a:r>
            <a:r>
              <a:rPr lang="en-GB" sz="2500" dirty="0" err="1">
                <a:solidFill>
                  <a:srgbClr val="002060"/>
                </a:solidFill>
              </a:rPr>
              <a:t>luego</a:t>
            </a:r>
            <a:r>
              <a:rPr lang="en-GB" sz="2500" dirty="0">
                <a:solidFill>
                  <a:srgbClr val="002060"/>
                </a:solidFill>
              </a:rPr>
              <a:t> </a:t>
            </a:r>
            <a:r>
              <a:rPr lang="en-GB" sz="2500" b="1" i="1" dirty="0">
                <a:solidFill>
                  <a:srgbClr val="002060"/>
                </a:solidFill>
              </a:rPr>
              <a:t>[</a:t>
            </a:r>
            <a:r>
              <a:rPr lang="en-GB" sz="2500" b="1" i="1" dirty="0" err="1">
                <a:solidFill>
                  <a:srgbClr val="002060"/>
                </a:solidFill>
              </a:rPr>
              <a:t>identificar</a:t>
            </a:r>
            <a:r>
              <a:rPr lang="en-GB" sz="2500" b="1" i="1" dirty="0">
                <a:solidFill>
                  <a:srgbClr val="002060"/>
                </a:solidFill>
              </a:rPr>
              <a:t>] </a:t>
            </a:r>
            <a:r>
              <a:rPr lang="en-GB" sz="2500" dirty="0" err="1">
                <a:solidFill>
                  <a:srgbClr val="002060"/>
                </a:solidFill>
              </a:rPr>
              <a:t>unos</a:t>
            </a:r>
            <a:r>
              <a:rPr lang="en-GB" sz="2500" dirty="0">
                <a:solidFill>
                  <a:srgbClr val="002060"/>
                </a:solidFill>
              </a:rPr>
              <a:t> </a:t>
            </a:r>
            <a:r>
              <a:rPr lang="en-GB" sz="2500" dirty="0" err="1">
                <a:solidFill>
                  <a:srgbClr val="002060"/>
                </a:solidFill>
              </a:rPr>
              <a:t>lugares</a:t>
            </a:r>
            <a:r>
              <a:rPr lang="en-GB" sz="2500" dirty="0">
                <a:solidFill>
                  <a:srgbClr val="002060"/>
                </a:solidFill>
              </a:rPr>
              <a:t> para </a:t>
            </a:r>
            <a:r>
              <a:rPr lang="en-GB" sz="2500" dirty="0" err="1">
                <a:solidFill>
                  <a:srgbClr val="002060"/>
                </a:solidFill>
              </a:rPr>
              <a:t>visitar</a:t>
            </a:r>
            <a:r>
              <a:rPr lang="en-GB" sz="2500" dirty="0">
                <a:solidFill>
                  <a:srgbClr val="002060"/>
                </a:solidFill>
              </a:rPr>
              <a:t>. </a:t>
            </a:r>
            <a:r>
              <a:rPr lang="en-GB" sz="2500" b="1" i="1" dirty="0">
                <a:solidFill>
                  <a:srgbClr val="002060"/>
                </a:solidFill>
              </a:rPr>
              <a:t>[</a:t>
            </a:r>
            <a:r>
              <a:rPr lang="en-GB" sz="2500" b="1" i="1" dirty="0" err="1">
                <a:solidFill>
                  <a:srgbClr val="002060"/>
                </a:solidFill>
              </a:rPr>
              <a:t>Llegar</a:t>
            </a:r>
            <a:r>
              <a:rPr lang="en-GB" sz="2500" b="1" i="1" dirty="0">
                <a:solidFill>
                  <a:srgbClr val="002060"/>
                </a:solidFill>
              </a:rPr>
              <a:t>] </a:t>
            </a:r>
            <a:r>
              <a:rPr lang="en-GB" sz="2500" dirty="0">
                <a:solidFill>
                  <a:srgbClr val="002060"/>
                </a:solidFill>
              </a:rPr>
              <a:t>a casa con </a:t>
            </a:r>
            <a:r>
              <a:rPr lang="en-GB" sz="2500" dirty="0" err="1">
                <a:solidFill>
                  <a:srgbClr val="002060"/>
                </a:solidFill>
              </a:rPr>
              <a:t>sueño</a:t>
            </a:r>
            <a:r>
              <a:rPr lang="en-GB" sz="2500" dirty="0">
                <a:solidFill>
                  <a:srgbClr val="002060"/>
                </a:solidFill>
              </a:rPr>
              <a:t> </a:t>
            </a:r>
            <a:r>
              <a:rPr lang="en-GB" sz="2500" dirty="0" err="1">
                <a:solidFill>
                  <a:srgbClr val="002060"/>
                </a:solidFill>
              </a:rPr>
              <a:t>después</a:t>
            </a:r>
            <a:r>
              <a:rPr lang="en-GB" sz="2500" dirty="0">
                <a:solidFill>
                  <a:srgbClr val="002060"/>
                </a:solidFill>
              </a:rPr>
              <a:t> de un </a:t>
            </a:r>
            <a:r>
              <a:rPr lang="en-GB" sz="2500" dirty="0" err="1">
                <a:solidFill>
                  <a:srgbClr val="002060"/>
                </a:solidFill>
              </a:rPr>
              <a:t>día</a:t>
            </a:r>
            <a:r>
              <a:rPr lang="en-GB" sz="2500" dirty="0">
                <a:solidFill>
                  <a:srgbClr val="002060"/>
                </a:solidFill>
              </a:rPr>
              <a:t> </a:t>
            </a:r>
            <a:r>
              <a:rPr lang="en-GB" sz="2500" dirty="0" err="1">
                <a:solidFill>
                  <a:srgbClr val="002060"/>
                </a:solidFill>
              </a:rPr>
              <a:t>muy</a:t>
            </a:r>
            <a:r>
              <a:rPr lang="en-GB" sz="2500" dirty="0">
                <a:solidFill>
                  <a:srgbClr val="002060"/>
                </a:solidFill>
              </a:rPr>
              <a:t> </a:t>
            </a:r>
            <a:r>
              <a:rPr lang="en-GB" sz="2500" dirty="0" err="1">
                <a:solidFill>
                  <a:srgbClr val="002060"/>
                </a:solidFill>
              </a:rPr>
              <a:t>lleno</a:t>
            </a:r>
            <a:r>
              <a:rPr lang="en-GB" sz="2500" dirty="0">
                <a:solidFill>
                  <a:srgbClr val="002060"/>
                </a:solidFill>
              </a:rPr>
              <a:t>.</a:t>
            </a:r>
          </a:p>
        </p:txBody>
      </p:sp>
      <p:pic>
        <p:nvPicPr>
          <p:cNvPr id="6" name="Picture 5" descr="acoustic-guitar-2024669_1280 - Copy.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14365" y="847859"/>
            <a:ext cx="1860231" cy="1932707"/>
          </a:xfrm>
          <a:prstGeom prst="rect">
            <a:avLst/>
          </a:prstGeom>
        </p:spPr>
      </p:pic>
      <p:pic>
        <p:nvPicPr>
          <p:cNvPr id="8" name="Picture 7" descr="catch (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84792" y="4374927"/>
            <a:ext cx="1843352" cy="1843352"/>
          </a:xfrm>
          <a:prstGeom prst="rect">
            <a:avLst/>
          </a:prstGeom>
        </p:spPr>
      </p:pic>
      <p:sp>
        <p:nvSpPr>
          <p:cNvPr id="10" name="Rectangle 9"/>
          <p:cNvSpPr/>
          <p:nvPr/>
        </p:nvSpPr>
        <p:spPr>
          <a:xfrm>
            <a:off x="3354365" y="1937990"/>
            <a:ext cx="1884386" cy="40103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b="1"/>
              <a:t>desayuné</a:t>
            </a:r>
            <a:endParaRPr lang="en-US" sz="2000" b="1" dirty="0"/>
          </a:p>
        </p:txBody>
      </p:sp>
      <p:sp>
        <p:nvSpPr>
          <p:cNvPr id="11" name="Rectangle 10"/>
          <p:cNvSpPr/>
          <p:nvPr/>
        </p:nvSpPr>
        <p:spPr>
          <a:xfrm>
            <a:off x="7174798" y="1981447"/>
            <a:ext cx="1140527" cy="36482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b="1" dirty="0" err="1"/>
              <a:t>quité</a:t>
            </a:r>
            <a:endParaRPr lang="en-US" sz="2000" b="1" dirty="0"/>
          </a:p>
        </p:txBody>
      </p:sp>
      <p:sp>
        <p:nvSpPr>
          <p:cNvPr id="13" name="Rectangle 12"/>
          <p:cNvSpPr/>
          <p:nvPr/>
        </p:nvSpPr>
        <p:spPr>
          <a:xfrm>
            <a:off x="7467600" y="2441896"/>
            <a:ext cx="1203057" cy="33141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b="1" dirty="0" err="1"/>
              <a:t>saqué</a:t>
            </a:r>
            <a:endParaRPr lang="en-US" sz="2000" b="1" dirty="0"/>
          </a:p>
        </p:txBody>
      </p:sp>
      <p:sp>
        <p:nvSpPr>
          <p:cNvPr id="14" name="Rectangle 13"/>
          <p:cNvSpPr/>
          <p:nvPr/>
        </p:nvSpPr>
        <p:spPr>
          <a:xfrm>
            <a:off x="2343150" y="2806281"/>
            <a:ext cx="1705187" cy="43040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b="1" dirty="0" err="1"/>
              <a:t>practiqué</a:t>
            </a:r>
            <a:endParaRPr lang="en-US" sz="2000" b="1" dirty="0"/>
          </a:p>
        </p:txBody>
      </p:sp>
      <p:sp>
        <p:nvSpPr>
          <p:cNvPr id="15" name="Rectangle 14"/>
          <p:cNvSpPr/>
          <p:nvPr/>
        </p:nvSpPr>
        <p:spPr>
          <a:xfrm>
            <a:off x="283012" y="3327400"/>
            <a:ext cx="1393388" cy="37920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b="1" dirty="0" err="1"/>
              <a:t>busqué</a:t>
            </a:r>
            <a:endParaRPr lang="en-US" sz="2000" b="1" dirty="0"/>
          </a:p>
        </p:txBody>
      </p:sp>
      <p:sp>
        <p:nvSpPr>
          <p:cNvPr id="16" name="Rectangle 15"/>
          <p:cNvSpPr/>
          <p:nvPr/>
        </p:nvSpPr>
        <p:spPr>
          <a:xfrm>
            <a:off x="4873699" y="3327400"/>
            <a:ext cx="1031801" cy="37920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b="1" dirty="0" err="1"/>
              <a:t>jugué</a:t>
            </a:r>
            <a:endParaRPr lang="en-US" sz="2000" b="1" dirty="0"/>
          </a:p>
        </p:txBody>
      </p:sp>
      <p:sp>
        <p:nvSpPr>
          <p:cNvPr id="17" name="Rectangle 16"/>
          <p:cNvSpPr/>
          <p:nvPr/>
        </p:nvSpPr>
        <p:spPr>
          <a:xfrm>
            <a:off x="1950405" y="3797300"/>
            <a:ext cx="1135695" cy="37395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b="1" dirty="0" err="1"/>
              <a:t>gané</a:t>
            </a:r>
            <a:endParaRPr lang="en-US" sz="2000" b="1" dirty="0"/>
          </a:p>
        </p:txBody>
      </p:sp>
      <p:pic>
        <p:nvPicPr>
          <p:cNvPr id="3074" name="Picture 2" descr="Concert Ticket Clipar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514365" y="2503444"/>
            <a:ext cx="2310304" cy="21004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9690183">
            <a:off x="10001951" y="3277262"/>
            <a:ext cx="1393581" cy="461665"/>
          </a:xfrm>
          <a:prstGeom prst="rect">
            <a:avLst/>
          </a:prstGeom>
          <a:solidFill>
            <a:schemeClr val="bg1"/>
          </a:solidFill>
        </p:spPr>
        <p:txBody>
          <a:bodyPr wrap="square" rtlCol="0">
            <a:spAutoFit/>
          </a:bodyPr>
          <a:lstStyle/>
          <a:p>
            <a:pPr algn="l"/>
            <a:r>
              <a:rPr lang="en-GB" sz="2400" b="1" i="1">
                <a:solidFill>
                  <a:schemeClr val="accent5">
                    <a:lumMod val="50000"/>
                  </a:schemeClr>
                </a:solidFill>
              </a:rPr>
              <a:t>billetes</a:t>
            </a:r>
            <a:endParaRPr lang="en-GB" sz="2400" b="1" i="1" dirty="0">
              <a:solidFill>
                <a:schemeClr val="accent5">
                  <a:lumMod val="50000"/>
                </a:schemeClr>
              </a:solidFill>
            </a:endParaRPr>
          </a:p>
        </p:txBody>
      </p:sp>
      <p:sp>
        <p:nvSpPr>
          <p:cNvPr id="23" name="Rectangle 22"/>
          <p:cNvSpPr/>
          <p:nvPr/>
        </p:nvSpPr>
        <p:spPr>
          <a:xfrm>
            <a:off x="7534962" y="3745677"/>
            <a:ext cx="1135695" cy="37395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b="1"/>
              <a:t>pagué</a:t>
            </a:r>
            <a:endParaRPr lang="en-US" sz="2000" b="1" dirty="0"/>
          </a:p>
        </p:txBody>
      </p:sp>
      <p:sp>
        <p:nvSpPr>
          <p:cNvPr id="24" name="Rectangle 23"/>
          <p:cNvSpPr/>
          <p:nvPr/>
        </p:nvSpPr>
        <p:spPr>
          <a:xfrm>
            <a:off x="373758" y="4694227"/>
            <a:ext cx="1734442" cy="42130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b="1" dirty="0" err="1"/>
              <a:t>identifiqué</a:t>
            </a:r>
            <a:endParaRPr lang="en-US" sz="2000" b="1" dirty="0"/>
          </a:p>
        </p:txBody>
      </p:sp>
      <p:sp>
        <p:nvSpPr>
          <p:cNvPr id="25" name="Rectangle 24"/>
          <p:cNvSpPr/>
          <p:nvPr/>
        </p:nvSpPr>
        <p:spPr>
          <a:xfrm>
            <a:off x="5994399" y="4627614"/>
            <a:ext cx="1254125" cy="42130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b="1" dirty="0" err="1"/>
              <a:t>Llegué</a:t>
            </a:r>
            <a:endParaRPr lang="en-US" sz="2000" b="1" dirty="0"/>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06561" y="1443762"/>
            <a:ext cx="1014278" cy="1014278"/>
          </a:xfrm>
          <a:prstGeom prst="rect">
            <a:avLst/>
          </a:prstGeom>
        </p:spPr>
      </p:pic>
    </p:spTree>
    <p:extLst>
      <p:ext uri="{BB962C8B-B14F-4D97-AF65-F5344CB8AC3E}">
        <p14:creationId xmlns:p14="http://schemas.microsoft.com/office/powerpoint/2010/main" val="115380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5" grpId="0" animBg="1"/>
      <p:bldP spid="16" grpId="0" animBg="1"/>
      <p:bldP spid="17" grpId="0" animBg="1"/>
      <p:bldP spid="23" grpId="0" animBg="1"/>
      <p:bldP spid="24"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09956" y="258166"/>
            <a:ext cx="141818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7" descr="21.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9128" y="1058407"/>
            <a:ext cx="2168358" cy="2537154"/>
          </a:xfrm>
          <a:prstGeom prst="rect">
            <a:avLst/>
          </a:prstGeom>
        </p:spPr>
      </p:pic>
      <p:pic>
        <p:nvPicPr>
          <p:cNvPr id="14" name="Picture 13" descr="22.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84268" y="1207961"/>
            <a:ext cx="2172215" cy="2525331"/>
          </a:xfrm>
          <a:prstGeom prst="rect">
            <a:avLst/>
          </a:prstGeom>
        </p:spPr>
      </p:pic>
      <p:pic>
        <p:nvPicPr>
          <p:cNvPr id="16" name="Picture 15" descr="23.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45243" y="1142910"/>
            <a:ext cx="2177966" cy="2532650"/>
          </a:xfrm>
          <a:prstGeom prst="rect">
            <a:avLst/>
          </a:prstGeom>
        </p:spPr>
      </p:pic>
      <p:pic>
        <p:nvPicPr>
          <p:cNvPr id="22" name="Picture 21" descr="24.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048783" y="1116139"/>
            <a:ext cx="2167975" cy="2550242"/>
          </a:xfrm>
          <a:prstGeom prst="rect">
            <a:avLst/>
          </a:prstGeom>
        </p:spPr>
      </p:pic>
      <p:pic>
        <p:nvPicPr>
          <p:cNvPr id="23" name="Picture 22" descr="25.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392225" y="1224149"/>
            <a:ext cx="2191257" cy="2547631"/>
          </a:xfrm>
          <a:prstGeom prst="rect">
            <a:avLst/>
          </a:prstGeom>
        </p:spPr>
      </p:pic>
      <p:pic>
        <p:nvPicPr>
          <p:cNvPr id="24" name="Picture 23" descr="26.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73176" y="3791023"/>
            <a:ext cx="2174307" cy="2540178"/>
          </a:xfrm>
          <a:prstGeom prst="rect">
            <a:avLst/>
          </a:prstGeom>
        </p:spPr>
      </p:pic>
      <p:pic>
        <p:nvPicPr>
          <p:cNvPr id="26" name="Picture 25" descr="27.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430784" y="3694805"/>
            <a:ext cx="2206457" cy="2550240"/>
          </a:xfrm>
          <a:prstGeom prst="rect">
            <a:avLst/>
          </a:prstGeom>
        </p:spPr>
      </p:pic>
      <p:pic>
        <p:nvPicPr>
          <p:cNvPr id="29" name="Picture 28" descr="28.pn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752484" y="3775478"/>
            <a:ext cx="2193757" cy="2527300"/>
          </a:xfrm>
          <a:prstGeom prst="rect">
            <a:avLst/>
          </a:prstGeom>
        </p:spPr>
      </p:pic>
      <p:pic>
        <p:nvPicPr>
          <p:cNvPr id="30" name="Picture 29" descr="29.jpeg"/>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7061483" y="3736989"/>
            <a:ext cx="2193758" cy="2540000"/>
          </a:xfrm>
          <a:prstGeom prst="rect">
            <a:avLst/>
          </a:prstGeom>
        </p:spPr>
      </p:pic>
      <p:pic>
        <p:nvPicPr>
          <p:cNvPr id="31" name="Picture 30" descr="30.png"/>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9430708" y="3829510"/>
            <a:ext cx="2172016" cy="2542148"/>
          </a:xfrm>
          <a:prstGeom prst="rect">
            <a:avLst/>
          </a:prstGeom>
        </p:spPr>
      </p:pic>
      <p:sp>
        <p:nvSpPr>
          <p:cNvPr id="46" name="Action Button: Custom 16">
            <a:hlinkClick r:id="" action="ppaction://noaction" highlightClick="1">
              <a:snd r:embed="rId14" name="veintiuno.wav"/>
            </a:hlinkClick>
            <a:extLst>
              <a:ext uri="{FF2B5EF4-FFF2-40B4-BE49-F238E27FC236}">
                <a16:creationId xmlns:a16="http://schemas.microsoft.com/office/drawing/2014/main" id="{30030AF8-564D-734B-84B9-DB4C7A3A6A53}"/>
              </a:ext>
            </a:extLst>
          </p:cNvPr>
          <p:cNvSpPr/>
          <p:nvPr/>
        </p:nvSpPr>
        <p:spPr>
          <a:xfrm>
            <a:off x="115252" y="332190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8" name="Action Button: Custom 16">
            <a:hlinkClick r:id="" action="ppaction://noaction" highlightClick="1">
              <a:snd r:embed="rId15" name="veintidós.wav"/>
            </a:hlinkClick>
            <a:extLst>
              <a:ext uri="{FF2B5EF4-FFF2-40B4-BE49-F238E27FC236}">
                <a16:creationId xmlns:a16="http://schemas.microsoft.com/office/drawing/2014/main" id="{30030AF8-564D-734B-84B9-DB4C7A3A6A53}"/>
              </a:ext>
            </a:extLst>
          </p:cNvPr>
          <p:cNvSpPr/>
          <p:nvPr/>
        </p:nvSpPr>
        <p:spPr>
          <a:xfrm>
            <a:off x="2603399" y="332190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9" name="Action Button: Custom 16">
            <a:hlinkClick r:id="" action="ppaction://noaction" highlightClick="1">
              <a:snd r:embed="rId16" name="veintitrés.wav"/>
            </a:hlinkClick>
            <a:extLst>
              <a:ext uri="{FF2B5EF4-FFF2-40B4-BE49-F238E27FC236}">
                <a16:creationId xmlns:a16="http://schemas.microsoft.com/office/drawing/2014/main" id="{30030AF8-564D-734B-84B9-DB4C7A3A6A53}"/>
              </a:ext>
            </a:extLst>
          </p:cNvPr>
          <p:cNvSpPr/>
          <p:nvPr/>
        </p:nvSpPr>
        <p:spPr>
          <a:xfrm>
            <a:off x="4771725" y="333729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1" name="Action Button: Custom 16">
            <a:hlinkClick r:id="" action="ppaction://noaction" highlightClick="1">
              <a:snd r:embed="rId17" name="veinticuatro.wav"/>
            </a:hlinkClick>
            <a:extLst>
              <a:ext uri="{FF2B5EF4-FFF2-40B4-BE49-F238E27FC236}">
                <a16:creationId xmlns:a16="http://schemas.microsoft.com/office/drawing/2014/main" id="{30030AF8-564D-734B-84B9-DB4C7A3A6A53}"/>
              </a:ext>
            </a:extLst>
          </p:cNvPr>
          <p:cNvSpPr/>
          <p:nvPr/>
        </p:nvSpPr>
        <p:spPr>
          <a:xfrm>
            <a:off x="7097049" y="334118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24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2" name="Action Button: Custom 16">
            <a:hlinkClick r:id="" action="ppaction://noaction" highlightClick="1">
              <a:snd r:embed="rId18" name="veinticinco.wav"/>
            </a:hlinkClick>
            <a:extLst>
              <a:ext uri="{FF2B5EF4-FFF2-40B4-BE49-F238E27FC236}">
                <a16:creationId xmlns:a16="http://schemas.microsoft.com/office/drawing/2014/main" id="{30030AF8-564D-734B-84B9-DB4C7A3A6A53}"/>
              </a:ext>
            </a:extLst>
          </p:cNvPr>
          <p:cNvSpPr/>
          <p:nvPr/>
        </p:nvSpPr>
        <p:spPr>
          <a:xfrm>
            <a:off x="9422373" y="332190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a:solidFill>
                  <a:prstClr val="white"/>
                </a:solidFill>
                <a:latin typeface="Century Gothic" panose="020B0502020202020204" pitchFamily="34" charset="0"/>
              </a:rPr>
              <a:t>25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1" name="Action Button: Custom 16">
            <a:hlinkClick r:id="" action="ppaction://noaction" highlightClick="1">
              <a:snd r:embed="rId19" name="veintiséis.wav"/>
            </a:hlinkClick>
            <a:extLst>
              <a:ext uri="{FF2B5EF4-FFF2-40B4-BE49-F238E27FC236}">
                <a16:creationId xmlns:a16="http://schemas.microsoft.com/office/drawing/2014/main" id="{30030AF8-564D-734B-84B9-DB4C7A3A6A53}"/>
              </a:ext>
            </a:extLst>
          </p:cNvPr>
          <p:cNvSpPr/>
          <p:nvPr/>
        </p:nvSpPr>
        <p:spPr>
          <a:xfrm>
            <a:off x="85104" y="591965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2" name="Action Button: Custom 16">
            <a:hlinkClick r:id="" action="ppaction://noaction" highlightClick="1">
              <a:snd r:embed="rId20" name="veintisiete.wav"/>
            </a:hlinkClick>
            <a:extLst>
              <a:ext uri="{FF2B5EF4-FFF2-40B4-BE49-F238E27FC236}">
                <a16:creationId xmlns:a16="http://schemas.microsoft.com/office/drawing/2014/main" id="{30030AF8-564D-734B-84B9-DB4C7A3A6A53}"/>
              </a:ext>
            </a:extLst>
          </p:cNvPr>
          <p:cNvSpPr/>
          <p:nvPr/>
        </p:nvSpPr>
        <p:spPr>
          <a:xfrm>
            <a:off x="2573251" y="591965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27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3" name="Action Button: Custom 16">
            <a:hlinkClick r:id="" action="ppaction://noaction" highlightClick="1">
              <a:snd r:embed="rId21" name="veintiocho.wav"/>
            </a:hlinkClick>
            <a:extLst>
              <a:ext uri="{FF2B5EF4-FFF2-40B4-BE49-F238E27FC236}">
                <a16:creationId xmlns:a16="http://schemas.microsoft.com/office/drawing/2014/main" id="{30030AF8-564D-734B-84B9-DB4C7A3A6A53}"/>
              </a:ext>
            </a:extLst>
          </p:cNvPr>
          <p:cNvSpPr/>
          <p:nvPr/>
        </p:nvSpPr>
        <p:spPr>
          <a:xfrm>
            <a:off x="4741577" y="593503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4" name="Action Button: Custom 16">
            <a:hlinkClick r:id="" action="ppaction://noaction" highlightClick="1">
              <a:snd r:embed="rId22" name="veintinueve.wav"/>
            </a:hlinkClick>
            <a:extLst>
              <a:ext uri="{FF2B5EF4-FFF2-40B4-BE49-F238E27FC236}">
                <a16:creationId xmlns:a16="http://schemas.microsoft.com/office/drawing/2014/main" id="{30030AF8-564D-734B-84B9-DB4C7A3A6A53}"/>
              </a:ext>
            </a:extLst>
          </p:cNvPr>
          <p:cNvSpPr/>
          <p:nvPr/>
        </p:nvSpPr>
        <p:spPr>
          <a:xfrm>
            <a:off x="7066901" y="593892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29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5" name="Action Button: Custom 16">
            <a:hlinkClick r:id="" action="ppaction://noaction" highlightClick="1">
              <a:snd r:embed="rId23" name="treinta.wav"/>
            </a:hlinkClick>
            <a:extLst>
              <a:ext uri="{FF2B5EF4-FFF2-40B4-BE49-F238E27FC236}">
                <a16:creationId xmlns:a16="http://schemas.microsoft.com/office/drawing/2014/main" id="{30030AF8-564D-734B-84B9-DB4C7A3A6A53}"/>
              </a:ext>
            </a:extLst>
          </p:cNvPr>
          <p:cNvSpPr/>
          <p:nvPr/>
        </p:nvSpPr>
        <p:spPr>
          <a:xfrm>
            <a:off x="9392225" y="591965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a:solidFill>
                  <a:prstClr val="white"/>
                </a:solidFill>
                <a:latin typeface="Century Gothic" panose="020B0502020202020204" pitchFamily="34" charset="0"/>
              </a:rPr>
              <a:t>30</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20545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09956" y="258166"/>
            <a:ext cx="141818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err="1">
                <a:solidFill>
                  <a:prstClr val="white"/>
                </a:solidFill>
                <a:latin typeface="Century Gothic" panose="020B0502020202020204" pitchFamily="34" charset="0"/>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7" descr="21.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9128" y="1058407"/>
            <a:ext cx="2168358" cy="2537154"/>
          </a:xfrm>
          <a:prstGeom prst="rect">
            <a:avLst/>
          </a:prstGeom>
        </p:spPr>
      </p:pic>
      <p:pic>
        <p:nvPicPr>
          <p:cNvPr id="14" name="Picture 13" descr="22.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84268" y="1207961"/>
            <a:ext cx="2172215" cy="2525331"/>
          </a:xfrm>
          <a:prstGeom prst="rect">
            <a:avLst/>
          </a:prstGeom>
        </p:spPr>
      </p:pic>
      <p:pic>
        <p:nvPicPr>
          <p:cNvPr id="16" name="Picture 15" descr="23.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45243" y="1142910"/>
            <a:ext cx="2177966" cy="2532650"/>
          </a:xfrm>
          <a:prstGeom prst="rect">
            <a:avLst/>
          </a:prstGeom>
        </p:spPr>
      </p:pic>
      <p:pic>
        <p:nvPicPr>
          <p:cNvPr id="22" name="Picture 21" descr="24.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048783" y="1116139"/>
            <a:ext cx="2167975" cy="2550242"/>
          </a:xfrm>
          <a:prstGeom prst="rect">
            <a:avLst/>
          </a:prstGeom>
        </p:spPr>
      </p:pic>
      <p:pic>
        <p:nvPicPr>
          <p:cNvPr id="23" name="Picture 22" descr="25.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392225" y="1224149"/>
            <a:ext cx="2191257" cy="2547631"/>
          </a:xfrm>
          <a:prstGeom prst="rect">
            <a:avLst/>
          </a:prstGeom>
        </p:spPr>
      </p:pic>
      <p:pic>
        <p:nvPicPr>
          <p:cNvPr id="24" name="Picture 23" descr="26.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73176" y="3791023"/>
            <a:ext cx="2174307" cy="2540178"/>
          </a:xfrm>
          <a:prstGeom prst="rect">
            <a:avLst/>
          </a:prstGeom>
        </p:spPr>
      </p:pic>
      <p:pic>
        <p:nvPicPr>
          <p:cNvPr id="26" name="Picture 25" descr="27.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430784" y="3694805"/>
            <a:ext cx="2206457" cy="2550240"/>
          </a:xfrm>
          <a:prstGeom prst="rect">
            <a:avLst/>
          </a:prstGeom>
        </p:spPr>
      </p:pic>
      <p:pic>
        <p:nvPicPr>
          <p:cNvPr id="29" name="Picture 28" descr="28.pn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752484" y="3775478"/>
            <a:ext cx="2193757" cy="2527300"/>
          </a:xfrm>
          <a:prstGeom prst="rect">
            <a:avLst/>
          </a:prstGeom>
        </p:spPr>
      </p:pic>
      <p:pic>
        <p:nvPicPr>
          <p:cNvPr id="30" name="Picture 29" descr="29.jpeg"/>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7061483" y="3736989"/>
            <a:ext cx="2193758" cy="2540000"/>
          </a:xfrm>
          <a:prstGeom prst="rect">
            <a:avLst/>
          </a:prstGeom>
        </p:spPr>
      </p:pic>
      <p:pic>
        <p:nvPicPr>
          <p:cNvPr id="31" name="Picture 30" descr="30.png"/>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9430708" y="3829510"/>
            <a:ext cx="2172016" cy="2542148"/>
          </a:xfrm>
          <a:prstGeom prst="rect">
            <a:avLst/>
          </a:prstGeom>
        </p:spPr>
      </p:pic>
      <p:sp>
        <p:nvSpPr>
          <p:cNvPr id="45" name="TextBox 44"/>
          <p:cNvSpPr txBox="1"/>
          <p:nvPr/>
        </p:nvSpPr>
        <p:spPr>
          <a:xfrm>
            <a:off x="153932" y="3163071"/>
            <a:ext cx="2174309" cy="492443"/>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algn="ctr"/>
            <a:r>
              <a:rPr lang="en-GB" sz="2600" b="1" dirty="0" err="1">
                <a:solidFill>
                  <a:srgbClr val="002060"/>
                </a:solidFill>
              </a:rPr>
              <a:t>veintiuno</a:t>
            </a:r>
            <a:endParaRPr lang="en-GB" sz="2600" b="1" dirty="0">
              <a:solidFill>
                <a:srgbClr val="002060"/>
              </a:solidFill>
            </a:endParaRPr>
          </a:p>
        </p:txBody>
      </p:sp>
      <p:sp>
        <p:nvSpPr>
          <p:cNvPr id="49" name="TextBox 48"/>
          <p:cNvSpPr txBox="1"/>
          <p:nvPr/>
        </p:nvSpPr>
        <p:spPr>
          <a:xfrm>
            <a:off x="2474098" y="3168065"/>
            <a:ext cx="2174309" cy="492443"/>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algn="ctr"/>
            <a:r>
              <a:rPr lang="en-GB" sz="2600" b="1" dirty="0" err="1">
                <a:solidFill>
                  <a:srgbClr val="002060"/>
                </a:solidFill>
              </a:rPr>
              <a:t>veintidós</a:t>
            </a:r>
            <a:endParaRPr lang="en-GB" sz="2600" b="1" dirty="0">
              <a:solidFill>
                <a:srgbClr val="002060"/>
              </a:solidFill>
            </a:endParaRPr>
          </a:p>
        </p:txBody>
      </p:sp>
      <p:sp>
        <p:nvSpPr>
          <p:cNvPr id="51" name="TextBox 50"/>
          <p:cNvSpPr txBox="1"/>
          <p:nvPr/>
        </p:nvSpPr>
        <p:spPr>
          <a:xfrm>
            <a:off x="4712673" y="3168452"/>
            <a:ext cx="2174309" cy="492443"/>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algn="ctr"/>
            <a:r>
              <a:rPr lang="en-GB" sz="2600" b="1" dirty="0" err="1">
                <a:solidFill>
                  <a:srgbClr val="002060"/>
                </a:solidFill>
              </a:rPr>
              <a:t>veintitrés</a:t>
            </a:r>
            <a:endParaRPr lang="en-GB" sz="2600" b="1" dirty="0">
              <a:solidFill>
                <a:srgbClr val="002060"/>
              </a:solidFill>
            </a:endParaRPr>
          </a:p>
        </p:txBody>
      </p:sp>
      <p:sp>
        <p:nvSpPr>
          <p:cNvPr id="52" name="TextBox 51"/>
          <p:cNvSpPr txBox="1"/>
          <p:nvPr/>
        </p:nvSpPr>
        <p:spPr>
          <a:xfrm>
            <a:off x="7021673" y="3187696"/>
            <a:ext cx="2174309" cy="492443"/>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algn="ctr"/>
            <a:r>
              <a:rPr lang="en-GB" sz="2600" b="1" dirty="0" err="1">
                <a:solidFill>
                  <a:srgbClr val="002060"/>
                </a:solidFill>
              </a:rPr>
              <a:t>veinticuatro</a:t>
            </a:r>
            <a:endParaRPr lang="en-GB" sz="2600" b="1" dirty="0">
              <a:solidFill>
                <a:srgbClr val="002060"/>
              </a:solidFill>
            </a:endParaRPr>
          </a:p>
        </p:txBody>
      </p:sp>
      <p:sp>
        <p:nvSpPr>
          <p:cNvPr id="81" name="TextBox 80"/>
          <p:cNvSpPr txBox="1"/>
          <p:nvPr/>
        </p:nvSpPr>
        <p:spPr>
          <a:xfrm>
            <a:off x="9375698" y="3194627"/>
            <a:ext cx="2174309" cy="492443"/>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algn="ctr"/>
            <a:r>
              <a:rPr lang="en-GB" sz="2600" b="1" dirty="0" err="1">
                <a:solidFill>
                  <a:srgbClr val="002060"/>
                </a:solidFill>
              </a:rPr>
              <a:t>veinticinco</a:t>
            </a:r>
            <a:endParaRPr lang="en-GB" sz="2600" b="1" dirty="0">
              <a:solidFill>
                <a:srgbClr val="002060"/>
              </a:solidFill>
            </a:endParaRPr>
          </a:p>
        </p:txBody>
      </p:sp>
      <p:sp>
        <p:nvSpPr>
          <p:cNvPr id="82" name="TextBox 81"/>
          <p:cNvSpPr txBox="1"/>
          <p:nvPr/>
        </p:nvSpPr>
        <p:spPr>
          <a:xfrm>
            <a:off x="171640" y="5785606"/>
            <a:ext cx="2174309" cy="492443"/>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algn="ctr"/>
            <a:r>
              <a:rPr lang="en-GB" sz="2600" b="1" dirty="0" err="1">
                <a:solidFill>
                  <a:srgbClr val="002060"/>
                </a:solidFill>
              </a:rPr>
              <a:t>veintiséis</a:t>
            </a:r>
            <a:endParaRPr lang="en-GB" sz="2600" b="1" dirty="0">
              <a:solidFill>
                <a:srgbClr val="002060"/>
              </a:solidFill>
            </a:endParaRPr>
          </a:p>
        </p:txBody>
      </p:sp>
      <p:sp>
        <p:nvSpPr>
          <p:cNvPr id="83" name="TextBox 82"/>
          <p:cNvSpPr txBox="1"/>
          <p:nvPr/>
        </p:nvSpPr>
        <p:spPr>
          <a:xfrm>
            <a:off x="2480640" y="5785606"/>
            <a:ext cx="2174309" cy="492443"/>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algn="ctr"/>
            <a:r>
              <a:rPr lang="en-GB" sz="2600" b="1" dirty="0" err="1">
                <a:solidFill>
                  <a:srgbClr val="002060"/>
                </a:solidFill>
              </a:rPr>
              <a:t>veintisiete</a:t>
            </a:r>
            <a:endParaRPr lang="en-GB" sz="2600" b="1" dirty="0">
              <a:solidFill>
                <a:srgbClr val="002060"/>
              </a:solidFill>
            </a:endParaRPr>
          </a:p>
        </p:txBody>
      </p:sp>
      <p:sp>
        <p:nvSpPr>
          <p:cNvPr id="84" name="TextBox 83"/>
          <p:cNvSpPr txBox="1"/>
          <p:nvPr/>
        </p:nvSpPr>
        <p:spPr>
          <a:xfrm>
            <a:off x="4731915" y="5804849"/>
            <a:ext cx="2174309" cy="492443"/>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algn="ctr"/>
            <a:r>
              <a:rPr lang="en-GB" sz="2600" b="1" dirty="0" err="1">
                <a:solidFill>
                  <a:srgbClr val="002060"/>
                </a:solidFill>
              </a:rPr>
              <a:t>veintiocho</a:t>
            </a:r>
            <a:endParaRPr lang="en-GB" sz="2600" b="1" dirty="0">
              <a:solidFill>
                <a:srgbClr val="002060"/>
              </a:solidFill>
            </a:endParaRPr>
          </a:p>
        </p:txBody>
      </p:sp>
      <p:sp>
        <p:nvSpPr>
          <p:cNvPr id="85" name="TextBox 84"/>
          <p:cNvSpPr txBox="1"/>
          <p:nvPr/>
        </p:nvSpPr>
        <p:spPr>
          <a:xfrm>
            <a:off x="7079399" y="5804849"/>
            <a:ext cx="2174309" cy="492443"/>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algn="ctr"/>
            <a:r>
              <a:rPr lang="en-GB" sz="2600" b="1" dirty="0" err="1">
                <a:solidFill>
                  <a:srgbClr val="002060"/>
                </a:solidFill>
              </a:rPr>
              <a:t>veintinueve</a:t>
            </a:r>
            <a:endParaRPr lang="en-GB" sz="2600" b="1" dirty="0">
              <a:solidFill>
                <a:srgbClr val="002060"/>
              </a:solidFill>
            </a:endParaRPr>
          </a:p>
        </p:txBody>
      </p:sp>
      <p:sp>
        <p:nvSpPr>
          <p:cNvPr id="86" name="TextBox 85"/>
          <p:cNvSpPr txBox="1"/>
          <p:nvPr/>
        </p:nvSpPr>
        <p:spPr>
          <a:xfrm>
            <a:off x="9426882" y="5785605"/>
            <a:ext cx="2174309" cy="492443"/>
          </a:xfrm>
          <a:prstGeom prst="rect">
            <a:avLst/>
          </a:prstGeom>
          <a:solidFill>
            <a:schemeClr val="accent2">
              <a:lumMod val="40000"/>
              <a:lumOff val="60000"/>
            </a:schemeClr>
          </a:solidFill>
          <a:ln>
            <a:solidFill>
              <a:schemeClr val="accent5">
                <a:lumMod val="50000"/>
              </a:schemeClr>
            </a:solidFill>
          </a:ln>
        </p:spPr>
        <p:txBody>
          <a:bodyPr wrap="square" rtlCol="0">
            <a:spAutoFit/>
          </a:bodyPr>
          <a:lstStyle/>
          <a:p>
            <a:pPr algn="ctr"/>
            <a:r>
              <a:rPr lang="en-GB" sz="2600" b="1" dirty="0" err="1">
                <a:solidFill>
                  <a:srgbClr val="002060"/>
                </a:solidFill>
              </a:rPr>
              <a:t>treinta</a:t>
            </a:r>
            <a:endParaRPr lang="en-GB" sz="2600" b="1" dirty="0">
              <a:solidFill>
                <a:srgbClr val="002060"/>
              </a:solidFill>
            </a:endParaRPr>
          </a:p>
        </p:txBody>
      </p:sp>
    </p:spTree>
    <p:extLst>
      <p:ext uri="{BB962C8B-B14F-4D97-AF65-F5344CB8AC3E}">
        <p14:creationId xmlns:p14="http://schemas.microsoft.com/office/powerpoint/2010/main" val="24621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Recap</a:t>
            </a:r>
            <a:r>
              <a:rPr lang="en-GB" sz="2800" b="1">
                <a:solidFill>
                  <a:schemeClr val="bg1"/>
                </a:solidFill>
              </a:rPr>
              <a:t>: stress and spelling rules</a:t>
            </a:r>
            <a:endParaRPr lang="en-GB" sz="2800" b="1" dirty="0">
              <a:solidFill>
                <a:schemeClr val="bg1"/>
              </a:solidFill>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179999" y="1296000"/>
            <a:ext cx="11368533" cy="1569660"/>
          </a:xfrm>
          <a:prstGeom prst="rect">
            <a:avLst/>
          </a:prstGeom>
          <a:noFill/>
        </p:spPr>
        <p:txBody>
          <a:bodyPr wrap="square" rtlCol="0">
            <a:spAutoFit/>
          </a:bodyPr>
          <a:lstStyle/>
          <a:p>
            <a:r>
              <a:rPr lang="en-US" sz="2400" dirty="0">
                <a:solidFill>
                  <a:srgbClr val="002060"/>
                </a:solidFill>
              </a:rPr>
              <a:t>Remember: for words with final-syllable stress, there is an accent on the final vowel if the word ends with the consonants ___or ___ .</a:t>
            </a:r>
          </a:p>
          <a:p>
            <a:endParaRPr lang="en-US" sz="2400" dirty="0">
              <a:solidFill>
                <a:srgbClr val="002060"/>
              </a:solidFill>
            </a:endParaRPr>
          </a:p>
          <a:p>
            <a:r>
              <a:rPr lang="en-US" sz="2400" dirty="0">
                <a:solidFill>
                  <a:srgbClr val="002060"/>
                </a:solidFill>
              </a:rPr>
              <a:t>This rule applies to several numbers between 13 and 30.</a:t>
            </a:r>
          </a:p>
        </p:txBody>
      </p:sp>
      <p:sp>
        <p:nvSpPr>
          <p:cNvPr id="3" name="TextBox 2"/>
          <p:cNvSpPr txBox="1"/>
          <p:nvPr/>
        </p:nvSpPr>
        <p:spPr>
          <a:xfrm>
            <a:off x="6722533" y="1630749"/>
            <a:ext cx="592667" cy="461665"/>
          </a:xfrm>
          <a:prstGeom prst="rect">
            <a:avLst/>
          </a:prstGeom>
          <a:noFill/>
        </p:spPr>
        <p:txBody>
          <a:bodyPr wrap="square" rtlCol="0">
            <a:spAutoFit/>
          </a:bodyPr>
          <a:lstStyle/>
          <a:p>
            <a:pPr algn="l"/>
            <a:r>
              <a:rPr lang="en-US" sz="2400" b="1" dirty="0">
                <a:solidFill>
                  <a:srgbClr val="EE6000"/>
                </a:solidFill>
              </a:rPr>
              <a:t>n</a:t>
            </a:r>
          </a:p>
        </p:txBody>
      </p:sp>
      <p:sp>
        <p:nvSpPr>
          <p:cNvPr id="6" name="TextBox 5"/>
          <p:cNvSpPr txBox="1"/>
          <p:nvPr/>
        </p:nvSpPr>
        <p:spPr>
          <a:xfrm>
            <a:off x="7620000" y="1643217"/>
            <a:ext cx="558800" cy="461665"/>
          </a:xfrm>
          <a:prstGeom prst="rect">
            <a:avLst/>
          </a:prstGeom>
          <a:noFill/>
        </p:spPr>
        <p:txBody>
          <a:bodyPr wrap="square" rtlCol="0">
            <a:spAutoFit/>
          </a:bodyPr>
          <a:lstStyle/>
          <a:p>
            <a:pPr algn="l"/>
            <a:r>
              <a:rPr lang="en-US" sz="2400" b="1" dirty="0">
                <a:solidFill>
                  <a:srgbClr val="EE6000"/>
                </a:solidFill>
              </a:rPr>
              <a:t>s</a:t>
            </a:r>
          </a:p>
        </p:txBody>
      </p:sp>
      <p:pic>
        <p:nvPicPr>
          <p:cNvPr id="8" name="Picture 7" descr="16.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3033" y="3009900"/>
            <a:ext cx="1341967" cy="1545167"/>
          </a:xfrm>
          <a:prstGeom prst="rect">
            <a:avLst/>
          </a:prstGeom>
        </p:spPr>
      </p:pic>
      <p:pic>
        <p:nvPicPr>
          <p:cNvPr id="9" name="Picture 8" descr="2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64862" y="2777066"/>
            <a:ext cx="1466532" cy="1715961"/>
          </a:xfrm>
          <a:prstGeom prst="rect">
            <a:avLst/>
          </a:prstGeom>
        </p:spPr>
      </p:pic>
      <p:pic>
        <p:nvPicPr>
          <p:cNvPr id="10" name="Picture 9" descr="22.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459468" y="2810933"/>
            <a:ext cx="1529383" cy="1778000"/>
          </a:xfrm>
          <a:prstGeom prst="rect">
            <a:avLst/>
          </a:prstGeom>
        </p:spPr>
      </p:pic>
      <p:pic>
        <p:nvPicPr>
          <p:cNvPr id="11" name="Picture 10" descr="23.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86709" y="4809066"/>
            <a:ext cx="1122150" cy="1304893"/>
          </a:xfrm>
          <a:prstGeom prst="rect">
            <a:avLst/>
          </a:prstGeom>
        </p:spPr>
      </p:pic>
      <p:pic>
        <p:nvPicPr>
          <p:cNvPr id="12" name="Picture 11" descr="26.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692510" y="4583739"/>
            <a:ext cx="1350824" cy="1578127"/>
          </a:xfrm>
          <a:prstGeom prst="rect">
            <a:avLst/>
          </a:prstGeom>
        </p:spPr>
      </p:pic>
      <p:sp>
        <p:nvSpPr>
          <p:cNvPr id="13" name="TextBox 12"/>
          <p:cNvSpPr txBox="1"/>
          <p:nvPr/>
        </p:nvSpPr>
        <p:spPr>
          <a:xfrm>
            <a:off x="1981200" y="3403600"/>
            <a:ext cx="2032000" cy="461665"/>
          </a:xfrm>
          <a:prstGeom prst="rect">
            <a:avLst/>
          </a:prstGeom>
          <a:noFill/>
        </p:spPr>
        <p:txBody>
          <a:bodyPr wrap="square" rtlCol="0">
            <a:spAutoFit/>
          </a:bodyPr>
          <a:lstStyle/>
          <a:p>
            <a:pPr algn="l"/>
            <a:r>
              <a:rPr lang="en-US" sz="2400" dirty="0" err="1">
                <a:solidFill>
                  <a:srgbClr val="002060"/>
                </a:solidFill>
              </a:rPr>
              <a:t>diecis</a:t>
            </a:r>
            <a:r>
              <a:rPr lang="en-US" sz="2400" dirty="0" err="1">
                <a:solidFill>
                  <a:srgbClr val="FF6600"/>
                </a:solidFill>
              </a:rPr>
              <a:t>é</a:t>
            </a:r>
            <a:r>
              <a:rPr lang="en-US" sz="2400" dirty="0" err="1">
                <a:solidFill>
                  <a:srgbClr val="002060"/>
                </a:solidFill>
              </a:rPr>
              <a:t>is</a:t>
            </a:r>
            <a:endParaRPr lang="en-US" sz="2400" dirty="0">
              <a:solidFill>
                <a:srgbClr val="002060"/>
              </a:solidFill>
            </a:endParaRPr>
          </a:p>
        </p:txBody>
      </p:sp>
      <p:sp>
        <p:nvSpPr>
          <p:cNvPr id="14" name="TextBox 13"/>
          <p:cNvSpPr txBox="1"/>
          <p:nvPr/>
        </p:nvSpPr>
        <p:spPr>
          <a:xfrm>
            <a:off x="6299201" y="3302000"/>
            <a:ext cx="1591733" cy="461665"/>
          </a:xfrm>
          <a:prstGeom prst="rect">
            <a:avLst/>
          </a:prstGeom>
          <a:noFill/>
        </p:spPr>
        <p:txBody>
          <a:bodyPr wrap="square" rtlCol="0">
            <a:spAutoFit/>
          </a:bodyPr>
          <a:lstStyle/>
          <a:p>
            <a:pPr algn="l"/>
            <a:r>
              <a:rPr lang="en-US" sz="2400" dirty="0" err="1">
                <a:solidFill>
                  <a:srgbClr val="002060"/>
                </a:solidFill>
              </a:rPr>
              <a:t>veinti</a:t>
            </a:r>
            <a:r>
              <a:rPr lang="en-US" sz="2400" dirty="0" err="1">
                <a:solidFill>
                  <a:srgbClr val="FF6600"/>
                </a:solidFill>
              </a:rPr>
              <a:t>ú</a:t>
            </a:r>
            <a:r>
              <a:rPr lang="en-US" sz="2400" dirty="0" err="1">
                <a:solidFill>
                  <a:schemeClr val="accent5">
                    <a:lumMod val="50000"/>
                  </a:schemeClr>
                </a:solidFill>
              </a:rPr>
              <a:t>n</a:t>
            </a:r>
            <a:endParaRPr lang="en-US" sz="2400" dirty="0">
              <a:solidFill>
                <a:schemeClr val="accent5">
                  <a:lumMod val="50000"/>
                </a:schemeClr>
              </a:solidFill>
            </a:endParaRPr>
          </a:p>
        </p:txBody>
      </p:sp>
      <p:sp>
        <p:nvSpPr>
          <p:cNvPr id="15" name="TextBox 14"/>
          <p:cNvSpPr txBox="1"/>
          <p:nvPr/>
        </p:nvSpPr>
        <p:spPr>
          <a:xfrm>
            <a:off x="10041467" y="3352801"/>
            <a:ext cx="2150533" cy="461665"/>
          </a:xfrm>
          <a:prstGeom prst="rect">
            <a:avLst/>
          </a:prstGeom>
          <a:noFill/>
        </p:spPr>
        <p:txBody>
          <a:bodyPr wrap="square" rtlCol="0">
            <a:spAutoFit/>
          </a:bodyPr>
          <a:lstStyle/>
          <a:p>
            <a:pPr algn="l"/>
            <a:r>
              <a:rPr lang="en-US" sz="2400" dirty="0" err="1">
                <a:solidFill>
                  <a:srgbClr val="002060"/>
                </a:solidFill>
              </a:rPr>
              <a:t>veintid</a:t>
            </a:r>
            <a:r>
              <a:rPr lang="en-US" sz="2400" dirty="0" err="1">
                <a:solidFill>
                  <a:srgbClr val="FF6600"/>
                </a:solidFill>
              </a:rPr>
              <a:t>ó</a:t>
            </a:r>
            <a:r>
              <a:rPr lang="en-US" sz="2400" dirty="0" err="1">
                <a:solidFill>
                  <a:srgbClr val="002060"/>
                </a:solidFill>
              </a:rPr>
              <a:t>s</a:t>
            </a:r>
            <a:endParaRPr lang="en-US" sz="2400" dirty="0">
              <a:solidFill>
                <a:srgbClr val="002060"/>
              </a:solidFill>
            </a:endParaRPr>
          </a:p>
        </p:txBody>
      </p:sp>
      <p:sp>
        <p:nvSpPr>
          <p:cNvPr id="16" name="TextBox 15"/>
          <p:cNvSpPr txBox="1"/>
          <p:nvPr/>
        </p:nvSpPr>
        <p:spPr>
          <a:xfrm>
            <a:off x="3454400" y="5164666"/>
            <a:ext cx="2353734" cy="461665"/>
          </a:xfrm>
          <a:prstGeom prst="rect">
            <a:avLst/>
          </a:prstGeom>
          <a:noFill/>
        </p:spPr>
        <p:txBody>
          <a:bodyPr wrap="square" rtlCol="0">
            <a:spAutoFit/>
          </a:bodyPr>
          <a:lstStyle/>
          <a:p>
            <a:pPr algn="l"/>
            <a:r>
              <a:rPr lang="en-US" sz="2400" dirty="0" err="1">
                <a:solidFill>
                  <a:srgbClr val="002060"/>
                </a:solidFill>
              </a:rPr>
              <a:t>veintitr</a:t>
            </a:r>
            <a:r>
              <a:rPr lang="en-US" sz="2400" dirty="0" err="1">
                <a:solidFill>
                  <a:srgbClr val="FF6600"/>
                </a:solidFill>
              </a:rPr>
              <a:t>é</a:t>
            </a:r>
            <a:r>
              <a:rPr lang="en-US" sz="2400" dirty="0" err="1">
                <a:solidFill>
                  <a:srgbClr val="002060"/>
                </a:solidFill>
              </a:rPr>
              <a:t>s</a:t>
            </a:r>
            <a:endParaRPr lang="en-US" sz="2400" dirty="0">
              <a:solidFill>
                <a:srgbClr val="002060"/>
              </a:solidFill>
            </a:endParaRPr>
          </a:p>
        </p:txBody>
      </p:sp>
      <p:sp>
        <p:nvSpPr>
          <p:cNvPr id="17" name="TextBox 16"/>
          <p:cNvSpPr txBox="1"/>
          <p:nvPr/>
        </p:nvSpPr>
        <p:spPr>
          <a:xfrm>
            <a:off x="8178800" y="5164666"/>
            <a:ext cx="1964267" cy="461665"/>
          </a:xfrm>
          <a:prstGeom prst="rect">
            <a:avLst/>
          </a:prstGeom>
          <a:noFill/>
        </p:spPr>
        <p:txBody>
          <a:bodyPr wrap="square" rtlCol="0">
            <a:spAutoFit/>
          </a:bodyPr>
          <a:lstStyle/>
          <a:p>
            <a:pPr algn="l"/>
            <a:r>
              <a:rPr lang="en-US" sz="2400" dirty="0" err="1">
                <a:solidFill>
                  <a:schemeClr val="accent5">
                    <a:lumMod val="50000"/>
                  </a:schemeClr>
                </a:solidFill>
              </a:rPr>
              <a:t>veintis</a:t>
            </a:r>
            <a:r>
              <a:rPr lang="en-US" sz="2400" dirty="0" err="1">
                <a:solidFill>
                  <a:srgbClr val="FF6600"/>
                </a:solidFill>
              </a:rPr>
              <a:t>é</a:t>
            </a:r>
            <a:r>
              <a:rPr lang="en-US" sz="2400" dirty="0" err="1">
                <a:solidFill>
                  <a:schemeClr val="accent5">
                    <a:lumMod val="50000"/>
                  </a:schemeClr>
                </a:solidFill>
              </a:rPr>
              <a:t>is</a:t>
            </a:r>
            <a:endParaRPr lang="en-US" sz="2400" dirty="0">
              <a:solidFill>
                <a:schemeClr val="accent5">
                  <a:lumMod val="50000"/>
                </a:schemeClr>
              </a:solidFill>
            </a:endParaRPr>
          </a:p>
        </p:txBody>
      </p:sp>
      <p:sp>
        <p:nvSpPr>
          <p:cNvPr id="18" name="Action Button: Custom 16">
            <a:hlinkClick r:id="" action="ppaction://noaction" highlightClick="1">
              <a:snd r:embed="rId9" name="dieciséis.wav"/>
            </a:hlinkClick>
            <a:extLst>
              <a:ext uri="{FF2B5EF4-FFF2-40B4-BE49-F238E27FC236}">
                <a16:creationId xmlns:a16="http://schemas.microsoft.com/office/drawing/2014/main" id="{30030AF8-564D-734B-84B9-DB4C7A3A6A53}"/>
              </a:ext>
            </a:extLst>
          </p:cNvPr>
          <p:cNvSpPr/>
          <p:nvPr/>
        </p:nvSpPr>
        <p:spPr>
          <a:xfrm>
            <a:off x="138462" y="357684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a:solidFill>
                  <a:schemeClr val="bg1"/>
                </a:solidFill>
                <a:latin typeface="Century Gothic" panose="020B0502020202020204" pitchFamily="34" charset="0"/>
              </a:rPr>
              <a:t>16</a:t>
            </a: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19" name="Action Button: Custom 16">
            <a:hlinkClick r:id="" action="ppaction://noaction" highlightClick="1">
              <a:snd r:embed="rId10" name="veintiún.wav"/>
            </a:hlinkClick>
            <a:extLst>
              <a:ext uri="{FF2B5EF4-FFF2-40B4-BE49-F238E27FC236}">
                <a16:creationId xmlns:a16="http://schemas.microsoft.com/office/drawing/2014/main" id="{30030AF8-564D-734B-84B9-DB4C7A3A6A53}"/>
              </a:ext>
            </a:extLst>
          </p:cNvPr>
          <p:cNvSpPr/>
          <p:nvPr/>
        </p:nvSpPr>
        <p:spPr>
          <a:xfrm>
            <a:off x="4185529" y="357684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Action Button: Custom 16">
            <a:hlinkClick r:id="" action="ppaction://noaction" highlightClick="1">
              <a:snd r:embed="rId11" name="veintido%CC%81s.wav"/>
            </a:hlinkClick>
            <a:extLst>
              <a:ext uri="{FF2B5EF4-FFF2-40B4-BE49-F238E27FC236}">
                <a16:creationId xmlns:a16="http://schemas.microsoft.com/office/drawing/2014/main" id="{30030AF8-564D-734B-84B9-DB4C7A3A6A53}"/>
              </a:ext>
            </a:extLst>
          </p:cNvPr>
          <p:cNvSpPr/>
          <p:nvPr/>
        </p:nvSpPr>
        <p:spPr>
          <a:xfrm>
            <a:off x="8012463" y="354297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Action Button: Custom 16">
            <a:hlinkClick r:id="" action="ppaction://noaction" highlightClick="1">
              <a:snd r:embed="rId12" name="veintitre%CC%81s.wav"/>
            </a:hlinkClick>
            <a:extLst>
              <a:ext uri="{FF2B5EF4-FFF2-40B4-BE49-F238E27FC236}">
                <a16:creationId xmlns:a16="http://schemas.microsoft.com/office/drawing/2014/main" id="{30030AF8-564D-734B-84B9-DB4C7A3A6A53}"/>
              </a:ext>
            </a:extLst>
          </p:cNvPr>
          <p:cNvSpPr/>
          <p:nvPr/>
        </p:nvSpPr>
        <p:spPr>
          <a:xfrm>
            <a:off x="1747129" y="528710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23</a:t>
            </a:r>
          </a:p>
        </p:txBody>
      </p:sp>
      <p:sp>
        <p:nvSpPr>
          <p:cNvPr id="22" name="Action Button: Custom 16">
            <a:hlinkClick r:id="" action="ppaction://noaction" highlightClick="1">
              <a:snd r:embed="rId13" name="veintise%CC%81is.wav"/>
            </a:hlinkClick>
            <a:extLst>
              <a:ext uri="{FF2B5EF4-FFF2-40B4-BE49-F238E27FC236}">
                <a16:creationId xmlns:a16="http://schemas.microsoft.com/office/drawing/2014/main" id="{30030AF8-564D-734B-84B9-DB4C7A3A6A53}"/>
              </a:ext>
            </a:extLst>
          </p:cNvPr>
          <p:cNvSpPr/>
          <p:nvPr/>
        </p:nvSpPr>
        <p:spPr>
          <a:xfrm>
            <a:off x="6251396" y="527017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ounded Rectangular Callout 3"/>
          <p:cNvSpPr/>
          <p:nvPr/>
        </p:nvSpPr>
        <p:spPr>
          <a:xfrm>
            <a:off x="6013277" y="4555067"/>
            <a:ext cx="6033580" cy="1642044"/>
          </a:xfrm>
          <a:prstGeom prst="wedgeRoundRectCallout">
            <a:avLst>
              <a:gd name="adj1" fmla="val -41710"/>
              <a:gd name="adj2" fmla="val -84953"/>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2060"/>
              </a:solidFill>
            </a:endParaRPr>
          </a:p>
          <a:p>
            <a:pPr algn="ctr"/>
            <a:endParaRPr lang="en-GB" sz="2000">
              <a:solidFill>
                <a:srgbClr val="002060"/>
              </a:solidFill>
            </a:endParaRPr>
          </a:p>
          <a:p>
            <a:pPr algn="ctr"/>
            <a:endParaRPr lang="en-GB" sz="2000">
              <a:solidFill>
                <a:srgbClr val="002060"/>
              </a:solidFill>
            </a:endParaRPr>
          </a:p>
          <a:p>
            <a:pPr algn="ctr"/>
            <a:endParaRPr lang="en-GB" sz="2000">
              <a:solidFill>
                <a:srgbClr val="002060"/>
              </a:solidFill>
            </a:endParaRPr>
          </a:p>
        </p:txBody>
      </p:sp>
      <p:sp>
        <p:nvSpPr>
          <p:cNvPr id="23" name="Rectangle 22"/>
          <p:cNvSpPr/>
          <p:nvPr/>
        </p:nvSpPr>
        <p:spPr>
          <a:xfrm>
            <a:off x="6127465" y="5136198"/>
            <a:ext cx="3177473" cy="400110"/>
          </a:xfrm>
          <a:prstGeom prst="rect">
            <a:avLst/>
          </a:prstGeom>
        </p:spPr>
        <p:txBody>
          <a:bodyPr wrap="none">
            <a:spAutoFit/>
          </a:bodyPr>
          <a:lstStyle/>
          <a:p>
            <a:pPr algn="ctr"/>
            <a:r>
              <a:rPr lang="en-GB" sz="2000">
                <a:solidFill>
                  <a:srgbClr val="002060"/>
                </a:solidFill>
              </a:rPr>
              <a:t>Hay </a:t>
            </a:r>
            <a:r>
              <a:rPr lang="en-GB" sz="2000" b="1">
                <a:solidFill>
                  <a:srgbClr val="002060"/>
                </a:solidFill>
              </a:rPr>
              <a:t>veintiún</a:t>
            </a:r>
            <a:r>
              <a:rPr lang="en-GB" sz="2000">
                <a:solidFill>
                  <a:srgbClr val="002060"/>
                </a:solidFill>
              </a:rPr>
              <a:t> chic</a:t>
            </a:r>
            <a:r>
              <a:rPr lang="en-GB" sz="2000" b="1">
                <a:solidFill>
                  <a:srgbClr val="002060"/>
                </a:solidFill>
              </a:rPr>
              <a:t>os (m)</a:t>
            </a:r>
            <a:r>
              <a:rPr lang="en-GB" sz="2000">
                <a:solidFill>
                  <a:srgbClr val="002060"/>
                </a:solidFill>
              </a:rPr>
              <a:t>.</a:t>
            </a:r>
          </a:p>
        </p:txBody>
      </p:sp>
      <p:sp>
        <p:nvSpPr>
          <p:cNvPr id="24" name="Rectangle 23"/>
          <p:cNvSpPr/>
          <p:nvPr/>
        </p:nvSpPr>
        <p:spPr>
          <a:xfrm>
            <a:off x="5976525" y="5621401"/>
            <a:ext cx="3548276" cy="400110"/>
          </a:xfrm>
          <a:prstGeom prst="rect">
            <a:avLst/>
          </a:prstGeom>
        </p:spPr>
        <p:txBody>
          <a:bodyPr wrap="square">
            <a:spAutoFit/>
          </a:bodyPr>
          <a:lstStyle/>
          <a:p>
            <a:pPr algn="ctr"/>
            <a:r>
              <a:rPr lang="en-GB" sz="2000">
                <a:solidFill>
                  <a:srgbClr val="002060"/>
                </a:solidFill>
              </a:rPr>
              <a:t>Hay </a:t>
            </a:r>
            <a:r>
              <a:rPr lang="en-GB" sz="2000" b="1">
                <a:solidFill>
                  <a:srgbClr val="002060"/>
                </a:solidFill>
              </a:rPr>
              <a:t>veintiuna</a:t>
            </a:r>
            <a:r>
              <a:rPr lang="en-GB" sz="2000">
                <a:solidFill>
                  <a:srgbClr val="002060"/>
                </a:solidFill>
              </a:rPr>
              <a:t> chic</a:t>
            </a:r>
            <a:r>
              <a:rPr lang="en-GB" sz="2000" b="1">
                <a:solidFill>
                  <a:srgbClr val="002060"/>
                </a:solidFill>
              </a:rPr>
              <a:t>as (f)</a:t>
            </a:r>
            <a:r>
              <a:rPr lang="en-GB" sz="2000">
                <a:solidFill>
                  <a:srgbClr val="002060"/>
                </a:solidFill>
              </a:rPr>
              <a:t>.</a:t>
            </a:r>
          </a:p>
        </p:txBody>
      </p:sp>
      <p:sp>
        <p:nvSpPr>
          <p:cNvPr id="27" name="Rectangle 26"/>
          <p:cNvSpPr/>
          <p:nvPr/>
        </p:nvSpPr>
        <p:spPr>
          <a:xfrm>
            <a:off x="9510081" y="5122064"/>
            <a:ext cx="2427268" cy="400110"/>
          </a:xfrm>
          <a:prstGeom prst="rect">
            <a:avLst/>
          </a:prstGeom>
        </p:spPr>
        <p:txBody>
          <a:bodyPr wrap="none">
            <a:spAutoFit/>
          </a:bodyPr>
          <a:lstStyle/>
          <a:p>
            <a:pPr algn="ctr"/>
            <a:r>
              <a:rPr lang="en-GB" sz="2000">
                <a:solidFill>
                  <a:srgbClr val="002060"/>
                </a:solidFill>
              </a:rPr>
              <a:t>There are 21 boys.</a:t>
            </a:r>
          </a:p>
        </p:txBody>
      </p:sp>
      <p:sp>
        <p:nvSpPr>
          <p:cNvPr id="28" name="Rectangle 27"/>
          <p:cNvSpPr/>
          <p:nvPr/>
        </p:nvSpPr>
        <p:spPr>
          <a:xfrm>
            <a:off x="9510081" y="5638364"/>
            <a:ext cx="2299027" cy="400110"/>
          </a:xfrm>
          <a:prstGeom prst="rect">
            <a:avLst/>
          </a:prstGeom>
        </p:spPr>
        <p:txBody>
          <a:bodyPr wrap="none">
            <a:spAutoFit/>
          </a:bodyPr>
          <a:lstStyle/>
          <a:p>
            <a:pPr algn="ctr"/>
            <a:r>
              <a:rPr lang="en-GB" sz="2000">
                <a:solidFill>
                  <a:srgbClr val="002060"/>
                </a:solidFill>
              </a:rPr>
              <a:t>There are 21 girls.</a:t>
            </a:r>
          </a:p>
        </p:txBody>
      </p:sp>
      <p:sp>
        <p:nvSpPr>
          <p:cNvPr id="29" name="Rectangle 28"/>
          <p:cNvSpPr/>
          <p:nvPr/>
        </p:nvSpPr>
        <p:spPr>
          <a:xfrm>
            <a:off x="6092199" y="4671257"/>
            <a:ext cx="4517583" cy="400110"/>
          </a:xfrm>
          <a:prstGeom prst="rect">
            <a:avLst/>
          </a:prstGeom>
        </p:spPr>
        <p:txBody>
          <a:bodyPr wrap="none">
            <a:spAutoFit/>
          </a:bodyPr>
          <a:lstStyle/>
          <a:p>
            <a:pPr algn="ctr"/>
            <a:r>
              <a:rPr lang="en-GB" sz="2000" b="1">
                <a:solidFill>
                  <a:srgbClr val="002060"/>
                </a:solidFill>
              </a:rPr>
              <a:t>Veintiuno </a:t>
            </a:r>
            <a:r>
              <a:rPr lang="en-GB" sz="2000">
                <a:solidFill>
                  <a:srgbClr val="002060"/>
                </a:solidFill>
              </a:rPr>
              <a:t>changes before a noun. </a:t>
            </a:r>
          </a:p>
        </p:txBody>
      </p:sp>
    </p:spTree>
    <p:extLst>
      <p:ext uri="{BB962C8B-B14F-4D97-AF65-F5344CB8AC3E}">
        <p14:creationId xmlns:p14="http://schemas.microsoft.com/office/powerpoint/2010/main" val="97652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4"/>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29"/>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23"/>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7"/>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24"/>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28"/>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3" grpId="0"/>
      <p:bldP spid="14" grpId="0"/>
      <p:bldP spid="15" grpId="0"/>
      <p:bldP spid="16" grpId="0"/>
      <p:bldP spid="17" grpId="0"/>
      <p:bldP spid="18" grpId="0" animBg="1"/>
      <p:bldP spid="19" grpId="0" animBg="1"/>
      <p:bldP spid="20" grpId="0" animBg="1"/>
      <p:bldP spid="21" grpId="0" animBg="1"/>
      <p:bldP spid="22" grpId="0" animBg="1"/>
      <p:bldP spid="4" grpId="0" animBg="1"/>
      <p:bldP spid="4" grpId="1" animBg="1"/>
      <p:bldP spid="23" grpId="0"/>
      <p:bldP spid="23" grpId="1"/>
      <p:bldP spid="24" grpId="0"/>
      <p:bldP spid="24" grpId="1"/>
      <p:bldP spid="27" grpId="0"/>
      <p:bldP spid="27" grpId="1"/>
      <p:bldP spid="28" grpId="0"/>
      <p:bldP spid="28" grpId="1"/>
      <p:bldP spid="29" grpId="0"/>
      <p:bldP spid="29"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531" y="152398"/>
            <a:ext cx="10143069" cy="982133"/>
          </a:xfrm>
        </p:spPr>
        <p:txBody>
          <a:bodyPr>
            <a:normAutofit/>
          </a:bodyPr>
          <a:lstStyle/>
          <a:p>
            <a:r>
              <a:rPr lang="en-GB" sz="2400" b="1" dirty="0" err="1">
                <a:solidFill>
                  <a:srgbClr val="002060"/>
                </a:solidFill>
              </a:rPr>
              <a:t>Escucha</a:t>
            </a:r>
            <a:r>
              <a:rPr lang="en-GB" sz="2400" b="1" dirty="0">
                <a:solidFill>
                  <a:srgbClr val="002060"/>
                </a:solidFill>
              </a:rPr>
              <a:t> y </a:t>
            </a:r>
            <a:r>
              <a:rPr lang="en-GB" sz="2400" b="1" dirty="0" err="1">
                <a:solidFill>
                  <a:srgbClr val="002060"/>
                </a:solidFill>
              </a:rPr>
              <a:t>escribe</a:t>
            </a:r>
            <a:r>
              <a:rPr lang="en-GB" sz="2400" b="1" dirty="0">
                <a:solidFill>
                  <a:srgbClr val="002060"/>
                </a:solidFill>
              </a:rPr>
              <a:t> </a:t>
            </a:r>
            <a:r>
              <a:rPr lang="en-GB" sz="2400" b="1">
                <a:solidFill>
                  <a:srgbClr val="002060"/>
                </a:solidFill>
              </a:rPr>
              <a:t>los números en español. </a:t>
            </a:r>
            <a:r>
              <a:rPr lang="en-GB" sz="2400" b="1" dirty="0">
                <a:solidFill>
                  <a:srgbClr val="002060"/>
                </a:solidFill>
              </a:rPr>
              <a:t>¿</a:t>
            </a:r>
            <a:r>
              <a:rPr lang="en-GB" sz="2400" b="1" dirty="0" err="1">
                <a:solidFill>
                  <a:srgbClr val="002060"/>
                </a:solidFill>
              </a:rPr>
              <a:t>Cuáles</a:t>
            </a:r>
            <a:r>
              <a:rPr lang="en-GB" sz="2400" b="1" dirty="0">
                <a:solidFill>
                  <a:srgbClr val="002060"/>
                </a:solidFill>
              </a:rPr>
              <a:t> </a:t>
            </a:r>
            <a:r>
              <a:rPr lang="en-GB" sz="2400" b="1" dirty="0" err="1">
                <a:solidFill>
                  <a:srgbClr val="002060"/>
                </a:solidFill>
              </a:rPr>
              <a:t>llevan</a:t>
            </a:r>
            <a:r>
              <a:rPr lang="en-GB" sz="2400" b="1" dirty="0">
                <a:solidFill>
                  <a:srgbClr val="002060"/>
                </a:solidFill>
              </a:rPr>
              <a:t> </a:t>
            </a:r>
            <a:r>
              <a:rPr lang="en-GB" sz="2400" b="1" dirty="0" err="1">
                <a:solidFill>
                  <a:srgbClr val="002060"/>
                </a:solidFill>
              </a:rPr>
              <a:t>acento</a:t>
            </a:r>
            <a:r>
              <a:rPr lang="en-GB" sz="2400" b="1"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aphicFrame>
        <p:nvGraphicFramePr>
          <p:cNvPr id="3" name="Table 2"/>
          <p:cNvGraphicFramePr>
            <a:graphicFrameLocks noGrp="1"/>
          </p:cNvGraphicFramePr>
          <p:nvPr>
            <p:extLst>
              <p:ext uri="{D42A27DB-BD31-4B8C-83A1-F6EECF244321}">
                <p14:modId xmlns:p14="http://schemas.microsoft.com/office/powerpoint/2010/main" val="845837419"/>
              </p:ext>
            </p:extLst>
          </p:nvPr>
        </p:nvGraphicFramePr>
        <p:xfrm>
          <a:off x="372531" y="1007533"/>
          <a:ext cx="10346268" cy="4919136"/>
        </p:xfrm>
        <a:graphic>
          <a:graphicData uri="http://schemas.openxmlformats.org/drawingml/2006/table">
            <a:tbl>
              <a:tblPr firstRow="1" bandRow="1">
                <a:tableStyleId>{9DCAF9ED-07DC-4A11-8D7F-57B35C25682E}</a:tableStyleId>
              </a:tblPr>
              <a:tblGrid>
                <a:gridCol w="846669">
                  <a:extLst>
                    <a:ext uri="{9D8B030D-6E8A-4147-A177-3AD203B41FA5}">
                      <a16:colId xmlns:a16="http://schemas.microsoft.com/office/drawing/2014/main" val="20000"/>
                    </a:ext>
                  </a:extLst>
                </a:gridCol>
                <a:gridCol w="1253067">
                  <a:extLst>
                    <a:ext uri="{9D8B030D-6E8A-4147-A177-3AD203B41FA5}">
                      <a16:colId xmlns:a16="http://schemas.microsoft.com/office/drawing/2014/main" val="20001"/>
                    </a:ext>
                  </a:extLst>
                </a:gridCol>
                <a:gridCol w="3073398">
                  <a:extLst>
                    <a:ext uri="{9D8B030D-6E8A-4147-A177-3AD203B41FA5}">
                      <a16:colId xmlns:a16="http://schemas.microsoft.com/office/drawing/2014/main" val="20002"/>
                    </a:ext>
                  </a:extLst>
                </a:gridCol>
                <a:gridCol w="770468">
                  <a:extLst>
                    <a:ext uri="{9D8B030D-6E8A-4147-A177-3AD203B41FA5}">
                      <a16:colId xmlns:a16="http://schemas.microsoft.com/office/drawing/2014/main" val="20003"/>
                    </a:ext>
                  </a:extLst>
                </a:gridCol>
                <a:gridCol w="1320800">
                  <a:extLst>
                    <a:ext uri="{9D8B030D-6E8A-4147-A177-3AD203B41FA5}">
                      <a16:colId xmlns:a16="http://schemas.microsoft.com/office/drawing/2014/main" val="20004"/>
                    </a:ext>
                  </a:extLst>
                </a:gridCol>
                <a:gridCol w="3081866">
                  <a:extLst>
                    <a:ext uri="{9D8B030D-6E8A-4147-A177-3AD203B41FA5}">
                      <a16:colId xmlns:a16="http://schemas.microsoft.com/office/drawing/2014/main" val="20005"/>
                    </a:ext>
                  </a:extLst>
                </a:gridCol>
              </a:tblGrid>
              <a:tr h="819856">
                <a:tc>
                  <a:txBody>
                    <a:bodyPr/>
                    <a:lstStyle/>
                    <a:p>
                      <a:pPr algn="ctr"/>
                      <a:endParaRPr lang="en-US" sz="2000" dirty="0"/>
                    </a:p>
                  </a:txBody>
                  <a:tcPr/>
                </a:tc>
                <a:tc>
                  <a:txBody>
                    <a:bodyPr/>
                    <a:lstStyle/>
                    <a:p>
                      <a:pPr algn="ctr"/>
                      <a:r>
                        <a:rPr lang="en-US" sz="2000" dirty="0" err="1"/>
                        <a:t>Número</a:t>
                      </a:r>
                      <a:endParaRPr lang="en-US" sz="2000" dirty="0"/>
                    </a:p>
                  </a:txBody>
                  <a:tcPr/>
                </a:tc>
                <a:tc>
                  <a:txBody>
                    <a:bodyPr/>
                    <a:lstStyle/>
                    <a:p>
                      <a:pPr algn="ctr"/>
                      <a:r>
                        <a:rPr lang="en-US" sz="2000" dirty="0" err="1"/>
                        <a:t>Número</a:t>
                      </a:r>
                      <a:r>
                        <a:rPr lang="en-US" sz="2000" dirty="0"/>
                        <a:t> en </a:t>
                      </a:r>
                      <a:r>
                        <a:rPr lang="en-US" sz="2000" dirty="0" err="1"/>
                        <a:t>español</a:t>
                      </a:r>
                      <a:endParaRPr lang="en-US" sz="2000" dirty="0"/>
                    </a:p>
                  </a:txBody>
                  <a:tcPr/>
                </a:tc>
                <a:tc>
                  <a:txBody>
                    <a:bodyPr/>
                    <a:lstStyle/>
                    <a:p>
                      <a:pPr algn="ctr"/>
                      <a:endParaRPr lang="en-US" sz="2000"/>
                    </a:p>
                  </a:txBody>
                  <a:tcPr/>
                </a:tc>
                <a:tc>
                  <a:txBody>
                    <a:bodyPr/>
                    <a:lstStyle/>
                    <a:p>
                      <a:pPr algn="ctr"/>
                      <a:r>
                        <a:rPr lang="en-US" sz="2000" dirty="0" err="1"/>
                        <a:t>Número</a:t>
                      </a:r>
                      <a:endParaRPr lang="en-US" sz="2000" dirty="0"/>
                    </a:p>
                  </a:txBody>
                  <a:tcPr/>
                </a:tc>
                <a:tc>
                  <a:txBody>
                    <a:bodyPr/>
                    <a:lstStyle/>
                    <a:p>
                      <a:pPr algn="ctr"/>
                      <a:r>
                        <a:rPr lang="en-US" sz="2000" dirty="0" err="1"/>
                        <a:t>Número</a:t>
                      </a:r>
                      <a:r>
                        <a:rPr lang="en-US" sz="2000" dirty="0"/>
                        <a:t> en </a:t>
                      </a:r>
                      <a:r>
                        <a:rPr lang="en-US" sz="2000" dirty="0" err="1"/>
                        <a:t>español</a:t>
                      </a:r>
                      <a:endParaRPr lang="en-US" sz="2000" dirty="0"/>
                    </a:p>
                  </a:txBody>
                  <a:tcPr/>
                </a:tc>
                <a:extLst>
                  <a:ext uri="{0D108BD9-81ED-4DB2-BD59-A6C34878D82A}">
                    <a16:rowId xmlns:a16="http://schemas.microsoft.com/office/drawing/2014/main" val="10000"/>
                  </a:ext>
                </a:extLst>
              </a:tr>
              <a:tr h="819856">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0001"/>
                  </a:ext>
                </a:extLst>
              </a:tr>
              <a:tr h="819856">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819856">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0003"/>
                  </a:ext>
                </a:extLst>
              </a:tr>
              <a:tr h="819856">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819856">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5"/>
                  </a:ext>
                </a:extLst>
              </a:tr>
            </a:tbl>
          </a:graphicData>
        </a:graphic>
      </p:graphicFrame>
      <p:sp>
        <p:nvSpPr>
          <p:cNvPr id="8" name="Action Button: Custom 16">
            <a:hlinkClick r:id="" action="ppaction://noaction" highlightClick="1">
              <a:snd r:embed="rId3" name="dieciocho.wav"/>
            </a:hlinkClick>
            <a:extLst>
              <a:ext uri="{FF2B5EF4-FFF2-40B4-BE49-F238E27FC236}">
                <a16:creationId xmlns:a16="http://schemas.microsoft.com/office/drawing/2014/main" id="{30030AF8-564D-734B-84B9-DB4C7A3A6A53}"/>
              </a:ext>
            </a:extLst>
          </p:cNvPr>
          <p:cNvSpPr/>
          <p:nvPr/>
        </p:nvSpPr>
        <p:spPr>
          <a:xfrm>
            <a:off x="561795" y="200204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16">
            <a:hlinkClick r:id="" action="ppaction://noaction" highlightClick="1">
              <a:snd r:embed="rId4" name="veinticinco.wav"/>
            </a:hlinkClick>
            <a:extLst>
              <a:ext uri="{FF2B5EF4-FFF2-40B4-BE49-F238E27FC236}">
                <a16:creationId xmlns:a16="http://schemas.microsoft.com/office/drawing/2014/main" id="{30030AF8-564D-734B-84B9-DB4C7A3A6A53}"/>
              </a:ext>
            </a:extLst>
          </p:cNvPr>
          <p:cNvSpPr/>
          <p:nvPr/>
        </p:nvSpPr>
        <p:spPr>
          <a:xfrm>
            <a:off x="561796" y="286564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5" name="veintido%CC%81s.wav"/>
            </a:hlinkClick>
            <a:extLst>
              <a:ext uri="{FF2B5EF4-FFF2-40B4-BE49-F238E27FC236}">
                <a16:creationId xmlns:a16="http://schemas.microsoft.com/office/drawing/2014/main" id="{30030AF8-564D-734B-84B9-DB4C7A3A6A53}"/>
              </a:ext>
            </a:extLst>
          </p:cNvPr>
          <p:cNvSpPr/>
          <p:nvPr/>
        </p:nvSpPr>
        <p:spPr>
          <a:xfrm>
            <a:off x="578729" y="367844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Action Button: Custom 16">
            <a:hlinkClick r:id="" action="ppaction://noaction" highlightClick="1">
              <a:snd r:embed="rId6" name="diecisiete.wav"/>
            </a:hlinkClick>
            <a:extLst>
              <a:ext uri="{FF2B5EF4-FFF2-40B4-BE49-F238E27FC236}">
                <a16:creationId xmlns:a16="http://schemas.microsoft.com/office/drawing/2014/main" id="{30030AF8-564D-734B-84B9-DB4C7A3A6A53}"/>
              </a:ext>
            </a:extLst>
          </p:cNvPr>
          <p:cNvSpPr/>
          <p:nvPr/>
        </p:nvSpPr>
        <p:spPr>
          <a:xfrm>
            <a:off x="578728" y="447430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snd r:embed="rId7" name="veintinueve.wav"/>
            </a:hlinkClick>
            <a:extLst>
              <a:ext uri="{FF2B5EF4-FFF2-40B4-BE49-F238E27FC236}">
                <a16:creationId xmlns:a16="http://schemas.microsoft.com/office/drawing/2014/main" id="{30030AF8-564D-734B-84B9-DB4C7A3A6A53}"/>
              </a:ext>
            </a:extLst>
          </p:cNvPr>
          <p:cNvSpPr/>
          <p:nvPr/>
        </p:nvSpPr>
        <p:spPr>
          <a:xfrm>
            <a:off x="595662" y="532097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Custom 16">
            <a:hlinkClick r:id="" action="ppaction://noaction" highlightClick="1">
              <a:snd r:embed="rId8" name="diecise%CC%81is.wav"/>
            </a:hlinkClick>
            <a:extLst>
              <a:ext uri="{FF2B5EF4-FFF2-40B4-BE49-F238E27FC236}">
                <a16:creationId xmlns:a16="http://schemas.microsoft.com/office/drawing/2014/main" id="{30030AF8-564D-734B-84B9-DB4C7A3A6A53}"/>
              </a:ext>
            </a:extLst>
          </p:cNvPr>
          <p:cNvSpPr/>
          <p:nvPr/>
        </p:nvSpPr>
        <p:spPr>
          <a:xfrm>
            <a:off x="5726462" y="198510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Action Button: Custom 16">
            <a:hlinkClick r:id="" action="ppaction://noaction" highlightClick="1">
              <a:snd r:embed="rId9" name="veintitre%CC%81s.wav"/>
            </a:hlinkClick>
            <a:extLst>
              <a:ext uri="{FF2B5EF4-FFF2-40B4-BE49-F238E27FC236}">
                <a16:creationId xmlns:a16="http://schemas.microsoft.com/office/drawing/2014/main" id="{30030AF8-564D-734B-84B9-DB4C7A3A6A53}"/>
              </a:ext>
            </a:extLst>
          </p:cNvPr>
          <p:cNvSpPr/>
          <p:nvPr/>
        </p:nvSpPr>
        <p:spPr>
          <a:xfrm>
            <a:off x="5726462" y="284870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Action Button: Custom 16">
            <a:hlinkClick r:id="" action="ppaction://noaction" highlightClick="1">
              <a:snd r:embed="rId10" name="catorce.wav"/>
            </a:hlinkClick>
            <a:extLst>
              <a:ext uri="{FF2B5EF4-FFF2-40B4-BE49-F238E27FC236}">
                <a16:creationId xmlns:a16="http://schemas.microsoft.com/office/drawing/2014/main" id="{30030AF8-564D-734B-84B9-DB4C7A3A6A53}"/>
              </a:ext>
            </a:extLst>
          </p:cNvPr>
          <p:cNvSpPr/>
          <p:nvPr/>
        </p:nvSpPr>
        <p:spPr>
          <a:xfrm>
            <a:off x="5743395" y="369537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Action Button: Custom 16">
            <a:hlinkClick r:id="" action="ppaction://noaction" highlightClick="1">
              <a:snd r:embed="rId11" name="veintise%CC%81is.wav"/>
            </a:hlinkClick>
            <a:extLst>
              <a:ext uri="{FF2B5EF4-FFF2-40B4-BE49-F238E27FC236}">
                <a16:creationId xmlns:a16="http://schemas.microsoft.com/office/drawing/2014/main" id="{30030AF8-564D-734B-84B9-DB4C7A3A6A53}"/>
              </a:ext>
            </a:extLst>
          </p:cNvPr>
          <p:cNvSpPr/>
          <p:nvPr/>
        </p:nvSpPr>
        <p:spPr>
          <a:xfrm>
            <a:off x="5726462" y="452510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Action Button: Custom 16">
            <a:hlinkClick r:id="" action="ppaction://noaction" highlightClick="1">
              <a:snd r:embed="rId12" name="veintiún.wav"/>
            </a:hlinkClick>
            <a:extLst>
              <a:ext uri="{FF2B5EF4-FFF2-40B4-BE49-F238E27FC236}">
                <a16:creationId xmlns:a16="http://schemas.microsoft.com/office/drawing/2014/main" id="{30030AF8-564D-734B-84B9-DB4C7A3A6A53}"/>
              </a:ext>
            </a:extLst>
          </p:cNvPr>
          <p:cNvSpPr/>
          <p:nvPr/>
        </p:nvSpPr>
        <p:spPr>
          <a:xfrm>
            <a:off x="5743394" y="528710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chemeClr val="bg1"/>
                </a:solidFill>
                <a:latin typeface="Century Gothic" panose="020B0502020202020204" pitchFamily="34" charset="0"/>
              </a:rPr>
              <a:t>10</a:t>
            </a: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6" name="TextBox 5"/>
          <p:cNvSpPr txBox="1"/>
          <p:nvPr/>
        </p:nvSpPr>
        <p:spPr>
          <a:xfrm>
            <a:off x="1439333" y="1981200"/>
            <a:ext cx="694267" cy="457200"/>
          </a:xfrm>
          <a:prstGeom prst="rect">
            <a:avLst/>
          </a:prstGeom>
          <a:noFill/>
        </p:spPr>
        <p:txBody>
          <a:bodyPr wrap="square" rtlCol="0">
            <a:spAutoFit/>
          </a:bodyPr>
          <a:lstStyle/>
          <a:p>
            <a:pPr algn="l"/>
            <a:r>
              <a:rPr lang="en-US" sz="2400" dirty="0">
                <a:solidFill>
                  <a:srgbClr val="002060"/>
                </a:solidFill>
              </a:rPr>
              <a:t>18</a:t>
            </a:r>
          </a:p>
        </p:txBody>
      </p:sp>
      <p:sp>
        <p:nvSpPr>
          <p:cNvPr id="18" name="TextBox 17"/>
          <p:cNvSpPr txBox="1"/>
          <p:nvPr/>
        </p:nvSpPr>
        <p:spPr>
          <a:xfrm>
            <a:off x="1507066" y="2794000"/>
            <a:ext cx="694267" cy="457200"/>
          </a:xfrm>
          <a:prstGeom prst="rect">
            <a:avLst/>
          </a:prstGeom>
          <a:noFill/>
        </p:spPr>
        <p:txBody>
          <a:bodyPr wrap="square" rtlCol="0">
            <a:spAutoFit/>
          </a:bodyPr>
          <a:lstStyle/>
          <a:p>
            <a:pPr algn="l"/>
            <a:r>
              <a:rPr lang="en-US" sz="2400" dirty="0">
                <a:solidFill>
                  <a:srgbClr val="002060"/>
                </a:solidFill>
              </a:rPr>
              <a:t>25</a:t>
            </a:r>
          </a:p>
        </p:txBody>
      </p:sp>
      <p:sp>
        <p:nvSpPr>
          <p:cNvPr id="19" name="TextBox 18"/>
          <p:cNvSpPr txBox="1"/>
          <p:nvPr/>
        </p:nvSpPr>
        <p:spPr>
          <a:xfrm>
            <a:off x="1473200" y="3623733"/>
            <a:ext cx="694267" cy="457200"/>
          </a:xfrm>
          <a:prstGeom prst="rect">
            <a:avLst/>
          </a:prstGeom>
          <a:noFill/>
        </p:spPr>
        <p:txBody>
          <a:bodyPr wrap="square" rtlCol="0">
            <a:spAutoFit/>
          </a:bodyPr>
          <a:lstStyle/>
          <a:p>
            <a:pPr algn="l"/>
            <a:r>
              <a:rPr lang="en-US" sz="2400" dirty="0">
                <a:solidFill>
                  <a:srgbClr val="002060"/>
                </a:solidFill>
              </a:rPr>
              <a:t>22</a:t>
            </a:r>
          </a:p>
        </p:txBody>
      </p:sp>
      <p:sp>
        <p:nvSpPr>
          <p:cNvPr id="20" name="TextBox 19"/>
          <p:cNvSpPr txBox="1"/>
          <p:nvPr/>
        </p:nvSpPr>
        <p:spPr>
          <a:xfrm>
            <a:off x="1456267" y="4453467"/>
            <a:ext cx="694267" cy="457200"/>
          </a:xfrm>
          <a:prstGeom prst="rect">
            <a:avLst/>
          </a:prstGeom>
          <a:noFill/>
        </p:spPr>
        <p:txBody>
          <a:bodyPr wrap="square" rtlCol="0">
            <a:spAutoFit/>
          </a:bodyPr>
          <a:lstStyle/>
          <a:p>
            <a:pPr algn="l"/>
            <a:r>
              <a:rPr lang="en-US" sz="2400" dirty="0">
                <a:solidFill>
                  <a:srgbClr val="002060"/>
                </a:solidFill>
              </a:rPr>
              <a:t>17</a:t>
            </a:r>
          </a:p>
        </p:txBody>
      </p:sp>
      <p:sp>
        <p:nvSpPr>
          <p:cNvPr id="21" name="TextBox 20"/>
          <p:cNvSpPr txBox="1"/>
          <p:nvPr/>
        </p:nvSpPr>
        <p:spPr>
          <a:xfrm>
            <a:off x="1473200" y="5283200"/>
            <a:ext cx="694267" cy="457200"/>
          </a:xfrm>
          <a:prstGeom prst="rect">
            <a:avLst/>
          </a:prstGeom>
          <a:noFill/>
        </p:spPr>
        <p:txBody>
          <a:bodyPr wrap="square" rtlCol="0">
            <a:spAutoFit/>
          </a:bodyPr>
          <a:lstStyle/>
          <a:p>
            <a:pPr algn="l"/>
            <a:r>
              <a:rPr lang="en-US" sz="2400" dirty="0">
                <a:solidFill>
                  <a:srgbClr val="002060"/>
                </a:solidFill>
              </a:rPr>
              <a:t>29</a:t>
            </a:r>
          </a:p>
        </p:txBody>
      </p:sp>
      <p:sp>
        <p:nvSpPr>
          <p:cNvPr id="22" name="TextBox 21"/>
          <p:cNvSpPr txBox="1"/>
          <p:nvPr/>
        </p:nvSpPr>
        <p:spPr>
          <a:xfrm>
            <a:off x="6536266" y="1998133"/>
            <a:ext cx="694267" cy="457200"/>
          </a:xfrm>
          <a:prstGeom prst="rect">
            <a:avLst/>
          </a:prstGeom>
          <a:noFill/>
        </p:spPr>
        <p:txBody>
          <a:bodyPr wrap="square" rtlCol="0">
            <a:spAutoFit/>
          </a:bodyPr>
          <a:lstStyle/>
          <a:p>
            <a:pPr algn="l"/>
            <a:r>
              <a:rPr lang="en-US" sz="2400" dirty="0">
                <a:solidFill>
                  <a:srgbClr val="002060"/>
                </a:solidFill>
              </a:rPr>
              <a:t>16</a:t>
            </a:r>
          </a:p>
        </p:txBody>
      </p:sp>
      <p:sp>
        <p:nvSpPr>
          <p:cNvPr id="23" name="TextBox 22"/>
          <p:cNvSpPr txBox="1"/>
          <p:nvPr/>
        </p:nvSpPr>
        <p:spPr>
          <a:xfrm>
            <a:off x="6570132" y="2810934"/>
            <a:ext cx="694267" cy="457200"/>
          </a:xfrm>
          <a:prstGeom prst="rect">
            <a:avLst/>
          </a:prstGeom>
          <a:noFill/>
        </p:spPr>
        <p:txBody>
          <a:bodyPr wrap="square" rtlCol="0">
            <a:spAutoFit/>
          </a:bodyPr>
          <a:lstStyle/>
          <a:p>
            <a:pPr algn="l"/>
            <a:r>
              <a:rPr lang="en-US" sz="2400" dirty="0">
                <a:solidFill>
                  <a:srgbClr val="002060"/>
                </a:solidFill>
              </a:rPr>
              <a:t>23</a:t>
            </a:r>
          </a:p>
        </p:txBody>
      </p:sp>
      <p:sp>
        <p:nvSpPr>
          <p:cNvPr id="24" name="TextBox 23"/>
          <p:cNvSpPr txBox="1"/>
          <p:nvPr/>
        </p:nvSpPr>
        <p:spPr>
          <a:xfrm>
            <a:off x="6570133" y="3640667"/>
            <a:ext cx="694267" cy="457200"/>
          </a:xfrm>
          <a:prstGeom prst="rect">
            <a:avLst/>
          </a:prstGeom>
          <a:noFill/>
        </p:spPr>
        <p:txBody>
          <a:bodyPr wrap="square" rtlCol="0">
            <a:spAutoFit/>
          </a:bodyPr>
          <a:lstStyle/>
          <a:p>
            <a:pPr algn="l"/>
            <a:r>
              <a:rPr lang="en-US" sz="2400" dirty="0">
                <a:solidFill>
                  <a:srgbClr val="002060"/>
                </a:solidFill>
              </a:rPr>
              <a:t>14</a:t>
            </a:r>
          </a:p>
        </p:txBody>
      </p:sp>
      <p:sp>
        <p:nvSpPr>
          <p:cNvPr id="25" name="TextBox 24"/>
          <p:cNvSpPr txBox="1"/>
          <p:nvPr/>
        </p:nvSpPr>
        <p:spPr>
          <a:xfrm>
            <a:off x="6587066" y="4470400"/>
            <a:ext cx="694267" cy="457200"/>
          </a:xfrm>
          <a:prstGeom prst="rect">
            <a:avLst/>
          </a:prstGeom>
          <a:noFill/>
        </p:spPr>
        <p:txBody>
          <a:bodyPr wrap="square" rtlCol="0">
            <a:spAutoFit/>
          </a:bodyPr>
          <a:lstStyle/>
          <a:p>
            <a:pPr algn="l"/>
            <a:r>
              <a:rPr lang="en-US" sz="2400" dirty="0">
                <a:solidFill>
                  <a:srgbClr val="002060"/>
                </a:solidFill>
              </a:rPr>
              <a:t>26</a:t>
            </a:r>
          </a:p>
        </p:txBody>
      </p:sp>
      <p:sp>
        <p:nvSpPr>
          <p:cNvPr id="26" name="TextBox 25"/>
          <p:cNvSpPr txBox="1"/>
          <p:nvPr/>
        </p:nvSpPr>
        <p:spPr>
          <a:xfrm>
            <a:off x="6620933" y="5266266"/>
            <a:ext cx="694267" cy="457200"/>
          </a:xfrm>
          <a:prstGeom prst="rect">
            <a:avLst/>
          </a:prstGeom>
          <a:noFill/>
        </p:spPr>
        <p:txBody>
          <a:bodyPr wrap="square" rtlCol="0">
            <a:spAutoFit/>
          </a:bodyPr>
          <a:lstStyle/>
          <a:p>
            <a:pPr algn="l"/>
            <a:r>
              <a:rPr lang="en-US" sz="2400" dirty="0">
                <a:solidFill>
                  <a:srgbClr val="002060"/>
                </a:solidFill>
              </a:rPr>
              <a:t>21</a:t>
            </a:r>
          </a:p>
        </p:txBody>
      </p:sp>
      <p:sp>
        <p:nvSpPr>
          <p:cNvPr id="27" name="TextBox 26"/>
          <p:cNvSpPr txBox="1"/>
          <p:nvPr/>
        </p:nvSpPr>
        <p:spPr>
          <a:xfrm>
            <a:off x="2658533" y="1981200"/>
            <a:ext cx="2116666" cy="461665"/>
          </a:xfrm>
          <a:prstGeom prst="rect">
            <a:avLst/>
          </a:prstGeom>
          <a:noFill/>
        </p:spPr>
        <p:txBody>
          <a:bodyPr wrap="square" rtlCol="0">
            <a:spAutoFit/>
          </a:bodyPr>
          <a:lstStyle/>
          <a:p>
            <a:pPr algn="l"/>
            <a:r>
              <a:rPr lang="en-US" sz="2400" dirty="0" err="1">
                <a:solidFill>
                  <a:srgbClr val="002060"/>
                </a:solidFill>
              </a:rPr>
              <a:t>dieciocho</a:t>
            </a:r>
            <a:endParaRPr lang="en-US" sz="2400" dirty="0">
              <a:solidFill>
                <a:srgbClr val="002060"/>
              </a:solidFill>
            </a:endParaRPr>
          </a:p>
        </p:txBody>
      </p:sp>
      <p:sp>
        <p:nvSpPr>
          <p:cNvPr id="28" name="TextBox 27"/>
          <p:cNvSpPr txBox="1"/>
          <p:nvPr/>
        </p:nvSpPr>
        <p:spPr>
          <a:xfrm>
            <a:off x="2692400" y="2844800"/>
            <a:ext cx="2302933" cy="461665"/>
          </a:xfrm>
          <a:prstGeom prst="rect">
            <a:avLst/>
          </a:prstGeom>
          <a:noFill/>
        </p:spPr>
        <p:txBody>
          <a:bodyPr wrap="square" rtlCol="0">
            <a:spAutoFit/>
          </a:bodyPr>
          <a:lstStyle/>
          <a:p>
            <a:pPr algn="l"/>
            <a:r>
              <a:rPr lang="en-US" sz="2400" dirty="0" err="1">
                <a:solidFill>
                  <a:srgbClr val="002060"/>
                </a:solidFill>
              </a:rPr>
              <a:t>veinticinco</a:t>
            </a:r>
            <a:endParaRPr lang="en-US" sz="2400" dirty="0">
              <a:solidFill>
                <a:srgbClr val="002060"/>
              </a:solidFill>
            </a:endParaRPr>
          </a:p>
        </p:txBody>
      </p:sp>
      <p:sp>
        <p:nvSpPr>
          <p:cNvPr id="29" name="TextBox 28"/>
          <p:cNvSpPr txBox="1"/>
          <p:nvPr/>
        </p:nvSpPr>
        <p:spPr>
          <a:xfrm>
            <a:off x="2658535" y="3606800"/>
            <a:ext cx="2116666" cy="461665"/>
          </a:xfrm>
          <a:prstGeom prst="rect">
            <a:avLst/>
          </a:prstGeom>
          <a:noFill/>
        </p:spPr>
        <p:txBody>
          <a:bodyPr wrap="square" rtlCol="0">
            <a:spAutoFit/>
          </a:bodyPr>
          <a:lstStyle/>
          <a:p>
            <a:pPr algn="l"/>
            <a:r>
              <a:rPr lang="en-US" sz="2400" dirty="0" err="1">
                <a:solidFill>
                  <a:srgbClr val="002060"/>
                </a:solidFill>
              </a:rPr>
              <a:t>veintidós</a:t>
            </a:r>
            <a:endParaRPr lang="en-US" sz="2400" dirty="0">
              <a:solidFill>
                <a:srgbClr val="002060"/>
              </a:solidFill>
            </a:endParaRPr>
          </a:p>
        </p:txBody>
      </p:sp>
      <p:sp>
        <p:nvSpPr>
          <p:cNvPr id="30" name="TextBox 29"/>
          <p:cNvSpPr txBox="1"/>
          <p:nvPr/>
        </p:nvSpPr>
        <p:spPr>
          <a:xfrm>
            <a:off x="2641601" y="4453467"/>
            <a:ext cx="2099733" cy="474134"/>
          </a:xfrm>
          <a:prstGeom prst="rect">
            <a:avLst/>
          </a:prstGeom>
          <a:noFill/>
        </p:spPr>
        <p:txBody>
          <a:bodyPr wrap="square" rtlCol="0">
            <a:spAutoFit/>
          </a:bodyPr>
          <a:lstStyle/>
          <a:p>
            <a:pPr algn="l"/>
            <a:r>
              <a:rPr lang="en-US" sz="2400" dirty="0" err="1">
                <a:solidFill>
                  <a:srgbClr val="002060"/>
                </a:solidFill>
              </a:rPr>
              <a:t>diecisiete</a:t>
            </a:r>
            <a:endParaRPr lang="en-US" sz="2400" dirty="0">
              <a:solidFill>
                <a:srgbClr val="002060"/>
              </a:solidFill>
            </a:endParaRPr>
          </a:p>
        </p:txBody>
      </p:sp>
      <p:sp>
        <p:nvSpPr>
          <p:cNvPr id="31" name="TextBox 30"/>
          <p:cNvSpPr txBox="1"/>
          <p:nvPr/>
        </p:nvSpPr>
        <p:spPr>
          <a:xfrm>
            <a:off x="2607734" y="5249333"/>
            <a:ext cx="2370666" cy="457200"/>
          </a:xfrm>
          <a:prstGeom prst="rect">
            <a:avLst/>
          </a:prstGeom>
          <a:noFill/>
        </p:spPr>
        <p:txBody>
          <a:bodyPr wrap="square" rtlCol="0">
            <a:spAutoFit/>
          </a:bodyPr>
          <a:lstStyle/>
          <a:p>
            <a:pPr algn="l"/>
            <a:r>
              <a:rPr lang="en-US" sz="2400" dirty="0" err="1">
                <a:solidFill>
                  <a:srgbClr val="002060"/>
                </a:solidFill>
              </a:rPr>
              <a:t>veintinueve</a:t>
            </a:r>
            <a:endParaRPr lang="en-US" sz="2400" dirty="0">
              <a:solidFill>
                <a:srgbClr val="002060"/>
              </a:solidFill>
            </a:endParaRPr>
          </a:p>
        </p:txBody>
      </p:sp>
      <p:sp>
        <p:nvSpPr>
          <p:cNvPr id="32" name="TextBox 31"/>
          <p:cNvSpPr txBox="1"/>
          <p:nvPr/>
        </p:nvSpPr>
        <p:spPr>
          <a:xfrm>
            <a:off x="7738533" y="1981200"/>
            <a:ext cx="1998133" cy="461665"/>
          </a:xfrm>
          <a:prstGeom prst="rect">
            <a:avLst/>
          </a:prstGeom>
          <a:noFill/>
        </p:spPr>
        <p:txBody>
          <a:bodyPr wrap="square" rtlCol="0">
            <a:spAutoFit/>
          </a:bodyPr>
          <a:lstStyle/>
          <a:p>
            <a:pPr algn="l"/>
            <a:r>
              <a:rPr lang="en-US" sz="2400" dirty="0" err="1">
                <a:solidFill>
                  <a:srgbClr val="002060"/>
                </a:solidFill>
              </a:rPr>
              <a:t>dieciséis</a:t>
            </a:r>
            <a:endParaRPr lang="en-US" sz="2400" dirty="0">
              <a:solidFill>
                <a:srgbClr val="002060"/>
              </a:solidFill>
            </a:endParaRPr>
          </a:p>
        </p:txBody>
      </p:sp>
      <p:sp>
        <p:nvSpPr>
          <p:cNvPr id="33" name="TextBox 32"/>
          <p:cNvSpPr txBox="1"/>
          <p:nvPr/>
        </p:nvSpPr>
        <p:spPr>
          <a:xfrm>
            <a:off x="7721600" y="2777067"/>
            <a:ext cx="2319867" cy="461665"/>
          </a:xfrm>
          <a:prstGeom prst="rect">
            <a:avLst/>
          </a:prstGeom>
          <a:noFill/>
        </p:spPr>
        <p:txBody>
          <a:bodyPr wrap="square" rtlCol="0">
            <a:spAutoFit/>
          </a:bodyPr>
          <a:lstStyle/>
          <a:p>
            <a:pPr algn="l"/>
            <a:r>
              <a:rPr lang="en-US" sz="2400" dirty="0" err="1">
                <a:solidFill>
                  <a:srgbClr val="002060"/>
                </a:solidFill>
              </a:rPr>
              <a:t>veintitrés</a:t>
            </a:r>
            <a:endParaRPr lang="en-US" sz="2400" dirty="0">
              <a:solidFill>
                <a:srgbClr val="002060"/>
              </a:solidFill>
            </a:endParaRPr>
          </a:p>
        </p:txBody>
      </p:sp>
      <p:sp>
        <p:nvSpPr>
          <p:cNvPr id="34" name="TextBox 33"/>
          <p:cNvSpPr txBox="1"/>
          <p:nvPr/>
        </p:nvSpPr>
        <p:spPr>
          <a:xfrm>
            <a:off x="7704668" y="3657600"/>
            <a:ext cx="1845734" cy="461665"/>
          </a:xfrm>
          <a:prstGeom prst="rect">
            <a:avLst/>
          </a:prstGeom>
          <a:noFill/>
        </p:spPr>
        <p:txBody>
          <a:bodyPr wrap="square" rtlCol="0">
            <a:spAutoFit/>
          </a:bodyPr>
          <a:lstStyle/>
          <a:p>
            <a:pPr algn="l"/>
            <a:r>
              <a:rPr lang="en-US" sz="2400" dirty="0" err="1">
                <a:solidFill>
                  <a:srgbClr val="002060"/>
                </a:solidFill>
              </a:rPr>
              <a:t>catorce</a:t>
            </a:r>
            <a:endParaRPr lang="en-US" sz="2400" dirty="0">
              <a:solidFill>
                <a:srgbClr val="002060"/>
              </a:solidFill>
            </a:endParaRPr>
          </a:p>
        </p:txBody>
      </p:sp>
      <p:sp>
        <p:nvSpPr>
          <p:cNvPr id="35" name="TextBox 34"/>
          <p:cNvSpPr txBox="1"/>
          <p:nvPr/>
        </p:nvSpPr>
        <p:spPr>
          <a:xfrm>
            <a:off x="7721600" y="4436533"/>
            <a:ext cx="1727200" cy="461665"/>
          </a:xfrm>
          <a:prstGeom prst="rect">
            <a:avLst/>
          </a:prstGeom>
          <a:noFill/>
        </p:spPr>
        <p:txBody>
          <a:bodyPr wrap="square" rtlCol="0">
            <a:spAutoFit/>
          </a:bodyPr>
          <a:lstStyle/>
          <a:p>
            <a:pPr algn="l"/>
            <a:r>
              <a:rPr lang="en-US" sz="2400" dirty="0" err="1">
                <a:solidFill>
                  <a:srgbClr val="002060"/>
                </a:solidFill>
              </a:rPr>
              <a:t>veintiséis</a:t>
            </a:r>
            <a:endParaRPr lang="en-US" sz="2400" dirty="0">
              <a:solidFill>
                <a:srgbClr val="002060"/>
              </a:solidFill>
            </a:endParaRPr>
          </a:p>
        </p:txBody>
      </p:sp>
      <p:sp>
        <p:nvSpPr>
          <p:cNvPr id="36" name="TextBox 35"/>
          <p:cNvSpPr txBox="1"/>
          <p:nvPr/>
        </p:nvSpPr>
        <p:spPr>
          <a:xfrm>
            <a:off x="7721600" y="5249333"/>
            <a:ext cx="2048933" cy="461665"/>
          </a:xfrm>
          <a:prstGeom prst="rect">
            <a:avLst/>
          </a:prstGeom>
          <a:noFill/>
        </p:spPr>
        <p:txBody>
          <a:bodyPr wrap="square" rtlCol="0">
            <a:spAutoFit/>
          </a:bodyPr>
          <a:lstStyle/>
          <a:p>
            <a:pPr algn="l"/>
            <a:r>
              <a:rPr lang="en-US" sz="2400">
                <a:solidFill>
                  <a:srgbClr val="002060"/>
                </a:solidFill>
              </a:rPr>
              <a:t>veintiún</a:t>
            </a:r>
            <a:endParaRPr lang="en-US" sz="2400" dirty="0">
              <a:solidFill>
                <a:srgbClr val="002060"/>
              </a:solidFill>
            </a:endParaRPr>
          </a:p>
        </p:txBody>
      </p:sp>
    </p:spTree>
    <p:extLst>
      <p:ext uri="{BB962C8B-B14F-4D97-AF65-F5344CB8AC3E}">
        <p14:creationId xmlns:p14="http://schemas.microsoft.com/office/powerpoint/2010/main" val="319809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6"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5">
            <a:extLst>
              <a:ext uri="{FF2B5EF4-FFF2-40B4-BE49-F238E27FC236}">
                <a16:creationId xmlns:a16="http://schemas.microsoft.com/office/drawing/2014/main" id="{E37467D7-CF1B-4311-A9FA-0C82EEE3CC7D}"/>
              </a:ext>
            </a:extLst>
          </p:cNvPr>
          <p:cNvSpPr/>
          <p:nvPr/>
        </p:nvSpPr>
        <p:spPr>
          <a:xfrm>
            <a:off x="9574382" y="1930451"/>
            <a:ext cx="2571317" cy="2072262"/>
          </a:xfrm>
          <a:prstGeom prst="wedgeRectCallout">
            <a:avLst>
              <a:gd name="adj1" fmla="val -56881"/>
              <a:gd name="adj2" fmla="val 26860"/>
            </a:avLst>
          </a:prstGeom>
          <a:solidFill>
            <a:srgbClr val="EE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213382" y="1529503"/>
            <a:ext cx="11051822" cy="865878"/>
          </a:xfrm>
          <a:prstGeom prst="rect">
            <a:avLst/>
          </a:prstGeom>
        </p:spPr>
        <p:txBody>
          <a:bodyPr wrap="square">
            <a:spAutoFit/>
          </a:bodyPr>
          <a:lstStyle/>
          <a:p>
            <a:pPr>
              <a:lnSpc>
                <a:spcPct val="120000"/>
              </a:lnSpc>
            </a:pPr>
            <a:r>
              <a:rPr lang="en-US" sz="2200" dirty="0">
                <a:solidFill>
                  <a:srgbClr val="002060"/>
                </a:solidFill>
              </a:rPr>
              <a:t>To talk about ‘I’ for completed events in the past with -</a:t>
            </a:r>
            <a:r>
              <a:rPr lang="en-US" sz="2200" dirty="0" err="1">
                <a:solidFill>
                  <a:srgbClr val="002060"/>
                </a:solidFill>
              </a:rPr>
              <a:t>ar</a:t>
            </a:r>
            <a:r>
              <a:rPr lang="en-US" sz="2200" dirty="0">
                <a:solidFill>
                  <a:srgbClr val="002060"/>
                </a:solidFill>
              </a:rPr>
              <a:t> verbs, remove ‘-</a:t>
            </a:r>
            <a:r>
              <a:rPr lang="en-US" sz="2200" dirty="0" err="1">
                <a:solidFill>
                  <a:srgbClr val="002060"/>
                </a:solidFill>
              </a:rPr>
              <a:t>ar</a:t>
            </a:r>
            <a:r>
              <a:rPr lang="en-US" sz="2200" dirty="0">
                <a:solidFill>
                  <a:srgbClr val="002060"/>
                </a:solidFill>
              </a:rPr>
              <a:t>’ and add ____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39131"/>
            <a:ext cx="6649156" cy="867128"/>
          </a:xfrm>
          <a:prstGeom prst="rect">
            <a:avLst/>
          </a:prstGeom>
        </p:spPr>
      </p:pic>
      <p:sp>
        <p:nvSpPr>
          <p:cNvPr id="2" name="Title 1"/>
          <p:cNvSpPr>
            <a:spLocks noGrp="1"/>
          </p:cNvSpPr>
          <p:nvPr>
            <p:ph type="title"/>
          </p:nvPr>
        </p:nvSpPr>
        <p:spPr>
          <a:xfrm>
            <a:off x="180000" y="239606"/>
            <a:ext cx="6036733" cy="715228"/>
          </a:xfrm>
        </p:spPr>
        <p:txBody>
          <a:bodyPr>
            <a:normAutofit fontScale="90000"/>
          </a:bodyPr>
          <a:lstStyle/>
          <a:p>
            <a:pPr>
              <a:lnSpc>
                <a:spcPct val="100000"/>
              </a:lnSpc>
            </a:pPr>
            <a:r>
              <a:rPr lang="en-GB" sz="2400" b="1" dirty="0">
                <a:solidFill>
                  <a:schemeClr val="bg1"/>
                </a:solidFill>
              </a:rPr>
              <a:t>Spelling changes for –</a:t>
            </a:r>
            <a:r>
              <a:rPr lang="en-GB" sz="2400" b="1" dirty="0" err="1">
                <a:solidFill>
                  <a:schemeClr val="bg1"/>
                </a:solidFill>
              </a:rPr>
              <a:t>ar</a:t>
            </a:r>
            <a:r>
              <a:rPr lang="en-GB" sz="2400" b="1" dirty="0">
                <a:solidFill>
                  <a:schemeClr val="bg1"/>
                </a:solidFill>
              </a:rPr>
              <a:t> verbs in the </a:t>
            </a:r>
            <a:r>
              <a:rPr lang="en-GB" sz="2400" b="1" dirty="0" err="1">
                <a:solidFill>
                  <a:schemeClr val="bg1"/>
                </a:solidFill>
              </a:rPr>
              <a:t>preterite</a:t>
            </a:r>
            <a:r>
              <a:rPr lang="en-GB" sz="2400" b="1" dirty="0">
                <a:solidFill>
                  <a:schemeClr val="bg1"/>
                </a:solidFill>
              </a:rPr>
              <a:t>: using the verb ending </a:t>
            </a:r>
            <a:r>
              <a:rPr lang="en-GB" sz="2400" b="1">
                <a:solidFill>
                  <a:schemeClr val="bg1"/>
                </a:solidFill>
              </a:rPr>
              <a:t>‘-qué’</a:t>
            </a:r>
            <a:endParaRPr lang="en-US" dirty="0"/>
          </a:p>
        </p:txBody>
      </p:sp>
      <p:cxnSp>
        <p:nvCxnSpPr>
          <p:cNvPr id="5" name="Straight Arrow Connector 4"/>
          <p:cNvCxnSpPr/>
          <p:nvPr/>
        </p:nvCxnSpPr>
        <p:spPr>
          <a:xfrm>
            <a:off x="2745879" y="2644626"/>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877099" y="2434907"/>
            <a:ext cx="952052" cy="430887"/>
          </a:xfrm>
          <a:prstGeom prst="rect">
            <a:avLst/>
          </a:prstGeom>
        </p:spPr>
        <p:txBody>
          <a:bodyPr wrap="square">
            <a:spAutoFit/>
          </a:bodyPr>
          <a:lstStyle/>
          <a:p>
            <a:r>
              <a:rPr lang="en-US" sz="2200" b="1">
                <a:solidFill>
                  <a:schemeClr val="accent1">
                    <a:lumMod val="50000"/>
                  </a:schemeClr>
                </a:solidFill>
              </a:rPr>
              <a:t>tir</a:t>
            </a:r>
            <a:r>
              <a:rPr lang="en-US" sz="2200" b="1">
                <a:solidFill>
                  <a:srgbClr val="EE6000"/>
                </a:solidFill>
              </a:rPr>
              <a:t>ar</a:t>
            </a:r>
            <a:endParaRPr lang="en-GB" sz="2200" b="1" i="1">
              <a:solidFill>
                <a:schemeClr val="accent1">
                  <a:lumMod val="50000"/>
                </a:schemeClr>
              </a:solidFill>
            </a:endParaRPr>
          </a:p>
        </p:txBody>
      </p:sp>
      <p:sp>
        <p:nvSpPr>
          <p:cNvPr id="11" name="Rectangle 10"/>
          <p:cNvSpPr/>
          <p:nvPr/>
        </p:nvSpPr>
        <p:spPr>
          <a:xfrm>
            <a:off x="3650507" y="2446696"/>
            <a:ext cx="604653" cy="430887"/>
          </a:xfrm>
          <a:prstGeom prst="rect">
            <a:avLst/>
          </a:prstGeom>
        </p:spPr>
        <p:txBody>
          <a:bodyPr wrap="none">
            <a:spAutoFit/>
          </a:bodyPr>
          <a:lstStyle/>
          <a:p>
            <a:r>
              <a:rPr lang="en-US" sz="2200" b="1">
                <a:solidFill>
                  <a:schemeClr val="accent5">
                    <a:lumMod val="50000"/>
                  </a:schemeClr>
                </a:solidFill>
              </a:rPr>
              <a:t>tir</a:t>
            </a:r>
            <a:r>
              <a:rPr lang="en-US" sz="2200" b="1">
                <a:solidFill>
                  <a:srgbClr val="FF6600"/>
                </a:solidFill>
              </a:rPr>
              <a:t>é</a:t>
            </a:r>
            <a:endParaRPr lang="en-GB" sz="2200" b="1"/>
          </a:p>
        </p:txBody>
      </p:sp>
      <p:sp>
        <p:nvSpPr>
          <p:cNvPr id="12" name="Rectangle 11"/>
          <p:cNvSpPr/>
          <p:nvPr/>
        </p:nvSpPr>
        <p:spPr>
          <a:xfrm>
            <a:off x="3437621" y="2786365"/>
            <a:ext cx="1202573" cy="400110"/>
          </a:xfrm>
          <a:prstGeom prst="rect">
            <a:avLst/>
          </a:prstGeom>
        </p:spPr>
        <p:txBody>
          <a:bodyPr wrap="none">
            <a:spAutoFit/>
          </a:bodyPr>
          <a:lstStyle/>
          <a:p>
            <a:r>
              <a:rPr lang="en-US" sz="2000" i="1">
                <a:solidFill>
                  <a:schemeClr val="accent5">
                    <a:lumMod val="50000"/>
                  </a:schemeClr>
                </a:solidFill>
              </a:rPr>
              <a:t>(I threw)</a:t>
            </a:r>
            <a:endParaRPr lang="en-GB" sz="2000" i="1"/>
          </a:p>
        </p:txBody>
      </p:sp>
      <p:sp>
        <p:nvSpPr>
          <p:cNvPr id="18" name="Rectangle 17"/>
          <p:cNvSpPr/>
          <p:nvPr/>
        </p:nvSpPr>
        <p:spPr>
          <a:xfrm>
            <a:off x="8143578" y="2454347"/>
            <a:ext cx="1072730" cy="430887"/>
          </a:xfrm>
          <a:prstGeom prst="rect">
            <a:avLst/>
          </a:prstGeom>
        </p:spPr>
        <p:txBody>
          <a:bodyPr wrap="none">
            <a:spAutoFit/>
          </a:bodyPr>
          <a:lstStyle/>
          <a:p>
            <a:r>
              <a:rPr lang="en-US" sz="2200" b="1">
                <a:solidFill>
                  <a:schemeClr val="accent5">
                    <a:lumMod val="50000"/>
                  </a:schemeClr>
                </a:solidFill>
              </a:rPr>
              <a:t>regal</a:t>
            </a:r>
            <a:r>
              <a:rPr lang="en-US" sz="2200" b="1">
                <a:solidFill>
                  <a:srgbClr val="FF6600"/>
                </a:solidFill>
              </a:rPr>
              <a:t>é</a:t>
            </a:r>
            <a:endParaRPr lang="en-GB" sz="2200" b="1"/>
          </a:p>
        </p:txBody>
      </p:sp>
      <p:sp>
        <p:nvSpPr>
          <p:cNvPr id="19" name="Rectangle 18"/>
          <p:cNvSpPr/>
          <p:nvPr/>
        </p:nvSpPr>
        <p:spPr>
          <a:xfrm>
            <a:off x="3979157" y="4165213"/>
            <a:ext cx="1189749" cy="430887"/>
          </a:xfrm>
          <a:prstGeom prst="rect">
            <a:avLst/>
          </a:prstGeom>
        </p:spPr>
        <p:txBody>
          <a:bodyPr wrap="none">
            <a:spAutoFit/>
          </a:bodyPr>
          <a:lstStyle/>
          <a:p>
            <a:r>
              <a:rPr lang="en-US" sz="2200" b="1">
                <a:solidFill>
                  <a:schemeClr val="accent5">
                    <a:lumMod val="50000"/>
                  </a:schemeClr>
                </a:solidFill>
              </a:rPr>
              <a:t> sa</a:t>
            </a:r>
            <a:r>
              <a:rPr lang="en-US" sz="2200" b="1">
                <a:solidFill>
                  <a:srgbClr val="FF6600"/>
                </a:solidFill>
              </a:rPr>
              <a:t>qué</a:t>
            </a:r>
            <a:r>
              <a:rPr lang="en-US" sz="2200" b="1">
                <a:solidFill>
                  <a:schemeClr val="accent5">
                    <a:lumMod val="50000"/>
                  </a:schemeClr>
                </a:solidFill>
              </a:rPr>
              <a:t> </a:t>
            </a:r>
            <a:endParaRPr lang="en-GB" sz="2200" b="1"/>
          </a:p>
        </p:txBody>
      </p:sp>
      <p:sp>
        <p:nvSpPr>
          <p:cNvPr id="20" name="Rectangle 19"/>
          <p:cNvSpPr/>
          <p:nvPr/>
        </p:nvSpPr>
        <p:spPr>
          <a:xfrm>
            <a:off x="8819216" y="4176460"/>
            <a:ext cx="1204176" cy="430887"/>
          </a:xfrm>
          <a:prstGeom prst="rect">
            <a:avLst/>
          </a:prstGeom>
        </p:spPr>
        <p:txBody>
          <a:bodyPr wrap="none">
            <a:spAutoFit/>
          </a:bodyPr>
          <a:lstStyle/>
          <a:p>
            <a:r>
              <a:rPr lang="en-US" sz="2200" b="1">
                <a:solidFill>
                  <a:schemeClr val="accent5">
                    <a:lumMod val="50000"/>
                  </a:schemeClr>
                </a:solidFill>
              </a:rPr>
              <a:t>bus</a:t>
            </a:r>
            <a:r>
              <a:rPr lang="en-US" sz="2200" b="1">
                <a:solidFill>
                  <a:srgbClr val="FF6600"/>
                </a:solidFill>
              </a:rPr>
              <a:t>qué</a:t>
            </a:r>
            <a:endParaRPr lang="en-GB" sz="2200" b="1"/>
          </a:p>
        </p:txBody>
      </p:sp>
      <p:sp>
        <p:nvSpPr>
          <p:cNvPr id="21" name="Rectangle 20"/>
          <p:cNvSpPr/>
          <p:nvPr/>
        </p:nvSpPr>
        <p:spPr>
          <a:xfrm>
            <a:off x="3783492" y="4494369"/>
            <a:ext cx="1534394" cy="400110"/>
          </a:xfrm>
          <a:prstGeom prst="rect">
            <a:avLst/>
          </a:prstGeom>
        </p:spPr>
        <p:txBody>
          <a:bodyPr wrap="none">
            <a:spAutoFit/>
          </a:bodyPr>
          <a:lstStyle/>
          <a:p>
            <a:r>
              <a:rPr lang="en-US" sz="2000" i="1">
                <a:solidFill>
                  <a:schemeClr val="accent5">
                    <a:lumMod val="50000"/>
                  </a:schemeClr>
                </a:solidFill>
              </a:rPr>
              <a:t>(I took out)</a:t>
            </a:r>
            <a:endParaRPr lang="en-GB" sz="2000" i="1"/>
          </a:p>
        </p:txBody>
      </p:sp>
      <p:sp>
        <p:nvSpPr>
          <p:cNvPr id="22" name="Rectangle 21"/>
          <p:cNvSpPr/>
          <p:nvPr/>
        </p:nvSpPr>
        <p:spPr>
          <a:xfrm>
            <a:off x="8646492" y="4494369"/>
            <a:ext cx="1757212" cy="400110"/>
          </a:xfrm>
          <a:prstGeom prst="rect">
            <a:avLst/>
          </a:prstGeom>
        </p:spPr>
        <p:txBody>
          <a:bodyPr wrap="none">
            <a:spAutoFit/>
          </a:bodyPr>
          <a:lstStyle/>
          <a:p>
            <a:r>
              <a:rPr lang="en-US" sz="2000" i="1">
                <a:solidFill>
                  <a:schemeClr val="accent5">
                    <a:lumMod val="50000"/>
                  </a:schemeClr>
                </a:solidFill>
              </a:rPr>
              <a:t>(I looked for)</a:t>
            </a:r>
            <a:endParaRPr lang="en-GB" sz="2000" i="1"/>
          </a:p>
        </p:txBody>
      </p:sp>
      <p:sp>
        <p:nvSpPr>
          <p:cNvPr id="24" name="Rectangle 23"/>
          <p:cNvSpPr/>
          <p:nvPr/>
        </p:nvSpPr>
        <p:spPr>
          <a:xfrm>
            <a:off x="6483040" y="4502207"/>
            <a:ext cx="1611339" cy="400110"/>
          </a:xfrm>
          <a:prstGeom prst="rect">
            <a:avLst/>
          </a:prstGeom>
        </p:spPr>
        <p:txBody>
          <a:bodyPr wrap="none">
            <a:spAutoFit/>
          </a:bodyPr>
          <a:lstStyle/>
          <a:p>
            <a:r>
              <a:rPr lang="en-US" sz="2000" i="1">
                <a:solidFill>
                  <a:schemeClr val="accent5">
                    <a:lumMod val="50000"/>
                  </a:schemeClr>
                </a:solidFill>
              </a:rPr>
              <a:t>(to look for)</a:t>
            </a:r>
            <a:endParaRPr lang="en-GB" sz="2000" i="1"/>
          </a:p>
        </p:txBody>
      </p:sp>
      <p:sp>
        <p:nvSpPr>
          <p:cNvPr id="26" name="Rectangle 25"/>
          <p:cNvSpPr/>
          <p:nvPr/>
        </p:nvSpPr>
        <p:spPr>
          <a:xfrm>
            <a:off x="6729903" y="4164850"/>
            <a:ext cx="1117614" cy="430887"/>
          </a:xfrm>
          <a:prstGeom prst="rect">
            <a:avLst/>
          </a:prstGeom>
        </p:spPr>
        <p:txBody>
          <a:bodyPr wrap="none">
            <a:spAutoFit/>
          </a:bodyPr>
          <a:lstStyle/>
          <a:p>
            <a:r>
              <a:rPr lang="en-US" sz="2200" b="1">
                <a:solidFill>
                  <a:schemeClr val="accent5">
                    <a:lumMod val="50000"/>
                  </a:schemeClr>
                </a:solidFill>
              </a:rPr>
              <a:t>bus</a:t>
            </a:r>
            <a:r>
              <a:rPr lang="en-US" sz="2200" b="1">
                <a:solidFill>
                  <a:srgbClr val="FF6600"/>
                </a:solidFill>
              </a:rPr>
              <a:t>car</a:t>
            </a:r>
            <a:endParaRPr lang="en-GB" sz="2200" b="1"/>
          </a:p>
        </p:txBody>
      </p:sp>
      <p:sp>
        <p:nvSpPr>
          <p:cNvPr id="27" name="Rectangle 26"/>
          <p:cNvSpPr/>
          <p:nvPr/>
        </p:nvSpPr>
        <p:spPr>
          <a:xfrm>
            <a:off x="1517673" y="4507945"/>
            <a:ext cx="1806905" cy="400110"/>
          </a:xfrm>
          <a:prstGeom prst="rect">
            <a:avLst/>
          </a:prstGeom>
        </p:spPr>
        <p:txBody>
          <a:bodyPr wrap="none">
            <a:spAutoFit/>
          </a:bodyPr>
          <a:lstStyle/>
          <a:p>
            <a:r>
              <a:rPr lang="en-US" sz="2000" i="1">
                <a:solidFill>
                  <a:schemeClr val="accent1">
                    <a:lumMod val="50000"/>
                  </a:schemeClr>
                </a:solidFill>
              </a:rPr>
              <a:t>(to take out) </a:t>
            </a:r>
            <a:endParaRPr lang="en-GB" sz="2000"/>
          </a:p>
        </p:txBody>
      </p:sp>
      <p:sp>
        <p:nvSpPr>
          <p:cNvPr id="28" name="Rectangle 27"/>
          <p:cNvSpPr/>
          <p:nvPr/>
        </p:nvSpPr>
        <p:spPr>
          <a:xfrm>
            <a:off x="1887998" y="4176461"/>
            <a:ext cx="1107996" cy="430887"/>
          </a:xfrm>
          <a:prstGeom prst="rect">
            <a:avLst/>
          </a:prstGeom>
        </p:spPr>
        <p:txBody>
          <a:bodyPr wrap="none">
            <a:spAutoFit/>
          </a:bodyPr>
          <a:lstStyle/>
          <a:p>
            <a:r>
              <a:rPr lang="en-US" sz="2200" b="1">
                <a:solidFill>
                  <a:schemeClr val="accent5">
                    <a:lumMod val="50000"/>
                  </a:schemeClr>
                </a:solidFill>
              </a:rPr>
              <a:t>sa</a:t>
            </a:r>
            <a:r>
              <a:rPr lang="en-US" sz="2200" b="1">
                <a:solidFill>
                  <a:srgbClr val="FF6600"/>
                </a:solidFill>
              </a:rPr>
              <a:t>car </a:t>
            </a:r>
            <a:r>
              <a:rPr lang="en-US" sz="2200" b="1">
                <a:solidFill>
                  <a:schemeClr val="accent5">
                    <a:lumMod val="50000"/>
                  </a:schemeClr>
                </a:solidFill>
              </a:rPr>
              <a:t>	</a:t>
            </a:r>
            <a:endParaRPr lang="en-GB" sz="2200" b="1"/>
          </a:p>
        </p:txBody>
      </p:sp>
      <p:sp>
        <p:nvSpPr>
          <p:cNvPr id="29" name="Rectangle 28"/>
          <p:cNvSpPr/>
          <p:nvPr/>
        </p:nvSpPr>
        <p:spPr>
          <a:xfrm>
            <a:off x="5883898" y="2450468"/>
            <a:ext cx="1167307" cy="430887"/>
          </a:xfrm>
          <a:prstGeom prst="rect">
            <a:avLst/>
          </a:prstGeom>
        </p:spPr>
        <p:txBody>
          <a:bodyPr wrap="none">
            <a:spAutoFit/>
          </a:bodyPr>
          <a:lstStyle/>
          <a:p>
            <a:r>
              <a:rPr lang="en-US" sz="2200" b="1">
                <a:solidFill>
                  <a:schemeClr val="accent5">
                    <a:lumMod val="50000"/>
                  </a:schemeClr>
                </a:solidFill>
              </a:rPr>
              <a:t>regal</a:t>
            </a:r>
            <a:r>
              <a:rPr lang="en-US" sz="2200" b="1">
                <a:solidFill>
                  <a:srgbClr val="FF6600"/>
                </a:solidFill>
              </a:rPr>
              <a:t>ar</a:t>
            </a:r>
            <a:endParaRPr lang="en-GB" sz="2200" b="1"/>
          </a:p>
        </p:txBody>
      </p:sp>
      <p:sp>
        <p:nvSpPr>
          <p:cNvPr id="30" name="Rectangle 29"/>
          <p:cNvSpPr/>
          <p:nvPr/>
        </p:nvSpPr>
        <p:spPr>
          <a:xfrm>
            <a:off x="199729" y="2555940"/>
            <a:ext cx="1539204" cy="430887"/>
          </a:xfrm>
          <a:prstGeom prst="rect">
            <a:avLst/>
          </a:prstGeom>
        </p:spPr>
        <p:txBody>
          <a:bodyPr wrap="none">
            <a:spAutoFit/>
          </a:bodyPr>
          <a:lstStyle/>
          <a:p>
            <a:r>
              <a:rPr lang="en-US" sz="2200">
                <a:solidFill>
                  <a:schemeClr val="accent5">
                    <a:lumMod val="50000"/>
                  </a:schemeClr>
                </a:solidFill>
              </a:rPr>
              <a:t>Ejemplos: </a:t>
            </a:r>
            <a:endParaRPr lang="en-GB" sz="2200"/>
          </a:p>
        </p:txBody>
      </p:sp>
      <p:sp>
        <p:nvSpPr>
          <p:cNvPr id="31" name="Rectangle 30"/>
          <p:cNvSpPr/>
          <p:nvPr/>
        </p:nvSpPr>
        <p:spPr>
          <a:xfrm>
            <a:off x="180000" y="1030905"/>
            <a:ext cx="6526146" cy="459613"/>
          </a:xfrm>
          <a:prstGeom prst="rect">
            <a:avLst/>
          </a:prstGeom>
        </p:spPr>
        <p:txBody>
          <a:bodyPr wrap="none">
            <a:spAutoFit/>
          </a:bodyPr>
          <a:lstStyle/>
          <a:p>
            <a:pPr>
              <a:lnSpc>
                <a:spcPct val="120000"/>
              </a:lnSpc>
            </a:pPr>
            <a:r>
              <a:rPr lang="en-US" sz="2200">
                <a:solidFill>
                  <a:srgbClr val="002060"/>
                </a:solidFill>
              </a:rPr>
              <a:t>As you know, some verbs in Spanish end in –ar.</a:t>
            </a:r>
          </a:p>
        </p:txBody>
      </p:sp>
      <p:sp>
        <p:nvSpPr>
          <p:cNvPr id="33" name="Rectangle 32"/>
          <p:cNvSpPr/>
          <p:nvPr/>
        </p:nvSpPr>
        <p:spPr>
          <a:xfrm>
            <a:off x="199729" y="3336247"/>
            <a:ext cx="9866434" cy="430887"/>
          </a:xfrm>
          <a:prstGeom prst="rect">
            <a:avLst/>
          </a:prstGeom>
        </p:spPr>
        <p:txBody>
          <a:bodyPr wrap="square">
            <a:spAutoFit/>
          </a:bodyPr>
          <a:lstStyle/>
          <a:p>
            <a:r>
              <a:rPr lang="en-US" sz="2200">
                <a:solidFill>
                  <a:srgbClr val="002060"/>
                </a:solidFill>
              </a:rPr>
              <a:t>However, for –ar verbs ending in ‘-</a:t>
            </a:r>
            <a:r>
              <a:rPr lang="en-US" sz="2200" b="1">
                <a:solidFill>
                  <a:srgbClr val="002060"/>
                </a:solidFill>
              </a:rPr>
              <a:t>car</a:t>
            </a:r>
            <a:r>
              <a:rPr lang="en-US" sz="2200">
                <a:solidFill>
                  <a:srgbClr val="002060"/>
                </a:solidFill>
              </a:rPr>
              <a:t>’, remove –car and add </a:t>
            </a:r>
            <a:r>
              <a:rPr lang="en-US" sz="2200" b="1">
                <a:solidFill>
                  <a:srgbClr val="002060"/>
                </a:solidFill>
              </a:rPr>
              <a:t>–qué</a:t>
            </a:r>
            <a:r>
              <a:rPr lang="en-US" sz="2200">
                <a:solidFill>
                  <a:srgbClr val="002060"/>
                </a:solidFill>
              </a:rPr>
              <a:t>.</a:t>
            </a:r>
            <a:endParaRPr lang="en-US" sz="2200" dirty="0">
              <a:solidFill>
                <a:srgbClr val="002060"/>
              </a:solidFill>
            </a:endParaRPr>
          </a:p>
        </p:txBody>
      </p:sp>
      <p:sp>
        <p:nvSpPr>
          <p:cNvPr id="34" name="Rectangle 33"/>
          <p:cNvSpPr/>
          <p:nvPr/>
        </p:nvSpPr>
        <p:spPr>
          <a:xfrm>
            <a:off x="213382" y="4172900"/>
            <a:ext cx="1539204" cy="430887"/>
          </a:xfrm>
          <a:prstGeom prst="rect">
            <a:avLst/>
          </a:prstGeom>
        </p:spPr>
        <p:txBody>
          <a:bodyPr wrap="none">
            <a:spAutoFit/>
          </a:bodyPr>
          <a:lstStyle/>
          <a:p>
            <a:r>
              <a:rPr lang="en-US" sz="2200">
                <a:solidFill>
                  <a:srgbClr val="002060"/>
                </a:solidFill>
              </a:rPr>
              <a:t>Ejemplos: </a:t>
            </a:r>
            <a:endParaRPr lang="en-US" sz="2200" dirty="0">
              <a:solidFill>
                <a:srgbClr val="002060"/>
              </a:solidFill>
            </a:endParaRPr>
          </a:p>
        </p:txBody>
      </p:sp>
      <p:sp>
        <p:nvSpPr>
          <p:cNvPr id="35" name="Rectangle 34"/>
          <p:cNvSpPr/>
          <p:nvPr/>
        </p:nvSpPr>
        <p:spPr>
          <a:xfrm>
            <a:off x="180000" y="5216947"/>
            <a:ext cx="11232582" cy="1107996"/>
          </a:xfrm>
          <a:prstGeom prst="rect">
            <a:avLst/>
          </a:prstGeom>
        </p:spPr>
        <p:txBody>
          <a:bodyPr wrap="square">
            <a:spAutoFit/>
          </a:bodyPr>
          <a:lstStyle/>
          <a:p>
            <a:r>
              <a:rPr lang="en-US" sz="2200">
                <a:solidFill>
                  <a:srgbClr val="002060"/>
                </a:solidFill>
              </a:rPr>
              <a:t>As the infinitive has a hard ‘c’, it needs to keep the same sound in the past tense. If the ‘c’ didn’t change to ‘qu’, the verb ending would be a soft [ce] sound.</a:t>
            </a:r>
          </a:p>
          <a:p>
            <a:endParaRPr lang="en-US" sz="2200" dirty="0">
              <a:solidFill>
                <a:srgbClr val="002060"/>
              </a:solidFill>
            </a:endParaRPr>
          </a:p>
        </p:txBody>
      </p:sp>
      <p:sp>
        <p:nvSpPr>
          <p:cNvPr id="36" name="Rectangle 35"/>
          <p:cNvSpPr/>
          <p:nvPr/>
        </p:nvSpPr>
        <p:spPr>
          <a:xfrm>
            <a:off x="1596087" y="2790382"/>
            <a:ext cx="1401346" cy="400110"/>
          </a:xfrm>
          <a:prstGeom prst="rect">
            <a:avLst/>
          </a:prstGeom>
        </p:spPr>
        <p:txBody>
          <a:bodyPr wrap="none">
            <a:spAutoFit/>
          </a:bodyPr>
          <a:lstStyle/>
          <a:p>
            <a:r>
              <a:rPr lang="en-US" sz="2000" i="1">
                <a:solidFill>
                  <a:schemeClr val="accent1">
                    <a:lumMod val="50000"/>
                  </a:schemeClr>
                </a:solidFill>
              </a:rPr>
              <a:t>(to throw)</a:t>
            </a:r>
            <a:endParaRPr lang="en-GB" sz="2000" i="1">
              <a:solidFill>
                <a:schemeClr val="accent1">
                  <a:lumMod val="50000"/>
                </a:schemeClr>
              </a:solidFill>
            </a:endParaRPr>
          </a:p>
        </p:txBody>
      </p:sp>
      <p:sp>
        <p:nvSpPr>
          <p:cNvPr id="38" name="Rectangle 37"/>
          <p:cNvSpPr/>
          <p:nvPr/>
        </p:nvSpPr>
        <p:spPr>
          <a:xfrm>
            <a:off x="5880150" y="2771252"/>
            <a:ext cx="1303562" cy="400110"/>
          </a:xfrm>
          <a:prstGeom prst="rect">
            <a:avLst/>
          </a:prstGeom>
        </p:spPr>
        <p:txBody>
          <a:bodyPr wrap="none">
            <a:spAutoFit/>
          </a:bodyPr>
          <a:lstStyle/>
          <a:p>
            <a:r>
              <a:rPr lang="en-US" sz="2000">
                <a:solidFill>
                  <a:schemeClr val="accent1">
                    <a:lumMod val="50000"/>
                  </a:schemeClr>
                </a:solidFill>
              </a:rPr>
              <a:t>(</a:t>
            </a:r>
            <a:r>
              <a:rPr lang="en-US" sz="2000" i="1">
                <a:solidFill>
                  <a:schemeClr val="accent1">
                    <a:lumMod val="50000"/>
                  </a:schemeClr>
                </a:solidFill>
              </a:rPr>
              <a:t>to give</a:t>
            </a:r>
            <a:r>
              <a:rPr lang="en-US" sz="2000">
                <a:solidFill>
                  <a:schemeClr val="accent1">
                    <a:lumMod val="50000"/>
                  </a:schemeClr>
                </a:solidFill>
              </a:rPr>
              <a:t>) </a:t>
            </a:r>
            <a:endParaRPr lang="en-GB" sz="2000"/>
          </a:p>
        </p:txBody>
      </p:sp>
      <p:sp>
        <p:nvSpPr>
          <p:cNvPr id="39" name="Rectangle 38"/>
          <p:cNvSpPr/>
          <p:nvPr/>
        </p:nvSpPr>
        <p:spPr>
          <a:xfrm>
            <a:off x="8115525" y="2772986"/>
            <a:ext cx="1128835" cy="400110"/>
          </a:xfrm>
          <a:prstGeom prst="rect">
            <a:avLst/>
          </a:prstGeom>
        </p:spPr>
        <p:txBody>
          <a:bodyPr wrap="none">
            <a:spAutoFit/>
          </a:bodyPr>
          <a:lstStyle/>
          <a:p>
            <a:r>
              <a:rPr lang="en-US">
                <a:solidFill>
                  <a:schemeClr val="accent5">
                    <a:lumMod val="50000"/>
                  </a:schemeClr>
                </a:solidFill>
              </a:rPr>
              <a:t>(</a:t>
            </a:r>
            <a:r>
              <a:rPr lang="en-US" i="1">
                <a:solidFill>
                  <a:schemeClr val="accent5">
                    <a:lumMod val="50000"/>
                  </a:schemeClr>
                </a:solidFill>
              </a:rPr>
              <a:t>I </a:t>
            </a:r>
            <a:r>
              <a:rPr lang="en-US" sz="2000" i="1">
                <a:solidFill>
                  <a:schemeClr val="accent5">
                    <a:lumMod val="50000"/>
                  </a:schemeClr>
                </a:solidFill>
              </a:rPr>
              <a:t>gave</a:t>
            </a:r>
            <a:r>
              <a:rPr lang="en-US">
                <a:solidFill>
                  <a:schemeClr val="accent5">
                    <a:lumMod val="50000"/>
                  </a:schemeClr>
                </a:solidFill>
              </a:rPr>
              <a:t>)</a:t>
            </a:r>
            <a:endParaRPr lang="en-GB"/>
          </a:p>
        </p:txBody>
      </p:sp>
      <p:cxnSp>
        <p:nvCxnSpPr>
          <p:cNvPr id="40" name="Straight Arrow Connector 39"/>
          <p:cNvCxnSpPr/>
          <p:nvPr/>
        </p:nvCxnSpPr>
        <p:spPr>
          <a:xfrm>
            <a:off x="7183712" y="2673894"/>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3091750" y="4409992"/>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7954750" y="4380293"/>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738933" y="1938917"/>
            <a:ext cx="423343" cy="430887"/>
          </a:xfrm>
          <a:prstGeom prst="rect">
            <a:avLst/>
          </a:prstGeom>
          <a:noFill/>
        </p:spPr>
        <p:txBody>
          <a:bodyPr wrap="square" rtlCol="0">
            <a:spAutoFit/>
          </a:bodyPr>
          <a:lstStyle/>
          <a:p>
            <a:pPr algn="l"/>
            <a:r>
              <a:rPr lang="en-US" sz="2200" b="1" dirty="0" err="1">
                <a:solidFill>
                  <a:srgbClr val="EE6000"/>
                </a:solidFill>
              </a:rPr>
              <a:t>é</a:t>
            </a:r>
            <a:endParaRPr lang="en-US" sz="2200" b="1" dirty="0">
              <a:solidFill>
                <a:srgbClr val="EE6000"/>
              </a:solidFill>
            </a:endParaRPr>
          </a:p>
        </p:txBody>
      </p:sp>
      <p:sp>
        <p:nvSpPr>
          <p:cNvPr id="4" name="TextBox 3">
            <a:extLst>
              <a:ext uri="{FF2B5EF4-FFF2-40B4-BE49-F238E27FC236}">
                <a16:creationId xmlns:a16="http://schemas.microsoft.com/office/drawing/2014/main" id="{4C7861A9-EF65-4CD8-ACFB-4BB90683027D}"/>
              </a:ext>
            </a:extLst>
          </p:cNvPr>
          <p:cNvSpPr txBox="1"/>
          <p:nvPr/>
        </p:nvSpPr>
        <p:spPr>
          <a:xfrm>
            <a:off x="9574382" y="1953541"/>
            <a:ext cx="2647750" cy="2246769"/>
          </a:xfrm>
          <a:prstGeom prst="rect">
            <a:avLst/>
          </a:prstGeom>
          <a:noFill/>
        </p:spPr>
        <p:txBody>
          <a:bodyPr wrap="square" rtlCol="0">
            <a:spAutoFit/>
          </a:bodyPr>
          <a:lstStyle/>
          <a:p>
            <a:pPr algn="ctr"/>
            <a:r>
              <a:rPr lang="en-US" sz="2000" b="1" dirty="0">
                <a:solidFill>
                  <a:schemeClr val="bg1"/>
                </a:solidFill>
              </a:rPr>
              <a:t>Remember that when the stress is on the last syllable and the word ends with a </a:t>
            </a:r>
            <a:r>
              <a:rPr lang="en-US" sz="2000" b="1" i="1" dirty="0">
                <a:solidFill>
                  <a:schemeClr val="bg1"/>
                </a:solidFill>
              </a:rPr>
              <a:t>vowel</a:t>
            </a:r>
            <a:r>
              <a:rPr lang="en-US" sz="2000" b="1" dirty="0">
                <a:solidFill>
                  <a:schemeClr val="bg1"/>
                </a:solidFill>
              </a:rPr>
              <a:t>, an accent is needed.</a:t>
            </a:r>
          </a:p>
          <a:p>
            <a:pPr algn="ctr"/>
            <a:endParaRPr lang="en-GB" sz="2000" dirty="0">
              <a:solidFill>
                <a:schemeClr val="bg1"/>
              </a:solidFill>
            </a:endParaRPr>
          </a:p>
        </p:txBody>
      </p:sp>
      <p:sp>
        <p:nvSpPr>
          <p:cNvPr id="37" name="Rounded Rectangle 11">
            <a:extLst>
              <a:ext uri="{FF2B5EF4-FFF2-40B4-BE49-F238E27FC236}">
                <a16:creationId xmlns:a16="http://schemas.microsoft.com/office/drawing/2014/main" id="{8FAB4FBE-551C-4AA9-B7F0-EB8B96CE3F0C}"/>
              </a:ext>
            </a:extLst>
          </p:cNvPr>
          <p:cNvSpPr/>
          <p:nvPr/>
        </p:nvSpPr>
        <p:spPr>
          <a:xfrm>
            <a:off x="9171413" y="183612"/>
            <a:ext cx="284058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35366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2" grpId="0"/>
      <p:bldP spid="10" grpId="0"/>
      <p:bldP spid="11" grpId="0"/>
      <p:bldP spid="12" grpId="0"/>
      <p:bldP spid="18" grpId="0"/>
      <p:bldP spid="19" grpId="0"/>
      <p:bldP spid="20" grpId="0"/>
      <p:bldP spid="21" grpId="0"/>
      <p:bldP spid="22" grpId="0"/>
      <p:bldP spid="24" grpId="0"/>
      <p:bldP spid="26" grpId="0"/>
      <p:bldP spid="27" grpId="0"/>
      <p:bldP spid="28" grpId="0"/>
      <p:bldP spid="29" grpId="0"/>
      <p:bldP spid="30" grpId="0"/>
      <p:bldP spid="31" grpId="0"/>
      <p:bldP spid="33" grpId="0"/>
      <p:bldP spid="34" grpId="0"/>
      <p:bldP spid="35" grpId="0"/>
      <p:bldP spid="36" grpId="0"/>
      <p:bldP spid="38" grpId="0"/>
      <p:bldP spid="39" grpId="0"/>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11" name="TextBox 10"/>
          <p:cNvSpPr txBox="1"/>
          <p:nvPr/>
        </p:nvSpPr>
        <p:spPr>
          <a:xfrm>
            <a:off x="2450384" y="5344619"/>
            <a:ext cx="1867616"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a:solidFill>
                  <a:srgbClr val="002060"/>
                </a:solidFill>
                <a:latin typeface="Century Gothic" panose="020F0302020204030204"/>
              </a:rPr>
              <a:t>la t_ _</a:t>
            </a:r>
            <a:endParaRPr kumimoji="0" lang="en-GB" sz="3200" b="0" i="0" u="none" strike="noStrike" kern="1200" cap="none" spc="0" normalizeH="0" baseline="0" noProof="0" dirty="0">
              <a:ln>
                <a:noFill/>
              </a:ln>
              <a:solidFill>
                <a:srgbClr val="002060"/>
              </a:solidFill>
              <a:effectLst/>
              <a:uLnTx/>
              <a:uFillTx/>
              <a:latin typeface="Century Gothic" panose="020F0302020204030204"/>
            </a:endParaRPr>
          </a:p>
        </p:txBody>
      </p:sp>
      <p:sp>
        <p:nvSpPr>
          <p:cNvPr id="13" name="TextBox 12"/>
          <p:cNvSpPr txBox="1"/>
          <p:nvPr/>
        </p:nvSpPr>
        <p:spPr>
          <a:xfrm>
            <a:off x="9581646" y="5139518"/>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a:solidFill>
                  <a:srgbClr val="002060"/>
                </a:solidFill>
                <a:latin typeface="Century Gothic" panose="020F0302020204030204"/>
              </a:rPr>
              <a:t>d_ _ _ _</a:t>
            </a:r>
            <a:endParaRPr kumimoji="0" lang="en-GB" sz="3200" b="0" i="0" u="none" strike="noStrike" kern="1200" cap="none" spc="0" normalizeH="0" baseline="0" noProof="0" dirty="0">
              <a:ln>
                <a:noFill/>
              </a:ln>
              <a:solidFill>
                <a:srgbClr val="002060"/>
              </a:solidFill>
              <a:effectLst/>
              <a:uLnTx/>
              <a:uFillTx/>
              <a:latin typeface="Century Gothic" panose="020F0302020204030204"/>
            </a:endParaRPr>
          </a:p>
        </p:txBody>
      </p:sp>
      <p:sp>
        <p:nvSpPr>
          <p:cNvPr id="14" name="TextBox 13"/>
          <p:cNvSpPr txBox="1"/>
          <p:nvPr/>
        </p:nvSpPr>
        <p:spPr>
          <a:xfrm>
            <a:off x="9581646" y="3322613"/>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a:solidFill>
                  <a:srgbClr val="002060"/>
                </a:solidFill>
                <a:latin typeface="Century Gothic" panose="020F0302020204030204"/>
              </a:rPr>
              <a:t>la h_ _ _</a:t>
            </a:r>
            <a:endParaRPr kumimoji="0" lang="en-GB" sz="3200" b="0" i="0" u="none" strike="noStrike" kern="1200" cap="none" spc="0" normalizeH="0" baseline="0" noProof="0" dirty="0">
              <a:ln>
                <a:noFill/>
              </a:ln>
              <a:solidFill>
                <a:srgbClr val="002060"/>
              </a:solidFill>
              <a:effectLst/>
              <a:uLnTx/>
              <a:uFillTx/>
              <a:latin typeface="Century Gothic" panose="020F0302020204030204"/>
            </a:endParaRPr>
          </a:p>
        </p:txBody>
      </p:sp>
      <p:sp>
        <p:nvSpPr>
          <p:cNvPr id="20" name="TextBox 19"/>
          <p:cNvSpPr txBox="1"/>
          <p:nvPr/>
        </p:nvSpPr>
        <p:spPr>
          <a:xfrm>
            <a:off x="2415330" y="3487335"/>
            <a:ext cx="19770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a:solidFill>
                  <a:srgbClr val="002060"/>
                </a:solidFill>
                <a:latin typeface="Century Gothic" panose="020F0302020204030204"/>
              </a:rPr>
              <a:t>el t_ _</a:t>
            </a:r>
            <a:endParaRPr kumimoji="0" lang="en-GB" sz="3200" b="0" i="0" u="none" strike="noStrike" kern="1200" cap="none" spc="0" normalizeH="0" baseline="0" noProof="0" dirty="0">
              <a:ln>
                <a:noFill/>
              </a:ln>
              <a:solidFill>
                <a:srgbClr val="002060"/>
              </a:solidFill>
              <a:effectLst/>
              <a:uLnTx/>
              <a:uFillTx/>
              <a:latin typeface="Century Gothic" panose="020F0302020204030204"/>
            </a:endParaRPr>
          </a:p>
        </p:txBody>
      </p:sp>
      <p:sp>
        <p:nvSpPr>
          <p:cNvPr id="37" name="CuadroTexto 36">
            <a:extLst>
              <a:ext uri="{FF2B5EF4-FFF2-40B4-BE49-F238E27FC236}">
                <a16:creationId xmlns:a16="http://schemas.microsoft.com/office/drawing/2014/main" id="{791FDE87-6A2E-E342-B094-5ED775B6809C}"/>
              </a:ext>
            </a:extLst>
          </p:cNvPr>
          <p:cNvSpPr txBox="1"/>
          <p:nvPr/>
        </p:nvSpPr>
        <p:spPr>
          <a:xfrm>
            <a:off x="588822" y="3925978"/>
            <a:ext cx="1148071" cy="430887"/>
          </a:xfrm>
          <a:prstGeom prst="rect">
            <a:avLst/>
          </a:prstGeom>
          <a:noFill/>
        </p:spPr>
        <p:txBody>
          <a:bodyPr wrap="none" rtlCol="0">
            <a:spAutoFit/>
          </a:bodyPr>
          <a:lstStyle/>
          <a:p>
            <a:r>
              <a:rPr lang="x-none" sz="2200">
                <a:solidFill>
                  <a:srgbClr val="002060"/>
                </a:solidFill>
              </a:rPr>
              <a:t>[</a:t>
            </a:r>
            <a:r>
              <a:rPr lang="en-GB" sz="2200">
                <a:solidFill>
                  <a:srgbClr val="002060"/>
                </a:solidFill>
              </a:rPr>
              <a:t>uncle</a:t>
            </a:r>
            <a:r>
              <a:rPr lang="x-none" sz="2200">
                <a:solidFill>
                  <a:srgbClr val="002060"/>
                </a:solidFill>
              </a:rPr>
              <a:t>]</a:t>
            </a:r>
            <a:endParaRPr lang="x-none" sz="2200" dirty="0">
              <a:solidFill>
                <a:srgbClr val="002060"/>
              </a:solidFill>
            </a:endParaRPr>
          </a:p>
        </p:txBody>
      </p:sp>
      <p:sp>
        <p:nvSpPr>
          <p:cNvPr id="36" name="CuadroTexto 35">
            <a:extLst>
              <a:ext uri="{FF2B5EF4-FFF2-40B4-BE49-F238E27FC236}">
                <a16:creationId xmlns:a16="http://schemas.microsoft.com/office/drawing/2014/main" id="{A20B41BA-3474-9B40-98DD-3055DA5EC61A}"/>
              </a:ext>
            </a:extLst>
          </p:cNvPr>
          <p:cNvSpPr txBox="1"/>
          <p:nvPr/>
        </p:nvSpPr>
        <p:spPr>
          <a:xfrm>
            <a:off x="627306" y="5755163"/>
            <a:ext cx="1015021" cy="430887"/>
          </a:xfrm>
          <a:prstGeom prst="rect">
            <a:avLst/>
          </a:prstGeom>
          <a:noFill/>
        </p:spPr>
        <p:txBody>
          <a:bodyPr wrap="none" rtlCol="0">
            <a:spAutoFit/>
          </a:bodyPr>
          <a:lstStyle/>
          <a:p>
            <a:r>
              <a:rPr lang="x-none" sz="2200">
                <a:solidFill>
                  <a:srgbClr val="002060"/>
                </a:solidFill>
              </a:rPr>
              <a:t>[</a:t>
            </a:r>
            <a:r>
              <a:rPr lang="en-GB" sz="2200">
                <a:solidFill>
                  <a:srgbClr val="002060"/>
                </a:solidFill>
              </a:rPr>
              <a:t>aunt</a:t>
            </a:r>
            <a:r>
              <a:rPr lang="x-none" sz="2200">
                <a:solidFill>
                  <a:srgbClr val="002060"/>
                </a:solidFill>
              </a:rPr>
              <a:t>]</a:t>
            </a:r>
            <a:endParaRPr lang="x-none" sz="2200" dirty="0">
              <a:solidFill>
                <a:srgbClr val="002060"/>
              </a:solidFill>
            </a:endParaRPr>
          </a:p>
        </p:txBody>
      </p:sp>
      <p:sp>
        <p:nvSpPr>
          <p:cNvPr id="38" name="CuadroTexto 37">
            <a:extLst>
              <a:ext uri="{FF2B5EF4-FFF2-40B4-BE49-F238E27FC236}">
                <a16:creationId xmlns:a16="http://schemas.microsoft.com/office/drawing/2014/main" id="{1A706A72-BB7C-744B-8171-B983B60275D1}"/>
              </a:ext>
            </a:extLst>
          </p:cNvPr>
          <p:cNvSpPr txBox="1"/>
          <p:nvPr/>
        </p:nvSpPr>
        <p:spPr>
          <a:xfrm>
            <a:off x="6722963" y="5128675"/>
            <a:ext cx="1133644" cy="430887"/>
          </a:xfrm>
          <a:prstGeom prst="rect">
            <a:avLst/>
          </a:prstGeom>
          <a:noFill/>
        </p:spPr>
        <p:txBody>
          <a:bodyPr wrap="none" rtlCol="0">
            <a:spAutoFit/>
          </a:bodyPr>
          <a:lstStyle/>
          <a:p>
            <a:r>
              <a:rPr lang="x-none" sz="2200">
                <a:solidFill>
                  <a:srgbClr val="002060"/>
                </a:solidFill>
              </a:rPr>
              <a:t>[</a:t>
            </a:r>
            <a:r>
              <a:rPr lang="en-GB" sz="2200">
                <a:solidFill>
                  <a:srgbClr val="002060"/>
                </a:solidFill>
              </a:rPr>
              <a:t>weak</a:t>
            </a:r>
            <a:r>
              <a:rPr lang="x-none" sz="2200">
                <a:solidFill>
                  <a:srgbClr val="002060"/>
                </a:solidFill>
              </a:rPr>
              <a:t>]</a:t>
            </a:r>
            <a:endParaRPr lang="x-none" sz="2200" dirty="0">
              <a:solidFill>
                <a:srgbClr val="002060"/>
              </a:solidFill>
            </a:endParaRPr>
          </a:p>
        </p:txBody>
      </p:sp>
      <p:sp>
        <p:nvSpPr>
          <p:cNvPr id="35" name="Rounded Rectangle 11">
            <a:extLst>
              <a:ext uri="{FF2B5EF4-FFF2-40B4-BE49-F238E27FC236}">
                <a16:creationId xmlns:a16="http://schemas.microsoft.com/office/drawing/2014/main" id="{A316DD52-7894-4A75-969C-CA0645DA2978}"/>
              </a:ext>
            </a:extLst>
          </p:cNvPr>
          <p:cNvSpPr/>
          <p:nvPr/>
        </p:nvSpPr>
        <p:spPr>
          <a:xfrm>
            <a:off x="9906000" y="258166"/>
            <a:ext cx="20221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10895210" y="933158"/>
            <a:ext cx="1032933" cy="461665"/>
          </a:xfrm>
          <a:prstGeom prst="rect">
            <a:avLst/>
          </a:prstGeom>
          <a:noFill/>
        </p:spPr>
        <p:txBody>
          <a:bodyPr wrap="square" rtlCol="0">
            <a:spAutoFit/>
          </a:bodyPr>
          <a:lstStyle/>
          <a:p>
            <a:pPr algn="l"/>
            <a:r>
              <a:rPr lang="en-GB" sz="2400" b="1" dirty="0">
                <a:solidFill>
                  <a:schemeClr val="accent5">
                    <a:lumMod val="50000"/>
                  </a:schemeClr>
                </a:solidFill>
              </a:rPr>
              <a:t>[1/2]</a:t>
            </a:r>
          </a:p>
        </p:txBody>
      </p:sp>
      <p:sp>
        <p:nvSpPr>
          <p:cNvPr id="39" name="TextBox 38"/>
          <p:cNvSpPr txBox="1"/>
          <p:nvPr/>
        </p:nvSpPr>
        <p:spPr>
          <a:xfrm>
            <a:off x="9582349" y="1653192"/>
            <a:ext cx="26096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a:solidFill>
                  <a:srgbClr val="002060"/>
                </a:solidFill>
                <a:latin typeface="Century Gothic" panose="020F0302020204030204"/>
              </a:rPr>
              <a:t>el h_ _ _</a:t>
            </a:r>
            <a:endParaRPr kumimoji="0" lang="en-GB" sz="3200" b="0" i="0" u="none" strike="noStrike" kern="1200" cap="none" spc="0" normalizeH="0" baseline="0" noProof="0" dirty="0">
              <a:ln>
                <a:noFill/>
              </a:ln>
              <a:solidFill>
                <a:srgbClr val="002060"/>
              </a:solidFill>
              <a:effectLst/>
              <a:uLnTx/>
              <a:uFillTx/>
              <a:latin typeface="Century Gothic" panose="020F0302020204030204"/>
            </a:endParaRPr>
          </a:p>
        </p:txBody>
      </p:sp>
      <p:sp>
        <p:nvSpPr>
          <p:cNvPr id="15" name="TextBox 14"/>
          <p:cNvSpPr txBox="1"/>
          <p:nvPr/>
        </p:nvSpPr>
        <p:spPr>
          <a:xfrm>
            <a:off x="6679594" y="1706752"/>
            <a:ext cx="1363422" cy="461665"/>
          </a:xfrm>
          <a:prstGeom prst="rect">
            <a:avLst/>
          </a:prstGeom>
          <a:noFill/>
        </p:spPr>
        <p:txBody>
          <a:bodyPr wrap="square" rtlCol="0">
            <a:spAutoFit/>
          </a:bodyPr>
          <a:lstStyle/>
          <a:p>
            <a:pPr algn="l"/>
            <a:r>
              <a:rPr lang="en-GB" sz="2400" dirty="0">
                <a:solidFill>
                  <a:srgbClr val="002060"/>
                </a:solidFill>
              </a:rPr>
              <a:t>[son]</a:t>
            </a:r>
          </a:p>
        </p:txBody>
      </p:sp>
      <p:sp>
        <p:nvSpPr>
          <p:cNvPr id="21" name="TextBox 20"/>
          <p:cNvSpPr txBox="1"/>
          <p:nvPr/>
        </p:nvSpPr>
        <p:spPr>
          <a:xfrm>
            <a:off x="6679594" y="3384167"/>
            <a:ext cx="2938367" cy="461665"/>
          </a:xfrm>
          <a:prstGeom prst="rect">
            <a:avLst/>
          </a:prstGeom>
          <a:noFill/>
        </p:spPr>
        <p:txBody>
          <a:bodyPr wrap="square" rtlCol="0">
            <a:spAutoFit/>
          </a:bodyPr>
          <a:lstStyle/>
          <a:p>
            <a:pPr algn="l"/>
            <a:r>
              <a:rPr lang="en-GB" sz="2400" dirty="0">
                <a:solidFill>
                  <a:srgbClr val="002060"/>
                </a:solidFill>
              </a:rPr>
              <a:t>[daughter]</a:t>
            </a:r>
          </a:p>
        </p:txBody>
      </p:sp>
      <p:pic>
        <p:nvPicPr>
          <p:cNvPr id="4" name="Picture 3" descr="Smiling_Cross_Standing_Boy.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07164" y="1123528"/>
            <a:ext cx="735227" cy="1359601"/>
          </a:xfrm>
          <a:prstGeom prst="rect">
            <a:avLst/>
          </a:prstGeom>
        </p:spPr>
      </p:pic>
      <p:pic>
        <p:nvPicPr>
          <p:cNvPr id="9" name="Picture 8" descr="Smiling_Cross_Standing_Girl.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29658" y="2730745"/>
            <a:ext cx="673100" cy="1410676"/>
          </a:xfrm>
          <a:prstGeom prst="rect">
            <a:avLst/>
          </a:prstGeom>
        </p:spPr>
      </p:pic>
      <p:pic>
        <p:nvPicPr>
          <p:cNvPr id="12" name="Picture 11" descr="uncle.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0424" y="3019847"/>
            <a:ext cx="1156469" cy="986081"/>
          </a:xfrm>
          <a:prstGeom prst="rect">
            <a:avLst/>
          </a:prstGeom>
        </p:spPr>
      </p:pic>
      <p:pic>
        <p:nvPicPr>
          <p:cNvPr id="16" name="Picture 15" descr="aunt.jpe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4400" y="4522287"/>
            <a:ext cx="1239749" cy="1212776"/>
          </a:xfrm>
          <a:prstGeom prst="rect">
            <a:avLst/>
          </a:prstGeom>
        </p:spPr>
      </p:pic>
      <p:pic>
        <p:nvPicPr>
          <p:cNvPr id="17" name="Picture 16" descr="weak.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43016" y="4623498"/>
            <a:ext cx="1136709" cy="1111565"/>
          </a:xfrm>
          <a:prstGeom prst="rect">
            <a:avLst/>
          </a:prstGeom>
        </p:spPr>
      </p:pic>
      <p:sp>
        <p:nvSpPr>
          <p:cNvPr id="23" name="TextBox 22"/>
          <p:cNvSpPr txBox="1"/>
          <p:nvPr/>
        </p:nvSpPr>
        <p:spPr>
          <a:xfrm>
            <a:off x="2387319" y="1520854"/>
            <a:ext cx="330561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a:solidFill>
                  <a:srgbClr val="002060"/>
                </a:solidFill>
                <a:latin typeface="Century Gothic" panose="020F0302020204030204"/>
              </a:rPr>
              <a:t>c_ _ _ _ _ _ _</a:t>
            </a:r>
          </a:p>
          <a:p>
            <a:pPr lvl="0">
              <a:defRPr/>
            </a:pPr>
            <a:r>
              <a:rPr lang="en-GB" sz="3200">
                <a:solidFill>
                  <a:srgbClr val="002060"/>
                </a:solidFill>
              </a:rPr>
              <a:t>c_ _ _ _ _ _ _</a:t>
            </a:r>
          </a:p>
        </p:txBody>
      </p:sp>
      <p:sp>
        <p:nvSpPr>
          <p:cNvPr id="24" name="TextBox 23"/>
          <p:cNvSpPr txBox="1"/>
          <p:nvPr/>
        </p:nvSpPr>
        <p:spPr>
          <a:xfrm>
            <a:off x="393381" y="2161520"/>
            <a:ext cx="2497166" cy="769441"/>
          </a:xfrm>
          <a:prstGeom prst="rect">
            <a:avLst/>
          </a:prstGeom>
          <a:noFill/>
        </p:spPr>
        <p:txBody>
          <a:bodyPr wrap="square" rtlCol="0">
            <a:spAutoFit/>
          </a:bodyPr>
          <a:lstStyle/>
          <a:p>
            <a:pPr algn="l"/>
            <a:r>
              <a:rPr lang="en-GB" sz="2200" dirty="0">
                <a:solidFill>
                  <a:srgbClr val="002060"/>
                </a:solidFill>
              </a:rPr>
              <a:t>[well-known,  famous]</a:t>
            </a:r>
          </a:p>
        </p:txBody>
      </p:sp>
      <p:pic>
        <p:nvPicPr>
          <p:cNvPr id="25" name="Picture 24" descr="celebrity.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23385" y="1161872"/>
            <a:ext cx="1143000" cy="1117600"/>
          </a:xfrm>
          <a:prstGeom prst="rect">
            <a:avLst/>
          </a:prstGeom>
        </p:spPr>
      </p:pic>
      <p:sp>
        <p:nvSpPr>
          <p:cNvPr id="26" name="TextBox 25"/>
          <p:cNvSpPr txBox="1"/>
          <p:nvPr/>
        </p:nvSpPr>
        <p:spPr>
          <a:xfrm>
            <a:off x="2386616" y="1520854"/>
            <a:ext cx="330561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a:solidFill>
                  <a:srgbClr val="002060"/>
                </a:solidFill>
                <a:latin typeface="Century Gothic" panose="020F0302020204030204"/>
              </a:rPr>
              <a:t>conocido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200">
                <a:solidFill>
                  <a:srgbClr val="002060"/>
                </a:solidFill>
                <a:latin typeface="Century Gothic" panose="020F0302020204030204"/>
              </a:rPr>
              <a:t>conocida</a:t>
            </a:r>
            <a:endParaRPr lang="en-GB" sz="3200">
              <a:solidFill>
                <a:srgbClr val="002060"/>
              </a:solidFill>
            </a:endParaRPr>
          </a:p>
        </p:txBody>
      </p:sp>
      <p:sp>
        <p:nvSpPr>
          <p:cNvPr id="27" name="TextBox 26"/>
          <p:cNvSpPr txBox="1"/>
          <p:nvPr/>
        </p:nvSpPr>
        <p:spPr>
          <a:xfrm>
            <a:off x="2411850" y="3487335"/>
            <a:ext cx="19770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a:solidFill>
                  <a:srgbClr val="002060"/>
                </a:solidFill>
                <a:latin typeface="Century Gothic" panose="020F0302020204030204"/>
              </a:rPr>
              <a:t>el tío</a:t>
            </a:r>
            <a:endParaRPr kumimoji="0" lang="en-GB" sz="3200" b="0" i="0" u="none" strike="noStrike" kern="1200" cap="none" spc="0" normalizeH="0" baseline="0" noProof="0" dirty="0">
              <a:ln>
                <a:noFill/>
              </a:ln>
              <a:solidFill>
                <a:srgbClr val="002060"/>
              </a:solidFill>
              <a:effectLst/>
              <a:uLnTx/>
              <a:uFillTx/>
              <a:latin typeface="Century Gothic" panose="020F0302020204030204"/>
            </a:endParaRPr>
          </a:p>
        </p:txBody>
      </p:sp>
      <p:sp>
        <p:nvSpPr>
          <p:cNvPr id="28" name="TextBox 27"/>
          <p:cNvSpPr txBox="1"/>
          <p:nvPr/>
        </p:nvSpPr>
        <p:spPr>
          <a:xfrm>
            <a:off x="2450384" y="5344620"/>
            <a:ext cx="19770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a:solidFill>
                  <a:srgbClr val="002060"/>
                </a:solidFill>
                <a:latin typeface="Century Gothic" panose="020F0302020204030204"/>
              </a:rPr>
              <a:t>la tía</a:t>
            </a:r>
            <a:endParaRPr kumimoji="0" lang="en-GB" sz="3200" b="0" i="0" u="none" strike="noStrike" kern="1200" cap="none" spc="0" normalizeH="0" baseline="0" noProof="0" dirty="0">
              <a:ln>
                <a:noFill/>
              </a:ln>
              <a:solidFill>
                <a:srgbClr val="002060"/>
              </a:solidFill>
              <a:effectLst/>
              <a:uLnTx/>
              <a:uFillTx/>
              <a:latin typeface="Century Gothic" panose="020F0302020204030204"/>
            </a:endParaRPr>
          </a:p>
        </p:txBody>
      </p:sp>
      <p:sp>
        <p:nvSpPr>
          <p:cNvPr id="29" name="TextBox 28"/>
          <p:cNvSpPr txBox="1"/>
          <p:nvPr/>
        </p:nvSpPr>
        <p:spPr>
          <a:xfrm>
            <a:off x="9590384" y="1653191"/>
            <a:ext cx="26096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a:solidFill>
                  <a:srgbClr val="002060"/>
                </a:solidFill>
                <a:latin typeface="Century Gothic" panose="020F0302020204030204"/>
              </a:rPr>
              <a:t>el hijo</a:t>
            </a:r>
            <a:endParaRPr kumimoji="0" lang="en-GB" sz="3200" b="0" i="0" u="none" strike="noStrike" kern="1200" cap="none" spc="0" normalizeH="0" baseline="0" noProof="0" dirty="0">
              <a:ln>
                <a:noFill/>
              </a:ln>
              <a:solidFill>
                <a:srgbClr val="002060"/>
              </a:solidFill>
              <a:effectLst/>
              <a:uLnTx/>
              <a:uFillTx/>
              <a:latin typeface="Century Gothic" panose="020F0302020204030204"/>
            </a:endParaRPr>
          </a:p>
        </p:txBody>
      </p:sp>
      <p:sp>
        <p:nvSpPr>
          <p:cNvPr id="30" name="TextBox 29"/>
          <p:cNvSpPr txBox="1"/>
          <p:nvPr/>
        </p:nvSpPr>
        <p:spPr>
          <a:xfrm>
            <a:off x="9581646" y="3313166"/>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a:solidFill>
                  <a:srgbClr val="002060"/>
                </a:solidFill>
                <a:latin typeface="Century Gothic" panose="020F0302020204030204"/>
              </a:rPr>
              <a:t>la hija</a:t>
            </a:r>
            <a:endParaRPr kumimoji="0" lang="en-GB" sz="3200" b="0" i="0" u="none" strike="noStrike" kern="1200" cap="none" spc="0" normalizeH="0" baseline="0" noProof="0" dirty="0">
              <a:ln>
                <a:noFill/>
              </a:ln>
              <a:solidFill>
                <a:srgbClr val="002060"/>
              </a:solidFill>
              <a:effectLst/>
              <a:uLnTx/>
              <a:uFillTx/>
              <a:latin typeface="Century Gothic" panose="020F0302020204030204"/>
            </a:endParaRPr>
          </a:p>
        </p:txBody>
      </p:sp>
      <p:sp>
        <p:nvSpPr>
          <p:cNvPr id="31" name="TextBox 30"/>
          <p:cNvSpPr txBox="1"/>
          <p:nvPr/>
        </p:nvSpPr>
        <p:spPr>
          <a:xfrm>
            <a:off x="9596491" y="5150713"/>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a:solidFill>
                  <a:srgbClr val="002060"/>
                </a:solidFill>
                <a:latin typeface="Century Gothic" panose="020F0302020204030204"/>
              </a:rPr>
              <a:t>débil</a:t>
            </a:r>
            <a:endParaRPr kumimoji="0" lang="en-GB" sz="3200" b="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387916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20" grpId="0"/>
      <p:bldP spid="39" grpId="0"/>
      <p:bldP spid="23" grpId="0"/>
      <p:bldP spid="26" grpId="0"/>
      <p:bldP spid="27" grpId="0"/>
      <p:bldP spid="28" grpId="0"/>
      <p:bldP spid="29" grpId="0"/>
      <p:bldP spid="30" grpId="0"/>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10" name="TextBox 9"/>
          <p:cNvSpPr txBox="1"/>
          <p:nvPr/>
        </p:nvSpPr>
        <p:spPr>
          <a:xfrm>
            <a:off x="2415330" y="1597126"/>
            <a:ext cx="293137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el c</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ientífico</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científica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p:cNvSpPr txBox="1"/>
          <p:nvPr/>
        </p:nvSpPr>
        <p:spPr>
          <a:xfrm>
            <a:off x="2450383" y="5103319"/>
            <a:ext cx="246451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el m</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úsico</a:t>
            </a:r>
            <a:r>
              <a:rPr lang="en-GB" sz="3200" dirty="0">
                <a:solidFill>
                  <a:srgbClr val="4472C4">
                    <a:lumMod val="50000"/>
                  </a:srgbClr>
                </a:solidFill>
                <a:latin typeface="Century Gothic" panose="020F0302020204030204"/>
              </a:rPr>
              <a:t>, la </a:t>
            </a:r>
            <a:r>
              <a:rPr lang="en-GB" sz="3200" dirty="0" err="1">
                <a:solidFill>
                  <a:srgbClr val="4472C4">
                    <a:lumMod val="50000"/>
                  </a:srgbClr>
                </a:solidFill>
                <a:latin typeface="Century Gothic" panose="020F0302020204030204"/>
              </a:rPr>
              <a:t>música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p:cNvSpPr txBox="1"/>
          <p:nvPr/>
        </p:nvSpPr>
        <p:spPr>
          <a:xfrm>
            <a:off x="9658613" y="5485906"/>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tan</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2415330" y="3397719"/>
            <a:ext cx="270277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el </a:t>
            </a:r>
            <a:r>
              <a:rPr lang="en-GB" sz="3200" dirty="0" err="1">
                <a:solidFill>
                  <a:srgbClr val="4472C4">
                    <a:lumMod val="50000"/>
                  </a:srgbClr>
                </a:solidFill>
                <a:latin typeface="Century Gothic" panose="020F0302020204030204"/>
              </a:rPr>
              <a:t>médico</a:t>
            </a:r>
            <a:r>
              <a:rPr lang="en-GB" sz="3200" dirty="0">
                <a:solidFill>
                  <a:srgbClr val="4472C4">
                    <a:lumMod val="50000"/>
                  </a:srgbClr>
                </a:solidFill>
                <a:latin typeface="Century Gothic" panose="020F0302020204030204"/>
              </a:rPr>
              <a:t>, la </a:t>
            </a:r>
            <a:r>
              <a:rPr lang="en-GB" sz="3200" dirty="0" err="1">
                <a:solidFill>
                  <a:srgbClr val="4472C4">
                    <a:lumMod val="50000"/>
                  </a:srgbClr>
                </a:solidFill>
                <a:latin typeface="Century Gothic" panose="020F0302020204030204"/>
              </a:rPr>
              <a:t>médica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CuadroTexto 36">
            <a:extLst>
              <a:ext uri="{FF2B5EF4-FFF2-40B4-BE49-F238E27FC236}">
                <a16:creationId xmlns:a16="http://schemas.microsoft.com/office/drawing/2014/main" id="{791FDE87-6A2E-E342-B094-5ED775B6809C}"/>
              </a:ext>
            </a:extLst>
          </p:cNvPr>
          <p:cNvSpPr txBox="1"/>
          <p:nvPr/>
        </p:nvSpPr>
        <p:spPr>
          <a:xfrm>
            <a:off x="338680" y="3971067"/>
            <a:ext cx="1596912" cy="523220"/>
          </a:xfrm>
          <a:prstGeom prst="rect">
            <a:avLst/>
          </a:prstGeom>
          <a:noFill/>
        </p:spPr>
        <p:txBody>
          <a:bodyPr wrap="none" rtlCol="0">
            <a:spAutoFit/>
          </a:bodyPr>
          <a:lstStyle/>
          <a:p>
            <a:r>
              <a:rPr lang="x-none" sz="2600">
                <a:solidFill>
                  <a:schemeClr val="accent5">
                    <a:lumMod val="50000"/>
                  </a:schemeClr>
                </a:solidFill>
              </a:rPr>
              <a:t>[</a:t>
            </a:r>
            <a:r>
              <a:rPr lang="en-GB" sz="2800">
                <a:solidFill>
                  <a:schemeClr val="accent5">
                    <a:lumMod val="50000"/>
                  </a:schemeClr>
                </a:solidFill>
              </a:rPr>
              <a:t>doctor</a:t>
            </a:r>
            <a:r>
              <a:rPr lang="x-none" sz="2600">
                <a:solidFill>
                  <a:schemeClr val="accent5">
                    <a:lumMod val="50000"/>
                  </a:schemeClr>
                </a:solidFill>
              </a:rPr>
              <a:t>]</a:t>
            </a:r>
            <a:endParaRPr lang="x-none" sz="2600" dirty="0">
              <a:solidFill>
                <a:schemeClr val="accent5">
                  <a:lumMod val="50000"/>
                </a:schemeClr>
              </a:solidFill>
            </a:endParaRPr>
          </a:p>
        </p:txBody>
      </p:sp>
      <p:sp>
        <p:nvSpPr>
          <p:cNvPr id="36" name="CuadroTexto 35">
            <a:extLst>
              <a:ext uri="{FF2B5EF4-FFF2-40B4-BE49-F238E27FC236}">
                <a16:creationId xmlns:a16="http://schemas.microsoft.com/office/drawing/2014/main" id="{A20B41BA-3474-9B40-98DD-3055DA5EC61A}"/>
              </a:ext>
            </a:extLst>
          </p:cNvPr>
          <p:cNvSpPr txBox="1"/>
          <p:nvPr/>
        </p:nvSpPr>
        <p:spPr>
          <a:xfrm>
            <a:off x="473372" y="5793651"/>
            <a:ext cx="1963999" cy="523220"/>
          </a:xfrm>
          <a:prstGeom prst="rect">
            <a:avLst/>
          </a:prstGeom>
          <a:noFill/>
        </p:spPr>
        <p:txBody>
          <a:bodyPr wrap="none" rtlCol="0">
            <a:spAutoFit/>
          </a:bodyPr>
          <a:lstStyle/>
          <a:p>
            <a:r>
              <a:rPr lang="x-none" sz="2600">
                <a:solidFill>
                  <a:schemeClr val="accent5">
                    <a:lumMod val="50000"/>
                  </a:schemeClr>
                </a:solidFill>
              </a:rPr>
              <a:t>[</a:t>
            </a:r>
            <a:r>
              <a:rPr lang="en-GB" sz="2800">
                <a:solidFill>
                  <a:schemeClr val="accent5">
                    <a:lumMod val="50000"/>
                  </a:schemeClr>
                </a:solidFill>
              </a:rPr>
              <a:t>musician</a:t>
            </a:r>
            <a:r>
              <a:rPr lang="en-GB" sz="2400">
                <a:solidFill>
                  <a:schemeClr val="accent5">
                    <a:lumMod val="50000"/>
                  </a:schemeClr>
                </a:solidFill>
              </a:rPr>
              <a:t>]</a:t>
            </a:r>
            <a:endParaRPr lang="x-none" sz="2600" dirty="0">
              <a:solidFill>
                <a:schemeClr val="accent5">
                  <a:lumMod val="50000"/>
                </a:schemeClr>
              </a:solidFill>
            </a:endParaRPr>
          </a:p>
        </p:txBody>
      </p:sp>
      <p:sp>
        <p:nvSpPr>
          <p:cNvPr id="38" name="CuadroTexto 37">
            <a:extLst>
              <a:ext uri="{FF2B5EF4-FFF2-40B4-BE49-F238E27FC236}">
                <a16:creationId xmlns:a16="http://schemas.microsoft.com/office/drawing/2014/main" id="{1A706A72-BB7C-744B-8171-B983B60275D1}"/>
              </a:ext>
            </a:extLst>
          </p:cNvPr>
          <p:cNvSpPr txBox="1"/>
          <p:nvPr/>
        </p:nvSpPr>
        <p:spPr>
          <a:xfrm>
            <a:off x="7580997" y="5473286"/>
            <a:ext cx="793807" cy="523220"/>
          </a:xfrm>
          <a:prstGeom prst="rect">
            <a:avLst/>
          </a:prstGeom>
          <a:noFill/>
        </p:spPr>
        <p:txBody>
          <a:bodyPr wrap="none" rtlCol="0">
            <a:spAutoFit/>
          </a:bodyPr>
          <a:lstStyle/>
          <a:p>
            <a:r>
              <a:rPr lang="x-none" sz="2600">
                <a:solidFill>
                  <a:schemeClr val="accent5">
                    <a:lumMod val="50000"/>
                  </a:schemeClr>
                </a:solidFill>
              </a:rPr>
              <a:t>[</a:t>
            </a:r>
            <a:r>
              <a:rPr lang="en-GB" sz="2800">
                <a:solidFill>
                  <a:schemeClr val="accent5">
                    <a:lumMod val="50000"/>
                  </a:schemeClr>
                </a:solidFill>
              </a:rPr>
              <a:t>so</a:t>
            </a:r>
            <a:r>
              <a:rPr lang="x-none" sz="2600">
                <a:solidFill>
                  <a:schemeClr val="accent5">
                    <a:lumMod val="50000"/>
                  </a:schemeClr>
                </a:solidFill>
              </a:rPr>
              <a:t>]</a:t>
            </a:r>
            <a:endParaRPr lang="x-none" sz="2600" dirty="0">
              <a:solidFill>
                <a:schemeClr val="accent5">
                  <a:lumMod val="50000"/>
                </a:schemeClr>
              </a:solidFill>
            </a:endParaRPr>
          </a:p>
        </p:txBody>
      </p:sp>
      <p:sp>
        <p:nvSpPr>
          <p:cNvPr id="35" name="Rounded Rectangle 11">
            <a:extLst>
              <a:ext uri="{FF2B5EF4-FFF2-40B4-BE49-F238E27FC236}">
                <a16:creationId xmlns:a16="http://schemas.microsoft.com/office/drawing/2014/main" id="{A316DD52-7894-4A75-969C-CA0645DA2978}"/>
              </a:ext>
            </a:extLst>
          </p:cNvPr>
          <p:cNvSpPr/>
          <p:nvPr/>
        </p:nvSpPr>
        <p:spPr>
          <a:xfrm>
            <a:off x="9906000" y="258166"/>
            <a:ext cx="20221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10679907" y="713816"/>
            <a:ext cx="1032933" cy="461665"/>
          </a:xfrm>
          <a:prstGeom prst="rect">
            <a:avLst/>
          </a:prstGeom>
          <a:noFill/>
        </p:spPr>
        <p:txBody>
          <a:bodyPr wrap="square" rtlCol="0">
            <a:spAutoFit/>
          </a:bodyPr>
          <a:lstStyle/>
          <a:p>
            <a:pPr algn="l"/>
            <a:r>
              <a:rPr lang="en-GB" sz="2400" b="1" dirty="0">
                <a:solidFill>
                  <a:schemeClr val="accent5">
                    <a:lumMod val="50000"/>
                  </a:schemeClr>
                </a:solidFill>
              </a:rPr>
              <a:t>[2/2]</a:t>
            </a:r>
          </a:p>
        </p:txBody>
      </p:sp>
      <p:sp>
        <p:nvSpPr>
          <p:cNvPr id="39" name="TextBox 38"/>
          <p:cNvSpPr txBox="1"/>
          <p:nvPr/>
        </p:nvSpPr>
        <p:spPr>
          <a:xfrm>
            <a:off x="8825679" y="1665892"/>
            <a:ext cx="299802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el </a:t>
            </a:r>
            <a:r>
              <a:rPr lang="en-GB" sz="3200" dirty="0" err="1">
                <a:solidFill>
                  <a:srgbClr val="4472C4">
                    <a:lumMod val="50000"/>
                  </a:srgbClr>
                </a:solidFill>
                <a:latin typeface="Century Gothic" panose="020F0302020204030204"/>
              </a:rPr>
              <a:t>abogado</a:t>
            </a:r>
            <a:r>
              <a:rPr lang="en-GB" sz="3200" dirty="0">
                <a:solidFill>
                  <a:srgbClr val="4472C4">
                    <a:lumMod val="50000"/>
                  </a:srgbClr>
                </a:solidFill>
                <a:latin typeface="Century Gothic" panose="020F0302020204030204"/>
              </a:rPr>
              <a:t>, la </a:t>
            </a:r>
            <a:r>
              <a:rPr lang="en-GB" sz="3200" dirty="0" err="1">
                <a:solidFill>
                  <a:srgbClr val="4472C4">
                    <a:lumMod val="50000"/>
                  </a:srgbClr>
                </a:solidFill>
                <a:latin typeface="Century Gothic" panose="020F0302020204030204"/>
              </a:rPr>
              <a:t>abogada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p:cNvSpPr txBox="1"/>
          <p:nvPr/>
        </p:nvSpPr>
        <p:spPr>
          <a:xfrm>
            <a:off x="7160635" y="2317511"/>
            <a:ext cx="2229297" cy="492443"/>
          </a:xfrm>
          <a:prstGeom prst="rect">
            <a:avLst/>
          </a:prstGeom>
          <a:noFill/>
        </p:spPr>
        <p:txBody>
          <a:bodyPr wrap="square" rtlCol="0">
            <a:spAutoFit/>
          </a:bodyPr>
          <a:lstStyle/>
          <a:p>
            <a:pPr algn="l"/>
            <a:r>
              <a:rPr lang="en-GB" sz="2600" dirty="0">
                <a:solidFill>
                  <a:schemeClr val="accent5">
                    <a:lumMod val="50000"/>
                  </a:schemeClr>
                </a:solidFill>
              </a:rPr>
              <a:t>[lawyer]</a:t>
            </a:r>
          </a:p>
        </p:txBody>
      </p:sp>
      <p:sp>
        <p:nvSpPr>
          <p:cNvPr id="44" name="TextBox 43"/>
          <p:cNvSpPr txBox="1"/>
          <p:nvPr/>
        </p:nvSpPr>
        <p:spPr>
          <a:xfrm>
            <a:off x="328029" y="2420291"/>
            <a:ext cx="2386420" cy="492443"/>
          </a:xfrm>
          <a:prstGeom prst="rect">
            <a:avLst/>
          </a:prstGeom>
          <a:noFill/>
        </p:spPr>
        <p:txBody>
          <a:bodyPr wrap="square" rtlCol="0">
            <a:spAutoFit/>
          </a:bodyPr>
          <a:lstStyle/>
          <a:p>
            <a:pPr algn="l"/>
            <a:r>
              <a:rPr lang="en-GB" sz="2600" dirty="0">
                <a:solidFill>
                  <a:schemeClr val="accent5">
                    <a:lumMod val="50000"/>
                  </a:schemeClr>
                </a:solidFill>
              </a:rPr>
              <a:t>[scientist]</a:t>
            </a:r>
          </a:p>
        </p:txBody>
      </p:sp>
      <p:pic>
        <p:nvPicPr>
          <p:cNvPr id="4" name="Picture 3" descr="musicia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372" y="4832298"/>
            <a:ext cx="1442644" cy="933376"/>
          </a:xfrm>
          <a:prstGeom prst="rect">
            <a:avLst/>
          </a:prstGeom>
        </p:spPr>
      </p:pic>
      <p:pic>
        <p:nvPicPr>
          <p:cNvPr id="9" name="Picture 8" descr="doctor.jpeg"/>
          <p:cNvPicPr>
            <a:picLocks noChangeAspect="1"/>
          </p:cNvPicPr>
          <p:nvPr/>
        </p:nvPicPr>
        <p:blipFill>
          <a:blip r:embed="rId5">
            <a:clrChange>
              <a:clrFrom>
                <a:srgbClr val="F5F5F5"/>
              </a:clrFrom>
              <a:clrTo>
                <a:srgbClr val="F5F5F5">
                  <a:alpha val="0"/>
                </a:srgbClr>
              </a:clrTo>
            </a:clrChange>
            <a:extLst>
              <a:ext uri="{28A0092B-C50C-407E-A947-70E740481C1C}">
                <a14:useLocalDpi xmlns:a14="http://schemas.microsoft.com/office/drawing/2010/main"/>
              </a:ext>
            </a:extLst>
          </a:blip>
          <a:stretch>
            <a:fillRect/>
          </a:stretch>
        </p:blipFill>
        <p:spPr>
          <a:xfrm>
            <a:off x="533237" y="3034311"/>
            <a:ext cx="1317395" cy="902017"/>
          </a:xfrm>
          <a:prstGeom prst="rect">
            <a:avLst/>
          </a:prstGeom>
        </p:spPr>
      </p:pic>
      <p:pic>
        <p:nvPicPr>
          <p:cNvPr id="12" name="Picture 11" descr="scientist.jpeg"/>
          <p:cNvPicPr>
            <a:picLocks noChangeAspect="1"/>
          </p:cNvPicPr>
          <p:nvPr/>
        </p:nvPicPr>
        <p:blipFill>
          <a:blip r:embed="rId6">
            <a:clrChange>
              <a:clrFrom>
                <a:srgbClr val="EDEDED"/>
              </a:clrFrom>
              <a:clrTo>
                <a:srgbClr val="EDEDED">
                  <a:alpha val="0"/>
                </a:srgbClr>
              </a:clrTo>
            </a:clrChange>
            <a:extLst>
              <a:ext uri="{28A0092B-C50C-407E-A947-70E740481C1C}">
                <a14:useLocalDpi xmlns:a14="http://schemas.microsoft.com/office/drawing/2010/main"/>
              </a:ext>
            </a:extLst>
          </a:blip>
          <a:stretch>
            <a:fillRect/>
          </a:stretch>
        </p:blipFill>
        <p:spPr>
          <a:xfrm>
            <a:off x="316999" y="1231601"/>
            <a:ext cx="1940829" cy="1202861"/>
          </a:xfrm>
          <a:prstGeom prst="rect">
            <a:avLst/>
          </a:prstGeom>
        </p:spPr>
      </p:pic>
      <p:pic>
        <p:nvPicPr>
          <p:cNvPr id="16" name="Picture 15" descr="lawyer 2.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5782" y="1231601"/>
            <a:ext cx="1306022" cy="1189314"/>
          </a:xfrm>
          <a:prstGeom prst="rect">
            <a:avLst/>
          </a:prstGeom>
        </p:spPr>
      </p:pic>
      <p:sp>
        <p:nvSpPr>
          <p:cNvPr id="24" name="TextBox 23"/>
          <p:cNvSpPr txBox="1"/>
          <p:nvPr/>
        </p:nvSpPr>
        <p:spPr>
          <a:xfrm>
            <a:off x="9298730" y="3552844"/>
            <a:ext cx="224320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a:solidFill>
                  <a:srgbClr val="4472C4">
                    <a:lumMod val="50000"/>
                  </a:srgbClr>
                </a:solidFill>
                <a:latin typeface="Century Gothic" panose="020F0302020204030204"/>
              </a:rPr>
              <a:t>nuestro, nuestra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p:cNvSpPr txBox="1"/>
          <p:nvPr/>
        </p:nvSpPr>
        <p:spPr>
          <a:xfrm>
            <a:off x="7514735" y="3845231"/>
            <a:ext cx="1711588" cy="492443"/>
          </a:xfrm>
          <a:prstGeom prst="rect">
            <a:avLst/>
          </a:prstGeom>
          <a:noFill/>
        </p:spPr>
        <p:txBody>
          <a:bodyPr wrap="square" rtlCol="0">
            <a:spAutoFit/>
          </a:bodyPr>
          <a:lstStyle/>
          <a:p>
            <a:pPr algn="l"/>
            <a:r>
              <a:rPr lang="en-GB" sz="2600" dirty="0">
                <a:solidFill>
                  <a:schemeClr val="accent5">
                    <a:lumMod val="50000"/>
                  </a:schemeClr>
                </a:solidFill>
              </a:rPr>
              <a:t>[our]</a:t>
            </a:r>
          </a:p>
        </p:txBody>
      </p:sp>
      <p:sp>
        <p:nvSpPr>
          <p:cNvPr id="28" name="Rectangle 27"/>
          <p:cNvSpPr/>
          <p:nvPr/>
        </p:nvSpPr>
        <p:spPr>
          <a:xfrm>
            <a:off x="80895" y="1111289"/>
            <a:ext cx="5124151" cy="1801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80895" y="3056685"/>
            <a:ext cx="5124151" cy="1563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80895" y="4798986"/>
            <a:ext cx="5124151" cy="1531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6388843" y="1111290"/>
            <a:ext cx="5124151" cy="1789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6388844" y="3049421"/>
            <a:ext cx="5124151" cy="1571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6388844" y="4810115"/>
            <a:ext cx="5124151" cy="1544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Callout 2"/>
          <p:cNvSpPr/>
          <p:nvPr/>
        </p:nvSpPr>
        <p:spPr>
          <a:xfrm>
            <a:off x="2179347" y="3136157"/>
            <a:ext cx="5262982" cy="1955800"/>
          </a:xfrm>
          <a:prstGeom prst="wedgeEllipseCallout">
            <a:avLst>
              <a:gd name="adj1" fmla="val 51820"/>
              <a:gd name="adj2" fmla="val 66080"/>
            </a:avLst>
          </a:prstGeom>
          <a:ln w="28575">
            <a:solidFill>
              <a:schemeClr val="accent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00" dirty="0"/>
              <a:t>‘Tan’ is used to give </a:t>
            </a:r>
            <a:r>
              <a:rPr lang="en-US" sz="2200" b="1" i="1" dirty="0"/>
              <a:t>emphasis</a:t>
            </a:r>
            <a:r>
              <a:rPr lang="en-US" sz="2200" dirty="0"/>
              <a:t> to an adjective.</a:t>
            </a:r>
          </a:p>
          <a:p>
            <a:pPr algn="ctr"/>
            <a:r>
              <a:rPr lang="en-US" sz="2200" dirty="0" err="1"/>
              <a:t>Ejemplo</a:t>
            </a:r>
            <a:r>
              <a:rPr lang="en-US" sz="2200"/>
              <a:t>: </a:t>
            </a:r>
          </a:p>
          <a:p>
            <a:pPr algn="ctr"/>
            <a:r>
              <a:rPr lang="en-US" sz="2200"/>
              <a:t>tan </a:t>
            </a:r>
            <a:r>
              <a:rPr lang="en-US" sz="2200" dirty="0" err="1"/>
              <a:t>grande</a:t>
            </a:r>
            <a:r>
              <a:rPr lang="en-US" sz="2200" dirty="0"/>
              <a:t> = so big</a:t>
            </a:r>
          </a:p>
        </p:txBody>
      </p:sp>
      <p:sp>
        <p:nvSpPr>
          <p:cNvPr id="27" name="Oval Callout 26"/>
          <p:cNvSpPr/>
          <p:nvPr/>
        </p:nvSpPr>
        <p:spPr>
          <a:xfrm>
            <a:off x="5706361" y="1128881"/>
            <a:ext cx="5895620" cy="2228372"/>
          </a:xfrm>
          <a:prstGeom prst="wedgeEllipseCallout">
            <a:avLst>
              <a:gd name="adj1" fmla="val -60648"/>
              <a:gd name="adj2" fmla="val -3420"/>
            </a:avLst>
          </a:prstGeom>
          <a:ln w="28575">
            <a:solidFill>
              <a:schemeClr val="accent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00">
                <a:solidFill>
                  <a:schemeClr val="bg1"/>
                </a:solidFill>
              </a:rPr>
              <a:t>Many jobs end in an ‘</a:t>
            </a:r>
            <a:r>
              <a:rPr lang="en-US" sz="2200" b="1">
                <a:solidFill>
                  <a:schemeClr val="bg1"/>
                </a:solidFill>
              </a:rPr>
              <a:t>-o</a:t>
            </a:r>
            <a:r>
              <a:rPr lang="en-US" sz="2200">
                <a:solidFill>
                  <a:schemeClr val="bg1"/>
                </a:solidFill>
              </a:rPr>
              <a:t>’ when they refer to a </a:t>
            </a:r>
            <a:r>
              <a:rPr lang="en-US" sz="2200" b="1">
                <a:solidFill>
                  <a:schemeClr val="bg1"/>
                </a:solidFill>
              </a:rPr>
              <a:t>man</a:t>
            </a:r>
            <a:r>
              <a:rPr lang="en-US" sz="2200">
                <a:solidFill>
                  <a:schemeClr val="bg1"/>
                </a:solidFill>
              </a:rPr>
              <a:t> and in an ‘</a:t>
            </a:r>
            <a:r>
              <a:rPr lang="en-US" sz="2200" b="1">
                <a:solidFill>
                  <a:schemeClr val="bg1"/>
                </a:solidFill>
              </a:rPr>
              <a:t>-a</a:t>
            </a:r>
            <a:r>
              <a:rPr lang="en-US" sz="2200">
                <a:solidFill>
                  <a:schemeClr val="bg1"/>
                </a:solidFill>
              </a:rPr>
              <a:t>’ when they refer to a </a:t>
            </a:r>
            <a:r>
              <a:rPr lang="en-US" sz="2200" b="1">
                <a:solidFill>
                  <a:schemeClr val="bg1"/>
                </a:solidFill>
              </a:rPr>
              <a:t>woman</a:t>
            </a:r>
            <a:r>
              <a:rPr lang="en-US" sz="2200">
                <a:solidFill>
                  <a:schemeClr val="bg1"/>
                </a:solidFill>
              </a:rPr>
              <a:t>.</a:t>
            </a:r>
            <a:endParaRPr lang="en-US" sz="2200" dirty="0">
              <a:solidFill>
                <a:schemeClr val="bg1"/>
              </a:solidFill>
            </a:endParaRPr>
          </a:p>
        </p:txBody>
      </p:sp>
    </p:spTree>
    <p:extLst>
      <p:ext uri="{BB962C8B-B14F-4D97-AF65-F5344CB8AC3E}">
        <p14:creationId xmlns:p14="http://schemas.microsoft.com/office/powerpoint/2010/main" val="191452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2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0" nodeType="clickEffect">
                                  <p:stCondLst>
                                    <p:cond delay="0"/>
                                  </p:stCondLst>
                                  <p:childTnLst>
                                    <p:set>
                                      <p:cBhvr>
                                        <p:cTn id="47" dur="1" fill="hold">
                                          <p:stCondLst>
                                            <p:cond delay="0"/>
                                          </p:stCondLst>
                                        </p:cTn>
                                        <p:tgtEl>
                                          <p:spTgt spid="36"/>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1" nodeType="clickEffect">
                                  <p:stCondLst>
                                    <p:cond delay="0"/>
                                  </p:stCondLst>
                                  <p:childTnLst>
                                    <p:set>
                                      <p:cBhvr>
                                        <p:cTn id="53" dur="1" fill="hold">
                                          <p:stCondLst>
                                            <p:cond delay="0"/>
                                          </p:stCondLst>
                                        </p:cTn>
                                        <p:tgtEl>
                                          <p:spTgt spid="36"/>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44"/>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12"/>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4"/>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25"/>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1" nodeType="clickEffect">
                                  <p:stCondLst>
                                    <p:cond delay="0"/>
                                  </p:stCondLst>
                                  <p:childTnLst>
                                    <p:set>
                                      <p:cBhvr>
                                        <p:cTn id="75" dur="1" fill="hold">
                                          <p:stCondLst>
                                            <p:cond delay="0"/>
                                          </p:stCondLst>
                                        </p:cTn>
                                        <p:tgtEl>
                                          <p:spTgt spid="2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0" nodeType="clickEffect">
                                  <p:stCondLst>
                                    <p:cond delay="0"/>
                                  </p:stCondLst>
                                  <p:childTnLst>
                                    <p:set>
                                      <p:cBhvr>
                                        <p:cTn id="79" dur="1" fill="hold">
                                          <p:stCondLst>
                                            <p:cond delay="0"/>
                                          </p:stCondLst>
                                        </p:cTn>
                                        <p:tgtEl>
                                          <p:spTgt spid="37"/>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9"/>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9"/>
                                        </p:tgtEl>
                                        <p:attrNameLst>
                                          <p:attrName>style.visibility</p:attrName>
                                        </p:attrNameLst>
                                      </p:cBhvr>
                                      <p:to>
                                        <p:strVal val="visible"/>
                                      </p:to>
                                    </p:set>
                                  </p:childTnLst>
                                </p:cTn>
                              </p:par>
                              <p:par>
                                <p:cTn id="86" presetID="1" presetClass="entr" presetSubtype="0" fill="hold" grpId="1" nodeType="withEffect">
                                  <p:stCondLst>
                                    <p:cond delay="0"/>
                                  </p:stCondLst>
                                  <p:childTnLst>
                                    <p:set>
                                      <p:cBhvr>
                                        <p:cTn id="87" dur="1" fill="hold">
                                          <p:stCondLst>
                                            <p:cond delay="0"/>
                                          </p:stCondLst>
                                        </p:cTn>
                                        <p:tgtEl>
                                          <p:spTgt spid="37"/>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38"/>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1" nodeType="clickEffect">
                                  <p:stCondLst>
                                    <p:cond delay="0"/>
                                  </p:stCondLst>
                                  <p:childTnLst>
                                    <p:set>
                                      <p:cBhvr>
                                        <p:cTn id="95" dur="1" fill="hold">
                                          <p:stCondLst>
                                            <p:cond delay="0"/>
                                          </p:stCondLst>
                                        </p:cTn>
                                        <p:tgtEl>
                                          <p:spTgt spid="38"/>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nodeType="clickEffect">
                                  <p:stCondLst>
                                    <p:cond delay="0"/>
                                  </p:stCondLst>
                                  <p:childTnLst>
                                    <p:set>
                                      <p:cBhvr>
                                        <p:cTn id="99" dur="1" fill="hold">
                                          <p:stCondLst>
                                            <p:cond delay="0"/>
                                          </p:stCondLst>
                                        </p:cTn>
                                        <p:tgtEl>
                                          <p:spTgt spid="16"/>
                                        </p:tgtEl>
                                        <p:attrNameLst>
                                          <p:attrName>style.visibility</p:attrName>
                                        </p:attrNameLst>
                                      </p:cBhvr>
                                      <p:to>
                                        <p:strVal val="hidden"/>
                                      </p:to>
                                    </p:set>
                                  </p:childTnLst>
                                </p:cTn>
                              </p:par>
                              <p:par>
                                <p:cTn id="100" presetID="1" presetClass="exit" presetSubtype="0" fill="hold" grpId="0" nodeType="withEffect">
                                  <p:stCondLst>
                                    <p:cond delay="0"/>
                                  </p:stCondLst>
                                  <p:childTnLst>
                                    <p:set>
                                      <p:cBhvr>
                                        <p:cTn id="101" dur="1" fill="hold">
                                          <p:stCondLst>
                                            <p:cond delay="0"/>
                                          </p:stCondLst>
                                        </p:cTn>
                                        <p:tgtEl>
                                          <p:spTgt spid="15"/>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16"/>
                                        </p:tgtEl>
                                        <p:attrNameLst>
                                          <p:attrName>style.visibility</p:attrName>
                                        </p:attrNameLst>
                                      </p:cBhvr>
                                      <p:to>
                                        <p:strVal val="visible"/>
                                      </p:to>
                                    </p:set>
                                  </p:childTnLst>
                                </p:cTn>
                              </p:par>
                              <p:par>
                                <p:cTn id="106" presetID="1" presetClass="entr" presetSubtype="0" fill="hold" grpId="1" nodeType="withEffect">
                                  <p:stCondLst>
                                    <p:cond delay="0"/>
                                  </p:stCondLst>
                                  <p:childTnLst>
                                    <p:set>
                                      <p:cBhvr>
                                        <p:cTn id="107" dur="1" fill="hold">
                                          <p:stCondLst>
                                            <p:cond delay="0"/>
                                          </p:stCondLst>
                                        </p:cTn>
                                        <p:tgtEl>
                                          <p:spTgt spid="15"/>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24"/>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1" nodeType="clickEffect">
                                  <p:stCondLst>
                                    <p:cond delay="0"/>
                                  </p:stCondLst>
                                  <p:childTnLst>
                                    <p:set>
                                      <p:cBhvr>
                                        <p:cTn id="115" dur="1" fill="hold">
                                          <p:stCondLst>
                                            <p:cond delay="0"/>
                                          </p:stCondLst>
                                        </p:cTn>
                                        <p:tgtEl>
                                          <p:spTgt spid="24"/>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xit" presetSubtype="0" fill="hold" grpId="0" nodeType="clickEffect">
                                  <p:stCondLst>
                                    <p:cond delay="0"/>
                                  </p:stCondLst>
                                  <p:childTnLst>
                                    <p:set>
                                      <p:cBhvr>
                                        <p:cTn id="119" dur="1" fill="hold">
                                          <p:stCondLst>
                                            <p:cond delay="0"/>
                                          </p:stCondLst>
                                        </p:cTn>
                                        <p:tgtEl>
                                          <p:spTgt spid="10"/>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1" nodeType="clickEffect">
                                  <p:stCondLst>
                                    <p:cond delay="0"/>
                                  </p:stCondLst>
                                  <p:childTnLst>
                                    <p:set>
                                      <p:cBhvr>
                                        <p:cTn id="123" dur="1" fill="hold">
                                          <p:stCondLst>
                                            <p:cond delay="0"/>
                                          </p:stCondLst>
                                        </p:cTn>
                                        <p:tgtEl>
                                          <p:spTgt spid="10"/>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xit" presetSubtype="0" fill="hold" grpId="0" nodeType="clickEffect">
                                  <p:stCondLst>
                                    <p:cond delay="0"/>
                                  </p:stCondLst>
                                  <p:childTnLst>
                                    <p:set>
                                      <p:cBhvr>
                                        <p:cTn id="127" dur="1" fill="hold">
                                          <p:stCondLst>
                                            <p:cond delay="0"/>
                                          </p:stCondLst>
                                        </p:cTn>
                                        <p:tgtEl>
                                          <p:spTgt spid="1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1" nodeType="clickEffect">
                                  <p:stCondLst>
                                    <p:cond delay="0"/>
                                  </p:stCondLst>
                                  <p:childTnLst>
                                    <p:set>
                                      <p:cBhvr>
                                        <p:cTn id="131" dur="1" fill="hold">
                                          <p:stCondLst>
                                            <p:cond delay="0"/>
                                          </p:stCondLst>
                                        </p:cTn>
                                        <p:tgtEl>
                                          <p:spTgt spid="11"/>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13"/>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grpId="1" nodeType="clickEffect">
                                  <p:stCondLst>
                                    <p:cond delay="0"/>
                                  </p:stCondLst>
                                  <p:childTnLst>
                                    <p:set>
                                      <p:cBhvr>
                                        <p:cTn id="139" dur="1" fill="hold">
                                          <p:stCondLst>
                                            <p:cond delay="0"/>
                                          </p:stCondLst>
                                        </p:cTn>
                                        <p:tgtEl>
                                          <p:spTgt spid="13"/>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 presetClass="exit" presetSubtype="0" fill="hold" grpId="0" nodeType="clickEffect">
                                  <p:stCondLst>
                                    <p:cond delay="0"/>
                                  </p:stCondLst>
                                  <p:childTnLst>
                                    <p:set>
                                      <p:cBhvr>
                                        <p:cTn id="143" dur="1" fill="hold">
                                          <p:stCondLst>
                                            <p:cond delay="0"/>
                                          </p:stCondLst>
                                        </p:cTn>
                                        <p:tgtEl>
                                          <p:spTgt spid="39"/>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1" nodeType="clickEffect">
                                  <p:stCondLst>
                                    <p:cond delay="0"/>
                                  </p:stCondLst>
                                  <p:childTnLst>
                                    <p:set>
                                      <p:cBhvr>
                                        <p:cTn id="147" dur="1" fill="hold">
                                          <p:stCondLst>
                                            <p:cond delay="0"/>
                                          </p:stCondLst>
                                        </p:cTn>
                                        <p:tgtEl>
                                          <p:spTgt spid="39"/>
                                        </p:tgtEl>
                                        <p:attrNameLst>
                                          <p:attrName>style.visibility</p:attrName>
                                        </p:attrNameLst>
                                      </p:cBhvr>
                                      <p:to>
                                        <p:strVal val="visible"/>
                                      </p:to>
                                    </p:set>
                                  </p:childTnLst>
                                </p:cTn>
                              </p:par>
                            </p:childTnLst>
                          </p:cTn>
                        </p:par>
                      </p:childTnLst>
                    </p:cTn>
                  </p:par>
                  <p:par>
                    <p:cTn id="148" fill="hold">
                      <p:stCondLst>
                        <p:cond delay="indefinite"/>
                      </p:stCondLst>
                      <p:childTnLst>
                        <p:par>
                          <p:cTn id="149" fill="hold">
                            <p:stCondLst>
                              <p:cond delay="0"/>
                            </p:stCondLst>
                            <p:childTnLst>
                              <p:par>
                                <p:cTn id="150" presetID="1" presetClass="exit" presetSubtype="0" fill="hold" grpId="0" nodeType="clickEffect">
                                  <p:stCondLst>
                                    <p:cond delay="0"/>
                                  </p:stCondLst>
                                  <p:childTnLst>
                                    <p:set>
                                      <p:cBhvr>
                                        <p:cTn id="151" dur="1" fill="hold">
                                          <p:stCondLst>
                                            <p:cond delay="0"/>
                                          </p:stCondLst>
                                        </p:cTn>
                                        <p:tgtEl>
                                          <p:spTgt spid="20"/>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1" presetClass="entr" presetSubtype="0" fill="hold" grpId="1" nodeType="clickEffect">
                                  <p:stCondLst>
                                    <p:cond delay="0"/>
                                  </p:stCondLst>
                                  <p:childTnLst>
                                    <p:set>
                                      <p:cBhvr>
                                        <p:cTn id="155" dur="1" fill="hold">
                                          <p:stCondLst>
                                            <p:cond delay="0"/>
                                          </p:stCondLst>
                                        </p:cTn>
                                        <p:tgtEl>
                                          <p:spTgt spid="20"/>
                                        </p:tgtEl>
                                        <p:attrNameLst>
                                          <p:attrName>style.visibility</p:attrName>
                                        </p:attrNameLst>
                                      </p:cBhvr>
                                      <p:to>
                                        <p:strVal val="visible"/>
                                      </p:to>
                                    </p:set>
                                  </p:childTnLst>
                                </p:cTn>
                              </p:par>
                            </p:childTnLst>
                          </p:cTn>
                        </p:par>
                      </p:childTnLst>
                    </p:cTn>
                  </p:par>
                  <p:par>
                    <p:cTn id="156" fill="hold">
                      <p:stCondLst>
                        <p:cond delay="indefinite"/>
                      </p:stCondLst>
                      <p:childTnLst>
                        <p:par>
                          <p:cTn id="157" fill="hold">
                            <p:stCondLst>
                              <p:cond delay="0"/>
                            </p:stCondLst>
                            <p:childTnLst>
                              <p:par>
                                <p:cTn id="158" presetID="1" presetClass="entr" presetSubtype="0" fill="hold" grpId="0" nodeType="clickEffect">
                                  <p:stCondLst>
                                    <p:cond delay="0"/>
                                  </p:stCondLst>
                                  <p:childTnLst>
                                    <p:set>
                                      <p:cBhvr>
                                        <p:cTn id="15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3" grpId="0"/>
      <p:bldP spid="13" grpId="1"/>
      <p:bldP spid="20" grpId="0"/>
      <p:bldP spid="20" grpId="1"/>
      <p:bldP spid="37" grpId="0"/>
      <p:bldP spid="37" grpId="1"/>
      <p:bldP spid="36" grpId="0"/>
      <p:bldP spid="36" grpId="1"/>
      <p:bldP spid="38" grpId="0"/>
      <p:bldP spid="38" grpId="1"/>
      <p:bldP spid="39" grpId="0"/>
      <p:bldP spid="39" grpId="1"/>
      <p:bldP spid="15" grpId="0"/>
      <p:bldP spid="15" grpId="1"/>
      <p:bldP spid="44" grpId="0"/>
      <p:bldP spid="44" grpId="1"/>
      <p:bldP spid="24" grpId="0"/>
      <p:bldP spid="24" grpId="1"/>
      <p:bldP spid="25" grpId="0"/>
      <p:bldP spid="25" grpId="1"/>
      <p:bldP spid="28" grpId="0" animBg="1"/>
      <p:bldP spid="28" grpId="1" animBg="1"/>
      <p:bldP spid="29" grpId="0" animBg="1"/>
      <p:bldP spid="30" grpId="0" animBg="1"/>
      <p:bldP spid="31" grpId="0" animBg="1"/>
      <p:bldP spid="32" grpId="0" animBg="1"/>
      <p:bldP spid="33" grpId="0" animBg="1"/>
      <p:bldP spid="3" grpId="0" animBg="1"/>
      <p:bldP spid="3" grpId="1" animBg="1"/>
      <p:bldP spid="27" grpId="0" animBg="1"/>
      <p:bldP spid="2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a:solidFill>
                  <a:schemeClr val="bg1"/>
                </a:solidFill>
              </a:rPr>
              <a:t>Saying what jobs people do</a:t>
            </a:r>
            <a:br>
              <a:rPr lang="en-GB" sz="2600" b="1">
                <a:solidFill>
                  <a:schemeClr val="bg1"/>
                </a:solidFill>
              </a:rPr>
            </a:br>
            <a:r>
              <a:rPr lang="en-GB" sz="2600" b="1">
                <a:solidFill>
                  <a:schemeClr val="bg1"/>
                </a:solidFill>
              </a:rPr>
              <a:t>Use of the indefinite article</a:t>
            </a:r>
            <a:endParaRPr lang="en-GB" sz="2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232765" y="1296799"/>
            <a:ext cx="11897700" cy="837152"/>
          </a:xfrm>
          <a:prstGeom prst="rect">
            <a:avLst/>
          </a:prstGeom>
          <a:noFill/>
        </p:spPr>
        <p:txBody>
          <a:bodyPr wrap="square" rtlCol="0">
            <a:spAutoFit/>
          </a:bodyPr>
          <a:lstStyle/>
          <a:p>
            <a:pPr>
              <a:lnSpc>
                <a:spcPct val="110000"/>
              </a:lnSpc>
            </a:pPr>
            <a:r>
              <a:rPr lang="en-US" sz="2200">
                <a:solidFill>
                  <a:srgbClr val="002060"/>
                </a:solidFill>
              </a:rPr>
              <a:t>In English, we use the indefinite article (a, an) to say what job someone does </a:t>
            </a:r>
          </a:p>
          <a:p>
            <a:pPr>
              <a:lnSpc>
                <a:spcPct val="110000"/>
              </a:lnSpc>
            </a:pPr>
            <a:r>
              <a:rPr lang="en-US" sz="2200">
                <a:solidFill>
                  <a:srgbClr val="002060"/>
                </a:solidFill>
              </a:rPr>
              <a:t>(e.g. He is </a:t>
            </a:r>
            <a:r>
              <a:rPr lang="en-US" sz="2200" b="1">
                <a:solidFill>
                  <a:srgbClr val="002060"/>
                </a:solidFill>
              </a:rPr>
              <a:t>a</a:t>
            </a:r>
            <a:r>
              <a:rPr lang="en-US" sz="2200">
                <a:solidFill>
                  <a:srgbClr val="002060"/>
                </a:solidFill>
              </a:rPr>
              <a:t> teacher). In </a:t>
            </a:r>
            <a:r>
              <a:rPr lang="en-US" sz="2200" dirty="0">
                <a:solidFill>
                  <a:srgbClr val="002060"/>
                </a:solidFill>
              </a:rPr>
              <a:t>Spanish, no indefinite article (un/</a:t>
            </a:r>
            <a:r>
              <a:rPr lang="en-US" sz="2200" dirty="0" err="1">
                <a:solidFill>
                  <a:srgbClr val="002060"/>
                </a:solidFill>
              </a:rPr>
              <a:t>una</a:t>
            </a:r>
            <a:r>
              <a:rPr lang="en-US" sz="2200" dirty="0">
                <a:solidFill>
                  <a:srgbClr val="002060"/>
                </a:solidFill>
              </a:rPr>
              <a:t>) </a:t>
            </a:r>
            <a:r>
              <a:rPr lang="en-US" sz="2200">
                <a:solidFill>
                  <a:srgbClr val="002060"/>
                </a:solidFill>
              </a:rPr>
              <a:t>is used. </a:t>
            </a:r>
          </a:p>
        </p:txBody>
      </p:sp>
      <p:sp>
        <p:nvSpPr>
          <p:cNvPr id="6" name="Rectangle 5"/>
          <p:cNvSpPr/>
          <p:nvPr/>
        </p:nvSpPr>
        <p:spPr>
          <a:xfrm>
            <a:off x="253561" y="2191210"/>
            <a:ext cx="1487908" cy="433132"/>
          </a:xfrm>
          <a:prstGeom prst="rect">
            <a:avLst/>
          </a:prstGeom>
        </p:spPr>
        <p:txBody>
          <a:bodyPr wrap="none">
            <a:spAutoFit/>
          </a:bodyPr>
          <a:lstStyle/>
          <a:p>
            <a:pPr>
              <a:lnSpc>
                <a:spcPct val="110000"/>
              </a:lnSpc>
            </a:pPr>
            <a:r>
              <a:rPr lang="en-US" sz="2200" b="1">
                <a:solidFill>
                  <a:srgbClr val="002060"/>
                </a:solidFill>
              </a:rPr>
              <a:t>Ejemplos:</a:t>
            </a:r>
            <a:endParaRPr lang="en-US" sz="2200" b="1" dirty="0">
              <a:solidFill>
                <a:srgbClr val="002060"/>
              </a:solidFill>
            </a:endParaRPr>
          </a:p>
        </p:txBody>
      </p:sp>
      <p:sp>
        <p:nvSpPr>
          <p:cNvPr id="8" name="Rectangle 7"/>
          <p:cNvSpPr/>
          <p:nvPr/>
        </p:nvSpPr>
        <p:spPr>
          <a:xfrm>
            <a:off x="308224" y="2712120"/>
            <a:ext cx="3017173" cy="430887"/>
          </a:xfrm>
          <a:prstGeom prst="rect">
            <a:avLst/>
          </a:prstGeom>
        </p:spPr>
        <p:txBody>
          <a:bodyPr wrap="none">
            <a:spAutoFit/>
          </a:bodyPr>
          <a:lstStyle/>
          <a:p>
            <a:r>
              <a:rPr lang="en-US" sz="2200" dirty="0">
                <a:solidFill>
                  <a:srgbClr val="002060"/>
                </a:solidFill>
              </a:rPr>
              <a:t>Mi padre es </a:t>
            </a:r>
            <a:r>
              <a:rPr lang="en-US" sz="2200" dirty="0" err="1">
                <a:solidFill>
                  <a:srgbClr val="002060"/>
                </a:solidFill>
              </a:rPr>
              <a:t>médico</a:t>
            </a:r>
            <a:r>
              <a:rPr lang="en-US" sz="2200" dirty="0">
                <a:solidFill>
                  <a:srgbClr val="002060"/>
                </a:solidFill>
              </a:rPr>
              <a:t>.</a:t>
            </a:r>
            <a:endParaRPr lang="en-GB" sz="2200" dirty="0">
              <a:solidFill>
                <a:srgbClr val="002060"/>
              </a:solidFill>
            </a:endParaRPr>
          </a:p>
        </p:txBody>
      </p:sp>
      <p:sp>
        <p:nvSpPr>
          <p:cNvPr id="9" name="Rectangle 8"/>
          <p:cNvSpPr/>
          <p:nvPr/>
        </p:nvSpPr>
        <p:spPr>
          <a:xfrm>
            <a:off x="329189" y="3322043"/>
            <a:ext cx="2866490" cy="430887"/>
          </a:xfrm>
          <a:prstGeom prst="rect">
            <a:avLst/>
          </a:prstGeom>
        </p:spPr>
        <p:txBody>
          <a:bodyPr wrap="none">
            <a:spAutoFit/>
          </a:bodyPr>
          <a:lstStyle/>
          <a:p>
            <a:r>
              <a:rPr lang="en-US" sz="2200">
                <a:solidFill>
                  <a:srgbClr val="002060"/>
                </a:solidFill>
              </a:rPr>
              <a:t>Mi tía es abogada. </a:t>
            </a:r>
            <a:endParaRPr lang="en-GB" sz="2200">
              <a:solidFill>
                <a:srgbClr val="002060"/>
              </a:solidFill>
            </a:endParaRPr>
          </a:p>
        </p:txBody>
      </p:sp>
      <p:sp>
        <p:nvSpPr>
          <p:cNvPr id="11" name="Rectangle 10"/>
          <p:cNvSpPr/>
          <p:nvPr/>
        </p:nvSpPr>
        <p:spPr>
          <a:xfrm>
            <a:off x="4820590" y="2676879"/>
            <a:ext cx="3081293" cy="433901"/>
          </a:xfrm>
          <a:prstGeom prst="rect">
            <a:avLst/>
          </a:prstGeom>
        </p:spPr>
        <p:txBody>
          <a:bodyPr wrap="none">
            <a:spAutoFit/>
          </a:bodyPr>
          <a:lstStyle/>
          <a:p>
            <a:pPr>
              <a:lnSpc>
                <a:spcPct val="110000"/>
              </a:lnSpc>
            </a:pPr>
            <a:r>
              <a:rPr lang="en-US" sz="2200" i="1">
                <a:solidFill>
                  <a:srgbClr val="002060"/>
                </a:solidFill>
              </a:rPr>
              <a:t>My father is </a:t>
            </a:r>
            <a:r>
              <a:rPr lang="en-US" sz="2200" b="1" i="1">
                <a:solidFill>
                  <a:srgbClr val="002060"/>
                </a:solidFill>
              </a:rPr>
              <a:t>a </a:t>
            </a:r>
            <a:r>
              <a:rPr lang="en-US" sz="2200" i="1">
                <a:solidFill>
                  <a:srgbClr val="002060"/>
                </a:solidFill>
              </a:rPr>
              <a:t>doctor.</a:t>
            </a:r>
            <a:endParaRPr lang="en-US" sz="2200" i="1" dirty="0">
              <a:solidFill>
                <a:srgbClr val="002060"/>
              </a:solidFill>
            </a:endParaRPr>
          </a:p>
        </p:txBody>
      </p:sp>
      <p:sp>
        <p:nvSpPr>
          <p:cNvPr id="12" name="Rectangle 11"/>
          <p:cNvSpPr/>
          <p:nvPr/>
        </p:nvSpPr>
        <p:spPr>
          <a:xfrm>
            <a:off x="4820590" y="3304776"/>
            <a:ext cx="2871299" cy="433901"/>
          </a:xfrm>
          <a:prstGeom prst="rect">
            <a:avLst/>
          </a:prstGeom>
        </p:spPr>
        <p:txBody>
          <a:bodyPr wrap="none">
            <a:spAutoFit/>
          </a:bodyPr>
          <a:lstStyle/>
          <a:p>
            <a:pPr>
              <a:lnSpc>
                <a:spcPct val="110000"/>
              </a:lnSpc>
            </a:pPr>
            <a:r>
              <a:rPr lang="en-US" sz="2200" i="1">
                <a:solidFill>
                  <a:srgbClr val="002060"/>
                </a:solidFill>
              </a:rPr>
              <a:t>My aunt is </a:t>
            </a:r>
            <a:r>
              <a:rPr lang="en-US" sz="2200" b="1" i="1">
                <a:solidFill>
                  <a:srgbClr val="002060"/>
                </a:solidFill>
              </a:rPr>
              <a:t>a</a:t>
            </a:r>
            <a:r>
              <a:rPr lang="en-US" sz="2200" i="1">
                <a:solidFill>
                  <a:srgbClr val="002060"/>
                </a:solidFill>
              </a:rPr>
              <a:t> lawyer.</a:t>
            </a:r>
            <a:endParaRPr lang="en-US" sz="2200" i="1" dirty="0">
              <a:solidFill>
                <a:srgbClr val="002060"/>
              </a:solidFill>
            </a:endParaRPr>
          </a:p>
        </p:txBody>
      </p:sp>
      <p:sp>
        <p:nvSpPr>
          <p:cNvPr id="14" name="Rectangle 13"/>
          <p:cNvSpPr/>
          <p:nvPr/>
        </p:nvSpPr>
        <p:spPr>
          <a:xfrm>
            <a:off x="232596" y="3975601"/>
            <a:ext cx="11897869" cy="433901"/>
          </a:xfrm>
          <a:prstGeom prst="rect">
            <a:avLst/>
          </a:prstGeom>
        </p:spPr>
        <p:txBody>
          <a:bodyPr wrap="square">
            <a:spAutoFit/>
          </a:bodyPr>
          <a:lstStyle/>
          <a:p>
            <a:pPr>
              <a:lnSpc>
                <a:spcPct val="110000"/>
              </a:lnSpc>
            </a:pPr>
            <a:r>
              <a:rPr lang="en-US" sz="2200">
                <a:solidFill>
                  <a:srgbClr val="002060"/>
                </a:solidFill>
              </a:rPr>
              <a:t>However, if you use an </a:t>
            </a:r>
            <a:r>
              <a:rPr lang="en-US" sz="2200" b="1" i="1">
                <a:solidFill>
                  <a:srgbClr val="002060"/>
                </a:solidFill>
              </a:rPr>
              <a:t>adjective</a:t>
            </a:r>
            <a:r>
              <a:rPr lang="en-US" sz="2200">
                <a:solidFill>
                  <a:srgbClr val="002060"/>
                </a:solidFill>
              </a:rPr>
              <a:t> to describe the job, the indefinite article </a:t>
            </a:r>
            <a:r>
              <a:rPr lang="en-US" sz="2200" b="1" i="1">
                <a:solidFill>
                  <a:srgbClr val="002060"/>
                </a:solidFill>
              </a:rPr>
              <a:t>is</a:t>
            </a:r>
            <a:r>
              <a:rPr lang="en-US" sz="2200">
                <a:solidFill>
                  <a:srgbClr val="002060"/>
                </a:solidFill>
              </a:rPr>
              <a:t> used:</a:t>
            </a:r>
            <a:endParaRPr lang="en-US" sz="2200" dirty="0">
              <a:solidFill>
                <a:srgbClr val="002060"/>
              </a:solidFill>
            </a:endParaRPr>
          </a:p>
        </p:txBody>
      </p:sp>
      <p:sp>
        <p:nvSpPr>
          <p:cNvPr id="16" name="Rectangle 15"/>
          <p:cNvSpPr/>
          <p:nvPr/>
        </p:nvSpPr>
        <p:spPr>
          <a:xfrm>
            <a:off x="253561" y="4695255"/>
            <a:ext cx="4591321" cy="430887"/>
          </a:xfrm>
          <a:prstGeom prst="rect">
            <a:avLst/>
          </a:prstGeom>
        </p:spPr>
        <p:txBody>
          <a:bodyPr wrap="none">
            <a:spAutoFit/>
          </a:bodyPr>
          <a:lstStyle/>
          <a:p>
            <a:r>
              <a:rPr lang="en-US" sz="2200">
                <a:solidFill>
                  <a:srgbClr val="002060"/>
                </a:solidFill>
              </a:rPr>
              <a:t>Mi madre es </a:t>
            </a:r>
            <a:r>
              <a:rPr lang="en-US" sz="2200" b="1">
                <a:solidFill>
                  <a:srgbClr val="EE6000"/>
                </a:solidFill>
              </a:rPr>
              <a:t>una directora seria</a:t>
            </a:r>
            <a:r>
              <a:rPr lang="en-US" sz="2200">
                <a:solidFill>
                  <a:schemeClr val="accent5">
                    <a:lumMod val="50000"/>
                  </a:schemeClr>
                </a:solidFill>
              </a:rPr>
              <a:t>.</a:t>
            </a:r>
            <a:endParaRPr lang="en-GB" sz="2200"/>
          </a:p>
        </p:txBody>
      </p:sp>
      <p:sp>
        <p:nvSpPr>
          <p:cNvPr id="17" name="Rectangle 16"/>
          <p:cNvSpPr/>
          <p:nvPr/>
        </p:nvSpPr>
        <p:spPr>
          <a:xfrm>
            <a:off x="6566870" y="4665301"/>
            <a:ext cx="5134739" cy="464743"/>
          </a:xfrm>
          <a:prstGeom prst="rect">
            <a:avLst/>
          </a:prstGeom>
        </p:spPr>
        <p:txBody>
          <a:bodyPr wrap="none">
            <a:spAutoFit/>
          </a:bodyPr>
          <a:lstStyle/>
          <a:p>
            <a:pPr>
              <a:lnSpc>
                <a:spcPct val="110000"/>
              </a:lnSpc>
            </a:pPr>
            <a:r>
              <a:rPr lang="en-US" sz="2200" i="1" dirty="0">
                <a:solidFill>
                  <a:srgbClr val="002060"/>
                </a:solidFill>
              </a:rPr>
              <a:t>My mother is </a:t>
            </a:r>
            <a:r>
              <a:rPr lang="en-US" sz="2200" b="1" i="1" dirty="0">
                <a:solidFill>
                  <a:srgbClr val="EE6000"/>
                </a:solidFill>
              </a:rPr>
              <a:t>a</a:t>
            </a:r>
            <a:r>
              <a:rPr lang="en-US" sz="2200" i="1" dirty="0">
                <a:solidFill>
                  <a:schemeClr val="accent5">
                    <a:lumMod val="50000"/>
                  </a:schemeClr>
                </a:solidFill>
              </a:rPr>
              <a:t> </a:t>
            </a:r>
            <a:r>
              <a:rPr lang="en-US" sz="2200" b="1" i="1" dirty="0">
                <a:solidFill>
                  <a:srgbClr val="EE6000"/>
                </a:solidFill>
              </a:rPr>
              <a:t>serious headteacher</a:t>
            </a:r>
            <a:r>
              <a:rPr lang="en-US" sz="2200" i="1" dirty="0">
                <a:solidFill>
                  <a:schemeClr val="accent5">
                    <a:lumMod val="50000"/>
                  </a:schemeClr>
                </a:solidFill>
              </a:rPr>
              <a:t>.</a:t>
            </a:r>
          </a:p>
        </p:txBody>
      </p:sp>
      <p:sp>
        <p:nvSpPr>
          <p:cNvPr id="18" name="Rectangle 17"/>
          <p:cNvSpPr/>
          <p:nvPr/>
        </p:nvSpPr>
        <p:spPr>
          <a:xfrm>
            <a:off x="232596" y="5270858"/>
            <a:ext cx="4309193" cy="430887"/>
          </a:xfrm>
          <a:prstGeom prst="rect">
            <a:avLst/>
          </a:prstGeom>
        </p:spPr>
        <p:txBody>
          <a:bodyPr wrap="none">
            <a:spAutoFit/>
          </a:bodyPr>
          <a:lstStyle/>
          <a:p>
            <a:r>
              <a:rPr lang="en-US" sz="2200">
                <a:solidFill>
                  <a:srgbClr val="002060"/>
                </a:solidFill>
              </a:rPr>
              <a:t>Mi primo es </a:t>
            </a:r>
            <a:r>
              <a:rPr lang="en-US" sz="2200" b="1">
                <a:solidFill>
                  <a:srgbClr val="EE6000"/>
                </a:solidFill>
              </a:rPr>
              <a:t>un músico genial</a:t>
            </a:r>
            <a:r>
              <a:rPr lang="en-US" sz="2200">
                <a:solidFill>
                  <a:schemeClr val="accent5">
                    <a:lumMod val="50000"/>
                  </a:schemeClr>
                </a:solidFill>
              </a:rPr>
              <a:t>. </a:t>
            </a:r>
            <a:endParaRPr lang="en-GB" sz="2200"/>
          </a:p>
        </p:txBody>
      </p:sp>
      <p:sp>
        <p:nvSpPr>
          <p:cNvPr id="19" name="Rectangle 18"/>
          <p:cNvSpPr/>
          <p:nvPr/>
        </p:nvSpPr>
        <p:spPr>
          <a:xfrm>
            <a:off x="6566870" y="5306349"/>
            <a:ext cx="4249881" cy="464743"/>
          </a:xfrm>
          <a:prstGeom prst="rect">
            <a:avLst/>
          </a:prstGeom>
        </p:spPr>
        <p:txBody>
          <a:bodyPr wrap="none">
            <a:spAutoFit/>
          </a:bodyPr>
          <a:lstStyle/>
          <a:p>
            <a:pPr>
              <a:lnSpc>
                <a:spcPct val="110000"/>
              </a:lnSpc>
            </a:pPr>
            <a:r>
              <a:rPr lang="en-US" sz="2200" i="1">
                <a:solidFill>
                  <a:srgbClr val="002060"/>
                </a:solidFill>
              </a:rPr>
              <a:t>My cousin is </a:t>
            </a:r>
            <a:r>
              <a:rPr lang="en-US" sz="2200" b="1" i="1">
                <a:solidFill>
                  <a:srgbClr val="EE6000"/>
                </a:solidFill>
              </a:rPr>
              <a:t>a</a:t>
            </a:r>
            <a:r>
              <a:rPr lang="en-US" sz="2200" i="1">
                <a:solidFill>
                  <a:schemeClr val="accent5">
                    <a:lumMod val="50000"/>
                  </a:schemeClr>
                </a:solidFill>
              </a:rPr>
              <a:t> </a:t>
            </a:r>
            <a:r>
              <a:rPr lang="en-US" sz="2200" b="1" i="1">
                <a:solidFill>
                  <a:srgbClr val="EE6000"/>
                </a:solidFill>
              </a:rPr>
              <a:t>great musician</a:t>
            </a:r>
            <a:r>
              <a:rPr lang="en-US" sz="2200" i="1">
                <a:solidFill>
                  <a:schemeClr val="accent5">
                    <a:lumMod val="50000"/>
                  </a:schemeClr>
                </a:solidFill>
              </a:rPr>
              <a:t>.</a:t>
            </a:r>
            <a:endParaRPr lang="en-US" sz="2200" i="1" dirty="0">
              <a:solidFill>
                <a:schemeClr val="accent5">
                  <a:lumMod val="50000"/>
                </a:schemeClr>
              </a:solidFill>
            </a:endParaRPr>
          </a:p>
        </p:txBody>
      </p:sp>
      <p:cxnSp>
        <p:nvCxnSpPr>
          <p:cNvPr id="20" name="Straight Arrow Connector 19"/>
          <p:cNvCxnSpPr/>
          <p:nvPr/>
        </p:nvCxnSpPr>
        <p:spPr>
          <a:xfrm>
            <a:off x="3716640" y="2930479"/>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737605" y="3534107"/>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276333" y="4905953"/>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315593" y="5483293"/>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52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P spid="12" grpId="0"/>
      <p:bldP spid="14" grpId="0"/>
      <p:bldP spid="16" grpId="0"/>
      <p:bldP spid="17" grpId="0"/>
      <p:bldP spid="18"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5" y="0"/>
            <a:ext cx="7203885" cy="1325563"/>
          </a:xfrm>
        </p:spPr>
        <p:txBody>
          <a:bodyPr>
            <a:normAutofit/>
          </a:bodyPr>
          <a:lstStyle/>
          <a:p>
            <a:r>
              <a:rPr lang="en-GB" sz="2600" b="1">
                <a:solidFill>
                  <a:schemeClr val="bg1"/>
                </a:solidFill>
              </a:rPr>
              <a:t>Talking about possession</a:t>
            </a:r>
            <a:br>
              <a:rPr lang="en-GB" sz="2600" b="1">
                <a:solidFill>
                  <a:schemeClr val="bg1"/>
                </a:solidFill>
              </a:rPr>
            </a:br>
            <a:r>
              <a:rPr lang="en-GB" sz="2600" b="1">
                <a:solidFill>
                  <a:schemeClr val="bg1"/>
                </a:solidFill>
              </a:rPr>
              <a:t>Possessives ‘tu’ and ‘su’ [revisited]</a:t>
            </a:r>
            <a:endParaRPr lang="en-GB" sz="2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180000" y="1296000"/>
            <a:ext cx="11672866" cy="4967514"/>
          </a:xfrm>
          <a:prstGeom prst="rect">
            <a:avLst/>
          </a:prstGeom>
          <a:noFill/>
        </p:spPr>
        <p:txBody>
          <a:bodyPr wrap="square" rtlCol="0">
            <a:spAutoFit/>
          </a:bodyPr>
          <a:lstStyle/>
          <a:p>
            <a:pPr>
              <a:lnSpc>
                <a:spcPct val="120000"/>
              </a:lnSpc>
            </a:pPr>
            <a:r>
              <a:rPr lang="en-US" sz="2400" dirty="0">
                <a:solidFill>
                  <a:srgbClr val="002060"/>
                </a:solidFill>
              </a:rPr>
              <a:t>Remember that to say ‘</a:t>
            </a:r>
            <a:r>
              <a:rPr lang="en-US" sz="2400" b="1" dirty="0">
                <a:solidFill>
                  <a:srgbClr val="002060"/>
                </a:solidFill>
              </a:rPr>
              <a:t>your</a:t>
            </a:r>
            <a:r>
              <a:rPr lang="en-US" sz="2400" dirty="0">
                <a:solidFill>
                  <a:srgbClr val="002060"/>
                </a:solidFill>
              </a:rPr>
              <a:t>’ before a singular or uncountable noun, use ____.</a:t>
            </a:r>
          </a:p>
          <a:p>
            <a:pPr>
              <a:lnSpc>
                <a:spcPct val="120000"/>
              </a:lnSpc>
            </a:pPr>
            <a:r>
              <a:rPr lang="en-US" sz="2400" dirty="0">
                <a:solidFill>
                  <a:srgbClr val="002060"/>
                </a:solidFill>
              </a:rPr>
              <a:t>To say ‘</a:t>
            </a:r>
            <a:r>
              <a:rPr lang="en-US" sz="2400" b="1" dirty="0">
                <a:solidFill>
                  <a:srgbClr val="002060"/>
                </a:solidFill>
              </a:rPr>
              <a:t>your</a:t>
            </a:r>
            <a:r>
              <a:rPr lang="en-US" sz="2400" dirty="0">
                <a:solidFill>
                  <a:srgbClr val="002060"/>
                </a:solidFill>
              </a:rPr>
              <a:t>’ before a plural noun, use _____.</a:t>
            </a:r>
          </a:p>
          <a:p>
            <a:pPr>
              <a:lnSpc>
                <a:spcPct val="120000"/>
              </a:lnSpc>
            </a:pPr>
            <a:endParaRPr lang="en-US" sz="2400" dirty="0">
              <a:solidFill>
                <a:srgbClr val="002060"/>
              </a:solidFill>
            </a:endParaRPr>
          </a:p>
          <a:p>
            <a:pPr>
              <a:lnSpc>
                <a:spcPct val="120000"/>
              </a:lnSpc>
            </a:pPr>
            <a:r>
              <a:rPr lang="en-US" sz="2400" dirty="0" err="1">
                <a:solidFill>
                  <a:srgbClr val="002060"/>
                </a:solidFill>
              </a:rPr>
              <a:t>Ejemplos</a:t>
            </a:r>
            <a:r>
              <a:rPr lang="en-US" sz="2400" dirty="0">
                <a:solidFill>
                  <a:srgbClr val="002060"/>
                </a:solidFill>
              </a:rPr>
              <a:t>:</a:t>
            </a:r>
          </a:p>
          <a:p>
            <a:pPr>
              <a:lnSpc>
                <a:spcPct val="120000"/>
              </a:lnSpc>
            </a:pPr>
            <a:r>
              <a:rPr lang="en-US" sz="2400">
                <a:solidFill>
                  <a:srgbClr val="002060"/>
                </a:solidFill>
              </a:rPr>
              <a:t>                            		</a:t>
            </a:r>
          </a:p>
          <a:p>
            <a:pPr>
              <a:lnSpc>
                <a:spcPct val="120000"/>
              </a:lnSpc>
            </a:pPr>
            <a:endParaRPr lang="en-US" sz="2400" dirty="0">
              <a:solidFill>
                <a:srgbClr val="002060"/>
              </a:solidFill>
            </a:endParaRPr>
          </a:p>
          <a:p>
            <a:pPr>
              <a:lnSpc>
                <a:spcPct val="120000"/>
              </a:lnSpc>
            </a:pPr>
            <a:r>
              <a:rPr lang="en-US" sz="2400" dirty="0">
                <a:solidFill>
                  <a:srgbClr val="002060"/>
                </a:solidFill>
              </a:rPr>
              <a:t>To say ‘</a:t>
            </a:r>
            <a:r>
              <a:rPr lang="en-US" sz="2400" b="1">
                <a:solidFill>
                  <a:srgbClr val="002060"/>
                </a:solidFill>
              </a:rPr>
              <a:t>his</a:t>
            </a:r>
            <a:r>
              <a:rPr lang="en-US" sz="2400">
                <a:solidFill>
                  <a:srgbClr val="002060"/>
                </a:solidFill>
              </a:rPr>
              <a:t>’, ‘</a:t>
            </a:r>
            <a:r>
              <a:rPr lang="en-US" sz="2400" b="1" dirty="0">
                <a:solidFill>
                  <a:srgbClr val="002060"/>
                </a:solidFill>
              </a:rPr>
              <a:t>her</a:t>
            </a:r>
            <a:r>
              <a:rPr lang="en-US" sz="2400">
                <a:solidFill>
                  <a:srgbClr val="002060"/>
                </a:solidFill>
              </a:rPr>
              <a:t>’ or ‘</a:t>
            </a:r>
            <a:r>
              <a:rPr lang="en-US" sz="2400" b="1">
                <a:solidFill>
                  <a:srgbClr val="002060"/>
                </a:solidFill>
              </a:rPr>
              <a:t>its</a:t>
            </a:r>
            <a:r>
              <a:rPr lang="en-US" sz="2400">
                <a:solidFill>
                  <a:srgbClr val="002060"/>
                </a:solidFill>
              </a:rPr>
              <a:t>’ before </a:t>
            </a:r>
            <a:r>
              <a:rPr lang="en-US" sz="2400" dirty="0">
                <a:solidFill>
                  <a:srgbClr val="002060"/>
                </a:solidFill>
              </a:rPr>
              <a:t>a </a:t>
            </a:r>
            <a:r>
              <a:rPr lang="en-US" sz="2400" i="1" dirty="0">
                <a:solidFill>
                  <a:srgbClr val="002060"/>
                </a:solidFill>
              </a:rPr>
              <a:t>singular or uncountable </a:t>
            </a:r>
            <a:r>
              <a:rPr lang="en-US" sz="2400" dirty="0">
                <a:solidFill>
                  <a:srgbClr val="002060"/>
                </a:solidFill>
              </a:rPr>
              <a:t>noun, use _____.</a:t>
            </a:r>
          </a:p>
          <a:p>
            <a:pPr>
              <a:lnSpc>
                <a:spcPct val="120000"/>
              </a:lnSpc>
            </a:pPr>
            <a:r>
              <a:rPr lang="en-US" sz="2400" dirty="0">
                <a:solidFill>
                  <a:srgbClr val="002060"/>
                </a:solidFill>
              </a:rPr>
              <a:t>To say ‘</a:t>
            </a:r>
            <a:r>
              <a:rPr lang="en-US" sz="2400" b="1">
                <a:solidFill>
                  <a:srgbClr val="002060"/>
                </a:solidFill>
              </a:rPr>
              <a:t>his</a:t>
            </a:r>
            <a:r>
              <a:rPr lang="en-US" sz="2400">
                <a:solidFill>
                  <a:srgbClr val="002060"/>
                </a:solidFill>
              </a:rPr>
              <a:t>’, </a:t>
            </a:r>
            <a:r>
              <a:rPr lang="en-US" sz="2400" dirty="0">
                <a:solidFill>
                  <a:srgbClr val="002060"/>
                </a:solidFill>
              </a:rPr>
              <a:t>‘</a:t>
            </a:r>
            <a:r>
              <a:rPr lang="en-US" sz="2400" b="1">
                <a:solidFill>
                  <a:srgbClr val="002060"/>
                </a:solidFill>
              </a:rPr>
              <a:t>her</a:t>
            </a:r>
            <a:r>
              <a:rPr lang="en-US" sz="2400">
                <a:solidFill>
                  <a:srgbClr val="002060"/>
                </a:solidFill>
              </a:rPr>
              <a:t>’ or ‘</a:t>
            </a:r>
            <a:r>
              <a:rPr lang="en-US" sz="2400" b="1">
                <a:solidFill>
                  <a:srgbClr val="002060"/>
                </a:solidFill>
              </a:rPr>
              <a:t>its</a:t>
            </a:r>
            <a:r>
              <a:rPr lang="en-US" sz="2400">
                <a:solidFill>
                  <a:srgbClr val="002060"/>
                </a:solidFill>
              </a:rPr>
              <a:t>’ </a:t>
            </a:r>
            <a:r>
              <a:rPr lang="en-US" sz="2400" dirty="0">
                <a:solidFill>
                  <a:srgbClr val="002060"/>
                </a:solidFill>
              </a:rPr>
              <a:t>before a </a:t>
            </a:r>
            <a:r>
              <a:rPr lang="en-US" sz="2400" i="1" dirty="0">
                <a:solidFill>
                  <a:srgbClr val="002060"/>
                </a:solidFill>
              </a:rPr>
              <a:t>plural</a:t>
            </a:r>
            <a:r>
              <a:rPr lang="en-US" sz="2400" dirty="0">
                <a:solidFill>
                  <a:srgbClr val="002060"/>
                </a:solidFill>
              </a:rPr>
              <a:t> noun, use _____.</a:t>
            </a:r>
          </a:p>
          <a:p>
            <a:pPr>
              <a:lnSpc>
                <a:spcPct val="120000"/>
              </a:lnSpc>
            </a:pPr>
            <a:endParaRPr lang="en-US" sz="2400" dirty="0">
              <a:solidFill>
                <a:srgbClr val="002060"/>
              </a:solidFill>
            </a:endParaRPr>
          </a:p>
          <a:p>
            <a:pPr>
              <a:lnSpc>
                <a:spcPct val="120000"/>
              </a:lnSpc>
            </a:pPr>
            <a:r>
              <a:rPr lang="en-US" sz="2400" dirty="0" err="1">
                <a:solidFill>
                  <a:srgbClr val="002060"/>
                </a:solidFill>
              </a:rPr>
              <a:t>Ejemplos</a:t>
            </a:r>
            <a:r>
              <a:rPr lang="en-US" sz="2400" dirty="0">
                <a:solidFill>
                  <a:srgbClr val="002060"/>
                </a:solidFill>
              </a:rPr>
              <a:t>:</a:t>
            </a:r>
          </a:p>
          <a:p>
            <a:pPr>
              <a:lnSpc>
                <a:spcPct val="120000"/>
              </a:lnSpc>
            </a:pPr>
            <a:r>
              <a:rPr lang="en-US" sz="2400">
                <a:solidFill>
                  <a:srgbClr val="002060"/>
                </a:solidFill>
              </a:rPr>
              <a:t>		</a:t>
            </a:r>
            <a:endParaRPr lang="en-US" sz="2400" dirty="0">
              <a:solidFill>
                <a:srgbClr val="002060"/>
              </a:solidFill>
            </a:endParaRPr>
          </a:p>
        </p:txBody>
      </p:sp>
      <p:sp>
        <p:nvSpPr>
          <p:cNvPr id="3" name="TextBox 2"/>
          <p:cNvSpPr txBox="1"/>
          <p:nvPr/>
        </p:nvSpPr>
        <p:spPr>
          <a:xfrm>
            <a:off x="11152021" y="1269820"/>
            <a:ext cx="904358" cy="461665"/>
          </a:xfrm>
          <a:prstGeom prst="rect">
            <a:avLst/>
          </a:prstGeom>
          <a:noFill/>
        </p:spPr>
        <p:txBody>
          <a:bodyPr wrap="square" rtlCol="0">
            <a:spAutoFit/>
          </a:bodyPr>
          <a:lstStyle/>
          <a:p>
            <a:pPr algn="l"/>
            <a:r>
              <a:rPr lang="en-US" sz="2400" b="1" dirty="0" err="1">
                <a:solidFill>
                  <a:srgbClr val="EE6000"/>
                </a:solidFill>
              </a:rPr>
              <a:t>tu</a:t>
            </a:r>
            <a:endParaRPr lang="en-US" sz="2400" b="1" dirty="0">
              <a:solidFill>
                <a:srgbClr val="EE6000"/>
              </a:solidFill>
            </a:endParaRPr>
          </a:p>
        </p:txBody>
      </p:sp>
      <p:sp>
        <p:nvSpPr>
          <p:cNvPr id="6" name="TextBox 5"/>
          <p:cNvSpPr txBox="1"/>
          <p:nvPr/>
        </p:nvSpPr>
        <p:spPr>
          <a:xfrm>
            <a:off x="6016433" y="1731552"/>
            <a:ext cx="1019808" cy="461851"/>
          </a:xfrm>
          <a:prstGeom prst="rect">
            <a:avLst/>
          </a:prstGeom>
          <a:noFill/>
        </p:spPr>
        <p:txBody>
          <a:bodyPr wrap="square" rtlCol="0">
            <a:spAutoFit/>
          </a:bodyPr>
          <a:lstStyle/>
          <a:p>
            <a:pPr algn="l"/>
            <a:r>
              <a:rPr lang="en-US" sz="2400" b="1" dirty="0" err="1">
                <a:solidFill>
                  <a:srgbClr val="EE6000"/>
                </a:solidFill>
              </a:rPr>
              <a:t>tus</a:t>
            </a:r>
            <a:endParaRPr lang="en-US" sz="2400" b="1" dirty="0">
              <a:solidFill>
                <a:srgbClr val="EE6000"/>
              </a:solidFill>
            </a:endParaRPr>
          </a:p>
        </p:txBody>
      </p:sp>
      <p:sp>
        <p:nvSpPr>
          <p:cNvPr id="8" name="TextBox 7"/>
          <p:cNvSpPr txBox="1"/>
          <p:nvPr/>
        </p:nvSpPr>
        <p:spPr>
          <a:xfrm>
            <a:off x="10295157" y="3916003"/>
            <a:ext cx="942842" cy="461665"/>
          </a:xfrm>
          <a:prstGeom prst="rect">
            <a:avLst/>
          </a:prstGeom>
          <a:noFill/>
        </p:spPr>
        <p:txBody>
          <a:bodyPr wrap="square" rtlCol="0">
            <a:spAutoFit/>
          </a:bodyPr>
          <a:lstStyle/>
          <a:p>
            <a:pPr algn="l"/>
            <a:r>
              <a:rPr lang="en-US" sz="2400" b="1" dirty="0" err="1">
                <a:solidFill>
                  <a:srgbClr val="EE6000"/>
                </a:solidFill>
              </a:rPr>
              <a:t>su</a:t>
            </a:r>
            <a:endParaRPr lang="en-US" sz="2400" b="1" dirty="0">
              <a:solidFill>
                <a:srgbClr val="EE6000"/>
              </a:solidFill>
            </a:endParaRPr>
          </a:p>
        </p:txBody>
      </p:sp>
      <p:sp>
        <p:nvSpPr>
          <p:cNvPr id="9" name="TextBox 8"/>
          <p:cNvSpPr txBox="1"/>
          <p:nvPr/>
        </p:nvSpPr>
        <p:spPr>
          <a:xfrm>
            <a:off x="7628226" y="4377668"/>
            <a:ext cx="788909" cy="461665"/>
          </a:xfrm>
          <a:prstGeom prst="rect">
            <a:avLst/>
          </a:prstGeom>
          <a:noFill/>
        </p:spPr>
        <p:txBody>
          <a:bodyPr wrap="square" rtlCol="0">
            <a:spAutoFit/>
          </a:bodyPr>
          <a:lstStyle/>
          <a:p>
            <a:pPr algn="l"/>
            <a:r>
              <a:rPr lang="en-US" sz="2400" b="1" dirty="0" err="1">
                <a:solidFill>
                  <a:srgbClr val="EE6000"/>
                </a:solidFill>
              </a:rPr>
              <a:t>sus</a:t>
            </a:r>
            <a:endParaRPr lang="en-US" sz="2400" b="1" dirty="0">
              <a:solidFill>
                <a:srgbClr val="EE6000"/>
              </a:solidFill>
            </a:endParaRPr>
          </a:p>
        </p:txBody>
      </p:sp>
      <p:sp>
        <p:nvSpPr>
          <p:cNvPr id="11" name="TextBox 10"/>
          <p:cNvSpPr txBox="1"/>
          <p:nvPr/>
        </p:nvSpPr>
        <p:spPr>
          <a:xfrm>
            <a:off x="3358053" y="3095874"/>
            <a:ext cx="1504233" cy="461665"/>
          </a:xfrm>
          <a:prstGeom prst="rect">
            <a:avLst/>
          </a:prstGeom>
          <a:noFill/>
        </p:spPr>
        <p:txBody>
          <a:bodyPr wrap="square" rtlCol="0">
            <a:spAutoFit/>
          </a:bodyPr>
          <a:lstStyle/>
          <a:p>
            <a:pPr algn="l"/>
            <a:r>
              <a:rPr lang="en-US" sz="2400" b="1" dirty="0" err="1">
                <a:solidFill>
                  <a:srgbClr val="FF6600"/>
                </a:solidFill>
              </a:rPr>
              <a:t>tu</a:t>
            </a:r>
            <a:r>
              <a:rPr lang="en-US" sz="2400" dirty="0">
                <a:solidFill>
                  <a:schemeClr val="accent5">
                    <a:lumMod val="50000"/>
                  </a:schemeClr>
                </a:solidFill>
              </a:rPr>
              <a:t> </a:t>
            </a:r>
            <a:r>
              <a:rPr lang="en-US" sz="2400" dirty="0">
                <a:solidFill>
                  <a:srgbClr val="002060"/>
                </a:solidFill>
              </a:rPr>
              <a:t>prima</a:t>
            </a:r>
          </a:p>
        </p:txBody>
      </p:sp>
      <p:sp>
        <p:nvSpPr>
          <p:cNvPr id="12" name="TextBox 11"/>
          <p:cNvSpPr txBox="1"/>
          <p:nvPr/>
        </p:nvSpPr>
        <p:spPr>
          <a:xfrm>
            <a:off x="10289300" y="3064519"/>
            <a:ext cx="1659466" cy="474133"/>
          </a:xfrm>
          <a:prstGeom prst="rect">
            <a:avLst/>
          </a:prstGeom>
          <a:noFill/>
        </p:spPr>
        <p:txBody>
          <a:bodyPr wrap="square" rtlCol="0">
            <a:spAutoFit/>
          </a:bodyPr>
          <a:lstStyle/>
          <a:p>
            <a:pPr algn="l"/>
            <a:r>
              <a:rPr lang="en-US" sz="2400" b="1" dirty="0" err="1">
                <a:solidFill>
                  <a:srgbClr val="FF6600"/>
                </a:solidFill>
              </a:rPr>
              <a:t>tus</a:t>
            </a:r>
            <a:r>
              <a:rPr lang="en-US" sz="2400" dirty="0">
                <a:solidFill>
                  <a:schemeClr val="accent5">
                    <a:lumMod val="50000"/>
                  </a:schemeClr>
                </a:solidFill>
              </a:rPr>
              <a:t> </a:t>
            </a:r>
            <a:r>
              <a:rPr lang="en-US" sz="2400" dirty="0" err="1">
                <a:solidFill>
                  <a:srgbClr val="002060"/>
                </a:solidFill>
              </a:rPr>
              <a:t>primo</a:t>
            </a:r>
            <a:r>
              <a:rPr lang="en-US" sz="2400" b="1" dirty="0" err="1">
                <a:solidFill>
                  <a:srgbClr val="EE6000"/>
                </a:solidFill>
              </a:rPr>
              <a:t>s</a:t>
            </a:r>
            <a:endParaRPr lang="en-US" sz="2400" b="1" dirty="0">
              <a:solidFill>
                <a:srgbClr val="EE6000"/>
              </a:solidFill>
            </a:endParaRPr>
          </a:p>
        </p:txBody>
      </p:sp>
      <p:sp>
        <p:nvSpPr>
          <p:cNvPr id="13" name="TextBox 12"/>
          <p:cNvSpPr txBox="1"/>
          <p:nvPr/>
        </p:nvSpPr>
        <p:spPr>
          <a:xfrm>
            <a:off x="3022002" y="5732896"/>
            <a:ext cx="1540933" cy="461665"/>
          </a:xfrm>
          <a:prstGeom prst="rect">
            <a:avLst/>
          </a:prstGeom>
          <a:noFill/>
        </p:spPr>
        <p:txBody>
          <a:bodyPr wrap="square" rtlCol="0">
            <a:spAutoFit/>
          </a:bodyPr>
          <a:lstStyle/>
          <a:p>
            <a:r>
              <a:rPr lang="en-US" sz="2400" b="1" dirty="0" err="1">
                <a:solidFill>
                  <a:srgbClr val="EE6000"/>
                </a:solidFill>
              </a:rPr>
              <a:t>su</a:t>
            </a:r>
            <a:r>
              <a:rPr lang="en-US" sz="2400" dirty="0">
                <a:solidFill>
                  <a:schemeClr val="accent5">
                    <a:lumMod val="50000"/>
                  </a:schemeClr>
                </a:solidFill>
              </a:rPr>
              <a:t> </a:t>
            </a:r>
            <a:r>
              <a:rPr lang="en-US" sz="2400" dirty="0" err="1">
                <a:solidFill>
                  <a:srgbClr val="002060"/>
                </a:solidFill>
              </a:rPr>
              <a:t>hijo</a:t>
            </a:r>
            <a:endParaRPr lang="en-US" sz="2400" dirty="0">
              <a:solidFill>
                <a:srgbClr val="002060"/>
              </a:solidFill>
            </a:endParaRPr>
          </a:p>
        </p:txBody>
      </p:sp>
      <p:sp>
        <p:nvSpPr>
          <p:cNvPr id="14" name="TextBox 13"/>
          <p:cNvSpPr txBox="1"/>
          <p:nvPr/>
        </p:nvSpPr>
        <p:spPr>
          <a:xfrm>
            <a:off x="9860067" y="5746312"/>
            <a:ext cx="1744133" cy="461665"/>
          </a:xfrm>
          <a:prstGeom prst="rect">
            <a:avLst/>
          </a:prstGeom>
          <a:noFill/>
        </p:spPr>
        <p:txBody>
          <a:bodyPr wrap="square" rtlCol="0">
            <a:spAutoFit/>
          </a:bodyPr>
          <a:lstStyle/>
          <a:p>
            <a:r>
              <a:rPr lang="en-US" sz="2400" b="1" dirty="0" err="1">
                <a:solidFill>
                  <a:srgbClr val="EE6000"/>
                </a:solidFill>
              </a:rPr>
              <a:t>sus</a:t>
            </a:r>
            <a:r>
              <a:rPr lang="en-US" sz="2400" dirty="0">
                <a:solidFill>
                  <a:schemeClr val="accent5">
                    <a:lumMod val="50000"/>
                  </a:schemeClr>
                </a:solidFill>
              </a:rPr>
              <a:t> </a:t>
            </a:r>
            <a:r>
              <a:rPr lang="en-US" sz="2400" dirty="0" err="1">
                <a:solidFill>
                  <a:srgbClr val="002060"/>
                </a:solidFill>
              </a:rPr>
              <a:t>hija</a:t>
            </a:r>
            <a:r>
              <a:rPr lang="en-US" sz="2400" b="1" dirty="0" err="1">
                <a:solidFill>
                  <a:srgbClr val="EE6000"/>
                </a:solidFill>
              </a:rPr>
              <a:t>s</a:t>
            </a:r>
            <a:endParaRPr lang="en-US" sz="2400" b="1" dirty="0">
              <a:solidFill>
                <a:srgbClr val="EE6000"/>
              </a:solidFill>
            </a:endParaRPr>
          </a:p>
        </p:txBody>
      </p:sp>
      <p:cxnSp>
        <p:nvCxnSpPr>
          <p:cNvPr id="15" name="Straight Arrow Connector 14"/>
          <p:cNvCxnSpPr/>
          <p:nvPr/>
        </p:nvCxnSpPr>
        <p:spPr>
          <a:xfrm>
            <a:off x="2600581" y="3365512"/>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016433" y="3064519"/>
            <a:ext cx="3579826" cy="493020"/>
          </a:xfrm>
          <a:prstGeom prst="rect">
            <a:avLst/>
          </a:prstGeom>
        </p:spPr>
        <p:txBody>
          <a:bodyPr wrap="none">
            <a:spAutoFit/>
          </a:bodyPr>
          <a:lstStyle/>
          <a:p>
            <a:pPr>
              <a:lnSpc>
                <a:spcPct val="120000"/>
              </a:lnSpc>
            </a:pPr>
            <a:r>
              <a:rPr lang="en-US" sz="2400">
                <a:solidFill>
                  <a:srgbClr val="002060"/>
                </a:solidFill>
              </a:rPr>
              <a:t>your cousins (m or m/f)</a:t>
            </a:r>
            <a:endParaRPr lang="en-US" sz="2400" dirty="0">
              <a:solidFill>
                <a:srgbClr val="002060"/>
              </a:solidFill>
            </a:endParaRPr>
          </a:p>
        </p:txBody>
      </p:sp>
      <p:cxnSp>
        <p:nvCxnSpPr>
          <p:cNvPr id="18" name="Straight Arrow Connector 17"/>
          <p:cNvCxnSpPr/>
          <p:nvPr/>
        </p:nvCxnSpPr>
        <p:spPr>
          <a:xfrm>
            <a:off x="9597558" y="3365512"/>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13457" y="3150068"/>
            <a:ext cx="2367956" cy="461665"/>
          </a:xfrm>
          <a:prstGeom prst="rect">
            <a:avLst/>
          </a:prstGeom>
        </p:spPr>
        <p:txBody>
          <a:bodyPr wrap="none">
            <a:spAutoFit/>
          </a:bodyPr>
          <a:lstStyle/>
          <a:p>
            <a:r>
              <a:rPr lang="en-US" sz="2400">
                <a:solidFill>
                  <a:srgbClr val="002060"/>
                </a:solidFill>
              </a:rPr>
              <a:t>your cousin (f) </a:t>
            </a:r>
            <a:endParaRPr lang="en-GB" sz="2400">
              <a:solidFill>
                <a:srgbClr val="002060"/>
              </a:solidFill>
            </a:endParaRPr>
          </a:p>
        </p:txBody>
      </p:sp>
      <p:sp>
        <p:nvSpPr>
          <p:cNvPr id="20" name="Rectangle 19"/>
          <p:cNvSpPr/>
          <p:nvPr/>
        </p:nvSpPr>
        <p:spPr>
          <a:xfrm>
            <a:off x="6016433" y="5740393"/>
            <a:ext cx="3029997" cy="493020"/>
          </a:xfrm>
          <a:prstGeom prst="rect">
            <a:avLst/>
          </a:prstGeom>
        </p:spPr>
        <p:txBody>
          <a:bodyPr wrap="none">
            <a:spAutoFit/>
          </a:bodyPr>
          <a:lstStyle/>
          <a:p>
            <a:pPr>
              <a:lnSpc>
                <a:spcPct val="120000"/>
              </a:lnSpc>
            </a:pPr>
            <a:r>
              <a:rPr lang="en-US" sz="2400">
                <a:solidFill>
                  <a:srgbClr val="002060"/>
                </a:solidFill>
              </a:rPr>
              <a:t>his / her daughters </a:t>
            </a:r>
            <a:endParaRPr lang="en-US" sz="2400" dirty="0">
              <a:solidFill>
                <a:srgbClr val="002060"/>
              </a:solidFill>
            </a:endParaRPr>
          </a:p>
        </p:txBody>
      </p:sp>
      <p:sp>
        <p:nvSpPr>
          <p:cNvPr id="21" name="Rectangle 20"/>
          <p:cNvSpPr/>
          <p:nvPr/>
        </p:nvSpPr>
        <p:spPr>
          <a:xfrm>
            <a:off x="214045" y="5759569"/>
            <a:ext cx="2018501" cy="461665"/>
          </a:xfrm>
          <a:prstGeom prst="rect">
            <a:avLst/>
          </a:prstGeom>
        </p:spPr>
        <p:txBody>
          <a:bodyPr wrap="none">
            <a:spAutoFit/>
          </a:bodyPr>
          <a:lstStyle/>
          <a:p>
            <a:r>
              <a:rPr lang="en-US" sz="2400">
                <a:solidFill>
                  <a:srgbClr val="002060"/>
                </a:solidFill>
              </a:rPr>
              <a:t>his / her son </a:t>
            </a:r>
            <a:endParaRPr lang="en-GB" sz="2400">
              <a:solidFill>
                <a:srgbClr val="002060"/>
              </a:solidFill>
            </a:endParaRPr>
          </a:p>
        </p:txBody>
      </p:sp>
      <p:cxnSp>
        <p:nvCxnSpPr>
          <p:cNvPr id="22" name="Straight Arrow Connector 21"/>
          <p:cNvCxnSpPr/>
          <p:nvPr/>
        </p:nvCxnSpPr>
        <p:spPr>
          <a:xfrm>
            <a:off x="2232546" y="6036372"/>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9104061" y="6036372"/>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Callout 9"/>
          <p:cNvSpPr/>
          <p:nvPr/>
        </p:nvSpPr>
        <p:spPr>
          <a:xfrm>
            <a:off x="4250866" y="3659762"/>
            <a:ext cx="5099967" cy="1700532"/>
          </a:xfrm>
          <a:prstGeom prst="wedgeEllipseCallout">
            <a:avLst>
              <a:gd name="adj1" fmla="val 38043"/>
              <a:gd name="adj2" fmla="val -60276"/>
            </a:avLst>
          </a:prstGeom>
          <a:ln>
            <a:solidFill>
              <a:schemeClr val="accent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00" dirty="0"/>
              <a:t>Remember: when talking about </a:t>
            </a:r>
            <a:r>
              <a:rPr lang="en-US" sz="2200"/>
              <a:t>a </a:t>
            </a:r>
            <a:r>
              <a:rPr lang="en-US" sz="2200" b="1" i="1"/>
              <a:t>mixed group (boys and girls)</a:t>
            </a:r>
            <a:r>
              <a:rPr lang="en-US" sz="2200"/>
              <a:t>, </a:t>
            </a:r>
            <a:r>
              <a:rPr lang="en-US" sz="2200" dirty="0"/>
              <a:t>use the masculine plural form</a:t>
            </a:r>
            <a:r>
              <a:rPr lang="en-US" sz="2200"/>
              <a:t>. </a:t>
            </a:r>
            <a:endParaRPr lang="en-US" sz="2200" dirty="0"/>
          </a:p>
        </p:txBody>
      </p:sp>
    </p:spTree>
    <p:extLst>
      <p:ext uri="{BB962C8B-B14F-4D97-AF65-F5344CB8AC3E}">
        <p14:creationId xmlns:p14="http://schemas.microsoft.com/office/powerpoint/2010/main" val="4296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7">
                                            <p:txEl>
                                              <p:pRg st="9" end="9"/>
                                            </p:txEl>
                                          </p:spTgt>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22"/>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13"/>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20"/>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24"/>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1" grpId="0"/>
      <p:bldP spid="12" grpId="0"/>
      <p:bldP spid="13" grpId="0"/>
      <p:bldP spid="14" grpId="0"/>
      <p:bldP spid="16" grpId="0"/>
      <p:bldP spid="19" grpId="0"/>
      <p:bldP spid="20" grpId="0"/>
      <p:bldP spid="21" grpId="0"/>
      <p:bldP spid="10" grpId="0" animBg="1"/>
      <p:bldP spid="10"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141" y="424694"/>
            <a:ext cx="8056142" cy="904457"/>
          </a:xfrm>
        </p:spPr>
        <p:txBody>
          <a:bodyPr>
            <a:normAutofit fontScale="90000"/>
          </a:bodyPr>
          <a:lstStyle/>
          <a:p>
            <a:pPr>
              <a:lnSpc>
                <a:spcPct val="110000"/>
              </a:lnSpc>
            </a:pPr>
            <a:r>
              <a:rPr lang="en-US" sz="2600">
                <a:solidFill>
                  <a:srgbClr val="002060"/>
                </a:solidFill>
              </a:rPr>
              <a:t>Escucha. Daniel habla de la familia de Hugo (‘your…’) o de la familia de Nadia (‘her…’)?</a:t>
            </a:r>
            <a:br>
              <a:rPr lang="en-US" sz="2600">
                <a:solidFill>
                  <a:srgbClr val="002060"/>
                </a:solidFill>
              </a:rPr>
            </a:br>
            <a:r>
              <a:rPr lang="en-US" sz="2600">
                <a:solidFill>
                  <a:srgbClr val="002060"/>
                </a:solidFill>
              </a:rPr>
              <a:t>Completa la tabla en inglés.</a:t>
            </a:r>
            <a:br>
              <a:rPr lang="en-US" sz="2600">
                <a:solidFill>
                  <a:srgbClr val="002060"/>
                </a:solidFill>
              </a:rPr>
            </a:br>
            <a:endParaRPr lang="en-GB" sz="2600" dirty="0">
              <a:solidFill>
                <a:srgbClr val="002060"/>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aphicFrame>
        <p:nvGraphicFramePr>
          <p:cNvPr id="3" name="Table 2"/>
          <p:cNvGraphicFramePr>
            <a:graphicFrameLocks noGrp="1"/>
          </p:cNvGraphicFramePr>
          <p:nvPr>
            <p:extLst>
              <p:ext uri="{D42A27DB-BD31-4B8C-83A1-F6EECF244321}">
                <p14:modId xmlns:p14="http://schemas.microsoft.com/office/powerpoint/2010/main" val="2568852516"/>
              </p:ext>
            </p:extLst>
          </p:nvPr>
        </p:nvGraphicFramePr>
        <p:xfrm>
          <a:off x="184799" y="1393195"/>
          <a:ext cx="10195334" cy="4593882"/>
        </p:xfrm>
        <a:graphic>
          <a:graphicData uri="http://schemas.openxmlformats.org/drawingml/2006/table">
            <a:tbl>
              <a:tblPr firstRow="1" bandRow="1">
                <a:tableStyleId>{21E4AEA4-8DFA-4A89-87EB-49C32662AFE0}</a:tableStyleId>
              </a:tblPr>
              <a:tblGrid>
                <a:gridCol w="613487">
                  <a:extLst>
                    <a:ext uri="{9D8B030D-6E8A-4147-A177-3AD203B41FA5}">
                      <a16:colId xmlns:a16="http://schemas.microsoft.com/office/drawing/2014/main" val="20000"/>
                    </a:ext>
                  </a:extLst>
                </a:gridCol>
                <a:gridCol w="1088571">
                  <a:extLst>
                    <a:ext uri="{9D8B030D-6E8A-4147-A177-3AD203B41FA5}">
                      <a16:colId xmlns:a16="http://schemas.microsoft.com/office/drawing/2014/main" val="20001"/>
                    </a:ext>
                  </a:extLst>
                </a:gridCol>
                <a:gridCol w="1076476">
                  <a:extLst>
                    <a:ext uri="{9D8B030D-6E8A-4147-A177-3AD203B41FA5}">
                      <a16:colId xmlns:a16="http://schemas.microsoft.com/office/drawing/2014/main" val="20002"/>
                    </a:ext>
                  </a:extLst>
                </a:gridCol>
                <a:gridCol w="2827867">
                  <a:extLst>
                    <a:ext uri="{9D8B030D-6E8A-4147-A177-3AD203B41FA5}">
                      <a16:colId xmlns:a16="http://schemas.microsoft.com/office/drawing/2014/main" val="20003"/>
                    </a:ext>
                  </a:extLst>
                </a:gridCol>
                <a:gridCol w="2641600">
                  <a:extLst>
                    <a:ext uri="{9D8B030D-6E8A-4147-A177-3AD203B41FA5}">
                      <a16:colId xmlns:a16="http://schemas.microsoft.com/office/drawing/2014/main" val="20004"/>
                    </a:ext>
                  </a:extLst>
                </a:gridCol>
                <a:gridCol w="1947333">
                  <a:extLst>
                    <a:ext uri="{9D8B030D-6E8A-4147-A177-3AD203B41FA5}">
                      <a16:colId xmlns:a16="http://schemas.microsoft.com/office/drawing/2014/main" val="20005"/>
                    </a:ext>
                  </a:extLst>
                </a:gridCol>
              </a:tblGrid>
              <a:tr h="598007">
                <a:tc>
                  <a:txBody>
                    <a:bodyPr/>
                    <a:lstStyle/>
                    <a:p>
                      <a:endParaRPr lang="en-US" dirty="0"/>
                    </a:p>
                  </a:txBody>
                  <a:tcPr/>
                </a:tc>
                <a:tc>
                  <a:txBody>
                    <a:bodyPr/>
                    <a:lstStyle/>
                    <a:p>
                      <a:r>
                        <a:rPr lang="en-US" sz="2000"/>
                        <a:t>Hugo</a:t>
                      </a:r>
                    </a:p>
                    <a:p>
                      <a:r>
                        <a:rPr lang="en-US" sz="2000"/>
                        <a:t>(‘your’)</a:t>
                      </a:r>
                      <a:endParaRPr lang="en-US" sz="2000" dirty="0"/>
                    </a:p>
                  </a:txBody>
                  <a:tcPr/>
                </a:tc>
                <a:tc>
                  <a:txBody>
                    <a:bodyPr/>
                    <a:lstStyle/>
                    <a:p>
                      <a:r>
                        <a:rPr lang="en-US" sz="2000"/>
                        <a:t>Nadia</a:t>
                      </a:r>
                    </a:p>
                    <a:p>
                      <a:r>
                        <a:rPr lang="en-US" sz="2000"/>
                        <a:t>(‘her’)</a:t>
                      </a:r>
                      <a:endParaRPr lang="en-US" sz="2000" dirty="0"/>
                    </a:p>
                  </a:txBody>
                  <a:tcPr/>
                </a:tc>
                <a:tc>
                  <a:txBody>
                    <a:bodyPr/>
                    <a:lstStyle/>
                    <a:p>
                      <a:r>
                        <a:rPr lang="en-US" sz="2000" dirty="0"/>
                        <a:t>¿</a:t>
                      </a:r>
                      <a:r>
                        <a:rPr lang="en-US" sz="2000" dirty="0" err="1"/>
                        <a:t>Quién</a:t>
                      </a:r>
                      <a:r>
                        <a:rPr lang="en-US" sz="2000" dirty="0"/>
                        <a:t> </a:t>
                      </a:r>
                      <a:r>
                        <a:rPr lang="en-US" sz="2000" dirty="0" err="1"/>
                        <a:t>es</a:t>
                      </a:r>
                      <a:r>
                        <a:rPr lang="en-US" sz="2000" baseline="0" dirty="0"/>
                        <a:t> / </a:t>
                      </a:r>
                      <a:r>
                        <a:rPr lang="en-US" sz="2000" baseline="0" dirty="0" err="1"/>
                        <a:t>quiénes</a:t>
                      </a:r>
                      <a:r>
                        <a:rPr lang="en-US" sz="2000" baseline="0" dirty="0"/>
                        <a:t> son? </a:t>
                      </a:r>
                      <a:r>
                        <a:rPr lang="en-US" sz="2000" baseline="0" dirty="0" err="1"/>
                        <a:t>Escribe</a:t>
                      </a:r>
                      <a:r>
                        <a:rPr lang="en-US" sz="2000" baseline="0" dirty="0"/>
                        <a:t> en </a:t>
                      </a:r>
                      <a:r>
                        <a:rPr lang="en-US" sz="2000" baseline="0" dirty="0" err="1"/>
                        <a:t>inglés</a:t>
                      </a:r>
                      <a:endParaRPr lang="en-US" sz="2000" dirty="0"/>
                    </a:p>
                  </a:txBody>
                  <a:tcPr/>
                </a:tc>
                <a:tc>
                  <a:txBody>
                    <a:bodyPr/>
                    <a:lstStyle/>
                    <a:p>
                      <a:r>
                        <a:rPr lang="en-US" sz="2000" dirty="0"/>
                        <a:t>¿</a:t>
                      </a:r>
                      <a:r>
                        <a:rPr lang="en-US" sz="2000" dirty="0" err="1"/>
                        <a:t>Qué</a:t>
                      </a:r>
                      <a:r>
                        <a:rPr lang="en-US" sz="2000" baseline="0" dirty="0"/>
                        <a:t> </a:t>
                      </a:r>
                      <a:r>
                        <a:rPr lang="en-US" sz="2000" baseline="0" dirty="0" err="1"/>
                        <a:t>trabajo</a:t>
                      </a:r>
                      <a:r>
                        <a:rPr lang="en-US" sz="2000" baseline="0" dirty="0"/>
                        <a:t>? </a:t>
                      </a:r>
                      <a:r>
                        <a:rPr lang="en-US" sz="2000" baseline="0" dirty="0" err="1"/>
                        <a:t>Escribe</a:t>
                      </a:r>
                      <a:r>
                        <a:rPr lang="en-US" sz="2000" baseline="0" dirty="0"/>
                        <a:t> en </a:t>
                      </a:r>
                      <a:r>
                        <a:rPr lang="en-US" sz="2000" baseline="0" dirty="0" err="1"/>
                        <a:t>inglés</a:t>
                      </a:r>
                      <a:endParaRPr lang="en-US" sz="2000" dirty="0"/>
                    </a:p>
                  </a:txBody>
                  <a:tcPr/>
                </a:tc>
                <a:tc>
                  <a:txBody>
                    <a:bodyPr/>
                    <a:lstStyle/>
                    <a:p>
                      <a:r>
                        <a:rPr lang="en-US" sz="2000" dirty="0" err="1"/>
                        <a:t>Número</a:t>
                      </a:r>
                      <a:r>
                        <a:rPr lang="en-US" sz="2000" dirty="0"/>
                        <a:t> de la casa.</a:t>
                      </a:r>
                      <a:r>
                        <a:rPr lang="en-US" sz="2000" baseline="0" dirty="0"/>
                        <a:t> </a:t>
                      </a:r>
                      <a:r>
                        <a:rPr lang="en-US" sz="2000" baseline="0" dirty="0" err="1"/>
                        <a:t>Escribe</a:t>
                      </a:r>
                      <a:r>
                        <a:rPr lang="en-US" sz="2000" baseline="0" dirty="0"/>
                        <a:t> el </a:t>
                      </a:r>
                      <a:r>
                        <a:rPr lang="en-US" sz="2000" baseline="0" dirty="0" err="1"/>
                        <a:t>número</a:t>
                      </a:r>
                      <a:endParaRPr lang="en-US" sz="2000" dirty="0"/>
                    </a:p>
                  </a:txBody>
                  <a:tcPr/>
                </a:tc>
                <a:extLst>
                  <a:ext uri="{0D108BD9-81ED-4DB2-BD59-A6C34878D82A}">
                    <a16:rowId xmlns:a16="http://schemas.microsoft.com/office/drawing/2014/main" val="10000"/>
                  </a:ext>
                </a:extLst>
              </a:tr>
              <a:tr h="598007">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598007">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598007">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r h="598007">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598007">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5"/>
                  </a:ext>
                </a:extLst>
              </a:tr>
              <a:tr h="598007">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sp>
        <p:nvSpPr>
          <p:cNvPr id="8" name="Action Button: Custom 16">
            <a:hlinkClick r:id="" action="ppaction://noaction" highlightClick="1">
              <a:snd r:embed="rId3" name="Su ti%CC%81o es abogado Vive en la casa nu%CC%81mero veintisiete.wav"/>
            </a:hlinkClick>
            <a:extLst>
              <a:ext uri="{FF2B5EF4-FFF2-40B4-BE49-F238E27FC236}">
                <a16:creationId xmlns:a16="http://schemas.microsoft.com/office/drawing/2014/main" id="{30030AF8-564D-734B-84B9-DB4C7A3A6A53}"/>
              </a:ext>
            </a:extLst>
          </p:cNvPr>
          <p:cNvSpPr/>
          <p:nvPr/>
        </p:nvSpPr>
        <p:spPr>
          <a:xfrm>
            <a:off x="316427" y="249123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4" name="Tus primos son me%CC%81dicos Viven en la casa nu%CC%81mero veinticuatro.wav"/>
            </a:hlinkClick>
            <a:extLst>
              <a:ext uri="{FF2B5EF4-FFF2-40B4-BE49-F238E27FC236}">
                <a16:creationId xmlns:a16="http://schemas.microsoft.com/office/drawing/2014/main" id="{30030AF8-564D-734B-84B9-DB4C7A3A6A53}"/>
              </a:ext>
            </a:extLst>
          </p:cNvPr>
          <p:cNvSpPr/>
          <p:nvPr/>
        </p:nvSpPr>
        <p:spPr>
          <a:xfrm>
            <a:off x="314118" y="309472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16">
            <a:hlinkClick r:id="" action="ppaction://noaction" highlightClick="1">
              <a:snd r:embed="rId5" name="Sus ti%CC%81as son mu%CC%81sicas Viven en la casa nu%CC%81mero veintinueve.wav"/>
            </a:hlinkClick>
            <a:extLst>
              <a:ext uri="{FF2B5EF4-FFF2-40B4-BE49-F238E27FC236}">
                <a16:creationId xmlns:a16="http://schemas.microsoft.com/office/drawing/2014/main" id="{30030AF8-564D-734B-84B9-DB4C7A3A6A53}"/>
              </a:ext>
            </a:extLst>
          </p:cNvPr>
          <p:cNvSpPr/>
          <p:nvPr/>
        </p:nvSpPr>
        <p:spPr>
          <a:xfrm>
            <a:off x="331051" y="370590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Action Button: Custom 16">
            <a:hlinkClick r:id="" action="ppaction://noaction" highlightClick="1">
              <a:snd r:embed="rId6" name="Su abuela es autora. Vive en la casa nu%CC%81mero veintitre%CC%81s.wav"/>
            </a:hlinkClick>
            <a:extLst>
              <a:ext uri="{FF2B5EF4-FFF2-40B4-BE49-F238E27FC236}">
                <a16:creationId xmlns:a16="http://schemas.microsoft.com/office/drawing/2014/main" id="{30030AF8-564D-734B-84B9-DB4C7A3A6A53}"/>
              </a:ext>
            </a:extLst>
          </p:cNvPr>
          <p:cNvSpPr/>
          <p:nvPr/>
        </p:nvSpPr>
        <p:spPr>
          <a:xfrm>
            <a:off x="316428" y="432170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snd r:embed="rId7" name="Tu padre es cienti%CC%81fico Vive en lasa nu%CC%81mero veintiuno.wav"/>
            </a:hlinkClick>
            <a:extLst>
              <a:ext uri="{FF2B5EF4-FFF2-40B4-BE49-F238E27FC236}">
                <a16:creationId xmlns:a16="http://schemas.microsoft.com/office/drawing/2014/main" id="{30030AF8-564D-734B-84B9-DB4C7A3A6A53}"/>
              </a:ext>
            </a:extLst>
          </p:cNvPr>
          <p:cNvSpPr/>
          <p:nvPr/>
        </p:nvSpPr>
        <p:spPr>
          <a:xfrm>
            <a:off x="297186" y="491595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Custom 16">
            <a:hlinkClick r:id="" action="ppaction://noaction" highlightClick="1">
              <a:snd r:embed="rId8" name="Su abuelo es director Vive en la casa nu%CC%81mero treinta.wav"/>
            </a:hlinkClick>
            <a:extLst>
              <a:ext uri="{FF2B5EF4-FFF2-40B4-BE49-F238E27FC236}">
                <a16:creationId xmlns:a16="http://schemas.microsoft.com/office/drawing/2014/main" id="{30030AF8-564D-734B-84B9-DB4C7A3A6A53}"/>
              </a:ext>
            </a:extLst>
          </p:cNvPr>
          <p:cNvSpPr/>
          <p:nvPr/>
        </p:nvSpPr>
        <p:spPr>
          <a:xfrm>
            <a:off x="299494" y="547864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Picture 2" descr="http://www.clker.com/cliparts/j/p/l/D/8/K/green-tick-md.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277011" y="2466273"/>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2" descr="http://www.clker.com/cliparts/j/p/l/D/8/K/green-tick-md.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49621" y="3092882"/>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http://www.clker.com/cliparts/j/p/l/D/8/K/green-tick-md.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289327" y="3602088"/>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2" descr="http://www.clker.com/cliparts/j/p/l/D/8/K/green-tick-md.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277011" y="4208647"/>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http://www.clker.com/cliparts/j/p/l/D/8/K/green-tick-md.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41172" y="4857185"/>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2" descr="http://www.clker.com/cliparts/j/p/l/D/8/K/green-tick-md.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308132" y="5437518"/>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3083217" y="2468583"/>
            <a:ext cx="1929049" cy="461665"/>
          </a:xfrm>
          <a:prstGeom prst="rect">
            <a:avLst/>
          </a:prstGeom>
          <a:noFill/>
        </p:spPr>
        <p:txBody>
          <a:bodyPr wrap="square" rtlCol="0">
            <a:spAutoFit/>
          </a:bodyPr>
          <a:lstStyle/>
          <a:p>
            <a:pPr algn="l"/>
            <a:r>
              <a:rPr lang="en-US" sz="2400" dirty="0">
                <a:solidFill>
                  <a:srgbClr val="002060"/>
                </a:solidFill>
              </a:rPr>
              <a:t>uncle</a:t>
            </a:r>
          </a:p>
        </p:txBody>
      </p:sp>
      <p:sp>
        <p:nvSpPr>
          <p:cNvPr id="20" name="TextBox 19"/>
          <p:cNvSpPr txBox="1"/>
          <p:nvPr/>
        </p:nvSpPr>
        <p:spPr>
          <a:xfrm>
            <a:off x="3100151" y="3050518"/>
            <a:ext cx="1522649" cy="461665"/>
          </a:xfrm>
          <a:prstGeom prst="rect">
            <a:avLst/>
          </a:prstGeom>
          <a:noFill/>
        </p:spPr>
        <p:txBody>
          <a:bodyPr wrap="square" rtlCol="0">
            <a:spAutoFit/>
          </a:bodyPr>
          <a:lstStyle/>
          <a:p>
            <a:pPr algn="l"/>
            <a:r>
              <a:rPr lang="en-US" sz="2400" dirty="0">
                <a:solidFill>
                  <a:srgbClr val="002060"/>
                </a:solidFill>
              </a:rPr>
              <a:t>cousins</a:t>
            </a:r>
          </a:p>
        </p:txBody>
      </p:sp>
      <p:sp>
        <p:nvSpPr>
          <p:cNvPr id="21" name="TextBox 20"/>
          <p:cNvSpPr txBox="1"/>
          <p:nvPr/>
        </p:nvSpPr>
        <p:spPr>
          <a:xfrm>
            <a:off x="3102458" y="3661697"/>
            <a:ext cx="1539333" cy="461665"/>
          </a:xfrm>
          <a:prstGeom prst="rect">
            <a:avLst/>
          </a:prstGeom>
          <a:noFill/>
        </p:spPr>
        <p:txBody>
          <a:bodyPr wrap="square" rtlCol="0">
            <a:spAutoFit/>
          </a:bodyPr>
          <a:lstStyle/>
          <a:p>
            <a:pPr algn="l"/>
            <a:r>
              <a:rPr lang="en-US" sz="2400" dirty="0">
                <a:solidFill>
                  <a:srgbClr val="002060"/>
                </a:solidFill>
              </a:rPr>
              <a:t>aunts</a:t>
            </a:r>
          </a:p>
        </p:txBody>
      </p:sp>
      <p:sp>
        <p:nvSpPr>
          <p:cNvPr id="22" name="TextBox 21"/>
          <p:cNvSpPr txBox="1"/>
          <p:nvPr/>
        </p:nvSpPr>
        <p:spPr>
          <a:xfrm>
            <a:off x="3083217" y="4261574"/>
            <a:ext cx="2328241" cy="461665"/>
          </a:xfrm>
          <a:prstGeom prst="rect">
            <a:avLst/>
          </a:prstGeom>
          <a:noFill/>
        </p:spPr>
        <p:txBody>
          <a:bodyPr wrap="square" rtlCol="0">
            <a:spAutoFit/>
          </a:bodyPr>
          <a:lstStyle/>
          <a:p>
            <a:pPr algn="l"/>
            <a:r>
              <a:rPr lang="en-US" sz="2400" dirty="0">
                <a:solidFill>
                  <a:srgbClr val="002060"/>
                </a:solidFill>
              </a:rPr>
              <a:t>grandmother</a:t>
            </a:r>
          </a:p>
        </p:txBody>
      </p:sp>
      <p:sp>
        <p:nvSpPr>
          <p:cNvPr id="23" name="TextBox 22"/>
          <p:cNvSpPr txBox="1"/>
          <p:nvPr/>
        </p:nvSpPr>
        <p:spPr>
          <a:xfrm>
            <a:off x="3102458" y="4835567"/>
            <a:ext cx="1731750" cy="461665"/>
          </a:xfrm>
          <a:prstGeom prst="rect">
            <a:avLst/>
          </a:prstGeom>
          <a:noFill/>
        </p:spPr>
        <p:txBody>
          <a:bodyPr wrap="square" rtlCol="0">
            <a:spAutoFit/>
          </a:bodyPr>
          <a:lstStyle/>
          <a:p>
            <a:pPr algn="l"/>
            <a:r>
              <a:rPr lang="en-US" sz="2400" dirty="0">
                <a:solidFill>
                  <a:srgbClr val="002060"/>
                </a:solidFill>
              </a:rPr>
              <a:t>father</a:t>
            </a:r>
          </a:p>
        </p:txBody>
      </p:sp>
      <p:sp>
        <p:nvSpPr>
          <p:cNvPr id="24" name="TextBox 23"/>
          <p:cNvSpPr txBox="1"/>
          <p:nvPr/>
        </p:nvSpPr>
        <p:spPr>
          <a:xfrm>
            <a:off x="3085523" y="5451369"/>
            <a:ext cx="2501417" cy="461665"/>
          </a:xfrm>
          <a:prstGeom prst="rect">
            <a:avLst/>
          </a:prstGeom>
          <a:noFill/>
        </p:spPr>
        <p:txBody>
          <a:bodyPr wrap="square" rtlCol="0">
            <a:spAutoFit/>
          </a:bodyPr>
          <a:lstStyle/>
          <a:p>
            <a:pPr algn="l"/>
            <a:r>
              <a:rPr lang="en-US" sz="2400" dirty="0">
                <a:solidFill>
                  <a:srgbClr val="002060"/>
                </a:solidFill>
              </a:rPr>
              <a:t>grandfather</a:t>
            </a:r>
          </a:p>
        </p:txBody>
      </p:sp>
      <p:sp>
        <p:nvSpPr>
          <p:cNvPr id="25" name="TextBox 24"/>
          <p:cNvSpPr txBox="1"/>
          <p:nvPr/>
        </p:nvSpPr>
        <p:spPr>
          <a:xfrm>
            <a:off x="5921765" y="2466274"/>
            <a:ext cx="1866441" cy="461665"/>
          </a:xfrm>
          <a:prstGeom prst="rect">
            <a:avLst/>
          </a:prstGeom>
          <a:noFill/>
        </p:spPr>
        <p:txBody>
          <a:bodyPr wrap="square" rtlCol="0">
            <a:spAutoFit/>
          </a:bodyPr>
          <a:lstStyle/>
          <a:p>
            <a:pPr algn="l"/>
            <a:r>
              <a:rPr lang="en-US" sz="2400" dirty="0">
                <a:solidFill>
                  <a:srgbClr val="002060"/>
                </a:solidFill>
              </a:rPr>
              <a:t>lawyer</a:t>
            </a:r>
          </a:p>
        </p:txBody>
      </p:sp>
      <p:sp>
        <p:nvSpPr>
          <p:cNvPr id="26" name="TextBox 25"/>
          <p:cNvSpPr txBox="1"/>
          <p:nvPr/>
        </p:nvSpPr>
        <p:spPr>
          <a:xfrm>
            <a:off x="5924074" y="3082074"/>
            <a:ext cx="1904925" cy="461665"/>
          </a:xfrm>
          <a:prstGeom prst="rect">
            <a:avLst/>
          </a:prstGeom>
          <a:noFill/>
        </p:spPr>
        <p:txBody>
          <a:bodyPr wrap="square" rtlCol="0">
            <a:spAutoFit/>
          </a:bodyPr>
          <a:lstStyle/>
          <a:p>
            <a:pPr algn="l"/>
            <a:r>
              <a:rPr lang="en-US" sz="2400" dirty="0">
                <a:solidFill>
                  <a:srgbClr val="002060"/>
                </a:solidFill>
              </a:rPr>
              <a:t>doctors</a:t>
            </a:r>
          </a:p>
        </p:txBody>
      </p:sp>
      <p:sp>
        <p:nvSpPr>
          <p:cNvPr id="27" name="TextBox 26"/>
          <p:cNvSpPr txBox="1"/>
          <p:nvPr/>
        </p:nvSpPr>
        <p:spPr>
          <a:xfrm>
            <a:off x="5924076" y="3680942"/>
            <a:ext cx="1981891" cy="461665"/>
          </a:xfrm>
          <a:prstGeom prst="rect">
            <a:avLst/>
          </a:prstGeom>
          <a:noFill/>
        </p:spPr>
        <p:txBody>
          <a:bodyPr wrap="square" rtlCol="0">
            <a:spAutoFit/>
          </a:bodyPr>
          <a:lstStyle/>
          <a:p>
            <a:pPr algn="l"/>
            <a:r>
              <a:rPr lang="en-US" sz="2400" dirty="0">
                <a:solidFill>
                  <a:srgbClr val="002060"/>
                </a:solidFill>
              </a:rPr>
              <a:t>musicians</a:t>
            </a:r>
          </a:p>
        </p:txBody>
      </p:sp>
      <p:sp>
        <p:nvSpPr>
          <p:cNvPr id="28" name="TextBox 27"/>
          <p:cNvSpPr txBox="1"/>
          <p:nvPr/>
        </p:nvSpPr>
        <p:spPr>
          <a:xfrm>
            <a:off x="5945624" y="4236701"/>
            <a:ext cx="1654783" cy="461665"/>
          </a:xfrm>
          <a:prstGeom prst="rect">
            <a:avLst/>
          </a:prstGeom>
          <a:noFill/>
        </p:spPr>
        <p:txBody>
          <a:bodyPr wrap="square" rtlCol="0">
            <a:spAutoFit/>
          </a:bodyPr>
          <a:lstStyle/>
          <a:p>
            <a:pPr algn="l"/>
            <a:r>
              <a:rPr lang="en-US" sz="2400" dirty="0">
                <a:solidFill>
                  <a:srgbClr val="002060"/>
                </a:solidFill>
              </a:rPr>
              <a:t>author</a:t>
            </a:r>
          </a:p>
        </p:txBody>
      </p:sp>
      <p:sp>
        <p:nvSpPr>
          <p:cNvPr id="29" name="TextBox 28"/>
          <p:cNvSpPr txBox="1"/>
          <p:nvPr/>
        </p:nvSpPr>
        <p:spPr>
          <a:xfrm>
            <a:off x="5941009" y="4837877"/>
            <a:ext cx="1731750" cy="461665"/>
          </a:xfrm>
          <a:prstGeom prst="rect">
            <a:avLst/>
          </a:prstGeom>
          <a:noFill/>
        </p:spPr>
        <p:txBody>
          <a:bodyPr wrap="square" rtlCol="0">
            <a:spAutoFit/>
          </a:bodyPr>
          <a:lstStyle/>
          <a:p>
            <a:pPr algn="l"/>
            <a:r>
              <a:rPr lang="en-US" sz="2400" dirty="0">
                <a:solidFill>
                  <a:srgbClr val="002060"/>
                </a:solidFill>
              </a:rPr>
              <a:t>scientist</a:t>
            </a:r>
          </a:p>
        </p:txBody>
      </p:sp>
      <p:sp>
        <p:nvSpPr>
          <p:cNvPr id="30" name="TextBox 29"/>
          <p:cNvSpPr txBox="1"/>
          <p:nvPr/>
        </p:nvSpPr>
        <p:spPr>
          <a:xfrm>
            <a:off x="5941008" y="5415192"/>
            <a:ext cx="2251275" cy="461665"/>
          </a:xfrm>
          <a:prstGeom prst="rect">
            <a:avLst/>
          </a:prstGeom>
          <a:noFill/>
        </p:spPr>
        <p:txBody>
          <a:bodyPr wrap="square" rtlCol="0">
            <a:spAutoFit/>
          </a:bodyPr>
          <a:lstStyle/>
          <a:p>
            <a:pPr algn="l"/>
            <a:r>
              <a:rPr lang="en-US" sz="2400" dirty="0">
                <a:solidFill>
                  <a:srgbClr val="002060"/>
                </a:solidFill>
              </a:rPr>
              <a:t>headmaster</a:t>
            </a:r>
          </a:p>
        </p:txBody>
      </p:sp>
      <p:sp>
        <p:nvSpPr>
          <p:cNvPr id="31" name="TextBox 30"/>
          <p:cNvSpPr txBox="1"/>
          <p:nvPr/>
        </p:nvSpPr>
        <p:spPr>
          <a:xfrm>
            <a:off x="8901931" y="2466273"/>
            <a:ext cx="1154500" cy="461665"/>
          </a:xfrm>
          <a:prstGeom prst="rect">
            <a:avLst/>
          </a:prstGeom>
          <a:noFill/>
        </p:spPr>
        <p:txBody>
          <a:bodyPr wrap="square" rtlCol="0">
            <a:spAutoFit/>
          </a:bodyPr>
          <a:lstStyle/>
          <a:p>
            <a:pPr algn="l"/>
            <a:r>
              <a:rPr lang="en-US" sz="2400" dirty="0">
                <a:solidFill>
                  <a:srgbClr val="002060"/>
                </a:solidFill>
              </a:rPr>
              <a:t>27</a:t>
            </a:r>
          </a:p>
        </p:txBody>
      </p:sp>
      <p:sp>
        <p:nvSpPr>
          <p:cNvPr id="32" name="TextBox 31"/>
          <p:cNvSpPr txBox="1"/>
          <p:nvPr/>
        </p:nvSpPr>
        <p:spPr>
          <a:xfrm>
            <a:off x="8883466" y="3063590"/>
            <a:ext cx="1154500" cy="461665"/>
          </a:xfrm>
          <a:prstGeom prst="rect">
            <a:avLst/>
          </a:prstGeom>
          <a:noFill/>
        </p:spPr>
        <p:txBody>
          <a:bodyPr wrap="square" rtlCol="0">
            <a:spAutoFit/>
          </a:bodyPr>
          <a:lstStyle/>
          <a:p>
            <a:pPr algn="l"/>
            <a:r>
              <a:rPr lang="en-US" sz="2400" dirty="0">
                <a:solidFill>
                  <a:srgbClr val="002060"/>
                </a:solidFill>
              </a:rPr>
              <a:t>24</a:t>
            </a:r>
          </a:p>
        </p:txBody>
      </p:sp>
      <p:sp>
        <p:nvSpPr>
          <p:cNvPr id="33" name="TextBox 32"/>
          <p:cNvSpPr txBox="1"/>
          <p:nvPr/>
        </p:nvSpPr>
        <p:spPr>
          <a:xfrm>
            <a:off x="8881157" y="3657837"/>
            <a:ext cx="1154500" cy="461665"/>
          </a:xfrm>
          <a:prstGeom prst="rect">
            <a:avLst/>
          </a:prstGeom>
          <a:noFill/>
        </p:spPr>
        <p:txBody>
          <a:bodyPr wrap="square" rtlCol="0">
            <a:spAutoFit/>
          </a:bodyPr>
          <a:lstStyle/>
          <a:p>
            <a:pPr algn="l"/>
            <a:r>
              <a:rPr lang="en-US" sz="2400" dirty="0">
                <a:solidFill>
                  <a:srgbClr val="002060"/>
                </a:solidFill>
              </a:rPr>
              <a:t>29</a:t>
            </a:r>
          </a:p>
        </p:txBody>
      </p:sp>
      <p:sp>
        <p:nvSpPr>
          <p:cNvPr id="34" name="TextBox 33"/>
          <p:cNvSpPr txBox="1"/>
          <p:nvPr/>
        </p:nvSpPr>
        <p:spPr>
          <a:xfrm>
            <a:off x="8898091" y="4237461"/>
            <a:ext cx="1154500" cy="461665"/>
          </a:xfrm>
          <a:prstGeom prst="rect">
            <a:avLst/>
          </a:prstGeom>
          <a:noFill/>
        </p:spPr>
        <p:txBody>
          <a:bodyPr wrap="square" rtlCol="0">
            <a:spAutoFit/>
          </a:bodyPr>
          <a:lstStyle/>
          <a:p>
            <a:pPr algn="l"/>
            <a:r>
              <a:rPr lang="en-US" sz="2400" dirty="0">
                <a:solidFill>
                  <a:srgbClr val="002060"/>
                </a:solidFill>
              </a:rPr>
              <a:t>23</a:t>
            </a:r>
          </a:p>
        </p:txBody>
      </p:sp>
      <p:sp>
        <p:nvSpPr>
          <p:cNvPr id="35" name="TextBox 34"/>
          <p:cNvSpPr txBox="1"/>
          <p:nvPr/>
        </p:nvSpPr>
        <p:spPr>
          <a:xfrm>
            <a:off x="8898091" y="4817085"/>
            <a:ext cx="1154500" cy="461665"/>
          </a:xfrm>
          <a:prstGeom prst="rect">
            <a:avLst/>
          </a:prstGeom>
          <a:noFill/>
        </p:spPr>
        <p:txBody>
          <a:bodyPr wrap="square" rtlCol="0">
            <a:spAutoFit/>
          </a:bodyPr>
          <a:lstStyle/>
          <a:p>
            <a:pPr algn="l"/>
            <a:r>
              <a:rPr lang="en-US" sz="2400" dirty="0">
                <a:solidFill>
                  <a:srgbClr val="002060"/>
                </a:solidFill>
              </a:rPr>
              <a:t>21</a:t>
            </a:r>
          </a:p>
        </p:txBody>
      </p:sp>
      <p:sp>
        <p:nvSpPr>
          <p:cNvPr id="36" name="TextBox 35"/>
          <p:cNvSpPr txBox="1"/>
          <p:nvPr/>
        </p:nvSpPr>
        <p:spPr>
          <a:xfrm>
            <a:off x="8898091" y="5415952"/>
            <a:ext cx="1154500" cy="461665"/>
          </a:xfrm>
          <a:prstGeom prst="rect">
            <a:avLst/>
          </a:prstGeom>
          <a:noFill/>
        </p:spPr>
        <p:txBody>
          <a:bodyPr wrap="square" rtlCol="0">
            <a:spAutoFit/>
          </a:bodyPr>
          <a:lstStyle/>
          <a:p>
            <a:pPr algn="l"/>
            <a:r>
              <a:rPr lang="en-US" sz="2400" dirty="0">
                <a:solidFill>
                  <a:srgbClr val="002060"/>
                </a:solidFill>
              </a:rPr>
              <a:t>30</a:t>
            </a:r>
          </a:p>
        </p:txBody>
      </p:sp>
      <p:pic>
        <p:nvPicPr>
          <p:cNvPr id="5" name="Picture 4" descr="terraced houses.jpe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941733" y="127000"/>
            <a:ext cx="2421467" cy="1159933"/>
          </a:xfrm>
          <a:prstGeom prst="rect">
            <a:avLst/>
          </a:prstGeom>
        </p:spPr>
      </p:pic>
      <p:pic>
        <p:nvPicPr>
          <p:cNvPr id="7" name="Picture 6" descr="Standing_01.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1090701" y="1060788"/>
            <a:ext cx="1313496" cy="2383207"/>
          </a:xfrm>
          <a:prstGeom prst="rect">
            <a:avLst/>
          </a:prstGeom>
        </p:spPr>
      </p:pic>
      <p:pic>
        <p:nvPicPr>
          <p:cNvPr id="37" name="Picture 36"/>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0311020" y="1060788"/>
            <a:ext cx="1032328" cy="2341324"/>
          </a:xfrm>
          <a:prstGeom prst="rect">
            <a:avLst/>
          </a:prstGeom>
        </p:spPr>
      </p:pic>
      <p:pic>
        <p:nvPicPr>
          <p:cNvPr id="38" name="Picture 37"/>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flipH="1">
            <a:off x="10692032" y="3849860"/>
            <a:ext cx="1077963" cy="2433077"/>
          </a:xfrm>
          <a:prstGeom prst="rect">
            <a:avLst/>
          </a:prstGeom>
        </p:spPr>
      </p:pic>
    </p:spTree>
    <p:extLst>
      <p:ext uri="{BB962C8B-B14F-4D97-AF65-F5344CB8AC3E}">
        <p14:creationId xmlns:p14="http://schemas.microsoft.com/office/powerpoint/2010/main" val="10925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255517"/>
            <a:ext cx="10827738" cy="577492"/>
          </a:xfrm>
        </p:spPr>
        <p:txBody>
          <a:bodyPr>
            <a:normAutofit fontScale="90000"/>
          </a:bodyPr>
          <a:lstStyle/>
          <a:p>
            <a:r>
              <a:rPr lang="en-US" sz="2400">
                <a:solidFill>
                  <a:srgbClr val="002060"/>
                </a:solidFill>
              </a:rPr>
              <a:t>Lee las frases. Daniel le escribe mensajes a Hugo. Habla de la familia de Hugo (‘your…’) o la familia de Nadia (‘her…’)? Completa la tabla en inglés.</a:t>
            </a:r>
            <a:br>
              <a:rPr lang="en-US" sz="2400">
                <a:solidFill>
                  <a:srgbClr val="002060"/>
                </a:solidFill>
              </a:rPr>
            </a:br>
            <a:endParaRPr lang="en-GB" sz="2400" b="1" dirty="0">
              <a:solidFill>
                <a:srgbClr val="002060"/>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aphicFrame>
        <p:nvGraphicFramePr>
          <p:cNvPr id="3" name="Table 2"/>
          <p:cNvGraphicFramePr>
            <a:graphicFrameLocks noGrp="1"/>
          </p:cNvGraphicFramePr>
          <p:nvPr>
            <p:extLst>
              <p:ext uri="{D42A27DB-BD31-4B8C-83A1-F6EECF244321}">
                <p14:modId xmlns:p14="http://schemas.microsoft.com/office/powerpoint/2010/main" val="3877169131"/>
              </p:ext>
            </p:extLst>
          </p:nvPr>
        </p:nvGraphicFramePr>
        <p:xfrm>
          <a:off x="118533" y="817481"/>
          <a:ext cx="10227734" cy="5516880"/>
        </p:xfrm>
        <a:graphic>
          <a:graphicData uri="http://schemas.openxmlformats.org/drawingml/2006/table">
            <a:tbl>
              <a:tblPr firstRow="1" bandRow="1">
                <a:tableStyleId>{21E4AEA4-8DFA-4A89-87EB-49C32662AFE0}</a:tableStyleId>
              </a:tblPr>
              <a:tblGrid>
                <a:gridCol w="3668455">
                  <a:extLst>
                    <a:ext uri="{9D8B030D-6E8A-4147-A177-3AD203B41FA5}">
                      <a16:colId xmlns:a16="http://schemas.microsoft.com/office/drawing/2014/main" val="20000"/>
                    </a:ext>
                  </a:extLst>
                </a:gridCol>
                <a:gridCol w="886612">
                  <a:extLst>
                    <a:ext uri="{9D8B030D-6E8A-4147-A177-3AD203B41FA5}">
                      <a16:colId xmlns:a16="http://schemas.microsoft.com/office/drawing/2014/main" val="20001"/>
                    </a:ext>
                  </a:extLst>
                </a:gridCol>
                <a:gridCol w="986971">
                  <a:extLst>
                    <a:ext uri="{9D8B030D-6E8A-4147-A177-3AD203B41FA5}">
                      <a16:colId xmlns:a16="http://schemas.microsoft.com/office/drawing/2014/main" val="20002"/>
                    </a:ext>
                  </a:extLst>
                </a:gridCol>
                <a:gridCol w="1785258">
                  <a:extLst>
                    <a:ext uri="{9D8B030D-6E8A-4147-A177-3AD203B41FA5}">
                      <a16:colId xmlns:a16="http://schemas.microsoft.com/office/drawing/2014/main" val="20003"/>
                    </a:ext>
                  </a:extLst>
                </a:gridCol>
                <a:gridCol w="1765904">
                  <a:extLst>
                    <a:ext uri="{9D8B030D-6E8A-4147-A177-3AD203B41FA5}">
                      <a16:colId xmlns:a16="http://schemas.microsoft.com/office/drawing/2014/main" val="20004"/>
                    </a:ext>
                  </a:extLst>
                </a:gridCol>
                <a:gridCol w="1134534">
                  <a:extLst>
                    <a:ext uri="{9D8B030D-6E8A-4147-A177-3AD203B41FA5}">
                      <a16:colId xmlns:a16="http://schemas.microsoft.com/office/drawing/2014/main" val="20005"/>
                    </a:ext>
                  </a:extLst>
                </a:gridCol>
              </a:tblGrid>
              <a:tr h="688080">
                <a:tc>
                  <a:txBody>
                    <a:bodyPr/>
                    <a:lstStyle/>
                    <a:p>
                      <a:endParaRPr lang="en-US" sz="2000" dirty="0"/>
                    </a:p>
                  </a:txBody>
                  <a:tcPr/>
                </a:tc>
                <a:tc>
                  <a:txBody>
                    <a:bodyPr/>
                    <a:lstStyle/>
                    <a:p>
                      <a:r>
                        <a:rPr lang="en-US" sz="2000"/>
                        <a:t>Hugo</a:t>
                      </a:r>
                    </a:p>
                    <a:p>
                      <a:r>
                        <a:rPr lang="en-US" sz="2000"/>
                        <a:t>‘Your’</a:t>
                      </a:r>
                      <a:endParaRPr lang="en-US" sz="2000" dirty="0"/>
                    </a:p>
                  </a:txBody>
                  <a:tcPr/>
                </a:tc>
                <a:tc>
                  <a:txBody>
                    <a:bodyPr/>
                    <a:lstStyle/>
                    <a:p>
                      <a:r>
                        <a:rPr lang="en-US" sz="2000"/>
                        <a:t>Nadia</a:t>
                      </a:r>
                      <a:r>
                        <a:rPr lang="en-US" sz="2000" baseline="0"/>
                        <a:t> ‘Her’</a:t>
                      </a:r>
                      <a:endParaRPr lang="en-US" sz="2000" dirty="0"/>
                    </a:p>
                  </a:txBody>
                  <a:tcPr/>
                </a:tc>
                <a:tc>
                  <a:txBody>
                    <a:bodyPr/>
                    <a:lstStyle/>
                    <a:p>
                      <a:r>
                        <a:rPr lang="en-US" sz="2000" dirty="0"/>
                        <a:t>Family member?</a:t>
                      </a:r>
                    </a:p>
                  </a:txBody>
                  <a:tcPr/>
                </a:tc>
                <a:tc>
                  <a:txBody>
                    <a:bodyPr/>
                    <a:lstStyle/>
                    <a:p>
                      <a:r>
                        <a:rPr lang="en-US" sz="2000" dirty="0"/>
                        <a:t>Job?</a:t>
                      </a:r>
                    </a:p>
                  </a:txBody>
                  <a:tcPr/>
                </a:tc>
                <a:tc>
                  <a:txBody>
                    <a:bodyPr/>
                    <a:lstStyle/>
                    <a:p>
                      <a:r>
                        <a:rPr lang="en-US" sz="2000" dirty="0"/>
                        <a:t>House?</a:t>
                      </a:r>
                    </a:p>
                  </a:txBody>
                  <a:tcPr/>
                </a:tc>
                <a:extLst>
                  <a:ext uri="{0D108BD9-81ED-4DB2-BD59-A6C34878D82A}">
                    <a16:rowId xmlns:a16="http://schemas.microsoft.com/office/drawing/2014/main" val="10000"/>
                  </a:ext>
                </a:extLst>
              </a:tr>
              <a:tr h="701040">
                <a:tc>
                  <a:txBody>
                    <a:bodyPr/>
                    <a:lstStyle/>
                    <a:p>
                      <a:r>
                        <a:rPr lang="en-US" sz="2000" dirty="0">
                          <a:solidFill>
                            <a:srgbClr val="002060"/>
                          </a:solidFill>
                        </a:rPr>
                        <a:t>1. Su </a:t>
                      </a:r>
                      <a:r>
                        <a:rPr lang="en-US" sz="2000" dirty="0" err="1">
                          <a:solidFill>
                            <a:srgbClr val="002060"/>
                          </a:solidFill>
                        </a:rPr>
                        <a:t>tío</a:t>
                      </a:r>
                      <a:r>
                        <a:rPr lang="en-US" sz="2000" dirty="0">
                          <a:solidFill>
                            <a:srgbClr val="002060"/>
                          </a:solidFill>
                        </a:rPr>
                        <a:t> </a:t>
                      </a:r>
                      <a:r>
                        <a:rPr lang="en-US" sz="2000" dirty="0" err="1">
                          <a:solidFill>
                            <a:srgbClr val="002060"/>
                          </a:solidFill>
                        </a:rPr>
                        <a:t>es</a:t>
                      </a:r>
                      <a:r>
                        <a:rPr lang="en-US" sz="2000" dirty="0">
                          <a:solidFill>
                            <a:srgbClr val="002060"/>
                          </a:solidFill>
                        </a:rPr>
                        <a:t> </a:t>
                      </a:r>
                      <a:r>
                        <a:rPr lang="en-US" sz="2000" dirty="0" err="1">
                          <a:solidFill>
                            <a:srgbClr val="002060"/>
                          </a:solidFill>
                        </a:rPr>
                        <a:t>abogado</a:t>
                      </a:r>
                      <a:r>
                        <a:rPr lang="en-US" sz="2000" dirty="0">
                          <a:solidFill>
                            <a:srgbClr val="002060"/>
                          </a:solidFill>
                        </a:rPr>
                        <a:t>. Vive en la casa </a:t>
                      </a:r>
                      <a:r>
                        <a:rPr lang="en-US" sz="2000" dirty="0" err="1">
                          <a:solidFill>
                            <a:srgbClr val="002060"/>
                          </a:solidFill>
                        </a:rPr>
                        <a:t>veintisiete</a:t>
                      </a:r>
                      <a:r>
                        <a:rPr lang="en-US" sz="2000" dirty="0">
                          <a:solidFill>
                            <a:srgbClr val="002060"/>
                          </a:solidFill>
                        </a:rPr>
                        <a:t>.</a:t>
                      </a:r>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0001"/>
                  </a:ext>
                </a:extLst>
              </a:tr>
              <a:tr h="1005840">
                <a:tc>
                  <a:txBody>
                    <a:bodyPr/>
                    <a:lstStyle/>
                    <a:p>
                      <a:r>
                        <a:rPr lang="en-US" sz="2000" dirty="0">
                          <a:solidFill>
                            <a:srgbClr val="002060"/>
                          </a:solidFill>
                        </a:rPr>
                        <a:t>2. </a:t>
                      </a:r>
                      <a:r>
                        <a:rPr lang="en-US" sz="2000" dirty="0" err="1">
                          <a:solidFill>
                            <a:srgbClr val="002060"/>
                          </a:solidFill>
                        </a:rPr>
                        <a:t>Tus</a:t>
                      </a:r>
                      <a:r>
                        <a:rPr lang="en-US" sz="2000" dirty="0">
                          <a:solidFill>
                            <a:srgbClr val="002060"/>
                          </a:solidFill>
                        </a:rPr>
                        <a:t> </a:t>
                      </a:r>
                      <a:r>
                        <a:rPr lang="en-US" sz="2000" dirty="0" err="1">
                          <a:solidFill>
                            <a:srgbClr val="002060"/>
                          </a:solidFill>
                        </a:rPr>
                        <a:t>primos</a:t>
                      </a:r>
                      <a:r>
                        <a:rPr lang="en-US" sz="2000" dirty="0">
                          <a:solidFill>
                            <a:srgbClr val="002060"/>
                          </a:solidFill>
                        </a:rPr>
                        <a:t> son </a:t>
                      </a:r>
                      <a:r>
                        <a:rPr lang="en-US" sz="2000" dirty="0" err="1">
                          <a:solidFill>
                            <a:srgbClr val="002060"/>
                          </a:solidFill>
                        </a:rPr>
                        <a:t>médicos</a:t>
                      </a:r>
                      <a:r>
                        <a:rPr lang="en-US" sz="2000" dirty="0">
                          <a:solidFill>
                            <a:srgbClr val="002060"/>
                          </a:solidFill>
                        </a:rPr>
                        <a:t>.</a:t>
                      </a:r>
                      <a:r>
                        <a:rPr lang="en-US" sz="2000" baseline="0" dirty="0">
                          <a:solidFill>
                            <a:srgbClr val="002060"/>
                          </a:solidFill>
                        </a:rPr>
                        <a:t> </a:t>
                      </a:r>
                      <a:r>
                        <a:rPr lang="en-US" sz="2000" baseline="0" dirty="0" err="1">
                          <a:solidFill>
                            <a:srgbClr val="002060"/>
                          </a:solidFill>
                        </a:rPr>
                        <a:t>Viven</a:t>
                      </a:r>
                      <a:r>
                        <a:rPr lang="en-US" sz="2000" baseline="0" dirty="0">
                          <a:solidFill>
                            <a:srgbClr val="002060"/>
                          </a:solidFill>
                        </a:rPr>
                        <a:t> en la casa </a:t>
                      </a:r>
                      <a:r>
                        <a:rPr lang="en-US" sz="2000" baseline="0" dirty="0" err="1">
                          <a:solidFill>
                            <a:srgbClr val="002060"/>
                          </a:solidFill>
                        </a:rPr>
                        <a:t>veinticuatro</a:t>
                      </a:r>
                      <a:r>
                        <a:rPr lang="en-US" sz="2000" baseline="0" dirty="0">
                          <a:solidFill>
                            <a:srgbClr val="002060"/>
                          </a:solidFill>
                        </a:rPr>
                        <a:t>.</a:t>
                      </a:r>
                      <a:endParaRPr lang="en-US" sz="2000" dirty="0">
                        <a:solidFill>
                          <a:srgbClr val="002060"/>
                        </a:solidFill>
                      </a:endParaRPr>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0002"/>
                  </a:ext>
                </a:extLst>
              </a:tr>
              <a:tr h="701040">
                <a:tc>
                  <a:txBody>
                    <a:bodyPr/>
                    <a:lstStyle/>
                    <a:p>
                      <a:r>
                        <a:rPr lang="en-US" sz="2000" dirty="0">
                          <a:solidFill>
                            <a:srgbClr val="002060"/>
                          </a:solidFill>
                        </a:rPr>
                        <a:t>3. </a:t>
                      </a:r>
                      <a:r>
                        <a:rPr lang="en-US" sz="2000" dirty="0" err="1">
                          <a:solidFill>
                            <a:srgbClr val="002060"/>
                          </a:solidFill>
                        </a:rPr>
                        <a:t>Sus</a:t>
                      </a:r>
                      <a:r>
                        <a:rPr lang="en-US" sz="2000" dirty="0">
                          <a:solidFill>
                            <a:srgbClr val="002060"/>
                          </a:solidFill>
                        </a:rPr>
                        <a:t> </a:t>
                      </a:r>
                      <a:r>
                        <a:rPr lang="en-US" sz="2000" dirty="0" err="1">
                          <a:solidFill>
                            <a:srgbClr val="002060"/>
                          </a:solidFill>
                        </a:rPr>
                        <a:t>tías</a:t>
                      </a:r>
                      <a:r>
                        <a:rPr lang="en-US" sz="2000" dirty="0">
                          <a:solidFill>
                            <a:srgbClr val="002060"/>
                          </a:solidFill>
                        </a:rPr>
                        <a:t> son </a:t>
                      </a:r>
                      <a:r>
                        <a:rPr lang="en-US" sz="2000" dirty="0" err="1">
                          <a:solidFill>
                            <a:srgbClr val="002060"/>
                          </a:solidFill>
                        </a:rPr>
                        <a:t>músicas</a:t>
                      </a:r>
                      <a:r>
                        <a:rPr lang="en-US" sz="2000" dirty="0">
                          <a:solidFill>
                            <a:srgbClr val="002060"/>
                          </a:solidFill>
                        </a:rPr>
                        <a:t>. </a:t>
                      </a:r>
                      <a:r>
                        <a:rPr lang="en-US" sz="2000" dirty="0" err="1">
                          <a:solidFill>
                            <a:srgbClr val="002060"/>
                          </a:solidFill>
                        </a:rPr>
                        <a:t>Viven</a:t>
                      </a:r>
                      <a:r>
                        <a:rPr lang="en-US" sz="2000" dirty="0">
                          <a:solidFill>
                            <a:srgbClr val="002060"/>
                          </a:solidFill>
                        </a:rPr>
                        <a:t> e</a:t>
                      </a:r>
                      <a:r>
                        <a:rPr lang="en-US" sz="2000" baseline="0" dirty="0">
                          <a:solidFill>
                            <a:srgbClr val="002060"/>
                          </a:solidFill>
                        </a:rPr>
                        <a:t>n la casa </a:t>
                      </a:r>
                      <a:r>
                        <a:rPr lang="en-US" sz="2000" baseline="0" dirty="0" err="1">
                          <a:solidFill>
                            <a:srgbClr val="002060"/>
                          </a:solidFill>
                        </a:rPr>
                        <a:t>veintinueve</a:t>
                      </a:r>
                      <a:r>
                        <a:rPr lang="en-US" sz="2000" baseline="0" dirty="0">
                          <a:solidFill>
                            <a:srgbClr val="002060"/>
                          </a:solidFill>
                        </a:rPr>
                        <a:t>.</a:t>
                      </a:r>
                      <a:endParaRPr lang="en-US" sz="2000" dirty="0">
                        <a:solidFill>
                          <a:srgbClr val="002060"/>
                        </a:solidFill>
                      </a:endParaRPr>
                    </a:p>
                  </a:txBody>
                  <a:tcPr/>
                </a:tc>
                <a:tc>
                  <a:txBody>
                    <a:bodyPr/>
                    <a:lstStyle/>
                    <a:p>
                      <a:endParaRPr lang="en-US" sz="200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0003"/>
                  </a:ext>
                </a:extLst>
              </a:tr>
              <a:tr h="701040">
                <a:tc>
                  <a:txBody>
                    <a:bodyPr/>
                    <a:lstStyle/>
                    <a:p>
                      <a:r>
                        <a:rPr lang="en-US" sz="2000" dirty="0">
                          <a:solidFill>
                            <a:srgbClr val="002060"/>
                          </a:solidFill>
                        </a:rPr>
                        <a:t>4. Su </a:t>
                      </a:r>
                      <a:r>
                        <a:rPr lang="en-US" sz="2000" dirty="0" err="1">
                          <a:solidFill>
                            <a:srgbClr val="002060"/>
                          </a:solidFill>
                        </a:rPr>
                        <a:t>abuela</a:t>
                      </a:r>
                      <a:r>
                        <a:rPr lang="en-US" sz="2000" dirty="0">
                          <a:solidFill>
                            <a:srgbClr val="002060"/>
                          </a:solidFill>
                        </a:rPr>
                        <a:t> </a:t>
                      </a:r>
                      <a:r>
                        <a:rPr lang="en-US" sz="2000" dirty="0" err="1">
                          <a:solidFill>
                            <a:srgbClr val="002060"/>
                          </a:solidFill>
                        </a:rPr>
                        <a:t>es</a:t>
                      </a:r>
                      <a:r>
                        <a:rPr lang="en-US" sz="2000" dirty="0">
                          <a:solidFill>
                            <a:srgbClr val="002060"/>
                          </a:solidFill>
                        </a:rPr>
                        <a:t> </a:t>
                      </a:r>
                      <a:r>
                        <a:rPr lang="en-US" sz="2000" dirty="0" err="1">
                          <a:solidFill>
                            <a:srgbClr val="002060"/>
                          </a:solidFill>
                        </a:rPr>
                        <a:t>autora</a:t>
                      </a:r>
                      <a:r>
                        <a:rPr lang="en-US" sz="2000" dirty="0">
                          <a:solidFill>
                            <a:srgbClr val="002060"/>
                          </a:solidFill>
                        </a:rPr>
                        <a:t>. Vive en la casa </a:t>
                      </a:r>
                      <a:r>
                        <a:rPr lang="en-US" sz="2000" dirty="0" err="1">
                          <a:solidFill>
                            <a:srgbClr val="002060"/>
                          </a:solidFill>
                        </a:rPr>
                        <a:t>veintitrés</a:t>
                      </a:r>
                      <a:r>
                        <a:rPr lang="en-US" sz="2000" dirty="0">
                          <a:solidFill>
                            <a:srgbClr val="002060"/>
                          </a:solidFill>
                        </a:rPr>
                        <a:t>.</a:t>
                      </a:r>
                    </a:p>
                  </a:txBody>
                  <a:tcPr/>
                </a:tc>
                <a:tc>
                  <a:txBody>
                    <a:bodyPr/>
                    <a:lstStyle/>
                    <a:p>
                      <a:endParaRPr lang="en-US" sz="200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0004"/>
                  </a:ext>
                </a:extLst>
              </a:tr>
              <a:tr h="701040">
                <a:tc>
                  <a:txBody>
                    <a:bodyPr/>
                    <a:lstStyle/>
                    <a:p>
                      <a:r>
                        <a:rPr lang="en-US" sz="2000" dirty="0">
                          <a:solidFill>
                            <a:srgbClr val="002060"/>
                          </a:solidFill>
                        </a:rPr>
                        <a:t>5. </a:t>
                      </a:r>
                      <a:r>
                        <a:rPr lang="en-US" sz="2000" dirty="0" err="1">
                          <a:solidFill>
                            <a:srgbClr val="002060"/>
                          </a:solidFill>
                        </a:rPr>
                        <a:t>Tu</a:t>
                      </a:r>
                      <a:r>
                        <a:rPr lang="en-US" sz="2000" dirty="0">
                          <a:solidFill>
                            <a:srgbClr val="002060"/>
                          </a:solidFill>
                        </a:rPr>
                        <a:t> padre </a:t>
                      </a:r>
                      <a:r>
                        <a:rPr lang="en-US" sz="2000" dirty="0" err="1">
                          <a:solidFill>
                            <a:srgbClr val="002060"/>
                          </a:solidFill>
                        </a:rPr>
                        <a:t>es</a:t>
                      </a:r>
                      <a:r>
                        <a:rPr lang="en-US" sz="2000" dirty="0">
                          <a:solidFill>
                            <a:srgbClr val="002060"/>
                          </a:solidFill>
                        </a:rPr>
                        <a:t> </a:t>
                      </a:r>
                      <a:r>
                        <a:rPr lang="en-US" sz="2000" dirty="0" err="1">
                          <a:solidFill>
                            <a:srgbClr val="002060"/>
                          </a:solidFill>
                        </a:rPr>
                        <a:t>científico</a:t>
                      </a:r>
                      <a:r>
                        <a:rPr lang="en-US" sz="2000" dirty="0">
                          <a:solidFill>
                            <a:srgbClr val="002060"/>
                          </a:solidFill>
                        </a:rPr>
                        <a:t>. Vive en la casa </a:t>
                      </a:r>
                      <a:r>
                        <a:rPr lang="en-US" sz="2000" dirty="0" err="1">
                          <a:solidFill>
                            <a:srgbClr val="002060"/>
                          </a:solidFill>
                        </a:rPr>
                        <a:t>veintiuno</a:t>
                      </a:r>
                      <a:r>
                        <a:rPr lang="en-US" sz="2000" dirty="0">
                          <a:solidFill>
                            <a:srgbClr val="002060"/>
                          </a:solidFill>
                        </a:rPr>
                        <a:t>.</a:t>
                      </a:r>
                    </a:p>
                  </a:txBody>
                  <a:tcPr/>
                </a:tc>
                <a:tc>
                  <a:txBody>
                    <a:bodyPr/>
                    <a:lstStyle/>
                    <a:p>
                      <a:endParaRPr lang="en-US" sz="2000"/>
                    </a:p>
                  </a:txBody>
                  <a:tcPr/>
                </a:tc>
                <a:tc>
                  <a:txBody>
                    <a:bodyPr/>
                    <a:lstStyle/>
                    <a:p>
                      <a:endParaRPr lang="en-US" sz="200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0005"/>
                  </a:ext>
                </a:extLst>
              </a:tr>
              <a:tr h="701040">
                <a:tc>
                  <a:txBody>
                    <a:bodyPr/>
                    <a:lstStyle/>
                    <a:p>
                      <a:r>
                        <a:rPr lang="en-US" sz="2000" dirty="0">
                          <a:solidFill>
                            <a:srgbClr val="002060"/>
                          </a:solidFill>
                        </a:rPr>
                        <a:t>6. Su </a:t>
                      </a:r>
                      <a:r>
                        <a:rPr lang="en-US" sz="2000" dirty="0" err="1">
                          <a:solidFill>
                            <a:srgbClr val="002060"/>
                          </a:solidFill>
                        </a:rPr>
                        <a:t>abuelo</a:t>
                      </a:r>
                      <a:r>
                        <a:rPr lang="en-US" sz="2000" dirty="0">
                          <a:solidFill>
                            <a:srgbClr val="002060"/>
                          </a:solidFill>
                        </a:rPr>
                        <a:t> </a:t>
                      </a:r>
                      <a:r>
                        <a:rPr lang="en-US" sz="2000" dirty="0" err="1">
                          <a:solidFill>
                            <a:srgbClr val="002060"/>
                          </a:solidFill>
                        </a:rPr>
                        <a:t>es</a:t>
                      </a:r>
                      <a:r>
                        <a:rPr lang="en-US" sz="2000" dirty="0">
                          <a:solidFill>
                            <a:srgbClr val="002060"/>
                          </a:solidFill>
                        </a:rPr>
                        <a:t> director. Vive en la casa </a:t>
                      </a:r>
                      <a:r>
                        <a:rPr lang="en-US" sz="2000" dirty="0" err="1">
                          <a:solidFill>
                            <a:srgbClr val="002060"/>
                          </a:solidFill>
                        </a:rPr>
                        <a:t>treinta</a:t>
                      </a:r>
                      <a:r>
                        <a:rPr lang="en-US" sz="2000" dirty="0">
                          <a:solidFill>
                            <a:srgbClr val="002060"/>
                          </a:solidFill>
                        </a:rPr>
                        <a:t>.</a:t>
                      </a:r>
                    </a:p>
                  </a:txBody>
                  <a:tcPr/>
                </a:tc>
                <a:tc>
                  <a:txBody>
                    <a:bodyPr/>
                    <a:lstStyle/>
                    <a:p>
                      <a:endParaRPr lang="en-US" sz="2000"/>
                    </a:p>
                  </a:txBody>
                  <a:tcPr/>
                </a:tc>
                <a:tc>
                  <a:txBody>
                    <a:bodyPr/>
                    <a:lstStyle/>
                    <a:p>
                      <a:endParaRPr lang="en-US" sz="2000"/>
                    </a:p>
                  </a:txBody>
                  <a:tcPr/>
                </a:tc>
                <a:tc>
                  <a:txBody>
                    <a:bodyPr/>
                    <a:lstStyle/>
                    <a:p>
                      <a:endParaRPr lang="en-US" sz="2000"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0006"/>
                  </a:ext>
                </a:extLst>
              </a:tr>
            </a:tbl>
          </a:graphicData>
        </a:graphic>
      </p:graphicFrame>
      <p:sp>
        <p:nvSpPr>
          <p:cNvPr id="8" name="TextBox 7"/>
          <p:cNvSpPr txBox="1"/>
          <p:nvPr/>
        </p:nvSpPr>
        <p:spPr>
          <a:xfrm>
            <a:off x="9472222" y="5831624"/>
            <a:ext cx="655750" cy="400110"/>
          </a:xfrm>
          <a:prstGeom prst="rect">
            <a:avLst/>
          </a:prstGeom>
          <a:noFill/>
        </p:spPr>
        <p:txBody>
          <a:bodyPr wrap="square" rtlCol="0">
            <a:spAutoFit/>
          </a:bodyPr>
          <a:lstStyle/>
          <a:p>
            <a:pPr algn="l"/>
            <a:r>
              <a:rPr lang="en-US" sz="2000" dirty="0">
                <a:solidFill>
                  <a:srgbClr val="002060"/>
                </a:solidFill>
              </a:rPr>
              <a:t>30</a:t>
            </a:r>
          </a:p>
        </p:txBody>
      </p:sp>
      <p:sp>
        <p:nvSpPr>
          <p:cNvPr id="10" name="TextBox 9"/>
          <p:cNvSpPr txBox="1"/>
          <p:nvPr/>
        </p:nvSpPr>
        <p:spPr>
          <a:xfrm>
            <a:off x="9456066" y="5086497"/>
            <a:ext cx="655750" cy="400110"/>
          </a:xfrm>
          <a:prstGeom prst="rect">
            <a:avLst/>
          </a:prstGeom>
          <a:noFill/>
        </p:spPr>
        <p:txBody>
          <a:bodyPr wrap="square" rtlCol="0">
            <a:spAutoFit/>
          </a:bodyPr>
          <a:lstStyle/>
          <a:p>
            <a:pPr algn="l"/>
            <a:r>
              <a:rPr lang="en-US" sz="2000" dirty="0">
                <a:solidFill>
                  <a:srgbClr val="002060"/>
                </a:solidFill>
              </a:rPr>
              <a:t>21</a:t>
            </a:r>
          </a:p>
        </p:txBody>
      </p:sp>
      <p:sp>
        <p:nvSpPr>
          <p:cNvPr id="11" name="TextBox 10"/>
          <p:cNvSpPr txBox="1"/>
          <p:nvPr/>
        </p:nvSpPr>
        <p:spPr>
          <a:xfrm>
            <a:off x="9470690" y="4393721"/>
            <a:ext cx="655750" cy="400110"/>
          </a:xfrm>
          <a:prstGeom prst="rect">
            <a:avLst/>
          </a:prstGeom>
          <a:noFill/>
        </p:spPr>
        <p:txBody>
          <a:bodyPr wrap="square" rtlCol="0">
            <a:spAutoFit/>
          </a:bodyPr>
          <a:lstStyle/>
          <a:p>
            <a:pPr algn="l"/>
            <a:r>
              <a:rPr lang="en-US" sz="2000" dirty="0">
                <a:solidFill>
                  <a:srgbClr val="002060"/>
                </a:solidFill>
              </a:rPr>
              <a:t>23</a:t>
            </a:r>
          </a:p>
        </p:txBody>
      </p:sp>
      <p:sp>
        <p:nvSpPr>
          <p:cNvPr id="12" name="TextBox 11"/>
          <p:cNvSpPr txBox="1"/>
          <p:nvPr/>
        </p:nvSpPr>
        <p:spPr>
          <a:xfrm>
            <a:off x="9453758" y="3556999"/>
            <a:ext cx="655750" cy="400110"/>
          </a:xfrm>
          <a:prstGeom prst="rect">
            <a:avLst/>
          </a:prstGeom>
          <a:noFill/>
        </p:spPr>
        <p:txBody>
          <a:bodyPr wrap="square" rtlCol="0">
            <a:spAutoFit/>
          </a:bodyPr>
          <a:lstStyle/>
          <a:p>
            <a:pPr algn="l"/>
            <a:r>
              <a:rPr lang="en-US" sz="2000" dirty="0">
                <a:solidFill>
                  <a:srgbClr val="002060"/>
                </a:solidFill>
              </a:rPr>
              <a:t>29</a:t>
            </a:r>
          </a:p>
        </p:txBody>
      </p:sp>
      <p:sp>
        <p:nvSpPr>
          <p:cNvPr id="13" name="TextBox 12"/>
          <p:cNvSpPr txBox="1"/>
          <p:nvPr/>
        </p:nvSpPr>
        <p:spPr>
          <a:xfrm>
            <a:off x="9470690" y="2573254"/>
            <a:ext cx="655750" cy="400110"/>
          </a:xfrm>
          <a:prstGeom prst="rect">
            <a:avLst/>
          </a:prstGeom>
          <a:noFill/>
        </p:spPr>
        <p:txBody>
          <a:bodyPr wrap="square" rtlCol="0">
            <a:spAutoFit/>
          </a:bodyPr>
          <a:lstStyle/>
          <a:p>
            <a:pPr algn="l"/>
            <a:r>
              <a:rPr lang="en-US" sz="2000" dirty="0">
                <a:solidFill>
                  <a:srgbClr val="002060"/>
                </a:solidFill>
              </a:rPr>
              <a:t>24</a:t>
            </a:r>
          </a:p>
        </p:txBody>
      </p:sp>
      <p:sp>
        <p:nvSpPr>
          <p:cNvPr id="14" name="TextBox 13"/>
          <p:cNvSpPr txBox="1"/>
          <p:nvPr/>
        </p:nvSpPr>
        <p:spPr>
          <a:xfrm>
            <a:off x="9453757" y="1678040"/>
            <a:ext cx="655750" cy="400110"/>
          </a:xfrm>
          <a:prstGeom prst="rect">
            <a:avLst/>
          </a:prstGeom>
          <a:noFill/>
        </p:spPr>
        <p:txBody>
          <a:bodyPr wrap="square" rtlCol="0">
            <a:spAutoFit/>
          </a:bodyPr>
          <a:lstStyle/>
          <a:p>
            <a:pPr algn="l"/>
            <a:r>
              <a:rPr lang="en-US" sz="2000" dirty="0">
                <a:solidFill>
                  <a:srgbClr val="002060"/>
                </a:solidFill>
              </a:rPr>
              <a:t>27</a:t>
            </a:r>
          </a:p>
        </p:txBody>
      </p:sp>
      <p:pic>
        <p:nvPicPr>
          <p:cNvPr id="15" name="Picture 2" descr="http://www.clker.com/cliparts/j/p/l/D/8/K/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76268" y="1650775"/>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http://www.clker.com/cliparts/j/p/l/D/8/K/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00334" y="2586790"/>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2" descr="http://www.clker.com/cliparts/j/p/l/D/8/K/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84676" y="3498177"/>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http://www.clker.com/cliparts/j/p/l/D/8/K/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71651" y="4311038"/>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2" descr="http://www.clker.com/cliparts/j/p/l/D/8/K/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05727" y="5056923"/>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2" descr="http://www.clker.com/cliparts/j/p/l/D/8/K/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25467" y="5775875"/>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TextBox 20"/>
          <p:cNvSpPr txBox="1"/>
          <p:nvPr/>
        </p:nvSpPr>
        <p:spPr>
          <a:xfrm>
            <a:off x="5598516" y="1710384"/>
            <a:ext cx="1962649" cy="400110"/>
          </a:xfrm>
          <a:prstGeom prst="rect">
            <a:avLst/>
          </a:prstGeom>
          <a:noFill/>
        </p:spPr>
        <p:txBody>
          <a:bodyPr wrap="square" rtlCol="0">
            <a:spAutoFit/>
          </a:bodyPr>
          <a:lstStyle/>
          <a:p>
            <a:pPr algn="l"/>
            <a:r>
              <a:rPr lang="en-US" sz="2000" dirty="0">
                <a:solidFill>
                  <a:srgbClr val="002060"/>
                </a:solidFill>
              </a:rPr>
              <a:t>uncle</a:t>
            </a:r>
          </a:p>
        </p:txBody>
      </p:sp>
      <p:sp>
        <p:nvSpPr>
          <p:cNvPr id="22" name="TextBox 21"/>
          <p:cNvSpPr txBox="1"/>
          <p:nvPr/>
        </p:nvSpPr>
        <p:spPr>
          <a:xfrm>
            <a:off x="5600824" y="2523245"/>
            <a:ext cx="1674024" cy="400110"/>
          </a:xfrm>
          <a:prstGeom prst="rect">
            <a:avLst/>
          </a:prstGeom>
          <a:noFill/>
        </p:spPr>
        <p:txBody>
          <a:bodyPr wrap="square" rtlCol="0">
            <a:spAutoFit/>
          </a:bodyPr>
          <a:lstStyle/>
          <a:p>
            <a:pPr algn="l"/>
            <a:r>
              <a:rPr lang="en-US" sz="2000" dirty="0">
                <a:solidFill>
                  <a:srgbClr val="002060"/>
                </a:solidFill>
              </a:rPr>
              <a:t>cousins</a:t>
            </a:r>
          </a:p>
        </p:txBody>
      </p:sp>
      <p:sp>
        <p:nvSpPr>
          <p:cNvPr id="23" name="TextBox 22"/>
          <p:cNvSpPr txBox="1"/>
          <p:nvPr/>
        </p:nvSpPr>
        <p:spPr>
          <a:xfrm>
            <a:off x="5620066" y="3490054"/>
            <a:ext cx="1539333" cy="400110"/>
          </a:xfrm>
          <a:prstGeom prst="rect">
            <a:avLst/>
          </a:prstGeom>
          <a:noFill/>
        </p:spPr>
        <p:txBody>
          <a:bodyPr wrap="square" rtlCol="0">
            <a:spAutoFit/>
          </a:bodyPr>
          <a:lstStyle/>
          <a:p>
            <a:pPr algn="l"/>
            <a:r>
              <a:rPr lang="en-US" sz="2000" dirty="0">
                <a:solidFill>
                  <a:srgbClr val="002060"/>
                </a:solidFill>
              </a:rPr>
              <a:t>aunts</a:t>
            </a:r>
          </a:p>
        </p:txBody>
      </p:sp>
      <p:sp>
        <p:nvSpPr>
          <p:cNvPr id="24" name="TextBox 23"/>
          <p:cNvSpPr txBox="1"/>
          <p:nvPr/>
        </p:nvSpPr>
        <p:spPr>
          <a:xfrm>
            <a:off x="5606217" y="4389892"/>
            <a:ext cx="2328241" cy="400110"/>
          </a:xfrm>
          <a:prstGeom prst="rect">
            <a:avLst/>
          </a:prstGeom>
          <a:noFill/>
        </p:spPr>
        <p:txBody>
          <a:bodyPr wrap="square" rtlCol="0">
            <a:spAutoFit/>
          </a:bodyPr>
          <a:lstStyle/>
          <a:p>
            <a:pPr algn="l"/>
            <a:r>
              <a:rPr lang="en-US" sz="2000" dirty="0">
                <a:solidFill>
                  <a:srgbClr val="002060"/>
                </a:solidFill>
              </a:rPr>
              <a:t>grandmother</a:t>
            </a:r>
          </a:p>
        </p:txBody>
      </p:sp>
      <p:sp>
        <p:nvSpPr>
          <p:cNvPr id="25" name="TextBox 24"/>
          <p:cNvSpPr txBox="1"/>
          <p:nvPr/>
        </p:nvSpPr>
        <p:spPr>
          <a:xfrm>
            <a:off x="5600825" y="5118843"/>
            <a:ext cx="1731750" cy="400110"/>
          </a:xfrm>
          <a:prstGeom prst="rect">
            <a:avLst/>
          </a:prstGeom>
          <a:noFill/>
        </p:spPr>
        <p:txBody>
          <a:bodyPr wrap="square" rtlCol="0">
            <a:spAutoFit/>
          </a:bodyPr>
          <a:lstStyle/>
          <a:p>
            <a:pPr algn="l"/>
            <a:r>
              <a:rPr lang="en-US" sz="2000" dirty="0">
                <a:solidFill>
                  <a:srgbClr val="002060"/>
                </a:solidFill>
              </a:rPr>
              <a:t>father</a:t>
            </a:r>
          </a:p>
        </p:txBody>
      </p:sp>
      <p:sp>
        <p:nvSpPr>
          <p:cNvPr id="26" name="TextBox 25"/>
          <p:cNvSpPr txBox="1"/>
          <p:nvPr/>
        </p:nvSpPr>
        <p:spPr>
          <a:xfrm>
            <a:off x="5594674" y="5835484"/>
            <a:ext cx="1957594" cy="400110"/>
          </a:xfrm>
          <a:prstGeom prst="rect">
            <a:avLst/>
          </a:prstGeom>
          <a:noFill/>
        </p:spPr>
        <p:txBody>
          <a:bodyPr wrap="square" rtlCol="0">
            <a:spAutoFit/>
          </a:bodyPr>
          <a:lstStyle/>
          <a:p>
            <a:pPr algn="l"/>
            <a:r>
              <a:rPr lang="en-US" sz="2000" dirty="0">
                <a:solidFill>
                  <a:srgbClr val="002060"/>
                </a:solidFill>
              </a:rPr>
              <a:t>grandfather</a:t>
            </a:r>
          </a:p>
        </p:txBody>
      </p:sp>
      <p:sp>
        <p:nvSpPr>
          <p:cNvPr id="27" name="TextBox 26"/>
          <p:cNvSpPr txBox="1"/>
          <p:nvPr/>
        </p:nvSpPr>
        <p:spPr>
          <a:xfrm>
            <a:off x="7470285" y="1695473"/>
            <a:ext cx="1084084" cy="400110"/>
          </a:xfrm>
          <a:prstGeom prst="rect">
            <a:avLst/>
          </a:prstGeom>
          <a:noFill/>
        </p:spPr>
        <p:txBody>
          <a:bodyPr wrap="square" rtlCol="0">
            <a:spAutoFit/>
          </a:bodyPr>
          <a:lstStyle/>
          <a:p>
            <a:pPr algn="l"/>
            <a:r>
              <a:rPr lang="en-US" sz="2000" dirty="0">
                <a:solidFill>
                  <a:srgbClr val="002060"/>
                </a:solidFill>
              </a:rPr>
              <a:t>lawyer</a:t>
            </a:r>
          </a:p>
        </p:txBody>
      </p:sp>
      <p:sp>
        <p:nvSpPr>
          <p:cNvPr id="28" name="TextBox 27"/>
          <p:cNvSpPr txBox="1"/>
          <p:nvPr/>
        </p:nvSpPr>
        <p:spPr>
          <a:xfrm>
            <a:off x="7470285" y="2581044"/>
            <a:ext cx="1357325" cy="400110"/>
          </a:xfrm>
          <a:prstGeom prst="rect">
            <a:avLst/>
          </a:prstGeom>
          <a:noFill/>
        </p:spPr>
        <p:txBody>
          <a:bodyPr wrap="square" rtlCol="0">
            <a:spAutoFit/>
          </a:bodyPr>
          <a:lstStyle/>
          <a:p>
            <a:pPr algn="l"/>
            <a:r>
              <a:rPr lang="en-US" sz="2000" dirty="0">
                <a:solidFill>
                  <a:srgbClr val="002060"/>
                </a:solidFill>
              </a:rPr>
              <a:t>doctors</a:t>
            </a:r>
          </a:p>
        </p:txBody>
      </p:sp>
      <p:sp>
        <p:nvSpPr>
          <p:cNvPr id="29" name="TextBox 28"/>
          <p:cNvSpPr txBox="1"/>
          <p:nvPr/>
        </p:nvSpPr>
        <p:spPr>
          <a:xfrm>
            <a:off x="7472084" y="3490288"/>
            <a:ext cx="1482784" cy="400110"/>
          </a:xfrm>
          <a:prstGeom prst="rect">
            <a:avLst/>
          </a:prstGeom>
          <a:noFill/>
        </p:spPr>
        <p:txBody>
          <a:bodyPr wrap="square" rtlCol="0">
            <a:spAutoFit/>
          </a:bodyPr>
          <a:lstStyle/>
          <a:p>
            <a:pPr algn="l"/>
            <a:r>
              <a:rPr lang="en-US" sz="2000" dirty="0">
                <a:solidFill>
                  <a:srgbClr val="002060"/>
                </a:solidFill>
              </a:rPr>
              <a:t>musicians</a:t>
            </a:r>
          </a:p>
        </p:txBody>
      </p:sp>
      <p:sp>
        <p:nvSpPr>
          <p:cNvPr id="30" name="TextBox 29"/>
          <p:cNvSpPr txBox="1"/>
          <p:nvPr/>
        </p:nvSpPr>
        <p:spPr>
          <a:xfrm>
            <a:off x="7506725" y="4392381"/>
            <a:ext cx="1030976" cy="397621"/>
          </a:xfrm>
          <a:prstGeom prst="rect">
            <a:avLst/>
          </a:prstGeom>
          <a:noFill/>
        </p:spPr>
        <p:txBody>
          <a:bodyPr wrap="square" rtlCol="0">
            <a:spAutoFit/>
          </a:bodyPr>
          <a:lstStyle/>
          <a:p>
            <a:pPr algn="l"/>
            <a:r>
              <a:rPr lang="en-US" sz="2000" dirty="0">
                <a:solidFill>
                  <a:srgbClr val="002060"/>
                </a:solidFill>
              </a:rPr>
              <a:t>author</a:t>
            </a:r>
          </a:p>
        </p:txBody>
      </p:sp>
      <p:sp>
        <p:nvSpPr>
          <p:cNvPr id="31" name="TextBox 30"/>
          <p:cNvSpPr txBox="1"/>
          <p:nvPr/>
        </p:nvSpPr>
        <p:spPr>
          <a:xfrm>
            <a:off x="7513944" y="5106533"/>
            <a:ext cx="1282666" cy="400110"/>
          </a:xfrm>
          <a:prstGeom prst="rect">
            <a:avLst/>
          </a:prstGeom>
          <a:noFill/>
        </p:spPr>
        <p:txBody>
          <a:bodyPr wrap="square" rtlCol="0">
            <a:spAutoFit/>
          </a:bodyPr>
          <a:lstStyle/>
          <a:p>
            <a:pPr algn="l"/>
            <a:r>
              <a:rPr lang="en-US" sz="2000" dirty="0">
                <a:solidFill>
                  <a:srgbClr val="002060"/>
                </a:solidFill>
              </a:rPr>
              <a:t>scientist</a:t>
            </a:r>
          </a:p>
        </p:txBody>
      </p:sp>
      <p:sp>
        <p:nvSpPr>
          <p:cNvPr id="32" name="TextBox 31"/>
          <p:cNvSpPr txBox="1"/>
          <p:nvPr/>
        </p:nvSpPr>
        <p:spPr>
          <a:xfrm>
            <a:off x="7433821" y="5831624"/>
            <a:ext cx="1971106" cy="400110"/>
          </a:xfrm>
          <a:prstGeom prst="rect">
            <a:avLst/>
          </a:prstGeom>
          <a:noFill/>
        </p:spPr>
        <p:txBody>
          <a:bodyPr wrap="square" rtlCol="0">
            <a:spAutoFit/>
          </a:bodyPr>
          <a:lstStyle/>
          <a:p>
            <a:pPr algn="l"/>
            <a:r>
              <a:rPr lang="en-US" sz="2000">
                <a:solidFill>
                  <a:srgbClr val="002060"/>
                </a:solidFill>
              </a:rPr>
              <a:t>headteacher</a:t>
            </a:r>
            <a:endParaRPr lang="en-US" sz="2000" dirty="0">
              <a:solidFill>
                <a:srgbClr val="002060"/>
              </a:solidFill>
            </a:endParaRPr>
          </a:p>
        </p:txBody>
      </p:sp>
      <p:pic>
        <p:nvPicPr>
          <p:cNvPr id="33" name="Picture 32" descr="terraced houses.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531489" y="1457963"/>
            <a:ext cx="1436449" cy="1321262"/>
          </a:xfrm>
          <a:prstGeom prst="rect">
            <a:avLst/>
          </a:prstGeom>
        </p:spPr>
      </p:pic>
      <p:pic>
        <p:nvPicPr>
          <p:cNvPr id="34" name="Picture 33" descr="Standing_01.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454557" y="3086517"/>
            <a:ext cx="826205" cy="1703485"/>
          </a:xfrm>
          <a:prstGeom prst="rect">
            <a:avLst/>
          </a:prstGeom>
        </p:spPr>
      </p:pic>
      <p:pic>
        <p:nvPicPr>
          <p:cNvPr id="35" name="Picture 3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10866488" y="4751085"/>
            <a:ext cx="705418" cy="1592203"/>
          </a:xfrm>
          <a:prstGeom prst="rect">
            <a:avLst/>
          </a:prstGeom>
        </p:spPr>
      </p:pic>
      <p:pic>
        <p:nvPicPr>
          <p:cNvPr id="36" name="Picture 3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282985" y="2629049"/>
            <a:ext cx="700851" cy="1589533"/>
          </a:xfrm>
          <a:prstGeom prst="rect">
            <a:avLst/>
          </a:prstGeom>
        </p:spPr>
      </p:pic>
      <p:pic>
        <p:nvPicPr>
          <p:cNvPr id="4098" name="Picture 2" descr="holy family catholic church&#1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35574" y="2958873"/>
            <a:ext cx="456640" cy="697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03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P spid="21" grpId="0"/>
      <p:bldP spid="22" grpId="0"/>
      <p:bldP spid="23" grpId="0"/>
      <p:bldP spid="24" grpId="0"/>
      <p:bldP spid="25" grpId="0"/>
      <p:bldP spid="26" grpId="0"/>
      <p:bldP spid="27" grpId="0"/>
      <p:bldP spid="28" grpId="0"/>
      <p:bldP spid="29" grpId="0"/>
      <p:bldP spid="30" grpId="0"/>
      <p:bldP spid="31" grpId="0"/>
      <p:bldP spid="3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a:solidFill>
                  <a:schemeClr val="bg1"/>
                </a:solidFill>
              </a:rPr>
              <a:t>Talking about possessions</a:t>
            </a:r>
            <a:br>
              <a:rPr lang="en-GB" sz="2600" b="1" dirty="0">
                <a:solidFill>
                  <a:schemeClr val="bg1"/>
                </a:solidFill>
              </a:rPr>
            </a:br>
            <a:r>
              <a:rPr lang="en-GB" sz="2600" b="1">
                <a:solidFill>
                  <a:schemeClr val="bg1"/>
                </a:solidFill>
              </a:rPr>
              <a:t>Possessive adjective ‘nuestro’</a:t>
            </a:r>
            <a:endParaRPr lang="en-GB" sz="2600" b="1" dirty="0">
              <a:solidFill>
                <a:schemeClr val="bg1"/>
              </a:solidFill>
            </a:endParaRPr>
          </a:p>
        </p:txBody>
      </p:sp>
      <p:sp>
        <p:nvSpPr>
          <p:cNvPr id="7" name="TextBox 6">
            <a:extLst>
              <a:ext uri="{FF2B5EF4-FFF2-40B4-BE49-F238E27FC236}">
                <a16:creationId xmlns:a16="http://schemas.microsoft.com/office/drawing/2014/main" id="{955C1F40-282D-9A45-ABA7-965FD9383203}"/>
              </a:ext>
            </a:extLst>
          </p:cNvPr>
          <p:cNvSpPr txBox="1"/>
          <p:nvPr/>
        </p:nvSpPr>
        <p:spPr>
          <a:xfrm>
            <a:off x="232251" y="1460854"/>
            <a:ext cx="12822055" cy="461665"/>
          </a:xfrm>
          <a:prstGeom prst="rect">
            <a:avLst/>
          </a:prstGeom>
          <a:noFill/>
        </p:spPr>
        <p:txBody>
          <a:bodyPr wrap="square" rtlCol="0">
            <a:spAutoFit/>
          </a:bodyPr>
          <a:lstStyle/>
          <a:p>
            <a:r>
              <a:rPr lang="en-US" sz="2400">
                <a:solidFill>
                  <a:srgbClr val="002060"/>
                </a:solidFill>
              </a:rPr>
              <a:t>To say ‘</a:t>
            </a:r>
            <a:r>
              <a:rPr lang="en-US" sz="2400" b="1">
                <a:solidFill>
                  <a:srgbClr val="002060"/>
                </a:solidFill>
              </a:rPr>
              <a:t>our</a:t>
            </a:r>
            <a:r>
              <a:rPr lang="en-US" sz="2400">
                <a:solidFill>
                  <a:srgbClr val="002060"/>
                </a:solidFill>
              </a:rPr>
              <a:t>’, use ‘</a:t>
            </a:r>
            <a:r>
              <a:rPr lang="en-US" sz="2400" b="1">
                <a:solidFill>
                  <a:srgbClr val="002060"/>
                </a:solidFill>
              </a:rPr>
              <a:t>nuestro</a:t>
            </a:r>
            <a:r>
              <a:rPr lang="en-US" sz="2400">
                <a:solidFill>
                  <a:srgbClr val="002060"/>
                </a:solidFill>
              </a:rPr>
              <a:t>’. ‘Nuestro’ needs to agree in gender with </a:t>
            </a:r>
            <a:r>
              <a:rPr lang="en-US" sz="2400" dirty="0">
                <a:solidFill>
                  <a:srgbClr val="002060"/>
                </a:solidFill>
              </a:rPr>
              <a:t>the </a:t>
            </a:r>
            <a:r>
              <a:rPr lang="en-US" sz="2400">
                <a:solidFill>
                  <a:srgbClr val="002060"/>
                </a:solidFill>
              </a:rPr>
              <a:t>noun.</a:t>
            </a:r>
          </a:p>
        </p:txBody>
      </p:sp>
      <p:sp>
        <p:nvSpPr>
          <p:cNvPr id="3" name="TextBox 2"/>
          <p:cNvSpPr txBox="1"/>
          <p:nvPr/>
        </p:nvSpPr>
        <p:spPr>
          <a:xfrm>
            <a:off x="277953" y="4962279"/>
            <a:ext cx="1969723" cy="461665"/>
          </a:xfrm>
          <a:prstGeom prst="rect">
            <a:avLst/>
          </a:prstGeom>
          <a:noFill/>
        </p:spPr>
        <p:txBody>
          <a:bodyPr wrap="square" rtlCol="0">
            <a:spAutoFit/>
          </a:bodyPr>
          <a:lstStyle/>
          <a:p>
            <a:r>
              <a:rPr lang="en-US" sz="2400" err="1">
                <a:solidFill>
                  <a:srgbClr val="002060"/>
                </a:solidFill>
              </a:rPr>
              <a:t>nuestr</a:t>
            </a:r>
            <a:r>
              <a:rPr lang="en-US" sz="2400" err="1">
                <a:solidFill>
                  <a:srgbClr val="FF6600"/>
                </a:solidFill>
              </a:rPr>
              <a:t>a</a:t>
            </a:r>
            <a:r>
              <a:rPr lang="en-US" sz="2400">
                <a:solidFill>
                  <a:schemeClr val="accent5">
                    <a:lumMod val="50000"/>
                  </a:schemeClr>
                </a:solidFill>
              </a:rPr>
              <a:t> </a:t>
            </a:r>
            <a:r>
              <a:rPr lang="en-US" sz="2400">
                <a:solidFill>
                  <a:srgbClr val="002060"/>
                </a:solidFill>
              </a:rPr>
              <a:t>hij</a:t>
            </a:r>
            <a:r>
              <a:rPr lang="en-US" sz="2400">
                <a:solidFill>
                  <a:srgbClr val="FF6600"/>
                </a:solidFill>
              </a:rPr>
              <a:t>a</a:t>
            </a:r>
            <a:endParaRPr lang="en-US" sz="2400" dirty="0">
              <a:solidFill>
                <a:schemeClr val="accent5">
                  <a:lumMod val="50000"/>
                </a:schemeClr>
              </a:solidFill>
            </a:endParaRPr>
          </a:p>
        </p:txBody>
      </p:sp>
      <p:sp>
        <p:nvSpPr>
          <p:cNvPr id="4" name="TextBox 3"/>
          <p:cNvSpPr txBox="1"/>
          <p:nvPr/>
        </p:nvSpPr>
        <p:spPr>
          <a:xfrm>
            <a:off x="3324578" y="3087889"/>
            <a:ext cx="2143515" cy="461665"/>
          </a:xfrm>
          <a:prstGeom prst="rect">
            <a:avLst/>
          </a:prstGeom>
          <a:noFill/>
        </p:spPr>
        <p:txBody>
          <a:bodyPr wrap="square" rtlCol="0">
            <a:spAutoFit/>
          </a:bodyPr>
          <a:lstStyle/>
          <a:p>
            <a:r>
              <a:rPr lang="en-US" sz="2400" dirty="0">
                <a:solidFill>
                  <a:srgbClr val="002060"/>
                </a:solidFill>
              </a:rPr>
              <a:t>our son</a:t>
            </a:r>
          </a:p>
        </p:txBody>
      </p:sp>
      <p:sp>
        <p:nvSpPr>
          <p:cNvPr id="6" name="TextBox 5"/>
          <p:cNvSpPr txBox="1"/>
          <p:nvPr/>
        </p:nvSpPr>
        <p:spPr>
          <a:xfrm>
            <a:off x="3449402" y="4962279"/>
            <a:ext cx="2383736" cy="461665"/>
          </a:xfrm>
          <a:prstGeom prst="rect">
            <a:avLst/>
          </a:prstGeom>
          <a:noFill/>
        </p:spPr>
        <p:txBody>
          <a:bodyPr wrap="square" rtlCol="0">
            <a:spAutoFit/>
          </a:bodyPr>
          <a:lstStyle/>
          <a:p>
            <a:r>
              <a:rPr lang="en-US" sz="2400" dirty="0">
                <a:solidFill>
                  <a:srgbClr val="002060"/>
                </a:solidFill>
              </a:rPr>
              <a:t>our daughter</a:t>
            </a:r>
          </a:p>
        </p:txBody>
      </p:sp>
      <p:cxnSp>
        <p:nvCxnSpPr>
          <p:cNvPr id="13" name="Straight Arrow Connector 12"/>
          <p:cNvCxnSpPr/>
          <p:nvPr/>
        </p:nvCxnSpPr>
        <p:spPr>
          <a:xfrm>
            <a:off x="2365927" y="3310575"/>
            <a:ext cx="754866"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419427" y="5222547"/>
            <a:ext cx="754866"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51827" y="3091961"/>
            <a:ext cx="2141474" cy="461665"/>
          </a:xfrm>
          <a:prstGeom prst="rect">
            <a:avLst/>
          </a:prstGeom>
        </p:spPr>
        <p:txBody>
          <a:bodyPr wrap="square">
            <a:spAutoFit/>
          </a:bodyPr>
          <a:lstStyle/>
          <a:p>
            <a:r>
              <a:rPr lang="en-US" sz="2400">
                <a:solidFill>
                  <a:srgbClr val="002060"/>
                </a:solidFill>
              </a:rPr>
              <a:t>nuestr</a:t>
            </a:r>
            <a:r>
              <a:rPr lang="en-US" sz="2400">
                <a:solidFill>
                  <a:srgbClr val="FF6600"/>
                </a:solidFill>
              </a:rPr>
              <a:t>o</a:t>
            </a:r>
            <a:r>
              <a:rPr lang="en-US" sz="2400">
                <a:solidFill>
                  <a:schemeClr val="accent5">
                    <a:lumMod val="50000"/>
                  </a:schemeClr>
                </a:solidFill>
              </a:rPr>
              <a:t> </a:t>
            </a:r>
            <a:r>
              <a:rPr lang="en-US" sz="2400">
                <a:solidFill>
                  <a:srgbClr val="002060"/>
                </a:solidFill>
              </a:rPr>
              <a:t>hij</a:t>
            </a:r>
            <a:r>
              <a:rPr lang="en-US" sz="2400">
                <a:solidFill>
                  <a:srgbClr val="FF6600"/>
                </a:solidFill>
              </a:rPr>
              <a:t>o</a:t>
            </a:r>
            <a:r>
              <a:rPr lang="en-US" sz="2400">
                <a:solidFill>
                  <a:schemeClr val="accent5">
                    <a:lumMod val="50000"/>
                  </a:schemeClr>
                </a:solidFill>
              </a:rPr>
              <a:t> </a:t>
            </a:r>
            <a:endParaRPr lang="en-GB" sz="2400"/>
          </a:p>
        </p:txBody>
      </p:sp>
      <p:sp>
        <p:nvSpPr>
          <p:cNvPr id="17" name="Rectangle 16"/>
          <p:cNvSpPr/>
          <p:nvPr/>
        </p:nvSpPr>
        <p:spPr>
          <a:xfrm>
            <a:off x="232250" y="4027120"/>
            <a:ext cx="6960749" cy="461665"/>
          </a:xfrm>
          <a:prstGeom prst="rect">
            <a:avLst/>
          </a:prstGeom>
        </p:spPr>
        <p:txBody>
          <a:bodyPr wrap="square">
            <a:spAutoFit/>
          </a:bodyPr>
          <a:lstStyle/>
          <a:p>
            <a:r>
              <a:rPr lang="en-US" sz="2400" dirty="0">
                <a:solidFill>
                  <a:srgbClr val="002060"/>
                </a:solidFill>
              </a:rPr>
              <a:t>For </a:t>
            </a:r>
            <a:r>
              <a:rPr lang="en-US" sz="2400" b="1" i="1" dirty="0">
                <a:solidFill>
                  <a:srgbClr val="002060"/>
                </a:solidFill>
              </a:rPr>
              <a:t>singular feminine </a:t>
            </a:r>
            <a:r>
              <a:rPr lang="en-US" sz="2400" dirty="0">
                <a:solidFill>
                  <a:srgbClr val="002060"/>
                </a:solidFill>
              </a:rPr>
              <a:t>nouns use </a:t>
            </a:r>
            <a:r>
              <a:rPr lang="en-US" sz="2400" dirty="0">
                <a:solidFill>
                  <a:schemeClr val="accent5">
                    <a:lumMod val="50000"/>
                  </a:schemeClr>
                </a:solidFill>
              </a:rPr>
              <a:t>‘</a:t>
            </a:r>
            <a:r>
              <a:rPr lang="en-US" sz="2400" b="1" dirty="0" err="1">
                <a:solidFill>
                  <a:srgbClr val="FF6600"/>
                </a:solidFill>
              </a:rPr>
              <a:t>nuestra</a:t>
            </a:r>
            <a:r>
              <a:rPr lang="en-US" sz="2400" dirty="0">
                <a:solidFill>
                  <a:schemeClr val="accent5">
                    <a:lumMod val="50000"/>
                  </a:schemeClr>
                </a:solidFill>
              </a:rPr>
              <a:t>’. </a:t>
            </a:r>
          </a:p>
        </p:txBody>
      </p:sp>
      <p:sp>
        <p:nvSpPr>
          <p:cNvPr id="26" name="Rectangle 25"/>
          <p:cNvSpPr/>
          <p:nvPr/>
        </p:nvSpPr>
        <p:spPr>
          <a:xfrm>
            <a:off x="232250" y="2292141"/>
            <a:ext cx="7226641" cy="461665"/>
          </a:xfrm>
          <a:prstGeom prst="rect">
            <a:avLst/>
          </a:prstGeom>
        </p:spPr>
        <p:txBody>
          <a:bodyPr wrap="square">
            <a:spAutoFit/>
          </a:bodyPr>
          <a:lstStyle/>
          <a:p>
            <a:r>
              <a:rPr lang="en-US" sz="2400">
                <a:solidFill>
                  <a:srgbClr val="002060"/>
                </a:solidFill>
              </a:rPr>
              <a:t>For </a:t>
            </a:r>
            <a:r>
              <a:rPr lang="en-US" sz="2400" b="1" i="1">
                <a:solidFill>
                  <a:srgbClr val="002060"/>
                </a:solidFill>
              </a:rPr>
              <a:t>singular masculine </a:t>
            </a:r>
            <a:r>
              <a:rPr lang="en-US" sz="2400">
                <a:solidFill>
                  <a:srgbClr val="002060"/>
                </a:solidFill>
              </a:rPr>
              <a:t>nouns use </a:t>
            </a:r>
            <a:r>
              <a:rPr lang="en-US" sz="2400">
                <a:solidFill>
                  <a:schemeClr val="accent5">
                    <a:lumMod val="50000"/>
                  </a:schemeClr>
                </a:solidFill>
              </a:rPr>
              <a:t>‘</a:t>
            </a:r>
            <a:r>
              <a:rPr lang="en-US" sz="2400" b="1">
                <a:solidFill>
                  <a:srgbClr val="FF6600"/>
                </a:solidFill>
              </a:rPr>
              <a:t>nuestro</a:t>
            </a:r>
            <a:r>
              <a:rPr lang="en-US" sz="2400">
                <a:solidFill>
                  <a:schemeClr val="accent5">
                    <a:lumMod val="50000"/>
                  </a:schemeClr>
                </a:solidFill>
              </a:rPr>
              <a:t>’. </a:t>
            </a:r>
          </a:p>
        </p:txBody>
      </p:sp>
      <p:sp>
        <p:nvSpPr>
          <p:cNvPr id="27"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90238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4" grpId="0"/>
      <p:bldP spid="6" grpId="0"/>
      <p:bldP spid="16" grpId="0"/>
      <p:bldP spid="17" grpId="0"/>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286" y="358058"/>
            <a:ext cx="9226814" cy="596901"/>
          </a:xfrm>
        </p:spPr>
        <p:txBody>
          <a:bodyPr>
            <a:noAutofit/>
          </a:bodyPr>
          <a:lstStyle/>
          <a:p>
            <a:pPr>
              <a:lnSpc>
                <a:spcPct val="120000"/>
              </a:lnSpc>
            </a:pPr>
            <a:r>
              <a:rPr lang="en-US" sz="2600">
                <a:solidFill>
                  <a:srgbClr val="002060"/>
                </a:solidFill>
              </a:rPr>
              <a:t>Ana y Diego describen a la familia. </a:t>
            </a:r>
            <a:br>
              <a:rPr lang="en-US" sz="2600">
                <a:solidFill>
                  <a:srgbClr val="002060"/>
                </a:solidFill>
              </a:rPr>
            </a:br>
            <a:r>
              <a:rPr lang="en-US" sz="2600">
                <a:solidFill>
                  <a:srgbClr val="002060"/>
                </a:solidFill>
              </a:rPr>
              <a:t>Escucha y completa la tabla.</a:t>
            </a:r>
            <a:endParaRPr lang="en-GB" sz="2600" dirty="0">
              <a:solidFill>
                <a:srgbClr val="002060"/>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aphicFrame>
        <p:nvGraphicFramePr>
          <p:cNvPr id="3" name="Table 2"/>
          <p:cNvGraphicFramePr>
            <a:graphicFrameLocks noGrp="1"/>
          </p:cNvGraphicFramePr>
          <p:nvPr>
            <p:extLst>
              <p:ext uri="{D42A27DB-BD31-4B8C-83A1-F6EECF244321}">
                <p14:modId xmlns:p14="http://schemas.microsoft.com/office/powerpoint/2010/main" val="398951217"/>
              </p:ext>
            </p:extLst>
          </p:nvPr>
        </p:nvGraphicFramePr>
        <p:xfrm>
          <a:off x="673100" y="1230815"/>
          <a:ext cx="10998200" cy="5057219"/>
        </p:xfrm>
        <a:graphic>
          <a:graphicData uri="http://schemas.openxmlformats.org/drawingml/2006/table">
            <a:tbl>
              <a:tblPr firstRow="1" bandRow="1">
                <a:tableStyleId>{21E4AEA4-8DFA-4A89-87EB-49C32662AFE0}</a:tableStyleId>
              </a:tblPr>
              <a:tblGrid>
                <a:gridCol w="927100">
                  <a:extLst>
                    <a:ext uri="{9D8B030D-6E8A-4147-A177-3AD203B41FA5}">
                      <a16:colId xmlns:a16="http://schemas.microsoft.com/office/drawing/2014/main" val="20000"/>
                    </a:ext>
                  </a:extLst>
                </a:gridCol>
                <a:gridCol w="1778000">
                  <a:extLst>
                    <a:ext uri="{9D8B030D-6E8A-4147-A177-3AD203B41FA5}">
                      <a16:colId xmlns:a16="http://schemas.microsoft.com/office/drawing/2014/main" val="20001"/>
                    </a:ext>
                  </a:extLst>
                </a:gridCol>
                <a:gridCol w="2527300">
                  <a:extLst>
                    <a:ext uri="{9D8B030D-6E8A-4147-A177-3AD203B41FA5}">
                      <a16:colId xmlns:a16="http://schemas.microsoft.com/office/drawing/2014/main" val="20002"/>
                    </a:ext>
                  </a:extLst>
                </a:gridCol>
                <a:gridCol w="2082800">
                  <a:extLst>
                    <a:ext uri="{9D8B030D-6E8A-4147-A177-3AD203B41FA5}">
                      <a16:colId xmlns:a16="http://schemas.microsoft.com/office/drawing/2014/main" val="20003"/>
                    </a:ext>
                  </a:extLst>
                </a:gridCol>
                <a:gridCol w="3683000">
                  <a:extLst>
                    <a:ext uri="{9D8B030D-6E8A-4147-A177-3AD203B41FA5}">
                      <a16:colId xmlns:a16="http://schemas.microsoft.com/office/drawing/2014/main" val="20004"/>
                    </a:ext>
                  </a:extLst>
                </a:gridCol>
              </a:tblGrid>
              <a:tr h="796359">
                <a:tc>
                  <a:txBody>
                    <a:bodyPr/>
                    <a:lstStyle/>
                    <a:p>
                      <a:endParaRPr lang="en-US" sz="2400" dirty="0"/>
                    </a:p>
                  </a:txBody>
                  <a:tcPr/>
                </a:tc>
                <a:tc>
                  <a:txBody>
                    <a:bodyPr/>
                    <a:lstStyle/>
                    <a:p>
                      <a:pPr algn="ctr"/>
                      <a:r>
                        <a:rPr lang="en-US" sz="2400" dirty="0"/>
                        <a:t>¿</a:t>
                      </a:r>
                      <a:r>
                        <a:rPr lang="en-US" sz="2400" dirty="0" err="1"/>
                        <a:t>Nuestro</a:t>
                      </a:r>
                      <a:r>
                        <a:rPr lang="en-US" sz="2400" dirty="0"/>
                        <a:t> o </a:t>
                      </a:r>
                      <a:r>
                        <a:rPr lang="en-US" sz="2400" dirty="0" err="1"/>
                        <a:t>nuestra</a:t>
                      </a:r>
                      <a:r>
                        <a:rPr lang="en-US" sz="2400" dirty="0"/>
                        <a:t>?</a:t>
                      </a:r>
                    </a:p>
                  </a:txBody>
                  <a:tcPr anchor="ctr"/>
                </a:tc>
                <a:tc>
                  <a:txBody>
                    <a:bodyPr/>
                    <a:lstStyle/>
                    <a:p>
                      <a:pPr algn="ctr"/>
                      <a:r>
                        <a:rPr lang="en-US" sz="2400" dirty="0"/>
                        <a:t>¿</a:t>
                      </a:r>
                      <a:r>
                        <a:rPr lang="en-US" sz="2400" dirty="0" err="1"/>
                        <a:t>Quién</a:t>
                      </a:r>
                      <a:r>
                        <a:rPr lang="en-US" sz="2400" dirty="0"/>
                        <a:t> </a:t>
                      </a:r>
                      <a:r>
                        <a:rPr lang="en-US" sz="2400" dirty="0" err="1"/>
                        <a:t>es</a:t>
                      </a:r>
                      <a:r>
                        <a:rPr lang="en-US" sz="2400" dirty="0"/>
                        <a:t>?</a:t>
                      </a:r>
                    </a:p>
                  </a:txBody>
                  <a:tcPr anchor="ctr"/>
                </a:tc>
                <a:tc>
                  <a:txBody>
                    <a:bodyPr/>
                    <a:lstStyle/>
                    <a:p>
                      <a:pPr algn="ctr"/>
                      <a:r>
                        <a:rPr lang="en-US" sz="2400" dirty="0"/>
                        <a:t>¿</a:t>
                      </a:r>
                      <a:r>
                        <a:rPr lang="en-US" sz="2400" dirty="0" err="1"/>
                        <a:t>Cuántos</a:t>
                      </a:r>
                      <a:r>
                        <a:rPr lang="en-US" sz="2400" dirty="0"/>
                        <a:t> </a:t>
                      </a:r>
                      <a:r>
                        <a:rPr lang="en-US" sz="2400" dirty="0" err="1"/>
                        <a:t>años</a:t>
                      </a:r>
                      <a:r>
                        <a:rPr lang="en-US" sz="2400" dirty="0"/>
                        <a:t> </a:t>
                      </a:r>
                      <a:r>
                        <a:rPr lang="en-US" sz="2400" dirty="0" err="1"/>
                        <a:t>tiene</a:t>
                      </a:r>
                      <a:r>
                        <a:rPr lang="en-US" sz="2400" dirty="0"/>
                        <a:t>?</a:t>
                      </a:r>
                    </a:p>
                  </a:txBody>
                  <a:tcPr anchor="ctr"/>
                </a:tc>
                <a:tc>
                  <a:txBody>
                    <a:bodyPr/>
                    <a:lstStyle/>
                    <a:p>
                      <a:pPr algn="ctr"/>
                      <a:r>
                        <a:rPr lang="en-US" sz="2400" dirty="0"/>
                        <a:t>¿</a:t>
                      </a:r>
                      <a:r>
                        <a:rPr lang="en-US" sz="2400" err="1"/>
                        <a:t>Qué</a:t>
                      </a:r>
                      <a:r>
                        <a:rPr lang="en-US" sz="2400"/>
                        <a:t> trabajo </a:t>
                      </a:r>
                      <a:r>
                        <a:rPr lang="en-US" sz="2400" dirty="0" err="1"/>
                        <a:t>tiene</a:t>
                      </a:r>
                      <a:r>
                        <a:rPr lang="en-US" sz="2400" dirty="0"/>
                        <a:t>?</a:t>
                      </a:r>
                    </a:p>
                  </a:txBody>
                  <a:tcPr anchor="ctr"/>
                </a:tc>
                <a:extLst>
                  <a:ext uri="{0D108BD9-81ED-4DB2-BD59-A6C34878D82A}">
                    <a16:rowId xmlns:a16="http://schemas.microsoft.com/office/drawing/2014/main" val="10000"/>
                  </a:ext>
                </a:extLst>
              </a:tr>
              <a:tr h="699378">
                <a:tc>
                  <a:txBody>
                    <a:bodyPr/>
                    <a:lstStyle/>
                    <a:p>
                      <a:endParaRPr lang="en-US" sz="2400" dirty="0"/>
                    </a:p>
                  </a:txBody>
                  <a:tcPr/>
                </a:tc>
                <a:tc>
                  <a:txBody>
                    <a:bodyPr/>
                    <a:lstStyle/>
                    <a:p>
                      <a:endParaRPr lang="en-US" sz="2200" dirty="0">
                        <a:solidFill>
                          <a:schemeClr val="accent5">
                            <a:lumMod val="50000"/>
                          </a:schemeClr>
                        </a:solidFill>
                      </a:endParaRPr>
                    </a:p>
                  </a:txBody>
                  <a:tcPr/>
                </a:tc>
                <a:tc>
                  <a:txBody>
                    <a:bodyPr/>
                    <a:lstStyle/>
                    <a:p>
                      <a:r>
                        <a:rPr lang="en-US" sz="2200" dirty="0" err="1">
                          <a:solidFill>
                            <a:srgbClr val="002060"/>
                          </a:solidFill>
                        </a:rPr>
                        <a:t>hijo</a:t>
                      </a:r>
                      <a:r>
                        <a:rPr lang="en-US" sz="2200" dirty="0">
                          <a:solidFill>
                            <a:srgbClr val="002060"/>
                          </a:solidFill>
                        </a:rPr>
                        <a:t> / </a:t>
                      </a:r>
                      <a:r>
                        <a:rPr lang="en-US" sz="2200" dirty="0" err="1">
                          <a:solidFill>
                            <a:srgbClr val="002060"/>
                          </a:solidFill>
                        </a:rPr>
                        <a:t>hija</a:t>
                      </a:r>
                      <a:endParaRPr lang="en-US" sz="2200" dirty="0">
                        <a:solidFill>
                          <a:srgbClr val="002060"/>
                        </a:solidFill>
                      </a:endParaRPr>
                    </a:p>
                  </a:txBody>
                  <a:tcPr anchor="ctr"/>
                </a:tc>
                <a:tc>
                  <a:txBody>
                    <a:bodyPr/>
                    <a:lstStyle/>
                    <a:p>
                      <a:endParaRPr lang="en-US" sz="2200" dirty="0">
                        <a:solidFill>
                          <a:schemeClr val="accent5">
                            <a:lumMod val="50000"/>
                          </a:schemeClr>
                        </a:solidFill>
                      </a:endParaRPr>
                    </a:p>
                  </a:txBody>
                  <a:tcPr/>
                </a:tc>
                <a:tc>
                  <a:txBody>
                    <a:bodyPr/>
                    <a:lstStyle/>
                    <a:p>
                      <a:r>
                        <a:rPr lang="en-US" sz="2200" dirty="0" err="1">
                          <a:solidFill>
                            <a:srgbClr val="002060"/>
                          </a:solidFill>
                        </a:rPr>
                        <a:t>médico</a:t>
                      </a:r>
                      <a:r>
                        <a:rPr lang="en-US" sz="2200" baseline="0" dirty="0">
                          <a:solidFill>
                            <a:srgbClr val="002060"/>
                          </a:solidFill>
                        </a:rPr>
                        <a:t> / </a:t>
                      </a:r>
                      <a:r>
                        <a:rPr lang="en-US" sz="2200" baseline="0" dirty="0" err="1">
                          <a:solidFill>
                            <a:srgbClr val="002060"/>
                          </a:solidFill>
                        </a:rPr>
                        <a:t>médica</a:t>
                      </a:r>
                      <a:endParaRPr lang="en-US" sz="2200" dirty="0">
                        <a:solidFill>
                          <a:srgbClr val="002060"/>
                        </a:solidFill>
                      </a:endParaRPr>
                    </a:p>
                  </a:txBody>
                  <a:tcPr anchor="ctr"/>
                </a:tc>
                <a:extLst>
                  <a:ext uri="{0D108BD9-81ED-4DB2-BD59-A6C34878D82A}">
                    <a16:rowId xmlns:a16="http://schemas.microsoft.com/office/drawing/2014/main" val="10001"/>
                  </a:ext>
                </a:extLst>
              </a:tr>
              <a:tr h="699378">
                <a:tc>
                  <a:txBody>
                    <a:bodyPr/>
                    <a:lstStyle/>
                    <a:p>
                      <a:endParaRPr lang="en-US" sz="2400" dirty="0"/>
                    </a:p>
                  </a:txBody>
                  <a:tcPr/>
                </a:tc>
                <a:tc>
                  <a:txBody>
                    <a:bodyPr/>
                    <a:lstStyle/>
                    <a:p>
                      <a:endParaRPr lang="en-US" sz="2200" dirty="0">
                        <a:solidFill>
                          <a:schemeClr val="accent5">
                            <a:lumMod val="50000"/>
                          </a:schemeClr>
                        </a:solidFill>
                      </a:endParaRPr>
                    </a:p>
                  </a:txBody>
                  <a:tcPr/>
                </a:tc>
                <a:tc>
                  <a:txBody>
                    <a:bodyPr/>
                    <a:lstStyle/>
                    <a:p>
                      <a:r>
                        <a:rPr lang="en-US" sz="2200" dirty="0" err="1">
                          <a:solidFill>
                            <a:srgbClr val="002060"/>
                          </a:solidFill>
                        </a:rPr>
                        <a:t>abuelo</a:t>
                      </a:r>
                      <a:r>
                        <a:rPr lang="en-US" sz="2200" dirty="0">
                          <a:solidFill>
                            <a:srgbClr val="002060"/>
                          </a:solidFill>
                        </a:rPr>
                        <a:t> /</a:t>
                      </a:r>
                      <a:r>
                        <a:rPr lang="en-US" sz="2200" dirty="0" err="1">
                          <a:solidFill>
                            <a:srgbClr val="002060"/>
                          </a:solidFill>
                        </a:rPr>
                        <a:t>abuela</a:t>
                      </a:r>
                      <a:endParaRPr lang="en-US" sz="2200" dirty="0">
                        <a:solidFill>
                          <a:srgbClr val="002060"/>
                        </a:solidFill>
                      </a:endParaRPr>
                    </a:p>
                  </a:txBody>
                  <a:tcPr anchor="ctr"/>
                </a:tc>
                <a:tc>
                  <a:txBody>
                    <a:bodyPr/>
                    <a:lstStyle/>
                    <a:p>
                      <a:endParaRPr lang="en-US" sz="2200" dirty="0">
                        <a:solidFill>
                          <a:schemeClr val="accent5">
                            <a:lumMod val="50000"/>
                          </a:schemeClr>
                        </a:solidFill>
                      </a:endParaRPr>
                    </a:p>
                  </a:txBody>
                  <a:tcPr/>
                </a:tc>
                <a:tc>
                  <a:txBody>
                    <a:bodyPr/>
                    <a:lstStyle/>
                    <a:p>
                      <a:r>
                        <a:rPr lang="en-US" sz="2200" dirty="0" err="1">
                          <a:solidFill>
                            <a:srgbClr val="002060"/>
                          </a:solidFill>
                        </a:rPr>
                        <a:t>científico</a:t>
                      </a:r>
                      <a:r>
                        <a:rPr lang="en-US" sz="2200" dirty="0">
                          <a:solidFill>
                            <a:srgbClr val="002060"/>
                          </a:solidFill>
                        </a:rPr>
                        <a:t> / </a:t>
                      </a:r>
                      <a:r>
                        <a:rPr lang="en-US" sz="2200" dirty="0" err="1">
                          <a:solidFill>
                            <a:srgbClr val="002060"/>
                          </a:solidFill>
                        </a:rPr>
                        <a:t>científica</a:t>
                      </a:r>
                      <a:endParaRPr lang="en-US" sz="2200" dirty="0">
                        <a:solidFill>
                          <a:srgbClr val="002060"/>
                        </a:solidFill>
                      </a:endParaRPr>
                    </a:p>
                  </a:txBody>
                  <a:tcPr anchor="ctr"/>
                </a:tc>
                <a:extLst>
                  <a:ext uri="{0D108BD9-81ED-4DB2-BD59-A6C34878D82A}">
                    <a16:rowId xmlns:a16="http://schemas.microsoft.com/office/drawing/2014/main" val="10002"/>
                  </a:ext>
                </a:extLst>
              </a:tr>
              <a:tr h="699378">
                <a:tc>
                  <a:txBody>
                    <a:bodyPr/>
                    <a:lstStyle/>
                    <a:p>
                      <a:endParaRPr lang="en-US" sz="2400" dirty="0"/>
                    </a:p>
                  </a:txBody>
                  <a:tcPr/>
                </a:tc>
                <a:tc>
                  <a:txBody>
                    <a:bodyPr/>
                    <a:lstStyle/>
                    <a:p>
                      <a:endParaRPr lang="en-US" sz="2200" dirty="0">
                        <a:solidFill>
                          <a:schemeClr val="accent5">
                            <a:lumMod val="50000"/>
                          </a:schemeClr>
                        </a:solidFill>
                      </a:endParaRPr>
                    </a:p>
                  </a:txBody>
                  <a:tcPr/>
                </a:tc>
                <a:tc>
                  <a:txBody>
                    <a:bodyPr/>
                    <a:lstStyle/>
                    <a:p>
                      <a:r>
                        <a:rPr lang="en-US" sz="2200" dirty="0">
                          <a:solidFill>
                            <a:srgbClr val="002060"/>
                          </a:solidFill>
                        </a:rPr>
                        <a:t>primo / prima</a:t>
                      </a:r>
                    </a:p>
                  </a:txBody>
                  <a:tcPr anchor="ctr"/>
                </a:tc>
                <a:tc>
                  <a:txBody>
                    <a:bodyPr/>
                    <a:lstStyle/>
                    <a:p>
                      <a:endParaRPr lang="en-US" sz="2200" dirty="0">
                        <a:solidFill>
                          <a:schemeClr val="accent5">
                            <a:lumMod val="50000"/>
                          </a:schemeClr>
                        </a:solidFill>
                      </a:endParaRPr>
                    </a:p>
                  </a:txBody>
                  <a:tcPr/>
                </a:tc>
                <a:tc>
                  <a:txBody>
                    <a:bodyPr/>
                    <a:lstStyle/>
                    <a:p>
                      <a:r>
                        <a:rPr lang="en-US" sz="2200" dirty="0" err="1">
                          <a:solidFill>
                            <a:srgbClr val="002060"/>
                          </a:solidFill>
                        </a:rPr>
                        <a:t>autor</a:t>
                      </a:r>
                      <a:r>
                        <a:rPr lang="en-US" sz="2200" dirty="0">
                          <a:solidFill>
                            <a:srgbClr val="002060"/>
                          </a:solidFill>
                        </a:rPr>
                        <a:t> / </a:t>
                      </a:r>
                      <a:r>
                        <a:rPr lang="en-US" sz="2200" dirty="0" err="1">
                          <a:solidFill>
                            <a:srgbClr val="002060"/>
                          </a:solidFill>
                        </a:rPr>
                        <a:t>autora</a:t>
                      </a:r>
                      <a:endParaRPr lang="en-US" sz="2200" dirty="0">
                        <a:solidFill>
                          <a:srgbClr val="002060"/>
                        </a:solidFill>
                      </a:endParaRPr>
                    </a:p>
                  </a:txBody>
                  <a:tcPr anchor="ctr"/>
                </a:tc>
                <a:extLst>
                  <a:ext uri="{0D108BD9-81ED-4DB2-BD59-A6C34878D82A}">
                    <a16:rowId xmlns:a16="http://schemas.microsoft.com/office/drawing/2014/main" val="10003"/>
                  </a:ext>
                </a:extLst>
              </a:tr>
              <a:tr h="699378">
                <a:tc>
                  <a:txBody>
                    <a:bodyPr/>
                    <a:lstStyle/>
                    <a:p>
                      <a:endParaRPr lang="en-US" sz="2400" dirty="0"/>
                    </a:p>
                  </a:txBody>
                  <a:tcPr/>
                </a:tc>
                <a:tc>
                  <a:txBody>
                    <a:bodyPr/>
                    <a:lstStyle/>
                    <a:p>
                      <a:endParaRPr lang="en-US" sz="2200" dirty="0">
                        <a:solidFill>
                          <a:schemeClr val="accent5">
                            <a:lumMod val="50000"/>
                          </a:schemeClr>
                        </a:solidFill>
                      </a:endParaRPr>
                    </a:p>
                  </a:txBody>
                  <a:tcPr/>
                </a:tc>
                <a:tc>
                  <a:txBody>
                    <a:bodyPr/>
                    <a:lstStyle/>
                    <a:p>
                      <a:r>
                        <a:rPr lang="en-US" sz="2200" dirty="0" err="1">
                          <a:solidFill>
                            <a:srgbClr val="002060"/>
                          </a:solidFill>
                        </a:rPr>
                        <a:t>tío</a:t>
                      </a:r>
                      <a:r>
                        <a:rPr lang="en-US" sz="2200" dirty="0">
                          <a:solidFill>
                            <a:srgbClr val="002060"/>
                          </a:solidFill>
                        </a:rPr>
                        <a:t> / </a:t>
                      </a:r>
                      <a:r>
                        <a:rPr lang="en-US" sz="2200" dirty="0" err="1">
                          <a:solidFill>
                            <a:srgbClr val="002060"/>
                          </a:solidFill>
                        </a:rPr>
                        <a:t>tía</a:t>
                      </a:r>
                      <a:endParaRPr lang="en-US" sz="2200" dirty="0">
                        <a:solidFill>
                          <a:srgbClr val="002060"/>
                        </a:solidFill>
                      </a:endParaRPr>
                    </a:p>
                  </a:txBody>
                  <a:tcPr anchor="ctr"/>
                </a:tc>
                <a:tc>
                  <a:txBody>
                    <a:bodyPr/>
                    <a:lstStyle/>
                    <a:p>
                      <a:endParaRPr lang="en-US" sz="2200" dirty="0">
                        <a:solidFill>
                          <a:schemeClr val="accent5">
                            <a:lumMod val="50000"/>
                          </a:schemeClr>
                        </a:solidFill>
                      </a:endParaRPr>
                    </a:p>
                  </a:txBody>
                  <a:tcPr/>
                </a:tc>
                <a:tc>
                  <a:txBody>
                    <a:bodyPr/>
                    <a:lstStyle/>
                    <a:p>
                      <a:r>
                        <a:rPr lang="en-US" sz="2200" dirty="0">
                          <a:solidFill>
                            <a:srgbClr val="002060"/>
                          </a:solidFill>
                        </a:rPr>
                        <a:t>director / </a:t>
                      </a:r>
                      <a:r>
                        <a:rPr lang="en-US" sz="2200" dirty="0" err="1">
                          <a:solidFill>
                            <a:srgbClr val="002060"/>
                          </a:solidFill>
                        </a:rPr>
                        <a:t>directora</a:t>
                      </a:r>
                      <a:endParaRPr lang="en-US" sz="2200" dirty="0">
                        <a:solidFill>
                          <a:srgbClr val="002060"/>
                        </a:solidFill>
                      </a:endParaRPr>
                    </a:p>
                  </a:txBody>
                  <a:tcPr anchor="ctr"/>
                </a:tc>
                <a:extLst>
                  <a:ext uri="{0D108BD9-81ED-4DB2-BD59-A6C34878D82A}">
                    <a16:rowId xmlns:a16="http://schemas.microsoft.com/office/drawing/2014/main" val="10004"/>
                  </a:ext>
                </a:extLst>
              </a:tr>
              <a:tr h="699378">
                <a:tc>
                  <a:txBody>
                    <a:bodyPr/>
                    <a:lstStyle/>
                    <a:p>
                      <a:endParaRPr lang="en-US" sz="2400" dirty="0"/>
                    </a:p>
                  </a:txBody>
                  <a:tcPr/>
                </a:tc>
                <a:tc>
                  <a:txBody>
                    <a:bodyPr/>
                    <a:lstStyle/>
                    <a:p>
                      <a:endParaRPr lang="en-US" sz="2200" dirty="0">
                        <a:solidFill>
                          <a:schemeClr val="accent5">
                            <a:lumMod val="50000"/>
                          </a:schemeClr>
                        </a:solidFill>
                      </a:endParaRPr>
                    </a:p>
                  </a:txBody>
                  <a:tcPr/>
                </a:tc>
                <a:tc>
                  <a:txBody>
                    <a:bodyPr/>
                    <a:lstStyle/>
                    <a:p>
                      <a:r>
                        <a:rPr lang="en-US" sz="2200" dirty="0" err="1">
                          <a:solidFill>
                            <a:srgbClr val="002060"/>
                          </a:solidFill>
                        </a:rPr>
                        <a:t>hijo</a:t>
                      </a:r>
                      <a:r>
                        <a:rPr lang="en-US" sz="2200" dirty="0">
                          <a:solidFill>
                            <a:srgbClr val="002060"/>
                          </a:solidFill>
                        </a:rPr>
                        <a:t> / </a:t>
                      </a:r>
                      <a:r>
                        <a:rPr lang="en-US" sz="2200" dirty="0" err="1">
                          <a:solidFill>
                            <a:srgbClr val="002060"/>
                          </a:solidFill>
                        </a:rPr>
                        <a:t>hija</a:t>
                      </a:r>
                      <a:endParaRPr lang="en-US" sz="2200" dirty="0">
                        <a:solidFill>
                          <a:srgbClr val="002060"/>
                        </a:solidFill>
                      </a:endParaRPr>
                    </a:p>
                  </a:txBody>
                  <a:tcPr anchor="ctr"/>
                </a:tc>
                <a:tc>
                  <a:txBody>
                    <a:bodyPr/>
                    <a:lstStyle/>
                    <a:p>
                      <a:endParaRPr lang="en-US" sz="2200" dirty="0">
                        <a:solidFill>
                          <a:schemeClr val="accent5">
                            <a:lumMod val="50000"/>
                          </a:schemeClr>
                        </a:solidFill>
                      </a:endParaRPr>
                    </a:p>
                  </a:txBody>
                  <a:tcPr/>
                </a:tc>
                <a:tc>
                  <a:txBody>
                    <a:bodyPr/>
                    <a:lstStyle/>
                    <a:p>
                      <a:r>
                        <a:rPr lang="en-US" sz="2200" dirty="0" err="1">
                          <a:solidFill>
                            <a:srgbClr val="002060"/>
                          </a:solidFill>
                        </a:rPr>
                        <a:t>músico</a:t>
                      </a:r>
                      <a:r>
                        <a:rPr lang="en-US" sz="2200" dirty="0">
                          <a:solidFill>
                            <a:srgbClr val="002060"/>
                          </a:solidFill>
                        </a:rPr>
                        <a:t> / </a:t>
                      </a:r>
                      <a:r>
                        <a:rPr lang="en-US" sz="2200" dirty="0" err="1">
                          <a:solidFill>
                            <a:srgbClr val="002060"/>
                          </a:solidFill>
                        </a:rPr>
                        <a:t>música</a:t>
                      </a:r>
                      <a:endParaRPr lang="en-US" sz="2200" dirty="0">
                        <a:solidFill>
                          <a:srgbClr val="002060"/>
                        </a:solidFill>
                      </a:endParaRPr>
                    </a:p>
                  </a:txBody>
                  <a:tcPr anchor="ctr"/>
                </a:tc>
                <a:extLst>
                  <a:ext uri="{0D108BD9-81ED-4DB2-BD59-A6C34878D82A}">
                    <a16:rowId xmlns:a16="http://schemas.microsoft.com/office/drawing/2014/main" val="10005"/>
                  </a:ext>
                </a:extLst>
              </a:tr>
              <a:tr h="737369">
                <a:tc>
                  <a:txBody>
                    <a:bodyPr/>
                    <a:lstStyle/>
                    <a:p>
                      <a:endParaRPr lang="en-US" sz="2400"/>
                    </a:p>
                  </a:txBody>
                  <a:tcPr/>
                </a:tc>
                <a:tc>
                  <a:txBody>
                    <a:bodyPr/>
                    <a:lstStyle/>
                    <a:p>
                      <a:endParaRPr lang="en-US" sz="2200" dirty="0">
                        <a:solidFill>
                          <a:schemeClr val="accent5">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002060"/>
                          </a:solidFill>
                        </a:rPr>
                        <a:t>amigo </a:t>
                      </a:r>
                      <a:r>
                        <a:rPr lang="en-US" sz="2200">
                          <a:solidFill>
                            <a:srgbClr val="002060"/>
                          </a:solidFill>
                        </a:rPr>
                        <a:t>/ amiga</a:t>
                      </a:r>
                      <a:endParaRPr lang="en-US" sz="2200" dirty="0">
                        <a:solidFill>
                          <a:srgbClr val="002060"/>
                        </a:solidFill>
                      </a:endParaRPr>
                    </a:p>
                  </a:txBody>
                  <a:tcPr anchor="ctr"/>
                </a:tc>
                <a:tc>
                  <a:txBody>
                    <a:bodyPr/>
                    <a:lstStyle/>
                    <a:p>
                      <a:endParaRPr lang="en-US" sz="2200" dirty="0">
                        <a:solidFill>
                          <a:schemeClr val="accent5">
                            <a:lumMod val="50000"/>
                          </a:schemeClr>
                        </a:solidFill>
                      </a:endParaRPr>
                    </a:p>
                  </a:txBody>
                  <a:tcPr/>
                </a:tc>
                <a:tc>
                  <a:txBody>
                    <a:bodyPr/>
                    <a:lstStyle/>
                    <a:p>
                      <a:r>
                        <a:rPr lang="en-US" sz="2200" dirty="0" err="1">
                          <a:solidFill>
                            <a:srgbClr val="002060"/>
                          </a:solidFill>
                        </a:rPr>
                        <a:t>abogado</a:t>
                      </a:r>
                      <a:r>
                        <a:rPr lang="en-US" sz="2200" dirty="0">
                          <a:solidFill>
                            <a:srgbClr val="002060"/>
                          </a:solidFill>
                        </a:rPr>
                        <a:t> / </a:t>
                      </a:r>
                      <a:r>
                        <a:rPr lang="en-US" sz="2200" dirty="0" err="1">
                          <a:solidFill>
                            <a:srgbClr val="002060"/>
                          </a:solidFill>
                        </a:rPr>
                        <a:t>abogada</a:t>
                      </a:r>
                      <a:endParaRPr lang="en-US" sz="2200" dirty="0">
                        <a:solidFill>
                          <a:srgbClr val="002060"/>
                        </a:solidFill>
                      </a:endParaRPr>
                    </a:p>
                  </a:txBody>
                  <a:tcPr anchor="ctr"/>
                </a:tc>
                <a:extLst>
                  <a:ext uri="{0D108BD9-81ED-4DB2-BD59-A6C34878D82A}">
                    <a16:rowId xmlns:a16="http://schemas.microsoft.com/office/drawing/2014/main" val="10006"/>
                  </a:ext>
                </a:extLst>
              </a:tr>
            </a:tbl>
          </a:graphicData>
        </a:graphic>
      </p:graphicFrame>
      <p:sp>
        <p:nvSpPr>
          <p:cNvPr id="8" name="Action Button: Custom 16">
            <a:hlinkClick r:id="" action="ppaction://noaction" highlightClick="1">
              <a:snd r:embed="rId3" name="Nuestra beep tiene veintise%CC%81is an%CC%83os Es .wav"/>
            </a:hlinkClick>
            <a:extLst>
              <a:ext uri="{FF2B5EF4-FFF2-40B4-BE49-F238E27FC236}">
                <a16:creationId xmlns:a16="http://schemas.microsoft.com/office/drawing/2014/main" id="{30030AF8-564D-734B-84B9-DB4C7A3A6A53}"/>
              </a:ext>
            </a:extLst>
          </p:cNvPr>
          <p:cNvSpPr/>
          <p:nvPr/>
        </p:nvSpPr>
        <p:spPr>
          <a:xfrm>
            <a:off x="922779" y="2198359"/>
            <a:ext cx="437106"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4" name="Nuestra beep tiene veintido%CC%81s an%CC%83os Es .wav"/>
            </a:hlinkClick>
            <a:extLst>
              <a:ext uri="{FF2B5EF4-FFF2-40B4-BE49-F238E27FC236}">
                <a16:creationId xmlns:a16="http://schemas.microsoft.com/office/drawing/2014/main" id="{30030AF8-564D-734B-84B9-DB4C7A3A6A53}"/>
              </a:ext>
            </a:extLst>
          </p:cNvPr>
          <p:cNvSpPr/>
          <p:nvPr/>
        </p:nvSpPr>
        <p:spPr>
          <a:xfrm>
            <a:off x="910079" y="2909559"/>
            <a:ext cx="437106"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Action Button: Custom 16">
            <a:hlinkClick r:id="" action="ppaction://noaction" highlightClick="1">
              <a:snd r:embed="rId5" name="Nuestro beep tiene veinticinco an%CC%83os Es.wav"/>
            </a:hlinkClick>
            <a:extLst>
              <a:ext uri="{FF2B5EF4-FFF2-40B4-BE49-F238E27FC236}">
                <a16:creationId xmlns:a16="http://schemas.microsoft.com/office/drawing/2014/main" id="{30030AF8-564D-734B-84B9-DB4C7A3A6A53}"/>
              </a:ext>
            </a:extLst>
          </p:cNvPr>
          <p:cNvSpPr/>
          <p:nvPr/>
        </p:nvSpPr>
        <p:spPr>
          <a:xfrm>
            <a:off x="922779" y="3595126"/>
            <a:ext cx="437106"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snd r:embed="rId6" name="Nuestra beep tiene veintiocho an%CC%83os Es .wav"/>
            </a:hlinkClick>
            <a:extLst>
              <a:ext uri="{FF2B5EF4-FFF2-40B4-BE49-F238E27FC236}">
                <a16:creationId xmlns:a16="http://schemas.microsoft.com/office/drawing/2014/main" id="{30030AF8-564D-734B-84B9-DB4C7A3A6A53}"/>
              </a:ext>
            </a:extLst>
          </p:cNvPr>
          <p:cNvSpPr/>
          <p:nvPr/>
        </p:nvSpPr>
        <p:spPr>
          <a:xfrm>
            <a:off x="910079" y="4324031"/>
            <a:ext cx="437106"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Custom 16">
            <a:hlinkClick r:id="" action="ppaction://noaction" highlightClick="1">
              <a:snd r:embed="rId7" name="Nuestro beep tiene veinte an%CC%83os Es.wav"/>
            </a:hlinkClick>
            <a:extLst>
              <a:ext uri="{FF2B5EF4-FFF2-40B4-BE49-F238E27FC236}">
                <a16:creationId xmlns:a16="http://schemas.microsoft.com/office/drawing/2014/main" id="{30030AF8-564D-734B-84B9-DB4C7A3A6A53}"/>
              </a:ext>
            </a:extLst>
          </p:cNvPr>
          <p:cNvSpPr/>
          <p:nvPr/>
        </p:nvSpPr>
        <p:spPr>
          <a:xfrm>
            <a:off x="922779" y="5011507"/>
            <a:ext cx="437106"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Action Button: Custom 16">
            <a:hlinkClick r:id="" action="ppaction://noaction" highlightClick="1">
              <a:snd r:embed="rId8" name="Nuestro beep tiene veintisiete an%CC%83os Es .wav"/>
            </a:hlinkClick>
            <a:extLst>
              <a:ext uri="{FF2B5EF4-FFF2-40B4-BE49-F238E27FC236}">
                <a16:creationId xmlns:a16="http://schemas.microsoft.com/office/drawing/2014/main" id="{30030AF8-564D-734B-84B9-DB4C7A3A6A53}"/>
              </a:ext>
            </a:extLst>
          </p:cNvPr>
          <p:cNvSpPr/>
          <p:nvPr/>
        </p:nvSpPr>
        <p:spPr>
          <a:xfrm>
            <a:off x="922779" y="5728870"/>
            <a:ext cx="437106"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1715916" y="2165526"/>
            <a:ext cx="1422400" cy="461665"/>
          </a:xfrm>
          <a:prstGeom prst="rect">
            <a:avLst/>
          </a:prstGeom>
          <a:noFill/>
        </p:spPr>
        <p:txBody>
          <a:bodyPr wrap="square" rtlCol="0">
            <a:spAutoFit/>
          </a:bodyPr>
          <a:lstStyle/>
          <a:p>
            <a:pPr algn="l"/>
            <a:r>
              <a:rPr lang="en-US" sz="2400" dirty="0" err="1">
                <a:solidFill>
                  <a:srgbClr val="002060"/>
                </a:solidFill>
              </a:rPr>
              <a:t>Nuestra</a:t>
            </a:r>
            <a:endParaRPr lang="en-US" sz="2400" dirty="0">
              <a:solidFill>
                <a:srgbClr val="002060"/>
              </a:solidFill>
            </a:endParaRPr>
          </a:p>
        </p:txBody>
      </p:sp>
      <p:sp>
        <p:nvSpPr>
          <p:cNvPr id="15" name="TextBox 14"/>
          <p:cNvSpPr txBox="1"/>
          <p:nvPr/>
        </p:nvSpPr>
        <p:spPr>
          <a:xfrm>
            <a:off x="1715916" y="2852771"/>
            <a:ext cx="1422400" cy="461665"/>
          </a:xfrm>
          <a:prstGeom prst="rect">
            <a:avLst/>
          </a:prstGeom>
          <a:noFill/>
        </p:spPr>
        <p:txBody>
          <a:bodyPr wrap="square" rtlCol="0">
            <a:spAutoFit/>
          </a:bodyPr>
          <a:lstStyle/>
          <a:p>
            <a:pPr algn="l"/>
            <a:r>
              <a:rPr lang="en-US" sz="2400" dirty="0" err="1">
                <a:solidFill>
                  <a:srgbClr val="002060"/>
                </a:solidFill>
              </a:rPr>
              <a:t>Nuestra</a:t>
            </a:r>
            <a:endParaRPr lang="en-US" sz="2400" dirty="0">
              <a:solidFill>
                <a:srgbClr val="002060"/>
              </a:solidFill>
            </a:endParaRPr>
          </a:p>
        </p:txBody>
      </p:sp>
      <p:sp>
        <p:nvSpPr>
          <p:cNvPr id="16" name="TextBox 15"/>
          <p:cNvSpPr txBox="1"/>
          <p:nvPr/>
        </p:nvSpPr>
        <p:spPr>
          <a:xfrm>
            <a:off x="1728616" y="4300571"/>
            <a:ext cx="1422400" cy="461665"/>
          </a:xfrm>
          <a:prstGeom prst="rect">
            <a:avLst/>
          </a:prstGeom>
          <a:noFill/>
        </p:spPr>
        <p:txBody>
          <a:bodyPr wrap="square" rtlCol="0">
            <a:spAutoFit/>
          </a:bodyPr>
          <a:lstStyle/>
          <a:p>
            <a:pPr algn="l"/>
            <a:r>
              <a:rPr lang="en-US" sz="2400" dirty="0" err="1">
                <a:solidFill>
                  <a:srgbClr val="002060"/>
                </a:solidFill>
              </a:rPr>
              <a:t>Nuestra</a:t>
            </a:r>
            <a:endParaRPr lang="en-US" sz="2400" dirty="0">
              <a:solidFill>
                <a:srgbClr val="002060"/>
              </a:solidFill>
            </a:endParaRPr>
          </a:p>
        </p:txBody>
      </p:sp>
      <p:sp>
        <p:nvSpPr>
          <p:cNvPr id="17" name="TextBox 16"/>
          <p:cNvSpPr txBox="1"/>
          <p:nvPr/>
        </p:nvSpPr>
        <p:spPr>
          <a:xfrm>
            <a:off x="1728616" y="3576671"/>
            <a:ext cx="1422400" cy="461665"/>
          </a:xfrm>
          <a:prstGeom prst="rect">
            <a:avLst/>
          </a:prstGeom>
          <a:noFill/>
        </p:spPr>
        <p:txBody>
          <a:bodyPr wrap="square" rtlCol="0">
            <a:spAutoFit/>
          </a:bodyPr>
          <a:lstStyle/>
          <a:p>
            <a:pPr algn="l"/>
            <a:r>
              <a:rPr lang="en-US" sz="2400" dirty="0" err="1">
                <a:solidFill>
                  <a:srgbClr val="002060"/>
                </a:solidFill>
              </a:rPr>
              <a:t>Nuestro</a:t>
            </a:r>
            <a:endParaRPr lang="en-US" sz="2400" dirty="0">
              <a:solidFill>
                <a:srgbClr val="002060"/>
              </a:solidFill>
            </a:endParaRPr>
          </a:p>
        </p:txBody>
      </p:sp>
      <p:sp>
        <p:nvSpPr>
          <p:cNvPr id="18" name="TextBox 17"/>
          <p:cNvSpPr txBox="1"/>
          <p:nvPr/>
        </p:nvSpPr>
        <p:spPr>
          <a:xfrm>
            <a:off x="1738350" y="4988873"/>
            <a:ext cx="1422400" cy="461665"/>
          </a:xfrm>
          <a:prstGeom prst="rect">
            <a:avLst/>
          </a:prstGeom>
          <a:noFill/>
        </p:spPr>
        <p:txBody>
          <a:bodyPr wrap="square" rtlCol="0">
            <a:spAutoFit/>
          </a:bodyPr>
          <a:lstStyle/>
          <a:p>
            <a:pPr algn="l"/>
            <a:r>
              <a:rPr lang="en-US" sz="2400" dirty="0" err="1">
                <a:solidFill>
                  <a:srgbClr val="002060"/>
                </a:solidFill>
              </a:rPr>
              <a:t>Nuestro</a:t>
            </a:r>
            <a:endParaRPr lang="en-US" sz="2400" dirty="0">
              <a:solidFill>
                <a:srgbClr val="002060"/>
              </a:solidFill>
            </a:endParaRPr>
          </a:p>
        </p:txBody>
      </p:sp>
      <p:sp>
        <p:nvSpPr>
          <p:cNvPr id="19" name="TextBox 18"/>
          <p:cNvSpPr txBox="1"/>
          <p:nvPr/>
        </p:nvSpPr>
        <p:spPr>
          <a:xfrm>
            <a:off x="1741316" y="5677175"/>
            <a:ext cx="1422400" cy="461665"/>
          </a:xfrm>
          <a:prstGeom prst="rect">
            <a:avLst/>
          </a:prstGeom>
          <a:noFill/>
        </p:spPr>
        <p:txBody>
          <a:bodyPr wrap="square" rtlCol="0">
            <a:spAutoFit/>
          </a:bodyPr>
          <a:lstStyle/>
          <a:p>
            <a:pPr algn="l"/>
            <a:r>
              <a:rPr lang="en-US" sz="2400" dirty="0" err="1">
                <a:solidFill>
                  <a:srgbClr val="002060"/>
                </a:solidFill>
              </a:rPr>
              <a:t>Nuestro</a:t>
            </a:r>
            <a:endParaRPr lang="en-US" sz="2400" dirty="0">
              <a:solidFill>
                <a:srgbClr val="002060"/>
              </a:solidFill>
            </a:endParaRPr>
          </a:p>
        </p:txBody>
      </p:sp>
      <p:sp>
        <p:nvSpPr>
          <p:cNvPr id="20" name="TextBox 19"/>
          <p:cNvSpPr txBox="1"/>
          <p:nvPr/>
        </p:nvSpPr>
        <p:spPr>
          <a:xfrm>
            <a:off x="6578600" y="2150256"/>
            <a:ext cx="736600" cy="461665"/>
          </a:xfrm>
          <a:prstGeom prst="rect">
            <a:avLst/>
          </a:prstGeom>
          <a:noFill/>
        </p:spPr>
        <p:txBody>
          <a:bodyPr wrap="square" rtlCol="0">
            <a:spAutoFit/>
          </a:bodyPr>
          <a:lstStyle/>
          <a:p>
            <a:pPr algn="l"/>
            <a:r>
              <a:rPr lang="en-US" sz="2400" dirty="0">
                <a:solidFill>
                  <a:srgbClr val="002060"/>
                </a:solidFill>
              </a:rPr>
              <a:t>26</a:t>
            </a:r>
          </a:p>
        </p:txBody>
      </p:sp>
      <p:sp>
        <p:nvSpPr>
          <p:cNvPr id="21" name="TextBox 20"/>
          <p:cNvSpPr txBox="1"/>
          <p:nvPr/>
        </p:nvSpPr>
        <p:spPr>
          <a:xfrm>
            <a:off x="6565900" y="2899556"/>
            <a:ext cx="736600" cy="461665"/>
          </a:xfrm>
          <a:prstGeom prst="rect">
            <a:avLst/>
          </a:prstGeom>
          <a:noFill/>
        </p:spPr>
        <p:txBody>
          <a:bodyPr wrap="square" rtlCol="0">
            <a:spAutoFit/>
          </a:bodyPr>
          <a:lstStyle/>
          <a:p>
            <a:pPr algn="l"/>
            <a:r>
              <a:rPr lang="en-US" sz="2400" dirty="0">
                <a:solidFill>
                  <a:srgbClr val="002060"/>
                </a:solidFill>
              </a:rPr>
              <a:t>22</a:t>
            </a:r>
          </a:p>
        </p:txBody>
      </p:sp>
      <p:sp>
        <p:nvSpPr>
          <p:cNvPr id="22" name="TextBox 21"/>
          <p:cNvSpPr txBox="1"/>
          <p:nvPr/>
        </p:nvSpPr>
        <p:spPr>
          <a:xfrm>
            <a:off x="6578600" y="3648856"/>
            <a:ext cx="736600" cy="461665"/>
          </a:xfrm>
          <a:prstGeom prst="rect">
            <a:avLst/>
          </a:prstGeom>
          <a:noFill/>
        </p:spPr>
        <p:txBody>
          <a:bodyPr wrap="square" rtlCol="0">
            <a:spAutoFit/>
          </a:bodyPr>
          <a:lstStyle/>
          <a:p>
            <a:pPr algn="l"/>
            <a:r>
              <a:rPr lang="en-US" sz="2400" dirty="0">
                <a:solidFill>
                  <a:srgbClr val="002060"/>
                </a:solidFill>
              </a:rPr>
              <a:t>25</a:t>
            </a:r>
          </a:p>
        </p:txBody>
      </p:sp>
      <p:sp>
        <p:nvSpPr>
          <p:cNvPr id="23" name="TextBox 22"/>
          <p:cNvSpPr txBox="1"/>
          <p:nvPr/>
        </p:nvSpPr>
        <p:spPr>
          <a:xfrm>
            <a:off x="6578600" y="4334656"/>
            <a:ext cx="736600" cy="461665"/>
          </a:xfrm>
          <a:prstGeom prst="rect">
            <a:avLst/>
          </a:prstGeom>
          <a:noFill/>
        </p:spPr>
        <p:txBody>
          <a:bodyPr wrap="square" rtlCol="0">
            <a:spAutoFit/>
          </a:bodyPr>
          <a:lstStyle/>
          <a:p>
            <a:pPr algn="l"/>
            <a:r>
              <a:rPr lang="en-US" sz="2400" dirty="0">
                <a:solidFill>
                  <a:srgbClr val="002060"/>
                </a:solidFill>
              </a:rPr>
              <a:t>28</a:t>
            </a:r>
          </a:p>
        </p:txBody>
      </p:sp>
      <p:sp>
        <p:nvSpPr>
          <p:cNvPr id="24" name="TextBox 23"/>
          <p:cNvSpPr txBox="1"/>
          <p:nvPr/>
        </p:nvSpPr>
        <p:spPr>
          <a:xfrm>
            <a:off x="6578600" y="5009619"/>
            <a:ext cx="736600" cy="461665"/>
          </a:xfrm>
          <a:prstGeom prst="rect">
            <a:avLst/>
          </a:prstGeom>
          <a:noFill/>
        </p:spPr>
        <p:txBody>
          <a:bodyPr wrap="square" rtlCol="0">
            <a:spAutoFit/>
          </a:bodyPr>
          <a:lstStyle/>
          <a:p>
            <a:pPr algn="l"/>
            <a:r>
              <a:rPr lang="en-US" sz="2400" dirty="0">
                <a:solidFill>
                  <a:srgbClr val="002060"/>
                </a:solidFill>
              </a:rPr>
              <a:t>20</a:t>
            </a:r>
          </a:p>
        </p:txBody>
      </p:sp>
      <p:sp>
        <p:nvSpPr>
          <p:cNvPr id="25" name="TextBox 24"/>
          <p:cNvSpPr txBox="1"/>
          <p:nvPr/>
        </p:nvSpPr>
        <p:spPr>
          <a:xfrm>
            <a:off x="6604000" y="5720819"/>
            <a:ext cx="736600" cy="461665"/>
          </a:xfrm>
          <a:prstGeom prst="rect">
            <a:avLst/>
          </a:prstGeom>
          <a:noFill/>
        </p:spPr>
        <p:txBody>
          <a:bodyPr wrap="square" rtlCol="0">
            <a:spAutoFit/>
          </a:bodyPr>
          <a:lstStyle/>
          <a:p>
            <a:pPr algn="l"/>
            <a:r>
              <a:rPr lang="en-US" sz="2400" dirty="0">
                <a:solidFill>
                  <a:srgbClr val="002060"/>
                </a:solidFill>
              </a:rPr>
              <a:t>27</a:t>
            </a:r>
          </a:p>
        </p:txBody>
      </p:sp>
      <p:sp>
        <p:nvSpPr>
          <p:cNvPr id="26" name="Rounded Rectangle 25"/>
          <p:cNvSpPr/>
          <p:nvPr/>
        </p:nvSpPr>
        <p:spPr>
          <a:xfrm>
            <a:off x="4025900" y="2186841"/>
            <a:ext cx="990600" cy="45503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ed Rectangle 26"/>
          <p:cNvSpPr/>
          <p:nvPr/>
        </p:nvSpPr>
        <p:spPr>
          <a:xfrm>
            <a:off x="4566649" y="2880043"/>
            <a:ext cx="1220034" cy="45503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3292384" y="3576671"/>
            <a:ext cx="1093034" cy="45503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le 28"/>
          <p:cNvSpPr/>
          <p:nvPr/>
        </p:nvSpPr>
        <p:spPr>
          <a:xfrm>
            <a:off x="3957049" y="4287607"/>
            <a:ext cx="635000" cy="45503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ed Rectangle 29"/>
          <p:cNvSpPr/>
          <p:nvPr/>
        </p:nvSpPr>
        <p:spPr>
          <a:xfrm>
            <a:off x="3399083" y="5011507"/>
            <a:ext cx="749300" cy="45503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ounded Rectangle 30"/>
          <p:cNvSpPr/>
          <p:nvPr/>
        </p:nvSpPr>
        <p:spPr>
          <a:xfrm>
            <a:off x="3402749" y="5706790"/>
            <a:ext cx="1029534" cy="45503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ed Rectangle 31"/>
          <p:cNvSpPr/>
          <p:nvPr/>
        </p:nvSpPr>
        <p:spPr>
          <a:xfrm>
            <a:off x="9336348" y="2171503"/>
            <a:ext cx="1406436" cy="45503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ed Rectangle 32"/>
          <p:cNvSpPr/>
          <p:nvPr/>
        </p:nvSpPr>
        <p:spPr>
          <a:xfrm>
            <a:off x="9563100" y="2869363"/>
            <a:ext cx="1406436" cy="45503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ed Rectangle 33"/>
          <p:cNvSpPr/>
          <p:nvPr/>
        </p:nvSpPr>
        <p:spPr>
          <a:xfrm>
            <a:off x="7956550" y="3576671"/>
            <a:ext cx="1003300" cy="45503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ounded Rectangle 34"/>
          <p:cNvSpPr/>
          <p:nvPr/>
        </p:nvSpPr>
        <p:spPr>
          <a:xfrm>
            <a:off x="9336348" y="4258174"/>
            <a:ext cx="1406436" cy="45503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ounded Rectangle 35"/>
          <p:cNvSpPr/>
          <p:nvPr/>
        </p:nvSpPr>
        <p:spPr>
          <a:xfrm>
            <a:off x="7968833" y="4981991"/>
            <a:ext cx="1206500" cy="45503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ounded Rectangle 36"/>
          <p:cNvSpPr/>
          <p:nvPr/>
        </p:nvSpPr>
        <p:spPr>
          <a:xfrm>
            <a:off x="7968833" y="5706790"/>
            <a:ext cx="1486734" cy="45503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Action Button: Custom 16">
            <a:hlinkClick r:id="" action="ppaction://noaction" highlightClick="1">
              <a:snd r:embed="rId9" name="Nuestra hija tiene veintise%CC%81is an%CC%83os Es me%CC%81dica.wav"/>
            </a:hlinkClick>
            <a:extLst>
              <a:ext uri="{FF2B5EF4-FFF2-40B4-BE49-F238E27FC236}">
                <a16:creationId xmlns:a16="http://schemas.microsoft.com/office/drawing/2014/main" id="{30030AF8-564D-734B-84B9-DB4C7A3A6A53}"/>
              </a:ext>
            </a:extLst>
          </p:cNvPr>
          <p:cNvSpPr/>
          <p:nvPr/>
        </p:nvSpPr>
        <p:spPr>
          <a:xfrm>
            <a:off x="145426" y="2198359"/>
            <a:ext cx="437106" cy="396000"/>
          </a:xfrm>
          <a:prstGeom prst="actionButtonBlank">
            <a:avLst/>
          </a:prstGeom>
          <a:solidFill>
            <a:schemeClr val="accent4">
              <a:lumMod val="20000"/>
              <a:lumOff val="80000"/>
            </a:schemeClr>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1</a:t>
            </a:r>
          </a:p>
        </p:txBody>
      </p:sp>
      <p:sp>
        <p:nvSpPr>
          <p:cNvPr id="39" name="Action Button: Custom 16">
            <a:hlinkClick r:id="" action="ppaction://noaction" highlightClick="1">
              <a:snd r:embed="rId10" name="Nuestra abuela tiene veintido%CC%81s an%CC%83os Es cienti%CC%81fica.wav"/>
            </a:hlinkClick>
            <a:extLst>
              <a:ext uri="{FF2B5EF4-FFF2-40B4-BE49-F238E27FC236}">
                <a16:creationId xmlns:a16="http://schemas.microsoft.com/office/drawing/2014/main" id="{30030AF8-564D-734B-84B9-DB4C7A3A6A53}"/>
              </a:ext>
            </a:extLst>
          </p:cNvPr>
          <p:cNvSpPr/>
          <p:nvPr/>
        </p:nvSpPr>
        <p:spPr>
          <a:xfrm>
            <a:off x="132726" y="2909559"/>
            <a:ext cx="437106" cy="396000"/>
          </a:xfrm>
          <a:prstGeom prst="actionButtonBlank">
            <a:avLst/>
          </a:prstGeom>
          <a:solidFill>
            <a:schemeClr val="accent4">
              <a:lumMod val="20000"/>
              <a:lumOff val="80000"/>
            </a:schemeClr>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2</a:t>
            </a: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40" name="Action Button: Custom 16">
            <a:hlinkClick r:id="" action="ppaction://noaction" highlightClick="1">
              <a:snd r:embed="rId11" name="Nuestro primo tiene veinticinco an%CC%83os Es autor.wav"/>
            </a:hlinkClick>
            <a:extLst>
              <a:ext uri="{FF2B5EF4-FFF2-40B4-BE49-F238E27FC236}">
                <a16:creationId xmlns:a16="http://schemas.microsoft.com/office/drawing/2014/main" id="{30030AF8-564D-734B-84B9-DB4C7A3A6A53}"/>
              </a:ext>
            </a:extLst>
          </p:cNvPr>
          <p:cNvSpPr/>
          <p:nvPr/>
        </p:nvSpPr>
        <p:spPr>
          <a:xfrm>
            <a:off x="145426" y="3595126"/>
            <a:ext cx="437106" cy="396000"/>
          </a:xfrm>
          <a:prstGeom prst="actionButtonBlank">
            <a:avLst/>
          </a:prstGeom>
          <a:solidFill>
            <a:schemeClr val="accent4">
              <a:lumMod val="20000"/>
              <a:lumOff val="80000"/>
            </a:schemeClr>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chemeClr val="accent1">
                    <a:lumMod val="50000"/>
                  </a:schemeClr>
                </a:solidFill>
                <a:latin typeface="Century Gothic" panose="020B0502020202020204" pitchFamily="34" charset="0"/>
              </a:rPr>
              <a:t>3</a:t>
            </a: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41" name="Action Button: Custom 16">
            <a:hlinkClick r:id="" action="ppaction://noaction" highlightClick="1">
              <a:snd r:embed="rId12" name="Nuestra ti%CC%81a tiene veintiocho an%CC%83os Es directora.wav"/>
            </a:hlinkClick>
            <a:extLst>
              <a:ext uri="{FF2B5EF4-FFF2-40B4-BE49-F238E27FC236}">
                <a16:creationId xmlns:a16="http://schemas.microsoft.com/office/drawing/2014/main" id="{30030AF8-564D-734B-84B9-DB4C7A3A6A53}"/>
              </a:ext>
            </a:extLst>
          </p:cNvPr>
          <p:cNvSpPr/>
          <p:nvPr/>
        </p:nvSpPr>
        <p:spPr>
          <a:xfrm>
            <a:off x="132726" y="4324031"/>
            <a:ext cx="437106" cy="396000"/>
          </a:xfrm>
          <a:prstGeom prst="actionButtonBlank">
            <a:avLst/>
          </a:prstGeom>
          <a:solidFill>
            <a:schemeClr val="accent4">
              <a:lumMod val="20000"/>
              <a:lumOff val="80000"/>
            </a:schemeClr>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chemeClr val="accent1">
                    <a:lumMod val="50000"/>
                  </a:schemeClr>
                </a:solidFill>
                <a:latin typeface="Century Gothic" panose="020B0502020202020204" pitchFamily="34" charset="0"/>
              </a:rPr>
              <a:t>4</a:t>
            </a: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42" name="Action Button: Custom 16">
            <a:hlinkClick r:id="" action="ppaction://noaction" highlightClick="1">
              <a:snd r:embed="rId13" name="Nuestro hijo tiene veinte an%CC%83os Es mu%CC%81sico.wav"/>
            </a:hlinkClick>
            <a:extLst>
              <a:ext uri="{FF2B5EF4-FFF2-40B4-BE49-F238E27FC236}">
                <a16:creationId xmlns:a16="http://schemas.microsoft.com/office/drawing/2014/main" id="{30030AF8-564D-734B-84B9-DB4C7A3A6A53}"/>
              </a:ext>
            </a:extLst>
          </p:cNvPr>
          <p:cNvSpPr/>
          <p:nvPr/>
        </p:nvSpPr>
        <p:spPr>
          <a:xfrm>
            <a:off x="145426" y="5011507"/>
            <a:ext cx="437106" cy="396000"/>
          </a:xfrm>
          <a:prstGeom prst="actionButtonBlank">
            <a:avLst/>
          </a:prstGeom>
          <a:solidFill>
            <a:schemeClr val="accent4">
              <a:lumMod val="20000"/>
              <a:lumOff val="80000"/>
            </a:schemeClr>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chemeClr val="accent1">
                    <a:lumMod val="50000"/>
                  </a:schemeClr>
                </a:solidFill>
                <a:latin typeface="Century Gothic" panose="020B0502020202020204" pitchFamily="34" charset="0"/>
              </a:rPr>
              <a:t>5</a:t>
            </a: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43" name="Action Button: Custom 16">
            <a:hlinkClick r:id="" action="ppaction://noaction" highlightClick="1">
              <a:snd r:embed="rId14" name="Nuestro amigo tiene veintisiete an%CC%83os. Es abogado.wav"/>
            </a:hlinkClick>
            <a:extLst>
              <a:ext uri="{FF2B5EF4-FFF2-40B4-BE49-F238E27FC236}">
                <a16:creationId xmlns:a16="http://schemas.microsoft.com/office/drawing/2014/main" id="{30030AF8-564D-734B-84B9-DB4C7A3A6A53}"/>
              </a:ext>
            </a:extLst>
          </p:cNvPr>
          <p:cNvSpPr/>
          <p:nvPr/>
        </p:nvSpPr>
        <p:spPr>
          <a:xfrm>
            <a:off x="132153" y="5728870"/>
            <a:ext cx="437106" cy="396000"/>
          </a:xfrm>
          <a:prstGeom prst="actionButtonBlank">
            <a:avLst/>
          </a:prstGeom>
          <a:solidFill>
            <a:schemeClr val="accent4">
              <a:lumMod val="20000"/>
              <a:lumOff val="80000"/>
            </a:schemeClr>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chemeClr val="accent1">
                    <a:lumMod val="50000"/>
                  </a:schemeClr>
                </a:solidFill>
                <a:latin typeface="Century Gothic" panose="020B0502020202020204" pitchFamily="34" charset="0"/>
              </a:rPr>
              <a:t>6</a:t>
            </a: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pic>
        <p:nvPicPr>
          <p:cNvPr id="5" name="Picture 4"/>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535379" y="-3422"/>
            <a:ext cx="1793174" cy="1463970"/>
          </a:xfrm>
          <a:prstGeom prst="rect">
            <a:avLst/>
          </a:prstGeom>
        </p:spPr>
      </p:pic>
    </p:spTree>
    <p:extLst>
      <p:ext uri="{BB962C8B-B14F-4D97-AF65-F5344CB8AC3E}">
        <p14:creationId xmlns:p14="http://schemas.microsoft.com/office/powerpoint/2010/main" val="265756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9"/>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1"/>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P spid="18" grpId="0"/>
      <p:bldP spid="19" grpId="0"/>
      <p:bldP spid="20" grpId="0"/>
      <p:bldP spid="21" grpId="0"/>
      <p:bldP spid="22" grpId="0"/>
      <p:bldP spid="23" grpId="0"/>
      <p:bldP spid="24" grpId="0"/>
      <p:bldP spid="25" grpId="0"/>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t>
            </a:r>
            <a:r>
              <a:rPr lang="en-GB" sz="3600" b="1" dirty="0" err="1">
                <a:solidFill>
                  <a:schemeClr val="bg1"/>
                </a:solidFill>
              </a:rPr>
              <a:t>Quién</a:t>
            </a:r>
            <a:r>
              <a:rPr lang="en-GB" sz="3600" b="1" dirty="0">
                <a:solidFill>
                  <a:schemeClr val="bg1"/>
                </a:solidFill>
              </a:rPr>
              <a:t> </a:t>
            </a:r>
            <a:r>
              <a:rPr lang="en-GB" sz="3600" b="1" dirty="0" err="1">
                <a:solidFill>
                  <a:schemeClr val="bg1"/>
                </a:solidFill>
              </a:rPr>
              <a:t>es</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04265" y="258166"/>
            <a:ext cx="262387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 / 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ectangle 7"/>
          <p:cNvSpPr/>
          <p:nvPr/>
        </p:nvSpPr>
        <p:spPr>
          <a:xfrm>
            <a:off x="212519" y="3360795"/>
            <a:ext cx="3693866" cy="2906316"/>
          </a:xfrm>
          <a:prstGeom prst="rec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9" name="TextBox 8"/>
          <p:cNvSpPr txBox="1"/>
          <p:nvPr/>
        </p:nvSpPr>
        <p:spPr>
          <a:xfrm>
            <a:off x="305482" y="4130026"/>
            <a:ext cx="4254978" cy="1107996"/>
          </a:xfrm>
          <a:prstGeom prst="rect">
            <a:avLst/>
          </a:prstGeom>
          <a:noFill/>
        </p:spPr>
        <p:txBody>
          <a:bodyPr wrap="square" rtlCol="0">
            <a:spAutoFit/>
          </a:bodyPr>
          <a:lstStyle/>
          <a:p>
            <a:pPr algn="l"/>
            <a:r>
              <a:rPr lang="en-US" sz="2200" dirty="0">
                <a:solidFill>
                  <a:srgbClr val="002060"/>
                </a:solidFill>
              </a:rPr>
              <a:t>She’s a doctor (f).</a:t>
            </a:r>
          </a:p>
          <a:p>
            <a:pPr algn="l"/>
            <a:r>
              <a:rPr lang="en-US" sz="2200" dirty="0">
                <a:solidFill>
                  <a:srgbClr val="002060"/>
                </a:solidFill>
              </a:rPr>
              <a:t>She lives in </a:t>
            </a:r>
            <a:r>
              <a:rPr lang="en-US" sz="2200">
                <a:solidFill>
                  <a:srgbClr val="002060"/>
                </a:solidFill>
              </a:rPr>
              <a:t>house number</a:t>
            </a:r>
          </a:p>
          <a:p>
            <a:pPr algn="l"/>
            <a:r>
              <a:rPr lang="en-US" sz="2200">
                <a:solidFill>
                  <a:srgbClr val="002060"/>
                </a:solidFill>
              </a:rPr>
              <a:t>23.</a:t>
            </a:r>
            <a:endParaRPr lang="en-US" sz="2200" dirty="0">
              <a:solidFill>
                <a:srgbClr val="002060"/>
              </a:solidFill>
            </a:endParaRPr>
          </a:p>
        </p:txBody>
      </p:sp>
      <p:sp>
        <p:nvSpPr>
          <p:cNvPr id="10" name="Rectangle 9"/>
          <p:cNvSpPr/>
          <p:nvPr/>
        </p:nvSpPr>
        <p:spPr>
          <a:xfrm>
            <a:off x="212519" y="3360795"/>
            <a:ext cx="391886" cy="447176"/>
          </a:xfrm>
          <a:prstGeom prst="rec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rPr>
              <a:t>1</a:t>
            </a:r>
          </a:p>
        </p:txBody>
      </p:sp>
      <p:sp>
        <p:nvSpPr>
          <p:cNvPr id="11" name="TextBox 10"/>
          <p:cNvSpPr txBox="1"/>
          <p:nvPr/>
        </p:nvSpPr>
        <p:spPr>
          <a:xfrm>
            <a:off x="305482" y="3760814"/>
            <a:ext cx="2865311" cy="430887"/>
          </a:xfrm>
          <a:prstGeom prst="rect">
            <a:avLst/>
          </a:prstGeom>
          <a:noFill/>
        </p:spPr>
        <p:txBody>
          <a:bodyPr wrap="square" rtlCol="0">
            <a:spAutoFit/>
          </a:bodyPr>
          <a:lstStyle/>
          <a:p>
            <a:r>
              <a:rPr lang="en-GB" sz="2200" b="1">
                <a:solidFill>
                  <a:srgbClr val="002060"/>
                </a:solidFill>
              </a:rPr>
              <a:t>Say in Spanish:</a:t>
            </a:r>
            <a:endParaRPr lang="en-GB" sz="2200" b="1" dirty="0">
              <a:solidFill>
                <a:srgbClr val="002060"/>
              </a:solidFill>
            </a:endParaRPr>
          </a:p>
        </p:txBody>
      </p:sp>
      <p:sp>
        <p:nvSpPr>
          <p:cNvPr id="3" name="Oval Callout 2"/>
          <p:cNvSpPr/>
          <p:nvPr/>
        </p:nvSpPr>
        <p:spPr>
          <a:xfrm>
            <a:off x="4213575" y="2665982"/>
            <a:ext cx="3990189" cy="1480457"/>
          </a:xfrm>
          <a:prstGeom prst="wedgeEllipseCallout">
            <a:avLst>
              <a:gd name="adj1" fmla="val -66761"/>
              <a:gd name="adj2" fmla="val 52696"/>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a:solidFill>
                  <a:srgbClr val="002060"/>
                </a:solidFill>
              </a:rPr>
              <a:t>Es médica. Vive en la casa 23. </a:t>
            </a:r>
          </a:p>
        </p:txBody>
      </p:sp>
      <p:sp>
        <p:nvSpPr>
          <p:cNvPr id="12" name="Rectangle 11"/>
          <p:cNvSpPr/>
          <p:nvPr/>
        </p:nvSpPr>
        <p:spPr>
          <a:xfrm>
            <a:off x="9017753" y="3308907"/>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13" name="TextBox 12"/>
          <p:cNvSpPr txBox="1"/>
          <p:nvPr/>
        </p:nvSpPr>
        <p:spPr>
          <a:xfrm>
            <a:off x="9071500" y="3329927"/>
            <a:ext cx="478303" cy="430887"/>
          </a:xfrm>
          <a:prstGeom prst="rect">
            <a:avLst/>
          </a:prstGeom>
          <a:noFill/>
        </p:spPr>
        <p:txBody>
          <a:bodyPr wrap="square" rtlCol="0">
            <a:spAutoFit/>
          </a:bodyPr>
          <a:lstStyle/>
          <a:p>
            <a:pPr algn="l"/>
            <a:r>
              <a:rPr lang="en-GB" sz="2200" b="1">
                <a:solidFill>
                  <a:schemeClr val="accent5">
                    <a:lumMod val="50000"/>
                  </a:schemeClr>
                </a:solidFill>
              </a:rPr>
              <a:t>f</a:t>
            </a:r>
            <a:endParaRPr lang="en-GB" sz="2200" b="1" dirty="0">
              <a:solidFill>
                <a:schemeClr val="accent5">
                  <a:lumMod val="50000"/>
                </a:schemeClr>
              </a:solidFill>
            </a:endParaRPr>
          </a:p>
        </p:txBody>
      </p:sp>
      <p:sp>
        <p:nvSpPr>
          <p:cNvPr id="14" name="Rectangle 13"/>
          <p:cNvSpPr/>
          <p:nvPr/>
        </p:nvSpPr>
        <p:spPr>
          <a:xfrm>
            <a:off x="9728042" y="3313410"/>
            <a:ext cx="1510350" cy="461665"/>
          </a:xfrm>
          <a:prstGeom prst="rect">
            <a:avLst/>
          </a:prstGeom>
        </p:spPr>
        <p:txBody>
          <a:bodyPr wrap="none">
            <a:spAutoFit/>
          </a:bodyPr>
          <a:lstStyle/>
          <a:p>
            <a:r>
              <a:rPr lang="en-US" sz="2400" b="1">
                <a:solidFill>
                  <a:srgbClr val="002060"/>
                </a:solidFill>
              </a:rPr>
              <a:t>Our </a:t>
            </a:r>
            <a:r>
              <a:rPr lang="en-US" sz="2400">
                <a:solidFill>
                  <a:srgbClr val="002060"/>
                </a:solidFill>
              </a:rPr>
              <a:t>sister</a:t>
            </a:r>
            <a:endParaRPr lang="en-US" sz="2400" dirty="0">
              <a:solidFill>
                <a:srgbClr val="002060"/>
              </a:solidFill>
            </a:endParaRPr>
          </a:p>
        </p:txBody>
      </p:sp>
      <p:pic>
        <p:nvPicPr>
          <p:cNvPr id="15" name="Picture 4" descr="transparent background house outline clipart&#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44807" y="5202705"/>
            <a:ext cx="1039434" cy="97791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9304265" y="5445012"/>
            <a:ext cx="638628" cy="461665"/>
          </a:xfrm>
          <a:prstGeom prst="rect">
            <a:avLst/>
          </a:prstGeom>
          <a:noFill/>
        </p:spPr>
        <p:txBody>
          <a:bodyPr wrap="square" rtlCol="0">
            <a:spAutoFit/>
          </a:bodyPr>
          <a:lstStyle/>
          <a:p>
            <a:pPr algn="l"/>
            <a:r>
              <a:rPr lang="en-GB" sz="2400" b="1">
                <a:solidFill>
                  <a:srgbClr val="002060"/>
                </a:solidFill>
              </a:rPr>
              <a:t>23</a:t>
            </a:r>
            <a:endParaRPr lang="en-GB" sz="2400" b="1" dirty="0">
              <a:solidFill>
                <a:srgbClr val="002060"/>
              </a:solidFill>
            </a:endParaRPr>
          </a:p>
        </p:txBody>
      </p:sp>
      <p:sp>
        <p:nvSpPr>
          <p:cNvPr id="17" name="TextBox 16"/>
          <p:cNvSpPr txBox="1"/>
          <p:nvPr/>
        </p:nvSpPr>
        <p:spPr>
          <a:xfrm>
            <a:off x="9036896" y="3866902"/>
            <a:ext cx="2891247" cy="430887"/>
          </a:xfrm>
          <a:prstGeom prst="rect">
            <a:avLst/>
          </a:prstGeom>
          <a:noFill/>
        </p:spPr>
        <p:txBody>
          <a:bodyPr wrap="square" rtlCol="0">
            <a:spAutoFit/>
          </a:bodyPr>
          <a:lstStyle/>
          <a:p>
            <a:pPr algn="l"/>
            <a:r>
              <a:rPr lang="en-US" sz="2200">
                <a:solidFill>
                  <a:srgbClr val="002060"/>
                </a:solidFill>
              </a:rPr>
              <a:t>Job: Doctor</a:t>
            </a:r>
            <a:endParaRPr lang="en-US" sz="2200" dirty="0">
              <a:solidFill>
                <a:srgbClr val="002060"/>
              </a:solidFill>
            </a:endParaRPr>
          </a:p>
        </p:txBody>
      </p:sp>
      <p:pic>
        <p:nvPicPr>
          <p:cNvPr id="2050" name="Picture 2" descr="Doctor Cartoon Clipart Free Best Transparent Png - Doctor Clipart "/>
          <p:cNvPicPr>
            <a:picLocks noChangeAspect="1" noChangeArrowheads="1"/>
          </p:cNvPicPr>
          <p:nvPr/>
        </p:nvPicPr>
        <p:blipFill>
          <a:blip r:embed="rId5"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0236933" y="4222618"/>
            <a:ext cx="1638140" cy="1967548"/>
          </a:xfrm>
          <a:prstGeom prst="rect">
            <a:avLst/>
          </a:prstGeom>
          <a:noFill/>
          <a:extLst>
            <a:ext uri="{909E8E84-426E-40DD-AFC4-6F175D3DCCD1}">
              <a14:hiddenFill xmlns:a14="http://schemas.microsoft.com/office/drawing/2010/main">
                <a:solidFill>
                  <a:srgbClr val="FFFFFF"/>
                </a:solidFill>
              </a14:hiddenFill>
            </a:ext>
          </a:extLst>
        </p:spPr>
      </p:pic>
      <p:sp>
        <p:nvSpPr>
          <p:cNvPr id="19" name="Oval Callout 18"/>
          <p:cNvSpPr/>
          <p:nvPr/>
        </p:nvSpPr>
        <p:spPr>
          <a:xfrm>
            <a:off x="4310722" y="4297789"/>
            <a:ext cx="3990189" cy="1147223"/>
          </a:xfrm>
          <a:prstGeom prst="wedgeEllipseCallout">
            <a:avLst>
              <a:gd name="adj1" fmla="val 66371"/>
              <a:gd name="adj2" fmla="val -47304"/>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a:solidFill>
                  <a:srgbClr val="002060"/>
                </a:solidFill>
              </a:rPr>
              <a:t>Es nuestra hermana.</a:t>
            </a:r>
          </a:p>
        </p:txBody>
      </p:sp>
      <p:sp>
        <p:nvSpPr>
          <p:cNvPr id="18" name="TextBox 17"/>
          <p:cNvSpPr txBox="1"/>
          <p:nvPr/>
        </p:nvSpPr>
        <p:spPr>
          <a:xfrm>
            <a:off x="140874" y="2854276"/>
            <a:ext cx="1932492" cy="461665"/>
          </a:xfrm>
          <a:prstGeom prst="rect">
            <a:avLst/>
          </a:prstGeom>
          <a:noFill/>
        </p:spPr>
        <p:txBody>
          <a:bodyPr wrap="square" rtlCol="0">
            <a:spAutoFit/>
          </a:bodyPr>
          <a:lstStyle/>
          <a:p>
            <a:pPr algn="l"/>
            <a:r>
              <a:rPr lang="en-GB" sz="2400" b="1">
                <a:solidFill>
                  <a:srgbClr val="002060"/>
                </a:solidFill>
              </a:rPr>
              <a:t>Persona A</a:t>
            </a:r>
            <a:endParaRPr lang="en-GB" sz="2400" b="1" dirty="0">
              <a:solidFill>
                <a:srgbClr val="002060"/>
              </a:solidFill>
            </a:endParaRPr>
          </a:p>
        </p:txBody>
      </p:sp>
      <p:sp>
        <p:nvSpPr>
          <p:cNvPr id="21" name="TextBox 20"/>
          <p:cNvSpPr txBox="1"/>
          <p:nvPr/>
        </p:nvSpPr>
        <p:spPr>
          <a:xfrm>
            <a:off x="8900608" y="2794198"/>
            <a:ext cx="1932492" cy="461665"/>
          </a:xfrm>
          <a:prstGeom prst="rect">
            <a:avLst/>
          </a:prstGeom>
          <a:noFill/>
        </p:spPr>
        <p:txBody>
          <a:bodyPr wrap="square" rtlCol="0">
            <a:spAutoFit/>
          </a:bodyPr>
          <a:lstStyle/>
          <a:p>
            <a:pPr algn="l"/>
            <a:r>
              <a:rPr lang="en-GB" sz="2400" b="1">
                <a:solidFill>
                  <a:srgbClr val="002060"/>
                </a:solidFill>
              </a:rPr>
              <a:t>Persona B</a:t>
            </a:r>
            <a:endParaRPr lang="en-GB" sz="2400" b="1" dirty="0">
              <a:solidFill>
                <a:srgbClr val="002060"/>
              </a:solidFill>
            </a:endParaRPr>
          </a:p>
        </p:txBody>
      </p:sp>
      <p:pic>
        <p:nvPicPr>
          <p:cNvPr id="2052" name="Picture 4" descr="handwriting clipart&#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76470" y="5514522"/>
            <a:ext cx="1134924" cy="90393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15597" y="5674642"/>
            <a:ext cx="1941693" cy="430887"/>
          </a:xfrm>
          <a:prstGeom prst="rect">
            <a:avLst/>
          </a:prstGeom>
          <a:noFill/>
        </p:spPr>
        <p:txBody>
          <a:bodyPr wrap="square" rtlCol="0">
            <a:spAutoFit/>
          </a:bodyPr>
          <a:lstStyle/>
          <a:p>
            <a:pPr algn="l"/>
            <a:r>
              <a:rPr lang="en-GB" sz="2200">
                <a:solidFill>
                  <a:srgbClr val="002060"/>
                </a:solidFill>
              </a:rPr>
              <a:t>Our sister</a:t>
            </a:r>
            <a:endParaRPr lang="en-GB" sz="2200" dirty="0">
              <a:solidFill>
                <a:srgbClr val="002060"/>
              </a:solidFill>
            </a:endParaRPr>
          </a:p>
        </p:txBody>
      </p:sp>
      <p:sp>
        <p:nvSpPr>
          <p:cNvPr id="22" name="TextBox 21"/>
          <p:cNvSpPr txBox="1"/>
          <p:nvPr/>
        </p:nvSpPr>
        <p:spPr>
          <a:xfrm>
            <a:off x="172257" y="1177126"/>
            <a:ext cx="11472353" cy="461665"/>
          </a:xfrm>
          <a:prstGeom prst="rect">
            <a:avLst/>
          </a:prstGeom>
          <a:noFill/>
        </p:spPr>
        <p:txBody>
          <a:bodyPr wrap="square" rtlCol="0">
            <a:spAutoFit/>
          </a:bodyPr>
          <a:lstStyle/>
          <a:p>
            <a:pPr algn="l"/>
            <a:r>
              <a:rPr lang="en-GB" sz="2400">
                <a:solidFill>
                  <a:srgbClr val="002060"/>
                </a:solidFill>
              </a:rPr>
              <a:t>Persona A: lee las dos frases en español. Lee las frases en orden (1, 2, 3 etc.)</a:t>
            </a:r>
            <a:endParaRPr lang="en-GB" sz="2400" dirty="0">
              <a:solidFill>
                <a:srgbClr val="002060"/>
              </a:solidFill>
            </a:endParaRPr>
          </a:p>
        </p:txBody>
      </p:sp>
      <p:sp>
        <p:nvSpPr>
          <p:cNvPr id="25" name="TextBox 24"/>
          <p:cNvSpPr txBox="1"/>
          <p:nvPr/>
        </p:nvSpPr>
        <p:spPr>
          <a:xfrm>
            <a:off x="172258" y="1635561"/>
            <a:ext cx="12179399" cy="461665"/>
          </a:xfrm>
          <a:prstGeom prst="rect">
            <a:avLst/>
          </a:prstGeom>
          <a:noFill/>
        </p:spPr>
        <p:txBody>
          <a:bodyPr wrap="square" rtlCol="0">
            <a:spAutoFit/>
          </a:bodyPr>
          <a:lstStyle/>
          <a:p>
            <a:pPr algn="l"/>
            <a:r>
              <a:rPr lang="en-GB" sz="2400">
                <a:solidFill>
                  <a:srgbClr val="002060"/>
                </a:solidFill>
              </a:rPr>
              <a:t>Persona B: escucha. ¿Quién es la persona? Usa ‘</a:t>
            </a:r>
            <a:r>
              <a:rPr lang="en-GB" sz="2400" b="1">
                <a:solidFill>
                  <a:srgbClr val="002060"/>
                </a:solidFill>
              </a:rPr>
              <a:t>su</a:t>
            </a:r>
            <a:r>
              <a:rPr lang="en-GB" sz="2400">
                <a:solidFill>
                  <a:srgbClr val="002060"/>
                </a:solidFill>
              </a:rPr>
              <a:t>’ o ‘</a:t>
            </a:r>
            <a:r>
              <a:rPr lang="en-GB" sz="2400" b="1">
                <a:solidFill>
                  <a:srgbClr val="002060"/>
                </a:solidFill>
              </a:rPr>
              <a:t>nuestro/a</a:t>
            </a:r>
            <a:r>
              <a:rPr lang="en-GB" sz="2400">
                <a:solidFill>
                  <a:srgbClr val="002060"/>
                </a:solidFill>
              </a:rPr>
              <a:t>’ + nombre.  </a:t>
            </a:r>
            <a:endParaRPr lang="en-GB" sz="2400" dirty="0">
              <a:solidFill>
                <a:srgbClr val="002060"/>
              </a:solidFill>
            </a:endParaRPr>
          </a:p>
        </p:txBody>
      </p:sp>
      <p:sp>
        <p:nvSpPr>
          <p:cNvPr id="23" name="TextBox 22"/>
          <p:cNvSpPr txBox="1"/>
          <p:nvPr/>
        </p:nvSpPr>
        <p:spPr>
          <a:xfrm>
            <a:off x="-53452" y="2068386"/>
            <a:ext cx="11707145" cy="830997"/>
          </a:xfrm>
          <a:prstGeom prst="rect">
            <a:avLst/>
          </a:prstGeom>
          <a:noFill/>
        </p:spPr>
        <p:txBody>
          <a:bodyPr wrap="square" rtlCol="0">
            <a:spAutoFit/>
          </a:bodyPr>
          <a:lstStyle/>
          <a:p>
            <a:pPr algn="r"/>
            <a:r>
              <a:rPr lang="en-GB" sz="2400" b="1" i="1">
                <a:solidFill>
                  <a:srgbClr val="002060"/>
                </a:solidFill>
              </a:rPr>
              <a:t>¡Atención! </a:t>
            </a:r>
            <a:r>
              <a:rPr lang="en-GB" sz="2400">
                <a:solidFill>
                  <a:srgbClr val="002060"/>
                </a:solidFill>
              </a:rPr>
              <a:t>En ocasiones la misma persona está en dos tarjetas (e.g. </a:t>
            </a:r>
            <a:r>
              <a:rPr lang="en-GB" sz="2400" b="1" i="1">
                <a:solidFill>
                  <a:srgbClr val="002060"/>
                </a:solidFill>
              </a:rPr>
              <a:t>our</a:t>
            </a:r>
            <a:r>
              <a:rPr lang="en-GB" sz="2400">
                <a:solidFill>
                  <a:srgbClr val="002060"/>
                </a:solidFill>
              </a:rPr>
              <a:t> sister y </a:t>
            </a:r>
            <a:r>
              <a:rPr lang="en-GB" sz="2400" b="1" i="1">
                <a:solidFill>
                  <a:srgbClr val="002060"/>
                </a:solidFill>
              </a:rPr>
              <a:t>her</a:t>
            </a:r>
            <a:r>
              <a:rPr lang="en-GB" sz="2400">
                <a:solidFill>
                  <a:srgbClr val="002060"/>
                </a:solidFill>
              </a:rPr>
              <a:t> sister)</a:t>
            </a:r>
            <a:endParaRPr lang="en-GB" sz="2400" dirty="0">
              <a:solidFill>
                <a:srgbClr val="002060"/>
              </a:solidFill>
            </a:endParaRPr>
          </a:p>
        </p:txBody>
      </p:sp>
      <p:sp>
        <p:nvSpPr>
          <p:cNvPr id="6" name="Rectangle 5"/>
          <p:cNvSpPr/>
          <p:nvPr/>
        </p:nvSpPr>
        <p:spPr>
          <a:xfrm>
            <a:off x="268397" y="5229568"/>
            <a:ext cx="3607078" cy="430887"/>
          </a:xfrm>
          <a:prstGeom prst="rect">
            <a:avLst/>
          </a:prstGeom>
        </p:spPr>
        <p:txBody>
          <a:bodyPr wrap="none">
            <a:spAutoFit/>
          </a:bodyPr>
          <a:lstStyle/>
          <a:p>
            <a:r>
              <a:rPr lang="en-US" sz="2200" b="1">
                <a:solidFill>
                  <a:srgbClr val="002060"/>
                </a:solidFill>
              </a:rPr>
              <a:t>Who is it? Write in English.</a:t>
            </a:r>
            <a:endParaRPr lang="en-US" sz="2200" b="1" dirty="0">
              <a:solidFill>
                <a:srgbClr val="002060"/>
              </a:solidFill>
            </a:endParaRPr>
          </a:p>
        </p:txBody>
      </p:sp>
      <p:sp>
        <p:nvSpPr>
          <p:cNvPr id="7" name="Rectangle 6"/>
          <p:cNvSpPr/>
          <p:nvPr/>
        </p:nvSpPr>
        <p:spPr>
          <a:xfrm>
            <a:off x="311558" y="5733057"/>
            <a:ext cx="3137858" cy="430887"/>
          </a:xfrm>
          <a:prstGeom prst="rect">
            <a:avLst/>
          </a:prstGeom>
        </p:spPr>
        <p:txBody>
          <a:bodyPr wrap="square">
            <a:spAutoFit/>
          </a:bodyPr>
          <a:lstStyle/>
          <a:p>
            <a:r>
              <a:rPr lang="en-US" sz="2200">
                <a:solidFill>
                  <a:srgbClr val="002060"/>
                </a:solidFill>
              </a:rPr>
              <a:t>_______________</a:t>
            </a:r>
            <a:endParaRPr lang="en-US" sz="2200" dirty="0">
              <a:solidFill>
                <a:srgbClr val="002060"/>
              </a:solidFill>
            </a:endParaRPr>
          </a:p>
        </p:txBody>
      </p:sp>
    </p:spTree>
    <p:extLst>
      <p:ext uri="{BB962C8B-B14F-4D97-AF65-F5344CB8AC3E}">
        <p14:creationId xmlns:p14="http://schemas.microsoft.com/office/powerpoint/2010/main" val="218447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5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05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3" grpId="0" animBg="1"/>
      <p:bldP spid="12" grpId="0" animBg="1"/>
      <p:bldP spid="13" grpId="0"/>
      <p:bldP spid="14" grpId="0"/>
      <p:bldP spid="16" grpId="0"/>
      <p:bldP spid="17" grpId="0"/>
      <p:bldP spid="19" grpId="0" animBg="1"/>
      <p:bldP spid="18" grpId="0"/>
      <p:bldP spid="21" grpId="0"/>
      <p:bldP spid="20" grpId="0"/>
      <p:bldP spid="22" grpId="0"/>
      <p:bldP spid="25" grpId="0"/>
      <p:bldP spid="23" grpId="0"/>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034" y="217364"/>
            <a:ext cx="3693866" cy="2906316"/>
          </a:xfrm>
          <a:prstGeom prst="rec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rgbClr val="002060"/>
              </a:solidFill>
            </a:endParaRPr>
          </a:p>
        </p:txBody>
      </p:sp>
      <p:sp>
        <p:nvSpPr>
          <p:cNvPr id="5" name="Rectangle 4"/>
          <p:cNvSpPr/>
          <p:nvPr/>
        </p:nvSpPr>
        <p:spPr>
          <a:xfrm>
            <a:off x="4053134" y="217364"/>
            <a:ext cx="3681166" cy="2906316"/>
          </a:xfrm>
          <a:prstGeom prst="rec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rgbClr val="002060"/>
              </a:solidFill>
            </a:endParaRPr>
          </a:p>
        </p:txBody>
      </p:sp>
      <p:sp>
        <p:nvSpPr>
          <p:cNvPr id="6" name="Rectangle 5"/>
          <p:cNvSpPr/>
          <p:nvPr/>
        </p:nvSpPr>
        <p:spPr>
          <a:xfrm>
            <a:off x="217734" y="3341564"/>
            <a:ext cx="3693866" cy="2906316"/>
          </a:xfrm>
          <a:prstGeom prst="rec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rgbClr val="002060"/>
              </a:solidFill>
            </a:endParaRPr>
          </a:p>
        </p:txBody>
      </p:sp>
      <p:sp>
        <p:nvSpPr>
          <p:cNvPr id="7" name="Rectangle 6"/>
          <p:cNvSpPr/>
          <p:nvPr/>
        </p:nvSpPr>
        <p:spPr>
          <a:xfrm>
            <a:off x="4065834" y="3366964"/>
            <a:ext cx="3681166" cy="2906316"/>
          </a:xfrm>
          <a:prstGeom prst="rec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rgbClr val="002060"/>
              </a:solidFill>
            </a:endParaRPr>
          </a:p>
        </p:txBody>
      </p:sp>
      <p:sp>
        <p:nvSpPr>
          <p:cNvPr id="8" name="TextBox 7"/>
          <p:cNvSpPr txBox="1"/>
          <p:nvPr/>
        </p:nvSpPr>
        <p:spPr>
          <a:xfrm>
            <a:off x="219601" y="1146483"/>
            <a:ext cx="3810001" cy="1708160"/>
          </a:xfrm>
          <a:prstGeom prst="rect">
            <a:avLst/>
          </a:prstGeom>
          <a:noFill/>
        </p:spPr>
        <p:txBody>
          <a:bodyPr wrap="square" rtlCol="0">
            <a:spAutoFit/>
          </a:bodyPr>
          <a:lstStyle/>
          <a:p>
            <a:pPr algn="l"/>
            <a:r>
              <a:rPr lang="en-US" sz="2000" dirty="0">
                <a:solidFill>
                  <a:srgbClr val="002060"/>
                </a:solidFill>
              </a:rPr>
              <a:t>She’s a doctor (f).</a:t>
            </a:r>
          </a:p>
          <a:p>
            <a:pPr algn="l"/>
            <a:r>
              <a:rPr lang="en-US" sz="2000" dirty="0">
                <a:solidFill>
                  <a:srgbClr val="002060"/>
                </a:solidFill>
              </a:rPr>
              <a:t>She lives in house number 23.</a:t>
            </a:r>
          </a:p>
          <a:p>
            <a:pPr marL="457200" indent="-457200" algn="l">
              <a:buAutoNum type="arabicPeriod"/>
            </a:pPr>
            <a:endParaRPr lang="en-US" sz="2000" dirty="0">
              <a:solidFill>
                <a:srgbClr val="002060"/>
              </a:solidFill>
            </a:endParaRPr>
          </a:p>
          <a:p>
            <a:pPr algn="l"/>
            <a:r>
              <a:rPr lang="en-US" sz="2000" b="1" dirty="0">
                <a:solidFill>
                  <a:srgbClr val="002060"/>
                </a:solidFill>
              </a:rPr>
              <a:t>Who is it? Write in English.</a:t>
            </a:r>
          </a:p>
          <a:p>
            <a:pPr algn="l">
              <a:spcBef>
                <a:spcPts val="600"/>
              </a:spcBef>
            </a:pPr>
            <a:r>
              <a:rPr lang="en-US" sz="2000" dirty="0">
                <a:solidFill>
                  <a:srgbClr val="002060"/>
                </a:solidFill>
              </a:rPr>
              <a:t>________________________</a:t>
            </a:r>
          </a:p>
        </p:txBody>
      </p:sp>
      <p:sp>
        <p:nvSpPr>
          <p:cNvPr id="12" name="Rectangle 11"/>
          <p:cNvSpPr/>
          <p:nvPr/>
        </p:nvSpPr>
        <p:spPr>
          <a:xfrm>
            <a:off x="7901234" y="230064"/>
            <a:ext cx="3681166" cy="2906316"/>
          </a:xfrm>
          <a:prstGeom prst="rec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rgbClr val="002060"/>
              </a:solidFill>
            </a:endParaRPr>
          </a:p>
        </p:txBody>
      </p:sp>
      <p:sp>
        <p:nvSpPr>
          <p:cNvPr id="13" name="Rectangle 12"/>
          <p:cNvSpPr/>
          <p:nvPr/>
        </p:nvSpPr>
        <p:spPr>
          <a:xfrm>
            <a:off x="7926634" y="3366964"/>
            <a:ext cx="3681166" cy="2906316"/>
          </a:xfrm>
          <a:prstGeom prst="rec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rgbClr val="002060"/>
              </a:solidFill>
            </a:endParaRPr>
          </a:p>
        </p:txBody>
      </p:sp>
      <p:sp>
        <p:nvSpPr>
          <p:cNvPr id="14" name="Rectangle 13"/>
          <p:cNvSpPr/>
          <p:nvPr/>
        </p:nvSpPr>
        <p:spPr>
          <a:xfrm>
            <a:off x="205034" y="217364"/>
            <a:ext cx="391886" cy="447176"/>
          </a:xfrm>
          <a:prstGeom prst="rec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1</a:t>
            </a:r>
          </a:p>
        </p:txBody>
      </p:sp>
      <p:sp>
        <p:nvSpPr>
          <p:cNvPr id="16" name="Rectangle 15"/>
          <p:cNvSpPr/>
          <p:nvPr/>
        </p:nvSpPr>
        <p:spPr>
          <a:xfrm>
            <a:off x="4053134" y="226516"/>
            <a:ext cx="391886" cy="447176"/>
          </a:xfrm>
          <a:prstGeom prst="rec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2</a:t>
            </a:r>
          </a:p>
        </p:txBody>
      </p:sp>
      <p:sp>
        <p:nvSpPr>
          <p:cNvPr id="17" name="Rectangle 16"/>
          <p:cNvSpPr/>
          <p:nvPr/>
        </p:nvSpPr>
        <p:spPr>
          <a:xfrm>
            <a:off x="7894603" y="232289"/>
            <a:ext cx="391886" cy="447176"/>
          </a:xfrm>
          <a:prstGeom prst="rec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3</a:t>
            </a:r>
          </a:p>
        </p:txBody>
      </p:sp>
      <p:sp>
        <p:nvSpPr>
          <p:cNvPr id="18" name="Rectangle 17"/>
          <p:cNvSpPr/>
          <p:nvPr/>
        </p:nvSpPr>
        <p:spPr>
          <a:xfrm>
            <a:off x="220074" y="3350124"/>
            <a:ext cx="391886" cy="447176"/>
          </a:xfrm>
          <a:prstGeom prst="rec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4</a:t>
            </a:r>
          </a:p>
        </p:txBody>
      </p:sp>
      <p:sp>
        <p:nvSpPr>
          <p:cNvPr id="19" name="Rectangle 18"/>
          <p:cNvSpPr/>
          <p:nvPr/>
        </p:nvSpPr>
        <p:spPr>
          <a:xfrm>
            <a:off x="4072076" y="3372916"/>
            <a:ext cx="391886" cy="447176"/>
          </a:xfrm>
          <a:prstGeom prst="rec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5</a:t>
            </a:r>
          </a:p>
        </p:txBody>
      </p:sp>
      <p:sp>
        <p:nvSpPr>
          <p:cNvPr id="20" name="Rectangle 19"/>
          <p:cNvSpPr/>
          <p:nvPr/>
        </p:nvSpPr>
        <p:spPr>
          <a:xfrm>
            <a:off x="7926634" y="3372916"/>
            <a:ext cx="391886" cy="447176"/>
          </a:xfrm>
          <a:prstGeom prst="rec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6</a:t>
            </a:r>
          </a:p>
        </p:txBody>
      </p:sp>
      <p:sp>
        <p:nvSpPr>
          <p:cNvPr id="3" name="TextBox 2"/>
          <p:cNvSpPr txBox="1"/>
          <p:nvPr/>
        </p:nvSpPr>
        <p:spPr>
          <a:xfrm>
            <a:off x="205034" y="715653"/>
            <a:ext cx="2865311" cy="400110"/>
          </a:xfrm>
          <a:prstGeom prst="rect">
            <a:avLst/>
          </a:prstGeom>
          <a:noFill/>
        </p:spPr>
        <p:txBody>
          <a:bodyPr wrap="square" rtlCol="0">
            <a:spAutoFit/>
          </a:bodyPr>
          <a:lstStyle/>
          <a:p>
            <a:r>
              <a:rPr lang="en-GB" sz="2000" b="1">
                <a:solidFill>
                  <a:srgbClr val="002060"/>
                </a:solidFill>
              </a:rPr>
              <a:t>Say in Spanish:</a:t>
            </a:r>
            <a:endParaRPr lang="en-GB" sz="2000" b="1" dirty="0">
              <a:solidFill>
                <a:srgbClr val="002060"/>
              </a:solidFill>
            </a:endParaRPr>
          </a:p>
        </p:txBody>
      </p:sp>
      <p:sp>
        <p:nvSpPr>
          <p:cNvPr id="21" name="TextBox 20"/>
          <p:cNvSpPr txBox="1"/>
          <p:nvPr/>
        </p:nvSpPr>
        <p:spPr>
          <a:xfrm>
            <a:off x="4051957" y="1154358"/>
            <a:ext cx="3826922" cy="1708160"/>
          </a:xfrm>
          <a:prstGeom prst="rect">
            <a:avLst/>
          </a:prstGeom>
          <a:noFill/>
        </p:spPr>
        <p:txBody>
          <a:bodyPr wrap="square" rtlCol="0">
            <a:spAutoFit/>
          </a:bodyPr>
          <a:lstStyle/>
          <a:p>
            <a:pPr algn="l"/>
            <a:r>
              <a:rPr lang="en-US" sz="2000">
                <a:solidFill>
                  <a:srgbClr val="002060"/>
                </a:solidFill>
              </a:rPr>
              <a:t>She’s a musician (f).</a:t>
            </a:r>
          </a:p>
          <a:p>
            <a:pPr algn="l"/>
            <a:r>
              <a:rPr lang="en-US" sz="2000">
                <a:solidFill>
                  <a:srgbClr val="002060"/>
                </a:solidFill>
              </a:rPr>
              <a:t>She lives in house number 30.</a:t>
            </a:r>
            <a:endParaRPr lang="en-US" sz="2000" dirty="0">
              <a:solidFill>
                <a:srgbClr val="002060"/>
              </a:solidFill>
            </a:endParaRPr>
          </a:p>
          <a:p>
            <a:pPr marL="457200" indent="-457200" algn="l">
              <a:buAutoNum type="arabicPeriod"/>
            </a:pPr>
            <a:endParaRPr lang="en-US" sz="2000" dirty="0">
              <a:solidFill>
                <a:srgbClr val="002060"/>
              </a:solidFill>
            </a:endParaRPr>
          </a:p>
          <a:p>
            <a:r>
              <a:rPr lang="en-US" sz="2000" b="1">
                <a:solidFill>
                  <a:srgbClr val="002060"/>
                </a:solidFill>
              </a:rPr>
              <a:t>Who is it? Write in English.</a:t>
            </a:r>
          </a:p>
          <a:p>
            <a:pPr algn="l">
              <a:spcBef>
                <a:spcPts val="600"/>
              </a:spcBef>
            </a:pPr>
            <a:r>
              <a:rPr lang="en-US" sz="2000">
                <a:solidFill>
                  <a:srgbClr val="002060"/>
                </a:solidFill>
              </a:rPr>
              <a:t>________________________</a:t>
            </a:r>
            <a:endParaRPr lang="en-US" sz="2000" dirty="0">
              <a:solidFill>
                <a:srgbClr val="002060"/>
              </a:solidFill>
            </a:endParaRPr>
          </a:p>
        </p:txBody>
      </p:sp>
      <p:sp>
        <p:nvSpPr>
          <p:cNvPr id="22" name="TextBox 21"/>
          <p:cNvSpPr txBox="1"/>
          <p:nvPr/>
        </p:nvSpPr>
        <p:spPr>
          <a:xfrm>
            <a:off x="4073436" y="757018"/>
            <a:ext cx="2617649" cy="400110"/>
          </a:xfrm>
          <a:prstGeom prst="rect">
            <a:avLst/>
          </a:prstGeom>
          <a:noFill/>
        </p:spPr>
        <p:txBody>
          <a:bodyPr wrap="square" rtlCol="0">
            <a:spAutoFit/>
          </a:bodyPr>
          <a:lstStyle/>
          <a:p>
            <a:r>
              <a:rPr lang="en-GB" sz="2000" b="1">
                <a:solidFill>
                  <a:srgbClr val="002060"/>
                </a:solidFill>
              </a:rPr>
              <a:t>Say in Spanish:</a:t>
            </a:r>
            <a:endParaRPr lang="en-GB" sz="2000" b="1" dirty="0">
              <a:solidFill>
                <a:srgbClr val="002060"/>
              </a:solidFill>
            </a:endParaRPr>
          </a:p>
        </p:txBody>
      </p:sp>
      <p:sp>
        <p:nvSpPr>
          <p:cNvPr id="23" name="TextBox 22"/>
          <p:cNvSpPr txBox="1"/>
          <p:nvPr/>
        </p:nvSpPr>
        <p:spPr>
          <a:xfrm>
            <a:off x="7878879" y="1121816"/>
            <a:ext cx="3826922" cy="1708160"/>
          </a:xfrm>
          <a:prstGeom prst="rect">
            <a:avLst/>
          </a:prstGeom>
          <a:noFill/>
        </p:spPr>
        <p:txBody>
          <a:bodyPr wrap="square" rtlCol="0">
            <a:spAutoFit/>
          </a:bodyPr>
          <a:lstStyle/>
          <a:p>
            <a:pPr algn="l"/>
            <a:r>
              <a:rPr lang="en-US" sz="2000">
                <a:solidFill>
                  <a:srgbClr val="002060"/>
                </a:solidFill>
              </a:rPr>
              <a:t>She’s a scientist (f).</a:t>
            </a:r>
          </a:p>
          <a:p>
            <a:pPr algn="l"/>
            <a:r>
              <a:rPr lang="en-US" sz="2000">
                <a:solidFill>
                  <a:srgbClr val="002060"/>
                </a:solidFill>
              </a:rPr>
              <a:t>She lives in house number 27.</a:t>
            </a:r>
            <a:endParaRPr lang="en-US" sz="2000" dirty="0">
              <a:solidFill>
                <a:srgbClr val="002060"/>
              </a:solidFill>
            </a:endParaRPr>
          </a:p>
          <a:p>
            <a:pPr marL="457200" indent="-457200" algn="l">
              <a:buAutoNum type="arabicPeriod"/>
            </a:pPr>
            <a:endParaRPr lang="en-US" sz="2000" dirty="0">
              <a:solidFill>
                <a:srgbClr val="002060"/>
              </a:solidFill>
            </a:endParaRPr>
          </a:p>
          <a:p>
            <a:r>
              <a:rPr lang="en-US" sz="2000" b="1">
                <a:solidFill>
                  <a:srgbClr val="002060"/>
                </a:solidFill>
              </a:rPr>
              <a:t>Who is it? Write in English.</a:t>
            </a:r>
          </a:p>
          <a:p>
            <a:pPr algn="l">
              <a:spcBef>
                <a:spcPts val="600"/>
              </a:spcBef>
            </a:pPr>
            <a:r>
              <a:rPr lang="en-US" sz="2000">
                <a:solidFill>
                  <a:srgbClr val="002060"/>
                </a:solidFill>
              </a:rPr>
              <a:t>________________________</a:t>
            </a:r>
            <a:endParaRPr lang="en-US" sz="2000" dirty="0">
              <a:solidFill>
                <a:srgbClr val="002060"/>
              </a:solidFill>
            </a:endParaRPr>
          </a:p>
        </p:txBody>
      </p:sp>
      <p:sp>
        <p:nvSpPr>
          <p:cNvPr id="24" name="TextBox 23"/>
          <p:cNvSpPr txBox="1"/>
          <p:nvPr/>
        </p:nvSpPr>
        <p:spPr>
          <a:xfrm>
            <a:off x="7878879" y="721706"/>
            <a:ext cx="2919750" cy="400110"/>
          </a:xfrm>
          <a:prstGeom prst="rect">
            <a:avLst/>
          </a:prstGeom>
          <a:noFill/>
        </p:spPr>
        <p:txBody>
          <a:bodyPr wrap="square" rtlCol="0">
            <a:spAutoFit/>
          </a:bodyPr>
          <a:lstStyle/>
          <a:p>
            <a:r>
              <a:rPr lang="en-GB" sz="2000" b="1">
                <a:solidFill>
                  <a:srgbClr val="002060"/>
                </a:solidFill>
              </a:rPr>
              <a:t>Say in Spanish:</a:t>
            </a:r>
            <a:endParaRPr lang="en-GB" sz="2000" b="1" dirty="0">
              <a:solidFill>
                <a:srgbClr val="002060"/>
              </a:solidFill>
            </a:endParaRPr>
          </a:p>
        </p:txBody>
      </p:sp>
      <p:sp>
        <p:nvSpPr>
          <p:cNvPr id="26" name="TextBox 25"/>
          <p:cNvSpPr txBox="1"/>
          <p:nvPr/>
        </p:nvSpPr>
        <p:spPr>
          <a:xfrm>
            <a:off x="241956" y="4308888"/>
            <a:ext cx="3791847" cy="1708160"/>
          </a:xfrm>
          <a:prstGeom prst="rect">
            <a:avLst/>
          </a:prstGeom>
          <a:noFill/>
        </p:spPr>
        <p:txBody>
          <a:bodyPr wrap="square" rtlCol="0">
            <a:spAutoFit/>
          </a:bodyPr>
          <a:lstStyle/>
          <a:p>
            <a:pPr algn="l"/>
            <a:r>
              <a:rPr lang="en-US" sz="2000">
                <a:solidFill>
                  <a:srgbClr val="002060"/>
                </a:solidFill>
              </a:rPr>
              <a:t>She’s a lawyer (f).</a:t>
            </a:r>
          </a:p>
          <a:p>
            <a:pPr algn="l"/>
            <a:r>
              <a:rPr lang="en-US" sz="2000">
                <a:solidFill>
                  <a:srgbClr val="002060"/>
                </a:solidFill>
              </a:rPr>
              <a:t>She lives in house number 24.</a:t>
            </a:r>
            <a:endParaRPr lang="en-US" sz="2000" dirty="0">
              <a:solidFill>
                <a:srgbClr val="002060"/>
              </a:solidFill>
            </a:endParaRPr>
          </a:p>
          <a:p>
            <a:pPr marL="457200" indent="-457200" algn="l">
              <a:buAutoNum type="arabicPeriod"/>
            </a:pPr>
            <a:endParaRPr lang="en-US" sz="2000" dirty="0">
              <a:solidFill>
                <a:srgbClr val="002060"/>
              </a:solidFill>
            </a:endParaRPr>
          </a:p>
          <a:p>
            <a:r>
              <a:rPr lang="en-US" sz="2000" b="1">
                <a:solidFill>
                  <a:srgbClr val="002060"/>
                </a:solidFill>
              </a:rPr>
              <a:t>Who is it? Write in English.</a:t>
            </a:r>
          </a:p>
          <a:p>
            <a:pPr algn="l">
              <a:spcBef>
                <a:spcPts val="600"/>
              </a:spcBef>
            </a:pPr>
            <a:r>
              <a:rPr lang="en-US" sz="2000">
                <a:solidFill>
                  <a:srgbClr val="002060"/>
                </a:solidFill>
              </a:rPr>
              <a:t>________________________</a:t>
            </a:r>
            <a:endParaRPr lang="en-US" sz="2000" dirty="0">
              <a:solidFill>
                <a:srgbClr val="002060"/>
              </a:solidFill>
            </a:endParaRPr>
          </a:p>
        </p:txBody>
      </p:sp>
      <p:sp>
        <p:nvSpPr>
          <p:cNvPr id="27" name="TextBox 26"/>
          <p:cNvSpPr txBox="1"/>
          <p:nvPr/>
        </p:nvSpPr>
        <p:spPr>
          <a:xfrm>
            <a:off x="241956" y="3908778"/>
            <a:ext cx="2704444" cy="400110"/>
          </a:xfrm>
          <a:prstGeom prst="rect">
            <a:avLst/>
          </a:prstGeom>
          <a:noFill/>
        </p:spPr>
        <p:txBody>
          <a:bodyPr wrap="square" rtlCol="0">
            <a:spAutoFit/>
          </a:bodyPr>
          <a:lstStyle/>
          <a:p>
            <a:r>
              <a:rPr lang="en-GB" sz="2000" b="1">
                <a:solidFill>
                  <a:srgbClr val="002060"/>
                </a:solidFill>
              </a:rPr>
              <a:t>Say in Spanish:</a:t>
            </a:r>
            <a:endParaRPr lang="en-GB" sz="2000" b="1" dirty="0">
              <a:solidFill>
                <a:srgbClr val="002060"/>
              </a:solidFill>
            </a:endParaRPr>
          </a:p>
        </p:txBody>
      </p:sp>
      <p:sp>
        <p:nvSpPr>
          <p:cNvPr id="28" name="TextBox 27"/>
          <p:cNvSpPr txBox="1"/>
          <p:nvPr/>
        </p:nvSpPr>
        <p:spPr>
          <a:xfrm>
            <a:off x="4067681" y="4308888"/>
            <a:ext cx="3826922" cy="1708160"/>
          </a:xfrm>
          <a:prstGeom prst="rect">
            <a:avLst/>
          </a:prstGeom>
          <a:noFill/>
        </p:spPr>
        <p:txBody>
          <a:bodyPr wrap="square" rtlCol="0">
            <a:spAutoFit/>
          </a:bodyPr>
          <a:lstStyle/>
          <a:p>
            <a:pPr algn="l"/>
            <a:r>
              <a:rPr lang="en-US" sz="2000">
                <a:solidFill>
                  <a:srgbClr val="002060"/>
                </a:solidFill>
              </a:rPr>
              <a:t>She’s an author (f).</a:t>
            </a:r>
          </a:p>
          <a:p>
            <a:pPr algn="l"/>
            <a:r>
              <a:rPr lang="en-US" sz="2000">
                <a:solidFill>
                  <a:srgbClr val="002060"/>
                </a:solidFill>
              </a:rPr>
              <a:t>She lives in house number 27.</a:t>
            </a:r>
            <a:endParaRPr lang="en-US" sz="2000" dirty="0">
              <a:solidFill>
                <a:srgbClr val="002060"/>
              </a:solidFill>
            </a:endParaRPr>
          </a:p>
          <a:p>
            <a:pPr marL="457200" indent="-457200" algn="l">
              <a:buAutoNum type="arabicPeriod"/>
            </a:pPr>
            <a:endParaRPr lang="en-US" sz="2000" dirty="0">
              <a:solidFill>
                <a:srgbClr val="002060"/>
              </a:solidFill>
            </a:endParaRPr>
          </a:p>
          <a:p>
            <a:r>
              <a:rPr lang="en-US" sz="2000" b="1">
                <a:solidFill>
                  <a:srgbClr val="002060"/>
                </a:solidFill>
              </a:rPr>
              <a:t>Who is it? Write in English.</a:t>
            </a:r>
          </a:p>
          <a:p>
            <a:pPr algn="l">
              <a:spcBef>
                <a:spcPts val="600"/>
              </a:spcBef>
            </a:pPr>
            <a:r>
              <a:rPr lang="en-US" sz="2000">
                <a:solidFill>
                  <a:srgbClr val="002060"/>
                </a:solidFill>
              </a:rPr>
              <a:t>________________________</a:t>
            </a:r>
            <a:endParaRPr lang="en-US" sz="2000" dirty="0">
              <a:solidFill>
                <a:srgbClr val="002060"/>
              </a:solidFill>
            </a:endParaRPr>
          </a:p>
        </p:txBody>
      </p:sp>
      <p:sp>
        <p:nvSpPr>
          <p:cNvPr id="29" name="TextBox 28"/>
          <p:cNvSpPr txBox="1"/>
          <p:nvPr/>
        </p:nvSpPr>
        <p:spPr>
          <a:xfrm>
            <a:off x="4089161" y="3911548"/>
            <a:ext cx="3167982" cy="400110"/>
          </a:xfrm>
          <a:prstGeom prst="rect">
            <a:avLst/>
          </a:prstGeom>
          <a:noFill/>
        </p:spPr>
        <p:txBody>
          <a:bodyPr wrap="square" rtlCol="0">
            <a:spAutoFit/>
          </a:bodyPr>
          <a:lstStyle/>
          <a:p>
            <a:r>
              <a:rPr lang="en-GB" sz="2000" b="1">
                <a:solidFill>
                  <a:srgbClr val="002060"/>
                </a:solidFill>
              </a:rPr>
              <a:t>Say in Spanish:</a:t>
            </a:r>
            <a:endParaRPr lang="en-GB" sz="2000" b="1" dirty="0">
              <a:solidFill>
                <a:srgbClr val="002060"/>
              </a:solidFill>
            </a:endParaRPr>
          </a:p>
        </p:txBody>
      </p:sp>
      <p:sp>
        <p:nvSpPr>
          <p:cNvPr id="30" name="TextBox 29"/>
          <p:cNvSpPr txBox="1"/>
          <p:nvPr/>
        </p:nvSpPr>
        <p:spPr>
          <a:xfrm>
            <a:off x="7894603" y="4276346"/>
            <a:ext cx="3826922" cy="1708160"/>
          </a:xfrm>
          <a:prstGeom prst="rect">
            <a:avLst/>
          </a:prstGeom>
          <a:noFill/>
        </p:spPr>
        <p:txBody>
          <a:bodyPr wrap="square" rtlCol="0">
            <a:spAutoFit/>
          </a:bodyPr>
          <a:lstStyle/>
          <a:p>
            <a:pPr algn="l"/>
            <a:r>
              <a:rPr lang="en-US" sz="2000">
                <a:solidFill>
                  <a:srgbClr val="002060"/>
                </a:solidFill>
              </a:rPr>
              <a:t>She’s a lawyer (f).</a:t>
            </a:r>
          </a:p>
          <a:p>
            <a:pPr algn="l"/>
            <a:r>
              <a:rPr lang="en-US" sz="2000">
                <a:solidFill>
                  <a:srgbClr val="002060"/>
                </a:solidFill>
              </a:rPr>
              <a:t>She lives in house number 28.</a:t>
            </a:r>
            <a:endParaRPr lang="en-US" sz="2000" dirty="0">
              <a:solidFill>
                <a:srgbClr val="002060"/>
              </a:solidFill>
            </a:endParaRPr>
          </a:p>
          <a:p>
            <a:pPr marL="457200" indent="-457200" algn="l">
              <a:buAutoNum type="arabicPeriod"/>
            </a:pPr>
            <a:endParaRPr lang="en-US" sz="2000" dirty="0">
              <a:solidFill>
                <a:srgbClr val="002060"/>
              </a:solidFill>
            </a:endParaRPr>
          </a:p>
          <a:p>
            <a:r>
              <a:rPr lang="en-US" sz="2000" b="1">
                <a:solidFill>
                  <a:srgbClr val="002060"/>
                </a:solidFill>
              </a:rPr>
              <a:t>Who is it? Write in English.</a:t>
            </a:r>
          </a:p>
          <a:p>
            <a:pPr algn="l">
              <a:spcBef>
                <a:spcPts val="600"/>
              </a:spcBef>
            </a:pPr>
            <a:r>
              <a:rPr lang="en-US" sz="2000">
                <a:solidFill>
                  <a:srgbClr val="002060"/>
                </a:solidFill>
              </a:rPr>
              <a:t>________________________</a:t>
            </a:r>
            <a:endParaRPr lang="en-US" sz="2000" dirty="0">
              <a:solidFill>
                <a:srgbClr val="002060"/>
              </a:solidFill>
            </a:endParaRPr>
          </a:p>
        </p:txBody>
      </p:sp>
      <p:sp>
        <p:nvSpPr>
          <p:cNvPr id="31" name="TextBox 30"/>
          <p:cNvSpPr txBox="1"/>
          <p:nvPr/>
        </p:nvSpPr>
        <p:spPr>
          <a:xfrm>
            <a:off x="7894603" y="3876236"/>
            <a:ext cx="2904026" cy="400110"/>
          </a:xfrm>
          <a:prstGeom prst="rect">
            <a:avLst/>
          </a:prstGeom>
          <a:noFill/>
        </p:spPr>
        <p:txBody>
          <a:bodyPr wrap="square" rtlCol="0">
            <a:spAutoFit/>
          </a:bodyPr>
          <a:lstStyle/>
          <a:p>
            <a:r>
              <a:rPr lang="en-GB" sz="2000" b="1">
                <a:solidFill>
                  <a:srgbClr val="002060"/>
                </a:solidFill>
              </a:rPr>
              <a:t>Say in Spanish:</a:t>
            </a:r>
            <a:endParaRPr lang="en-GB" sz="2000" b="1" dirty="0">
              <a:solidFill>
                <a:srgbClr val="002060"/>
              </a:solidFill>
            </a:endParaRPr>
          </a:p>
        </p:txBody>
      </p:sp>
    </p:spTree>
    <p:extLst>
      <p:ext uri="{BB962C8B-B14F-4D97-AF65-F5344CB8AC3E}">
        <p14:creationId xmlns:p14="http://schemas.microsoft.com/office/powerpoint/2010/main" val="4055856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691" y="153950"/>
            <a:ext cx="9376620" cy="1104859"/>
          </a:xfrm>
        </p:spPr>
        <p:txBody>
          <a:bodyPr>
            <a:noAutofit/>
          </a:bodyPr>
          <a:lstStyle/>
          <a:p>
            <a:r>
              <a:rPr lang="en-US" sz="2400" b="1"/>
              <a:t>Daniel describe unas cosas del pasado.</a:t>
            </a:r>
            <a:br>
              <a:rPr lang="en-US" sz="2400" b="1"/>
            </a:br>
            <a:r>
              <a:rPr lang="en-US" sz="2400" b="1"/>
              <a:t>Escucha </a:t>
            </a:r>
            <a:r>
              <a:rPr lang="en-US" sz="2400" b="1" dirty="0"/>
              <a:t>y </a:t>
            </a:r>
            <a:r>
              <a:rPr lang="en-US" sz="2400" b="1" dirty="0" err="1"/>
              <a:t>completa</a:t>
            </a:r>
            <a:r>
              <a:rPr lang="en-US" sz="2400" b="1" dirty="0"/>
              <a:t> la </a:t>
            </a:r>
            <a:r>
              <a:rPr lang="en-US" sz="2400" b="1" dirty="0" err="1"/>
              <a:t>frase</a:t>
            </a:r>
            <a:r>
              <a:rPr lang="en-US" sz="2400" b="1" dirty="0"/>
              <a:t> con el </a:t>
            </a:r>
            <a:r>
              <a:rPr lang="en-US" sz="2400" b="1" dirty="0" err="1"/>
              <a:t>verbo</a:t>
            </a:r>
            <a:r>
              <a:rPr lang="en-US" sz="2400" b="1" dirty="0"/>
              <a:t> </a:t>
            </a:r>
            <a:r>
              <a:rPr lang="en-US" sz="2400" b="1" dirty="0" err="1"/>
              <a:t>correcto</a:t>
            </a:r>
            <a:r>
              <a:rPr lang="en-US" sz="2400" b="1"/>
              <a:t>. </a:t>
            </a:r>
            <a:br>
              <a:rPr lang="en-US" sz="2400" b="1"/>
            </a:br>
            <a:r>
              <a:rPr lang="en-US" sz="2400" b="1"/>
              <a:t>¿El verbo termina en ‘é</a:t>
            </a:r>
            <a:r>
              <a:rPr lang="en-US" sz="2400" b="1" dirty="0"/>
              <a:t>’ o ‘</a:t>
            </a:r>
            <a:r>
              <a:rPr lang="en-US" sz="2400" b="1" dirty="0" err="1"/>
              <a:t>qué</a:t>
            </a:r>
            <a:r>
              <a:rPr lang="en-US" sz="2400" b="1" dirty="0"/>
              <a:t>’?</a:t>
            </a:r>
            <a:endParaRPr lang="en-GB" sz="2400" b="1" dirty="0">
              <a:solidFill>
                <a:srgbClr val="EE6000"/>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escuchar / escribir</a:t>
            </a:r>
            <a:endParaRPr lang="en-GB" sz="2000" b="1" dirty="0">
              <a:solidFill>
                <a:prstClr val="white"/>
              </a:solidFill>
              <a:latin typeface="Century Gothic" panose="020B0502020202020204" pitchFamily="34" charset="0"/>
            </a:endParaRPr>
          </a:p>
        </p:txBody>
      </p:sp>
      <p:sp>
        <p:nvSpPr>
          <p:cNvPr id="18" name="TextBox 17"/>
          <p:cNvSpPr txBox="1"/>
          <p:nvPr/>
        </p:nvSpPr>
        <p:spPr>
          <a:xfrm>
            <a:off x="4172516" y="5019893"/>
            <a:ext cx="1359154" cy="523220"/>
          </a:xfrm>
          <a:prstGeom prst="rect">
            <a:avLst/>
          </a:prstGeom>
          <a:noFill/>
        </p:spPr>
        <p:txBody>
          <a:bodyPr wrap="square" rtlCol="0">
            <a:spAutoFit/>
          </a:bodyPr>
          <a:lstStyle/>
          <a:p>
            <a:pPr algn="l"/>
            <a:r>
              <a:rPr lang="en-US" sz="2800" b="1" dirty="0" err="1">
                <a:solidFill>
                  <a:srgbClr val="E25B00"/>
                </a:solidFill>
              </a:rPr>
              <a:t>regalé</a:t>
            </a:r>
            <a:endParaRPr lang="en-US" sz="2800" b="1" dirty="0">
              <a:solidFill>
                <a:srgbClr val="E25B00"/>
              </a:solidFill>
            </a:endParaRPr>
          </a:p>
        </p:txBody>
      </p:sp>
      <p:sp>
        <p:nvSpPr>
          <p:cNvPr id="24" name="Action Button: Custom 16">
            <a:hlinkClick r:id="" action="ppaction://noaction" highlightClick="1">
              <a:snd r:embed="rId3" name="El an%CC%83o pasado le regale%CC%81 un vestido.wav"/>
            </a:hlinkClick>
            <a:extLst>
              <a:ext uri="{FF2B5EF4-FFF2-40B4-BE49-F238E27FC236}">
                <a16:creationId xmlns:a16="http://schemas.microsoft.com/office/drawing/2014/main" id="{30030AF8-564D-734B-84B9-DB4C7A3A6A53}"/>
              </a:ext>
            </a:extLst>
          </p:cNvPr>
          <p:cNvSpPr/>
          <p:nvPr/>
        </p:nvSpPr>
        <p:spPr>
          <a:xfrm>
            <a:off x="250142" y="5207280"/>
            <a:ext cx="706008" cy="61580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Action Button: Custom 16">
            <a:hlinkClick r:id="" action="ppaction://noaction" highlightClick="1">
              <a:snd r:embed="rId4" name="Ayer busque%CC%81 mi reloj en el parque.wav"/>
            </a:hlinkClick>
            <a:extLst>
              <a:ext uri="{FF2B5EF4-FFF2-40B4-BE49-F238E27FC236}">
                <a16:creationId xmlns:a16="http://schemas.microsoft.com/office/drawing/2014/main" id="{30030AF8-564D-734B-84B9-DB4C7A3A6A53}"/>
              </a:ext>
            </a:extLst>
          </p:cNvPr>
          <p:cNvSpPr/>
          <p:nvPr/>
        </p:nvSpPr>
        <p:spPr>
          <a:xfrm>
            <a:off x="250142" y="4011850"/>
            <a:ext cx="706008" cy="61580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Action Button: Custom 16">
            <a:hlinkClick r:id="" action="ppaction://noaction" highlightClick="1">
              <a:snd r:embed="rId5" name="La semana pasada publique%CC%81 un arti%CC%81culo en el perio%CC%81dico local.wav"/>
            </a:hlinkClick>
            <a:extLst>
              <a:ext uri="{FF2B5EF4-FFF2-40B4-BE49-F238E27FC236}">
                <a16:creationId xmlns:a16="http://schemas.microsoft.com/office/drawing/2014/main" id="{30030AF8-564D-734B-84B9-DB4C7A3A6A53}"/>
              </a:ext>
            </a:extLst>
          </p:cNvPr>
          <p:cNvSpPr/>
          <p:nvPr/>
        </p:nvSpPr>
        <p:spPr>
          <a:xfrm>
            <a:off x="268420" y="2753542"/>
            <a:ext cx="706008" cy="61580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Action Button: Custom 16">
            <a:hlinkClick r:id="" action="ppaction://noaction" highlightClick="1">
              <a:snd r:embed="rId6" name="Quite%CC%81 la caja de fotos de la mesa.wav"/>
            </a:hlinkClick>
            <a:extLst>
              <a:ext uri="{FF2B5EF4-FFF2-40B4-BE49-F238E27FC236}">
                <a16:creationId xmlns:a16="http://schemas.microsoft.com/office/drawing/2014/main" id="{30030AF8-564D-734B-84B9-DB4C7A3A6A53}"/>
              </a:ext>
            </a:extLst>
          </p:cNvPr>
          <p:cNvSpPr/>
          <p:nvPr/>
        </p:nvSpPr>
        <p:spPr>
          <a:xfrm>
            <a:off x="268420" y="1501013"/>
            <a:ext cx="706008" cy="61580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p:cNvSpPr/>
          <p:nvPr/>
        </p:nvSpPr>
        <p:spPr>
          <a:xfrm>
            <a:off x="1192118" y="1355296"/>
            <a:ext cx="7696057" cy="492443"/>
          </a:xfrm>
          <a:prstGeom prst="rect">
            <a:avLst/>
          </a:prstGeom>
        </p:spPr>
        <p:txBody>
          <a:bodyPr wrap="square">
            <a:spAutoFit/>
          </a:bodyPr>
          <a:lstStyle/>
          <a:p>
            <a:r>
              <a:rPr lang="en-US" sz="2600" b="1">
                <a:solidFill>
                  <a:schemeClr val="accent5">
                    <a:lumMod val="50000"/>
                  </a:schemeClr>
                </a:solidFill>
              </a:rPr>
              <a:t>______ la caja de fotos de la mesa.</a:t>
            </a:r>
          </a:p>
        </p:txBody>
      </p:sp>
      <p:sp>
        <p:nvSpPr>
          <p:cNvPr id="7" name="Rectangle 6"/>
          <p:cNvSpPr/>
          <p:nvPr/>
        </p:nvSpPr>
        <p:spPr>
          <a:xfrm>
            <a:off x="1192119" y="1809622"/>
            <a:ext cx="7261924" cy="492443"/>
          </a:xfrm>
          <a:prstGeom prst="rect">
            <a:avLst/>
          </a:prstGeom>
        </p:spPr>
        <p:txBody>
          <a:bodyPr wrap="none">
            <a:spAutoFit/>
          </a:bodyPr>
          <a:lstStyle/>
          <a:p>
            <a:r>
              <a:rPr lang="en-US" sz="2600">
                <a:solidFill>
                  <a:schemeClr val="accent5">
                    <a:lumMod val="50000"/>
                  </a:schemeClr>
                </a:solidFill>
              </a:rPr>
              <a:t>I removed the box of photos from the table.</a:t>
            </a:r>
          </a:p>
        </p:txBody>
      </p:sp>
      <p:sp>
        <p:nvSpPr>
          <p:cNvPr id="8" name="Rectangle 7"/>
          <p:cNvSpPr/>
          <p:nvPr/>
        </p:nvSpPr>
        <p:spPr>
          <a:xfrm>
            <a:off x="1095907" y="2600241"/>
            <a:ext cx="11096093" cy="492443"/>
          </a:xfrm>
          <a:prstGeom prst="rect">
            <a:avLst/>
          </a:prstGeom>
        </p:spPr>
        <p:txBody>
          <a:bodyPr wrap="square">
            <a:spAutoFit/>
          </a:bodyPr>
          <a:lstStyle/>
          <a:p>
            <a:r>
              <a:rPr lang="en-US" sz="2600" b="1">
                <a:solidFill>
                  <a:schemeClr val="accent5">
                    <a:lumMod val="50000"/>
                  </a:schemeClr>
                </a:solidFill>
              </a:rPr>
              <a:t>La semana pasada __________ un artículo en el periódico local.</a:t>
            </a:r>
            <a:endParaRPr lang="en-US" sz="2600" b="1" dirty="0">
              <a:solidFill>
                <a:schemeClr val="accent5">
                  <a:lumMod val="50000"/>
                </a:schemeClr>
              </a:solidFill>
            </a:endParaRPr>
          </a:p>
        </p:txBody>
      </p:sp>
      <p:sp>
        <p:nvSpPr>
          <p:cNvPr id="9" name="Rectangle 8"/>
          <p:cNvSpPr/>
          <p:nvPr/>
        </p:nvSpPr>
        <p:spPr>
          <a:xfrm>
            <a:off x="1112279" y="3061442"/>
            <a:ext cx="9786779" cy="492443"/>
          </a:xfrm>
          <a:prstGeom prst="rect">
            <a:avLst/>
          </a:prstGeom>
        </p:spPr>
        <p:txBody>
          <a:bodyPr wrap="square">
            <a:spAutoFit/>
          </a:bodyPr>
          <a:lstStyle/>
          <a:p>
            <a:r>
              <a:rPr lang="en-US" sz="2600">
                <a:solidFill>
                  <a:schemeClr val="accent5">
                    <a:lumMod val="50000"/>
                  </a:schemeClr>
                </a:solidFill>
              </a:rPr>
              <a:t>Last week I published an article in the local newspaper.</a:t>
            </a:r>
            <a:endParaRPr lang="en-US" sz="2600" dirty="0">
              <a:solidFill>
                <a:schemeClr val="accent5">
                  <a:lumMod val="50000"/>
                </a:schemeClr>
              </a:solidFill>
            </a:endParaRPr>
          </a:p>
        </p:txBody>
      </p:sp>
      <p:sp>
        <p:nvSpPr>
          <p:cNvPr id="10" name="Rectangle 9"/>
          <p:cNvSpPr/>
          <p:nvPr/>
        </p:nvSpPr>
        <p:spPr>
          <a:xfrm>
            <a:off x="1192118" y="3816547"/>
            <a:ext cx="6078908" cy="492443"/>
          </a:xfrm>
          <a:prstGeom prst="rect">
            <a:avLst/>
          </a:prstGeom>
        </p:spPr>
        <p:txBody>
          <a:bodyPr wrap="none">
            <a:spAutoFit/>
          </a:bodyPr>
          <a:lstStyle/>
          <a:p>
            <a:r>
              <a:rPr lang="en-US" sz="2600" b="1">
                <a:solidFill>
                  <a:schemeClr val="accent5">
                    <a:lumMod val="50000"/>
                  </a:schemeClr>
                </a:solidFill>
              </a:rPr>
              <a:t>Ayer _________ mi reloj en el parque.</a:t>
            </a:r>
            <a:endParaRPr lang="en-US" sz="2600" b="1" dirty="0">
              <a:solidFill>
                <a:schemeClr val="accent5">
                  <a:lumMod val="50000"/>
                </a:schemeClr>
              </a:solidFill>
            </a:endParaRPr>
          </a:p>
        </p:txBody>
      </p:sp>
      <p:sp>
        <p:nvSpPr>
          <p:cNvPr id="12" name="Rectangle 11"/>
          <p:cNvSpPr/>
          <p:nvPr/>
        </p:nvSpPr>
        <p:spPr>
          <a:xfrm>
            <a:off x="1192118" y="5050670"/>
            <a:ext cx="9416699" cy="492443"/>
          </a:xfrm>
          <a:prstGeom prst="rect">
            <a:avLst/>
          </a:prstGeom>
        </p:spPr>
        <p:txBody>
          <a:bodyPr wrap="square">
            <a:spAutoFit/>
          </a:bodyPr>
          <a:lstStyle/>
          <a:p>
            <a:r>
              <a:rPr lang="en-US" sz="2600" b="1" dirty="0">
                <a:solidFill>
                  <a:schemeClr val="accent5">
                    <a:lumMod val="50000"/>
                  </a:schemeClr>
                </a:solidFill>
              </a:rPr>
              <a:t>El </a:t>
            </a:r>
            <a:r>
              <a:rPr lang="en-US" sz="2600" b="1" dirty="0" err="1">
                <a:solidFill>
                  <a:schemeClr val="accent5">
                    <a:lumMod val="50000"/>
                  </a:schemeClr>
                </a:solidFill>
              </a:rPr>
              <a:t>año</a:t>
            </a:r>
            <a:r>
              <a:rPr lang="en-US" sz="2600" b="1" dirty="0">
                <a:solidFill>
                  <a:schemeClr val="accent5">
                    <a:lumMod val="50000"/>
                  </a:schemeClr>
                </a:solidFill>
              </a:rPr>
              <a:t> </a:t>
            </a:r>
            <a:r>
              <a:rPr lang="en-US" sz="2600" b="1" dirty="0" err="1">
                <a:solidFill>
                  <a:schemeClr val="accent5">
                    <a:lumMod val="50000"/>
                  </a:schemeClr>
                </a:solidFill>
              </a:rPr>
              <a:t>pasado</a:t>
            </a:r>
            <a:r>
              <a:rPr lang="en-US" sz="2600" b="1" dirty="0">
                <a:solidFill>
                  <a:schemeClr val="accent5">
                    <a:lumMod val="50000"/>
                  </a:schemeClr>
                </a:solidFill>
              </a:rPr>
              <a:t> le _________ un </a:t>
            </a:r>
            <a:r>
              <a:rPr lang="en-US" sz="2600" b="1" dirty="0" err="1">
                <a:solidFill>
                  <a:schemeClr val="accent5">
                    <a:lumMod val="50000"/>
                  </a:schemeClr>
                </a:solidFill>
              </a:rPr>
              <a:t>vestido</a:t>
            </a:r>
            <a:r>
              <a:rPr lang="en-US" sz="2600" b="1" dirty="0">
                <a:solidFill>
                  <a:schemeClr val="accent5">
                    <a:lumMod val="50000"/>
                  </a:schemeClr>
                </a:solidFill>
              </a:rPr>
              <a:t>.</a:t>
            </a:r>
          </a:p>
        </p:txBody>
      </p:sp>
      <p:sp>
        <p:nvSpPr>
          <p:cNvPr id="11" name="Rectangle 10"/>
          <p:cNvSpPr/>
          <p:nvPr/>
        </p:nvSpPr>
        <p:spPr>
          <a:xfrm>
            <a:off x="1163106" y="4285391"/>
            <a:ext cx="8167782" cy="492443"/>
          </a:xfrm>
          <a:prstGeom prst="rect">
            <a:avLst/>
          </a:prstGeom>
        </p:spPr>
        <p:txBody>
          <a:bodyPr wrap="square">
            <a:spAutoFit/>
          </a:bodyPr>
          <a:lstStyle/>
          <a:p>
            <a:r>
              <a:rPr lang="en-US" sz="2600">
                <a:solidFill>
                  <a:schemeClr val="accent5">
                    <a:lumMod val="50000"/>
                  </a:schemeClr>
                </a:solidFill>
              </a:rPr>
              <a:t>Yesterday I looked for my watch in the park.</a:t>
            </a:r>
            <a:endParaRPr lang="en-US" sz="2600" dirty="0">
              <a:solidFill>
                <a:schemeClr val="accent5">
                  <a:lumMod val="50000"/>
                </a:schemeClr>
              </a:solidFill>
            </a:endParaRPr>
          </a:p>
        </p:txBody>
      </p:sp>
      <p:sp>
        <p:nvSpPr>
          <p:cNvPr id="13" name="Rectangle 12"/>
          <p:cNvSpPr/>
          <p:nvPr/>
        </p:nvSpPr>
        <p:spPr>
          <a:xfrm>
            <a:off x="1192118" y="5539976"/>
            <a:ext cx="9740549" cy="492443"/>
          </a:xfrm>
          <a:prstGeom prst="rect">
            <a:avLst/>
          </a:prstGeom>
        </p:spPr>
        <p:txBody>
          <a:bodyPr wrap="square">
            <a:spAutoFit/>
          </a:bodyPr>
          <a:lstStyle/>
          <a:p>
            <a:r>
              <a:rPr lang="en-US" sz="2600" dirty="0">
                <a:solidFill>
                  <a:schemeClr val="accent5">
                    <a:lumMod val="50000"/>
                  </a:schemeClr>
                </a:solidFill>
              </a:rPr>
              <a:t>Last year I gave him/her/it a dress.</a:t>
            </a:r>
            <a:endParaRPr lang="en-GB" sz="2600" dirty="0"/>
          </a:p>
        </p:txBody>
      </p:sp>
      <p:sp>
        <p:nvSpPr>
          <p:cNvPr id="15" name="TextBox 14"/>
          <p:cNvSpPr txBox="1"/>
          <p:nvPr/>
        </p:nvSpPr>
        <p:spPr>
          <a:xfrm>
            <a:off x="1209055" y="1334959"/>
            <a:ext cx="1414699" cy="492443"/>
          </a:xfrm>
          <a:prstGeom prst="rect">
            <a:avLst/>
          </a:prstGeom>
          <a:noFill/>
        </p:spPr>
        <p:txBody>
          <a:bodyPr wrap="square" rtlCol="0">
            <a:spAutoFit/>
          </a:bodyPr>
          <a:lstStyle/>
          <a:p>
            <a:pPr algn="l"/>
            <a:r>
              <a:rPr lang="en-US" sz="2600" b="1" dirty="0" err="1">
                <a:solidFill>
                  <a:srgbClr val="E25B00"/>
                </a:solidFill>
              </a:rPr>
              <a:t>Quité</a:t>
            </a:r>
            <a:endParaRPr lang="en-US" sz="2600" b="1" dirty="0">
              <a:solidFill>
                <a:srgbClr val="E25B00"/>
              </a:solidFill>
            </a:endParaRPr>
          </a:p>
        </p:txBody>
      </p:sp>
      <p:sp>
        <p:nvSpPr>
          <p:cNvPr id="16" name="TextBox 15"/>
          <p:cNvSpPr txBox="1"/>
          <p:nvPr/>
        </p:nvSpPr>
        <p:spPr>
          <a:xfrm>
            <a:off x="4326780" y="2561892"/>
            <a:ext cx="1762361" cy="523220"/>
          </a:xfrm>
          <a:prstGeom prst="rect">
            <a:avLst/>
          </a:prstGeom>
          <a:noFill/>
        </p:spPr>
        <p:txBody>
          <a:bodyPr wrap="square" rtlCol="0">
            <a:spAutoFit/>
          </a:bodyPr>
          <a:lstStyle/>
          <a:p>
            <a:pPr algn="l"/>
            <a:r>
              <a:rPr lang="en-US" sz="2800" b="1" dirty="0" err="1">
                <a:solidFill>
                  <a:srgbClr val="E25B00"/>
                </a:solidFill>
              </a:rPr>
              <a:t>publiqué</a:t>
            </a:r>
            <a:endParaRPr lang="en-US" sz="2800" b="1" dirty="0">
              <a:solidFill>
                <a:srgbClr val="E25B00"/>
              </a:solidFill>
            </a:endParaRPr>
          </a:p>
        </p:txBody>
      </p:sp>
      <p:sp>
        <p:nvSpPr>
          <p:cNvPr id="17" name="TextBox 16"/>
          <p:cNvSpPr txBox="1"/>
          <p:nvPr/>
        </p:nvSpPr>
        <p:spPr>
          <a:xfrm>
            <a:off x="2123749" y="3790529"/>
            <a:ext cx="1650028" cy="523220"/>
          </a:xfrm>
          <a:prstGeom prst="rect">
            <a:avLst/>
          </a:prstGeom>
          <a:noFill/>
        </p:spPr>
        <p:txBody>
          <a:bodyPr wrap="square" rtlCol="0">
            <a:spAutoFit/>
          </a:bodyPr>
          <a:lstStyle/>
          <a:p>
            <a:pPr algn="l"/>
            <a:r>
              <a:rPr lang="en-US" sz="2800" b="1" dirty="0" err="1">
                <a:solidFill>
                  <a:srgbClr val="E25B00"/>
                </a:solidFill>
              </a:rPr>
              <a:t>busqué</a:t>
            </a:r>
            <a:endParaRPr lang="en-US" sz="2800" b="1" dirty="0">
              <a:solidFill>
                <a:srgbClr val="E25B00"/>
              </a:solidFill>
            </a:endParaRPr>
          </a:p>
        </p:txBody>
      </p:sp>
      <p:sp>
        <p:nvSpPr>
          <p:cNvPr id="14" name="TextBox 13"/>
          <p:cNvSpPr txBox="1"/>
          <p:nvPr/>
        </p:nvSpPr>
        <p:spPr>
          <a:xfrm>
            <a:off x="11196525" y="706379"/>
            <a:ext cx="995475" cy="461665"/>
          </a:xfrm>
          <a:prstGeom prst="rect">
            <a:avLst/>
          </a:prstGeom>
          <a:noFill/>
        </p:spPr>
        <p:txBody>
          <a:bodyPr wrap="square" rtlCol="0">
            <a:spAutoFit/>
          </a:bodyPr>
          <a:lstStyle/>
          <a:p>
            <a:pPr algn="l"/>
            <a:r>
              <a:rPr lang="en-GB" sz="2400">
                <a:solidFill>
                  <a:schemeClr val="accent5">
                    <a:lumMod val="50000"/>
                  </a:schemeClr>
                </a:solidFill>
              </a:rPr>
              <a:t>[1/2]</a:t>
            </a:r>
            <a:endParaRPr lang="en-GB" sz="2400" dirty="0">
              <a:solidFill>
                <a:schemeClr val="accent5">
                  <a:lumMod val="50000"/>
                </a:schemeClr>
              </a:solidFill>
            </a:endParaRPr>
          </a:p>
        </p:txBody>
      </p:sp>
      <p:pic>
        <p:nvPicPr>
          <p:cNvPr id="20" name="Picture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58019" y="739556"/>
            <a:ext cx="1038506" cy="1038506"/>
          </a:xfrm>
          <a:prstGeom prst="rect">
            <a:avLst/>
          </a:prstGeom>
        </p:spPr>
      </p:pic>
    </p:spTree>
    <p:extLst>
      <p:ext uri="{BB962C8B-B14F-4D97-AF65-F5344CB8AC3E}">
        <p14:creationId xmlns:p14="http://schemas.microsoft.com/office/powerpoint/2010/main" val="79978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P spid="9" grpId="0"/>
      <p:bldP spid="11" grpId="0"/>
      <p:bldP spid="13" grpId="0"/>
      <p:bldP spid="15"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205034" y="217364"/>
            <a:ext cx="3693866" cy="2906316"/>
          </a:xfrm>
          <a:prstGeom prst="rec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rgbClr val="002060"/>
              </a:solidFill>
            </a:endParaRPr>
          </a:p>
        </p:txBody>
      </p:sp>
      <p:sp>
        <p:nvSpPr>
          <p:cNvPr id="23" name="Rectangle 22"/>
          <p:cNvSpPr/>
          <p:nvPr/>
        </p:nvSpPr>
        <p:spPr>
          <a:xfrm>
            <a:off x="4053134" y="217364"/>
            <a:ext cx="3681166" cy="2906316"/>
          </a:xfrm>
          <a:prstGeom prst="rec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rgbClr val="002060"/>
              </a:solidFill>
            </a:endParaRPr>
          </a:p>
        </p:txBody>
      </p:sp>
      <p:sp>
        <p:nvSpPr>
          <p:cNvPr id="24" name="Rectangle 23"/>
          <p:cNvSpPr/>
          <p:nvPr/>
        </p:nvSpPr>
        <p:spPr>
          <a:xfrm>
            <a:off x="217734" y="3341564"/>
            <a:ext cx="3693866" cy="2906316"/>
          </a:xfrm>
          <a:prstGeom prst="rec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rgbClr val="002060"/>
              </a:solidFill>
            </a:endParaRPr>
          </a:p>
        </p:txBody>
      </p:sp>
      <p:sp>
        <p:nvSpPr>
          <p:cNvPr id="25" name="Rectangle 24"/>
          <p:cNvSpPr/>
          <p:nvPr/>
        </p:nvSpPr>
        <p:spPr>
          <a:xfrm>
            <a:off x="4065834" y="3366964"/>
            <a:ext cx="3681166" cy="2906316"/>
          </a:xfrm>
          <a:prstGeom prst="rec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rgbClr val="002060"/>
              </a:solidFill>
            </a:endParaRPr>
          </a:p>
        </p:txBody>
      </p:sp>
      <p:sp>
        <p:nvSpPr>
          <p:cNvPr id="26" name="Rectangle 25"/>
          <p:cNvSpPr/>
          <p:nvPr/>
        </p:nvSpPr>
        <p:spPr>
          <a:xfrm>
            <a:off x="7901234" y="230064"/>
            <a:ext cx="3681166" cy="2906316"/>
          </a:xfrm>
          <a:prstGeom prst="rec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rgbClr val="002060"/>
              </a:solidFill>
            </a:endParaRPr>
          </a:p>
        </p:txBody>
      </p:sp>
      <p:sp>
        <p:nvSpPr>
          <p:cNvPr id="27" name="Rectangle 26"/>
          <p:cNvSpPr/>
          <p:nvPr/>
        </p:nvSpPr>
        <p:spPr>
          <a:xfrm>
            <a:off x="7926634" y="3366964"/>
            <a:ext cx="3681166" cy="2906316"/>
          </a:xfrm>
          <a:prstGeom prst="rec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rgbClr val="002060"/>
              </a:solidFill>
            </a:endParaRPr>
          </a:p>
        </p:txBody>
      </p:sp>
      <p:sp>
        <p:nvSpPr>
          <p:cNvPr id="16" name="Rectangle 15"/>
          <p:cNvSpPr/>
          <p:nvPr/>
        </p:nvSpPr>
        <p:spPr>
          <a:xfrm>
            <a:off x="205034" y="217364"/>
            <a:ext cx="391886" cy="447176"/>
          </a:xfrm>
          <a:prstGeom prst="rec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1</a:t>
            </a:r>
          </a:p>
        </p:txBody>
      </p:sp>
      <p:sp>
        <p:nvSpPr>
          <p:cNvPr id="17" name="Rectangle 16"/>
          <p:cNvSpPr/>
          <p:nvPr/>
        </p:nvSpPr>
        <p:spPr>
          <a:xfrm>
            <a:off x="4053134" y="226516"/>
            <a:ext cx="391886" cy="447176"/>
          </a:xfrm>
          <a:prstGeom prst="rec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2</a:t>
            </a:r>
          </a:p>
        </p:txBody>
      </p:sp>
      <p:sp>
        <p:nvSpPr>
          <p:cNvPr id="18" name="Rectangle 17"/>
          <p:cNvSpPr/>
          <p:nvPr/>
        </p:nvSpPr>
        <p:spPr>
          <a:xfrm>
            <a:off x="7894603" y="232289"/>
            <a:ext cx="391886" cy="447176"/>
          </a:xfrm>
          <a:prstGeom prst="rec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3</a:t>
            </a:r>
          </a:p>
        </p:txBody>
      </p:sp>
      <p:sp>
        <p:nvSpPr>
          <p:cNvPr id="19" name="Rectangle 18"/>
          <p:cNvSpPr/>
          <p:nvPr/>
        </p:nvSpPr>
        <p:spPr>
          <a:xfrm>
            <a:off x="220074" y="3350124"/>
            <a:ext cx="391886" cy="447176"/>
          </a:xfrm>
          <a:prstGeom prst="rec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4</a:t>
            </a:r>
          </a:p>
        </p:txBody>
      </p:sp>
      <p:sp>
        <p:nvSpPr>
          <p:cNvPr id="20" name="Rectangle 19"/>
          <p:cNvSpPr/>
          <p:nvPr/>
        </p:nvSpPr>
        <p:spPr>
          <a:xfrm>
            <a:off x="4072076" y="3372916"/>
            <a:ext cx="391886" cy="447176"/>
          </a:xfrm>
          <a:prstGeom prst="rec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5</a:t>
            </a:r>
          </a:p>
        </p:txBody>
      </p:sp>
      <p:sp>
        <p:nvSpPr>
          <p:cNvPr id="21" name="Rectangle 20"/>
          <p:cNvSpPr/>
          <p:nvPr/>
        </p:nvSpPr>
        <p:spPr>
          <a:xfrm>
            <a:off x="7926634" y="3372916"/>
            <a:ext cx="391886" cy="447176"/>
          </a:xfrm>
          <a:prstGeom prst="rec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6</a:t>
            </a:r>
          </a:p>
        </p:txBody>
      </p:sp>
      <p:sp>
        <p:nvSpPr>
          <p:cNvPr id="28" name="TextBox 27"/>
          <p:cNvSpPr txBox="1"/>
          <p:nvPr/>
        </p:nvSpPr>
        <p:spPr>
          <a:xfrm>
            <a:off x="226232" y="1154358"/>
            <a:ext cx="3679299" cy="1708160"/>
          </a:xfrm>
          <a:prstGeom prst="rect">
            <a:avLst/>
          </a:prstGeom>
          <a:noFill/>
        </p:spPr>
        <p:txBody>
          <a:bodyPr wrap="square" rtlCol="0">
            <a:spAutoFit/>
          </a:bodyPr>
          <a:lstStyle/>
          <a:p>
            <a:pPr algn="l"/>
            <a:r>
              <a:rPr lang="en-US" sz="2000">
                <a:solidFill>
                  <a:srgbClr val="002060"/>
                </a:solidFill>
              </a:rPr>
              <a:t>He’s a scientist (m).</a:t>
            </a:r>
          </a:p>
          <a:p>
            <a:pPr algn="l"/>
            <a:r>
              <a:rPr lang="en-US" sz="2000">
                <a:solidFill>
                  <a:srgbClr val="002060"/>
                </a:solidFill>
              </a:rPr>
              <a:t>He lives in house number 22.</a:t>
            </a:r>
            <a:endParaRPr lang="en-US" sz="2000" dirty="0">
              <a:solidFill>
                <a:srgbClr val="002060"/>
              </a:solidFill>
            </a:endParaRPr>
          </a:p>
          <a:p>
            <a:pPr marL="457200" indent="-457200" algn="l">
              <a:buAutoNum type="arabicPeriod"/>
            </a:pPr>
            <a:endParaRPr lang="en-US" sz="2000" dirty="0">
              <a:solidFill>
                <a:srgbClr val="002060"/>
              </a:solidFill>
            </a:endParaRPr>
          </a:p>
          <a:p>
            <a:r>
              <a:rPr lang="en-US" sz="2000" b="1">
                <a:solidFill>
                  <a:srgbClr val="002060"/>
                </a:solidFill>
              </a:rPr>
              <a:t>Who is it? Write in English.</a:t>
            </a:r>
          </a:p>
          <a:p>
            <a:pPr algn="l">
              <a:spcBef>
                <a:spcPts val="600"/>
              </a:spcBef>
            </a:pPr>
            <a:r>
              <a:rPr lang="en-US" sz="2000">
                <a:solidFill>
                  <a:srgbClr val="002060"/>
                </a:solidFill>
              </a:rPr>
              <a:t>________________________</a:t>
            </a:r>
            <a:endParaRPr lang="en-US" sz="2000" dirty="0">
              <a:solidFill>
                <a:srgbClr val="002060"/>
              </a:solidFill>
            </a:endParaRPr>
          </a:p>
        </p:txBody>
      </p:sp>
      <p:sp>
        <p:nvSpPr>
          <p:cNvPr id="29" name="TextBox 28"/>
          <p:cNvSpPr txBox="1"/>
          <p:nvPr/>
        </p:nvSpPr>
        <p:spPr>
          <a:xfrm>
            <a:off x="226231" y="754248"/>
            <a:ext cx="2154111" cy="400110"/>
          </a:xfrm>
          <a:prstGeom prst="rect">
            <a:avLst/>
          </a:prstGeom>
          <a:noFill/>
        </p:spPr>
        <p:txBody>
          <a:bodyPr wrap="square" rtlCol="0">
            <a:spAutoFit/>
          </a:bodyPr>
          <a:lstStyle/>
          <a:p>
            <a:pPr algn="l"/>
            <a:r>
              <a:rPr lang="en-GB" sz="2000" b="1">
                <a:solidFill>
                  <a:srgbClr val="002060"/>
                </a:solidFill>
              </a:rPr>
              <a:t>Say in Spanish:</a:t>
            </a:r>
            <a:endParaRPr lang="en-GB" sz="2000" b="1" dirty="0">
              <a:solidFill>
                <a:srgbClr val="002060"/>
              </a:solidFill>
            </a:endParaRPr>
          </a:p>
        </p:txBody>
      </p:sp>
      <p:sp>
        <p:nvSpPr>
          <p:cNvPr id="30" name="TextBox 29"/>
          <p:cNvSpPr txBox="1"/>
          <p:nvPr/>
        </p:nvSpPr>
        <p:spPr>
          <a:xfrm>
            <a:off x="4051957" y="1154358"/>
            <a:ext cx="3826922" cy="1708160"/>
          </a:xfrm>
          <a:prstGeom prst="rect">
            <a:avLst/>
          </a:prstGeom>
          <a:noFill/>
        </p:spPr>
        <p:txBody>
          <a:bodyPr wrap="square" rtlCol="0">
            <a:spAutoFit/>
          </a:bodyPr>
          <a:lstStyle/>
          <a:p>
            <a:pPr algn="l"/>
            <a:r>
              <a:rPr lang="en-US" sz="2000">
                <a:solidFill>
                  <a:srgbClr val="002060"/>
                </a:solidFill>
              </a:rPr>
              <a:t>He’s an author (m).</a:t>
            </a:r>
          </a:p>
          <a:p>
            <a:pPr algn="l"/>
            <a:r>
              <a:rPr lang="en-US" sz="2000">
                <a:solidFill>
                  <a:srgbClr val="002060"/>
                </a:solidFill>
              </a:rPr>
              <a:t>He lives in house number 26.</a:t>
            </a:r>
            <a:endParaRPr lang="en-US" sz="2000" dirty="0">
              <a:solidFill>
                <a:srgbClr val="002060"/>
              </a:solidFill>
            </a:endParaRPr>
          </a:p>
          <a:p>
            <a:pPr marL="457200" indent="-457200" algn="l">
              <a:buAutoNum type="arabicPeriod"/>
            </a:pPr>
            <a:endParaRPr lang="en-US" sz="2000" dirty="0">
              <a:solidFill>
                <a:srgbClr val="002060"/>
              </a:solidFill>
            </a:endParaRPr>
          </a:p>
          <a:p>
            <a:r>
              <a:rPr lang="en-US" sz="2000" b="1">
                <a:solidFill>
                  <a:srgbClr val="002060"/>
                </a:solidFill>
              </a:rPr>
              <a:t>Who is it? Write in English.</a:t>
            </a:r>
          </a:p>
          <a:p>
            <a:pPr algn="l">
              <a:spcBef>
                <a:spcPts val="600"/>
              </a:spcBef>
            </a:pPr>
            <a:r>
              <a:rPr lang="en-US" sz="2000">
                <a:solidFill>
                  <a:srgbClr val="002060"/>
                </a:solidFill>
              </a:rPr>
              <a:t>________________________</a:t>
            </a:r>
            <a:endParaRPr lang="en-US" sz="2000" dirty="0">
              <a:solidFill>
                <a:srgbClr val="002060"/>
              </a:solidFill>
            </a:endParaRPr>
          </a:p>
        </p:txBody>
      </p:sp>
      <p:sp>
        <p:nvSpPr>
          <p:cNvPr id="31" name="TextBox 30"/>
          <p:cNvSpPr txBox="1"/>
          <p:nvPr/>
        </p:nvSpPr>
        <p:spPr>
          <a:xfrm>
            <a:off x="4073436" y="757018"/>
            <a:ext cx="2309239" cy="400110"/>
          </a:xfrm>
          <a:prstGeom prst="rect">
            <a:avLst/>
          </a:prstGeom>
          <a:noFill/>
        </p:spPr>
        <p:txBody>
          <a:bodyPr wrap="square" rtlCol="0">
            <a:spAutoFit/>
          </a:bodyPr>
          <a:lstStyle/>
          <a:p>
            <a:r>
              <a:rPr lang="en-GB" sz="2000" b="1">
                <a:solidFill>
                  <a:srgbClr val="002060"/>
                </a:solidFill>
              </a:rPr>
              <a:t>Say in Spanish:</a:t>
            </a:r>
            <a:endParaRPr lang="en-GB" sz="2000" b="1" dirty="0">
              <a:solidFill>
                <a:srgbClr val="002060"/>
              </a:solidFill>
            </a:endParaRPr>
          </a:p>
        </p:txBody>
      </p:sp>
      <p:sp>
        <p:nvSpPr>
          <p:cNvPr id="32" name="TextBox 31"/>
          <p:cNvSpPr txBox="1"/>
          <p:nvPr/>
        </p:nvSpPr>
        <p:spPr>
          <a:xfrm>
            <a:off x="7878879" y="1121816"/>
            <a:ext cx="3826922" cy="1708160"/>
          </a:xfrm>
          <a:prstGeom prst="rect">
            <a:avLst/>
          </a:prstGeom>
          <a:noFill/>
        </p:spPr>
        <p:txBody>
          <a:bodyPr wrap="square" rtlCol="0">
            <a:spAutoFit/>
          </a:bodyPr>
          <a:lstStyle/>
          <a:p>
            <a:pPr algn="l"/>
            <a:r>
              <a:rPr lang="en-US" sz="2000">
                <a:solidFill>
                  <a:srgbClr val="002060"/>
                </a:solidFill>
              </a:rPr>
              <a:t>He’s a musician (m). </a:t>
            </a:r>
          </a:p>
          <a:p>
            <a:pPr algn="l"/>
            <a:r>
              <a:rPr lang="en-US" sz="2000">
                <a:solidFill>
                  <a:srgbClr val="002060"/>
                </a:solidFill>
              </a:rPr>
              <a:t>He lives in house number 25.</a:t>
            </a:r>
            <a:endParaRPr lang="en-US" sz="2000" dirty="0">
              <a:solidFill>
                <a:srgbClr val="002060"/>
              </a:solidFill>
            </a:endParaRPr>
          </a:p>
          <a:p>
            <a:pPr marL="457200" indent="-457200" algn="l">
              <a:buAutoNum type="arabicPeriod"/>
            </a:pPr>
            <a:endParaRPr lang="en-US" sz="2000" dirty="0">
              <a:solidFill>
                <a:srgbClr val="002060"/>
              </a:solidFill>
            </a:endParaRPr>
          </a:p>
          <a:p>
            <a:r>
              <a:rPr lang="en-US" sz="2000" b="1">
                <a:solidFill>
                  <a:srgbClr val="002060"/>
                </a:solidFill>
              </a:rPr>
              <a:t>Who is it? Write in English.</a:t>
            </a:r>
          </a:p>
          <a:p>
            <a:pPr algn="l">
              <a:spcBef>
                <a:spcPts val="600"/>
              </a:spcBef>
            </a:pPr>
            <a:r>
              <a:rPr lang="en-US" sz="2000">
                <a:solidFill>
                  <a:srgbClr val="002060"/>
                </a:solidFill>
              </a:rPr>
              <a:t>________________________</a:t>
            </a:r>
            <a:endParaRPr lang="en-US" sz="2000" dirty="0">
              <a:solidFill>
                <a:srgbClr val="002060"/>
              </a:solidFill>
            </a:endParaRPr>
          </a:p>
        </p:txBody>
      </p:sp>
      <p:sp>
        <p:nvSpPr>
          <p:cNvPr id="33" name="TextBox 32"/>
          <p:cNvSpPr txBox="1"/>
          <p:nvPr/>
        </p:nvSpPr>
        <p:spPr>
          <a:xfrm>
            <a:off x="7878879" y="755633"/>
            <a:ext cx="3703521" cy="400110"/>
          </a:xfrm>
          <a:prstGeom prst="rect">
            <a:avLst/>
          </a:prstGeom>
          <a:noFill/>
        </p:spPr>
        <p:txBody>
          <a:bodyPr wrap="square" rtlCol="0">
            <a:spAutoFit/>
          </a:bodyPr>
          <a:lstStyle/>
          <a:p>
            <a:r>
              <a:rPr lang="en-GB" sz="2000" b="1">
                <a:solidFill>
                  <a:srgbClr val="002060"/>
                </a:solidFill>
              </a:rPr>
              <a:t>Say in Spanish:</a:t>
            </a:r>
          </a:p>
        </p:txBody>
      </p:sp>
      <p:sp>
        <p:nvSpPr>
          <p:cNvPr id="34" name="TextBox 33"/>
          <p:cNvSpPr txBox="1"/>
          <p:nvPr/>
        </p:nvSpPr>
        <p:spPr>
          <a:xfrm>
            <a:off x="241956" y="4308888"/>
            <a:ext cx="3791847" cy="1708160"/>
          </a:xfrm>
          <a:prstGeom prst="rect">
            <a:avLst/>
          </a:prstGeom>
          <a:noFill/>
        </p:spPr>
        <p:txBody>
          <a:bodyPr wrap="square" rtlCol="0">
            <a:spAutoFit/>
          </a:bodyPr>
          <a:lstStyle/>
          <a:p>
            <a:pPr algn="l"/>
            <a:r>
              <a:rPr lang="en-US" sz="2000">
                <a:solidFill>
                  <a:srgbClr val="002060"/>
                </a:solidFill>
              </a:rPr>
              <a:t>He’s a headteacher (m).</a:t>
            </a:r>
          </a:p>
          <a:p>
            <a:pPr algn="l"/>
            <a:r>
              <a:rPr lang="en-US" sz="2000">
                <a:solidFill>
                  <a:srgbClr val="002060"/>
                </a:solidFill>
              </a:rPr>
              <a:t>He lives in house number 20.</a:t>
            </a:r>
            <a:endParaRPr lang="en-US" sz="2000" dirty="0">
              <a:solidFill>
                <a:srgbClr val="002060"/>
              </a:solidFill>
            </a:endParaRPr>
          </a:p>
          <a:p>
            <a:pPr marL="457200" indent="-457200" algn="l">
              <a:buAutoNum type="arabicPeriod"/>
            </a:pPr>
            <a:endParaRPr lang="en-US" sz="2000" dirty="0">
              <a:solidFill>
                <a:srgbClr val="002060"/>
              </a:solidFill>
            </a:endParaRPr>
          </a:p>
          <a:p>
            <a:r>
              <a:rPr lang="en-US" sz="2000" b="1">
                <a:solidFill>
                  <a:srgbClr val="002060"/>
                </a:solidFill>
              </a:rPr>
              <a:t>Who is it? Write in English.</a:t>
            </a:r>
          </a:p>
          <a:p>
            <a:pPr algn="l">
              <a:spcBef>
                <a:spcPts val="600"/>
              </a:spcBef>
            </a:pPr>
            <a:r>
              <a:rPr lang="en-US" sz="2000">
                <a:solidFill>
                  <a:srgbClr val="002060"/>
                </a:solidFill>
              </a:rPr>
              <a:t>________________________</a:t>
            </a:r>
            <a:endParaRPr lang="en-US" sz="2000" dirty="0">
              <a:solidFill>
                <a:srgbClr val="002060"/>
              </a:solidFill>
            </a:endParaRPr>
          </a:p>
        </p:txBody>
      </p:sp>
      <p:sp>
        <p:nvSpPr>
          <p:cNvPr id="35" name="TextBox 34"/>
          <p:cNvSpPr txBox="1"/>
          <p:nvPr/>
        </p:nvSpPr>
        <p:spPr>
          <a:xfrm>
            <a:off x="241956" y="3908778"/>
            <a:ext cx="2138386" cy="400110"/>
          </a:xfrm>
          <a:prstGeom prst="rect">
            <a:avLst/>
          </a:prstGeom>
          <a:noFill/>
        </p:spPr>
        <p:txBody>
          <a:bodyPr wrap="square" rtlCol="0">
            <a:spAutoFit/>
          </a:bodyPr>
          <a:lstStyle/>
          <a:p>
            <a:r>
              <a:rPr lang="en-GB" sz="2000" b="1">
                <a:solidFill>
                  <a:srgbClr val="002060"/>
                </a:solidFill>
              </a:rPr>
              <a:t>Say in Spanish:</a:t>
            </a:r>
          </a:p>
        </p:txBody>
      </p:sp>
      <p:sp>
        <p:nvSpPr>
          <p:cNvPr id="36" name="TextBox 35"/>
          <p:cNvSpPr txBox="1"/>
          <p:nvPr/>
        </p:nvSpPr>
        <p:spPr>
          <a:xfrm>
            <a:off x="4067681" y="4308888"/>
            <a:ext cx="3826922" cy="1708160"/>
          </a:xfrm>
          <a:prstGeom prst="rect">
            <a:avLst/>
          </a:prstGeom>
          <a:noFill/>
        </p:spPr>
        <p:txBody>
          <a:bodyPr wrap="square" rtlCol="0">
            <a:spAutoFit/>
          </a:bodyPr>
          <a:lstStyle/>
          <a:p>
            <a:pPr algn="l"/>
            <a:r>
              <a:rPr lang="en-US" sz="2000">
                <a:solidFill>
                  <a:srgbClr val="002060"/>
                </a:solidFill>
              </a:rPr>
              <a:t>He’s a lawyer (m).</a:t>
            </a:r>
          </a:p>
          <a:p>
            <a:pPr algn="l"/>
            <a:r>
              <a:rPr lang="en-US" sz="2000">
                <a:solidFill>
                  <a:srgbClr val="002060"/>
                </a:solidFill>
              </a:rPr>
              <a:t>He lives in house number 25.</a:t>
            </a:r>
            <a:endParaRPr lang="en-US" sz="2000" dirty="0">
              <a:solidFill>
                <a:srgbClr val="002060"/>
              </a:solidFill>
            </a:endParaRPr>
          </a:p>
          <a:p>
            <a:pPr marL="457200" indent="-457200" algn="l">
              <a:buAutoNum type="arabicPeriod"/>
            </a:pPr>
            <a:endParaRPr lang="en-US" sz="2000" dirty="0">
              <a:solidFill>
                <a:srgbClr val="002060"/>
              </a:solidFill>
            </a:endParaRPr>
          </a:p>
          <a:p>
            <a:r>
              <a:rPr lang="en-US" sz="2000" b="1">
                <a:solidFill>
                  <a:srgbClr val="002060"/>
                </a:solidFill>
              </a:rPr>
              <a:t>Who is it? Write in English.</a:t>
            </a:r>
          </a:p>
          <a:p>
            <a:pPr algn="l">
              <a:spcBef>
                <a:spcPts val="600"/>
              </a:spcBef>
            </a:pPr>
            <a:r>
              <a:rPr lang="en-US" sz="2000">
                <a:solidFill>
                  <a:srgbClr val="002060"/>
                </a:solidFill>
              </a:rPr>
              <a:t>________________________</a:t>
            </a:r>
            <a:endParaRPr lang="en-US" sz="2000" dirty="0">
              <a:solidFill>
                <a:srgbClr val="002060"/>
              </a:solidFill>
            </a:endParaRPr>
          </a:p>
        </p:txBody>
      </p:sp>
      <p:sp>
        <p:nvSpPr>
          <p:cNvPr id="37" name="TextBox 36"/>
          <p:cNvSpPr txBox="1"/>
          <p:nvPr/>
        </p:nvSpPr>
        <p:spPr>
          <a:xfrm>
            <a:off x="4089161" y="3911548"/>
            <a:ext cx="2151982" cy="400110"/>
          </a:xfrm>
          <a:prstGeom prst="rect">
            <a:avLst/>
          </a:prstGeom>
          <a:noFill/>
        </p:spPr>
        <p:txBody>
          <a:bodyPr wrap="square" rtlCol="0">
            <a:spAutoFit/>
          </a:bodyPr>
          <a:lstStyle/>
          <a:p>
            <a:r>
              <a:rPr lang="en-GB" sz="2000" b="1">
                <a:solidFill>
                  <a:srgbClr val="002060"/>
                </a:solidFill>
              </a:rPr>
              <a:t>Say in Spanish:</a:t>
            </a:r>
            <a:endParaRPr lang="en-GB" sz="2000" b="1" dirty="0">
              <a:solidFill>
                <a:srgbClr val="002060"/>
              </a:solidFill>
            </a:endParaRPr>
          </a:p>
        </p:txBody>
      </p:sp>
      <p:sp>
        <p:nvSpPr>
          <p:cNvPr id="38" name="TextBox 37"/>
          <p:cNvSpPr txBox="1"/>
          <p:nvPr/>
        </p:nvSpPr>
        <p:spPr>
          <a:xfrm>
            <a:off x="7894603" y="4276346"/>
            <a:ext cx="3826922" cy="1708160"/>
          </a:xfrm>
          <a:prstGeom prst="rect">
            <a:avLst/>
          </a:prstGeom>
          <a:noFill/>
        </p:spPr>
        <p:txBody>
          <a:bodyPr wrap="square" rtlCol="0">
            <a:spAutoFit/>
          </a:bodyPr>
          <a:lstStyle/>
          <a:p>
            <a:pPr algn="l"/>
            <a:r>
              <a:rPr lang="en-US" sz="2000">
                <a:solidFill>
                  <a:srgbClr val="002060"/>
                </a:solidFill>
              </a:rPr>
              <a:t>He’s a scientist (m).</a:t>
            </a:r>
          </a:p>
          <a:p>
            <a:pPr algn="l"/>
            <a:r>
              <a:rPr lang="en-US" sz="2000">
                <a:solidFill>
                  <a:srgbClr val="002060"/>
                </a:solidFill>
              </a:rPr>
              <a:t>He lives in house number 21.</a:t>
            </a:r>
            <a:endParaRPr lang="en-US" sz="2000" dirty="0">
              <a:solidFill>
                <a:srgbClr val="002060"/>
              </a:solidFill>
            </a:endParaRPr>
          </a:p>
          <a:p>
            <a:pPr marL="457200" indent="-457200" algn="l">
              <a:buAutoNum type="arabicPeriod"/>
            </a:pPr>
            <a:endParaRPr lang="en-US" sz="2000" dirty="0">
              <a:solidFill>
                <a:srgbClr val="002060"/>
              </a:solidFill>
            </a:endParaRPr>
          </a:p>
          <a:p>
            <a:r>
              <a:rPr lang="en-US" sz="2000" b="1">
                <a:solidFill>
                  <a:srgbClr val="002060"/>
                </a:solidFill>
              </a:rPr>
              <a:t>Who is it? Write in English.</a:t>
            </a:r>
          </a:p>
          <a:p>
            <a:pPr algn="l">
              <a:spcBef>
                <a:spcPts val="600"/>
              </a:spcBef>
            </a:pPr>
            <a:r>
              <a:rPr lang="en-US" sz="2000">
                <a:solidFill>
                  <a:srgbClr val="002060"/>
                </a:solidFill>
              </a:rPr>
              <a:t>________________________</a:t>
            </a:r>
            <a:endParaRPr lang="en-US" sz="2000" dirty="0">
              <a:solidFill>
                <a:srgbClr val="002060"/>
              </a:solidFill>
            </a:endParaRPr>
          </a:p>
        </p:txBody>
      </p:sp>
      <p:sp>
        <p:nvSpPr>
          <p:cNvPr id="39" name="TextBox 38"/>
          <p:cNvSpPr txBox="1"/>
          <p:nvPr/>
        </p:nvSpPr>
        <p:spPr>
          <a:xfrm>
            <a:off x="7894603" y="3876236"/>
            <a:ext cx="2729854" cy="400110"/>
          </a:xfrm>
          <a:prstGeom prst="rect">
            <a:avLst/>
          </a:prstGeom>
          <a:noFill/>
        </p:spPr>
        <p:txBody>
          <a:bodyPr wrap="square" rtlCol="0">
            <a:spAutoFit/>
          </a:bodyPr>
          <a:lstStyle/>
          <a:p>
            <a:r>
              <a:rPr lang="en-GB" sz="2000" b="1">
                <a:solidFill>
                  <a:srgbClr val="002060"/>
                </a:solidFill>
              </a:rPr>
              <a:t>Say in Spanish:</a:t>
            </a:r>
            <a:endParaRPr lang="en-GB" sz="2000" b="1" dirty="0">
              <a:solidFill>
                <a:srgbClr val="002060"/>
              </a:solidFill>
            </a:endParaRPr>
          </a:p>
        </p:txBody>
      </p:sp>
    </p:spTree>
    <p:extLst>
      <p:ext uri="{BB962C8B-B14F-4D97-AF65-F5344CB8AC3E}">
        <p14:creationId xmlns:p14="http://schemas.microsoft.com/office/powerpoint/2010/main" val="39110133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80987"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42" name="Rectangle 41"/>
          <p:cNvSpPr/>
          <p:nvPr/>
        </p:nvSpPr>
        <p:spPr>
          <a:xfrm>
            <a:off x="3096281"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43" name="Rectangle 42"/>
          <p:cNvSpPr/>
          <p:nvPr/>
        </p:nvSpPr>
        <p:spPr>
          <a:xfrm>
            <a:off x="6019272"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44" name="Rectangle 43"/>
          <p:cNvSpPr/>
          <p:nvPr/>
        </p:nvSpPr>
        <p:spPr>
          <a:xfrm>
            <a:off x="8942999"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45" name="TextBox 44"/>
          <p:cNvSpPr txBox="1"/>
          <p:nvPr/>
        </p:nvSpPr>
        <p:spPr>
          <a:xfrm>
            <a:off x="180987" y="3220724"/>
            <a:ext cx="478303" cy="430887"/>
          </a:xfrm>
          <a:prstGeom prst="rect">
            <a:avLst/>
          </a:prstGeom>
          <a:noFill/>
        </p:spPr>
        <p:txBody>
          <a:bodyPr wrap="square" rtlCol="0">
            <a:spAutoFit/>
          </a:bodyPr>
          <a:lstStyle/>
          <a:p>
            <a:pPr algn="l"/>
            <a:r>
              <a:rPr lang="en-GB" sz="2200" b="1">
                <a:solidFill>
                  <a:srgbClr val="002060"/>
                </a:solidFill>
              </a:rPr>
              <a:t>e</a:t>
            </a:r>
            <a:endParaRPr lang="en-GB" sz="2200" b="1" dirty="0">
              <a:solidFill>
                <a:srgbClr val="002060"/>
              </a:solidFill>
            </a:endParaRPr>
          </a:p>
        </p:txBody>
      </p:sp>
      <p:sp>
        <p:nvSpPr>
          <p:cNvPr id="46" name="TextBox 45"/>
          <p:cNvSpPr txBox="1"/>
          <p:nvPr/>
        </p:nvSpPr>
        <p:spPr>
          <a:xfrm>
            <a:off x="3150028" y="3264791"/>
            <a:ext cx="478303" cy="430887"/>
          </a:xfrm>
          <a:prstGeom prst="rect">
            <a:avLst/>
          </a:prstGeom>
          <a:noFill/>
        </p:spPr>
        <p:txBody>
          <a:bodyPr wrap="square" rtlCol="0">
            <a:spAutoFit/>
          </a:bodyPr>
          <a:lstStyle/>
          <a:p>
            <a:pPr algn="l"/>
            <a:r>
              <a:rPr lang="en-GB" sz="2200" b="1">
                <a:solidFill>
                  <a:srgbClr val="002060"/>
                </a:solidFill>
              </a:rPr>
              <a:t>f</a:t>
            </a:r>
            <a:endParaRPr lang="en-GB" sz="2200" b="1" dirty="0">
              <a:solidFill>
                <a:srgbClr val="002060"/>
              </a:solidFill>
            </a:endParaRPr>
          </a:p>
        </p:txBody>
      </p:sp>
      <p:sp>
        <p:nvSpPr>
          <p:cNvPr id="47" name="TextBox 46"/>
          <p:cNvSpPr txBox="1"/>
          <p:nvPr/>
        </p:nvSpPr>
        <p:spPr>
          <a:xfrm>
            <a:off x="5999783" y="3264791"/>
            <a:ext cx="478303" cy="430887"/>
          </a:xfrm>
          <a:prstGeom prst="rect">
            <a:avLst/>
          </a:prstGeom>
          <a:noFill/>
        </p:spPr>
        <p:txBody>
          <a:bodyPr wrap="square" rtlCol="0">
            <a:spAutoFit/>
          </a:bodyPr>
          <a:lstStyle/>
          <a:p>
            <a:pPr algn="l"/>
            <a:r>
              <a:rPr lang="en-GB" sz="2200" b="1">
                <a:solidFill>
                  <a:srgbClr val="002060"/>
                </a:solidFill>
              </a:rPr>
              <a:t>g</a:t>
            </a:r>
            <a:endParaRPr lang="en-GB" sz="2200" b="1" dirty="0">
              <a:solidFill>
                <a:srgbClr val="002060"/>
              </a:solidFill>
            </a:endParaRPr>
          </a:p>
        </p:txBody>
      </p:sp>
      <p:sp>
        <p:nvSpPr>
          <p:cNvPr id="48" name="TextBox 47"/>
          <p:cNvSpPr txBox="1"/>
          <p:nvPr/>
        </p:nvSpPr>
        <p:spPr>
          <a:xfrm>
            <a:off x="8951732" y="3288766"/>
            <a:ext cx="478303" cy="430887"/>
          </a:xfrm>
          <a:prstGeom prst="rect">
            <a:avLst/>
          </a:prstGeom>
          <a:noFill/>
        </p:spPr>
        <p:txBody>
          <a:bodyPr wrap="square" rtlCol="0">
            <a:spAutoFit/>
          </a:bodyPr>
          <a:lstStyle/>
          <a:p>
            <a:pPr algn="l"/>
            <a:r>
              <a:rPr lang="en-GB" sz="2200" b="1">
                <a:solidFill>
                  <a:srgbClr val="002060"/>
                </a:solidFill>
              </a:rPr>
              <a:t>h</a:t>
            </a:r>
            <a:endParaRPr lang="en-GB" sz="2200" b="1" dirty="0">
              <a:solidFill>
                <a:srgbClr val="002060"/>
              </a:solidFill>
            </a:endParaRPr>
          </a:p>
        </p:txBody>
      </p:sp>
      <p:sp>
        <p:nvSpPr>
          <p:cNvPr id="4" name="Rectangle 3"/>
          <p:cNvSpPr/>
          <p:nvPr/>
        </p:nvSpPr>
        <p:spPr>
          <a:xfrm>
            <a:off x="205034" y="2173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37" name="Rectangle 36"/>
          <p:cNvSpPr/>
          <p:nvPr/>
        </p:nvSpPr>
        <p:spPr>
          <a:xfrm>
            <a:off x="3107628"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38" name="Rectangle 37"/>
          <p:cNvSpPr/>
          <p:nvPr/>
        </p:nvSpPr>
        <p:spPr>
          <a:xfrm>
            <a:off x="6030619"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39" name="Rectangle 38"/>
          <p:cNvSpPr/>
          <p:nvPr/>
        </p:nvSpPr>
        <p:spPr>
          <a:xfrm>
            <a:off x="8954346"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22" name="TextBox 21"/>
          <p:cNvSpPr txBox="1"/>
          <p:nvPr/>
        </p:nvSpPr>
        <p:spPr>
          <a:xfrm>
            <a:off x="192334" y="181617"/>
            <a:ext cx="478303" cy="430887"/>
          </a:xfrm>
          <a:prstGeom prst="rect">
            <a:avLst/>
          </a:prstGeom>
          <a:noFill/>
        </p:spPr>
        <p:txBody>
          <a:bodyPr wrap="square" rtlCol="0">
            <a:spAutoFit/>
          </a:bodyPr>
          <a:lstStyle/>
          <a:p>
            <a:pPr algn="l"/>
            <a:r>
              <a:rPr lang="en-GB" sz="2200" b="1">
                <a:solidFill>
                  <a:srgbClr val="002060"/>
                </a:solidFill>
              </a:rPr>
              <a:t>a</a:t>
            </a:r>
            <a:endParaRPr lang="en-GB" sz="2200" b="1" dirty="0">
              <a:solidFill>
                <a:srgbClr val="002060"/>
              </a:solidFill>
            </a:endParaRPr>
          </a:p>
        </p:txBody>
      </p:sp>
      <p:sp>
        <p:nvSpPr>
          <p:cNvPr id="23" name="TextBox 22"/>
          <p:cNvSpPr txBox="1"/>
          <p:nvPr/>
        </p:nvSpPr>
        <p:spPr>
          <a:xfrm>
            <a:off x="3095123" y="146638"/>
            <a:ext cx="478303" cy="430887"/>
          </a:xfrm>
          <a:prstGeom prst="rect">
            <a:avLst/>
          </a:prstGeom>
          <a:noFill/>
        </p:spPr>
        <p:txBody>
          <a:bodyPr wrap="square" rtlCol="0">
            <a:spAutoFit/>
          </a:bodyPr>
          <a:lstStyle/>
          <a:p>
            <a:pPr algn="l"/>
            <a:r>
              <a:rPr lang="en-GB" sz="2200" b="1">
                <a:solidFill>
                  <a:srgbClr val="002060"/>
                </a:solidFill>
              </a:rPr>
              <a:t>b</a:t>
            </a:r>
            <a:endParaRPr lang="en-GB" sz="2200" b="1" dirty="0">
              <a:solidFill>
                <a:srgbClr val="002060"/>
              </a:solidFill>
            </a:endParaRPr>
          </a:p>
        </p:txBody>
      </p:sp>
      <p:sp>
        <p:nvSpPr>
          <p:cNvPr id="24" name="TextBox 23"/>
          <p:cNvSpPr txBox="1"/>
          <p:nvPr/>
        </p:nvSpPr>
        <p:spPr>
          <a:xfrm>
            <a:off x="5995439" y="136240"/>
            <a:ext cx="478303" cy="430887"/>
          </a:xfrm>
          <a:prstGeom prst="rect">
            <a:avLst/>
          </a:prstGeom>
          <a:noFill/>
        </p:spPr>
        <p:txBody>
          <a:bodyPr wrap="square" rtlCol="0">
            <a:spAutoFit/>
          </a:bodyPr>
          <a:lstStyle/>
          <a:p>
            <a:pPr algn="l"/>
            <a:r>
              <a:rPr lang="en-GB" sz="2200" b="1">
                <a:solidFill>
                  <a:srgbClr val="002060"/>
                </a:solidFill>
              </a:rPr>
              <a:t>c</a:t>
            </a:r>
            <a:endParaRPr lang="en-GB" sz="2200" b="1" dirty="0">
              <a:solidFill>
                <a:srgbClr val="002060"/>
              </a:solidFill>
            </a:endParaRPr>
          </a:p>
        </p:txBody>
      </p:sp>
      <p:sp>
        <p:nvSpPr>
          <p:cNvPr id="40" name="TextBox 39"/>
          <p:cNvSpPr txBox="1"/>
          <p:nvPr/>
        </p:nvSpPr>
        <p:spPr>
          <a:xfrm>
            <a:off x="8931496" y="173217"/>
            <a:ext cx="478303" cy="430887"/>
          </a:xfrm>
          <a:prstGeom prst="rect">
            <a:avLst/>
          </a:prstGeom>
          <a:noFill/>
        </p:spPr>
        <p:txBody>
          <a:bodyPr wrap="square" rtlCol="0">
            <a:spAutoFit/>
          </a:bodyPr>
          <a:lstStyle/>
          <a:p>
            <a:pPr algn="l"/>
            <a:r>
              <a:rPr lang="en-GB" sz="2200" b="1">
                <a:solidFill>
                  <a:srgbClr val="002060"/>
                </a:solidFill>
              </a:rPr>
              <a:t>d</a:t>
            </a:r>
            <a:endParaRPr lang="en-GB" sz="2200" b="1" dirty="0">
              <a:solidFill>
                <a:srgbClr val="002060"/>
              </a:solidFill>
            </a:endParaRPr>
          </a:p>
        </p:txBody>
      </p:sp>
      <p:sp>
        <p:nvSpPr>
          <p:cNvPr id="60" name="TextBox 59"/>
          <p:cNvSpPr txBox="1"/>
          <p:nvPr/>
        </p:nvSpPr>
        <p:spPr>
          <a:xfrm>
            <a:off x="210128" y="723115"/>
            <a:ext cx="2891247" cy="430887"/>
          </a:xfrm>
          <a:prstGeom prst="rect">
            <a:avLst/>
          </a:prstGeom>
          <a:noFill/>
        </p:spPr>
        <p:txBody>
          <a:bodyPr wrap="square" rtlCol="0">
            <a:spAutoFit/>
          </a:bodyPr>
          <a:lstStyle/>
          <a:p>
            <a:pPr algn="l"/>
            <a:r>
              <a:rPr lang="en-US" sz="2200">
                <a:solidFill>
                  <a:srgbClr val="002060"/>
                </a:solidFill>
              </a:rPr>
              <a:t>Job: Lawyer</a:t>
            </a:r>
            <a:endParaRPr lang="en-US" sz="2200" dirty="0">
              <a:solidFill>
                <a:srgbClr val="002060"/>
              </a:solidFill>
            </a:endParaRPr>
          </a:p>
        </p:txBody>
      </p:sp>
      <p:pic>
        <p:nvPicPr>
          <p:cNvPr id="1028" name="Picture 4" descr="transparent background house outline clipart&#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9982" y="2021963"/>
            <a:ext cx="1039434" cy="9779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9440" y="2264270"/>
            <a:ext cx="638628" cy="461665"/>
          </a:xfrm>
          <a:prstGeom prst="rect">
            <a:avLst/>
          </a:prstGeom>
          <a:noFill/>
        </p:spPr>
        <p:txBody>
          <a:bodyPr wrap="square" rtlCol="0">
            <a:spAutoFit/>
          </a:bodyPr>
          <a:lstStyle/>
          <a:p>
            <a:pPr algn="l"/>
            <a:r>
              <a:rPr lang="en-GB" sz="2400" b="1">
                <a:solidFill>
                  <a:srgbClr val="002060"/>
                </a:solidFill>
              </a:rPr>
              <a:t>25</a:t>
            </a:r>
            <a:endParaRPr lang="en-GB" sz="2400" b="1" dirty="0">
              <a:solidFill>
                <a:srgbClr val="002060"/>
              </a:solidFill>
            </a:endParaRPr>
          </a:p>
        </p:txBody>
      </p:sp>
      <p:pic>
        <p:nvPicPr>
          <p:cNvPr id="29" name="Picture 4" descr="transparent background house outline clipart&#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08614" y="2034663"/>
            <a:ext cx="1039434" cy="97791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3368072" y="2276970"/>
            <a:ext cx="638628" cy="461665"/>
          </a:xfrm>
          <a:prstGeom prst="rect">
            <a:avLst/>
          </a:prstGeom>
          <a:noFill/>
        </p:spPr>
        <p:txBody>
          <a:bodyPr wrap="square" rtlCol="0">
            <a:spAutoFit/>
          </a:bodyPr>
          <a:lstStyle/>
          <a:p>
            <a:pPr algn="l"/>
            <a:r>
              <a:rPr lang="en-GB" sz="2400" b="1">
                <a:solidFill>
                  <a:srgbClr val="002060"/>
                </a:solidFill>
              </a:rPr>
              <a:t>22</a:t>
            </a:r>
            <a:endParaRPr lang="en-GB" sz="2400" b="1" dirty="0">
              <a:solidFill>
                <a:srgbClr val="002060"/>
              </a:solidFill>
            </a:endParaRPr>
          </a:p>
        </p:txBody>
      </p:sp>
      <p:sp>
        <p:nvSpPr>
          <p:cNvPr id="31" name="TextBox 30"/>
          <p:cNvSpPr txBox="1"/>
          <p:nvPr/>
        </p:nvSpPr>
        <p:spPr>
          <a:xfrm>
            <a:off x="3123335" y="706117"/>
            <a:ext cx="2891247" cy="430887"/>
          </a:xfrm>
          <a:prstGeom prst="rect">
            <a:avLst/>
          </a:prstGeom>
          <a:noFill/>
        </p:spPr>
        <p:txBody>
          <a:bodyPr wrap="square" rtlCol="0">
            <a:spAutoFit/>
          </a:bodyPr>
          <a:lstStyle/>
          <a:p>
            <a:pPr algn="l"/>
            <a:r>
              <a:rPr lang="en-US" sz="2200">
                <a:solidFill>
                  <a:srgbClr val="002060"/>
                </a:solidFill>
              </a:rPr>
              <a:t>Job: Scientist</a:t>
            </a:r>
            <a:endParaRPr lang="en-US" sz="2200" dirty="0">
              <a:solidFill>
                <a:srgbClr val="002060"/>
              </a:solidFill>
            </a:endParaRPr>
          </a:p>
        </p:txBody>
      </p:sp>
      <p:pic>
        <p:nvPicPr>
          <p:cNvPr id="32" name="Picture 4" descr="transparent background house outline clipart&#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30619" y="2082607"/>
            <a:ext cx="1039434" cy="97791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6290077" y="2324914"/>
            <a:ext cx="638628" cy="461665"/>
          </a:xfrm>
          <a:prstGeom prst="rect">
            <a:avLst/>
          </a:prstGeom>
          <a:noFill/>
        </p:spPr>
        <p:txBody>
          <a:bodyPr wrap="square" rtlCol="0">
            <a:spAutoFit/>
          </a:bodyPr>
          <a:lstStyle/>
          <a:p>
            <a:pPr algn="l"/>
            <a:r>
              <a:rPr lang="en-GB" sz="2400" b="1">
                <a:solidFill>
                  <a:srgbClr val="002060"/>
                </a:solidFill>
              </a:rPr>
              <a:t>20</a:t>
            </a:r>
            <a:endParaRPr lang="en-GB" sz="2400" b="1" dirty="0">
              <a:solidFill>
                <a:srgbClr val="002060"/>
              </a:solidFill>
            </a:endParaRPr>
          </a:p>
        </p:txBody>
      </p:sp>
      <p:sp>
        <p:nvSpPr>
          <p:cNvPr id="50" name="TextBox 49"/>
          <p:cNvSpPr txBox="1"/>
          <p:nvPr/>
        </p:nvSpPr>
        <p:spPr>
          <a:xfrm>
            <a:off x="5988781" y="736895"/>
            <a:ext cx="2891247" cy="430887"/>
          </a:xfrm>
          <a:prstGeom prst="rect">
            <a:avLst/>
          </a:prstGeom>
          <a:noFill/>
        </p:spPr>
        <p:txBody>
          <a:bodyPr wrap="square" rtlCol="0">
            <a:spAutoFit/>
          </a:bodyPr>
          <a:lstStyle/>
          <a:p>
            <a:pPr algn="l"/>
            <a:r>
              <a:rPr lang="en-US" sz="2200">
                <a:solidFill>
                  <a:srgbClr val="002060"/>
                </a:solidFill>
              </a:rPr>
              <a:t>Job: Headteacher</a:t>
            </a:r>
            <a:endParaRPr lang="en-US" sz="2200" dirty="0">
              <a:solidFill>
                <a:srgbClr val="002060"/>
              </a:solidFill>
            </a:endParaRPr>
          </a:p>
        </p:txBody>
      </p:sp>
      <p:sp>
        <p:nvSpPr>
          <p:cNvPr id="3" name="Rectangle 2"/>
          <p:cNvSpPr/>
          <p:nvPr/>
        </p:nvSpPr>
        <p:spPr>
          <a:xfrm>
            <a:off x="1063078" y="224542"/>
            <a:ext cx="1285929" cy="461665"/>
          </a:xfrm>
          <a:prstGeom prst="rect">
            <a:avLst/>
          </a:prstGeom>
        </p:spPr>
        <p:txBody>
          <a:bodyPr wrap="none">
            <a:spAutoFit/>
          </a:bodyPr>
          <a:lstStyle/>
          <a:p>
            <a:r>
              <a:rPr lang="en-US" sz="2400" b="1">
                <a:solidFill>
                  <a:srgbClr val="002060"/>
                </a:solidFill>
              </a:rPr>
              <a:t>Her </a:t>
            </a:r>
            <a:r>
              <a:rPr lang="en-US" sz="2400">
                <a:solidFill>
                  <a:srgbClr val="002060"/>
                </a:solidFill>
              </a:rPr>
              <a:t>son</a:t>
            </a:r>
            <a:endParaRPr lang="en-US" sz="2400" dirty="0">
              <a:solidFill>
                <a:srgbClr val="002060"/>
              </a:solidFill>
            </a:endParaRPr>
          </a:p>
        </p:txBody>
      </p:sp>
      <p:sp>
        <p:nvSpPr>
          <p:cNvPr id="5" name="Rectangle 4"/>
          <p:cNvSpPr/>
          <p:nvPr/>
        </p:nvSpPr>
        <p:spPr>
          <a:xfrm>
            <a:off x="3806570" y="199807"/>
            <a:ext cx="1611339" cy="461665"/>
          </a:xfrm>
          <a:prstGeom prst="rect">
            <a:avLst/>
          </a:prstGeom>
        </p:spPr>
        <p:txBody>
          <a:bodyPr wrap="none">
            <a:spAutoFit/>
          </a:bodyPr>
          <a:lstStyle/>
          <a:p>
            <a:r>
              <a:rPr lang="en-US" sz="2400" b="1">
                <a:solidFill>
                  <a:srgbClr val="002060"/>
                </a:solidFill>
              </a:rPr>
              <a:t>Her </a:t>
            </a:r>
            <a:r>
              <a:rPr lang="en-US" sz="2400">
                <a:solidFill>
                  <a:srgbClr val="002060"/>
                </a:solidFill>
              </a:rPr>
              <a:t>uncle</a:t>
            </a:r>
            <a:endParaRPr lang="en-US" sz="2400" dirty="0">
              <a:solidFill>
                <a:srgbClr val="002060"/>
              </a:solidFill>
            </a:endParaRPr>
          </a:p>
        </p:txBody>
      </p:sp>
      <p:sp>
        <p:nvSpPr>
          <p:cNvPr id="6" name="Rectangle 5"/>
          <p:cNvSpPr/>
          <p:nvPr/>
        </p:nvSpPr>
        <p:spPr>
          <a:xfrm>
            <a:off x="6692617" y="199807"/>
            <a:ext cx="1702710" cy="461665"/>
          </a:xfrm>
          <a:prstGeom prst="rect">
            <a:avLst/>
          </a:prstGeom>
        </p:spPr>
        <p:txBody>
          <a:bodyPr wrap="none">
            <a:spAutoFit/>
          </a:bodyPr>
          <a:lstStyle/>
          <a:p>
            <a:r>
              <a:rPr lang="en-US" sz="2400" b="1">
                <a:solidFill>
                  <a:srgbClr val="002060"/>
                </a:solidFill>
              </a:rPr>
              <a:t>Our </a:t>
            </a:r>
            <a:r>
              <a:rPr lang="en-US" sz="2400">
                <a:solidFill>
                  <a:srgbClr val="002060"/>
                </a:solidFill>
              </a:rPr>
              <a:t>father</a:t>
            </a:r>
            <a:endParaRPr lang="en-US" sz="2400" dirty="0">
              <a:solidFill>
                <a:srgbClr val="002060"/>
              </a:solidFill>
            </a:endParaRPr>
          </a:p>
        </p:txBody>
      </p:sp>
      <p:pic>
        <p:nvPicPr>
          <p:cNvPr id="51" name="Picture 4" descr="transparent background house outline clipart&#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40492" y="2080739"/>
            <a:ext cx="1039434" cy="977917"/>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9299950" y="2323046"/>
            <a:ext cx="638628" cy="461665"/>
          </a:xfrm>
          <a:prstGeom prst="rect">
            <a:avLst/>
          </a:prstGeom>
          <a:noFill/>
        </p:spPr>
        <p:txBody>
          <a:bodyPr wrap="square" rtlCol="0">
            <a:spAutoFit/>
          </a:bodyPr>
          <a:lstStyle/>
          <a:p>
            <a:pPr algn="l"/>
            <a:r>
              <a:rPr lang="en-GB" sz="2400" b="1">
                <a:solidFill>
                  <a:srgbClr val="002060"/>
                </a:solidFill>
              </a:rPr>
              <a:t>25</a:t>
            </a:r>
            <a:endParaRPr lang="en-GB" sz="2400" b="1" dirty="0">
              <a:solidFill>
                <a:srgbClr val="002060"/>
              </a:solidFill>
            </a:endParaRPr>
          </a:p>
        </p:txBody>
      </p:sp>
      <p:sp>
        <p:nvSpPr>
          <p:cNvPr id="7" name="Rectangle 6"/>
          <p:cNvSpPr/>
          <p:nvPr/>
        </p:nvSpPr>
        <p:spPr>
          <a:xfrm>
            <a:off x="9710047" y="202650"/>
            <a:ext cx="1321196" cy="461665"/>
          </a:xfrm>
          <a:prstGeom prst="rect">
            <a:avLst/>
          </a:prstGeom>
        </p:spPr>
        <p:txBody>
          <a:bodyPr wrap="none">
            <a:spAutoFit/>
          </a:bodyPr>
          <a:lstStyle/>
          <a:p>
            <a:r>
              <a:rPr lang="en-US" sz="2400" b="1">
                <a:solidFill>
                  <a:srgbClr val="002060"/>
                </a:solidFill>
              </a:rPr>
              <a:t>Our </a:t>
            </a:r>
            <a:r>
              <a:rPr lang="en-US" sz="2400">
                <a:solidFill>
                  <a:srgbClr val="002060"/>
                </a:solidFill>
              </a:rPr>
              <a:t>son</a:t>
            </a:r>
            <a:endParaRPr lang="en-US" sz="2400" dirty="0">
              <a:solidFill>
                <a:srgbClr val="002060"/>
              </a:solidFill>
            </a:endParaRPr>
          </a:p>
        </p:txBody>
      </p:sp>
      <p:sp>
        <p:nvSpPr>
          <p:cNvPr id="53" name="TextBox 52"/>
          <p:cNvSpPr txBox="1"/>
          <p:nvPr/>
        </p:nvSpPr>
        <p:spPr>
          <a:xfrm>
            <a:off x="8972753" y="736895"/>
            <a:ext cx="2891247" cy="430887"/>
          </a:xfrm>
          <a:prstGeom prst="rect">
            <a:avLst/>
          </a:prstGeom>
          <a:noFill/>
        </p:spPr>
        <p:txBody>
          <a:bodyPr wrap="square" rtlCol="0">
            <a:spAutoFit/>
          </a:bodyPr>
          <a:lstStyle/>
          <a:p>
            <a:pPr algn="l"/>
            <a:r>
              <a:rPr lang="en-US" sz="2200">
                <a:solidFill>
                  <a:srgbClr val="002060"/>
                </a:solidFill>
              </a:rPr>
              <a:t>Job: Musician</a:t>
            </a:r>
            <a:endParaRPr lang="en-US" sz="2200" dirty="0">
              <a:solidFill>
                <a:srgbClr val="002060"/>
              </a:solidFill>
            </a:endParaRPr>
          </a:p>
        </p:txBody>
      </p:sp>
      <p:sp>
        <p:nvSpPr>
          <p:cNvPr id="54" name="Rectangle 53"/>
          <p:cNvSpPr/>
          <p:nvPr/>
        </p:nvSpPr>
        <p:spPr>
          <a:xfrm>
            <a:off x="589440" y="3269695"/>
            <a:ext cx="2467127" cy="461665"/>
          </a:xfrm>
          <a:prstGeom prst="rect">
            <a:avLst/>
          </a:prstGeom>
        </p:spPr>
        <p:txBody>
          <a:bodyPr wrap="square">
            <a:spAutoFit/>
          </a:bodyPr>
          <a:lstStyle/>
          <a:p>
            <a:r>
              <a:rPr lang="en-US" sz="2400" b="1">
                <a:solidFill>
                  <a:srgbClr val="002060"/>
                </a:solidFill>
              </a:rPr>
              <a:t>Her </a:t>
            </a:r>
            <a:r>
              <a:rPr lang="en-US" sz="2400">
                <a:solidFill>
                  <a:srgbClr val="002060"/>
                </a:solidFill>
              </a:rPr>
              <a:t>cousin (m)</a:t>
            </a:r>
            <a:endParaRPr lang="en-US" sz="2400" dirty="0">
              <a:solidFill>
                <a:srgbClr val="002060"/>
              </a:solidFill>
            </a:endParaRPr>
          </a:p>
        </p:txBody>
      </p:sp>
      <p:sp>
        <p:nvSpPr>
          <p:cNvPr id="55" name="Rectangle 54"/>
          <p:cNvSpPr/>
          <p:nvPr/>
        </p:nvSpPr>
        <p:spPr>
          <a:xfrm>
            <a:off x="3806570" y="3248274"/>
            <a:ext cx="1646605" cy="461665"/>
          </a:xfrm>
          <a:prstGeom prst="rect">
            <a:avLst/>
          </a:prstGeom>
        </p:spPr>
        <p:txBody>
          <a:bodyPr wrap="none">
            <a:spAutoFit/>
          </a:bodyPr>
          <a:lstStyle/>
          <a:p>
            <a:r>
              <a:rPr lang="en-US" sz="2400" b="1">
                <a:solidFill>
                  <a:srgbClr val="002060"/>
                </a:solidFill>
              </a:rPr>
              <a:t>Our </a:t>
            </a:r>
            <a:r>
              <a:rPr lang="en-US" sz="2400">
                <a:solidFill>
                  <a:srgbClr val="002060"/>
                </a:solidFill>
              </a:rPr>
              <a:t>uncle</a:t>
            </a:r>
            <a:endParaRPr lang="en-US" sz="2400" dirty="0">
              <a:solidFill>
                <a:srgbClr val="002060"/>
              </a:solidFill>
            </a:endParaRPr>
          </a:p>
        </p:txBody>
      </p:sp>
      <p:sp>
        <p:nvSpPr>
          <p:cNvPr id="58" name="Rectangle 57"/>
          <p:cNvSpPr/>
          <p:nvPr/>
        </p:nvSpPr>
        <p:spPr>
          <a:xfrm>
            <a:off x="6433434" y="3234013"/>
            <a:ext cx="2369559" cy="461665"/>
          </a:xfrm>
          <a:prstGeom prst="rect">
            <a:avLst/>
          </a:prstGeom>
        </p:spPr>
        <p:txBody>
          <a:bodyPr wrap="none">
            <a:spAutoFit/>
          </a:bodyPr>
          <a:lstStyle/>
          <a:p>
            <a:r>
              <a:rPr lang="en-US" sz="2400" b="1">
                <a:solidFill>
                  <a:srgbClr val="002060"/>
                </a:solidFill>
              </a:rPr>
              <a:t>Our </a:t>
            </a:r>
            <a:r>
              <a:rPr lang="en-US" sz="2400">
                <a:solidFill>
                  <a:srgbClr val="002060"/>
                </a:solidFill>
              </a:rPr>
              <a:t>cousin (m)</a:t>
            </a:r>
            <a:endParaRPr lang="en-US" sz="2400" dirty="0">
              <a:solidFill>
                <a:srgbClr val="002060"/>
              </a:solidFill>
            </a:endParaRPr>
          </a:p>
        </p:txBody>
      </p:sp>
      <p:sp>
        <p:nvSpPr>
          <p:cNvPr id="59" name="Rectangle 58"/>
          <p:cNvSpPr/>
          <p:nvPr/>
        </p:nvSpPr>
        <p:spPr>
          <a:xfrm>
            <a:off x="9619264" y="3249401"/>
            <a:ext cx="1667444" cy="461665"/>
          </a:xfrm>
          <a:prstGeom prst="rect">
            <a:avLst/>
          </a:prstGeom>
        </p:spPr>
        <p:txBody>
          <a:bodyPr wrap="none">
            <a:spAutoFit/>
          </a:bodyPr>
          <a:lstStyle/>
          <a:p>
            <a:r>
              <a:rPr lang="en-US" sz="2400" b="1">
                <a:solidFill>
                  <a:srgbClr val="002060"/>
                </a:solidFill>
              </a:rPr>
              <a:t>Her </a:t>
            </a:r>
            <a:r>
              <a:rPr lang="en-US" sz="2400">
                <a:solidFill>
                  <a:srgbClr val="002060"/>
                </a:solidFill>
              </a:rPr>
              <a:t>father</a:t>
            </a:r>
            <a:endParaRPr lang="en-US" sz="2400" dirty="0">
              <a:solidFill>
                <a:srgbClr val="002060"/>
              </a:solidFill>
            </a:endParaRPr>
          </a:p>
        </p:txBody>
      </p:sp>
      <p:sp>
        <p:nvSpPr>
          <p:cNvPr id="62" name="TextBox 61"/>
          <p:cNvSpPr txBox="1"/>
          <p:nvPr/>
        </p:nvSpPr>
        <p:spPr>
          <a:xfrm>
            <a:off x="202631" y="3851451"/>
            <a:ext cx="2891247" cy="430887"/>
          </a:xfrm>
          <a:prstGeom prst="rect">
            <a:avLst/>
          </a:prstGeom>
          <a:noFill/>
        </p:spPr>
        <p:txBody>
          <a:bodyPr wrap="square" rtlCol="0">
            <a:spAutoFit/>
          </a:bodyPr>
          <a:lstStyle/>
          <a:p>
            <a:pPr algn="l"/>
            <a:r>
              <a:rPr lang="en-US" sz="2200">
                <a:solidFill>
                  <a:srgbClr val="002060"/>
                </a:solidFill>
              </a:rPr>
              <a:t>Job: Author</a:t>
            </a:r>
            <a:endParaRPr lang="en-US" sz="2200" dirty="0">
              <a:solidFill>
                <a:srgbClr val="002060"/>
              </a:solidFill>
            </a:endParaRPr>
          </a:p>
        </p:txBody>
      </p:sp>
      <p:pic>
        <p:nvPicPr>
          <p:cNvPr id="63" name="Picture 4" descr="transparent background house outline clipart&#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1166" y="5167957"/>
            <a:ext cx="1039434" cy="977917"/>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p:cNvSpPr txBox="1"/>
          <p:nvPr/>
        </p:nvSpPr>
        <p:spPr>
          <a:xfrm>
            <a:off x="470624" y="5410264"/>
            <a:ext cx="638628" cy="461665"/>
          </a:xfrm>
          <a:prstGeom prst="rect">
            <a:avLst/>
          </a:prstGeom>
          <a:noFill/>
        </p:spPr>
        <p:txBody>
          <a:bodyPr wrap="square" rtlCol="0">
            <a:spAutoFit/>
          </a:bodyPr>
          <a:lstStyle/>
          <a:p>
            <a:pPr algn="l"/>
            <a:r>
              <a:rPr lang="en-GB" sz="2400" b="1">
                <a:solidFill>
                  <a:srgbClr val="002060"/>
                </a:solidFill>
              </a:rPr>
              <a:t>26</a:t>
            </a:r>
            <a:endParaRPr lang="en-GB" sz="2400" b="1" dirty="0">
              <a:solidFill>
                <a:srgbClr val="002060"/>
              </a:solidFill>
            </a:endParaRPr>
          </a:p>
        </p:txBody>
      </p:sp>
      <p:pic>
        <p:nvPicPr>
          <p:cNvPr id="65" name="Picture 4" descr="transparent background house outline clipart&#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3335" y="5137569"/>
            <a:ext cx="1039434" cy="977917"/>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3382793" y="5379876"/>
            <a:ext cx="638628" cy="461665"/>
          </a:xfrm>
          <a:prstGeom prst="rect">
            <a:avLst/>
          </a:prstGeom>
          <a:noFill/>
        </p:spPr>
        <p:txBody>
          <a:bodyPr wrap="square" rtlCol="0">
            <a:spAutoFit/>
          </a:bodyPr>
          <a:lstStyle/>
          <a:p>
            <a:pPr algn="l"/>
            <a:r>
              <a:rPr lang="en-GB" sz="2400" b="1">
                <a:solidFill>
                  <a:srgbClr val="002060"/>
                </a:solidFill>
              </a:rPr>
              <a:t>21</a:t>
            </a:r>
            <a:endParaRPr lang="en-GB" sz="2400" b="1" dirty="0">
              <a:solidFill>
                <a:srgbClr val="002060"/>
              </a:solidFill>
            </a:endParaRPr>
          </a:p>
        </p:txBody>
      </p:sp>
      <p:sp>
        <p:nvSpPr>
          <p:cNvPr id="67" name="TextBox 66"/>
          <p:cNvSpPr txBox="1"/>
          <p:nvPr/>
        </p:nvSpPr>
        <p:spPr>
          <a:xfrm>
            <a:off x="3115424" y="3801766"/>
            <a:ext cx="2891247" cy="430887"/>
          </a:xfrm>
          <a:prstGeom prst="rect">
            <a:avLst/>
          </a:prstGeom>
          <a:noFill/>
        </p:spPr>
        <p:txBody>
          <a:bodyPr wrap="square" rtlCol="0">
            <a:spAutoFit/>
          </a:bodyPr>
          <a:lstStyle/>
          <a:p>
            <a:pPr algn="l"/>
            <a:r>
              <a:rPr lang="en-US" sz="2200">
                <a:solidFill>
                  <a:srgbClr val="002060"/>
                </a:solidFill>
              </a:rPr>
              <a:t>Job: Scientist</a:t>
            </a:r>
            <a:endParaRPr lang="en-US" sz="2200" dirty="0">
              <a:solidFill>
                <a:srgbClr val="002060"/>
              </a:solidFill>
            </a:endParaRPr>
          </a:p>
        </p:txBody>
      </p:sp>
      <p:pic>
        <p:nvPicPr>
          <p:cNvPr id="69" name="Picture 4" descr="transparent background house outline clipart&#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30619" y="5116889"/>
            <a:ext cx="1039434" cy="977917"/>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6290077" y="5359196"/>
            <a:ext cx="638628" cy="461665"/>
          </a:xfrm>
          <a:prstGeom prst="rect">
            <a:avLst/>
          </a:prstGeom>
          <a:noFill/>
        </p:spPr>
        <p:txBody>
          <a:bodyPr wrap="square" rtlCol="0">
            <a:spAutoFit/>
          </a:bodyPr>
          <a:lstStyle/>
          <a:p>
            <a:pPr algn="l"/>
            <a:r>
              <a:rPr lang="en-GB" sz="2400" b="1">
                <a:solidFill>
                  <a:srgbClr val="002060"/>
                </a:solidFill>
              </a:rPr>
              <a:t>27</a:t>
            </a:r>
            <a:endParaRPr lang="en-GB" sz="2400" b="1" dirty="0">
              <a:solidFill>
                <a:srgbClr val="002060"/>
              </a:solidFill>
            </a:endParaRPr>
          </a:p>
        </p:txBody>
      </p:sp>
      <p:sp>
        <p:nvSpPr>
          <p:cNvPr id="71" name="TextBox 70"/>
          <p:cNvSpPr txBox="1"/>
          <p:nvPr/>
        </p:nvSpPr>
        <p:spPr>
          <a:xfrm>
            <a:off x="5969638" y="3810361"/>
            <a:ext cx="2891247" cy="430887"/>
          </a:xfrm>
          <a:prstGeom prst="rect">
            <a:avLst/>
          </a:prstGeom>
          <a:noFill/>
        </p:spPr>
        <p:txBody>
          <a:bodyPr wrap="square" rtlCol="0">
            <a:spAutoFit/>
          </a:bodyPr>
          <a:lstStyle/>
          <a:p>
            <a:pPr algn="l"/>
            <a:r>
              <a:rPr lang="en-US" sz="2200">
                <a:solidFill>
                  <a:srgbClr val="002060"/>
                </a:solidFill>
              </a:rPr>
              <a:t>Job: Author</a:t>
            </a:r>
            <a:endParaRPr lang="en-US" sz="2200" dirty="0">
              <a:solidFill>
                <a:srgbClr val="002060"/>
              </a:solidFill>
            </a:endParaRPr>
          </a:p>
        </p:txBody>
      </p:sp>
      <p:sp>
        <p:nvSpPr>
          <p:cNvPr id="72" name="TextBox 71"/>
          <p:cNvSpPr txBox="1"/>
          <p:nvPr/>
        </p:nvSpPr>
        <p:spPr>
          <a:xfrm>
            <a:off x="8882018" y="3769914"/>
            <a:ext cx="2891247" cy="430887"/>
          </a:xfrm>
          <a:prstGeom prst="rect">
            <a:avLst/>
          </a:prstGeom>
          <a:noFill/>
        </p:spPr>
        <p:txBody>
          <a:bodyPr wrap="square" rtlCol="0">
            <a:spAutoFit/>
          </a:bodyPr>
          <a:lstStyle/>
          <a:p>
            <a:pPr algn="l"/>
            <a:r>
              <a:rPr lang="en-US" sz="2200">
                <a:solidFill>
                  <a:srgbClr val="002060"/>
                </a:solidFill>
              </a:rPr>
              <a:t>Job: Doctor</a:t>
            </a:r>
            <a:endParaRPr lang="en-US" sz="2200" dirty="0">
              <a:solidFill>
                <a:srgbClr val="002060"/>
              </a:solidFill>
            </a:endParaRPr>
          </a:p>
        </p:txBody>
      </p:sp>
      <p:pic>
        <p:nvPicPr>
          <p:cNvPr id="73" name="Picture 4" descr="transparent background house outline clipart&#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51732" y="5137569"/>
            <a:ext cx="1039434" cy="977917"/>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p:cNvSpPr txBox="1"/>
          <p:nvPr/>
        </p:nvSpPr>
        <p:spPr>
          <a:xfrm>
            <a:off x="9211190" y="5379876"/>
            <a:ext cx="638628" cy="461665"/>
          </a:xfrm>
          <a:prstGeom prst="rect">
            <a:avLst/>
          </a:prstGeom>
          <a:noFill/>
        </p:spPr>
        <p:txBody>
          <a:bodyPr wrap="square" rtlCol="0">
            <a:spAutoFit/>
          </a:bodyPr>
          <a:lstStyle/>
          <a:p>
            <a:pPr algn="l"/>
            <a:r>
              <a:rPr lang="en-GB" sz="2400" b="1">
                <a:solidFill>
                  <a:srgbClr val="002060"/>
                </a:solidFill>
              </a:rPr>
              <a:t>20</a:t>
            </a:r>
            <a:endParaRPr lang="en-GB" sz="2400" b="1" dirty="0">
              <a:solidFill>
                <a:srgbClr val="002060"/>
              </a:solidFill>
            </a:endParaRPr>
          </a:p>
        </p:txBody>
      </p:sp>
      <p:pic>
        <p:nvPicPr>
          <p:cNvPr id="8" name="Picture 7">
            <a:extLst>
              <a:ext uri="{FF2B5EF4-FFF2-40B4-BE49-F238E27FC236}">
                <a16:creationId xmlns:a16="http://schemas.microsoft.com/office/drawing/2014/main" id="{7E9DD5FE-206D-D641-AEFF-CF646787862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300396" y="1510429"/>
            <a:ext cx="1697249" cy="1527440"/>
          </a:xfrm>
          <a:prstGeom prst="rect">
            <a:avLst/>
          </a:prstGeom>
        </p:spPr>
      </p:pic>
      <p:pic>
        <p:nvPicPr>
          <p:cNvPr id="9" name="Picture 8">
            <a:extLst>
              <a:ext uri="{FF2B5EF4-FFF2-40B4-BE49-F238E27FC236}">
                <a16:creationId xmlns:a16="http://schemas.microsoft.com/office/drawing/2014/main" id="{7366534F-FCE9-7747-9960-3ED9952C3B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84807" y="1268035"/>
            <a:ext cx="1583798" cy="1686457"/>
          </a:xfrm>
          <a:prstGeom prst="rect">
            <a:avLst/>
          </a:prstGeom>
        </p:spPr>
      </p:pic>
      <p:pic>
        <p:nvPicPr>
          <p:cNvPr id="10" name="Picture 9">
            <a:extLst>
              <a:ext uri="{FF2B5EF4-FFF2-40B4-BE49-F238E27FC236}">
                <a16:creationId xmlns:a16="http://schemas.microsoft.com/office/drawing/2014/main" id="{FE656616-DDE1-4345-9855-6F57F22C58B5}"/>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l="43658" t="-3185" r="473" b="7245"/>
          <a:stretch/>
        </p:blipFill>
        <p:spPr>
          <a:xfrm>
            <a:off x="10098333" y="954040"/>
            <a:ext cx="1731293" cy="2266684"/>
          </a:xfrm>
          <a:prstGeom prst="rect">
            <a:avLst/>
          </a:prstGeom>
        </p:spPr>
      </p:pic>
      <p:pic>
        <p:nvPicPr>
          <p:cNvPr id="16" name="Picture 15">
            <a:extLst>
              <a:ext uri="{FF2B5EF4-FFF2-40B4-BE49-F238E27FC236}">
                <a16:creationId xmlns:a16="http://schemas.microsoft.com/office/drawing/2014/main" id="{63DFC814-A997-F14F-8595-003E69C9071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50624" y="4161736"/>
            <a:ext cx="1253902" cy="2059534"/>
          </a:xfrm>
          <a:prstGeom prst="rect">
            <a:avLst/>
          </a:prstGeom>
        </p:spPr>
      </p:pic>
      <p:pic>
        <p:nvPicPr>
          <p:cNvPr id="17" name="Picture 16">
            <a:extLst>
              <a:ext uri="{FF2B5EF4-FFF2-40B4-BE49-F238E27FC236}">
                <a16:creationId xmlns:a16="http://schemas.microsoft.com/office/drawing/2014/main" id="{815192BC-4C0C-0E4D-A6DF-63EFEFE9AFA5}"/>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275044" y="1223793"/>
            <a:ext cx="1586385" cy="1856408"/>
          </a:xfrm>
          <a:prstGeom prst="rect">
            <a:avLst/>
          </a:prstGeom>
        </p:spPr>
      </p:pic>
      <p:pic>
        <p:nvPicPr>
          <p:cNvPr id="18" name="Picture 17">
            <a:extLst>
              <a:ext uri="{FF2B5EF4-FFF2-40B4-BE49-F238E27FC236}">
                <a16:creationId xmlns:a16="http://schemas.microsoft.com/office/drawing/2014/main" id="{1BB00ED6-ACD4-F249-93B2-A687F5E6E140}"/>
              </a:ext>
            </a:extLst>
          </p:cNvPr>
          <p:cNvPicPr>
            <a:picLocks noChangeAspect="1"/>
          </p:cNvPicPr>
          <p:nvPr/>
        </p:nvPicPr>
        <p:blipFill>
          <a:blip r:embed="rId9"/>
          <a:stretch>
            <a:fillRect/>
          </a:stretch>
        </p:blipFill>
        <p:spPr>
          <a:xfrm>
            <a:off x="6907935" y="4161736"/>
            <a:ext cx="1869329" cy="1971160"/>
          </a:xfrm>
          <a:prstGeom prst="rect">
            <a:avLst/>
          </a:prstGeom>
        </p:spPr>
      </p:pic>
      <p:pic>
        <p:nvPicPr>
          <p:cNvPr id="19" name="Picture 18">
            <a:extLst>
              <a:ext uri="{FF2B5EF4-FFF2-40B4-BE49-F238E27FC236}">
                <a16:creationId xmlns:a16="http://schemas.microsoft.com/office/drawing/2014/main" id="{CBA2DDED-BE51-8045-978C-400509E72B92}"/>
              </a:ext>
            </a:extLst>
          </p:cNvPr>
          <p:cNvPicPr>
            <a:picLocks noChangeAspect="1"/>
          </p:cNvPicPr>
          <p:nvPr/>
        </p:nvPicPr>
        <p:blipFill>
          <a:blip r:embed="rId10">
            <a:clrChange>
              <a:clrFrom>
                <a:srgbClr val="FEFEFE"/>
              </a:clrFrom>
              <a:clrTo>
                <a:srgbClr val="FEFEFE">
                  <a:alpha val="0"/>
                </a:srgbClr>
              </a:clrTo>
            </a:clrChange>
          </a:blip>
          <a:stretch>
            <a:fillRect/>
          </a:stretch>
        </p:blipFill>
        <p:spPr>
          <a:xfrm>
            <a:off x="1259332" y="4350881"/>
            <a:ext cx="1753177" cy="1753177"/>
          </a:xfrm>
          <a:prstGeom prst="rect">
            <a:avLst/>
          </a:prstGeom>
        </p:spPr>
      </p:pic>
      <p:pic>
        <p:nvPicPr>
          <p:cNvPr id="21" name="Picture 20">
            <a:extLst>
              <a:ext uri="{FF2B5EF4-FFF2-40B4-BE49-F238E27FC236}">
                <a16:creationId xmlns:a16="http://schemas.microsoft.com/office/drawing/2014/main" id="{AC9A7B4E-61AB-FE46-8D2E-6E66C7EBDE2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39490" y="4161736"/>
            <a:ext cx="1233054" cy="1971160"/>
          </a:xfrm>
          <a:prstGeom prst="rect">
            <a:avLst/>
          </a:prstGeom>
        </p:spPr>
      </p:pic>
    </p:spTree>
    <p:extLst>
      <p:ext uri="{BB962C8B-B14F-4D97-AF65-F5344CB8AC3E}">
        <p14:creationId xmlns:p14="http://schemas.microsoft.com/office/powerpoint/2010/main" val="11950398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80987"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42" name="Rectangle 41"/>
          <p:cNvSpPr/>
          <p:nvPr/>
        </p:nvSpPr>
        <p:spPr>
          <a:xfrm>
            <a:off x="3096281"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43" name="Rectangle 42"/>
          <p:cNvSpPr/>
          <p:nvPr/>
        </p:nvSpPr>
        <p:spPr>
          <a:xfrm>
            <a:off x="6019272"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44" name="Rectangle 43"/>
          <p:cNvSpPr/>
          <p:nvPr/>
        </p:nvSpPr>
        <p:spPr>
          <a:xfrm>
            <a:off x="8942999"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45" name="TextBox 44"/>
          <p:cNvSpPr txBox="1"/>
          <p:nvPr/>
        </p:nvSpPr>
        <p:spPr>
          <a:xfrm>
            <a:off x="180987" y="3220724"/>
            <a:ext cx="478303" cy="430887"/>
          </a:xfrm>
          <a:prstGeom prst="rect">
            <a:avLst/>
          </a:prstGeom>
          <a:noFill/>
        </p:spPr>
        <p:txBody>
          <a:bodyPr wrap="square" rtlCol="0">
            <a:spAutoFit/>
          </a:bodyPr>
          <a:lstStyle/>
          <a:p>
            <a:pPr algn="l"/>
            <a:r>
              <a:rPr lang="en-GB" sz="2200" b="1">
                <a:solidFill>
                  <a:schemeClr val="accent5">
                    <a:lumMod val="50000"/>
                  </a:schemeClr>
                </a:solidFill>
              </a:rPr>
              <a:t>e</a:t>
            </a:r>
            <a:endParaRPr lang="en-GB" sz="2200" b="1" dirty="0">
              <a:solidFill>
                <a:schemeClr val="accent5">
                  <a:lumMod val="50000"/>
                </a:schemeClr>
              </a:solidFill>
            </a:endParaRPr>
          </a:p>
        </p:txBody>
      </p:sp>
      <p:sp>
        <p:nvSpPr>
          <p:cNvPr id="46" name="TextBox 45"/>
          <p:cNvSpPr txBox="1"/>
          <p:nvPr/>
        </p:nvSpPr>
        <p:spPr>
          <a:xfrm>
            <a:off x="3150028" y="3264791"/>
            <a:ext cx="478303" cy="430887"/>
          </a:xfrm>
          <a:prstGeom prst="rect">
            <a:avLst/>
          </a:prstGeom>
          <a:noFill/>
        </p:spPr>
        <p:txBody>
          <a:bodyPr wrap="square" rtlCol="0">
            <a:spAutoFit/>
          </a:bodyPr>
          <a:lstStyle/>
          <a:p>
            <a:pPr algn="l"/>
            <a:r>
              <a:rPr lang="en-GB" sz="2200" b="1">
                <a:solidFill>
                  <a:schemeClr val="accent5">
                    <a:lumMod val="50000"/>
                  </a:schemeClr>
                </a:solidFill>
              </a:rPr>
              <a:t>f</a:t>
            </a:r>
            <a:endParaRPr lang="en-GB" sz="2200" b="1" dirty="0">
              <a:solidFill>
                <a:schemeClr val="accent5">
                  <a:lumMod val="50000"/>
                </a:schemeClr>
              </a:solidFill>
            </a:endParaRPr>
          </a:p>
        </p:txBody>
      </p:sp>
      <p:sp>
        <p:nvSpPr>
          <p:cNvPr id="47" name="TextBox 46"/>
          <p:cNvSpPr txBox="1"/>
          <p:nvPr/>
        </p:nvSpPr>
        <p:spPr>
          <a:xfrm>
            <a:off x="5999783" y="3264791"/>
            <a:ext cx="478303" cy="430887"/>
          </a:xfrm>
          <a:prstGeom prst="rect">
            <a:avLst/>
          </a:prstGeom>
          <a:noFill/>
        </p:spPr>
        <p:txBody>
          <a:bodyPr wrap="square" rtlCol="0">
            <a:spAutoFit/>
          </a:bodyPr>
          <a:lstStyle/>
          <a:p>
            <a:pPr algn="l"/>
            <a:r>
              <a:rPr lang="en-GB" sz="2200" b="1">
                <a:solidFill>
                  <a:schemeClr val="accent5">
                    <a:lumMod val="50000"/>
                  </a:schemeClr>
                </a:solidFill>
              </a:rPr>
              <a:t>g</a:t>
            </a:r>
            <a:endParaRPr lang="en-GB" sz="2200" b="1" dirty="0">
              <a:solidFill>
                <a:schemeClr val="accent5">
                  <a:lumMod val="50000"/>
                </a:schemeClr>
              </a:solidFill>
            </a:endParaRPr>
          </a:p>
        </p:txBody>
      </p:sp>
      <p:sp>
        <p:nvSpPr>
          <p:cNvPr id="48" name="TextBox 47"/>
          <p:cNvSpPr txBox="1"/>
          <p:nvPr/>
        </p:nvSpPr>
        <p:spPr>
          <a:xfrm>
            <a:off x="8951732" y="3288766"/>
            <a:ext cx="478303" cy="430887"/>
          </a:xfrm>
          <a:prstGeom prst="rect">
            <a:avLst/>
          </a:prstGeom>
          <a:noFill/>
        </p:spPr>
        <p:txBody>
          <a:bodyPr wrap="square" rtlCol="0">
            <a:spAutoFit/>
          </a:bodyPr>
          <a:lstStyle/>
          <a:p>
            <a:pPr algn="l"/>
            <a:r>
              <a:rPr lang="en-GB" sz="2200" b="1">
                <a:solidFill>
                  <a:schemeClr val="accent5">
                    <a:lumMod val="50000"/>
                  </a:schemeClr>
                </a:solidFill>
              </a:rPr>
              <a:t>h</a:t>
            </a:r>
            <a:endParaRPr lang="en-GB" sz="2200" b="1" dirty="0">
              <a:solidFill>
                <a:schemeClr val="accent5">
                  <a:lumMod val="50000"/>
                </a:schemeClr>
              </a:solidFill>
            </a:endParaRPr>
          </a:p>
        </p:txBody>
      </p:sp>
      <p:sp>
        <p:nvSpPr>
          <p:cNvPr id="4" name="Rectangle 3"/>
          <p:cNvSpPr/>
          <p:nvPr/>
        </p:nvSpPr>
        <p:spPr>
          <a:xfrm>
            <a:off x="205034" y="2173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37" name="Rectangle 36"/>
          <p:cNvSpPr/>
          <p:nvPr/>
        </p:nvSpPr>
        <p:spPr>
          <a:xfrm>
            <a:off x="3107628"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38" name="Rectangle 37"/>
          <p:cNvSpPr/>
          <p:nvPr/>
        </p:nvSpPr>
        <p:spPr>
          <a:xfrm>
            <a:off x="6030619"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39" name="Rectangle 38"/>
          <p:cNvSpPr/>
          <p:nvPr/>
        </p:nvSpPr>
        <p:spPr>
          <a:xfrm>
            <a:off x="8954346"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22" name="TextBox 21"/>
          <p:cNvSpPr txBox="1"/>
          <p:nvPr/>
        </p:nvSpPr>
        <p:spPr>
          <a:xfrm>
            <a:off x="192334" y="181617"/>
            <a:ext cx="478303" cy="430887"/>
          </a:xfrm>
          <a:prstGeom prst="rect">
            <a:avLst/>
          </a:prstGeom>
          <a:noFill/>
        </p:spPr>
        <p:txBody>
          <a:bodyPr wrap="square" rtlCol="0">
            <a:spAutoFit/>
          </a:bodyPr>
          <a:lstStyle/>
          <a:p>
            <a:pPr algn="l"/>
            <a:r>
              <a:rPr lang="en-GB" sz="2200" b="1">
                <a:solidFill>
                  <a:schemeClr val="accent5">
                    <a:lumMod val="50000"/>
                  </a:schemeClr>
                </a:solidFill>
              </a:rPr>
              <a:t>a</a:t>
            </a:r>
            <a:endParaRPr lang="en-GB" sz="2200" b="1" dirty="0">
              <a:solidFill>
                <a:schemeClr val="accent5">
                  <a:lumMod val="50000"/>
                </a:schemeClr>
              </a:solidFill>
            </a:endParaRPr>
          </a:p>
        </p:txBody>
      </p:sp>
      <p:sp>
        <p:nvSpPr>
          <p:cNvPr id="23" name="TextBox 22"/>
          <p:cNvSpPr txBox="1"/>
          <p:nvPr/>
        </p:nvSpPr>
        <p:spPr>
          <a:xfrm>
            <a:off x="3095123" y="146638"/>
            <a:ext cx="478303" cy="430887"/>
          </a:xfrm>
          <a:prstGeom prst="rect">
            <a:avLst/>
          </a:prstGeom>
          <a:noFill/>
        </p:spPr>
        <p:txBody>
          <a:bodyPr wrap="square" rtlCol="0">
            <a:spAutoFit/>
          </a:bodyPr>
          <a:lstStyle/>
          <a:p>
            <a:pPr algn="l"/>
            <a:r>
              <a:rPr lang="en-GB" sz="2200" b="1">
                <a:solidFill>
                  <a:schemeClr val="accent5">
                    <a:lumMod val="50000"/>
                  </a:schemeClr>
                </a:solidFill>
              </a:rPr>
              <a:t>b</a:t>
            </a:r>
            <a:endParaRPr lang="en-GB" sz="2200" b="1" dirty="0">
              <a:solidFill>
                <a:schemeClr val="accent5">
                  <a:lumMod val="50000"/>
                </a:schemeClr>
              </a:solidFill>
            </a:endParaRPr>
          </a:p>
        </p:txBody>
      </p:sp>
      <p:sp>
        <p:nvSpPr>
          <p:cNvPr id="24" name="TextBox 23"/>
          <p:cNvSpPr txBox="1"/>
          <p:nvPr/>
        </p:nvSpPr>
        <p:spPr>
          <a:xfrm>
            <a:off x="5995439" y="136240"/>
            <a:ext cx="478303" cy="430887"/>
          </a:xfrm>
          <a:prstGeom prst="rect">
            <a:avLst/>
          </a:prstGeom>
          <a:noFill/>
        </p:spPr>
        <p:txBody>
          <a:bodyPr wrap="square" rtlCol="0">
            <a:spAutoFit/>
          </a:bodyPr>
          <a:lstStyle/>
          <a:p>
            <a:pPr algn="l"/>
            <a:r>
              <a:rPr lang="en-GB" sz="2200" b="1">
                <a:solidFill>
                  <a:schemeClr val="accent5">
                    <a:lumMod val="50000"/>
                  </a:schemeClr>
                </a:solidFill>
              </a:rPr>
              <a:t>c</a:t>
            </a:r>
            <a:endParaRPr lang="en-GB" sz="2200" b="1" dirty="0">
              <a:solidFill>
                <a:schemeClr val="accent5">
                  <a:lumMod val="50000"/>
                </a:schemeClr>
              </a:solidFill>
            </a:endParaRPr>
          </a:p>
        </p:txBody>
      </p:sp>
      <p:sp>
        <p:nvSpPr>
          <p:cNvPr id="40" name="TextBox 39"/>
          <p:cNvSpPr txBox="1"/>
          <p:nvPr/>
        </p:nvSpPr>
        <p:spPr>
          <a:xfrm>
            <a:off x="8931496" y="173217"/>
            <a:ext cx="478303" cy="430887"/>
          </a:xfrm>
          <a:prstGeom prst="rect">
            <a:avLst/>
          </a:prstGeom>
          <a:noFill/>
        </p:spPr>
        <p:txBody>
          <a:bodyPr wrap="square" rtlCol="0">
            <a:spAutoFit/>
          </a:bodyPr>
          <a:lstStyle/>
          <a:p>
            <a:pPr algn="l"/>
            <a:r>
              <a:rPr lang="en-GB" sz="2200" b="1">
                <a:solidFill>
                  <a:schemeClr val="accent5">
                    <a:lumMod val="50000"/>
                  </a:schemeClr>
                </a:solidFill>
              </a:rPr>
              <a:t>d</a:t>
            </a:r>
            <a:endParaRPr lang="en-GB" sz="2200" b="1" dirty="0">
              <a:solidFill>
                <a:schemeClr val="accent5">
                  <a:lumMod val="50000"/>
                </a:schemeClr>
              </a:solidFill>
            </a:endParaRPr>
          </a:p>
        </p:txBody>
      </p:sp>
      <p:sp>
        <p:nvSpPr>
          <p:cNvPr id="60" name="TextBox 59"/>
          <p:cNvSpPr txBox="1"/>
          <p:nvPr/>
        </p:nvSpPr>
        <p:spPr>
          <a:xfrm>
            <a:off x="210128" y="723115"/>
            <a:ext cx="2891247" cy="430887"/>
          </a:xfrm>
          <a:prstGeom prst="rect">
            <a:avLst/>
          </a:prstGeom>
          <a:noFill/>
        </p:spPr>
        <p:txBody>
          <a:bodyPr wrap="square" rtlCol="0">
            <a:spAutoFit/>
          </a:bodyPr>
          <a:lstStyle/>
          <a:p>
            <a:pPr algn="l"/>
            <a:r>
              <a:rPr lang="en-US" sz="2200">
                <a:solidFill>
                  <a:schemeClr val="accent5">
                    <a:lumMod val="50000"/>
                  </a:schemeClr>
                </a:solidFill>
              </a:rPr>
              <a:t>Job: Lawyer</a:t>
            </a:r>
            <a:endParaRPr lang="en-US" sz="2200" dirty="0">
              <a:solidFill>
                <a:schemeClr val="accent5">
                  <a:lumMod val="50000"/>
                </a:schemeClr>
              </a:solidFill>
            </a:endParaRPr>
          </a:p>
        </p:txBody>
      </p:sp>
      <p:pic>
        <p:nvPicPr>
          <p:cNvPr id="1028" name="Picture 4" descr="transparent background house outline clipart&#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9982" y="2021963"/>
            <a:ext cx="1039434" cy="9779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9440" y="2264270"/>
            <a:ext cx="638628" cy="461665"/>
          </a:xfrm>
          <a:prstGeom prst="rect">
            <a:avLst/>
          </a:prstGeom>
          <a:noFill/>
        </p:spPr>
        <p:txBody>
          <a:bodyPr wrap="square" rtlCol="0">
            <a:spAutoFit/>
          </a:bodyPr>
          <a:lstStyle/>
          <a:p>
            <a:pPr algn="l"/>
            <a:r>
              <a:rPr lang="en-GB" sz="2400" b="1">
                <a:solidFill>
                  <a:srgbClr val="002060"/>
                </a:solidFill>
              </a:rPr>
              <a:t>24</a:t>
            </a:r>
            <a:endParaRPr lang="en-GB" sz="2400" b="1" dirty="0">
              <a:solidFill>
                <a:srgbClr val="002060"/>
              </a:solidFill>
            </a:endParaRPr>
          </a:p>
        </p:txBody>
      </p:sp>
      <p:pic>
        <p:nvPicPr>
          <p:cNvPr id="29" name="Picture 4" descr="transparent background house outline clipart&#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08614" y="2034663"/>
            <a:ext cx="1039434" cy="97791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3368072" y="2276970"/>
            <a:ext cx="638628" cy="461665"/>
          </a:xfrm>
          <a:prstGeom prst="rect">
            <a:avLst/>
          </a:prstGeom>
          <a:noFill/>
        </p:spPr>
        <p:txBody>
          <a:bodyPr wrap="square" rtlCol="0">
            <a:spAutoFit/>
          </a:bodyPr>
          <a:lstStyle/>
          <a:p>
            <a:pPr algn="l"/>
            <a:r>
              <a:rPr lang="en-GB" sz="2400" b="1">
                <a:solidFill>
                  <a:srgbClr val="002060"/>
                </a:solidFill>
              </a:rPr>
              <a:t>23</a:t>
            </a:r>
            <a:endParaRPr lang="en-GB" sz="2400" b="1" dirty="0">
              <a:solidFill>
                <a:srgbClr val="002060"/>
              </a:solidFill>
            </a:endParaRPr>
          </a:p>
        </p:txBody>
      </p:sp>
      <p:sp>
        <p:nvSpPr>
          <p:cNvPr id="31" name="TextBox 30"/>
          <p:cNvSpPr txBox="1"/>
          <p:nvPr/>
        </p:nvSpPr>
        <p:spPr>
          <a:xfrm>
            <a:off x="3123335" y="706117"/>
            <a:ext cx="2891247" cy="430887"/>
          </a:xfrm>
          <a:prstGeom prst="rect">
            <a:avLst/>
          </a:prstGeom>
          <a:noFill/>
        </p:spPr>
        <p:txBody>
          <a:bodyPr wrap="square" rtlCol="0">
            <a:spAutoFit/>
          </a:bodyPr>
          <a:lstStyle/>
          <a:p>
            <a:pPr algn="l"/>
            <a:r>
              <a:rPr lang="en-US" sz="2200">
                <a:solidFill>
                  <a:schemeClr val="accent5">
                    <a:lumMod val="50000"/>
                  </a:schemeClr>
                </a:solidFill>
              </a:rPr>
              <a:t>Job: Headteacher</a:t>
            </a:r>
            <a:endParaRPr lang="en-US" sz="2200" dirty="0">
              <a:solidFill>
                <a:schemeClr val="accent5">
                  <a:lumMod val="50000"/>
                </a:schemeClr>
              </a:solidFill>
            </a:endParaRPr>
          </a:p>
        </p:txBody>
      </p:sp>
      <p:pic>
        <p:nvPicPr>
          <p:cNvPr id="32" name="Picture 4" descr="transparent background house outline clipart&#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30619" y="2082607"/>
            <a:ext cx="1039434" cy="97791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6290077" y="2324914"/>
            <a:ext cx="638628" cy="461665"/>
          </a:xfrm>
          <a:prstGeom prst="rect">
            <a:avLst/>
          </a:prstGeom>
          <a:noFill/>
        </p:spPr>
        <p:txBody>
          <a:bodyPr wrap="square" rtlCol="0">
            <a:spAutoFit/>
          </a:bodyPr>
          <a:lstStyle/>
          <a:p>
            <a:pPr algn="l"/>
            <a:r>
              <a:rPr lang="en-GB" sz="2400" b="1">
                <a:solidFill>
                  <a:srgbClr val="002060"/>
                </a:solidFill>
              </a:rPr>
              <a:t>27</a:t>
            </a:r>
            <a:endParaRPr lang="en-GB" sz="2400" b="1" dirty="0">
              <a:solidFill>
                <a:srgbClr val="002060"/>
              </a:solidFill>
            </a:endParaRPr>
          </a:p>
        </p:txBody>
      </p:sp>
      <p:sp>
        <p:nvSpPr>
          <p:cNvPr id="50" name="TextBox 49"/>
          <p:cNvSpPr txBox="1"/>
          <p:nvPr/>
        </p:nvSpPr>
        <p:spPr>
          <a:xfrm>
            <a:off x="5988781" y="736895"/>
            <a:ext cx="2891247" cy="430887"/>
          </a:xfrm>
          <a:prstGeom prst="rect">
            <a:avLst/>
          </a:prstGeom>
          <a:noFill/>
        </p:spPr>
        <p:txBody>
          <a:bodyPr wrap="square" rtlCol="0">
            <a:spAutoFit/>
          </a:bodyPr>
          <a:lstStyle/>
          <a:p>
            <a:pPr algn="l"/>
            <a:r>
              <a:rPr lang="en-US" sz="2200">
                <a:solidFill>
                  <a:schemeClr val="accent5">
                    <a:lumMod val="50000"/>
                  </a:schemeClr>
                </a:solidFill>
              </a:rPr>
              <a:t>Job: Scientist</a:t>
            </a:r>
            <a:endParaRPr lang="en-US" sz="2200" dirty="0">
              <a:solidFill>
                <a:schemeClr val="accent5">
                  <a:lumMod val="50000"/>
                </a:schemeClr>
              </a:solidFill>
            </a:endParaRPr>
          </a:p>
        </p:txBody>
      </p:sp>
      <p:sp>
        <p:nvSpPr>
          <p:cNvPr id="3" name="Rectangle 2"/>
          <p:cNvSpPr/>
          <p:nvPr/>
        </p:nvSpPr>
        <p:spPr>
          <a:xfrm>
            <a:off x="1063078" y="224542"/>
            <a:ext cx="1378904" cy="461665"/>
          </a:xfrm>
          <a:prstGeom prst="rect">
            <a:avLst/>
          </a:prstGeom>
        </p:spPr>
        <p:txBody>
          <a:bodyPr wrap="none">
            <a:spAutoFit/>
          </a:bodyPr>
          <a:lstStyle/>
          <a:p>
            <a:r>
              <a:rPr lang="en-US" sz="2400" b="1">
                <a:solidFill>
                  <a:schemeClr val="accent5">
                    <a:lumMod val="50000"/>
                  </a:schemeClr>
                </a:solidFill>
              </a:rPr>
              <a:t>His </a:t>
            </a:r>
            <a:r>
              <a:rPr lang="en-US" sz="2400">
                <a:solidFill>
                  <a:schemeClr val="accent5">
                    <a:lumMod val="50000"/>
                  </a:schemeClr>
                </a:solidFill>
              </a:rPr>
              <a:t>aunt</a:t>
            </a:r>
            <a:endParaRPr lang="en-US" sz="2400" dirty="0">
              <a:solidFill>
                <a:schemeClr val="accent5">
                  <a:lumMod val="50000"/>
                </a:schemeClr>
              </a:solidFill>
            </a:endParaRPr>
          </a:p>
        </p:txBody>
      </p:sp>
      <p:sp>
        <p:nvSpPr>
          <p:cNvPr id="5" name="Rectangle 4"/>
          <p:cNvSpPr/>
          <p:nvPr/>
        </p:nvSpPr>
        <p:spPr>
          <a:xfrm>
            <a:off x="3643052" y="181617"/>
            <a:ext cx="2097049" cy="461665"/>
          </a:xfrm>
          <a:prstGeom prst="rect">
            <a:avLst/>
          </a:prstGeom>
        </p:spPr>
        <p:txBody>
          <a:bodyPr wrap="none">
            <a:spAutoFit/>
          </a:bodyPr>
          <a:lstStyle/>
          <a:p>
            <a:r>
              <a:rPr lang="en-US" sz="2400" b="1">
                <a:solidFill>
                  <a:schemeClr val="accent5">
                    <a:lumMod val="50000"/>
                  </a:schemeClr>
                </a:solidFill>
              </a:rPr>
              <a:t>His </a:t>
            </a:r>
            <a:r>
              <a:rPr lang="en-US" sz="2400">
                <a:solidFill>
                  <a:schemeClr val="accent5">
                    <a:lumMod val="50000"/>
                  </a:schemeClr>
                </a:solidFill>
              </a:rPr>
              <a:t>grandma</a:t>
            </a:r>
            <a:endParaRPr lang="en-US" sz="2400" dirty="0">
              <a:solidFill>
                <a:schemeClr val="accent5">
                  <a:lumMod val="50000"/>
                </a:schemeClr>
              </a:solidFill>
            </a:endParaRPr>
          </a:p>
        </p:txBody>
      </p:sp>
      <p:sp>
        <p:nvSpPr>
          <p:cNvPr id="6" name="Rectangle 5"/>
          <p:cNvSpPr/>
          <p:nvPr/>
        </p:nvSpPr>
        <p:spPr>
          <a:xfrm>
            <a:off x="6629375" y="200167"/>
            <a:ext cx="2069797" cy="461665"/>
          </a:xfrm>
          <a:prstGeom prst="rect">
            <a:avLst/>
          </a:prstGeom>
        </p:spPr>
        <p:txBody>
          <a:bodyPr wrap="none">
            <a:spAutoFit/>
          </a:bodyPr>
          <a:lstStyle/>
          <a:p>
            <a:r>
              <a:rPr lang="en-US" sz="2400" b="1">
                <a:solidFill>
                  <a:schemeClr val="accent5">
                    <a:lumMod val="50000"/>
                  </a:schemeClr>
                </a:solidFill>
              </a:rPr>
              <a:t>Our </a:t>
            </a:r>
            <a:r>
              <a:rPr lang="en-US" sz="2400">
                <a:solidFill>
                  <a:schemeClr val="accent5">
                    <a:lumMod val="50000"/>
                  </a:schemeClr>
                </a:solidFill>
              </a:rPr>
              <a:t>friend (f)</a:t>
            </a:r>
            <a:endParaRPr lang="en-US" sz="2400" dirty="0">
              <a:solidFill>
                <a:schemeClr val="accent5">
                  <a:lumMod val="50000"/>
                </a:schemeClr>
              </a:solidFill>
            </a:endParaRPr>
          </a:p>
        </p:txBody>
      </p:sp>
      <p:pic>
        <p:nvPicPr>
          <p:cNvPr id="51" name="Picture 4" descr="transparent background house outline clipart&#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40492" y="2080739"/>
            <a:ext cx="1039434" cy="977917"/>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9299950" y="2323046"/>
            <a:ext cx="638628" cy="461665"/>
          </a:xfrm>
          <a:prstGeom prst="rect">
            <a:avLst/>
          </a:prstGeom>
          <a:noFill/>
        </p:spPr>
        <p:txBody>
          <a:bodyPr wrap="square" rtlCol="0">
            <a:spAutoFit/>
          </a:bodyPr>
          <a:lstStyle/>
          <a:p>
            <a:pPr algn="l"/>
            <a:r>
              <a:rPr lang="en-GB" sz="2400" b="1">
                <a:solidFill>
                  <a:srgbClr val="002060"/>
                </a:solidFill>
              </a:rPr>
              <a:t>23</a:t>
            </a:r>
            <a:endParaRPr lang="en-GB" sz="2400" b="1" dirty="0">
              <a:solidFill>
                <a:srgbClr val="002060"/>
              </a:solidFill>
            </a:endParaRPr>
          </a:p>
        </p:txBody>
      </p:sp>
      <p:sp>
        <p:nvSpPr>
          <p:cNvPr id="7" name="Rectangle 6"/>
          <p:cNvSpPr/>
          <p:nvPr/>
        </p:nvSpPr>
        <p:spPr>
          <a:xfrm>
            <a:off x="9396144" y="186270"/>
            <a:ext cx="2303836" cy="461665"/>
          </a:xfrm>
          <a:prstGeom prst="rect">
            <a:avLst/>
          </a:prstGeom>
        </p:spPr>
        <p:txBody>
          <a:bodyPr wrap="none">
            <a:spAutoFit/>
          </a:bodyPr>
          <a:lstStyle/>
          <a:p>
            <a:r>
              <a:rPr lang="en-US" sz="2400" b="1">
                <a:solidFill>
                  <a:schemeClr val="accent5">
                    <a:lumMod val="50000"/>
                  </a:schemeClr>
                </a:solidFill>
              </a:rPr>
              <a:t>Our </a:t>
            </a:r>
            <a:r>
              <a:rPr lang="en-US" sz="2400">
                <a:solidFill>
                  <a:schemeClr val="accent5">
                    <a:lumMod val="50000"/>
                  </a:schemeClr>
                </a:solidFill>
              </a:rPr>
              <a:t>grandma </a:t>
            </a:r>
            <a:endParaRPr lang="en-US" sz="2400" dirty="0">
              <a:solidFill>
                <a:schemeClr val="accent5">
                  <a:lumMod val="50000"/>
                </a:schemeClr>
              </a:solidFill>
            </a:endParaRPr>
          </a:p>
        </p:txBody>
      </p:sp>
      <p:sp>
        <p:nvSpPr>
          <p:cNvPr id="53" name="TextBox 52"/>
          <p:cNvSpPr txBox="1"/>
          <p:nvPr/>
        </p:nvSpPr>
        <p:spPr>
          <a:xfrm>
            <a:off x="8972753" y="736895"/>
            <a:ext cx="2891247" cy="430887"/>
          </a:xfrm>
          <a:prstGeom prst="rect">
            <a:avLst/>
          </a:prstGeom>
          <a:noFill/>
        </p:spPr>
        <p:txBody>
          <a:bodyPr wrap="square" rtlCol="0">
            <a:spAutoFit/>
          </a:bodyPr>
          <a:lstStyle/>
          <a:p>
            <a:pPr algn="l"/>
            <a:r>
              <a:rPr lang="en-US" sz="2200">
                <a:solidFill>
                  <a:schemeClr val="accent5">
                    <a:lumMod val="50000"/>
                  </a:schemeClr>
                </a:solidFill>
              </a:rPr>
              <a:t>Job: Doctor</a:t>
            </a:r>
            <a:endParaRPr lang="en-US" sz="2200" dirty="0">
              <a:solidFill>
                <a:schemeClr val="accent5">
                  <a:lumMod val="50000"/>
                </a:schemeClr>
              </a:solidFill>
            </a:endParaRPr>
          </a:p>
        </p:txBody>
      </p:sp>
      <p:sp>
        <p:nvSpPr>
          <p:cNvPr id="54" name="Rectangle 53"/>
          <p:cNvSpPr/>
          <p:nvPr/>
        </p:nvSpPr>
        <p:spPr>
          <a:xfrm>
            <a:off x="589440" y="3269695"/>
            <a:ext cx="2467127" cy="461665"/>
          </a:xfrm>
          <a:prstGeom prst="rect">
            <a:avLst/>
          </a:prstGeom>
        </p:spPr>
        <p:txBody>
          <a:bodyPr wrap="square">
            <a:spAutoFit/>
          </a:bodyPr>
          <a:lstStyle/>
          <a:p>
            <a:r>
              <a:rPr lang="en-US" sz="2400" b="1">
                <a:solidFill>
                  <a:schemeClr val="accent5">
                    <a:lumMod val="50000"/>
                  </a:schemeClr>
                </a:solidFill>
              </a:rPr>
              <a:t>His </a:t>
            </a:r>
            <a:r>
              <a:rPr lang="en-US" sz="2400">
                <a:solidFill>
                  <a:schemeClr val="accent5">
                    <a:lumMod val="50000"/>
                  </a:schemeClr>
                </a:solidFill>
              </a:rPr>
              <a:t>friend (f)</a:t>
            </a:r>
            <a:endParaRPr lang="en-US" sz="2400" dirty="0">
              <a:solidFill>
                <a:schemeClr val="accent5">
                  <a:lumMod val="50000"/>
                </a:schemeClr>
              </a:solidFill>
            </a:endParaRPr>
          </a:p>
        </p:txBody>
      </p:sp>
      <p:sp>
        <p:nvSpPr>
          <p:cNvPr id="55" name="Rectangle 54"/>
          <p:cNvSpPr/>
          <p:nvPr/>
        </p:nvSpPr>
        <p:spPr>
          <a:xfrm>
            <a:off x="3806570" y="3248274"/>
            <a:ext cx="1887055" cy="461665"/>
          </a:xfrm>
          <a:prstGeom prst="rect">
            <a:avLst/>
          </a:prstGeom>
        </p:spPr>
        <p:txBody>
          <a:bodyPr wrap="none">
            <a:spAutoFit/>
          </a:bodyPr>
          <a:lstStyle/>
          <a:p>
            <a:r>
              <a:rPr lang="en-US" sz="2400" b="1">
                <a:solidFill>
                  <a:schemeClr val="accent5">
                    <a:lumMod val="50000"/>
                  </a:schemeClr>
                </a:solidFill>
              </a:rPr>
              <a:t>Our </a:t>
            </a:r>
            <a:r>
              <a:rPr lang="en-US" sz="2400">
                <a:solidFill>
                  <a:schemeClr val="accent5">
                    <a:lumMod val="50000"/>
                  </a:schemeClr>
                </a:solidFill>
              </a:rPr>
              <a:t>mother</a:t>
            </a:r>
            <a:endParaRPr lang="en-US" sz="2400" dirty="0">
              <a:solidFill>
                <a:schemeClr val="accent5">
                  <a:lumMod val="50000"/>
                </a:schemeClr>
              </a:solidFill>
            </a:endParaRPr>
          </a:p>
        </p:txBody>
      </p:sp>
      <p:sp>
        <p:nvSpPr>
          <p:cNvPr id="58" name="Rectangle 57"/>
          <p:cNvSpPr/>
          <p:nvPr/>
        </p:nvSpPr>
        <p:spPr>
          <a:xfrm>
            <a:off x="6695386" y="3234013"/>
            <a:ext cx="1500732" cy="461665"/>
          </a:xfrm>
          <a:prstGeom prst="rect">
            <a:avLst/>
          </a:prstGeom>
        </p:spPr>
        <p:txBody>
          <a:bodyPr wrap="none">
            <a:spAutoFit/>
          </a:bodyPr>
          <a:lstStyle/>
          <a:p>
            <a:r>
              <a:rPr lang="en-US" sz="2400" b="1">
                <a:solidFill>
                  <a:schemeClr val="accent5">
                    <a:lumMod val="50000"/>
                  </a:schemeClr>
                </a:solidFill>
              </a:rPr>
              <a:t>Our </a:t>
            </a:r>
            <a:r>
              <a:rPr lang="en-US" sz="2400">
                <a:solidFill>
                  <a:schemeClr val="accent5">
                    <a:lumMod val="50000"/>
                  </a:schemeClr>
                </a:solidFill>
              </a:rPr>
              <a:t>aunt</a:t>
            </a:r>
            <a:endParaRPr lang="en-US" sz="2400" dirty="0">
              <a:solidFill>
                <a:schemeClr val="accent5">
                  <a:lumMod val="50000"/>
                </a:schemeClr>
              </a:solidFill>
            </a:endParaRPr>
          </a:p>
        </p:txBody>
      </p:sp>
      <p:sp>
        <p:nvSpPr>
          <p:cNvPr id="59" name="Rectangle 58"/>
          <p:cNvSpPr/>
          <p:nvPr/>
        </p:nvSpPr>
        <p:spPr>
          <a:xfrm>
            <a:off x="9560209" y="3220724"/>
            <a:ext cx="1765227" cy="461665"/>
          </a:xfrm>
          <a:prstGeom prst="rect">
            <a:avLst/>
          </a:prstGeom>
        </p:spPr>
        <p:txBody>
          <a:bodyPr wrap="none">
            <a:spAutoFit/>
          </a:bodyPr>
          <a:lstStyle/>
          <a:p>
            <a:r>
              <a:rPr lang="en-US" sz="2400" b="1">
                <a:solidFill>
                  <a:schemeClr val="accent5">
                    <a:lumMod val="50000"/>
                  </a:schemeClr>
                </a:solidFill>
              </a:rPr>
              <a:t>His </a:t>
            </a:r>
            <a:r>
              <a:rPr lang="en-US" sz="2400">
                <a:solidFill>
                  <a:schemeClr val="accent5">
                    <a:lumMod val="50000"/>
                  </a:schemeClr>
                </a:solidFill>
              </a:rPr>
              <a:t>mother</a:t>
            </a:r>
            <a:endParaRPr lang="en-US" sz="2400" dirty="0">
              <a:solidFill>
                <a:schemeClr val="accent5">
                  <a:lumMod val="50000"/>
                </a:schemeClr>
              </a:solidFill>
            </a:endParaRPr>
          </a:p>
        </p:txBody>
      </p:sp>
      <p:sp>
        <p:nvSpPr>
          <p:cNvPr id="62" name="TextBox 61"/>
          <p:cNvSpPr txBox="1"/>
          <p:nvPr/>
        </p:nvSpPr>
        <p:spPr>
          <a:xfrm>
            <a:off x="202631" y="3851451"/>
            <a:ext cx="2891247" cy="430887"/>
          </a:xfrm>
          <a:prstGeom prst="rect">
            <a:avLst/>
          </a:prstGeom>
          <a:noFill/>
        </p:spPr>
        <p:txBody>
          <a:bodyPr wrap="square" rtlCol="0">
            <a:spAutoFit/>
          </a:bodyPr>
          <a:lstStyle/>
          <a:p>
            <a:pPr algn="l"/>
            <a:r>
              <a:rPr lang="en-US" sz="2200">
                <a:solidFill>
                  <a:schemeClr val="accent5">
                    <a:lumMod val="50000"/>
                  </a:schemeClr>
                </a:solidFill>
              </a:rPr>
              <a:t>Job: Author</a:t>
            </a:r>
            <a:endParaRPr lang="en-US" sz="2200" dirty="0">
              <a:solidFill>
                <a:schemeClr val="accent5">
                  <a:lumMod val="50000"/>
                </a:schemeClr>
              </a:solidFill>
            </a:endParaRPr>
          </a:p>
        </p:txBody>
      </p:sp>
      <p:pic>
        <p:nvPicPr>
          <p:cNvPr id="63" name="Picture 4" descr="transparent background house outline clipart&#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1166" y="5167957"/>
            <a:ext cx="1039434" cy="977917"/>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p:cNvSpPr txBox="1"/>
          <p:nvPr/>
        </p:nvSpPr>
        <p:spPr>
          <a:xfrm>
            <a:off x="470624" y="5410264"/>
            <a:ext cx="638628" cy="461665"/>
          </a:xfrm>
          <a:prstGeom prst="rect">
            <a:avLst/>
          </a:prstGeom>
          <a:noFill/>
        </p:spPr>
        <p:txBody>
          <a:bodyPr wrap="square" rtlCol="0">
            <a:spAutoFit/>
          </a:bodyPr>
          <a:lstStyle/>
          <a:p>
            <a:pPr algn="l"/>
            <a:r>
              <a:rPr lang="en-GB" sz="2400" b="1">
                <a:solidFill>
                  <a:srgbClr val="002060"/>
                </a:solidFill>
              </a:rPr>
              <a:t>27</a:t>
            </a:r>
            <a:endParaRPr lang="en-GB" sz="2400" b="1" dirty="0">
              <a:solidFill>
                <a:srgbClr val="002060"/>
              </a:solidFill>
            </a:endParaRPr>
          </a:p>
        </p:txBody>
      </p:sp>
      <p:pic>
        <p:nvPicPr>
          <p:cNvPr id="65" name="Picture 4" descr="transparent background house outline clipart&#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3335" y="5137569"/>
            <a:ext cx="1039434" cy="977917"/>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3382793" y="5379876"/>
            <a:ext cx="638628" cy="461665"/>
          </a:xfrm>
          <a:prstGeom prst="rect">
            <a:avLst/>
          </a:prstGeom>
          <a:noFill/>
        </p:spPr>
        <p:txBody>
          <a:bodyPr wrap="square" rtlCol="0">
            <a:spAutoFit/>
          </a:bodyPr>
          <a:lstStyle/>
          <a:p>
            <a:pPr algn="l"/>
            <a:r>
              <a:rPr lang="en-GB" sz="2400" b="1">
                <a:solidFill>
                  <a:srgbClr val="002060"/>
                </a:solidFill>
              </a:rPr>
              <a:t>20</a:t>
            </a:r>
            <a:endParaRPr lang="en-GB" sz="2400" b="1" dirty="0">
              <a:solidFill>
                <a:srgbClr val="002060"/>
              </a:solidFill>
            </a:endParaRPr>
          </a:p>
        </p:txBody>
      </p:sp>
      <p:sp>
        <p:nvSpPr>
          <p:cNvPr id="67" name="TextBox 66"/>
          <p:cNvSpPr txBox="1"/>
          <p:nvPr/>
        </p:nvSpPr>
        <p:spPr>
          <a:xfrm>
            <a:off x="3115424" y="3801766"/>
            <a:ext cx="2891247" cy="430887"/>
          </a:xfrm>
          <a:prstGeom prst="rect">
            <a:avLst/>
          </a:prstGeom>
          <a:noFill/>
        </p:spPr>
        <p:txBody>
          <a:bodyPr wrap="square" rtlCol="0">
            <a:spAutoFit/>
          </a:bodyPr>
          <a:lstStyle/>
          <a:p>
            <a:pPr algn="l"/>
            <a:r>
              <a:rPr lang="en-US" sz="2200">
                <a:solidFill>
                  <a:schemeClr val="accent5">
                    <a:lumMod val="50000"/>
                  </a:schemeClr>
                </a:solidFill>
              </a:rPr>
              <a:t>Job: Musician</a:t>
            </a:r>
            <a:endParaRPr lang="en-US" sz="2200" dirty="0">
              <a:solidFill>
                <a:schemeClr val="accent5">
                  <a:lumMod val="50000"/>
                </a:schemeClr>
              </a:solidFill>
            </a:endParaRPr>
          </a:p>
        </p:txBody>
      </p:sp>
      <p:pic>
        <p:nvPicPr>
          <p:cNvPr id="69" name="Picture 4" descr="transparent background house outline clipart&#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30619" y="5116889"/>
            <a:ext cx="1039434" cy="977917"/>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6290077" y="5359196"/>
            <a:ext cx="638628" cy="461665"/>
          </a:xfrm>
          <a:prstGeom prst="rect">
            <a:avLst/>
          </a:prstGeom>
          <a:noFill/>
        </p:spPr>
        <p:txBody>
          <a:bodyPr wrap="square" rtlCol="0">
            <a:spAutoFit/>
          </a:bodyPr>
          <a:lstStyle/>
          <a:p>
            <a:pPr algn="l"/>
            <a:r>
              <a:rPr lang="en-GB" sz="2400" b="1">
                <a:solidFill>
                  <a:srgbClr val="002060"/>
                </a:solidFill>
              </a:rPr>
              <a:t>28</a:t>
            </a:r>
            <a:endParaRPr lang="en-GB" sz="2400" b="1" dirty="0">
              <a:solidFill>
                <a:srgbClr val="002060"/>
              </a:solidFill>
            </a:endParaRPr>
          </a:p>
        </p:txBody>
      </p:sp>
      <p:sp>
        <p:nvSpPr>
          <p:cNvPr id="71" name="TextBox 70"/>
          <p:cNvSpPr txBox="1"/>
          <p:nvPr/>
        </p:nvSpPr>
        <p:spPr>
          <a:xfrm>
            <a:off x="5969638" y="3810361"/>
            <a:ext cx="2891247" cy="430887"/>
          </a:xfrm>
          <a:prstGeom prst="rect">
            <a:avLst/>
          </a:prstGeom>
          <a:noFill/>
        </p:spPr>
        <p:txBody>
          <a:bodyPr wrap="square" rtlCol="0">
            <a:spAutoFit/>
          </a:bodyPr>
          <a:lstStyle/>
          <a:p>
            <a:pPr algn="l"/>
            <a:r>
              <a:rPr lang="en-US" sz="2200">
                <a:solidFill>
                  <a:schemeClr val="accent5">
                    <a:lumMod val="50000"/>
                  </a:schemeClr>
                </a:solidFill>
              </a:rPr>
              <a:t>Job: Lawyer</a:t>
            </a:r>
            <a:endParaRPr lang="en-US" sz="2200" dirty="0">
              <a:solidFill>
                <a:schemeClr val="accent5">
                  <a:lumMod val="50000"/>
                </a:schemeClr>
              </a:solidFill>
            </a:endParaRPr>
          </a:p>
        </p:txBody>
      </p:sp>
      <p:sp>
        <p:nvSpPr>
          <p:cNvPr id="72" name="TextBox 71"/>
          <p:cNvSpPr txBox="1"/>
          <p:nvPr/>
        </p:nvSpPr>
        <p:spPr>
          <a:xfrm>
            <a:off x="8867110" y="3770739"/>
            <a:ext cx="2891247" cy="430887"/>
          </a:xfrm>
          <a:prstGeom prst="rect">
            <a:avLst/>
          </a:prstGeom>
          <a:noFill/>
        </p:spPr>
        <p:txBody>
          <a:bodyPr wrap="square" rtlCol="0">
            <a:spAutoFit/>
          </a:bodyPr>
          <a:lstStyle/>
          <a:p>
            <a:pPr algn="l"/>
            <a:r>
              <a:rPr lang="en-US" sz="2200">
                <a:solidFill>
                  <a:schemeClr val="accent5">
                    <a:lumMod val="50000"/>
                  </a:schemeClr>
                </a:solidFill>
              </a:rPr>
              <a:t>Job: Musician</a:t>
            </a:r>
            <a:endParaRPr lang="en-US" sz="2200" dirty="0">
              <a:solidFill>
                <a:schemeClr val="accent5">
                  <a:lumMod val="50000"/>
                </a:schemeClr>
              </a:solidFill>
            </a:endParaRPr>
          </a:p>
        </p:txBody>
      </p:sp>
      <p:pic>
        <p:nvPicPr>
          <p:cNvPr id="73" name="Picture 4" descr="transparent background house outline clipart&#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51732" y="5137569"/>
            <a:ext cx="1039434" cy="977917"/>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p:cNvSpPr txBox="1"/>
          <p:nvPr/>
        </p:nvSpPr>
        <p:spPr>
          <a:xfrm>
            <a:off x="9211190" y="5379876"/>
            <a:ext cx="638628" cy="461665"/>
          </a:xfrm>
          <a:prstGeom prst="rect">
            <a:avLst/>
          </a:prstGeom>
          <a:noFill/>
        </p:spPr>
        <p:txBody>
          <a:bodyPr wrap="square" rtlCol="0">
            <a:spAutoFit/>
          </a:bodyPr>
          <a:lstStyle/>
          <a:p>
            <a:pPr algn="l"/>
            <a:r>
              <a:rPr lang="en-GB" sz="2400" b="1">
                <a:solidFill>
                  <a:srgbClr val="002060"/>
                </a:solidFill>
              </a:rPr>
              <a:t>30</a:t>
            </a:r>
            <a:endParaRPr lang="en-GB" sz="2400" b="1" dirty="0">
              <a:solidFill>
                <a:srgbClr val="002060"/>
              </a:solidFill>
            </a:endParaRPr>
          </a:p>
        </p:txBody>
      </p:sp>
      <p:pic>
        <p:nvPicPr>
          <p:cNvPr id="8" name="Picture 7">
            <a:extLst>
              <a:ext uri="{FF2B5EF4-FFF2-40B4-BE49-F238E27FC236}">
                <a16:creationId xmlns:a16="http://schemas.microsoft.com/office/drawing/2014/main" id="{B28CE3EF-2F3C-A647-8CD9-B4EA35EA0FD9}"/>
              </a:ext>
            </a:extLst>
          </p:cNvPr>
          <p:cNvPicPr>
            <a:picLocks noChangeAspect="1"/>
          </p:cNvPicPr>
          <p:nvPr/>
        </p:nvPicPr>
        <p:blipFill>
          <a:blip r:embed="rId4" cstate="screen">
            <a:clrChange>
              <a:clrFrom>
                <a:srgbClr val="F7F7F7"/>
              </a:clrFrom>
              <a:clrTo>
                <a:srgbClr val="F7F7F7">
                  <a:alpha val="0"/>
                </a:srgbClr>
              </a:clrTo>
            </a:clrChange>
            <a:extLst>
              <a:ext uri="{28A0092B-C50C-407E-A947-70E740481C1C}">
                <a14:useLocalDpi xmlns:a14="http://schemas.microsoft.com/office/drawing/2010/main"/>
              </a:ext>
            </a:extLst>
          </a:blip>
          <a:stretch>
            <a:fillRect/>
          </a:stretch>
        </p:blipFill>
        <p:spPr>
          <a:xfrm>
            <a:off x="1109251" y="1246458"/>
            <a:ext cx="2066447" cy="2182542"/>
          </a:xfrm>
          <a:prstGeom prst="rect">
            <a:avLst/>
          </a:prstGeom>
        </p:spPr>
      </p:pic>
      <p:pic>
        <p:nvPicPr>
          <p:cNvPr id="9" name="Picture 8">
            <a:extLst>
              <a:ext uri="{FF2B5EF4-FFF2-40B4-BE49-F238E27FC236}">
                <a16:creationId xmlns:a16="http://schemas.microsoft.com/office/drawing/2014/main" id="{DA0F4ECF-8AED-DE45-A782-30EAF6C52DCB}"/>
              </a:ext>
            </a:extLst>
          </p:cNvPr>
          <p:cNvPicPr>
            <a:picLocks noChangeAspect="1"/>
          </p:cNvPicPr>
          <p:nvPr/>
        </p:nvPicPr>
        <p:blipFill>
          <a:blip r:embed="rId5" cstate="screen">
            <a:clrChange>
              <a:clrFrom>
                <a:srgbClr val="FCFEFC"/>
              </a:clrFrom>
              <a:clrTo>
                <a:srgbClr val="FCFEFC">
                  <a:alpha val="0"/>
                </a:srgbClr>
              </a:clrTo>
            </a:clrChange>
            <a:extLst>
              <a:ext uri="{28A0092B-C50C-407E-A947-70E740481C1C}">
                <a14:useLocalDpi xmlns:a14="http://schemas.microsoft.com/office/drawing/2010/main"/>
              </a:ext>
            </a:extLst>
          </a:blip>
          <a:stretch>
            <a:fillRect/>
          </a:stretch>
        </p:blipFill>
        <p:spPr>
          <a:xfrm>
            <a:off x="4284095" y="1192252"/>
            <a:ext cx="1634862" cy="1849541"/>
          </a:xfrm>
          <a:prstGeom prst="rect">
            <a:avLst/>
          </a:prstGeom>
        </p:spPr>
      </p:pic>
      <p:pic>
        <p:nvPicPr>
          <p:cNvPr id="10" name="Picture 9">
            <a:extLst>
              <a:ext uri="{FF2B5EF4-FFF2-40B4-BE49-F238E27FC236}">
                <a16:creationId xmlns:a16="http://schemas.microsoft.com/office/drawing/2014/main" id="{68CAE778-96D3-594D-84E8-04B047F237A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156199" y="845079"/>
            <a:ext cx="1603506" cy="2239337"/>
          </a:xfrm>
          <a:prstGeom prst="rect">
            <a:avLst/>
          </a:prstGeom>
        </p:spPr>
      </p:pic>
      <p:pic>
        <p:nvPicPr>
          <p:cNvPr id="11" name="Picture 10">
            <a:extLst>
              <a:ext uri="{FF2B5EF4-FFF2-40B4-BE49-F238E27FC236}">
                <a16:creationId xmlns:a16="http://schemas.microsoft.com/office/drawing/2014/main" id="{0E508798-E3F2-5B46-90F0-64ECE4983410}"/>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274567" y="938558"/>
            <a:ext cx="1510045" cy="2023771"/>
          </a:xfrm>
          <a:prstGeom prst="rect">
            <a:avLst/>
          </a:prstGeom>
        </p:spPr>
      </p:pic>
      <p:pic>
        <p:nvPicPr>
          <p:cNvPr id="12" name="Picture 11">
            <a:extLst>
              <a:ext uri="{FF2B5EF4-FFF2-40B4-BE49-F238E27FC236}">
                <a16:creationId xmlns:a16="http://schemas.microsoft.com/office/drawing/2014/main" id="{82129003-BF83-C743-A874-8E044331ED56}"/>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01977" y="4280870"/>
            <a:ext cx="1716491" cy="1834616"/>
          </a:xfrm>
          <a:prstGeom prst="rect">
            <a:avLst/>
          </a:prstGeom>
        </p:spPr>
      </p:pic>
      <p:pic>
        <p:nvPicPr>
          <p:cNvPr id="13" name="Picture 12">
            <a:extLst>
              <a:ext uri="{FF2B5EF4-FFF2-40B4-BE49-F238E27FC236}">
                <a16:creationId xmlns:a16="http://schemas.microsoft.com/office/drawing/2014/main" id="{1744AEE4-E327-CA43-8D52-DCF820F919FD}"/>
              </a:ext>
            </a:extLst>
          </p:cNvPr>
          <p:cNvPicPr>
            <a:picLocks noChangeAspect="1"/>
          </p:cNvPicPr>
          <p:nvPr/>
        </p:nvPicPr>
        <p:blipFill>
          <a:blip r:embed="rId9"/>
          <a:stretch>
            <a:fillRect/>
          </a:stretch>
        </p:blipFill>
        <p:spPr>
          <a:xfrm>
            <a:off x="3939458" y="4128719"/>
            <a:ext cx="2044275" cy="1973238"/>
          </a:xfrm>
          <a:prstGeom prst="rect">
            <a:avLst/>
          </a:prstGeom>
        </p:spPr>
      </p:pic>
      <p:pic>
        <p:nvPicPr>
          <p:cNvPr id="14" name="Picture 13">
            <a:extLst>
              <a:ext uri="{FF2B5EF4-FFF2-40B4-BE49-F238E27FC236}">
                <a16:creationId xmlns:a16="http://schemas.microsoft.com/office/drawing/2014/main" id="{E76891FA-E078-D943-B561-94240C6E9E6F}"/>
              </a:ext>
            </a:extLst>
          </p:cNvPr>
          <p:cNvPicPr>
            <a:picLocks noChangeAspect="1"/>
          </p:cNvPicPr>
          <p:nvPr/>
        </p:nvPicPr>
        <p:blipFill>
          <a:blip r:embed="rId10"/>
          <a:stretch>
            <a:fillRect/>
          </a:stretch>
        </p:blipFill>
        <p:spPr>
          <a:xfrm>
            <a:off x="9790545" y="4076923"/>
            <a:ext cx="1994067" cy="1874423"/>
          </a:xfrm>
          <a:prstGeom prst="rect">
            <a:avLst/>
          </a:prstGeom>
        </p:spPr>
      </p:pic>
      <p:pic>
        <p:nvPicPr>
          <p:cNvPr id="15" name="Picture 14">
            <a:extLst>
              <a:ext uri="{FF2B5EF4-FFF2-40B4-BE49-F238E27FC236}">
                <a16:creationId xmlns:a16="http://schemas.microsoft.com/office/drawing/2014/main" id="{3A58F613-CE7C-624E-9775-BB552928C7A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874805" y="4280870"/>
            <a:ext cx="1958294" cy="1780464"/>
          </a:xfrm>
          <a:prstGeom prst="rect">
            <a:avLst/>
          </a:prstGeom>
        </p:spPr>
      </p:pic>
    </p:spTree>
    <p:extLst>
      <p:ext uri="{BB962C8B-B14F-4D97-AF65-F5344CB8AC3E}">
        <p14:creationId xmlns:p14="http://schemas.microsoft.com/office/powerpoint/2010/main" val="18257289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a:solidFill>
                  <a:schemeClr val="bg1"/>
                </a:solidFill>
              </a:rPr>
              <a:t>Respuestas</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315686" y="1163991"/>
            <a:ext cx="11351600" cy="5170646"/>
          </a:xfrm>
          <a:prstGeom prst="rect">
            <a:avLst/>
          </a:prstGeom>
          <a:noFill/>
        </p:spPr>
        <p:txBody>
          <a:bodyPr wrap="square" rtlCol="0">
            <a:spAutoFit/>
          </a:bodyPr>
          <a:lstStyle/>
          <a:p>
            <a:r>
              <a:rPr lang="en-US" sz="2200" b="1">
                <a:solidFill>
                  <a:srgbClr val="002060"/>
                </a:solidFill>
              </a:rPr>
              <a:t>Persona A :</a:t>
            </a:r>
            <a:endParaRPr lang="en-US" sz="2200" b="1" dirty="0">
              <a:solidFill>
                <a:srgbClr val="002060"/>
              </a:solidFill>
            </a:endParaRPr>
          </a:p>
          <a:p>
            <a:pPr marL="457200" indent="-457200">
              <a:buAutoNum type="arabicPeriod"/>
            </a:pPr>
            <a:r>
              <a:rPr lang="en-US" sz="2200">
                <a:solidFill>
                  <a:srgbClr val="002060"/>
                </a:solidFill>
              </a:rPr>
              <a:t>Nuestra abuela</a:t>
            </a:r>
            <a:endParaRPr lang="en-US" sz="2200" dirty="0">
              <a:solidFill>
                <a:srgbClr val="002060"/>
              </a:solidFill>
            </a:endParaRPr>
          </a:p>
          <a:p>
            <a:pPr marL="457200" indent="-457200">
              <a:buAutoNum type="arabicPeriod"/>
            </a:pPr>
            <a:r>
              <a:rPr lang="en-US" sz="2200">
                <a:solidFill>
                  <a:srgbClr val="002060"/>
                </a:solidFill>
              </a:rPr>
              <a:t>Su madre</a:t>
            </a:r>
            <a:endParaRPr lang="en-US" sz="2200" dirty="0">
              <a:solidFill>
                <a:srgbClr val="002060"/>
              </a:solidFill>
            </a:endParaRPr>
          </a:p>
          <a:p>
            <a:pPr marL="457200" indent="-457200">
              <a:buAutoNum type="arabicPeriod"/>
            </a:pPr>
            <a:r>
              <a:rPr lang="en-US" sz="2200">
                <a:solidFill>
                  <a:srgbClr val="002060"/>
                </a:solidFill>
              </a:rPr>
              <a:t>Nuestra amiga</a:t>
            </a:r>
            <a:endParaRPr lang="en-US" sz="2200" dirty="0">
              <a:solidFill>
                <a:srgbClr val="002060"/>
              </a:solidFill>
            </a:endParaRPr>
          </a:p>
          <a:p>
            <a:pPr marL="457200" indent="-457200">
              <a:buAutoNum type="arabicPeriod"/>
            </a:pPr>
            <a:r>
              <a:rPr lang="en-US" sz="2200">
                <a:solidFill>
                  <a:srgbClr val="002060"/>
                </a:solidFill>
              </a:rPr>
              <a:t>Su tía</a:t>
            </a:r>
            <a:endParaRPr lang="en-US" sz="2200" dirty="0">
              <a:solidFill>
                <a:srgbClr val="002060"/>
              </a:solidFill>
            </a:endParaRPr>
          </a:p>
          <a:p>
            <a:pPr marL="457200" indent="-457200">
              <a:buAutoNum type="arabicPeriod"/>
            </a:pPr>
            <a:r>
              <a:rPr lang="en-US" sz="2200">
                <a:solidFill>
                  <a:srgbClr val="002060"/>
                </a:solidFill>
              </a:rPr>
              <a:t>Su amiga</a:t>
            </a:r>
            <a:endParaRPr lang="en-US" sz="2200" dirty="0">
              <a:solidFill>
                <a:srgbClr val="002060"/>
              </a:solidFill>
            </a:endParaRPr>
          </a:p>
          <a:p>
            <a:pPr marL="457200" indent="-457200">
              <a:buAutoNum type="arabicPeriod"/>
            </a:pPr>
            <a:r>
              <a:rPr lang="en-US" sz="2200">
                <a:solidFill>
                  <a:srgbClr val="002060"/>
                </a:solidFill>
              </a:rPr>
              <a:t>Nuestra tía</a:t>
            </a:r>
            <a:endParaRPr lang="en-US" sz="2200" dirty="0">
              <a:solidFill>
                <a:srgbClr val="002060"/>
              </a:solidFill>
            </a:endParaRPr>
          </a:p>
          <a:p>
            <a:pPr marL="457200" indent="-457200">
              <a:buAutoNum type="arabicPeriod"/>
            </a:pPr>
            <a:endParaRPr lang="en-US" sz="2200" dirty="0">
              <a:solidFill>
                <a:srgbClr val="002060"/>
              </a:solidFill>
            </a:endParaRPr>
          </a:p>
          <a:p>
            <a:r>
              <a:rPr lang="en-US" sz="2200" b="1">
                <a:solidFill>
                  <a:srgbClr val="002060"/>
                </a:solidFill>
              </a:rPr>
              <a:t>Persona B :</a:t>
            </a:r>
            <a:endParaRPr lang="en-US" sz="2200" b="1" dirty="0">
              <a:solidFill>
                <a:srgbClr val="002060"/>
              </a:solidFill>
            </a:endParaRPr>
          </a:p>
          <a:p>
            <a:pPr marL="457200" indent="-457200">
              <a:buAutoNum type="arabicPeriod"/>
            </a:pPr>
            <a:r>
              <a:rPr lang="en-US" sz="2200" dirty="0">
                <a:solidFill>
                  <a:srgbClr val="002060"/>
                </a:solidFill>
              </a:rPr>
              <a:t>Su </a:t>
            </a:r>
            <a:r>
              <a:rPr lang="en-US" sz="2200" dirty="0" err="1">
                <a:solidFill>
                  <a:srgbClr val="002060"/>
                </a:solidFill>
              </a:rPr>
              <a:t>tío</a:t>
            </a:r>
            <a:endParaRPr lang="en-US" sz="2200" dirty="0">
              <a:solidFill>
                <a:srgbClr val="002060"/>
              </a:solidFill>
            </a:endParaRPr>
          </a:p>
          <a:p>
            <a:pPr marL="457200" indent="-457200">
              <a:buAutoNum type="arabicPeriod"/>
            </a:pPr>
            <a:r>
              <a:rPr lang="en-US" sz="2200" dirty="0">
                <a:solidFill>
                  <a:srgbClr val="002060"/>
                </a:solidFill>
              </a:rPr>
              <a:t>Su primo</a:t>
            </a:r>
          </a:p>
          <a:p>
            <a:pPr marL="457200" indent="-457200">
              <a:buAutoNum type="arabicPeriod"/>
            </a:pPr>
            <a:r>
              <a:rPr lang="en-US" sz="2200">
                <a:solidFill>
                  <a:srgbClr val="002060"/>
                </a:solidFill>
              </a:rPr>
              <a:t>Nuestro </a:t>
            </a:r>
            <a:r>
              <a:rPr lang="en-US" sz="2200" dirty="0" err="1">
                <a:solidFill>
                  <a:srgbClr val="002060"/>
                </a:solidFill>
              </a:rPr>
              <a:t>hijo</a:t>
            </a:r>
            <a:endParaRPr lang="en-US" sz="2200" dirty="0">
              <a:solidFill>
                <a:srgbClr val="002060"/>
              </a:solidFill>
            </a:endParaRPr>
          </a:p>
          <a:p>
            <a:pPr marL="457200" indent="-457200">
              <a:buAutoNum type="arabicPeriod"/>
            </a:pPr>
            <a:r>
              <a:rPr lang="en-US" sz="2200" dirty="0" err="1">
                <a:solidFill>
                  <a:srgbClr val="002060"/>
                </a:solidFill>
              </a:rPr>
              <a:t>Nuestro</a:t>
            </a:r>
            <a:r>
              <a:rPr lang="en-US" sz="2200" dirty="0">
                <a:solidFill>
                  <a:srgbClr val="002060"/>
                </a:solidFill>
              </a:rPr>
              <a:t> padre</a:t>
            </a:r>
          </a:p>
          <a:p>
            <a:pPr marL="457200" indent="-457200">
              <a:buAutoNum type="arabicPeriod"/>
            </a:pPr>
            <a:r>
              <a:rPr lang="en-US" sz="2200">
                <a:solidFill>
                  <a:srgbClr val="002060"/>
                </a:solidFill>
              </a:rPr>
              <a:t>Su </a:t>
            </a:r>
            <a:r>
              <a:rPr lang="en-US" sz="2200" dirty="0" err="1">
                <a:solidFill>
                  <a:srgbClr val="002060"/>
                </a:solidFill>
              </a:rPr>
              <a:t>hijo</a:t>
            </a:r>
            <a:endParaRPr lang="en-US" sz="2200" dirty="0">
              <a:solidFill>
                <a:srgbClr val="002060"/>
              </a:solidFill>
            </a:endParaRPr>
          </a:p>
          <a:p>
            <a:pPr marL="457200" indent="-457200">
              <a:buAutoNum type="arabicPeriod"/>
            </a:pPr>
            <a:r>
              <a:rPr lang="en-US" sz="2200" err="1">
                <a:solidFill>
                  <a:srgbClr val="002060"/>
                </a:solidFill>
              </a:rPr>
              <a:t>Nuestro</a:t>
            </a:r>
            <a:r>
              <a:rPr lang="en-US" sz="2200">
                <a:solidFill>
                  <a:srgbClr val="002060"/>
                </a:solidFill>
              </a:rPr>
              <a:t> tío</a:t>
            </a:r>
            <a:endParaRPr lang="en-US" sz="2200" dirty="0">
              <a:solidFill>
                <a:srgbClr val="002060"/>
              </a:solidFill>
            </a:endParaRPr>
          </a:p>
        </p:txBody>
      </p:sp>
    </p:spTree>
    <p:extLst>
      <p:ext uri="{BB962C8B-B14F-4D97-AF65-F5344CB8AC3E}">
        <p14:creationId xmlns:p14="http://schemas.microsoft.com/office/powerpoint/2010/main" val="389821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13" end="13"/>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442804"/>
            <a:ext cx="11379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Gaming Grammar mini-game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Possessive adjectives: number in the </a:t>
            </a:r>
            <a:r>
              <a:rPr lang="en-GB" sz="2000" dirty="0">
                <a:solidFill>
                  <a:srgbClr val="002060"/>
                </a:solidFill>
                <a:latin typeface="Century Gothic" panose="020B0502020202020204" pitchFamily="34" charset="0"/>
                <a:cs typeface="Arial"/>
                <a:sym typeface="Arial"/>
                <a:hlinkClick r:id="rId3"/>
              </a:rPr>
              <a:t>‘Possessive </a:t>
            </a:r>
            <a:r>
              <a:rPr lang="en-GB" sz="2000">
                <a:solidFill>
                  <a:srgbClr val="002060"/>
                </a:solidFill>
                <a:latin typeface="Century Gothic" panose="020B0502020202020204" pitchFamily="34" charset="0"/>
                <a:cs typeface="Arial"/>
                <a:sym typeface="Arial"/>
                <a:hlinkClick r:id="rId3"/>
              </a:rPr>
              <a:t>adjective agreement</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hlinkClick r:id="rId3"/>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menu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practices aspects of this week’s lessons.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375182" y="2267711"/>
            <a:ext cx="7396216" cy="4044961"/>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1567440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41342" y="105601"/>
            <a:ext cx="1401221" cy="140122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108486" y="123044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(Y8,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3.1, Week 3)</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2" name="TextBox 11"/>
          <p:cNvSpPr txBox="1"/>
          <p:nvPr/>
        </p:nvSpPr>
        <p:spPr>
          <a:xfrm>
            <a:off x="175149" y="3712542"/>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373936"/>
            <a:ext cx="11066804" cy="1200329"/>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		</a:t>
            </a:r>
            <a:r>
              <a:rPr lang="en-GB" sz="2400" dirty="0">
                <a:solidFill>
                  <a:srgbClr val="5B9BD5">
                    <a:lumMod val="50000"/>
                  </a:srgbClr>
                </a:solidFill>
                <a:latin typeface="Century Gothic" panose="020B0502020202020204" pitchFamily="34" charset="0"/>
                <a:hlinkClick r:id="rId8"/>
              </a:rPr>
              <a:t>Term 2.2 Week 3</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9"/>
              </a:rPr>
              <a:t>Term 2.1 Week 6</a:t>
            </a:r>
            <a:br>
              <a:rPr lang="en-GB" sz="2400" dirty="0">
                <a:solidFill>
                  <a:srgbClr val="5B9BD5">
                    <a:lumMod val="50000"/>
                  </a:srgbClr>
                </a:solidFill>
                <a:latin typeface="Century Gothic" panose="020B0502020202020204" pitchFamily="34" charset="0"/>
              </a:rPr>
            </a:br>
            <a:endParaRPr lang="en-GB" sz="2400"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641925" y="4800601"/>
            <a:ext cx="1300638" cy="1300638"/>
          </a:xfrm>
          <a:prstGeom prst="rect">
            <a:avLst/>
          </a:prstGeom>
        </p:spPr>
      </p:pic>
      <p:pic>
        <p:nvPicPr>
          <p:cNvPr id="14" name="Picture 13">
            <a:extLst>
              <a:ext uri="{FF2B5EF4-FFF2-40B4-BE49-F238E27FC236}">
                <a16:creationId xmlns:a16="http://schemas.microsoft.com/office/drawing/2014/main" id="{3CC24970-7185-9E43-AC86-05786BF11782}"/>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3324578" y="2572191"/>
            <a:ext cx="1131045" cy="1181480"/>
          </a:xfrm>
          <a:prstGeom prst="rect">
            <a:avLst/>
          </a:prstGeom>
        </p:spPr>
      </p:pic>
    </p:spTree>
    <p:extLst>
      <p:ext uri="{BB962C8B-B14F-4D97-AF65-F5344CB8AC3E}">
        <p14:creationId xmlns:p14="http://schemas.microsoft.com/office/powerpoint/2010/main" val="3948401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6639" y="1045029"/>
            <a:ext cx="10515600" cy="4759380"/>
          </a:xfrm>
        </p:spPr>
        <p:txBody>
          <a:bodyPr>
            <a:normAutofit/>
          </a:bodyPr>
          <a:lstStyle/>
          <a:p>
            <a:pPr marL="0" indent="0">
              <a:buNone/>
            </a:pPr>
            <a:endParaRPr lang="en-US" dirty="0"/>
          </a:p>
          <a:p>
            <a:pPr marL="0" indent="0">
              <a:buNone/>
            </a:pPr>
            <a:endParaRPr lang="en-US" dirty="0"/>
          </a:p>
          <a:p>
            <a:pPr marL="0" indent="0">
              <a:buNone/>
            </a:pPr>
            <a:endParaRPr lang="en-US" dirty="0"/>
          </a:p>
        </p:txBody>
      </p:sp>
      <p:sp>
        <p:nvSpPr>
          <p:cNvPr id="4" name="TextBox 3"/>
          <p:cNvSpPr txBox="1"/>
          <p:nvPr/>
        </p:nvSpPr>
        <p:spPr>
          <a:xfrm>
            <a:off x="1410676" y="1058857"/>
            <a:ext cx="1670919" cy="461665"/>
          </a:xfrm>
          <a:prstGeom prst="rect">
            <a:avLst/>
          </a:prstGeom>
          <a:noFill/>
        </p:spPr>
        <p:txBody>
          <a:bodyPr wrap="square" rtlCol="0">
            <a:spAutoFit/>
          </a:bodyPr>
          <a:lstStyle/>
          <a:p>
            <a:pPr algn="l"/>
            <a:r>
              <a:rPr lang="en-US" sz="2400" b="1" dirty="0" err="1">
                <a:solidFill>
                  <a:srgbClr val="F66400"/>
                </a:solidFill>
              </a:rPr>
              <a:t>Critiqué</a:t>
            </a:r>
            <a:endParaRPr lang="en-US" sz="2400" b="1" dirty="0">
              <a:solidFill>
                <a:srgbClr val="F66400"/>
              </a:solidFill>
            </a:endParaRPr>
          </a:p>
        </p:txBody>
      </p:sp>
      <p:sp>
        <p:nvSpPr>
          <p:cNvPr id="5" name="TextBox 4"/>
          <p:cNvSpPr txBox="1"/>
          <p:nvPr/>
        </p:nvSpPr>
        <p:spPr>
          <a:xfrm>
            <a:off x="5043359" y="2488432"/>
            <a:ext cx="1354781" cy="492443"/>
          </a:xfrm>
          <a:prstGeom prst="rect">
            <a:avLst/>
          </a:prstGeom>
          <a:noFill/>
        </p:spPr>
        <p:txBody>
          <a:bodyPr wrap="square" rtlCol="0">
            <a:spAutoFit/>
          </a:bodyPr>
          <a:lstStyle/>
          <a:p>
            <a:pPr algn="l"/>
            <a:r>
              <a:rPr lang="en-US" sz="2600" b="1" dirty="0" err="1">
                <a:solidFill>
                  <a:srgbClr val="F66400"/>
                </a:solidFill>
              </a:rPr>
              <a:t>saqué</a:t>
            </a:r>
            <a:endParaRPr lang="en-US" sz="2600" b="1" dirty="0">
              <a:solidFill>
                <a:srgbClr val="F66400"/>
              </a:solidFill>
            </a:endParaRPr>
          </a:p>
        </p:txBody>
      </p:sp>
      <p:sp>
        <p:nvSpPr>
          <p:cNvPr id="6" name="TextBox 5"/>
          <p:cNvSpPr txBox="1"/>
          <p:nvPr/>
        </p:nvSpPr>
        <p:spPr>
          <a:xfrm>
            <a:off x="1239280" y="3685376"/>
            <a:ext cx="1228149" cy="492443"/>
          </a:xfrm>
          <a:prstGeom prst="rect">
            <a:avLst/>
          </a:prstGeom>
          <a:noFill/>
        </p:spPr>
        <p:txBody>
          <a:bodyPr wrap="square" rtlCol="0">
            <a:spAutoFit/>
          </a:bodyPr>
          <a:lstStyle/>
          <a:p>
            <a:pPr algn="l"/>
            <a:r>
              <a:rPr lang="en-US" sz="2600" b="1" dirty="0" err="1">
                <a:solidFill>
                  <a:srgbClr val="F66400"/>
                </a:solidFill>
              </a:rPr>
              <a:t>Cuidé</a:t>
            </a:r>
            <a:endParaRPr lang="en-US" sz="2600" b="1" dirty="0">
              <a:solidFill>
                <a:srgbClr val="F66400"/>
              </a:solidFill>
            </a:endParaRPr>
          </a:p>
        </p:txBody>
      </p:sp>
      <p:sp>
        <p:nvSpPr>
          <p:cNvPr id="7" name="TextBox 6"/>
          <p:cNvSpPr txBox="1"/>
          <p:nvPr/>
        </p:nvSpPr>
        <p:spPr>
          <a:xfrm>
            <a:off x="4104723" y="5073448"/>
            <a:ext cx="2083293" cy="492443"/>
          </a:xfrm>
          <a:prstGeom prst="rect">
            <a:avLst/>
          </a:prstGeom>
          <a:noFill/>
        </p:spPr>
        <p:txBody>
          <a:bodyPr wrap="square" rtlCol="0">
            <a:spAutoFit/>
          </a:bodyPr>
          <a:lstStyle/>
          <a:p>
            <a:pPr algn="l"/>
            <a:r>
              <a:rPr lang="en-US" sz="2600" b="1" dirty="0" err="1">
                <a:solidFill>
                  <a:srgbClr val="F66400"/>
                </a:solidFill>
              </a:rPr>
              <a:t>acompañé</a:t>
            </a:r>
            <a:endParaRPr lang="en-US" sz="2600" b="1" dirty="0">
              <a:solidFill>
                <a:srgbClr val="F66400"/>
              </a:solidFill>
            </a:endParaRPr>
          </a:p>
        </p:txBody>
      </p:sp>
      <p:sp>
        <p:nvSpPr>
          <p:cNvPr id="8" name="Action Button: Custom 16">
            <a:hlinkClick r:id="" action="ppaction://noaction" highlightClick="1">
              <a:snd r:embed="rId3" name="Critiqué a mi primo porque olvidó mi cumpleaños.wav"/>
            </a:hlinkClick>
            <a:extLst>
              <a:ext uri="{FF2B5EF4-FFF2-40B4-BE49-F238E27FC236}">
                <a16:creationId xmlns:a16="http://schemas.microsoft.com/office/drawing/2014/main" id="{30030AF8-564D-734B-84B9-DB4C7A3A6A53}"/>
              </a:ext>
            </a:extLst>
          </p:cNvPr>
          <p:cNvSpPr/>
          <p:nvPr/>
        </p:nvSpPr>
        <p:spPr>
          <a:xfrm>
            <a:off x="269382" y="1195543"/>
            <a:ext cx="692699" cy="61580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16">
            <a:hlinkClick r:id="" action="ppaction://noaction" highlightClick="1">
              <a:snd r:embed="rId4" name="En el viaje a Valencia, saque%CC%81 muchas fotos de los monumentos.wav"/>
            </a:hlinkClick>
            <a:extLst>
              <a:ext uri="{FF2B5EF4-FFF2-40B4-BE49-F238E27FC236}">
                <a16:creationId xmlns:a16="http://schemas.microsoft.com/office/drawing/2014/main" id="{30030AF8-564D-734B-84B9-DB4C7A3A6A53}"/>
              </a:ext>
            </a:extLst>
          </p:cNvPr>
          <p:cNvSpPr/>
          <p:nvPr/>
        </p:nvSpPr>
        <p:spPr>
          <a:xfrm>
            <a:off x="269382" y="2520724"/>
            <a:ext cx="692700" cy="62603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16">
            <a:hlinkClick r:id="" action="ppaction://noaction" highlightClick="1">
              <a:snd r:embed="rId5" name="Cuidé a mi novio ayer por la tarde.wav"/>
            </a:hlinkClick>
            <a:extLst>
              <a:ext uri="{FF2B5EF4-FFF2-40B4-BE49-F238E27FC236}">
                <a16:creationId xmlns:a16="http://schemas.microsoft.com/office/drawing/2014/main" id="{30030AF8-564D-734B-84B9-DB4C7A3A6A53}"/>
              </a:ext>
            </a:extLst>
          </p:cNvPr>
          <p:cNvSpPr/>
          <p:nvPr/>
        </p:nvSpPr>
        <p:spPr>
          <a:xfrm>
            <a:off x="269382" y="3837490"/>
            <a:ext cx="706008" cy="61580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Action Button: Custom 16">
            <a:hlinkClick r:id="" action="ppaction://noaction" highlightClick="1">
              <a:snd r:embed="rId6" name="Ayer por la noche acompan%CC%83e%CC%81 a mi novia al cine.wav"/>
            </a:hlinkClick>
            <a:extLst>
              <a:ext uri="{FF2B5EF4-FFF2-40B4-BE49-F238E27FC236}">
                <a16:creationId xmlns:a16="http://schemas.microsoft.com/office/drawing/2014/main" id="{30030AF8-564D-734B-84B9-DB4C7A3A6A53}"/>
              </a:ext>
            </a:extLst>
          </p:cNvPr>
          <p:cNvSpPr/>
          <p:nvPr/>
        </p:nvSpPr>
        <p:spPr>
          <a:xfrm>
            <a:off x="273031" y="5144026"/>
            <a:ext cx="690559" cy="618587"/>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ectangle 13"/>
          <p:cNvSpPr/>
          <p:nvPr/>
        </p:nvSpPr>
        <p:spPr>
          <a:xfrm>
            <a:off x="9388845" y="2057793"/>
            <a:ext cx="2617951" cy="387165"/>
          </a:xfrm>
          <a:prstGeom prst="rect">
            <a:avLst/>
          </a:prstGeom>
          <a:ln>
            <a:solidFill>
              <a:schemeClr val="accent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dirty="0" err="1"/>
              <a:t>criticar</a:t>
            </a:r>
            <a:r>
              <a:rPr lang="en-US" sz="2000" dirty="0"/>
              <a:t> = to </a:t>
            </a:r>
            <a:r>
              <a:rPr lang="en-US" sz="2000" dirty="0" err="1"/>
              <a:t>criticise</a:t>
            </a:r>
            <a:endParaRPr lang="en-US" sz="2000" dirty="0"/>
          </a:p>
        </p:txBody>
      </p:sp>
      <p:sp>
        <p:nvSpPr>
          <p:cNvPr id="16" name="TextBox 15"/>
          <p:cNvSpPr txBox="1"/>
          <p:nvPr/>
        </p:nvSpPr>
        <p:spPr>
          <a:xfrm>
            <a:off x="11186731" y="687153"/>
            <a:ext cx="995475" cy="461665"/>
          </a:xfrm>
          <a:prstGeom prst="rect">
            <a:avLst/>
          </a:prstGeom>
          <a:noFill/>
        </p:spPr>
        <p:txBody>
          <a:bodyPr wrap="square" rtlCol="0">
            <a:spAutoFit/>
          </a:bodyPr>
          <a:lstStyle/>
          <a:p>
            <a:pPr algn="l"/>
            <a:r>
              <a:rPr lang="en-GB" sz="2400">
                <a:solidFill>
                  <a:schemeClr val="accent5">
                    <a:lumMod val="50000"/>
                  </a:schemeClr>
                </a:solidFill>
              </a:rPr>
              <a:t>[2/2]</a:t>
            </a:r>
            <a:endParaRPr lang="en-GB" sz="2400" dirty="0">
              <a:solidFill>
                <a:schemeClr val="accent5">
                  <a:lumMod val="50000"/>
                </a:schemeClr>
              </a:solidFill>
            </a:endParaRPr>
          </a:p>
        </p:txBody>
      </p:sp>
      <p:sp>
        <p:nvSpPr>
          <p:cNvPr id="2" name="Rectangle 1"/>
          <p:cNvSpPr/>
          <p:nvPr/>
        </p:nvSpPr>
        <p:spPr>
          <a:xfrm>
            <a:off x="1226638" y="1503443"/>
            <a:ext cx="9373079" cy="492443"/>
          </a:xfrm>
          <a:prstGeom prst="rect">
            <a:avLst/>
          </a:prstGeom>
        </p:spPr>
        <p:txBody>
          <a:bodyPr wrap="none">
            <a:spAutoFit/>
          </a:bodyPr>
          <a:lstStyle/>
          <a:p>
            <a:r>
              <a:rPr lang="en-US" sz="2600" dirty="0">
                <a:solidFill>
                  <a:schemeClr val="accent5">
                    <a:lumMod val="50000"/>
                  </a:schemeClr>
                </a:solidFill>
              </a:rPr>
              <a:t>I </a:t>
            </a:r>
            <a:r>
              <a:rPr lang="en-US" sz="2600" dirty="0" err="1">
                <a:solidFill>
                  <a:schemeClr val="accent5">
                    <a:lumMod val="50000"/>
                  </a:schemeClr>
                </a:solidFill>
              </a:rPr>
              <a:t>criticised</a:t>
            </a:r>
            <a:r>
              <a:rPr lang="en-US" sz="2600" dirty="0">
                <a:solidFill>
                  <a:schemeClr val="accent5">
                    <a:lumMod val="50000"/>
                  </a:schemeClr>
                </a:solidFill>
              </a:rPr>
              <a:t> my cousin (m) because he forgot my birthday.</a:t>
            </a:r>
          </a:p>
        </p:txBody>
      </p:sp>
      <p:sp>
        <p:nvSpPr>
          <p:cNvPr id="12" name="Rectangle 11"/>
          <p:cNvSpPr/>
          <p:nvPr/>
        </p:nvSpPr>
        <p:spPr>
          <a:xfrm>
            <a:off x="1239280" y="2900533"/>
            <a:ext cx="11382893" cy="492443"/>
          </a:xfrm>
          <a:prstGeom prst="rect">
            <a:avLst/>
          </a:prstGeom>
        </p:spPr>
        <p:txBody>
          <a:bodyPr wrap="square">
            <a:spAutoFit/>
          </a:bodyPr>
          <a:lstStyle/>
          <a:p>
            <a:r>
              <a:rPr lang="en-US" sz="2600" dirty="0">
                <a:solidFill>
                  <a:schemeClr val="accent5">
                    <a:lumMod val="50000"/>
                  </a:schemeClr>
                </a:solidFill>
              </a:rPr>
              <a:t>On the trip to Valencia I took lots of photos of the monuments.</a:t>
            </a:r>
          </a:p>
        </p:txBody>
      </p:sp>
      <p:sp>
        <p:nvSpPr>
          <p:cNvPr id="17" name="Rectangle 16"/>
          <p:cNvSpPr/>
          <p:nvPr/>
        </p:nvSpPr>
        <p:spPr>
          <a:xfrm>
            <a:off x="1213331" y="4171185"/>
            <a:ext cx="11985159" cy="492443"/>
          </a:xfrm>
          <a:prstGeom prst="rect">
            <a:avLst/>
          </a:prstGeom>
        </p:spPr>
        <p:txBody>
          <a:bodyPr wrap="square">
            <a:spAutoFit/>
          </a:bodyPr>
          <a:lstStyle/>
          <a:p>
            <a:r>
              <a:rPr lang="en-US" sz="2600" dirty="0">
                <a:solidFill>
                  <a:schemeClr val="accent5">
                    <a:lumMod val="50000"/>
                  </a:schemeClr>
                </a:solidFill>
              </a:rPr>
              <a:t>I looked after my boyfriend yesterday afternoon.</a:t>
            </a:r>
          </a:p>
        </p:txBody>
      </p:sp>
      <p:sp>
        <p:nvSpPr>
          <p:cNvPr id="18" name="Rectangle 17"/>
          <p:cNvSpPr/>
          <p:nvPr/>
        </p:nvSpPr>
        <p:spPr>
          <a:xfrm>
            <a:off x="1040735" y="5538284"/>
            <a:ext cx="10714811" cy="492443"/>
          </a:xfrm>
          <a:prstGeom prst="rect">
            <a:avLst/>
          </a:prstGeom>
        </p:spPr>
        <p:txBody>
          <a:bodyPr wrap="square">
            <a:spAutoFit/>
          </a:bodyPr>
          <a:lstStyle/>
          <a:p>
            <a:r>
              <a:rPr lang="en-US" sz="2600" dirty="0">
                <a:solidFill>
                  <a:schemeClr val="accent5">
                    <a:lumMod val="50000"/>
                  </a:schemeClr>
                </a:solidFill>
              </a:rPr>
              <a:t>Yesterday in the evening I went with my girlfriend to the cinema.</a:t>
            </a:r>
          </a:p>
        </p:txBody>
      </p:sp>
      <p:sp>
        <p:nvSpPr>
          <p:cNvPr id="19" name="Rectangle 18"/>
          <p:cNvSpPr/>
          <p:nvPr/>
        </p:nvSpPr>
        <p:spPr>
          <a:xfrm>
            <a:off x="1213331" y="2473026"/>
            <a:ext cx="11232062" cy="492443"/>
          </a:xfrm>
          <a:prstGeom prst="rect">
            <a:avLst/>
          </a:prstGeom>
        </p:spPr>
        <p:txBody>
          <a:bodyPr wrap="square">
            <a:spAutoFit/>
          </a:bodyPr>
          <a:lstStyle/>
          <a:p>
            <a:r>
              <a:rPr lang="en-US" sz="2600" b="1" dirty="0" err="1">
                <a:solidFill>
                  <a:schemeClr val="accent5">
                    <a:lumMod val="50000"/>
                  </a:schemeClr>
                </a:solidFill>
              </a:rPr>
              <a:t>En</a:t>
            </a:r>
            <a:r>
              <a:rPr lang="en-US" sz="2600" b="1" dirty="0">
                <a:solidFill>
                  <a:schemeClr val="accent5">
                    <a:lumMod val="50000"/>
                  </a:schemeClr>
                </a:solidFill>
              </a:rPr>
              <a:t> el </a:t>
            </a:r>
            <a:r>
              <a:rPr lang="en-US" sz="2600" b="1" dirty="0" err="1">
                <a:solidFill>
                  <a:schemeClr val="accent5">
                    <a:lumMod val="50000"/>
                  </a:schemeClr>
                </a:solidFill>
              </a:rPr>
              <a:t>viaje</a:t>
            </a:r>
            <a:r>
              <a:rPr lang="en-US" sz="2600" b="1" dirty="0">
                <a:solidFill>
                  <a:schemeClr val="accent5">
                    <a:lumMod val="50000"/>
                  </a:schemeClr>
                </a:solidFill>
              </a:rPr>
              <a:t> a Valencia, ________ </a:t>
            </a:r>
            <a:r>
              <a:rPr lang="en-US" sz="2600" b="1" dirty="0" err="1">
                <a:solidFill>
                  <a:schemeClr val="accent5">
                    <a:lumMod val="50000"/>
                  </a:schemeClr>
                </a:solidFill>
              </a:rPr>
              <a:t>muchas</a:t>
            </a:r>
            <a:r>
              <a:rPr lang="en-US" sz="2600" b="1" dirty="0">
                <a:solidFill>
                  <a:schemeClr val="accent5">
                    <a:lumMod val="50000"/>
                  </a:schemeClr>
                </a:solidFill>
              </a:rPr>
              <a:t> </a:t>
            </a:r>
            <a:r>
              <a:rPr lang="en-US" sz="2600" b="1" dirty="0" err="1">
                <a:solidFill>
                  <a:schemeClr val="accent5">
                    <a:lumMod val="50000"/>
                  </a:schemeClr>
                </a:solidFill>
              </a:rPr>
              <a:t>fotos</a:t>
            </a:r>
            <a:r>
              <a:rPr lang="en-US" sz="2600" b="1" dirty="0">
                <a:solidFill>
                  <a:schemeClr val="accent5">
                    <a:lumMod val="50000"/>
                  </a:schemeClr>
                </a:solidFill>
              </a:rPr>
              <a:t> de los </a:t>
            </a:r>
            <a:r>
              <a:rPr lang="en-US" sz="2600" b="1" dirty="0" err="1">
                <a:solidFill>
                  <a:schemeClr val="accent5">
                    <a:lumMod val="50000"/>
                  </a:schemeClr>
                </a:solidFill>
              </a:rPr>
              <a:t>monumentos</a:t>
            </a:r>
            <a:r>
              <a:rPr lang="en-US" sz="2600" dirty="0">
                <a:solidFill>
                  <a:schemeClr val="accent5">
                    <a:lumMod val="50000"/>
                  </a:schemeClr>
                </a:solidFill>
              </a:rPr>
              <a:t>.</a:t>
            </a:r>
          </a:p>
        </p:txBody>
      </p:sp>
      <p:sp>
        <p:nvSpPr>
          <p:cNvPr id="20" name="Rectangle 19"/>
          <p:cNvSpPr/>
          <p:nvPr/>
        </p:nvSpPr>
        <p:spPr>
          <a:xfrm>
            <a:off x="1192404" y="3714956"/>
            <a:ext cx="8000582" cy="492443"/>
          </a:xfrm>
          <a:prstGeom prst="rect">
            <a:avLst/>
          </a:prstGeom>
        </p:spPr>
        <p:txBody>
          <a:bodyPr wrap="square">
            <a:spAutoFit/>
          </a:bodyPr>
          <a:lstStyle/>
          <a:p>
            <a:r>
              <a:rPr lang="en-US" sz="2600" b="1">
                <a:solidFill>
                  <a:schemeClr val="accent5">
                    <a:lumMod val="50000"/>
                  </a:schemeClr>
                </a:solidFill>
              </a:rPr>
              <a:t>_______ a mi novio ayer por la tarde.</a:t>
            </a:r>
            <a:endParaRPr lang="en-US" sz="2600" b="1" dirty="0">
              <a:solidFill>
                <a:schemeClr val="accent5">
                  <a:lumMod val="50000"/>
                </a:schemeClr>
              </a:solidFill>
            </a:endParaRPr>
          </a:p>
        </p:txBody>
      </p:sp>
      <p:sp>
        <p:nvSpPr>
          <p:cNvPr id="21" name="Rectangle 20"/>
          <p:cNvSpPr/>
          <p:nvPr/>
        </p:nvSpPr>
        <p:spPr>
          <a:xfrm>
            <a:off x="1062883" y="5081628"/>
            <a:ext cx="10250266" cy="492443"/>
          </a:xfrm>
          <a:prstGeom prst="rect">
            <a:avLst/>
          </a:prstGeom>
        </p:spPr>
        <p:txBody>
          <a:bodyPr wrap="square">
            <a:spAutoFit/>
          </a:bodyPr>
          <a:lstStyle/>
          <a:p>
            <a:r>
              <a:rPr lang="en-US" sz="2600" b="1">
                <a:solidFill>
                  <a:schemeClr val="accent5">
                    <a:lumMod val="50000"/>
                  </a:schemeClr>
                </a:solidFill>
              </a:rPr>
              <a:t>Ayer por la noche ____________  a mi novia al cine.</a:t>
            </a:r>
            <a:endParaRPr lang="en-US" sz="2600" b="1" dirty="0">
              <a:solidFill>
                <a:schemeClr val="accent5">
                  <a:lumMod val="50000"/>
                </a:schemeClr>
              </a:solidFill>
            </a:endParaRPr>
          </a:p>
        </p:txBody>
      </p:sp>
      <p:sp>
        <p:nvSpPr>
          <p:cNvPr id="22" name="Rectangle 21"/>
          <p:cNvSpPr/>
          <p:nvPr/>
        </p:nvSpPr>
        <p:spPr>
          <a:xfrm>
            <a:off x="1239280" y="1045029"/>
            <a:ext cx="8725466" cy="492443"/>
          </a:xfrm>
          <a:prstGeom prst="rect">
            <a:avLst/>
          </a:prstGeom>
        </p:spPr>
        <p:txBody>
          <a:bodyPr wrap="none">
            <a:spAutoFit/>
          </a:bodyPr>
          <a:lstStyle/>
          <a:p>
            <a:r>
              <a:rPr lang="en-US" sz="2600" b="1" dirty="0">
                <a:solidFill>
                  <a:schemeClr val="accent5">
                    <a:lumMod val="50000"/>
                  </a:schemeClr>
                </a:solidFill>
              </a:rPr>
              <a:t>__________ a mi primo </a:t>
            </a:r>
            <a:r>
              <a:rPr lang="en-US" sz="2600" b="1" dirty="0" err="1">
                <a:solidFill>
                  <a:schemeClr val="accent5">
                    <a:lumMod val="50000"/>
                  </a:schemeClr>
                </a:solidFill>
              </a:rPr>
              <a:t>porque</a:t>
            </a:r>
            <a:r>
              <a:rPr lang="en-US" sz="2600" b="1" dirty="0">
                <a:solidFill>
                  <a:schemeClr val="accent5">
                    <a:lumMod val="50000"/>
                  </a:schemeClr>
                </a:solidFill>
              </a:rPr>
              <a:t> </a:t>
            </a:r>
            <a:r>
              <a:rPr lang="en-US" sz="2600" b="1" dirty="0" err="1">
                <a:solidFill>
                  <a:schemeClr val="accent5">
                    <a:lumMod val="50000"/>
                  </a:schemeClr>
                </a:solidFill>
              </a:rPr>
              <a:t>olvidó</a:t>
            </a:r>
            <a:r>
              <a:rPr lang="en-US" sz="2600" b="1" dirty="0">
                <a:solidFill>
                  <a:schemeClr val="accent5">
                    <a:lumMod val="50000"/>
                  </a:schemeClr>
                </a:solidFill>
              </a:rPr>
              <a:t> mi </a:t>
            </a:r>
            <a:r>
              <a:rPr lang="en-US" sz="2600" b="1" dirty="0" err="1">
                <a:solidFill>
                  <a:schemeClr val="accent5">
                    <a:lumMod val="50000"/>
                  </a:schemeClr>
                </a:solidFill>
              </a:rPr>
              <a:t>cumpleaños</a:t>
            </a:r>
            <a:r>
              <a:rPr lang="en-US" sz="2600" b="1" dirty="0">
                <a:solidFill>
                  <a:schemeClr val="accent5">
                    <a:lumMod val="50000"/>
                  </a:schemeClr>
                </a:solidFill>
              </a:rPr>
              <a:t>.</a:t>
            </a:r>
          </a:p>
        </p:txBody>
      </p:sp>
      <p:pic>
        <p:nvPicPr>
          <p:cNvPr id="23" name="Picture 2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333024" y="778159"/>
            <a:ext cx="905194" cy="905194"/>
          </a:xfrm>
          <a:prstGeom prst="rect">
            <a:avLst/>
          </a:prstGeom>
        </p:spPr>
      </p:pic>
      <p:sp>
        <p:nvSpPr>
          <p:cNvPr id="2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escuchar / 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36546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2" grpId="0"/>
      <p:bldP spid="12"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473" y="240650"/>
            <a:ext cx="9505211" cy="1002591"/>
          </a:xfrm>
        </p:spPr>
        <p:txBody>
          <a:bodyPr>
            <a:normAutofit fontScale="90000"/>
          </a:bodyPr>
          <a:lstStyle/>
          <a:p>
            <a:r>
              <a:rPr lang="en-US" sz="2800" b="1"/>
              <a:t>Daniel describe unas cosas del pasado.</a:t>
            </a:r>
            <a:br>
              <a:rPr lang="en-US" sz="2800" b="1"/>
            </a:br>
            <a:r>
              <a:rPr lang="en-US" sz="2800" b="1"/>
              <a:t>Escucha y escribe la frase. ¿El verbo termina en ‘é’ o ‘qué’?</a:t>
            </a:r>
            <a:endParaRPr lang="en-GB" sz="2800" b="1" dirty="0">
              <a:solidFill>
                <a:srgbClr val="EE6000"/>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3" name="TextBox 2"/>
          <p:cNvSpPr txBox="1"/>
          <p:nvPr/>
        </p:nvSpPr>
        <p:spPr>
          <a:xfrm>
            <a:off x="1104019" y="1354542"/>
            <a:ext cx="9419230" cy="492443"/>
          </a:xfrm>
          <a:prstGeom prst="rect">
            <a:avLst/>
          </a:prstGeom>
          <a:noFill/>
        </p:spPr>
        <p:txBody>
          <a:bodyPr wrap="square" rtlCol="0">
            <a:spAutoFit/>
          </a:bodyPr>
          <a:lstStyle/>
          <a:p>
            <a:r>
              <a:rPr lang="en-US" sz="2600" b="1" dirty="0" err="1">
                <a:solidFill>
                  <a:schemeClr val="accent5">
                    <a:lumMod val="50000"/>
                  </a:schemeClr>
                </a:solidFill>
              </a:rPr>
              <a:t>Quit</a:t>
            </a:r>
            <a:r>
              <a:rPr lang="en-US" sz="2600" b="1" dirty="0" err="1">
                <a:solidFill>
                  <a:srgbClr val="E25B00"/>
                </a:solidFill>
              </a:rPr>
              <a:t>é</a:t>
            </a:r>
            <a:r>
              <a:rPr lang="en-US" sz="2600" b="1" dirty="0">
                <a:solidFill>
                  <a:schemeClr val="accent5">
                    <a:lumMod val="50000"/>
                  </a:schemeClr>
                </a:solidFill>
              </a:rPr>
              <a:t> la </a:t>
            </a:r>
            <a:r>
              <a:rPr lang="en-US" sz="2600" b="1" dirty="0" err="1">
                <a:solidFill>
                  <a:schemeClr val="accent5">
                    <a:lumMod val="50000"/>
                  </a:schemeClr>
                </a:solidFill>
              </a:rPr>
              <a:t>caja</a:t>
            </a:r>
            <a:r>
              <a:rPr lang="en-US" sz="2600" b="1" dirty="0">
                <a:solidFill>
                  <a:schemeClr val="accent5">
                    <a:lumMod val="50000"/>
                  </a:schemeClr>
                </a:solidFill>
              </a:rPr>
              <a:t> de </a:t>
            </a:r>
            <a:r>
              <a:rPr lang="en-US" sz="2600" b="1" dirty="0" err="1">
                <a:solidFill>
                  <a:schemeClr val="accent5">
                    <a:lumMod val="50000"/>
                  </a:schemeClr>
                </a:solidFill>
              </a:rPr>
              <a:t>fotos</a:t>
            </a:r>
            <a:r>
              <a:rPr lang="en-US" sz="2600" b="1" dirty="0">
                <a:solidFill>
                  <a:schemeClr val="accent5">
                    <a:lumMod val="50000"/>
                  </a:schemeClr>
                </a:solidFill>
              </a:rPr>
              <a:t> de la mesa.</a:t>
            </a:r>
            <a:endParaRPr lang="en-US" sz="2600" dirty="0">
              <a:solidFill>
                <a:schemeClr val="accent5">
                  <a:lumMod val="50000"/>
                </a:schemeClr>
              </a:solidFill>
            </a:endParaRPr>
          </a:p>
        </p:txBody>
      </p:sp>
      <p:sp>
        <p:nvSpPr>
          <p:cNvPr id="24" name="TextBox 23"/>
          <p:cNvSpPr txBox="1"/>
          <p:nvPr/>
        </p:nvSpPr>
        <p:spPr>
          <a:xfrm>
            <a:off x="1155916" y="2591875"/>
            <a:ext cx="10772227" cy="492443"/>
          </a:xfrm>
          <a:prstGeom prst="rect">
            <a:avLst/>
          </a:prstGeom>
          <a:noFill/>
        </p:spPr>
        <p:txBody>
          <a:bodyPr wrap="square" rtlCol="0">
            <a:spAutoFit/>
          </a:bodyPr>
          <a:lstStyle/>
          <a:p>
            <a:r>
              <a:rPr lang="en-US" sz="2600" b="1" dirty="0">
                <a:solidFill>
                  <a:schemeClr val="accent5">
                    <a:lumMod val="50000"/>
                  </a:schemeClr>
                </a:solidFill>
              </a:rPr>
              <a:t>La </a:t>
            </a:r>
            <a:r>
              <a:rPr lang="en-US" sz="2600" b="1" dirty="0" err="1">
                <a:solidFill>
                  <a:schemeClr val="accent5">
                    <a:lumMod val="50000"/>
                  </a:schemeClr>
                </a:solidFill>
              </a:rPr>
              <a:t>semana</a:t>
            </a:r>
            <a:r>
              <a:rPr lang="en-US" sz="2600" b="1" dirty="0">
                <a:solidFill>
                  <a:schemeClr val="accent5">
                    <a:lumMod val="50000"/>
                  </a:schemeClr>
                </a:solidFill>
              </a:rPr>
              <a:t> </a:t>
            </a:r>
            <a:r>
              <a:rPr lang="en-US" sz="2600" b="1" dirty="0" err="1">
                <a:solidFill>
                  <a:schemeClr val="accent5">
                    <a:lumMod val="50000"/>
                  </a:schemeClr>
                </a:solidFill>
              </a:rPr>
              <a:t>pasada</a:t>
            </a:r>
            <a:r>
              <a:rPr lang="en-US" sz="2600" b="1" dirty="0">
                <a:solidFill>
                  <a:schemeClr val="accent5">
                    <a:lumMod val="50000"/>
                  </a:schemeClr>
                </a:solidFill>
              </a:rPr>
              <a:t> </a:t>
            </a:r>
            <a:r>
              <a:rPr lang="en-US" sz="2600" b="1" dirty="0" err="1">
                <a:solidFill>
                  <a:schemeClr val="accent5">
                    <a:lumMod val="50000"/>
                  </a:schemeClr>
                </a:solidFill>
              </a:rPr>
              <a:t>publi</a:t>
            </a:r>
            <a:r>
              <a:rPr lang="en-US" sz="2600" b="1" dirty="0" err="1">
                <a:solidFill>
                  <a:srgbClr val="E25B00"/>
                </a:solidFill>
              </a:rPr>
              <a:t>qué</a:t>
            </a:r>
            <a:r>
              <a:rPr lang="en-US" sz="2600" b="1" dirty="0">
                <a:solidFill>
                  <a:schemeClr val="accent5">
                    <a:lumMod val="50000"/>
                  </a:schemeClr>
                </a:solidFill>
              </a:rPr>
              <a:t> un </a:t>
            </a:r>
            <a:r>
              <a:rPr lang="en-US" sz="2600" b="1" dirty="0" err="1">
                <a:solidFill>
                  <a:schemeClr val="accent5">
                    <a:lumMod val="50000"/>
                  </a:schemeClr>
                </a:solidFill>
              </a:rPr>
              <a:t>artículo</a:t>
            </a:r>
            <a:r>
              <a:rPr lang="en-US" sz="2600" b="1" dirty="0">
                <a:solidFill>
                  <a:schemeClr val="accent5">
                    <a:lumMod val="50000"/>
                  </a:schemeClr>
                </a:solidFill>
              </a:rPr>
              <a:t> en el </a:t>
            </a:r>
            <a:r>
              <a:rPr lang="en-US" sz="2600" b="1" dirty="0" err="1">
                <a:solidFill>
                  <a:schemeClr val="accent5">
                    <a:lumMod val="50000"/>
                  </a:schemeClr>
                </a:solidFill>
              </a:rPr>
              <a:t>periódico</a:t>
            </a:r>
            <a:r>
              <a:rPr lang="en-US" sz="2600" b="1" dirty="0">
                <a:solidFill>
                  <a:schemeClr val="accent5">
                    <a:lumMod val="50000"/>
                  </a:schemeClr>
                </a:solidFill>
              </a:rPr>
              <a:t> local.</a:t>
            </a:r>
          </a:p>
        </p:txBody>
      </p:sp>
      <p:sp>
        <p:nvSpPr>
          <p:cNvPr id="25" name="TextBox 24"/>
          <p:cNvSpPr txBox="1"/>
          <p:nvPr/>
        </p:nvSpPr>
        <p:spPr>
          <a:xfrm>
            <a:off x="1104019" y="3912075"/>
            <a:ext cx="7895856" cy="492443"/>
          </a:xfrm>
          <a:prstGeom prst="rect">
            <a:avLst/>
          </a:prstGeom>
          <a:noFill/>
        </p:spPr>
        <p:txBody>
          <a:bodyPr wrap="square" rtlCol="0">
            <a:spAutoFit/>
          </a:bodyPr>
          <a:lstStyle/>
          <a:p>
            <a:r>
              <a:rPr lang="en-US" sz="2600" b="1" dirty="0">
                <a:solidFill>
                  <a:schemeClr val="accent5">
                    <a:lumMod val="50000"/>
                  </a:schemeClr>
                </a:solidFill>
              </a:rPr>
              <a:t>Ayer </a:t>
            </a:r>
            <a:r>
              <a:rPr lang="en-US" sz="2600" b="1" dirty="0" err="1">
                <a:solidFill>
                  <a:schemeClr val="accent5">
                    <a:lumMod val="50000"/>
                  </a:schemeClr>
                </a:solidFill>
              </a:rPr>
              <a:t>bus</a:t>
            </a:r>
            <a:r>
              <a:rPr lang="en-US" sz="2600" b="1" dirty="0" err="1">
                <a:solidFill>
                  <a:srgbClr val="E25B00"/>
                </a:solidFill>
              </a:rPr>
              <a:t>qué</a:t>
            </a:r>
            <a:r>
              <a:rPr lang="en-US" sz="2600" b="1" dirty="0">
                <a:solidFill>
                  <a:schemeClr val="accent5">
                    <a:lumMod val="50000"/>
                  </a:schemeClr>
                </a:solidFill>
              </a:rPr>
              <a:t> mi </a:t>
            </a:r>
            <a:r>
              <a:rPr lang="en-US" sz="2600" b="1" dirty="0" err="1">
                <a:solidFill>
                  <a:schemeClr val="accent5">
                    <a:lumMod val="50000"/>
                  </a:schemeClr>
                </a:solidFill>
              </a:rPr>
              <a:t>reloj</a:t>
            </a:r>
            <a:r>
              <a:rPr lang="en-US" sz="2600" b="1" dirty="0">
                <a:solidFill>
                  <a:schemeClr val="accent5">
                    <a:lumMod val="50000"/>
                  </a:schemeClr>
                </a:solidFill>
              </a:rPr>
              <a:t> en el </a:t>
            </a:r>
            <a:r>
              <a:rPr lang="en-US" sz="2600" b="1" dirty="0" err="1">
                <a:solidFill>
                  <a:schemeClr val="accent5">
                    <a:lumMod val="50000"/>
                  </a:schemeClr>
                </a:solidFill>
              </a:rPr>
              <a:t>parque</a:t>
            </a:r>
            <a:r>
              <a:rPr lang="en-US" sz="2600" b="1" dirty="0">
                <a:solidFill>
                  <a:schemeClr val="accent5">
                    <a:lumMod val="50000"/>
                  </a:schemeClr>
                </a:solidFill>
              </a:rPr>
              <a:t>.</a:t>
            </a:r>
          </a:p>
        </p:txBody>
      </p:sp>
      <p:sp>
        <p:nvSpPr>
          <p:cNvPr id="26" name="TextBox 25"/>
          <p:cNvSpPr txBox="1"/>
          <p:nvPr/>
        </p:nvSpPr>
        <p:spPr>
          <a:xfrm>
            <a:off x="1155916" y="5170893"/>
            <a:ext cx="8293092" cy="492443"/>
          </a:xfrm>
          <a:prstGeom prst="rect">
            <a:avLst/>
          </a:prstGeom>
          <a:noFill/>
        </p:spPr>
        <p:txBody>
          <a:bodyPr wrap="square" rtlCol="0">
            <a:spAutoFit/>
          </a:bodyPr>
          <a:lstStyle/>
          <a:p>
            <a:r>
              <a:rPr lang="en-US" sz="2600" b="1" dirty="0">
                <a:solidFill>
                  <a:schemeClr val="accent5">
                    <a:lumMod val="50000"/>
                  </a:schemeClr>
                </a:solidFill>
              </a:rPr>
              <a:t>El </a:t>
            </a:r>
            <a:r>
              <a:rPr lang="en-US" sz="2600" b="1" dirty="0" err="1">
                <a:solidFill>
                  <a:schemeClr val="accent5">
                    <a:lumMod val="50000"/>
                  </a:schemeClr>
                </a:solidFill>
              </a:rPr>
              <a:t>año</a:t>
            </a:r>
            <a:r>
              <a:rPr lang="en-US" sz="2600" b="1" dirty="0">
                <a:solidFill>
                  <a:schemeClr val="accent5">
                    <a:lumMod val="50000"/>
                  </a:schemeClr>
                </a:solidFill>
              </a:rPr>
              <a:t> </a:t>
            </a:r>
            <a:r>
              <a:rPr lang="en-US" sz="2600" b="1" dirty="0" err="1">
                <a:solidFill>
                  <a:schemeClr val="accent5">
                    <a:lumMod val="50000"/>
                  </a:schemeClr>
                </a:solidFill>
              </a:rPr>
              <a:t>pasado</a:t>
            </a:r>
            <a:r>
              <a:rPr lang="en-US" sz="2600" b="1" dirty="0">
                <a:solidFill>
                  <a:schemeClr val="accent5">
                    <a:lumMod val="50000"/>
                  </a:schemeClr>
                </a:solidFill>
              </a:rPr>
              <a:t> le </a:t>
            </a:r>
            <a:r>
              <a:rPr lang="en-US" sz="2600" b="1" dirty="0" err="1">
                <a:solidFill>
                  <a:schemeClr val="accent5">
                    <a:lumMod val="50000"/>
                  </a:schemeClr>
                </a:solidFill>
              </a:rPr>
              <a:t>regal</a:t>
            </a:r>
            <a:r>
              <a:rPr lang="en-US" sz="2600" b="1" dirty="0" err="1">
                <a:solidFill>
                  <a:srgbClr val="E25B00"/>
                </a:solidFill>
              </a:rPr>
              <a:t>é</a:t>
            </a:r>
            <a:r>
              <a:rPr lang="en-US" sz="2600" b="1" dirty="0">
                <a:solidFill>
                  <a:schemeClr val="accent5">
                    <a:lumMod val="50000"/>
                  </a:schemeClr>
                </a:solidFill>
              </a:rPr>
              <a:t> un </a:t>
            </a:r>
            <a:r>
              <a:rPr lang="en-US" sz="2600" b="1" dirty="0" err="1">
                <a:solidFill>
                  <a:schemeClr val="accent5">
                    <a:lumMod val="50000"/>
                  </a:schemeClr>
                </a:solidFill>
              </a:rPr>
              <a:t>vestido</a:t>
            </a:r>
            <a:r>
              <a:rPr lang="en-US" sz="2600" b="1" dirty="0">
                <a:solidFill>
                  <a:schemeClr val="accent5">
                    <a:lumMod val="50000"/>
                  </a:schemeClr>
                </a:solidFill>
              </a:rPr>
              <a:t>.</a:t>
            </a:r>
          </a:p>
        </p:txBody>
      </p:sp>
      <p:sp>
        <p:nvSpPr>
          <p:cNvPr id="13" name="TextBox 12"/>
          <p:cNvSpPr txBox="1"/>
          <p:nvPr/>
        </p:nvSpPr>
        <p:spPr>
          <a:xfrm>
            <a:off x="11196525" y="706379"/>
            <a:ext cx="995475" cy="461665"/>
          </a:xfrm>
          <a:prstGeom prst="rect">
            <a:avLst/>
          </a:prstGeom>
          <a:noFill/>
        </p:spPr>
        <p:txBody>
          <a:bodyPr wrap="square" rtlCol="0">
            <a:spAutoFit/>
          </a:bodyPr>
          <a:lstStyle/>
          <a:p>
            <a:pPr algn="l"/>
            <a:r>
              <a:rPr lang="en-GB" sz="2400">
                <a:solidFill>
                  <a:schemeClr val="accent5">
                    <a:lumMod val="50000"/>
                  </a:schemeClr>
                </a:solidFill>
              </a:rPr>
              <a:t>[1/2]</a:t>
            </a:r>
            <a:endParaRPr lang="en-GB" sz="2400" dirty="0">
              <a:solidFill>
                <a:schemeClr val="accent5">
                  <a:lumMod val="50000"/>
                </a:schemeClr>
              </a:solidFill>
            </a:endParaRP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74501" y="798096"/>
            <a:ext cx="1004959" cy="1004959"/>
          </a:xfrm>
          <a:prstGeom prst="rect">
            <a:avLst/>
          </a:prstGeom>
        </p:spPr>
      </p:pic>
      <p:sp>
        <p:nvSpPr>
          <p:cNvPr id="5" name="Rectangle 4"/>
          <p:cNvSpPr/>
          <p:nvPr/>
        </p:nvSpPr>
        <p:spPr>
          <a:xfrm>
            <a:off x="1104019" y="1803055"/>
            <a:ext cx="7566578" cy="492443"/>
          </a:xfrm>
          <a:prstGeom prst="rect">
            <a:avLst/>
          </a:prstGeom>
        </p:spPr>
        <p:txBody>
          <a:bodyPr wrap="square">
            <a:spAutoFit/>
          </a:bodyPr>
          <a:lstStyle/>
          <a:p>
            <a:r>
              <a:rPr lang="en-US" sz="2600">
                <a:solidFill>
                  <a:schemeClr val="accent5">
                    <a:lumMod val="50000"/>
                  </a:schemeClr>
                </a:solidFill>
              </a:rPr>
              <a:t>I removed the box of photos from the table.</a:t>
            </a:r>
            <a:endParaRPr lang="en-US" sz="2600" dirty="0">
              <a:solidFill>
                <a:schemeClr val="accent5">
                  <a:lumMod val="50000"/>
                </a:schemeClr>
              </a:solidFill>
            </a:endParaRPr>
          </a:p>
        </p:txBody>
      </p:sp>
      <p:sp>
        <p:nvSpPr>
          <p:cNvPr id="7" name="Rectangle 6"/>
          <p:cNvSpPr/>
          <p:nvPr/>
        </p:nvSpPr>
        <p:spPr>
          <a:xfrm>
            <a:off x="1155916" y="3058980"/>
            <a:ext cx="9921787" cy="492443"/>
          </a:xfrm>
          <a:prstGeom prst="rect">
            <a:avLst/>
          </a:prstGeom>
        </p:spPr>
        <p:txBody>
          <a:bodyPr wrap="square">
            <a:spAutoFit/>
          </a:bodyPr>
          <a:lstStyle/>
          <a:p>
            <a:r>
              <a:rPr lang="en-US" sz="2600">
                <a:solidFill>
                  <a:schemeClr val="accent5">
                    <a:lumMod val="50000"/>
                  </a:schemeClr>
                </a:solidFill>
              </a:rPr>
              <a:t>Last week I published an article in the local newspaper.</a:t>
            </a:r>
            <a:endParaRPr lang="en-US" sz="2600" dirty="0">
              <a:solidFill>
                <a:schemeClr val="accent5">
                  <a:lumMod val="50000"/>
                </a:schemeClr>
              </a:solidFill>
            </a:endParaRPr>
          </a:p>
        </p:txBody>
      </p:sp>
      <p:sp>
        <p:nvSpPr>
          <p:cNvPr id="8" name="Rectangle 7"/>
          <p:cNvSpPr/>
          <p:nvPr/>
        </p:nvSpPr>
        <p:spPr>
          <a:xfrm>
            <a:off x="1104019" y="4370889"/>
            <a:ext cx="7297190" cy="492443"/>
          </a:xfrm>
          <a:prstGeom prst="rect">
            <a:avLst/>
          </a:prstGeom>
        </p:spPr>
        <p:txBody>
          <a:bodyPr wrap="none">
            <a:spAutoFit/>
          </a:bodyPr>
          <a:lstStyle/>
          <a:p>
            <a:r>
              <a:rPr lang="en-US" sz="2600" dirty="0">
                <a:solidFill>
                  <a:schemeClr val="accent5">
                    <a:lumMod val="50000"/>
                  </a:schemeClr>
                </a:solidFill>
              </a:rPr>
              <a:t>Yesterday I looked for my watch in the park.</a:t>
            </a:r>
            <a:endParaRPr lang="en-GB" sz="2600" dirty="0"/>
          </a:p>
        </p:txBody>
      </p:sp>
      <p:sp>
        <p:nvSpPr>
          <p:cNvPr id="9" name="Rectangle 8"/>
          <p:cNvSpPr/>
          <p:nvPr/>
        </p:nvSpPr>
        <p:spPr>
          <a:xfrm>
            <a:off x="1155916" y="5609417"/>
            <a:ext cx="5719836" cy="492443"/>
          </a:xfrm>
          <a:prstGeom prst="rect">
            <a:avLst/>
          </a:prstGeom>
        </p:spPr>
        <p:txBody>
          <a:bodyPr wrap="none">
            <a:spAutoFit/>
          </a:bodyPr>
          <a:lstStyle/>
          <a:p>
            <a:r>
              <a:rPr lang="en-US" sz="2600" dirty="0">
                <a:solidFill>
                  <a:schemeClr val="accent5">
                    <a:lumMod val="50000"/>
                  </a:schemeClr>
                </a:solidFill>
              </a:rPr>
              <a:t>Last year I gave him/her/it a dress.</a:t>
            </a:r>
          </a:p>
        </p:txBody>
      </p:sp>
      <p:sp>
        <p:nvSpPr>
          <p:cNvPr id="18" name="Action Button: Custom 16">
            <a:hlinkClick r:id="" action="ppaction://noaction" highlightClick="1">
              <a:snd r:embed="rId4" name="El an%CC%83o pasado le regale%CC%81 un vestido.wav"/>
            </a:hlinkClick>
            <a:extLst>
              <a:ext uri="{FF2B5EF4-FFF2-40B4-BE49-F238E27FC236}">
                <a16:creationId xmlns:a16="http://schemas.microsoft.com/office/drawing/2014/main" id="{7672829A-3EBC-0C46-ADC8-537CD393DF99}"/>
              </a:ext>
            </a:extLst>
          </p:cNvPr>
          <p:cNvSpPr/>
          <p:nvPr/>
        </p:nvSpPr>
        <p:spPr>
          <a:xfrm>
            <a:off x="250142" y="5207280"/>
            <a:ext cx="706008" cy="61580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Action Button: Custom 16">
            <a:hlinkClick r:id="" action="ppaction://noaction" highlightClick="1">
              <a:snd r:embed="rId5" name="Ayer busque%CC%81 mi reloj en el parque.wav"/>
            </a:hlinkClick>
            <a:extLst>
              <a:ext uri="{FF2B5EF4-FFF2-40B4-BE49-F238E27FC236}">
                <a16:creationId xmlns:a16="http://schemas.microsoft.com/office/drawing/2014/main" id="{7B1A047E-86E9-164F-BAF0-FF2642EC5A21}"/>
              </a:ext>
            </a:extLst>
          </p:cNvPr>
          <p:cNvSpPr/>
          <p:nvPr/>
        </p:nvSpPr>
        <p:spPr>
          <a:xfrm>
            <a:off x="250142" y="4011850"/>
            <a:ext cx="706008" cy="61580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Action Button: Custom 16">
            <a:hlinkClick r:id="" action="ppaction://noaction" highlightClick="1">
              <a:snd r:embed="rId6" name="La semana pasada publique%CC%81 un arti%CC%81culo en el perio%CC%81dico local.wav"/>
            </a:hlinkClick>
            <a:extLst>
              <a:ext uri="{FF2B5EF4-FFF2-40B4-BE49-F238E27FC236}">
                <a16:creationId xmlns:a16="http://schemas.microsoft.com/office/drawing/2014/main" id="{65FB8B07-393E-A74C-86E2-03FE42FAAB12}"/>
              </a:ext>
            </a:extLst>
          </p:cNvPr>
          <p:cNvSpPr/>
          <p:nvPr/>
        </p:nvSpPr>
        <p:spPr>
          <a:xfrm>
            <a:off x="268420" y="2753542"/>
            <a:ext cx="706008" cy="61580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Action Button: Custom 16">
            <a:hlinkClick r:id="" action="ppaction://noaction" highlightClick="1">
              <a:snd r:embed="rId7" name="Quite%CC%81 la caja de fotos de la mesa.wav"/>
            </a:hlinkClick>
            <a:extLst>
              <a:ext uri="{FF2B5EF4-FFF2-40B4-BE49-F238E27FC236}">
                <a16:creationId xmlns:a16="http://schemas.microsoft.com/office/drawing/2014/main" id="{EDBDFA13-A4B3-0B4F-8BC9-1911E6DFA132}"/>
              </a:ext>
            </a:extLst>
          </p:cNvPr>
          <p:cNvSpPr/>
          <p:nvPr/>
        </p:nvSpPr>
        <p:spPr>
          <a:xfrm>
            <a:off x="268420" y="1501013"/>
            <a:ext cx="706008" cy="61580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1285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39491" y="1148887"/>
            <a:ext cx="9213650" cy="492443"/>
          </a:xfrm>
          <a:prstGeom prst="rect">
            <a:avLst/>
          </a:prstGeom>
          <a:noFill/>
        </p:spPr>
        <p:txBody>
          <a:bodyPr wrap="square" rtlCol="0">
            <a:spAutoFit/>
          </a:bodyPr>
          <a:lstStyle/>
          <a:p>
            <a:r>
              <a:rPr lang="en-US" sz="2600" b="1" dirty="0" err="1">
                <a:solidFill>
                  <a:schemeClr val="accent5">
                    <a:lumMod val="50000"/>
                  </a:schemeClr>
                </a:solidFill>
              </a:rPr>
              <a:t>Critiqué</a:t>
            </a:r>
            <a:r>
              <a:rPr lang="en-US" sz="2600" b="1" dirty="0">
                <a:solidFill>
                  <a:schemeClr val="accent5">
                    <a:lumMod val="50000"/>
                  </a:schemeClr>
                </a:solidFill>
              </a:rPr>
              <a:t> a mi primo </a:t>
            </a:r>
            <a:r>
              <a:rPr lang="en-US" sz="2600" b="1" dirty="0" err="1">
                <a:solidFill>
                  <a:schemeClr val="accent5">
                    <a:lumMod val="50000"/>
                  </a:schemeClr>
                </a:solidFill>
              </a:rPr>
              <a:t>porque</a:t>
            </a:r>
            <a:r>
              <a:rPr lang="en-US" sz="2600" b="1" dirty="0">
                <a:solidFill>
                  <a:schemeClr val="accent5">
                    <a:lumMod val="50000"/>
                  </a:schemeClr>
                </a:solidFill>
              </a:rPr>
              <a:t> </a:t>
            </a:r>
            <a:r>
              <a:rPr lang="en-US" sz="2600" b="1" dirty="0" err="1">
                <a:solidFill>
                  <a:schemeClr val="accent5">
                    <a:lumMod val="50000"/>
                  </a:schemeClr>
                </a:solidFill>
              </a:rPr>
              <a:t>olvidó</a:t>
            </a:r>
            <a:r>
              <a:rPr lang="en-US" sz="2600" b="1" dirty="0">
                <a:solidFill>
                  <a:schemeClr val="accent5">
                    <a:lumMod val="50000"/>
                  </a:schemeClr>
                </a:solidFill>
              </a:rPr>
              <a:t> mi </a:t>
            </a:r>
            <a:r>
              <a:rPr lang="en-US" sz="2600" b="1" dirty="0" err="1">
                <a:solidFill>
                  <a:schemeClr val="accent5">
                    <a:lumMod val="50000"/>
                  </a:schemeClr>
                </a:solidFill>
              </a:rPr>
              <a:t>cumpleaños</a:t>
            </a:r>
            <a:r>
              <a:rPr lang="en-US" sz="2600" b="1" dirty="0">
                <a:solidFill>
                  <a:schemeClr val="accent5">
                    <a:lumMod val="50000"/>
                  </a:schemeClr>
                </a:solidFill>
              </a:rPr>
              <a:t>.</a:t>
            </a:r>
          </a:p>
        </p:txBody>
      </p:sp>
      <p:sp>
        <p:nvSpPr>
          <p:cNvPr id="5" name="TextBox 4"/>
          <p:cNvSpPr txBox="1"/>
          <p:nvPr/>
        </p:nvSpPr>
        <p:spPr>
          <a:xfrm>
            <a:off x="1139491" y="2399117"/>
            <a:ext cx="11287577" cy="492443"/>
          </a:xfrm>
          <a:prstGeom prst="rect">
            <a:avLst/>
          </a:prstGeom>
          <a:noFill/>
        </p:spPr>
        <p:txBody>
          <a:bodyPr wrap="square" rtlCol="0">
            <a:spAutoFit/>
          </a:bodyPr>
          <a:lstStyle/>
          <a:p>
            <a:r>
              <a:rPr lang="en-US" sz="2600" b="1" dirty="0">
                <a:solidFill>
                  <a:schemeClr val="accent5">
                    <a:lumMod val="50000"/>
                  </a:schemeClr>
                </a:solidFill>
              </a:rPr>
              <a:t>En el </a:t>
            </a:r>
            <a:r>
              <a:rPr lang="en-US" sz="2600" b="1" dirty="0" err="1">
                <a:solidFill>
                  <a:schemeClr val="accent5">
                    <a:lumMod val="50000"/>
                  </a:schemeClr>
                </a:solidFill>
              </a:rPr>
              <a:t>viaje</a:t>
            </a:r>
            <a:r>
              <a:rPr lang="en-US" sz="2600" b="1" dirty="0">
                <a:solidFill>
                  <a:schemeClr val="accent5">
                    <a:lumMod val="50000"/>
                  </a:schemeClr>
                </a:solidFill>
              </a:rPr>
              <a:t> a Valencia, </a:t>
            </a:r>
            <a:r>
              <a:rPr lang="en-US" sz="2600" b="1" dirty="0" err="1">
                <a:solidFill>
                  <a:schemeClr val="accent5">
                    <a:lumMod val="50000"/>
                  </a:schemeClr>
                </a:solidFill>
              </a:rPr>
              <a:t>saqué</a:t>
            </a:r>
            <a:r>
              <a:rPr lang="en-US" sz="2600" b="1" dirty="0">
                <a:solidFill>
                  <a:schemeClr val="accent5">
                    <a:lumMod val="50000"/>
                  </a:schemeClr>
                </a:solidFill>
              </a:rPr>
              <a:t> </a:t>
            </a:r>
            <a:r>
              <a:rPr lang="en-US" sz="2600" b="1" dirty="0" err="1">
                <a:solidFill>
                  <a:schemeClr val="accent5">
                    <a:lumMod val="50000"/>
                  </a:schemeClr>
                </a:solidFill>
              </a:rPr>
              <a:t>muchas</a:t>
            </a:r>
            <a:r>
              <a:rPr lang="en-US" sz="2600" b="1" dirty="0">
                <a:solidFill>
                  <a:schemeClr val="accent5">
                    <a:lumMod val="50000"/>
                  </a:schemeClr>
                </a:solidFill>
              </a:rPr>
              <a:t> </a:t>
            </a:r>
            <a:r>
              <a:rPr lang="en-US" sz="2600" b="1" dirty="0" err="1">
                <a:solidFill>
                  <a:schemeClr val="accent5">
                    <a:lumMod val="50000"/>
                  </a:schemeClr>
                </a:solidFill>
              </a:rPr>
              <a:t>fotos</a:t>
            </a:r>
            <a:r>
              <a:rPr lang="en-US" sz="2600" b="1" dirty="0">
                <a:solidFill>
                  <a:schemeClr val="accent5">
                    <a:lumMod val="50000"/>
                  </a:schemeClr>
                </a:solidFill>
              </a:rPr>
              <a:t> de los </a:t>
            </a:r>
            <a:r>
              <a:rPr lang="en-US" sz="2600" b="1" dirty="0" err="1">
                <a:solidFill>
                  <a:schemeClr val="accent5">
                    <a:lumMod val="50000"/>
                  </a:schemeClr>
                </a:solidFill>
              </a:rPr>
              <a:t>monumentos</a:t>
            </a:r>
            <a:r>
              <a:rPr lang="en-US" sz="2600" dirty="0">
                <a:solidFill>
                  <a:schemeClr val="accent5">
                    <a:lumMod val="50000"/>
                  </a:schemeClr>
                </a:solidFill>
              </a:rPr>
              <a:t>.</a:t>
            </a:r>
          </a:p>
        </p:txBody>
      </p:sp>
      <p:sp>
        <p:nvSpPr>
          <p:cNvPr id="6" name="TextBox 5"/>
          <p:cNvSpPr txBox="1"/>
          <p:nvPr/>
        </p:nvSpPr>
        <p:spPr>
          <a:xfrm>
            <a:off x="1139491" y="3772648"/>
            <a:ext cx="10822867" cy="492443"/>
          </a:xfrm>
          <a:prstGeom prst="rect">
            <a:avLst/>
          </a:prstGeom>
          <a:noFill/>
        </p:spPr>
        <p:txBody>
          <a:bodyPr wrap="square" rtlCol="0">
            <a:spAutoFit/>
          </a:bodyPr>
          <a:lstStyle/>
          <a:p>
            <a:r>
              <a:rPr lang="en-US" sz="2600" b="1" dirty="0" err="1">
                <a:solidFill>
                  <a:schemeClr val="accent5">
                    <a:lumMod val="50000"/>
                  </a:schemeClr>
                </a:solidFill>
              </a:rPr>
              <a:t>Cuidé</a:t>
            </a:r>
            <a:r>
              <a:rPr lang="en-US" sz="2600" b="1" dirty="0">
                <a:solidFill>
                  <a:schemeClr val="accent5">
                    <a:lumMod val="50000"/>
                  </a:schemeClr>
                </a:solidFill>
              </a:rPr>
              <a:t> a mi </a:t>
            </a:r>
            <a:r>
              <a:rPr lang="en-US" sz="2600" b="1" dirty="0" err="1">
                <a:solidFill>
                  <a:schemeClr val="accent5">
                    <a:lumMod val="50000"/>
                  </a:schemeClr>
                </a:solidFill>
              </a:rPr>
              <a:t>novio</a:t>
            </a:r>
            <a:r>
              <a:rPr lang="en-US" sz="2600" b="1" dirty="0">
                <a:solidFill>
                  <a:schemeClr val="accent5">
                    <a:lumMod val="50000"/>
                  </a:schemeClr>
                </a:solidFill>
              </a:rPr>
              <a:t> </a:t>
            </a:r>
            <a:r>
              <a:rPr lang="en-US" sz="2600" b="1" dirty="0" err="1">
                <a:solidFill>
                  <a:schemeClr val="accent5">
                    <a:lumMod val="50000"/>
                  </a:schemeClr>
                </a:solidFill>
              </a:rPr>
              <a:t>ayer</a:t>
            </a:r>
            <a:r>
              <a:rPr lang="en-US" sz="2600" b="1" dirty="0">
                <a:solidFill>
                  <a:schemeClr val="accent5">
                    <a:lumMod val="50000"/>
                  </a:schemeClr>
                </a:solidFill>
              </a:rPr>
              <a:t> por la </a:t>
            </a:r>
            <a:r>
              <a:rPr lang="en-US" sz="2600" b="1" dirty="0" err="1">
                <a:solidFill>
                  <a:schemeClr val="accent5">
                    <a:lumMod val="50000"/>
                  </a:schemeClr>
                </a:solidFill>
              </a:rPr>
              <a:t>tarde</a:t>
            </a:r>
            <a:r>
              <a:rPr lang="en-US" sz="2600" b="1" dirty="0">
                <a:solidFill>
                  <a:schemeClr val="accent5">
                    <a:lumMod val="50000"/>
                  </a:schemeClr>
                </a:solidFill>
              </a:rPr>
              <a:t>.</a:t>
            </a:r>
          </a:p>
        </p:txBody>
      </p:sp>
      <p:sp>
        <p:nvSpPr>
          <p:cNvPr id="7" name="TextBox 6"/>
          <p:cNvSpPr txBox="1"/>
          <p:nvPr/>
        </p:nvSpPr>
        <p:spPr>
          <a:xfrm>
            <a:off x="1139491" y="5028958"/>
            <a:ext cx="10140291" cy="492443"/>
          </a:xfrm>
          <a:prstGeom prst="rect">
            <a:avLst/>
          </a:prstGeom>
          <a:noFill/>
        </p:spPr>
        <p:txBody>
          <a:bodyPr wrap="square" rtlCol="0">
            <a:spAutoFit/>
          </a:bodyPr>
          <a:lstStyle/>
          <a:p>
            <a:r>
              <a:rPr lang="en-US" sz="2600" b="1" dirty="0">
                <a:solidFill>
                  <a:schemeClr val="accent5">
                    <a:lumMod val="50000"/>
                  </a:schemeClr>
                </a:solidFill>
              </a:rPr>
              <a:t>Ayer </a:t>
            </a:r>
            <a:r>
              <a:rPr lang="en-US" sz="2600" b="1" dirty="0" err="1">
                <a:solidFill>
                  <a:schemeClr val="accent5">
                    <a:lumMod val="50000"/>
                  </a:schemeClr>
                </a:solidFill>
              </a:rPr>
              <a:t>por</a:t>
            </a:r>
            <a:r>
              <a:rPr lang="en-US" sz="2600" b="1" dirty="0">
                <a:solidFill>
                  <a:schemeClr val="accent5">
                    <a:lumMod val="50000"/>
                  </a:schemeClr>
                </a:solidFill>
              </a:rPr>
              <a:t> la </a:t>
            </a:r>
            <a:r>
              <a:rPr lang="en-US" sz="2600" b="1" dirty="0" err="1">
                <a:solidFill>
                  <a:schemeClr val="accent5">
                    <a:lumMod val="50000"/>
                  </a:schemeClr>
                </a:solidFill>
              </a:rPr>
              <a:t>noche</a:t>
            </a:r>
            <a:r>
              <a:rPr lang="en-US" sz="2600" b="1" dirty="0">
                <a:solidFill>
                  <a:schemeClr val="accent5">
                    <a:lumMod val="50000"/>
                  </a:schemeClr>
                </a:solidFill>
              </a:rPr>
              <a:t> </a:t>
            </a:r>
            <a:r>
              <a:rPr lang="en-US" sz="2600" b="1" dirty="0" err="1">
                <a:solidFill>
                  <a:schemeClr val="accent5">
                    <a:lumMod val="50000"/>
                  </a:schemeClr>
                </a:solidFill>
              </a:rPr>
              <a:t>acompañé</a:t>
            </a:r>
            <a:r>
              <a:rPr lang="en-US" sz="2600" b="1" dirty="0">
                <a:solidFill>
                  <a:schemeClr val="accent5">
                    <a:lumMod val="50000"/>
                  </a:schemeClr>
                </a:solidFill>
              </a:rPr>
              <a:t> a mi </a:t>
            </a:r>
            <a:r>
              <a:rPr lang="en-US" sz="2600" b="1" dirty="0" err="1">
                <a:solidFill>
                  <a:schemeClr val="accent5">
                    <a:lumMod val="50000"/>
                  </a:schemeClr>
                </a:solidFill>
              </a:rPr>
              <a:t>novia</a:t>
            </a:r>
            <a:r>
              <a:rPr lang="en-US" sz="2600" b="1" dirty="0">
                <a:solidFill>
                  <a:schemeClr val="accent5">
                    <a:lumMod val="50000"/>
                  </a:schemeClr>
                </a:solidFill>
              </a:rPr>
              <a:t> al cine.</a:t>
            </a:r>
          </a:p>
        </p:txBody>
      </p:sp>
      <p:sp>
        <p:nvSpPr>
          <p:cNvPr id="15"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16" name="TextBox 15"/>
          <p:cNvSpPr txBox="1"/>
          <p:nvPr/>
        </p:nvSpPr>
        <p:spPr>
          <a:xfrm>
            <a:off x="11170533" y="687222"/>
            <a:ext cx="995475" cy="461665"/>
          </a:xfrm>
          <a:prstGeom prst="rect">
            <a:avLst/>
          </a:prstGeom>
          <a:noFill/>
        </p:spPr>
        <p:txBody>
          <a:bodyPr wrap="square" rtlCol="0">
            <a:spAutoFit/>
          </a:bodyPr>
          <a:lstStyle/>
          <a:p>
            <a:pPr algn="l"/>
            <a:r>
              <a:rPr lang="en-GB" sz="2400">
                <a:solidFill>
                  <a:schemeClr val="accent5">
                    <a:lumMod val="50000"/>
                  </a:schemeClr>
                </a:solidFill>
              </a:rPr>
              <a:t>[2/2]</a:t>
            </a:r>
            <a:endParaRPr lang="en-GB" sz="2400" dirty="0">
              <a:solidFill>
                <a:schemeClr val="accent5">
                  <a:lumMod val="50000"/>
                </a:schemeClr>
              </a:solidFill>
            </a:endParaRP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0810" y="735160"/>
            <a:ext cx="992093" cy="992093"/>
          </a:xfrm>
          <a:prstGeom prst="rect">
            <a:avLst/>
          </a:prstGeom>
        </p:spPr>
      </p:pic>
      <p:sp>
        <p:nvSpPr>
          <p:cNvPr id="18" name="Rectangle 17"/>
          <p:cNvSpPr/>
          <p:nvPr/>
        </p:nvSpPr>
        <p:spPr>
          <a:xfrm>
            <a:off x="9381003" y="2027003"/>
            <a:ext cx="2617951" cy="387165"/>
          </a:xfrm>
          <a:prstGeom prst="rect">
            <a:avLst/>
          </a:prstGeom>
          <a:ln>
            <a:solidFill>
              <a:schemeClr val="accent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dirty="0" err="1"/>
              <a:t>criticar</a:t>
            </a:r>
            <a:r>
              <a:rPr lang="en-US" sz="2000" dirty="0"/>
              <a:t> = to </a:t>
            </a:r>
            <a:r>
              <a:rPr lang="en-US" sz="2000" dirty="0" err="1"/>
              <a:t>criticise</a:t>
            </a:r>
            <a:endParaRPr lang="en-US" sz="2000" dirty="0"/>
          </a:p>
        </p:txBody>
      </p:sp>
      <p:sp>
        <p:nvSpPr>
          <p:cNvPr id="2" name="Rectangle 1"/>
          <p:cNvSpPr/>
          <p:nvPr/>
        </p:nvSpPr>
        <p:spPr>
          <a:xfrm>
            <a:off x="1139491" y="1555038"/>
            <a:ext cx="9373079" cy="492443"/>
          </a:xfrm>
          <a:prstGeom prst="rect">
            <a:avLst/>
          </a:prstGeom>
        </p:spPr>
        <p:txBody>
          <a:bodyPr wrap="none">
            <a:spAutoFit/>
          </a:bodyPr>
          <a:lstStyle/>
          <a:p>
            <a:r>
              <a:rPr lang="en-US" sz="2600" dirty="0">
                <a:solidFill>
                  <a:schemeClr val="accent1">
                    <a:lumMod val="50000"/>
                  </a:schemeClr>
                </a:solidFill>
              </a:rPr>
              <a:t>I </a:t>
            </a:r>
            <a:r>
              <a:rPr lang="en-US" sz="2600" dirty="0" err="1">
                <a:solidFill>
                  <a:schemeClr val="accent1">
                    <a:lumMod val="50000"/>
                  </a:schemeClr>
                </a:solidFill>
              </a:rPr>
              <a:t>criticised</a:t>
            </a:r>
            <a:r>
              <a:rPr lang="en-US" sz="2600" dirty="0">
                <a:solidFill>
                  <a:schemeClr val="accent1">
                    <a:lumMod val="50000"/>
                  </a:schemeClr>
                </a:solidFill>
              </a:rPr>
              <a:t> my cousin (m) because he forgot my birthday.</a:t>
            </a:r>
          </a:p>
        </p:txBody>
      </p:sp>
      <p:sp>
        <p:nvSpPr>
          <p:cNvPr id="13" name="Rectangle 12"/>
          <p:cNvSpPr/>
          <p:nvPr/>
        </p:nvSpPr>
        <p:spPr>
          <a:xfrm>
            <a:off x="1139491" y="2800134"/>
            <a:ext cx="14719198" cy="492443"/>
          </a:xfrm>
          <a:prstGeom prst="rect">
            <a:avLst/>
          </a:prstGeom>
        </p:spPr>
        <p:txBody>
          <a:bodyPr wrap="square">
            <a:spAutoFit/>
          </a:bodyPr>
          <a:lstStyle/>
          <a:p>
            <a:r>
              <a:rPr lang="en-US" sz="2600" dirty="0">
                <a:solidFill>
                  <a:schemeClr val="accent1">
                    <a:lumMod val="50000"/>
                  </a:schemeClr>
                </a:solidFill>
              </a:rPr>
              <a:t>On the trip to Valencia I took lots of photos of the monuments.</a:t>
            </a:r>
          </a:p>
        </p:txBody>
      </p:sp>
      <p:sp>
        <p:nvSpPr>
          <p:cNvPr id="19" name="Rectangle 18"/>
          <p:cNvSpPr/>
          <p:nvPr/>
        </p:nvSpPr>
        <p:spPr>
          <a:xfrm>
            <a:off x="1139491" y="4202296"/>
            <a:ext cx="13191671" cy="492443"/>
          </a:xfrm>
          <a:prstGeom prst="rect">
            <a:avLst/>
          </a:prstGeom>
        </p:spPr>
        <p:txBody>
          <a:bodyPr wrap="square">
            <a:spAutoFit/>
          </a:bodyPr>
          <a:lstStyle/>
          <a:p>
            <a:r>
              <a:rPr lang="en-US" sz="2600" dirty="0">
                <a:solidFill>
                  <a:schemeClr val="accent1">
                    <a:lumMod val="50000"/>
                  </a:schemeClr>
                </a:solidFill>
              </a:rPr>
              <a:t>I looked after my boyfriend yesterday afternoon.</a:t>
            </a:r>
          </a:p>
        </p:txBody>
      </p:sp>
      <p:sp>
        <p:nvSpPr>
          <p:cNvPr id="20" name="Rectangle 19"/>
          <p:cNvSpPr/>
          <p:nvPr/>
        </p:nvSpPr>
        <p:spPr>
          <a:xfrm>
            <a:off x="1139491" y="5468270"/>
            <a:ext cx="13295992" cy="492443"/>
          </a:xfrm>
          <a:prstGeom prst="rect">
            <a:avLst/>
          </a:prstGeom>
        </p:spPr>
        <p:txBody>
          <a:bodyPr wrap="square">
            <a:spAutoFit/>
          </a:bodyPr>
          <a:lstStyle/>
          <a:p>
            <a:r>
              <a:rPr lang="en-US" sz="2600" dirty="0">
                <a:solidFill>
                  <a:schemeClr val="accent1">
                    <a:lumMod val="50000"/>
                  </a:schemeClr>
                </a:solidFill>
              </a:rPr>
              <a:t>Yesterday in the evening I went with my girlfriend to the cinema.</a:t>
            </a:r>
          </a:p>
        </p:txBody>
      </p:sp>
      <p:sp>
        <p:nvSpPr>
          <p:cNvPr id="21" name="Action Button: Custom 16">
            <a:hlinkClick r:id="" action="ppaction://noaction" highlightClick="1">
              <a:snd r:embed="rId4" name="Critiqué a mi primo porque olvidó mi cumpleaños.wav"/>
            </a:hlinkClick>
            <a:extLst>
              <a:ext uri="{FF2B5EF4-FFF2-40B4-BE49-F238E27FC236}">
                <a16:creationId xmlns:a16="http://schemas.microsoft.com/office/drawing/2014/main" id="{9574E2DE-F5B9-894B-9E73-8DA894636E03}"/>
              </a:ext>
            </a:extLst>
          </p:cNvPr>
          <p:cNvSpPr/>
          <p:nvPr/>
        </p:nvSpPr>
        <p:spPr>
          <a:xfrm>
            <a:off x="269382" y="1195543"/>
            <a:ext cx="692699" cy="61580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Action Button: Custom 16">
            <a:hlinkClick r:id="" action="ppaction://noaction" highlightClick="1">
              <a:snd r:embed="rId5" name="En el viaje a Valencia, saque%CC%81 muchas fotos de los monumentos.wav"/>
            </a:hlinkClick>
            <a:extLst>
              <a:ext uri="{FF2B5EF4-FFF2-40B4-BE49-F238E27FC236}">
                <a16:creationId xmlns:a16="http://schemas.microsoft.com/office/drawing/2014/main" id="{4317C9B9-20BB-4E4D-8FD3-02B9E848F1A6}"/>
              </a:ext>
            </a:extLst>
          </p:cNvPr>
          <p:cNvSpPr/>
          <p:nvPr/>
        </p:nvSpPr>
        <p:spPr>
          <a:xfrm>
            <a:off x="269382" y="2520724"/>
            <a:ext cx="692700" cy="62603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Action Button: Custom 16">
            <a:hlinkClick r:id="" action="ppaction://noaction" highlightClick="1">
              <a:snd r:embed="rId6" name="Cuidé a mi novio ayer por la tarde.wav"/>
            </a:hlinkClick>
            <a:extLst>
              <a:ext uri="{FF2B5EF4-FFF2-40B4-BE49-F238E27FC236}">
                <a16:creationId xmlns:a16="http://schemas.microsoft.com/office/drawing/2014/main" id="{93819D24-FF7B-1149-9A4D-45C469517E5E}"/>
              </a:ext>
            </a:extLst>
          </p:cNvPr>
          <p:cNvSpPr/>
          <p:nvPr/>
        </p:nvSpPr>
        <p:spPr>
          <a:xfrm>
            <a:off x="269382" y="3837490"/>
            <a:ext cx="706008" cy="61580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Action Button: Custom 16">
            <a:hlinkClick r:id="" action="ppaction://noaction" highlightClick="1">
              <a:snd r:embed="rId7" name="Ayer por la noche acompan%CC%83e%CC%81 a mi novia al cine.wav"/>
            </a:hlinkClick>
            <a:extLst>
              <a:ext uri="{FF2B5EF4-FFF2-40B4-BE49-F238E27FC236}">
                <a16:creationId xmlns:a16="http://schemas.microsoft.com/office/drawing/2014/main" id="{5D35E175-F71E-F34B-82AC-15CA0A2F3977}"/>
              </a:ext>
            </a:extLst>
          </p:cNvPr>
          <p:cNvSpPr/>
          <p:nvPr/>
        </p:nvSpPr>
        <p:spPr>
          <a:xfrm>
            <a:off x="273031" y="5144026"/>
            <a:ext cx="690559" cy="618587"/>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8905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p:bldP spid="13"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escribir</a:t>
            </a:r>
          </a:p>
        </p:txBody>
      </p:sp>
      <p:sp>
        <p:nvSpPr>
          <p:cNvPr id="6" name="Title 1">
            <a:extLst>
              <a:ext uri="{FF2B5EF4-FFF2-40B4-BE49-F238E27FC236}">
                <a16:creationId xmlns:a16="http://schemas.microsoft.com/office/drawing/2014/main" id="{069E2D1C-109C-40A3-8519-BC683243C98D}"/>
              </a:ext>
            </a:extLst>
          </p:cNvPr>
          <p:cNvSpPr txBox="1">
            <a:spLocks/>
          </p:cNvSpPr>
          <p:nvPr/>
        </p:nvSpPr>
        <p:spPr>
          <a:xfrm>
            <a:off x="82286" y="1096647"/>
            <a:ext cx="8296939" cy="6213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err="1">
                <a:solidFill>
                  <a:schemeClr val="accent1">
                    <a:lumMod val="50000"/>
                  </a:schemeClr>
                </a:solidFill>
                <a:latin typeface="+mj-lt"/>
              </a:rPr>
              <a:t>Completa</a:t>
            </a:r>
            <a:r>
              <a:rPr lang="en-GB" sz="2000" b="1" dirty="0">
                <a:solidFill>
                  <a:schemeClr val="accent1">
                    <a:lumMod val="50000"/>
                  </a:schemeClr>
                </a:solidFill>
                <a:latin typeface="+mj-lt"/>
              </a:rPr>
              <a:t> las frases con las palabras que no están.</a:t>
            </a:r>
          </a:p>
        </p:txBody>
      </p:sp>
      <p:sp>
        <p:nvSpPr>
          <p:cNvPr id="8" name="TextBox 7">
            <a:extLst>
              <a:ext uri="{FF2B5EF4-FFF2-40B4-BE49-F238E27FC236}">
                <a16:creationId xmlns:a16="http://schemas.microsoft.com/office/drawing/2014/main" id="{CDD8406D-C050-49D1-8AC1-E49900BD3203}"/>
              </a:ext>
            </a:extLst>
          </p:cNvPr>
          <p:cNvSpPr txBox="1"/>
          <p:nvPr/>
        </p:nvSpPr>
        <p:spPr>
          <a:xfrm>
            <a:off x="999292" y="1629084"/>
            <a:ext cx="9516308" cy="461665"/>
          </a:xfrm>
          <a:prstGeom prst="rect">
            <a:avLst/>
          </a:prstGeom>
          <a:noFill/>
        </p:spPr>
        <p:txBody>
          <a:bodyPr wrap="square" rtlCol="0">
            <a:spAutoFit/>
          </a:bodyPr>
          <a:lstStyle/>
          <a:p>
            <a:r>
              <a:rPr lang="es-ES" sz="2400" b="1" dirty="0">
                <a:solidFill>
                  <a:schemeClr val="accent1">
                    <a:lumMod val="50000"/>
                  </a:schemeClr>
                </a:solidFill>
                <a:latin typeface="+mj-lt"/>
              </a:rPr>
              <a:t>¡Mi ________ de regalos está ________!</a:t>
            </a:r>
            <a:endParaRPr lang="en-GB" sz="2400" b="1" dirty="0">
              <a:solidFill>
                <a:schemeClr val="accent1">
                  <a:lumMod val="50000"/>
                </a:schemeClr>
              </a:solidFill>
              <a:latin typeface="+mj-lt"/>
            </a:endParaRPr>
          </a:p>
        </p:txBody>
      </p:sp>
      <p:sp>
        <p:nvSpPr>
          <p:cNvPr id="9" name="TextBox 8">
            <a:extLst>
              <a:ext uri="{FF2B5EF4-FFF2-40B4-BE49-F238E27FC236}">
                <a16:creationId xmlns:a16="http://schemas.microsoft.com/office/drawing/2014/main" id="{27A0E6EF-4FFD-4DFE-95E8-D42CA64404E2}"/>
              </a:ext>
            </a:extLst>
          </p:cNvPr>
          <p:cNvSpPr txBox="1"/>
          <p:nvPr/>
        </p:nvSpPr>
        <p:spPr>
          <a:xfrm>
            <a:off x="1033149" y="2626842"/>
            <a:ext cx="10701868" cy="461665"/>
          </a:xfrm>
          <a:prstGeom prst="rect">
            <a:avLst/>
          </a:prstGeom>
          <a:noFill/>
        </p:spPr>
        <p:txBody>
          <a:bodyPr wrap="square" rtlCol="0">
            <a:spAutoFit/>
          </a:bodyPr>
          <a:lstStyle/>
          <a:p>
            <a:r>
              <a:rPr lang="es-ES" sz="2400" b="1" dirty="0">
                <a:solidFill>
                  <a:schemeClr val="accent1">
                    <a:lumMod val="50000"/>
                  </a:schemeClr>
                </a:solidFill>
                <a:latin typeface="+mj-lt"/>
              </a:rPr>
              <a:t>Mi ________ ____  ___________ un ________ el día de mi ______________.</a:t>
            </a:r>
            <a:endParaRPr lang="en-GB" sz="2400" b="1" dirty="0">
              <a:solidFill>
                <a:schemeClr val="accent1">
                  <a:lumMod val="50000"/>
                </a:schemeClr>
              </a:solidFill>
              <a:latin typeface="+mj-lt"/>
            </a:endParaRPr>
          </a:p>
        </p:txBody>
      </p:sp>
      <p:sp>
        <p:nvSpPr>
          <p:cNvPr id="10" name="TextBox 9">
            <a:extLst>
              <a:ext uri="{FF2B5EF4-FFF2-40B4-BE49-F238E27FC236}">
                <a16:creationId xmlns:a16="http://schemas.microsoft.com/office/drawing/2014/main" id="{3AAFB7A1-E596-4877-9377-D374DAD6B68F}"/>
              </a:ext>
            </a:extLst>
          </p:cNvPr>
          <p:cNvSpPr txBox="1"/>
          <p:nvPr/>
        </p:nvSpPr>
        <p:spPr>
          <a:xfrm>
            <a:off x="1043440" y="4492835"/>
            <a:ext cx="11148560" cy="461665"/>
          </a:xfrm>
          <a:prstGeom prst="rect">
            <a:avLst/>
          </a:prstGeom>
          <a:noFill/>
        </p:spPr>
        <p:txBody>
          <a:bodyPr wrap="square" rtlCol="0">
            <a:spAutoFit/>
          </a:bodyPr>
          <a:lstStyle/>
          <a:p>
            <a:r>
              <a:rPr lang="en-GB" sz="2400" b="1" dirty="0" err="1">
                <a:solidFill>
                  <a:schemeClr val="accent1">
                    <a:lumMod val="50000"/>
                  </a:schemeClr>
                </a:solidFill>
                <a:latin typeface="+mj-lt"/>
              </a:rPr>
              <a:t>Mi</a:t>
            </a:r>
            <a:r>
              <a:rPr lang="en-GB" sz="2400" b="1" dirty="0">
                <a:solidFill>
                  <a:schemeClr val="accent1">
                    <a:lumMod val="50000"/>
                  </a:schemeClr>
                </a:solidFill>
                <a:latin typeface="+mj-lt"/>
              </a:rPr>
              <a:t> </a:t>
            </a:r>
            <a:r>
              <a:rPr lang="en-GB" sz="2400" b="1" dirty="0" err="1">
                <a:solidFill>
                  <a:schemeClr val="accent1">
                    <a:lumMod val="50000"/>
                  </a:schemeClr>
                </a:solidFill>
                <a:latin typeface="+mj-lt"/>
              </a:rPr>
              <a:t>habitación</a:t>
            </a:r>
            <a:r>
              <a:rPr lang="en-GB" sz="2400" b="1" dirty="0">
                <a:solidFill>
                  <a:schemeClr val="accent1">
                    <a:lumMod val="50000"/>
                  </a:schemeClr>
                </a:solidFill>
                <a:latin typeface="+mj-lt"/>
              </a:rPr>
              <a:t> </a:t>
            </a:r>
            <a:r>
              <a:rPr lang="en-GB" sz="2400" b="1" dirty="0" err="1">
                <a:solidFill>
                  <a:schemeClr val="accent1">
                    <a:lumMod val="50000"/>
                  </a:schemeClr>
                </a:solidFill>
                <a:latin typeface="+mj-lt"/>
              </a:rPr>
              <a:t>está</a:t>
            </a:r>
            <a:r>
              <a:rPr lang="en-GB" sz="2400" b="1" dirty="0">
                <a:solidFill>
                  <a:schemeClr val="accent1">
                    <a:lumMod val="50000"/>
                  </a:schemeClr>
                </a:solidFill>
                <a:latin typeface="+mj-lt"/>
              </a:rPr>
              <a:t> ______. </a:t>
            </a:r>
            <a:r>
              <a:rPr lang="en-GB" sz="2400" b="1" dirty="0" err="1">
                <a:solidFill>
                  <a:schemeClr val="accent1">
                    <a:lumMod val="50000"/>
                  </a:schemeClr>
                </a:solidFill>
                <a:latin typeface="+mj-lt"/>
              </a:rPr>
              <a:t>Necesito</a:t>
            </a:r>
            <a:r>
              <a:rPr lang="en-GB" sz="2400" b="1" dirty="0">
                <a:solidFill>
                  <a:schemeClr val="accent1">
                    <a:lumMod val="50000"/>
                  </a:schemeClr>
                </a:solidFill>
                <a:latin typeface="+mj-lt"/>
              </a:rPr>
              <a:t> </a:t>
            </a:r>
            <a:r>
              <a:rPr lang="en-GB" sz="2400" b="1">
                <a:solidFill>
                  <a:schemeClr val="accent1">
                    <a:lumMod val="50000"/>
                  </a:schemeClr>
                </a:solidFill>
                <a:latin typeface="+mj-lt"/>
              </a:rPr>
              <a:t>______ unas cosas en </a:t>
            </a:r>
            <a:r>
              <a:rPr lang="en-GB" sz="2400" b="1" dirty="0">
                <a:solidFill>
                  <a:schemeClr val="accent1">
                    <a:lumMod val="50000"/>
                  </a:schemeClr>
                </a:solidFill>
                <a:latin typeface="+mj-lt"/>
              </a:rPr>
              <a:t>la </a:t>
            </a:r>
            <a:r>
              <a:rPr lang="en-GB" sz="2400" b="1" dirty="0" err="1">
                <a:solidFill>
                  <a:schemeClr val="accent1">
                    <a:lumMod val="50000"/>
                  </a:schemeClr>
                </a:solidFill>
                <a:latin typeface="+mj-lt"/>
              </a:rPr>
              <a:t>basura</a:t>
            </a:r>
            <a:r>
              <a:rPr lang="en-GB" sz="2400" b="1" dirty="0">
                <a:solidFill>
                  <a:schemeClr val="accent1">
                    <a:lumMod val="50000"/>
                  </a:schemeClr>
                </a:solidFill>
                <a:latin typeface="+mj-lt"/>
              </a:rPr>
              <a:t>.</a:t>
            </a:r>
          </a:p>
        </p:txBody>
      </p:sp>
      <p:sp>
        <p:nvSpPr>
          <p:cNvPr id="11" name="TextBox 10">
            <a:extLst>
              <a:ext uri="{FF2B5EF4-FFF2-40B4-BE49-F238E27FC236}">
                <a16:creationId xmlns:a16="http://schemas.microsoft.com/office/drawing/2014/main" id="{51700895-D8AD-4CF6-8450-C050F6C03510}"/>
              </a:ext>
            </a:extLst>
          </p:cNvPr>
          <p:cNvSpPr txBox="1"/>
          <p:nvPr/>
        </p:nvSpPr>
        <p:spPr>
          <a:xfrm>
            <a:off x="886403" y="2157752"/>
            <a:ext cx="6936669" cy="400110"/>
          </a:xfrm>
          <a:prstGeom prst="rect">
            <a:avLst/>
          </a:prstGeom>
          <a:noFill/>
        </p:spPr>
        <p:txBody>
          <a:bodyPr wrap="square" rtlCol="0">
            <a:spAutoFit/>
          </a:bodyPr>
          <a:lstStyle/>
          <a:p>
            <a:r>
              <a:rPr lang="en-GB" sz="2000" i="1" dirty="0">
                <a:solidFill>
                  <a:schemeClr val="accent1">
                    <a:lumMod val="50000"/>
                  </a:schemeClr>
                </a:solidFill>
                <a:latin typeface="+mj-lt"/>
              </a:rPr>
              <a:t>My box of gifts is empty!</a:t>
            </a:r>
          </a:p>
        </p:txBody>
      </p:sp>
      <p:sp>
        <p:nvSpPr>
          <p:cNvPr id="12" name="TextBox 11">
            <a:extLst>
              <a:ext uri="{FF2B5EF4-FFF2-40B4-BE49-F238E27FC236}">
                <a16:creationId xmlns:a16="http://schemas.microsoft.com/office/drawing/2014/main" id="{97B1B207-E1CF-4C04-B3C5-1A66F9187772}"/>
              </a:ext>
            </a:extLst>
          </p:cNvPr>
          <p:cNvSpPr txBox="1"/>
          <p:nvPr/>
        </p:nvSpPr>
        <p:spPr>
          <a:xfrm>
            <a:off x="908979" y="3126891"/>
            <a:ext cx="8215971" cy="400110"/>
          </a:xfrm>
          <a:prstGeom prst="rect">
            <a:avLst/>
          </a:prstGeom>
          <a:noFill/>
        </p:spPr>
        <p:txBody>
          <a:bodyPr wrap="square" rtlCol="0">
            <a:spAutoFit/>
          </a:bodyPr>
          <a:lstStyle/>
          <a:p>
            <a:r>
              <a:rPr lang="en-GB" sz="2000" i="1" dirty="0">
                <a:solidFill>
                  <a:schemeClr val="accent1">
                    <a:lumMod val="50000"/>
                  </a:schemeClr>
                </a:solidFill>
                <a:latin typeface="+mj-lt"/>
              </a:rPr>
              <a:t>My girlfriend gives / is giving me a watch on my birthday.</a:t>
            </a:r>
          </a:p>
        </p:txBody>
      </p:sp>
      <p:sp>
        <p:nvSpPr>
          <p:cNvPr id="13" name="TextBox 12">
            <a:extLst>
              <a:ext uri="{FF2B5EF4-FFF2-40B4-BE49-F238E27FC236}">
                <a16:creationId xmlns:a16="http://schemas.microsoft.com/office/drawing/2014/main" id="{2652E31B-814D-45F6-88D3-CE33641EB2D3}"/>
              </a:ext>
            </a:extLst>
          </p:cNvPr>
          <p:cNvSpPr txBox="1"/>
          <p:nvPr/>
        </p:nvSpPr>
        <p:spPr>
          <a:xfrm>
            <a:off x="886405" y="4955985"/>
            <a:ext cx="10878074" cy="400110"/>
          </a:xfrm>
          <a:prstGeom prst="rect">
            <a:avLst/>
          </a:prstGeom>
          <a:noFill/>
        </p:spPr>
        <p:txBody>
          <a:bodyPr wrap="square" rtlCol="0">
            <a:spAutoFit/>
          </a:bodyPr>
          <a:lstStyle/>
          <a:p>
            <a:r>
              <a:rPr lang="en-GB" sz="2000" i="1">
                <a:solidFill>
                  <a:schemeClr val="accent1">
                    <a:lumMod val="50000"/>
                  </a:schemeClr>
                </a:solidFill>
                <a:latin typeface="+mj-lt"/>
              </a:rPr>
              <a:t>My bedroom </a:t>
            </a:r>
            <a:r>
              <a:rPr lang="en-GB" sz="2000" i="1" dirty="0">
                <a:solidFill>
                  <a:schemeClr val="accent1">
                    <a:lumMod val="50000"/>
                  </a:schemeClr>
                </a:solidFill>
                <a:latin typeface="+mj-lt"/>
              </a:rPr>
              <a:t>is full. I need to </a:t>
            </a:r>
            <a:r>
              <a:rPr lang="en-GB" sz="2000" i="1">
                <a:solidFill>
                  <a:schemeClr val="accent1">
                    <a:lumMod val="50000"/>
                  </a:schemeClr>
                </a:solidFill>
                <a:latin typeface="+mj-lt"/>
              </a:rPr>
              <a:t>throw some things into the rubbish / rubbish bin.</a:t>
            </a:r>
            <a:endParaRPr lang="en-GB" sz="2000" i="1" dirty="0">
              <a:solidFill>
                <a:schemeClr val="accent1">
                  <a:lumMod val="50000"/>
                </a:schemeClr>
              </a:solidFill>
              <a:latin typeface="+mj-lt"/>
            </a:endParaRPr>
          </a:p>
        </p:txBody>
      </p:sp>
      <p:sp>
        <p:nvSpPr>
          <p:cNvPr id="14" name="TextBox 13">
            <a:extLst>
              <a:ext uri="{FF2B5EF4-FFF2-40B4-BE49-F238E27FC236}">
                <a16:creationId xmlns:a16="http://schemas.microsoft.com/office/drawing/2014/main" id="{A1CD4267-EC1E-4F64-9F45-CF7C74DB5424}"/>
              </a:ext>
            </a:extLst>
          </p:cNvPr>
          <p:cNvSpPr txBox="1"/>
          <p:nvPr/>
        </p:nvSpPr>
        <p:spPr>
          <a:xfrm>
            <a:off x="1043440" y="3581448"/>
            <a:ext cx="11055257" cy="461665"/>
          </a:xfrm>
          <a:prstGeom prst="rect">
            <a:avLst/>
          </a:prstGeom>
          <a:noFill/>
        </p:spPr>
        <p:txBody>
          <a:bodyPr wrap="square" rtlCol="0">
            <a:spAutoFit/>
          </a:bodyPr>
          <a:lstStyle/>
          <a:p>
            <a:r>
              <a:rPr lang="es-ES" sz="2400" b="1" dirty="0">
                <a:solidFill>
                  <a:schemeClr val="accent1">
                    <a:lumMod val="50000"/>
                  </a:schemeClr>
                </a:solidFill>
                <a:latin typeface="+mj-lt"/>
              </a:rPr>
              <a:t>El _______ de Juana siempre _________ __________ sus libros de la mesa.</a:t>
            </a:r>
            <a:endParaRPr lang="en-GB" sz="2400" b="1" dirty="0">
              <a:solidFill>
                <a:schemeClr val="accent1">
                  <a:lumMod val="50000"/>
                </a:schemeClr>
              </a:solidFill>
              <a:latin typeface="+mj-lt"/>
            </a:endParaRPr>
          </a:p>
        </p:txBody>
      </p:sp>
      <p:sp>
        <p:nvSpPr>
          <p:cNvPr id="15" name="TextBox 14">
            <a:extLst>
              <a:ext uri="{FF2B5EF4-FFF2-40B4-BE49-F238E27FC236}">
                <a16:creationId xmlns:a16="http://schemas.microsoft.com/office/drawing/2014/main" id="{E2C8CE7D-BD9E-4E39-A780-C9819AB79743}"/>
              </a:ext>
            </a:extLst>
          </p:cNvPr>
          <p:cNvSpPr txBox="1"/>
          <p:nvPr/>
        </p:nvSpPr>
        <p:spPr>
          <a:xfrm>
            <a:off x="886403" y="4032252"/>
            <a:ext cx="10744389" cy="400110"/>
          </a:xfrm>
          <a:prstGeom prst="rect">
            <a:avLst/>
          </a:prstGeom>
          <a:noFill/>
        </p:spPr>
        <p:txBody>
          <a:bodyPr wrap="square" rtlCol="0">
            <a:spAutoFit/>
          </a:bodyPr>
          <a:lstStyle/>
          <a:p>
            <a:r>
              <a:rPr lang="en-GB" sz="2000" i="1">
                <a:solidFill>
                  <a:schemeClr val="accent1">
                    <a:lumMod val="50000"/>
                  </a:schemeClr>
                </a:solidFill>
                <a:latin typeface="+mj-lt"/>
              </a:rPr>
              <a:t>Juana’s boyfriend always </a:t>
            </a:r>
            <a:r>
              <a:rPr lang="en-GB" sz="2000" i="1" dirty="0">
                <a:solidFill>
                  <a:schemeClr val="accent1">
                    <a:lumMod val="50000"/>
                  </a:schemeClr>
                </a:solidFill>
                <a:latin typeface="+mj-lt"/>
              </a:rPr>
              <a:t>forgets to remove his books from the table.</a:t>
            </a:r>
          </a:p>
        </p:txBody>
      </p:sp>
      <p:sp>
        <p:nvSpPr>
          <p:cNvPr id="16" name="TextBox 15">
            <a:extLst>
              <a:ext uri="{FF2B5EF4-FFF2-40B4-BE49-F238E27FC236}">
                <a16:creationId xmlns:a16="http://schemas.microsoft.com/office/drawing/2014/main" id="{B4B6F10B-1495-455E-B126-4565B88A319C}"/>
              </a:ext>
            </a:extLst>
          </p:cNvPr>
          <p:cNvSpPr txBox="1"/>
          <p:nvPr/>
        </p:nvSpPr>
        <p:spPr>
          <a:xfrm>
            <a:off x="1032729" y="5428350"/>
            <a:ext cx="10895414" cy="461665"/>
          </a:xfrm>
          <a:prstGeom prst="rect">
            <a:avLst/>
          </a:prstGeom>
          <a:noFill/>
        </p:spPr>
        <p:txBody>
          <a:bodyPr wrap="square" rtlCol="0">
            <a:spAutoFit/>
          </a:bodyPr>
          <a:lstStyle/>
          <a:p>
            <a:r>
              <a:rPr lang="es-ES" sz="2400" b="1" dirty="0">
                <a:solidFill>
                  <a:schemeClr val="accent1">
                    <a:lumMod val="50000"/>
                  </a:schemeClr>
                </a:solidFill>
                <a:latin typeface="+mj-lt"/>
              </a:rPr>
              <a:t>Mi madre </a:t>
            </a:r>
            <a:r>
              <a:rPr lang="es-ES" sz="2400" b="1">
                <a:solidFill>
                  <a:schemeClr val="accent1">
                    <a:lumMod val="50000"/>
                  </a:schemeClr>
                </a:solidFill>
                <a:latin typeface="+mj-lt"/>
              </a:rPr>
              <a:t>___  ________ </a:t>
            </a:r>
            <a:r>
              <a:rPr lang="es-ES" sz="2400" b="1" dirty="0">
                <a:solidFill>
                  <a:schemeClr val="accent1">
                    <a:lumMod val="50000"/>
                  </a:schemeClr>
                </a:solidFill>
                <a:latin typeface="+mj-lt"/>
              </a:rPr>
              <a:t>y </a:t>
            </a:r>
            <a:r>
              <a:rPr lang="es-ES" sz="2400" b="1">
                <a:solidFill>
                  <a:schemeClr val="accent1">
                    <a:lumMod val="50000"/>
                  </a:schemeClr>
                </a:solidFill>
                <a:latin typeface="+mj-lt"/>
              </a:rPr>
              <a:t>___  ______ </a:t>
            </a:r>
            <a:r>
              <a:rPr lang="es-ES" sz="2400" b="1" dirty="0">
                <a:solidFill>
                  <a:schemeClr val="accent1">
                    <a:lumMod val="50000"/>
                  </a:schemeClr>
                </a:solidFill>
                <a:latin typeface="+mj-lt"/>
              </a:rPr>
              <a:t>la medicina. </a:t>
            </a:r>
            <a:endParaRPr lang="en-GB" sz="2400" b="1" dirty="0">
              <a:solidFill>
                <a:schemeClr val="accent1">
                  <a:lumMod val="50000"/>
                </a:schemeClr>
              </a:solidFill>
              <a:latin typeface="+mj-lt"/>
            </a:endParaRPr>
          </a:p>
        </p:txBody>
      </p:sp>
      <p:sp>
        <p:nvSpPr>
          <p:cNvPr id="17" name="TextBox 16">
            <a:extLst>
              <a:ext uri="{FF2B5EF4-FFF2-40B4-BE49-F238E27FC236}">
                <a16:creationId xmlns:a16="http://schemas.microsoft.com/office/drawing/2014/main" id="{8E0245EE-1844-4782-ADF0-900EB61C784D}"/>
              </a:ext>
            </a:extLst>
          </p:cNvPr>
          <p:cNvSpPr txBox="1"/>
          <p:nvPr/>
        </p:nvSpPr>
        <p:spPr>
          <a:xfrm>
            <a:off x="886404" y="5890015"/>
            <a:ext cx="11158878" cy="400110"/>
          </a:xfrm>
          <a:prstGeom prst="rect">
            <a:avLst/>
          </a:prstGeom>
          <a:noFill/>
        </p:spPr>
        <p:txBody>
          <a:bodyPr wrap="square" rtlCol="0">
            <a:spAutoFit/>
          </a:bodyPr>
          <a:lstStyle/>
          <a:p>
            <a:r>
              <a:rPr lang="en-GB" sz="2000" i="1" dirty="0">
                <a:solidFill>
                  <a:schemeClr val="accent1">
                    <a:lumMod val="50000"/>
                  </a:schemeClr>
                </a:solidFill>
                <a:latin typeface="+mj-lt"/>
              </a:rPr>
              <a:t>My  </a:t>
            </a:r>
            <a:r>
              <a:rPr lang="en-GB" sz="2000" i="1">
                <a:solidFill>
                  <a:schemeClr val="accent1">
                    <a:lumMod val="50000"/>
                  </a:schemeClr>
                </a:solidFill>
                <a:latin typeface="+mj-lt"/>
              </a:rPr>
              <a:t>mother looks after / </a:t>
            </a:r>
            <a:r>
              <a:rPr lang="en-GB" sz="2000" i="1" dirty="0">
                <a:solidFill>
                  <a:schemeClr val="accent1">
                    <a:lumMod val="50000"/>
                  </a:schemeClr>
                </a:solidFill>
                <a:latin typeface="+mj-lt"/>
              </a:rPr>
              <a:t>is looking after you and she brings / is bringing you the medicine</a:t>
            </a:r>
          </a:p>
        </p:txBody>
      </p:sp>
      <p:sp>
        <p:nvSpPr>
          <p:cNvPr id="28" name="Action Button: Custom 30">
            <a:hlinkClick r:id="" action="ppaction://noaction" highlightClick="1">
              <a:snd r:embed="rId4" name="%C2%A1Mi caja de regalos esta%CC%81 vaci%CC%81a!.wav"/>
            </a:hlinkClick>
            <a:extLst>
              <a:ext uri="{FF2B5EF4-FFF2-40B4-BE49-F238E27FC236}">
                <a16:creationId xmlns:a16="http://schemas.microsoft.com/office/drawing/2014/main" id="{918FE62C-540B-4168-8712-7E464D4DDC3B}"/>
              </a:ext>
            </a:extLst>
          </p:cNvPr>
          <p:cNvSpPr/>
          <p:nvPr/>
        </p:nvSpPr>
        <p:spPr>
          <a:xfrm>
            <a:off x="536454" y="171350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1</a:t>
            </a:r>
          </a:p>
        </p:txBody>
      </p:sp>
      <p:sp>
        <p:nvSpPr>
          <p:cNvPr id="29" name="Action Button: Custom 31">
            <a:hlinkClick r:id="" action="ppaction://noaction" highlightClick="1">
              <a:snd r:embed="rId5" name="Mi novia me regala un reloj el día de mi cumpleaños.wav"/>
            </a:hlinkClick>
            <a:extLst>
              <a:ext uri="{FF2B5EF4-FFF2-40B4-BE49-F238E27FC236}">
                <a16:creationId xmlns:a16="http://schemas.microsoft.com/office/drawing/2014/main" id="{2E811980-2DF9-409E-9F71-59433E844BA6}"/>
              </a:ext>
            </a:extLst>
          </p:cNvPr>
          <p:cNvSpPr/>
          <p:nvPr/>
        </p:nvSpPr>
        <p:spPr>
          <a:xfrm>
            <a:off x="557672" y="270355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mj-lt"/>
              </a:rPr>
              <a:t>2</a:t>
            </a:r>
          </a:p>
        </p:txBody>
      </p:sp>
      <p:sp>
        <p:nvSpPr>
          <p:cNvPr id="30" name="Action Button: Custom 32">
            <a:hlinkClick r:id="" action="ppaction://noaction" highlightClick="1">
              <a:snd r:embed="rId6" name="El novio de Juana siempre olvida quitar sus libros de la mesa.wav"/>
            </a:hlinkClick>
            <a:extLst>
              <a:ext uri="{FF2B5EF4-FFF2-40B4-BE49-F238E27FC236}">
                <a16:creationId xmlns:a16="http://schemas.microsoft.com/office/drawing/2014/main" id="{478AB997-9D08-412E-87BB-CDE6D1C2754D}"/>
              </a:ext>
            </a:extLst>
          </p:cNvPr>
          <p:cNvSpPr/>
          <p:nvPr/>
        </p:nvSpPr>
        <p:spPr>
          <a:xfrm>
            <a:off x="553556" y="3635748"/>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mj-lt"/>
              </a:rPr>
              <a:t>3</a:t>
            </a:r>
          </a:p>
        </p:txBody>
      </p:sp>
      <p:sp>
        <p:nvSpPr>
          <p:cNvPr id="31" name="Action Button: Custom 33">
            <a:hlinkClick r:id="" action="ppaction://noaction" highlightClick="1">
              <a:snd r:embed="rId7" name="Mi habitación está llena Necesito tirar unas cosas en la basura.wav"/>
            </a:hlinkClick>
            <a:extLst>
              <a:ext uri="{FF2B5EF4-FFF2-40B4-BE49-F238E27FC236}">
                <a16:creationId xmlns:a16="http://schemas.microsoft.com/office/drawing/2014/main" id="{0781C378-B536-4F07-BF7E-45CE9958281A}"/>
              </a:ext>
            </a:extLst>
          </p:cNvPr>
          <p:cNvSpPr/>
          <p:nvPr/>
        </p:nvSpPr>
        <p:spPr>
          <a:xfrm>
            <a:off x="564267" y="457381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mj-lt"/>
              </a:rPr>
              <a:t>4</a:t>
            </a:r>
          </a:p>
        </p:txBody>
      </p:sp>
      <p:sp>
        <p:nvSpPr>
          <p:cNvPr id="32" name="Action Button: Custom 34">
            <a:hlinkClick r:id="" action="ppaction://noaction" highlightClick="1">
              <a:snd r:embed="rId8" name="Mi madre te cuida y te trae la medicina.wav"/>
            </a:hlinkClick>
            <a:extLst>
              <a:ext uri="{FF2B5EF4-FFF2-40B4-BE49-F238E27FC236}">
                <a16:creationId xmlns:a16="http://schemas.microsoft.com/office/drawing/2014/main" id="{0B8C6E36-1141-4473-96E0-7CDC8E0467F7}"/>
              </a:ext>
            </a:extLst>
          </p:cNvPr>
          <p:cNvSpPr/>
          <p:nvPr/>
        </p:nvSpPr>
        <p:spPr>
          <a:xfrm>
            <a:off x="564267" y="5507209"/>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mj-lt"/>
              </a:rPr>
              <a:t>5</a:t>
            </a:r>
          </a:p>
        </p:txBody>
      </p:sp>
      <p:sp>
        <p:nvSpPr>
          <p:cNvPr id="3" name="TextBox 2"/>
          <p:cNvSpPr txBox="1"/>
          <p:nvPr/>
        </p:nvSpPr>
        <p:spPr>
          <a:xfrm>
            <a:off x="1761346" y="1622426"/>
            <a:ext cx="958092" cy="461665"/>
          </a:xfrm>
          <a:prstGeom prst="rect">
            <a:avLst/>
          </a:prstGeom>
          <a:noFill/>
        </p:spPr>
        <p:txBody>
          <a:bodyPr wrap="square" rtlCol="0">
            <a:spAutoFit/>
          </a:bodyPr>
          <a:lstStyle/>
          <a:p>
            <a:pPr algn="l"/>
            <a:r>
              <a:rPr lang="en-US" sz="2400" dirty="0" err="1">
                <a:solidFill>
                  <a:srgbClr val="FF6600"/>
                </a:solidFill>
              </a:rPr>
              <a:t>caja</a:t>
            </a:r>
            <a:endParaRPr lang="en-US" sz="2400" dirty="0">
              <a:solidFill>
                <a:srgbClr val="FF6600"/>
              </a:solidFill>
            </a:endParaRPr>
          </a:p>
        </p:txBody>
      </p:sp>
      <p:sp>
        <p:nvSpPr>
          <p:cNvPr id="7" name="TextBox 6"/>
          <p:cNvSpPr txBox="1"/>
          <p:nvPr/>
        </p:nvSpPr>
        <p:spPr>
          <a:xfrm>
            <a:off x="5347092" y="1635463"/>
            <a:ext cx="1403716" cy="461665"/>
          </a:xfrm>
          <a:prstGeom prst="rect">
            <a:avLst/>
          </a:prstGeom>
          <a:noFill/>
        </p:spPr>
        <p:txBody>
          <a:bodyPr wrap="square" rtlCol="0">
            <a:spAutoFit/>
          </a:bodyPr>
          <a:lstStyle/>
          <a:p>
            <a:pPr algn="l"/>
            <a:r>
              <a:rPr lang="en-US" sz="2400" dirty="0" err="1">
                <a:solidFill>
                  <a:srgbClr val="FF6600"/>
                </a:solidFill>
              </a:rPr>
              <a:t>vacía</a:t>
            </a:r>
            <a:endParaRPr lang="en-US" sz="2400" dirty="0">
              <a:solidFill>
                <a:srgbClr val="FF6600"/>
              </a:solidFill>
            </a:endParaRPr>
          </a:p>
        </p:txBody>
      </p:sp>
      <p:sp>
        <p:nvSpPr>
          <p:cNvPr id="27" name="TextBox 26"/>
          <p:cNvSpPr txBox="1"/>
          <p:nvPr/>
        </p:nvSpPr>
        <p:spPr>
          <a:xfrm>
            <a:off x="1599705" y="2636886"/>
            <a:ext cx="1203186" cy="461665"/>
          </a:xfrm>
          <a:prstGeom prst="rect">
            <a:avLst/>
          </a:prstGeom>
          <a:noFill/>
        </p:spPr>
        <p:txBody>
          <a:bodyPr wrap="square" rtlCol="0">
            <a:spAutoFit/>
          </a:bodyPr>
          <a:lstStyle/>
          <a:p>
            <a:pPr algn="l"/>
            <a:r>
              <a:rPr lang="en-US" sz="2400" dirty="0" err="1">
                <a:solidFill>
                  <a:srgbClr val="FF6600"/>
                </a:solidFill>
              </a:rPr>
              <a:t>novia</a:t>
            </a:r>
            <a:endParaRPr lang="en-US" sz="2400" dirty="0">
              <a:solidFill>
                <a:srgbClr val="FF6600"/>
              </a:solidFill>
            </a:endParaRPr>
          </a:p>
        </p:txBody>
      </p:sp>
      <p:sp>
        <p:nvSpPr>
          <p:cNvPr id="36" name="TextBox 35"/>
          <p:cNvSpPr txBox="1"/>
          <p:nvPr/>
        </p:nvSpPr>
        <p:spPr>
          <a:xfrm>
            <a:off x="2796292" y="2622479"/>
            <a:ext cx="891249" cy="461665"/>
          </a:xfrm>
          <a:prstGeom prst="rect">
            <a:avLst/>
          </a:prstGeom>
          <a:noFill/>
        </p:spPr>
        <p:txBody>
          <a:bodyPr wrap="square" rtlCol="0">
            <a:spAutoFit/>
          </a:bodyPr>
          <a:lstStyle/>
          <a:p>
            <a:pPr algn="l"/>
            <a:r>
              <a:rPr lang="en-US" sz="2400" dirty="0">
                <a:solidFill>
                  <a:srgbClr val="FF6600"/>
                </a:solidFill>
              </a:rPr>
              <a:t>me</a:t>
            </a:r>
          </a:p>
        </p:txBody>
      </p:sp>
      <p:sp>
        <p:nvSpPr>
          <p:cNvPr id="43" name="TextBox 42"/>
          <p:cNvSpPr txBox="1"/>
          <p:nvPr/>
        </p:nvSpPr>
        <p:spPr>
          <a:xfrm>
            <a:off x="3902140" y="2624865"/>
            <a:ext cx="1225467" cy="461665"/>
          </a:xfrm>
          <a:prstGeom prst="rect">
            <a:avLst/>
          </a:prstGeom>
          <a:noFill/>
        </p:spPr>
        <p:txBody>
          <a:bodyPr wrap="square" rtlCol="0">
            <a:spAutoFit/>
          </a:bodyPr>
          <a:lstStyle/>
          <a:p>
            <a:pPr algn="l"/>
            <a:r>
              <a:rPr lang="en-US" sz="2400" dirty="0" err="1">
                <a:solidFill>
                  <a:srgbClr val="FF6600"/>
                </a:solidFill>
              </a:rPr>
              <a:t>regala</a:t>
            </a:r>
            <a:endParaRPr lang="en-US" sz="2400" dirty="0">
              <a:solidFill>
                <a:srgbClr val="FF6600"/>
              </a:solidFill>
            </a:endParaRPr>
          </a:p>
        </p:txBody>
      </p:sp>
      <p:sp>
        <p:nvSpPr>
          <p:cNvPr id="44" name="TextBox 43"/>
          <p:cNvSpPr txBox="1"/>
          <p:nvPr/>
        </p:nvSpPr>
        <p:spPr>
          <a:xfrm>
            <a:off x="6048950" y="2614361"/>
            <a:ext cx="924671" cy="461665"/>
          </a:xfrm>
          <a:prstGeom prst="rect">
            <a:avLst/>
          </a:prstGeom>
          <a:noFill/>
        </p:spPr>
        <p:txBody>
          <a:bodyPr wrap="square" rtlCol="0">
            <a:spAutoFit/>
          </a:bodyPr>
          <a:lstStyle/>
          <a:p>
            <a:pPr algn="l"/>
            <a:r>
              <a:rPr lang="en-US" sz="2400" dirty="0" err="1">
                <a:solidFill>
                  <a:srgbClr val="FF6600"/>
                </a:solidFill>
              </a:rPr>
              <a:t>reloj</a:t>
            </a:r>
            <a:endParaRPr lang="en-US" sz="2400" dirty="0">
              <a:solidFill>
                <a:srgbClr val="FF6600"/>
              </a:solidFill>
            </a:endParaRPr>
          </a:p>
        </p:txBody>
      </p:sp>
      <p:sp>
        <p:nvSpPr>
          <p:cNvPr id="45" name="TextBox 44"/>
          <p:cNvSpPr txBox="1"/>
          <p:nvPr/>
        </p:nvSpPr>
        <p:spPr>
          <a:xfrm>
            <a:off x="9124950" y="2610947"/>
            <a:ext cx="2216980" cy="461665"/>
          </a:xfrm>
          <a:prstGeom prst="rect">
            <a:avLst/>
          </a:prstGeom>
          <a:noFill/>
        </p:spPr>
        <p:txBody>
          <a:bodyPr wrap="square" rtlCol="0">
            <a:spAutoFit/>
          </a:bodyPr>
          <a:lstStyle/>
          <a:p>
            <a:pPr algn="l"/>
            <a:r>
              <a:rPr lang="en-US" sz="2400" dirty="0" err="1">
                <a:solidFill>
                  <a:srgbClr val="FF6600"/>
                </a:solidFill>
              </a:rPr>
              <a:t>cumpleaños</a:t>
            </a:r>
            <a:endParaRPr lang="en-US" sz="2400" dirty="0">
              <a:solidFill>
                <a:srgbClr val="FF6600"/>
              </a:solidFill>
            </a:endParaRPr>
          </a:p>
        </p:txBody>
      </p:sp>
      <p:sp>
        <p:nvSpPr>
          <p:cNvPr id="46" name="TextBox 45"/>
          <p:cNvSpPr txBox="1"/>
          <p:nvPr/>
        </p:nvSpPr>
        <p:spPr>
          <a:xfrm>
            <a:off x="1503982" y="3547089"/>
            <a:ext cx="1147482" cy="461665"/>
          </a:xfrm>
          <a:prstGeom prst="rect">
            <a:avLst/>
          </a:prstGeom>
          <a:noFill/>
        </p:spPr>
        <p:txBody>
          <a:bodyPr wrap="square" rtlCol="0">
            <a:spAutoFit/>
          </a:bodyPr>
          <a:lstStyle/>
          <a:p>
            <a:pPr algn="l"/>
            <a:r>
              <a:rPr lang="en-US" sz="2400" dirty="0" err="1">
                <a:solidFill>
                  <a:srgbClr val="FF6600"/>
                </a:solidFill>
              </a:rPr>
              <a:t>novio</a:t>
            </a:r>
            <a:endParaRPr lang="en-US" sz="2400" dirty="0">
              <a:solidFill>
                <a:srgbClr val="FF6600"/>
              </a:solidFill>
            </a:endParaRPr>
          </a:p>
        </p:txBody>
      </p:sp>
      <p:sp>
        <p:nvSpPr>
          <p:cNvPr id="47" name="TextBox 46"/>
          <p:cNvSpPr txBox="1"/>
          <p:nvPr/>
        </p:nvSpPr>
        <p:spPr>
          <a:xfrm>
            <a:off x="5544453" y="3583937"/>
            <a:ext cx="1203186" cy="461665"/>
          </a:xfrm>
          <a:prstGeom prst="rect">
            <a:avLst/>
          </a:prstGeom>
          <a:noFill/>
        </p:spPr>
        <p:txBody>
          <a:bodyPr wrap="square" rtlCol="0">
            <a:spAutoFit/>
          </a:bodyPr>
          <a:lstStyle/>
          <a:p>
            <a:pPr algn="l"/>
            <a:r>
              <a:rPr lang="en-US" sz="2400" dirty="0" err="1">
                <a:solidFill>
                  <a:srgbClr val="FF6600"/>
                </a:solidFill>
              </a:rPr>
              <a:t>olvida</a:t>
            </a:r>
            <a:endParaRPr lang="en-US" sz="2400" dirty="0">
              <a:solidFill>
                <a:srgbClr val="FF6600"/>
              </a:solidFill>
            </a:endParaRPr>
          </a:p>
        </p:txBody>
      </p:sp>
      <p:sp>
        <p:nvSpPr>
          <p:cNvPr id="48" name="TextBox 47"/>
          <p:cNvSpPr txBox="1"/>
          <p:nvPr/>
        </p:nvSpPr>
        <p:spPr>
          <a:xfrm>
            <a:off x="7036993" y="3574269"/>
            <a:ext cx="1147483" cy="479015"/>
          </a:xfrm>
          <a:prstGeom prst="rect">
            <a:avLst/>
          </a:prstGeom>
          <a:noFill/>
        </p:spPr>
        <p:txBody>
          <a:bodyPr wrap="square" rtlCol="0">
            <a:spAutoFit/>
          </a:bodyPr>
          <a:lstStyle/>
          <a:p>
            <a:pPr algn="l"/>
            <a:r>
              <a:rPr lang="en-US" sz="2400" dirty="0" err="1">
                <a:solidFill>
                  <a:srgbClr val="FF6600"/>
                </a:solidFill>
              </a:rPr>
              <a:t>quitar</a:t>
            </a:r>
            <a:endParaRPr lang="en-US" sz="2400" dirty="0">
              <a:solidFill>
                <a:srgbClr val="FF6600"/>
              </a:solidFill>
            </a:endParaRPr>
          </a:p>
        </p:txBody>
      </p:sp>
      <p:sp>
        <p:nvSpPr>
          <p:cNvPr id="49" name="TextBox 48"/>
          <p:cNvSpPr txBox="1"/>
          <p:nvPr/>
        </p:nvSpPr>
        <p:spPr>
          <a:xfrm>
            <a:off x="3932635" y="4473043"/>
            <a:ext cx="1147482" cy="461665"/>
          </a:xfrm>
          <a:prstGeom prst="rect">
            <a:avLst/>
          </a:prstGeom>
          <a:noFill/>
        </p:spPr>
        <p:txBody>
          <a:bodyPr wrap="square" rtlCol="0">
            <a:spAutoFit/>
          </a:bodyPr>
          <a:lstStyle/>
          <a:p>
            <a:pPr algn="l"/>
            <a:r>
              <a:rPr lang="en-US" sz="2400" dirty="0" err="1">
                <a:solidFill>
                  <a:srgbClr val="FF6600"/>
                </a:solidFill>
              </a:rPr>
              <a:t>llena</a:t>
            </a:r>
            <a:endParaRPr lang="en-US" sz="2400" dirty="0">
              <a:solidFill>
                <a:srgbClr val="FF6600"/>
              </a:solidFill>
            </a:endParaRPr>
          </a:p>
        </p:txBody>
      </p:sp>
      <p:sp>
        <p:nvSpPr>
          <p:cNvPr id="50" name="TextBox 49"/>
          <p:cNvSpPr txBox="1"/>
          <p:nvPr/>
        </p:nvSpPr>
        <p:spPr>
          <a:xfrm>
            <a:off x="6494971" y="4484181"/>
            <a:ext cx="913531" cy="461665"/>
          </a:xfrm>
          <a:prstGeom prst="rect">
            <a:avLst/>
          </a:prstGeom>
          <a:noFill/>
        </p:spPr>
        <p:txBody>
          <a:bodyPr wrap="square" rtlCol="0">
            <a:spAutoFit/>
          </a:bodyPr>
          <a:lstStyle/>
          <a:p>
            <a:pPr algn="l"/>
            <a:r>
              <a:rPr lang="en-US" sz="2400" dirty="0" err="1">
                <a:solidFill>
                  <a:srgbClr val="FF6600"/>
                </a:solidFill>
              </a:rPr>
              <a:t>tirar</a:t>
            </a:r>
            <a:endParaRPr lang="en-US" sz="2400" dirty="0">
              <a:solidFill>
                <a:srgbClr val="FF6600"/>
              </a:solidFill>
            </a:endParaRPr>
          </a:p>
        </p:txBody>
      </p:sp>
      <p:sp>
        <p:nvSpPr>
          <p:cNvPr id="51" name="TextBox 50"/>
          <p:cNvSpPr txBox="1"/>
          <p:nvPr/>
        </p:nvSpPr>
        <p:spPr>
          <a:xfrm>
            <a:off x="2573121" y="5435008"/>
            <a:ext cx="579311" cy="461665"/>
          </a:xfrm>
          <a:prstGeom prst="rect">
            <a:avLst/>
          </a:prstGeom>
          <a:noFill/>
        </p:spPr>
        <p:txBody>
          <a:bodyPr wrap="square" rtlCol="0">
            <a:spAutoFit/>
          </a:bodyPr>
          <a:lstStyle/>
          <a:p>
            <a:pPr algn="l"/>
            <a:r>
              <a:rPr lang="en-US" sz="2400" dirty="0" err="1">
                <a:solidFill>
                  <a:srgbClr val="FF6600"/>
                </a:solidFill>
              </a:rPr>
              <a:t>te</a:t>
            </a:r>
            <a:endParaRPr lang="en-US" sz="2400" dirty="0">
              <a:solidFill>
                <a:srgbClr val="FF6600"/>
              </a:solidFill>
            </a:endParaRPr>
          </a:p>
        </p:txBody>
      </p:sp>
      <p:sp>
        <p:nvSpPr>
          <p:cNvPr id="52" name="TextBox 51"/>
          <p:cNvSpPr txBox="1"/>
          <p:nvPr/>
        </p:nvSpPr>
        <p:spPr>
          <a:xfrm>
            <a:off x="4826868" y="5428349"/>
            <a:ext cx="579311" cy="461665"/>
          </a:xfrm>
          <a:prstGeom prst="rect">
            <a:avLst/>
          </a:prstGeom>
          <a:noFill/>
        </p:spPr>
        <p:txBody>
          <a:bodyPr wrap="square" rtlCol="0">
            <a:spAutoFit/>
          </a:bodyPr>
          <a:lstStyle/>
          <a:p>
            <a:pPr algn="l"/>
            <a:r>
              <a:rPr lang="en-US" sz="2400" dirty="0" err="1">
                <a:solidFill>
                  <a:srgbClr val="FF6600"/>
                </a:solidFill>
              </a:rPr>
              <a:t>te</a:t>
            </a:r>
            <a:endParaRPr lang="en-US" sz="2400" dirty="0">
              <a:solidFill>
                <a:srgbClr val="FF6600"/>
              </a:solidFill>
            </a:endParaRPr>
          </a:p>
        </p:txBody>
      </p:sp>
      <p:sp>
        <p:nvSpPr>
          <p:cNvPr id="53" name="TextBox 52"/>
          <p:cNvSpPr txBox="1"/>
          <p:nvPr/>
        </p:nvSpPr>
        <p:spPr>
          <a:xfrm>
            <a:off x="3324578" y="5421692"/>
            <a:ext cx="1114061" cy="461665"/>
          </a:xfrm>
          <a:prstGeom prst="rect">
            <a:avLst/>
          </a:prstGeom>
          <a:noFill/>
        </p:spPr>
        <p:txBody>
          <a:bodyPr wrap="square" rtlCol="0">
            <a:spAutoFit/>
          </a:bodyPr>
          <a:lstStyle/>
          <a:p>
            <a:pPr algn="l"/>
            <a:r>
              <a:rPr lang="en-US" sz="2400" dirty="0" err="1">
                <a:solidFill>
                  <a:srgbClr val="FF6600"/>
                </a:solidFill>
              </a:rPr>
              <a:t>cuida</a:t>
            </a:r>
            <a:endParaRPr lang="en-US" sz="2400" dirty="0">
              <a:solidFill>
                <a:srgbClr val="FF6600"/>
              </a:solidFill>
            </a:endParaRPr>
          </a:p>
        </p:txBody>
      </p:sp>
      <p:sp>
        <p:nvSpPr>
          <p:cNvPr id="54" name="TextBox 53"/>
          <p:cNvSpPr txBox="1"/>
          <p:nvPr/>
        </p:nvSpPr>
        <p:spPr>
          <a:xfrm>
            <a:off x="5523318" y="5446420"/>
            <a:ext cx="802124" cy="461665"/>
          </a:xfrm>
          <a:prstGeom prst="rect">
            <a:avLst/>
          </a:prstGeom>
          <a:noFill/>
        </p:spPr>
        <p:txBody>
          <a:bodyPr wrap="square" rtlCol="0">
            <a:spAutoFit/>
          </a:bodyPr>
          <a:lstStyle/>
          <a:p>
            <a:pPr algn="l"/>
            <a:r>
              <a:rPr lang="en-US" sz="2400" dirty="0" err="1">
                <a:solidFill>
                  <a:srgbClr val="FF6600"/>
                </a:solidFill>
              </a:rPr>
              <a:t>trae</a:t>
            </a:r>
            <a:endParaRPr lang="en-US" sz="2400" dirty="0">
              <a:solidFill>
                <a:srgbClr val="FF6600"/>
              </a:solidFill>
            </a:endParaRPr>
          </a:p>
        </p:txBody>
      </p:sp>
      <p:sp>
        <p:nvSpPr>
          <p:cNvPr id="38" name="Rectangle 37"/>
          <p:cNvSpPr/>
          <p:nvPr/>
        </p:nvSpPr>
        <p:spPr>
          <a:xfrm>
            <a:off x="8641578" y="5381285"/>
            <a:ext cx="3441717" cy="387165"/>
          </a:xfrm>
          <a:prstGeom prst="rect">
            <a:avLst/>
          </a:prstGeom>
          <a:ln>
            <a:solidFill>
              <a:schemeClr val="accent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r>
              <a:rPr lang="en-GB" sz="2000">
                <a:solidFill>
                  <a:schemeClr val="accent5">
                    <a:lumMod val="50000"/>
                  </a:schemeClr>
                </a:solidFill>
              </a:rPr>
              <a:t>*la habitación - bedroom</a:t>
            </a:r>
            <a:endParaRPr lang="en-GB" sz="2000" dirty="0">
              <a:solidFill>
                <a:schemeClr val="accent5">
                  <a:lumMod val="50000"/>
                </a:schemeClr>
              </a:solidFill>
            </a:endParaRPr>
          </a:p>
        </p:txBody>
      </p:sp>
    </p:spTree>
    <p:extLst>
      <p:ext uri="{BB962C8B-B14F-4D97-AF65-F5344CB8AC3E}">
        <p14:creationId xmlns:p14="http://schemas.microsoft.com/office/powerpoint/2010/main" val="36435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27" grpId="0"/>
      <p:bldP spid="36" grpId="0"/>
      <p:bldP spid="43" grpId="0"/>
      <p:bldP spid="44" grpId="0"/>
      <p:bldP spid="45" grpId="0"/>
      <p:bldP spid="46" grpId="0"/>
      <p:bldP spid="47" grpId="0"/>
      <p:bldP spid="48" grpId="0"/>
      <p:bldP spid="49" grpId="0"/>
      <p:bldP spid="50" grpId="0"/>
      <p:bldP spid="51" grpId="0"/>
      <p:bldP spid="52" grpId="0"/>
      <p:bldP spid="53" grpId="0"/>
      <p:bldP spid="5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120650" y="382588"/>
            <a:ext cx="4025900" cy="546637"/>
          </a:xfrm>
        </p:spPr>
        <p:txBody>
          <a:bodyPr>
            <a:noAutofit/>
          </a:bodyPr>
          <a:lstStyle/>
          <a:p>
            <a:r>
              <a:rPr lang="en-GB" sz="3600" b="1">
                <a:solidFill>
                  <a:schemeClr val="bg1"/>
                </a:solidFill>
              </a:rPr>
              <a:t>Vocabulario</a:t>
            </a:r>
          </a:p>
        </p:txBody>
      </p:sp>
      <p:sp>
        <p:nvSpPr>
          <p:cNvPr id="6" name="TextBox 5"/>
          <p:cNvSpPr txBox="1"/>
          <p:nvPr/>
        </p:nvSpPr>
        <p:spPr>
          <a:xfrm>
            <a:off x="3708381" y="1856591"/>
            <a:ext cx="1320800" cy="461665"/>
          </a:xfrm>
          <a:prstGeom prst="rect">
            <a:avLst/>
          </a:prstGeom>
          <a:noFill/>
        </p:spPr>
        <p:txBody>
          <a:bodyPr wrap="square" rtlCol="0">
            <a:spAutoFit/>
          </a:bodyPr>
          <a:lstStyle/>
          <a:p>
            <a:pPr algn="l"/>
            <a:r>
              <a:rPr lang="en-GB" sz="2400" b="1">
                <a:solidFill>
                  <a:schemeClr val="accent5">
                    <a:lumMod val="50000"/>
                  </a:schemeClr>
                </a:solidFill>
              </a:rPr>
              <a:t>el tío</a:t>
            </a:r>
            <a:endParaRPr lang="en-GB" sz="2400" b="1" dirty="0">
              <a:solidFill>
                <a:schemeClr val="accent5">
                  <a:lumMod val="50000"/>
                </a:schemeClr>
              </a:solidFill>
            </a:endParaRPr>
          </a:p>
        </p:txBody>
      </p:sp>
      <p:sp>
        <p:nvSpPr>
          <p:cNvPr id="7" name="TextBox 6"/>
          <p:cNvSpPr txBox="1"/>
          <p:nvPr/>
        </p:nvSpPr>
        <p:spPr>
          <a:xfrm>
            <a:off x="1129539" y="1849779"/>
            <a:ext cx="1168400" cy="461665"/>
          </a:xfrm>
          <a:prstGeom prst="rect">
            <a:avLst/>
          </a:prstGeom>
          <a:noFill/>
        </p:spPr>
        <p:txBody>
          <a:bodyPr wrap="square" rtlCol="0">
            <a:spAutoFit/>
          </a:bodyPr>
          <a:lstStyle/>
          <a:p>
            <a:pPr algn="l"/>
            <a:r>
              <a:rPr lang="en-GB" sz="2400">
                <a:solidFill>
                  <a:schemeClr val="accent5">
                    <a:lumMod val="50000"/>
                  </a:schemeClr>
                </a:solidFill>
              </a:rPr>
              <a:t>uncle</a:t>
            </a:r>
            <a:endParaRPr lang="en-GB" sz="2400" dirty="0">
              <a:solidFill>
                <a:schemeClr val="accent5">
                  <a:lumMod val="50000"/>
                </a:schemeClr>
              </a:solidFill>
            </a:endParaRPr>
          </a:p>
        </p:txBody>
      </p:sp>
      <p:sp>
        <p:nvSpPr>
          <p:cNvPr id="8" name="TextBox 7"/>
          <p:cNvSpPr txBox="1"/>
          <p:nvPr/>
        </p:nvSpPr>
        <p:spPr>
          <a:xfrm>
            <a:off x="3708381" y="3596036"/>
            <a:ext cx="1320800" cy="461665"/>
          </a:xfrm>
          <a:prstGeom prst="rect">
            <a:avLst/>
          </a:prstGeom>
          <a:noFill/>
        </p:spPr>
        <p:txBody>
          <a:bodyPr wrap="square" rtlCol="0">
            <a:spAutoFit/>
          </a:bodyPr>
          <a:lstStyle/>
          <a:p>
            <a:pPr algn="l"/>
            <a:r>
              <a:rPr lang="en-GB" sz="2400" b="1">
                <a:solidFill>
                  <a:schemeClr val="accent5">
                    <a:lumMod val="50000"/>
                  </a:schemeClr>
                </a:solidFill>
              </a:rPr>
              <a:t>la tía</a:t>
            </a:r>
            <a:endParaRPr lang="en-GB" sz="2400" b="1" dirty="0">
              <a:solidFill>
                <a:schemeClr val="accent5">
                  <a:lumMod val="50000"/>
                </a:schemeClr>
              </a:solidFill>
            </a:endParaRPr>
          </a:p>
        </p:txBody>
      </p:sp>
      <p:sp>
        <p:nvSpPr>
          <p:cNvPr id="9" name="TextBox 8"/>
          <p:cNvSpPr txBox="1"/>
          <p:nvPr/>
        </p:nvSpPr>
        <p:spPr>
          <a:xfrm>
            <a:off x="1242013" y="3594644"/>
            <a:ext cx="1320800" cy="461665"/>
          </a:xfrm>
          <a:prstGeom prst="rect">
            <a:avLst/>
          </a:prstGeom>
          <a:noFill/>
        </p:spPr>
        <p:txBody>
          <a:bodyPr wrap="square" rtlCol="0">
            <a:spAutoFit/>
          </a:bodyPr>
          <a:lstStyle/>
          <a:p>
            <a:pPr algn="l"/>
            <a:r>
              <a:rPr lang="en-GB" sz="2400">
                <a:solidFill>
                  <a:schemeClr val="accent5">
                    <a:lumMod val="50000"/>
                  </a:schemeClr>
                </a:solidFill>
              </a:rPr>
              <a:t>aunt</a:t>
            </a:r>
            <a:endParaRPr lang="en-GB" sz="2400" dirty="0">
              <a:solidFill>
                <a:schemeClr val="accent5">
                  <a:lumMod val="50000"/>
                </a:schemeClr>
              </a:solidFill>
            </a:endParaRPr>
          </a:p>
        </p:txBody>
      </p:sp>
      <p:sp>
        <p:nvSpPr>
          <p:cNvPr id="10" name="TextBox 9"/>
          <p:cNvSpPr txBox="1"/>
          <p:nvPr/>
        </p:nvSpPr>
        <p:spPr>
          <a:xfrm>
            <a:off x="3682174" y="5236533"/>
            <a:ext cx="1320800" cy="461665"/>
          </a:xfrm>
          <a:prstGeom prst="rect">
            <a:avLst/>
          </a:prstGeom>
          <a:noFill/>
        </p:spPr>
        <p:txBody>
          <a:bodyPr wrap="square" rtlCol="0">
            <a:spAutoFit/>
          </a:bodyPr>
          <a:lstStyle/>
          <a:p>
            <a:pPr algn="l"/>
            <a:r>
              <a:rPr lang="en-GB" sz="2400" b="1">
                <a:solidFill>
                  <a:schemeClr val="accent5">
                    <a:lumMod val="50000"/>
                  </a:schemeClr>
                </a:solidFill>
              </a:rPr>
              <a:t>el hijo</a:t>
            </a:r>
            <a:endParaRPr lang="en-GB" sz="2400" b="1" dirty="0">
              <a:solidFill>
                <a:schemeClr val="accent5">
                  <a:lumMod val="50000"/>
                </a:schemeClr>
              </a:solidFill>
            </a:endParaRPr>
          </a:p>
        </p:txBody>
      </p:sp>
      <p:sp>
        <p:nvSpPr>
          <p:cNvPr id="11" name="TextBox 10"/>
          <p:cNvSpPr txBox="1"/>
          <p:nvPr/>
        </p:nvSpPr>
        <p:spPr>
          <a:xfrm>
            <a:off x="1148275" y="5203684"/>
            <a:ext cx="3063522" cy="461665"/>
          </a:xfrm>
          <a:prstGeom prst="rect">
            <a:avLst/>
          </a:prstGeom>
          <a:noFill/>
        </p:spPr>
        <p:txBody>
          <a:bodyPr wrap="square" rtlCol="0">
            <a:spAutoFit/>
          </a:bodyPr>
          <a:lstStyle/>
          <a:p>
            <a:pPr algn="l"/>
            <a:r>
              <a:rPr lang="en-GB" sz="2400">
                <a:solidFill>
                  <a:schemeClr val="accent5">
                    <a:lumMod val="50000"/>
                  </a:schemeClr>
                </a:solidFill>
              </a:rPr>
              <a:t>son, child (m)</a:t>
            </a:r>
            <a:endParaRPr lang="en-GB" sz="2400" dirty="0">
              <a:solidFill>
                <a:schemeClr val="accent5">
                  <a:lumMod val="50000"/>
                </a:schemeClr>
              </a:solidFill>
            </a:endParaRPr>
          </a:p>
        </p:txBody>
      </p:sp>
      <p:sp>
        <p:nvSpPr>
          <p:cNvPr id="12" name="TextBox 11"/>
          <p:cNvSpPr txBox="1"/>
          <p:nvPr/>
        </p:nvSpPr>
        <p:spPr>
          <a:xfrm>
            <a:off x="10250279" y="1856590"/>
            <a:ext cx="1320800" cy="461665"/>
          </a:xfrm>
          <a:prstGeom prst="rect">
            <a:avLst/>
          </a:prstGeom>
          <a:noFill/>
        </p:spPr>
        <p:txBody>
          <a:bodyPr wrap="square" rtlCol="0">
            <a:spAutoFit/>
          </a:bodyPr>
          <a:lstStyle/>
          <a:p>
            <a:pPr algn="l"/>
            <a:r>
              <a:rPr lang="en-GB" sz="2400" b="1">
                <a:solidFill>
                  <a:schemeClr val="accent5">
                    <a:lumMod val="50000"/>
                  </a:schemeClr>
                </a:solidFill>
              </a:rPr>
              <a:t>la hija</a:t>
            </a:r>
            <a:endParaRPr lang="en-GB" sz="2400" b="1" dirty="0">
              <a:solidFill>
                <a:schemeClr val="accent5">
                  <a:lumMod val="50000"/>
                </a:schemeClr>
              </a:solidFill>
            </a:endParaRPr>
          </a:p>
        </p:txBody>
      </p:sp>
      <p:sp>
        <p:nvSpPr>
          <p:cNvPr id="13" name="TextBox 12"/>
          <p:cNvSpPr txBox="1"/>
          <p:nvPr/>
        </p:nvSpPr>
        <p:spPr>
          <a:xfrm>
            <a:off x="6974297" y="1884793"/>
            <a:ext cx="3063522" cy="461665"/>
          </a:xfrm>
          <a:prstGeom prst="rect">
            <a:avLst/>
          </a:prstGeom>
          <a:noFill/>
        </p:spPr>
        <p:txBody>
          <a:bodyPr wrap="square" rtlCol="0">
            <a:spAutoFit/>
          </a:bodyPr>
          <a:lstStyle/>
          <a:p>
            <a:pPr algn="l"/>
            <a:r>
              <a:rPr lang="en-GB" sz="2400">
                <a:solidFill>
                  <a:schemeClr val="accent5">
                    <a:lumMod val="50000"/>
                  </a:schemeClr>
                </a:solidFill>
              </a:rPr>
              <a:t>daughter, child (f)</a:t>
            </a:r>
            <a:endParaRPr lang="en-GB" sz="2400" dirty="0">
              <a:solidFill>
                <a:schemeClr val="accent5">
                  <a:lumMod val="50000"/>
                </a:schemeClr>
              </a:solidFill>
            </a:endParaRPr>
          </a:p>
        </p:txBody>
      </p:sp>
      <p:sp>
        <p:nvSpPr>
          <p:cNvPr id="14" name="TextBox 13"/>
          <p:cNvSpPr txBox="1"/>
          <p:nvPr/>
        </p:nvSpPr>
        <p:spPr>
          <a:xfrm>
            <a:off x="10250279" y="3373106"/>
            <a:ext cx="1799872" cy="830997"/>
          </a:xfrm>
          <a:prstGeom prst="rect">
            <a:avLst/>
          </a:prstGeom>
          <a:noFill/>
        </p:spPr>
        <p:txBody>
          <a:bodyPr wrap="square" rtlCol="0">
            <a:spAutoFit/>
          </a:bodyPr>
          <a:lstStyle/>
          <a:p>
            <a:pPr algn="l"/>
            <a:r>
              <a:rPr lang="en-GB" sz="2400" b="1">
                <a:solidFill>
                  <a:schemeClr val="accent5">
                    <a:lumMod val="50000"/>
                  </a:schemeClr>
                </a:solidFill>
              </a:rPr>
              <a:t>conocido, conocida</a:t>
            </a:r>
            <a:endParaRPr lang="en-GB" sz="2400" b="1" dirty="0">
              <a:solidFill>
                <a:schemeClr val="accent5">
                  <a:lumMod val="50000"/>
                </a:schemeClr>
              </a:solidFill>
            </a:endParaRPr>
          </a:p>
        </p:txBody>
      </p:sp>
      <p:sp>
        <p:nvSpPr>
          <p:cNvPr id="15" name="TextBox 14"/>
          <p:cNvSpPr txBox="1"/>
          <p:nvPr/>
        </p:nvSpPr>
        <p:spPr>
          <a:xfrm>
            <a:off x="6948060" y="3629659"/>
            <a:ext cx="3163679" cy="461665"/>
          </a:xfrm>
          <a:prstGeom prst="rect">
            <a:avLst/>
          </a:prstGeom>
          <a:noFill/>
        </p:spPr>
        <p:txBody>
          <a:bodyPr wrap="square" rtlCol="0">
            <a:spAutoFit/>
          </a:bodyPr>
          <a:lstStyle/>
          <a:p>
            <a:pPr algn="l"/>
            <a:r>
              <a:rPr lang="en-GB" sz="2400">
                <a:solidFill>
                  <a:schemeClr val="accent5">
                    <a:lumMod val="50000"/>
                  </a:schemeClr>
                </a:solidFill>
              </a:rPr>
              <a:t>well-known, famous</a:t>
            </a:r>
            <a:endParaRPr lang="en-GB" sz="2400" dirty="0">
              <a:solidFill>
                <a:schemeClr val="accent5">
                  <a:lumMod val="50000"/>
                </a:schemeClr>
              </a:solidFill>
            </a:endParaRPr>
          </a:p>
        </p:txBody>
      </p:sp>
      <p:sp>
        <p:nvSpPr>
          <p:cNvPr id="16" name="TextBox 15"/>
          <p:cNvSpPr txBox="1"/>
          <p:nvPr/>
        </p:nvSpPr>
        <p:spPr>
          <a:xfrm>
            <a:off x="10250279" y="5229722"/>
            <a:ext cx="1799872" cy="461665"/>
          </a:xfrm>
          <a:prstGeom prst="rect">
            <a:avLst/>
          </a:prstGeom>
          <a:noFill/>
        </p:spPr>
        <p:txBody>
          <a:bodyPr wrap="square" rtlCol="0">
            <a:spAutoFit/>
          </a:bodyPr>
          <a:lstStyle/>
          <a:p>
            <a:pPr algn="l"/>
            <a:r>
              <a:rPr lang="en-GB" sz="2400" b="1">
                <a:solidFill>
                  <a:schemeClr val="accent5">
                    <a:lumMod val="50000"/>
                  </a:schemeClr>
                </a:solidFill>
              </a:rPr>
              <a:t>débil</a:t>
            </a:r>
            <a:endParaRPr lang="en-GB" sz="2400" b="1" dirty="0">
              <a:solidFill>
                <a:schemeClr val="accent5">
                  <a:lumMod val="50000"/>
                </a:schemeClr>
              </a:solidFill>
            </a:endParaRPr>
          </a:p>
        </p:txBody>
      </p:sp>
      <p:sp>
        <p:nvSpPr>
          <p:cNvPr id="17" name="TextBox 16"/>
          <p:cNvSpPr txBox="1"/>
          <p:nvPr/>
        </p:nvSpPr>
        <p:spPr>
          <a:xfrm>
            <a:off x="7051931" y="5203683"/>
            <a:ext cx="3063522" cy="461665"/>
          </a:xfrm>
          <a:prstGeom prst="rect">
            <a:avLst/>
          </a:prstGeom>
          <a:noFill/>
        </p:spPr>
        <p:txBody>
          <a:bodyPr wrap="square" rtlCol="0">
            <a:spAutoFit/>
          </a:bodyPr>
          <a:lstStyle/>
          <a:p>
            <a:pPr algn="l"/>
            <a:r>
              <a:rPr lang="en-GB" sz="2400">
                <a:solidFill>
                  <a:schemeClr val="accent5">
                    <a:lumMod val="50000"/>
                  </a:schemeClr>
                </a:solidFill>
              </a:rPr>
              <a:t>weak</a:t>
            </a:r>
            <a:endParaRPr lang="en-GB" sz="2400" dirty="0">
              <a:solidFill>
                <a:schemeClr val="accent5">
                  <a:lumMod val="50000"/>
                </a:schemeClr>
              </a:solidFill>
            </a:endParaRPr>
          </a:p>
        </p:txBody>
      </p:sp>
      <p:pic>
        <p:nvPicPr>
          <p:cNvPr id="1026" name="Picture 2" descr="Uncle Clipar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8325" y="1620533"/>
            <a:ext cx="869950" cy="9431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unt Clip Ar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7721" y="3306149"/>
            <a:ext cx="939094" cy="9649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ipart of student raising hand and walking "/>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5520" y="4611422"/>
            <a:ext cx="1071966" cy="169826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other And Daughter Hugging Clipart "/>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963173" y="1620533"/>
            <a:ext cx="1088758" cy="11791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trength Clip Art Free"/>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852946" y="4714027"/>
            <a:ext cx="1309212" cy="1320996"/>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ular Callout 2"/>
          <p:cNvSpPr/>
          <p:nvPr/>
        </p:nvSpPr>
        <p:spPr>
          <a:xfrm>
            <a:off x="7200900" y="4177544"/>
            <a:ext cx="3709779" cy="1032430"/>
          </a:xfrm>
          <a:prstGeom prst="wedgeRoundRectCallout">
            <a:avLst>
              <a:gd name="adj1" fmla="val 34652"/>
              <a:gd name="adj2" fmla="val 63987"/>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1">
                    <a:lumMod val="50000"/>
                  </a:schemeClr>
                </a:solidFill>
              </a:rPr>
              <a:t>‘</a:t>
            </a:r>
            <a:r>
              <a:rPr lang="en-GB" sz="2000" b="1" i="1">
                <a:solidFill>
                  <a:schemeClr val="accent1">
                    <a:lumMod val="50000"/>
                  </a:schemeClr>
                </a:solidFill>
              </a:rPr>
              <a:t>Ser débil</a:t>
            </a:r>
            <a:r>
              <a:rPr lang="en-GB" sz="2000">
                <a:solidFill>
                  <a:schemeClr val="accent1">
                    <a:lumMod val="50000"/>
                  </a:schemeClr>
                </a:solidFill>
              </a:rPr>
              <a:t>’ can also mean mentally weak (e.g. not standing up for values).</a:t>
            </a:r>
          </a:p>
        </p:txBody>
      </p:sp>
      <p:pic>
        <p:nvPicPr>
          <p:cNvPr id="22" name="Picture 21" descr="celebrity.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805060" y="3184392"/>
            <a:ext cx="1143000" cy="1117600"/>
          </a:xfrm>
          <a:prstGeom prst="rect">
            <a:avLst/>
          </a:prstGeom>
        </p:spPr>
      </p:pic>
    </p:spTree>
    <p:extLst>
      <p:ext uri="{BB962C8B-B14F-4D97-AF65-F5344CB8AC3E}">
        <p14:creationId xmlns:p14="http://schemas.microsoft.com/office/powerpoint/2010/main" val="246316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3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3"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4CD0F9EC-119A-9B46-859F-896078B7326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5504</TotalTime>
  <Words>11403</Words>
  <Application>Microsoft Office PowerPoint</Application>
  <PresentationFormat>Widescreen</PresentationFormat>
  <Paragraphs>1640</Paragraphs>
  <Slides>45</Slides>
  <Notes>45</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45</vt:i4>
      </vt:variant>
    </vt:vector>
  </HeadingPairs>
  <TitlesOfParts>
    <vt:vector size="55" baseType="lpstr">
      <vt:lpstr>Arial</vt:lpstr>
      <vt:lpstr>Calibri</vt:lpstr>
      <vt:lpstr>Calibri Light</vt:lpstr>
      <vt:lpstr>Century Gothic</vt:lpstr>
      <vt:lpstr>Times New Roman</vt:lpstr>
      <vt:lpstr>Tw Cen MT</vt:lpstr>
      <vt:lpstr>Wingdings</vt:lpstr>
      <vt:lpstr>1_Office Theme</vt:lpstr>
      <vt:lpstr>2_Office Theme</vt:lpstr>
      <vt:lpstr>4_Office Theme</vt:lpstr>
      <vt:lpstr>Describing your family members and those of others</vt:lpstr>
      <vt:lpstr>Vocabulario</vt:lpstr>
      <vt:lpstr>Spelling changes for –ar verbs in the preterite: using the verb ending ‘-qué’</vt:lpstr>
      <vt:lpstr>Daniel describe unas cosas del pasado. Escucha y completa la frase con el verbo correcto.  ¿El verbo termina en ‘é’ o ‘qué’?</vt:lpstr>
      <vt:lpstr>PowerPoint Presentation</vt:lpstr>
      <vt:lpstr>Daniel describe unas cosas del pasado. Escucha y escribe la frase. ¿El verbo termina en ‘é’ o ‘qué’?</vt:lpstr>
      <vt:lpstr>PowerPoint Presentation</vt:lpstr>
      <vt:lpstr>Vocabulario</vt:lpstr>
      <vt:lpstr>Vocabulario</vt:lpstr>
      <vt:lpstr>Talking about mixed gender groups Plural masculine nouns [revisited]</vt:lpstr>
      <vt:lpstr>Talking about possessions Possessive adjectives ‘su’ and ‘sus’</vt:lpstr>
      <vt:lpstr>Hugo y su familia</vt:lpstr>
      <vt:lpstr>Describing family members Possessive adjective ‘mi’ [revisited]</vt:lpstr>
      <vt:lpstr>Daniel describe a su familia y a la familia de Hugo.</vt:lpstr>
      <vt:lpstr>Una videollamada con tu amigo de intercambio</vt:lpstr>
      <vt:lpstr>Hablar/escuchar</vt:lpstr>
      <vt:lpstr>Hablar/escuchar</vt:lpstr>
      <vt:lpstr>Respuestas: Persona A</vt:lpstr>
      <vt:lpstr>Respuestas: Persona B</vt:lpstr>
      <vt:lpstr>Ahora escribe seis frases en español.</vt:lpstr>
      <vt:lpstr>Respuestas correctas</vt:lpstr>
      <vt:lpstr>Describing family members and their jobs</vt:lpstr>
      <vt:lpstr>Spelling changes for –ar verbs in the preterite: using the verb ending ‘-gué’</vt:lpstr>
      <vt:lpstr>Lucía describe el fin de semana pasado. Escucha. ¿Cuántas veces escuchas verbos en –é, –qué o –gué? Escribe las palabras.</vt:lpstr>
      <vt:lpstr>Lee el párrafo a tu compañero. Cambia el infinitivo del verbo a la forma correcta del ‘yo’ en el pasado.</vt:lpstr>
      <vt:lpstr>Vocabulario</vt:lpstr>
      <vt:lpstr>Vocabulario</vt:lpstr>
      <vt:lpstr>Recap: stress and spelling rules</vt:lpstr>
      <vt:lpstr>Escucha y escribe los números en español. ¿Cuáles llevan acento?</vt:lpstr>
      <vt:lpstr>Vocabulario</vt:lpstr>
      <vt:lpstr>Vocabulario</vt:lpstr>
      <vt:lpstr>Saying what jobs people do Use of the indefinite article</vt:lpstr>
      <vt:lpstr>Talking about possession Possessives ‘tu’ and ‘su’ [revisited]</vt:lpstr>
      <vt:lpstr>Escucha. Daniel habla de la familia de Hugo (‘your…’) o de la familia de Nadia (‘her…’)? Completa la tabla en inglés. </vt:lpstr>
      <vt:lpstr>Lee las frases. Daniel le escribe mensajes a Hugo. Habla de la familia de Hugo (‘your…’) o la familia de Nadia (‘her…’)? Completa la tabla en inglés. </vt:lpstr>
      <vt:lpstr>Talking about possessions Possessive adjective ‘nuestro’</vt:lpstr>
      <vt:lpstr>Ana y Diego describen a la familia.  Escucha y completa la tabla.</vt:lpstr>
      <vt:lpstr>¿Quién es?</vt:lpstr>
      <vt:lpstr>PowerPoint Presentation</vt:lpstr>
      <vt:lpstr>PowerPoint Presentation</vt:lpstr>
      <vt:lpstr>PowerPoint Presentation</vt:lpstr>
      <vt:lpstr>PowerPoint Presentation</vt:lpstr>
      <vt:lpstr>Respuestas</vt:lpstr>
      <vt:lpstr>Gaming Grammar</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Mollie Bentley-Smith</cp:lastModifiedBy>
  <cp:revision>412</cp:revision>
  <dcterms:created xsi:type="dcterms:W3CDTF">2020-06-12T19:18:08Z</dcterms:created>
  <dcterms:modified xsi:type="dcterms:W3CDTF">2022-09-09T14:04:33Z</dcterms:modified>
</cp:coreProperties>
</file>