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1"/>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8" r:id="rId29"/>
    <p:sldId id="28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4" autoAdjust="0"/>
    <p:restoredTop sz="86401"/>
  </p:normalViewPr>
  <p:slideViewPr>
    <p:cSldViewPr snapToGrid="0" showGuides="1">
      <p:cViewPr varScale="1">
        <p:scale>
          <a:sx n="70" d="100"/>
          <a:sy n="70" d="100"/>
        </p:scale>
        <p:origin x="216" y="10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32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4C1AB9-9C0A-4013-81B3-66F8F165A499}" type="datetimeFigureOut">
              <a:rPr lang="en-GB" smtClean="0"/>
              <a:t>13/12/2019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517E22-F553-4D11-9691-4D50E4CA78B3}" type="slidenum">
              <a:rPr lang="en-GB" smtClean="0"/>
              <a:t>‹#›</a:t>
            </a:fld>
            <a:endParaRPr lang="en-GB"/>
          </a:p>
        </p:txBody>
      </p:sp>
    </p:spTree>
    <p:extLst>
      <p:ext uri="{BB962C8B-B14F-4D97-AF65-F5344CB8AC3E}">
        <p14:creationId xmlns:p14="http://schemas.microsoft.com/office/powerpoint/2010/main" val="1725772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1</a:t>
            </a:fld>
            <a:endParaRPr lang="en-GB">
              <a:solidFill>
                <a:prstClr val="black"/>
              </a:solidFill>
            </a:endParaRPr>
          </a:p>
        </p:txBody>
      </p:sp>
    </p:spTree>
    <p:extLst>
      <p:ext uri="{BB962C8B-B14F-4D97-AF65-F5344CB8AC3E}">
        <p14:creationId xmlns:p14="http://schemas.microsoft.com/office/powerpoint/2010/main" val="2209799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Kim's game activity - Was </a:t>
            </a:r>
            <a:r>
              <a:rPr lang="en-US" dirty="0" err="1"/>
              <a:t>ist</a:t>
            </a:r>
            <a:r>
              <a:rPr lang="en-US" dirty="0"/>
              <a:t> </a:t>
            </a:r>
            <a:r>
              <a:rPr lang="en-US" dirty="0" err="1"/>
              <a:t>nicht</a:t>
            </a:r>
            <a:r>
              <a:rPr lang="en-US" dirty="0"/>
              <a:t> </a:t>
            </a:r>
            <a:r>
              <a:rPr lang="en-US" dirty="0" err="1"/>
              <a:t>mehr</a:t>
            </a:r>
            <a:r>
              <a:rPr lang="en-US" dirty="0"/>
              <a:t> da? (What is no longer there?) </a:t>
            </a:r>
          </a:p>
          <a:p>
            <a:endParaRPr lang="en-US" dirty="0"/>
          </a:p>
          <a:p>
            <a:r>
              <a:rPr lang="en-US" dirty="0"/>
              <a:t>Teacher shows words on the slide, then slide goes blank, when it returns, one of the words is missing. </a:t>
            </a:r>
          </a:p>
          <a:p>
            <a:r>
              <a:rPr lang="en-US" dirty="0"/>
              <a:t>Students supply the missing word.</a:t>
            </a:r>
          </a:p>
          <a:p>
            <a:r>
              <a:rPr lang="en-US" dirty="0"/>
              <a:t>The task requires 'the' in the answer. E.g. der Mann.</a:t>
            </a:r>
          </a:p>
          <a:p>
            <a:endParaRPr lang="en-US" dirty="0"/>
          </a:p>
          <a:p>
            <a:r>
              <a:rPr lang="en-US" dirty="0" err="1"/>
              <a:t>Antwort</a:t>
            </a:r>
            <a:r>
              <a:rPr lang="en-US" dirty="0"/>
              <a:t>: der Tisch</a:t>
            </a:r>
          </a:p>
          <a:p>
            <a:endParaRPr lang="en-US" dirty="0"/>
          </a:p>
          <a:p>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561225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Kim's game activity - Was </a:t>
            </a:r>
            <a:r>
              <a:rPr lang="en-US" dirty="0" err="1"/>
              <a:t>ist</a:t>
            </a:r>
            <a:r>
              <a:rPr lang="en-US" dirty="0"/>
              <a:t> </a:t>
            </a:r>
            <a:r>
              <a:rPr lang="en-US" dirty="0" err="1"/>
              <a:t>nicht</a:t>
            </a:r>
            <a:r>
              <a:rPr lang="en-US" dirty="0"/>
              <a:t> </a:t>
            </a:r>
            <a:r>
              <a:rPr lang="en-US" dirty="0" err="1"/>
              <a:t>mehr</a:t>
            </a:r>
            <a:r>
              <a:rPr lang="en-US" dirty="0"/>
              <a:t> da? (What is no longer there?) </a:t>
            </a:r>
          </a:p>
          <a:p>
            <a:endParaRPr lang="en-US" dirty="0"/>
          </a:p>
          <a:p>
            <a:r>
              <a:rPr lang="en-US" dirty="0"/>
              <a:t>Teacher shows words on the slide, then slide goes blank, when it returns, one of the words is missing. </a:t>
            </a:r>
          </a:p>
          <a:p>
            <a:r>
              <a:rPr lang="en-US" dirty="0"/>
              <a:t>Students supply the missing word.</a:t>
            </a:r>
          </a:p>
          <a:p>
            <a:r>
              <a:rPr lang="en-US" dirty="0"/>
              <a:t>The task requires 'the' in the answer. E.g. der Mann.</a:t>
            </a:r>
          </a:p>
          <a:p>
            <a:endParaRPr lang="en-US" dirty="0"/>
          </a:p>
          <a:p>
            <a:r>
              <a:rPr lang="en-US" dirty="0" err="1"/>
              <a:t>Antwort</a:t>
            </a:r>
            <a:r>
              <a:rPr lang="en-US" dirty="0"/>
              <a:t>: das Heft</a:t>
            </a:r>
          </a:p>
          <a:p>
            <a:endParaRPr lang="en-US" dirty="0"/>
          </a:p>
          <a:p>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869751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Kim's game activity - Was </a:t>
            </a:r>
            <a:r>
              <a:rPr lang="en-US" dirty="0" err="1"/>
              <a:t>ist</a:t>
            </a:r>
            <a:r>
              <a:rPr lang="en-US" dirty="0"/>
              <a:t> </a:t>
            </a:r>
            <a:r>
              <a:rPr lang="en-US" dirty="0" err="1"/>
              <a:t>nicht</a:t>
            </a:r>
            <a:r>
              <a:rPr lang="en-US" dirty="0"/>
              <a:t> </a:t>
            </a:r>
            <a:r>
              <a:rPr lang="en-US" dirty="0" err="1"/>
              <a:t>mehr</a:t>
            </a:r>
            <a:r>
              <a:rPr lang="en-US" dirty="0"/>
              <a:t> da? (What is no longer there?) </a:t>
            </a:r>
          </a:p>
          <a:p>
            <a:endParaRPr lang="en-US" dirty="0"/>
          </a:p>
          <a:p>
            <a:r>
              <a:rPr lang="en-US" dirty="0"/>
              <a:t>Teacher shows words on the slide, then slide goes blank, when it returns, one of the words is missing. </a:t>
            </a:r>
          </a:p>
          <a:p>
            <a:r>
              <a:rPr lang="en-US" dirty="0"/>
              <a:t>Students supply the missing word.</a:t>
            </a:r>
          </a:p>
          <a:p>
            <a:r>
              <a:rPr lang="en-US" dirty="0"/>
              <a:t>The task requires 'the' in the answer. E.g. der Mann.</a:t>
            </a:r>
          </a:p>
          <a:p>
            <a:endParaRPr lang="en-US" dirty="0"/>
          </a:p>
          <a:p>
            <a:r>
              <a:rPr lang="en-US" dirty="0" err="1"/>
              <a:t>Antwort</a:t>
            </a:r>
            <a:r>
              <a:rPr lang="en-US" dirty="0"/>
              <a:t>: das </a:t>
            </a:r>
            <a:r>
              <a:rPr lang="en-US" dirty="0" err="1"/>
              <a:t>Fenster</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351856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Kim's game activity - Was </a:t>
            </a:r>
            <a:r>
              <a:rPr lang="en-US" dirty="0" err="1"/>
              <a:t>ist</a:t>
            </a:r>
            <a:r>
              <a:rPr lang="en-US" dirty="0"/>
              <a:t> </a:t>
            </a:r>
            <a:r>
              <a:rPr lang="en-US" dirty="0" err="1"/>
              <a:t>nicht</a:t>
            </a:r>
            <a:r>
              <a:rPr lang="en-US" dirty="0"/>
              <a:t> </a:t>
            </a:r>
            <a:r>
              <a:rPr lang="en-US" dirty="0" err="1"/>
              <a:t>mehr</a:t>
            </a:r>
            <a:r>
              <a:rPr lang="en-US" dirty="0"/>
              <a:t> da? (What is no longer there?) </a:t>
            </a:r>
          </a:p>
          <a:p>
            <a:endParaRPr lang="en-US" dirty="0"/>
          </a:p>
          <a:p>
            <a:r>
              <a:rPr lang="en-US" dirty="0"/>
              <a:t>Teacher shows words on the slide, then slide goes blank, when it returns, one of the words is missing. </a:t>
            </a:r>
          </a:p>
          <a:p>
            <a:r>
              <a:rPr lang="en-US" dirty="0"/>
              <a:t>Students supply the missing word.</a:t>
            </a:r>
          </a:p>
          <a:p>
            <a:r>
              <a:rPr lang="en-US" dirty="0"/>
              <a:t>The task requires 'the' in the answer. E.g. der Mann.</a:t>
            </a:r>
          </a:p>
          <a:p>
            <a:endParaRPr lang="en-US" dirty="0"/>
          </a:p>
          <a:p>
            <a:r>
              <a:rPr lang="en-US" dirty="0" err="1"/>
              <a:t>Antwort</a:t>
            </a:r>
            <a:r>
              <a:rPr lang="en-US" dirty="0"/>
              <a:t>: die </a:t>
            </a:r>
            <a:r>
              <a:rPr lang="en-US" dirty="0" err="1"/>
              <a:t>Tafel</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401136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second round variation on the game (with</a:t>
            </a:r>
            <a:r>
              <a:rPr lang="en-US" baseline="0" dirty="0"/>
              <a:t> all 9 nouns instead of 6), and </a:t>
            </a:r>
            <a:r>
              <a:rPr lang="en-US" dirty="0"/>
              <a:t>where the words are replaced by pictures.</a:t>
            </a:r>
          </a:p>
          <a:p>
            <a:r>
              <a:rPr lang="en-US" dirty="0"/>
              <a:t>Students respond with nouns and definite articles. </a:t>
            </a:r>
            <a:br>
              <a:rPr lang="en-US" dirty="0"/>
            </a:br>
            <a:br>
              <a:rPr lang="en-US" dirty="0"/>
            </a:br>
            <a:r>
              <a:rPr lang="en-US" b="1" dirty="0"/>
              <a:t>Note: </a:t>
            </a:r>
            <a:r>
              <a:rPr lang="en-US" dirty="0"/>
              <a:t>It is</a:t>
            </a:r>
            <a:r>
              <a:rPr lang="en-US" baseline="0" dirty="0"/>
              <a:t> worth eliciting all of the nouns quickly once first, to ensure secure recall of all 9 nouns, before starting.</a:t>
            </a:r>
            <a:endParaRPr lang="en-US" dirty="0"/>
          </a:p>
          <a:p>
            <a:endParaRPr lang="en-US" dirty="0"/>
          </a:p>
          <a:p>
            <a:r>
              <a:rPr lang="en-US" dirty="0" err="1"/>
              <a:t>Antwort</a:t>
            </a:r>
            <a:r>
              <a:rPr lang="en-US" dirty="0"/>
              <a:t>: das </a:t>
            </a:r>
            <a:r>
              <a:rPr lang="en-US" dirty="0" err="1"/>
              <a:t>Paar</a:t>
            </a:r>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828340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Antwort</a:t>
            </a:r>
            <a:r>
              <a:rPr lang="en-US" dirty="0"/>
              <a:t>: die Tafel</a:t>
            </a:r>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1010984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Antwort</a:t>
            </a:r>
            <a:r>
              <a:rPr lang="en-US" dirty="0"/>
              <a:t>: die </a:t>
            </a:r>
            <a:r>
              <a:rPr lang="en-US" dirty="0" err="1"/>
              <a:t>Klasse</a:t>
            </a:r>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3709461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Antwort</a:t>
            </a:r>
            <a:r>
              <a:rPr lang="en-US" dirty="0"/>
              <a:t>: der Tag</a:t>
            </a:r>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699977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 </a:t>
            </a:r>
            <a:r>
              <a:rPr lang="en-GB" dirty="0"/>
              <a:t>The SEIN slides</a:t>
            </a:r>
            <a:r>
              <a:rPr lang="en-GB" baseline="0" dirty="0"/>
              <a:t> have audio embedded (Turn the volume down and use your own voice, if preferred).</a:t>
            </a:r>
            <a:br>
              <a:rPr lang="en-GB" baseline="0" dirty="0"/>
            </a:br>
            <a:br>
              <a:rPr lang="en-GB" dirty="0"/>
            </a:br>
            <a:r>
              <a:rPr lang="en-GB" dirty="0"/>
              <a:t>Introducing the verb </a:t>
            </a:r>
            <a:r>
              <a:rPr lang="en-GB" i="1" dirty="0"/>
              <a:t>SEIN </a:t>
            </a:r>
            <a:r>
              <a:rPr lang="en-GB" dirty="0"/>
              <a:t>more explicitly. </a:t>
            </a:r>
            <a:r>
              <a:rPr lang="en-GB" i="1" dirty="0"/>
              <a:t>SEIN</a:t>
            </a:r>
            <a:r>
              <a:rPr lang="en-GB" dirty="0"/>
              <a:t> is the third most frequently used word</a:t>
            </a:r>
            <a:r>
              <a:rPr lang="en-GB" baseline="0" dirty="0"/>
              <a:t> </a:t>
            </a:r>
            <a:r>
              <a:rPr lang="en-GB" dirty="0"/>
              <a:t>in German. All 25 most frequent verbs will be introduced early on using the same format. Both long form (infinitive) and short form (3</a:t>
            </a:r>
            <a:r>
              <a:rPr lang="en-GB" baseline="30000" dirty="0"/>
              <a:t>rd</a:t>
            </a:r>
            <a:r>
              <a:rPr lang="en-GB" dirty="0"/>
              <a:t> person singular) are introduced in order to familiarise students with the various forms of the same verb. </a:t>
            </a:r>
          </a:p>
          <a:p>
            <a:endParaRPr lang="en-GB" dirty="0"/>
          </a:p>
          <a:p>
            <a:r>
              <a:rPr lang="en-GB" b="0" dirty="0"/>
              <a:t>1. Bring up the word </a:t>
            </a:r>
            <a:r>
              <a:rPr lang="en-GB" b="0" i="1" dirty="0"/>
              <a:t>SEIN </a:t>
            </a:r>
            <a:r>
              <a:rPr lang="en-GB" b="0" dirty="0"/>
              <a:t>on its own, say</a:t>
            </a:r>
            <a:r>
              <a:rPr lang="en-GB" b="0" baseline="0" dirty="0"/>
              <a:t> it, students repeat it.  They are going to learn the all important SSC ‘EI’ next week more formally.</a:t>
            </a:r>
          </a:p>
          <a:p>
            <a:r>
              <a:rPr lang="en-GB" b="0" baseline="0" dirty="0"/>
              <a:t>2. </a:t>
            </a:r>
            <a:r>
              <a:rPr lang="en-GB" dirty="0"/>
              <a:t>Tell them the meaning.</a:t>
            </a:r>
          </a:p>
          <a:p>
            <a:r>
              <a:rPr lang="en-GB" baseline="0" dirty="0"/>
              <a:t>4. Bring up the short form </a:t>
            </a:r>
            <a:r>
              <a:rPr lang="en-GB" i="1" baseline="0" dirty="0" err="1"/>
              <a:t>ist</a:t>
            </a:r>
            <a:r>
              <a:rPr lang="en-GB" i="1" baseline="0" dirty="0"/>
              <a:t>, </a:t>
            </a:r>
            <a:r>
              <a:rPr lang="en-GB" i="0" baseline="0" dirty="0"/>
              <a:t>say it, students repeat it. They know ‘</a:t>
            </a:r>
            <a:r>
              <a:rPr lang="en-GB" i="0" baseline="0" dirty="0" err="1"/>
              <a:t>ist</a:t>
            </a:r>
            <a:r>
              <a:rPr lang="en-GB" i="0" baseline="0" dirty="0"/>
              <a:t>’ already, but it’s important that they connect  ‘is’ and ‘be’, ‘</a:t>
            </a:r>
            <a:r>
              <a:rPr lang="en-GB" i="0" baseline="0" dirty="0" err="1"/>
              <a:t>ist</a:t>
            </a:r>
            <a:r>
              <a:rPr lang="en-GB" i="0" baseline="0" dirty="0"/>
              <a:t>’ and ‘sein’.  These verbs are so irregular in English and German that many students will not know that ‘is’ and ‘be’ are connected.  It’s important to establish and reinforce this, often.</a:t>
            </a:r>
          </a:p>
          <a:p>
            <a:endParaRPr lang="en-GB" i="0" baseline="0" dirty="0"/>
          </a:p>
          <a:p>
            <a:r>
              <a:rPr lang="en-GB" i="0" baseline="0" dirty="0"/>
              <a:t>Continue with the rest of the SEIN sequence.  </a:t>
            </a:r>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897703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799607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Introducing the verb </a:t>
            </a:r>
            <a:r>
              <a:rPr lang="en-GB" i="1" dirty="0" err="1"/>
              <a:t>sagen</a:t>
            </a:r>
            <a:r>
              <a:rPr lang="en-GB" i="1" dirty="0"/>
              <a:t> </a:t>
            </a:r>
            <a:r>
              <a:rPr lang="en-GB" dirty="0"/>
              <a:t>more explicitly. </a:t>
            </a:r>
            <a:r>
              <a:rPr lang="en-GB" i="1" dirty="0" err="1"/>
              <a:t>Sagen</a:t>
            </a:r>
            <a:r>
              <a:rPr lang="en-GB" dirty="0"/>
              <a:t> is one of the 25 most frequently used words in German. All 25 most frequent verbs will be introduced early on using the same format. Both long form (infinitive) and short form (3</a:t>
            </a:r>
            <a:r>
              <a:rPr lang="en-GB" baseline="30000" dirty="0"/>
              <a:t>rd</a:t>
            </a:r>
            <a:r>
              <a:rPr lang="en-GB" dirty="0"/>
              <a:t> person singular) are introduced in order to familiarise students with the various forms of the same verb. </a:t>
            </a:r>
          </a:p>
          <a:p>
            <a:endParaRPr lang="en-GB" dirty="0"/>
          </a:p>
          <a:p>
            <a:r>
              <a:rPr lang="en-GB" b="0" dirty="0"/>
              <a:t>1. Bring up the word </a:t>
            </a:r>
            <a:r>
              <a:rPr lang="en-GB" b="0" i="1" dirty="0" err="1"/>
              <a:t>sagen</a:t>
            </a:r>
            <a:r>
              <a:rPr lang="en-GB" b="0" dirty="0"/>
              <a:t> on its own, say</a:t>
            </a:r>
            <a:r>
              <a:rPr lang="en-GB" b="0" baseline="0" dirty="0"/>
              <a:t> it, students repeat it, and remind them of the phonics.</a:t>
            </a:r>
          </a:p>
          <a:p>
            <a:r>
              <a:rPr lang="en-GB" b="0" baseline="0" dirty="0"/>
              <a:t>2. </a:t>
            </a:r>
            <a:r>
              <a:rPr lang="en-GB" dirty="0"/>
              <a:t>Try to elicit the meaning from the students. They have already seen the verb as a phonics source word.</a:t>
            </a:r>
          </a:p>
          <a:p>
            <a:r>
              <a:rPr lang="en-GB" dirty="0"/>
              <a:t>3.</a:t>
            </a:r>
            <a:r>
              <a:rPr lang="en-GB" b="0" baseline="0" dirty="0"/>
              <a:t> Bring up the picture, and if using gestures, a</a:t>
            </a:r>
            <a:r>
              <a:rPr lang="en-GB" baseline="0" dirty="0"/>
              <a:t> possible gesture for this would be to mime speech coming out of your mouth, opening your mouth and drawing your hand away quickly away from you. Establish the meaning of the word in English, clearly, i.e., ‘to say, tell’. </a:t>
            </a:r>
            <a:br>
              <a:rPr lang="en-GB" baseline="0" dirty="0"/>
            </a:br>
            <a:r>
              <a:rPr lang="en-GB" baseline="0" dirty="0"/>
              <a:t>4. Bring up the short form </a:t>
            </a:r>
            <a:r>
              <a:rPr lang="en-GB" i="1" baseline="0" dirty="0" err="1"/>
              <a:t>sagt</a:t>
            </a:r>
            <a:r>
              <a:rPr lang="en-GB" i="1" baseline="0" dirty="0"/>
              <a:t>, </a:t>
            </a:r>
            <a:r>
              <a:rPr lang="en-GB" i="0" baseline="0" dirty="0"/>
              <a:t>say it, students repeat it. Try to elicit the meaning from the students. They have already heard the short version in the previous exercise, but have not seen it written down.</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348764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4065048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1866431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7416522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1054825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Was </a:t>
            </a:r>
            <a:r>
              <a:rPr lang="en-GB" sz="1200" b="1" kern="1200" dirty="0" err="1">
                <a:solidFill>
                  <a:schemeClr val="tx1"/>
                </a:solidFill>
                <a:effectLst/>
                <a:latin typeface="+mn-lt"/>
                <a:ea typeface="+mn-ea"/>
                <a:cs typeface="+mn-cs"/>
              </a:rPr>
              <a:t>denkst</a:t>
            </a:r>
            <a:r>
              <a:rPr lang="en-GB" sz="1200" b="1" kern="1200" dirty="0">
                <a:solidFill>
                  <a:schemeClr val="tx1"/>
                </a:solidFill>
                <a:effectLst/>
                <a:latin typeface="+mn-lt"/>
                <a:ea typeface="+mn-ea"/>
                <a:cs typeface="+mn-cs"/>
              </a:rPr>
              <a:t> du? What do you think? (Elicit the meaning of this from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 talks students through the checklist. The next slide presents all the vocabulary for week 1 and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Vocabulary learning involves knowing different aspects of a word.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Students can use this checklist when to check what they know when they are learning new words, or revising ones they already know.</a:t>
            </a:r>
          </a:p>
          <a:p>
            <a:r>
              <a:rPr lang="en-GB" sz="1200" kern="1200" dirty="0">
                <a:solidFill>
                  <a:schemeClr val="tx1"/>
                </a:solidFill>
                <a:effectLst/>
                <a:latin typeface="+mn-lt"/>
                <a:ea typeface="+mn-ea"/>
                <a:cs typeface="+mn-cs"/>
              </a:rPr>
              <a:t>For each word the checklist asks students to asses whether the following statement apply:</a:t>
            </a:r>
          </a:p>
          <a:p>
            <a:r>
              <a:rPr lang="en-GB" sz="1200" kern="1200" dirty="0">
                <a:solidFill>
                  <a:schemeClr val="tx1"/>
                </a:solidFill>
                <a:effectLst/>
                <a:latin typeface="+mn-lt"/>
                <a:ea typeface="+mn-ea"/>
                <a:cs typeface="+mn-cs"/>
              </a:rPr>
              <a:t>1. I have seen this word before.</a:t>
            </a:r>
          </a:p>
          <a:p>
            <a:r>
              <a:rPr lang="en-GB" sz="1200" kern="1200" dirty="0">
                <a:solidFill>
                  <a:schemeClr val="tx1"/>
                </a:solidFill>
                <a:effectLst/>
                <a:latin typeface="+mn-lt"/>
                <a:ea typeface="+mn-ea"/>
                <a:cs typeface="+mn-cs"/>
              </a:rPr>
              <a:t>2. I know what the word means.</a:t>
            </a:r>
          </a:p>
          <a:p>
            <a:r>
              <a:rPr lang="en-GB" sz="1200" kern="1200" dirty="0">
                <a:solidFill>
                  <a:schemeClr val="tx1"/>
                </a:solidFill>
                <a:effectLst/>
                <a:latin typeface="+mn-lt"/>
                <a:ea typeface="+mn-ea"/>
                <a:cs typeface="+mn-cs"/>
              </a:rPr>
              <a:t>3. I can read the word aloud.</a:t>
            </a:r>
          </a:p>
          <a:p>
            <a:r>
              <a:rPr lang="en-GB" sz="1200" kern="1200" dirty="0">
                <a:solidFill>
                  <a:schemeClr val="tx1"/>
                </a:solidFill>
                <a:effectLst/>
                <a:latin typeface="+mn-lt"/>
                <a:ea typeface="+mn-ea"/>
                <a:cs typeface="+mn-cs"/>
              </a:rPr>
              <a:t>4. I can spell the word correctly.</a:t>
            </a:r>
          </a:p>
          <a:p>
            <a:r>
              <a:rPr lang="en-GB" sz="1200" kern="1200" dirty="0">
                <a:solidFill>
                  <a:schemeClr val="tx1"/>
                </a:solidFill>
                <a:effectLst/>
                <a:latin typeface="+mn-lt"/>
                <a:ea typeface="+mn-ea"/>
                <a:cs typeface="+mn-cs"/>
              </a:rPr>
              <a:t>5. I can use the word in a sentence.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Students then </a:t>
            </a:r>
            <a:r>
              <a:rPr lang="en-GB" dirty="0"/>
              <a:t>translate the word and try to use it in a sentence.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suggest giving students a print out of the template they can refer to throughout the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US" dirty="0"/>
              <a:t>A word template is available on the NCELP resource portal. </a:t>
            </a:r>
          </a:p>
          <a:p>
            <a:r>
              <a:rPr lang="en-US" dirty="0"/>
              <a:t>https://</a:t>
            </a:r>
            <a:r>
              <a:rPr lang="en-US" dirty="0" err="1"/>
              <a:t>resources.ncelp.org</a:t>
            </a:r>
            <a:r>
              <a:rPr lang="en-US" dirty="0"/>
              <a:t>/concern/resources/gf06g264k?locale=</a:t>
            </a:r>
            <a:r>
              <a:rPr lang="en-US" dirty="0" err="1"/>
              <a:t>en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447053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Vocabulary for Week 1 </a:t>
            </a:r>
          </a:p>
          <a:p>
            <a:r>
              <a:rPr lang="en-GB" sz="1200" b="0" i="0" u="none" strike="noStrike" kern="1200" dirty="0">
                <a:solidFill>
                  <a:schemeClr val="tx1"/>
                </a:solidFill>
                <a:effectLst/>
                <a:latin typeface="+mn-lt"/>
                <a:ea typeface="+mn-ea"/>
                <a:cs typeface="+mn-cs"/>
              </a:rPr>
              <a:t>sein [3] </a:t>
            </a:r>
            <a:r>
              <a:rPr lang="en-GB" sz="1200" b="0" i="0" u="none" strike="noStrike" kern="1200" dirty="0" err="1">
                <a:solidFill>
                  <a:schemeClr val="tx1"/>
                </a:solidFill>
                <a:effectLst/>
                <a:latin typeface="+mn-lt"/>
                <a:ea typeface="+mn-ea"/>
                <a:cs typeface="+mn-cs"/>
              </a:rPr>
              <a:t>ist</a:t>
            </a:r>
            <a:r>
              <a:rPr lang="en-GB" sz="1200" b="0" i="0" u="none" strike="noStrike" kern="1200" dirty="0">
                <a:solidFill>
                  <a:schemeClr val="tx1"/>
                </a:solidFill>
                <a:effectLst/>
                <a:latin typeface="+mn-lt"/>
                <a:ea typeface="+mn-ea"/>
                <a:cs typeface="+mn-cs"/>
              </a:rPr>
              <a:t> [3] das Heft [3594] das Fenster [634] der Tisch [492] die Tafel [3656] die </a:t>
            </a:r>
            <a:r>
              <a:rPr lang="en-GB" sz="1200" b="0" i="0" u="none" strike="noStrike" kern="1200" dirty="0" err="1">
                <a:solidFill>
                  <a:schemeClr val="tx1"/>
                </a:solidFill>
                <a:effectLst/>
                <a:latin typeface="+mn-lt"/>
                <a:ea typeface="+mn-ea"/>
                <a:cs typeface="+mn-cs"/>
              </a:rPr>
              <a:t>Flasche</a:t>
            </a:r>
            <a:r>
              <a:rPr lang="en-GB" sz="1200" b="0" i="0" u="none" strike="noStrike" kern="1200" dirty="0">
                <a:solidFill>
                  <a:schemeClr val="tx1"/>
                </a:solidFill>
                <a:effectLst/>
                <a:latin typeface="+mn-lt"/>
                <a:ea typeface="+mn-ea"/>
                <a:cs typeface="+mn-cs"/>
              </a:rPr>
              <a:t> [1758] wo? [94] </a:t>
            </a:r>
            <a:r>
              <a:rPr lang="en-GB" sz="1200" b="0" i="0" u="none" strike="noStrike" kern="1200" dirty="0" err="1">
                <a:solidFill>
                  <a:schemeClr val="tx1"/>
                </a:solidFill>
                <a:effectLst/>
                <a:latin typeface="+mn-lt"/>
                <a:ea typeface="+mn-ea"/>
                <a:cs typeface="+mn-cs"/>
              </a:rPr>
              <a:t>hier</a:t>
            </a:r>
            <a:r>
              <a:rPr lang="en-GB" sz="1200" b="0" i="0" u="none" strike="noStrike" kern="1200" dirty="0">
                <a:solidFill>
                  <a:schemeClr val="tx1"/>
                </a:solidFill>
                <a:effectLst/>
                <a:latin typeface="+mn-lt"/>
                <a:ea typeface="+mn-ea"/>
                <a:cs typeface="+mn-cs"/>
              </a:rPr>
              <a:t> [71] da [35] der, die, das [1]</a:t>
            </a:r>
            <a:r>
              <a:rPr lang="en-GB" dirty="0"/>
              <a:t> </a:t>
            </a:r>
          </a:p>
          <a:p>
            <a:endParaRPr lang="en-GB" dirty="0"/>
          </a:p>
          <a:p>
            <a:r>
              <a:rPr lang="en-GB" b="1" dirty="0"/>
              <a:t>Vocabulary  for Week 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err="1">
                <a:solidFill>
                  <a:schemeClr val="tx1"/>
                </a:solidFill>
                <a:effectLst/>
                <a:latin typeface="+mn-lt"/>
                <a:ea typeface="+mn-ea"/>
                <a:cs typeface="+mn-cs"/>
              </a:rPr>
              <a:t>sagen</a:t>
            </a:r>
            <a:r>
              <a:rPr lang="en-GB" sz="1200" b="0" i="0" u="none" strike="noStrike" kern="1200" dirty="0">
                <a:solidFill>
                  <a:schemeClr val="tx1"/>
                </a:solidFill>
                <a:effectLst/>
                <a:latin typeface="+mn-lt"/>
                <a:ea typeface="+mn-ea"/>
                <a:cs typeface="+mn-cs"/>
              </a:rPr>
              <a:t> [46] </a:t>
            </a:r>
            <a:r>
              <a:rPr lang="en-GB" sz="1200" b="0" i="0" u="none" strike="noStrike" kern="1200" dirty="0" err="1">
                <a:solidFill>
                  <a:schemeClr val="tx1"/>
                </a:solidFill>
                <a:effectLst/>
                <a:latin typeface="+mn-lt"/>
                <a:ea typeface="+mn-ea"/>
                <a:cs typeface="+mn-cs"/>
              </a:rPr>
              <a:t>sagt</a:t>
            </a:r>
            <a:r>
              <a:rPr lang="en-GB" sz="1200" b="0" i="0" u="none" strike="noStrike" kern="1200" dirty="0">
                <a:solidFill>
                  <a:schemeClr val="tx1"/>
                </a:solidFill>
                <a:effectLst/>
                <a:latin typeface="+mn-lt"/>
                <a:ea typeface="+mn-ea"/>
                <a:cs typeface="+mn-cs"/>
              </a:rPr>
              <a:t> [46] was?[39] der Tag [108] der Mann [131] das </a:t>
            </a:r>
            <a:r>
              <a:rPr lang="en-GB" sz="1200" b="0" i="0" u="none" strike="noStrike" kern="1200" dirty="0" err="1">
                <a:solidFill>
                  <a:schemeClr val="tx1"/>
                </a:solidFill>
                <a:effectLst/>
                <a:latin typeface="+mn-lt"/>
                <a:ea typeface="+mn-ea"/>
                <a:cs typeface="+mn-cs"/>
              </a:rPr>
              <a:t>Paar</a:t>
            </a:r>
            <a:r>
              <a:rPr lang="en-GB" sz="1200" b="0" i="0" u="none" strike="noStrike" kern="1200" dirty="0">
                <a:solidFill>
                  <a:schemeClr val="tx1"/>
                </a:solidFill>
                <a:effectLst/>
                <a:latin typeface="+mn-lt"/>
                <a:ea typeface="+mn-ea"/>
                <a:cs typeface="+mn-cs"/>
              </a:rPr>
              <a:t> [284] die </a:t>
            </a:r>
            <a:r>
              <a:rPr lang="en-GB" sz="1200" b="0" i="0" u="none" strike="noStrike" kern="1200" dirty="0" err="1">
                <a:solidFill>
                  <a:schemeClr val="tx1"/>
                </a:solidFill>
                <a:effectLst/>
                <a:latin typeface="+mn-lt"/>
                <a:ea typeface="+mn-ea"/>
                <a:cs typeface="+mn-cs"/>
              </a:rPr>
              <a:t>Klasse</a:t>
            </a:r>
            <a:r>
              <a:rPr lang="en-GB" sz="1200" b="0" i="0" u="none" strike="noStrike" kern="1200" dirty="0">
                <a:solidFill>
                  <a:schemeClr val="tx1"/>
                </a:solidFill>
                <a:effectLst/>
                <a:latin typeface="+mn-lt"/>
                <a:ea typeface="+mn-ea"/>
                <a:cs typeface="+mn-cs"/>
              </a:rPr>
              <a:t> [619] </a:t>
            </a:r>
            <a:r>
              <a:rPr lang="en-GB" sz="1200" b="0" i="0" u="none" strike="noStrike" kern="1200" dirty="0" err="1">
                <a:solidFill>
                  <a:schemeClr val="tx1"/>
                </a:solidFill>
                <a:effectLst/>
                <a:latin typeface="+mn-lt"/>
                <a:ea typeface="+mn-ea"/>
                <a:cs typeface="+mn-cs"/>
              </a:rPr>
              <a:t>richtig</a:t>
            </a:r>
            <a:r>
              <a:rPr lang="en-GB" sz="1200" b="0" i="0" u="none" strike="noStrike" kern="1200" dirty="0">
                <a:solidFill>
                  <a:schemeClr val="tx1"/>
                </a:solidFill>
                <a:effectLst/>
                <a:latin typeface="+mn-lt"/>
                <a:ea typeface="+mn-ea"/>
                <a:cs typeface="+mn-cs"/>
              </a:rPr>
              <a:t> [211] </a:t>
            </a:r>
            <a:r>
              <a:rPr lang="en-GB" sz="1200" b="0" i="0" u="none" strike="noStrike" kern="1200" dirty="0" err="1">
                <a:solidFill>
                  <a:schemeClr val="tx1"/>
                </a:solidFill>
                <a:effectLst/>
                <a:latin typeface="+mn-lt"/>
                <a:ea typeface="+mn-ea"/>
                <a:cs typeface="+mn-cs"/>
              </a:rPr>
              <a:t>falsch</a:t>
            </a:r>
            <a:r>
              <a:rPr lang="en-GB" sz="1200" b="0" i="0" u="none" strike="noStrike" kern="1200" dirty="0">
                <a:solidFill>
                  <a:schemeClr val="tx1"/>
                </a:solidFill>
                <a:effectLst/>
                <a:latin typeface="+mn-lt"/>
                <a:ea typeface="+mn-ea"/>
                <a:cs typeface="+mn-cs"/>
              </a:rPr>
              <a:t> [638] </a:t>
            </a:r>
            <a:r>
              <a:rPr lang="en-GB" sz="1200" b="0" i="0" u="none" strike="noStrike" kern="1200" dirty="0" err="1">
                <a:solidFill>
                  <a:schemeClr val="tx1"/>
                </a:solidFill>
                <a:effectLst/>
                <a:latin typeface="+mn-lt"/>
                <a:ea typeface="+mn-ea"/>
                <a:cs typeface="+mn-cs"/>
              </a:rPr>
              <a:t>nicht</a:t>
            </a:r>
            <a:r>
              <a:rPr lang="en-GB" sz="1200" b="0" i="0" u="none" strike="noStrike" kern="1200" dirty="0">
                <a:solidFill>
                  <a:schemeClr val="tx1"/>
                </a:solidFill>
                <a:effectLst/>
                <a:latin typeface="+mn-lt"/>
                <a:ea typeface="+mn-ea"/>
                <a:cs typeface="+mn-cs"/>
              </a:rPr>
              <a:t> [12] </a:t>
            </a:r>
            <a:r>
              <a:rPr lang="en-GB" sz="1200" b="0" i="0" u="none" strike="noStrike" kern="1200" dirty="0" err="1">
                <a:solidFill>
                  <a:schemeClr val="tx1"/>
                </a:solidFill>
                <a:effectLst/>
                <a:latin typeface="+mn-lt"/>
                <a:ea typeface="+mn-ea"/>
                <a:cs typeface="+mn-cs"/>
              </a:rPr>
              <a:t>oder</a:t>
            </a:r>
            <a:r>
              <a:rPr lang="en-GB" sz="1200" b="0" i="0" u="none" strike="noStrike" kern="1200" dirty="0">
                <a:solidFill>
                  <a:schemeClr val="tx1"/>
                </a:solidFill>
                <a:effectLst/>
                <a:latin typeface="+mn-lt"/>
                <a:ea typeface="+mn-ea"/>
                <a:cs typeface="+mn-cs"/>
              </a:rPr>
              <a:t> [30]  </a:t>
            </a:r>
            <a:r>
              <a:rPr lang="en-GB" sz="1200" b="0" i="0" u="none" strike="noStrike" kern="1200" dirty="0" err="1">
                <a:solidFill>
                  <a:schemeClr val="tx1"/>
                </a:solidFill>
                <a:effectLst/>
                <a:latin typeface="+mn-lt"/>
                <a:ea typeface="+mn-ea"/>
                <a:cs typeface="+mn-cs"/>
              </a:rPr>
              <a:t>ja</a:t>
            </a:r>
            <a:r>
              <a:rPr lang="en-GB" sz="1200" b="0" i="0" u="none" strike="noStrike" kern="1200" dirty="0">
                <a:solidFill>
                  <a:schemeClr val="tx1"/>
                </a:solidFill>
                <a:effectLst/>
                <a:latin typeface="+mn-lt"/>
                <a:ea typeface="+mn-ea"/>
                <a:cs typeface="+mn-cs"/>
              </a:rPr>
              <a:t> [27] </a:t>
            </a:r>
            <a:r>
              <a:rPr lang="en-GB" sz="1200" b="0" i="0" u="none" strike="noStrike" kern="1200" dirty="0" err="1">
                <a:solidFill>
                  <a:schemeClr val="tx1"/>
                </a:solidFill>
                <a:effectLst/>
                <a:latin typeface="+mn-lt"/>
                <a:ea typeface="+mn-ea"/>
                <a:cs typeface="+mn-cs"/>
              </a:rPr>
              <a:t>nein</a:t>
            </a:r>
            <a:r>
              <a:rPr lang="en-GB" sz="1200" b="0" i="0" u="none" strike="noStrike" kern="1200" dirty="0">
                <a:solidFill>
                  <a:schemeClr val="tx1"/>
                </a:solidFill>
                <a:effectLst/>
                <a:latin typeface="+mn-lt"/>
                <a:ea typeface="+mn-ea"/>
                <a:cs typeface="+mn-cs"/>
              </a:rPr>
              <a:t> [120]</a:t>
            </a:r>
            <a:r>
              <a:rPr lang="en-GB" dirty="0"/>
              <a:t> </a:t>
            </a:r>
          </a:p>
          <a:p>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3873735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Cycle through the long and short form again.</a:t>
            </a:r>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765729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short form in a sentence. Der Mann is a noun from Week 1 vocabulary and should at this point be familiar. </a:t>
            </a:r>
            <a:r>
              <a:rPr lang="en-GB" i="1" dirty="0" err="1"/>
              <a:t>Nichts</a:t>
            </a:r>
            <a:r>
              <a:rPr lang="en-GB" i="0" dirty="0"/>
              <a:t> (frequency ranking 111) is not on the vocabulary list for this week, but is a highly frequent word.</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363573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long form in a sentence. Der Mann is a noun from Week 1 vocabulary and should at this point be familiar. </a:t>
            </a:r>
            <a:r>
              <a:rPr lang="en-GB" i="1" dirty="0" err="1"/>
              <a:t>Nichts</a:t>
            </a:r>
            <a:r>
              <a:rPr lang="en-GB" i="0" dirty="0"/>
              <a:t> (frequency ranking 111) and </a:t>
            </a:r>
            <a:r>
              <a:rPr lang="en-GB" i="1" dirty="0" err="1"/>
              <a:t>kann</a:t>
            </a:r>
            <a:r>
              <a:rPr lang="en-GB" i="1" dirty="0"/>
              <a:t> (23)</a:t>
            </a:r>
            <a:r>
              <a:rPr lang="en-GB" i="0" dirty="0"/>
              <a:t> are not on the vocabulary list for this week, but are a highly frequent words. Out loud </a:t>
            </a:r>
            <a:r>
              <a:rPr lang="en-GB" i="1" dirty="0" err="1"/>
              <a:t>kann</a:t>
            </a:r>
            <a:r>
              <a:rPr lang="en-GB" i="0" dirty="0"/>
              <a:t> sounds similar to English </a:t>
            </a:r>
            <a:r>
              <a:rPr lang="en-GB" i="1" dirty="0"/>
              <a:t>can</a:t>
            </a:r>
            <a:r>
              <a:rPr lang="en-GB" i="0" dirty="0"/>
              <a:t> which students might be able to use to infer the meaning.</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3350636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Cycle through the short form in context again.</a:t>
            </a:r>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036655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Cycle through the long form in context again.</a:t>
            </a:r>
          </a:p>
        </p:txBody>
      </p:sp>
      <p:sp>
        <p:nvSpPr>
          <p:cNvPr id="4" name="Slide Number Placeholder 3"/>
          <p:cNvSpPr>
            <a:spLocks noGrp="1"/>
          </p:cNvSpPr>
          <p:nvPr>
            <p:ph type="sldNum" sz="quarter" idx="10"/>
          </p:nvPr>
        </p:nvSpPr>
        <p:spPr/>
        <p:txBody>
          <a:bodyPr/>
          <a:lstStyle/>
          <a:p>
            <a:fld id="{672843D9-4757-4631-B0CD-BAA271821DF5}" type="slidenum">
              <a:rPr lang="en-GB">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046217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Introducing question word ‘Was?’ [frequency ranking: 39]</a:t>
            </a:r>
          </a:p>
          <a:p>
            <a:endParaRPr lang="en-US" dirty="0"/>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511828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verb </a:t>
            </a:r>
            <a:r>
              <a:rPr lang="en-US" i="1" dirty="0" err="1"/>
              <a:t>denken</a:t>
            </a:r>
            <a:r>
              <a:rPr lang="en-US" i="1" dirty="0"/>
              <a:t> </a:t>
            </a:r>
            <a:r>
              <a:rPr lang="en-US" i="0" dirty="0"/>
              <a:t>will come back in the phonics section in lessons 1 &amp; 2 this week.</a:t>
            </a:r>
          </a:p>
        </p:txBody>
      </p:sp>
      <p:sp>
        <p:nvSpPr>
          <p:cNvPr id="4" name="Slide Number Placeholder 3"/>
          <p:cNvSpPr>
            <a:spLocks noGrp="1"/>
          </p:cNvSpPr>
          <p:nvPr>
            <p:ph type="sldNum" sz="quarter" idx="5"/>
          </p:nvPr>
        </p:nvSpPr>
        <p:spPr/>
        <p:txBody>
          <a:bodyPr/>
          <a:lstStyle/>
          <a:p>
            <a:fld id="{051212F4-EB5A-464B-92EC-DACFCB1CC2CD}"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98909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solidFill>
                  <a:prstClr val="black">
                    <a:tint val="75000"/>
                  </a:prstClr>
                </a:solidFill>
              </a:rPr>
              <a:pPr/>
              <a:t>13/12/2019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05E9109-AB8D-4945-A2DA-93F8155F96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2283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solidFill>
                  <a:prstClr val="black">
                    <a:tint val="75000"/>
                  </a:prstClr>
                </a:solidFill>
              </a:rPr>
              <a:pPr/>
              <a:t>13/12/2019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05E9109-AB8D-4945-A2DA-93F8155F96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9381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solidFill>
                  <a:prstClr val="black">
                    <a:tint val="75000"/>
                  </a:prstClr>
                </a:solidFill>
              </a:rPr>
              <a:pPr/>
              <a:t>13/12/2019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05E9109-AB8D-4945-A2DA-93F8155F96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3723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60101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8488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7026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9634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5594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32519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13/12/2019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071816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13/12/2019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75368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solidFill>
                  <a:prstClr val="black">
                    <a:tint val="75000"/>
                  </a:prstClr>
                </a:solidFill>
              </a:rPr>
              <a:pPr/>
              <a:t>13/12/2019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05E9109-AB8D-4945-A2DA-93F8155F96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1293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13/12/2019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293249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13/12/2019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992509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13/12/2019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49159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53159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9954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728421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3296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92921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007356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13/12/2019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20488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solidFill>
                  <a:prstClr val="black">
                    <a:tint val="75000"/>
                  </a:prstClr>
                </a:solidFill>
              </a:rPr>
              <a:pPr/>
              <a:t>13/12/2019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05E9109-AB8D-4945-A2DA-93F8155F96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91012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13/12/2019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242504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13/12/2019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10534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13/12/2019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46718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13/12/2019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9346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solidFill>
                  <a:prstClr val="black">
                    <a:tint val="75000"/>
                  </a:prstClr>
                </a:solidFill>
              </a:rPr>
              <a:pPr/>
              <a:t>13/12/2019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05E9109-AB8D-4945-A2DA-93F8155F96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9626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solidFill>
                  <a:prstClr val="black">
                    <a:tint val="75000"/>
                  </a:prstClr>
                </a:solidFill>
              </a:rPr>
              <a:pPr/>
              <a:t>13/12/2019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05E9109-AB8D-4945-A2DA-93F8155F96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79335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solidFill>
                  <a:prstClr val="black">
                    <a:tint val="75000"/>
                  </a:prstClr>
                </a:solidFill>
              </a:rPr>
              <a:pPr/>
              <a:t>13/12/2019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05E9109-AB8D-4945-A2DA-93F8155F96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556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solidFill>
                  <a:prstClr val="black">
                    <a:tint val="75000"/>
                  </a:prstClr>
                </a:solidFill>
              </a:rPr>
              <a:pPr/>
              <a:t>13/12/2019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05E9109-AB8D-4945-A2DA-93F8155F96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1915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solidFill>
                  <a:prstClr val="black">
                    <a:tint val="75000"/>
                  </a:prstClr>
                </a:solidFill>
              </a:rPr>
              <a:pPr/>
              <a:t>13/12/2019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05E9109-AB8D-4945-A2DA-93F8155F96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3851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solidFill>
                  <a:prstClr val="black">
                    <a:tint val="75000"/>
                  </a:prstClr>
                </a:solidFill>
              </a:rPr>
              <a:pPr/>
              <a:t>13/12/2019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05E9109-AB8D-4945-A2DA-93F8155F96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7023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solidFill>
                  <a:prstClr val="black">
                    <a:tint val="75000"/>
                  </a:prstClr>
                </a:solidFill>
              </a:rPr>
              <a:pPr/>
              <a:t>13/12/2019</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38777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8978995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76837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openxmlformats.org/officeDocument/2006/relationships/audio" Target="../media/audio4.wav"/></Relationships>
</file>

<file path=ppt/slides/_rels/slide25.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23.xml"/><Relationship Id="rId1" Type="http://schemas.openxmlformats.org/officeDocument/2006/relationships/slideLayout" Target="../slideLayouts/slideLayout28.xml"/><Relationship Id="rId4" Type="http://schemas.openxmlformats.org/officeDocument/2006/relationships/audio" Target="../media/audio5.wav"/></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8.gif"/></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prstClr val="white"/>
                  </a:solidFill>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prstClr val="white"/>
                  </a:solidFill>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dirty="0">
                <a:solidFill>
                  <a:prstClr val="white"/>
                </a:solidFill>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600">
                <a:solidFill>
                  <a:prstClr val="white"/>
                </a:solidFill>
              </a:endParaRPr>
            </a:p>
          </p:txBody>
        </p:sp>
      </p:grpSp>
      <p:sp>
        <p:nvSpPr>
          <p:cNvPr id="2" name="Title 1">
            <a:extLst>
              <a:ext uri="{FF2B5EF4-FFF2-40B4-BE49-F238E27FC236}">
                <a16:creationId xmlns:a16="http://schemas.microsoft.com/office/drawing/2014/main" id="{D416ACD7-98EC-DE49-972E-2020897CCB2E}"/>
              </a:ext>
            </a:extLst>
          </p:cNvPr>
          <p:cNvSpPr>
            <a:spLocks noGrp="1"/>
          </p:cNvSpPr>
          <p:nvPr>
            <p:ph type="title"/>
          </p:nvPr>
        </p:nvSpPr>
        <p:spPr>
          <a:xfrm>
            <a:off x="168926" y="2395093"/>
            <a:ext cx="10515600" cy="1325563"/>
          </a:xfrm>
        </p:spPr>
        <p:txBody>
          <a:bodyPr>
            <a:normAutofit/>
          </a:bodyPr>
          <a:lstStyle/>
          <a:p>
            <a:pPr lvl="0">
              <a:lnSpc>
                <a:spcPct val="100000"/>
              </a:lnSpc>
              <a:spcBef>
                <a:spcPts val="0"/>
              </a:spcBef>
              <a:defRPr/>
            </a:pPr>
            <a:r>
              <a:rPr lang="en-GB" sz="4000" b="1" dirty="0">
                <a:solidFill>
                  <a:prstClr val="white"/>
                </a:solidFill>
                <a:latin typeface="Century Gothic" panose="020B0502020202020204" pitchFamily="34" charset="0"/>
                <a:ea typeface="+mn-ea"/>
                <a:cs typeface="+mn-cs"/>
              </a:rPr>
              <a:t>Vocabulary</a:t>
            </a:r>
            <a:endParaRPr lang="en-US" dirty="0"/>
          </a:p>
        </p:txBody>
      </p:sp>
      <p:sp>
        <p:nvSpPr>
          <p:cNvPr id="12" name="Title 3">
            <a:extLst>
              <a:ext uri="{FF2B5EF4-FFF2-40B4-BE49-F238E27FC236}">
                <a16:creationId xmlns:a16="http://schemas.microsoft.com/office/drawing/2014/main" id="{7B424077-B2D5-46AA-BDA8-6FF15DA500E8}"/>
              </a:ext>
            </a:extLst>
          </p:cNvPr>
          <p:cNvSpPr txBox="1">
            <a:spLocks/>
          </p:cNvSpPr>
          <p:nvPr/>
        </p:nvSpPr>
        <p:spPr>
          <a:xfrm>
            <a:off x="168926" y="5324324"/>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a:defRPr/>
            </a:pPr>
            <a:r>
              <a:rPr lang="en-GB" sz="1800" b="1" dirty="0">
                <a:solidFill>
                  <a:prstClr val="white"/>
                </a:solidFill>
                <a:latin typeface="Century Gothic" panose="020B0502020202020204" pitchFamily="34" charset="0"/>
              </a:rPr>
              <a:t>Y7 German </a:t>
            </a:r>
          </a:p>
          <a:p>
            <a:pPr>
              <a:defRPr/>
            </a:pPr>
            <a:r>
              <a:rPr lang="en-GB" sz="1800" dirty="0">
                <a:solidFill>
                  <a:prstClr val="white"/>
                </a:solidFill>
                <a:latin typeface="Century Gothic" panose="020B0502020202020204" pitchFamily="34" charset="0"/>
              </a:rPr>
              <a:t>Term 1.1 - Week 2</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3" name="Title 3">
            <a:extLst>
              <a:ext uri="{FF2B5EF4-FFF2-40B4-BE49-F238E27FC236}">
                <a16:creationId xmlns:a16="http://schemas.microsoft.com/office/drawing/2014/main" id="{4E44F462-E1EA-574C-A9D8-C9BAA9CB46AF}"/>
              </a:ext>
            </a:extLst>
          </p:cNvPr>
          <p:cNvSpPr txBox="1">
            <a:spLocks/>
          </p:cNvSpPr>
          <p:nvPr/>
        </p:nvSpPr>
        <p:spPr>
          <a:xfrm>
            <a:off x="168926" y="6115747"/>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a:defRPr/>
            </a:pPr>
            <a:r>
              <a:rPr lang="en-GB" sz="1400" dirty="0">
                <a:solidFill>
                  <a:prstClr val="white"/>
                </a:solidFill>
                <a:latin typeface="Century Gothic" panose="020B0502020202020204" pitchFamily="34" charset="0"/>
              </a:rPr>
              <a:t>Author name(s): Inge </a:t>
            </a:r>
            <a:r>
              <a:rPr lang="en-GB" sz="1400" dirty="0" err="1">
                <a:solidFill>
                  <a:prstClr val="white"/>
                </a:solidFill>
                <a:latin typeface="Century Gothic" panose="020B0502020202020204" pitchFamily="34" charset="0"/>
              </a:rPr>
              <a:t>Alferink</a:t>
            </a:r>
            <a:r>
              <a:rPr lang="en-GB" sz="1400" dirty="0">
                <a:solidFill>
                  <a:prstClr val="white"/>
                </a:solidFill>
                <a:latin typeface="Century Gothic" panose="020B0502020202020204" pitchFamily="34" charset="0"/>
              </a:rPr>
              <a:t> / Rachel Hawkes</a:t>
            </a:r>
          </a:p>
          <a:p>
            <a:pPr>
              <a:defRPr/>
            </a:pPr>
            <a:endParaRPr lang="en-GB" sz="1600" dirty="0">
              <a:solidFill>
                <a:prstClr val="white"/>
              </a:solidFill>
              <a:latin typeface="Century Gothic" panose="020B0502020202020204" pitchFamily="34" charset="0"/>
            </a:endParaRPr>
          </a:p>
          <a:p>
            <a:pPr>
              <a:defRPr/>
            </a:pPr>
            <a:r>
              <a:rPr lang="en-GB" sz="1400" dirty="0">
                <a:solidFill>
                  <a:prstClr val="white"/>
                </a:solidFill>
                <a:latin typeface="Century Gothic" panose="020B0502020202020204" pitchFamily="34" charset="0"/>
              </a:rPr>
              <a:t>Date updated: 13/12/19</a:t>
            </a:r>
          </a:p>
        </p:txBody>
      </p:sp>
    </p:spTree>
    <p:extLst>
      <p:ext uri="{BB962C8B-B14F-4D97-AF65-F5344CB8AC3E}">
        <p14:creationId xmlns:p14="http://schemas.microsoft.com/office/powerpoint/2010/main" val="1995798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373A320-4083-0740-8C2F-9872AC3A5010}"/>
              </a:ext>
            </a:extLst>
          </p:cNvPr>
          <p:cNvSpPr>
            <a:spLocks noGrp="1"/>
          </p:cNvSpPr>
          <p:nvPr>
            <p:ph type="title"/>
          </p:nvPr>
        </p:nvSpPr>
        <p:spPr>
          <a:xfrm>
            <a:off x="942907" y="938805"/>
            <a:ext cx="10515600" cy="1325563"/>
          </a:xfrm>
        </p:spPr>
        <p:txBody>
          <a:bodyPr>
            <a:noAutofit/>
          </a:bodyPr>
          <a:lstStyle/>
          <a:p>
            <a:pPr lvl="0" algn="ctr">
              <a:lnSpc>
                <a:spcPct val="100000"/>
              </a:lnSpc>
              <a:spcBef>
                <a:spcPts val="0"/>
              </a:spcBef>
            </a:pPr>
            <a:r>
              <a:rPr lang="en-GB" sz="13800" b="1" dirty="0">
                <a:solidFill>
                  <a:srgbClr val="5B9BD5">
                    <a:lumMod val="50000"/>
                  </a:srgbClr>
                </a:solidFill>
                <a:ea typeface="+mn-ea"/>
                <a:cs typeface="+mn-cs"/>
              </a:rPr>
              <a:t>was?</a:t>
            </a:r>
            <a:endParaRPr lang="en-US" sz="13800" dirty="0"/>
          </a:p>
        </p:txBody>
      </p:sp>
      <p:pic>
        <p:nvPicPr>
          <p:cNvPr id="2" name="Picture 2" descr="http://www.clker.com/cliparts/w/d/u/B/w/V/stamp1-md.png"/>
          <p:cNvPicPr>
            <a:picLocks noChangeAspect="1" noChangeArrowheads="1"/>
          </p:cNvPicPr>
          <p:nvPr/>
        </p:nvPicPr>
        <p:blipFill>
          <a:blip r:embed="rId3">
            <a:duotone>
              <a:prstClr val="black"/>
              <a:srgbClr val="DAA520">
                <a:tint val="45000"/>
                <a:satMod val="400000"/>
              </a:srgbClr>
            </a:duotone>
            <a:extLst>
              <a:ext uri="{28A0092B-C50C-407E-A947-70E740481C1C}">
                <a14:useLocalDpi xmlns:a14="http://schemas.microsoft.com/office/drawing/2010/main" val="0"/>
              </a:ext>
            </a:extLst>
          </a:blip>
          <a:srcRect/>
          <a:stretch>
            <a:fillRect/>
          </a:stretch>
        </p:blipFill>
        <p:spPr bwMode="auto">
          <a:xfrm rot="1745032">
            <a:off x="5025530" y="2348870"/>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1349562">
            <a:off x="5158961" y="2923054"/>
            <a:ext cx="2065204" cy="830997"/>
          </a:xfrm>
          <a:prstGeom prst="rect">
            <a:avLst/>
          </a:prstGeom>
          <a:noFill/>
        </p:spPr>
        <p:txBody>
          <a:bodyPr wrap="square" rtlCol="0">
            <a:spAutoFit/>
          </a:bodyPr>
          <a:lstStyle/>
          <a:p>
            <a:pPr algn="ctr"/>
            <a:r>
              <a:rPr lang="en-GB" sz="4800" b="1" dirty="0">
                <a:solidFill>
                  <a:srgbClr val="4472C4">
                    <a:lumMod val="50000"/>
                  </a:srgbClr>
                </a:solidFill>
                <a:latin typeface="Century Gothic" panose="020B0502020202020204" pitchFamily="34" charset="0"/>
                <a:cs typeface="Calibri" panose="020F0502020204030204" pitchFamily="34" charset="0"/>
              </a:rPr>
              <a:t>what?</a:t>
            </a:r>
          </a:p>
        </p:txBody>
      </p:sp>
      <p:sp>
        <p:nvSpPr>
          <p:cNvPr id="5" name="TextBox 4"/>
          <p:cNvSpPr txBox="1"/>
          <p:nvPr/>
        </p:nvSpPr>
        <p:spPr>
          <a:xfrm>
            <a:off x="0" y="4101107"/>
            <a:ext cx="12192000" cy="923330"/>
          </a:xfrm>
          <a:prstGeom prst="rect">
            <a:avLst/>
          </a:prstGeom>
          <a:noFill/>
        </p:spPr>
        <p:txBody>
          <a:bodyPr wrap="square" rtlCol="0">
            <a:spAutoFit/>
          </a:bodyPr>
          <a:lstStyle/>
          <a:p>
            <a:pPr algn="ctr"/>
            <a:r>
              <a:rPr lang="es-ES" sz="5400" b="1" dirty="0" err="1">
                <a:solidFill>
                  <a:srgbClr val="EA5F00"/>
                </a:solidFill>
                <a:latin typeface="Century Gothic" panose="020B0502020202020204" pitchFamily="34" charset="0"/>
                <a:cs typeface="Calibri" panose="020F0502020204030204" pitchFamily="34" charset="0"/>
              </a:rPr>
              <a:t>Was</a:t>
            </a:r>
            <a:r>
              <a:rPr lang="es-ES" sz="5400" b="1" dirty="0">
                <a:solidFill>
                  <a:srgbClr val="EA5F00"/>
                </a:solidFill>
                <a:latin typeface="Century Gothic" panose="020B0502020202020204" pitchFamily="34" charset="0"/>
                <a:cs typeface="Calibri" panose="020F0502020204030204" pitchFamily="34" charset="0"/>
              </a:rPr>
              <a:t> </a:t>
            </a:r>
            <a:r>
              <a:rPr lang="es-ES" sz="5400" dirty="0" err="1">
                <a:solidFill>
                  <a:srgbClr val="5B9BD5">
                    <a:lumMod val="50000"/>
                  </a:srgbClr>
                </a:solidFill>
                <a:latin typeface="Century Gothic" panose="020B0502020202020204" pitchFamily="34" charset="0"/>
                <a:cs typeface="Calibri" panose="020F0502020204030204" pitchFamily="34" charset="0"/>
              </a:rPr>
              <a:t>denkst</a:t>
            </a:r>
            <a:r>
              <a:rPr lang="es-ES" sz="5400" dirty="0">
                <a:solidFill>
                  <a:srgbClr val="5B9BD5">
                    <a:lumMod val="50000"/>
                  </a:srgbClr>
                </a:solidFill>
                <a:latin typeface="Century Gothic" panose="020B0502020202020204" pitchFamily="34" charset="0"/>
                <a:cs typeface="Calibri" panose="020F0502020204030204" pitchFamily="34" charset="0"/>
              </a:rPr>
              <a:t> du?</a:t>
            </a:r>
            <a:endParaRPr lang="fr-FR" sz="5400" dirty="0">
              <a:solidFill>
                <a:srgbClr val="5B9BD5">
                  <a:lumMod val="50000"/>
                </a:srgbClr>
              </a:solidFill>
              <a:latin typeface="Century Gothic" panose="020B0502020202020204" pitchFamily="34" charset="0"/>
              <a:cs typeface="Calibri" panose="020F0502020204030204" pitchFamily="34" charset="0"/>
            </a:endParaRPr>
          </a:p>
        </p:txBody>
      </p:sp>
      <p:sp>
        <p:nvSpPr>
          <p:cNvPr id="6" name="TextBox 5"/>
          <p:cNvSpPr txBox="1"/>
          <p:nvPr/>
        </p:nvSpPr>
        <p:spPr>
          <a:xfrm>
            <a:off x="0" y="5096241"/>
            <a:ext cx="12192000"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a:t>
            </a:r>
            <a:r>
              <a:rPr lang="en-HK" sz="3200" b="1" dirty="0">
                <a:solidFill>
                  <a:srgbClr val="EA5F00"/>
                </a:solidFill>
                <a:latin typeface="Century Gothic" panose="020B0502020202020204" pitchFamily="34" charset="0"/>
                <a:cs typeface="Calibri" panose="020F0502020204030204" pitchFamily="34" charset="0"/>
              </a:rPr>
              <a:t>What </a:t>
            </a:r>
            <a:r>
              <a:rPr lang="en-HK" sz="3200" dirty="0">
                <a:solidFill>
                  <a:srgbClr val="5B9BD5">
                    <a:lumMod val="50000"/>
                  </a:srgbClr>
                </a:solidFill>
                <a:latin typeface="Century Gothic" panose="020B0502020202020204" pitchFamily="34" charset="0"/>
              </a:rPr>
              <a:t>do you think?</a:t>
            </a:r>
            <a:r>
              <a:rPr lang="en-GB" sz="3200" dirty="0">
                <a:solidFill>
                  <a:srgbClr val="5B9BD5">
                    <a:lumMod val="50000"/>
                  </a:srgbClr>
                </a:solidFill>
                <a:latin typeface="Century Gothic" panose="020B0502020202020204" pitchFamily="34" charset="0"/>
              </a:rPr>
              <a:t>]</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746" y="57493"/>
            <a:ext cx="1495088" cy="1544094"/>
          </a:xfrm>
          <a:prstGeom prst="rect">
            <a:avLst/>
          </a:prstGeom>
        </p:spPr>
      </p:pic>
    </p:spTree>
    <p:extLst>
      <p:ext uri="{BB962C8B-B14F-4D97-AF65-F5344CB8AC3E}">
        <p14:creationId xmlns:p14="http://schemas.microsoft.com/office/powerpoint/2010/main" val="325332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B426E81-BD7D-5345-964A-6B60E64DC840}"/>
              </a:ext>
            </a:extLst>
          </p:cNvPr>
          <p:cNvSpPr>
            <a:spLocks noGrp="1"/>
          </p:cNvSpPr>
          <p:nvPr>
            <p:ph type="title"/>
          </p:nvPr>
        </p:nvSpPr>
        <p:spPr>
          <a:xfrm>
            <a:off x="942907" y="956757"/>
            <a:ext cx="10515600" cy="1325563"/>
          </a:xfrm>
        </p:spPr>
        <p:txBody>
          <a:bodyPr>
            <a:noAutofit/>
          </a:bodyPr>
          <a:lstStyle/>
          <a:p>
            <a:pPr lvl="0" algn="ctr">
              <a:lnSpc>
                <a:spcPct val="100000"/>
              </a:lnSpc>
              <a:spcBef>
                <a:spcPts val="0"/>
              </a:spcBef>
            </a:pPr>
            <a:r>
              <a:rPr lang="en-GB" sz="13800" b="1" dirty="0">
                <a:solidFill>
                  <a:srgbClr val="5B9BD5">
                    <a:lumMod val="50000"/>
                  </a:srgbClr>
                </a:solidFill>
                <a:ea typeface="+mn-ea"/>
                <a:cs typeface="+mn-cs"/>
              </a:rPr>
              <a:t>was?</a:t>
            </a:r>
            <a:endParaRPr lang="en-US" sz="13800" dirty="0"/>
          </a:p>
        </p:txBody>
      </p:sp>
      <p:pic>
        <p:nvPicPr>
          <p:cNvPr id="2" name="Picture 2" descr="http://www.clker.com/cliparts/w/d/u/B/w/V/stamp1-md.png"/>
          <p:cNvPicPr>
            <a:picLocks noChangeAspect="1" noChangeArrowheads="1"/>
          </p:cNvPicPr>
          <p:nvPr/>
        </p:nvPicPr>
        <p:blipFill>
          <a:blip r:embed="rId2">
            <a:duotone>
              <a:prstClr val="black"/>
              <a:srgbClr val="DAA520">
                <a:tint val="45000"/>
                <a:satMod val="400000"/>
              </a:srgbClr>
            </a:duotone>
            <a:extLst>
              <a:ext uri="{28A0092B-C50C-407E-A947-70E740481C1C}">
                <a14:useLocalDpi xmlns:a14="http://schemas.microsoft.com/office/drawing/2010/main" val="0"/>
              </a:ext>
            </a:extLst>
          </a:blip>
          <a:srcRect/>
          <a:stretch>
            <a:fillRect/>
          </a:stretch>
        </p:blipFill>
        <p:spPr bwMode="auto">
          <a:xfrm rot="1745032">
            <a:off x="5025531" y="2353009"/>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1349562">
            <a:off x="5158962" y="2927193"/>
            <a:ext cx="2065204" cy="830997"/>
          </a:xfrm>
          <a:prstGeom prst="rect">
            <a:avLst/>
          </a:prstGeom>
          <a:noFill/>
        </p:spPr>
        <p:txBody>
          <a:bodyPr wrap="square" rtlCol="0">
            <a:spAutoFit/>
          </a:bodyPr>
          <a:lstStyle/>
          <a:p>
            <a:pPr algn="ctr"/>
            <a:r>
              <a:rPr lang="en-GB" sz="4800" b="1" dirty="0">
                <a:solidFill>
                  <a:srgbClr val="4472C4">
                    <a:lumMod val="50000"/>
                  </a:srgbClr>
                </a:solidFill>
                <a:latin typeface="Century Gothic" panose="020B0502020202020204" pitchFamily="34" charset="0"/>
                <a:cs typeface="Calibri" panose="020F0502020204030204" pitchFamily="34" charset="0"/>
              </a:rPr>
              <a:t>what?</a:t>
            </a:r>
          </a:p>
        </p:txBody>
      </p:sp>
      <p:sp>
        <p:nvSpPr>
          <p:cNvPr id="5" name="Action Button: Help 4">
            <a:hlinkClick r:id="" action="ppaction://noaction" highlightClick="1"/>
          </p:cNvPr>
          <p:cNvSpPr/>
          <p:nvPr/>
        </p:nvSpPr>
        <p:spPr>
          <a:xfrm>
            <a:off x="2106031" y="3350800"/>
            <a:ext cx="542518" cy="478022"/>
          </a:xfrm>
          <a:prstGeom prst="actionButtonHelp">
            <a:avLst/>
          </a:prstGeom>
          <a:solidFill>
            <a:srgbClr val="FFC0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0" y="4101107"/>
            <a:ext cx="12192000" cy="923330"/>
          </a:xfrm>
          <a:prstGeom prst="rect">
            <a:avLst/>
          </a:prstGeom>
          <a:noFill/>
        </p:spPr>
        <p:txBody>
          <a:bodyPr wrap="square" rtlCol="0">
            <a:spAutoFit/>
          </a:bodyPr>
          <a:lstStyle/>
          <a:p>
            <a:pPr algn="ctr"/>
            <a:r>
              <a:rPr lang="es-ES" sz="5400" dirty="0">
                <a:solidFill>
                  <a:srgbClr val="5B9BD5">
                    <a:lumMod val="50000"/>
                  </a:srgbClr>
                </a:solidFill>
                <a:latin typeface="Century Gothic" panose="020B0502020202020204" pitchFamily="34" charset="0"/>
                <a:cs typeface="Calibri" panose="020F0502020204030204" pitchFamily="34" charset="0"/>
              </a:rPr>
              <a:t> ____ </a:t>
            </a:r>
            <a:r>
              <a:rPr lang="es-ES" sz="5400" dirty="0" err="1">
                <a:solidFill>
                  <a:srgbClr val="5B9BD5">
                    <a:lumMod val="50000"/>
                  </a:srgbClr>
                </a:solidFill>
                <a:latin typeface="Century Gothic" panose="020B0502020202020204" pitchFamily="34" charset="0"/>
                <a:cs typeface="Calibri" panose="020F0502020204030204" pitchFamily="34" charset="0"/>
              </a:rPr>
              <a:t>denkst</a:t>
            </a:r>
            <a:r>
              <a:rPr lang="es-ES" sz="5400" dirty="0">
                <a:solidFill>
                  <a:srgbClr val="5B9BD5">
                    <a:lumMod val="50000"/>
                  </a:srgbClr>
                </a:solidFill>
                <a:latin typeface="Century Gothic" panose="020B0502020202020204" pitchFamily="34" charset="0"/>
                <a:cs typeface="Calibri" panose="020F0502020204030204" pitchFamily="34" charset="0"/>
              </a:rPr>
              <a:t> du?</a:t>
            </a:r>
            <a:endParaRPr lang="fr-FR" sz="5400" dirty="0">
              <a:solidFill>
                <a:srgbClr val="5B9BD5">
                  <a:lumMod val="50000"/>
                </a:srgbClr>
              </a:solidFill>
              <a:latin typeface="Century Gothic" panose="020B0502020202020204" pitchFamily="34" charset="0"/>
              <a:cs typeface="Calibri" panose="020F0502020204030204" pitchFamily="34" charset="0"/>
            </a:endParaRPr>
          </a:p>
        </p:txBody>
      </p:sp>
      <p:sp>
        <p:nvSpPr>
          <p:cNvPr id="7" name="TextBox 6"/>
          <p:cNvSpPr txBox="1"/>
          <p:nvPr/>
        </p:nvSpPr>
        <p:spPr>
          <a:xfrm>
            <a:off x="0" y="5096241"/>
            <a:ext cx="12192000"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a:t>
            </a:r>
            <a:r>
              <a:rPr lang="en-HK" sz="3200" b="1" dirty="0">
                <a:solidFill>
                  <a:srgbClr val="EA5F00"/>
                </a:solidFill>
                <a:latin typeface="Century Gothic" panose="020B0502020202020204" pitchFamily="34" charset="0"/>
                <a:cs typeface="Calibri" panose="020F0502020204030204" pitchFamily="34" charset="0"/>
              </a:rPr>
              <a:t>What </a:t>
            </a:r>
            <a:r>
              <a:rPr lang="en-HK" sz="3200" dirty="0">
                <a:solidFill>
                  <a:srgbClr val="5B9BD5">
                    <a:lumMod val="50000"/>
                  </a:srgbClr>
                </a:solidFill>
                <a:latin typeface="Century Gothic" panose="020B0502020202020204" pitchFamily="34" charset="0"/>
              </a:rPr>
              <a:t>do you think?</a:t>
            </a:r>
            <a:r>
              <a:rPr lang="en-GB" sz="3200" dirty="0">
                <a:solidFill>
                  <a:srgbClr val="5B9BD5">
                    <a:lumMod val="50000"/>
                  </a:srgbClr>
                </a:solidFill>
                <a:latin typeface="Century Gothic" panose="020B0502020202020204" pitchFamily="34" charset="0"/>
              </a:rPr>
              <a:t>]</a:t>
            </a:r>
          </a:p>
        </p:txBody>
      </p:sp>
      <p:sp>
        <p:nvSpPr>
          <p:cNvPr id="8" name="Rectangle 7"/>
          <p:cNvSpPr/>
          <p:nvPr/>
        </p:nvSpPr>
        <p:spPr>
          <a:xfrm>
            <a:off x="3367834" y="4137009"/>
            <a:ext cx="1763624" cy="923330"/>
          </a:xfrm>
          <a:prstGeom prst="rect">
            <a:avLst/>
          </a:prstGeom>
        </p:spPr>
        <p:txBody>
          <a:bodyPr wrap="none">
            <a:spAutoFit/>
          </a:bodyPr>
          <a:lstStyle/>
          <a:p>
            <a:r>
              <a:rPr lang="es-ES" sz="5400" b="1" dirty="0" err="1">
                <a:solidFill>
                  <a:srgbClr val="EA5F00"/>
                </a:solidFill>
                <a:latin typeface="Century Gothic" panose="020B0502020202020204" pitchFamily="34" charset="0"/>
                <a:cs typeface="Calibri" panose="020F0502020204030204" pitchFamily="34" charset="0"/>
              </a:rPr>
              <a:t>Was</a:t>
            </a:r>
            <a:r>
              <a:rPr lang="es-ES" sz="5400" b="1" dirty="0">
                <a:solidFill>
                  <a:srgbClr val="EA5F00"/>
                </a:solidFill>
                <a:latin typeface="Century Gothic" panose="020B0502020202020204" pitchFamily="34" charset="0"/>
                <a:cs typeface="Calibri" panose="020F0502020204030204" pitchFamily="34" charset="0"/>
              </a:rPr>
              <a:t> </a:t>
            </a:r>
            <a:endParaRPr lang="en-GB" dirty="0">
              <a:solidFill>
                <a:prstClr val="black"/>
              </a:solidFill>
            </a:endParaRPr>
          </a:p>
        </p:txBody>
      </p:sp>
      <p:sp>
        <p:nvSpPr>
          <p:cNvPr id="9" name="Action Button: Help 8">
            <a:hlinkClick r:id="" action="ppaction://noaction" highlightClick="1"/>
          </p:cNvPr>
          <p:cNvSpPr/>
          <p:nvPr/>
        </p:nvSpPr>
        <p:spPr>
          <a:xfrm>
            <a:off x="2106031" y="5102871"/>
            <a:ext cx="542518" cy="478022"/>
          </a:xfrm>
          <a:prstGeom prst="actionButtonHelp">
            <a:avLst/>
          </a:prstGeom>
          <a:solidFill>
            <a:srgbClr val="FFC0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746" y="57493"/>
            <a:ext cx="1495088" cy="1544094"/>
          </a:xfrm>
          <a:prstGeom prst="rect">
            <a:avLst/>
          </a:prstGeom>
        </p:spPr>
      </p:pic>
    </p:spTree>
    <p:extLst>
      <p:ext uri="{BB962C8B-B14F-4D97-AF65-F5344CB8AC3E}">
        <p14:creationId xmlns:p14="http://schemas.microsoft.com/office/powerpoint/2010/main" val="355779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5" grpId="0" animBg="1"/>
      <p:bldP spid="6" grpId="0"/>
      <p:bldP spid="7" grpId="0" animBg="1"/>
      <p:bldP spid="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734CE97-55B6-6A46-AB6D-8B1F0E317D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a:extLst>
              <a:ext uri="{FF2B5EF4-FFF2-40B4-BE49-F238E27FC236}">
                <a16:creationId xmlns:a16="http://schemas.microsoft.com/office/drawing/2014/main" id="{D3A257A6-B62E-DB42-A365-4A399BE288DE}"/>
              </a:ext>
            </a:extLst>
          </p:cNvPr>
          <p:cNvSpPr>
            <a:spLocks noGrp="1"/>
          </p:cNvSpPr>
          <p:nvPr>
            <p:ph type="title"/>
          </p:nvPr>
        </p:nvSpPr>
        <p:spPr>
          <a:xfrm>
            <a:off x="147637" y="25238"/>
            <a:ext cx="10515600" cy="1325563"/>
          </a:xfrm>
        </p:spPr>
        <p:txBody>
          <a:bodyPr>
            <a:normAutofit/>
          </a:bodyPr>
          <a:lstStyle/>
          <a:p>
            <a:r>
              <a:rPr lang="en-GB" sz="3300" b="1" dirty="0">
                <a:solidFill>
                  <a:prstClr val="white"/>
                </a:solidFill>
              </a:rPr>
              <a:t>Was </a:t>
            </a:r>
            <a:r>
              <a:rPr lang="en-GB" sz="3300" b="1" dirty="0" err="1">
                <a:solidFill>
                  <a:prstClr val="white"/>
                </a:solidFill>
              </a:rPr>
              <a:t>ist</a:t>
            </a:r>
            <a:r>
              <a:rPr lang="en-GB" sz="3300" b="1" dirty="0">
                <a:solidFill>
                  <a:prstClr val="white"/>
                </a:solidFill>
              </a:rPr>
              <a:t> </a:t>
            </a:r>
            <a:r>
              <a:rPr lang="en-GB" sz="3300" b="1" dirty="0" err="1">
                <a:solidFill>
                  <a:prstClr val="white"/>
                </a:solidFill>
              </a:rPr>
              <a:t>nicht</a:t>
            </a:r>
            <a:r>
              <a:rPr lang="en-GB" sz="3300" b="1" dirty="0">
                <a:solidFill>
                  <a:prstClr val="white"/>
                </a:solidFill>
              </a:rPr>
              <a:t> </a:t>
            </a:r>
            <a:r>
              <a:rPr lang="en-GB" sz="3300" b="1" dirty="0" err="1">
                <a:solidFill>
                  <a:prstClr val="white"/>
                </a:solidFill>
              </a:rPr>
              <a:t>mehr</a:t>
            </a:r>
            <a:r>
              <a:rPr lang="en-GB" sz="3300" b="1" dirty="0">
                <a:solidFill>
                  <a:prstClr val="white"/>
                </a:solidFill>
              </a:rPr>
              <a:t> da?</a:t>
            </a:r>
            <a:endParaRPr lang="en-US" sz="3300" dirty="0"/>
          </a:p>
        </p:txBody>
      </p:sp>
      <p:sp>
        <p:nvSpPr>
          <p:cNvPr id="3" name="Oval 2"/>
          <p:cNvSpPr/>
          <p:nvPr/>
        </p:nvSpPr>
        <p:spPr>
          <a:xfrm>
            <a:off x="460655" y="2600521"/>
            <a:ext cx="3993667" cy="1490869"/>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a:extLst>
              <a:ext uri="{FF2B5EF4-FFF2-40B4-BE49-F238E27FC236}">
                <a16:creationId xmlns:a16="http://schemas.microsoft.com/office/drawing/2014/main" id="{A3C205B9-DD21-414B-BDB3-CB4289735F30}"/>
              </a:ext>
            </a:extLst>
          </p:cNvPr>
          <p:cNvSpPr/>
          <p:nvPr/>
        </p:nvSpPr>
        <p:spPr>
          <a:xfrm>
            <a:off x="1777427" y="1420591"/>
            <a:ext cx="4009431" cy="923330"/>
          </a:xfrm>
          <a:prstGeom prst="rect">
            <a:avLst/>
          </a:prstGeom>
        </p:spPr>
        <p:txBody>
          <a:bodyPr wrap="square">
            <a:spAutoFit/>
          </a:bodyPr>
          <a:lstStyle/>
          <a:p>
            <a:r>
              <a:rPr lang="es-ES" sz="5400" dirty="0">
                <a:solidFill>
                  <a:srgbClr val="1F4E79"/>
                </a:solidFill>
                <a:latin typeface="Century Gothic" panose="020B0502020202020204" pitchFamily="34" charset="0"/>
                <a:cs typeface="Calibri" panose="020F0502020204030204" pitchFamily="34" charset="0"/>
              </a:rPr>
              <a:t>die</a:t>
            </a:r>
            <a:r>
              <a:rPr lang="es-ES" sz="5400" dirty="0">
                <a:solidFill>
                  <a:srgbClr val="115076"/>
                </a:solidFill>
                <a:latin typeface="Century Gothic" panose="020B0502020202020204" pitchFamily="34" charset="0"/>
                <a:cs typeface="Calibri" panose="020F0502020204030204" pitchFamily="34" charset="0"/>
              </a:rPr>
              <a:t> </a:t>
            </a:r>
            <a:r>
              <a:rPr lang="es-ES" sz="5400" dirty="0" err="1">
                <a:solidFill>
                  <a:srgbClr val="115076"/>
                </a:solidFill>
                <a:latin typeface="Century Gothic" panose="020B0502020202020204" pitchFamily="34" charset="0"/>
                <a:cs typeface="Calibri" panose="020F0502020204030204" pitchFamily="34" charset="0"/>
              </a:rPr>
              <a:t>Flasche</a:t>
            </a:r>
            <a:endParaRPr lang="en-US" dirty="0">
              <a:solidFill>
                <a:srgbClr val="115076"/>
              </a:solidFill>
            </a:endParaRPr>
          </a:p>
        </p:txBody>
      </p:sp>
      <p:sp>
        <p:nvSpPr>
          <p:cNvPr id="13" name="Rectangle 12">
            <a:extLst>
              <a:ext uri="{FF2B5EF4-FFF2-40B4-BE49-F238E27FC236}">
                <a16:creationId xmlns:a16="http://schemas.microsoft.com/office/drawing/2014/main" id="{7B6775F1-BE00-D447-87FB-280130859E2A}"/>
              </a:ext>
            </a:extLst>
          </p:cNvPr>
          <p:cNvSpPr/>
          <p:nvPr/>
        </p:nvSpPr>
        <p:spPr>
          <a:xfrm>
            <a:off x="7233822" y="3002171"/>
            <a:ext cx="2997937" cy="923330"/>
          </a:xfrm>
          <a:prstGeom prst="rect">
            <a:avLst/>
          </a:prstGeom>
        </p:spPr>
        <p:txBody>
          <a:bodyPr wrap="none">
            <a:spAutoFit/>
          </a:bodyPr>
          <a:lstStyle/>
          <a:p>
            <a:r>
              <a:rPr lang="es-ES" sz="5400" dirty="0">
                <a:solidFill>
                  <a:srgbClr val="1F4E79"/>
                </a:solidFill>
                <a:latin typeface="Century Gothic" panose="020B0502020202020204" pitchFamily="34" charset="0"/>
                <a:cs typeface="Calibri" panose="020F0502020204030204" pitchFamily="34" charset="0"/>
              </a:rPr>
              <a:t>die</a:t>
            </a:r>
            <a:r>
              <a:rPr lang="es-ES" sz="5400" dirty="0">
                <a:solidFill>
                  <a:srgbClr val="115076"/>
                </a:solidFill>
                <a:latin typeface="Century Gothic" panose="020B0502020202020204" pitchFamily="34" charset="0"/>
                <a:cs typeface="Calibri" panose="020F0502020204030204" pitchFamily="34" charset="0"/>
              </a:rPr>
              <a:t> </a:t>
            </a:r>
            <a:r>
              <a:rPr lang="es-ES" sz="5400" dirty="0" err="1">
                <a:solidFill>
                  <a:srgbClr val="115076"/>
                </a:solidFill>
                <a:latin typeface="Century Gothic" panose="020B0502020202020204" pitchFamily="34" charset="0"/>
                <a:cs typeface="Calibri" panose="020F0502020204030204" pitchFamily="34" charset="0"/>
              </a:rPr>
              <a:t>Tafel</a:t>
            </a:r>
            <a:endParaRPr lang="en-US" dirty="0">
              <a:solidFill>
                <a:srgbClr val="115076"/>
              </a:solidFill>
            </a:endParaRPr>
          </a:p>
        </p:txBody>
      </p:sp>
      <p:sp>
        <p:nvSpPr>
          <p:cNvPr id="15" name="Rectangle 14">
            <a:extLst>
              <a:ext uri="{FF2B5EF4-FFF2-40B4-BE49-F238E27FC236}">
                <a16:creationId xmlns:a16="http://schemas.microsoft.com/office/drawing/2014/main" id="{22FDC800-5A25-D948-BA6E-09F49A688902}"/>
              </a:ext>
            </a:extLst>
          </p:cNvPr>
          <p:cNvSpPr/>
          <p:nvPr/>
        </p:nvSpPr>
        <p:spPr>
          <a:xfrm>
            <a:off x="896806" y="2874386"/>
            <a:ext cx="3121367" cy="923330"/>
          </a:xfrm>
          <a:prstGeom prst="rect">
            <a:avLst/>
          </a:prstGeom>
        </p:spPr>
        <p:txBody>
          <a:bodyPr wrap="none">
            <a:spAutoFit/>
          </a:bodyPr>
          <a:lstStyle/>
          <a:p>
            <a:r>
              <a:rPr lang="es-ES" sz="5400" dirty="0">
                <a:solidFill>
                  <a:srgbClr val="1F4E79"/>
                </a:solidFill>
                <a:latin typeface="Century Gothic" panose="020B0502020202020204" pitchFamily="34" charset="0"/>
                <a:cs typeface="Calibri" panose="020F0502020204030204" pitchFamily="34" charset="0"/>
              </a:rPr>
              <a:t>der </a:t>
            </a:r>
            <a:r>
              <a:rPr lang="es-ES" sz="5400" dirty="0" err="1">
                <a:solidFill>
                  <a:srgbClr val="115076"/>
                </a:solidFill>
                <a:latin typeface="Century Gothic" panose="020B0502020202020204" pitchFamily="34" charset="0"/>
                <a:cs typeface="Calibri" panose="020F0502020204030204" pitchFamily="34" charset="0"/>
              </a:rPr>
              <a:t>Tisch</a:t>
            </a:r>
            <a:endParaRPr lang="en-US" dirty="0">
              <a:solidFill>
                <a:srgbClr val="115076"/>
              </a:solidFill>
            </a:endParaRPr>
          </a:p>
        </p:txBody>
      </p:sp>
      <p:sp>
        <p:nvSpPr>
          <p:cNvPr id="17" name="Rectangle 16">
            <a:extLst>
              <a:ext uri="{FF2B5EF4-FFF2-40B4-BE49-F238E27FC236}">
                <a16:creationId xmlns:a16="http://schemas.microsoft.com/office/drawing/2014/main" id="{26DBD1C6-2893-0344-B67E-67C5876DD6B7}"/>
              </a:ext>
            </a:extLst>
          </p:cNvPr>
          <p:cNvSpPr/>
          <p:nvPr/>
        </p:nvSpPr>
        <p:spPr>
          <a:xfrm>
            <a:off x="2297600" y="4641548"/>
            <a:ext cx="2969083" cy="923330"/>
          </a:xfrm>
          <a:prstGeom prst="rect">
            <a:avLst/>
          </a:prstGeom>
        </p:spPr>
        <p:txBody>
          <a:bodyPr wrap="none">
            <a:spAutoFit/>
          </a:bodyPr>
          <a:lstStyle/>
          <a:p>
            <a:r>
              <a:rPr lang="es-ES" sz="5400" dirty="0">
                <a:solidFill>
                  <a:srgbClr val="1F4E79"/>
                </a:solidFill>
                <a:latin typeface="Century Gothic" panose="020B0502020202020204" pitchFamily="34" charset="0"/>
                <a:cs typeface="Calibri" panose="020F0502020204030204" pitchFamily="34" charset="0"/>
              </a:rPr>
              <a:t>das</a:t>
            </a:r>
            <a:r>
              <a:rPr lang="es-ES" sz="5400" dirty="0">
                <a:solidFill>
                  <a:srgbClr val="115076"/>
                </a:solidFill>
                <a:latin typeface="Century Gothic" panose="020B0502020202020204" pitchFamily="34" charset="0"/>
                <a:cs typeface="Calibri" panose="020F0502020204030204" pitchFamily="34" charset="0"/>
              </a:rPr>
              <a:t> </a:t>
            </a:r>
            <a:r>
              <a:rPr lang="es-ES" sz="5400" dirty="0" err="1">
                <a:solidFill>
                  <a:srgbClr val="115076"/>
                </a:solidFill>
                <a:latin typeface="Century Gothic" panose="020B0502020202020204" pitchFamily="34" charset="0"/>
                <a:cs typeface="Calibri" panose="020F0502020204030204" pitchFamily="34" charset="0"/>
              </a:rPr>
              <a:t>Heft</a:t>
            </a:r>
            <a:endParaRPr lang="en-US" dirty="0">
              <a:solidFill>
                <a:srgbClr val="115076"/>
              </a:solidFill>
            </a:endParaRPr>
          </a:p>
        </p:txBody>
      </p:sp>
      <p:sp>
        <p:nvSpPr>
          <p:cNvPr id="19" name="Rectangle 18">
            <a:extLst>
              <a:ext uri="{FF2B5EF4-FFF2-40B4-BE49-F238E27FC236}">
                <a16:creationId xmlns:a16="http://schemas.microsoft.com/office/drawing/2014/main" id="{C4439DCA-6338-064D-A8C1-50D3718D0589}"/>
              </a:ext>
            </a:extLst>
          </p:cNvPr>
          <p:cNvSpPr/>
          <p:nvPr/>
        </p:nvSpPr>
        <p:spPr>
          <a:xfrm>
            <a:off x="7187734" y="1309237"/>
            <a:ext cx="3966150" cy="923330"/>
          </a:xfrm>
          <a:prstGeom prst="rect">
            <a:avLst/>
          </a:prstGeom>
        </p:spPr>
        <p:txBody>
          <a:bodyPr wrap="none">
            <a:spAutoFit/>
          </a:bodyPr>
          <a:lstStyle/>
          <a:p>
            <a:r>
              <a:rPr lang="es-ES" sz="5400" dirty="0">
                <a:solidFill>
                  <a:srgbClr val="1F4E79"/>
                </a:solidFill>
                <a:latin typeface="Century Gothic" panose="020B0502020202020204" pitchFamily="34" charset="0"/>
                <a:cs typeface="Calibri" panose="020F0502020204030204" pitchFamily="34" charset="0"/>
              </a:rPr>
              <a:t>das </a:t>
            </a:r>
            <a:r>
              <a:rPr lang="es-ES" sz="5400" dirty="0" err="1">
                <a:solidFill>
                  <a:srgbClr val="115076"/>
                </a:solidFill>
                <a:latin typeface="Century Gothic" panose="020B0502020202020204" pitchFamily="34" charset="0"/>
                <a:cs typeface="Calibri" panose="020F0502020204030204" pitchFamily="34" charset="0"/>
              </a:rPr>
              <a:t>Fenster</a:t>
            </a:r>
            <a:endParaRPr lang="en-US" dirty="0">
              <a:solidFill>
                <a:srgbClr val="115076"/>
              </a:solidFill>
            </a:endParaRPr>
          </a:p>
        </p:txBody>
      </p:sp>
      <p:sp>
        <p:nvSpPr>
          <p:cNvPr id="25" name="Rectangle 24">
            <a:extLst>
              <a:ext uri="{FF2B5EF4-FFF2-40B4-BE49-F238E27FC236}">
                <a16:creationId xmlns:a16="http://schemas.microsoft.com/office/drawing/2014/main" id="{53F797C6-0A18-EA4A-B190-F66E439CA077}"/>
              </a:ext>
            </a:extLst>
          </p:cNvPr>
          <p:cNvSpPr/>
          <p:nvPr/>
        </p:nvSpPr>
        <p:spPr>
          <a:xfrm>
            <a:off x="6714042" y="4838498"/>
            <a:ext cx="2744662" cy="923330"/>
          </a:xfrm>
          <a:prstGeom prst="rect">
            <a:avLst/>
          </a:prstGeom>
        </p:spPr>
        <p:txBody>
          <a:bodyPr wrap="none">
            <a:spAutoFit/>
          </a:bodyPr>
          <a:lstStyle/>
          <a:p>
            <a:pPr algn="ctr"/>
            <a:r>
              <a:rPr lang="en-GB" sz="5400" dirty="0">
                <a:solidFill>
                  <a:srgbClr val="1F4E79"/>
                </a:solidFill>
                <a:latin typeface="Century Gothic" panose="020B0502020202020204" pitchFamily="34" charset="0"/>
              </a:rPr>
              <a:t>der </a:t>
            </a:r>
            <a:r>
              <a:rPr lang="en-GB" sz="5400" dirty="0">
                <a:solidFill>
                  <a:srgbClr val="115076"/>
                </a:solidFill>
                <a:latin typeface="Century Gothic" panose="020B0502020202020204" pitchFamily="34" charset="0"/>
              </a:rPr>
              <a:t>Tag</a:t>
            </a:r>
          </a:p>
        </p:txBody>
      </p:sp>
      <p:sp>
        <p:nvSpPr>
          <p:cNvPr id="2" name="TextBox 1">
            <a:extLst>
              <a:ext uri="{FF2B5EF4-FFF2-40B4-BE49-F238E27FC236}">
                <a16:creationId xmlns:a16="http://schemas.microsoft.com/office/drawing/2014/main" id="{84032B0D-C481-3244-BBC6-8BEC65D10C35}"/>
              </a:ext>
            </a:extLst>
          </p:cNvPr>
          <p:cNvSpPr txBox="1"/>
          <p:nvPr/>
        </p:nvSpPr>
        <p:spPr>
          <a:xfrm>
            <a:off x="11619407" y="0"/>
            <a:ext cx="572593" cy="923330"/>
          </a:xfrm>
          <a:prstGeom prst="rect">
            <a:avLst/>
          </a:prstGeom>
          <a:noFill/>
        </p:spPr>
        <p:txBody>
          <a:bodyPr wrap="none" rtlCol="0">
            <a:spAutoFit/>
          </a:bodyPr>
          <a:lstStyle/>
          <a:p>
            <a:r>
              <a:rPr lang="en-US" sz="5400" b="1" dirty="0">
                <a:solidFill>
                  <a:srgbClr val="DAA520"/>
                </a:solidFill>
                <a:latin typeface="Century Gothic" panose="020B0502020202020204" pitchFamily="34" charset="0"/>
              </a:rPr>
              <a:t>1</a:t>
            </a:r>
          </a:p>
        </p:txBody>
      </p:sp>
    </p:spTree>
    <p:extLst>
      <p:ext uri="{BB962C8B-B14F-4D97-AF65-F5344CB8AC3E}">
        <p14:creationId xmlns:p14="http://schemas.microsoft.com/office/powerpoint/2010/main" val="343065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3" presetClass="emph" presetSubtype="2" fill="hold" grpId="1" nodeType="withEffect">
                                  <p:stCondLst>
                                    <p:cond delay="0"/>
                                  </p:stCondLst>
                                  <p:childTnLst>
                                    <p:animClr clrSpc="rgb" dir="cw">
                                      <p:cBhvr override="childStyle">
                                        <p:cTn id="40" dur="500" fill="hold"/>
                                        <p:tgtEl>
                                          <p:spTgt spid="15"/>
                                        </p:tgtEl>
                                        <p:attrNameLst>
                                          <p:attrName>style.color</p:attrName>
                                        </p:attrNameLst>
                                      </p:cBhvr>
                                      <p:to>
                                        <a:srgbClr val="0066FF"/>
                                      </p:to>
                                    </p:animClr>
                                  </p:childTnLst>
                                </p:cTn>
                              </p:par>
                              <p:par>
                                <p:cTn id="41" presetID="10"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1" grpId="1"/>
      <p:bldP spid="13" grpId="0"/>
      <p:bldP spid="13" grpId="1"/>
      <p:bldP spid="15" grpId="0"/>
      <p:bldP spid="15" grpId="1"/>
      <p:bldP spid="15" grpId="2"/>
      <p:bldP spid="17" grpId="0"/>
      <p:bldP spid="17" grpId="1"/>
      <p:bldP spid="19" grpId="0"/>
      <p:bldP spid="19" grpId="1"/>
      <p:bldP spid="25" grpId="0"/>
      <p:bldP spid="2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734CE97-55B6-6A46-AB6D-8B1F0E317D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a:extLst>
              <a:ext uri="{FF2B5EF4-FFF2-40B4-BE49-F238E27FC236}">
                <a16:creationId xmlns:a16="http://schemas.microsoft.com/office/drawing/2014/main" id="{F065706D-7BA1-244C-973B-CC032AFD440A}"/>
              </a:ext>
            </a:extLst>
          </p:cNvPr>
          <p:cNvSpPr>
            <a:spLocks noGrp="1"/>
          </p:cNvSpPr>
          <p:nvPr>
            <p:ph type="title"/>
          </p:nvPr>
        </p:nvSpPr>
        <p:spPr>
          <a:xfrm>
            <a:off x="175346" y="14464"/>
            <a:ext cx="10515600" cy="1325563"/>
          </a:xfrm>
        </p:spPr>
        <p:txBody>
          <a:bodyPr>
            <a:normAutofit/>
          </a:bodyPr>
          <a:lstStyle/>
          <a:p>
            <a:r>
              <a:rPr lang="en-GB" sz="3300" b="1" dirty="0">
                <a:solidFill>
                  <a:prstClr val="white"/>
                </a:solidFill>
              </a:rPr>
              <a:t>Was </a:t>
            </a:r>
            <a:r>
              <a:rPr lang="en-GB" sz="3300" b="1" dirty="0" err="1">
                <a:solidFill>
                  <a:prstClr val="white"/>
                </a:solidFill>
              </a:rPr>
              <a:t>ist</a:t>
            </a:r>
            <a:r>
              <a:rPr lang="en-GB" sz="3300" b="1" dirty="0">
                <a:solidFill>
                  <a:prstClr val="white"/>
                </a:solidFill>
              </a:rPr>
              <a:t> </a:t>
            </a:r>
            <a:r>
              <a:rPr lang="en-GB" sz="3300" b="1" dirty="0" err="1">
                <a:solidFill>
                  <a:prstClr val="white"/>
                </a:solidFill>
              </a:rPr>
              <a:t>nicht</a:t>
            </a:r>
            <a:r>
              <a:rPr lang="en-GB" sz="3300" b="1" dirty="0">
                <a:solidFill>
                  <a:prstClr val="white"/>
                </a:solidFill>
              </a:rPr>
              <a:t> </a:t>
            </a:r>
            <a:r>
              <a:rPr lang="en-GB" sz="3300" b="1" dirty="0" err="1">
                <a:solidFill>
                  <a:prstClr val="white"/>
                </a:solidFill>
              </a:rPr>
              <a:t>mehr</a:t>
            </a:r>
            <a:r>
              <a:rPr lang="en-GB" sz="3300" b="1" dirty="0">
                <a:solidFill>
                  <a:prstClr val="white"/>
                </a:solidFill>
              </a:rPr>
              <a:t> da?</a:t>
            </a:r>
            <a:endParaRPr lang="en-US" sz="3300" dirty="0"/>
          </a:p>
        </p:txBody>
      </p:sp>
      <p:sp>
        <p:nvSpPr>
          <p:cNvPr id="11" name="Rectangle 10">
            <a:extLst>
              <a:ext uri="{FF2B5EF4-FFF2-40B4-BE49-F238E27FC236}">
                <a16:creationId xmlns:a16="http://schemas.microsoft.com/office/drawing/2014/main" id="{A3C205B9-DD21-414B-BDB3-CB4289735F30}"/>
              </a:ext>
            </a:extLst>
          </p:cNvPr>
          <p:cNvSpPr/>
          <p:nvPr/>
        </p:nvSpPr>
        <p:spPr>
          <a:xfrm>
            <a:off x="1777427" y="1420591"/>
            <a:ext cx="4009431" cy="923330"/>
          </a:xfrm>
          <a:prstGeom prst="rect">
            <a:avLst/>
          </a:prstGeom>
        </p:spPr>
        <p:txBody>
          <a:bodyPr wrap="square">
            <a:spAutoFit/>
          </a:bodyPr>
          <a:lstStyle/>
          <a:p>
            <a:r>
              <a:rPr lang="es-ES" sz="5400" dirty="0">
                <a:solidFill>
                  <a:srgbClr val="1F4E79"/>
                </a:solidFill>
                <a:latin typeface="Century Gothic" panose="020B0502020202020204" pitchFamily="34" charset="0"/>
                <a:cs typeface="Calibri" panose="020F0502020204030204" pitchFamily="34" charset="0"/>
              </a:rPr>
              <a:t>die</a:t>
            </a:r>
            <a:r>
              <a:rPr lang="es-ES" sz="5400" dirty="0">
                <a:solidFill>
                  <a:srgbClr val="115076"/>
                </a:solidFill>
                <a:latin typeface="Century Gothic" panose="020B0502020202020204" pitchFamily="34" charset="0"/>
                <a:cs typeface="Calibri" panose="020F0502020204030204" pitchFamily="34" charset="0"/>
              </a:rPr>
              <a:t> </a:t>
            </a:r>
            <a:r>
              <a:rPr lang="es-ES" sz="5400" dirty="0" err="1">
                <a:solidFill>
                  <a:srgbClr val="115076"/>
                </a:solidFill>
                <a:latin typeface="Century Gothic" panose="020B0502020202020204" pitchFamily="34" charset="0"/>
                <a:cs typeface="Calibri" panose="020F0502020204030204" pitchFamily="34" charset="0"/>
              </a:rPr>
              <a:t>Flasche</a:t>
            </a:r>
            <a:endParaRPr lang="en-US" dirty="0">
              <a:solidFill>
                <a:srgbClr val="115076"/>
              </a:solidFill>
            </a:endParaRPr>
          </a:p>
        </p:txBody>
      </p:sp>
      <p:sp>
        <p:nvSpPr>
          <p:cNvPr id="13" name="Rectangle 12">
            <a:extLst>
              <a:ext uri="{FF2B5EF4-FFF2-40B4-BE49-F238E27FC236}">
                <a16:creationId xmlns:a16="http://schemas.microsoft.com/office/drawing/2014/main" id="{7B6775F1-BE00-D447-87FB-280130859E2A}"/>
              </a:ext>
            </a:extLst>
          </p:cNvPr>
          <p:cNvSpPr/>
          <p:nvPr/>
        </p:nvSpPr>
        <p:spPr>
          <a:xfrm>
            <a:off x="7233822" y="3002171"/>
            <a:ext cx="2997937" cy="923330"/>
          </a:xfrm>
          <a:prstGeom prst="rect">
            <a:avLst/>
          </a:prstGeom>
        </p:spPr>
        <p:txBody>
          <a:bodyPr wrap="none">
            <a:spAutoFit/>
          </a:bodyPr>
          <a:lstStyle/>
          <a:p>
            <a:r>
              <a:rPr lang="es-ES" sz="5400" dirty="0">
                <a:solidFill>
                  <a:srgbClr val="1F4E79"/>
                </a:solidFill>
                <a:latin typeface="Century Gothic" panose="020B0502020202020204" pitchFamily="34" charset="0"/>
                <a:cs typeface="Calibri" panose="020F0502020204030204" pitchFamily="34" charset="0"/>
              </a:rPr>
              <a:t>die</a:t>
            </a:r>
            <a:r>
              <a:rPr lang="es-ES" sz="5400" dirty="0">
                <a:solidFill>
                  <a:srgbClr val="115076"/>
                </a:solidFill>
                <a:latin typeface="Century Gothic" panose="020B0502020202020204" pitchFamily="34" charset="0"/>
                <a:cs typeface="Calibri" panose="020F0502020204030204" pitchFamily="34" charset="0"/>
              </a:rPr>
              <a:t> </a:t>
            </a:r>
            <a:r>
              <a:rPr lang="es-ES" sz="5400" dirty="0" err="1">
                <a:solidFill>
                  <a:srgbClr val="115076"/>
                </a:solidFill>
                <a:latin typeface="Century Gothic" panose="020B0502020202020204" pitchFamily="34" charset="0"/>
                <a:cs typeface="Calibri" panose="020F0502020204030204" pitchFamily="34" charset="0"/>
              </a:rPr>
              <a:t>Tafel</a:t>
            </a:r>
            <a:endParaRPr lang="en-US" dirty="0">
              <a:solidFill>
                <a:srgbClr val="115076"/>
              </a:solidFill>
            </a:endParaRPr>
          </a:p>
        </p:txBody>
      </p:sp>
      <p:sp>
        <p:nvSpPr>
          <p:cNvPr id="15" name="Rectangle 14">
            <a:extLst>
              <a:ext uri="{FF2B5EF4-FFF2-40B4-BE49-F238E27FC236}">
                <a16:creationId xmlns:a16="http://schemas.microsoft.com/office/drawing/2014/main" id="{22FDC800-5A25-D948-BA6E-09F49A688902}"/>
              </a:ext>
            </a:extLst>
          </p:cNvPr>
          <p:cNvSpPr/>
          <p:nvPr/>
        </p:nvSpPr>
        <p:spPr>
          <a:xfrm>
            <a:off x="896806" y="2874386"/>
            <a:ext cx="3121367" cy="923330"/>
          </a:xfrm>
          <a:prstGeom prst="rect">
            <a:avLst/>
          </a:prstGeom>
        </p:spPr>
        <p:txBody>
          <a:bodyPr wrap="none">
            <a:spAutoFit/>
          </a:bodyPr>
          <a:lstStyle/>
          <a:p>
            <a:r>
              <a:rPr lang="es-ES" sz="5400" dirty="0">
                <a:solidFill>
                  <a:srgbClr val="1F4E79"/>
                </a:solidFill>
                <a:latin typeface="Century Gothic" panose="020B0502020202020204" pitchFamily="34" charset="0"/>
                <a:cs typeface="Calibri" panose="020F0502020204030204" pitchFamily="34" charset="0"/>
              </a:rPr>
              <a:t>der </a:t>
            </a:r>
            <a:r>
              <a:rPr lang="es-ES" sz="5400" dirty="0" err="1">
                <a:solidFill>
                  <a:srgbClr val="115076"/>
                </a:solidFill>
                <a:latin typeface="Century Gothic" panose="020B0502020202020204" pitchFamily="34" charset="0"/>
                <a:cs typeface="Calibri" panose="020F0502020204030204" pitchFamily="34" charset="0"/>
              </a:rPr>
              <a:t>Tisch</a:t>
            </a:r>
            <a:endParaRPr lang="en-US" dirty="0">
              <a:solidFill>
                <a:srgbClr val="115076"/>
              </a:solidFill>
            </a:endParaRPr>
          </a:p>
        </p:txBody>
      </p:sp>
      <p:sp>
        <p:nvSpPr>
          <p:cNvPr id="17" name="Rectangle 16">
            <a:extLst>
              <a:ext uri="{FF2B5EF4-FFF2-40B4-BE49-F238E27FC236}">
                <a16:creationId xmlns:a16="http://schemas.microsoft.com/office/drawing/2014/main" id="{26DBD1C6-2893-0344-B67E-67C5876DD6B7}"/>
              </a:ext>
            </a:extLst>
          </p:cNvPr>
          <p:cNvSpPr/>
          <p:nvPr/>
        </p:nvSpPr>
        <p:spPr>
          <a:xfrm>
            <a:off x="2297600" y="4641548"/>
            <a:ext cx="2969083" cy="923330"/>
          </a:xfrm>
          <a:prstGeom prst="rect">
            <a:avLst/>
          </a:prstGeom>
        </p:spPr>
        <p:txBody>
          <a:bodyPr wrap="none">
            <a:spAutoFit/>
          </a:bodyPr>
          <a:lstStyle/>
          <a:p>
            <a:r>
              <a:rPr lang="es-ES" sz="5400" dirty="0">
                <a:solidFill>
                  <a:srgbClr val="1F4E79"/>
                </a:solidFill>
                <a:latin typeface="Century Gothic" panose="020B0502020202020204" pitchFamily="34" charset="0"/>
                <a:cs typeface="Calibri" panose="020F0502020204030204" pitchFamily="34" charset="0"/>
              </a:rPr>
              <a:t>das</a:t>
            </a:r>
            <a:r>
              <a:rPr lang="es-ES" sz="5400" dirty="0">
                <a:solidFill>
                  <a:srgbClr val="115076"/>
                </a:solidFill>
                <a:latin typeface="Century Gothic" panose="020B0502020202020204" pitchFamily="34" charset="0"/>
                <a:cs typeface="Calibri" panose="020F0502020204030204" pitchFamily="34" charset="0"/>
              </a:rPr>
              <a:t> </a:t>
            </a:r>
            <a:r>
              <a:rPr lang="es-ES" sz="5400" dirty="0" err="1">
                <a:solidFill>
                  <a:srgbClr val="115076"/>
                </a:solidFill>
                <a:latin typeface="Century Gothic" panose="020B0502020202020204" pitchFamily="34" charset="0"/>
                <a:cs typeface="Calibri" panose="020F0502020204030204" pitchFamily="34" charset="0"/>
              </a:rPr>
              <a:t>Heft</a:t>
            </a:r>
            <a:endParaRPr lang="en-US" dirty="0">
              <a:solidFill>
                <a:srgbClr val="115076"/>
              </a:solidFill>
            </a:endParaRPr>
          </a:p>
        </p:txBody>
      </p:sp>
      <p:sp>
        <p:nvSpPr>
          <p:cNvPr id="19" name="Rectangle 18">
            <a:extLst>
              <a:ext uri="{FF2B5EF4-FFF2-40B4-BE49-F238E27FC236}">
                <a16:creationId xmlns:a16="http://schemas.microsoft.com/office/drawing/2014/main" id="{C4439DCA-6338-064D-A8C1-50D3718D0589}"/>
              </a:ext>
            </a:extLst>
          </p:cNvPr>
          <p:cNvSpPr/>
          <p:nvPr/>
        </p:nvSpPr>
        <p:spPr>
          <a:xfrm>
            <a:off x="7187734" y="1309237"/>
            <a:ext cx="3966150" cy="923330"/>
          </a:xfrm>
          <a:prstGeom prst="rect">
            <a:avLst/>
          </a:prstGeom>
        </p:spPr>
        <p:txBody>
          <a:bodyPr wrap="none">
            <a:spAutoFit/>
          </a:bodyPr>
          <a:lstStyle/>
          <a:p>
            <a:r>
              <a:rPr lang="es-ES" sz="5400" dirty="0">
                <a:solidFill>
                  <a:srgbClr val="1F4E79"/>
                </a:solidFill>
                <a:latin typeface="Century Gothic" panose="020B0502020202020204" pitchFamily="34" charset="0"/>
                <a:cs typeface="Calibri" panose="020F0502020204030204" pitchFamily="34" charset="0"/>
              </a:rPr>
              <a:t>das </a:t>
            </a:r>
            <a:r>
              <a:rPr lang="es-ES" sz="5400" dirty="0" err="1">
                <a:solidFill>
                  <a:srgbClr val="115076"/>
                </a:solidFill>
                <a:latin typeface="Century Gothic" panose="020B0502020202020204" pitchFamily="34" charset="0"/>
                <a:cs typeface="Calibri" panose="020F0502020204030204" pitchFamily="34" charset="0"/>
              </a:rPr>
              <a:t>Fenster</a:t>
            </a:r>
            <a:endParaRPr lang="en-US" dirty="0">
              <a:solidFill>
                <a:srgbClr val="115076"/>
              </a:solidFill>
            </a:endParaRPr>
          </a:p>
        </p:txBody>
      </p:sp>
      <p:sp>
        <p:nvSpPr>
          <p:cNvPr id="25" name="Rectangle 24">
            <a:extLst>
              <a:ext uri="{FF2B5EF4-FFF2-40B4-BE49-F238E27FC236}">
                <a16:creationId xmlns:a16="http://schemas.microsoft.com/office/drawing/2014/main" id="{53F797C6-0A18-EA4A-B190-F66E439CA077}"/>
              </a:ext>
            </a:extLst>
          </p:cNvPr>
          <p:cNvSpPr/>
          <p:nvPr/>
        </p:nvSpPr>
        <p:spPr>
          <a:xfrm>
            <a:off x="6714042" y="4838498"/>
            <a:ext cx="2744662" cy="923330"/>
          </a:xfrm>
          <a:prstGeom prst="rect">
            <a:avLst/>
          </a:prstGeom>
        </p:spPr>
        <p:txBody>
          <a:bodyPr wrap="none">
            <a:spAutoFit/>
          </a:bodyPr>
          <a:lstStyle/>
          <a:p>
            <a:pPr algn="ctr"/>
            <a:r>
              <a:rPr lang="en-GB" sz="5400" dirty="0">
                <a:solidFill>
                  <a:srgbClr val="1F4E79"/>
                </a:solidFill>
                <a:latin typeface="Century Gothic" panose="020B0502020202020204" pitchFamily="34" charset="0"/>
              </a:rPr>
              <a:t>der </a:t>
            </a:r>
            <a:r>
              <a:rPr lang="en-GB" sz="5400" dirty="0">
                <a:solidFill>
                  <a:srgbClr val="115076"/>
                </a:solidFill>
                <a:latin typeface="Century Gothic" panose="020B0502020202020204" pitchFamily="34" charset="0"/>
              </a:rPr>
              <a:t>Tag</a:t>
            </a:r>
          </a:p>
        </p:txBody>
      </p:sp>
      <p:sp>
        <p:nvSpPr>
          <p:cNvPr id="2" name="TextBox 1">
            <a:extLst>
              <a:ext uri="{FF2B5EF4-FFF2-40B4-BE49-F238E27FC236}">
                <a16:creationId xmlns:a16="http://schemas.microsoft.com/office/drawing/2014/main" id="{84032B0D-C481-3244-BBC6-8BEC65D10C35}"/>
              </a:ext>
            </a:extLst>
          </p:cNvPr>
          <p:cNvSpPr txBox="1"/>
          <p:nvPr/>
        </p:nvSpPr>
        <p:spPr>
          <a:xfrm>
            <a:off x="11619407" y="-82518"/>
            <a:ext cx="572593" cy="923330"/>
          </a:xfrm>
          <a:prstGeom prst="rect">
            <a:avLst/>
          </a:prstGeom>
          <a:noFill/>
        </p:spPr>
        <p:txBody>
          <a:bodyPr wrap="none" rtlCol="0">
            <a:spAutoFit/>
          </a:bodyPr>
          <a:lstStyle/>
          <a:p>
            <a:r>
              <a:rPr lang="en-US" sz="5400" b="1" dirty="0">
                <a:solidFill>
                  <a:srgbClr val="DAA520"/>
                </a:solidFill>
                <a:latin typeface="Century Gothic" panose="020B0502020202020204" pitchFamily="34" charset="0"/>
              </a:rPr>
              <a:t>2</a:t>
            </a:r>
          </a:p>
        </p:txBody>
      </p:sp>
      <p:sp>
        <p:nvSpPr>
          <p:cNvPr id="3" name="Oval 2"/>
          <p:cNvSpPr/>
          <p:nvPr/>
        </p:nvSpPr>
        <p:spPr>
          <a:xfrm>
            <a:off x="1777427" y="4328181"/>
            <a:ext cx="3993667" cy="1490869"/>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1871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9" presetClass="exit" presetSubtype="0" fill="hold" grpId="0" nodeType="withEffect">
                                  <p:stCondLst>
                                    <p:cond delay="0"/>
                                  </p:stCondLst>
                                  <p:iterate type="lt">
                                    <p:tmPct val="0"/>
                                  </p:iterate>
                                  <p:childTnLst>
                                    <p:animEffect transition="out" filter="dissolv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1" nodeType="clickEffect">
                                  <p:stCondLst>
                                    <p:cond delay="0"/>
                                  </p:stCondLst>
                                  <p:iterate type="lt">
                                    <p:tmPct val="0"/>
                                  </p:iterate>
                                  <p:childTnLst>
                                    <p:set>
                                      <p:cBhvr>
                                        <p:cTn id="38" dur="1" fill="hold">
                                          <p:stCondLst>
                                            <p:cond delay="0"/>
                                          </p:stCondLst>
                                        </p:cTn>
                                        <p:tgtEl>
                                          <p:spTgt spid="17"/>
                                        </p:tgtEl>
                                        <p:attrNameLst>
                                          <p:attrName>style.visibility</p:attrName>
                                        </p:attrNameLst>
                                      </p:cBhvr>
                                      <p:to>
                                        <p:strVal val="visible"/>
                                      </p:to>
                                    </p:set>
                                    <p:animEffect transition="in" filter="fade">
                                      <p:cBhvr>
                                        <p:cTn id="39" dur="2000"/>
                                        <p:tgtEl>
                                          <p:spTgt spid="17"/>
                                        </p:tgtEl>
                                      </p:cBhvr>
                                    </p:animEffect>
                                  </p:childTnLst>
                                </p:cTn>
                              </p:par>
                              <p:par>
                                <p:cTn id="40" presetID="16" presetClass="emph" presetSubtype="0" fill="hold" grpId="2" nodeType="withEffect">
                                  <p:stCondLst>
                                    <p:cond delay="0"/>
                                  </p:stCondLst>
                                  <p:iterate type="lt">
                                    <p:tmPct val="4000"/>
                                  </p:iterate>
                                  <p:childTnLst>
                                    <p:set>
                                      <p:cBhvr override="childStyle">
                                        <p:cTn id="41" dur="2000" fill="hold"/>
                                        <p:tgtEl>
                                          <p:spTgt spid="17"/>
                                        </p:tgtEl>
                                        <p:attrNameLst>
                                          <p:attrName>style.color</p:attrName>
                                        </p:attrNameLst>
                                      </p:cBhvr>
                                      <p:to>
                                        <p:clrVal>
                                          <a:srgbClr val="00E600"/>
                                        </p:clrVal>
                                      </p:to>
                                    </p:set>
                                    <p:set>
                                      <p:cBhvr>
                                        <p:cTn id="42" dur="2000" fill="hold"/>
                                        <p:tgtEl>
                                          <p:spTgt spid="17"/>
                                        </p:tgtEl>
                                        <p:attrNameLst>
                                          <p:attrName>fillcolor</p:attrName>
                                        </p:attrNameLst>
                                      </p:cBhvr>
                                      <p:to>
                                        <p:clrVal>
                                          <a:srgbClr val="00E600"/>
                                        </p:clrVal>
                                      </p:to>
                                    </p:set>
                                    <p:set>
                                      <p:cBhvr>
                                        <p:cTn id="43" dur="2000" fill="hold"/>
                                        <p:tgtEl>
                                          <p:spTgt spid="17"/>
                                        </p:tgtEl>
                                        <p:attrNameLst>
                                          <p:attrName>fill.type</p:attrName>
                                        </p:attrNameLst>
                                      </p:cBhvr>
                                      <p:to>
                                        <p:strVal val="solid"/>
                                      </p:to>
                                    </p:set>
                                  </p:childTnLst>
                                </p:cTn>
                              </p:par>
                              <p:par>
                                <p:cTn id="44" presetID="10" presetClass="entr" presetSubtype="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P spid="13" grpId="1"/>
      <p:bldP spid="15" grpId="0"/>
      <p:bldP spid="15" grpId="1"/>
      <p:bldP spid="17" grpId="0"/>
      <p:bldP spid="17" grpId="1"/>
      <p:bldP spid="17" grpId="2"/>
      <p:bldP spid="19" grpId="0"/>
      <p:bldP spid="19" grpId="1"/>
      <p:bldP spid="25" grpId="0"/>
      <p:bldP spid="25" grpId="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734CE97-55B6-6A46-AB6D-8B1F0E317D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a:extLst>
              <a:ext uri="{FF2B5EF4-FFF2-40B4-BE49-F238E27FC236}">
                <a16:creationId xmlns:a16="http://schemas.microsoft.com/office/drawing/2014/main" id="{3452CE1A-1AB5-234D-B5FA-A4F9EE2921CB}"/>
              </a:ext>
            </a:extLst>
          </p:cNvPr>
          <p:cNvSpPr>
            <a:spLocks noGrp="1"/>
          </p:cNvSpPr>
          <p:nvPr>
            <p:ph type="title"/>
          </p:nvPr>
        </p:nvSpPr>
        <p:spPr>
          <a:xfrm>
            <a:off x="147637" y="27709"/>
            <a:ext cx="10515600" cy="1325563"/>
          </a:xfrm>
        </p:spPr>
        <p:txBody>
          <a:bodyPr>
            <a:normAutofit/>
          </a:bodyPr>
          <a:lstStyle/>
          <a:p>
            <a:r>
              <a:rPr lang="en-GB" sz="3300" b="1" dirty="0">
                <a:solidFill>
                  <a:prstClr val="white"/>
                </a:solidFill>
              </a:rPr>
              <a:t>Was </a:t>
            </a:r>
            <a:r>
              <a:rPr lang="en-GB" sz="3300" b="1" dirty="0" err="1">
                <a:solidFill>
                  <a:prstClr val="white"/>
                </a:solidFill>
              </a:rPr>
              <a:t>ist</a:t>
            </a:r>
            <a:r>
              <a:rPr lang="en-GB" sz="3300" b="1" dirty="0">
                <a:solidFill>
                  <a:prstClr val="white"/>
                </a:solidFill>
              </a:rPr>
              <a:t> </a:t>
            </a:r>
            <a:r>
              <a:rPr lang="en-GB" sz="3300" b="1" dirty="0" err="1">
                <a:solidFill>
                  <a:prstClr val="white"/>
                </a:solidFill>
              </a:rPr>
              <a:t>nicht</a:t>
            </a:r>
            <a:r>
              <a:rPr lang="en-GB" sz="3300" b="1" dirty="0">
                <a:solidFill>
                  <a:prstClr val="white"/>
                </a:solidFill>
              </a:rPr>
              <a:t> </a:t>
            </a:r>
            <a:r>
              <a:rPr lang="en-GB" sz="3300" b="1" dirty="0" err="1">
                <a:solidFill>
                  <a:prstClr val="white"/>
                </a:solidFill>
              </a:rPr>
              <a:t>mehr</a:t>
            </a:r>
            <a:r>
              <a:rPr lang="en-GB" sz="3300" b="1" dirty="0">
                <a:solidFill>
                  <a:prstClr val="white"/>
                </a:solidFill>
              </a:rPr>
              <a:t> da?</a:t>
            </a:r>
            <a:endParaRPr lang="en-US" sz="3300" dirty="0"/>
          </a:p>
        </p:txBody>
      </p:sp>
      <p:sp>
        <p:nvSpPr>
          <p:cNvPr id="11" name="Rectangle 10">
            <a:extLst>
              <a:ext uri="{FF2B5EF4-FFF2-40B4-BE49-F238E27FC236}">
                <a16:creationId xmlns:a16="http://schemas.microsoft.com/office/drawing/2014/main" id="{A3C205B9-DD21-414B-BDB3-CB4289735F30}"/>
              </a:ext>
            </a:extLst>
          </p:cNvPr>
          <p:cNvSpPr/>
          <p:nvPr/>
        </p:nvSpPr>
        <p:spPr>
          <a:xfrm>
            <a:off x="1777427" y="1420591"/>
            <a:ext cx="4009431" cy="923330"/>
          </a:xfrm>
          <a:prstGeom prst="rect">
            <a:avLst/>
          </a:prstGeom>
        </p:spPr>
        <p:txBody>
          <a:bodyPr wrap="square">
            <a:spAutoFit/>
          </a:bodyPr>
          <a:lstStyle/>
          <a:p>
            <a:r>
              <a:rPr lang="es-ES" sz="5400" dirty="0">
                <a:solidFill>
                  <a:srgbClr val="1F4E79"/>
                </a:solidFill>
                <a:latin typeface="Century Gothic" panose="020B0502020202020204" pitchFamily="34" charset="0"/>
                <a:cs typeface="Calibri" panose="020F0502020204030204" pitchFamily="34" charset="0"/>
              </a:rPr>
              <a:t>die</a:t>
            </a:r>
            <a:r>
              <a:rPr lang="es-ES" sz="5400" dirty="0">
                <a:solidFill>
                  <a:srgbClr val="115076"/>
                </a:solidFill>
                <a:latin typeface="Century Gothic" panose="020B0502020202020204" pitchFamily="34" charset="0"/>
                <a:cs typeface="Calibri" panose="020F0502020204030204" pitchFamily="34" charset="0"/>
              </a:rPr>
              <a:t> </a:t>
            </a:r>
            <a:r>
              <a:rPr lang="es-ES" sz="5400" dirty="0" err="1">
                <a:solidFill>
                  <a:srgbClr val="115076"/>
                </a:solidFill>
                <a:latin typeface="Century Gothic" panose="020B0502020202020204" pitchFamily="34" charset="0"/>
                <a:cs typeface="Calibri" panose="020F0502020204030204" pitchFamily="34" charset="0"/>
              </a:rPr>
              <a:t>Flasche</a:t>
            </a:r>
            <a:endParaRPr lang="en-US" dirty="0">
              <a:solidFill>
                <a:srgbClr val="115076"/>
              </a:solidFill>
            </a:endParaRPr>
          </a:p>
        </p:txBody>
      </p:sp>
      <p:sp>
        <p:nvSpPr>
          <p:cNvPr id="13" name="Rectangle 12">
            <a:extLst>
              <a:ext uri="{FF2B5EF4-FFF2-40B4-BE49-F238E27FC236}">
                <a16:creationId xmlns:a16="http://schemas.microsoft.com/office/drawing/2014/main" id="{7B6775F1-BE00-D447-87FB-280130859E2A}"/>
              </a:ext>
            </a:extLst>
          </p:cNvPr>
          <p:cNvSpPr/>
          <p:nvPr/>
        </p:nvSpPr>
        <p:spPr>
          <a:xfrm>
            <a:off x="7233822" y="3002171"/>
            <a:ext cx="2997937" cy="923330"/>
          </a:xfrm>
          <a:prstGeom prst="rect">
            <a:avLst/>
          </a:prstGeom>
        </p:spPr>
        <p:txBody>
          <a:bodyPr wrap="none">
            <a:spAutoFit/>
          </a:bodyPr>
          <a:lstStyle/>
          <a:p>
            <a:r>
              <a:rPr lang="es-ES" sz="5400" dirty="0">
                <a:solidFill>
                  <a:srgbClr val="1F4E79"/>
                </a:solidFill>
                <a:latin typeface="Century Gothic" panose="020B0502020202020204" pitchFamily="34" charset="0"/>
                <a:cs typeface="Calibri" panose="020F0502020204030204" pitchFamily="34" charset="0"/>
              </a:rPr>
              <a:t>die</a:t>
            </a:r>
            <a:r>
              <a:rPr lang="es-ES" sz="5400" dirty="0">
                <a:solidFill>
                  <a:srgbClr val="115076"/>
                </a:solidFill>
                <a:latin typeface="Century Gothic" panose="020B0502020202020204" pitchFamily="34" charset="0"/>
                <a:cs typeface="Calibri" panose="020F0502020204030204" pitchFamily="34" charset="0"/>
              </a:rPr>
              <a:t> </a:t>
            </a:r>
            <a:r>
              <a:rPr lang="es-ES" sz="5400" dirty="0" err="1">
                <a:solidFill>
                  <a:srgbClr val="115076"/>
                </a:solidFill>
                <a:latin typeface="Century Gothic" panose="020B0502020202020204" pitchFamily="34" charset="0"/>
                <a:cs typeface="Calibri" panose="020F0502020204030204" pitchFamily="34" charset="0"/>
              </a:rPr>
              <a:t>Tafel</a:t>
            </a:r>
            <a:endParaRPr lang="en-US" dirty="0">
              <a:solidFill>
                <a:srgbClr val="115076"/>
              </a:solidFill>
            </a:endParaRPr>
          </a:p>
        </p:txBody>
      </p:sp>
      <p:sp>
        <p:nvSpPr>
          <p:cNvPr id="15" name="Rectangle 14">
            <a:extLst>
              <a:ext uri="{FF2B5EF4-FFF2-40B4-BE49-F238E27FC236}">
                <a16:creationId xmlns:a16="http://schemas.microsoft.com/office/drawing/2014/main" id="{22FDC800-5A25-D948-BA6E-09F49A688902}"/>
              </a:ext>
            </a:extLst>
          </p:cNvPr>
          <p:cNvSpPr/>
          <p:nvPr/>
        </p:nvSpPr>
        <p:spPr>
          <a:xfrm>
            <a:off x="896806" y="2874386"/>
            <a:ext cx="3121367" cy="923330"/>
          </a:xfrm>
          <a:prstGeom prst="rect">
            <a:avLst/>
          </a:prstGeom>
        </p:spPr>
        <p:txBody>
          <a:bodyPr wrap="none">
            <a:spAutoFit/>
          </a:bodyPr>
          <a:lstStyle/>
          <a:p>
            <a:r>
              <a:rPr lang="es-ES" sz="5400" dirty="0">
                <a:solidFill>
                  <a:srgbClr val="1F4E79"/>
                </a:solidFill>
                <a:latin typeface="Century Gothic" panose="020B0502020202020204" pitchFamily="34" charset="0"/>
                <a:cs typeface="Calibri" panose="020F0502020204030204" pitchFamily="34" charset="0"/>
              </a:rPr>
              <a:t>der </a:t>
            </a:r>
            <a:r>
              <a:rPr lang="es-ES" sz="5400" dirty="0" err="1">
                <a:solidFill>
                  <a:srgbClr val="115076"/>
                </a:solidFill>
                <a:latin typeface="Century Gothic" panose="020B0502020202020204" pitchFamily="34" charset="0"/>
                <a:cs typeface="Calibri" panose="020F0502020204030204" pitchFamily="34" charset="0"/>
              </a:rPr>
              <a:t>Tisch</a:t>
            </a:r>
            <a:endParaRPr lang="en-US" dirty="0">
              <a:solidFill>
                <a:srgbClr val="115076"/>
              </a:solidFill>
            </a:endParaRPr>
          </a:p>
        </p:txBody>
      </p:sp>
      <p:sp>
        <p:nvSpPr>
          <p:cNvPr id="17" name="Rectangle 16">
            <a:extLst>
              <a:ext uri="{FF2B5EF4-FFF2-40B4-BE49-F238E27FC236}">
                <a16:creationId xmlns:a16="http://schemas.microsoft.com/office/drawing/2014/main" id="{26DBD1C6-2893-0344-B67E-67C5876DD6B7}"/>
              </a:ext>
            </a:extLst>
          </p:cNvPr>
          <p:cNvSpPr/>
          <p:nvPr/>
        </p:nvSpPr>
        <p:spPr>
          <a:xfrm>
            <a:off x="2297600" y="4641548"/>
            <a:ext cx="2969083" cy="923330"/>
          </a:xfrm>
          <a:prstGeom prst="rect">
            <a:avLst/>
          </a:prstGeom>
        </p:spPr>
        <p:txBody>
          <a:bodyPr wrap="none">
            <a:spAutoFit/>
          </a:bodyPr>
          <a:lstStyle/>
          <a:p>
            <a:r>
              <a:rPr lang="es-ES" sz="5400" dirty="0">
                <a:solidFill>
                  <a:srgbClr val="1F4E79"/>
                </a:solidFill>
                <a:latin typeface="Century Gothic" panose="020B0502020202020204" pitchFamily="34" charset="0"/>
                <a:cs typeface="Calibri" panose="020F0502020204030204" pitchFamily="34" charset="0"/>
              </a:rPr>
              <a:t>das</a:t>
            </a:r>
            <a:r>
              <a:rPr lang="es-ES" sz="5400" dirty="0">
                <a:solidFill>
                  <a:srgbClr val="115076"/>
                </a:solidFill>
                <a:latin typeface="Century Gothic" panose="020B0502020202020204" pitchFamily="34" charset="0"/>
                <a:cs typeface="Calibri" panose="020F0502020204030204" pitchFamily="34" charset="0"/>
              </a:rPr>
              <a:t> </a:t>
            </a:r>
            <a:r>
              <a:rPr lang="es-ES" sz="5400" dirty="0" err="1">
                <a:solidFill>
                  <a:srgbClr val="115076"/>
                </a:solidFill>
                <a:latin typeface="Century Gothic" panose="020B0502020202020204" pitchFamily="34" charset="0"/>
                <a:cs typeface="Calibri" panose="020F0502020204030204" pitchFamily="34" charset="0"/>
              </a:rPr>
              <a:t>Heft</a:t>
            </a:r>
            <a:endParaRPr lang="en-US" dirty="0">
              <a:solidFill>
                <a:srgbClr val="115076"/>
              </a:solidFill>
            </a:endParaRPr>
          </a:p>
        </p:txBody>
      </p:sp>
      <p:sp>
        <p:nvSpPr>
          <p:cNvPr id="19" name="Rectangle 18">
            <a:extLst>
              <a:ext uri="{FF2B5EF4-FFF2-40B4-BE49-F238E27FC236}">
                <a16:creationId xmlns:a16="http://schemas.microsoft.com/office/drawing/2014/main" id="{C4439DCA-6338-064D-A8C1-50D3718D0589}"/>
              </a:ext>
            </a:extLst>
          </p:cNvPr>
          <p:cNvSpPr/>
          <p:nvPr/>
        </p:nvSpPr>
        <p:spPr>
          <a:xfrm>
            <a:off x="7187734" y="1309237"/>
            <a:ext cx="3966150" cy="923330"/>
          </a:xfrm>
          <a:prstGeom prst="rect">
            <a:avLst/>
          </a:prstGeom>
        </p:spPr>
        <p:txBody>
          <a:bodyPr wrap="none">
            <a:spAutoFit/>
          </a:bodyPr>
          <a:lstStyle/>
          <a:p>
            <a:r>
              <a:rPr lang="es-ES" sz="5400" dirty="0">
                <a:solidFill>
                  <a:srgbClr val="1F4E79"/>
                </a:solidFill>
                <a:latin typeface="Century Gothic" panose="020B0502020202020204" pitchFamily="34" charset="0"/>
                <a:cs typeface="Calibri" panose="020F0502020204030204" pitchFamily="34" charset="0"/>
              </a:rPr>
              <a:t>das </a:t>
            </a:r>
            <a:r>
              <a:rPr lang="es-ES" sz="5400" dirty="0" err="1">
                <a:solidFill>
                  <a:srgbClr val="115076"/>
                </a:solidFill>
                <a:latin typeface="Century Gothic" panose="020B0502020202020204" pitchFamily="34" charset="0"/>
                <a:cs typeface="Calibri" panose="020F0502020204030204" pitchFamily="34" charset="0"/>
              </a:rPr>
              <a:t>Fenster</a:t>
            </a:r>
            <a:endParaRPr lang="en-US" dirty="0">
              <a:solidFill>
                <a:srgbClr val="115076"/>
              </a:solidFill>
            </a:endParaRPr>
          </a:p>
        </p:txBody>
      </p:sp>
      <p:sp>
        <p:nvSpPr>
          <p:cNvPr id="25" name="Rectangle 24">
            <a:extLst>
              <a:ext uri="{FF2B5EF4-FFF2-40B4-BE49-F238E27FC236}">
                <a16:creationId xmlns:a16="http://schemas.microsoft.com/office/drawing/2014/main" id="{53F797C6-0A18-EA4A-B190-F66E439CA077}"/>
              </a:ext>
            </a:extLst>
          </p:cNvPr>
          <p:cNvSpPr/>
          <p:nvPr/>
        </p:nvSpPr>
        <p:spPr>
          <a:xfrm>
            <a:off x="6714042" y="4838498"/>
            <a:ext cx="2744662" cy="923330"/>
          </a:xfrm>
          <a:prstGeom prst="rect">
            <a:avLst/>
          </a:prstGeom>
        </p:spPr>
        <p:txBody>
          <a:bodyPr wrap="none">
            <a:spAutoFit/>
          </a:bodyPr>
          <a:lstStyle/>
          <a:p>
            <a:pPr algn="ctr"/>
            <a:r>
              <a:rPr lang="en-GB" sz="5400" dirty="0">
                <a:solidFill>
                  <a:srgbClr val="1F4E79"/>
                </a:solidFill>
                <a:latin typeface="Century Gothic" panose="020B0502020202020204" pitchFamily="34" charset="0"/>
              </a:rPr>
              <a:t>der </a:t>
            </a:r>
            <a:r>
              <a:rPr lang="en-GB" sz="5400" dirty="0">
                <a:solidFill>
                  <a:srgbClr val="115076"/>
                </a:solidFill>
                <a:latin typeface="Century Gothic" panose="020B0502020202020204" pitchFamily="34" charset="0"/>
              </a:rPr>
              <a:t>Tag</a:t>
            </a:r>
          </a:p>
        </p:txBody>
      </p:sp>
      <p:sp>
        <p:nvSpPr>
          <p:cNvPr id="2" name="TextBox 1">
            <a:extLst>
              <a:ext uri="{FF2B5EF4-FFF2-40B4-BE49-F238E27FC236}">
                <a16:creationId xmlns:a16="http://schemas.microsoft.com/office/drawing/2014/main" id="{84032B0D-C481-3244-BBC6-8BEC65D10C35}"/>
              </a:ext>
            </a:extLst>
          </p:cNvPr>
          <p:cNvSpPr txBox="1"/>
          <p:nvPr/>
        </p:nvSpPr>
        <p:spPr>
          <a:xfrm>
            <a:off x="11619407" y="-123440"/>
            <a:ext cx="572593" cy="923330"/>
          </a:xfrm>
          <a:prstGeom prst="rect">
            <a:avLst/>
          </a:prstGeom>
          <a:noFill/>
        </p:spPr>
        <p:txBody>
          <a:bodyPr wrap="none" rtlCol="0">
            <a:spAutoFit/>
          </a:bodyPr>
          <a:lstStyle/>
          <a:p>
            <a:r>
              <a:rPr lang="en-US" sz="5400" b="1" dirty="0">
                <a:solidFill>
                  <a:srgbClr val="DAA520"/>
                </a:solidFill>
                <a:latin typeface="Century Gothic" panose="020B0502020202020204" pitchFamily="34" charset="0"/>
              </a:rPr>
              <a:t>3</a:t>
            </a:r>
          </a:p>
        </p:txBody>
      </p:sp>
      <p:sp>
        <p:nvSpPr>
          <p:cNvPr id="3" name="Oval 2"/>
          <p:cNvSpPr/>
          <p:nvPr/>
        </p:nvSpPr>
        <p:spPr>
          <a:xfrm>
            <a:off x="7160217" y="1025467"/>
            <a:ext cx="4269783" cy="1490869"/>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7625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9" presetClass="exit" presetSubtype="0" fill="hold" grpId="0" nodeType="withEffect">
                                  <p:stCondLst>
                                    <p:cond delay="0"/>
                                  </p:stCondLst>
                                  <p:iterate type="lt">
                                    <p:tmPct val="0"/>
                                  </p:iterate>
                                  <p:childTnLst>
                                    <p:animEffect transition="out" filter="dissolv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9" presetClass="exit" presetSubtype="0" fill="hold" grpId="0" nodeType="withEffect">
                                  <p:stCondLst>
                                    <p:cond delay="0"/>
                                  </p:stCondLst>
                                  <p:iterate type="lt">
                                    <p:tmPct val="0"/>
                                  </p:iterate>
                                  <p:childTnLst>
                                    <p:animEffect transition="out" filter="dissolv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1" nodeType="withEffect">
                                  <p:stCondLst>
                                    <p:cond delay="0"/>
                                  </p:stCondLst>
                                  <p:iterate type="lt">
                                    <p:tmAbs val="0"/>
                                  </p:iterate>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iterate type="lt">
                                    <p:tmAbs val="0"/>
                                  </p:iterate>
                                  <p:childTnLst>
                                    <p:set>
                                      <p:cBhvr>
                                        <p:cTn id="38" dur="1" fill="hold">
                                          <p:stCondLst>
                                            <p:cond delay="0"/>
                                          </p:stCondLst>
                                        </p:cTn>
                                        <p:tgtEl>
                                          <p:spTgt spid="19"/>
                                        </p:tgtEl>
                                        <p:attrNameLst>
                                          <p:attrName>style.visibility</p:attrName>
                                        </p:attrNameLst>
                                      </p:cBhvr>
                                      <p:to>
                                        <p:strVal val="visible"/>
                                      </p:to>
                                    </p:set>
                                  </p:childTnLst>
                                </p:cTn>
                              </p:par>
                              <p:par>
                                <p:cTn id="39" presetID="16" presetClass="emph" presetSubtype="0" fill="hold" grpId="2" nodeType="withEffect">
                                  <p:stCondLst>
                                    <p:cond delay="0"/>
                                  </p:stCondLst>
                                  <p:iterate type="lt">
                                    <p:tmPct val="4000"/>
                                  </p:iterate>
                                  <p:childTnLst>
                                    <p:set>
                                      <p:cBhvr override="childStyle">
                                        <p:cTn id="40" dur="2000" fill="hold"/>
                                        <p:tgtEl>
                                          <p:spTgt spid="19"/>
                                        </p:tgtEl>
                                        <p:attrNameLst>
                                          <p:attrName>style.color</p:attrName>
                                        </p:attrNameLst>
                                      </p:cBhvr>
                                      <p:to>
                                        <p:clrVal>
                                          <a:srgbClr val="00E600"/>
                                        </p:clrVal>
                                      </p:to>
                                    </p:set>
                                    <p:set>
                                      <p:cBhvr>
                                        <p:cTn id="41" dur="2000" fill="hold"/>
                                        <p:tgtEl>
                                          <p:spTgt spid="19"/>
                                        </p:tgtEl>
                                        <p:attrNameLst>
                                          <p:attrName>fillcolor</p:attrName>
                                        </p:attrNameLst>
                                      </p:cBhvr>
                                      <p:to>
                                        <p:clrVal>
                                          <a:srgbClr val="00E600"/>
                                        </p:clrVal>
                                      </p:to>
                                    </p:set>
                                    <p:set>
                                      <p:cBhvr>
                                        <p:cTn id="42" dur="2000" fill="hold"/>
                                        <p:tgtEl>
                                          <p:spTgt spid="19"/>
                                        </p:tgtEl>
                                        <p:attrNameLst>
                                          <p:attrName>fill.type</p:attrName>
                                        </p:attrNameLst>
                                      </p:cBhvr>
                                      <p:to>
                                        <p:strVal val="solid"/>
                                      </p:to>
                                    </p:set>
                                  </p:childTnLst>
                                </p:cTn>
                              </p:par>
                              <p:par>
                                <p:cTn id="43" presetID="10"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P spid="13" grpId="1"/>
      <p:bldP spid="15" grpId="0"/>
      <p:bldP spid="15" grpId="1"/>
      <p:bldP spid="17" grpId="0"/>
      <p:bldP spid="17" grpId="1"/>
      <p:bldP spid="19" grpId="0"/>
      <p:bldP spid="19" grpId="1"/>
      <p:bldP spid="19" grpId="2"/>
      <p:bldP spid="25" grpId="0"/>
      <p:bldP spid="25" grpId="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734CE97-55B6-6A46-AB6D-8B1F0E317D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a:extLst>
              <a:ext uri="{FF2B5EF4-FFF2-40B4-BE49-F238E27FC236}">
                <a16:creationId xmlns:a16="http://schemas.microsoft.com/office/drawing/2014/main" id="{C178C357-C9B9-404E-8589-E8F57E7A8D31}"/>
              </a:ext>
            </a:extLst>
          </p:cNvPr>
          <p:cNvSpPr>
            <a:spLocks noGrp="1"/>
          </p:cNvSpPr>
          <p:nvPr>
            <p:ph type="title"/>
          </p:nvPr>
        </p:nvSpPr>
        <p:spPr>
          <a:xfrm>
            <a:off x="0" y="294041"/>
            <a:ext cx="10515600" cy="778772"/>
          </a:xfrm>
        </p:spPr>
        <p:txBody>
          <a:bodyPr>
            <a:normAutofit/>
          </a:bodyPr>
          <a:lstStyle/>
          <a:p>
            <a:r>
              <a:rPr lang="en-GB" sz="3300" b="1" dirty="0">
                <a:solidFill>
                  <a:prstClr val="white"/>
                </a:solidFill>
              </a:rPr>
              <a:t>Was </a:t>
            </a:r>
            <a:r>
              <a:rPr lang="en-GB" sz="3300" b="1" dirty="0" err="1">
                <a:solidFill>
                  <a:prstClr val="white"/>
                </a:solidFill>
              </a:rPr>
              <a:t>ist</a:t>
            </a:r>
            <a:r>
              <a:rPr lang="en-GB" sz="3300" b="1" dirty="0">
                <a:solidFill>
                  <a:prstClr val="white"/>
                </a:solidFill>
              </a:rPr>
              <a:t> </a:t>
            </a:r>
            <a:r>
              <a:rPr lang="en-GB" sz="3300" b="1" dirty="0" err="1">
                <a:solidFill>
                  <a:prstClr val="white"/>
                </a:solidFill>
              </a:rPr>
              <a:t>nicht</a:t>
            </a:r>
            <a:r>
              <a:rPr lang="en-GB" sz="3300" b="1" dirty="0">
                <a:solidFill>
                  <a:prstClr val="white"/>
                </a:solidFill>
              </a:rPr>
              <a:t> </a:t>
            </a:r>
            <a:r>
              <a:rPr lang="en-GB" sz="3300" b="1" dirty="0" err="1">
                <a:solidFill>
                  <a:prstClr val="white"/>
                </a:solidFill>
              </a:rPr>
              <a:t>mehr</a:t>
            </a:r>
            <a:r>
              <a:rPr lang="en-GB" sz="3300" b="1" dirty="0">
                <a:solidFill>
                  <a:prstClr val="white"/>
                </a:solidFill>
              </a:rPr>
              <a:t> da?</a:t>
            </a:r>
            <a:endParaRPr lang="en-US" sz="3300" dirty="0"/>
          </a:p>
        </p:txBody>
      </p:sp>
      <p:sp>
        <p:nvSpPr>
          <p:cNvPr id="11" name="Rectangle 10">
            <a:extLst>
              <a:ext uri="{FF2B5EF4-FFF2-40B4-BE49-F238E27FC236}">
                <a16:creationId xmlns:a16="http://schemas.microsoft.com/office/drawing/2014/main" id="{A3C205B9-DD21-414B-BDB3-CB4289735F30}"/>
              </a:ext>
            </a:extLst>
          </p:cNvPr>
          <p:cNvSpPr/>
          <p:nvPr/>
        </p:nvSpPr>
        <p:spPr>
          <a:xfrm>
            <a:off x="1777427" y="1420591"/>
            <a:ext cx="4009431" cy="923330"/>
          </a:xfrm>
          <a:prstGeom prst="rect">
            <a:avLst/>
          </a:prstGeom>
        </p:spPr>
        <p:txBody>
          <a:bodyPr wrap="square">
            <a:spAutoFit/>
          </a:bodyPr>
          <a:lstStyle/>
          <a:p>
            <a:r>
              <a:rPr lang="es-ES" sz="5400" dirty="0">
                <a:solidFill>
                  <a:srgbClr val="1F4E79"/>
                </a:solidFill>
                <a:latin typeface="Century Gothic" panose="020B0502020202020204" pitchFamily="34" charset="0"/>
                <a:cs typeface="Calibri" panose="020F0502020204030204" pitchFamily="34" charset="0"/>
              </a:rPr>
              <a:t>die</a:t>
            </a:r>
            <a:r>
              <a:rPr lang="es-ES" sz="5400" dirty="0">
                <a:solidFill>
                  <a:srgbClr val="115076"/>
                </a:solidFill>
                <a:latin typeface="Century Gothic" panose="020B0502020202020204" pitchFamily="34" charset="0"/>
                <a:cs typeface="Calibri" panose="020F0502020204030204" pitchFamily="34" charset="0"/>
              </a:rPr>
              <a:t> </a:t>
            </a:r>
            <a:r>
              <a:rPr lang="es-ES" sz="5400" dirty="0" err="1">
                <a:solidFill>
                  <a:srgbClr val="115076"/>
                </a:solidFill>
                <a:latin typeface="Century Gothic" panose="020B0502020202020204" pitchFamily="34" charset="0"/>
                <a:cs typeface="Calibri" panose="020F0502020204030204" pitchFamily="34" charset="0"/>
              </a:rPr>
              <a:t>Flasche</a:t>
            </a:r>
            <a:endParaRPr lang="en-US" dirty="0">
              <a:solidFill>
                <a:srgbClr val="115076"/>
              </a:solidFill>
            </a:endParaRPr>
          </a:p>
        </p:txBody>
      </p:sp>
      <p:sp>
        <p:nvSpPr>
          <p:cNvPr id="13" name="Rectangle 12">
            <a:extLst>
              <a:ext uri="{FF2B5EF4-FFF2-40B4-BE49-F238E27FC236}">
                <a16:creationId xmlns:a16="http://schemas.microsoft.com/office/drawing/2014/main" id="{7B6775F1-BE00-D447-87FB-280130859E2A}"/>
              </a:ext>
            </a:extLst>
          </p:cNvPr>
          <p:cNvSpPr/>
          <p:nvPr/>
        </p:nvSpPr>
        <p:spPr>
          <a:xfrm>
            <a:off x="7233822" y="3002171"/>
            <a:ext cx="2997937" cy="923330"/>
          </a:xfrm>
          <a:prstGeom prst="rect">
            <a:avLst/>
          </a:prstGeom>
        </p:spPr>
        <p:txBody>
          <a:bodyPr wrap="none">
            <a:spAutoFit/>
          </a:bodyPr>
          <a:lstStyle/>
          <a:p>
            <a:r>
              <a:rPr lang="es-ES" sz="5400" dirty="0">
                <a:solidFill>
                  <a:srgbClr val="1F4E79"/>
                </a:solidFill>
                <a:latin typeface="Century Gothic" panose="020B0502020202020204" pitchFamily="34" charset="0"/>
                <a:cs typeface="Calibri" panose="020F0502020204030204" pitchFamily="34" charset="0"/>
              </a:rPr>
              <a:t>die</a:t>
            </a:r>
            <a:r>
              <a:rPr lang="es-ES" sz="5400" dirty="0">
                <a:solidFill>
                  <a:srgbClr val="115076"/>
                </a:solidFill>
                <a:latin typeface="Century Gothic" panose="020B0502020202020204" pitchFamily="34" charset="0"/>
                <a:cs typeface="Calibri" panose="020F0502020204030204" pitchFamily="34" charset="0"/>
              </a:rPr>
              <a:t> </a:t>
            </a:r>
            <a:r>
              <a:rPr lang="es-ES" sz="5400" dirty="0" err="1">
                <a:solidFill>
                  <a:srgbClr val="115076"/>
                </a:solidFill>
                <a:latin typeface="Century Gothic" panose="020B0502020202020204" pitchFamily="34" charset="0"/>
                <a:cs typeface="Calibri" panose="020F0502020204030204" pitchFamily="34" charset="0"/>
              </a:rPr>
              <a:t>Tafel</a:t>
            </a:r>
            <a:endParaRPr lang="en-US" dirty="0">
              <a:solidFill>
                <a:srgbClr val="115076"/>
              </a:solidFill>
            </a:endParaRPr>
          </a:p>
        </p:txBody>
      </p:sp>
      <p:sp>
        <p:nvSpPr>
          <p:cNvPr id="15" name="Rectangle 14">
            <a:extLst>
              <a:ext uri="{FF2B5EF4-FFF2-40B4-BE49-F238E27FC236}">
                <a16:creationId xmlns:a16="http://schemas.microsoft.com/office/drawing/2014/main" id="{22FDC800-5A25-D948-BA6E-09F49A688902}"/>
              </a:ext>
            </a:extLst>
          </p:cNvPr>
          <p:cNvSpPr/>
          <p:nvPr/>
        </p:nvSpPr>
        <p:spPr>
          <a:xfrm>
            <a:off x="896806" y="2874386"/>
            <a:ext cx="3121367" cy="923330"/>
          </a:xfrm>
          <a:prstGeom prst="rect">
            <a:avLst/>
          </a:prstGeom>
        </p:spPr>
        <p:txBody>
          <a:bodyPr wrap="none">
            <a:spAutoFit/>
          </a:bodyPr>
          <a:lstStyle/>
          <a:p>
            <a:r>
              <a:rPr lang="es-ES" sz="5400" dirty="0">
                <a:solidFill>
                  <a:srgbClr val="1F4E79"/>
                </a:solidFill>
                <a:latin typeface="Century Gothic" panose="020B0502020202020204" pitchFamily="34" charset="0"/>
                <a:cs typeface="Calibri" panose="020F0502020204030204" pitchFamily="34" charset="0"/>
              </a:rPr>
              <a:t>der </a:t>
            </a:r>
            <a:r>
              <a:rPr lang="es-ES" sz="5400" dirty="0" err="1">
                <a:solidFill>
                  <a:srgbClr val="115076"/>
                </a:solidFill>
                <a:latin typeface="Century Gothic" panose="020B0502020202020204" pitchFamily="34" charset="0"/>
                <a:cs typeface="Calibri" panose="020F0502020204030204" pitchFamily="34" charset="0"/>
              </a:rPr>
              <a:t>Tisch</a:t>
            </a:r>
            <a:endParaRPr lang="en-US" dirty="0">
              <a:solidFill>
                <a:srgbClr val="115076"/>
              </a:solidFill>
            </a:endParaRPr>
          </a:p>
        </p:txBody>
      </p:sp>
      <p:sp>
        <p:nvSpPr>
          <p:cNvPr id="17" name="Rectangle 16">
            <a:extLst>
              <a:ext uri="{FF2B5EF4-FFF2-40B4-BE49-F238E27FC236}">
                <a16:creationId xmlns:a16="http://schemas.microsoft.com/office/drawing/2014/main" id="{26DBD1C6-2893-0344-B67E-67C5876DD6B7}"/>
              </a:ext>
            </a:extLst>
          </p:cNvPr>
          <p:cNvSpPr/>
          <p:nvPr/>
        </p:nvSpPr>
        <p:spPr>
          <a:xfrm>
            <a:off x="2297600" y="4641548"/>
            <a:ext cx="2969083" cy="923330"/>
          </a:xfrm>
          <a:prstGeom prst="rect">
            <a:avLst/>
          </a:prstGeom>
        </p:spPr>
        <p:txBody>
          <a:bodyPr wrap="none">
            <a:spAutoFit/>
          </a:bodyPr>
          <a:lstStyle/>
          <a:p>
            <a:r>
              <a:rPr lang="es-ES" sz="5400" dirty="0">
                <a:solidFill>
                  <a:srgbClr val="1F4E79"/>
                </a:solidFill>
                <a:latin typeface="Century Gothic" panose="020B0502020202020204" pitchFamily="34" charset="0"/>
                <a:cs typeface="Calibri" panose="020F0502020204030204" pitchFamily="34" charset="0"/>
              </a:rPr>
              <a:t>das</a:t>
            </a:r>
            <a:r>
              <a:rPr lang="es-ES" sz="5400" dirty="0">
                <a:solidFill>
                  <a:srgbClr val="115076"/>
                </a:solidFill>
                <a:latin typeface="Century Gothic" panose="020B0502020202020204" pitchFamily="34" charset="0"/>
                <a:cs typeface="Calibri" panose="020F0502020204030204" pitchFamily="34" charset="0"/>
              </a:rPr>
              <a:t> </a:t>
            </a:r>
            <a:r>
              <a:rPr lang="es-ES" sz="5400" dirty="0" err="1">
                <a:solidFill>
                  <a:srgbClr val="115076"/>
                </a:solidFill>
                <a:latin typeface="Century Gothic" panose="020B0502020202020204" pitchFamily="34" charset="0"/>
                <a:cs typeface="Calibri" panose="020F0502020204030204" pitchFamily="34" charset="0"/>
              </a:rPr>
              <a:t>Heft</a:t>
            </a:r>
            <a:endParaRPr lang="en-US" dirty="0">
              <a:solidFill>
                <a:srgbClr val="115076"/>
              </a:solidFill>
            </a:endParaRPr>
          </a:p>
        </p:txBody>
      </p:sp>
      <p:sp>
        <p:nvSpPr>
          <p:cNvPr id="19" name="Rectangle 18">
            <a:extLst>
              <a:ext uri="{FF2B5EF4-FFF2-40B4-BE49-F238E27FC236}">
                <a16:creationId xmlns:a16="http://schemas.microsoft.com/office/drawing/2014/main" id="{C4439DCA-6338-064D-A8C1-50D3718D0589}"/>
              </a:ext>
            </a:extLst>
          </p:cNvPr>
          <p:cNvSpPr/>
          <p:nvPr/>
        </p:nvSpPr>
        <p:spPr>
          <a:xfrm>
            <a:off x="7187734" y="1309237"/>
            <a:ext cx="3966150" cy="923330"/>
          </a:xfrm>
          <a:prstGeom prst="rect">
            <a:avLst/>
          </a:prstGeom>
        </p:spPr>
        <p:txBody>
          <a:bodyPr wrap="none">
            <a:spAutoFit/>
          </a:bodyPr>
          <a:lstStyle/>
          <a:p>
            <a:r>
              <a:rPr lang="es-ES" sz="5400" dirty="0">
                <a:solidFill>
                  <a:srgbClr val="1F4E79"/>
                </a:solidFill>
                <a:latin typeface="Century Gothic" panose="020B0502020202020204" pitchFamily="34" charset="0"/>
                <a:cs typeface="Calibri" panose="020F0502020204030204" pitchFamily="34" charset="0"/>
              </a:rPr>
              <a:t>das </a:t>
            </a:r>
            <a:r>
              <a:rPr lang="es-ES" sz="5400" dirty="0" err="1">
                <a:solidFill>
                  <a:srgbClr val="115076"/>
                </a:solidFill>
                <a:latin typeface="Century Gothic" panose="020B0502020202020204" pitchFamily="34" charset="0"/>
                <a:cs typeface="Calibri" panose="020F0502020204030204" pitchFamily="34" charset="0"/>
              </a:rPr>
              <a:t>Fenster</a:t>
            </a:r>
            <a:endParaRPr lang="en-US" dirty="0">
              <a:solidFill>
                <a:srgbClr val="115076"/>
              </a:solidFill>
            </a:endParaRPr>
          </a:p>
        </p:txBody>
      </p:sp>
      <p:sp>
        <p:nvSpPr>
          <p:cNvPr id="25" name="Rectangle 24">
            <a:extLst>
              <a:ext uri="{FF2B5EF4-FFF2-40B4-BE49-F238E27FC236}">
                <a16:creationId xmlns:a16="http://schemas.microsoft.com/office/drawing/2014/main" id="{53F797C6-0A18-EA4A-B190-F66E439CA077}"/>
              </a:ext>
            </a:extLst>
          </p:cNvPr>
          <p:cNvSpPr/>
          <p:nvPr/>
        </p:nvSpPr>
        <p:spPr>
          <a:xfrm>
            <a:off x="6714042" y="4838498"/>
            <a:ext cx="2744662" cy="923330"/>
          </a:xfrm>
          <a:prstGeom prst="rect">
            <a:avLst/>
          </a:prstGeom>
        </p:spPr>
        <p:txBody>
          <a:bodyPr wrap="none">
            <a:spAutoFit/>
          </a:bodyPr>
          <a:lstStyle/>
          <a:p>
            <a:pPr algn="ctr"/>
            <a:r>
              <a:rPr lang="en-GB" sz="5400" dirty="0">
                <a:solidFill>
                  <a:srgbClr val="1F4E79"/>
                </a:solidFill>
                <a:latin typeface="Century Gothic" panose="020B0502020202020204" pitchFamily="34" charset="0"/>
              </a:rPr>
              <a:t>der </a:t>
            </a:r>
            <a:r>
              <a:rPr lang="en-GB" sz="5400" dirty="0">
                <a:solidFill>
                  <a:srgbClr val="115076"/>
                </a:solidFill>
                <a:latin typeface="Century Gothic" panose="020B0502020202020204" pitchFamily="34" charset="0"/>
              </a:rPr>
              <a:t>Tag</a:t>
            </a:r>
          </a:p>
        </p:txBody>
      </p:sp>
      <p:sp>
        <p:nvSpPr>
          <p:cNvPr id="2" name="TextBox 1">
            <a:extLst>
              <a:ext uri="{FF2B5EF4-FFF2-40B4-BE49-F238E27FC236}">
                <a16:creationId xmlns:a16="http://schemas.microsoft.com/office/drawing/2014/main" id="{84032B0D-C481-3244-BBC6-8BEC65D10C35}"/>
              </a:ext>
            </a:extLst>
          </p:cNvPr>
          <p:cNvSpPr txBox="1"/>
          <p:nvPr/>
        </p:nvSpPr>
        <p:spPr>
          <a:xfrm>
            <a:off x="11619407" y="0"/>
            <a:ext cx="572593" cy="923330"/>
          </a:xfrm>
          <a:prstGeom prst="rect">
            <a:avLst/>
          </a:prstGeom>
          <a:noFill/>
        </p:spPr>
        <p:txBody>
          <a:bodyPr wrap="none" rtlCol="0">
            <a:spAutoFit/>
          </a:bodyPr>
          <a:lstStyle/>
          <a:p>
            <a:r>
              <a:rPr lang="en-US" sz="5400" b="1" dirty="0">
                <a:solidFill>
                  <a:srgbClr val="DAA520"/>
                </a:solidFill>
                <a:latin typeface="Century Gothic" panose="020B0502020202020204" pitchFamily="34" charset="0"/>
              </a:rPr>
              <a:t>4</a:t>
            </a:r>
          </a:p>
        </p:txBody>
      </p:sp>
      <p:sp>
        <p:nvSpPr>
          <p:cNvPr id="3" name="Oval 2"/>
          <p:cNvSpPr/>
          <p:nvPr/>
        </p:nvSpPr>
        <p:spPr>
          <a:xfrm>
            <a:off x="6807200" y="2718401"/>
            <a:ext cx="3993667" cy="1490869"/>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38419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9" presetClass="exit" presetSubtype="0" fill="hold" grpId="0" nodeType="withEffect">
                                  <p:stCondLst>
                                    <p:cond delay="0"/>
                                  </p:stCondLst>
                                  <p:iterate type="lt">
                                    <p:tmPct val="0"/>
                                  </p:iterate>
                                  <p:childTnLst>
                                    <p:animEffect transition="out" filter="dissolv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par>
                                <p:cTn id="14" presetID="9" presetClass="exit" presetSubtype="0" fill="hold" grpId="0" nodeType="withEffect">
                                  <p:stCondLst>
                                    <p:cond delay="0"/>
                                  </p:stCondLst>
                                  <p:iterate type="lt">
                                    <p:tmPct val="0"/>
                                  </p:iterate>
                                  <p:childTnLst>
                                    <p:animEffect transition="out" filter="dissolv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0" presetClass="entr" presetSubtype="0" fill="hold" grpId="1" nodeType="withEffect">
                                  <p:stCondLst>
                                    <p:cond delay="0"/>
                                  </p:stCondLst>
                                  <p:iterate type="lt">
                                    <p:tmPct val="0"/>
                                  </p:iterate>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iterate type="lt">
                                    <p:tmAbs val="0"/>
                                  </p:iterate>
                                  <p:childTnLst>
                                    <p:set>
                                      <p:cBhvr>
                                        <p:cTn id="39" dur="1" fill="hold">
                                          <p:stCondLst>
                                            <p:cond delay="0"/>
                                          </p:stCondLst>
                                        </p:cTn>
                                        <p:tgtEl>
                                          <p:spTgt spid="13"/>
                                        </p:tgtEl>
                                        <p:attrNameLst>
                                          <p:attrName>style.visibility</p:attrName>
                                        </p:attrNameLst>
                                      </p:cBhvr>
                                      <p:to>
                                        <p:strVal val="visible"/>
                                      </p:to>
                                    </p:set>
                                  </p:childTnLst>
                                </p:cTn>
                              </p:par>
                              <p:par>
                                <p:cTn id="40" presetID="16" presetClass="emph" presetSubtype="0" fill="hold" grpId="2" nodeType="withEffect">
                                  <p:stCondLst>
                                    <p:cond delay="0"/>
                                  </p:stCondLst>
                                  <p:iterate type="lt">
                                    <p:tmPct val="4000"/>
                                  </p:iterate>
                                  <p:childTnLst>
                                    <p:set>
                                      <p:cBhvr override="childStyle">
                                        <p:cTn id="41" dur="2000" fill="hold"/>
                                        <p:tgtEl>
                                          <p:spTgt spid="13"/>
                                        </p:tgtEl>
                                        <p:attrNameLst>
                                          <p:attrName>style.color</p:attrName>
                                        </p:attrNameLst>
                                      </p:cBhvr>
                                      <p:to>
                                        <p:clrVal>
                                          <a:srgbClr val="FF3300"/>
                                        </p:clrVal>
                                      </p:to>
                                    </p:set>
                                    <p:set>
                                      <p:cBhvr>
                                        <p:cTn id="42" dur="2000" fill="hold"/>
                                        <p:tgtEl>
                                          <p:spTgt spid="13"/>
                                        </p:tgtEl>
                                        <p:attrNameLst>
                                          <p:attrName>fillcolor</p:attrName>
                                        </p:attrNameLst>
                                      </p:cBhvr>
                                      <p:to>
                                        <p:clrVal>
                                          <a:srgbClr val="FF3300"/>
                                        </p:clrVal>
                                      </p:to>
                                    </p:set>
                                    <p:set>
                                      <p:cBhvr>
                                        <p:cTn id="43" dur="2000" fill="hold"/>
                                        <p:tgtEl>
                                          <p:spTgt spid="13"/>
                                        </p:tgtEl>
                                        <p:attrNameLst>
                                          <p:attrName>fill.type</p:attrName>
                                        </p:attrNameLst>
                                      </p:cBhvr>
                                      <p:to>
                                        <p:strVal val="solid"/>
                                      </p:to>
                                    </p:set>
                                  </p:childTnLst>
                                </p:cTn>
                              </p:par>
                              <p:par>
                                <p:cTn id="44" presetID="10" presetClass="entr" presetSubtype="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P spid="13" grpId="1"/>
      <p:bldP spid="13" grpId="2"/>
      <p:bldP spid="15" grpId="0"/>
      <p:bldP spid="15" grpId="1"/>
      <p:bldP spid="17" grpId="0"/>
      <p:bldP spid="17" grpId="1"/>
      <p:bldP spid="19" grpId="0"/>
      <p:bldP spid="19" grpId="1"/>
      <p:bldP spid="25" grpId="0"/>
      <p:bldP spid="25" grpId="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734CE97-55B6-6A46-AB6D-8B1F0E317D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3" name="Title 2">
            <a:extLst>
              <a:ext uri="{FF2B5EF4-FFF2-40B4-BE49-F238E27FC236}">
                <a16:creationId xmlns:a16="http://schemas.microsoft.com/office/drawing/2014/main" id="{BA90C5AC-E748-FB4D-82DC-21B98DB4AE3B}"/>
              </a:ext>
            </a:extLst>
          </p:cNvPr>
          <p:cNvSpPr>
            <a:spLocks noGrp="1"/>
          </p:cNvSpPr>
          <p:nvPr>
            <p:ph type="title"/>
          </p:nvPr>
        </p:nvSpPr>
        <p:spPr>
          <a:xfrm>
            <a:off x="94225" y="42819"/>
            <a:ext cx="10515600" cy="1325563"/>
          </a:xfrm>
        </p:spPr>
        <p:txBody>
          <a:bodyPr>
            <a:normAutofit/>
          </a:bodyPr>
          <a:lstStyle/>
          <a:p>
            <a:r>
              <a:rPr lang="en-GB" sz="3300" b="1" dirty="0">
                <a:solidFill>
                  <a:prstClr val="white"/>
                </a:solidFill>
              </a:rPr>
              <a:t>Was </a:t>
            </a:r>
            <a:r>
              <a:rPr lang="en-GB" sz="3300" b="1" dirty="0" err="1">
                <a:solidFill>
                  <a:prstClr val="white"/>
                </a:solidFill>
              </a:rPr>
              <a:t>ist</a:t>
            </a:r>
            <a:r>
              <a:rPr lang="en-GB" sz="3300" b="1" dirty="0">
                <a:solidFill>
                  <a:prstClr val="white"/>
                </a:solidFill>
              </a:rPr>
              <a:t> </a:t>
            </a:r>
            <a:r>
              <a:rPr lang="en-GB" sz="3300" b="1" dirty="0" err="1">
                <a:solidFill>
                  <a:prstClr val="white"/>
                </a:solidFill>
              </a:rPr>
              <a:t>nicht</a:t>
            </a:r>
            <a:r>
              <a:rPr lang="en-GB" sz="3300" b="1" dirty="0">
                <a:solidFill>
                  <a:prstClr val="white"/>
                </a:solidFill>
              </a:rPr>
              <a:t> </a:t>
            </a:r>
            <a:r>
              <a:rPr lang="en-GB" sz="3300" b="1" dirty="0" err="1">
                <a:solidFill>
                  <a:prstClr val="white"/>
                </a:solidFill>
              </a:rPr>
              <a:t>mehr</a:t>
            </a:r>
            <a:r>
              <a:rPr lang="en-GB" sz="3300" b="1" dirty="0">
                <a:solidFill>
                  <a:prstClr val="white"/>
                </a:solidFill>
              </a:rPr>
              <a:t> da?</a:t>
            </a:r>
            <a:endParaRPr lang="en-US" sz="3300" dirty="0"/>
          </a:p>
        </p:txBody>
      </p:sp>
      <p:pic>
        <p:nvPicPr>
          <p:cNvPr id="14" name="Picture 13">
            <a:extLst>
              <a:ext uri="{FF2B5EF4-FFF2-40B4-BE49-F238E27FC236}">
                <a16:creationId xmlns:a16="http://schemas.microsoft.com/office/drawing/2014/main" id="{F137254E-C938-A14D-A74D-5D6D6F4298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0866" y="1708023"/>
            <a:ext cx="2808095" cy="2103146"/>
          </a:xfrm>
          <a:prstGeom prst="rect">
            <a:avLst/>
          </a:prstGeom>
        </p:spPr>
      </p:pic>
      <p:pic>
        <p:nvPicPr>
          <p:cNvPr id="16" name="Picture 15">
            <a:extLst>
              <a:ext uri="{FF2B5EF4-FFF2-40B4-BE49-F238E27FC236}">
                <a16:creationId xmlns:a16="http://schemas.microsoft.com/office/drawing/2014/main" id="{12D659EB-77B3-ED44-9826-3A60891293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547" y="1670811"/>
            <a:ext cx="2632588" cy="1595508"/>
          </a:xfrm>
          <a:prstGeom prst="rect">
            <a:avLst/>
          </a:prstGeom>
        </p:spPr>
      </p:pic>
      <p:pic>
        <p:nvPicPr>
          <p:cNvPr id="18" name="Picture 17">
            <a:extLst>
              <a:ext uri="{FF2B5EF4-FFF2-40B4-BE49-F238E27FC236}">
                <a16:creationId xmlns:a16="http://schemas.microsoft.com/office/drawing/2014/main" id="{5B914088-C7A8-474B-A60A-B14132DB71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634" y="4276550"/>
            <a:ext cx="1360265" cy="1821275"/>
          </a:xfrm>
          <a:prstGeom prst="rect">
            <a:avLst/>
          </a:prstGeom>
        </p:spPr>
      </p:pic>
      <p:pic>
        <p:nvPicPr>
          <p:cNvPr id="20" name="Picture 19">
            <a:extLst>
              <a:ext uri="{FF2B5EF4-FFF2-40B4-BE49-F238E27FC236}">
                <a16:creationId xmlns:a16="http://schemas.microsoft.com/office/drawing/2014/main" id="{5D824560-AA0D-5B49-B718-7715126BC79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8752"/>
          <a:stretch/>
        </p:blipFill>
        <p:spPr>
          <a:xfrm>
            <a:off x="6914409" y="440727"/>
            <a:ext cx="1948239" cy="2534592"/>
          </a:xfrm>
          <a:prstGeom prst="rect">
            <a:avLst/>
          </a:prstGeom>
        </p:spPr>
      </p:pic>
      <p:pic>
        <p:nvPicPr>
          <p:cNvPr id="22" name="Picture 21">
            <a:extLst>
              <a:ext uri="{FF2B5EF4-FFF2-40B4-BE49-F238E27FC236}">
                <a16:creationId xmlns:a16="http://schemas.microsoft.com/office/drawing/2014/main" id="{18183EDC-11E8-914F-8B01-AD52B1A161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00866" y="4345675"/>
            <a:ext cx="2857500" cy="1936750"/>
          </a:xfrm>
          <a:prstGeom prst="rect">
            <a:avLst/>
          </a:prstGeom>
        </p:spPr>
      </p:pic>
      <p:pic>
        <p:nvPicPr>
          <p:cNvPr id="24" name="Picture 23">
            <a:extLst>
              <a:ext uri="{FF2B5EF4-FFF2-40B4-BE49-F238E27FC236}">
                <a16:creationId xmlns:a16="http://schemas.microsoft.com/office/drawing/2014/main" id="{347C91B7-38B3-DC4B-92EE-6D8CA5E8B25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6304" y="4345675"/>
            <a:ext cx="1529661" cy="1537387"/>
          </a:xfrm>
          <a:prstGeom prst="rect">
            <a:avLst/>
          </a:prstGeom>
        </p:spPr>
      </p:pic>
      <p:pic>
        <p:nvPicPr>
          <p:cNvPr id="26" name="Picture 25">
            <a:extLst>
              <a:ext uri="{FF2B5EF4-FFF2-40B4-BE49-F238E27FC236}">
                <a16:creationId xmlns:a16="http://schemas.microsoft.com/office/drawing/2014/main" id="{AF9C41D7-05EE-1847-90DE-053168F11055}"/>
              </a:ext>
            </a:extLst>
          </p:cNvPr>
          <p:cNvPicPr>
            <a:picLocks noChangeAspect="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505400" y="2061406"/>
            <a:ext cx="3069484" cy="2215144"/>
          </a:xfrm>
          <a:prstGeom prst="rect">
            <a:avLst/>
          </a:prstGeom>
        </p:spPr>
      </p:pic>
      <p:grpSp>
        <p:nvGrpSpPr>
          <p:cNvPr id="2" name="Group 1">
            <a:extLst>
              <a:ext uri="{FF2B5EF4-FFF2-40B4-BE49-F238E27FC236}">
                <a16:creationId xmlns:a16="http://schemas.microsoft.com/office/drawing/2014/main" id="{F08DCD50-3D54-C04A-84A8-ECB7CC1D0231}"/>
              </a:ext>
            </a:extLst>
          </p:cNvPr>
          <p:cNvGrpSpPr/>
          <p:nvPr/>
        </p:nvGrpSpPr>
        <p:grpSpPr>
          <a:xfrm>
            <a:off x="4920714" y="4325987"/>
            <a:ext cx="2118718" cy="1771838"/>
            <a:chOff x="5398466" y="4221579"/>
            <a:chExt cx="2118718" cy="1771838"/>
          </a:xfrm>
        </p:grpSpPr>
        <p:pic>
          <p:nvPicPr>
            <p:cNvPr id="28" name="Picture 27">
              <a:extLst>
                <a:ext uri="{FF2B5EF4-FFF2-40B4-BE49-F238E27FC236}">
                  <a16:creationId xmlns:a16="http://schemas.microsoft.com/office/drawing/2014/main" id="{2057CB15-D3F0-4749-B010-DCDFB8A7A76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98466" y="4997507"/>
              <a:ext cx="1005969" cy="995910"/>
            </a:xfrm>
            <a:prstGeom prst="rect">
              <a:avLst/>
            </a:prstGeom>
          </p:spPr>
        </p:pic>
        <p:pic>
          <p:nvPicPr>
            <p:cNvPr id="29" name="Picture 28">
              <a:extLst>
                <a:ext uri="{FF2B5EF4-FFF2-40B4-BE49-F238E27FC236}">
                  <a16:creationId xmlns:a16="http://schemas.microsoft.com/office/drawing/2014/main" id="{13557B85-4D48-2B48-B2DD-D923423372A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04435" y="4985249"/>
              <a:ext cx="1112749" cy="995910"/>
            </a:xfrm>
            <a:prstGeom prst="rect">
              <a:avLst/>
            </a:prstGeom>
          </p:spPr>
        </p:pic>
        <p:pic>
          <p:nvPicPr>
            <p:cNvPr id="30" name="Picture 29">
              <a:extLst>
                <a:ext uri="{FF2B5EF4-FFF2-40B4-BE49-F238E27FC236}">
                  <a16:creationId xmlns:a16="http://schemas.microsoft.com/office/drawing/2014/main" id="{1AA4CE5C-ADE3-DD41-BA6C-54413FBC91F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52289" y="4221579"/>
              <a:ext cx="687422" cy="716064"/>
            </a:xfrm>
            <a:prstGeom prst="rect">
              <a:avLst/>
            </a:prstGeom>
          </p:spPr>
        </p:pic>
        <p:pic>
          <p:nvPicPr>
            <p:cNvPr id="31" name="Picture 30">
              <a:extLst>
                <a:ext uri="{FF2B5EF4-FFF2-40B4-BE49-F238E27FC236}">
                  <a16:creationId xmlns:a16="http://schemas.microsoft.com/office/drawing/2014/main" id="{364CBA42-95C3-FE43-8CEC-2209C301776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50689" y="4330141"/>
              <a:ext cx="527439" cy="601517"/>
            </a:xfrm>
            <a:prstGeom prst="rect">
              <a:avLst/>
            </a:prstGeom>
          </p:spPr>
        </p:pic>
      </p:grpSp>
      <p:pic>
        <p:nvPicPr>
          <p:cNvPr id="32" name="Picture 31">
            <a:extLst>
              <a:ext uri="{FF2B5EF4-FFF2-40B4-BE49-F238E27FC236}">
                <a16:creationId xmlns:a16="http://schemas.microsoft.com/office/drawing/2014/main" id="{ED67BA6C-9540-7A4E-8DB2-19928BC8E6D6}"/>
              </a:ext>
            </a:extLst>
          </p:cNvPr>
          <p:cNvPicPr>
            <a:picLocks noChangeAspect="1"/>
          </p:cNvPicPr>
          <p:nvPr/>
        </p:nvPicPr>
        <p:blipFill>
          <a:blip r:embed="rId1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705410" y="3502217"/>
            <a:ext cx="877855" cy="1864663"/>
          </a:xfrm>
          <a:prstGeom prst="rect">
            <a:avLst/>
          </a:prstGeom>
        </p:spPr>
      </p:pic>
      <p:sp>
        <p:nvSpPr>
          <p:cNvPr id="34" name="TextBox 33">
            <a:extLst>
              <a:ext uri="{FF2B5EF4-FFF2-40B4-BE49-F238E27FC236}">
                <a16:creationId xmlns:a16="http://schemas.microsoft.com/office/drawing/2014/main" id="{D0335A73-25BA-CD4B-AC5B-94686C69533D}"/>
              </a:ext>
            </a:extLst>
          </p:cNvPr>
          <p:cNvSpPr txBox="1"/>
          <p:nvPr/>
        </p:nvSpPr>
        <p:spPr>
          <a:xfrm>
            <a:off x="11619407" y="0"/>
            <a:ext cx="572593" cy="923330"/>
          </a:xfrm>
          <a:prstGeom prst="rect">
            <a:avLst/>
          </a:prstGeom>
          <a:noFill/>
        </p:spPr>
        <p:txBody>
          <a:bodyPr wrap="none" rtlCol="0">
            <a:spAutoFit/>
          </a:bodyPr>
          <a:lstStyle/>
          <a:p>
            <a:r>
              <a:rPr lang="en-US" sz="5400" b="1" dirty="0">
                <a:solidFill>
                  <a:srgbClr val="DAA520"/>
                </a:solidFill>
                <a:latin typeface="Century Gothic" panose="020B0502020202020204" pitchFamily="34" charset="0"/>
              </a:rPr>
              <a:t>1</a:t>
            </a:r>
          </a:p>
        </p:txBody>
      </p:sp>
    </p:spTree>
    <p:extLst>
      <p:ext uri="{BB962C8B-B14F-4D97-AF65-F5344CB8AC3E}">
        <p14:creationId xmlns:p14="http://schemas.microsoft.com/office/powerpoint/2010/main" val="360927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0"/>
                                        </p:tgtEl>
                                      </p:cBhvr>
                                    </p:animEffect>
                                    <p:set>
                                      <p:cBhvr>
                                        <p:cTn id="16" dur="1" fill="hold">
                                          <p:stCondLst>
                                            <p:cond delay="499"/>
                                          </p:stCondLst>
                                        </p:cTn>
                                        <p:tgtEl>
                                          <p:spTgt spid="2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2"/>
                                        </p:tgtEl>
                                      </p:cBhvr>
                                    </p:animEffect>
                                    <p:set>
                                      <p:cBhvr>
                                        <p:cTn id="22" dur="1" fill="hold">
                                          <p:stCondLst>
                                            <p:cond delay="499"/>
                                          </p:stCondLst>
                                        </p:cTn>
                                        <p:tgtEl>
                                          <p:spTgt spid="22"/>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2"/>
                                        </p:tgtEl>
                                      </p:cBhvr>
                                    </p:animEffect>
                                    <p:set>
                                      <p:cBhvr>
                                        <p:cTn id="25" dur="1" fill="hold">
                                          <p:stCondLst>
                                            <p:cond delay="499"/>
                                          </p:stCondLst>
                                        </p:cTn>
                                        <p:tgtEl>
                                          <p:spTgt spid="3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4"/>
                                        </p:tgtEl>
                                      </p:cBhvr>
                                    </p:animEffect>
                                    <p:set>
                                      <p:cBhvr>
                                        <p:cTn id="31" dur="1" fill="hold">
                                          <p:stCondLst>
                                            <p:cond delay="499"/>
                                          </p:stCondLst>
                                        </p:cTn>
                                        <p:tgtEl>
                                          <p:spTgt spid="2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734CE97-55B6-6A46-AB6D-8B1F0E317D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5" name="Title 4">
            <a:extLst>
              <a:ext uri="{FF2B5EF4-FFF2-40B4-BE49-F238E27FC236}">
                <a16:creationId xmlns:a16="http://schemas.microsoft.com/office/drawing/2014/main" id="{E7C79245-257C-7B4E-8FB8-441DFA2C6F0F}"/>
              </a:ext>
            </a:extLst>
          </p:cNvPr>
          <p:cNvSpPr>
            <a:spLocks noGrp="1"/>
          </p:cNvSpPr>
          <p:nvPr>
            <p:ph type="title"/>
          </p:nvPr>
        </p:nvSpPr>
        <p:spPr>
          <a:xfrm>
            <a:off x="300037" y="-9702"/>
            <a:ext cx="5334737" cy="1158613"/>
          </a:xfrm>
        </p:spPr>
        <p:txBody>
          <a:bodyPr/>
          <a:lstStyle/>
          <a:p>
            <a:pPr lvl="0">
              <a:lnSpc>
                <a:spcPct val="100000"/>
              </a:lnSpc>
              <a:spcBef>
                <a:spcPts val="0"/>
              </a:spcBef>
            </a:pPr>
            <a:r>
              <a:rPr lang="en-GB" sz="3300" b="1" dirty="0">
                <a:solidFill>
                  <a:prstClr val="white"/>
                </a:solidFill>
                <a:ea typeface="+mn-ea"/>
                <a:cs typeface="+mn-cs"/>
              </a:rPr>
              <a:t>Was </a:t>
            </a:r>
            <a:r>
              <a:rPr lang="en-GB" sz="3300" b="1" dirty="0" err="1">
                <a:solidFill>
                  <a:prstClr val="white"/>
                </a:solidFill>
                <a:ea typeface="+mn-ea"/>
                <a:cs typeface="+mn-cs"/>
              </a:rPr>
              <a:t>ist</a:t>
            </a:r>
            <a:r>
              <a:rPr lang="en-GB" sz="3300" b="1" dirty="0">
                <a:solidFill>
                  <a:prstClr val="white"/>
                </a:solidFill>
                <a:ea typeface="+mn-ea"/>
                <a:cs typeface="+mn-cs"/>
              </a:rPr>
              <a:t> </a:t>
            </a:r>
            <a:r>
              <a:rPr lang="en-GB" sz="3300" b="1" dirty="0" err="1">
                <a:solidFill>
                  <a:prstClr val="white"/>
                </a:solidFill>
                <a:ea typeface="+mn-ea"/>
                <a:cs typeface="+mn-cs"/>
              </a:rPr>
              <a:t>nicht</a:t>
            </a:r>
            <a:r>
              <a:rPr lang="en-GB" sz="3300" b="1" dirty="0">
                <a:solidFill>
                  <a:prstClr val="white"/>
                </a:solidFill>
                <a:ea typeface="+mn-ea"/>
                <a:cs typeface="+mn-cs"/>
              </a:rPr>
              <a:t> </a:t>
            </a:r>
            <a:r>
              <a:rPr lang="en-GB" sz="3300" b="1" dirty="0" err="1">
                <a:solidFill>
                  <a:prstClr val="white"/>
                </a:solidFill>
                <a:ea typeface="+mn-ea"/>
                <a:cs typeface="+mn-cs"/>
              </a:rPr>
              <a:t>mehr</a:t>
            </a:r>
            <a:r>
              <a:rPr lang="en-GB" sz="3300" b="1" dirty="0">
                <a:solidFill>
                  <a:prstClr val="white"/>
                </a:solidFill>
                <a:ea typeface="+mn-ea"/>
                <a:cs typeface="+mn-cs"/>
              </a:rPr>
              <a:t> da?</a:t>
            </a:r>
            <a:endParaRPr lang="en-US" dirty="0"/>
          </a:p>
        </p:txBody>
      </p:sp>
      <p:pic>
        <p:nvPicPr>
          <p:cNvPr id="14" name="Picture 13">
            <a:extLst>
              <a:ext uri="{FF2B5EF4-FFF2-40B4-BE49-F238E27FC236}">
                <a16:creationId xmlns:a16="http://schemas.microsoft.com/office/drawing/2014/main" id="{F137254E-C938-A14D-A74D-5D6D6F4298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0866" y="1460752"/>
            <a:ext cx="2808095" cy="2103146"/>
          </a:xfrm>
          <a:prstGeom prst="rect">
            <a:avLst/>
          </a:prstGeom>
        </p:spPr>
      </p:pic>
      <p:pic>
        <p:nvPicPr>
          <p:cNvPr id="16" name="Picture 15">
            <a:extLst>
              <a:ext uri="{FF2B5EF4-FFF2-40B4-BE49-F238E27FC236}">
                <a16:creationId xmlns:a16="http://schemas.microsoft.com/office/drawing/2014/main" id="{12D659EB-77B3-ED44-9826-3A60891293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547" y="1670811"/>
            <a:ext cx="2632588" cy="1595508"/>
          </a:xfrm>
          <a:prstGeom prst="rect">
            <a:avLst/>
          </a:prstGeom>
        </p:spPr>
      </p:pic>
      <p:pic>
        <p:nvPicPr>
          <p:cNvPr id="18" name="Picture 17">
            <a:extLst>
              <a:ext uri="{FF2B5EF4-FFF2-40B4-BE49-F238E27FC236}">
                <a16:creationId xmlns:a16="http://schemas.microsoft.com/office/drawing/2014/main" id="{5B914088-C7A8-474B-A60A-B14132DB71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634" y="4276550"/>
            <a:ext cx="1360265" cy="1821275"/>
          </a:xfrm>
          <a:prstGeom prst="rect">
            <a:avLst/>
          </a:prstGeom>
        </p:spPr>
      </p:pic>
      <p:pic>
        <p:nvPicPr>
          <p:cNvPr id="20" name="Picture 19">
            <a:extLst>
              <a:ext uri="{FF2B5EF4-FFF2-40B4-BE49-F238E27FC236}">
                <a16:creationId xmlns:a16="http://schemas.microsoft.com/office/drawing/2014/main" id="{5D824560-AA0D-5B49-B718-7715126BC79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8752"/>
          <a:stretch/>
        </p:blipFill>
        <p:spPr>
          <a:xfrm>
            <a:off x="6914409" y="440727"/>
            <a:ext cx="1948239" cy="2534592"/>
          </a:xfrm>
          <a:prstGeom prst="rect">
            <a:avLst/>
          </a:prstGeom>
        </p:spPr>
      </p:pic>
      <p:pic>
        <p:nvPicPr>
          <p:cNvPr id="22" name="Picture 21">
            <a:extLst>
              <a:ext uri="{FF2B5EF4-FFF2-40B4-BE49-F238E27FC236}">
                <a16:creationId xmlns:a16="http://schemas.microsoft.com/office/drawing/2014/main" id="{18183EDC-11E8-914F-8B01-AD52B1A161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00866" y="4345675"/>
            <a:ext cx="2857500" cy="1936750"/>
          </a:xfrm>
          <a:prstGeom prst="rect">
            <a:avLst/>
          </a:prstGeom>
        </p:spPr>
      </p:pic>
      <p:pic>
        <p:nvPicPr>
          <p:cNvPr id="24" name="Picture 23">
            <a:extLst>
              <a:ext uri="{FF2B5EF4-FFF2-40B4-BE49-F238E27FC236}">
                <a16:creationId xmlns:a16="http://schemas.microsoft.com/office/drawing/2014/main" id="{347C91B7-38B3-DC4B-92EE-6D8CA5E8B25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6304" y="4345675"/>
            <a:ext cx="1529661" cy="1537387"/>
          </a:xfrm>
          <a:prstGeom prst="rect">
            <a:avLst/>
          </a:prstGeom>
        </p:spPr>
      </p:pic>
      <p:pic>
        <p:nvPicPr>
          <p:cNvPr id="26" name="Picture 25">
            <a:extLst>
              <a:ext uri="{FF2B5EF4-FFF2-40B4-BE49-F238E27FC236}">
                <a16:creationId xmlns:a16="http://schemas.microsoft.com/office/drawing/2014/main" id="{AF9C41D7-05EE-1847-90DE-053168F11055}"/>
              </a:ext>
            </a:extLst>
          </p:cNvPr>
          <p:cNvPicPr>
            <a:picLocks noChangeAspect="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505400" y="2061406"/>
            <a:ext cx="3069484" cy="2215144"/>
          </a:xfrm>
          <a:prstGeom prst="rect">
            <a:avLst/>
          </a:prstGeom>
        </p:spPr>
      </p:pic>
      <p:grpSp>
        <p:nvGrpSpPr>
          <p:cNvPr id="2" name="Group 1">
            <a:extLst>
              <a:ext uri="{FF2B5EF4-FFF2-40B4-BE49-F238E27FC236}">
                <a16:creationId xmlns:a16="http://schemas.microsoft.com/office/drawing/2014/main" id="{F08DCD50-3D54-C04A-84A8-ECB7CC1D0231}"/>
              </a:ext>
            </a:extLst>
          </p:cNvPr>
          <p:cNvGrpSpPr/>
          <p:nvPr/>
        </p:nvGrpSpPr>
        <p:grpSpPr>
          <a:xfrm>
            <a:off x="4920714" y="4325987"/>
            <a:ext cx="2118718" cy="1771838"/>
            <a:chOff x="5398466" y="4221579"/>
            <a:chExt cx="2118718" cy="1771838"/>
          </a:xfrm>
        </p:grpSpPr>
        <p:pic>
          <p:nvPicPr>
            <p:cNvPr id="28" name="Picture 27">
              <a:extLst>
                <a:ext uri="{FF2B5EF4-FFF2-40B4-BE49-F238E27FC236}">
                  <a16:creationId xmlns:a16="http://schemas.microsoft.com/office/drawing/2014/main" id="{2057CB15-D3F0-4749-B010-DCDFB8A7A76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98466" y="4997507"/>
              <a:ext cx="1005969" cy="995910"/>
            </a:xfrm>
            <a:prstGeom prst="rect">
              <a:avLst/>
            </a:prstGeom>
          </p:spPr>
        </p:pic>
        <p:pic>
          <p:nvPicPr>
            <p:cNvPr id="29" name="Picture 28">
              <a:extLst>
                <a:ext uri="{FF2B5EF4-FFF2-40B4-BE49-F238E27FC236}">
                  <a16:creationId xmlns:a16="http://schemas.microsoft.com/office/drawing/2014/main" id="{13557B85-4D48-2B48-B2DD-D923423372A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04435" y="4985249"/>
              <a:ext cx="1112749" cy="995910"/>
            </a:xfrm>
            <a:prstGeom prst="rect">
              <a:avLst/>
            </a:prstGeom>
          </p:spPr>
        </p:pic>
        <p:pic>
          <p:nvPicPr>
            <p:cNvPr id="30" name="Picture 29">
              <a:extLst>
                <a:ext uri="{FF2B5EF4-FFF2-40B4-BE49-F238E27FC236}">
                  <a16:creationId xmlns:a16="http://schemas.microsoft.com/office/drawing/2014/main" id="{1AA4CE5C-ADE3-DD41-BA6C-54413FBC91F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52289" y="4221579"/>
              <a:ext cx="687422" cy="716064"/>
            </a:xfrm>
            <a:prstGeom prst="rect">
              <a:avLst/>
            </a:prstGeom>
          </p:spPr>
        </p:pic>
        <p:pic>
          <p:nvPicPr>
            <p:cNvPr id="31" name="Picture 30">
              <a:extLst>
                <a:ext uri="{FF2B5EF4-FFF2-40B4-BE49-F238E27FC236}">
                  <a16:creationId xmlns:a16="http://schemas.microsoft.com/office/drawing/2014/main" id="{364CBA42-95C3-FE43-8CEC-2209C301776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50689" y="4330141"/>
              <a:ext cx="527439" cy="601517"/>
            </a:xfrm>
            <a:prstGeom prst="rect">
              <a:avLst/>
            </a:prstGeom>
          </p:spPr>
        </p:pic>
      </p:grpSp>
      <p:pic>
        <p:nvPicPr>
          <p:cNvPr id="32" name="Picture 31">
            <a:extLst>
              <a:ext uri="{FF2B5EF4-FFF2-40B4-BE49-F238E27FC236}">
                <a16:creationId xmlns:a16="http://schemas.microsoft.com/office/drawing/2014/main" id="{ED67BA6C-9540-7A4E-8DB2-19928BC8E6D6}"/>
              </a:ext>
            </a:extLst>
          </p:cNvPr>
          <p:cNvPicPr>
            <a:picLocks noChangeAspect="1"/>
          </p:cNvPicPr>
          <p:nvPr/>
        </p:nvPicPr>
        <p:blipFill>
          <a:blip r:embed="rId1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705410" y="3502217"/>
            <a:ext cx="877855" cy="1864663"/>
          </a:xfrm>
          <a:prstGeom prst="rect">
            <a:avLst/>
          </a:prstGeom>
        </p:spPr>
      </p:pic>
      <p:sp>
        <p:nvSpPr>
          <p:cNvPr id="17" name="TextBox 16">
            <a:extLst>
              <a:ext uri="{FF2B5EF4-FFF2-40B4-BE49-F238E27FC236}">
                <a16:creationId xmlns:a16="http://schemas.microsoft.com/office/drawing/2014/main" id="{2E9B33F1-56CE-A049-ABF0-8D38001D7838}"/>
              </a:ext>
            </a:extLst>
          </p:cNvPr>
          <p:cNvSpPr txBox="1"/>
          <p:nvPr/>
        </p:nvSpPr>
        <p:spPr>
          <a:xfrm>
            <a:off x="11619407" y="-20938"/>
            <a:ext cx="572593" cy="923330"/>
          </a:xfrm>
          <a:prstGeom prst="rect">
            <a:avLst/>
          </a:prstGeom>
          <a:noFill/>
        </p:spPr>
        <p:txBody>
          <a:bodyPr wrap="none" rtlCol="0">
            <a:spAutoFit/>
          </a:bodyPr>
          <a:lstStyle/>
          <a:p>
            <a:r>
              <a:rPr lang="en-US" sz="5400" b="1" dirty="0">
                <a:solidFill>
                  <a:srgbClr val="DAA520"/>
                </a:solidFill>
                <a:latin typeface="Century Gothic" panose="020B0502020202020204" pitchFamily="34" charset="0"/>
              </a:rPr>
              <a:t>2</a:t>
            </a:r>
          </a:p>
        </p:txBody>
      </p:sp>
    </p:spTree>
    <p:extLst>
      <p:ext uri="{BB962C8B-B14F-4D97-AF65-F5344CB8AC3E}">
        <p14:creationId xmlns:p14="http://schemas.microsoft.com/office/powerpoint/2010/main" val="428094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6"/>
                                        </p:tgtEl>
                                      </p:cBhvr>
                                    </p:animEffect>
                                    <p:set>
                                      <p:cBhvr>
                                        <p:cTn id="16" dur="1" fill="hold">
                                          <p:stCondLst>
                                            <p:cond delay="499"/>
                                          </p:stCondLst>
                                        </p:cTn>
                                        <p:tgtEl>
                                          <p:spTgt spid="26"/>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734CE97-55B6-6A46-AB6D-8B1F0E317D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3" name="Title 2">
            <a:extLst>
              <a:ext uri="{FF2B5EF4-FFF2-40B4-BE49-F238E27FC236}">
                <a16:creationId xmlns:a16="http://schemas.microsoft.com/office/drawing/2014/main" id="{112E6658-05F3-C14C-9532-45080625BF42}"/>
              </a:ext>
            </a:extLst>
          </p:cNvPr>
          <p:cNvSpPr>
            <a:spLocks noGrp="1"/>
          </p:cNvSpPr>
          <p:nvPr>
            <p:ph type="title"/>
          </p:nvPr>
        </p:nvSpPr>
        <p:spPr>
          <a:xfrm>
            <a:off x="295118" y="-86171"/>
            <a:ext cx="10515600" cy="1325563"/>
          </a:xfrm>
        </p:spPr>
        <p:txBody>
          <a:bodyPr/>
          <a:lstStyle/>
          <a:p>
            <a:pPr lvl="0">
              <a:lnSpc>
                <a:spcPct val="100000"/>
              </a:lnSpc>
              <a:spcBef>
                <a:spcPts val="0"/>
              </a:spcBef>
            </a:pPr>
            <a:r>
              <a:rPr lang="en-GB" sz="3300" b="1" dirty="0">
                <a:solidFill>
                  <a:prstClr val="white"/>
                </a:solidFill>
                <a:ea typeface="+mn-ea"/>
                <a:cs typeface="+mn-cs"/>
              </a:rPr>
              <a:t>Was </a:t>
            </a:r>
            <a:r>
              <a:rPr lang="en-GB" sz="3300" b="1" dirty="0" err="1">
                <a:solidFill>
                  <a:prstClr val="white"/>
                </a:solidFill>
                <a:ea typeface="+mn-ea"/>
                <a:cs typeface="+mn-cs"/>
              </a:rPr>
              <a:t>ist</a:t>
            </a:r>
            <a:r>
              <a:rPr lang="en-GB" sz="3300" b="1" dirty="0">
                <a:solidFill>
                  <a:prstClr val="white"/>
                </a:solidFill>
                <a:ea typeface="+mn-ea"/>
                <a:cs typeface="+mn-cs"/>
              </a:rPr>
              <a:t> </a:t>
            </a:r>
            <a:r>
              <a:rPr lang="en-GB" sz="3300" b="1" dirty="0" err="1">
                <a:solidFill>
                  <a:prstClr val="white"/>
                </a:solidFill>
                <a:ea typeface="+mn-ea"/>
                <a:cs typeface="+mn-cs"/>
              </a:rPr>
              <a:t>nicht</a:t>
            </a:r>
            <a:r>
              <a:rPr lang="en-GB" sz="3300" b="1" dirty="0">
                <a:solidFill>
                  <a:prstClr val="white"/>
                </a:solidFill>
                <a:ea typeface="+mn-ea"/>
                <a:cs typeface="+mn-cs"/>
              </a:rPr>
              <a:t> </a:t>
            </a:r>
            <a:r>
              <a:rPr lang="en-GB" sz="3300" b="1" dirty="0" err="1">
                <a:solidFill>
                  <a:prstClr val="white"/>
                </a:solidFill>
                <a:ea typeface="+mn-ea"/>
                <a:cs typeface="+mn-cs"/>
              </a:rPr>
              <a:t>mehr</a:t>
            </a:r>
            <a:r>
              <a:rPr lang="en-GB" sz="3300" b="1" dirty="0">
                <a:solidFill>
                  <a:prstClr val="white"/>
                </a:solidFill>
                <a:ea typeface="+mn-ea"/>
                <a:cs typeface="+mn-cs"/>
              </a:rPr>
              <a:t> da?</a:t>
            </a:r>
            <a:endParaRPr lang="en-US" dirty="0"/>
          </a:p>
        </p:txBody>
      </p:sp>
      <p:pic>
        <p:nvPicPr>
          <p:cNvPr id="14" name="Picture 13">
            <a:extLst>
              <a:ext uri="{FF2B5EF4-FFF2-40B4-BE49-F238E27FC236}">
                <a16:creationId xmlns:a16="http://schemas.microsoft.com/office/drawing/2014/main" id="{F137254E-C938-A14D-A74D-5D6D6F4298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00866" y="1923746"/>
            <a:ext cx="2808095" cy="2103146"/>
          </a:xfrm>
          <a:prstGeom prst="rect">
            <a:avLst/>
          </a:prstGeom>
        </p:spPr>
      </p:pic>
      <p:pic>
        <p:nvPicPr>
          <p:cNvPr id="16" name="Picture 15">
            <a:extLst>
              <a:ext uri="{FF2B5EF4-FFF2-40B4-BE49-F238E27FC236}">
                <a16:creationId xmlns:a16="http://schemas.microsoft.com/office/drawing/2014/main" id="{12D659EB-77B3-ED44-9826-3A60891293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547" y="1670811"/>
            <a:ext cx="2632588" cy="1595508"/>
          </a:xfrm>
          <a:prstGeom prst="rect">
            <a:avLst/>
          </a:prstGeom>
        </p:spPr>
      </p:pic>
      <p:pic>
        <p:nvPicPr>
          <p:cNvPr id="18" name="Picture 17">
            <a:extLst>
              <a:ext uri="{FF2B5EF4-FFF2-40B4-BE49-F238E27FC236}">
                <a16:creationId xmlns:a16="http://schemas.microsoft.com/office/drawing/2014/main" id="{5B914088-C7A8-474B-A60A-B14132DB71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634" y="4276550"/>
            <a:ext cx="1360265" cy="1821275"/>
          </a:xfrm>
          <a:prstGeom prst="rect">
            <a:avLst/>
          </a:prstGeom>
        </p:spPr>
      </p:pic>
      <p:pic>
        <p:nvPicPr>
          <p:cNvPr id="20" name="Picture 19">
            <a:extLst>
              <a:ext uri="{FF2B5EF4-FFF2-40B4-BE49-F238E27FC236}">
                <a16:creationId xmlns:a16="http://schemas.microsoft.com/office/drawing/2014/main" id="{5D824560-AA0D-5B49-B718-7715126BC79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8752"/>
          <a:stretch/>
        </p:blipFill>
        <p:spPr>
          <a:xfrm>
            <a:off x="6914409" y="440727"/>
            <a:ext cx="1948239" cy="2534592"/>
          </a:xfrm>
          <a:prstGeom prst="rect">
            <a:avLst/>
          </a:prstGeom>
        </p:spPr>
      </p:pic>
      <p:pic>
        <p:nvPicPr>
          <p:cNvPr id="22" name="Picture 21">
            <a:extLst>
              <a:ext uri="{FF2B5EF4-FFF2-40B4-BE49-F238E27FC236}">
                <a16:creationId xmlns:a16="http://schemas.microsoft.com/office/drawing/2014/main" id="{18183EDC-11E8-914F-8B01-AD52B1A161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00866" y="4345675"/>
            <a:ext cx="2857500" cy="1936750"/>
          </a:xfrm>
          <a:prstGeom prst="rect">
            <a:avLst/>
          </a:prstGeom>
        </p:spPr>
      </p:pic>
      <p:pic>
        <p:nvPicPr>
          <p:cNvPr id="24" name="Picture 23">
            <a:extLst>
              <a:ext uri="{FF2B5EF4-FFF2-40B4-BE49-F238E27FC236}">
                <a16:creationId xmlns:a16="http://schemas.microsoft.com/office/drawing/2014/main" id="{347C91B7-38B3-DC4B-92EE-6D8CA5E8B25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6304" y="4345675"/>
            <a:ext cx="1529661" cy="1537387"/>
          </a:xfrm>
          <a:prstGeom prst="rect">
            <a:avLst/>
          </a:prstGeom>
        </p:spPr>
      </p:pic>
      <p:pic>
        <p:nvPicPr>
          <p:cNvPr id="26" name="Picture 25">
            <a:extLst>
              <a:ext uri="{FF2B5EF4-FFF2-40B4-BE49-F238E27FC236}">
                <a16:creationId xmlns:a16="http://schemas.microsoft.com/office/drawing/2014/main" id="{AF9C41D7-05EE-1847-90DE-053168F11055}"/>
              </a:ext>
            </a:extLst>
          </p:cNvPr>
          <p:cNvPicPr>
            <a:picLocks noChangeAspect="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505400" y="2061406"/>
            <a:ext cx="3069484" cy="2215144"/>
          </a:xfrm>
          <a:prstGeom prst="rect">
            <a:avLst/>
          </a:prstGeom>
        </p:spPr>
      </p:pic>
      <p:grpSp>
        <p:nvGrpSpPr>
          <p:cNvPr id="2" name="Group 1">
            <a:extLst>
              <a:ext uri="{FF2B5EF4-FFF2-40B4-BE49-F238E27FC236}">
                <a16:creationId xmlns:a16="http://schemas.microsoft.com/office/drawing/2014/main" id="{F08DCD50-3D54-C04A-84A8-ECB7CC1D0231}"/>
              </a:ext>
            </a:extLst>
          </p:cNvPr>
          <p:cNvGrpSpPr/>
          <p:nvPr/>
        </p:nvGrpSpPr>
        <p:grpSpPr>
          <a:xfrm>
            <a:off x="4920714" y="4325987"/>
            <a:ext cx="2118718" cy="1771838"/>
            <a:chOff x="5398466" y="4221579"/>
            <a:chExt cx="2118718" cy="1771838"/>
          </a:xfrm>
        </p:grpSpPr>
        <p:pic>
          <p:nvPicPr>
            <p:cNvPr id="28" name="Picture 27">
              <a:extLst>
                <a:ext uri="{FF2B5EF4-FFF2-40B4-BE49-F238E27FC236}">
                  <a16:creationId xmlns:a16="http://schemas.microsoft.com/office/drawing/2014/main" id="{2057CB15-D3F0-4749-B010-DCDFB8A7A76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98466" y="4997507"/>
              <a:ext cx="1005969" cy="995910"/>
            </a:xfrm>
            <a:prstGeom prst="rect">
              <a:avLst/>
            </a:prstGeom>
          </p:spPr>
        </p:pic>
        <p:pic>
          <p:nvPicPr>
            <p:cNvPr id="29" name="Picture 28">
              <a:extLst>
                <a:ext uri="{FF2B5EF4-FFF2-40B4-BE49-F238E27FC236}">
                  <a16:creationId xmlns:a16="http://schemas.microsoft.com/office/drawing/2014/main" id="{13557B85-4D48-2B48-B2DD-D923423372A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04435" y="4985249"/>
              <a:ext cx="1112749" cy="995910"/>
            </a:xfrm>
            <a:prstGeom prst="rect">
              <a:avLst/>
            </a:prstGeom>
          </p:spPr>
        </p:pic>
        <p:pic>
          <p:nvPicPr>
            <p:cNvPr id="30" name="Picture 29">
              <a:extLst>
                <a:ext uri="{FF2B5EF4-FFF2-40B4-BE49-F238E27FC236}">
                  <a16:creationId xmlns:a16="http://schemas.microsoft.com/office/drawing/2014/main" id="{1AA4CE5C-ADE3-DD41-BA6C-54413FBC91F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52289" y="4221579"/>
              <a:ext cx="687422" cy="716064"/>
            </a:xfrm>
            <a:prstGeom prst="rect">
              <a:avLst/>
            </a:prstGeom>
          </p:spPr>
        </p:pic>
        <p:pic>
          <p:nvPicPr>
            <p:cNvPr id="31" name="Picture 30">
              <a:extLst>
                <a:ext uri="{FF2B5EF4-FFF2-40B4-BE49-F238E27FC236}">
                  <a16:creationId xmlns:a16="http://schemas.microsoft.com/office/drawing/2014/main" id="{364CBA42-95C3-FE43-8CEC-2209C301776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50689" y="4330141"/>
              <a:ext cx="527439" cy="601517"/>
            </a:xfrm>
            <a:prstGeom prst="rect">
              <a:avLst/>
            </a:prstGeom>
          </p:spPr>
        </p:pic>
      </p:grpSp>
      <p:pic>
        <p:nvPicPr>
          <p:cNvPr id="32" name="Picture 31">
            <a:extLst>
              <a:ext uri="{FF2B5EF4-FFF2-40B4-BE49-F238E27FC236}">
                <a16:creationId xmlns:a16="http://schemas.microsoft.com/office/drawing/2014/main" id="{ED67BA6C-9540-7A4E-8DB2-19928BC8E6D6}"/>
              </a:ext>
            </a:extLst>
          </p:cNvPr>
          <p:cNvPicPr>
            <a:picLocks noChangeAspect="1"/>
          </p:cNvPicPr>
          <p:nvPr/>
        </p:nvPicPr>
        <p:blipFill>
          <a:blip r:embed="rId1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705410" y="3502217"/>
            <a:ext cx="877855" cy="1864663"/>
          </a:xfrm>
          <a:prstGeom prst="rect">
            <a:avLst/>
          </a:prstGeom>
        </p:spPr>
      </p:pic>
      <p:sp>
        <p:nvSpPr>
          <p:cNvPr id="17" name="TextBox 16">
            <a:extLst>
              <a:ext uri="{FF2B5EF4-FFF2-40B4-BE49-F238E27FC236}">
                <a16:creationId xmlns:a16="http://schemas.microsoft.com/office/drawing/2014/main" id="{A986128D-6752-C84A-8B67-5CEB466062A2}"/>
              </a:ext>
            </a:extLst>
          </p:cNvPr>
          <p:cNvSpPr txBox="1"/>
          <p:nvPr/>
        </p:nvSpPr>
        <p:spPr>
          <a:xfrm>
            <a:off x="11619407" y="-20938"/>
            <a:ext cx="572593" cy="923330"/>
          </a:xfrm>
          <a:prstGeom prst="rect">
            <a:avLst/>
          </a:prstGeom>
          <a:noFill/>
        </p:spPr>
        <p:txBody>
          <a:bodyPr wrap="none" rtlCol="0">
            <a:spAutoFit/>
          </a:bodyPr>
          <a:lstStyle/>
          <a:p>
            <a:r>
              <a:rPr lang="en-US" sz="5400" b="1" dirty="0">
                <a:solidFill>
                  <a:srgbClr val="DAA520"/>
                </a:solidFill>
                <a:latin typeface="Century Gothic" panose="020B0502020202020204" pitchFamily="34" charset="0"/>
              </a:rPr>
              <a:t>3</a:t>
            </a:r>
          </a:p>
        </p:txBody>
      </p:sp>
    </p:spTree>
    <p:extLst>
      <p:ext uri="{BB962C8B-B14F-4D97-AF65-F5344CB8AC3E}">
        <p14:creationId xmlns:p14="http://schemas.microsoft.com/office/powerpoint/2010/main" val="346598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6"/>
                                        </p:tgtEl>
                                      </p:cBhvr>
                                    </p:animEffect>
                                    <p:set>
                                      <p:cBhvr>
                                        <p:cTn id="10" dur="1" fill="hold">
                                          <p:stCondLst>
                                            <p:cond delay="499"/>
                                          </p:stCondLst>
                                        </p:cTn>
                                        <p:tgtEl>
                                          <p:spTgt spid="2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734CE97-55B6-6A46-AB6D-8B1F0E317D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3" name="Title 2">
            <a:extLst>
              <a:ext uri="{FF2B5EF4-FFF2-40B4-BE49-F238E27FC236}">
                <a16:creationId xmlns:a16="http://schemas.microsoft.com/office/drawing/2014/main" id="{E1BA685B-2D98-BF4A-8F80-7220C41B2F74}"/>
              </a:ext>
            </a:extLst>
          </p:cNvPr>
          <p:cNvSpPr>
            <a:spLocks noGrp="1"/>
          </p:cNvSpPr>
          <p:nvPr>
            <p:ph type="title"/>
          </p:nvPr>
        </p:nvSpPr>
        <p:spPr>
          <a:xfrm>
            <a:off x="300037" y="-103460"/>
            <a:ext cx="10515600" cy="1325563"/>
          </a:xfrm>
        </p:spPr>
        <p:txBody>
          <a:bodyPr/>
          <a:lstStyle/>
          <a:p>
            <a:pPr lvl="0">
              <a:lnSpc>
                <a:spcPct val="100000"/>
              </a:lnSpc>
              <a:spcBef>
                <a:spcPts val="0"/>
              </a:spcBef>
            </a:pPr>
            <a:r>
              <a:rPr lang="en-GB" sz="3300" b="1" dirty="0">
                <a:solidFill>
                  <a:prstClr val="white"/>
                </a:solidFill>
                <a:ea typeface="+mn-ea"/>
                <a:cs typeface="+mn-cs"/>
              </a:rPr>
              <a:t>Was </a:t>
            </a:r>
            <a:r>
              <a:rPr lang="en-GB" sz="3300" b="1" dirty="0" err="1">
                <a:solidFill>
                  <a:prstClr val="white"/>
                </a:solidFill>
                <a:ea typeface="+mn-ea"/>
                <a:cs typeface="+mn-cs"/>
              </a:rPr>
              <a:t>ist</a:t>
            </a:r>
            <a:r>
              <a:rPr lang="en-GB" sz="3300" b="1" dirty="0">
                <a:solidFill>
                  <a:prstClr val="white"/>
                </a:solidFill>
                <a:ea typeface="+mn-ea"/>
                <a:cs typeface="+mn-cs"/>
              </a:rPr>
              <a:t> </a:t>
            </a:r>
            <a:r>
              <a:rPr lang="en-GB" sz="3300" b="1" dirty="0" err="1">
                <a:solidFill>
                  <a:prstClr val="white"/>
                </a:solidFill>
                <a:ea typeface="+mn-ea"/>
                <a:cs typeface="+mn-cs"/>
              </a:rPr>
              <a:t>nicht</a:t>
            </a:r>
            <a:r>
              <a:rPr lang="en-GB" sz="3300" b="1" dirty="0">
                <a:solidFill>
                  <a:prstClr val="white"/>
                </a:solidFill>
                <a:ea typeface="+mn-ea"/>
                <a:cs typeface="+mn-cs"/>
              </a:rPr>
              <a:t> </a:t>
            </a:r>
            <a:r>
              <a:rPr lang="en-GB" sz="3300" b="1" dirty="0" err="1">
                <a:solidFill>
                  <a:prstClr val="white"/>
                </a:solidFill>
                <a:ea typeface="+mn-ea"/>
                <a:cs typeface="+mn-cs"/>
              </a:rPr>
              <a:t>mehr</a:t>
            </a:r>
            <a:r>
              <a:rPr lang="en-GB" sz="3300" b="1" dirty="0">
                <a:solidFill>
                  <a:prstClr val="white"/>
                </a:solidFill>
                <a:ea typeface="+mn-ea"/>
                <a:cs typeface="+mn-cs"/>
              </a:rPr>
              <a:t> da?</a:t>
            </a:r>
            <a:endParaRPr lang="en-US" dirty="0"/>
          </a:p>
        </p:txBody>
      </p:sp>
      <p:pic>
        <p:nvPicPr>
          <p:cNvPr id="14" name="Picture 13">
            <a:extLst>
              <a:ext uri="{FF2B5EF4-FFF2-40B4-BE49-F238E27FC236}">
                <a16:creationId xmlns:a16="http://schemas.microsoft.com/office/drawing/2014/main" id="{F137254E-C938-A14D-A74D-5D6D6F4298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02173" y="1460752"/>
            <a:ext cx="2808095" cy="2103146"/>
          </a:xfrm>
          <a:prstGeom prst="rect">
            <a:avLst/>
          </a:prstGeom>
        </p:spPr>
      </p:pic>
      <p:pic>
        <p:nvPicPr>
          <p:cNvPr id="16" name="Picture 15">
            <a:extLst>
              <a:ext uri="{FF2B5EF4-FFF2-40B4-BE49-F238E27FC236}">
                <a16:creationId xmlns:a16="http://schemas.microsoft.com/office/drawing/2014/main" id="{12D659EB-77B3-ED44-9826-3A60891293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547" y="1670811"/>
            <a:ext cx="2632588" cy="1595508"/>
          </a:xfrm>
          <a:prstGeom prst="rect">
            <a:avLst/>
          </a:prstGeom>
        </p:spPr>
      </p:pic>
      <p:pic>
        <p:nvPicPr>
          <p:cNvPr id="18" name="Picture 17">
            <a:extLst>
              <a:ext uri="{FF2B5EF4-FFF2-40B4-BE49-F238E27FC236}">
                <a16:creationId xmlns:a16="http://schemas.microsoft.com/office/drawing/2014/main" id="{5B914088-C7A8-474B-A60A-B14132DB71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634" y="4276550"/>
            <a:ext cx="1360265" cy="1821275"/>
          </a:xfrm>
          <a:prstGeom prst="rect">
            <a:avLst/>
          </a:prstGeom>
        </p:spPr>
      </p:pic>
      <p:pic>
        <p:nvPicPr>
          <p:cNvPr id="20" name="Picture 19">
            <a:extLst>
              <a:ext uri="{FF2B5EF4-FFF2-40B4-BE49-F238E27FC236}">
                <a16:creationId xmlns:a16="http://schemas.microsoft.com/office/drawing/2014/main" id="{5D824560-AA0D-5B49-B718-7715126BC79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8752"/>
          <a:stretch/>
        </p:blipFill>
        <p:spPr>
          <a:xfrm>
            <a:off x="6914409" y="440727"/>
            <a:ext cx="1948239" cy="2534592"/>
          </a:xfrm>
          <a:prstGeom prst="rect">
            <a:avLst/>
          </a:prstGeom>
        </p:spPr>
      </p:pic>
      <p:pic>
        <p:nvPicPr>
          <p:cNvPr id="22" name="Picture 21">
            <a:extLst>
              <a:ext uri="{FF2B5EF4-FFF2-40B4-BE49-F238E27FC236}">
                <a16:creationId xmlns:a16="http://schemas.microsoft.com/office/drawing/2014/main" id="{18183EDC-11E8-914F-8B01-AD52B1A161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00866" y="4345675"/>
            <a:ext cx="2857500" cy="1936750"/>
          </a:xfrm>
          <a:prstGeom prst="rect">
            <a:avLst/>
          </a:prstGeom>
        </p:spPr>
      </p:pic>
      <p:pic>
        <p:nvPicPr>
          <p:cNvPr id="24" name="Picture 23">
            <a:extLst>
              <a:ext uri="{FF2B5EF4-FFF2-40B4-BE49-F238E27FC236}">
                <a16:creationId xmlns:a16="http://schemas.microsoft.com/office/drawing/2014/main" id="{347C91B7-38B3-DC4B-92EE-6D8CA5E8B25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6304" y="4345675"/>
            <a:ext cx="1529661" cy="1537387"/>
          </a:xfrm>
          <a:prstGeom prst="rect">
            <a:avLst/>
          </a:prstGeom>
        </p:spPr>
      </p:pic>
      <p:pic>
        <p:nvPicPr>
          <p:cNvPr id="26" name="Picture 25">
            <a:extLst>
              <a:ext uri="{FF2B5EF4-FFF2-40B4-BE49-F238E27FC236}">
                <a16:creationId xmlns:a16="http://schemas.microsoft.com/office/drawing/2014/main" id="{AF9C41D7-05EE-1847-90DE-053168F11055}"/>
              </a:ext>
            </a:extLst>
          </p:cNvPr>
          <p:cNvPicPr>
            <a:picLocks noChangeAspect="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505400" y="2061406"/>
            <a:ext cx="3069484" cy="2215144"/>
          </a:xfrm>
          <a:prstGeom prst="rect">
            <a:avLst/>
          </a:prstGeom>
        </p:spPr>
      </p:pic>
      <p:grpSp>
        <p:nvGrpSpPr>
          <p:cNvPr id="2" name="Group 1">
            <a:extLst>
              <a:ext uri="{FF2B5EF4-FFF2-40B4-BE49-F238E27FC236}">
                <a16:creationId xmlns:a16="http://schemas.microsoft.com/office/drawing/2014/main" id="{F08DCD50-3D54-C04A-84A8-ECB7CC1D0231}"/>
              </a:ext>
            </a:extLst>
          </p:cNvPr>
          <p:cNvGrpSpPr/>
          <p:nvPr/>
        </p:nvGrpSpPr>
        <p:grpSpPr>
          <a:xfrm>
            <a:off x="4920714" y="4325987"/>
            <a:ext cx="2118718" cy="1771838"/>
            <a:chOff x="5398466" y="4221579"/>
            <a:chExt cx="2118718" cy="1771838"/>
          </a:xfrm>
        </p:grpSpPr>
        <p:pic>
          <p:nvPicPr>
            <p:cNvPr id="28" name="Picture 27">
              <a:extLst>
                <a:ext uri="{FF2B5EF4-FFF2-40B4-BE49-F238E27FC236}">
                  <a16:creationId xmlns:a16="http://schemas.microsoft.com/office/drawing/2014/main" id="{2057CB15-D3F0-4749-B010-DCDFB8A7A76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98466" y="4997507"/>
              <a:ext cx="1005969" cy="995910"/>
            </a:xfrm>
            <a:prstGeom prst="rect">
              <a:avLst/>
            </a:prstGeom>
          </p:spPr>
        </p:pic>
        <p:pic>
          <p:nvPicPr>
            <p:cNvPr id="29" name="Picture 28">
              <a:extLst>
                <a:ext uri="{FF2B5EF4-FFF2-40B4-BE49-F238E27FC236}">
                  <a16:creationId xmlns:a16="http://schemas.microsoft.com/office/drawing/2014/main" id="{13557B85-4D48-2B48-B2DD-D923423372A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04435" y="4985249"/>
              <a:ext cx="1112749" cy="995910"/>
            </a:xfrm>
            <a:prstGeom prst="rect">
              <a:avLst/>
            </a:prstGeom>
          </p:spPr>
        </p:pic>
        <p:pic>
          <p:nvPicPr>
            <p:cNvPr id="30" name="Picture 29">
              <a:extLst>
                <a:ext uri="{FF2B5EF4-FFF2-40B4-BE49-F238E27FC236}">
                  <a16:creationId xmlns:a16="http://schemas.microsoft.com/office/drawing/2014/main" id="{1AA4CE5C-ADE3-DD41-BA6C-54413FBC91F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52289" y="4221579"/>
              <a:ext cx="687422" cy="716064"/>
            </a:xfrm>
            <a:prstGeom prst="rect">
              <a:avLst/>
            </a:prstGeom>
          </p:spPr>
        </p:pic>
        <p:pic>
          <p:nvPicPr>
            <p:cNvPr id="31" name="Picture 30">
              <a:extLst>
                <a:ext uri="{FF2B5EF4-FFF2-40B4-BE49-F238E27FC236}">
                  <a16:creationId xmlns:a16="http://schemas.microsoft.com/office/drawing/2014/main" id="{364CBA42-95C3-FE43-8CEC-2209C301776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50689" y="4330141"/>
              <a:ext cx="527439" cy="601517"/>
            </a:xfrm>
            <a:prstGeom prst="rect">
              <a:avLst/>
            </a:prstGeom>
          </p:spPr>
        </p:pic>
      </p:grpSp>
      <p:pic>
        <p:nvPicPr>
          <p:cNvPr id="32" name="Picture 31">
            <a:extLst>
              <a:ext uri="{FF2B5EF4-FFF2-40B4-BE49-F238E27FC236}">
                <a16:creationId xmlns:a16="http://schemas.microsoft.com/office/drawing/2014/main" id="{ED67BA6C-9540-7A4E-8DB2-19928BC8E6D6}"/>
              </a:ext>
            </a:extLst>
          </p:cNvPr>
          <p:cNvPicPr>
            <a:picLocks noChangeAspect="1"/>
          </p:cNvPicPr>
          <p:nvPr/>
        </p:nvPicPr>
        <p:blipFill>
          <a:blip r:embed="rId1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705410" y="3502217"/>
            <a:ext cx="877855" cy="1864663"/>
          </a:xfrm>
          <a:prstGeom prst="rect">
            <a:avLst/>
          </a:prstGeom>
        </p:spPr>
      </p:pic>
      <p:sp>
        <p:nvSpPr>
          <p:cNvPr id="17" name="TextBox 16">
            <a:extLst>
              <a:ext uri="{FF2B5EF4-FFF2-40B4-BE49-F238E27FC236}">
                <a16:creationId xmlns:a16="http://schemas.microsoft.com/office/drawing/2014/main" id="{C2A4718D-4390-D94D-983D-489AD23559E5}"/>
              </a:ext>
            </a:extLst>
          </p:cNvPr>
          <p:cNvSpPr txBox="1"/>
          <p:nvPr/>
        </p:nvSpPr>
        <p:spPr>
          <a:xfrm>
            <a:off x="11437675" y="-20938"/>
            <a:ext cx="572593" cy="923330"/>
          </a:xfrm>
          <a:prstGeom prst="rect">
            <a:avLst/>
          </a:prstGeom>
          <a:noFill/>
        </p:spPr>
        <p:txBody>
          <a:bodyPr wrap="none" rtlCol="0">
            <a:spAutoFit/>
          </a:bodyPr>
          <a:lstStyle/>
          <a:p>
            <a:r>
              <a:rPr lang="en-US" sz="5400" b="1" dirty="0">
                <a:solidFill>
                  <a:srgbClr val="DAA520"/>
                </a:solidFill>
                <a:latin typeface="Century Gothic" panose="020B0502020202020204" pitchFamily="34" charset="0"/>
              </a:rPr>
              <a:t>4</a:t>
            </a:r>
          </a:p>
        </p:txBody>
      </p:sp>
    </p:spTree>
    <p:extLst>
      <p:ext uri="{BB962C8B-B14F-4D97-AF65-F5344CB8AC3E}">
        <p14:creationId xmlns:p14="http://schemas.microsoft.com/office/powerpoint/2010/main" val="124322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6"/>
                                        </p:tgtEl>
                                      </p:cBhvr>
                                    </p:animEffect>
                                    <p:set>
                                      <p:cBhvr>
                                        <p:cTn id="16" dur="1" fill="hold">
                                          <p:stCondLst>
                                            <p:cond delay="499"/>
                                          </p:stCondLst>
                                        </p:cTn>
                                        <p:tgtEl>
                                          <p:spTgt spid="26"/>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F7312-D430-4B4F-AD3C-13959956E8AB}"/>
              </a:ext>
            </a:extLst>
          </p:cNvPr>
          <p:cNvSpPr>
            <a:spLocks noGrp="1"/>
          </p:cNvSpPr>
          <p:nvPr>
            <p:ph type="title"/>
          </p:nvPr>
        </p:nvSpPr>
        <p:spPr>
          <a:xfrm>
            <a:off x="483059" y="759051"/>
            <a:ext cx="10515600" cy="1325563"/>
          </a:xfrm>
        </p:spPr>
        <p:txBody>
          <a:bodyPr>
            <a:noAutofit/>
          </a:bodyPr>
          <a:lstStyle/>
          <a:p>
            <a:pPr lvl="0" algn="ctr">
              <a:lnSpc>
                <a:spcPct val="100000"/>
              </a:lnSpc>
              <a:spcBef>
                <a:spcPts val="0"/>
              </a:spcBef>
            </a:pPr>
            <a:r>
              <a:rPr lang="en-GB" sz="11500" b="1" dirty="0" err="1">
                <a:solidFill>
                  <a:srgbClr val="5B9BD5">
                    <a:lumMod val="50000"/>
                  </a:srgbClr>
                </a:solidFill>
                <a:ea typeface="+mn-ea"/>
                <a:cs typeface="+mn-cs"/>
              </a:rPr>
              <a:t>sagen</a:t>
            </a:r>
            <a:endParaRPr lang="en-US" sz="11500" dirty="0"/>
          </a:p>
        </p:txBody>
      </p:sp>
      <p:sp>
        <p:nvSpPr>
          <p:cNvPr id="7" name="TextBox 6"/>
          <p:cNvSpPr txBox="1"/>
          <p:nvPr/>
        </p:nvSpPr>
        <p:spPr>
          <a:xfrm>
            <a:off x="3038170" y="2324220"/>
            <a:ext cx="6388052"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[to say / tell | saying / telling]</a:t>
            </a:r>
          </a:p>
        </p:txBody>
      </p:sp>
      <p:sp>
        <p:nvSpPr>
          <p:cNvPr id="8" name="TextBox 7"/>
          <p:cNvSpPr txBox="1"/>
          <p:nvPr/>
        </p:nvSpPr>
        <p:spPr>
          <a:xfrm>
            <a:off x="3038170" y="2616608"/>
            <a:ext cx="5414904" cy="1862048"/>
          </a:xfrm>
          <a:prstGeom prst="rect">
            <a:avLst/>
          </a:prstGeom>
          <a:no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sagt</a:t>
            </a:r>
            <a:endParaRPr lang="en-GB" sz="11500" b="1" dirty="0">
              <a:solidFill>
                <a:srgbClr val="5B9BD5">
                  <a:lumMod val="50000"/>
                </a:srgbClr>
              </a:solidFill>
              <a:latin typeface="Century Gothic" panose="020B0502020202020204" pitchFamily="34" charset="0"/>
            </a:endParaRPr>
          </a:p>
        </p:txBody>
      </p:sp>
      <p:sp>
        <p:nvSpPr>
          <p:cNvPr id="9" name="TextBox 8"/>
          <p:cNvSpPr txBox="1"/>
          <p:nvPr/>
        </p:nvSpPr>
        <p:spPr>
          <a:xfrm>
            <a:off x="3033407" y="4475686"/>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[says / tells]</a:t>
            </a:r>
          </a:p>
        </p:txBody>
      </p:sp>
      <p:pic>
        <p:nvPicPr>
          <p:cNvPr id="10" name="Picture 9">
            <a:extLst>
              <a:ext uri="{FF2B5EF4-FFF2-40B4-BE49-F238E27FC236}">
                <a16:creationId xmlns:a16="http://schemas.microsoft.com/office/drawing/2014/main" id="{BB9B416D-B5F3-8148-A29C-AD8164FDB9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3388" y="3112656"/>
            <a:ext cx="4601292" cy="2707033"/>
          </a:xfrm>
          <a:prstGeom prst="rect">
            <a:avLst/>
          </a:prstGeom>
        </p:spPr>
      </p:pic>
    </p:spTree>
    <p:extLst>
      <p:ext uri="{BB962C8B-B14F-4D97-AF65-F5344CB8AC3E}">
        <p14:creationId xmlns:p14="http://schemas.microsoft.com/office/powerpoint/2010/main" val="15540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3" name="SAGEN_05_Infinitive.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subTnLst>
                                    <p:audio>
                                      <p:cMediaNode>
                                        <p:cTn display="0" masterRel="sameClick">
                                          <p:stCondLst>
                                            <p:cond evt="begin" delay="0">
                                              <p:tn val="20"/>
                                            </p:cond>
                                          </p:stCondLst>
                                          <p:endCondLst>
                                            <p:cond evt="onStopAudio" delay="0">
                                              <p:tgtEl>
                                                <p:sldTgt/>
                                              </p:tgtEl>
                                            </p:cond>
                                          </p:endCondLst>
                                        </p:cTn>
                                        <p:tgtEl>
                                          <p:sndTgt r:embed="rId4" name="SAGT_05_Short_Form.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73C7-52F2-CD45-AE46-F3ADC5C09233}"/>
              </a:ext>
            </a:extLst>
          </p:cNvPr>
          <p:cNvSpPr>
            <a:spLocks noGrp="1"/>
          </p:cNvSpPr>
          <p:nvPr>
            <p:ph type="title"/>
          </p:nvPr>
        </p:nvSpPr>
        <p:spPr>
          <a:xfrm>
            <a:off x="3892576" y="708438"/>
            <a:ext cx="3706091" cy="1496563"/>
          </a:xfrm>
        </p:spPr>
        <p:txBody>
          <a:bodyPr>
            <a:noAutofit/>
          </a:bodyPr>
          <a:lstStyle/>
          <a:p>
            <a:pPr lvl="0" algn="ctr">
              <a:lnSpc>
                <a:spcPct val="100000"/>
              </a:lnSpc>
              <a:spcBef>
                <a:spcPts val="0"/>
              </a:spcBef>
            </a:pPr>
            <a:r>
              <a:rPr lang="en-GB" sz="11500" b="1" dirty="0">
                <a:solidFill>
                  <a:srgbClr val="5B9BD5">
                    <a:lumMod val="50000"/>
                  </a:srgbClr>
                </a:solidFill>
                <a:ea typeface="+mn-ea"/>
                <a:cs typeface="+mn-cs"/>
              </a:rPr>
              <a:t>sein</a:t>
            </a:r>
            <a:endParaRPr lang="en-US" sz="11500" dirty="0"/>
          </a:p>
        </p:txBody>
      </p:sp>
      <p:sp>
        <p:nvSpPr>
          <p:cNvPr id="7" name="TextBox 6"/>
          <p:cNvSpPr txBox="1"/>
          <p:nvPr/>
        </p:nvSpPr>
        <p:spPr>
          <a:xfrm>
            <a:off x="3038170" y="2189979"/>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[to be | being]</a:t>
            </a:r>
          </a:p>
        </p:txBody>
      </p:sp>
      <p:sp>
        <p:nvSpPr>
          <p:cNvPr id="8" name="TextBox 7"/>
          <p:cNvSpPr txBox="1"/>
          <p:nvPr/>
        </p:nvSpPr>
        <p:spPr>
          <a:xfrm>
            <a:off x="3038170" y="3370587"/>
            <a:ext cx="5414904" cy="1862048"/>
          </a:xfrm>
          <a:prstGeom prst="rect">
            <a:avLst/>
          </a:prstGeom>
          <a:no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ist</a:t>
            </a:r>
            <a:endParaRPr lang="en-GB" sz="11500" b="1" dirty="0">
              <a:solidFill>
                <a:srgbClr val="5B9BD5">
                  <a:lumMod val="50000"/>
                </a:srgbClr>
              </a:solidFill>
              <a:latin typeface="Century Gothic" panose="020B0502020202020204" pitchFamily="34" charset="0"/>
            </a:endParaRPr>
          </a:p>
        </p:txBody>
      </p:sp>
      <p:sp>
        <p:nvSpPr>
          <p:cNvPr id="9" name="TextBox 8"/>
          <p:cNvSpPr txBox="1"/>
          <p:nvPr/>
        </p:nvSpPr>
        <p:spPr>
          <a:xfrm>
            <a:off x="3038170" y="5096651"/>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[is]</a:t>
            </a:r>
          </a:p>
        </p:txBody>
      </p:sp>
    </p:spTree>
    <p:extLst>
      <p:ext uri="{BB962C8B-B14F-4D97-AF65-F5344CB8AC3E}">
        <p14:creationId xmlns:p14="http://schemas.microsoft.com/office/powerpoint/2010/main" val="295710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3" name="SEIN_01_Short_Form.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14C5-830E-6F49-90D5-6AA2D5222729}"/>
              </a:ext>
            </a:extLst>
          </p:cNvPr>
          <p:cNvSpPr>
            <a:spLocks noGrp="1"/>
          </p:cNvSpPr>
          <p:nvPr>
            <p:ph type="title"/>
          </p:nvPr>
        </p:nvSpPr>
        <p:spPr>
          <a:xfrm>
            <a:off x="487822" y="751025"/>
            <a:ext cx="10515600" cy="1325563"/>
          </a:xfrm>
        </p:spPr>
        <p:txBody>
          <a:bodyPr>
            <a:noAutofit/>
          </a:bodyPr>
          <a:lstStyle/>
          <a:p>
            <a:pPr lvl="0" algn="ctr">
              <a:lnSpc>
                <a:spcPct val="100000"/>
              </a:lnSpc>
              <a:spcBef>
                <a:spcPts val="0"/>
              </a:spcBef>
            </a:pPr>
            <a:r>
              <a:rPr lang="en-GB" sz="11500" b="1" dirty="0">
                <a:solidFill>
                  <a:srgbClr val="5B9BD5">
                    <a:lumMod val="50000"/>
                  </a:srgbClr>
                </a:solidFill>
                <a:ea typeface="+mn-ea"/>
                <a:cs typeface="+mn-cs"/>
              </a:rPr>
              <a:t>sein</a:t>
            </a:r>
            <a:endParaRPr lang="en-US" sz="11500" dirty="0"/>
          </a:p>
        </p:txBody>
      </p:sp>
      <p:sp>
        <p:nvSpPr>
          <p:cNvPr id="11" name="TextBox 10"/>
          <p:cNvSpPr txBox="1"/>
          <p:nvPr/>
        </p:nvSpPr>
        <p:spPr>
          <a:xfrm>
            <a:off x="3038170" y="2177384"/>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[to be | being]</a:t>
            </a:r>
          </a:p>
        </p:txBody>
      </p:sp>
      <p:sp>
        <p:nvSpPr>
          <p:cNvPr id="12" name="TextBox 11"/>
          <p:cNvSpPr txBox="1"/>
          <p:nvPr/>
        </p:nvSpPr>
        <p:spPr>
          <a:xfrm>
            <a:off x="3038170" y="3377040"/>
            <a:ext cx="5414904" cy="1862048"/>
          </a:xfrm>
          <a:prstGeom prst="rect">
            <a:avLst/>
          </a:prstGeom>
          <a:no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ist</a:t>
            </a:r>
            <a:endParaRPr lang="en-GB" sz="11500" b="1" dirty="0">
              <a:solidFill>
                <a:srgbClr val="5B9BD5">
                  <a:lumMod val="50000"/>
                </a:srgbClr>
              </a:solidFill>
              <a:latin typeface="Century Gothic" panose="020B0502020202020204" pitchFamily="34" charset="0"/>
            </a:endParaRPr>
          </a:p>
        </p:txBody>
      </p:sp>
      <p:sp>
        <p:nvSpPr>
          <p:cNvPr id="13" name="TextBox 12"/>
          <p:cNvSpPr txBox="1"/>
          <p:nvPr/>
        </p:nvSpPr>
        <p:spPr>
          <a:xfrm>
            <a:off x="3038170" y="5072786"/>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[is]</a:t>
            </a:r>
          </a:p>
        </p:txBody>
      </p:sp>
      <p:sp>
        <p:nvSpPr>
          <p:cNvPr id="14" name="Action Button: Help 13">
            <a:hlinkClick r:id="" action="ppaction://noaction" highlightClick="1"/>
          </p:cNvPr>
          <p:cNvSpPr/>
          <p:nvPr/>
        </p:nvSpPr>
        <p:spPr>
          <a:xfrm>
            <a:off x="2495652" y="222206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Action Button: Help 14">
            <a:hlinkClick r:id="" action="ppaction://noaction" highlightClick="1"/>
          </p:cNvPr>
          <p:cNvSpPr/>
          <p:nvPr/>
        </p:nvSpPr>
        <p:spPr>
          <a:xfrm>
            <a:off x="2495652" y="5105156"/>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EC100"/>
              </a:solidFill>
            </a:endParaRPr>
          </a:p>
        </p:txBody>
      </p:sp>
    </p:spTree>
    <p:extLst>
      <p:ext uri="{BB962C8B-B14F-4D97-AF65-F5344CB8AC3E}">
        <p14:creationId xmlns:p14="http://schemas.microsoft.com/office/powerpoint/2010/main" val="33509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subTnLst>
                                    <p:audio>
                                      <p:cMediaNode>
                                        <p:cTn display="0" masterRel="sameClick">
                                          <p:stCondLst>
                                            <p:cond evt="begin" delay="0">
                                              <p:tn val="20"/>
                                            </p:cond>
                                          </p:stCondLst>
                                          <p:endCondLst>
                                            <p:cond evt="onStopAudio" delay="0">
                                              <p:tgtEl>
                                                <p:sldTgt/>
                                              </p:tgtEl>
                                            </p:cond>
                                          </p:endCondLst>
                                        </p:cTn>
                                        <p:tgtEl>
                                          <p:sndTgt r:embed="rId3" name="SEIN_01_Short_Form.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D069-0807-8849-9B8F-36E34EC5A050}"/>
              </a:ext>
            </a:extLst>
          </p:cNvPr>
          <p:cNvSpPr>
            <a:spLocks noGrp="1"/>
          </p:cNvSpPr>
          <p:nvPr>
            <p:ph type="title"/>
          </p:nvPr>
        </p:nvSpPr>
        <p:spPr>
          <a:xfrm>
            <a:off x="487822" y="754319"/>
            <a:ext cx="10515600" cy="1325563"/>
          </a:xfrm>
        </p:spPr>
        <p:txBody>
          <a:bodyPr>
            <a:noAutofit/>
          </a:bodyPr>
          <a:lstStyle/>
          <a:p>
            <a:pPr lvl="0" algn="ctr">
              <a:lnSpc>
                <a:spcPct val="100000"/>
              </a:lnSpc>
              <a:spcBef>
                <a:spcPts val="0"/>
              </a:spcBef>
            </a:pPr>
            <a:r>
              <a:rPr lang="en-GB" sz="11500" b="1" dirty="0" err="1">
                <a:solidFill>
                  <a:srgbClr val="5B9BD5">
                    <a:lumMod val="50000"/>
                  </a:srgbClr>
                </a:solidFill>
                <a:ea typeface="+mn-ea"/>
                <a:cs typeface="+mn-cs"/>
              </a:rPr>
              <a:t>ist</a:t>
            </a:r>
            <a:endParaRPr lang="en-US" sz="11500" dirty="0"/>
          </a:p>
        </p:txBody>
      </p:sp>
      <p:sp>
        <p:nvSpPr>
          <p:cNvPr id="4" name="TextBox 3"/>
          <p:cNvSpPr txBox="1"/>
          <p:nvPr/>
        </p:nvSpPr>
        <p:spPr>
          <a:xfrm>
            <a:off x="3038170" y="2177384"/>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[is]</a:t>
            </a:r>
          </a:p>
        </p:txBody>
      </p:sp>
      <p:sp>
        <p:nvSpPr>
          <p:cNvPr id="5" name="TextBox 4"/>
          <p:cNvSpPr txBox="1"/>
          <p:nvPr/>
        </p:nvSpPr>
        <p:spPr>
          <a:xfrm>
            <a:off x="2149407" y="4141049"/>
            <a:ext cx="7960268" cy="1938992"/>
          </a:xfrm>
          <a:prstGeom prst="rect">
            <a:avLst/>
          </a:prstGeom>
          <a:solidFill>
            <a:schemeClr val="bg1"/>
          </a:solidFill>
        </p:spPr>
        <p:txBody>
          <a:bodyPr wrap="square" rtlCol="0">
            <a:spAutoFit/>
          </a:bodyPr>
          <a:lstStyle/>
          <a:p>
            <a:pPr algn="ctr"/>
            <a:r>
              <a:rPr lang="en-GB" sz="6000" dirty="0">
                <a:solidFill>
                  <a:srgbClr val="5B9BD5">
                    <a:lumMod val="50000"/>
                  </a:srgbClr>
                </a:solidFill>
                <a:latin typeface="Century Gothic" panose="020B0502020202020204" pitchFamily="34" charset="0"/>
              </a:rPr>
              <a:t>Hanna </a:t>
            </a:r>
            <a:r>
              <a:rPr lang="fr-FR" sz="6000" b="1" dirty="0" err="1">
                <a:solidFill>
                  <a:srgbClr val="EEC100"/>
                </a:solidFill>
                <a:latin typeface="Century Gothic" panose="020B0502020202020204" pitchFamily="34" charset="0"/>
                <a:cs typeface="Calibri" panose="020F0502020204030204" pitchFamily="34" charset="0"/>
              </a:rPr>
              <a:t>ist</a:t>
            </a:r>
            <a:r>
              <a:rPr lang="fr-FR" sz="6000" dirty="0">
                <a:solidFill>
                  <a:srgbClr val="EA5F00"/>
                </a:solidFill>
                <a:latin typeface="Century Gothic" panose="020B0502020202020204" pitchFamily="34" charset="0"/>
                <a:cs typeface="Calibri" panose="020F0502020204030204" pitchFamily="34" charset="0"/>
              </a:rPr>
              <a:t> </a:t>
            </a:r>
            <a:r>
              <a:rPr lang="en-GB" sz="6000" dirty="0">
                <a:solidFill>
                  <a:srgbClr val="5B9BD5">
                    <a:lumMod val="50000"/>
                  </a:srgbClr>
                </a:solidFill>
                <a:latin typeface="Century Gothic" panose="020B0502020202020204" pitchFamily="34" charset="0"/>
              </a:rPr>
              <a:t>intelligent.</a:t>
            </a:r>
          </a:p>
          <a:p>
            <a:pPr algn="ctr"/>
            <a:endParaRPr lang="fr-FR" sz="6000" dirty="0">
              <a:solidFill>
                <a:srgbClr val="EA5F00"/>
              </a:solidFill>
              <a:latin typeface="Century Gothic" panose="020B0502020202020204" pitchFamily="34" charset="0"/>
              <a:cs typeface="Calibri" panose="020F0502020204030204" pitchFamily="34" charset="0"/>
            </a:endParaRPr>
          </a:p>
        </p:txBody>
      </p:sp>
      <p:sp>
        <p:nvSpPr>
          <p:cNvPr id="7" name="TextBox 6"/>
          <p:cNvSpPr txBox="1"/>
          <p:nvPr/>
        </p:nvSpPr>
        <p:spPr>
          <a:xfrm>
            <a:off x="3038170" y="5141434"/>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[Hanna </a:t>
            </a:r>
            <a:r>
              <a:rPr lang="fr-FR" sz="3200" b="1" dirty="0" err="1">
                <a:solidFill>
                  <a:srgbClr val="EEC100"/>
                </a:solidFill>
                <a:latin typeface="Century Gothic" panose="020B0502020202020204" pitchFamily="34" charset="0"/>
                <a:cs typeface="Calibri" panose="020F0502020204030204" pitchFamily="34" charset="0"/>
              </a:rPr>
              <a:t>is</a:t>
            </a:r>
            <a:r>
              <a:rPr lang="fr-FR" sz="3200" b="1" dirty="0">
                <a:solidFill>
                  <a:srgbClr val="EEC100"/>
                </a:solidFill>
                <a:latin typeface="Century Gothic" panose="020B0502020202020204" pitchFamily="34" charset="0"/>
                <a:cs typeface="Calibri" panose="020F0502020204030204" pitchFamily="34" charset="0"/>
              </a:rPr>
              <a:t> </a:t>
            </a:r>
            <a:r>
              <a:rPr lang="en-GB" sz="3200" dirty="0">
                <a:solidFill>
                  <a:srgbClr val="5B9BD5">
                    <a:lumMod val="50000"/>
                  </a:srgbClr>
                </a:solidFill>
                <a:latin typeface="Century Gothic" panose="020B0502020202020204" pitchFamily="34" charset="0"/>
              </a:rPr>
              <a:t>intelligent.]</a:t>
            </a:r>
          </a:p>
        </p:txBody>
      </p:sp>
    </p:spTree>
    <p:extLst>
      <p:ext uri="{BB962C8B-B14F-4D97-AF65-F5344CB8AC3E}">
        <p14:creationId xmlns:p14="http://schemas.microsoft.com/office/powerpoint/2010/main" val="124182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3" name="01_SF_Sentenc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281CB-6089-D344-88CE-72A3E513E940}"/>
              </a:ext>
            </a:extLst>
          </p:cNvPr>
          <p:cNvSpPr>
            <a:spLocks noGrp="1"/>
          </p:cNvSpPr>
          <p:nvPr>
            <p:ph type="title"/>
          </p:nvPr>
        </p:nvSpPr>
        <p:spPr>
          <a:xfrm>
            <a:off x="487822" y="754319"/>
            <a:ext cx="10515600" cy="1325563"/>
          </a:xfrm>
        </p:spPr>
        <p:txBody>
          <a:bodyPr>
            <a:noAutofit/>
          </a:bodyPr>
          <a:lstStyle/>
          <a:p>
            <a:pPr lvl="0" algn="ctr">
              <a:lnSpc>
                <a:spcPct val="100000"/>
              </a:lnSpc>
              <a:spcBef>
                <a:spcPts val="0"/>
              </a:spcBef>
            </a:pPr>
            <a:r>
              <a:rPr lang="en-GB" sz="11500" b="1" dirty="0">
                <a:solidFill>
                  <a:srgbClr val="5B9BD5">
                    <a:lumMod val="50000"/>
                  </a:srgbClr>
                </a:solidFill>
                <a:ea typeface="+mn-ea"/>
                <a:cs typeface="+mn-cs"/>
              </a:rPr>
              <a:t>sein</a:t>
            </a:r>
            <a:endParaRPr lang="en-US" sz="11500" dirty="0"/>
          </a:p>
        </p:txBody>
      </p:sp>
      <p:sp>
        <p:nvSpPr>
          <p:cNvPr id="4" name="TextBox 3"/>
          <p:cNvSpPr txBox="1"/>
          <p:nvPr/>
        </p:nvSpPr>
        <p:spPr>
          <a:xfrm>
            <a:off x="3038170" y="2176662"/>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[to be | being]</a:t>
            </a:r>
          </a:p>
        </p:txBody>
      </p:sp>
      <p:sp>
        <p:nvSpPr>
          <p:cNvPr id="5" name="TextBox 4"/>
          <p:cNvSpPr txBox="1"/>
          <p:nvPr/>
        </p:nvSpPr>
        <p:spPr>
          <a:xfrm>
            <a:off x="-145278" y="4037385"/>
            <a:ext cx="12337278" cy="1015663"/>
          </a:xfrm>
          <a:prstGeom prst="rect">
            <a:avLst/>
          </a:prstGeom>
          <a:solidFill>
            <a:schemeClr val="bg1"/>
          </a:solidFill>
        </p:spPr>
        <p:txBody>
          <a:bodyPr wrap="square" rtlCol="0">
            <a:spAutoFit/>
          </a:bodyPr>
          <a:lstStyle/>
          <a:p>
            <a:pPr algn="ctr"/>
            <a:r>
              <a:rPr lang="en-GB" sz="6000" dirty="0">
                <a:solidFill>
                  <a:srgbClr val="5B9BD5">
                    <a:lumMod val="50000"/>
                  </a:srgbClr>
                </a:solidFill>
                <a:latin typeface="Century Gothic" panose="020B0502020202020204" pitchFamily="34" charset="0"/>
              </a:rPr>
              <a:t>Hanna </a:t>
            </a:r>
            <a:r>
              <a:rPr lang="en-GB" sz="6000" dirty="0" err="1">
                <a:solidFill>
                  <a:srgbClr val="5B9BD5">
                    <a:lumMod val="50000"/>
                  </a:srgbClr>
                </a:solidFill>
                <a:latin typeface="Century Gothic" panose="020B0502020202020204" pitchFamily="34" charset="0"/>
              </a:rPr>
              <a:t>kann</a:t>
            </a:r>
            <a:r>
              <a:rPr lang="en-GB" sz="6000" dirty="0">
                <a:solidFill>
                  <a:srgbClr val="5B9BD5">
                    <a:lumMod val="50000"/>
                  </a:srgbClr>
                </a:solidFill>
                <a:latin typeface="Century Gothic" panose="020B0502020202020204" pitchFamily="34" charset="0"/>
              </a:rPr>
              <a:t> intelligent</a:t>
            </a:r>
            <a:r>
              <a:rPr lang="en-GB" sz="6000" b="1" dirty="0">
                <a:solidFill>
                  <a:srgbClr val="5B9BD5">
                    <a:lumMod val="50000"/>
                  </a:srgbClr>
                </a:solidFill>
                <a:latin typeface="Century Gothic" panose="020B0502020202020204" pitchFamily="34" charset="0"/>
              </a:rPr>
              <a:t> </a:t>
            </a:r>
            <a:r>
              <a:rPr lang="fr-FR" sz="6000" b="1" dirty="0">
                <a:solidFill>
                  <a:srgbClr val="EEC100"/>
                </a:solidFill>
                <a:latin typeface="Century Gothic" panose="020B0502020202020204" pitchFamily="34" charset="0"/>
                <a:cs typeface="Calibri" panose="020F0502020204030204" pitchFamily="34" charset="0"/>
              </a:rPr>
              <a:t>sein</a:t>
            </a:r>
            <a:r>
              <a:rPr lang="en-GB" sz="6000" dirty="0">
                <a:solidFill>
                  <a:srgbClr val="5B9BD5">
                    <a:lumMod val="50000"/>
                  </a:srgbClr>
                </a:solidFill>
                <a:latin typeface="Century Gothic" panose="020B0502020202020204" pitchFamily="34" charset="0"/>
              </a:rPr>
              <a:t>.</a:t>
            </a:r>
          </a:p>
        </p:txBody>
      </p:sp>
      <p:sp>
        <p:nvSpPr>
          <p:cNvPr id="7" name="TextBox 6"/>
          <p:cNvSpPr txBox="1"/>
          <p:nvPr/>
        </p:nvSpPr>
        <p:spPr>
          <a:xfrm>
            <a:off x="2521009" y="5053048"/>
            <a:ext cx="5932065"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[Hanna can </a:t>
            </a:r>
            <a:r>
              <a:rPr lang="fr-FR" sz="3200" b="1" dirty="0" err="1">
                <a:solidFill>
                  <a:srgbClr val="EEC100"/>
                </a:solidFill>
                <a:latin typeface="Century Gothic" panose="020B0502020202020204" pitchFamily="34" charset="0"/>
                <a:cs typeface="Calibri" panose="020F0502020204030204" pitchFamily="34" charset="0"/>
              </a:rPr>
              <a:t>be</a:t>
            </a:r>
            <a:r>
              <a:rPr lang="en-GB" sz="3200" dirty="0">
                <a:solidFill>
                  <a:srgbClr val="5B9BD5">
                    <a:lumMod val="50000"/>
                  </a:srgbClr>
                </a:solidFill>
                <a:latin typeface="Century Gothic" panose="020B0502020202020204" pitchFamily="34" charset="0"/>
              </a:rPr>
              <a:t> intelligent.]</a:t>
            </a:r>
          </a:p>
        </p:txBody>
      </p:sp>
    </p:spTree>
    <p:extLst>
      <p:ext uri="{BB962C8B-B14F-4D97-AF65-F5344CB8AC3E}">
        <p14:creationId xmlns:p14="http://schemas.microsoft.com/office/powerpoint/2010/main" val="141023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3" name="01_Inf_Sentenc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A1301-6AF3-714F-BF2F-3DFA25A726B0}"/>
              </a:ext>
            </a:extLst>
          </p:cNvPr>
          <p:cNvSpPr>
            <a:spLocks noGrp="1"/>
          </p:cNvSpPr>
          <p:nvPr>
            <p:ph type="title"/>
          </p:nvPr>
        </p:nvSpPr>
        <p:spPr>
          <a:xfrm>
            <a:off x="487822" y="756358"/>
            <a:ext cx="10515600" cy="1325563"/>
          </a:xfrm>
        </p:spPr>
        <p:txBody>
          <a:bodyPr>
            <a:noAutofit/>
          </a:bodyPr>
          <a:lstStyle/>
          <a:p>
            <a:pPr lvl="0" algn="ctr">
              <a:lnSpc>
                <a:spcPct val="100000"/>
              </a:lnSpc>
              <a:spcBef>
                <a:spcPts val="0"/>
              </a:spcBef>
            </a:pPr>
            <a:r>
              <a:rPr lang="en-GB" sz="11500" b="1" dirty="0" err="1">
                <a:solidFill>
                  <a:srgbClr val="5B9BD5">
                    <a:lumMod val="50000"/>
                  </a:srgbClr>
                </a:solidFill>
                <a:ea typeface="+mn-ea"/>
                <a:cs typeface="+mn-cs"/>
              </a:rPr>
              <a:t>ist</a:t>
            </a:r>
            <a:endParaRPr lang="en-US" sz="11500" dirty="0"/>
          </a:p>
        </p:txBody>
      </p:sp>
      <p:sp>
        <p:nvSpPr>
          <p:cNvPr id="4" name="TextBox 3"/>
          <p:cNvSpPr txBox="1"/>
          <p:nvPr/>
        </p:nvSpPr>
        <p:spPr>
          <a:xfrm>
            <a:off x="3038170" y="2177384"/>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[is]</a:t>
            </a:r>
          </a:p>
        </p:txBody>
      </p:sp>
      <p:sp>
        <p:nvSpPr>
          <p:cNvPr id="5" name="Action Button: Help 4">
            <a:hlinkClick r:id="" action="ppaction://noaction" highlightClick="1"/>
          </p:cNvPr>
          <p:cNvSpPr/>
          <p:nvPr/>
        </p:nvSpPr>
        <p:spPr>
          <a:xfrm>
            <a:off x="2495652" y="222206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Action Button: Help 6">
            <a:hlinkClick r:id="" action="ppaction://noaction" highlightClick="1"/>
          </p:cNvPr>
          <p:cNvSpPr/>
          <p:nvPr/>
        </p:nvSpPr>
        <p:spPr>
          <a:xfrm>
            <a:off x="2495652" y="5058633"/>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a:off x="3038170" y="4039432"/>
            <a:ext cx="8779361" cy="1938992"/>
          </a:xfrm>
          <a:prstGeom prst="rect">
            <a:avLst/>
          </a:prstGeom>
          <a:solidFill>
            <a:schemeClr val="bg1"/>
          </a:solidFill>
        </p:spPr>
        <p:txBody>
          <a:bodyPr wrap="square" rtlCol="0">
            <a:spAutoFit/>
          </a:bodyPr>
          <a:lstStyle/>
          <a:p>
            <a:r>
              <a:rPr lang="en-GB" sz="6000" dirty="0">
                <a:solidFill>
                  <a:srgbClr val="5B9BD5">
                    <a:lumMod val="50000"/>
                  </a:srgbClr>
                </a:solidFill>
                <a:latin typeface="Century Gothic" panose="020B0502020202020204" pitchFamily="34" charset="0"/>
              </a:rPr>
              <a:t>Hanna ___ intelligent.</a:t>
            </a:r>
          </a:p>
          <a:p>
            <a:pPr algn="ctr"/>
            <a:endParaRPr lang="fr-FR" sz="6000" dirty="0">
              <a:solidFill>
                <a:srgbClr val="EA5F00"/>
              </a:solidFill>
              <a:latin typeface="Century Gothic" panose="020B0502020202020204" pitchFamily="34" charset="0"/>
              <a:cs typeface="Calibri" panose="020F0502020204030204" pitchFamily="34" charset="0"/>
            </a:endParaRPr>
          </a:p>
        </p:txBody>
      </p:sp>
      <p:sp>
        <p:nvSpPr>
          <p:cNvPr id="9" name="TextBox 8"/>
          <p:cNvSpPr txBox="1"/>
          <p:nvPr/>
        </p:nvSpPr>
        <p:spPr>
          <a:xfrm>
            <a:off x="4057073" y="5008928"/>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[Hanna </a:t>
            </a:r>
            <a:r>
              <a:rPr lang="fr-FR" sz="3200" b="1" dirty="0" err="1">
                <a:solidFill>
                  <a:srgbClr val="EEC100"/>
                </a:solidFill>
                <a:latin typeface="Century Gothic" panose="020B0502020202020204" pitchFamily="34" charset="0"/>
                <a:cs typeface="Calibri" panose="020F0502020204030204" pitchFamily="34" charset="0"/>
              </a:rPr>
              <a:t>is</a:t>
            </a:r>
            <a:r>
              <a:rPr lang="fr-FR" sz="3200" b="1" dirty="0">
                <a:solidFill>
                  <a:srgbClr val="EEC100"/>
                </a:solidFill>
                <a:latin typeface="Century Gothic" panose="020B0502020202020204" pitchFamily="34" charset="0"/>
                <a:cs typeface="Calibri" panose="020F0502020204030204" pitchFamily="34" charset="0"/>
              </a:rPr>
              <a:t> </a:t>
            </a:r>
            <a:r>
              <a:rPr lang="en-GB" sz="3200" dirty="0">
                <a:solidFill>
                  <a:srgbClr val="5B9BD5">
                    <a:lumMod val="50000"/>
                  </a:srgbClr>
                </a:solidFill>
                <a:latin typeface="Century Gothic" panose="020B0502020202020204" pitchFamily="34" charset="0"/>
              </a:rPr>
              <a:t>intelligent.]</a:t>
            </a:r>
          </a:p>
        </p:txBody>
      </p:sp>
      <p:sp>
        <p:nvSpPr>
          <p:cNvPr id="10" name="Rectangle 9"/>
          <p:cNvSpPr/>
          <p:nvPr/>
        </p:nvSpPr>
        <p:spPr>
          <a:xfrm>
            <a:off x="5982670" y="4042970"/>
            <a:ext cx="938077" cy="1015663"/>
          </a:xfrm>
          <a:prstGeom prst="rect">
            <a:avLst/>
          </a:prstGeom>
        </p:spPr>
        <p:txBody>
          <a:bodyPr wrap="none">
            <a:spAutoFit/>
          </a:bodyPr>
          <a:lstStyle/>
          <a:p>
            <a:r>
              <a:rPr lang="fr-FR" sz="6000" b="1" dirty="0" err="1">
                <a:solidFill>
                  <a:srgbClr val="EEC100"/>
                </a:solidFill>
                <a:latin typeface="Century Gothic" panose="020B0502020202020204" pitchFamily="34" charset="0"/>
                <a:cs typeface="Calibri" panose="020F0502020204030204" pitchFamily="34" charset="0"/>
              </a:rPr>
              <a:t>ist</a:t>
            </a:r>
            <a:endParaRPr lang="en-GB" sz="6000" dirty="0">
              <a:solidFill>
                <a:srgbClr val="EEC100"/>
              </a:solidFill>
            </a:endParaRPr>
          </a:p>
        </p:txBody>
      </p:sp>
    </p:spTree>
    <p:extLst>
      <p:ext uri="{BB962C8B-B14F-4D97-AF65-F5344CB8AC3E}">
        <p14:creationId xmlns:p14="http://schemas.microsoft.com/office/powerpoint/2010/main" val="44620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subTnLst>
                                    <p:audio>
                                      <p:cMediaNode>
                                        <p:cTn display="0" masterRel="sameClick">
                                          <p:stCondLst>
                                            <p:cond evt="begin" delay="0">
                                              <p:tn val="26"/>
                                            </p:cond>
                                          </p:stCondLst>
                                          <p:endCondLst>
                                            <p:cond evt="onStopAudio" delay="0">
                                              <p:tgtEl>
                                                <p:sldTgt/>
                                              </p:tgtEl>
                                            </p:cond>
                                          </p:endCondLst>
                                        </p:cTn>
                                        <p:tgtEl>
                                          <p:sndTgt r:embed="rId3" name="01_SF_Sentence_Gap.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4" name="01_SF_Senten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7" grpId="0" animBg="1"/>
      <p:bldP spid="8" grpId="0" animBg="1"/>
      <p:bldP spid="9"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81C5E-62FE-4E43-A89D-7C735DE48F38}"/>
              </a:ext>
            </a:extLst>
          </p:cNvPr>
          <p:cNvSpPr>
            <a:spLocks noGrp="1"/>
          </p:cNvSpPr>
          <p:nvPr>
            <p:ph type="title"/>
          </p:nvPr>
        </p:nvSpPr>
        <p:spPr>
          <a:xfrm>
            <a:off x="487822" y="714651"/>
            <a:ext cx="10515600" cy="1325563"/>
          </a:xfrm>
        </p:spPr>
        <p:txBody>
          <a:bodyPr>
            <a:noAutofit/>
          </a:bodyPr>
          <a:lstStyle/>
          <a:p>
            <a:pPr lvl="0" algn="ctr">
              <a:lnSpc>
                <a:spcPct val="100000"/>
              </a:lnSpc>
              <a:spcBef>
                <a:spcPts val="0"/>
              </a:spcBef>
            </a:pPr>
            <a:r>
              <a:rPr lang="en-GB" sz="11500" b="1" dirty="0">
                <a:solidFill>
                  <a:srgbClr val="5B9BD5">
                    <a:lumMod val="50000"/>
                  </a:srgbClr>
                </a:solidFill>
                <a:ea typeface="+mn-ea"/>
                <a:cs typeface="+mn-cs"/>
              </a:rPr>
              <a:t>sein</a:t>
            </a:r>
            <a:endParaRPr lang="en-US" sz="11500" dirty="0"/>
          </a:p>
        </p:txBody>
      </p:sp>
      <p:sp>
        <p:nvSpPr>
          <p:cNvPr id="4" name="TextBox 3"/>
          <p:cNvSpPr txBox="1"/>
          <p:nvPr/>
        </p:nvSpPr>
        <p:spPr>
          <a:xfrm>
            <a:off x="3038170" y="2176662"/>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[to be | being]</a:t>
            </a:r>
          </a:p>
        </p:txBody>
      </p:sp>
      <p:sp>
        <p:nvSpPr>
          <p:cNvPr id="5" name="TextBox 4"/>
          <p:cNvSpPr txBox="1"/>
          <p:nvPr/>
        </p:nvSpPr>
        <p:spPr>
          <a:xfrm>
            <a:off x="415597" y="4037383"/>
            <a:ext cx="12122070" cy="1015663"/>
          </a:xfrm>
          <a:prstGeom prst="rect">
            <a:avLst/>
          </a:prstGeom>
          <a:solidFill>
            <a:schemeClr val="bg1"/>
          </a:solidFill>
        </p:spPr>
        <p:txBody>
          <a:bodyPr wrap="square" rtlCol="0">
            <a:spAutoFit/>
          </a:bodyPr>
          <a:lstStyle/>
          <a:p>
            <a:pPr algn="ctr"/>
            <a:r>
              <a:rPr lang="en-GB" sz="5800" dirty="0">
                <a:solidFill>
                  <a:srgbClr val="5B9BD5">
                    <a:lumMod val="50000"/>
                  </a:srgbClr>
                </a:solidFill>
                <a:latin typeface="Century Gothic" panose="020B0502020202020204" pitchFamily="34" charset="0"/>
              </a:rPr>
              <a:t>Hanna </a:t>
            </a:r>
            <a:r>
              <a:rPr lang="en-GB" sz="5800" dirty="0" err="1">
                <a:solidFill>
                  <a:srgbClr val="5B9BD5">
                    <a:lumMod val="50000"/>
                  </a:srgbClr>
                </a:solidFill>
                <a:latin typeface="Century Gothic" panose="020B0502020202020204" pitchFamily="34" charset="0"/>
              </a:rPr>
              <a:t>kann</a:t>
            </a:r>
            <a:r>
              <a:rPr lang="en-GB" sz="5800" dirty="0">
                <a:solidFill>
                  <a:srgbClr val="5B9BD5">
                    <a:lumMod val="50000"/>
                  </a:srgbClr>
                </a:solidFill>
                <a:latin typeface="Century Gothic" panose="020B0502020202020204" pitchFamily="34" charset="0"/>
              </a:rPr>
              <a:t> intelligent</a:t>
            </a:r>
            <a:r>
              <a:rPr lang="en-GB" sz="5800" b="1" dirty="0">
                <a:solidFill>
                  <a:srgbClr val="5B9BD5">
                    <a:lumMod val="50000"/>
                  </a:srgbClr>
                </a:solidFill>
                <a:latin typeface="Century Gothic" panose="020B0502020202020204" pitchFamily="34" charset="0"/>
              </a:rPr>
              <a:t> ____</a:t>
            </a:r>
            <a:r>
              <a:rPr lang="en-GB" sz="5800" dirty="0">
                <a:solidFill>
                  <a:srgbClr val="5B9BD5">
                    <a:lumMod val="50000"/>
                  </a:srgbClr>
                </a:solidFill>
                <a:latin typeface="Century Gothic" panose="020B0502020202020204" pitchFamily="34" charset="0"/>
              </a:rPr>
              <a:t>.</a:t>
            </a:r>
          </a:p>
        </p:txBody>
      </p:sp>
      <p:sp>
        <p:nvSpPr>
          <p:cNvPr id="7" name="TextBox 6"/>
          <p:cNvSpPr txBox="1"/>
          <p:nvPr/>
        </p:nvSpPr>
        <p:spPr>
          <a:xfrm>
            <a:off x="3038169" y="5053048"/>
            <a:ext cx="5914241"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[Hanna can </a:t>
            </a:r>
            <a:r>
              <a:rPr lang="fr-FR" sz="3200" b="1" dirty="0" err="1">
                <a:solidFill>
                  <a:srgbClr val="EEC100"/>
                </a:solidFill>
                <a:latin typeface="Century Gothic" panose="020B0502020202020204" pitchFamily="34" charset="0"/>
                <a:cs typeface="Calibri" panose="020F0502020204030204" pitchFamily="34" charset="0"/>
              </a:rPr>
              <a:t>be</a:t>
            </a:r>
            <a:r>
              <a:rPr lang="en-GB" sz="3200" dirty="0">
                <a:solidFill>
                  <a:srgbClr val="5B9BD5">
                    <a:lumMod val="50000"/>
                  </a:srgbClr>
                </a:solidFill>
                <a:latin typeface="Century Gothic" panose="020B0502020202020204" pitchFamily="34" charset="0"/>
              </a:rPr>
              <a:t> intelligent.]</a:t>
            </a:r>
          </a:p>
        </p:txBody>
      </p:sp>
      <p:sp>
        <p:nvSpPr>
          <p:cNvPr id="8" name="Action Button: Help 7">
            <a:hlinkClick r:id="" action="ppaction://noaction" highlightClick="1"/>
          </p:cNvPr>
          <p:cNvSpPr/>
          <p:nvPr/>
        </p:nvSpPr>
        <p:spPr>
          <a:xfrm>
            <a:off x="2495652" y="222206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Action Button: Help 8">
            <a:hlinkClick r:id="" action="ppaction://noaction" highlightClick="1"/>
          </p:cNvPr>
          <p:cNvSpPr/>
          <p:nvPr/>
        </p:nvSpPr>
        <p:spPr>
          <a:xfrm>
            <a:off x="2495652" y="515980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a:extLst>
              <a:ext uri="{FF2B5EF4-FFF2-40B4-BE49-F238E27FC236}">
                <a16:creationId xmlns:a16="http://schemas.microsoft.com/office/drawing/2014/main" id="{3095B070-9F18-1047-AD42-62F8B79E04A2}"/>
              </a:ext>
            </a:extLst>
          </p:cNvPr>
          <p:cNvSpPr/>
          <p:nvPr/>
        </p:nvSpPr>
        <p:spPr>
          <a:xfrm>
            <a:off x="9664854" y="4037381"/>
            <a:ext cx="1661032" cy="1015663"/>
          </a:xfrm>
          <a:prstGeom prst="rect">
            <a:avLst/>
          </a:prstGeom>
        </p:spPr>
        <p:txBody>
          <a:bodyPr wrap="none">
            <a:spAutoFit/>
          </a:bodyPr>
          <a:lstStyle/>
          <a:p>
            <a:r>
              <a:rPr lang="fr-FR" sz="6000" b="1" dirty="0">
                <a:solidFill>
                  <a:srgbClr val="EEC100"/>
                </a:solidFill>
                <a:latin typeface="Century Gothic" panose="020B0502020202020204" pitchFamily="34" charset="0"/>
                <a:cs typeface="Calibri" panose="020F0502020204030204" pitchFamily="34" charset="0"/>
              </a:rPr>
              <a:t>sein</a:t>
            </a:r>
            <a:endParaRPr lang="en-GB" sz="6000" dirty="0">
              <a:solidFill>
                <a:srgbClr val="EEC100"/>
              </a:solidFill>
            </a:endParaRPr>
          </a:p>
        </p:txBody>
      </p:sp>
    </p:spTree>
    <p:extLst>
      <p:ext uri="{BB962C8B-B14F-4D97-AF65-F5344CB8AC3E}">
        <p14:creationId xmlns:p14="http://schemas.microsoft.com/office/powerpoint/2010/main" val="9760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subTnLst>
                                    <p:audio>
                                      <p:cMediaNode>
                                        <p:cTn display="0" masterRel="sameClick">
                                          <p:stCondLst>
                                            <p:cond evt="begin" delay="0">
                                              <p:tn val="26"/>
                                            </p:cond>
                                          </p:stCondLst>
                                          <p:endCondLst>
                                            <p:cond evt="onStopAudio" delay="0">
                                              <p:tgtEl>
                                                <p:sldTgt/>
                                              </p:tgtEl>
                                            </p:cond>
                                          </p:endCondLst>
                                        </p:cTn>
                                        <p:tgtEl>
                                          <p:sndTgt r:embed="rId3" name="01_Inf_Sentence_Gap.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4" name="01_Inf_Senten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7" grpId="0" animBg="1"/>
      <p:bldP spid="8" grpId="0" animBg="1"/>
      <p:bldP spid="9" grpId="0" animBg="1"/>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EF34C3-9ED6-A941-8E79-1951981F88B6}"/>
              </a:ext>
            </a:extLst>
          </p:cNvPr>
          <p:cNvSpPr>
            <a:spLocks noGrp="1"/>
          </p:cNvSpPr>
          <p:nvPr>
            <p:ph type="title"/>
          </p:nvPr>
        </p:nvSpPr>
        <p:spPr>
          <a:xfrm>
            <a:off x="4832494" y="284032"/>
            <a:ext cx="3566046" cy="797974"/>
          </a:xfrm>
        </p:spPr>
        <p:txBody>
          <a:bodyPr/>
          <a:lstStyle/>
          <a:p>
            <a:pPr lvl="0" algn="ctr">
              <a:lnSpc>
                <a:spcPct val="100000"/>
              </a:lnSpc>
              <a:spcBef>
                <a:spcPts val="0"/>
              </a:spcBef>
            </a:pPr>
            <a:r>
              <a:rPr lang="en-GB" sz="3200" b="1" dirty="0">
                <a:solidFill>
                  <a:srgbClr val="1F4E79"/>
                </a:solidFill>
                <a:ea typeface="+mn-ea"/>
                <a:cs typeface="+mn-cs"/>
              </a:rPr>
              <a:t>Was </a:t>
            </a:r>
            <a:r>
              <a:rPr lang="en-GB" sz="3200" b="1" dirty="0" err="1">
                <a:solidFill>
                  <a:srgbClr val="1F4E79"/>
                </a:solidFill>
                <a:ea typeface="+mn-ea"/>
                <a:cs typeface="+mn-cs"/>
              </a:rPr>
              <a:t>denkst</a:t>
            </a:r>
            <a:r>
              <a:rPr lang="en-GB" sz="3200" b="1" dirty="0">
                <a:solidFill>
                  <a:srgbClr val="1F4E79"/>
                </a:solidFill>
                <a:ea typeface="+mn-ea"/>
                <a:cs typeface="+mn-cs"/>
              </a:rPr>
              <a:t> du?</a:t>
            </a:r>
            <a:endParaRPr lang="en-US" dirty="0"/>
          </a:p>
        </p:txBody>
      </p:sp>
      <p:pic>
        <p:nvPicPr>
          <p:cNvPr id="17" name="Picture 16">
            <a:extLst>
              <a:ext uri="{FF2B5EF4-FFF2-40B4-BE49-F238E27FC236}">
                <a16:creationId xmlns:a16="http://schemas.microsoft.com/office/drawing/2014/main" id="{BC7A434B-09FE-584B-8B7B-BE1D27CD46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730" y="404038"/>
            <a:ext cx="3867619" cy="5492669"/>
          </a:xfrm>
          <a:prstGeom prst="rect">
            <a:avLst/>
          </a:prstGeom>
        </p:spPr>
      </p:pic>
      <p:sp>
        <p:nvSpPr>
          <p:cNvPr id="18" name="Rectangle 17">
            <a:extLst>
              <a:ext uri="{FF2B5EF4-FFF2-40B4-BE49-F238E27FC236}">
                <a16:creationId xmlns:a16="http://schemas.microsoft.com/office/drawing/2014/main" id="{890C7C92-EADB-3948-A8E7-7A89A3B11411}"/>
              </a:ext>
            </a:extLst>
          </p:cNvPr>
          <p:cNvSpPr/>
          <p:nvPr/>
        </p:nvSpPr>
        <p:spPr>
          <a:xfrm>
            <a:off x="4961859" y="1010392"/>
            <a:ext cx="6585099" cy="3242041"/>
          </a:xfrm>
          <a:prstGeom prst="rect">
            <a:avLst/>
          </a:prstGeom>
        </p:spPr>
        <p:txBody>
          <a:bodyPr wrap="square">
            <a:spAutoFit/>
          </a:bodyPr>
          <a:lstStyle/>
          <a:p>
            <a:pPr>
              <a:lnSpc>
                <a:spcPct val="150000"/>
              </a:lnSpc>
            </a:pPr>
            <a:r>
              <a:rPr lang="en-GB" sz="2800" dirty="0">
                <a:solidFill>
                  <a:srgbClr val="1F4E79"/>
                </a:solidFill>
                <a:latin typeface="Century Gothic" panose="020B0502020202020204" pitchFamily="34" charset="0"/>
              </a:rPr>
              <a:t>1. I have seen this word before.</a:t>
            </a:r>
          </a:p>
          <a:p>
            <a:pPr>
              <a:lnSpc>
                <a:spcPct val="150000"/>
              </a:lnSpc>
            </a:pPr>
            <a:r>
              <a:rPr lang="en-GB" sz="2800" dirty="0">
                <a:solidFill>
                  <a:srgbClr val="1F4E79"/>
                </a:solidFill>
                <a:latin typeface="Century Gothic" panose="020B0502020202020204" pitchFamily="34" charset="0"/>
              </a:rPr>
              <a:t>2. I know what the word means.</a:t>
            </a:r>
          </a:p>
          <a:p>
            <a:pPr>
              <a:lnSpc>
                <a:spcPct val="150000"/>
              </a:lnSpc>
            </a:pPr>
            <a:r>
              <a:rPr lang="en-GB" sz="2800" dirty="0">
                <a:solidFill>
                  <a:srgbClr val="1F4E79"/>
                </a:solidFill>
                <a:latin typeface="Century Gothic" panose="020B0502020202020204" pitchFamily="34" charset="0"/>
              </a:rPr>
              <a:t>3. I can read the word aloud.</a:t>
            </a:r>
          </a:p>
          <a:p>
            <a:pPr>
              <a:lnSpc>
                <a:spcPct val="150000"/>
              </a:lnSpc>
            </a:pPr>
            <a:r>
              <a:rPr lang="en-GB" sz="2800" dirty="0">
                <a:solidFill>
                  <a:srgbClr val="1F4E79"/>
                </a:solidFill>
                <a:latin typeface="Century Gothic" panose="020B0502020202020204" pitchFamily="34" charset="0"/>
              </a:rPr>
              <a:t>4. I can spell the word correctly.</a:t>
            </a:r>
          </a:p>
          <a:p>
            <a:pPr>
              <a:lnSpc>
                <a:spcPct val="150000"/>
              </a:lnSpc>
            </a:pPr>
            <a:r>
              <a:rPr lang="en-GB" sz="2800" dirty="0">
                <a:solidFill>
                  <a:srgbClr val="1F4E79"/>
                </a:solidFill>
                <a:latin typeface="Century Gothic" panose="020B0502020202020204" pitchFamily="34" charset="0"/>
              </a:rPr>
              <a:t>5. I can use the word in a sentence.</a:t>
            </a:r>
          </a:p>
        </p:txBody>
      </p:sp>
      <p:pic>
        <p:nvPicPr>
          <p:cNvPr id="5" name="Picture 4">
            <a:extLst>
              <a:ext uri="{FF2B5EF4-FFF2-40B4-BE49-F238E27FC236}">
                <a16:creationId xmlns:a16="http://schemas.microsoft.com/office/drawing/2014/main" id="{30E75E5A-1818-4045-A74F-B81BC96F6F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491" y="92821"/>
            <a:ext cx="1142934" cy="1180397"/>
          </a:xfrm>
          <a:prstGeom prst="rect">
            <a:avLst/>
          </a:prstGeom>
        </p:spPr>
      </p:pic>
      <p:sp>
        <p:nvSpPr>
          <p:cNvPr id="2" name="Rounded Rectangular Callout 1"/>
          <p:cNvSpPr/>
          <p:nvPr/>
        </p:nvSpPr>
        <p:spPr>
          <a:xfrm>
            <a:off x="4976625" y="4252433"/>
            <a:ext cx="6585099" cy="1669774"/>
          </a:xfrm>
          <a:prstGeom prst="wedgeRoundRectCallout">
            <a:avLst/>
          </a:prstGeom>
          <a:solidFill>
            <a:srgbClr val="FBF0D5"/>
          </a:solidFill>
          <a:ln w="57150">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1F4E79"/>
                </a:solidFill>
                <a:latin typeface="Century Gothic" panose="020B0502020202020204" pitchFamily="34" charset="0"/>
              </a:rPr>
              <a:t>6. For nouns, I know the gender and the correct word for ‘the’</a:t>
            </a:r>
          </a:p>
        </p:txBody>
      </p:sp>
    </p:spTree>
    <p:extLst>
      <p:ext uri="{BB962C8B-B14F-4D97-AF65-F5344CB8AC3E}">
        <p14:creationId xmlns:p14="http://schemas.microsoft.com/office/powerpoint/2010/main" val="265535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FF03D73-BFB7-B84B-A569-5EF1F7AB3E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2" name="Title 1">
            <a:extLst>
              <a:ext uri="{FF2B5EF4-FFF2-40B4-BE49-F238E27FC236}">
                <a16:creationId xmlns:a16="http://schemas.microsoft.com/office/drawing/2014/main" id="{F2E69FA8-8C65-A14B-A8A7-7D3A38993D42}"/>
              </a:ext>
            </a:extLst>
          </p:cNvPr>
          <p:cNvSpPr>
            <a:spLocks noGrp="1"/>
          </p:cNvSpPr>
          <p:nvPr>
            <p:ph type="title"/>
          </p:nvPr>
        </p:nvSpPr>
        <p:spPr>
          <a:xfrm>
            <a:off x="141770" y="-43787"/>
            <a:ext cx="10515600" cy="1325563"/>
          </a:xfrm>
        </p:spPr>
        <p:txBody>
          <a:bodyPr/>
          <a:lstStyle/>
          <a:p>
            <a:pPr lvl="0">
              <a:lnSpc>
                <a:spcPct val="100000"/>
              </a:lnSpc>
              <a:spcBef>
                <a:spcPts val="0"/>
              </a:spcBef>
            </a:pPr>
            <a:r>
              <a:rPr lang="en-GB" sz="3600" b="1" dirty="0" err="1">
                <a:solidFill>
                  <a:prstClr val="white"/>
                </a:solidFill>
                <a:ea typeface="+mn-ea"/>
                <a:cs typeface="+mn-cs"/>
              </a:rPr>
              <a:t>Vokabeln</a:t>
            </a:r>
            <a:r>
              <a:rPr lang="en-GB" sz="3600" b="1" dirty="0">
                <a:solidFill>
                  <a:prstClr val="white"/>
                </a:solidFill>
                <a:ea typeface="+mn-ea"/>
                <a:cs typeface="+mn-cs"/>
              </a:rPr>
              <a:t> </a:t>
            </a:r>
            <a:endParaRPr lang="en-US" dirty="0"/>
          </a:p>
        </p:txBody>
      </p:sp>
      <p:graphicFrame>
        <p:nvGraphicFramePr>
          <p:cNvPr id="5" name="Table 4">
            <a:extLst>
              <a:ext uri="{FF2B5EF4-FFF2-40B4-BE49-F238E27FC236}">
                <a16:creationId xmlns:a16="http://schemas.microsoft.com/office/drawing/2014/main" id="{152D7DE1-9BAC-EA45-8D10-CF7197524DAC}"/>
              </a:ext>
            </a:extLst>
          </p:cNvPr>
          <p:cNvGraphicFramePr>
            <a:graphicFrameLocks noGrp="1"/>
          </p:cNvGraphicFramePr>
          <p:nvPr>
            <p:extLst/>
          </p:nvPr>
        </p:nvGraphicFramePr>
        <p:xfrm>
          <a:off x="141770" y="1399561"/>
          <a:ext cx="11908460" cy="4852385"/>
        </p:xfrm>
        <a:graphic>
          <a:graphicData uri="http://schemas.openxmlformats.org/drawingml/2006/table">
            <a:tbl>
              <a:tblPr firstRow="1" bandRow="1">
                <a:tableStyleId>{5940675A-B579-460E-94D1-54222C63F5DA}</a:tableStyleId>
              </a:tblPr>
              <a:tblGrid>
                <a:gridCol w="2381692">
                  <a:extLst>
                    <a:ext uri="{9D8B030D-6E8A-4147-A177-3AD203B41FA5}">
                      <a16:colId xmlns:a16="http://schemas.microsoft.com/office/drawing/2014/main" val="3990930876"/>
                    </a:ext>
                  </a:extLst>
                </a:gridCol>
                <a:gridCol w="2381692">
                  <a:extLst>
                    <a:ext uri="{9D8B030D-6E8A-4147-A177-3AD203B41FA5}">
                      <a16:colId xmlns:a16="http://schemas.microsoft.com/office/drawing/2014/main" val="3739585370"/>
                    </a:ext>
                  </a:extLst>
                </a:gridCol>
                <a:gridCol w="2381692">
                  <a:extLst>
                    <a:ext uri="{9D8B030D-6E8A-4147-A177-3AD203B41FA5}">
                      <a16:colId xmlns:a16="http://schemas.microsoft.com/office/drawing/2014/main" val="3314447289"/>
                    </a:ext>
                  </a:extLst>
                </a:gridCol>
                <a:gridCol w="2381692">
                  <a:extLst>
                    <a:ext uri="{9D8B030D-6E8A-4147-A177-3AD203B41FA5}">
                      <a16:colId xmlns:a16="http://schemas.microsoft.com/office/drawing/2014/main" val="1708040204"/>
                    </a:ext>
                  </a:extLst>
                </a:gridCol>
                <a:gridCol w="2381692">
                  <a:extLst>
                    <a:ext uri="{9D8B030D-6E8A-4147-A177-3AD203B41FA5}">
                      <a16:colId xmlns:a16="http://schemas.microsoft.com/office/drawing/2014/main" val="3602557529"/>
                    </a:ext>
                  </a:extLst>
                </a:gridCol>
              </a:tblGrid>
              <a:tr h="970477">
                <a:tc>
                  <a:txBody>
                    <a:bodyPr/>
                    <a:lstStyle/>
                    <a:p>
                      <a:pPr algn="ctr"/>
                      <a:r>
                        <a:rPr lang="en-US" sz="2800" b="1" dirty="0">
                          <a:solidFill>
                            <a:srgbClr val="1F4E79"/>
                          </a:solidFill>
                          <a:latin typeface="Century Gothic" panose="020B0502020202020204" pitchFamily="34" charset="0"/>
                        </a:rPr>
                        <a:t>sein</a:t>
                      </a:r>
                    </a:p>
                  </a:txBody>
                  <a:tcPr anchor="ctr"/>
                </a:tc>
                <a:tc>
                  <a:txBody>
                    <a:bodyPr/>
                    <a:lstStyle/>
                    <a:p>
                      <a:pPr algn="ctr"/>
                      <a:r>
                        <a:rPr lang="en-US" sz="2800" b="1" dirty="0">
                          <a:solidFill>
                            <a:srgbClr val="1F4E79"/>
                          </a:solidFill>
                          <a:latin typeface="Century Gothic" panose="020B0502020202020204" pitchFamily="34" charset="0"/>
                        </a:rPr>
                        <a:t>die </a:t>
                      </a:r>
                      <a:r>
                        <a:rPr lang="en-US" sz="2800" b="1" dirty="0" err="1">
                          <a:solidFill>
                            <a:srgbClr val="1F4E79"/>
                          </a:solidFill>
                          <a:latin typeface="Century Gothic" panose="020B0502020202020204" pitchFamily="34" charset="0"/>
                        </a:rPr>
                        <a:t>Flasche</a:t>
                      </a:r>
                      <a:endParaRPr lang="en-US" sz="2800" b="1" dirty="0">
                        <a:solidFill>
                          <a:srgbClr val="1F4E79"/>
                        </a:solidFill>
                        <a:latin typeface="Century Gothic" panose="020B0502020202020204" pitchFamily="34" charset="0"/>
                      </a:endParaRPr>
                    </a:p>
                  </a:txBody>
                  <a:tcPr anchor="ctr"/>
                </a:tc>
                <a:tc>
                  <a:txBody>
                    <a:bodyPr/>
                    <a:lstStyle/>
                    <a:p>
                      <a:pPr algn="ctr"/>
                      <a:r>
                        <a:rPr lang="en-US" sz="2800" b="1" dirty="0" err="1">
                          <a:solidFill>
                            <a:srgbClr val="1F4E79"/>
                          </a:solidFill>
                          <a:latin typeface="Century Gothic" panose="020B0502020202020204" pitchFamily="34" charset="0"/>
                        </a:rPr>
                        <a:t>sagen</a:t>
                      </a:r>
                      <a:endParaRPr lang="en-US" sz="2800" b="1" dirty="0">
                        <a:solidFill>
                          <a:srgbClr val="1F4E79"/>
                        </a:solidFill>
                        <a:latin typeface="Century Gothic" panose="020B0502020202020204" pitchFamily="34" charset="0"/>
                      </a:endParaRPr>
                    </a:p>
                  </a:txBody>
                  <a:tcPr anchor="ctr"/>
                </a:tc>
                <a:tc>
                  <a:txBody>
                    <a:bodyPr/>
                    <a:lstStyle/>
                    <a:p>
                      <a:pPr algn="ctr"/>
                      <a:r>
                        <a:rPr lang="en-US" sz="2800" b="1" dirty="0">
                          <a:solidFill>
                            <a:srgbClr val="1F4E79"/>
                          </a:solidFill>
                          <a:latin typeface="Century Gothic" panose="020B0502020202020204" pitchFamily="34" charset="0"/>
                        </a:rPr>
                        <a:t>das </a:t>
                      </a:r>
                      <a:r>
                        <a:rPr lang="en-US" sz="2800" b="1" dirty="0" err="1">
                          <a:solidFill>
                            <a:srgbClr val="1F4E79"/>
                          </a:solidFill>
                          <a:latin typeface="Century Gothic" panose="020B0502020202020204" pitchFamily="34" charset="0"/>
                        </a:rPr>
                        <a:t>Paar</a:t>
                      </a:r>
                      <a:endParaRPr lang="en-US" sz="2800" b="1" dirty="0">
                        <a:solidFill>
                          <a:srgbClr val="1F4E79"/>
                        </a:solidFill>
                        <a:latin typeface="Century Gothic" panose="020B0502020202020204" pitchFamily="34" charset="0"/>
                      </a:endParaRPr>
                    </a:p>
                  </a:txBody>
                  <a:tcPr anchor="ctr"/>
                </a:tc>
                <a:tc>
                  <a:txBody>
                    <a:bodyPr/>
                    <a:lstStyle/>
                    <a:p>
                      <a:pPr algn="ctr"/>
                      <a:r>
                        <a:rPr lang="en-US" sz="2800" b="1" dirty="0" err="1">
                          <a:solidFill>
                            <a:srgbClr val="1F4E79"/>
                          </a:solidFill>
                          <a:latin typeface="Century Gothic" panose="020B0502020202020204" pitchFamily="34" charset="0"/>
                        </a:rPr>
                        <a:t>nicht</a:t>
                      </a:r>
                      <a:endParaRPr lang="en-US" sz="2800" b="1" dirty="0">
                        <a:solidFill>
                          <a:srgbClr val="1F4E79"/>
                        </a:solidFill>
                        <a:latin typeface="Century Gothic" panose="020B0502020202020204" pitchFamily="34" charset="0"/>
                      </a:endParaRPr>
                    </a:p>
                  </a:txBody>
                  <a:tcPr anchor="ctr"/>
                </a:tc>
                <a:extLst>
                  <a:ext uri="{0D108BD9-81ED-4DB2-BD59-A6C34878D82A}">
                    <a16:rowId xmlns:a16="http://schemas.microsoft.com/office/drawing/2014/main" val="1678267229"/>
                  </a:ext>
                </a:extLst>
              </a:tr>
              <a:tr h="970477">
                <a:tc>
                  <a:txBody>
                    <a:bodyPr/>
                    <a:lstStyle/>
                    <a:p>
                      <a:pPr algn="ctr"/>
                      <a:r>
                        <a:rPr lang="en-US" sz="2800" b="1" dirty="0">
                          <a:solidFill>
                            <a:srgbClr val="1F4E79"/>
                          </a:solidFill>
                          <a:latin typeface="Century Gothic" panose="020B0502020202020204" pitchFamily="34" charset="0"/>
                        </a:rPr>
                        <a:t>das Fenster</a:t>
                      </a:r>
                    </a:p>
                  </a:txBody>
                  <a:tcPr anchor="ctr"/>
                </a:tc>
                <a:tc>
                  <a:txBody>
                    <a:bodyPr/>
                    <a:lstStyle/>
                    <a:p>
                      <a:pPr algn="ctr"/>
                      <a:r>
                        <a:rPr lang="en-US" sz="2800" b="1" dirty="0">
                          <a:solidFill>
                            <a:srgbClr val="1F4E79"/>
                          </a:solidFill>
                          <a:latin typeface="Century Gothic" panose="020B0502020202020204" pitchFamily="34" charset="0"/>
                        </a:rPr>
                        <a:t>wo?</a:t>
                      </a:r>
                    </a:p>
                  </a:txBody>
                  <a:tcPr anchor="ctr"/>
                </a:tc>
                <a:tc>
                  <a:txBody>
                    <a:bodyPr/>
                    <a:lstStyle/>
                    <a:p>
                      <a:pPr algn="ctr"/>
                      <a:r>
                        <a:rPr lang="en-US" sz="2800" b="1" dirty="0">
                          <a:solidFill>
                            <a:srgbClr val="1F4E79"/>
                          </a:solidFill>
                          <a:latin typeface="Century Gothic" panose="020B0502020202020204" pitchFamily="34" charset="0"/>
                        </a:rPr>
                        <a:t>was?</a:t>
                      </a:r>
                    </a:p>
                  </a:txBody>
                  <a:tcPr anchor="ctr"/>
                </a:tc>
                <a:tc>
                  <a:txBody>
                    <a:bodyPr/>
                    <a:lstStyle/>
                    <a:p>
                      <a:pPr algn="ctr"/>
                      <a:r>
                        <a:rPr lang="en-US" sz="2800" b="1" dirty="0">
                          <a:solidFill>
                            <a:srgbClr val="1F4E79"/>
                          </a:solidFill>
                          <a:latin typeface="Century Gothic" panose="020B0502020202020204" pitchFamily="34" charset="0"/>
                        </a:rPr>
                        <a:t>die </a:t>
                      </a:r>
                      <a:r>
                        <a:rPr lang="en-US" sz="2800" b="1" dirty="0" err="1">
                          <a:solidFill>
                            <a:srgbClr val="1F4E79"/>
                          </a:solidFill>
                          <a:latin typeface="Century Gothic" panose="020B0502020202020204" pitchFamily="34" charset="0"/>
                        </a:rPr>
                        <a:t>Klasse</a:t>
                      </a:r>
                      <a:endParaRPr lang="en-US" sz="2800" b="1" dirty="0">
                        <a:solidFill>
                          <a:srgbClr val="1F4E79"/>
                        </a:solidFill>
                        <a:latin typeface="Century Gothic" panose="020B0502020202020204" pitchFamily="34" charset="0"/>
                      </a:endParaRPr>
                    </a:p>
                  </a:txBody>
                  <a:tcPr anchor="ctr"/>
                </a:tc>
                <a:tc>
                  <a:txBody>
                    <a:bodyPr/>
                    <a:lstStyle/>
                    <a:p>
                      <a:pPr algn="ctr"/>
                      <a:r>
                        <a:rPr lang="en-US" sz="2800" b="1" dirty="0" err="1">
                          <a:solidFill>
                            <a:srgbClr val="1F4E79"/>
                          </a:solidFill>
                          <a:latin typeface="Century Gothic" panose="020B0502020202020204" pitchFamily="34" charset="0"/>
                        </a:rPr>
                        <a:t>oder</a:t>
                      </a:r>
                      <a:endParaRPr lang="en-US" sz="2800" b="1" dirty="0">
                        <a:solidFill>
                          <a:srgbClr val="1F4E79"/>
                        </a:solidFill>
                        <a:latin typeface="Century Gothic" panose="020B0502020202020204" pitchFamily="34" charset="0"/>
                      </a:endParaRPr>
                    </a:p>
                  </a:txBody>
                  <a:tcPr anchor="ctr"/>
                </a:tc>
                <a:extLst>
                  <a:ext uri="{0D108BD9-81ED-4DB2-BD59-A6C34878D82A}">
                    <a16:rowId xmlns:a16="http://schemas.microsoft.com/office/drawing/2014/main" val="3513666339"/>
                  </a:ext>
                </a:extLst>
              </a:tr>
              <a:tr h="970477">
                <a:tc>
                  <a:txBody>
                    <a:bodyPr/>
                    <a:lstStyle/>
                    <a:p>
                      <a:pPr algn="ctr"/>
                      <a:r>
                        <a:rPr lang="en-US" sz="2800" b="1" dirty="0">
                          <a:solidFill>
                            <a:srgbClr val="1F4E79"/>
                          </a:solidFill>
                          <a:latin typeface="Century Gothic" panose="020B0502020202020204" pitchFamily="34" charset="0"/>
                        </a:rPr>
                        <a:t>das Heft</a:t>
                      </a:r>
                    </a:p>
                  </a:txBody>
                  <a:tcPr anchor="ctr"/>
                </a:tc>
                <a:tc>
                  <a:txBody>
                    <a:bodyPr/>
                    <a:lstStyle/>
                    <a:p>
                      <a:pPr algn="ctr"/>
                      <a:r>
                        <a:rPr lang="en-US" sz="2800" b="1" dirty="0" err="1">
                          <a:solidFill>
                            <a:srgbClr val="1F4E79"/>
                          </a:solidFill>
                          <a:latin typeface="Century Gothic" panose="020B0502020202020204" pitchFamily="34" charset="0"/>
                        </a:rPr>
                        <a:t>hier</a:t>
                      </a:r>
                      <a:endParaRPr lang="en-US" sz="2800" b="1" dirty="0">
                        <a:solidFill>
                          <a:srgbClr val="1F4E79"/>
                        </a:solidFill>
                        <a:latin typeface="Century Gothic" panose="020B0502020202020204" pitchFamily="34" charset="0"/>
                      </a:endParaRPr>
                    </a:p>
                  </a:txBody>
                  <a:tcPr anchor="ctr"/>
                </a:tc>
                <a:tc>
                  <a:txBody>
                    <a:bodyPr/>
                    <a:lstStyle/>
                    <a:p>
                      <a:pPr algn="ctr"/>
                      <a:r>
                        <a:rPr lang="en-US" sz="2800" b="1" dirty="0" err="1">
                          <a:solidFill>
                            <a:srgbClr val="1F4E79"/>
                          </a:solidFill>
                          <a:latin typeface="Century Gothic" panose="020B0502020202020204" pitchFamily="34" charset="0"/>
                        </a:rPr>
                        <a:t>sagt</a:t>
                      </a:r>
                      <a:endParaRPr lang="en-US" sz="2800" b="1" dirty="0">
                        <a:solidFill>
                          <a:srgbClr val="1F4E79"/>
                        </a:solidFill>
                        <a:latin typeface="Century Gothic" panose="020B0502020202020204" pitchFamily="34" charset="0"/>
                      </a:endParaRPr>
                    </a:p>
                  </a:txBody>
                  <a:tcPr anchor="ctr"/>
                </a:tc>
                <a:tc>
                  <a:txBody>
                    <a:bodyPr/>
                    <a:lstStyle/>
                    <a:p>
                      <a:pPr algn="ctr"/>
                      <a:r>
                        <a:rPr lang="en-US" sz="2800" b="1" dirty="0" err="1">
                          <a:solidFill>
                            <a:srgbClr val="1F4E79"/>
                          </a:solidFill>
                          <a:latin typeface="Century Gothic" panose="020B0502020202020204" pitchFamily="34" charset="0"/>
                        </a:rPr>
                        <a:t>richtig</a:t>
                      </a:r>
                      <a:endParaRPr lang="en-US" sz="2800" b="1" dirty="0">
                        <a:solidFill>
                          <a:srgbClr val="1F4E79"/>
                        </a:solidFill>
                        <a:latin typeface="Century Gothic" panose="020B0502020202020204" pitchFamily="34" charset="0"/>
                      </a:endParaRPr>
                    </a:p>
                  </a:txBody>
                  <a:tcPr anchor="ctr"/>
                </a:tc>
                <a:tc>
                  <a:txBody>
                    <a:bodyPr/>
                    <a:lstStyle/>
                    <a:p>
                      <a:pPr algn="ctr"/>
                      <a:r>
                        <a:rPr lang="en-US" sz="2800" b="1" dirty="0">
                          <a:solidFill>
                            <a:srgbClr val="1F4E79"/>
                          </a:solidFill>
                          <a:latin typeface="Century Gothic" panose="020B0502020202020204" pitchFamily="34" charset="0"/>
                        </a:rPr>
                        <a:t>ja</a:t>
                      </a:r>
                    </a:p>
                  </a:txBody>
                  <a:tcPr anchor="ctr"/>
                </a:tc>
                <a:extLst>
                  <a:ext uri="{0D108BD9-81ED-4DB2-BD59-A6C34878D82A}">
                    <a16:rowId xmlns:a16="http://schemas.microsoft.com/office/drawing/2014/main" val="2472451065"/>
                  </a:ext>
                </a:extLst>
              </a:tr>
              <a:tr h="970477">
                <a:tc>
                  <a:txBody>
                    <a:bodyPr/>
                    <a:lstStyle/>
                    <a:p>
                      <a:pPr algn="ctr"/>
                      <a:r>
                        <a:rPr lang="en-US" sz="2800" b="1" dirty="0">
                          <a:solidFill>
                            <a:srgbClr val="1F4E79"/>
                          </a:solidFill>
                          <a:latin typeface="Century Gothic" panose="020B0502020202020204" pitchFamily="34" charset="0"/>
                        </a:rPr>
                        <a:t>der Tisch</a:t>
                      </a:r>
                    </a:p>
                  </a:txBody>
                  <a:tcPr anchor="ctr"/>
                </a:tc>
                <a:tc>
                  <a:txBody>
                    <a:bodyPr/>
                    <a:lstStyle/>
                    <a:p>
                      <a:pPr algn="ctr"/>
                      <a:r>
                        <a:rPr lang="en-US" sz="2800" b="1" dirty="0">
                          <a:solidFill>
                            <a:srgbClr val="1F4E79"/>
                          </a:solidFill>
                          <a:latin typeface="Century Gothic" panose="020B0502020202020204" pitchFamily="34" charset="0"/>
                        </a:rPr>
                        <a:t>da</a:t>
                      </a:r>
                    </a:p>
                  </a:txBody>
                  <a:tcPr anchor="ctr"/>
                </a:tc>
                <a:tc>
                  <a:txBody>
                    <a:bodyPr/>
                    <a:lstStyle/>
                    <a:p>
                      <a:pPr algn="ctr"/>
                      <a:r>
                        <a:rPr lang="en-US" sz="2800" b="1" dirty="0">
                          <a:solidFill>
                            <a:srgbClr val="1F4E79"/>
                          </a:solidFill>
                          <a:latin typeface="Century Gothic" panose="020B0502020202020204" pitchFamily="34" charset="0"/>
                        </a:rPr>
                        <a:t>der Tag</a:t>
                      </a:r>
                    </a:p>
                  </a:txBody>
                  <a:tcPr anchor="ctr"/>
                </a:tc>
                <a:tc>
                  <a:txBody>
                    <a:bodyPr/>
                    <a:lstStyle/>
                    <a:p>
                      <a:pPr algn="ctr"/>
                      <a:r>
                        <a:rPr lang="en-US" sz="2800" b="1" dirty="0" err="1">
                          <a:solidFill>
                            <a:srgbClr val="1F4E79"/>
                          </a:solidFill>
                          <a:latin typeface="Century Gothic" panose="020B0502020202020204" pitchFamily="34" charset="0"/>
                        </a:rPr>
                        <a:t>falsch</a:t>
                      </a:r>
                      <a:endParaRPr lang="en-US" sz="2800" b="1" dirty="0">
                        <a:solidFill>
                          <a:srgbClr val="1F4E79"/>
                        </a:solidFill>
                        <a:latin typeface="Century Gothic" panose="020B0502020202020204" pitchFamily="34" charset="0"/>
                      </a:endParaRPr>
                    </a:p>
                  </a:txBody>
                  <a:tcPr anchor="ctr"/>
                </a:tc>
                <a:tc>
                  <a:txBody>
                    <a:bodyPr/>
                    <a:lstStyle/>
                    <a:p>
                      <a:pPr algn="ctr"/>
                      <a:r>
                        <a:rPr lang="en-US" sz="2800" b="1" dirty="0" err="1">
                          <a:solidFill>
                            <a:srgbClr val="1F4E79"/>
                          </a:solidFill>
                          <a:latin typeface="Century Gothic" panose="020B0502020202020204" pitchFamily="34" charset="0"/>
                        </a:rPr>
                        <a:t>nein</a:t>
                      </a:r>
                      <a:endParaRPr lang="en-US" sz="2800" b="1" dirty="0">
                        <a:solidFill>
                          <a:srgbClr val="1F4E79"/>
                        </a:solidFill>
                        <a:latin typeface="Century Gothic" panose="020B0502020202020204" pitchFamily="34" charset="0"/>
                      </a:endParaRPr>
                    </a:p>
                  </a:txBody>
                  <a:tcPr anchor="ctr"/>
                </a:tc>
                <a:extLst>
                  <a:ext uri="{0D108BD9-81ED-4DB2-BD59-A6C34878D82A}">
                    <a16:rowId xmlns:a16="http://schemas.microsoft.com/office/drawing/2014/main" val="3042342876"/>
                  </a:ext>
                </a:extLst>
              </a:tr>
              <a:tr h="970477">
                <a:tc>
                  <a:txBody>
                    <a:bodyPr/>
                    <a:lstStyle/>
                    <a:p>
                      <a:pPr algn="ctr"/>
                      <a:r>
                        <a:rPr lang="en-US" sz="2800" b="1" dirty="0" err="1">
                          <a:solidFill>
                            <a:srgbClr val="1F4E79"/>
                          </a:solidFill>
                          <a:latin typeface="Century Gothic" panose="020B0502020202020204" pitchFamily="34" charset="0"/>
                        </a:rPr>
                        <a:t>dier</a:t>
                      </a:r>
                      <a:r>
                        <a:rPr lang="en-US" sz="2800" b="1" dirty="0">
                          <a:solidFill>
                            <a:srgbClr val="1F4E79"/>
                          </a:solidFill>
                          <a:latin typeface="Century Gothic" panose="020B0502020202020204" pitchFamily="34" charset="0"/>
                        </a:rPr>
                        <a:t> Tafel</a:t>
                      </a:r>
                    </a:p>
                  </a:txBody>
                  <a:tcPr anchor="ctr"/>
                </a:tc>
                <a:tc>
                  <a:txBody>
                    <a:bodyPr/>
                    <a:lstStyle/>
                    <a:p>
                      <a:pPr algn="ctr"/>
                      <a:r>
                        <a:rPr lang="en-US" sz="2800" b="1" dirty="0">
                          <a:solidFill>
                            <a:srgbClr val="1F4E79"/>
                          </a:solidFill>
                          <a:latin typeface="Century Gothic" panose="020B0502020202020204" pitchFamily="34" charset="0"/>
                        </a:rPr>
                        <a:t>der, die, das</a:t>
                      </a:r>
                    </a:p>
                  </a:txBody>
                  <a:tcPr anchor="ctr"/>
                </a:tc>
                <a:tc>
                  <a:txBody>
                    <a:bodyPr/>
                    <a:lstStyle/>
                    <a:p>
                      <a:pPr algn="ctr"/>
                      <a:r>
                        <a:rPr lang="en-US" sz="2800" b="1" dirty="0">
                          <a:solidFill>
                            <a:srgbClr val="1F4E79"/>
                          </a:solidFill>
                          <a:latin typeface="Century Gothic" panose="020B0502020202020204" pitchFamily="34" charset="0"/>
                        </a:rPr>
                        <a:t>der Mann</a:t>
                      </a:r>
                    </a:p>
                  </a:txBody>
                  <a:tcPr anchor="ctr"/>
                </a:tc>
                <a:tc>
                  <a:txBody>
                    <a:bodyPr/>
                    <a:lstStyle/>
                    <a:p>
                      <a:pPr algn="ctr"/>
                      <a:r>
                        <a:rPr lang="en-US" sz="2800" b="1" dirty="0" err="1">
                          <a:solidFill>
                            <a:srgbClr val="1F4E79"/>
                          </a:solidFill>
                          <a:latin typeface="Century Gothic" panose="020B0502020202020204" pitchFamily="34" charset="0"/>
                        </a:rPr>
                        <a:t>ist</a:t>
                      </a:r>
                      <a:endParaRPr lang="en-US" sz="2800" b="1" dirty="0">
                        <a:solidFill>
                          <a:srgbClr val="1F4E79"/>
                        </a:solidFill>
                        <a:latin typeface="Century Gothic" panose="020B0502020202020204" pitchFamily="34" charset="0"/>
                      </a:endParaRPr>
                    </a:p>
                  </a:txBody>
                  <a:tcPr anchor="ctr"/>
                </a:tc>
                <a:tc>
                  <a:txBody>
                    <a:bodyPr/>
                    <a:lstStyle/>
                    <a:p>
                      <a:pPr algn="ctr"/>
                      <a:endParaRPr lang="en-US" sz="2800" b="1" dirty="0">
                        <a:solidFill>
                          <a:srgbClr val="1F4E79"/>
                        </a:solidFill>
                        <a:latin typeface="Century Gothic" panose="020B0502020202020204" pitchFamily="34" charset="0"/>
                      </a:endParaRPr>
                    </a:p>
                  </a:txBody>
                  <a:tcPr anchor="ctr"/>
                </a:tc>
                <a:extLst>
                  <a:ext uri="{0D108BD9-81ED-4DB2-BD59-A6C34878D82A}">
                    <a16:rowId xmlns:a16="http://schemas.microsoft.com/office/drawing/2014/main" val="431756936"/>
                  </a:ext>
                </a:extLst>
              </a:tr>
            </a:tbl>
          </a:graphicData>
        </a:graphic>
      </p:graphicFrame>
    </p:spTree>
    <p:extLst>
      <p:ext uri="{BB962C8B-B14F-4D97-AF65-F5344CB8AC3E}">
        <p14:creationId xmlns:p14="http://schemas.microsoft.com/office/powerpoint/2010/main" val="2065580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3864-290E-B446-9072-DD02A0291351}"/>
              </a:ext>
            </a:extLst>
          </p:cNvPr>
          <p:cNvSpPr>
            <a:spLocks noGrp="1"/>
          </p:cNvSpPr>
          <p:nvPr>
            <p:ph type="title"/>
          </p:nvPr>
        </p:nvSpPr>
        <p:spPr>
          <a:xfrm>
            <a:off x="487822" y="716657"/>
            <a:ext cx="10515600" cy="1325563"/>
          </a:xfrm>
        </p:spPr>
        <p:txBody>
          <a:bodyPr>
            <a:noAutofit/>
          </a:bodyPr>
          <a:lstStyle/>
          <a:p>
            <a:pPr lvl="0" algn="ctr">
              <a:lnSpc>
                <a:spcPct val="100000"/>
              </a:lnSpc>
              <a:spcBef>
                <a:spcPts val="0"/>
              </a:spcBef>
            </a:pPr>
            <a:r>
              <a:rPr lang="en-GB" sz="11500" b="1" dirty="0" err="1">
                <a:solidFill>
                  <a:srgbClr val="5B9BD5">
                    <a:lumMod val="50000"/>
                  </a:srgbClr>
                </a:solidFill>
                <a:ea typeface="+mn-ea"/>
                <a:cs typeface="+mn-cs"/>
              </a:rPr>
              <a:t>sagen</a:t>
            </a:r>
            <a:endParaRPr lang="en-US" sz="11500" dirty="0"/>
          </a:p>
        </p:txBody>
      </p:sp>
      <p:sp>
        <p:nvSpPr>
          <p:cNvPr id="11" name="TextBox 10"/>
          <p:cNvSpPr txBox="1"/>
          <p:nvPr/>
        </p:nvSpPr>
        <p:spPr>
          <a:xfrm>
            <a:off x="3038170" y="2303035"/>
            <a:ext cx="6207430"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[to say /tell | saying / telling]</a:t>
            </a:r>
          </a:p>
        </p:txBody>
      </p:sp>
      <p:sp>
        <p:nvSpPr>
          <p:cNvPr id="12" name="TextBox 11"/>
          <p:cNvSpPr txBox="1"/>
          <p:nvPr/>
        </p:nvSpPr>
        <p:spPr>
          <a:xfrm>
            <a:off x="3038170" y="2647125"/>
            <a:ext cx="5414904" cy="1862048"/>
          </a:xfrm>
          <a:prstGeom prst="rect">
            <a:avLst/>
          </a:prstGeom>
          <a:noFill/>
        </p:spPr>
        <p:txBody>
          <a:bodyPr wrap="square" rtlCol="0">
            <a:spAutoFit/>
          </a:bodyPr>
          <a:lstStyle/>
          <a:p>
            <a:pPr algn="ctr"/>
            <a:r>
              <a:rPr lang="en-GB" sz="11500" b="1" dirty="0" err="1">
                <a:solidFill>
                  <a:srgbClr val="5B9BD5">
                    <a:lumMod val="50000"/>
                  </a:srgbClr>
                </a:solidFill>
                <a:latin typeface="Century Gothic" panose="020B0502020202020204" pitchFamily="34" charset="0"/>
              </a:rPr>
              <a:t>sagt</a:t>
            </a:r>
            <a:endParaRPr lang="en-GB" sz="11500" b="1" dirty="0">
              <a:solidFill>
                <a:srgbClr val="5B9BD5">
                  <a:lumMod val="50000"/>
                </a:srgbClr>
              </a:solidFill>
              <a:latin typeface="Century Gothic" panose="020B0502020202020204" pitchFamily="34" charset="0"/>
            </a:endParaRPr>
          </a:p>
        </p:txBody>
      </p:sp>
      <p:sp>
        <p:nvSpPr>
          <p:cNvPr id="13" name="TextBox 12"/>
          <p:cNvSpPr txBox="1"/>
          <p:nvPr/>
        </p:nvSpPr>
        <p:spPr>
          <a:xfrm>
            <a:off x="3038170" y="4495978"/>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[tells /says]</a:t>
            </a:r>
          </a:p>
        </p:txBody>
      </p:sp>
      <p:sp>
        <p:nvSpPr>
          <p:cNvPr id="14" name="Action Button: Help 13">
            <a:hlinkClick r:id="" action="ppaction://noaction" highlightClick="1"/>
          </p:cNvPr>
          <p:cNvSpPr/>
          <p:nvPr/>
        </p:nvSpPr>
        <p:spPr>
          <a:xfrm>
            <a:off x="2495652" y="2358622"/>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 name="Action Button: Help 14">
            <a:hlinkClick r:id="" action="ppaction://noaction" highlightClick="1"/>
          </p:cNvPr>
          <p:cNvSpPr/>
          <p:nvPr/>
        </p:nvSpPr>
        <p:spPr>
          <a:xfrm>
            <a:off x="2495652" y="4569162"/>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EEC100"/>
              </a:solidFill>
            </a:endParaRPr>
          </a:p>
        </p:txBody>
      </p:sp>
    </p:spTree>
    <p:extLst>
      <p:ext uri="{BB962C8B-B14F-4D97-AF65-F5344CB8AC3E}">
        <p14:creationId xmlns:p14="http://schemas.microsoft.com/office/powerpoint/2010/main" val="114672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subTnLst>
                                    <p:audio>
                                      <p:cMediaNode>
                                        <p:cTn display="0" masterRel="sameClick">
                                          <p:stCondLst>
                                            <p:cond evt="begin" delay="0">
                                              <p:tn val="20"/>
                                            </p:cond>
                                          </p:stCondLst>
                                          <p:endCondLst>
                                            <p:cond evt="onStopAudio" delay="0">
                                              <p:tgtEl>
                                                <p:sldTgt/>
                                              </p:tgtEl>
                                            </p:cond>
                                          </p:endCondLst>
                                        </p:cTn>
                                        <p:tgtEl>
                                          <p:sndTgt r:embed="rId3" name="SAGT_05_Short_Form.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503F5-DA5B-BD41-B3A1-AD4B8C317443}"/>
              </a:ext>
            </a:extLst>
          </p:cNvPr>
          <p:cNvSpPr>
            <a:spLocks noGrp="1"/>
          </p:cNvSpPr>
          <p:nvPr>
            <p:ph type="title"/>
          </p:nvPr>
        </p:nvSpPr>
        <p:spPr>
          <a:xfrm>
            <a:off x="3716489" y="425702"/>
            <a:ext cx="4058265" cy="1922423"/>
          </a:xfrm>
        </p:spPr>
        <p:txBody>
          <a:bodyPr>
            <a:noAutofit/>
          </a:bodyPr>
          <a:lstStyle/>
          <a:p>
            <a:pPr lvl="0" algn="ctr">
              <a:lnSpc>
                <a:spcPct val="100000"/>
              </a:lnSpc>
              <a:spcBef>
                <a:spcPts val="0"/>
              </a:spcBef>
            </a:pPr>
            <a:r>
              <a:rPr lang="en-GB" sz="11500" b="1" dirty="0" err="1">
                <a:solidFill>
                  <a:srgbClr val="1F4E79"/>
                </a:solidFill>
                <a:ea typeface="+mn-ea"/>
                <a:cs typeface="+mn-cs"/>
              </a:rPr>
              <a:t>sagt</a:t>
            </a:r>
            <a:endParaRPr lang="en-US" sz="11500" dirty="0"/>
          </a:p>
        </p:txBody>
      </p:sp>
      <p:sp>
        <p:nvSpPr>
          <p:cNvPr id="4" name="TextBox 3"/>
          <p:cNvSpPr txBox="1"/>
          <p:nvPr/>
        </p:nvSpPr>
        <p:spPr>
          <a:xfrm>
            <a:off x="3038170" y="2365496"/>
            <a:ext cx="5414904" cy="584775"/>
          </a:xfrm>
          <a:prstGeom prst="rect">
            <a:avLst/>
          </a:prstGeom>
          <a:noFill/>
        </p:spPr>
        <p:txBody>
          <a:bodyPr wrap="square" rtlCol="0">
            <a:spAutoFit/>
          </a:bodyPr>
          <a:lstStyle/>
          <a:p>
            <a:pPr algn="ctr"/>
            <a:r>
              <a:rPr lang="en-GB" sz="3200" dirty="0">
                <a:solidFill>
                  <a:srgbClr val="5B9BD5">
                    <a:lumMod val="50000"/>
                  </a:srgbClr>
                </a:solidFill>
                <a:latin typeface="Century Gothic" panose="020B0502020202020204" pitchFamily="34" charset="0"/>
              </a:rPr>
              <a:t>[says / tells]</a:t>
            </a:r>
          </a:p>
        </p:txBody>
      </p:sp>
      <p:sp>
        <p:nvSpPr>
          <p:cNvPr id="5" name="TextBox 4"/>
          <p:cNvSpPr txBox="1"/>
          <p:nvPr/>
        </p:nvSpPr>
        <p:spPr>
          <a:xfrm>
            <a:off x="2149407" y="3350789"/>
            <a:ext cx="8851102" cy="1938992"/>
          </a:xfrm>
          <a:prstGeom prst="rect">
            <a:avLst/>
          </a:prstGeom>
          <a:solidFill>
            <a:schemeClr val="bg1"/>
          </a:solidFill>
        </p:spPr>
        <p:txBody>
          <a:bodyPr wrap="square" rtlCol="0">
            <a:spAutoFit/>
          </a:bodyPr>
          <a:lstStyle/>
          <a:p>
            <a:pPr algn="ctr"/>
            <a:r>
              <a:rPr lang="en-GB" sz="6000" dirty="0">
                <a:solidFill>
                  <a:srgbClr val="5B9BD5">
                    <a:lumMod val="50000"/>
                  </a:srgbClr>
                </a:solidFill>
                <a:latin typeface="Century Gothic" panose="020B0502020202020204" pitchFamily="34" charset="0"/>
              </a:rPr>
              <a:t>Der Mann </a:t>
            </a:r>
            <a:r>
              <a:rPr lang="fr-FR" sz="6000" b="1" dirty="0" err="1">
                <a:solidFill>
                  <a:srgbClr val="EEC100"/>
                </a:solidFill>
                <a:latin typeface="Century Gothic" panose="020B0502020202020204" pitchFamily="34" charset="0"/>
                <a:cs typeface="Calibri" panose="020F0502020204030204" pitchFamily="34" charset="0"/>
              </a:rPr>
              <a:t>sagt</a:t>
            </a:r>
            <a:r>
              <a:rPr lang="fr-FR" sz="6000" b="1" dirty="0">
                <a:solidFill>
                  <a:srgbClr val="EEC100"/>
                </a:solidFill>
                <a:latin typeface="Century Gothic" panose="020B0502020202020204" pitchFamily="34" charset="0"/>
                <a:cs typeface="Calibri" panose="020F0502020204030204" pitchFamily="34" charset="0"/>
              </a:rPr>
              <a:t> </a:t>
            </a:r>
            <a:r>
              <a:rPr lang="en-GB" sz="6000" dirty="0" err="1">
                <a:solidFill>
                  <a:srgbClr val="5B9BD5">
                    <a:lumMod val="50000"/>
                  </a:srgbClr>
                </a:solidFill>
                <a:latin typeface="Century Gothic" panose="020B0502020202020204" pitchFamily="34" charset="0"/>
              </a:rPr>
              <a:t>nichts</a:t>
            </a:r>
            <a:r>
              <a:rPr lang="fr-FR" sz="6000" dirty="0">
                <a:solidFill>
                  <a:srgbClr val="1F4E79"/>
                </a:solidFill>
                <a:latin typeface="Century Gothic" panose="020B0502020202020204" pitchFamily="34" charset="0"/>
                <a:cs typeface="Calibri" panose="020F0502020204030204" pitchFamily="34" charset="0"/>
              </a:rPr>
              <a:t>.</a:t>
            </a:r>
            <a:endParaRPr lang="en-GB" sz="6000" dirty="0">
              <a:solidFill>
                <a:srgbClr val="1F4E79"/>
              </a:solidFill>
              <a:latin typeface="Century Gothic" panose="020B0502020202020204" pitchFamily="34" charset="0"/>
            </a:endParaRPr>
          </a:p>
          <a:p>
            <a:pPr algn="ctr"/>
            <a:endParaRPr lang="fr-FR" sz="6000" dirty="0">
              <a:solidFill>
                <a:srgbClr val="EA5F00"/>
              </a:solidFill>
              <a:latin typeface="Century Gothic" panose="020B0502020202020204" pitchFamily="34" charset="0"/>
              <a:cs typeface="Calibri" panose="020F0502020204030204" pitchFamily="34" charset="0"/>
            </a:endParaRPr>
          </a:p>
        </p:txBody>
      </p:sp>
      <p:sp>
        <p:nvSpPr>
          <p:cNvPr id="7" name="TextBox 6"/>
          <p:cNvSpPr txBox="1"/>
          <p:nvPr/>
        </p:nvSpPr>
        <p:spPr>
          <a:xfrm>
            <a:off x="4420402" y="4320285"/>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[The man </a:t>
            </a:r>
            <a:r>
              <a:rPr lang="fr-FR" sz="3200" b="1" dirty="0" err="1">
                <a:solidFill>
                  <a:srgbClr val="EEC100"/>
                </a:solidFill>
                <a:latin typeface="Century Gothic" panose="020B0502020202020204" pitchFamily="34" charset="0"/>
                <a:cs typeface="Calibri" panose="020F0502020204030204" pitchFamily="34" charset="0"/>
              </a:rPr>
              <a:t>says</a:t>
            </a:r>
            <a:r>
              <a:rPr lang="fr-FR" sz="3200" b="1" dirty="0">
                <a:solidFill>
                  <a:srgbClr val="EEC100"/>
                </a:solidFill>
                <a:latin typeface="Century Gothic" panose="020B0502020202020204" pitchFamily="34" charset="0"/>
                <a:cs typeface="Calibri" panose="020F0502020204030204" pitchFamily="34" charset="0"/>
              </a:rPr>
              <a:t> </a:t>
            </a:r>
            <a:r>
              <a:rPr lang="fr-FR" sz="3200" dirty="0" err="1">
                <a:solidFill>
                  <a:srgbClr val="1F4E79"/>
                </a:solidFill>
                <a:latin typeface="Century Gothic" panose="020B0502020202020204" pitchFamily="34" charset="0"/>
                <a:cs typeface="Calibri" panose="020F0502020204030204" pitchFamily="34" charset="0"/>
              </a:rPr>
              <a:t>nothing</a:t>
            </a:r>
            <a:r>
              <a:rPr lang="en-GB" sz="3200" dirty="0">
                <a:solidFill>
                  <a:srgbClr val="5B9BD5">
                    <a:lumMod val="50000"/>
                  </a:srgbClr>
                </a:solidFill>
                <a:latin typeface="Century Gothic" panose="020B0502020202020204" pitchFamily="34" charset="0"/>
              </a:rPr>
              <a:t>.]</a:t>
            </a:r>
          </a:p>
        </p:txBody>
      </p:sp>
    </p:spTree>
    <p:extLst>
      <p:ext uri="{BB962C8B-B14F-4D97-AF65-F5344CB8AC3E}">
        <p14:creationId xmlns:p14="http://schemas.microsoft.com/office/powerpoint/2010/main" val="1891518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C00F-D6E7-3B4A-B6EC-73F8B3DFFCE6}"/>
              </a:ext>
            </a:extLst>
          </p:cNvPr>
          <p:cNvSpPr>
            <a:spLocks noGrp="1"/>
          </p:cNvSpPr>
          <p:nvPr>
            <p:ph type="title"/>
          </p:nvPr>
        </p:nvSpPr>
        <p:spPr>
          <a:xfrm>
            <a:off x="3222419" y="333405"/>
            <a:ext cx="5046406" cy="2167392"/>
          </a:xfrm>
        </p:spPr>
        <p:txBody>
          <a:bodyPr>
            <a:noAutofit/>
          </a:bodyPr>
          <a:lstStyle/>
          <a:p>
            <a:pPr lvl="0" algn="ctr">
              <a:lnSpc>
                <a:spcPct val="100000"/>
              </a:lnSpc>
              <a:spcBef>
                <a:spcPts val="0"/>
              </a:spcBef>
            </a:pPr>
            <a:r>
              <a:rPr lang="en-GB" sz="11500" b="1" dirty="0" err="1">
                <a:solidFill>
                  <a:srgbClr val="5B9BD5">
                    <a:lumMod val="50000"/>
                  </a:srgbClr>
                </a:solidFill>
                <a:ea typeface="+mn-ea"/>
                <a:cs typeface="+mn-cs"/>
              </a:rPr>
              <a:t>sagen</a:t>
            </a:r>
            <a:endParaRPr lang="en-US" sz="11500" dirty="0"/>
          </a:p>
        </p:txBody>
      </p:sp>
      <p:sp>
        <p:nvSpPr>
          <p:cNvPr id="4" name="TextBox 3"/>
          <p:cNvSpPr txBox="1"/>
          <p:nvPr/>
        </p:nvSpPr>
        <p:spPr>
          <a:xfrm>
            <a:off x="3038170" y="2348125"/>
            <a:ext cx="6115660"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[to tell / say | telling / saying]</a:t>
            </a:r>
          </a:p>
        </p:txBody>
      </p:sp>
      <p:sp>
        <p:nvSpPr>
          <p:cNvPr id="5" name="TextBox 4"/>
          <p:cNvSpPr txBox="1"/>
          <p:nvPr/>
        </p:nvSpPr>
        <p:spPr>
          <a:xfrm>
            <a:off x="125656" y="4002044"/>
            <a:ext cx="11947282" cy="1015663"/>
          </a:xfrm>
          <a:prstGeom prst="rect">
            <a:avLst/>
          </a:prstGeom>
          <a:solidFill>
            <a:schemeClr val="bg1"/>
          </a:solidFill>
        </p:spPr>
        <p:txBody>
          <a:bodyPr wrap="square" rtlCol="0">
            <a:spAutoFit/>
          </a:bodyPr>
          <a:lstStyle/>
          <a:p>
            <a:pPr algn="ctr"/>
            <a:r>
              <a:rPr lang="en-GB" sz="6000" dirty="0">
                <a:solidFill>
                  <a:srgbClr val="5B9BD5">
                    <a:lumMod val="50000"/>
                  </a:srgbClr>
                </a:solidFill>
                <a:latin typeface="Century Gothic" panose="020B0502020202020204" pitchFamily="34" charset="0"/>
              </a:rPr>
              <a:t>Der Mann </a:t>
            </a:r>
            <a:r>
              <a:rPr lang="en-GB" sz="6000" dirty="0" err="1">
                <a:solidFill>
                  <a:srgbClr val="5B9BD5">
                    <a:lumMod val="50000"/>
                  </a:srgbClr>
                </a:solidFill>
                <a:latin typeface="Century Gothic" panose="020B0502020202020204" pitchFamily="34" charset="0"/>
              </a:rPr>
              <a:t>kann</a:t>
            </a:r>
            <a:r>
              <a:rPr lang="en-GB" sz="6000" dirty="0">
                <a:solidFill>
                  <a:srgbClr val="5B9BD5">
                    <a:lumMod val="50000"/>
                  </a:srgbClr>
                </a:solidFill>
                <a:latin typeface="Century Gothic" panose="020B0502020202020204" pitchFamily="34" charset="0"/>
              </a:rPr>
              <a:t> </a:t>
            </a:r>
            <a:r>
              <a:rPr lang="en-GB" sz="6000" dirty="0" err="1">
                <a:solidFill>
                  <a:srgbClr val="5B9BD5">
                    <a:lumMod val="50000"/>
                  </a:srgbClr>
                </a:solidFill>
                <a:latin typeface="Century Gothic" panose="020B0502020202020204" pitchFamily="34" charset="0"/>
              </a:rPr>
              <a:t>nichts</a:t>
            </a:r>
            <a:r>
              <a:rPr lang="en-GB" sz="6000" b="1" dirty="0">
                <a:solidFill>
                  <a:srgbClr val="5B9BD5">
                    <a:lumMod val="50000"/>
                  </a:srgbClr>
                </a:solidFill>
                <a:latin typeface="Century Gothic" panose="020B0502020202020204" pitchFamily="34" charset="0"/>
              </a:rPr>
              <a:t> </a:t>
            </a:r>
            <a:r>
              <a:rPr lang="fr-FR" sz="6000" b="1" dirty="0" err="1">
                <a:solidFill>
                  <a:srgbClr val="EEC100"/>
                </a:solidFill>
                <a:latin typeface="Century Gothic" panose="020B0502020202020204" pitchFamily="34" charset="0"/>
                <a:cs typeface="Calibri" panose="020F0502020204030204" pitchFamily="34" charset="0"/>
              </a:rPr>
              <a:t>sagen</a:t>
            </a:r>
            <a:r>
              <a:rPr lang="en-GB" sz="6000" dirty="0">
                <a:solidFill>
                  <a:srgbClr val="5B9BD5">
                    <a:lumMod val="50000"/>
                  </a:srgbClr>
                </a:solidFill>
                <a:latin typeface="Century Gothic" panose="020B0502020202020204" pitchFamily="34" charset="0"/>
              </a:rPr>
              <a:t>.</a:t>
            </a:r>
          </a:p>
        </p:txBody>
      </p:sp>
      <p:sp>
        <p:nvSpPr>
          <p:cNvPr id="7" name="TextBox 6"/>
          <p:cNvSpPr txBox="1"/>
          <p:nvPr/>
        </p:nvSpPr>
        <p:spPr>
          <a:xfrm>
            <a:off x="2521009" y="5053048"/>
            <a:ext cx="7006813"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[The man cannot </a:t>
            </a:r>
            <a:r>
              <a:rPr lang="fr-FR" sz="3200" b="1" dirty="0" err="1">
                <a:solidFill>
                  <a:srgbClr val="EEC100"/>
                </a:solidFill>
                <a:latin typeface="Century Gothic" panose="020B0502020202020204" pitchFamily="34" charset="0"/>
                <a:cs typeface="Calibri" panose="020F0502020204030204" pitchFamily="34" charset="0"/>
              </a:rPr>
              <a:t>say</a:t>
            </a:r>
            <a:r>
              <a:rPr lang="en-GB" sz="3200" dirty="0">
                <a:solidFill>
                  <a:srgbClr val="5B9BD5">
                    <a:lumMod val="50000"/>
                  </a:srgbClr>
                </a:solidFill>
                <a:latin typeface="Century Gothic" panose="020B0502020202020204" pitchFamily="34" charset="0"/>
              </a:rPr>
              <a:t> anything.]</a:t>
            </a:r>
          </a:p>
        </p:txBody>
      </p:sp>
    </p:spTree>
    <p:extLst>
      <p:ext uri="{BB962C8B-B14F-4D97-AF65-F5344CB8AC3E}">
        <p14:creationId xmlns:p14="http://schemas.microsoft.com/office/powerpoint/2010/main" val="282682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1FC6-0FD2-0C40-8969-E7497A3C7F65}"/>
              </a:ext>
            </a:extLst>
          </p:cNvPr>
          <p:cNvSpPr>
            <a:spLocks noGrp="1"/>
          </p:cNvSpPr>
          <p:nvPr>
            <p:ph type="title"/>
          </p:nvPr>
        </p:nvSpPr>
        <p:spPr>
          <a:xfrm>
            <a:off x="487822" y="599557"/>
            <a:ext cx="10515600" cy="1325563"/>
          </a:xfrm>
        </p:spPr>
        <p:txBody>
          <a:bodyPr>
            <a:normAutofit fontScale="90000"/>
          </a:bodyPr>
          <a:lstStyle/>
          <a:p>
            <a:pPr lvl="0" algn="ctr">
              <a:lnSpc>
                <a:spcPct val="100000"/>
              </a:lnSpc>
              <a:spcBef>
                <a:spcPts val="0"/>
              </a:spcBef>
            </a:pPr>
            <a:r>
              <a:rPr lang="en-GB" sz="12800" b="1" dirty="0" err="1">
                <a:solidFill>
                  <a:srgbClr val="5B9BD5">
                    <a:lumMod val="50000"/>
                  </a:srgbClr>
                </a:solidFill>
                <a:ea typeface="+mn-ea"/>
                <a:cs typeface="+mn-cs"/>
              </a:rPr>
              <a:t>sagt</a:t>
            </a:r>
            <a:endParaRPr lang="en-US" b="1" dirty="0"/>
          </a:p>
        </p:txBody>
      </p:sp>
      <p:sp>
        <p:nvSpPr>
          <p:cNvPr id="4" name="TextBox 3"/>
          <p:cNvSpPr txBox="1"/>
          <p:nvPr/>
        </p:nvSpPr>
        <p:spPr>
          <a:xfrm>
            <a:off x="3038170" y="2177384"/>
            <a:ext cx="5414904" cy="584775"/>
          </a:xfrm>
          <a:prstGeom prst="rect">
            <a:avLst/>
          </a:prstGeom>
          <a:noFill/>
        </p:spPr>
        <p:txBody>
          <a:bodyPr wrap="square" rtlCol="0">
            <a:spAutoFit/>
          </a:bodyPr>
          <a:lstStyle/>
          <a:p>
            <a:pPr algn="ctr"/>
            <a:r>
              <a:rPr lang="en-GB" sz="3200" dirty="0">
                <a:solidFill>
                  <a:srgbClr val="5B9BD5">
                    <a:lumMod val="50000"/>
                  </a:srgbClr>
                </a:solidFill>
                <a:latin typeface="Century Gothic" panose="020B0502020202020204" pitchFamily="34" charset="0"/>
              </a:rPr>
              <a:t>[tells / says]</a:t>
            </a:r>
          </a:p>
        </p:txBody>
      </p:sp>
      <p:sp>
        <p:nvSpPr>
          <p:cNvPr id="5" name="Action Button: Help 4">
            <a:hlinkClick r:id="" action="ppaction://noaction" highlightClick="1"/>
          </p:cNvPr>
          <p:cNvSpPr/>
          <p:nvPr/>
        </p:nvSpPr>
        <p:spPr>
          <a:xfrm>
            <a:off x="2495652" y="222206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Action Button: Help 6">
            <a:hlinkClick r:id="" action="ppaction://noaction" highlightClick="1"/>
          </p:cNvPr>
          <p:cNvSpPr/>
          <p:nvPr/>
        </p:nvSpPr>
        <p:spPr>
          <a:xfrm>
            <a:off x="2495652" y="437524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a:off x="3038170" y="3356040"/>
            <a:ext cx="8779361" cy="1938992"/>
          </a:xfrm>
          <a:prstGeom prst="rect">
            <a:avLst/>
          </a:prstGeom>
          <a:solidFill>
            <a:schemeClr val="bg1"/>
          </a:solidFill>
        </p:spPr>
        <p:txBody>
          <a:bodyPr wrap="square" rtlCol="0">
            <a:spAutoFit/>
          </a:bodyPr>
          <a:lstStyle/>
          <a:p>
            <a:r>
              <a:rPr lang="en-GB" sz="6000" dirty="0">
                <a:solidFill>
                  <a:srgbClr val="5B9BD5">
                    <a:lumMod val="50000"/>
                  </a:srgbClr>
                </a:solidFill>
                <a:latin typeface="Century Gothic" panose="020B0502020202020204" pitchFamily="34" charset="0"/>
              </a:rPr>
              <a:t>Der Mann _____ </a:t>
            </a:r>
            <a:r>
              <a:rPr lang="en-GB" sz="6000" dirty="0" err="1">
                <a:solidFill>
                  <a:srgbClr val="5B9BD5">
                    <a:lumMod val="50000"/>
                  </a:srgbClr>
                </a:solidFill>
                <a:latin typeface="Century Gothic" panose="020B0502020202020204" pitchFamily="34" charset="0"/>
              </a:rPr>
              <a:t>nichts</a:t>
            </a:r>
            <a:r>
              <a:rPr lang="en-GB" sz="6000" dirty="0">
                <a:solidFill>
                  <a:srgbClr val="5B9BD5">
                    <a:lumMod val="50000"/>
                  </a:srgbClr>
                </a:solidFill>
                <a:latin typeface="Century Gothic" panose="020B0502020202020204" pitchFamily="34" charset="0"/>
              </a:rPr>
              <a:t>.</a:t>
            </a:r>
          </a:p>
          <a:p>
            <a:pPr algn="ctr"/>
            <a:endParaRPr lang="fr-FR" sz="6000" dirty="0">
              <a:solidFill>
                <a:srgbClr val="EA5F00"/>
              </a:solidFill>
              <a:latin typeface="Century Gothic" panose="020B0502020202020204" pitchFamily="34" charset="0"/>
              <a:cs typeface="Calibri" panose="020F0502020204030204" pitchFamily="34" charset="0"/>
            </a:endParaRPr>
          </a:p>
        </p:txBody>
      </p:sp>
      <p:sp>
        <p:nvSpPr>
          <p:cNvPr id="9" name="TextBox 8"/>
          <p:cNvSpPr txBox="1"/>
          <p:nvPr/>
        </p:nvSpPr>
        <p:spPr>
          <a:xfrm>
            <a:off x="4057073" y="4325536"/>
            <a:ext cx="5414904"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[The man </a:t>
            </a:r>
            <a:r>
              <a:rPr lang="fr-FR" sz="3200" b="1" dirty="0" err="1">
                <a:solidFill>
                  <a:srgbClr val="EEC100"/>
                </a:solidFill>
                <a:latin typeface="Century Gothic" panose="020B0502020202020204" pitchFamily="34" charset="0"/>
                <a:cs typeface="Calibri" panose="020F0502020204030204" pitchFamily="34" charset="0"/>
              </a:rPr>
              <a:t>says</a:t>
            </a:r>
            <a:r>
              <a:rPr lang="fr-FR" sz="3200" b="1" dirty="0">
                <a:solidFill>
                  <a:srgbClr val="EEC100"/>
                </a:solidFill>
                <a:latin typeface="Century Gothic" panose="020B0502020202020204" pitchFamily="34" charset="0"/>
                <a:cs typeface="Calibri" panose="020F0502020204030204" pitchFamily="34" charset="0"/>
              </a:rPr>
              <a:t> </a:t>
            </a:r>
            <a:r>
              <a:rPr lang="en-GB" sz="3200" dirty="0">
                <a:solidFill>
                  <a:srgbClr val="5B9BD5">
                    <a:lumMod val="50000"/>
                  </a:srgbClr>
                </a:solidFill>
                <a:latin typeface="Century Gothic" panose="020B0502020202020204" pitchFamily="34" charset="0"/>
              </a:rPr>
              <a:t>nothing.]</a:t>
            </a:r>
          </a:p>
        </p:txBody>
      </p:sp>
      <p:sp>
        <p:nvSpPr>
          <p:cNvPr id="10" name="Rectangle 9"/>
          <p:cNvSpPr/>
          <p:nvPr/>
        </p:nvSpPr>
        <p:spPr>
          <a:xfrm>
            <a:off x="7001431" y="3356040"/>
            <a:ext cx="1770036" cy="1015663"/>
          </a:xfrm>
          <a:prstGeom prst="rect">
            <a:avLst/>
          </a:prstGeom>
        </p:spPr>
        <p:txBody>
          <a:bodyPr wrap="none">
            <a:spAutoFit/>
          </a:bodyPr>
          <a:lstStyle/>
          <a:p>
            <a:r>
              <a:rPr lang="fr-FR" sz="6000" b="1" dirty="0" err="1">
                <a:solidFill>
                  <a:srgbClr val="EEC100"/>
                </a:solidFill>
                <a:latin typeface="Century Gothic" panose="020B0502020202020204" pitchFamily="34" charset="0"/>
                <a:cs typeface="Calibri" panose="020F0502020204030204" pitchFamily="34" charset="0"/>
              </a:rPr>
              <a:t>sagt</a:t>
            </a:r>
            <a:endParaRPr lang="en-GB" sz="6000" dirty="0">
              <a:solidFill>
                <a:srgbClr val="EEC100"/>
              </a:solidFill>
            </a:endParaRPr>
          </a:p>
        </p:txBody>
      </p:sp>
    </p:spTree>
    <p:extLst>
      <p:ext uri="{BB962C8B-B14F-4D97-AF65-F5344CB8AC3E}">
        <p14:creationId xmlns:p14="http://schemas.microsoft.com/office/powerpoint/2010/main" val="93123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animBg="1"/>
      <p:bldP spid="5" grpId="1" animBg="1"/>
      <p:bldP spid="7" grpId="0" animBg="1"/>
      <p:bldP spid="8" grpId="0" animBg="1"/>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9C65F-FE88-114F-9C9C-80912CBD2776}"/>
              </a:ext>
            </a:extLst>
          </p:cNvPr>
          <p:cNvSpPr>
            <a:spLocks noGrp="1"/>
          </p:cNvSpPr>
          <p:nvPr>
            <p:ph type="title"/>
          </p:nvPr>
        </p:nvSpPr>
        <p:spPr>
          <a:xfrm>
            <a:off x="487822" y="769342"/>
            <a:ext cx="10515600" cy="1325563"/>
          </a:xfrm>
        </p:spPr>
        <p:txBody>
          <a:bodyPr>
            <a:noAutofit/>
          </a:bodyPr>
          <a:lstStyle/>
          <a:p>
            <a:pPr lvl="0" algn="ctr">
              <a:lnSpc>
                <a:spcPct val="100000"/>
              </a:lnSpc>
              <a:spcBef>
                <a:spcPts val="0"/>
              </a:spcBef>
            </a:pPr>
            <a:r>
              <a:rPr lang="en-GB" sz="11500" b="1" dirty="0" err="1">
                <a:solidFill>
                  <a:srgbClr val="5B9BD5">
                    <a:lumMod val="50000"/>
                  </a:srgbClr>
                </a:solidFill>
                <a:ea typeface="+mn-ea"/>
                <a:cs typeface="+mn-cs"/>
              </a:rPr>
              <a:t>sagen</a:t>
            </a:r>
            <a:endParaRPr lang="en-US" sz="11500" dirty="0"/>
          </a:p>
        </p:txBody>
      </p:sp>
      <p:sp>
        <p:nvSpPr>
          <p:cNvPr id="4" name="TextBox 3"/>
          <p:cNvSpPr txBox="1"/>
          <p:nvPr/>
        </p:nvSpPr>
        <p:spPr>
          <a:xfrm>
            <a:off x="3038169" y="2348125"/>
            <a:ext cx="6115660"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[to tell / say | telling / saying]</a:t>
            </a:r>
          </a:p>
        </p:txBody>
      </p:sp>
      <p:sp>
        <p:nvSpPr>
          <p:cNvPr id="5" name="TextBox 4"/>
          <p:cNvSpPr txBox="1"/>
          <p:nvPr/>
        </p:nvSpPr>
        <p:spPr>
          <a:xfrm>
            <a:off x="415597" y="4037383"/>
            <a:ext cx="11776403" cy="1015663"/>
          </a:xfrm>
          <a:prstGeom prst="rect">
            <a:avLst/>
          </a:prstGeom>
          <a:solidFill>
            <a:schemeClr val="bg1"/>
          </a:solidFill>
        </p:spPr>
        <p:txBody>
          <a:bodyPr wrap="square" rtlCol="0">
            <a:spAutoFit/>
          </a:bodyPr>
          <a:lstStyle/>
          <a:p>
            <a:pPr algn="ctr"/>
            <a:r>
              <a:rPr lang="en-GB" sz="5800" dirty="0">
                <a:solidFill>
                  <a:srgbClr val="5B9BD5">
                    <a:lumMod val="50000"/>
                  </a:srgbClr>
                </a:solidFill>
                <a:latin typeface="Century Gothic" panose="020B0502020202020204" pitchFamily="34" charset="0"/>
              </a:rPr>
              <a:t>Der Mann </a:t>
            </a:r>
            <a:r>
              <a:rPr lang="en-GB" sz="5800" dirty="0" err="1">
                <a:solidFill>
                  <a:srgbClr val="5B9BD5">
                    <a:lumMod val="50000"/>
                  </a:srgbClr>
                </a:solidFill>
                <a:latin typeface="Century Gothic" panose="020B0502020202020204" pitchFamily="34" charset="0"/>
              </a:rPr>
              <a:t>kann</a:t>
            </a:r>
            <a:r>
              <a:rPr lang="en-GB" sz="5800" dirty="0">
                <a:solidFill>
                  <a:srgbClr val="5B9BD5">
                    <a:lumMod val="50000"/>
                  </a:srgbClr>
                </a:solidFill>
                <a:latin typeface="Century Gothic" panose="020B0502020202020204" pitchFamily="34" charset="0"/>
              </a:rPr>
              <a:t> </a:t>
            </a:r>
            <a:r>
              <a:rPr lang="en-GB" sz="5800" dirty="0" err="1">
                <a:solidFill>
                  <a:srgbClr val="5B9BD5">
                    <a:lumMod val="50000"/>
                  </a:srgbClr>
                </a:solidFill>
                <a:latin typeface="Century Gothic" panose="020B0502020202020204" pitchFamily="34" charset="0"/>
              </a:rPr>
              <a:t>nichts</a:t>
            </a:r>
            <a:r>
              <a:rPr lang="en-GB" sz="5800" b="1" dirty="0">
                <a:solidFill>
                  <a:srgbClr val="5B9BD5">
                    <a:lumMod val="50000"/>
                  </a:srgbClr>
                </a:solidFill>
                <a:latin typeface="Century Gothic" panose="020B0502020202020204" pitchFamily="34" charset="0"/>
              </a:rPr>
              <a:t> ______</a:t>
            </a:r>
            <a:r>
              <a:rPr lang="en-GB" sz="5800" dirty="0">
                <a:solidFill>
                  <a:srgbClr val="5B9BD5">
                    <a:lumMod val="50000"/>
                  </a:srgbClr>
                </a:solidFill>
                <a:latin typeface="Century Gothic" panose="020B0502020202020204" pitchFamily="34" charset="0"/>
              </a:rPr>
              <a:t>.</a:t>
            </a:r>
          </a:p>
        </p:txBody>
      </p:sp>
      <p:sp>
        <p:nvSpPr>
          <p:cNvPr id="7" name="TextBox 6"/>
          <p:cNvSpPr txBox="1"/>
          <p:nvPr/>
        </p:nvSpPr>
        <p:spPr>
          <a:xfrm>
            <a:off x="3038169" y="5053048"/>
            <a:ext cx="7189566" cy="584775"/>
          </a:xfrm>
          <a:prstGeom prst="rect">
            <a:avLst/>
          </a:prstGeom>
          <a:solidFill>
            <a:schemeClr val="bg1"/>
          </a:solidFill>
        </p:spPr>
        <p:txBody>
          <a:bodyPr wrap="square" rtlCol="0">
            <a:spAutoFit/>
          </a:bodyPr>
          <a:lstStyle/>
          <a:p>
            <a:pPr algn="ctr"/>
            <a:r>
              <a:rPr lang="en-GB" sz="3200" dirty="0">
                <a:solidFill>
                  <a:srgbClr val="5B9BD5">
                    <a:lumMod val="50000"/>
                  </a:srgbClr>
                </a:solidFill>
                <a:latin typeface="Century Gothic" panose="020B0502020202020204" pitchFamily="34" charset="0"/>
              </a:rPr>
              <a:t>[The man cannot </a:t>
            </a:r>
            <a:r>
              <a:rPr lang="fr-FR" sz="3200" b="1" dirty="0" err="1">
                <a:solidFill>
                  <a:srgbClr val="EEC100"/>
                </a:solidFill>
                <a:latin typeface="Century Gothic" panose="020B0502020202020204" pitchFamily="34" charset="0"/>
                <a:cs typeface="Calibri" panose="020F0502020204030204" pitchFamily="34" charset="0"/>
              </a:rPr>
              <a:t>say</a:t>
            </a:r>
            <a:r>
              <a:rPr lang="en-GB" sz="3200" dirty="0">
                <a:solidFill>
                  <a:srgbClr val="5B9BD5">
                    <a:lumMod val="50000"/>
                  </a:srgbClr>
                </a:solidFill>
                <a:latin typeface="Century Gothic" panose="020B0502020202020204" pitchFamily="34" charset="0"/>
              </a:rPr>
              <a:t> anything.]</a:t>
            </a:r>
          </a:p>
        </p:txBody>
      </p:sp>
      <p:sp>
        <p:nvSpPr>
          <p:cNvPr id="8" name="Action Button: Help 7">
            <a:hlinkClick r:id="" action="ppaction://noaction" highlightClick="1"/>
          </p:cNvPr>
          <p:cNvSpPr/>
          <p:nvPr/>
        </p:nvSpPr>
        <p:spPr>
          <a:xfrm>
            <a:off x="2495650" y="240150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Action Button: Help 8">
            <a:hlinkClick r:id="" action="ppaction://noaction" highlightClick="1"/>
          </p:cNvPr>
          <p:cNvSpPr/>
          <p:nvPr/>
        </p:nvSpPr>
        <p:spPr>
          <a:xfrm>
            <a:off x="323348" y="4336014"/>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a:extLst>
              <a:ext uri="{FF2B5EF4-FFF2-40B4-BE49-F238E27FC236}">
                <a16:creationId xmlns:a16="http://schemas.microsoft.com/office/drawing/2014/main" id="{3095B070-9F18-1047-AD42-62F8B79E04A2}"/>
              </a:ext>
            </a:extLst>
          </p:cNvPr>
          <p:cNvSpPr/>
          <p:nvPr/>
        </p:nvSpPr>
        <p:spPr>
          <a:xfrm>
            <a:off x="8981240" y="4037383"/>
            <a:ext cx="2492990" cy="1015663"/>
          </a:xfrm>
          <a:prstGeom prst="rect">
            <a:avLst/>
          </a:prstGeom>
        </p:spPr>
        <p:txBody>
          <a:bodyPr wrap="none">
            <a:spAutoFit/>
          </a:bodyPr>
          <a:lstStyle/>
          <a:p>
            <a:r>
              <a:rPr lang="fr-FR" sz="6000" b="1" dirty="0" err="1">
                <a:solidFill>
                  <a:srgbClr val="EEC100"/>
                </a:solidFill>
                <a:latin typeface="Century Gothic" panose="020B0502020202020204" pitchFamily="34" charset="0"/>
                <a:cs typeface="Calibri" panose="020F0502020204030204" pitchFamily="34" charset="0"/>
              </a:rPr>
              <a:t>sagen</a:t>
            </a:r>
            <a:endParaRPr lang="en-GB" sz="6000" dirty="0">
              <a:solidFill>
                <a:srgbClr val="EEC100"/>
              </a:solidFill>
            </a:endParaRPr>
          </a:p>
        </p:txBody>
      </p:sp>
    </p:spTree>
    <p:extLst>
      <p:ext uri="{BB962C8B-B14F-4D97-AF65-F5344CB8AC3E}">
        <p14:creationId xmlns:p14="http://schemas.microsoft.com/office/powerpoint/2010/main" val="220886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8"/>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7" grpId="0" animBg="1"/>
      <p:bldP spid="8" grpId="0" animBg="1"/>
      <p:bldP spid="8" grpId="1" animBg="1"/>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9D6BC-2A7E-A54A-BA10-4F1927D253A9}"/>
              </a:ext>
            </a:extLst>
          </p:cNvPr>
          <p:cNvSpPr>
            <a:spLocks noGrp="1"/>
          </p:cNvSpPr>
          <p:nvPr>
            <p:ph type="title"/>
          </p:nvPr>
        </p:nvSpPr>
        <p:spPr>
          <a:xfrm>
            <a:off x="942907" y="938805"/>
            <a:ext cx="10515600" cy="1325563"/>
          </a:xfrm>
        </p:spPr>
        <p:txBody>
          <a:bodyPr>
            <a:noAutofit/>
          </a:bodyPr>
          <a:lstStyle/>
          <a:p>
            <a:pPr lvl="0" algn="ctr">
              <a:lnSpc>
                <a:spcPct val="100000"/>
              </a:lnSpc>
              <a:spcBef>
                <a:spcPts val="0"/>
              </a:spcBef>
            </a:pPr>
            <a:r>
              <a:rPr lang="en-GB" sz="13800" b="1" dirty="0">
                <a:solidFill>
                  <a:srgbClr val="5B9BD5">
                    <a:lumMod val="50000"/>
                  </a:srgbClr>
                </a:solidFill>
                <a:ea typeface="+mn-ea"/>
                <a:cs typeface="+mn-cs"/>
              </a:rPr>
              <a:t>was?</a:t>
            </a:r>
            <a:endParaRPr lang="en-US" sz="13800" dirty="0"/>
          </a:p>
        </p:txBody>
      </p:sp>
      <p:pic>
        <p:nvPicPr>
          <p:cNvPr id="4" name="Picture 2" descr="http://www.clker.com/cliparts/w/d/u/B/w/V/stamp1-md.png"/>
          <p:cNvPicPr>
            <a:picLocks noChangeAspect="1" noChangeArrowheads="1"/>
          </p:cNvPicPr>
          <p:nvPr/>
        </p:nvPicPr>
        <p:blipFill>
          <a:blip r:embed="rId3">
            <a:duotone>
              <a:prstClr val="black"/>
              <a:schemeClr val="accent4">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rot="1745032">
            <a:off x="5034673" y="2362153"/>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1349562">
            <a:off x="5168105" y="3003131"/>
            <a:ext cx="2065204" cy="830997"/>
          </a:xfrm>
          <a:prstGeom prst="rect">
            <a:avLst/>
          </a:prstGeom>
          <a:noFill/>
        </p:spPr>
        <p:txBody>
          <a:bodyPr wrap="square" rtlCol="0">
            <a:spAutoFit/>
          </a:bodyPr>
          <a:lstStyle/>
          <a:p>
            <a:pPr algn="ctr"/>
            <a:r>
              <a:rPr lang="en-GB" sz="4800" b="1" dirty="0">
                <a:solidFill>
                  <a:srgbClr val="4472C4">
                    <a:lumMod val="50000"/>
                  </a:srgbClr>
                </a:solidFill>
                <a:latin typeface="Century Gothic" panose="020B0502020202020204" pitchFamily="34" charset="0"/>
                <a:cs typeface="Calibri" panose="020F0502020204030204" pitchFamily="34" charset="0"/>
              </a:rPr>
              <a:t>what?</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746" y="57493"/>
            <a:ext cx="1495088" cy="1544094"/>
          </a:xfrm>
          <a:prstGeom prst="rect">
            <a:avLst/>
          </a:prstGeom>
        </p:spPr>
      </p:pic>
    </p:spTree>
    <p:extLst>
      <p:ext uri="{BB962C8B-B14F-4D97-AF65-F5344CB8AC3E}">
        <p14:creationId xmlns:p14="http://schemas.microsoft.com/office/powerpoint/2010/main" val="290174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F5D7D2-B295-BD46-8BBA-A91379BA3AD7}"/>
              </a:ext>
            </a:extLst>
          </p:cNvPr>
          <p:cNvSpPr>
            <a:spLocks noGrp="1"/>
          </p:cNvSpPr>
          <p:nvPr>
            <p:ph type="title"/>
          </p:nvPr>
        </p:nvSpPr>
        <p:spPr>
          <a:xfrm>
            <a:off x="942907" y="917241"/>
            <a:ext cx="10515600" cy="1325563"/>
          </a:xfrm>
        </p:spPr>
        <p:txBody>
          <a:bodyPr>
            <a:noAutofit/>
          </a:bodyPr>
          <a:lstStyle/>
          <a:p>
            <a:pPr lvl="0" algn="ctr">
              <a:lnSpc>
                <a:spcPct val="100000"/>
              </a:lnSpc>
              <a:spcBef>
                <a:spcPts val="0"/>
              </a:spcBef>
            </a:pPr>
            <a:r>
              <a:rPr lang="en-GB" sz="13800" b="1" dirty="0">
                <a:solidFill>
                  <a:srgbClr val="5B9BD5">
                    <a:lumMod val="50000"/>
                  </a:srgbClr>
                </a:solidFill>
                <a:ea typeface="+mn-ea"/>
                <a:cs typeface="+mn-cs"/>
              </a:rPr>
              <a:t>was?</a:t>
            </a:r>
            <a:endParaRPr lang="en-US" sz="13800" dirty="0"/>
          </a:p>
        </p:txBody>
      </p:sp>
      <p:pic>
        <p:nvPicPr>
          <p:cNvPr id="2" name="Picture 2" descr="http://www.clker.com/cliparts/w/d/u/B/w/V/stamp1-md.png"/>
          <p:cNvPicPr>
            <a:picLocks noChangeAspect="1" noChangeArrowheads="1"/>
          </p:cNvPicPr>
          <p:nvPr/>
        </p:nvPicPr>
        <p:blipFill>
          <a:blip r:embed="rId2">
            <a:duotone>
              <a:prstClr val="black"/>
              <a:srgbClr val="DAA520">
                <a:tint val="45000"/>
                <a:satMod val="400000"/>
              </a:srgbClr>
            </a:duotone>
            <a:extLst>
              <a:ext uri="{28A0092B-C50C-407E-A947-70E740481C1C}">
                <a14:useLocalDpi xmlns:a14="http://schemas.microsoft.com/office/drawing/2010/main" val="0"/>
              </a:ext>
            </a:extLst>
          </a:blip>
          <a:srcRect/>
          <a:stretch>
            <a:fillRect/>
          </a:stretch>
        </p:blipFill>
        <p:spPr bwMode="auto">
          <a:xfrm rot="1745032">
            <a:off x="5025531" y="2353009"/>
            <a:ext cx="2332069" cy="2112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21349562">
            <a:off x="5158962" y="2927193"/>
            <a:ext cx="2065204" cy="830997"/>
          </a:xfrm>
          <a:prstGeom prst="rect">
            <a:avLst/>
          </a:prstGeom>
          <a:noFill/>
        </p:spPr>
        <p:txBody>
          <a:bodyPr wrap="square" rtlCol="0">
            <a:spAutoFit/>
          </a:bodyPr>
          <a:lstStyle/>
          <a:p>
            <a:pPr algn="ctr"/>
            <a:r>
              <a:rPr lang="en-GB" sz="4800" b="1" dirty="0">
                <a:solidFill>
                  <a:srgbClr val="4472C4">
                    <a:lumMod val="50000"/>
                  </a:srgbClr>
                </a:solidFill>
                <a:latin typeface="Century Gothic" panose="020B0502020202020204" pitchFamily="34" charset="0"/>
                <a:cs typeface="Calibri" panose="020F0502020204030204" pitchFamily="34" charset="0"/>
              </a:rPr>
              <a:t>what?</a:t>
            </a:r>
          </a:p>
        </p:txBody>
      </p:sp>
      <p:sp>
        <p:nvSpPr>
          <p:cNvPr id="5" name="Action Button: Help 4">
            <a:hlinkClick r:id="" action="ppaction://noaction" highlightClick="1"/>
          </p:cNvPr>
          <p:cNvSpPr/>
          <p:nvPr/>
        </p:nvSpPr>
        <p:spPr>
          <a:xfrm>
            <a:off x="2106031" y="3350800"/>
            <a:ext cx="542518" cy="478022"/>
          </a:xfrm>
          <a:prstGeom prst="actionButtonHelp">
            <a:avLst/>
          </a:prstGeom>
          <a:solidFill>
            <a:srgbClr val="FFC0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746" y="57493"/>
            <a:ext cx="1495088" cy="1544094"/>
          </a:xfrm>
          <a:prstGeom prst="rect">
            <a:avLst/>
          </a:prstGeom>
        </p:spPr>
      </p:pic>
    </p:spTree>
    <p:extLst>
      <p:ext uri="{BB962C8B-B14F-4D97-AF65-F5344CB8AC3E}">
        <p14:creationId xmlns:p14="http://schemas.microsoft.com/office/powerpoint/2010/main" val="304682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_template.pptx" id="{99FA4C50-84AC-4433-BF07-FE6B7343DAD0}" vid="{39147C7E-68DD-47C5-8118-3F179FB41A45}"/>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_25_most_common_verbs_1_SEIN" id="{AF319847-DCEF-8D45-8E9E-74434EE6BD95}" vid="{38398282-AAD3-0A44-9C21-E798DEF5F2C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1351</Words>
  <Application>Microsoft Macintosh PowerPoint</Application>
  <PresentationFormat>Widescreen</PresentationFormat>
  <Paragraphs>245</Paragraphs>
  <Slides>27</Slides>
  <Notes>25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27</vt:i4>
      </vt:variant>
    </vt:vector>
  </HeadingPairs>
  <TitlesOfParts>
    <vt:vector size="35" baseType="lpstr">
      <vt:lpstr>Arial</vt:lpstr>
      <vt:lpstr>Calibri</vt:lpstr>
      <vt:lpstr>Calibri Light</vt:lpstr>
      <vt:lpstr>Century Gothic</vt:lpstr>
      <vt:lpstr>Tw Cen MT</vt:lpstr>
      <vt:lpstr>1_Office Theme</vt:lpstr>
      <vt:lpstr>2_Office Theme</vt:lpstr>
      <vt:lpstr>4_Office Theme</vt:lpstr>
      <vt:lpstr>Vocabulary</vt:lpstr>
      <vt:lpstr>sagen</vt:lpstr>
      <vt:lpstr>sagen</vt:lpstr>
      <vt:lpstr>sagt</vt:lpstr>
      <vt:lpstr>sagen</vt:lpstr>
      <vt:lpstr>sagt</vt:lpstr>
      <vt:lpstr>sagen</vt:lpstr>
      <vt:lpstr>was?</vt:lpstr>
      <vt:lpstr>was?</vt:lpstr>
      <vt:lpstr>was?</vt:lpstr>
      <vt:lpstr>was?</vt:lpstr>
      <vt:lpstr>Was ist nicht mehr da?</vt:lpstr>
      <vt:lpstr>Was ist nicht mehr da?</vt:lpstr>
      <vt:lpstr>Was ist nicht mehr da?</vt:lpstr>
      <vt:lpstr>Was ist nicht mehr da?</vt:lpstr>
      <vt:lpstr>Was ist nicht mehr da?</vt:lpstr>
      <vt:lpstr>Was ist nicht mehr da?</vt:lpstr>
      <vt:lpstr>Was ist nicht mehr da?</vt:lpstr>
      <vt:lpstr>Was ist nicht mehr da?</vt:lpstr>
      <vt:lpstr>sein</vt:lpstr>
      <vt:lpstr>sein</vt:lpstr>
      <vt:lpstr>ist</vt:lpstr>
      <vt:lpstr>sein</vt:lpstr>
      <vt:lpstr>ist</vt:lpstr>
      <vt:lpstr>sein</vt:lpstr>
      <vt:lpstr>Was denkst du?</vt:lpstr>
      <vt:lpstr>Vokabeln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dc:title>
  <dc:creator>Rachel Hawkes</dc:creator>
  <cp:lastModifiedBy>Helen Thomas</cp:lastModifiedBy>
  <cp:revision>7</cp:revision>
  <dcterms:created xsi:type="dcterms:W3CDTF">2019-12-01T13:23:12Z</dcterms:created>
  <dcterms:modified xsi:type="dcterms:W3CDTF">2019-12-13T17:06:48Z</dcterms:modified>
</cp:coreProperties>
</file>