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59"/>
  </p:notesMasterIdLst>
  <p:sldIdLst>
    <p:sldId id="259" r:id="rId3"/>
    <p:sldId id="275" r:id="rId4"/>
    <p:sldId id="610" r:id="rId5"/>
    <p:sldId id="611" r:id="rId6"/>
    <p:sldId id="612" r:id="rId7"/>
    <p:sldId id="613" r:id="rId8"/>
    <p:sldId id="614" r:id="rId9"/>
    <p:sldId id="615" r:id="rId10"/>
    <p:sldId id="616" r:id="rId11"/>
    <p:sldId id="617" r:id="rId12"/>
    <p:sldId id="618" r:id="rId13"/>
    <p:sldId id="619" r:id="rId14"/>
    <p:sldId id="620" r:id="rId15"/>
    <p:sldId id="621" r:id="rId16"/>
    <p:sldId id="364" r:id="rId17"/>
    <p:sldId id="365" r:id="rId18"/>
    <p:sldId id="366" r:id="rId19"/>
    <p:sldId id="367" r:id="rId20"/>
    <p:sldId id="368" r:id="rId21"/>
    <p:sldId id="369" r:id="rId22"/>
    <p:sldId id="371" r:id="rId23"/>
    <p:sldId id="372" r:id="rId24"/>
    <p:sldId id="373" r:id="rId25"/>
    <p:sldId id="374" r:id="rId26"/>
    <p:sldId id="375" r:id="rId27"/>
    <p:sldId id="376" r:id="rId28"/>
    <p:sldId id="378" r:id="rId29"/>
    <p:sldId id="379" r:id="rId30"/>
    <p:sldId id="380" r:id="rId31"/>
    <p:sldId id="381" r:id="rId32"/>
    <p:sldId id="382" r:id="rId33"/>
    <p:sldId id="383" r:id="rId34"/>
    <p:sldId id="384" r:id="rId35"/>
    <p:sldId id="385" r:id="rId36"/>
    <p:sldId id="386" r:id="rId37"/>
    <p:sldId id="387" r:id="rId38"/>
    <p:sldId id="388" r:id="rId39"/>
    <p:sldId id="389" r:id="rId40"/>
    <p:sldId id="390" r:id="rId41"/>
    <p:sldId id="391" r:id="rId42"/>
    <p:sldId id="392" r:id="rId43"/>
    <p:sldId id="393" r:id="rId44"/>
    <p:sldId id="394" r:id="rId45"/>
    <p:sldId id="352" r:id="rId46"/>
    <p:sldId id="395" r:id="rId47"/>
    <p:sldId id="396" r:id="rId48"/>
    <p:sldId id="397" r:id="rId49"/>
    <p:sldId id="398" r:id="rId50"/>
    <p:sldId id="399" r:id="rId51"/>
    <p:sldId id="400" r:id="rId52"/>
    <p:sldId id="401" r:id="rId53"/>
    <p:sldId id="402" r:id="rId54"/>
    <p:sldId id="403" r:id="rId55"/>
    <p:sldId id="404" r:id="rId56"/>
    <p:sldId id="609" r:id="rId57"/>
    <p:sldId id="40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CB"/>
    <a:srgbClr val="FFF4E7"/>
    <a:srgbClr val="D1DFEF"/>
    <a:srgbClr val="EBEFF7"/>
    <a:srgbClr val="E3EAFD"/>
    <a:srgbClr val="DAA520"/>
    <a:srgbClr val="115076"/>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87" autoAdjust="0"/>
    <p:restoredTop sz="59034" autoAdjust="0"/>
  </p:normalViewPr>
  <p:slideViewPr>
    <p:cSldViewPr snapToGrid="0">
      <p:cViewPr varScale="1">
        <p:scale>
          <a:sx n="62" d="100"/>
          <a:sy n="62" d="100"/>
        </p:scale>
        <p:origin x="1824" y="192"/>
      </p:cViewPr>
      <p:guideLst/>
    </p:cSldViewPr>
  </p:slideViewPr>
  <p:outlineViewPr>
    <p:cViewPr>
      <p:scale>
        <a:sx n="33" d="100"/>
        <a:sy n="33" d="100"/>
      </p:scale>
      <p:origin x="0" y="-6084"/>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xpatica.com/de/living/family/german-baby-names-popular-german-boys-and-girls-names-1067023/"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freepik.com/home"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www.flaticon.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 long and short </a:t>
            </a:r>
            <a:r>
              <a:rPr lang="en-GB" sz="1200" b="1" dirty="0"/>
              <a:t>[</a:t>
            </a:r>
            <a:r>
              <a:rPr lang="en-GB" sz="1200" b="1" dirty="0" err="1"/>
              <a:t>ch</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a:t>
            </a:r>
            <a:r>
              <a:rPr lang="en-GB" sz="1200" b="0" dirty="0"/>
              <a:t>esent tense weak verbs: 1</a:t>
            </a:r>
            <a:r>
              <a:rPr lang="en-GB" sz="1200" b="0" baseline="30000" dirty="0"/>
              <a:t>st</a:t>
            </a:r>
            <a:r>
              <a:rPr lang="en-GB" sz="1200" b="0" baseline="0" dirty="0"/>
              <a:t> </a:t>
            </a:r>
            <a:r>
              <a:rPr lang="en-GB" sz="1200" b="0" dirty="0"/>
              <a:t>person singular (juxtaposed with 2nd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gehen [66] hören [146] tanzen [1497] kaum [272] manchmal [382] nie [186]  oft [223] sehr [81] einmal die Woche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jeden Tag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Band [&lt;5009] Buch [300] Film [505] Lehrerin [695] Lied [1733] Sänger [3029] Sängerin [3916] leider [643] Lieblings-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sein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baseline="0" dirty="0">
                <a:solidFill>
                  <a:schemeClr val="tx1"/>
                </a:solidFill>
                <a:effectLst/>
                <a:latin typeface="+mn-lt"/>
                <a:ea typeface="Calibri"/>
                <a:cs typeface="Calibri"/>
                <a:sym typeface="Calibri"/>
              </a:rPr>
              <a:t>, ist [4] Fenster [674] Flasche [1602] Heft [3862] Tafel [3855] Tisch [529] da [48] hier [68] wo? [108] der, die, das [1] Hallo! [1077] Tschüs! [3766]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1355509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269657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a:t>Buch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Buch </a:t>
            </a:r>
            <a:r>
              <a:rPr lang="en-GB" baseline="0" dirty="0"/>
              <a:t>[195]; </a:t>
            </a:r>
            <a:r>
              <a:rPr lang="en-GB" b="1" baseline="0" dirty="0" err="1"/>
              <a:t>machen</a:t>
            </a:r>
            <a:r>
              <a:rPr lang="en-GB" b="1" baseline="0" dirty="0"/>
              <a:t> </a:t>
            </a:r>
            <a:r>
              <a:rPr lang="en-GB" b="0" baseline="0" dirty="0"/>
              <a:t>[49]</a:t>
            </a:r>
            <a:r>
              <a:rPr lang="en-GB" baseline="0" dirty="0"/>
              <a:t> </a:t>
            </a:r>
            <a:r>
              <a:rPr lang="en-GB" b="1" baseline="0" dirty="0" err="1"/>
              <a:t>nochmal</a:t>
            </a:r>
            <a:r>
              <a:rPr lang="en-GB" baseline="0" dirty="0"/>
              <a:t> [773]; </a:t>
            </a:r>
            <a:r>
              <a:rPr lang="en-GB" b="1" baseline="0" dirty="0" err="1"/>
              <a:t>acht</a:t>
            </a:r>
            <a:r>
              <a:rPr lang="en-GB" b="1" baseline="0" dirty="0"/>
              <a:t> </a:t>
            </a:r>
            <a:r>
              <a:rPr lang="en-GB" baseline="0" dirty="0"/>
              <a:t>[458]; </a:t>
            </a:r>
            <a:r>
              <a:rPr lang="en-GB" b="1" baseline="0" dirty="0" err="1"/>
              <a:t>Fach</a:t>
            </a:r>
            <a:r>
              <a:rPr lang="en-GB" b="1" baseline="0" dirty="0"/>
              <a:t> </a:t>
            </a:r>
            <a:r>
              <a:rPr lang="en-GB" baseline="0" dirty="0"/>
              <a:t>[698]; </a:t>
            </a:r>
            <a:r>
              <a:rPr lang="en-GB" b="1" baseline="0" dirty="0"/>
              <a:t>Nacht </a:t>
            </a:r>
            <a:r>
              <a:rPr lang="en-GB" baseline="0" dirty="0"/>
              <a:t>[335].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477901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1531284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3652847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b="1" baseline="0" dirty="0">
                <a:latin typeface="+mn-lt"/>
              </a:rPr>
              <a:t>Timing: 3 minutes for sequence of </a:t>
            </a:r>
            <a:r>
              <a:rPr lang="en-GB" sz="1200" b="1" baseline="0">
                <a:latin typeface="+mn-lt"/>
              </a:rPr>
              <a:t>six slides</a:t>
            </a:r>
            <a:endParaRPr lang="en-GB" sz="1200" b="1" baseline="0" dirty="0">
              <a:latin typeface="+mn-lt"/>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Aim: </a:t>
            </a:r>
            <a:r>
              <a:rPr kumimoji="0" lang="en-GB" sz="1200" b="0" i="0" u="none" strike="noStrike" kern="1200" cap="none" spc="0" normalizeH="0" baseline="0" noProof="0">
                <a:ln>
                  <a:noFill/>
                </a:ln>
                <a:solidFill>
                  <a:prstClr val="black"/>
                </a:solidFill>
                <a:effectLst/>
                <a:uLnTx/>
                <a:uFillTx/>
                <a:latin typeface="+mn-lt"/>
                <a:ea typeface="+mn-ea"/>
                <a:cs typeface="+mn-cs"/>
              </a:rPr>
              <a:t>To </a:t>
            </a:r>
            <a:r>
              <a:rPr kumimoji="0" lang="en-GB" sz="1200" b="0" i="0" u="none" strike="noStrike" kern="1200" cap="none" spc="0" normalizeH="0" baseline="0" noProof="0" dirty="0">
                <a:ln>
                  <a:noFill/>
                </a:ln>
                <a:solidFill>
                  <a:prstClr val="black"/>
                </a:solidFill>
                <a:effectLst/>
                <a:uLnTx/>
                <a:uFillTx/>
                <a:latin typeface="+mn-lt"/>
                <a:ea typeface="+mn-ea"/>
                <a:cs typeface="+mn-cs"/>
              </a:rPr>
              <a:t>introduce the </a:t>
            </a:r>
            <a:r>
              <a:rPr kumimoji="0" lang="en-GB" sz="1200" b="0" i="0" u="none" strike="noStrike" kern="1200" cap="none" spc="0" normalizeH="0" baseline="0" noProof="0">
                <a:ln>
                  <a:noFill/>
                </a:ln>
                <a:solidFill>
                  <a:prstClr val="black"/>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tanzen </a:t>
            </a:r>
            <a:r>
              <a:rPr kumimoji="0" lang="en-GB" sz="1200" b="0" i="0" u="none" strike="noStrike" kern="1200" cap="none" spc="0" normalizeH="0" baseline="0" noProof="0">
                <a:ln>
                  <a:noFill/>
                </a:ln>
                <a:solidFill>
                  <a:prstClr val="black"/>
                </a:solidFill>
                <a:effectLst/>
                <a:uLnTx/>
                <a:uFillTx/>
                <a:latin typeface="+mn-lt"/>
                <a:ea typeface="+mn-ea"/>
                <a:cs typeface="+mn-cs"/>
              </a:rPr>
              <a:t>more </a:t>
            </a:r>
            <a:r>
              <a:rPr kumimoji="0" lang="en-GB" sz="1200" b="0" i="0" u="none" strike="noStrike" kern="1200" cap="none" spc="0" normalizeH="0" baseline="0" noProof="0" dirty="0">
                <a:ln>
                  <a:noFill/>
                </a:ln>
                <a:solidFill>
                  <a:prstClr val="black"/>
                </a:solidFill>
                <a:effectLst/>
                <a:uLnTx/>
                <a:uFillTx/>
                <a:latin typeface="+mn-lt"/>
                <a:ea typeface="+mn-ea"/>
                <a:cs typeface="+mn-cs"/>
              </a:rPr>
              <a:t>explicitly</a:t>
            </a:r>
            <a:r>
              <a:rPr kumimoji="0" lang="en-GB" sz="1200" b="0" i="0" u="none" strike="noStrike" kern="1200" cap="none" spc="0" normalizeH="0" baseline="0" noProof="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mn-lt"/>
                <a:ea typeface="+mn-ea"/>
                <a:cs typeface="+mn-cs"/>
                <a:sym typeface="Calibri"/>
              </a:rPr>
              <a:t>Note: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Tanzen </a:t>
            </a:r>
            <a:r>
              <a:rPr kumimoji="0" lang="en-GB" sz="1200" b="0" i="0" u="none" strike="noStrike" kern="1200" cap="none" spc="0" normalizeH="0" baseline="0" noProof="0">
                <a:ln>
                  <a:noFill/>
                </a:ln>
                <a:solidFill>
                  <a:prstClr val="black"/>
                </a:solidFill>
                <a:effectLst/>
                <a:uLnTx/>
                <a:uFillTx/>
                <a:latin typeface="+mn-lt"/>
                <a:ea typeface="+mn-ea"/>
                <a:cs typeface="+mn-cs"/>
              </a:rPr>
              <a:t>is </a:t>
            </a:r>
            <a:r>
              <a:rPr kumimoji="0" lang="en-GB" sz="1200" b="0" i="0" u="none" strike="noStrike" kern="1200" cap="none" spc="0" normalizeH="0" baseline="0" noProof="0" dirty="0">
                <a:ln>
                  <a:noFill/>
                </a:ln>
                <a:solidFill>
                  <a:prstClr val="black"/>
                </a:solidFill>
                <a:effectLst/>
                <a:uLnTx/>
                <a:uFillTx/>
                <a:latin typeface="+mn-lt"/>
                <a:ea typeface="+mn-ea"/>
                <a:cs typeface="+mn-cs"/>
              </a:rPr>
              <a:t>one of the NCELP 15 prototypical verbs in German. Prototypical verbs are common verbs that illustrate the typical characteristics of a class of verb – the German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tanzen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on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its own, say it, students repeat it, and remind them of the phonics.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the SSC [z].</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be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to mime dancing.</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tanzt</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say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it, students repeat it.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the SSC [z].</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Try to elicit the meaning from the students. Emphasise the two meanings for the short form.  </a:t>
            </a:r>
          </a:p>
          <a:p>
            <a:pPr algn="l" rtl="0">
              <a:spcBef>
                <a:spcPts val="0"/>
              </a:spcBef>
              <a:spcAft>
                <a:spcPts val="0"/>
              </a:spcAft>
            </a:pPr>
            <a:endParaRPr lang="en-GB" sz="1200" b="0" i="0" dirty="0">
              <a:solidFill>
                <a:srgbClr val="000000"/>
              </a:solidFill>
              <a:effectLst/>
              <a:latin typeface="+mn-lt"/>
            </a:endParaRPr>
          </a:p>
          <a:p>
            <a:endParaRPr lang="en-GB"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073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061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557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318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911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dirty="0"/>
            </a:br>
            <a:br>
              <a:rPr lang="en-GB" b="1" dirty="0"/>
            </a:br>
            <a:r>
              <a:rPr lang="en-GB" b="1" dirty="0"/>
              <a:t>Aim</a:t>
            </a:r>
            <a:r>
              <a:rPr lang="en-GB" b="1"/>
              <a:t>: </a:t>
            </a:r>
            <a:r>
              <a:rPr lang="en-GB"/>
              <a:t>To recap long and short /o/ and /i/. </a:t>
            </a:r>
          </a:p>
          <a:p>
            <a:endParaRPr lang="en-GB"/>
          </a:p>
          <a:p>
            <a:r>
              <a:rPr lang="en-GB" b="1"/>
              <a:t>Note:</a:t>
            </a:r>
            <a:r>
              <a:rPr lang="en-GB" b="1" baseline="0"/>
              <a:t> </a:t>
            </a:r>
            <a:r>
              <a:rPr lang="en-GB"/>
              <a:t>These German names consist of these sounds together with previously studied SSCs and transferable consonants, with the exception of /j/ in </a:t>
            </a:r>
            <a:r>
              <a:rPr lang="en-GB" b="1"/>
              <a:t>J</a:t>
            </a:r>
            <a:r>
              <a:rPr lang="en-GB" b="0"/>
              <a:t>onas and /s/ in </a:t>
            </a:r>
            <a:r>
              <a:rPr lang="en-GB" b="1"/>
              <a:t>S</a:t>
            </a:r>
            <a:r>
              <a:rPr lang="en-GB" b="0"/>
              <a:t>ofia.</a:t>
            </a:r>
            <a:r>
              <a:rPr lang="en-GB"/>
              <a:t> </a:t>
            </a:r>
          </a:p>
          <a:p>
            <a:r>
              <a:rPr lang="en-GB"/>
              <a:t>Students may be interested to know that these are taken from the list of most popular German baby names 2016: </a:t>
            </a:r>
            <a:r>
              <a:rPr lang="en-GB">
                <a:hlinkClick r:id="rId3"/>
              </a:rPr>
              <a:t>https://www.expatica.com/de/living/family/german-baby-names-popular-german-boys-and-girls-names-1067023</a:t>
            </a:r>
            <a:endParaRPr lang="en-GB"/>
          </a:p>
          <a:p>
            <a:br>
              <a:rPr lang="en-GB" dirty="0"/>
            </a:br>
            <a:r>
              <a:rPr lang="en-GB" b="1" dirty="0"/>
              <a:t>Procedure:</a:t>
            </a:r>
            <a:br>
              <a:rPr lang="en-GB" dirty="0"/>
            </a:br>
            <a:r>
              <a:rPr lang="en-GB"/>
              <a:t>1. Teacher reads</a:t>
            </a:r>
            <a:r>
              <a:rPr lang="en-GB" baseline="0"/>
              <a:t> the names and students identify if they are long or short vowels.</a:t>
            </a:r>
            <a:endParaRPr lang="en-GB"/>
          </a:p>
          <a:p>
            <a:r>
              <a:rPr lang="en-GB"/>
              <a:t>2.</a:t>
            </a:r>
            <a:r>
              <a:rPr lang="en-GB" baseline="0"/>
              <a:t> </a:t>
            </a:r>
            <a:r>
              <a:rPr lang="en-GB"/>
              <a:t>If the class have German names, they should at this point identify any long or short vowels they contain.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077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a:t>
            </a:r>
            <a:r>
              <a:rPr lang="en-GB" b="1" baseline="0"/>
              <a:t>six slides</a:t>
            </a:r>
            <a:endParaRPr lang="en-GB" b="1" baseline="0" dirty="0"/>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Aim: </a:t>
            </a:r>
            <a:r>
              <a:rPr kumimoji="0" lang="en-GB" sz="1200" b="0" i="0" u="none" strike="noStrike" kern="1200" cap="none" spc="0" normalizeH="0" baseline="0" noProof="0">
                <a:ln>
                  <a:noFill/>
                </a:ln>
                <a:solidFill>
                  <a:srgbClr val="000000"/>
                </a:solidFill>
                <a:effectLst/>
                <a:uLnTx/>
                <a:uFillTx/>
                <a:latin typeface="+mn-lt"/>
                <a:ea typeface="+mn-ea"/>
                <a:cs typeface="+mn-cs"/>
              </a:rPr>
              <a:t>T</a:t>
            </a:r>
            <a:r>
              <a:rPr kumimoji="0" lang="en-GB" sz="1200" b="0" i="0" u="none" strike="noStrike" kern="1200" cap="none" spc="0" normalizeH="0" baseline="0" noProof="0">
                <a:ln>
                  <a:noFill/>
                </a:ln>
                <a:solidFill>
                  <a:prstClr val="black"/>
                </a:solidFill>
                <a:effectLst/>
                <a:uLnTx/>
                <a:uFillTx/>
                <a:latin typeface="+mn-lt"/>
                <a:ea typeface="+mn-ea"/>
                <a:cs typeface="+mn-cs"/>
              </a:rPr>
              <a:t>o </a:t>
            </a:r>
            <a:r>
              <a:rPr kumimoji="0" lang="en-GB" sz="1200" b="0" i="0" u="none" strike="noStrike" kern="1200" cap="none" spc="0" normalizeH="0" baseline="0" noProof="0" dirty="0">
                <a:ln>
                  <a:noFill/>
                </a:ln>
                <a:solidFill>
                  <a:prstClr val="black"/>
                </a:solidFill>
                <a:effectLst/>
                <a:uLnTx/>
                <a:uFillTx/>
                <a:latin typeface="+mn-lt"/>
                <a:ea typeface="+mn-ea"/>
                <a:cs typeface="+mn-cs"/>
              </a:rPr>
              <a:t>introduce the </a:t>
            </a:r>
            <a:r>
              <a:rPr kumimoji="0" lang="en-GB" sz="1200" b="0" i="0" u="none" strike="noStrike" kern="1200" cap="none" spc="0" normalizeH="0" baseline="0" noProof="0">
                <a:ln>
                  <a:noFill/>
                </a:ln>
                <a:solidFill>
                  <a:prstClr val="black"/>
                </a:solidFill>
                <a:effectLst/>
                <a:uLnTx/>
                <a:uFillTx/>
                <a:latin typeface="+mn-lt"/>
                <a:ea typeface="+mn-ea"/>
                <a:cs typeface="+mn-cs"/>
              </a:rPr>
              <a:t>verb </a:t>
            </a:r>
            <a:r>
              <a:rPr lang="en-GB" sz="1200" b="1">
                <a:solidFill>
                  <a:srgbClr val="5B9BD5">
                    <a:lumMod val="50000"/>
                  </a:srgbClr>
                </a:solidFill>
                <a:latin typeface="+mn-lt"/>
                <a:ea typeface="+mn-ea"/>
                <a:cs typeface="+mn-cs"/>
              </a:rPr>
              <a:t>hören </a:t>
            </a:r>
            <a:r>
              <a:rPr kumimoji="0" lang="en-GB" sz="1200" b="0" i="0" u="none" strike="noStrike" kern="1200" cap="none" spc="0" normalizeH="0" baseline="0" noProof="0">
                <a:ln>
                  <a:noFill/>
                </a:ln>
                <a:solidFill>
                  <a:prstClr val="black"/>
                </a:solidFill>
                <a:effectLst/>
                <a:uLnTx/>
                <a:uFillTx/>
                <a:latin typeface="+mn-lt"/>
                <a:ea typeface="+mn-ea"/>
                <a:cs typeface="+mn-cs"/>
              </a:rPr>
              <a:t>more </a:t>
            </a:r>
            <a:r>
              <a:rPr kumimoji="0" lang="en-GB" sz="1200" b="0" i="0" u="none" strike="noStrike" kern="1200" cap="none" spc="0" normalizeH="0" baseline="0" noProof="0" dirty="0">
                <a:ln>
                  <a:noFill/>
                </a:ln>
                <a:solidFill>
                  <a:prstClr val="black"/>
                </a:solidFill>
                <a:effectLst/>
                <a:uLnTx/>
                <a:uFillTx/>
                <a:latin typeface="+mn-lt"/>
                <a:ea typeface="+mn-ea"/>
                <a:cs typeface="+mn-cs"/>
              </a:rPr>
              <a:t>explicitly</a:t>
            </a:r>
            <a:r>
              <a:rPr kumimoji="0" lang="en-GB" sz="1200" b="0" i="0" u="none" strike="noStrike" kern="1200" cap="none" spc="0" normalizeH="0" baseline="0" noProof="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mn-lt"/>
                <a:ea typeface="+mn-ea"/>
                <a:cs typeface="+mn-cs"/>
              </a:rPr>
              <a:t>Note: H</a:t>
            </a:r>
            <a:r>
              <a:rPr lang="en-GB" sz="1200" b="1">
                <a:solidFill>
                  <a:srgbClr val="5B9BD5">
                    <a:lumMod val="50000"/>
                  </a:srgbClr>
                </a:solidFill>
                <a:latin typeface="+mn-lt"/>
                <a:ea typeface="+mn-ea"/>
                <a:cs typeface="+mn-cs"/>
              </a:rPr>
              <a:t>ören</a:t>
            </a:r>
            <a:r>
              <a:rPr kumimoji="0" lang="en-GB" sz="1200" b="0" i="1" u="none" strike="noStrike" kern="1200" cap="none" spc="0" normalizeH="0" baseline="0" noProof="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German. Prototypical verbs are common verbs that illustrate the typical characteristics of a class of verb – the German prototypical verbs contain examples of regular/weak verbs, but also common examples of changes to the stem.  All 15 prototypical verbs will be introduced early on using the same format.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lang="en-GB" sz="1200" b="1">
                <a:solidFill>
                  <a:srgbClr val="5B9BD5">
                    <a:lumMod val="50000"/>
                  </a:srgbClr>
                </a:solidFill>
                <a:latin typeface="+mn-lt"/>
                <a:ea typeface="+mn-ea"/>
                <a:cs typeface="+mn-cs"/>
              </a:rPr>
              <a:t>hören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on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its own, say it, students repeat it, and remind them of the phonics.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a:t>
            </a:r>
            <a:r>
              <a:rPr lang="en-GB" sz="1200" b="1">
                <a:solidFill>
                  <a:srgbClr val="5B9BD5">
                    <a:lumMod val="50000"/>
                  </a:srgbClr>
                </a:solidFill>
                <a:latin typeface="+mn-lt"/>
                <a:ea typeface="+mn-ea"/>
                <a:cs typeface="+mn-cs"/>
              </a:rPr>
              <a:t>ö</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be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to cup a hand to one ear, as if listening to something.</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lang="en-GB" sz="1200" b="1">
                <a:solidFill>
                  <a:srgbClr val="5B9BD5">
                    <a:lumMod val="50000"/>
                  </a:srgbClr>
                </a:solidFill>
                <a:latin typeface="+mn-lt"/>
                <a:ea typeface="+mn-ea"/>
                <a:cs typeface="+mn-cs"/>
              </a:rPr>
              <a:t>hört</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a:t>
            </a:r>
            <a:r>
              <a:rPr lang="en-GB" sz="1200" b="1">
                <a:solidFill>
                  <a:srgbClr val="5B9BD5">
                    <a:lumMod val="50000"/>
                  </a:srgbClr>
                </a:solidFill>
                <a:latin typeface="+mn-lt"/>
                <a:ea typeface="+mn-ea"/>
                <a:cs typeface="+mn-cs"/>
              </a:rPr>
              <a:t>ö</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a:t>
            </a:r>
            <a:endPar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  </a:t>
            </a:r>
          </a:p>
          <a:p>
            <a:pPr algn="l" rtl="0">
              <a:spcBef>
                <a:spcPts val="0"/>
              </a:spcBef>
              <a:spcAft>
                <a:spcPts val="0"/>
              </a:spcAft>
            </a:pPr>
            <a:endParaRPr lang="en-GB" sz="1200" b="0" i="0" dirty="0">
              <a:solidFill>
                <a:srgbClr val="000000"/>
              </a:solidFill>
              <a:effectLst/>
              <a:latin typeface="+mn-lt"/>
            </a:endParaRPr>
          </a:p>
          <a:p>
            <a:endParaRPr lang="en-GB"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019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089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616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306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224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367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for sequence of </a:t>
            </a:r>
            <a:r>
              <a:rPr lang="en-GB" b="1" baseline="0">
                <a:latin typeface="+mn-lt"/>
              </a:rPr>
              <a:t>six slides</a:t>
            </a:r>
            <a:endParaRPr lang="en-GB" b="1" baseline="0" dirty="0">
              <a:latin typeface="+mn-lt"/>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Aim: </a:t>
            </a:r>
            <a:r>
              <a:rPr kumimoji="0" lang="en-GB" sz="1200" b="0" i="0" u="none" strike="noStrike" kern="1200" cap="none" spc="0" normalizeH="0" baseline="0" noProof="0">
                <a:ln>
                  <a:noFill/>
                </a:ln>
                <a:solidFill>
                  <a:srgbClr val="000000"/>
                </a:solidFill>
                <a:effectLst/>
                <a:uLnTx/>
                <a:uFillTx/>
                <a:latin typeface="+mn-lt"/>
                <a:ea typeface="+mn-ea"/>
                <a:cs typeface="+mn-cs"/>
              </a:rPr>
              <a:t>To </a:t>
            </a:r>
            <a:r>
              <a:rPr kumimoji="0" lang="en-GB" sz="1200" b="0" i="0" u="none" strike="noStrike" kern="1200" cap="none" spc="0" normalizeH="0" baseline="0" noProof="0" dirty="0">
                <a:ln>
                  <a:noFill/>
                </a:ln>
                <a:solidFill>
                  <a:srgbClr val="000000"/>
                </a:solidFill>
                <a:effectLst/>
                <a:uLnTx/>
                <a:uFillTx/>
                <a:latin typeface="+mn-lt"/>
                <a:ea typeface="+mn-ea"/>
                <a:cs typeface="+mn-cs"/>
              </a:rPr>
              <a:t>introduce the </a:t>
            </a:r>
            <a:r>
              <a:rPr kumimoji="0" lang="en-GB" sz="1200" b="0" i="0" u="none" strike="noStrike" kern="1200" cap="none" spc="0" normalizeH="0" baseline="0" noProof="0">
                <a:ln>
                  <a:noFill/>
                </a:ln>
                <a:solidFill>
                  <a:srgbClr val="000000"/>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gehen </a:t>
            </a:r>
            <a:r>
              <a:rPr kumimoji="0" lang="en-GB" sz="1200" b="0" i="0" u="none" strike="noStrike" kern="1200" cap="none" spc="0" normalizeH="0" baseline="0" noProof="0">
                <a:ln>
                  <a:noFill/>
                </a:ln>
                <a:solidFill>
                  <a:srgbClr val="000000"/>
                </a:solidFill>
                <a:effectLst/>
                <a:uLnTx/>
                <a:uFillTx/>
                <a:latin typeface="+mn-lt"/>
                <a:ea typeface="+mn-ea"/>
                <a:cs typeface="+mn-cs"/>
              </a:rPr>
              <a:t>more </a:t>
            </a:r>
            <a:r>
              <a:rPr kumimoji="0" lang="en-GB" sz="1200" b="0" i="0" u="none" strike="noStrike" kern="1200" cap="none" spc="0" normalizeH="0" baseline="0" noProof="0" dirty="0">
                <a:ln>
                  <a:noFill/>
                </a:ln>
                <a:solidFill>
                  <a:srgbClr val="000000"/>
                </a:solidFill>
                <a:effectLst/>
                <a:uLnTx/>
                <a:uFillTx/>
                <a:latin typeface="+mn-lt"/>
                <a:ea typeface="+mn-ea"/>
                <a:cs typeface="+mn-cs"/>
              </a:rPr>
              <a:t>explicitly</a:t>
            </a:r>
            <a:r>
              <a:rPr kumimoji="0" lang="en-GB" sz="1200" b="0" i="0" u="none" strike="noStrike" kern="1200" cap="none" spc="0" normalizeH="0" baseline="0" noProof="0">
                <a:ln>
                  <a:noFill/>
                </a:ln>
                <a:solidFill>
                  <a:srgbClr val="00000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sym typeface="Calibri"/>
              </a:rPr>
              <a:t>Note:</a:t>
            </a:r>
            <a:r>
              <a:rPr kumimoji="0" lang="en-GB" sz="1200" b="0" i="0" u="none" strike="noStrike" kern="1200" cap="none" spc="0" normalizeH="0" baseline="0" noProof="0">
                <a:ln>
                  <a:noFill/>
                </a:ln>
                <a:solidFill>
                  <a:srgbClr val="000000"/>
                </a:solidFill>
                <a:effectLst/>
                <a:uLnTx/>
                <a:uFillTx/>
                <a:latin typeface="+mn-lt"/>
                <a:ea typeface="+mn-ea"/>
                <a:cs typeface="+mn-cs"/>
                <a:sym typeface="Calibri"/>
              </a:rPr>
              <a:t> </a:t>
            </a:r>
            <a:r>
              <a:rPr kumimoji="0" lang="en-GB" sz="1200" b="1" i="0" u="none" strike="noStrike" kern="1200" cap="none" spc="0" normalizeH="0" baseline="0" noProof="0">
                <a:ln>
                  <a:noFill/>
                </a:ln>
                <a:solidFill>
                  <a:srgbClr val="000000"/>
                </a:solidFill>
                <a:effectLst/>
                <a:uLnTx/>
                <a:uFillTx/>
                <a:latin typeface="+mn-lt"/>
                <a:ea typeface="+mn-ea"/>
                <a:cs typeface="Calibri"/>
                <a:sym typeface="Calibri"/>
              </a:rPr>
              <a:t>Ge</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hen</a:t>
            </a:r>
            <a:r>
              <a:rPr kumimoji="0" lang="en-GB" sz="1200" b="0" i="1"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dirty="0">
                <a:ln>
                  <a:noFill/>
                </a:ln>
                <a:solidFill>
                  <a:srgbClr val="000000"/>
                </a:solidFill>
                <a:effectLst/>
                <a:uLnTx/>
                <a:uFillTx/>
                <a:latin typeface="+mn-lt"/>
                <a:ea typeface="+mn-ea"/>
                <a:cs typeface="+mn-cs"/>
              </a:rPr>
              <a:t>is one of the 25 most frequently used verbs in German.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mn-lt"/>
                <a:ea typeface="+mn-ea"/>
                <a:cs typeface="+mn-cs"/>
              </a:rPr>
              <a:t>rd</a:t>
            </a:r>
            <a:r>
              <a:rPr kumimoji="0" lang="en-GB" sz="1200" b="0" i="0" u="none" strike="noStrike" kern="1200" cap="none" spc="0" normalizeH="0" baseline="0" noProof="0" dirty="0">
                <a:ln>
                  <a:noFill/>
                </a:ln>
                <a:solidFill>
                  <a:srgbClr val="000000"/>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word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gehen</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long [e]</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[to put your hands together, palms facing up, and open and close like a book].</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geht</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 say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it, students repeat it. Draw attention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to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long [e]</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  </a:t>
            </a:r>
          </a:p>
          <a:p>
            <a:pPr algn="l" rtl="0">
              <a:spcBef>
                <a:spcPts val="0"/>
              </a:spcBef>
              <a:spcAft>
                <a:spcPts val="0"/>
              </a:spcAft>
            </a:pPr>
            <a:endParaRPr lang="en-GB" b="0" i="0" dirty="0">
              <a:solidFill>
                <a:srgbClr val="000000"/>
              </a:solidFill>
              <a:effectLst/>
              <a:latin typeface="+mn-lt"/>
            </a:endParaRPr>
          </a:p>
          <a:p>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463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326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250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ich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do an exaggerated gesture of pointing to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a:t>ich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ich </a:t>
            </a:r>
            <a:r>
              <a:rPr lang="en-GB" baseline="0" dirty="0"/>
              <a:t>[8]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953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9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242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407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a:br>
            <a:br>
              <a:rPr lang="en-GB" b="1"/>
            </a:br>
            <a:r>
              <a:rPr lang="en-GB" b="1"/>
              <a:t>Aim: </a:t>
            </a:r>
            <a:r>
              <a:rPr lang="en-GB" b="0"/>
              <a:t>To consolidate</a:t>
            </a:r>
            <a:r>
              <a:rPr lang="en-GB" b="0" baseline="0"/>
              <a:t> knowledge of the adverbs in this week’s vocabulary set.</a:t>
            </a:r>
            <a:endParaRPr lang="en-GB" b="0"/>
          </a:p>
          <a:p>
            <a:br>
              <a:rPr lang="en-GB"/>
            </a:br>
            <a:r>
              <a:rPr lang="en-GB" b="1"/>
              <a:t>Procedure:</a:t>
            </a:r>
            <a:br>
              <a:rPr lang="en-GB"/>
            </a:br>
            <a:r>
              <a:rPr lang="en-GB"/>
              <a:t>1. Explain that adverbs are words that give more information about verbs – here, </a:t>
            </a:r>
            <a:r>
              <a:rPr lang="en-GB" b="1"/>
              <a:t>how often</a:t>
            </a:r>
            <a:r>
              <a:rPr lang="en-GB" b="0"/>
              <a:t> the verb happens.</a:t>
            </a:r>
          </a:p>
          <a:p>
            <a:r>
              <a:rPr lang="en-GB"/>
              <a:t>2.</a:t>
            </a:r>
            <a:r>
              <a:rPr lang="en-GB" baseline="0"/>
              <a:t> </a:t>
            </a:r>
            <a:r>
              <a:rPr lang="en-GB"/>
              <a:t>Students put the terms in order.</a:t>
            </a:r>
          </a:p>
          <a:p>
            <a:r>
              <a:rPr lang="en-GB"/>
              <a:t>3. Check meanings are known, and check pronunciation before the main task begins.</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291167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a:t>
            </a:r>
            <a:r>
              <a:rPr lang="en-GB" b="1" baseline="0"/>
              <a:t> </a:t>
            </a:r>
            <a:r>
              <a:rPr lang="en-GB" b="1"/>
              <a:t>minute</a:t>
            </a:r>
            <a:br>
              <a:rPr lang="en-GB"/>
            </a:br>
            <a:br>
              <a:rPr lang="en-GB" b="1"/>
            </a:br>
            <a:r>
              <a:rPr lang="en-GB" b="1"/>
              <a:t>Aim: </a:t>
            </a:r>
            <a:r>
              <a:rPr lang="en-GB" b="0"/>
              <a:t>To present the answers to the activity on the previous slide.</a:t>
            </a:r>
          </a:p>
          <a:p>
            <a:br>
              <a:rPr lang="en-GB"/>
            </a:br>
            <a:r>
              <a:rPr lang="en-GB" b="1"/>
              <a:t>Procedure:</a:t>
            </a:r>
            <a:br>
              <a:rPr lang="en-GB"/>
            </a:br>
            <a:r>
              <a:rPr lang="en-GB"/>
              <a:t>1. The correct order appears with the slide.</a:t>
            </a:r>
            <a:endParaRPr lang="en-GB" b="0"/>
          </a:p>
          <a:p>
            <a:r>
              <a:rPr lang="en-GB"/>
              <a:t>2.</a:t>
            </a:r>
            <a:r>
              <a:rPr lang="en-GB" baseline="0"/>
              <a:t> </a:t>
            </a:r>
            <a:r>
              <a:rPr lang="en-GB"/>
              <a:t>Click to display the English translations</a:t>
            </a:r>
            <a:r>
              <a:rPr lang="en-GB" baseline="0"/>
              <a:t> of the terms.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3. </a:t>
            </a:r>
            <a:r>
              <a:rPr lang="en-GB"/>
              <a:t>With</a:t>
            </a:r>
            <a:r>
              <a:rPr lang="en-GB" baseline="0"/>
              <a:t> the English meanings displayed, try to elicit the German from students, to deepen their knowledge of this week’s vocabulary.</a:t>
            </a:r>
            <a:br>
              <a:rPr lang="en-GB" baseline="0"/>
            </a:br>
            <a:r>
              <a:rPr lang="en-GB" baseline="0"/>
              <a:t>This constant repetition of retrieval strengthens the memory of the words, whilst also giving the teacher valuable information as to how well the students know them.  i.e. it is a form of ongoing assessment.</a:t>
            </a:r>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957570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a:br>
            <a:br>
              <a:rPr lang="en-GB" b="1"/>
            </a:br>
            <a:r>
              <a:rPr lang="en-GB" b="1"/>
              <a:t>Aim: </a:t>
            </a:r>
            <a:r>
              <a:rPr lang="en-GB" b="0"/>
              <a:t>To introduce the second</a:t>
            </a:r>
            <a:r>
              <a:rPr lang="en-GB" b="0" baseline="0"/>
              <a:t> person singular form of the verb.</a:t>
            </a:r>
            <a:endParaRPr lang="en-GB" b="0"/>
          </a:p>
          <a:p>
            <a:br>
              <a:rPr lang="en-GB"/>
            </a:br>
            <a:r>
              <a:rPr lang="en-GB" b="1"/>
              <a:t>Procedure:</a:t>
            </a:r>
            <a:br>
              <a:rPr lang="en-GB"/>
            </a:br>
            <a:r>
              <a:rPr lang="en-GB"/>
              <a:t>1. Click to animate the explanation.</a:t>
            </a:r>
            <a:endParaRPr lang="en-GB" b="0"/>
          </a:p>
          <a:p>
            <a:r>
              <a:rPr lang="en-GB"/>
              <a:t>2.</a:t>
            </a:r>
            <a:r>
              <a:rPr lang="en-GB" baseline="0"/>
              <a:t> </a:t>
            </a:r>
            <a:r>
              <a:rPr lang="en-GB"/>
              <a:t>Ensure students’ understanding</a:t>
            </a:r>
            <a:r>
              <a:rPr lang="en-GB" baseline="0"/>
              <a:t> at each stage.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2039856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a:br>
            <a:br>
              <a:rPr lang="en-GB" b="1"/>
            </a:br>
            <a:r>
              <a:rPr lang="en-GB" b="1"/>
              <a:t>Aim: </a:t>
            </a:r>
            <a:r>
              <a:rPr lang="en-GB" b="0"/>
              <a:t>To practise distiguishing between the first and second person singular</a:t>
            </a:r>
            <a:r>
              <a:rPr lang="en-GB" b="0" baseline="0"/>
              <a:t> forms of the verb (reading).</a:t>
            </a:r>
            <a:endParaRPr lang="en-GB" b="0"/>
          </a:p>
          <a:p>
            <a:br>
              <a:rPr lang="en-GB"/>
            </a:br>
            <a:r>
              <a:rPr lang="en-GB" b="1"/>
              <a:t>Procedure:</a:t>
            </a:r>
            <a:br>
              <a:rPr lang="en-GB"/>
            </a:br>
            <a:r>
              <a:rPr lang="en-GB"/>
              <a:t>1. G</a:t>
            </a:r>
            <a:r>
              <a:rPr lang="en-GB" b="0" i="0"/>
              <a:t>o through question 1 as a whole-class example before giving students time to complete the rest of the activity. </a:t>
            </a:r>
          </a:p>
          <a:p>
            <a:r>
              <a:rPr lang="en-GB"/>
              <a:t>2.</a:t>
            </a:r>
            <a:r>
              <a:rPr lang="en-GB" baseline="0"/>
              <a:t> </a:t>
            </a:r>
            <a:r>
              <a:rPr lang="en-GB" b="0"/>
              <a:t>Students can complete the activity by writing e.g. a) </a:t>
            </a:r>
            <a:r>
              <a:rPr lang="en-GB" b="0" i="1"/>
              <a:t>ich, du</a:t>
            </a:r>
            <a:r>
              <a:rPr lang="en-GB" b="0" i="0"/>
              <a:t> in their exercise</a:t>
            </a:r>
            <a:r>
              <a:rPr lang="en-GB" b="0" i="0" baseline="0"/>
              <a:t> bo</a:t>
            </a:r>
            <a:r>
              <a:rPr lang="en-GB" b="0" i="0"/>
              <a:t>oks.</a:t>
            </a:r>
          </a:p>
          <a:p>
            <a:r>
              <a:rPr lang="en-GB" b="0" i="0"/>
              <a:t>3. Click to reveal the answers</a:t>
            </a:r>
            <a:r>
              <a:rPr lang="en-GB" b="0" i="0" baseline="0"/>
              <a:t>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a:t>4. </a:t>
            </a:r>
            <a:r>
              <a:rPr lang="en-US" sz="1200" b="0" i="0" kern="1200" baseline="0">
                <a:solidFill>
                  <a:schemeClr val="tx1"/>
                </a:solidFill>
                <a:effectLst/>
                <a:latin typeface="+mn-lt"/>
                <a:ea typeface="+mn-ea"/>
                <a:cs typeface="+mn-cs"/>
              </a:rPr>
              <a:t>R</a:t>
            </a:r>
            <a:r>
              <a:rPr lang="en-US" sz="1200" b="0" kern="1200">
                <a:solidFill>
                  <a:schemeClr val="tx1"/>
                </a:solidFill>
                <a:effectLst/>
                <a:latin typeface="+mn-lt"/>
                <a:ea typeface="+mn-ea"/>
                <a:cs typeface="+mn-cs"/>
              </a:rPr>
              <a:t>emind students of the 3</a:t>
            </a:r>
            <a:r>
              <a:rPr lang="en-US" sz="1200" b="0" kern="1200" baseline="30000">
                <a:solidFill>
                  <a:schemeClr val="tx1"/>
                </a:solidFill>
                <a:effectLst/>
                <a:latin typeface="+mn-lt"/>
                <a:ea typeface="+mn-ea"/>
                <a:cs typeface="+mn-cs"/>
              </a:rPr>
              <a:t>rd</a:t>
            </a:r>
            <a:r>
              <a:rPr lang="en-US" sz="1200" b="0" kern="1200">
                <a:solidFill>
                  <a:schemeClr val="tx1"/>
                </a:solidFill>
                <a:effectLst/>
                <a:latin typeface="+mn-lt"/>
                <a:ea typeface="+mn-ea"/>
                <a:cs typeface="+mn-cs"/>
              </a:rPr>
              <a:t> person singular form learnt</a:t>
            </a:r>
            <a:r>
              <a:rPr lang="en-US" sz="1200" b="0" kern="1200" baseline="0">
                <a:solidFill>
                  <a:schemeClr val="tx1"/>
                </a:solidFill>
                <a:effectLst/>
                <a:latin typeface="+mn-lt"/>
                <a:ea typeface="+mn-ea"/>
                <a:cs typeface="+mn-cs"/>
              </a:rPr>
              <a:t> previously</a:t>
            </a:r>
            <a:r>
              <a:rPr lang="en-US" sz="1200" b="0" kern="1200">
                <a:solidFill>
                  <a:schemeClr val="tx1"/>
                </a:solidFill>
                <a:effectLst/>
                <a:latin typeface="+mn-lt"/>
                <a:ea typeface="+mn-ea"/>
                <a:cs typeface="+mn-cs"/>
              </a:rPr>
              <a:t> by asking ‘Wer kocht? Ich oder du?’ to elicit the response ‘’Ich koche…’ etc.</a:t>
            </a:r>
            <a:endParaRPr lang="en-GB" b="0"/>
          </a:p>
          <a:p>
            <a:endParaRPr lang="en-GB" b="0" i="0"/>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3545478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a:br>
            <a:br>
              <a:rPr lang="en-GB" b="1"/>
            </a:br>
            <a:r>
              <a:rPr lang="en-GB" b="1"/>
              <a:t>Aim: </a:t>
            </a:r>
            <a:r>
              <a:rPr lang="en-GB" b="0"/>
              <a:t>To practise distiguishing between the first and second person singular</a:t>
            </a:r>
            <a:r>
              <a:rPr lang="en-GB" b="0" baseline="0"/>
              <a:t> forms of the verb (listening).</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br>
              <a:rPr lang="en-GB" b="0"/>
            </a:br>
            <a:r>
              <a:rPr lang="en-GB" b="1"/>
              <a:t>Procedure:</a:t>
            </a:r>
            <a:br>
              <a:rPr lang="en-GB"/>
            </a:br>
            <a:r>
              <a:rPr lang="en-GB"/>
              <a:t>1. Click on the audio buttons</a:t>
            </a:r>
            <a:r>
              <a:rPr lang="en-GB" baseline="0"/>
              <a:t> to play each recording.</a:t>
            </a:r>
            <a:r>
              <a:rPr lang="en-GB" b="0"/>
              <a:t> Pronouns are obscured by noises.</a:t>
            </a:r>
          </a:p>
          <a:p>
            <a:r>
              <a:rPr lang="en-GB"/>
              <a:t>2.</a:t>
            </a:r>
            <a:r>
              <a:rPr lang="en-GB" baseline="0"/>
              <a:t> </a:t>
            </a:r>
            <a:r>
              <a:rPr lang="en-GB" b="0"/>
              <a:t>Students can complete the activity by writing e.g. A) </a:t>
            </a:r>
            <a:r>
              <a:rPr lang="en-GB" b="0" i="1"/>
              <a:t>ich, du</a:t>
            </a:r>
            <a:r>
              <a:rPr lang="en-GB" b="0" i="0"/>
              <a:t> in their exercise</a:t>
            </a:r>
            <a:r>
              <a:rPr lang="en-GB" b="0" i="0" baseline="0"/>
              <a:t> bo</a:t>
            </a:r>
            <a:r>
              <a:rPr lang="en-GB" b="0" i="0"/>
              <a:t>oks.</a:t>
            </a:r>
          </a:p>
          <a:p>
            <a:r>
              <a:rPr lang="en-GB" b="0" i="0"/>
              <a:t>3. Click to advance</a:t>
            </a:r>
            <a:r>
              <a:rPr lang="en-GB" b="0" i="0" baseline="0"/>
              <a:t> to the next slide to re</a:t>
            </a:r>
            <a:r>
              <a:rPr lang="en-GB" b="0" i="0"/>
              <a:t>veal the answers</a:t>
            </a:r>
            <a:r>
              <a:rPr lang="en-GB" b="0" i="0" baseline="0"/>
              <a:t>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Note:</a:t>
            </a:r>
            <a:r>
              <a:rPr lang="en-GB" sz="1200" b="0" kern="1200" baseline="0">
                <a:solidFill>
                  <a:schemeClr val="tx1"/>
                </a:solidFill>
                <a:effectLst/>
                <a:latin typeface="+mn-lt"/>
                <a:ea typeface="+mn-ea"/>
                <a:cs typeface="+mn-cs"/>
              </a:rPr>
              <a:t> All</a:t>
            </a:r>
            <a:r>
              <a:rPr lang="en-GB" b="0"/>
              <a:t> words in this exercise have been encountered previously, with the exception of </a:t>
            </a:r>
            <a:r>
              <a:rPr lang="en-GB" b="0" i="1"/>
              <a:t>Suppe</a:t>
            </a:r>
            <a:r>
              <a:rPr lang="en-GB" b="0" i="0"/>
              <a:t> which can be inferred from the English </a:t>
            </a:r>
            <a:r>
              <a:rPr lang="en-GB" b="0" i="1"/>
              <a:t>soup</a:t>
            </a:r>
            <a:r>
              <a:rPr lang="en-GB" b="0" i="0"/>
              <a:t>.</a:t>
            </a:r>
            <a:endParaRPr lang="en-GB" b="0"/>
          </a:p>
          <a:p>
            <a:endParaRPr lang="en-GB" b="0"/>
          </a:p>
          <a:p>
            <a:r>
              <a:rPr lang="en-GB" b="1"/>
              <a:t>Transcript:</a:t>
            </a:r>
          </a:p>
          <a:p>
            <a:r>
              <a:rPr lang="de-DE" sz="1200" kern="1200">
                <a:solidFill>
                  <a:schemeClr val="tx1"/>
                </a:solidFill>
                <a:effectLst/>
                <a:latin typeface="+mn-lt"/>
                <a:ea typeface="+mn-ea"/>
                <a:cs typeface="+mn-cs"/>
              </a:rPr>
              <a:t>a.   _______  gehst einmal die Woche tanzen.</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b.  _______ machst kaum Hausaufgaben.</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c. _______ spielst sehr oft Computer.</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d. _______ gehe jeden Tag in den Garten.</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e. _______ kochst manchmal Suppe.</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f. _______ schreibe jeden Tag eine Liste.</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g. _______ rede sehr oft mit Freunden.</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h. _______ tanze nie.</a:t>
            </a:r>
            <a:endParaRPr lang="en-GB" sz="1200" kern="1200">
              <a:solidFill>
                <a:schemeClr val="tx1"/>
              </a:solidFill>
              <a:effectLst/>
              <a:latin typeface="+mn-lt"/>
              <a:ea typeface="+mn-ea"/>
              <a:cs typeface="+mn-cs"/>
            </a:endParaRP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die Suppe [&gt;4037]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5789797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a:br>
            <a:br>
              <a:rPr lang="en-GB" b="1"/>
            </a:br>
            <a:r>
              <a:rPr lang="en-GB" b="1"/>
              <a:t>Aim: </a:t>
            </a:r>
            <a:r>
              <a:rPr lang="en-GB" b="0"/>
              <a:t>To present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Click on the audio buttons</a:t>
            </a:r>
            <a:r>
              <a:rPr lang="en-GB" baseline="0"/>
              <a:t> to play the full version of each recording (the p</a:t>
            </a:r>
            <a:r>
              <a:rPr lang="en-GB" b="0"/>
              <a:t>ronouns were obscured by noises for the acitivity</a:t>
            </a:r>
            <a:r>
              <a:rPr lang="en-GB" b="0" baseline="0"/>
              <a:t> itself)</a:t>
            </a:r>
            <a:r>
              <a:rPr lang="en-GB" b="0"/>
              <a:t>.</a:t>
            </a:r>
          </a:p>
          <a:p>
            <a:r>
              <a:rPr lang="en-GB" b="0" i="0"/>
              <a:t>3. Click to reveal the answers</a:t>
            </a:r>
            <a:r>
              <a:rPr lang="en-GB" b="0" i="0" baseline="0"/>
              <a:t>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Note:</a:t>
            </a:r>
            <a:r>
              <a:rPr lang="en-GB" sz="1200" b="0" kern="1200" baseline="0">
                <a:solidFill>
                  <a:schemeClr val="tx1"/>
                </a:solidFill>
                <a:effectLst/>
                <a:latin typeface="+mn-lt"/>
                <a:ea typeface="+mn-ea"/>
                <a:cs typeface="+mn-cs"/>
              </a:rPr>
              <a:t> All</a:t>
            </a:r>
            <a:r>
              <a:rPr lang="en-GB" b="0"/>
              <a:t> words in this exercise have been encountered previously, with the exception of </a:t>
            </a:r>
            <a:r>
              <a:rPr lang="en-GB" b="0" i="1"/>
              <a:t>Suppe</a:t>
            </a:r>
            <a:r>
              <a:rPr lang="en-GB" b="0" i="0"/>
              <a:t> which can be inferred from the English </a:t>
            </a:r>
            <a:r>
              <a:rPr lang="en-GB" b="0" i="1"/>
              <a:t>soup</a:t>
            </a:r>
            <a:r>
              <a:rPr lang="en-GB" b="0" i="0"/>
              <a:t>.</a:t>
            </a:r>
            <a:endParaRPr lang="en-GB" b="0"/>
          </a:p>
          <a:p>
            <a:endParaRPr lang="en-GB" b="0"/>
          </a:p>
          <a:p>
            <a:r>
              <a:rPr lang="en-GB" b="1"/>
              <a:t>Transcript:</a:t>
            </a:r>
          </a:p>
          <a:p>
            <a:r>
              <a:rPr lang="de-DE" sz="1200" kern="1200">
                <a:solidFill>
                  <a:schemeClr val="tx1"/>
                </a:solidFill>
                <a:effectLst/>
                <a:latin typeface="+mn-lt"/>
                <a:ea typeface="+mn-ea"/>
                <a:cs typeface="+mn-cs"/>
              </a:rPr>
              <a:t>a. Du gehst einmal die Woche tanzen.</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b. Du machst kaum Hausaufgaben.</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c. Du spielst sehr oft Computer.</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d. Ich gehe jeden Tag in den Garten.</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e. Du kochst manchmal Suppe.</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f. Ich schreibe jeden Tag eine Liste.</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g. Ich rede sehr oft mit Freunden.</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h. Ich tanze nie.</a:t>
            </a:r>
            <a:endParaRPr lang="en-GB" sz="1200" kern="1200">
              <a:solidFill>
                <a:schemeClr val="tx1"/>
              </a:solidFill>
              <a:effectLst/>
              <a:latin typeface="+mn-lt"/>
              <a:ea typeface="+mn-ea"/>
              <a:cs typeface="+mn-cs"/>
            </a:endParaRP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0"/>
              <a:t>die Suppe [&gt;4037]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2760026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a:br>
            <a:br>
              <a:rPr lang="en-GB" b="1"/>
            </a:br>
            <a:r>
              <a:rPr lang="en-GB" b="1"/>
              <a:t>Aim: </a:t>
            </a:r>
            <a:r>
              <a:rPr lang="en-GB" b="0"/>
              <a:t>To explain the rules of the Bingo game (English-German version, for additional vocabulary practice).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GB" b="0"/>
              <a:t>Teacher distributes the Bingo cards included as supplementary materials this week. (The cards are double-sided, and there are three cards per page, so each printed sheet must be folded as instructed and cut into three). If</a:t>
            </a:r>
            <a:r>
              <a:rPr lang="en-GB" b="0" baseline="0"/>
              <a:t> teachers prefer, </a:t>
            </a:r>
            <a:r>
              <a:rPr lang="en-GB" b="1" baseline="0"/>
              <a:t>they can give students scrap paper</a:t>
            </a:r>
            <a:r>
              <a:rPr lang="en-GB" b="0" baseline="0"/>
              <a:t>, they can draw three 3x2 tables (for 3 rounds of the game) and select their own words from the vocabulary set, writing the English on one side and replicate the 3 x 2 tables with German words on the reverse. </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2. </a:t>
            </a:r>
            <a:r>
              <a:rPr lang="en-GB" b="0" baseline="0"/>
              <a:t>Depending on the class ability, teachers may choose to display or not to display the German words in the list. (The final slide in this lesson gives a list of the vocabulary from this week with the option to obscure the German words).</a:t>
            </a:r>
            <a:endParaRPr lang="en-GB" b="0" i="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3. </a:t>
            </a:r>
            <a:r>
              <a:rPr lang="en-GB" b="0"/>
              <a:t>Tell students to begin with the </a:t>
            </a:r>
            <a:r>
              <a:rPr lang="en-GB" b="1"/>
              <a:t>English side up. </a:t>
            </a:r>
            <a:r>
              <a:rPr lang="en-GB" b="0"/>
              <a:t>The teacher reads </a:t>
            </a:r>
            <a:r>
              <a:rPr lang="en-GB" b="1"/>
              <a:t>German words</a:t>
            </a:r>
            <a:r>
              <a:rPr lang="en-GB" b="0"/>
              <a:t> at random from this week’s vocabulary list.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4. Students cross off the words they hear. When a student has crossed of all of his/her words, they use the German interjection ‘Ich gewinne!’ to indicate that they win. Gewinnen</a:t>
            </a:r>
            <a:r>
              <a:rPr lang="en-GB" b="0" baseline="0"/>
              <a:t> (infinitive) is a cluster word from 1.1.5, recycled here, in the first person singular.  Ensure that students are clear about the meaning and that they can explain the verb ending change.</a:t>
            </a:r>
            <a:endParaRPr lang="en-GB" b="0"/>
          </a:p>
          <a:p>
            <a:endParaRPr lang="en-GB" b="0"/>
          </a:p>
          <a:p>
            <a:r>
              <a:rPr lang="en-GB" b="1"/>
              <a:t>Note: </a:t>
            </a:r>
            <a:r>
              <a:rPr lang="en-GB" b="0"/>
              <a:t>As there are only 10 words on this week’s vocabulary list, the game will not last very long! It is highly like that one or more students will win after only 6 words have been called. For that reason, it is suggested that at least three rounds are played for additional practice.</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850069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057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5 minutes</a:t>
            </a:r>
            <a:br>
              <a:rPr lang="en-GB"/>
            </a:br>
            <a:br>
              <a:rPr lang="en-GB" b="1"/>
            </a:br>
            <a:r>
              <a:rPr lang="en-GB" b="1"/>
              <a:t>Aim: </a:t>
            </a:r>
            <a:r>
              <a:rPr lang="en-GB" b="0"/>
              <a:t>To play the Bingo game German – English version (for additional vocabulary practice).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GB" b="0"/>
              <a:t>Tell students to turn their cards </a:t>
            </a:r>
            <a:r>
              <a:rPr lang="en-GB" b="1"/>
              <a:t>German side up. </a:t>
            </a:r>
            <a:r>
              <a:rPr lang="en-GB" b="0"/>
              <a:t>The teacher reads </a:t>
            </a:r>
            <a:r>
              <a:rPr lang="en-GB" b="1"/>
              <a:t>English words</a:t>
            </a:r>
            <a:r>
              <a:rPr lang="en-GB" b="0"/>
              <a:t> at random from this week’s vocabulary list. </a:t>
            </a:r>
            <a:r>
              <a:rPr lang="en-GB" b="0" i="0"/>
              <a:t>2. </a:t>
            </a:r>
            <a:r>
              <a:rPr lang="en-GB" b="0" baseline="0"/>
              <a:t>Depending on the class ability, teachers may choose to display or not to display the German words in the list. (The final slide in this lesson gives a list of the vocabulary from this week with the option to obscure the German words).</a:t>
            </a:r>
            <a:endParaRPr lang="en-GB" b="0" i="0"/>
          </a:p>
          <a:p>
            <a:r>
              <a:rPr lang="en-GB" b="0" i="0"/>
              <a:t>2. </a:t>
            </a:r>
            <a:r>
              <a:rPr lang="en-GB" b="0"/>
              <a:t>Students cross off the words they hear. When a student has crossed of all of his/her words, they use the German interjection ‘Ich gewinne!’ to indicate that they win. </a:t>
            </a:r>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3739692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a:t>
            </a:r>
            <a:r>
              <a:rPr lang="en-GB" b="1" baseline="0"/>
              <a:t> 5 </a:t>
            </a:r>
            <a:r>
              <a:rPr lang="en-GB" b="1"/>
              <a:t>minutes</a:t>
            </a:r>
            <a:br>
              <a:rPr lang="en-GB"/>
            </a:br>
            <a:br>
              <a:rPr lang="en-GB" b="1"/>
            </a:br>
            <a:r>
              <a:rPr lang="en-GB" b="1"/>
              <a:t>Aim: </a:t>
            </a:r>
            <a:r>
              <a:rPr lang="en-GB" b="0"/>
              <a:t>To provide an additional group version</a:t>
            </a:r>
            <a:r>
              <a:rPr lang="en-GB" b="0" baseline="0"/>
              <a:t> of Bingo (English-German).</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br>
              <a:rPr lang="en-GB" b="0"/>
            </a:br>
            <a:r>
              <a:rPr lang="en-GB" b="1"/>
              <a:t>Procedure:</a:t>
            </a:r>
            <a:br>
              <a:rPr lang="en-GB"/>
            </a:br>
            <a:r>
              <a:rPr lang="en-GB"/>
              <a:t>1. </a:t>
            </a:r>
            <a:r>
              <a:rPr lang="en-GB" b="0"/>
              <a:t>Now, students play on their own in small groups (around 4 students).</a:t>
            </a:r>
          </a:p>
          <a:p>
            <a:r>
              <a:rPr lang="en-GB" b="0" i="0"/>
              <a:t>2. </a:t>
            </a:r>
            <a:r>
              <a:rPr lang="en-GB" b="0"/>
              <a:t>Students write six </a:t>
            </a:r>
            <a:r>
              <a:rPr lang="en-GB" b="1"/>
              <a:t>English</a:t>
            </a:r>
            <a:r>
              <a:rPr lang="en-GB" b="0"/>
              <a:t> words from the list. They then take it in turns to act as ‘gamemaster,’ and read </a:t>
            </a:r>
            <a:r>
              <a:rPr lang="en-GB" b="1"/>
              <a:t>German</a:t>
            </a:r>
            <a:r>
              <a:rPr lang="en-GB" b="0"/>
              <a:t> words from the list at random until one of their classmates shouts ‘Ich gewinne’.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 </a:t>
            </a:r>
            <a:r>
              <a:rPr lang="en-GB" b="0"/>
              <a:t>Students have not yet met </a:t>
            </a:r>
            <a:r>
              <a:rPr lang="en-GB" b="1"/>
              <a:t>dran/daran </a:t>
            </a:r>
            <a:r>
              <a:rPr lang="en-GB" b="0"/>
              <a:t>[290]. It is used idiomatically here in the sense of ‘you’re up/it’s your turn</a:t>
            </a:r>
            <a:r>
              <a:rPr lang="en-GB" b="0" baseline="0"/>
              <a:t>/you’re it/you’re on’</a:t>
            </a:r>
            <a:r>
              <a:rPr lang="en-GB" b="0"/>
              <a:t>. It’s literal</a:t>
            </a:r>
            <a:r>
              <a:rPr lang="en-GB" b="0" baseline="0"/>
              <a:t> meaning is often given as ‘on it’ Explain the meaning of ‘dran’ to students.  Teachers can then use this in their classroom language, and encourage students to do the same.</a:t>
            </a:r>
            <a:endParaRPr lang="en-GB" b="0"/>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453817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OPTIONAL ADDITIONAL SLIDE</a:t>
            </a:r>
          </a:p>
          <a:p>
            <a:endParaRPr lang="en-GB" b="1"/>
          </a:p>
          <a:p>
            <a:r>
              <a:rPr lang="en-GB" b="1"/>
              <a:t>Timing: 5 minutes</a:t>
            </a:r>
            <a:br>
              <a:rPr lang="en-GB"/>
            </a:br>
            <a:br>
              <a:rPr lang="en-GB" b="1"/>
            </a:br>
            <a:r>
              <a:rPr lang="en-GB" b="1"/>
              <a:t>Aim: </a:t>
            </a:r>
            <a:r>
              <a:rPr lang="en-GB" b="0"/>
              <a:t>To provide an</a:t>
            </a:r>
            <a:r>
              <a:rPr lang="en-GB" b="0" baseline="0"/>
              <a:t> a</a:t>
            </a:r>
            <a:r>
              <a:rPr lang="en-GB" b="0"/>
              <a:t>dditional group version</a:t>
            </a:r>
            <a:r>
              <a:rPr lang="en-GB" b="0" baseline="0"/>
              <a:t> of Bingo (German-English), time permitting.</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br>
              <a:rPr lang="en-GB" b="0"/>
            </a:br>
            <a:r>
              <a:rPr lang="en-GB" b="1"/>
              <a:t>Procedure:</a:t>
            </a:r>
            <a:br>
              <a:rPr lang="en-GB"/>
            </a:br>
            <a:r>
              <a:rPr lang="en-GB"/>
              <a:t>1. </a:t>
            </a:r>
            <a:r>
              <a:rPr lang="en-GB" b="0"/>
              <a:t>Again, students play on their own in small groups (around 4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2. </a:t>
            </a:r>
            <a:r>
              <a:rPr lang="en-GB" b="0"/>
              <a:t>This time, students write six </a:t>
            </a:r>
            <a:r>
              <a:rPr lang="en-GB" b="1"/>
              <a:t>German</a:t>
            </a:r>
            <a:r>
              <a:rPr lang="en-GB" b="0"/>
              <a:t> words from this week’s vocabulary (without referring to their notes/vocabulary list,</a:t>
            </a:r>
            <a:r>
              <a:rPr lang="en-GB" b="0" baseline="0"/>
              <a:t> ideally).</a:t>
            </a:r>
            <a:br>
              <a:rPr lang="en-GB" b="0" baseline="0"/>
            </a:br>
            <a:r>
              <a:rPr lang="en-GB" b="0"/>
              <a:t>They then take it in turns to act as ‘gamemaster,’ and read </a:t>
            </a:r>
            <a:r>
              <a:rPr lang="en-GB" b="1"/>
              <a:t>English</a:t>
            </a:r>
            <a:r>
              <a:rPr lang="en-GB" b="0"/>
              <a:t> words from the list at random until one of their classmates shouts ‘Ich gewinne’.</a:t>
            </a:r>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1630995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1-4 minutes</a:t>
            </a:r>
            <a:br>
              <a:rPr lang="en-GB" b="1"/>
            </a:br>
            <a:br>
              <a:rPr lang="en-GB" b="1"/>
            </a:br>
            <a:r>
              <a:rPr lang="en-GB" b="1"/>
              <a:t>Aim: </a:t>
            </a:r>
            <a:r>
              <a:rPr lang="en-GB" b="0"/>
              <a:t>To reactivate and strengthen vocabulary knowledge.  </a:t>
            </a:r>
            <a:br>
              <a:rPr lang="en-GB" b="0"/>
            </a:br>
            <a:endParaRPr lang="en-GB" b="0"/>
          </a:p>
          <a:p>
            <a:r>
              <a:rPr lang="en-GB" b="1"/>
              <a:t>Procedure:</a:t>
            </a:r>
            <a:br>
              <a:rPr lang="en-GB" b="1"/>
            </a:br>
            <a:r>
              <a:rPr lang="en-GB" b="1"/>
              <a:t>Round 1: </a:t>
            </a:r>
            <a:r>
              <a:rPr lang="en-GB" b="0"/>
              <a:t>Look at the German, recall the English meanings, saying them aloud. [1 minute]</a:t>
            </a:r>
            <a:br>
              <a:rPr lang="en-GB" b="0"/>
            </a:br>
            <a:r>
              <a:rPr lang="en-GB" b="1"/>
              <a:t>Round 2: </a:t>
            </a:r>
            <a:r>
              <a:rPr lang="en-GB" b="0"/>
              <a:t>Look at the English, recall the German meanings, saying them aloud. [1 minute]</a:t>
            </a:r>
            <a:br>
              <a:rPr lang="en-GB" b="0"/>
            </a:br>
            <a:r>
              <a:rPr lang="en-GB" b="0"/>
              <a:t>Repeat for two further minutes, to speed up recall.</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3192685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 long and short </a:t>
            </a:r>
            <a:r>
              <a:rPr lang="en-GB" sz="1200" b="1" dirty="0"/>
              <a:t>[</a:t>
            </a:r>
            <a:r>
              <a:rPr lang="en-GB" sz="1200" b="1" dirty="0" err="1"/>
              <a:t>ch</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pr</a:t>
            </a:r>
            <a:r>
              <a:rPr lang="en-GB" sz="1200" b="0" dirty="0"/>
              <a:t>esent tense weak verbs: 1</a:t>
            </a:r>
            <a:r>
              <a:rPr lang="en-GB" sz="1200" b="0" baseline="30000" dirty="0"/>
              <a:t>st</a:t>
            </a:r>
            <a:r>
              <a:rPr lang="en-GB" sz="1200" b="0" baseline="0" dirty="0"/>
              <a:t> </a:t>
            </a:r>
            <a:r>
              <a:rPr lang="en-GB" sz="1200" b="0" dirty="0"/>
              <a:t>person singular (juxtaposed with 2nd person singular)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a:t>
            </a:r>
            <a:r>
              <a:rPr lang="en-GB" sz="1200" b="0" dirty="0">
                <a:solidFill>
                  <a:prstClr val="white"/>
                </a:solidFill>
              </a:rPr>
              <a:t>VSO questions</a:t>
            </a:r>
            <a:r>
              <a:rPr lang="en-GB" sz="1200" b="0" baseline="0" dirty="0">
                <a:solidFill>
                  <a:prstClr val="white"/>
                </a:solidFill>
              </a:rPr>
              <a:t> with question words </a:t>
            </a:r>
            <a:r>
              <a:rPr lang="en-GB" sz="1200" b="0" i="1" baseline="0" dirty="0">
                <a:solidFill>
                  <a:prstClr val="white"/>
                </a:solidFill>
              </a:rPr>
              <a:t>wo, was, </a:t>
            </a:r>
            <a:r>
              <a:rPr lang="en-GB" sz="1200" b="0" i="1" baseline="0" dirty="0" err="1">
                <a:solidFill>
                  <a:prstClr val="white"/>
                </a:solidFill>
              </a:rPr>
              <a:t>wer</a:t>
            </a:r>
            <a:r>
              <a:rPr lang="en-GB" sz="1200" b="0" i="1" baseline="0" dirty="0">
                <a:solidFill>
                  <a:prstClr val="white"/>
                </a:solidFill>
              </a:rPr>
              <a:t>, </a:t>
            </a:r>
            <a:r>
              <a:rPr lang="en-GB" sz="1200" b="0" i="1" baseline="0" dirty="0" err="1">
                <a:solidFill>
                  <a:prstClr val="white"/>
                </a:solidFill>
              </a:rPr>
              <a:t>wie</a:t>
            </a:r>
            <a:endParaRPr lang="en-GB" sz="1200" b="0" i="0" baseline="0"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gehen [66] hören [146] tanzen [1497] kaum [272] manchmal [382] nie [186]  oft [223] sehr [81] einmal die Woche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jeden Tag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Band [&lt;5009] Buch [300] Film [505] Lehrerin [695] Lied [1733] Sänger [3029] Sängerin [3916] leider [643] Lieblings-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sein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baseline="0" dirty="0">
                <a:solidFill>
                  <a:schemeClr val="tx1"/>
                </a:solidFill>
                <a:effectLst/>
                <a:latin typeface="+mn-lt"/>
                <a:ea typeface="Calibri"/>
                <a:cs typeface="Calibri"/>
                <a:sym typeface="Calibri"/>
              </a:rPr>
              <a:t>, ist [4] Fenster [674] Flasche [1602] Heft [3862] Tafel [3855] Tisch [529] da [48] hier [68] wo? [108] der, die, das [1] Hallo! [1077] Tschüs! [3766]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baseline="0"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a:t>
            </a:r>
            <a:r>
              <a:rPr lang="en-GB" i="1"/>
              <a:t>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2932361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a:br>
            <a:br>
              <a:rPr lang="en-GB" b="1"/>
            </a:br>
            <a:r>
              <a:rPr lang="en-GB" b="1"/>
              <a:t>Aim: </a:t>
            </a:r>
            <a:r>
              <a:rPr lang="en-GB" b="0"/>
              <a:t>To </a:t>
            </a:r>
            <a:r>
              <a:rPr lang="en-GB" b="0" baseline="0"/>
              <a:t>share the grammar learning objective for the lesson with students, whilst revising previously-learned vocabulary.</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GB" baseline="0"/>
              <a:t>By working out which letters are missing and putting them in order into the spaces below, students create the question ‘Frage oder Satz?’, which is the grammatical focus for this lesson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2. </a:t>
            </a:r>
            <a:r>
              <a:rPr lang="en-GB" baseline="0"/>
              <a:t>Elicit the English translation of this question from students to ensure that they are all clear about its meaning.</a:t>
            </a:r>
            <a:br>
              <a:rPr lang="en-GB" baseline="0"/>
            </a:br>
            <a:br>
              <a:rPr lang="en-GB" b="1" baseline="0"/>
            </a:br>
            <a:r>
              <a:rPr lang="en-GB" b="1" baseline="0"/>
              <a:t>Note: </a:t>
            </a:r>
            <a:r>
              <a:rPr lang="en-GB" baseline="0"/>
              <a:t>‘Frage’ is a word students learnt in 1.1.6 but ‘Satz’ is a new, but highly frequent word, which we want to use from now on in classroom language/task instructions. Ensure that the meaning of Satz is clear. </a:t>
            </a:r>
            <a:br>
              <a:rPr lang="en-GB" b="1" baseline="0"/>
            </a:br>
            <a:endParaRPr lang="en-GB" sz="1200" b="1"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a:solidFill>
                  <a:schemeClr val="tx1"/>
                </a:solidFill>
                <a:effectLst/>
                <a:latin typeface="+mn-lt"/>
                <a:ea typeface="+mn-ea"/>
                <a:cs typeface="+mn-cs"/>
              </a:rPr>
              <a:t>Frequency rankings (1 is the most common word in German): </a:t>
            </a:r>
            <a:endParaRPr lang="de-DE" sz="1200" b="0" i="0" kern="1200">
              <a:solidFill>
                <a:schemeClr val="tx1"/>
              </a:solidFill>
              <a:effectLst/>
              <a:latin typeface="+mn-lt"/>
              <a:ea typeface="+mn-ea"/>
              <a:cs typeface="+mn-cs"/>
            </a:endParaRPr>
          </a:p>
          <a:p>
            <a:r>
              <a:rPr lang="en-GB" b="0" baseline="0"/>
              <a:t>der Satz [582]</a:t>
            </a:r>
            <a:endParaRPr lang="de-DE"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(2011). A frequency dictionary of German: core vocabulary for learners.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31245825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a:br>
            <a:br>
              <a:rPr lang="en-GB" b="1"/>
            </a:br>
            <a:r>
              <a:rPr lang="en-GB" b="1"/>
              <a:t>Aim:</a:t>
            </a:r>
            <a:r>
              <a:rPr lang="en-GB" b="1" baseline="0"/>
              <a:t> </a:t>
            </a:r>
            <a:r>
              <a:rPr lang="en-GB" b="0" baseline="0"/>
              <a:t>To</a:t>
            </a:r>
            <a:r>
              <a:rPr lang="en-GB" b="0"/>
              <a:t> </a:t>
            </a:r>
            <a:r>
              <a:rPr lang="en-GB" b="0" baseline="0"/>
              <a:t>revisit knowledge that students were taught in 1.1.7 on the formation of closed questions.</a:t>
            </a:r>
            <a:endParaRPr lang="en-GB" b="0"/>
          </a:p>
          <a:p>
            <a:br>
              <a:rPr lang="en-GB"/>
            </a:br>
            <a:r>
              <a:rPr lang="en-GB" b="1"/>
              <a:t>Procedure:</a:t>
            </a:r>
            <a:br>
              <a:rPr lang="en-GB"/>
            </a:br>
            <a:r>
              <a:rPr lang="en-GB"/>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aseline="0"/>
              <a:t> Highlight that German does not have a word for do/does, or the continuous equivalent are/is, and that inversion must be used to translate these.</a:t>
            </a:r>
          </a:p>
          <a:p>
            <a:r>
              <a:rPr lang="en-GB"/>
              <a:t>3.</a:t>
            </a:r>
            <a:r>
              <a:rPr lang="en-GB" baseline="0"/>
              <a:t> </a:t>
            </a:r>
            <a:r>
              <a:rPr lang="en-GB"/>
              <a:t>Ensure students’ understanding</a:t>
            </a:r>
            <a:r>
              <a:rPr lang="en-GB" baseline="0"/>
              <a:t> at each stage.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3074658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baseline="0"/>
              <a:t> 3 minutes</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hangingPunct="0"/>
            <a:r>
              <a:rPr lang="en-GB" b="1"/>
              <a:t>Aim: </a:t>
            </a:r>
            <a:r>
              <a:rPr lang="en-GB" b="0"/>
              <a:t>To </a:t>
            </a:r>
            <a:r>
              <a:rPr lang="en-US" sz="1200" b="0" kern="1200" baseline="0">
                <a:solidFill>
                  <a:schemeClr val="tx1"/>
                </a:solidFill>
                <a:effectLst/>
                <a:latin typeface="+mn-lt"/>
                <a:ea typeface="+mn-ea"/>
                <a:cs typeface="+mn-cs"/>
              </a:rPr>
              <a:t>revisit the VSO syntax of questions vs SVO of statements. </a:t>
            </a:r>
          </a:p>
          <a:p>
            <a:pPr hangingPunct="0"/>
            <a:endParaRPr lang="en-US" sz="1200" b="0" kern="1200" baseline="0">
              <a:solidFill>
                <a:schemeClr val="tx1"/>
              </a:solidFill>
              <a:effectLst/>
              <a:latin typeface="+mn-lt"/>
              <a:ea typeface="+mn-ea"/>
              <a:cs typeface="+mn-cs"/>
            </a:endParaRPr>
          </a:p>
          <a:p>
            <a:pPr hangingPunct="0"/>
            <a:r>
              <a:rPr lang="en-US" sz="1200" b="1" kern="1200" baseline="0">
                <a:solidFill>
                  <a:schemeClr val="tx1"/>
                </a:solidFill>
                <a:effectLst/>
                <a:latin typeface="+mn-lt"/>
                <a:ea typeface="+mn-ea"/>
                <a:cs typeface="+mn-cs"/>
              </a:rPr>
              <a:t>Note: </a:t>
            </a:r>
            <a:r>
              <a:rPr lang="en-US" sz="1200" b="0" kern="1200">
                <a:solidFill>
                  <a:schemeClr val="tx1"/>
                </a:solidFill>
                <a:effectLst/>
                <a:latin typeface="+mn-lt"/>
                <a:ea typeface="+mn-ea"/>
                <a:cs typeface="+mn-cs"/>
              </a:rPr>
              <a:t>This slide is an example to</a:t>
            </a:r>
            <a:r>
              <a:rPr lang="en-US" sz="1200" b="0" kern="1200" baseline="0">
                <a:solidFill>
                  <a:schemeClr val="tx1"/>
                </a:solidFill>
                <a:effectLst/>
                <a:latin typeface="+mn-lt"/>
                <a:ea typeface="+mn-ea"/>
                <a:cs typeface="+mn-cs"/>
              </a:rPr>
              <a:t> do first with students and correct. It has audio inserted for A and B only (with the corresponding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Click on the audio buttons</a:t>
            </a:r>
            <a:r>
              <a:rPr lang="en-GB" baseline="0"/>
              <a:t> to play each recording.</a:t>
            </a:r>
            <a:r>
              <a:rPr lang="en-GB" b="0"/>
              <a:t> The voice</a:t>
            </a:r>
            <a:r>
              <a:rPr lang="en-GB" b="0" baseline="0"/>
              <a:t> is robotic and has flat intonation, to remove this clue as to whether each sentence is a question or a statement.</a:t>
            </a:r>
            <a:endParaRPr lang="en-GB" b="0"/>
          </a:p>
          <a:p>
            <a:r>
              <a:rPr lang="en-GB"/>
              <a:t>2.</a:t>
            </a:r>
            <a:r>
              <a:rPr lang="en-GB" baseline="0"/>
              <a:t> </a:t>
            </a:r>
            <a:r>
              <a:rPr lang="en-GB" b="0"/>
              <a:t>Students can complete the activity by writing e.g. A) ?</a:t>
            </a:r>
            <a:r>
              <a:rPr lang="en-GB" b="0" i="1"/>
              <a:t>/ .</a:t>
            </a:r>
            <a:r>
              <a:rPr lang="en-GB" b="0" i="0"/>
              <a:t> in their exercise</a:t>
            </a:r>
            <a:r>
              <a:rPr lang="en-GB" b="0" i="0" baseline="0"/>
              <a:t> bo</a:t>
            </a:r>
            <a:r>
              <a:rPr lang="en-GB" b="0" i="0"/>
              <a:t>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3. </a:t>
            </a:r>
            <a:r>
              <a:rPr lang="en-US" sz="1200" b="0" kern="1200" baseline="0">
                <a:solidFill>
                  <a:schemeClr val="tx1"/>
                </a:solidFill>
                <a:effectLst/>
                <a:latin typeface="+mn-lt"/>
                <a:ea typeface="+mn-ea"/>
                <a:cs typeface="+mn-cs"/>
              </a:rPr>
              <a:t>If it seems strange to students that we have so many appearances from Zorg, the robot, explain that it is important that we remove the audible clues (i.e. raised intonation) that come with questions, so that they only focus on the syntax.</a:t>
            </a:r>
          </a:p>
          <a:p>
            <a:r>
              <a:rPr lang="en-GB" b="0" i="0"/>
              <a:t>4. Click to advance</a:t>
            </a:r>
            <a:r>
              <a:rPr lang="en-GB" b="0" i="0" baseline="0"/>
              <a:t> to the next slide for students to do the full exercise.</a:t>
            </a:r>
            <a:endParaRPr lang="en-GB" b="0"/>
          </a:p>
          <a:p>
            <a:endParaRPr lang="en-GB" b="0"/>
          </a:p>
          <a:p>
            <a:r>
              <a:rPr lang="en-GB" b="1"/>
              <a:t>Transcript:</a:t>
            </a:r>
          </a:p>
          <a:p>
            <a:r>
              <a:rPr lang="de-DE" sz="1200" kern="1200">
                <a:solidFill>
                  <a:schemeClr val="tx1"/>
                </a:solidFill>
                <a:effectLst/>
                <a:latin typeface="+mn-lt"/>
                <a:ea typeface="+mn-ea"/>
                <a:cs typeface="+mn-cs"/>
              </a:rPr>
              <a:t>a) Hörst du jeden Tag das Lied</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b) Du arbeitest kaum im Garten</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174038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a:t>
            </a:r>
            <a:r>
              <a:rPr lang="en-GB" b="1" baseline="0"/>
              <a:t> 5 minutes</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hangingPunct="0"/>
            <a:r>
              <a:rPr lang="en-GB" b="1"/>
              <a:t>Aim: </a:t>
            </a:r>
            <a:r>
              <a:rPr lang="en-GB" b="0"/>
              <a:t>To </a:t>
            </a:r>
            <a:r>
              <a:rPr lang="en-US" sz="1200" b="0" kern="1200" baseline="0">
                <a:solidFill>
                  <a:schemeClr val="tx1"/>
                </a:solidFill>
                <a:effectLst/>
                <a:latin typeface="+mn-lt"/>
                <a:ea typeface="+mn-ea"/>
                <a:cs typeface="+mn-cs"/>
              </a:rPr>
              <a:t>revisit the VSO syntax of questions vs SVO of statements. </a:t>
            </a:r>
          </a:p>
          <a:p>
            <a:pPr hangingPunct="0"/>
            <a:endParaRPr lang="en-US" sz="1200" b="0" kern="1200" baseline="0">
              <a:solidFill>
                <a:schemeClr val="tx1"/>
              </a:solidFill>
              <a:effectLst/>
              <a:latin typeface="+mn-lt"/>
              <a:ea typeface="+mn-ea"/>
              <a:cs typeface="+mn-cs"/>
            </a:endParaRPr>
          </a:p>
          <a:p>
            <a:pPr hangingPunct="0"/>
            <a:r>
              <a:rPr lang="en-US" sz="1200" b="1" kern="1200" baseline="0">
                <a:solidFill>
                  <a:schemeClr val="tx1"/>
                </a:solidFill>
                <a:effectLst/>
                <a:latin typeface="+mn-lt"/>
                <a:ea typeface="+mn-ea"/>
                <a:cs typeface="+mn-cs"/>
              </a:rPr>
              <a:t>Note: </a:t>
            </a:r>
            <a:r>
              <a:rPr lang="en-US" sz="1200" b="0" kern="1200">
                <a:solidFill>
                  <a:schemeClr val="tx1"/>
                </a:solidFill>
                <a:effectLst/>
                <a:latin typeface="+mn-lt"/>
                <a:ea typeface="+mn-ea"/>
                <a:cs typeface="+mn-cs"/>
              </a:rPr>
              <a:t>This slide is the full task slide.</a:t>
            </a:r>
            <a:endParaRPr lang="en-US"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Click on the audio buttons</a:t>
            </a:r>
            <a:r>
              <a:rPr lang="en-GB" baseline="0"/>
              <a:t> to play each recording.</a:t>
            </a:r>
            <a:r>
              <a:rPr lang="en-GB" b="0"/>
              <a:t> The voice</a:t>
            </a:r>
            <a:r>
              <a:rPr lang="en-GB" b="0" baseline="0"/>
              <a:t> is robotic and has flat intonation, to remove this clue as to whether each sentence is a question or a statement.</a:t>
            </a:r>
            <a:endParaRPr lang="en-GB" b="0"/>
          </a:p>
          <a:p>
            <a:r>
              <a:rPr lang="en-GB"/>
              <a:t>2.</a:t>
            </a:r>
            <a:r>
              <a:rPr lang="en-GB" baseline="0"/>
              <a:t> </a:t>
            </a:r>
            <a:r>
              <a:rPr lang="en-GB" b="0"/>
              <a:t>Students can complete the activity by writing e.g. A) ?</a:t>
            </a:r>
            <a:r>
              <a:rPr lang="en-GB" b="0" i="1"/>
              <a:t>/ .</a:t>
            </a:r>
            <a:r>
              <a:rPr lang="en-GB" b="0" i="0"/>
              <a:t> in their exercise</a:t>
            </a:r>
            <a:r>
              <a:rPr lang="en-GB" b="0" i="0" baseline="0"/>
              <a:t> bo</a:t>
            </a:r>
            <a:r>
              <a:rPr lang="en-GB" b="0" i="0"/>
              <a:t>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3. Click to bring</a:t>
            </a:r>
            <a:r>
              <a:rPr lang="en-GB" b="0" i="0" baseline="0"/>
              <a:t> up the answers one by one. </a:t>
            </a:r>
            <a:r>
              <a:rPr lang="en-US" sz="1200" b="0" kern="1200">
                <a:solidFill>
                  <a:schemeClr val="tx1"/>
                </a:solidFill>
                <a:effectLst/>
                <a:latin typeface="+mn-lt"/>
                <a:ea typeface="+mn-ea"/>
                <a:cs typeface="+mn-cs"/>
              </a:rPr>
              <a:t>Teacher elicits responses by asking ‘Ist A eine Frage oder ein Satz?’ (‘A ist eine Frage … B ist ein Satz …’)</a:t>
            </a:r>
          </a:p>
          <a:p>
            <a:endParaRPr lang="en-GB" b="0" i="0" baseline="0"/>
          </a:p>
          <a:p>
            <a:r>
              <a:rPr lang="en-GB" b="1"/>
              <a:t>Transcript:</a:t>
            </a:r>
          </a:p>
          <a:p>
            <a:r>
              <a:rPr lang="de-DE" sz="1200" kern="1200">
                <a:solidFill>
                  <a:schemeClr val="tx1"/>
                </a:solidFill>
                <a:effectLst/>
                <a:latin typeface="+mn-lt"/>
                <a:ea typeface="+mn-ea"/>
                <a:cs typeface="+mn-cs"/>
              </a:rPr>
              <a:t>a) Hörst du jeden Tag das Lied</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b) Du arbeitest kaum im Garten </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c) Putzt du manchmal das Auto</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d) Du tanzt nicht so gut</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e) Du sitzt oft zu Hause am Computer</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f) Gehst du nie in den Garten</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g) Du redest sehr oft im Unterricht</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h) Lernst du manchmal in der Schule</a:t>
            </a:r>
            <a:endParaRPr lang="en-GB"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i) Spielst du nie mit Freunden Fußball</a:t>
            </a:r>
            <a:endParaRPr lang="en-GB" sz="1200" kern="1200">
              <a:solidFill>
                <a:schemeClr val="tx1"/>
              </a:solidFill>
              <a:effectLst/>
              <a:latin typeface="+mn-lt"/>
              <a:ea typeface="+mn-ea"/>
              <a:cs typeface="+mn-cs"/>
            </a:endParaRPr>
          </a:p>
          <a:p>
            <a:endParaRPr lang="en-GB" b="1"/>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42798559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Timing: 3 minutes</a:t>
            </a:r>
            <a:br>
              <a:rPr lang="en-GB"/>
            </a:br>
            <a:br>
              <a:rPr lang="en-GB" b="1"/>
            </a:br>
            <a:r>
              <a:rPr lang="en-GB" b="1"/>
              <a:t>Aim: </a:t>
            </a:r>
            <a:r>
              <a:rPr lang="en-GB" b="0" baseline="0"/>
              <a:t>To revisit knowledge that students were taught in 1.1.7 on the formation of closed questions.</a:t>
            </a:r>
            <a:endParaRPr lang="en-GB" b="0"/>
          </a:p>
          <a:p>
            <a:br>
              <a:rPr lang="en-GB"/>
            </a:br>
            <a:r>
              <a:rPr lang="en-GB" b="1"/>
              <a:t>Procedure:</a:t>
            </a:r>
            <a:br>
              <a:rPr lang="en-GB"/>
            </a:br>
            <a:r>
              <a:rPr lang="en-GB"/>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aseline="0"/>
              <a:t> Draw attention to word order: VSO for closed questions, Question word + VSO or VO for open questions.</a:t>
            </a:r>
          </a:p>
          <a:p>
            <a:r>
              <a:rPr lang="en-GB"/>
              <a:t>3.</a:t>
            </a:r>
            <a:r>
              <a:rPr lang="en-GB" baseline="0"/>
              <a:t> </a:t>
            </a:r>
            <a:r>
              <a:rPr lang="en-GB"/>
              <a:t>Ensure students’ understanding</a:t>
            </a:r>
            <a:r>
              <a:rPr lang="en-GB" baseline="0"/>
              <a:t> at each stage.</a:t>
            </a:r>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4211578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3408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5 minutes</a:t>
            </a:r>
            <a:br>
              <a:rPr lang="en-GB"/>
            </a:br>
            <a:br>
              <a:rPr lang="en-GB" b="1"/>
            </a:br>
            <a:r>
              <a:rPr lang="en-GB" b="1"/>
              <a:t>Aim: </a:t>
            </a:r>
            <a:r>
              <a:rPr lang="en-GB" b="0"/>
              <a:t>To practise distiguishing between the first and second person singular</a:t>
            </a:r>
            <a:r>
              <a:rPr lang="en-GB" b="0" baseline="0"/>
              <a:t> forms of the verb (reading/speaking).</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Students</a:t>
            </a:r>
            <a:r>
              <a:rPr lang="en-GB" baseline="0"/>
              <a:t> write the text, completing the gaps with one of the options. This will help them further practise the 1</a:t>
            </a:r>
            <a:r>
              <a:rPr lang="en-GB" baseline="30000"/>
              <a:t>st</a:t>
            </a:r>
            <a:r>
              <a:rPr lang="en-GB" baseline="0"/>
              <a:t> &amp; 2</a:t>
            </a:r>
            <a:r>
              <a:rPr lang="en-GB" baseline="30000"/>
              <a:t>nd</a:t>
            </a:r>
            <a:r>
              <a:rPr lang="en-GB" baseline="0"/>
              <a:t> person singular form of verbs &amp; question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2. Click to reveal the answers</a:t>
            </a:r>
            <a:r>
              <a:rPr lang="en-GB" b="0" i="0" baseline="0"/>
              <a:t> one by one.</a:t>
            </a:r>
          </a:p>
          <a:p>
            <a:r>
              <a:rPr lang="en-GB"/>
              <a:t>3.</a:t>
            </a:r>
            <a:r>
              <a:rPr lang="en-GB" baseline="0"/>
              <a:t> </a:t>
            </a:r>
            <a:r>
              <a:rPr lang="en-GB"/>
              <a:t>Once complete, they can practise reading this conversation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After initial practice reading</a:t>
            </a:r>
            <a:r>
              <a:rPr lang="en-GB" baseline="0"/>
              <a:t> their own (completed) texts, an extra challenge could be to ask them to practise with the incomplete text displayed on the board. This will prompt speeded recall of the words that are missing!</a:t>
            </a:r>
            <a:endParaRPr lang="en-GB"/>
          </a:p>
          <a:p>
            <a:endParaRPr lang="en-GB" b="0" i="0"/>
          </a:p>
          <a:p>
            <a:endParaRPr lang="en-GB"/>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1980296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6 minutes</a:t>
            </a:r>
            <a:br>
              <a:rPr lang="en-GB"/>
            </a:br>
            <a:br>
              <a:rPr lang="en-GB" b="1"/>
            </a:br>
            <a:r>
              <a:rPr lang="en-GB" b="1"/>
              <a:t>Aim: </a:t>
            </a:r>
            <a:r>
              <a:rPr lang="en-GB" b="0"/>
              <a:t>To practise distiguishing between the first and second person singular</a:t>
            </a:r>
            <a:r>
              <a:rPr lang="en-GB" b="0" baseline="0"/>
              <a:t> forms of the verb (speaking).</a:t>
            </a:r>
          </a:p>
          <a:p>
            <a:endParaRPr lang="en-GB" b="0" i="0"/>
          </a:p>
          <a:p>
            <a:r>
              <a:rPr lang="en-GB" b="1" i="0"/>
              <a:t>Note: </a:t>
            </a:r>
            <a:r>
              <a:rPr lang="en-GB" b="0" i="0"/>
              <a:t>This version of the speaking task expects</a:t>
            </a:r>
            <a:r>
              <a:rPr lang="en-GB" b="0" i="0" baseline="0"/>
              <a:t> students to generate the correct question with no verbal support at all.  There is an alternative version on the next slide, which gives the infinitive phrase.  That version still requires students to use the correct verb form and question syntax.</a:t>
            </a:r>
            <a:endParaRPr lang="en-GB" b="0" i="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a:t>
            </a:r>
            <a:r>
              <a:rPr lang="en-GB" b="0" i="0"/>
              <a:t>This slide can be printed and given to pupils, or they can quickly sketch a table in their workbooks.</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2.</a:t>
            </a:r>
            <a:r>
              <a:rPr lang="en-GB" b="0" i="0" baseline="0"/>
              <a:t> </a:t>
            </a:r>
            <a:r>
              <a:rPr lang="en-GB" b="0"/>
              <a:t>Students know the noun </a:t>
            </a:r>
            <a:r>
              <a:rPr lang="en-GB" b="1"/>
              <a:t>Frage</a:t>
            </a:r>
            <a:r>
              <a:rPr lang="en-GB" b="0"/>
              <a:t> (1.2.6), but have not encountered the verb form, </a:t>
            </a:r>
            <a:r>
              <a:rPr lang="en-GB" b="0" i="1"/>
              <a:t>fragen</a:t>
            </a:r>
            <a:r>
              <a:rPr lang="en-GB" b="0" i="0"/>
              <a:t>. Teacher to ask students what they think the instruction means and make the connection with </a:t>
            </a:r>
            <a:r>
              <a:rPr lang="en-GB" b="0" i="1"/>
              <a:t>Frage</a:t>
            </a:r>
            <a:r>
              <a:rPr lang="en-GB" b="0" i="0"/>
              <a:t>.</a:t>
            </a:r>
          </a:p>
          <a:p>
            <a:r>
              <a:rPr lang="en-GB" b="0" i="0"/>
              <a:t>3. </a:t>
            </a:r>
            <a:r>
              <a:rPr lang="en-GB" b="0"/>
              <a:t>In this oral exercise, students ask a partner how often they do the pictured activities, and tick the appropriate box. </a:t>
            </a:r>
            <a:br>
              <a:rPr lang="en-GB" b="0"/>
            </a:br>
            <a:r>
              <a:rPr lang="en-GB"/>
              <a:t>3.</a:t>
            </a:r>
            <a:r>
              <a:rPr lang="en-GB" baseline="0"/>
              <a:t> </a:t>
            </a:r>
            <a:r>
              <a:rPr lang="en-GB" b="0"/>
              <a:t>On completion, first, second and third person forms can be brought together through teacher elicitation of responses, e.g. </a:t>
            </a:r>
            <a:r>
              <a:rPr lang="en-GB" b="0" i="1"/>
              <a:t>‘Wie oft spielt Mary Computer?  Mary spielt kaum Computer</a:t>
            </a:r>
            <a:r>
              <a:rPr lang="en-GB" b="0" i="0"/>
              <a:t>’. ‘</a:t>
            </a:r>
            <a:r>
              <a:rPr lang="en-GB" b="0" i="1"/>
              <a:t>Wer kocht manchmal?’ ‘Sally kocht manchmal’ etc.</a:t>
            </a:r>
          </a:p>
          <a:p>
            <a:endParaRPr lang="en-GB" i="0"/>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21251183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ALTERNATIVE FORMAT</a:t>
            </a:r>
          </a:p>
          <a:p>
            <a:endParaRPr lang="en-GB" b="1"/>
          </a:p>
          <a:p>
            <a:r>
              <a:rPr lang="en-GB" b="1"/>
              <a:t>Timing: 6 minutes</a:t>
            </a:r>
            <a:br>
              <a:rPr lang="en-GB"/>
            </a:br>
            <a:br>
              <a:rPr lang="en-GB" b="1"/>
            </a:br>
            <a:r>
              <a:rPr lang="en-GB" b="1"/>
              <a:t>Aim: </a:t>
            </a:r>
            <a:r>
              <a:rPr lang="en-GB" b="0"/>
              <a:t>To practise distiguishing between the first and second person singular</a:t>
            </a:r>
            <a:r>
              <a:rPr lang="en-GB" b="0" baseline="0"/>
              <a:t> forms of the verb (speaking).</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t>Note: </a:t>
            </a:r>
            <a:r>
              <a:rPr lang="en-GB" b="0"/>
              <a:t>Alternative format for the speaking activity, giving more support. It</a:t>
            </a:r>
            <a:r>
              <a:rPr lang="en-GB" b="0" baseline="0"/>
              <a:t> is often beneficial to repeat speaking tasks.  In this instance, students could first use this supported version of the task, and then repeat the task with a different partner, referring only to the picture table on the previous slide.</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GB" b="0" i="0"/>
              <a:t>This slide can be printed and given to pupils, or they can quickly sketch a table in their workbooks.</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2.</a:t>
            </a:r>
            <a:r>
              <a:rPr lang="en-GB" b="0" i="0" baseline="0"/>
              <a:t> </a:t>
            </a:r>
            <a:r>
              <a:rPr lang="en-GB" b="0"/>
              <a:t>Students know the noun </a:t>
            </a:r>
            <a:r>
              <a:rPr lang="en-GB" b="1"/>
              <a:t>Frage</a:t>
            </a:r>
            <a:r>
              <a:rPr lang="en-GB" b="0"/>
              <a:t> (1.2.6), but have not encountered the verb form, </a:t>
            </a:r>
            <a:r>
              <a:rPr lang="en-GB" b="0" i="1"/>
              <a:t>fragen</a:t>
            </a:r>
            <a:r>
              <a:rPr lang="en-GB" b="0" i="0"/>
              <a:t>. Teacher to ask students what they think the instruction means and make the connection with </a:t>
            </a:r>
            <a:r>
              <a:rPr lang="en-GB" b="0" i="1"/>
              <a:t>Frage</a:t>
            </a:r>
            <a:r>
              <a:rPr lang="en-GB" b="0" i="0"/>
              <a:t>.</a:t>
            </a:r>
          </a:p>
          <a:p>
            <a:r>
              <a:rPr lang="en-GB" b="0" i="0"/>
              <a:t>3. </a:t>
            </a:r>
            <a:r>
              <a:rPr lang="en-GB" b="0"/>
              <a:t>In this oral exercise, students ask a partner how often they do the specified activities, and tick the appropriate box. </a:t>
            </a:r>
            <a:br>
              <a:rPr lang="en-GB" b="0"/>
            </a:br>
            <a:r>
              <a:rPr lang="en-GB"/>
              <a:t>3.</a:t>
            </a:r>
            <a:r>
              <a:rPr lang="en-GB" baseline="0"/>
              <a:t> </a:t>
            </a:r>
            <a:r>
              <a:rPr lang="en-GB" b="0"/>
              <a:t>On completion, first, second and third person forms can be brought together through teacher elicitation of responses, e.g. </a:t>
            </a:r>
            <a:r>
              <a:rPr lang="en-GB" b="0" i="1"/>
              <a:t>‘Wie oft spielt Mary Computer?  Mary spielt kaum Computer</a:t>
            </a:r>
            <a:r>
              <a:rPr lang="en-GB" b="0" i="0"/>
              <a:t>’. ‘</a:t>
            </a:r>
            <a:r>
              <a:rPr lang="en-GB" b="0" i="1"/>
              <a:t>Wer kocht manchmal?’ ‘Sally kocht manchmal’ etc.</a:t>
            </a: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4997090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20 minutes</a:t>
            </a:r>
            <a:br>
              <a:rPr lang="en-GB"/>
            </a:br>
            <a:br>
              <a:rPr lang="en-GB" b="1"/>
            </a:br>
            <a:r>
              <a:rPr lang="en-GB" b="1"/>
              <a:t>Aim: </a:t>
            </a:r>
            <a:r>
              <a:rPr lang="en-GB" b="0"/>
              <a:t>To revise the infinitive form of all verbs learned so far.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a:br>
            <a:r>
              <a:rPr lang="en-GB" b="1"/>
              <a:t>Procedure:</a:t>
            </a:r>
            <a:br>
              <a:rPr lang="en-GB"/>
            </a:br>
            <a:r>
              <a:rPr lang="en-GB"/>
              <a:t>1. </a:t>
            </a:r>
            <a:r>
              <a:rPr lang="en-GB" b="0" i="0"/>
              <a:t>Click</a:t>
            </a:r>
            <a:r>
              <a:rPr lang="en-GB" b="0" i="0" baseline="0"/>
              <a:t> to bring up the verbs one by one, eliciting the English meaning of each from the students. The final click brings up the main task instruction.</a:t>
            </a:r>
            <a:endParaRPr lang="en-GB" b="0"/>
          </a:p>
          <a:p>
            <a:r>
              <a:rPr lang="en-GB" sz="1200" b="0" i="0" kern="1200">
                <a:solidFill>
                  <a:schemeClr val="tx1"/>
                </a:solidFill>
                <a:effectLst/>
                <a:latin typeface="+mn-lt"/>
                <a:ea typeface="+mn-ea"/>
                <a:cs typeface="+mn-cs"/>
              </a:rPr>
              <a:t>2. Students prepare a survey with questions that they could send to a partner school (where there is a partner school, they should actually do this). First each student writes 5 questions individually.</a:t>
            </a:r>
          </a:p>
          <a:p>
            <a:r>
              <a:rPr lang="en-GB" sz="1200" b="0" i="0" kern="1200">
                <a:solidFill>
                  <a:schemeClr val="tx1"/>
                </a:solidFill>
                <a:effectLst/>
                <a:latin typeface="+mn-lt"/>
                <a:ea typeface="+mn-ea"/>
                <a:cs typeface="+mn-cs"/>
              </a:rPr>
              <a:t>3.</a:t>
            </a:r>
            <a:r>
              <a:rPr lang="en-GB" sz="1200" b="0" i="0" kern="1200" baseline="0">
                <a:solidFill>
                  <a:schemeClr val="tx1"/>
                </a:solidFill>
                <a:effectLst/>
                <a:latin typeface="+mn-lt"/>
                <a:ea typeface="+mn-ea"/>
                <a:cs typeface="+mn-cs"/>
              </a:rPr>
              <a:t> Th</a:t>
            </a:r>
            <a:r>
              <a:rPr lang="en-GB" sz="1200" b="0" i="0" kern="1200">
                <a:solidFill>
                  <a:schemeClr val="tx1"/>
                </a:solidFill>
                <a:effectLst/>
                <a:latin typeface="+mn-lt"/>
                <a:ea typeface="+mn-ea"/>
                <a:cs typeface="+mn-cs"/>
              </a:rPr>
              <a:t>en they pair up and ensure that they have 10 different ones between them.</a:t>
            </a:r>
          </a:p>
          <a:p>
            <a:r>
              <a:rPr lang="en-GB" sz="1200" b="0" i="0" kern="1200">
                <a:solidFill>
                  <a:schemeClr val="tx1"/>
                </a:solidFill>
                <a:effectLst/>
                <a:latin typeface="+mn-lt"/>
                <a:ea typeface="+mn-ea"/>
                <a:cs typeface="+mn-cs"/>
              </a:rPr>
              <a:t>4.</a:t>
            </a:r>
            <a:r>
              <a:rPr lang="en-GB" sz="1200" b="0" i="0" kern="1200" baseline="0">
                <a:solidFill>
                  <a:schemeClr val="tx1"/>
                </a:solidFill>
                <a:effectLst/>
                <a:latin typeface="+mn-lt"/>
                <a:ea typeface="+mn-ea"/>
                <a:cs typeface="+mn-cs"/>
              </a:rPr>
              <a:t> T</a:t>
            </a:r>
            <a:r>
              <a:rPr lang="en-GB" sz="1200" b="0" i="0" kern="1200">
                <a:solidFill>
                  <a:schemeClr val="tx1"/>
                </a:solidFill>
                <a:effectLst/>
                <a:latin typeface="+mn-lt"/>
                <a:ea typeface="+mn-ea"/>
                <a:cs typeface="+mn-cs"/>
              </a:rPr>
              <a:t>hen they join with another pair, and decide on the best 10 questions overall, eliminating those they think aren't as interesting. </a:t>
            </a:r>
          </a:p>
          <a:p>
            <a:r>
              <a:rPr lang="en-GB" sz="1200" b="0" i="0" kern="1200">
                <a:solidFill>
                  <a:schemeClr val="tx1"/>
                </a:solidFill>
                <a:effectLst/>
                <a:latin typeface="+mn-lt"/>
                <a:ea typeface="+mn-ea"/>
                <a:cs typeface="+mn-cs"/>
              </a:rPr>
              <a:t>5. On the slide that follows, the teacher gathers 20 different questions to put as survey to a German class (real or hypothetical).</a:t>
            </a:r>
            <a:endParaRPr lang="en-GB" b="0"/>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35782240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This is a blank slide for the teacher to use to gather </a:t>
            </a:r>
            <a:r>
              <a:rPr lang="en-GB" sz="1200" b="1" i="0" kern="1200">
                <a:solidFill>
                  <a:schemeClr val="tx1"/>
                </a:solidFill>
                <a:effectLst/>
                <a:latin typeface="+mn-lt"/>
                <a:ea typeface="+mn-ea"/>
                <a:cs typeface="+mn-cs"/>
              </a:rPr>
              <a:t>20 different questions to pose to a German class in a survey</a:t>
            </a:r>
            <a:r>
              <a:rPr lang="en-GB" sz="1200" b="1" i="0" kern="1200" baseline="0">
                <a:solidFill>
                  <a:schemeClr val="tx1"/>
                </a:solidFill>
                <a:effectLst/>
                <a:latin typeface="+mn-lt"/>
                <a:ea typeface="+mn-ea"/>
                <a:cs typeface="+mn-cs"/>
              </a:rPr>
              <a:t> (see activity on previous slide).</a:t>
            </a:r>
            <a:endParaRPr lang="en-GB" b="1"/>
          </a:p>
          <a:p>
            <a:endParaRPr lang="en-GB" b="1"/>
          </a:p>
        </p:txBody>
      </p:sp>
      <p:sp>
        <p:nvSpPr>
          <p:cNvPr id="4" name="Slide Number Placeholder 3"/>
          <p:cNvSpPr>
            <a:spLocks noGrp="1"/>
          </p:cNvSpPr>
          <p:nvPr>
            <p:ph type="sldNum" sz="quarter" idx="10"/>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5159337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9176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a:effectLst/>
                <a:latin typeface="Calibri" panose="020F0502020204030204" pitchFamily="34" charset="0"/>
                <a:ea typeface="Calibri" panose="020F0502020204030204" pitchFamily="34" charset="0"/>
                <a:cs typeface="Calibri" panose="020F0502020204030204" pitchFamily="34" charset="0"/>
              </a:rPr>
              <a:t>Use this slide to set the homework.</a:t>
            </a:r>
          </a:p>
          <a:p>
            <a:endParaRPr lang="en-GB" sz="1200" i="0">
              <a:effectLst/>
              <a:latin typeface="Calibri" panose="020F0502020204030204" pitchFamily="34" charset="0"/>
              <a:ea typeface="Calibri" panose="020F0502020204030204" pitchFamily="34" charset="0"/>
              <a:cs typeface="Calibri" panose="020F0502020204030204" pitchFamily="34" charset="0"/>
            </a:endParaRPr>
          </a:p>
          <a:p>
            <a:r>
              <a:rPr lang="en-GB" sz="1200" i="0">
                <a:effectLst/>
                <a:latin typeface="Calibri" panose="020F0502020204030204" pitchFamily="34" charset="0"/>
                <a:ea typeface="Calibri" panose="020F0502020204030204" pitchFamily="34" charset="0"/>
                <a:cs typeface="Calibri" panose="020F0502020204030204" pitchFamily="34" charset="0"/>
              </a:rPr>
              <a:t>Icon </a:t>
            </a:r>
            <a:r>
              <a:rPr lang="en-GB" sz="1200" i="0" dirty="0">
                <a:effectLst/>
                <a:latin typeface="Calibri" panose="020F0502020204030204" pitchFamily="34" charset="0"/>
                <a:ea typeface="Calibri" panose="020F0502020204030204" pitchFamily="34" charset="0"/>
                <a:cs typeface="Calibri" panose="020F0502020204030204" pitchFamily="34" charset="0"/>
              </a:rPr>
              <a:t>made by </a:t>
            </a:r>
            <a:r>
              <a:rPr lang="en-GB" sz="1200" i="0" u="none" strike="noStrike" dirty="0">
                <a:effectLst/>
                <a:latin typeface="Calibri" panose="020F0502020204030204" pitchFamily="34" charset="0"/>
                <a:ea typeface="Calibri" panose="020F0502020204030204" pitchFamily="34" charset="0"/>
                <a:cs typeface="Calibri" panose="020F0502020204030204" pitchFamily="34" charset="0"/>
                <a:hlinkClick r:id="rId3"/>
              </a:rPr>
              <a:t>Darius</a:t>
            </a:r>
            <a:r>
              <a:rPr lang="en-GB" sz="1200" i="0" dirty="0">
                <a:effectLst/>
                <a:latin typeface="Calibri" panose="020F0502020204030204" pitchFamily="34" charset="0"/>
                <a:ea typeface="Calibri" panose="020F0502020204030204" pitchFamily="34" charset="0"/>
                <a:cs typeface="Calibri" panose="020F0502020204030204" pitchFamily="34" charset="0"/>
              </a:rPr>
              <a:t> from </a:t>
            </a:r>
            <a:r>
              <a:rPr lang="en-GB" sz="1200" i="0" u="none" strike="noStrike" dirty="0">
                <a:effectLst/>
                <a:latin typeface="Calibri" panose="020F0502020204030204" pitchFamily="34" charset="0"/>
                <a:ea typeface="Calibri" panose="020F0502020204030204" pitchFamily="34" charset="0"/>
                <a:cs typeface="Calibri" panose="020F0502020204030204" pitchFamily="34" charset="0"/>
                <a:hlinkClick r:id="rId4"/>
              </a:rPr>
              <a:t>www.flaticon.com</a:t>
            </a:r>
            <a:r>
              <a:rPr lang="en-GB" sz="1200" i="0" u="none" strike="noStrike" dirty="0">
                <a:effectLst/>
                <a:latin typeface="Calibri" panose="020F0502020204030204" pitchFamily="34" charset="0"/>
                <a:ea typeface="Calibri" panose="020F0502020204030204" pitchFamily="34" charset="0"/>
                <a:cs typeface="Calibri" panose="020F0502020204030204" pitchFamily="34" charset="0"/>
              </a:rPr>
              <a:t> (freely usable image).</a:t>
            </a:r>
            <a:endParaRPr lang="en-GB" i="0" dirty="0"/>
          </a:p>
        </p:txBody>
      </p:sp>
      <p:sp>
        <p:nvSpPr>
          <p:cNvPr id="4" name="Slide Number Placeholder 3"/>
          <p:cNvSpPr>
            <a:spLocks noGrp="1"/>
          </p:cNvSpPr>
          <p:nvPr>
            <p:ph type="sldNum" sz="quarter" idx="10"/>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141243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a:t>ich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ich </a:t>
            </a:r>
            <a:r>
              <a:rPr lang="en-GB" baseline="0" dirty="0"/>
              <a:t>[8]; </a:t>
            </a:r>
            <a:r>
              <a:rPr lang="en-GB" b="1" baseline="0" dirty="0"/>
              <a:t>Licht </a:t>
            </a:r>
            <a:r>
              <a:rPr lang="en-GB" b="0" baseline="0" dirty="0"/>
              <a:t>[503]</a:t>
            </a:r>
            <a:r>
              <a:rPr lang="en-GB" baseline="0" dirty="0"/>
              <a:t> </a:t>
            </a:r>
            <a:r>
              <a:rPr lang="en-GB" b="1" baseline="0" dirty="0" err="1"/>
              <a:t>Kirche</a:t>
            </a:r>
            <a:r>
              <a:rPr lang="en-GB" baseline="0" dirty="0"/>
              <a:t> [519]; </a:t>
            </a:r>
            <a:r>
              <a:rPr lang="en-GB" b="1" baseline="0" dirty="0" err="1"/>
              <a:t>endlich</a:t>
            </a:r>
            <a:r>
              <a:rPr lang="en-GB" b="1" baseline="0" dirty="0"/>
              <a:t> </a:t>
            </a:r>
            <a:r>
              <a:rPr lang="en-GB" baseline="0" dirty="0"/>
              <a:t>[496]; </a:t>
            </a:r>
            <a:r>
              <a:rPr lang="en-GB" b="1" baseline="0" dirty="0" err="1"/>
              <a:t>manchmal</a:t>
            </a:r>
            <a:r>
              <a:rPr lang="en-GB" b="1" baseline="0" dirty="0"/>
              <a:t> </a:t>
            </a:r>
            <a:r>
              <a:rPr lang="en-GB" baseline="0" dirty="0"/>
              <a:t>[394]; </a:t>
            </a:r>
            <a:r>
              <a:rPr lang="en-GB" b="1" baseline="0" dirty="0" err="1"/>
              <a:t>nicht</a:t>
            </a:r>
            <a:r>
              <a:rPr lang="en-GB" b="1" baseline="0" dirty="0"/>
              <a:t> </a:t>
            </a:r>
            <a:r>
              <a:rPr lang="en-GB" baseline="0"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3308087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445299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769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Buch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opening the pages of a book with both hands.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a:t>Buch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Buch </a:t>
            </a:r>
            <a:r>
              <a:rPr lang="en-GB" baseline="0" dirty="0"/>
              <a:t>[195]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448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604748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4858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75996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748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253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45013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00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19520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4575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7886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6524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807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10610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2.xml"/><Relationship Id="rId16"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2.png"/><Relationship Id="rId5" Type="http://schemas.openxmlformats.org/officeDocument/2006/relationships/audio" Target="../media/audio10.wav"/><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2.png"/><Relationship Id="rId4" Type="http://schemas.openxmlformats.org/officeDocument/2006/relationships/audio" Target="../media/audio9.wav"/><Relationship Id="rId9" Type="http://schemas.openxmlformats.org/officeDocument/2006/relationships/audio" Target="../media/audio14.wav"/></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3.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image" Target="../media/image25.tiff"/><Relationship Id="rId10" Type="http://schemas.openxmlformats.org/officeDocument/2006/relationships/audio" Target="../media/audio19.wav"/><Relationship Id="rId4" Type="http://schemas.openxmlformats.org/officeDocument/2006/relationships/image" Target="../media/image24.tiff"/><Relationship Id="rId9" Type="http://schemas.openxmlformats.org/officeDocument/2006/relationships/audio" Target="../media/audio18.wav"/></Relationships>
</file>

<file path=ppt/slides/_rels/slide38.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3" Type="http://schemas.openxmlformats.org/officeDocument/2006/relationships/image" Target="../media/image3.png"/><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5.tiff"/><Relationship Id="rId11" Type="http://schemas.openxmlformats.org/officeDocument/2006/relationships/audio" Target="../media/audio27.wav"/><Relationship Id="rId5" Type="http://schemas.openxmlformats.org/officeDocument/2006/relationships/image" Target="../media/image24.tiff"/><Relationship Id="rId10" Type="http://schemas.openxmlformats.org/officeDocument/2006/relationships/audio" Target="../media/audio26.wav"/><Relationship Id="rId4" Type="http://schemas.openxmlformats.org/officeDocument/2006/relationships/image" Target="../media/image4.png"/><Relationship Id="rId9" Type="http://schemas.openxmlformats.org/officeDocument/2006/relationships/audio" Target="../media/audio25.wav"/><Relationship Id="rId14" Type="http://schemas.openxmlformats.org/officeDocument/2006/relationships/audio" Target="../media/audio30.wav"/></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4.tiff"/><Relationship Id="rId5" Type="http://schemas.openxmlformats.org/officeDocument/2006/relationships/image" Target="../media/image25.tiff"/><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24.tiff"/><Relationship Id="rId5" Type="http://schemas.openxmlformats.org/officeDocument/2006/relationships/image" Target="../media/image25.tiff"/><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4.tiff"/><Relationship Id="rId5" Type="http://schemas.openxmlformats.org/officeDocument/2006/relationships/image" Target="../media/image25.tiff"/><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24.tiff"/><Relationship Id="rId5" Type="http://schemas.openxmlformats.org/officeDocument/2006/relationships/image" Target="../media/image25.tiff"/><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audio" Target="../media/audio33.wav"/><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32.wav"/><Relationship Id="rId3" Type="http://schemas.openxmlformats.org/officeDocument/2006/relationships/image" Target="../media/image3.png"/><Relationship Id="rId7" Type="http://schemas.openxmlformats.org/officeDocument/2006/relationships/audio" Target="../media/audio35.wav"/><Relationship Id="rId12" Type="http://schemas.openxmlformats.org/officeDocument/2006/relationships/audio" Target="../media/audio40.wav"/><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audio" Target="../media/audio34.wav"/><Relationship Id="rId11" Type="http://schemas.openxmlformats.org/officeDocument/2006/relationships/audio" Target="../media/audio39.wav"/><Relationship Id="rId5" Type="http://schemas.openxmlformats.org/officeDocument/2006/relationships/audio" Target="../media/audio31.wav"/><Relationship Id="rId15" Type="http://schemas.openxmlformats.org/officeDocument/2006/relationships/image" Target="../media/image30.png"/><Relationship Id="rId10" Type="http://schemas.openxmlformats.org/officeDocument/2006/relationships/audio" Target="../media/audio38.wav"/><Relationship Id="rId4" Type="http://schemas.openxmlformats.org/officeDocument/2006/relationships/image" Target="../media/image29.png"/><Relationship Id="rId9" Type="http://schemas.openxmlformats.org/officeDocument/2006/relationships/audio" Target="../media/audio37.wav"/><Relationship Id="rId14" Type="http://schemas.openxmlformats.org/officeDocument/2006/relationships/audio" Target="../media/audio33.wav"/></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tiff"/><Relationship Id="rId12" Type="http://schemas.openxmlformats.org/officeDocument/2006/relationships/image" Target="../media/image37.tif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6.tiff"/><Relationship Id="rId5" Type="http://schemas.openxmlformats.org/officeDocument/2006/relationships/image" Target="../media/image20.png"/><Relationship Id="rId10" Type="http://schemas.openxmlformats.org/officeDocument/2006/relationships/image" Target="../media/image35.tiff"/><Relationship Id="rId4" Type="http://schemas.openxmlformats.org/officeDocument/2006/relationships/image" Target="../media/image31.png"/><Relationship Id="rId9" Type="http://schemas.openxmlformats.org/officeDocument/2006/relationships/image" Target="../media/image34.tiff"/></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g"/><Relationship Id="rId7"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hyperlink" Target="https://www.gaminggrammar.com/" TargetMode="Externa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8" Type="http://schemas.openxmlformats.org/officeDocument/2006/relationships/hyperlink" Target="https://quizlet.com/_7a08wd" TargetMode="External"/><Relationship Id="rId3" Type="http://schemas.openxmlformats.org/officeDocument/2006/relationships/image" Target="../media/image41.png"/><Relationship Id="rId7" Type="http://schemas.openxmlformats.org/officeDocument/2006/relationships/hyperlink" Target="https://quizlet.com/_6zlg2x"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a" TargetMode="External"/><Relationship Id="rId11" Type="http://schemas.openxmlformats.org/officeDocument/2006/relationships/hyperlink" Target="http://bit.ly/2PDQhB8" TargetMode="External"/><Relationship Id="rId5" Type="http://schemas.openxmlformats.org/officeDocument/2006/relationships/image" Target="../media/image42.png"/><Relationship Id="rId10" Type="http://schemas.openxmlformats.org/officeDocument/2006/relationships/image" Target="../media/image43.png"/><Relationship Id="rId4" Type="http://schemas.openxmlformats.org/officeDocument/2006/relationships/hyperlink" Target="http://www.ncelp.org/audio/GY7T1-2W4" TargetMode="Externa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28973" y="1709901"/>
            <a:ext cx="8545326" cy="1485422"/>
          </a:xfrm>
        </p:spPr>
        <p:txBody>
          <a:bodyPr>
            <a:normAutofit/>
          </a:bodyPr>
          <a:lstStyle/>
          <a:p>
            <a:pPr algn="l"/>
            <a:r>
              <a:rPr lang="en-GB" sz="4000" b="1">
                <a:solidFill>
                  <a:prstClr val="white"/>
                </a:solidFill>
              </a:rPr>
              <a:t>Asking and answering questions about activities at home</a:t>
            </a:r>
            <a:endParaRPr lang="en-GB" sz="4000" b="1" dirty="0">
              <a:solidFill>
                <a:prstClr val="white"/>
              </a:solidFill>
            </a:endParaRPr>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245288" cy="571756"/>
          </a:xfrm>
        </p:spPr>
        <p:txBody>
          <a:bodyPr>
            <a:normAutofit fontScale="55000" lnSpcReduction="20000"/>
          </a:bodyPr>
          <a:lstStyle/>
          <a:p>
            <a:pPr algn="l">
              <a:lnSpc>
                <a:spcPct val="100000"/>
              </a:lnSpc>
            </a:pPr>
            <a:r>
              <a:rPr lang="en-GB" b="1">
                <a:solidFill>
                  <a:prstClr val="white"/>
                </a:solidFill>
              </a:rPr>
              <a:t>Present tense weak verbs: 1st person vs 2nd person singular; </a:t>
            </a:r>
            <a:r>
              <a:rPr lang="de-DE" b="1">
                <a:solidFill>
                  <a:prstClr val="white"/>
                </a:solidFill>
              </a:rPr>
              <a:t>VSO questions plus question words </a:t>
            </a:r>
          </a:p>
          <a:p>
            <a:pPr algn="l">
              <a:lnSpc>
                <a:spcPct val="100000"/>
              </a:lnSpc>
            </a:pPr>
            <a:r>
              <a:rPr lang="de-DE" b="1">
                <a:solidFill>
                  <a:prstClr val="white"/>
                </a:solidFill>
              </a:rPr>
              <a:t>wo, was, wer, wie</a:t>
            </a:r>
          </a:p>
          <a:p>
            <a:pPr algn="l">
              <a:lnSpc>
                <a:spcPct val="100000"/>
              </a:lnSpc>
            </a:pPr>
            <a:endParaRPr lang="de-DE" b="1">
              <a:solidFill>
                <a:prstClr val="white"/>
              </a:solidFill>
            </a:endParaRP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570014"/>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[ch]</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1.2</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a:t>
            </a:r>
            <a:r>
              <a:rPr lang="en-GB" sz="2000">
                <a:solidFill>
                  <a:prstClr val="white"/>
                </a:solidFill>
                <a:latin typeface="Century Gothic" panose="020B0502020202020204" pitchFamily="34" charset="0"/>
              </a:rPr>
              <a:t>3</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19</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schemeClr val="bg1"/>
                </a:solidFill>
                <a:latin typeface="Century Gothic" panose="020B0502020202020204" pitchFamily="34" charset="0"/>
              </a:rPr>
              <a:t>Natalie Finlayson </a:t>
            </a:r>
            <a:r>
              <a:rPr lang="en-GB" sz="1400" dirty="0">
                <a:solidFill>
                  <a:prstClr val="white"/>
                </a:solidFill>
                <a:latin typeface="Century Gothic" panose="020B0502020202020204" pitchFamily="34" charset="0"/>
              </a:rPr>
              <a:t>/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 </a:t>
            </a:r>
            <a:r>
              <a:rPr lang="en-GB" sz="1400" dirty="0">
                <a:solidFill>
                  <a:srgbClr val="FFFFFF"/>
                </a:solidFill>
                <a:latin typeface="Century Gothic"/>
                <a:sym typeface="Century Gothic"/>
              </a:rPr>
              <a:t>15</a:t>
            </a:r>
            <a:r>
              <a:rPr lang="en-GB" sz="1400" dirty="0">
                <a:solidFill>
                  <a:srgbClr val="FFFFFF"/>
                </a:solidFill>
                <a:latin typeface="Century Gothic"/>
                <a:ea typeface="Century Gothic"/>
                <a:cs typeface="Century Gothic"/>
                <a:sym typeface="Century Gothic"/>
              </a:rPr>
              <a:t>/12/21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sp>
        <p:nvSpPr>
          <p:cNvPr id="3" name="Rectangle 2"/>
          <p:cNvSpPr/>
          <p:nvPr/>
        </p:nvSpPr>
        <p:spPr>
          <a:xfrm>
            <a:off x="4127352" y="4403534"/>
            <a:ext cx="393729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Bu</a:t>
            </a:r>
            <a:r>
              <a:rPr lang="en-GB" sz="12000" dirty="0" err="1">
                <a:solidFill>
                  <a:srgbClr val="FFC000"/>
                </a:solidFill>
                <a:latin typeface="Century Gothic" panose="020B0502020202020204" pitchFamily="34" charset="0"/>
              </a:rPr>
              <a:t>ch</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9960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pic>
        <p:nvPicPr>
          <p:cNvPr id="5" name="Picture 4" descr="open boo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691" y="1060227"/>
            <a:ext cx="3302617" cy="3082443"/>
          </a:xfrm>
          <a:prstGeom prst="rect">
            <a:avLst/>
          </a:prstGeom>
        </p:spPr>
      </p:pic>
      <p:sp>
        <p:nvSpPr>
          <p:cNvPr id="3" name="Rectangle 2"/>
          <p:cNvSpPr/>
          <p:nvPr/>
        </p:nvSpPr>
        <p:spPr>
          <a:xfrm>
            <a:off x="4127352" y="4403534"/>
            <a:ext cx="393729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Bu</a:t>
            </a:r>
            <a:r>
              <a:rPr lang="en-GB" sz="12000" dirty="0" err="1">
                <a:solidFill>
                  <a:srgbClr val="FFC000"/>
                </a:solidFill>
                <a:latin typeface="Century Gothic" panose="020B0502020202020204" pitchFamily="34" charset="0"/>
              </a:rPr>
              <a:t>ch</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9287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AEC84A-066A-674F-A752-7051747D435E}"/>
              </a:ext>
            </a:extLst>
          </p:cNvPr>
          <p:cNvSpPr>
            <a:spLocks noGrp="1"/>
          </p:cNvSpPr>
          <p:nvPr>
            <p:ph type="title"/>
          </p:nvPr>
        </p:nvSpPr>
        <p:spPr>
          <a:xfrm>
            <a:off x="4659855" y="-61157"/>
            <a:ext cx="2863928" cy="1883030"/>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2" name="Picture 1" descr="two arrow in a cycl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9693" y="1600228"/>
            <a:ext cx="1492328" cy="1499865"/>
          </a:xfrm>
          <a:prstGeom prst="rect">
            <a:avLst/>
          </a:prstGeom>
        </p:spPr>
      </p:pic>
      <p:pic>
        <p:nvPicPr>
          <p:cNvPr id="12" name="Picture 11" descr="open boo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pic>
        <p:nvPicPr>
          <p:cNvPr id="13" name="Picture 12" descr="coffee machine"/>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65519" y="1386272"/>
            <a:ext cx="1782857" cy="1782857"/>
          </a:xfrm>
          <a:prstGeom prst="rect">
            <a:avLst/>
          </a:prstGeom>
        </p:spPr>
      </p:pic>
      <p:pic>
        <p:nvPicPr>
          <p:cNvPr id="14" name="Picture 13" descr="nighttim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33112" y="4474163"/>
            <a:ext cx="1685492" cy="1508516"/>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pic>
        <p:nvPicPr>
          <p:cNvPr id="11" name="Picture 10" descr="the number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4768" y="4477995"/>
            <a:ext cx="1027482" cy="1606460"/>
          </a:xfrm>
          <a:prstGeom prst="rect">
            <a:avLst/>
          </a:prstGeom>
        </p:spPr>
      </p:pic>
      <p:grpSp>
        <p:nvGrpSpPr>
          <p:cNvPr id="3" name="Group 2" descr="differeny subjects at school"/>
          <p:cNvGrpSpPr/>
          <p:nvPr/>
        </p:nvGrpSpPr>
        <p:grpSpPr>
          <a:xfrm>
            <a:off x="4762787" y="5401325"/>
            <a:ext cx="2666426" cy="850095"/>
            <a:chOff x="4671520" y="5253611"/>
            <a:chExt cx="2994272" cy="964603"/>
          </a:xfrm>
        </p:grpSpPr>
        <p:pic>
          <p:nvPicPr>
            <p:cNvPr id="17" name="Picture 2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6582" y="5253611"/>
              <a:ext cx="909210" cy="96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0"/>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1520" y="5370743"/>
              <a:ext cx="866581" cy="8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6549" y="5305147"/>
              <a:ext cx="1105849" cy="91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3249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c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ma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nochmal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6" name="nochma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7" name="acht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acht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8" name="Fac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8" name="Fach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Nacht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Na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p:bldP spid="6" grpId="0"/>
      <p:bldP spid="9"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390D-56B4-794D-AE4B-06C54A108E04}"/>
              </a:ext>
            </a:extLst>
          </p:cNvPr>
          <p:cNvSpPr>
            <a:spLocks noGrp="1"/>
          </p:cNvSpPr>
          <p:nvPr>
            <p:ph type="title"/>
          </p:nvPr>
        </p:nvSpPr>
        <p:spPr>
          <a:xfrm>
            <a:off x="4659855" y="-92669"/>
            <a:ext cx="2863928" cy="1947199"/>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12" name="Picture 11" descr="open boo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64771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c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nochmal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7" name="acht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8" name="Fa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Na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9"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D69E-6DEB-8546-B5F5-5CB3FFA5C883}"/>
              </a:ext>
            </a:extLst>
          </p:cNvPr>
          <p:cNvSpPr>
            <a:spLocks noGrp="1"/>
          </p:cNvSpPr>
          <p:nvPr>
            <p:ph type="title"/>
          </p:nvPr>
        </p:nvSpPr>
        <p:spPr>
          <a:xfrm>
            <a:off x="4831784" y="35498"/>
            <a:ext cx="2520069" cy="1690525"/>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12" name="Picture 11" descr="open boo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6172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a:solidFill>
                  <a:srgbClr val="5B9BD5">
                    <a:lumMod val="50000"/>
                  </a:srgbClr>
                </a:solidFill>
                <a:ea typeface="+mn-ea"/>
                <a:cs typeface="+mn-cs"/>
              </a:rPr>
              <a:t>tanzen</a:t>
            </a:r>
            <a:endParaRPr lang="en-GB" dirty="0"/>
          </a:p>
        </p:txBody>
      </p:sp>
      <p:sp>
        <p:nvSpPr>
          <p:cNvPr id="7" name="TextBox 6"/>
          <p:cNvSpPr txBox="1"/>
          <p:nvPr/>
        </p:nvSpPr>
        <p:spPr>
          <a:xfrm>
            <a:off x="0" y="2167200"/>
            <a:ext cx="12191999"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[to dance | dancing]</a:t>
            </a:r>
            <a:endParaRPr lang="en-GB" sz="3200" dirty="0">
              <a:solidFill>
                <a:srgbClr val="5B9BD5">
                  <a:lumMod val="50000"/>
                </a:srgbClr>
              </a:solidFill>
              <a:latin typeface="Century Gothic" panose="020B0502020202020204" pitchFamily="34" charset="0"/>
            </a:endParaRP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tanzt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[dances | is dancing]</a:t>
            </a:r>
            <a:endParaRPr lang="en-GB" sz="3200" dirty="0">
              <a:solidFill>
                <a:srgbClr val="5B9BD5">
                  <a:lumMod val="50000"/>
                </a:srgbClr>
              </a:solidFill>
              <a:latin typeface="Century Gothic" panose="020B0502020202020204" pitchFamily="34" charset="0"/>
            </a:endParaRPr>
          </a:p>
        </p:txBody>
      </p:sp>
      <p:pic>
        <p:nvPicPr>
          <p:cNvPr id="11" name="Picture 10">
            <a:extLst>
              <a:ext uri="{FF2B5EF4-FFF2-40B4-BE49-F238E27FC236}">
                <a16:creationId xmlns:a16="http://schemas.microsoft.com/office/drawing/2014/main" id="{AD2EB328-58CF-4B45-B68E-F460B9558A83}"/>
              </a:ext>
            </a:extLst>
          </p:cNvPr>
          <p:cNvPicPr>
            <a:picLocks noChangeAspect="1"/>
          </p:cNvPicPr>
          <p:nvPr/>
        </p:nvPicPr>
        <p:blipFill>
          <a:blip r:embed="rId3">
            <a:clrChange>
              <a:clrFrom>
                <a:srgbClr val="FCFAFB"/>
              </a:clrFrom>
              <a:clrTo>
                <a:srgbClr val="FCFAFB">
                  <a:alpha val="0"/>
                </a:srgbClr>
              </a:clrTo>
            </a:clrChange>
          </a:blip>
          <a:stretch>
            <a:fillRect/>
          </a:stretch>
        </p:blipFill>
        <p:spPr>
          <a:xfrm>
            <a:off x="10227735" y="99714"/>
            <a:ext cx="1833280" cy="1932957"/>
          </a:xfrm>
          <a:prstGeom prst="rect">
            <a:avLst/>
          </a:prstGeom>
        </p:spPr>
      </p:pic>
    </p:spTree>
    <p:extLst>
      <p:ext uri="{BB962C8B-B14F-4D97-AF65-F5344CB8AC3E}">
        <p14:creationId xmlns:p14="http://schemas.microsoft.com/office/powerpoint/2010/main" val="328596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tanzen</a:t>
            </a:r>
            <a:endParaRPr lang="en-GB" dirty="0"/>
          </a:p>
        </p:txBody>
      </p:sp>
      <p:sp>
        <p:nvSpPr>
          <p:cNvPr id="11" name="TextBox 10"/>
          <p:cNvSpPr txBox="1"/>
          <p:nvPr/>
        </p:nvSpPr>
        <p:spPr>
          <a:xfrm>
            <a:off x="1995053" y="2168684"/>
            <a:ext cx="821297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dance | </a:t>
            </a:r>
            <a:r>
              <a:rPr lang="en-GB" sz="3200">
                <a:solidFill>
                  <a:srgbClr val="5B9BD5">
                    <a:lumMod val="50000"/>
                  </a:srgbClr>
                </a:solidFill>
                <a:latin typeface="Century Gothic" panose="020B0502020202020204" pitchFamily="34" charset="0"/>
              </a:rPr>
              <a:t>danc</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tanzt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dance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dancing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73381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tanzt</a:t>
            </a:r>
            <a:endParaRPr lang="en-GB" sz="11500" dirty="0"/>
          </a:p>
        </p:txBody>
      </p:sp>
      <p:sp>
        <p:nvSpPr>
          <p:cNvPr id="4" name="TextBox 3"/>
          <p:cNvSpPr txBox="1"/>
          <p:nvPr/>
        </p:nvSpPr>
        <p:spPr>
          <a:xfrm>
            <a:off x="0" y="2167200"/>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[dances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a:t>
            </a:r>
            <a:r>
              <a:rPr lang="en-GB" sz="3200">
                <a:solidFill>
                  <a:srgbClr val="5B9BD5">
                    <a:lumMod val="50000"/>
                  </a:srgbClr>
                </a:solidFill>
                <a:latin typeface="Century Gothic" panose="020B0502020202020204" pitchFamily="34" charset="0"/>
              </a:rPr>
              <a:t>danc</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a:t>
            </a:r>
            <a:r>
              <a:rPr kumimoji="0" lang="en-GB"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tanzt</a:t>
            </a: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oft.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730758" y="5039817"/>
            <a:ext cx="672565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often </a:t>
            </a:r>
            <a:r>
              <a:rPr lang="en-GB" sz="3200" b="1">
                <a:solidFill>
                  <a:srgbClr val="EEC100"/>
                </a:solidFill>
                <a:latin typeface="Century Gothic" panose="020B0502020202020204" pitchFamily="34" charset="0"/>
                <a:cs typeface="Calibri" panose="020F0502020204030204" pitchFamily="34" charset="0"/>
              </a:rPr>
              <a:t>dances</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708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tanzen</a:t>
            </a:r>
            <a:endParaRPr lang="en-GB" dirty="0"/>
          </a:p>
        </p:txBody>
      </p:sp>
      <p:sp>
        <p:nvSpPr>
          <p:cNvPr id="4" name="TextBox 3"/>
          <p:cNvSpPr txBox="1"/>
          <p:nvPr/>
        </p:nvSpPr>
        <p:spPr>
          <a:xfrm>
            <a:off x="0" y="2167200"/>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a:t>
            </a:r>
            <a:r>
              <a:rPr lang="en-GB" sz="3200">
                <a:solidFill>
                  <a:srgbClr val="5B9BD5">
                    <a:lumMod val="50000"/>
                  </a:srgbClr>
                </a:solidFill>
                <a:latin typeface="Century Gothic" panose="020B0502020202020204" pitchFamily="34" charset="0"/>
              </a:rPr>
              <a:t>dance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dancing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lernt </a:t>
            </a:r>
            <a:r>
              <a:rPr kumimoji="0" lang="de-DE"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tanzen</a:t>
            </a: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2391508" y="4996800"/>
            <a:ext cx="7582485"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[Laura learns | is learning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to dance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1988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tanzt</a:t>
            </a:r>
            <a:endParaRPr lang="en-GB" sz="11500" dirty="0"/>
          </a:p>
        </p:txBody>
      </p:sp>
      <p:sp>
        <p:nvSpPr>
          <p:cNvPr id="4" name="TextBox 3"/>
          <p:cNvSpPr txBox="1"/>
          <p:nvPr/>
        </p:nvSpPr>
        <p:spPr>
          <a:xfrm>
            <a:off x="1562794" y="2168684"/>
            <a:ext cx="912737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lang="en-GB" sz="3200">
                <a:solidFill>
                  <a:srgbClr val="5B9BD5">
                    <a:lumMod val="50000"/>
                  </a:srgbClr>
                </a:solidFill>
                <a:latin typeface="Century Gothic" panose="020B0502020202020204" pitchFamily="34" charset="0"/>
              </a:rPr>
              <a:t>dance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a:t>
            </a:r>
            <a:r>
              <a:rPr lang="en-GB" sz="3200">
                <a:solidFill>
                  <a:srgbClr val="5B9BD5">
                    <a:lumMod val="50000"/>
                  </a:srgbClr>
                </a:solidFill>
                <a:latin typeface="Century Gothic" panose="020B0502020202020204" pitchFamily="34" charset="0"/>
              </a:rPr>
              <a:t>danci</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2298042" y="3980894"/>
            <a:ext cx="7189565"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_____ oft.</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5339585" y="3980894"/>
            <a:ext cx="210222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tanzt</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9" name="TextBox 8"/>
          <p:cNvSpPr txBox="1"/>
          <p:nvPr/>
        </p:nvSpPr>
        <p:spPr>
          <a:xfrm>
            <a:off x="1696761" y="5015502"/>
            <a:ext cx="839212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often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dances</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88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53" name="TextBox 52">
            <a:extLst>
              <a:ext uri="{FF2B5EF4-FFF2-40B4-BE49-F238E27FC236}">
                <a16:creationId xmlns:a16="http://schemas.microsoft.com/office/drawing/2014/main" id="{F5DF30DE-5E35-4CDE-8452-25B1D5B754B1}"/>
              </a:ext>
            </a:extLst>
          </p:cNvPr>
          <p:cNvSpPr txBox="1"/>
          <p:nvPr/>
        </p:nvSpPr>
        <p:spPr>
          <a:xfrm>
            <a:off x="192058" y="1176515"/>
            <a:ext cx="11807883"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cs typeface="Calibri" panose="020F0502020204030204" pitchFamily="34" charset="0"/>
              </a:rPr>
              <a:t>Wie </a:t>
            </a:r>
            <a:r>
              <a:rPr lang="en-GB" sz="2400" dirty="0" err="1">
                <a:solidFill>
                  <a:srgbClr val="115076"/>
                </a:solidFill>
                <a:latin typeface="Century Gothic" panose="020B0502020202020204" pitchFamily="34" charset="0"/>
                <a:cs typeface="Calibri" panose="020F0502020204030204" pitchFamily="34" charset="0"/>
              </a:rPr>
              <a:t>sagt</a:t>
            </a:r>
            <a:r>
              <a:rPr lang="en-GB" sz="2400" dirty="0">
                <a:solidFill>
                  <a:srgbClr val="115076"/>
                </a:solidFill>
                <a:latin typeface="Century Gothic" panose="020B0502020202020204" pitchFamily="34" charset="0"/>
                <a:cs typeface="Calibri" panose="020F0502020204030204" pitchFamily="34" charset="0"/>
              </a:rPr>
              <a:t> man das?</a:t>
            </a:r>
          </a:p>
        </p:txBody>
      </p:sp>
      <p:sp>
        <p:nvSpPr>
          <p:cNvPr id="54" name="Rounded Rectangle 11">
            <a:extLst>
              <a:ext uri="{FF2B5EF4-FFF2-40B4-BE49-F238E27FC236}">
                <a16:creationId xmlns:a16="http://schemas.microsoft.com/office/drawing/2014/main" id="{FF9D5FC3-2828-4A20-AB45-539B08625342}"/>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graphicFrame>
        <p:nvGraphicFramePr>
          <p:cNvPr id="55" name="Table 54">
            <a:extLst>
              <a:ext uri="{FF2B5EF4-FFF2-40B4-BE49-F238E27FC236}">
                <a16:creationId xmlns:a16="http://schemas.microsoft.com/office/drawing/2014/main" id="{10B1951E-BED6-4D12-8DF1-53678B5BFD70}"/>
              </a:ext>
            </a:extLst>
          </p:cNvPr>
          <p:cNvGraphicFramePr>
            <a:graphicFrameLocks noGrp="1"/>
          </p:cNvGraphicFramePr>
          <p:nvPr>
            <p:extLst>
              <p:ext uri="{D42A27DB-BD31-4B8C-83A1-F6EECF244321}">
                <p14:modId xmlns:p14="http://schemas.microsoft.com/office/powerpoint/2010/main" val="417564684"/>
              </p:ext>
            </p:extLst>
          </p:nvPr>
        </p:nvGraphicFramePr>
        <p:xfrm>
          <a:off x="1057275" y="1945639"/>
          <a:ext cx="10058400" cy="3912232"/>
        </p:xfrm>
        <a:graphic>
          <a:graphicData uri="http://schemas.openxmlformats.org/drawingml/2006/table">
            <a:tbl>
              <a:tblPr firstRow="1" bandRow="1">
                <a:tableStyleId>{C4B1156A-380E-4F78-BDF5-A606A8083BF9}</a:tableStyleId>
              </a:tblPr>
              <a:tblGrid>
                <a:gridCol w="3144520">
                  <a:extLst>
                    <a:ext uri="{9D8B030D-6E8A-4147-A177-3AD203B41FA5}">
                      <a16:colId xmlns:a16="http://schemas.microsoft.com/office/drawing/2014/main" val="1629276789"/>
                    </a:ext>
                  </a:extLst>
                </a:gridCol>
                <a:gridCol w="942340">
                  <a:extLst>
                    <a:ext uri="{9D8B030D-6E8A-4147-A177-3AD203B41FA5}">
                      <a16:colId xmlns:a16="http://schemas.microsoft.com/office/drawing/2014/main" val="2643117389"/>
                    </a:ext>
                  </a:extLst>
                </a:gridCol>
                <a:gridCol w="942340">
                  <a:extLst>
                    <a:ext uri="{9D8B030D-6E8A-4147-A177-3AD203B41FA5}">
                      <a16:colId xmlns:a16="http://schemas.microsoft.com/office/drawing/2014/main" val="1718001950"/>
                    </a:ext>
                  </a:extLst>
                </a:gridCol>
                <a:gridCol w="3144520">
                  <a:extLst>
                    <a:ext uri="{9D8B030D-6E8A-4147-A177-3AD203B41FA5}">
                      <a16:colId xmlns:a16="http://schemas.microsoft.com/office/drawing/2014/main" val="3575009211"/>
                    </a:ext>
                  </a:extLst>
                </a:gridCol>
                <a:gridCol w="942340">
                  <a:extLst>
                    <a:ext uri="{9D8B030D-6E8A-4147-A177-3AD203B41FA5}">
                      <a16:colId xmlns:a16="http://schemas.microsoft.com/office/drawing/2014/main" val="1953799880"/>
                    </a:ext>
                  </a:extLst>
                </a:gridCol>
                <a:gridCol w="942340">
                  <a:extLst>
                    <a:ext uri="{9D8B030D-6E8A-4147-A177-3AD203B41FA5}">
                      <a16:colId xmlns:a16="http://schemas.microsoft.com/office/drawing/2014/main" val="3705344677"/>
                    </a:ext>
                  </a:extLst>
                </a:gridCol>
              </a:tblGrid>
              <a:tr h="489029">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long o</a:t>
                      </a:r>
                    </a:p>
                  </a:txBody>
                  <a:tcPr/>
                </a:tc>
                <a:tc>
                  <a:txBody>
                    <a:bodyPr/>
                    <a:lstStyle/>
                    <a:p>
                      <a:pPr algn="ctr"/>
                      <a:r>
                        <a:rPr lang="en-GB" dirty="0">
                          <a:solidFill>
                            <a:schemeClr val="accent1">
                              <a:lumMod val="50000"/>
                            </a:schemeClr>
                          </a:solidFill>
                        </a:rPr>
                        <a:t>short o</a:t>
                      </a: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long </a:t>
                      </a:r>
                      <a:r>
                        <a:rPr lang="en-GB" dirty="0" err="1">
                          <a:solidFill>
                            <a:schemeClr val="accent1">
                              <a:lumMod val="50000"/>
                            </a:schemeClr>
                          </a:solidFill>
                        </a:rPr>
                        <a:t>i</a:t>
                      </a: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short </a:t>
                      </a:r>
                      <a:r>
                        <a:rPr lang="en-GB" dirty="0" err="1">
                          <a:solidFill>
                            <a:schemeClr val="accent1">
                              <a:lumMod val="50000"/>
                            </a:schemeClr>
                          </a:solidFill>
                        </a:rPr>
                        <a:t>i</a:t>
                      </a:r>
                      <a:endParaRPr lang="en-GB" dirty="0">
                        <a:solidFill>
                          <a:schemeClr val="accent1">
                            <a:lumMod val="50000"/>
                          </a:schemeClr>
                        </a:solidFill>
                      </a:endParaRPr>
                    </a:p>
                  </a:txBody>
                  <a:tcPr/>
                </a:tc>
                <a:extLst>
                  <a:ext uri="{0D108BD9-81ED-4DB2-BD59-A6C34878D82A}">
                    <a16:rowId xmlns:a16="http://schemas.microsoft.com/office/drawing/2014/main" val="2355885382"/>
                  </a:ext>
                </a:extLst>
              </a:tr>
              <a:tr h="489029">
                <a:tc>
                  <a:txBody>
                    <a:bodyPr/>
                    <a:lstStyle/>
                    <a:p>
                      <a:pPr algn="ctr"/>
                      <a:r>
                        <a:rPr lang="en-GB" dirty="0">
                          <a:solidFill>
                            <a:schemeClr val="accent1">
                              <a:lumMod val="50000"/>
                            </a:schemeClr>
                          </a:solidFill>
                        </a:rPr>
                        <a:t>M</a:t>
                      </a:r>
                      <a:r>
                        <a:rPr lang="en-GB" b="1" dirty="0">
                          <a:solidFill>
                            <a:schemeClr val="accent1">
                              <a:lumMod val="50000"/>
                            </a:schemeClr>
                          </a:solidFill>
                        </a:rPr>
                        <a:t>o</a:t>
                      </a:r>
                      <a:r>
                        <a:rPr lang="en-GB" dirty="0">
                          <a:solidFill>
                            <a:schemeClr val="accent1">
                              <a:lumMod val="50000"/>
                            </a:schemeClr>
                          </a:solidFill>
                        </a:rPr>
                        <a:t>ritz</a:t>
                      </a: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M</a:t>
                      </a:r>
                      <a:r>
                        <a:rPr lang="en-GB" b="1" dirty="0">
                          <a:solidFill>
                            <a:schemeClr val="accent1">
                              <a:lumMod val="50000"/>
                            </a:schemeClr>
                          </a:solidFill>
                        </a:rPr>
                        <a:t>i</a:t>
                      </a:r>
                      <a:r>
                        <a:rPr lang="en-GB" dirty="0">
                          <a:solidFill>
                            <a:schemeClr val="accent1">
                              <a:lumMod val="50000"/>
                            </a:schemeClr>
                          </a:solidFill>
                        </a:rPr>
                        <a:t>a</a:t>
                      </a:r>
                    </a:p>
                  </a:txBody>
                  <a:tcPr/>
                </a:tc>
                <a:tc>
                  <a:txBody>
                    <a:bodyPr/>
                    <a:lstStyle/>
                    <a:p>
                      <a:pPr algn="ctr"/>
                      <a:endParaRPr lang="en-GB" dirty="0">
                        <a:solidFill>
                          <a:schemeClr val="accent1">
                            <a:lumMod val="50000"/>
                          </a:schemeClr>
                        </a:solidFill>
                      </a:endParaRPr>
                    </a:p>
                  </a:txBody>
                  <a:tcPr/>
                </a:tc>
                <a:tc>
                  <a:txBody>
                    <a:bodyPr/>
                    <a:lstStyle/>
                    <a:p>
                      <a:pPr algn="ctr"/>
                      <a:endParaRPr lang="en-GB">
                        <a:solidFill>
                          <a:schemeClr val="accent1">
                            <a:lumMod val="50000"/>
                          </a:schemeClr>
                        </a:solidFill>
                      </a:endParaRPr>
                    </a:p>
                  </a:txBody>
                  <a:tcPr/>
                </a:tc>
                <a:extLst>
                  <a:ext uri="{0D108BD9-81ED-4DB2-BD59-A6C34878D82A}">
                    <a16:rowId xmlns:a16="http://schemas.microsoft.com/office/drawing/2014/main" val="675912308"/>
                  </a:ext>
                </a:extLst>
              </a:tr>
              <a:tr h="489029">
                <a:tc>
                  <a:txBody>
                    <a:bodyPr/>
                    <a:lstStyle/>
                    <a:p>
                      <a:pPr algn="ctr"/>
                      <a:r>
                        <a:rPr lang="en-GB" dirty="0">
                          <a:solidFill>
                            <a:schemeClr val="accent1">
                              <a:lumMod val="50000"/>
                            </a:schemeClr>
                          </a:solidFill>
                        </a:rPr>
                        <a:t>Le</a:t>
                      </a:r>
                      <a:r>
                        <a:rPr lang="en-GB" b="1" dirty="0">
                          <a:solidFill>
                            <a:schemeClr val="accent1">
                              <a:lumMod val="50000"/>
                            </a:schemeClr>
                          </a:solidFill>
                        </a:rPr>
                        <a:t>o</a:t>
                      </a:r>
                      <a:r>
                        <a:rPr lang="en-GB" dirty="0">
                          <a:solidFill>
                            <a:schemeClr val="accent1">
                              <a:lumMod val="50000"/>
                            </a:schemeClr>
                          </a:solidFill>
                        </a:rPr>
                        <a:t>nie</a:t>
                      </a: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Fel</a:t>
                      </a:r>
                      <a:r>
                        <a:rPr lang="en-GB" b="1" dirty="0">
                          <a:solidFill>
                            <a:schemeClr val="accent1">
                              <a:lumMod val="50000"/>
                            </a:schemeClr>
                          </a:solidFill>
                        </a:rPr>
                        <a:t>i</a:t>
                      </a:r>
                      <a:r>
                        <a:rPr lang="en-GB" dirty="0">
                          <a:solidFill>
                            <a:schemeClr val="accent1">
                              <a:lumMod val="50000"/>
                            </a:schemeClr>
                          </a:solidFill>
                        </a:rPr>
                        <a:t>x</a:t>
                      </a: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1390717376"/>
                  </a:ext>
                </a:extLst>
              </a:tr>
              <a:tr h="489029">
                <a:tc>
                  <a:txBody>
                    <a:bodyPr/>
                    <a:lstStyle/>
                    <a:p>
                      <a:pPr algn="ctr"/>
                      <a:r>
                        <a:rPr lang="en-GB" dirty="0">
                          <a:solidFill>
                            <a:schemeClr val="accent1">
                              <a:lumMod val="50000"/>
                            </a:schemeClr>
                          </a:solidFill>
                        </a:rPr>
                        <a:t>J</a:t>
                      </a:r>
                      <a:r>
                        <a:rPr lang="en-GB" b="1" dirty="0">
                          <a:solidFill>
                            <a:schemeClr val="accent1">
                              <a:lumMod val="50000"/>
                            </a:schemeClr>
                          </a:solidFill>
                        </a:rPr>
                        <a:t>o</a:t>
                      </a:r>
                      <a:r>
                        <a:rPr lang="en-GB" dirty="0">
                          <a:solidFill>
                            <a:schemeClr val="accent1">
                              <a:lumMod val="50000"/>
                            </a:schemeClr>
                          </a:solidFill>
                        </a:rPr>
                        <a:t>nas</a:t>
                      </a:r>
                    </a:p>
                  </a:txBody>
                  <a:tcPr/>
                </a:tc>
                <a:tc>
                  <a:txBody>
                    <a:bodyPr/>
                    <a:lstStyle/>
                    <a:p>
                      <a:pPr algn="ctr"/>
                      <a:endParaRPr lang="en-GB">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Em</a:t>
                      </a:r>
                      <a:r>
                        <a:rPr lang="en-GB" b="1" dirty="0">
                          <a:solidFill>
                            <a:schemeClr val="accent1">
                              <a:lumMod val="50000"/>
                            </a:schemeClr>
                          </a:solidFill>
                        </a:rPr>
                        <a:t>i</a:t>
                      </a:r>
                      <a:r>
                        <a:rPr lang="en-GB" dirty="0">
                          <a:solidFill>
                            <a:schemeClr val="accent1">
                              <a:lumMod val="50000"/>
                            </a:schemeClr>
                          </a:solidFill>
                        </a:rPr>
                        <a:t>l</a:t>
                      </a: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2551126638"/>
                  </a:ext>
                </a:extLst>
              </a:tr>
              <a:tr h="489029">
                <a:tc>
                  <a:txBody>
                    <a:bodyPr/>
                    <a:lstStyle/>
                    <a:p>
                      <a:pPr algn="ctr"/>
                      <a:r>
                        <a:rPr lang="en-GB" dirty="0">
                          <a:solidFill>
                            <a:schemeClr val="accent1">
                              <a:lumMod val="50000"/>
                            </a:schemeClr>
                          </a:solidFill>
                        </a:rPr>
                        <a:t>Le</a:t>
                      </a:r>
                      <a:r>
                        <a:rPr lang="en-GB" b="1" dirty="0">
                          <a:solidFill>
                            <a:schemeClr val="accent1">
                              <a:lumMod val="50000"/>
                            </a:schemeClr>
                          </a:solidFill>
                        </a:rPr>
                        <a:t>o</a:t>
                      </a:r>
                      <a:r>
                        <a:rPr lang="en-GB" dirty="0">
                          <a:solidFill>
                            <a:schemeClr val="accent1">
                              <a:lumMod val="50000"/>
                            </a:schemeClr>
                          </a:solidFill>
                        </a:rPr>
                        <a:t>n</a:t>
                      </a:r>
                    </a:p>
                  </a:txBody>
                  <a:tcPr/>
                </a:tc>
                <a:tc>
                  <a:txBody>
                    <a:bodyPr/>
                    <a:lstStyle/>
                    <a:p>
                      <a:pPr algn="ctr"/>
                      <a:endParaRPr lang="en-GB">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b="0" dirty="0">
                          <a:solidFill>
                            <a:schemeClr val="accent1">
                              <a:lumMod val="50000"/>
                            </a:schemeClr>
                          </a:solidFill>
                        </a:rPr>
                        <a:t>F</a:t>
                      </a:r>
                      <a:r>
                        <a:rPr lang="en-GB" b="1" dirty="0">
                          <a:solidFill>
                            <a:schemeClr val="accent1">
                              <a:lumMod val="50000"/>
                            </a:schemeClr>
                          </a:solidFill>
                        </a:rPr>
                        <a:t>i</a:t>
                      </a:r>
                      <a:r>
                        <a:rPr lang="en-GB" b="0" dirty="0">
                          <a:solidFill>
                            <a:schemeClr val="accent1">
                              <a:lumMod val="50000"/>
                            </a:schemeClr>
                          </a:solidFill>
                        </a:rPr>
                        <a:t>nn</a:t>
                      </a: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2466856437"/>
                  </a:ext>
                </a:extLst>
              </a:tr>
              <a:tr h="489029">
                <a:tc>
                  <a:txBody>
                    <a:bodyPr/>
                    <a:lstStyle/>
                    <a:p>
                      <a:pPr algn="ctr"/>
                      <a:r>
                        <a:rPr lang="en-GB" b="1" dirty="0">
                          <a:solidFill>
                            <a:schemeClr val="accent1">
                              <a:lumMod val="50000"/>
                            </a:schemeClr>
                          </a:solidFill>
                        </a:rPr>
                        <a:t>O</a:t>
                      </a:r>
                      <a:r>
                        <a:rPr lang="en-GB" dirty="0">
                          <a:solidFill>
                            <a:schemeClr val="accent1">
                              <a:lumMod val="50000"/>
                            </a:schemeClr>
                          </a:solidFill>
                        </a:rPr>
                        <a:t>skar</a:t>
                      </a:r>
                    </a:p>
                  </a:txBody>
                  <a:tcPr/>
                </a:tc>
                <a:tc>
                  <a:txBody>
                    <a:bodyPr/>
                    <a:lstStyle/>
                    <a:p>
                      <a:pPr algn="ctr"/>
                      <a:endParaRPr lang="en-GB">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Lu</a:t>
                      </a:r>
                      <a:r>
                        <a:rPr lang="en-GB" b="1" dirty="0">
                          <a:solidFill>
                            <a:schemeClr val="accent1">
                              <a:lumMod val="50000"/>
                            </a:schemeClr>
                          </a:solidFill>
                        </a:rPr>
                        <a:t>i</a:t>
                      </a:r>
                      <a:r>
                        <a:rPr lang="en-GB" dirty="0">
                          <a:solidFill>
                            <a:schemeClr val="accent1">
                              <a:lumMod val="50000"/>
                            </a:schemeClr>
                          </a:solidFill>
                        </a:rPr>
                        <a:t>sa</a:t>
                      </a: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648060825"/>
                  </a:ext>
                </a:extLst>
              </a:tr>
              <a:tr h="4890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S</a:t>
                      </a:r>
                      <a:r>
                        <a:rPr lang="en-GB" b="1" dirty="0">
                          <a:solidFill>
                            <a:schemeClr val="accent1">
                              <a:lumMod val="50000"/>
                            </a:schemeClr>
                          </a:solidFill>
                        </a:rPr>
                        <a:t>o</a:t>
                      </a:r>
                      <a:r>
                        <a:rPr lang="en-GB" b="0" dirty="0">
                          <a:solidFill>
                            <a:schemeClr val="accent1">
                              <a:lumMod val="50000"/>
                            </a:schemeClr>
                          </a:solidFill>
                        </a:rPr>
                        <a:t>fia</a:t>
                      </a:r>
                    </a:p>
                  </a:txBody>
                  <a:tcPr/>
                </a:tc>
                <a:tc>
                  <a:txBody>
                    <a:bodyPr/>
                    <a:lstStyle/>
                    <a:p>
                      <a:pPr algn="ctr"/>
                      <a:endParaRPr lang="en-GB">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El</a:t>
                      </a:r>
                      <a:r>
                        <a:rPr lang="en-GB" b="1" dirty="0">
                          <a:solidFill>
                            <a:schemeClr val="accent1">
                              <a:lumMod val="50000"/>
                            </a:schemeClr>
                          </a:solidFill>
                        </a:rPr>
                        <a:t>i</a:t>
                      </a:r>
                      <a:r>
                        <a:rPr lang="en-GB" b="0" dirty="0">
                          <a:solidFill>
                            <a:schemeClr val="accent1">
                              <a:lumMod val="50000"/>
                            </a:schemeClr>
                          </a:solidFill>
                        </a:rPr>
                        <a:t>as</a:t>
                      </a: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1432589411"/>
                  </a:ext>
                </a:extLst>
              </a:tr>
              <a:tr h="4890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Ant</a:t>
                      </a:r>
                      <a:r>
                        <a:rPr lang="en-GB" b="1" dirty="0">
                          <a:solidFill>
                            <a:schemeClr val="accent1">
                              <a:lumMod val="50000"/>
                            </a:schemeClr>
                          </a:solidFill>
                        </a:rPr>
                        <a:t>o</a:t>
                      </a:r>
                      <a:r>
                        <a:rPr lang="en-GB" dirty="0">
                          <a:solidFill>
                            <a:schemeClr val="accent1">
                              <a:lumMod val="50000"/>
                            </a:schemeClr>
                          </a:solidFill>
                        </a:rPr>
                        <a:t>n</a:t>
                      </a:r>
                    </a:p>
                  </a:txBody>
                  <a:tcPr/>
                </a:tc>
                <a:tc>
                  <a:txBody>
                    <a:bodyPr/>
                    <a:lstStyle/>
                    <a:p>
                      <a:pPr algn="ctr"/>
                      <a:endParaRPr lang="en-GB">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r>
                        <a:rPr lang="en-GB" dirty="0">
                          <a:solidFill>
                            <a:schemeClr val="accent1">
                              <a:lumMod val="50000"/>
                            </a:schemeClr>
                          </a:solidFill>
                        </a:rPr>
                        <a:t>L</a:t>
                      </a:r>
                      <a:r>
                        <a:rPr lang="en-GB" b="1" dirty="0">
                          <a:solidFill>
                            <a:schemeClr val="accent1">
                              <a:lumMod val="50000"/>
                            </a:schemeClr>
                          </a:solidFill>
                        </a:rPr>
                        <a:t>i</a:t>
                      </a:r>
                      <a:r>
                        <a:rPr lang="en-GB" b="0" dirty="0">
                          <a:solidFill>
                            <a:schemeClr val="accent1">
                              <a:lumMod val="50000"/>
                            </a:schemeClr>
                          </a:solidFill>
                        </a:rPr>
                        <a:t>na</a:t>
                      </a: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tc>
                  <a:txBody>
                    <a:bodyPr/>
                    <a:lstStyle/>
                    <a:p>
                      <a:pPr algn="ctr"/>
                      <a:endParaRPr lang="en-GB" dirty="0">
                        <a:solidFill>
                          <a:schemeClr val="accent1">
                            <a:lumMod val="50000"/>
                          </a:schemeClr>
                        </a:solidFill>
                      </a:endParaRPr>
                    </a:p>
                  </a:txBody>
                  <a:tcPr/>
                </a:tc>
                <a:extLst>
                  <a:ext uri="{0D108BD9-81ED-4DB2-BD59-A6C34878D82A}">
                    <a16:rowId xmlns:a16="http://schemas.microsoft.com/office/drawing/2014/main" val="2999719321"/>
                  </a:ext>
                </a:extLst>
              </a:tr>
            </a:tbl>
          </a:graphicData>
        </a:graphic>
      </p:graphicFrame>
      <p:pic>
        <p:nvPicPr>
          <p:cNvPr id="56" name="Picture 55">
            <a:extLst>
              <a:ext uri="{FF2B5EF4-FFF2-40B4-BE49-F238E27FC236}">
                <a16:creationId xmlns:a16="http://schemas.microsoft.com/office/drawing/2014/main" id="{54FCB6DF-F921-415F-A1D9-6ACD82083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13" y="2505075"/>
            <a:ext cx="285476" cy="297371"/>
          </a:xfrm>
          <a:prstGeom prst="rect">
            <a:avLst/>
          </a:prstGeom>
        </p:spPr>
      </p:pic>
      <p:pic>
        <p:nvPicPr>
          <p:cNvPr id="57" name="Picture 56">
            <a:extLst>
              <a:ext uri="{FF2B5EF4-FFF2-40B4-BE49-F238E27FC236}">
                <a16:creationId xmlns:a16="http://schemas.microsoft.com/office/drawing/2014/main" id="{A1BC389F-87C1-4BB9-BBBE-2C1EFB687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13" y="3017207"/>
            <a:ext cx="285476" cy="297371"/>
          </a:xfrm>
          <a:prstGeom prst="rect">
            <a:avLst/>
          </a:prstGeom>
        </p:spPr>
      </p:pic>
      <p:pic>
        <p:nvPicPr>
          <p:cNvPr id="58" name="Picture 57">
            <a:extLst>
              <a:ext uri="{FF2B5EF4-FFF2-40B4-BE49-F238E27FC236}">
                <a16:creationId xmlns:a16="http://schemas.microsoft.com/office/drawing/2014/main" id="{2CDAC8A0-9794-42FD-AD81-F8A2038763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13" y="3473351"/>
            <a:ext cx="285476" cy="297371"/>
          </a:xfrm>
          <a:prstGeom prst="rect">
            <a:avLst/>
          </a:prstGeom>
        </p:spPr>
      </p:pic>
      <p:pic>
        <p:nvPicPr>
          <p:cNvPr id="59" name="Picture 58">
            <a:extLst>
              <a:ext uri="{FF2B5EF4-FFF2-40B4-BE49-F238E27FC236}">
                <a16:creationId xmlns:a16="http://schemas.microsoft.com/office/drawing/2014/main" id="{82E05FE1-D82D-4C04-BB37-349DBFCC2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0613" y="4000500"/>
            <a:ext cx="285476" cy="297371"/>
          </a:xfrm>
          <a:prstGeom prst="rect">
            <a:avLst/>
          </a:prstGeom>
        </p:spPr>
      </p:pic>
      <p:pic>
        <p:nvPicPr>
          <p:cNvPr id="60" name="Picture 59">
            <a:extLst>
              <a:ext uri="{FF2B5EF4-FFF2-40B4-BE49-F238E27FC236}">
                <a16:creationId xmlns:a16="http://schemas.microsoft.com/office/drawing/2014/main" id="{FB214944-67E0-4ADC-AD91-E681ACA4F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0613" y="4456644"/>
            <a:ext cx="285476" cy="297371"/>
          </a:xfrm>
          <a:prstGeom prst="rect">
            <a:avLst/>
          </a:prstGeom>
        </p:spPr>
      </p:pic>
      <p:pic>
        <p:nvPicPr>
          <p:cNvPr id="61" name="Picture 60">
            <a:extLst>
              <a:ext uri="{FF2B5EF4-FFF2-40B4-BE49-F238E27FC236}">
                <a16:creationId xmlns:a16="http://schemas.microsoft.com/office/drawing/2014/main" id="{803F519E-959C-48FA-9CFA-EA39359DD2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113" y="4977083"/>
            <a:ext cx="285476" cy="297371"/>
          </a:xfrm>
          <a:prstGeom prst="rect">
            <a:avLst/>
          </a:prstGeom>
        </p:spPr>
      </p:pic>
      <p:pic>
        <p:nvPicPr>
          <p:cNvPr id="62" name="Picture 61">
            <a:extLst>
              <a:ext uri="{FF2B5EF4-FFF2-40B4-BE49-F238E27FC236}">
                <a16:creationId xmlns:a16="http://schemas.microsoft.com/office/drawing/2014/main" id="{63FBF6B4-FAC5-4BC1-B37F-FBB82B980F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0613" y="5481653"/>
            <a:ext cx="285476" cy="297371"/>
          </a:xfrm>
          <a:prstGeom prst="rect">
            <a:avLst/>
          </a:prstGeom>
        </p:spPr>
      </p:pic>
      <p:pic>
        <p:nvPicPr>
          <p:cNvPr id="63" name="Picture 62">
            <a:extLst>
              <a:ext uri="{FF2B5EF4-FFF2-40B4-BE49-F238E27FC236}">
                <a16:creationId xmlns:a16="http://schemas.microsoft.com/office/drawing/2014/main" id="{DDC8A175-E5DD-4786-A4AF-AFACDB05C1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108" y="2529159"/>
            <a:ext cx="285476" cy="297371"/>
          </a:xfrm>
          <a:prstGeom prst="rect">
            <a:avLst/>
          </a:prstGeom>
        </p:spPr>
      </p:pic>
      <p:pic>
        <p:nvPicPr>
          <p:cNvPr id="64" name="Picture 63">
            <a:extLst>
              <a:ext uri="{FF2B5EF4-FFF2-40B4-BE49-F238E27FC236}">
                <a16:creationId xmlns:a16="http://schemas.microsoft.com/office/drawing/2014/main" id="{814B241D-61A0-4E03-96D0-05081B3FF4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288" y="3005054"/>
            <a:ext cx="285476" cy="297371"/>
          </a:xfrm>
          <a:prstGeom prst="rect">
            <a:avLst/>
          </a:prstGeom>
        </p:spPr>
      </p:pic>
      <p:pic>
        <p:nvPicPr>
          <p:cNvPr id="65" name="Picture 64">
            <a:extLst>
              <a:ext uri="{FF2B5EF4-FFF2-40B4-BE49-F238E27FC236}">
                <a16:creationId xmlns:a16="http://schemas.microsoft.com/office/drawing/2014/main" id="{F1E3164E-05B2-41F7-8CB2-86FE2F71F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108" y="3473351"/>
            <a:ext cx="285476" cy="297371"/>
          </a:xfrm>
          <a:prstGeom prst="rect">
            <a:avLst/>
          </a:prstGeom>
        </p:spPr>
      </p:pic>
      <p:pic>
        <p:nvPicPr>
          <p:cNvPr id="66" name="Picture 65">
            <a:extLst>
              <a:ext uri="{FF2B5EF4-FFF2-40B4-BE49-F238E27FC236}">
                <a16:creationId xmlns:a16="http://schemas.microsoft.com/office/drawing/2014/main" id="{4BA5EEE4-84C5-4F5E-A489-A5258D4E11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288" y="3997872"/>
            <a:ext cx="285476" cy="297371"/>
          </a:xfrm>
          <a:prstGeom prst="rect">
            <a:avLst/>
          </a:prstGeom>
        </p:spPr>
      </p:pic>
      <p:pic>
        <p:nvPicPr>
          <p:cNvPr id="67" name="Picture 66">
            <a:extLst>
              <a:ext uri="{FF2B5EF4-FFF2-40B4-BE49-F238E27FC236}">
                <a16:creationId xmlns:a16="http://schemas.microsoft.com/office/drawing/2014/main" id="{B1F69269-9B3B-4B4D-8C2F-EB4D4ACE04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5040" y="4456644"/>
            <a:ext cx="285476" cy="297371"/>
          </a:xfrm>
          <a:prstGeom prst="rect">
            <a:avLst/>
          </a:prstGeom>
        </p:spPr>
      </p:pic>
      <p:pic>
        <p:nvPicPr>
          <p:cNvPr id="68" name="Picture 67">
            <a:extLst>
              <a:ext uri="{FF2B5EF4-FFF2-40B4-BE49-F238E27FC236}">
                <a16:creationId xmlns:a16="http://schemas.microsoft.com/office/drawing/2014/main" id="{7D75B79C-B321-4F1D-99AB-D00A0C9F8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108" y="4977084"/>
            <a:ext cx="285476" cy="297371"/>
          </a:xfrm>
          <a:prstGeom prst="rect">
            <a:avLst/>
          </a:prstGeom>
        </p:spPr>
      </p:pic>
      <p:pic>
        <p:nvPicPr>
          <p:cNvPr id="69" name="Picture 68">
            <a:extLst>
              <a:ext uri="{FF2B5EF4-FFF2-40B4-BE49-F238E27FC236}">
                <a16:creationId xmlns:a16="http://schemas.microsoft.com/office/drawing/2014/main" id="{3B93A126-F43B-4096-9260-B410F3305D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1108" y="5439937"/>
            <a:ext cx="285476" cy="297371"/>
          </a:xfrm>
          <a:prstGeom prst="rect">
            <a:avLst/>
          </a:prstGeom>
        </p:spPr>
      </p:pic>
      <p:sp>
        <p:nvSpPr>
          <p:cNvPr id="2" name="Title 1"/>
          <p:cNvSpPr>
            <a:spLocks noGrp="1"/>
          </p:cNvSpPr>
          <p:nvPr>
            <p:ph type="title"/>
          </p:nvPr>
        </p:nvSpPr>
        <p:spPr>
          <a:xfrm>
            <a:off x="127426" y="298972"/>
            <a:ext cx="10515600" cy="1325563"/>
          </a:xfrm>
        </p:spPr>
        <p:txBody>
          <a:bodyPr/>
          <a:lstStyle/>
          <a:p>
            <a:r>
              <a:rPr lang="en-GB" b="1">
                <a:solidFill>
                  <a:schemeClr val="bg1"/>
                </a:solidFill>
              </a:rPr>
              <a:t>Phonetik</a:t>
            </a:r>
            <a:br>
              <a:rPr lang="en-GB" b="1">
                <a:solidFill>
                  <a:schemeClr val="bg1"/>
                </a:solidFill>
              </a:rPr>
            </a:br>
            <a:endParaRPr lang="en-GB"/>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a:solidFill>
                  <a:srgbClr val="5B9BD5">
                    <a:lumMod val="50000"/>
                  </a:srgbClr>
                </a:solidFill>
              </a:rPr>
              <a:t>tanzen</a:t>
            </a:r>
            <a:endParaRPr lang="en-GB" sz="11500" dirty="0"/>
          </a:p>
        </p:txBody>
      </p:sp>
      <p:sp>
        <p:nvSpPr>
          <p:cNvPr id="4" name="TextBox 3"/>
          <p:cNvSpPr txBox="1"/>
          <p:nvPr/>
        </p:nvSpPr>
        <p:spPr>
          <a:xfrm>
            <a:off x="3462566" y="2167200"/>
            <a:ext cx="53510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a:t>
            </a:r>
            <a:r>
              <a:rPr lang="en-GB" sz="3200">
                <a:solidFill>
                  <a:srgbClr val="5B9BD5">
                    <a:lumMod val="50000"/>
                  </a:srgbClr>
                </a:solidFill>
                <a:latin typeface="Century Gothic" panose="020B0502020202020204" pitchFamily="34" charset="0"/>
              </a:rPr>
              <a:t>dance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 dancing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lernt _</a:t>
            </a: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______.</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3095B070-9F18-1047-AD42-62F8B79E04A2}"/>
              </a:ext>
            </a:extLst>
          </p:cNvPr>
          <p:cNvSpPr/>
          <p:nvPr/>
        </p:nvSpPr>
        <p:spPr>
          <a:xfrm>
            <a:off x="6719342" y="4071102"/>
            <a:ext cx="269336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6000" b="1">
                <a:solidFill>
                  <a:srgbClr val="EEC100"/>
                </a:solidFill>
                <a:latin typeface="Century Gothic" panose="020B0502020202020204" pitchFamily="34" charset="0"/>
                <a:cs typeface="Calibri" panose="020F0502020204030204" pitchFamily="34" charset="0"/>
              </a:rPr>
              <a:t>tanz</a:t>
            </a:r>
            <a:r>
              <a:rPr kumimoji="0" lang="de-DE"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7" name="TextBox 6"/>
          <p:cNvSpPr txBox="1"/>
          <p:nvPr/>
        </p:nvSpPr>
        <p:spPr>
          <a:xfrm>
            <a:off x="2345610" y="5098063"/>
            <a:ext cx="7909737" cy="584775"/>
          </a:xfrm>
          <a:prstGeom prst="rect">
            <a:avLst/>
          </a:prstGeom>
          <a:solidFill>
            <a:schemeClr val="bg1"/>
          </a:solidFill>
        </p:spPr>
        <p:txBody>
          <a:bodyPr wrap="square" rtlCol="0">
            <a:spAutoFit/>
          </a:bodyPr>
          <a:lstStyle/>
          <a:p>
            <a:pPr lvl="0" algn="ctr">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learns</a:t>
            </a:r>
            <a:r>
              <a:rPr kumimoji="0" lang="en-GB" sz="3200" b="0" i="0" u="none" strike="noStrike" kern="1200" cap="none" spc="0" normalizeH="0" noProof="0">
                <a:ln>
                  <a:noFill/>
                </a:ln>
                <a:solidFill>
                  <a:srgbClr val="5B9BD5">
                    <a:lumMod val="50000"/>
                  </a:srgbClr>
                </a:solidFill>
                <a:effectLst/>
                <a:uLnTx/>
                <a:uFillTx/>
                <a:latin typeface="Century Gothic" panose="020B0502020202020204" pitchFamily="34" charset="0"/>
                <a:ea typeface="+mn-ea"/>
                <a:cs typeface="+mn-cs"/>
              </a:rPr>
              <a:t> </a:t>
            </a:r>
            <a:r>
              <a:rPr lang="en-GB" sz="3200">
                <a:solidFill>
                  <a:srgbClr val="5B9BD5">
                    <a:lumMod val="50000"/>
                  </a:srgbClr>
                </a:solidFill>
                <a:latin typeface="Century Gothic" panose="020B0502020202020204" pitchFamily="34" charset="0"/>
              </a:rPr>
              <a:t>| is learning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to dance</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5617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a:solidFill>
                  <a:srgbClr val="5B9BD5">
                    <a:lumMod val="50000"/>
                  </a:srgbClr>
                </a:solidFill>
                <a:ea typeface="+mn-ea"/>
                <a:cs typeface="+mn-cs"/>
              </a:rPr>
              <a:t>hören</a:t>
            </a:r>
            <a:endParaRPr lang="en-GB" dirty="0"/>
          </a:p>
        </p:txBody>
      </p:sp>
      <p:sp>
        <p:nvSpPr>
          <p:cNvPr id="7" name="TextBox 6"/>
          <p:cNvSpPr txBox="1"/>
          <p:nvPr/>
        </p:nvSpPr>
        <p:spPr>
          <a:xfrm>
            <a:off x="0" y="2167200"/>
            <a:ext cx="12191999"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[to listen to, hear | listening to, hearing]</a:t>
            </a:r>
            <a:endParaRPr lang="en-GB" sz="3200" dirty="0">
              <a:solidFill>
                <a:srgbClr val="5B9BD5">
                  <a:lumMod val="50000"/>
                </a:srgbClr>
              </a:solidFill>
              <a:latin typeface="Century Gothic" panose="020B0502020202020204" pitchFamily="34" charset="0"/>
            </a:endParaRP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hört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[listens to, hears | is listening to, hearing]</a:t>
            </a:r>
            <a:endParaRPr lang="en-GB" sz="3200" dirty="0">
              <a:solidFill>
                <a:srgbClr val="5B9BD5">
                  <a:lumMod val="50000"/>
                </a:srgbClr>
              </a:solidFill>
              <a:latin typeface="Century Gothic" panose="020B0502020202020204" pitchFamily="34" charset="0"/>
            </a:endParaRPr>
          </a:p>
        </p:txBody>
      </p:sp>
      <p:pic>
        <p:nvPicPr>
          <p:cNvPr id="11" name="Picture 10">
            <a:extLst>
              <a:ext uri="{FF2B5EF4-FFF2-40B4-BE49-F238E27FC236}">
                <a16:creationId xmlns:a16="http://schemas.microsoft.com/office/drawing/2014/main" id="{DB207CD6-9595-4A0A-BCA1-509A9C6F48F1}"/>
              </a:ext>
            </a:extLst>
          </p:cNvPr>
          <p:cNvPicPr>
            <a:picLocks noChangeAspect="1"/>
          </p:cNvPicPr>
          <p:nvPr/>
        </p:nvPicPr>
        <p:blipFill>
          <a:blip r:embed="rId3">
            <a:clrChange>
              <a:clrFrom>
                <a:srgbClr val="FCFAFB"/>
              </a:clrFrom>
              <a:clrTo>
                <a:srgbClr val="FCFAFB">
                  <a:alpha val="0"/>
                </a:srgbClr>
              </a:clrTo>
            </a:clrChange>
          </a:blip>
          <a:stretch>
            <a:fillRect/>
          </a:stretch>
        </p:blipFill>
        <p:spPr>
          <a:xfrm>
            <a:off x="10223203" y="83270"/>
            <a:ext cx="1837812" cy="1889271"/>
          </a:xfrm>
          <a:prstGeom prst="rect">
            <a:avLst/>
          </a:prstGeom>
        </p:spPr>
      </p:pic>
    </p:spTree>
    <p:extLst>
      <p:ext uri="{BB962C8B-B14F-4D97-AF65-F5344CB8AC3E}">
        <p14:creationId xmlns:p14="http://schemas.microsoft.com/office/powerpoint/2010/main" val="134650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hören</a:t>
            </a:r>
            <a:endParaRPr lang="en-GB" dirty="0"/>
          </a:p>
        </p:txBody>
      </p:sp>
      <p:sp>
        <p:nvSpPr>
          <p:cNvPr id="11" name="TextBox 10"/>
          <p:cNvSpPr txBox="1"/>
          <p:nvPr/>
        </p:nvSpPr>
        <p:spPr>
          <a:xfrm>
            <a:off x="1995053" y="2168684"/>
            <a:ext cx="8212975" cy="584775"/>
          </a:xfrm>
          <a:prstGeom prst="rect">
            <a:avLst/>
          </a:prstGeom>
          <a:solidFill>
            <a:schemeClr val="bg1"/>
          </a:solidFill>
        </p:spPr>
        <p:txBody>
          <a:bodyPr wrap="square" rtlCol="0">
            <a:spAutoFit/>
          </a:bodyPr>
          <a:lstStyle/>
          <a:p>
            <a:pPr algn="ctr">
              <a:defRPr/>
            </a:pPr>
            <a:r>
              <a:rPr lang="en-GB" sz="3200">
                <a:solidFill>
                  <a:srgbClr val="5B9BD5">
                    <a:lumMod val="50000"/>
                  </a:srgbClr>
                </a:solidFill>
                <a:latin typeface="Century Gothic" panose="020B0502020202020204" pitchFamily="34" charset="0"/>
              </a:rPr>
              <a:t>[to listen to, hear | listening to, hearing]</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lvl="0" algn="ctr">
              <a:defRPr/>
            </a:pPr>
            <a:r>
              <a:rPr lang="en-GB" sz="11500" b="1">
                <a:solidFill>
                  <a:srgbClr val="5B9BD5">
                    <a:lumMod val="50000"/>
                  </a:srgbClr>
                </a:solidFill>
                <a:latin typeface="Century Gothic" panose="020B0502020202020204" pitchFamily="34" charset="0"/>
              </a:rPr>
              <a:t>hört</a:t>
            </a:r>
            <a:endParaRPr lang="en-GB" sz="11500" b="1" dirty="0">
              <a:solidFill>
                <a:srgbClr val="5B9BD5">
                  <a:lumMod val="50000"/>
                </a:srgbClr>
              </a:solidFill>
              <a:latin typeface="Century Gothic" panose="020B0502020202020204" pitchFamily="34" charset="0"/>
            </a:endParaRPr>
          </a:p>
        </p:txBody>
      </p:sp>
      <p:sp>
        <p:nvSpPr>
          <p:cNvPr id="13" name="TextBox 12"/>
          <p:cNvSpPr txBox="1"/>
          <p:nvPr/>
        </p:nvSpPr>
        <p:spPr>
          <a:xfrm>
            <a:off x="1878678" y="5027561"/>
            <a:ext cx="8429106"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[listens to, hears | is listening to, hearing]</a:t>
            </a:r>
            <a:endParaRPr lang="en-GB" sz="32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241645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lvl="0" algn="ctr">
              <a:lnSpc>
                <a:spcPct val="100000"/>
              </a:lnSpc>
              <a:spcBef>
                <a:spcPts val="0"/>
              </a:spcBef>
              <a:defRPr/>
            </a:pPr>
            <a:r>
              <a:rPr lang="en-GB" sz="11500" b="1">
                <a:solidFill>
                  <a:srgbClr val="5B9BD5">
                    <a:lumMod val="50000"/>
                  </a:srgbClr>
                </a:solidFill>
              </a:rPr>
              <a:t>hört</a:t>
            </a:r>
            <a:endParaRPr lang="en-GB" sz="11500" b="1" dirty="0">
              <a:solidFill>
                <a:srgbClr val="5B9BD5">
                  <a:lumMod val="50000"/>
                </a:srgbClr>
              </a:solidFill>
            </a:endParaRPr>
          </a:p>
        </p:txBody>
      </p:sp>
      <p:sp>
        <p:nvSpPr>
          <p:cNvPr id="4" name="TextBox 3"/>
          <p:cNvSpPr txBox="1"/>
          <p:nvPr/>
        </p:nvSpPr>
        <p:spPr>
          <a:xfrm>
            <a:off x="0" y="2167200"/>
            <a:ext cx="12055642"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[listens to, hears | is listening to, hearing]</a:t>
            </a:r>
            <a:endParaRPr lang="en-GB" sz="3200" dirty="0">
              <a:solidFill>
                <a:srgbClr val="5B9BD5">
                  <a:lumMod val="50000"/>
                </a:srgbClr>
              </a:solidFill>
              <a:latin typeface="Century Gothic" panose="020B0502020202020204" pitchFamily="34" charset="0"/>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lvl="0" algn="ctr">
              <a:defRPr/>
            </a:pPr>
            <a:r>
              <a:rPr lang="en-GB" sz="6000">
                <a:solidFill>
                  <a:srgbClr val="5B9BD5">
                    <a:lumMod val="50000"/>
                  </a:srgbClr>
                </a:solidFill>
                <a:latin typeface="Century Gothic" panose="020B0502020202020204" pitchFamily="34" charset="0"/>
              </a:rPr>
              <a:t>Laura </a:t>
            </a:r>
            <a:r>
              <a:rPr lang="en-GB" sz="6000" b="1">
                <a:solidFill>
                  <a:srgbClr val="FFC000"/>
                </a:solidFill>
                <a:latin typeface="Century Gothic" panose="020B0502020202020204" pitchFamily="34" charset="0"/>
              </a:rPr>
              <a:t>hört</a:t>
            </a:r>
            <a:r>
              <a:rPr lang="en-GB" sz="6000">
                <a:solidFill>
                  <a:srgbClr val="5B9BD5">
                    <a:lumMod val="50000"/>
                  </a:srgbClr>
                </a:solidFill>
                <a:latin typeface="Century Gothic" panose="020B0502020202020204" pitchFamily="34" charset="0"/>
              </a:rPr>
              <a:t> Musik.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2124222" y="5039817"/>
            <a:ext cx="8117058"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[Laura </a:t>
            </a:r>
            <a:r>
              <a:rPr lang="en-GB" sz="3200" b="1">
                <a:solidFill>
                  <a:srgbClr val="EEC100"/>
                </a:solidFill>
                <a:latin typeface="Century Gothic" panose="020B0502020202020204" pitchFamily="34" charset="0"/>
                <a:cs typeface="Calibri" panose="020F0502020204030204" pitchFamily="34" charset="0"/>
              </a:rPr>
              <a:t>listens </a:t>
            </a:r>
            <a:r>
              <a:rPr lang="en-GB" sz="3200">
                <a:solidFill>
                  <a:srgbClr val="5B9BD5">
                    <a:lumMod val="50000"/>
                  </a:srgbClr>
                </a:solidFill>
                <a:latin typeface="Century Gothic" panose="020B0502020202020204" pitchFamily="34" charset="0"/>
              </a:rPr>
              <a:t>|</a:t>
            </a:r>
            <a:r>
              <a:rPr lang="en-GB" sz="3200" b="1">
                <a:solidFill>
                  <a:srgbClr val="EEC100"/>
                </a:solidFill>
                <a:latin typeface="Century Gothic" panose="020B0502020202020204" pitchFamily="34" charset="0"/>
                <a:cs typeface="Calibri" panose="020F0502020204030204" pitchFamily="34" charset="0"/>
              </a:rPr>
              <a:t> is listening</a:t>
            </a:r>
            <a:r>
              <a:rPr lang="en-GB" sz="3200">
                <a:solidFill>
                  <a:srgbClr val="5B9BD5">
                    <a:lumMod val="50000"/>
                  </a:srgbClr>
                </a:solidFill>
                <a:latin typeface="Century Gothic" panose="020B0502020202020204" pitchFamily="34" charset="0"/>
              </a:rPr>
              <a:t> </a:t>
            </a:r>
            <a:r>
              <a:rPr lang="en-GB" sz="3200" b="1">
                <a:solidFill>
                  <a:srgbClr val="FFC000"/>
                </a:solidFill>
                <a:latin typeface="Century Gothic" panose="020B0502020202020204" pitchFamily="34" charset="0"/>
              </a:rPr>
              <a:t>to</a:t>
            </a:r>
            <a:r>
              <a:rPr lang="en-GB" sz="3200">
                <a:solidFill>
                  <a:srgbClr val="5B9BD5">
                    <a:lumMod val="50000"/>
                  </a:srgbClr>
                </a:solidFill>
                <a:latin typeface="Century Gothic" panose="020B0502020202020204" pitchFamily="34" charset="0"/>
              </a:rPr>
              <a:t> music.]</a:t>
            </a:r>
            <a:endParaRPr lang="en-GB" sz="32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425529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hören</a:t>
            </a:r>
            <a:endParaRPr lang="en-GB" dirty="0"/>
          </a:p>
        </p:txBody>
      </p:sp>
      <p:sp>
        <p:nvSpPr>
          <p:cNvPr id="4" name="TextBox 3"/>
          <p:cNvSpPr txBox="1"/>
          <p:nvPr/>
        </p:nvSpPr>
        <p:spPr>
          <a:xfrm>
            <a:off x="0" y="2167200"/>
            <a:ext cx="12192000"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[to listen to, hear | listening to, hearing]</a:t>
            </a:r>
            <a:endParaRPr lang="en-GB" sz="3200" dirty="0">
              <a:solidFill>
                <a:srgbClr val="5B9BD5">
                  <a:lumMod val="50000"/>
                </a:srgbClr>
              </a:solidFill>
              <a:latin typeface="Century Gothic" panose="020B0502020202020204" pitchFamily="34" charset="0"/>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lvl="0" algn="ctr">
              <a:defRPr/>
            </a:pPr>
            <a:r>
              <a:rPr lang="de-DE" sz="6000">
                <a:solidFill>
                  <a:srgbClr val="5B9BD5">
                    <a:lumMod val="50000"/>
                  </a:srgbClr>
                </a:solidFill>
                <a:latin typeface="Century Gothic" panose="020B0502020202020204" pitchFamily="34" charset="0"/>
              </a:rPr>
              <a:t>Laura kann Musik </a:t>
            </a:r>
            <a:r>
              <a:rPr lang="de-DE" sz="6000" b="1">
                <a:solidFill>
                  <a:srgbClr val="EEC100"/>
                </a:solidFill>
                <a:latin typeface="Century Gothic" panose="020B0502020202020204" pitchFamily="34" charset="0"/>
                <a:cs typeface="Calibri" panose="020F0502020204030204" pitchFamily="34" charset="0"/>
              </a:rPr>
              <a:t>hören</a:t>
            </a:r>
            <a:r>
              <a:rPr lang="de-DE" sz="6000">
                <a:solidFill>
                  <a:srgbClr val="5B9BD5">
                    <a:lumMod val="50000"/>
                  </a:srgbClr>
                </a:solidFill>
                <a:latin typeface="Century Gothic" panose="020B0502020202020204" pitchFamily="34" charset="0"/>
              </a:rPr>
              <a:t>.</a:t>
            </a:r>
            <a:r>
              <a:rPr lang="en-GB" sz="6000">
                <a:solidFill>
                  <a:srgbClr val="5B9BD5">
                    <a:lumMod val="50000"/>
                  </a:srgbClr>
                </a:solidFill>
                <a:latin typeface="Century Gothic" panose="020B0502020202020204" pitchFamily="34" charset="0"/>
              </a:rPr>
              <a:t> </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3446133" y="4996800"/>
            <a:ext cx="5683798"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[Laura can </a:t>
            </a:r>
            <a:r>
              <a:rPr lang="en-GB" sz="3200" b="1">
                <a:solidFill>
                  <a:srgbClr val="EEC100"/>
                </a:solidFill>
                <a:latin typeface="Century Gothic" panose="020B0502020202020204" pitchFamily="34" charset="0"/>
                <a:cs typeface="Calibri" panose="020F0502020204030204" pitchFamily="34" charset="0"/>
              </a:rPr>
              <a:t>listen to </a:t>
            </a:r>
            <a:r>
              <a:rPr lang="en-GB" sz="3200">
                <a:solidFill>
                  <a:srgbClr val="5B9BD5">
                    <a:lumMod val="50000"/>
                  </a:srgbClr>
                </a:solidFill>
                <a:latin typeface="Century Gothic" panose="020B0502020202020204" pitchFamily="34" charset="0"/>
              </a:rPr>
              <a:t>music.]</a:t>
            </a:r>
            <a:endParaRPr lang="en-GB" sz="32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385584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lvl="0" algn="ctr">
              <a:lnSpc>
                <a:spcPct val="100000"/>
              </a:lnSpc>
              <a:spcBef>
                <a:spcPts val="0"/>
              </a:spcBef>
              <a:defRPr/>
            </a:pPr>
            <a:r>
              <a:rPr lang="en-GB" sz="11500" b="1">
                <a:solidFill>
                  <a:srgbClr val="5B9BD5">
                    <a:lumMod val="50000"/>
                  </a:srgbClr>
                </a:solidFill>
              </a:rPr>
              <a:t>hört</a:t>
            </a:r>
            <a:endParaRPr lang="en-GB" sz="11500" b="1" dirty="0">
              <a:solidFill>
                <a:srgbClr val="5B9BD5">
                  <a:lumMod val="50000"/>
                </a:srgbClr>
              </a:solidFill>
            </a:endParaRPr>
          </a:p>
        </p:txBody>
      </p:sp>
      <p:sp>
        <p:nvSpPr>
          <p:cNvPr id="4" name="TextBox 3"/>
          <p:cNvSpPr txBox="1"/>
          <p:nvPr/>
        </p:nvSpPr>
        <p:spPr>
          <a:xfrm>
            <a:off x="1562794" y="2168684"/>
            <a:ext cx="9127373"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[listens to, hears | is listening to, hearing]</a:t>
            </a:r>
            <a:endParaRPr lang="en-GB" sz="3200" dirty="0">
              <a:solidFill>
                <a:srgbClr val="5B9BD5">
                  <a:lumMod val="50000"/>
                </a:srgbClr>
              </a:solidFill>
              <a:latin typeface="Century Gothic" panose="020B0502020202020204" pitchFamily="34" charset="0"/>
            </a:endParaRP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2852664" y="4064754"/>
            <a:ext cx="7149466" cy="1015663"/>
          </a:xfrm>
          <a:prstGeom prst="rect">
            <a:avLst/>
          </a:prstGeom>
          <a:solidFill>
            <a:schemeClr val="bg1"/>
          </a:solidFill>
        </p:spPr>
        <p:txBody>
          <a:bodyPr wrap="square" rtlCol="0">
            <a:spAutoFit/>
          </a:bodyPr>
          <a:lstStyle/>
          <a:p>
            <a:pPr lvl="0" algn="ctr">
              <a:defRPr/>
            </a:pPr>
            <a:r>
              <a:rPr lang="en-GB" sz="6000">
                <a:solidFill>
                  <a:srgbClr val="5B9BD5">
                    <a:lumMod val="50000"/>
                  </a:srgbClr>
                </a:solidFill>
                <a:latin typeface="Century Gothic" panose="020B0502020202020204" pitchFamily="34" charset="0"/>
              </a:rPr>
              <a:t>Laura ____ Musik.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9" name="TextBox 8"/>
          <p:cNvSpPr txBox="1"/>
          <p:nvPr/>
        </p:nvSpPr>
        <p:spPr>
          <a:xfrm>
            <a:off x="1562794" y="4996557"/>
            <a:ext cx="9729206"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[Laura </a:t>
            </a:r>
            <a:r>
              <a:rPr lang="en-GB" sz="3200" b="1">
                <a:solidFill>
                  <a:srgbClr val="EEC100"/>
                </a:solidFill>
                <a:latin typeface="Century Gothic" panose="020B0502020202020204" pitchFamily="34" charset="0"/>
                <a:cs typeface="Calibri" panose="020F0502020204030204" pitchFamily="34" charset="0"/>
              </a:rPr>
              <a:t>listens </a:t>
            </a:r>
            <a:r>
              <a:rPr lang="en-GB" sz="3200">
                <a:solidFill>
                  <a:srgbClr val="5B9BD5">
                    <a:lumMod val="50000"/>
                  </a:srgbClr>
                </a:solidFill>
                <a:latin typeface="Century Gothic" panose="020B0502020202020204" pitchFamily="34" charset="0"/>
              </a:rPr>
              <a:t>|</a:t>
            </a:r>
            <a:r>
              <a:rPr lang="en-GB" sz="3200" b="1">
                <a:solidFill>
                  <a:srgbClr val="EEC100"/>
                </a:solidFill>
                <a:latin typeface="Century Gothic" panose="020B0502020202020204" pitchFamily="34" charset="0"/>
                <a:cs typeface="Calibri" panose="020F0502020204030204" pitchFamily="34" charset="0"/>
              </a:rPr>
              <a:t> is listening</a:t>
            </a:r>
            <a:r>
              <a:rPr lang="en-GB" sz="3200">
                <a:solidFill>
                  <a:srgbClr val="5B9BD5">
                    <a:lumMod val="50000"/>
                  </a:srgbClr>
                </a:solidFill>
                <a:latin typeface="Century Gothic" panose="020B0502020202020204" pitchFamily="34" charset="0"/>
              </a:rPr>
              <a:t> </a:t>
            </a:r>
            <a:r>
              <a:rPr lang="en-GB" sz="3200" b="1">
                <a:solidFill>
                  <a:srgbClr val="FFC000"/>
                </a:solidFill>
                <a:latin typeface="Century Gothic" panose="020B0502020202020204" pitchFamily="34" charset="0"/>
              </a:rPr>
              <a:t>to</a:t>
            </a:r>
            <a:r>
              <a:rPr lang="en-GB" sz="3200">
                <a:solidFill>
                  <a:srgbClr val="5B9BD5">
                    <a:lumMod val="50000"/>
                  </a:srgbClr>
                </a:solidFill>
                <a:latin typeface="Century Gothic" panose="020B0502020202020204" pitchFamily="34" charset="0"/>
              </a:rPr>
              <a:t> music.]</a:t>
            </a:r>
            <a:endParaRPr lang="en-GB" sz="3200" dirty="0">
              <a:solidFill>
                <a:srgbClr val="5B9BD5">
                  <a:lumMod val="50000"/>
                </a:srgbClr>
              </a:solidFill>
              <a:latin typeface="Century Gothic" panose="020B0502020202020204" pitchFamily="34" charset="0"/>
            </a:endParaRPr>
          </a:p>
        </p:txBody>
      </p:sp>
      <p:sp>
        <p:nvSpPr>
          <p:cNvPr id="2" name="Rectangle 1"/>
          <p:cNvSpPr/>
          <p:nvPr/>
        </p:nvSpPr>
        <p:spPr>
          <a:xfrm>
            <a:off x="5508312" y="4064753"/>
            <a:ext cx="1616148" cy="1015663"/>
          </a:xfrm>
          <a:prstGeom prst="rect">
            <a:avLst/>
          </a:prstGeom>
        </p:spPr>
        <p:txBody>
          <a:bodyPr wrap="none">
            <a:spAutoFit/>
          </a:bodyPr>
          <a:lstStyle/>
          <a:p>
            <a:r>
              <a:rPr lang="en-GB" sz="6000" b="1">
                <a:solidFill>
                  <a:srgbClr val="FFC000"/>
                </a:solidFill>
                <a:latin typeface="Century Gothic" panose="020B0502020202020204" pitchFamily="34" charset="0"/>
              </a:rPr>
              <a:t>hört</a:t>
            </a:r>
            <a:endParaRPr lang="en-GB" sz="6000"/>
          </a:p>
        </p:txBody>
      </p:sp>
    </p:spTree>
    <p:extLst>
      <p:ext uri="{BB962C8B-B14F-4D97-AF65-F5344CB8AC3E}">
        <p14:creationId xmlns:p14="http://schemas.microsoft.com/office/powerpoint/2010/main" val="96825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9"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a:solidFill>
                  <a:srgbClr val="5B9BD5">
                    <a:lumMod val="50000"/>
                  </a:srgbClr>
                </a:solidFill>
              </a:rPr>
              <a:t>hören</a:t>
            </a:r>
            <a:endParaRPr lang="en-GB" sz="11500" dirty="0"/>
          </a:p>
        </p:txBody>
      </p:sp>
      <p:sp>
        <p:nvSpPr>
          <p:cNvPr id="4" name="TextBox 3"/>
          <p:cNvSpPr txBox="1"/>
          <p:nvPr/>
        </p:nvSpPr>
        <p:spPr>
          <a:xfrm>
            <a:off x="1941342" y="2167200"/>
            <a:ext cx="8398412"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[to listen to, hear | listening to, hearing]</a:t>
            </a:r>
            <a:endParaRPr lang="en-GB" sz="3200" dirty="0">
              <a:solidFill>
                <a:srgbClr val="5B9BD5">
                  <a:lumMod val="50000"/>
                </a:srgbClr>
              </a:solidFill>
              <a:latin typeface="Century Gothic" panose="020B0502020202020204" pitchFamily="34" charset="0"/>
            </a:endParaRP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lvl="0" algn="ctr">
              <a:defRPr/>
            </a:pPr>
            <a:r>
              <a:rPr lang="de-DE" sz="6000">
                <a:solidFill>
                  <a:srgbClr val="5B9BD5">
                    <a:lumMod val="50000"/>
                  </a:srgbClr>
                </a:solidFill>
                <a:latin typeface="Century Gothic" panose="020B0502020202020204" pitchFamily="34" charset="0"/>
              </a:rPr>
              <a:t>Laura kann Musik ______.</a:t>
            </a:r>
            <a:r>
              <a:rPr lang="en-GB" sz="6000">
                <a:solidFill>
                  <a:srgbClr val="5B9BD5">
                    <a:lumMod val="50000"/>
                  </a:srgbClr>
                </a:solidFill>
                <a:latin typeface="Century Gothic" panose="020B0502020202020204" pitchFamily="34" charset="0"/>
              </a:rPr>
              <a:t> </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3400687" y="4998047"/>
            <a:ext cx="5771447"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[Laura can </a:t>
            </a:r>
            <a:r>
              <a:rPr lang="en-GB" sz="3200" b="1">
                <a:solidFill>
                  <a:srgbClr val="EEC100"/>
                </a:solidFill>
                <a:latin typeface="Century Gothic" panose="020B0502020202020204" pitchFamily="34" charset="0"/>
                <a:cs typeface="Calibri" panose="020F0502020204030204" pitchFamily="34" charset="0"/>
              </a:rPr>
              <a:t>listen to </a:t>
            </a:r>
            <a:r>
              <a:rPr lang="en-GB" sz="3200">
                <a:solidFill>
                  <a:srgbClr val="5B9BD5">
                    <a:lumMod val="50000"/>
                  </a:srgbClr>
                </a:solidFill>
                <a:latin typeface="Century Gothic" panose="020B0502020202020204" pitchFamily="34" charset="0"/>
              </a:rPr>
              <a:t>music.]</a:t>
            </a:r>
            <a:endParaRPr lang="en-GB" sz="3200" dirty="0">
              <a:solidFill>
                <a:srgbClr val="5B9BD5">
                  <a:lumMod val="50000"/>
                </a:srgbClr>
              </a:solidFill>
              <a:latin typeface="Century Gothic" panose="020B0502020202020204" pitchFamily="34" charset="0"/>
            </a:endParaRPr>
          </a:p>
        </p:txBody>
      </p:sp>
      <p:sp>
        <p:nvSpPr>
          <p:cNvPr id="2" name="Rectangle 1"/>
          <p:cNvSpPr/>
          <p:nvPr/>
        </p:nvSpPr>
        <p:spPr>
          <a:xfrm>
            <a:off x="8002583" y="4075663"/>
            <a:ext cx="2339102" cy="1015663"/>
          </a:xfrm>
          <a:prstGeom prst="rect">
            <a:avLst/>
          </a:prstGeom>
        </p:spPr>
        <p:txBody>
          <a:bodyPr wrap="none">
            <a:spAutoFit/>
          </a:bodyPr>
          <a:lstStyle/>
          <a:p>
            <a:r>
              <a:rPr lang="de-DE" sz="6000" b="1">
                <a:solidFill>
                  <a:srgbClr val="EEC100"/>
                </a:solidFill>
                <a:latin typeface="Century Gothic" panose="020B0502020202020204" pitchFamily="34" charset="0"/>
                <a:cs typeface="Calibri" panose="020F0502020204030204" pitchFamily="34" charset="0"/>
              </a:rPr>
              <a:t>hören</a:t>
            </a:r>
            <a:endParaRPr lang="en-GB" sz="6000"/>
          </a:p>
        </p:txBody>
      </p:sp>
    </p:spTree>
    <p:extLst>
      <p:ext uri="{BB962C8B-B14F-4D97-AF65-F5344CB8AC3E}">
        <p14:creationId xmlns:p14="http://schemas.microsoft.com/office/powerpoint/2010/main" val="27237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a:solidFill>
                  <a:srgbClr val="5B9BD5">
                    <a:lumMod val="50000"/>
                  </a:srgbClr>
                </a:solidFill>
                <a:ea typeface="+mn-ea"/>
                <a:cs typeface="+mn-cs"/>
              </a:rPr>
              <a:t>gehen</a:t>
            </a:r>
            <a:endParaRPr lang="en-GB" dirty="0"/>
          </a:p>
        </p:txBody>
      </p:sp>
      <p:sp>
        <p:nvSpPr>
          <p:cNvPr id="7" name="TextBox 6"/>
          <p:cNvSpPr txBox="1"/>
          <p:nvPr/>
        </p:nvSpPr>
        <p:spPr>
          <a:xfrm>
            <a:off x="0" y="2307877"/>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go|going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geht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28136" y="5216974"/>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[goes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a:t>
            </a:r>
            <a:r>
              <a:rPr lang="en-GB" sz="3200">
                <a:solidFill>
                  <a:srgbClr val="5B9BD5">
                    <a:lumMod val="50000"/>
                  </a:srgbClr>
                </a:solidFill>
                <a:latin typeface="Century Gothic" panose="020B0502020202020204" pitchFamily="34" charset="0"/>
              </a:rPr>
              <a:t>go</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6" name="Picture 5">
            <a:extLst>
              <a:ext uri="{FF2B5EF4-FFF2-40B4-BE49-F238E27FC236}">
                <a16:creationId xmlns:a16="http://schemas.microsoft.com/office/drawing/2014/main" id="{566CD8D2-327C-4F15-9731-A2FD8D239C91}"/>
              </a:ext>
            </a:extLst>
          </p:cNvPr>
          <p:cNvPicPr>
            <a:picLocks noChangeAspect="1"/>
          </p:cNvPicPr>
          <p:nvPr/>
        </p:nvPicPr>
        <p:blipFill>
          <a:blip r:embed="rId3">
            <a:clrChange>
              <a:clrFrom>
                <a:srgbClr val="FCFAFB"/>
              </a:clrFrom>
              <a:clrTo>
                <a:srgbClr val="FCFAFB">
                  <a:alpha val="0"/>
                </a:srgbClr>
              </a:clrTo>
            </a:clrChange>
          </a:blip>
          <a:stretch>
            <a:fillRect/>
          </a:stretch>
        </p:blipFill>
        <p:spPr>
          <a:xfrm>
            <a:off x="9834796" y="115583"/>
            <a:ext cx="2226219" cy="1856958"/>
          </a:xfrm>
          <a:prstGeom prst="rect">
            <a:avLst/>
          </a:prstGeom>
        </p:spPr>
      </p:pic>
    </p:spTree>
    <p:extLst>
      <p:ext uri="{BB962C8B-B14F-4D97-AF65-F5344CB8AC3E}">
        <p14:creationId xmlns:p14="http://schemas.microsoft.com/office/powerpoint/2010/main" val="103694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gehen</a:t>
            </a:r>
            <a:endParaRPr lang="en-GB" dirty="0"/>
          </a:p>
        </p:txBody>
      </p:sp>
      <p:sp>
        <p:nvSpPr>
          <p:cNvPr id="11" name="TextBox 10"/>
          <p:cNvSpPr txBox="1"/>
          <p:nvPr/>
        </p:nvSpPr>
        <p:spPr>
          <a:xfrm>
            <a:off x="1995053" y="2295290"/>
            <a:ext cx="821297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go| going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geht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878678" y="5182309"/>
            <a:ext cx="84291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[goes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going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95781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geht</a:t>
            </a:r>
            <a:endParaRPr lang="en-GB" sz="11500" dirty="0"/>
          </a:p>
        </p:txBody>
      </p:sp>
      <p:sp>
        <p:nvSpPr>
          <p:cNvPr id="4" name="TextBox 3"/>
          <p:cNvSpPr txBox="1"/>
          <p:nvPr/>
        </p:nvSpPr>
        <p:spPr>
          <a:xfrm>
            <a:off x="0" y="2307880"/>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[goes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going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a:t>
            </a:r>
            <a:r>
              <a:rPr kumimoji="0" lang="en-GB"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geht</a:t>
            </a: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in die Schule.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730758" y="5039817"/>
            <a:ext cx="672565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a:t>
            </a:r>
            <a:r>
              <a:rPr lang="en-GB" sz="3200" b="1">
                <a:solidFill>
                  <a:srgbClr val="EEC100"/>
                </a:solidFill>
                <a:latin typeface="Century Gothic" panose="020B0502020202020204" pitchFamily="34" charset="0"/>
                <a:cs typeface="Calibri" panose="020F0502020204030204" pitchFamily="34" charset="0"/>
              </a:rPr>
              <a:t>goe</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is </a:t>
            </a:r>
            <a:r>
              <a:rPr lang="en-GB" sz="3200" b="1">
                <a:solidFill>
                  <a:srgbClr val="EEC100"/>
                </a:solidFill>
                <a:latin typeface="Century Gothic" panose="020B0502020202020204" pitchFamily="34" charset="0"/>
                <a:cs typeface="Calibri" panose="020F0502020204030204" pitchFamily="34" charset="0"/>
              </a:rPr>
              <a:t>go</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ing</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lang="en-GB" sz="3200">
                <a:solidFill>
                  <a:srgbClr val="5B9BD5">
                    <a:lumMod val="50000"/>
                  </a:srgbClr>
                </a:solidFill>
                <a:latin typeface="Century Gothic" panose="020B0502020202020204" pitchFamily="34" charset="0"/>
              </a:rPr>
              <a:t>to school</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5249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pic>
        <p:nvPicPr>
          <p:cNvPr id="2" name="Picture 1" descr="boy pointing to himself, next to two other peopl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6193" y="1017314"/>
            <a:ext cx="5079613" cy="3487130"/>
          </a:xfrm>
          <a:prstGeom prst="rect">
            <a:avLst/>
          </a:prstGeom>
        </p:spPr>
      </p:pic>
      <p:sp>
        <p:nvSpPr>
          <p:cNvPr id="3" name="Rectangle 2"/>
          <p:cNvSpPr/>
          <p:nvPr/>
        </p:nvSpPr>
        <p:spPr>
          <a:xfrm>
            <a:off x="4883168" y="4309927"/>
            <a:ext cx="242566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75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rgbClr val="5B9BD5">
                    <a:lumMod val="50000"/>
                  </a:srgbClr>
                </a:solidFill>
              </a:rPr>
              <a:t>gehen</a:t>
            </a:r>
            <a:endParaRPr lang="en-GB" dirty="0"/>
          </a:p>
        </p:txBody>
      </p:sp>
      <p:sp>
        <p:nvSpPr>
          <p:cNvPr id="4" name="TextBox 3"/>
          <p:cNvSpPr txBox="1"/>
          <p:nvPr/>
        </p:nvSpPr>
        <p:spPr>
          <a:xfrm>
            <a:off x="0" y="2321948"/>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go | going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kann in die Schule </a:t>
            </a:r>
            <a:r>
              <a:rPr kumimoji="0" lang="de-DE"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gehen</a:t>
            </a: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3470497" y="5098063"/>
            <a:ext cx="558429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can</a:t>
            </a:r>
            <a:r>
              <a:rPr kumimoji="0" lang="en-GB" sz="3200" b="0" i="0" u="none" strike="noStrike" kern="1200" cap="none" spc="0" normalizeH="0" noProof="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go</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to school.]</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124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a:solidFill>
                  <a:srgbClr val="5B9BD5">
                    <a:lumMod val="50000"/>
                  </a:srgbClr>
                </a:solidFill>
              </a:rPr>
              <a:t>geht</a:t>
            </a:r>
            <a:endParaRPr lang="en-GB" sz="11500" dirty="0"/>
          </a:p>
        </p:txBody>
      </p:sp>
      <p:sp>
        <p:nvSpPr>
          <p:cNvPr id="4" name="TextBox 3"/>
          <p:cNvSpPr txBox="1"/>
          <p:nvPr/>
        </p:nvSpPr>
        <p:spPr>
          <a:xfrm>
            <a:off x="1562794" y="2324798"/>
            <a:ext cx="912737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[goes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is going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0" y="4188006"/>
            <a:ext cx="12191999" cy="1015663"/>
          </a:xfrm>
          <a:prstGeom prst="rect">
            <a:avLst/>
          </a:prstGeom>
          <a:solidFill>
            <a:schemeClr val="bg1"/>
          </a:solidFill>
        </p:spPr>
        <p:txBody>
          <a:bodyPr wrap="square" rtlCol="0">
            <a:spAutoFit/>
          </a:bodyPr>
          <a:lstStyle/>
          <a:p>
            <a:pPr lvl="0" algn="ctr">
              <a:defRPr/>
            </a:pPr>
            <a:r>
              <a:rPr lang="en-GB" sz="6000">
                <a:solidFill>
                  <a:srgbClr val="5B9BD5">
                    <a:lumMod val="50000"/>
                  </a:srgbClr>
                </a:solidFill>
                <a:latin typeface="Century Gothic" panose="020B0502020202020204" pitchFamily="34" charset="0"/>
              </a:rPr>
              <a:t>Laura ______ in die Schule.</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3678565" y="4043475"/>
            <a:ext cx="187743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geht</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9" name="TextBox 8"/>
          <p:cNvSpPr txBox="1"/>
          <p:nvPr/>
        </p:nvSpPr>
        <p:spPr>
          <a:xfrm>
            <a:off x="1406680" y="5197275"/>
            <a:ext cx="9729206" cy="584775"/>
          </a:xfrm>
          <a:prstGeom prst="rect">
            <a:avLst/>
          </a:prstGeom>
          <a:solidFill>
            <a:schemeClr val="bg1"/>
          </a:solidFill>
        </p:spPr>
        <p:txBody>
          <a:bodyPr wrap="square" rtlCol="0">
            <a:spAutoFit/>
          </a:bodyPr>
          <a:lstStyle/>
          <a:p>
            <a:pPr lvl="0" algn="ctr">
              <a:defRPr/>
            </a:pPr>
            <a:r>
              <a:rPr lang="en-GB" sz="3200">
                <a:solidFill>
                  <a:srgbClr val="5B9BD5">
                    <a:lumMod val="50000"/>
                  </a:srgbClr>
                </a:solidFill>
                <a:latin typeface="Century Gothic" panose="020B0502020202020204" pitchFamily="34" charset="0"/>
              </a:rPr>
              <a:t>[Laura </a:t>
            </a:r>
            <a:r>
              <a:rPr lang="en-GB" sz="3200" b="1">
                <a:solidFill>
                  <a:srgbClr val="EEC100"/>
                </a:solidFill>
                <a:latin typeface="Century Gothic" panose="020B0502020202020204" pitchFamily="34" charset="0"/>
                <a:cs typeface="Calibri" panose="020F0502020204030204" pitchFamily="34" charset="0"/>
              </a:rPr>
              <a:t>goes </a:t>
            </a:r>
            <a:r>
              <a:rPr lang="en-GB" sz="3200">
                <a:solidFill>
                  <a:srgbClr val="5B9BD5">
                    <a:lumMod val="50000"/>
                  </a:srgbClr>
                </a:solidFill>
                <a:latin typeface="Century Gothic" panose="020B0502020202020204" pitchFamily="34" charset="0"/>
              </a:rPr>
              <a:t>|</a:t>
            </a:r>
            <a:r>
              <a:rPr lang="en-GB" sz="3200" b="1">
                <a:solidFill>
                  <a:srgbClr val="EEC100"/>
                </a:solidFill>
                <a:latin typeface="Century Gothic" panose="020B0502020202020204" pitchFamily="34" charset="0"/>
                <a:cs typeface="Calibri" panose="020F0502020204030204" pitchFamily="34" charset="0"/>
              </a:rPr>
              <a:t> is</a:t>
            </a:r>
            <a:r>
              <a:rPr lang="en-GB" sz="3200">
                <a:solidFill>
                  <a:srgbClr val="5B9BD5">
                    <a:lumMod val="50000"/>
                  </a:srgbClr>
                </a:solidFill>
                <a:latin typeface="Century Gothic" panose="020B0502020202020204" pitchFamily="34" charset="0"/>
              </a:rPr>
              <a:t> </a:t>
            </a:r>
            <a:r>
              <a:rPr lang="en-GB" sz="3200" b="1">
                <a:solidFill>
                  <a:srgbClr val="EEC100"/>
                </a:solidFill>
                <a:latin typeface="Century Gothic" panose="020B0502020202020204" pitchFamily="34" charset="0"/>
                <a:cs typeface="Calibri" panose="020F0502020204030204" pitchFamily="34" charset="0"/>
              </a:rPr>
              <a:t>going</a:t>
            </a:r>
            <a:r>
              <a:rPr lang="en-GB" sz="3200">
                <a:solidFill>
                  <a:srgbClr val="5B9BD5">
                    <a:lumMod val="50000"/>
                  </a:srgbClr>
                </a:solidFill>
                <a:latin typeface="Century Gothic" panose="020B0502020202020204" pitchFamily="34" charset="0"/>
              </a:rPr>
              <a:t> to school.]</a:t>
            </a:r>
            <a:endParaRPr lang="en-GB" sz="32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1561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10"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a:solidFill>
                  <a:srgbClr val="5B9BD5">
                    <a:lumMod val="50000"/>
                  </a:srgbClr>
                </a:solidFill>
              </a:rPr>
              <a:t>gehen</a:t>
            </a:r>
            <a:endParaRPr lang="en-GB" sz="11500" dirty="0"/>
          </a:p>
        </p:txBody>
      </p:sp>
      <p:sp>
        <p:nvSpPr>
          <p:cNvPr id="4" name="TextBox 3"/>
          <p:cNvSpPr txBox="1"/>
          <p:nvPr/>
        </p:nvSpPr>
        <p:spPr>
          <a:xfrm>
            <a:off x="3462566" y="2345616"/>
            <a:ext cx="53510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to </a:t>
            </a:r>
            <a:r>
              <a:rPr lang="en-GB" sz="3200">
                <a:solidFill>
                  <a:srgbClr val="5B9BD5">
                    <a:lumMod val="50000"/>
                  </a:srgbClr>
                </a:solidFill>
                <a:latin typeface="Century Gothic" panose="020B0502020202020204" pitchFamily="34" charset="0"/>
              </a:rPr>
              <a:t>go</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 going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kann in die Schule </a:t>
            </a:r>
            <a:r>
              <a:rPr kumimoji="0" lang="en-GB" sz="6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______.</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3095B070-9F18-1047-AD42-62F8B79E04A2}"/>
              </a:ext>
            </a:extLst>
          </p:cNvPr>
          <p:cNvSpPr/>
          <p:nvPr/>
        </p:nvSpPr>
        <p:spPr>
          <a:xfrm>
            <a:off x="9276232" y="3955770"/>
            <a:ext cx="260039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gehen</a:t>
            </a:r>
            <a:endParaRPr kumimoji="0" lang="en-GB" sz="6000" b="0" i="0" u="none" strike="noStrike" kern="1200" cap="none" spc="0" normalizeH="0" baseline="0" noProof="0" dirty="0">
              <a:ln>
                <a:noFill/>
              </a:ln>
              <a:solidFill>
                <a:srgbClr val="EEC100"/>
              </a:solidFill>
              <a:effectLst/>
              <a:uLnTx/>
              <a:uFillTx/>
              <a:latin typeface="Century Gothic" panose="020F0302020204030204"/>
              <a:ea typeface="+mn-ea"/>
              <a:cs typeface="+mn-cs"/>
            </a:endParaRPr>
          </a:p>
        </p:txBody>
      </p:sp>
      <p:sp>
        <p:nvSpPr>
          <p:cNvPr id="7" name="TextBox 6"/>
          <p:cNvSpPr txBox="1"/>
          <p:nvPr/>
        </p:nvSpPr>
        <p:spPr>
          <a:xfrm>
            <a:off x="3591110" y="5051423"/>
            <a:ext cx="522254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[Laura can </a:t>
            </a:r>
            <a:r>
              <a:rPr kumimoji="0" lang="en-GB" sz="3200" b="1" i="0" u="none" strike="noStrike" kern="1200" cap="none" spc="0" normalizeH="0" baseline="0" noProof="0">
                <a:ln>
                  <a:noFill/>
                </a:ln>
                <a:solidFill>
                  <a:srgbClr val="EEC100"/>
                </a:solidFill>
                <a:effectLst/>
                <a:uLnTx/>
                <a:uFillTx/>
                <a:latin typeface="Century Gothic" panose="020B0502020202020204" pitchFamily="34" charset="0"/>
                <a:ea typeface="+mn-ea"/>
                <a:cs typeface="Calibri" panose="020F0502020204030204" pitchFamily="34" charset="0"/>
              </a:rPr>
              <a:t>go</a:t>
            </a:r>
            <a:r>
              <a:rPr kumimoji="0" lang="en-GB" sz="3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to school]</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540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10"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375731-50AB-430A-820E-35BB204AF2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779"/>
            <a:ext cx="6807200" cy="869950"/>
          </a:xfrm>
          <a:prstGeom prst="rect">
            <a:avLst/>
          </a:prstGeom>
        </p:spPr>
      </p:pic>
      <p:sp>
        <p:nvSpPr>
          <p:cNvPr id="2" name="Title 1"/>
          <p:cNvSpPr>
            <a:spLocks noGrp="1"/>
          </p:cNvSpPr>
          <p:nvPr>
            <p:ph type="title"/>
          </p:nvPr>
        </p:nvSpPr>
        <p:spPr>
          <a:xfrm>
            <a:off x="0" y="268723"/>
            <a:ext cx="10515600" cy="1325563"/>
          </a:xfrm>
        </p:spPr>
        <p:txBody>
          <a:bodyPr/>
          <a:lstStyle/>
          <a:p>
            <a:r>
              <a:rPr lang="en-GB" b="1">
                <a:solidFill>
                  <a:schemeClr val="bg1"/>
                </a:solidFill>
              </a:rPr>
              <a:t>Wie oft?</a:t>
            </a:r>
            <a:br>
              <a:rPr lang="en-GB" b="1">
                <a:solidFill>
                  <a:schemeClr val="bg1"/>
                </a:solidFill>
              </a:rPr>
            </a:br>
            <a:endParaRPr lang="en-GB"/>
          </a:p>
        </p:txBody>
      </p:sp>
      <p:sp>
        <p:nvSpPr>
          <p:cNvPr id="4" name="Title 3">
            <a:extLst>
              <a:ext uri="{FF2B5EF4-FFF2-40B4-BE49-F238E27FC236}">
                <a16:creationId xmlns:a16="http://schemas.microsoft.com/office/drawing/2014/main" id="{8ECBF2FD-98A2-4BC0-856B-16B0D2DA37AD}"/>
              </a:ext>
            </a:extLst>
          </p:cNvPr>
          <p:cNvSpPr txBox="1">
            <a:spLocks/>
          </p:cNvSpPr>
          <p:nvPr/>
        </p:nvSpPr>
        <p:spPr>
          <a:xfrm>
            <a:off x="95250" y="861476"/>
            <a:ext cx="570631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extBox 4">
            <a:extLst>
              <a:ext uri="{FF2B5EF4-FFF2-40B4-BE49-F238E27FC236}">
                <a16:creationId xmlns:a16="http://schemas.microsoft.com/office/drawing/2014/main" id="{AB816002-5B97-4C80-93F5-9D3182190F6E}"/>
              </a:ext>
            </a:extLst>
          </p:cNvPr>
          <p:cNvSpPr txBox="1"/>
          <p:nvPr/>
        </p:nvSpPr>
        <p:spPr>
          <a:xfrm>
            <a:off x="210939" y="1793406"/>
            <a:ext cx="11555219" cy="430887"/>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Put these </a:t>
            </a:r>
            <a:r>
              <a:rPr lang="en-GB" sz="2200" b="1" dirty="0">
                <a:solidFill>
                  <a:srgbClr val="1F4E79"/>
                </a:solidFill>
                <a:latin typeface="Century Gothic" panose="020B0502020202020204" pitchFamily="34" charset="0"/>
              </a:rPr>
              <a:t>adverbs of frequency </a:t>
            </a:r>
            <a:r>
              <a:rPr lang="en-GB" sz="2200" dirty="0">
                <a:solidFill>
                  <a:srgbClr val="1F4E79"/>
                </a:solidFill>
                <a:latin typeface="Century Gothic" panose="020B0502020202020204" pitchFamily="34" charset="0"/>
              </a:rPr>
              <a:t>in order, from most to least frequent.</a:t>
            </a:r>
          </a:p>
        </p:txBody>
      </p:sp>
      <p:sp>
        <p:nvSpPr>
          <p:cNvPr id="6" name="Arrow: Down 1">
            <a:extLst>
              <a:ext uri="{FF2B5EF4-FFF2-40B4-BE49-F238E27FC236}">
                <a16:creationId xmlns:a16="http://schemas.microsoft.com/office/drawing/2014/main" id="{D3F4B82F-4CB1-4AA3-90DB-327D481E80F5}"/>
              </a:ext>
            </a:extLst>
          </p:cNvPr>
          <p:cNvSpPr/>
          <p:nvPr/>
        </p:nvSpPr>
        <p:spPr>
          <a:xfrm>
            <a:off x="771525" y="2736655"/>
            <a:ext cx="466725" cy="3373838"/>
          </a:xfrm>
          <a:prstGeom prst="downArrow">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83C8975-3C65-401F-9B7D-60BD3A4BAEFF}"/>
              </a:ext>
            </a:extLst>
          </p:cNvPr>
          <p:cNvSpPr txBox="1"/>
          <p:nvPr/>
        </p:nvSpPr>
        <p:spPr>
          <a:xfrm>
            <a:off x="1238247" y="2620884"/>
            <a:ext cx="2543175"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manchmal</a:t>
            </a:r>
            <a:endParaRPr lang="en-GB" sz="2200" dirty="0">
              <a:solidFill>
                <a:schemeClr val="accent1">
                  <a:lumMod val="50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53C8B44B-2054-433F-B52E-6685C0BBD1FF}"/>
              </a:ext>
            </a:extLst>
          </p:cNvPr>
          <p:cNvSpPr txBox="1"/>
          <p:nvPr/>
        </p:nvSpPr>
        <p:spPr>
          <a:xfrm>
            <a:off x="1238247" y="4115169"/>
            <a:ext cx="2543175"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oft</a:t>
            </a:r>
          </a:p>
        </p:txBody>
      </p:sp>
      <p:sp>
        <p:nvSpPr>
          <p:cNvPr id="9" name="TextBox 8">
            <a:extLst>
              <a:ext uri="{FF2B5EF4-FFF2-40B4-BE49-F238E27FC236}">
                <a16:creationId xmlns:a16="http://schemas.microsoft.com/office/drawing/2014/main" id="{C4F00198-4E06-473B-B687-DD50292CB884}"/>
              </a:ext>
            </a:extLst>
          </p:cNvPr>
          <p:cNvSpPr txBox="1"/>
          <p:nvPr/>
        </p:nvSpPr>
        <p:spPr>
          <a:xfrm>
            <a:off x="1238246" y="5609454"/>
            <a:ext cx="2543175"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kaum</a:t>
            </a:r>
            <a:endParaRPr lang="en-GB" sz="2200" dirty="0">
              <a:solidFill>
                <a:schemeClr val="accent1">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34530AE8-0B4D-40BB-B049-BFECC0AA6073}"/>
              </a:ext>
            </a:extLst>
          </p:cNvPr>
          <p:cNvSpPr txBox="1"/>
          <p:nvPr/>
        </p:nvSpPr>
        <p:spPr>
          <a:xfrm>
            <a:off x="1238246" y="4881092"/>
            <a:ext cx="2543175"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sehr</a:t>
            </a:r>
            <a:r>
              <a:rPr lang="en-GB" sz="2200" dirty="0">
                <a:solidFill>
                  <a:schemeClr val="accent1">
                    <a:lumMod val="50000"/>
                  </a:schemeClr>
                </a:solidFill>
                <a:latin typeface="Century Gothic" panose="020B0502020202020204" pitchFamily="34" charset="0"/>
              </a:rPr>
              <a:t> oft</a:t>
            </a:r>
          </a:p>
        </p:txBody>
      </p:sp>
      <p:sp>
        <p:nvSpPr>
          <p:cNvPr id="11" name="TextBox 10">
            <a:extLst>
              <a:ext uri="{FF2B5EF4-FFF2-40B4-BE49-F238E27FC236}">
                <a16:creationId xmlns:a16="http://schemas.microsoft.com/office/drawing/2014/main" id="{CCCD05D8-E5C8-48C6-B246-8B72234A4BDA}"/>
              </a:ext>
            </a:extLst>
          </p:cNvPr>
          <p:cNvSpPr txBox="1"/>
          <p:nvPr/>
        </p:nvSpPr>
        <p:spPr>
          <a:xfrm>
            <a:off x="1238249" y="3349246"/>
            <a:ext cx="2543175"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nie</a:t>
            </a:r>
            <a:endParaRPr lang="en-GB" sz="2200" dirty="0">
              <a:solidFill>
                <a:schemeClr val="accent1">
                  <a:lumMod val="50000"/>
                </a:schemeClr>
              </a:solidFill>
              <a:latin typeface="Century Gothic" panose="020B0502020202020204" pitchFamily="34" charset="0"/>
            </a:endParaRPr>
          </a:p>
        </p:txBody>
      </p:sp>
      <p:pic>
        <p:nvPicPr>
          <p:cNvPr id="12" name="Picture 11">
            <a:extLst>
              <a:ext uri="{FF2B5EF4-FFF2-40B4-BE49-F238E27FC236}">
                <a16:creationId xmlns:a16="http://schemas.microsoft.com/office/drawing/2014/main" id="{36261734-266A-4213-9D50-61180B1055D5}"/>
              </a:ext>
            </a:extLst>
          </p:cNvPr>
          <p:cNvPicPr>
            <a:picLocks noChangeAspect="1"/>
          </p:cNvPicPr>
          <p:nvPr/>
        </p:nvPicPr>
        <p:blipFill>
          <a:blip r:embed="rId4"/>
          <a:stretch>
            <a:fillRect/>
          </a:stretch>
        </p:blipFill>
        <p:spPr>
          <a:xfrm>
            <a:off x="8899133" y="3820185"/>
            <a:ext cx="2971800" cy="2552700"/>
          </a:xfrm>
          <a:prstGeom prst="rect">
            <a:avLst/>
          </a:prstGeom>
        </p:spPr>
      </p:pic>
      <p:sp>
        <p:nvSpPr>
          <p:cNvPr id="13" name="Arrow: Down 13">
            <a:extLst>
              <a:ext uri="{FF2B5EF4-FFF2-40B4-BE49-F238E27FC236}">
                <a16:creationId xmlns:a16="http://schemas.microsoft.com/office/drawing/2014/main" id="{4C56845B-FC7F-413A-ADF0-AD0244040654}"/>
              </a:ext>
            </a:extLst>
          </p:cNvPr>
          <p:cNvSpPr/>
          <p:nvPr/>
        </p:nvSpPr>
        <p:spPr>
          <a:xfrm>
            <a:off x="5196726" y="2736655"/>
            <a:ext cx="466725" cy="1599306"/>
          </a:xfrm>
          <a:prstGeom prst="downArrow">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B31FC96-8FCB-4CC9-AC89-C3A647D67E64}"/>
              </a:ext>
            </a:extLst>
          </p:cNvPr>
          <p:cNvSpPr txBox="1"/>
          <p:nvPr/>
        </p:nvSpPr>
        <p:spPr>
          <a:xfrm>
            <a:off x="5801569" y="2620884"/>
            <a:ext cx="2809878"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einmal</a:t>
            </a:r>
            <a:r>
              <a:rPr lang="en-GB" sz="2200" dirty="0">
                <a:solidFill>
                  <a:schemeClr val="accent1">
                    <a:lumMod val="50000"/>
                  </a:schemeClr>
                </a:solidFill>
                <a:latin typeface="Century Gothic" panose="020B0502020202020204" pitchFamily="34" charset="0"/>
              </a:rPr>
              <a:t> die </a:t>
            </a:r>
            <a:r>
              <a:rPr lang="en-GB" sz="2200" dirty="0" err="1">
                <a:solidFill>
                  <a:schemeClr val="accent1">
                    <a:lumMod val="50000"/>
                  </a:schemeClr>
                </a:solidFill>
                <a:latin typeface="Century Gothic" panose="020B0502020202020204" pitchFamily="34" charset="0"/>
              </a:rPr>
              <a:t>Woche</a:t>
            </a:r>
            <a:endParaRPr lang="en-GB" sz="2200" dirty="0">
              <a:solidFill>
                <a:schemeClr val="accent1">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B01E9FB6-4EDD-4CAB-A7CC-24B6B479DCA6}"/>
              </a:ext>
            </a:extLst>
          </p:cNvPr>
          <p:cNvSpPr txBox="1"/>
          <p:nvPr/>
        </p:nvSpPr>
        <p:spPr>
          <a:xfrm>
            <a:off x="5801569" y="3337249"/>
            <a:ext cx="2809878"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jeden</a:t>
            </a:r>
            <a:r>
              <a:rPr lang="en-GB" sz="2200" dirty="0">
                <a:solidFill>
                  <a:schemeClr val="accent1">
                    <a:lumMod val="50000"/>
                  </a:schemeClr>
                </a:solidFill>
                <a:latin typeface="Century Gothic" panose="020B0502020202020204" pitchFamily="34" charset="0"/>
              </a:rPr>
              <a:t> Tag</a:t>
            </a:r>
          </a:p>
        </p:txBody>
      </p:sp>
      <p:sp>
        <p:nvSpPr>
          <p:cNvPr id="17" name="Rounded Rectangle 11">
            <a:extLst>
              <a:ext uri="{FF2B5EF4-FFF2-40B4-BE49-F238E27FC236}">
                <a16:creationId xmlns:a16="http://schemas.microsoft.com/office/drawing/2014/main" id="{9268BA27-9508-448E-9915-ACE234D74542}"/>
              </a:ext>
            </a:extLst>
          </p:cNvPr>
          <p:cNvSpPr/>
          <p:nvPr/>
        </p:nvSpPr>
        <p:spPr>
          <a:xfrm>
            <a:off x="10670956" y="178265"/>
            <a:ext cx="1316161"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58842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375731-50AB-430A-820E-35BB204AF2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35314" y="197746"/>
            <a:ext cx="10515600" cy="1325563"/>
          </a:xfrm>
        </p:spPr>
        <p:txBody>
          <a:bodyPr/>
          <a:lstStyle/>
          <a:p>
            <a:r>
              <a:rPr lang="en-GB" b="1">
                <a:solidFill>
                  <a:schemeClr val="bg1"/>
                </a:solidFill>
              </a:rPr>
              <a:t>Wie oft?</a:t>
            </a:r>
            <a:br>
              <a:rPr lang="en-GB" b="1">
                <a:solidFill>
                  <a:schemeClr val="bg1"/>
                </a:solidFill>
              </a:rPr>
            </a:br>
            <a:endParaRPr lang="en-GB"/>
          </a:p>
        </p:txBody>
      </p:sp>
      <p:sp>
        <p:nvSpPr>
          <p:cNvPr id="4" name="Title 3">
            <a:extLst>
              <a:ext uri="{FF2B5EF4-FFF2-40B4-BE49-F238E27FC236}">
                <a16:creationId xmlns:a16="http://schemas.microsoft.com/office/drawing/2014/main" id="{8ECBF2FD-98A2-4BC0-856B-16B0D2DA37AD}"/>
              </a:ext>
            </a:extLst>
          </p:cNvPr>
          <p:cNvSpPr txBox="1">
            <a:spLocks/>
          </p:cNvSpPr>
          <p:nvPr/>
        </p:nvSpPr>
        <p:spPr>
          <a:xfrm>
            <a:off x="95250" y="259315"/>
            <a:ext cx="570631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TextBox 4">
            <a:extLst>
              <a:ext uri="{FF2B5EF4-FFF2-40B4-BE49-F238E27FC236}">
                <a16:creationId xmlns:a16="http://schemas.microsoft.com/office/drawing/2014/main" id="{AB816002-5B97-4C80-93F5-9D3182190F6E}"/>
              </a:ext>
            </a:extLst>
          </p:cNvPr>
          <p:cNvSpPr txBox="1"/>
          <p:nvPr/>
        </p:nvSpPr>
        <p:spPr>
          <a:xfrm>
            <a:off x="210939" y="1191245"/>
            <a:ext cx="11555219" cy="430887"/>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Put the </a:t>
            </a:r>
            <a:r>
              <a:rPr lang="en-GB" sz="2200" b="1" dirty="0">
                <a:solidFill>
                  <a:srgbClr val="1F4E79"/>
                </a:solidFill>
                <a:latin typeface="Century Gothic" panose="020B0502020202020204" pitchFamily="34" charset="0"/>
              </a:rPr>
              <a:t>adverbs of frequency</a:t>
            </a:r>
            <a:r>
              <a:rPr lang="en-GB" sz="2200" dirty="0">
                <a:solidFill>
                  <a:srgbClr val="1F4E79"/>
                </a:solidFill>
                <a:latin typeface="Century Gothic" panose="020B0502020202020204" pitchFamily="34" charset="0"/>
              </a:rPr>
              <a:t> in order, from most to least frequent.</a:t>
            </a:r>
          </a:p>
        </p:txBody>
      </p:sp>
      <p:sp>
        <p:nvSpPr>
          <p:cNvPr id="6" name="Arrow: Down 1">
            <a:extLst>
              <a:ext uri="{FF2B5EF4-FFF2-40B4-BE49-F238E27FC236}">
                <a16:creationId xmlns:a16="http://schemas.microsoft.com/office/drawing/2014/main" id="{D3F4B82F-4CB1-4AA3-90DB-327D481E80F5}"/>
              </a:ext>
            </a:extLst>
          </p:cNvPr>
          <p:cNvSpPr/>
          <p:nvPr/>
        </p:nvSpPr>
        <p:spPr>
          <a:xfrm>
            <a:off x="771525" y="2134494"/>
            <a:ext cx="466725" cy="3373838"/>
          </a:xfrm>
          <a:prstGeom prst="downArrow">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83C8975-3C65-401F-9B7D-60BD3A4BAEFF}"/>
              </a:ext>
            </a:extLst>
          </p:cNvPr>
          <p:cNvSpPr txBox="1"/>
          <p:nvPr/>
        </p:nvSpPr>
        <p:spPr>
          <a:xfrm>
            <a:off x="1238247" y="2018723"/>
            <a:ext cx="2543175"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sehr</a:t>
            </a:r>
            <a:r>
              <a:rPr lang="en-GB" sz="2200" dirty="0">
                <a:solidFill>
                  <a:schemeClr val="accent1">
                    <a:lumMod val="50000"/>
                  </a:schemeClr>
                </a:solidFill>
                <a:latin typeface="Century Gothic" panose="020B0502020202020204" pitchFamily="34" charset="0"/>
              </a:rPr>
              <a:t> oft</a:t>
            </a:r>
          </a:p>
        </p:txBody>
      </p:sp>
      <p:sp>
        <p:nvSpPr>
          <p:cNvPr id="8" name="TextBox 7">
            <a:extLst>
              <a:ext uri="{FF2B5EF4-FFF2-40B4-BE49-F238E27FC236}">
                <a16:creationId xmlns:a16="http://schemas.microsoft.com/office/drawing/2014/main" id="{53C8B44B-2054-433F-B52E-6685C0BBD1FF}"/>
              </a:ext>
            </a:extLst>
          </p:cNvPr>
          <p:cNvSpPr txBox="1"/>
          <p:nvPr/>
        </p:nvSpPr>
        <p:spPr>
          <a:xfrm>
            <a:off x="1238247" y="3513008"/>
            <a:ext cx="2543175"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manchmal</a:t>
            </a:r>
            <a:endParaRPr lang="en-GB" sz="2200" dirty="0">
              <a:solidFill>
                <a:schemeClr val="accent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C4F00198-4E06-473B-B687-DD50292CB884}"/>
              </a:ext>
            </a:extLst>
          </p:cNvPr>
          <p:cNvSpPr txBox="1"/>
          <p:nvPr/>
        </p:nvSpPr>
        <p:spPr>
          <a:xfrm>
            <a:off x="1238246" y="5007293"/>
            <a:ext cx="2543175"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nie</a:t>
            </a:r>
            <a:endParaRPr lang="en-GB" sz="2200" dirty="0">
              <a:solidFill>
                <a:schemeClr val="accent1">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34530AE8-0B4D-40BB-B049-BFECC0AA6073}"/>
              </a:ext>
            </a:extLst>
          </p:cNvPr>
          <p:cNvSpPr txBox="1"/>
          <p:nvPr/>
        </p:nvSpPr>
        <p:spPr>
          <a:xfrm>
            <a:off x="1238246" y="4278931"/>
            <a:ext cx="2543175"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kaum</a:t>
            </a:r>
            <a:endParaRPr lang="en-GB" sz="2200" dirty="0">
              <a:solidFill>
                <a:schemeClr val="accent1">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CCD05D8-E5C8-48C6-B246-8B72234A4BDA}"/>
              </a:ext>
            </a:extLst>
          </p:cNvPr>
          <p:cNvSpPr txBox="1"/>
          <p:nvPr/>
        </p:nvSpPr>
        <p:spPr>
          <a:xfrm>
            <a:off x="1238249" y="2747085"/>
            <a:ext cx="2543175"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oft</a:t>
            </a:r>
          </a:p>
        </p:txBody>
      </p:sp>
      <p:pic>
        <p:nvPicPr>
          <p:cNvPr id="12" name="Picture 11">
            <a:extLst>
              <a:ext uri="{FF2B5EF4-FFF2-40B4-BE49-F238E27FC236}">
                <a16:creationId xmlns:a16="http://schemas.microsoft.com/office/drawing/2014/main" id="{36261734-266A-4213-9D50-61180B1055D5}"/>
              </a:ext>
            </a:extLst>
          </p:cNvPr>
          <p:cNvPicPr>
            <a:picLocks noChangeAspect="1"/>
          </p:cNvPicPr>
          <p:nvPr/>
        </p:nvPicPr>
        <p:blipFill>
          <a:blip r:embed="rId4"/>
          <a:stretch>
            <a:fillRect/>
          </a:stretch>
        </p:blipFill>
        <p:spPr>
          <a:xfrm>
            <a:off x="8899133" y="3218024"/>
            <a:ext cx="2971800" cy="2552700"/>
          </a:xfrm>
          <a:prstGeom prst="rect">
            <a:avLst/>
          </a:prstGeom>
        </p:spPr>
      </p:pic>
      <p:sp>
        <p:nvSpPr>
          <p:cNvPr id="13" name="Arrow: Down 13">
            <a:extLst>
              <a:ext uri="{FF2B5EF4-FFF2-40B4-BE49-F238E27FC236}">
                <a16:creationId xmlns:a16="http://schemas.microsoft.com/office/drawing/2014/main" id="{4C56845B-FC7F-413A-ADF0-AD0244040654}"/>
              </a:ext>
            </a:extLst>
          </p:cNvPr>
          <p:cNvSpPr/>
          <p:nvPr/>
        </p:nvSpPr>
        <p:spPr>
          <a:xfrm>
            <a:off x="5484412" y="2134494"/>
            <a:ext cx="466725" cy="1599306"/>
          </a:xfrm>
          <a:prstGeom prst="downArrow">
            <a:avLst/>
          </a:prstGeom>
          <a:solidFill>
            <a:srgbClr val="DAA52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B31FC96-8FCB-4CC9-AC89-C3A647D67E64}"/>
              </a:ext>
            </a:extLst>
          </p:cNvPr>
          <p:cNvSpPr txBox="1"/>
          <p:nvPr/>
        </p:nvSpPr>
        <p:spPr>
          <a:xfrm>
            <a:off x="6089255" y="2018723"/>
            <a:ext cx="2809878" cy="430887"/>
          </a:xfrm>
          <a:prstGeom prst="rect">
            <a:avLst/>
          </a:prstGeom>
          <a:noFill/>
        </p:spPr>
        <p:txBody>
          <a:bodyPr wrap="square" rtlCol="0">
            <a:spAutoFit/>
          </a:bodyPr>
          <a:lstStyle/>
          <a:p>
            <a:r>
              <a:rPr lang="en-GB" sz="2200">
                <a:solidFill>
                  <a:schemeClr val="accent1">
                    <a:lumMod val="50000"/>
                  </a:schemeClr>
                </a:solidFill>
                <a:latin typeface="Century Gothic" panose="020B0502020202020204" pitchFamily="34" charset="0"/>
              </a:rPr>
              <a:t>jeden Tag</a:t>
            </a:r>
            <a:endParaRPr lang="en-GB" sz="2200" dirty="0">
              <a:solidFill>
                <a:schemeClr val="accent1">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B01E9FB6-4EDD-4CAB-A7CC-24B6B479DCA6}"/>
              </a:ext>
            </a:extLst>
          </p:cNvPr>
          <p:cNvSpPr txBox="1"/>
          <p:nvPr/>
        </p:nvSpPr>
        <p:spPr>
          <a:xfrm>
            <a:off x="6089255" y="2735088"/>
            <a:ext cx="2809878"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einmal</a:t>
            </a:r>
            <a:r>
              <a:rPr lang="en-GB" sz="2200" dirty="0">
                <a:solidFill>
                  <a:schemeClr val="accent1">
                    <a:lumMod val="50000"/>
                  </a:schemeClr>
                </a:solidFill>
                <a:latin typeface="Century Gothic" panose="020B0502020202020204" pitchFamily="34" charset="0"/>
              </a:rPr>
              <a:t> die </a:t>
            </a:r>
            <a:r>
              <a:rPr lang="en-GB" sz="2200" dirty="0" err="1">
                <a:solidFill>
                  <a:schemeClr val="accent1">
                    <a:lumMod val="50000"/>
                  </a:schemeClr>
                </a:solidFill>
                <a:latin typeface="Century Gothic" panose="020B0502020202020204" pitchFamily="34" charset="0"/>
              </a:rPr>
              <a:t>Woche</a:t>
            </a:r>
            <a:endParaRPr lang="en-GB" sz="2200" dirty="0">
              <a:solidFill>
                <a:schemeClr val="accent1">
                  <a:lumMod val="50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DC8CF58-ACC2-43D1-9557-07EB5027BF3F}"/>
              </a:ext>
            </a:extLst>
          </p:cNvPr>
          <p:cNvSpPr txBox="1"/>
          <p:nvPr/>
        </p:nvSpPr>
        <p:spPr>
          <a:xfrm>
            <a:off x="1238245" y="2018723"/>
            <a:ext cx="2219330" cy="430887"/>
          </a:xfrm>
          <a:prstGeom prst="rect">
            <a:avLst/>
          </a:prstGeom>
          <a:solidFill>
            <a:schemeClr val="bg1"/>
          </a:solidFill>
        </p:spPr>
        <p:txBody>
          <a:bodyPr wrap="square" rtlCol="0">
            <a:spAutoFit/>
          </a:bodyPr>
          <a:lstStyle/>
          <a:p>
            <a:r>
              <a:rPr lang="en-GB" sz="2200" dirty="0">
                <a:solidFill>
                  <a:schemeClr val="accent1">
                    <a:lumMod val="50000"/>
                  </a:schemeClr>
                </a:solidFill>
                <a:latin typeface="Century Gothic" panose="020B0502020202020204" pitchFamily="34" charset="0"/>
              </a:rPr>
              <a:t>very often</a:t>
            </a:r>
          </a:p>
        </p:txBody>
      </p:sp>
      <p:sp>
        <p:nvSpPr>
          <p:cNvPr id="17" name="TextBox 16">
            <a:extLst>
              <a:ext uri="{FF2B5EF4-FFF2-40B4-BE49-F238E27FC236}">
                <a16:creationId xmlns:a16="http://schemas.microsoft.com/office/drawing/2014/main" id="{2E12C45C-77FE-423D-8DF8-1B8397D0BCC9}"/>
              </a:ext>
            </a:extLst>
          </p:cNvPr>
          <p:cNvSpPr txBox="1"/>
          <p:nvPr/>
        </p:nvSpPr>
        <p:spPr>
          <a:xfrm>
            <a:off x="1238245" y="2723091"/>
            <a:ext cx="2219330" cy="430887"/>
          </a:xfrm>
          <a:prstGeom prst="rect">
            <a:avLst/>
          </a:prstGeom>
          <a:solidFill>
            <a:schemeClr val="bg1"/>
          </a:solidFill>
        </p:spPr>
        <p:txBody>
          <a:bodyPr wrap="square" rtlCol="0">
            <a:spAutoFit/>
          </a:bodyPr>
          <a:lstStyle/>
          <a:p>
            <a:r>
              <a:rPr lang="en-GB" sz="2200" dirty="0">
                <a:solidFill>
                  <a:schemeClr val="accent1">
                    <a:lumMod val="50000"/>
                  </a:schemeClr>
                </a:solidFill>
                <a:latin typeface="Century Gothic" panose="020B0502020202020204" pitchFamily="34" charset="0"/>
              </a:rPr>
              <a:t>often</a:t>
            </a:r>
          </a:p>
        </p:txBody>
      </p:sp>
      <p:sp>
        <p:nvSpPr>
          <p:cNvPr id="18" name="TextBox 17">
            <a:extLst>
              <a:ext uri="{FF2B5EF4-FFF2-40B4-BE49-F238E27FC236}">
                <a16:creationId xmlns:a16="http://schemas.microsoft.com/office/drawing/2014/main" id="{AD954443-03E9-4B1E-88D8-49D9DD992F4C}"/>
              </a:ext>
            </a:extLst>
          </p:cNvPr>
          <p:cNvSpPr txBox="1"/>
          <p:nvPr/>
        </p:nvSpPr>
        <p:spPr>
          <a:xfrm>
            <a:off x="1254913" y="3501011"/>
            <a:ext cx="2219330" cy="430887"/>
          </a:xfrm>
          <a:prstGeom prst="rect">
            <a:avLst/>
          </a:prstGeom>
          <a:solidFill>
            <a:schemeClr val="bg1"/>
          </a:solidFill>
        </p:spPr>
        <p:txBody>
          <a:bodyPr wrap="square" rtlCol="0">
            <a:spAutoFit/>
          </a:bodyPr>
          <a:lstStyle/>
          <a:p>
            <a:r>
              <a:rPr lang="en-GB" sz="2200" dirty="0">
                <a:solidFill>
                  <a:schemeClr val="accent1">
                    <a:lumMod val="50000"/>
                  </a:schemeClr>
                </a:solidFill>
                <a:latin typeface="Century Gothic" panose="020B0502020202020204" pitchFamily="34" charset="0"/>
              </a:rPr>
              <a:t>sometimes</a:t>
            </a:r>
          </a:p>
        </p:txBody>
      </p:sp>
      <p:sp>
        <p:nvSpPr>
          <p:cNvPr id="19" name="TextBox 18">
            <a:extLst>
              <a:ext uri="{FF2B5EF4-FFF2-40B4-BE49-F238E27FC236}">
                <a16:creationId xmlns:a16="http://schemas.microsoft.com/office/drawing/2014/main" id="{8444BCF7-9AD7-47B3-A3BB-8F7678AABEAA}"/>
              </a:ext>
            </a:extLst>
          </p:cNvPr>
          <p:cNvSpPr txBox="1"/>
          <p:nvPr/>
        </p:nvSpPr>
        <p:spPr>
          <a:xfrm>
            <a:off x="1238245" y="4290928"/>
            <a:ext cx="2219330" cy="430887"/>
          </a:xfrm>
          <a:prstGeom prst="rect">
            <a:avLst/>
          </a:prstGeom>
          <a:solidFill>
            <a:schemeClr val="bg1"/>
          </a:solidFill>
        </p:spPr>
        <p:txBody>
          <a:bodyPr wrap="square" rtlCol="0">
            <a:spAutoFit/>
          </a:bodyPr>
          <a:lstStyle/>
          <a:p>
            <a:r>
              <a:rPr lang="en-GB" sz="2200" dirty="0">
                <a:solidFill>
                  <a:schemeClr val="accent1">
                    <a:lumMod val="50000"/>
                  </a:schemeClr>
                </a:solidFill>
                <a:latin typeface="Century Gothic" panose="020B0502020202020204" pitchFamily="34" charset="0"/>
              </a:rPr>
              <a:t>hardly</a:t>
            </a:r>
          </a:p>
        </p:txBody>
      </p:sp>
      <p:sp>
        <p:nvSpPr>
          <p:cNvPr id="20" name="TextBox 19">
            <a:extLst>
              <a:ext uri="{FF2B5EF4-FFF2-40B4-BE49-F238E27FC236}">
                <a16:creationId xmlns:a16="http://schemas.microsoft.com/office/drawing/2014/main" id="{55963A56-3089-422E-90CD-695CB7C0C350}"/>
              </a:ext>
            </a:extLst>
          </p:cNvPr>
          <p:cNvSpPr txBox="1"/>
          <p:nvPr/>
        </p:nvSpPr>
        <p:spPr>
          <a:xfrm>
            <a:off x="1254913" y="4983340"/>
            <a:ext cx="2219330" cy="430887"/>
          </a:xfrm>
          <a:prstGeom prst="rect">
            <a:avLst/>
          </a:prstGeom>
          <a:solidFill>
            <a:schemeClr val="bg1"/>
          </a:solidFill>
        </p:spPr>
        <p:txBody>
          <a:bodyPr wrap="square" rtlCol="0">
            <a:spAutoFit/>
          </a:bodyPr>
          <a:lstStyle/>
          <a:p>
            <a:r>
              <a:rPr lang="en-GB" sz="2200" dirty="0">
                <a:solidFill>
                  <a:schemeClr val="accent1">
                    <a:lumMod val="50000"/>
                  </a:schemeClr>
                </a:solidFill>
                <a:latin typeface="Century Gothic" panose="020B0502020202020204" pitchFamily="34" charset="0"/>
              </a:rPr>
              <a:t>never</a:t>
            </a:r>
          </a:p>
        </p:txBody>
      </p:sp>
      <p:sp>
        <p:nvSpPr>
          <p:cNvPr id="21" name="TextBox 20">
            <a:extLst>
              <a:ext uri="{FF2B5EF4-FFF2-40B4-BE49-F238E27FC236}">
                <a16:creationId xmlns:a16="http://schemas.microsoft.com/office/drawing/2014/main" id="{203F24F4-78D6-425C-8A39-F10086857BE8}"/>
              </a:ext>
            </a:extLst>
          </p:cNvPr>
          <p:cNvSpPr txBox="1"/>
          <p:nvPr/>
        </p:nvSpPr>
        <p:spPr>
          <a:xfrm>
            <a:off x="6089255" y="2018723"/>
            <a:ext cx="2219330" cy="430887"/>
          </a:xfrm>
          <a:prstGeom prst="rect">
            <a:avLst/>
          </a:prstGeom>
          <a:solidFill>
            <a:schemeClr val="bg1"/>
          </a:solidFill>
        </p:spPr>
        <p:txBody>
          <a:bodyPr wrap="square" rtlCol="0">
            <a:spAutoFit/>
          </a:bodyPr>
          <a:lstStyle/>
          <a:p>
            <a:r>
              <a:rPr lang="en-GB" sz="2200" dirty="0">
                <a:solidFill>
                  <a:schemeClr val="accent1">
                    <a:lumMod val="50000"/>
                  </a:schemeClr>
                </a:solidFill>
                <a:latin typeface="Century Gothic" panose="020B0502020202020204" pitchFamily="34" charset="0"/>
              </a:rPr>
              <a:t>every day</a:t>
            </a:r>
          </a:p>
        </p:txBody>
      </p:sp>
      <p:sp>
        <p:nvSpPr>
          <p:cNvPr id="22" name="TextBox 21">
            <a:extLst>
              <a:ext uri="{FF2B5EF4-FFF2-40B4-BE49-F238E27FC236}">
                <a16:creationId xmlns:a16="http://schemas.microsoft.com/office/drawing/2014/main" id="{0328184E-999C-452C-BB87-F17EDE333DD3}"/>
              </a:ext>
            </a:extLst>
          </p:cNvPr>
          <p:cNvSpPr txBox="1"/>
          <p:nvPr/>
        </p:nvSpPr>
        <p:spPr>
          <a:xfrm>
            <a:off x="6084913" y="2747085"/>
            <a:ext cx="2718969" cy="430887"/>
          </a:xfrm>
          <a:prstGeom prst="rect">
            <a:avLst/>
          </a:prstGeom>
          <a:solidFill>
            <a:schemeClr val="bg1"/>
          </a:solidFill>
        </p:spPr>
        <p:txBody>
          <a:bodyPr wrap="square" rtlCol="0">
            <a:spAutoFit/>
          </a:bodyPr>
          <a:lstStyle/>
          <a:p>
            <a:r>
              <a:rPr lang="en-GB" sz="2200" dirty="0">
                <a:solidFill>
                  <a:schemeClr val="accent1">
                    <a:lumMod val="50000"/>
                  </a:schemeClr>
                </a:solidFill>
                <a:latin typeface="Century Gothic" panose="020B0502020202020204" pitchFamily="34" charset="0"/>
              </a:rPr>
              <a:t>once a week</a:t>
            </a:r>
          </a:p>
        </p:txBody>
      </p:sp>
      <p:sp>
        <p:nvSpPr>
          <p:cNvPr id="23" name="Rounded Rectangle 11">
            <a:extLst>
              <a:ext uri="{FF2B5EF4-FFF2-40B4-BE49-F238E27FC236}">
                <a16:creationId xmlns:a16="http://schemas.microsoft.com/office/drawing/2014/main" id="{5A4BA91A-8658-49F7-9CD5-08887178DC39}"/>
              </a:ext>
            </a:extLst>
          </p:cNvPr>
          <p:cNvSpPr/>
          <p:nvPr/>
        </p:nvSpPr>
        <p:spPr>
          <a:xfrm>
            <a:off x="10670956" y="178265"/>
            <a:ext cx="1316161"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Vokabeln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5893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0" y="191971"/>
            <a:ext cx="10515600" cy="1325563"/>
          </a:xfrm>
        </p:spPr>
        <p:txBody>
          <a:bodyPr/>
          <a:lstStyle/>
          <a:p>
            <a:r>
              <a:rPr lang="en-GB" b="1">
                <a:solidFill>
                  <a:schemeClr val="bg1"/>
                </a:solidFill>
              </a:rPr>
              <a:t>Ich oder du?</a:t>
            </a:r>
            <a:br>
              <a:rPr lang="en-GB" b="1">
                <a:solidFill>
                  <a:schemeClr val="bg1"/>
                </a:solidFill>
              </a:rPr>
            </a:br>
            <a:endParaRPr lang="en-GB"/>
          </a:p>
        </p:txBody>
      </p:sp>
      <p:sp>
        <p:nvSpPr>
          <p:cNvPr id="3"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sp>
        <p:nvSpPr>
          <p:cNvPr id="5" name="Title 3">
            <a:extLst>
              <a:ext uri="{FF2B5EF4-FFF2-40B4-BE49-F238E27FC236}">
                <a16:creationId xmlns:a16="http://schemas.microsoft.com/office/drawing/2014/main" id="{6C5F6B05-2CB9-41FD-9DDE-1F0F03A22D48}"/>
              </a:ext>
            </a:extLst>
          </p:cNvPr>
          <p:cNvSpPr txBox="1">
            <a:spLocks/>
          </p:cNvSpPr>
          <p:nvPr/>
        </p:nvSpPr>
        <p:spPr>
          <a:xfrm>
            <a:off x="85749" y="213709"/>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TextBox 5">
            <a:extLst>
              <a:ext uri="{FF2B5EF4-FFF2-40B4-BE49-F238E27FC236}">
                <a16:creationId xmlns:a16="http://schemas.microsoft.com/office/drawing/2014/main" id="{D884791F-BE33-4D4E-884D-FAB6AACA8F48}"/>
              </a:ext>
            </a:extLst>
          </p:cNvPr>
          <p:cNvSpPr txBox="1"/>
          <p:nvPr/>
        </p:nvSpPr>
        <p:spPr>
          <a:xfrm>
            <a:off x="210939" y="1191245"/>
            <a:ext cx="11555219" cy="430887"/>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As we know, the German </a:t>
            </a:r>
            <a:r>
              <a:rPr lang="en-GB" sz="2200" b="1" dirty="0">
                <a:solidFill>
                  <a:srgbClr val="1F4E79"/>
                </a:solidFill>
                <a:latin typeface="Century Gothic" panose="020B0502020202020204" pitchFamily="34" charset="0"/>
              </a:rPr>
              <a:t>verb ending </a:t>
            </a:r>
            <a:r>
              <a:rPr lang="en-GB" sz="2200" dirty="0">
                <a:solidFill>
                  <a:srgbClr val="1F4E79"/>
                </a:solidFill>
                <a:latin typeface="Century Gothic" panose="020B0502020202020204" pitchFamily="34" charset="0"/>
              </a:rPr>
              <a:t>tells us </a:t>
            </a:r>
            <a:r>
              <a:rPr lang="en-GB" sz="2200" b="1" dirty="0">
                <a:solidFill>
                  <a:srgbClr val="1F4E79"/>
                </a:solidFill>
                <a:latin typeface="Century Gothic" panose="020B0502020202020204" pitchFamily="34" charset="0"/>
              </a:rPr>
              <a:t>who</a:t>
            </a:r>
            <a:r>
              <a:rPr lang="en-GB" sz="2200" dirty="0">
                <a:solidFill>
                  <a:srgbClr val="1F4E79"/>
                </a:solidFill>
                <a:latin typeface="Century Gothic" panose="020B0502020202020204" pitchFamily="34" charset="0"/>
              </a:rPr>
              <a:t> a statement is about:</a:t>
            </a:r>
            <a:endParaRPr lang="en-GB" sz="2200" b="1" dirty="0">
              <a:solidFill>
                <a:srgbClr val="1F4E79"/>
              </a:solidFill>
              <a:latin typeface="Century Gothic" panose="020B0502020202020204" pitchFamily="34" charset="0"/>
            </a:endParaRPr>
          </a:p>
        </p:txBody>
      </p:sp>
      <p:sp>
        <p:nvSpPr>
          <p:cNvPr id="7" name="TextBox 6">
            <a:extLst>
              <a:ext uri="{FF2B5EF4-FFF2-40B4-BE49-F238E27FC236}">
                <a16:creationId xmlns:a16="http://schemas.microsoft.com/office/drawing/2014/main" id="{E5E4FFC5-3A46-4445-9C3B-7B7F04A1296E}"/>
              </a:ext>
            </a:extLst>
          </p:cNvPr>
          <p:cNvSpPr txBox="1"/>
          <p:nvPr/>
        </p:nvSpPr>
        <p:spPr>
          <a:xfrm>
            <a:off x="4663090" y="4232416"/>
            <a:ext cx="5086436" cy="485005"/>
          </a:xfrm>
          <a:prstGeom prst="rect">
            <a:avLst/>
          </a:prstGeom>
          <a:noFill/>
        </p:spPr>
        <p:txBody>
          <a:bodyPr wrap="square" rtlCol="0">
            <a:spAutoFit/>
          </a:bodyPr>
          <a:lstStyle/>
          <a:p>
            <a:pPr>
              <a:lnSpc>
                <a:spcPct val="130000"/>
              </a:lnSpc>
            </a:pPr>
            <a:r>
              <a:rPr lang="en-GB" sz="2200" kern="0" dirty="0">
                <a:solidFill>
                  <a:schemeClr val="accent1">
                    <a:lumMod val="50000"/>
                  </a:schemeClr>
                </a:solidFill>
                <a:latin typeface="Century Gothic" panose="020B0502020202020204" pitchFamily="34" charset="0"/>
                <a:cs typeface="Arial"/>
                <a:sym typeface="Wingdings" panose="05000000000000000000" pitchFamily="2" charset="2"/>
              </a:rPr>
              <a:t>= </a:t>
            </a:r>
            <a:r>
              <a:rPr lang="en-GB" sz="2200" dirty="0">
                <a:solidFill>
                  <a:schemeClr val="accent1">
                    <a:lumMod val="50000"/>
                  </a:schemeClr>
                </a:solidFill>
                <a:latin typeface="Century Gothic" panose="020B0502020202020204" pitchFamily="34" charset="0"/>
              </a:rPr>
              <a:t>you sing / are singing</a:t>
            </a:r>
          </a:p>
        </p:txBody>
      </p:sp>
      <p:sp>
        <p:nvSpPr>
          <p:cNvPr id="8" name="Rectangle 7">
            <a:extLst>
              <a:ext uri="{FF2B5EF4-FFF2-40B4-BE49-F238E27FC236}">
                <a16:creationId xmlns:a16="http://schemas.microsoft.com/office/drawing/2014/main" id="{FDA6493B-7AE6-4626-BA15-BCD79C295E63}"/>
              </a:ext>
            </a:extLst>
          </p:cNvPr>
          <p:cNvSpPr/>
          <p:nvPr/>
        </p:nvSpPr>
        <p:spPr>
          <a:xfrm>
            <a:off x="2399759" y="2947197"/>
            <a:ext cx="1064714" cy="459613"/>
          </a:xfrm>
          <a:prstGeom prst="rect">
            <a:avLst/>
          </a:prstGeom>
        </p:spPr>
        <p:txBody>
          <a:bodyPr wrap="none">
            <a:spAutoFit/>
          </a:bodyPr>
          <a:lstStyle/>
          <a:p>
            <a:pPr algn="ctr">
              <a:lnSpc>
                <a:spcPct val="120000"/>
              </a:lnSpc>
              <a:spcAft>
                <a:spcPts val="800"/>
              </a:spcAft>
            </a:pPr>
            <a:r>
              <a:rPr lang="en-GB" sz="2200" dirty="0" err="1">
                <a:solidFill>
                  <a:schemeClr val="accent1">
                    <a:lumMod val="50000"/>
                  </a:schemeClr>
                </a:solidFill>
                <a:latin typeface="Century Gothic" panose="020B0502020202020204" pitchFamily="34" charset="0"/>
                <a:ea typeface="Calibri" panose="020F0502020204030204" pitchFamily="34" charset="0"/>
              </a:rPr>
              <a:t>singen</a:t>
            </a:r>
            <a:endParaRPr lang="en-GB" sz="2200" dirty="0">
              <a:solidFill>
                <a:schemeClr val="accent1">
                  <a:lumMod val="50000"/>
                </a:schemeClr>
              </a:solidFill>
              <a:latin typeface="Century Gothic" panose="020B0502020202020204" pitchFamily="34" charset="0"/>
              <a:ea typeface="Calibri" panose="020F0502020204030204" pitchFamily="34" charset="0"/>
            </a:endParaRPr>
          </a:p>
        </p:txBody>
      </p:sp>
      <p:sp>
        <p:nvSpPr>
          <p:cNvPr id="9" name="Rectangle 8">
            <a:extLst>
              <a:ext uri="{FF2B5EF4-FFF2-40B4-BE49-F238E27FC236}">
                <a16:creationId xmlns:a16="http://schemas.microsoft.com/office/drawing/2014/main" id="{5047EFB6-826A-40B2-9655-932EC98FEA72}"/>
              </a:ext>
            </a:extLst>
          </p:cNvPr>
          <p:cNvSpPr/>
          <p:nvPr/>
        </p:nvSpPr>
        <p:spPr>
          <a:xfrm>
            <a:off x="2399759" y="4292347"/>
            <a:ext cx="1878780" cy="459421"/>
          </a:xfrm>
          <a:prstGeom prst="rect">
            <a:avLst/>
          </a:prstGeom>
        </p:spPr>
        <p:txBody>
          <a:bodyPr wrap="square">
            <a:spAutoFit/>
          </a:bodyPr>
          <a:lstStyle/>
          <a:p>
            <a:pPr lvl="0">
              <a:lnSpc>
                <a:spcPct val="120000"/>
              </a:lnSpc>
              <a:spcAft>
                <a:spcPts val="800"/>
              </a:spcAft>
            </a:pPr>
            <a:r>
              <a:rPr lang="en-GB" sz="2200" b="1" dirty="0">
                <a:solidFill>
                  <a:schemeClr val="accent2"/>
                </a:solidFill>
                <a:latin typeface="Century Gothic" panose="020B0502020202020204" pitchFamily="34" charset="0"/>
                <a:ea typeface="Calibri" panose="020F0502020204030204" pitchFamily="34" charset="0"/>
              </a:rPr>
              <a:t>du</a:t>
            </a:r>
            <a:r>
              <a:rPr lang="en-GB" sz="2200" dirty="0">
                <a:solidFill>
                  <a:schemeClr val="accent1">
                    <a:lumMod val="50000"/>
                  </a:schemeClr>
                </a:solidFill>
                <a:latin typeface="Century Gothic" panose="020B0502020202020204" pitchFamily="34" charset="0"/>
                <a:ea typeface="Calibri" panose="020F0502020204030204" pitchFamily="34" charset="0"/>
              </a:rPr>
              <a:t> </a:t>
            </a:r>
            <a:r>
              <a:rPr lang="en-GB" sz="2200" dirty="0" err="1">
                <a:solidFill>
                  <a:schemeClr val="accent1">
                    <a:lumMod val="50000"/>
                  </a:schemeClr>
                </a:solidFill>
                <a:latin typeface="Century Gothic" panose="020B0502020202020204" pitchFamily="34" charset="0"/>
                <a:ea typeface="Calibri" panose="020F0502020204030204" pitchFamily="34" charset="0"/>
              </a:rPr>
              <a:t>sing</a:t>
            </a:r>
            <a:r>
              <a:rPr lang="en-GB" sz="2200" b="1" dirty="0" err="1">
                <a:solidFill>
                  <a:schemeClr val="accent2"/>
                </a:solidFill>
                <a:latin typeface="Century Gothic" panose="020B0502020202020204" pitchFamily="34" charset="0"/>
                <a:ea typeface="Calibri" panose="020F0502020204030204" pitchFamily="34" charset="0"/>
              </a:rPr>
              <a:t>st</a:t>
            </a:r>
            <a:endParaRPr lang="en-GB" sz="2200" b="1" dirty="0">
              <a:solidFill>
                <a:schemeClr val="accent2"/>
              </a:solidFill>
              <a:latin typeface="Century Gothic" panose="020B0502020202020204" pitchFamily="34" charset="0"/>
              <a:ea typeface="Calibri" panose="020F0502020204030204" pitchFamily="34" charset="0"/>
            </a:endParaRPr>
          </a:p>
        </p:txBody>
      </p:sp>
      <p:sp>
        <p:nvSpPr>
          <p:cNvPr id="10" name="Rectangle 9">
            <a:extLst>
              <a:ext uri="{FF2B5EF4-FFF2-40B4-BE49-F238E27FC236}">
                <a16:creationId xmlns:a16="http://schemas.microsoft.com/office/drawing/2014/main" id="{4F8725A0-CBA7-4800-B8E7-1751499636A7}"/>
              </a:ext>
            </a:extLst>
          </p:cNvPr>
          <p:cNvSpPr/>
          <p:nvPr/>
        </p:nvSpPr>
        <p:spPr>
          <a:xfrm>
            <a:off x="360235" y="2937313"/>
            <a:ext cx="1921330" cy="587274"/>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Infinitive</a:t>
            </a:r>
          </a:p>
        </p:txBody>
      </p:sp>
      <p:sp>
        <p:nvSpPr>
          <p:cNvPr id="11" name="Rectangle 10">
            <a:extLst>
              <a:ext uri="{FF2B5EF4-FFF2-40B4-BE49-F238E27FC236}">
                <a16:creationId xmlns:a16="http://schemas.microsoft.com/office/drawing/2014/main" id="{FD267626-5195-44A6-BAA5-498462AC65DF}"/>
              </a:ext>
            </a:extLst>
          </p:cNvPr>
          <p:cNvSpPr/>
          <p:nvPr/>
        </p:nvSpPr>
        <p:spPr>
          <a:xfrm>
            <a:off x="4671697" y="2947196"/>
            <a:ext cx="2419252" cy="459613"/>
          </a:xfrm>
          <a:prstGeom prst="rect">
            <a:avLst/>
          </a:prstGeom>
        </p:spPr>
        <p:txBody>
          <a:bodyPr wrap="none">
            <a:spAutoFit/>
          </a:bodyPr>
          <a:lstStyle/>
          <a:p>
            <a:pPr lvl="0">
              <a:lnSpc>
                <a:spcPct val="120000"/>
              </a:lnSpc>
              <a:spcAft>
                <a:spcPts val="800"/>
              </a:spcAft>
            </a:pPr>
            <a:r>
              <a:rPr lang="en-GB" sz="2200" dirty="0">
                <a:solidFill>
                  <a:schemeClr val="accent1">
                    <a:lumMod val="50000"/>
                  </a:schemeClr>
                </a:solidFill>
                <a:latin typeface="Century Gothic" panose="020B0502020202020204" pitchFamily="34" charset="0"/>
                <a:ea typeface="Calibri" panose="020F0502020204030204" pitchFamily="34" charset="0"/>
              </a:rPr>
              <a:t>= to sing, singing</a:t>
            </a:r>
          </a:p>
        </p:txBody>
      </p:sp>
      <p:sp>
        <p:nvSpPr>
          <p:cNvPr id="12" name="Rectangle 11">
            <a:extLst>
              <a:ext uri="{FF2B5EF4-FFF2-40B4-BE49-F238E27FC236}">
                <a16:creationId xmlns:a16="http://schemas.microsoft.com/office/drawing/2014/main" id="{289F4843-1D44-412D-B5FD-6BE16235FD04}"/>
              </a:ext>
            </a:extLst>
          </p:cNvPr>
          <p:cNvSpPr/>
          <p:nvPr/>
        </p:nvSpPr>
        <p:spPr>
          <a:xfrm>
            <a:off x="360235" y="3614830"/>
            <a:ext cx="1921330" cy="587274"/>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I</a:t>
            </a:r>
          </a:p>
        </p:txBody>
      </p:sp>
      <p:sp>
        <p:nvSpPr>
          <p:cNvPr id="13" name="Rectangle 12">
            <a:extLst>
              <a:ext uri="{FF2B5EF4-FFF2-40B4-BE49-F238E27FC236}">
                <a16:creationId xmlns:a16="http://schemas.microsoft.com/office/drawing/2014/main" id="{88E936ED-57CD-4A78-B21C-54C43B95EC3B}"/>
              </a:ext>
            </a:extLst>
          </p:cNvPr>
          <p:cNvSpPr/>
          <p:nvPr/>
        </p:nvSpPr>
        <p:spPr>
          <a:xfrm>
            <a:off x="2399759" y="3667639"/>
            <a:ext cx="1476916" cy="426463"/>
          </a:xfrm>
          <a:prstGeom prst="rect">
            <a:avLst/>
          </a:prstGeom>
        </p:spPr>
        <p:txBody>
          <a:bodyPr wrap="square">
            <a:spAutoFit/>
          </a:bodyPr>
          <a:lstStyle/>
          <a:p>
            <a:pPr lvl="0">
              <a:lnSpc>
                <a:spcPct val="107000"/>
              </a:lnSpc>
              <a:spcAft>
                <a:spcPts val="800"/>
              </a:spcAft>
            </a:pPr>
            <a:r>
              <a:rPr lang="en-GB" sz="2200" b="1" dirty="0">
                <a:solidFill>
                  <a:schemeClr val="accent2"/>
                </a:solidFill>
                <a:latin typeface="Century Gothic" panose="020B0502020202020204" pitchFamily="34" charset="0"/>
                <a:ea typeface="Calibri" panose="020F0502020204030204" pitchFamily="34" charset="0"/>
              </a:rPr>
              <a:t>ich</a:t>
            </a:r>
            <a:r>
              <a:rPr lang="en-GB" sz="2200" b="1" dirty="0">
                <a:solidFill>
                  <a:schemeClr val="accent1">
                    <a:lumMod val="50000"/>
                  </a:schemeClr>
                </a:solidFill>
                <a:latin typeface="Century Gothic" panose="020B0502020202020204" pitchFamily="34" charset="0"/>
                <a:ea typeface="Calibri" panose="020F0502020204030204" pitchFamily="34" charset="0"/>
              </a:rPr>
              <a:t> </a:t>
            </a:r>
            <a:r>
              <a:rPr lang="en-GB" sz="2200" dirty="0">
                <a:solidFill>
                  <a:schemeClr val="accent1">
                    <a:lumMod val="50000"/>
                  </a:schemeClr>
                </a:solidFill>
                <a:latin typeface="Century Gothic" panose="020B0502020202020204" pitchFamily="34" charset="0"/>
                <a:ea typeface="Calibri" panose="020F0502020204030204" pitchFamily="34" charset="0"/>
              </a:rPr>
              <a:t>sing</a:t>
            </a:r>
            <a:r>
              <a:rPr lang="en-GB" sz="2200" b="1" dirty="0">
                <a:solidFill>
                  <a:schemeClr val="accent2"/>
                </a:solidFill>
                <a:latin typeface="Century Gothic" panose="020B0502020202020204" pitchFamily="34" charset="0"/>
                <a:ea typeface="Calibri" panose="020F0502020204030204" pitchFamily="34" charset="0"/>
              </a:rPr>
              <a:t>e</a:t>
            </a:r>
          </a:p>
        </p:txBody>
      </p:sp>
      <p:sp>
        <p:nvSpPr>
          <p:cNvPr id="14" name="Rectangle 13">
            <a:extLst>
              <a:ext uri="{FF2B5EF4-FFF2-40B4-BE49-F238E27FC236}">
                <a16:creationId xmlns:a16="http://schemas.microsoft.com/office/drawing/2014/main" id="{1D66B66A-2C66-4CBE-B1BA-1E2DB7EC4484}"/>
              </a:ext>
            </a:extLst>
          </p:cNvPr>
          <p:cNvSpPr/>
          <p:nvPr/>
        </p:nvSpPr>
        <p:spPr>
          <a:xfrm>
            <a:off x="4671697" y="3614187"/>
            <a:ext cx="3349468" cy="485005"/>
          </a:xfrm>
          <a:prstGeom prst="rect">
            <a:avLst/>
          </a:prstGeom>
        </p:spPr>
        <p:txBody>
          <a:bodyPr wrap="square">
            <a:spAutoFit/>
          </a:bodyPr>
          <a:lstStyle/>
          <a:p>
            <a:pPr lvl="0">
              <a:lnSpc>
                <a:spcPct val="130000"/>
              </a:lnSpc>
            </a:pPr>
            <a:r>
              <a:rPr lang="en-GB" sz="2200" kern="0" dirty="0">
                <a:solidFill>
                  <a:schemeClr val="accent1">
                    <a:lumMod val="50000"/>
                  </a:schemeClr>
                </a:solidFill>
                <a:latin typeface="Century Gothic" panose="020B0502020202020204" pitchFamily="34" charset="0"/>
                <a:cs typeface="Arial"/>
                <a:sym typeface="Wingdings" panose="05000000000000000000" pitchFamily="2" charset="2"/>
              </a:rPr>
              <a:t>=</a:t>
            </a:r>
            <a:r>
              <a:rPr lang="en-GB" sz="2200" dirty="0">
                <a:solidFill>
                  <a:schemeClr val="accent1">
                    <a:lumMod val="50000"/>
                  </a:schemeClr>
                </a:solidFill>
                <a:latin typeface="Century Gothic" panose="020B0502020202020204" pitchFamily="34" charset="0"/>
              </a:rPr>
              <a:t> I sing / am singing</a:t>
            </a:r>
          </a:p>
        </p:txBody>
      </p:sp>
      <p:sp>
        <p:nvSpPr>
          <p:cNvPr id="15" name="Rectangle 14">
            <a:extLst>
              <a:ext uri="{FF2B5EF4-FFF2-40B4-BE49-F238E27FC236}">
                <a16:creationId xmlns:a16="http://schemas.microsoft.com/office/drawing/2014/main" id="{25340927-129D-450D-B99B-660D5AB395A0}"/>
              </a:ext>
            </a:extLst>
          </p:cNvPr>
          <p:cNvSpPr/>
          <p:nvPr/>
        </p:nvSpPr>
        <p:spPr>
          <a:xfrm>
            <a:off x="360235" y="4292347"/>
            <a:ext cx="1921330" cy="587274"/>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you</a:t>
            </a:r>
          </a:p>
        </p:txBody>
      </p:sp>
      <p:sp>
        <p:nvSpPr>
          <p:cNvPr id="16" name="TextBox 15">
            <a:extLst>
              <a:ext uri="{FF2B5EF4-FFF2-40B4-BE49-F238E27FC236}">
                <a16:creationId xmlns:a16="http://schemas.microsoft.com/office/drawing/2014/main" id="{BBA59945-3BAC-4ACF-A217-FEC2AE26EBC6}"/>
              </a:ext>
            </a:extLst>
          </p:cNvPr>
          <p:cNvSpPr txBox="1"/>
          <p:nvPr/>
        </p:nvSpPr>
        <p:spPr>
          <a:xfrm>
            <a:off x="210939" y="1753598"/>
            <a:ext cx="11010900" cy="430887"/>
          </a:xfrm>
          <a:prstGeom prst="rect">
            <a:avLst/>
          </a:prstGeom>
          <a:noFill/>
        </p:spPr>
        <p:txBody>
          <a:bodyPr wrap="square" rtlCol="0">
            <a:spAutoFit/>
          </a:bodyPr>
          <a:lstStyle/>
          <a:p>
            <a:r>
              <a:rPr lang="en-GB" sz="2200" b="1" dirty="0">
                <a:solidFill>
                  <a:schemeClr val="accent2"/>
                </a:solidFill>
                <a:latin typeface="Century Gothic" panose="020B0502020202020204" pitchFamily="34" charset="0"/>
              </a:rPr>
              <a:t>Ich </a:t>
            </a:r>
            <a:r>
              <a:rPr lang="en-GB" sz="2200" dirty="0">
                <a:solidFill>
                  <a:srgbClr val="1F4E79"/>
                </a:solidFill>
                <a:latin typeface="Century Gothic" panose="020B0502020202020204" pitchFamily="34" charset="0"/>
              </a:rPr>
              <a:t>sing</a:t>
            </a:r>
            <a:r>
              <a:rPr lang="en-GB" sz="2200" b="1" dirty="0">
                <a:solidFill>
                  <a:schemeClr val="accent2"/>
                </a:solidFill>
                <a:latin typeface="Century Gothic" panose="020B0502020202020204" pitchFamily="34" charset="0"/>
              </a:rPr>
              <a:t>e</a:t>
            </a:r>
            <a:r>
              <a:rPr lang="en-GB" sz="2200" dirty="0">
                <a:solidFill>
                  <a:srgbClr val="1F4E79"/>
                </a:solidFill>
                <a:latin typeface="Century Gothic" panose="020B0502020202020204" pitchFamily="34" charset="0"/>
              </a:rPr>
              <a:t> das Lied.		</a:t>
            </a:r>
            <a:r>
              <a:rPr lang="en-GB" sz="2200" b="1" dirty="0">
                <a:solidFill>
                  <a:schemeClr val="accent2"/>
                </a:solidFill>
                <a:latin typeface="Century Gothic" panose="020B0502020202020204" pitchFamily="34" charset="0"/>
              </a:rPr>
              <a:t>Der </a:t>
            </a:r>
            <a:r>
              <a:rPr lang="en-GB" sz="2200" b="1" dirty="0" err="1">
                <a:solidFill>
                  <a:schemeClr val="accent2"/>
                </a:solidFill>
                <a:latin typeface="Century Gothic" panose="020B0502020202020204" pitchFamily="34" charset="0"/>
              </a:rPr>
              <a:t>Sänger</a:t>
            </a:r>
            <a:r>
              <a:rPr lang="en-GB" sz="2200" b="1" dirty="0">
                <a:solidFill>
                  <a:schemeClr val="accent2"/>
                </a:solidFill>
                <a:latin typeface="Century Gothic" panose="020B0502020202020204" pitchFamily="34" charset="0"/>
              </a:rPr>
              <a:t> </a:t>
            </a:r>
            <a:r>
              <a:rPr lang="en-GB" sz="2200" dirty="0" err="1">
                <a:solidFill>
                  <a:srgbClr val="1F4E79"/>
                </a:solidFill>
                <a:latin typeface="Century Gothic" panose="020B0502020202020204" pitchFamily="34" charset="0"/>
              </a:rPr>
              <a:t>sing</a:t>
            </a:r>
            <a:r>
              <a:rPr lang="en-GB" sz="2200" b="1" dirty="0" err="1">
                <a:solidFill>
                  <a:schemeClr val="accent2"/>
                </a:solidFill>
                <a:latin typeface="Century Gothic" panose="020B0502020202020204" pitchFamily="34" charset="0"/>
              </a:rPr>
              <a:t>t</a:t>
            </a:r>
            <a:r>
              <a:rPr lang="en-GB" sz="2200" dirty="0">
                <a:solidFill>
                  <a:srgbClr val="1F4E79"/>
                </a:solidFill>
                <a:latin typeface="Century Gothic" panose="020B0502020202020204" pitchFamily="34" charset="0"/>
              </a:rPr>
              <a:t> das Lied.</a:t>
            </a:r>
          </a:p>
        </p:txBody>
      </p:sp>
      <p:sp>
        <p:nvSpPr>
          <p:cNvPr id="17" name="TextBox 16">
            <a:extLst>
              <a:ext uri="{FF2B5EF4-FFF2-40B4-BE49-F238E27FC236}">
                <a16:creationId xmlns:a16="http://schemas.microsoft.com/office/drawing/2014/main" id="{1FE9112A-A527-49A1-B096-1F258578024E}"/>
              </a:ext>
            </a:extLst>
          </p:cNvPr>
          <p:cNvSpPr txBox="1"/>
          <p:nvPr/>
        </p:nvSpPr>
        <p:spPr>
          <a:xfrm>
            <a:off x="210939" y="2315205"/>
            <a:ext cx="11010900" cy="430887"/>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To talk to or about another person in the </a:t>
            </a:r>
            <a:r>
              <a:rPr lang="en-GB" sz="2200" b="1" dirty="0">
                <a:solidFill>
                  <a:schemeClr val="accent2"/>
                </a:solidFill>
                <a:latin typeface="Century Gothic" panose="020B0502020202020204" pitchFamily="34" charset="0"/>
              </a:rPr>
              <a:t>du</a:t>
            </a:r>
            <a:r>
              <a:rPr lang="en-GB" sz="2200" dirty="0">
                <a:solidFill>
                  <a:schemeClr val="accent1">
                    <a:lumMod val="50000"/>
                  </a:schemeClr>
                </a:solidFill>
                <a:latin typeface="Century Gothic" panose="020B0502020202020204" pitchFamily="34" charset="0"/>
              </a:rPr>
              <a:t> form:</a:t>
            </a:r>
          </a:p>
        </p:txBody>
      </p:sp>
      <p:sp>
        <p:nvSpPr>
          <p:cNvPr id="18" name="Rectangle 17">
            <a:extLst>
              <a:ext uri="{FF2B5EF4-FFF2-40B4-BE49-F238E27FC236}">
                <a16:creationId xmlns:a16="http://schemas.microsoft.com/office/drawing/2014/main" id="{EC56CD0B-8E61-4F4D-A6DE-7D467145B944}"/>
              </a:ext>
            </a:extLst>
          </p:cNvPr>
          <p:cNvSpPr/>
          <p:nvPr/>
        </p:nvSpPr>
        <p:spPr>
          <a:xfrm>
            <a:off x="210939" y="5800319"/>
            <a:ext cx="6096000" cy="396006"/>
          </a:xfrm>
          <a:prstGeom prst="rect">
            <a:avLst/>
          </a:prstGeom>
        </p:spPr>
        <p:txBody>
          <a:bodyPr>
            <a:spAutoFit/>
          </a:bodyPr>
          <a:lstStyle/>
          <a:p>
            <a:pPr lvl="0">
              <a:lnSpc>
                <a:spcPct val="107000"/>
              </a:lnSpc>
              <a:spcAft>
                <a:spcPts val="800"/>
              </a:spcAft>
            </a:pPr>
            <a:r>
              <a:rPr lang="en-GB" sz="2000" dirty="0">
                <a:solidFill>
                  <a:srgbClr val="115076"/>
                </a:solidFill>
                <a:latin typeface="Century Gothic" panose="020B0502020202020204" pitchFamily="34" charset="0"/>
                <a:ea typeface="Calibri" panose="020F0502020204030204" pitchFamily="34" charset="0"/>
              </a:rPr>
              <a:t>If the </a:t>
            </a:r>
            <a:r>
              <a:rPr lang="en-GB" sz="2000" b="1" dirty="0">
                <a:solidFill>
                  <a:srgbClr val="115076"/>
                </a:solidFill>
                <a:latin typeface="Century Gothic" panose="020B0502020202020204" pitchFamily="34" charset="0"/>
                <a:ea typeface="Calibri" panose="020F0502020204030204" pitchFamily="34" charset="0"/>
              </a:rPr>
              <a:t>stem</a:t>
            </a:r>
            <a:r>
              <a:rPr lang="en-GB" sz="2000" dirty="0">
                <a:solidFill>
                  <a:srgbClr val="115076"/>
                </a:solidFill>
                <a:latin typeface="Century Gothic" panose="020B0502020202020204" pitchFamily="34" charset="0"/>
                <a:ea typeface="Calibri" panose="020F0502020204030204" pitchFamily="34" charset="0"/>
              </a:rPr>
              <a:t> ends in </a:t>
            </a:r>
            <a:r>
              <a:rPr lang="en-GB" sz="2000" b="1" dirty="0">
                <a:solidFill>
                  <a:schemeClr val="accent2"/>
                </a:solidFill>
                <a:latin typeface="Century Gothic" panose="020B0502020202020204" pitchFamily="34" charset="0"/>
                <a:ea typeface="Calibri" panose="020F0502020204030204" pitchFamily="34" charset="0"/>
              </a:rPr>
              <a:t>–z </a:t>
            </a:r>
            <a:r>
              <a:rPr lang="en-GB" sz="2000" dirty="0">
                <a:solidFill>
                  <a:srgbClr val="115076"/>
                </a:solidFill>
                <a:latin typeface="Century Gothic" panose="020B0502020202020204" pitchFamily="34" charset="0"/>
                <a:ea typeface="Calibri" panose="020F0502020204030204" pitchFamily="34" charset="0"/>
              </a:rPr>
              <a:t>add </a:t>
            </a:r>
            <a:r>
              <a:rPr lang="en-GB" sz="2000" b="1" dirty="0">
                <a:solidFill>
                  <a:srgbClr val="115076"/>
                </a:solidFill>
                <a:latin typeface="Century Gothic" panose="020B0502020202020204" pitchFamily="34" charset="0"/>
                <a:ea typeface="Calibri" panose="020F0502020204030204" pitchFamily="34" charset="0"/>
              </a:rPr>
              <a:t>only</a:t>
            </a:r>
            <a:r>
              <a:rPr lang="en-GB" sz="2000" dirty="0">
                <a:solidFill>
                  <a:srgbClr val="115076"/>
                </a:solidFill>
                <a:latin typeface="Century Gothic" panose="020B0502020202020204" pitchFamily="34" charset="0"/>
                <a:ea typeface="Calibri" panose="020F0502020204030204" pitchFamily="34" charset="0"/>
              </a:rPr>
              <a:t> </a:t>
            </a:r>
            <a:r>
              <a:rPr lang="en-GB" sz="2000" b="1" dirty="0">
                <a:solidFill>
                  <a:schemeClr val="accent2"/>
                </a:solidFill>
                <a:latin typeface="Century Gothic" panose="020B0502020202020204" pitchFamily="34" charset="0"/>
                <a:ea typeface="Calibri" panose="020F0502020204030204" pitchFamily="34" charset="0"/>
              </a:rPr>
              <a:t>–t</a:t>
            </a:r>
            <a:r>
              <a:rPr lang="en-GB" sz="2000" dirty="0">
                <a:solidFill>
                  <a:schemeClr val="accent1">
                    <a:lumMod val="50000"/>
                  </a:schemeClr>
                </a:solidFill>
                <a:latin typeface="Century Gothic" panose="020B0502020202020204" pitchFamily="34" charset="0"/>
                <a:ea typeface="Calibri" panose="020F0502020204030204" pitchFamily="34" charset="0"/>
              </a:rPr>
              <a:t>.</a:t>
            </a:r>
          </a:p>
        </p:txBody>
      </p:sp>
      <p:sp>
        <p:nvSpPr>
          <p:cNvPr id="19" name="Rectangle 18">
            <a:extLst>
              <a:ext uri="{FF2B5EF4-FFF2-40B4-BE49-F238E27FC236}">
                <a16:creationId xmlns:a16="http://schemas.microsoft.com/office/drawing/2014/main" id="{31F4BF75-8172-4EB2-9C29-E426D45671BD}"/>
              </a:ext>
            </a:extLst>
          </p:cNvPr>
          <p:cNvSpPr/>
          <p:nvPr/>
        </p:nvSpPr>
        <p:spPr>
          <a:xfrm>
            <a:off x="210939" y="5203208"/>
            <a:ext cx="3377848" cy="396006"/>
          </a:xfrm>
          <a:prstGeom prst="rect">
            <a:avLst/>
          </a:prstGeom>
        </p:spPr>
        <p:txBody>
          <a:bodyPr wrap="none">
            <a:spAutoFit/>
          </a:bodyPr>
          <a:lstStyle/>
          <a:p>
            <a:pPr lvl="0">
              <a:lnSpc>
                <a:spcPct val="107000"/>
              </a:lnSpc>
              <a:spcAft>
                <a:spcPts val="800"/>
              </a:spcAft>
            </a:pPr>
            <a:r>
              <a:rPr lang="en-GB" sz="2000" dirty="0">
                <a:solidFill>
                  <a:srgbClr val="115076"/>
                </a:solidFill>
                <a:latin typeface="Century Gothic" panose="020B0502020202020204" pitchFamily="34" charset="0"/>
                <a:ea typeface="Calibri" panose="020F0502020204030204" pitchFamily="34" charset="0"/>
              </a:rPr>
              <a:t>Remove </a:t>
            </a:r>
            <a:r>
              <a:rPr lang="en-GB" sz="2000" b="1" dirty="0">
                <a:solidFill>
                  <a:schemeClr val="accent2"/>
                </a:solidFill>
                <a:latin typeface="Century Gothic" panose="020B0502020202020204" pitchFamily="34" charset="0"/>
                <a:ea typeface="Calibri" panose="020F0502020204030204" pitchFamily="34" charset="0"/>
              </a:rPr>
              <a:t>–</a:t>
            </a:r>
            <a:r>
              <a:rPr lang="en-GB" sz="2000" b="1" dirty="0" err="1">
                <a:solidFill>
                  <a:schemeClr val="accent2"/>
                </a:solidFill>
                <a:latin typeface="Century Gothic" panose="020B0502020202020204" pitchFamily="34" charset="0"/>
                <a:ea typeface="Calibri" panose="020F0502020204030204" pitchFamily="34" charset="0"/>
              </a:rPr>
              <a:t>en</a:t>
            </a:r>
            <a:r>
              <a:rPr lang="en-GB" sz="2000" b="1" dirty="0">
                <a:solidFill>
                  <a:schemeClr val="accent2"/>
                </a:solidFill>
                <a:latin typeface="Century Gothic" panose="020B0502020202020204" pitchFamily="34" charset="0"/>
                <a:ea typeface="Calibri" panose="020F0502020204030204" pitchFamily="34" charset="0"/>
              </a:rPr>
              <a:t> </a:t>
            </a:r>
            <a:r>
              <a:rPr lang="en-GB" sz="2000" dirty="0">
                <a:solidFill>
                  <a:srgbClr val="115076"/>
                </a:solidFill>
                <a:latin typeface="Century Gothic" panose="020B0502020202020204" pitchFamily="34" charset="0"/>
                <a:ea typeface="Calibri" panose="020F0502020204030204" pitchFamily="34" charset="0"/>
              </a:rPr>
              <a:t>and add </a:t>
            </a:r>
            <a:r>
              <a:rPr lang="en-GB" sz="2000" b="1" dirty="0">
                <a:solidFill>
                  <a:schemeClr val="accent2"/>
                </a:solidFill>
                <a:latin typeface="Century Gothic" panose="020B0502020202020204" pitchFamily="34" charset="0"/>
                <a:ea typeface="Calibri" panose="020F0502020204030204" pitchFamily="34" charset="0"/>
              </a:rPr>
              <a:t>–</a:t>
            </a:r>
            <a:r>
              <a:rPr lang="en-GB" sz="2000" b="1" dirty="0" err="1">
                <a:solidFill>
                  <a:schemeClr val="accent2"/>
                </a:solidFill>
                <a:latin typeface="Century Gothic" panose="020B0502020202020204" pitchFamily="34" charset="0"/>
                <a:ea typeface="Calibri" panose="020F0502020204030204" pitchFamily="34" charset="0"/>
              </a:rPr>
              <a:t>st</a:t>
            </a:r>
            <a:r>
              <a:rPr lang="en-GB" sz="2000" dirty="0" err="1">
                <a:solidFill>
                  <a:schemeClr val="accent1">
                    <a:lumMod val="50000"/>
                  </a:schemeClr>
                </a:solidFill>
                <a:latin typeface="Century Gothic" panose="020B0502020202020204" pitchFamily="34" charset="0"/>
                <a:ea typeface="Calibri" panose="020F0502020204030204" pitchFamily="34" charset="0"/>
              </a:rPr>
              <a:t>.</a:t>
            </a:r>
            <a:endParaRPr lang="en-GB" sz="2000" dirty="0">
              <a:solidFill>
                <a:schemeClr val="accent2"/>
              </a:solidFill>
              <a:latin typeface="Century Gothic" panose="020B0502020202020204" pitchFamily="34" charset="0"/>
              <a:ea typeface="Calibri" panose="020F0502020204030204" pitchFamily="34" charset="0"/>
            </a:endParaRPr>
          </a:p>
        </p:txBody>
      </p:sp>
      <p:sp>
        <p:nvSpPr>
          <p:cNvPr id="20" name="Rectangle 19">
            <a:extLst>
              <a:ext uri="{FF2B5EF4-FFF2-40B4-BE49-F238E27FC236}">
                <a16:creationId xmlns:a16="http://schemas.microsoft.com/office/drawing/2014/main" id="{BCBA4FF9-9902-4DD8-AAB0-CA50521927BB}"/>
              </a:ext>
            </a:extLst>
          </p:cNvPr>
          <p:cNvSpPr/>
          <p:nvPr/>
        </p:nvSpPr>
        <p:spPr>
          <a:xfrm>
            <a:off x="4663090" y="5135636"/>
            <a:ext cx="1346843" cy="427296"/>
          </a:xfrm>
          <a:prstGeom prst="rect">
            <a:avLst/>
          </a:prstGeom>
        </p:spPr>
        <p:txBody>
          <a:bodyPr wrap="none">
            <a:spAutoFit/>
          </a:bodyPr>
          <a:lstStyle/>
          <a:p>
            <a:pPr algn="ctr">
              <a:lnSpc>
                <a:spcPct val="120000"/>
              </a:lnSpc>
              <a:spcAft>
                <a:spcPts val="800"/>
              </a:spcAft>
            </a:pPr>
            <a:r>
              <a:rPr lang="en-GB" sz="2000" dirty="0" err="1">
                <a:solidFill>
                  <a:srgbClr val="115076"/>
                </a:solidFill>
                <a:latin typeface="Century Gothic" panose="020B0502020202020204" pitchFamily="34" charset="0"/>
                <a:ea typeface="Calibri" panose="020F0502020204030204" pitchFamily="34" charset="0"/>
              </a:rPr>
              <a:t>lern</a:t>
            </a:r>
            <a:r>
              <a:rPr lang="en-GB" sz="2000" b="1" dirty="0" err="1">
                <a:solidFill>
                  <a:schemeClr val="accent2"/>
                </a:solidFill>
                <a:latin typeface="Century Gothic" panose="020B0502020202020204" pitchFamily="34" charset="0"/>
                <a:ea typeface="Calibri" panose="020F0502020204030204" pitchFamily="34" charset="0"/>
              </a:rPr>
              <a:t>en</a:t>
            </a:r>
            <a:r>
              <a:rPr lang="en-GB" sz="2000" dirty="0">
                <a:solidFill>
                  <a:srgbClr val="115076"/>
                </a:solidFill>
                <a:latin typeface="Century Gothic" panose="020B0502020202020204" pitchFamily="34" charset="0"/>
                <a:ea typeface="Calibri" panose="020F0502020204030204" pitchFamily="34" charset="0"/>
              </a:rPr>
              <a:t> </a:t>
            </a: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 </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1" name="Rectangle 20">
            <a:extLst>
              <a:ext uri="{FF2B5EF4-FFF2-40B4-BE49-F238E27FC236}">
                <a16:creationId xmlns:a16="http://schemas.microsoft.com/office/drawing/2014/main" id="{635919B6-49F1-41A5-8344-3D0DBD341600}"/>
              </a:ext>
            </a:extLst>
          </p:cNvPr>
          <p:cNvSpPr/>
          <p:nvPr/>
        </p:nvSpPr>
        <p:spPr>
          <a:xfrm>
            <a:off x="5996331" y="5131840"/>
            <a:ext cx="1043876" cy="427489"/>
          </a:xfrm>
          <a:prstGeom prst="rect">
            <a:avLst/>
          </a:prstGeom>
        </p:spPr>
        <p:txBody>
          <a:bodyPr wrap="none">
            <a:spAutoFit/>
          </a:bodyPr>
          <a:lstStyle/>
          <a:p>
            <a:pPr algn="ctr">
              <a:lnSpc>
                <a:spcPct val="120000"/>
              </a:lnSpc>
              <a:spcAft>
                <a:spcPts val="800"/>
              </a:spcAft>
            </a:pPr>
            <a:r>
              <a:rPr lang="en-GB" sz="2000" dirty="0" err="1">
                <a:solidFill>
                  <a:srgbClr val="115076"/>
                </a:solidFill>
                <a:latin typeface="Century Gothic" panose="020B0502020202020204" pitchFamily="34" charset="0"/>
                <a:ea typeface="Calibri" panose="020F0502020204030204" pitchFamily="34" charset="0"/>
              </a:rPr>
              <a:t>lern</a:t>
            </a:r>
            <a:r>
              <a:rPr lang="en-GB" sz="2000" dirty="0">
                <a:solidFill>
                  <a:srgbClr val="115076"/>
                </a:solidFill>
                <a:latin typeface="Century Gothic" panose="020B0502020202020204" pitchFamily="34" charset="0"/>
                <a:ea typeface="Calibri" panose="020F0502020204030204" pitchFamily="34" charset="0"/>
              </a:rPr>
              <a:t>- </a:t>
            </a: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2" name="Rectangle 21">
            <a:extLst>
              <a:ext uri="{FF2B5EF4-FFF2-40B4-BE49-F238E27FC236}">
                <a16:creationId xmlns:a16="http://schemas.microsoft.com/office/drawing/2014/main" id="{21072328-FFAD-42F4-A49E-905648A7BA2C}"/>
              </a:ext>
            </a:extLst>
          </p:cNvPr>
          <p:cNvSpPr/>
          <p:nvPr/>
        </p:nvSpPr>
        <p:spPr>
          <a:xfrm>
            <a:off x="7032214" y="5128044"/>
            <a:ext cx="1552028" cy="427296"/>
          </a:xfrm>
          <a:prstGeom prst="rect">
            <a:avLst/>
          </a:prstGeom>
        </p:spPr>
        <p:txBody>
          <a:bodyPr wrap="none">
            <a:spAutoFit/>
          </a:bodyPr>
          <a:lstStyle/>
          <a:p>
            <a:pPr algn="ctr">
              <a:lnSpc>
                <a:spcPct val="120000"/>
              </a:lnSpc>
              <a:spcAft>
                <a:spcPts val="800"/>
              </a:spcAft>
            </a:pP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du </a:t>
            </a:r>
            <a:r>
              <a:rPr lang="en-GB" sz="2000" dirty="0" err="1">
                <a:solidFill>
                  <a:srgbClr val="115076"/>
                </a:solidFill>
                <a:latin typeface="Century Gothic" panose="020B0502020202020204" pitchFamily="34" charset="0"/>
                <a:ea typeface="Calibri" panose="020F0502020204030204" pitchFamily="34" charset="0"/>
                <a:sym typeface="Wingdings" panose="05000000000000000000" pitchFamily="2" charset="2"/>
              </a:rPr>
              <a:t>lern</a:t>
            </a:r>
            <a:r>
              <a:rPr lang="en-GB" sz="2000" b="1" dirty="0" err="1">
                <a:solidFill>
                  <a:schemeClr val="accent2"/>
                </a:solidFill>
                <a:latin typeface="Century Gothic" panose="020B0502020202020204" pitchFamily="34" charset="0"/>
                <a:ea typeface="Calibri" panose="020F0502020204030204" pitchFamily="34" charset="0"/>
                <a:sym typeface="Wingdings" panose="05000000000000000000" pitchFamily="2" charset="2"/>
              </a:rPr>
              <a:t>st</a:t>
            </a:r>
            <a:r>
              <a:rPr lang="en-GB" sz="2000" b="1" dirty="0">
                <a:solidFill>
                  <a:schemeClr val="accent2"/>
                </a:solidFill>
                <a:latin typeface="Century Gothic" panose="020B0502020202020204" pitchFamily="34" charset="0"/>
                <a:ea typeface="Calibri" panose="020F0502020204030204" pitchFamily="34" charset="0"/>
                <a:sym typeface="Wingdings" panose="05000000000000000000" pitchFamily="2" charset="2"/>
              </a:rPr>
              <a:t> </a:t>
            </a: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3" name="Rectangle 22">
            <a:extLst>
              <a:ext uri="{FF2B5EF4-FFF2-40B4-BE49-F238E27FC236}">
                <a16:creationId xmlns:a16="http://schemas.microsoft.com/office/drawing/2014/main" id="{FB51480D-FF88-4492-A741-40CB3B255434}"/>
              </a:ext>
            </a:extLst>
          </p:cNvPr>
          <p:cNvSpPr/>
          <p:nvPr/>
        </p:nvSpPr>
        <p:spPr>
          <a:xfrm>
            <a:off x="8540688" y="5101658"/>
            <a:ext cx="3651312" cy="426207"/>
          </a:xfrm>
          <a:prstGeom prst="rect">
            <a:avLst/>
          </a:prstGeom>
        </p:spPr>
        <p:txBody>
          <a:bodyPr wrap="square">
            <a:spAutoFit/>
          </a:bodyPr>
          <a:lstStyle/>
          <a:p>
            <a:pPr>
              <a:lnSpc>
                <a:spcPct val="120000"/>
              </a:lnSpc>
              <a:spcAft>
                <a:spcPts val="800"/>
              </a:spcAft>
            </a:pP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you learn / are learning</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4" name="Rectangle 23">
            <a:extLst>
              <a:ext uri="{FF2B5EF4-FFF2-40B4-BE49-F238E27FC236}">
                <a16:creationId xmlns:a16="http://schemas.microsoft.com/office/drawing/2014/main" id="{D93BF85C-1DD6-4098-9D13-EE1B0CD65F7A}"/>
              </a:ext>
            </a:extLst>
          </p:cNvPr>
          <p:cNvSpPr/>
          <p:nvPr/>
        </p:nvSpPr>
        <p:spPr>
          <a:xfrm>
            <a:off x="4663090" y="5749514"/>
            <a:ext cx="1422184" cy="427296"/>
          </a:xfrm>
          <a:prstGeom prst="rect">
            <a:avLst/>
          </a:prstGeom>
        </p:spPr>
        <p:txBody>
          <a:bodyPr wrap="none">
            <a:spAutoFit/>
          </a:bodyPr>
          <a:lstStyle/>
          <a:p>
            <a:pPr algn="ctr">
              <a:lnSpc>
                <a:spcPct val="120000"/>
              </a:lnSpc>
              <a:spcAft>
                <a:spcPts val="800"/>
              </a:spcAft>
            </a:pPr>
            <a:r>
              <a:rPr lang="en-GB" sz="2000" dirty="0" err="1">
                <a:solidFill>
                  <a:srgbClr val="115076"/>
                </a:solidFill>
                <a:latin typeface="Century Gothic" panose="020B0502020202020204" pitchFamily="34" charset="0"/>
                <a:ea typeface="Calibri" panose="020F0502020204030204" pitchFamily="34" charset="0"/>
              </a:rPr>
              <a:t>tanz</a:t>
            </a:r>
            <a:r>
              <a:rPr lang="en-GB" sz="2000" b="1" dirty="0" err="1">
                <a:solidFill>
                  <a:schemeClr val="accent2"/>
                </a:solidFill>
                <a:latin typeface="Century Gothic" panose="020B0502020202020204" pitchFamily="34" charset="0"/>
                <a:ea typeface="Calibri" panose="020F0502020204030204" pitchFamily="34" charset="0"/>
              </a:rPr>
              <a:t>en</a:t>
            </a:r>
            <a:r>
              <a:rPr lang="en-GB" sz="2000" dirty="0">
                <a:solidFill>
                  <a:srgbClr val="115076"/>
                </a:solidFill>
                <a:latin typeface="Century Gothic" panose="020B0502020202020204" pitchFamily="34" charset="0"/>
                <a:ea typeface="Calibri" panose="020F0502020204030204" pitchFamily="34" charset="0"/>
              </a:rPr>
              <a:t> </a:t>
            </a: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 </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5" name="Rectangle 24">
            <a:extLst>
              <a:ext uri="{FF2B5EF4-FFF2-40B4-BE49-F238E27FC236}">
                <a16:creationId xmlns:a16="http://schemas.microsoft.com/office/drawing/2014/main" id="{AD6B9089-62F0-4945-B87A-08B177C2DE16}"/>
              </a:ext>
            </a:extLst>
          </p:cNvPr>
          <p:cNvSpPr/>
          <p:nvPr/>
        </p:nvSpPr>
        <p:spPr>
          <a:xfrm>
            <a:off x="5955453" y="5745718"/>
            <a:ext cx="1119217" cy="427489"/>
          </a:xfrm>
          <a:prstGeom prst="rect">
            <a:avLst/>
          </a:prstGeom>
        </p:spPr>
        <p:txBody>
          <a:bodyPr wrap="none">
            <a:spAutoFit/>
          </a:bodyPr>
          <a:lstStyle/>
          <a:p>
            <a:pPr algn="ctr">
              <a:lnSpc>
                <a:spcPct val="120000"/>
              </a:lnSpc>
              <a:spcAft>
                <a:spcPts val="800"/>
              </a:spcAft>
            </a:pPr>
            <a:r>
              <a:rPr lang="en-GB" sz="2000" dirty="0" err="1">
                <a:solidFill>
                  <a:srgbClr val="115076"/>
                </a:solidFill>
                <a:latin typeface="Century Gothic" panose="020B0502020202020204" pitchFamily="34" charset="0"/>
                <a:ea typeface="Calibri" panose="020F0502020204030204" pitchFamily="34" charset="0"/>
              </a:rPr>
              <a:t>tanz</a:t>
            </a:r>
            <a:r>
              <a:rPr lang="en-GB" sz="2000" dirty="0">
                <a:solidFill>
                  <a:srgbClr val="115076"/>
                </a:solidFill>
                <a:latin typeface="Century Gothic" panose="020B0502020202020204" pitchFamily="34" charset="0"/>
                <a:ea typeface="Calibri" panose="020F0502020204030204" pitchFamily="34" charset="0"/>
              </a:rPr>
              <a:t>- </a:t>
            </a: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6" name="Rectangle 25">
            <a:extLst>
              <a:ext uri="{FF2B5EF4-FFF2-40B4-BE49-F238E27FC236}">
                <a16:creationId xmlns:a16="http://schemas.microsoft.com/office/drawing/2014/main" id="{D6D14B66-49B7-4C66-88DB-38FFF587DD6E}"/>
              </a:ext>
            </a:extLst>
          </p:cNvPr>
          <p:cNvSpPr/>
          <p:nvPr/>
        </p:nvSpPr>
        <p:spPr>
          <a:xfrm>
            <a:off x="7047442" y="5741922"/>
            <a:ext cx="1515158" cy="427296"/>
          </a:xfrm>
          <a:prstGeom prst="rect">
            <a:avLst/>
          </a:prstGeom>
        </p:spPr>
        <p:txBody>
          <a:bodyPr wrap="none">
            <a:spAutoFit/>
          </a:bodyPr>
          <a:lstStyle/>
          <a:p>
            <a:pPr algn="ctr">
              <a:lnSpc>
                <a:spcPct val="120000"/>
              </a:lnSpc>
              <a:spcAft>
                <a:spcPts val="800"/>
              </a:spcAft>
            </a:pP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du </a:t>
            </a:r>
            <a:r>
              <a:rPr lang="en-GB" sz="2000" dirty="0" err="1">
                <a:solidFill>
                  <a:srgbClr val="115076"/>
                </a:solidFill>
                <a:latin typeface="Century Gothic" panose="020B0502020202020204" pitchFamily="34" charset="0"/>
                <a:ea typeface="Calibri" panose="020F0502020204030204" pitchFamily="34" charset="0"/>
                <a:sym typeface="Wingdings" panose="05000000000000000000" pitchFamily="2" charset="2"/>
              </a:rPr>
              <a:t>tanz</a:t>
            </a:r>
            <a:r>
              <a:rPr lang="en-GB" sz="2000" b="1" dirty="0" err="1">
                <a:solidFill>
                  <a:schemeClr val="accent2"/>
                </a:solidFill>
                <a:latin typeface="Century Gothic" panose="020B0502020202020204" pitchFamily="34" charset="0"/>
                <a:ea typeface="Calibri" panose="020F0502020204030204" pitchFamily="34" charset="0"/>
                <a:sym typeface="Wingdings" panose="05000000000000000000" pitchFamily="2" charset="2"/>
              </a:rPr>
              <a:t>t</a:t>
            </a:r>
            <a:r>
              <a:rPr lang="en-GB" sz="2000" b="1" dirty="0">
                <a:solidFill>
                  <a:schemeClr val="accent2"/>
                </a:solidFill>
                <a:latin typeface="Century Gothic" panose="020B0502020202020204" pitchFamily="34" charset="0"/>
                <a:ea typeface="Calibri" panose="020F0502020204030204" pitchFamily="34" charset="0"/>
                <a:sym typeface="Wingdings" panose="05000000000000000000" pitchFamily="2" charset="2"/>
              </a:rPr>
              <a:t> </a:t>
            </a: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7" name="Rectangle 26">
            <a:extLst>
              <a:ext uri="{FF2B5EF4-FFF2-40B4-BE49-F238E27FC236}">
                <a16:creationId xmlns:a16="http://schemas.microsoft.com/office/drawing/2014/main" id="{67D5088A-5F8D-4428-8CD5-9044C175D9CB}"/>
              </a:ext>
            </a:extLst>
          </p:cNvPr>
          <p:cNvSpPr/>
          <p:nvPr/>
        </p:nvSpPr>
        <p:spPr>
          <a:xfrm>
            <a:off x="8537481" y="5715536"/>
            <a:ext cx="3651312" cy="426207"/>
          </a:xfrm>
          <a:prstGeom prst="rect">
            <a:avLst/>
          </a:prstGeom>
        </p:spPr>
        <p:txBody>
          <a:bodyPr wrap="square">
            <a:spAutoFit/>
          </a:bodyPr>
          <a:lstStyle/>
          <a:p>
            <a:pPr>
              <a:lnSpc>
                <a:spcPct val="120000"/>
              </a:lnSpc>
              <a:spcAft>
                <a:spcPts val="800"/>
              </a:spcAft>
            </a:pPr>
            <a:r>
              <a:rPr lang="en-GB" sz="20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you dance / are learning</a:t>
            </a:r>
            <a:endParaRPr lang="en-GB" sz="2000" dirty="0">
              <a:solidFill>
                <a:srgbClr val="115076"/>
              </a:solidFill>
              <a:latin typeface="Century Gothic" panose="020B0502020202020204" pitchFamily="34" charset="0"/>
              <a:ea typeface="Calibri" panose="020F0502020204030204" pitchFamily="34" charset="0"/>
            </a:endParaRPr>
          </a:p>
        </p:txBody>
      </p:sp>
      <p:sp>
        <p:nvSpPr>
          <p:cNvPr id="28" name="Rounded Rectangular Callout 4">
            <a:extLst>
              <a:ext uri="{FF2B5EF4-FFF2-40B4-BE49-F238E27FC236}">
                <a16:creationId xmlns:a16="http://schemas.microsoft.com/office/drawing/2014/main" id="{5035F3B0-81A3-4877-B277-E48251705A97}"/>
              </a:ext>
            </a:extLst>
          </p:cNvPr>
          <p:cNvSpPr/>
          <p:nvPr/>
        </p:nvSpPr>
        <p:spPr>
          <a:xfrm>
            <a:off x="210939" y="2746092"/>
            <a:ext cx="3986681" cy="2879315"/>
          </a:xfrm>
          <a:prstGeom prst="wedgeRoundRectCallout">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The </a:t>
            </a:r>
            <a:r>
              <a:rPr lang="en-GB" sz="2400" b="1" dirty="0">
                <a:latin typeface="Century Gothic" panose="020B0502020202020204" pitchFamily="34" charset="0"/>
              </a:rPr>
              <a:t>stem</a:t>
            </a:r>
            <a:r>
              <a:rPr lang="en-GB" sz="2400" dirty="0">
                <a:latin typeface="Century Gothic" panose="020B0502020202020204" pitchFamily="34" charset="0"/>
              </a:rPr>
              <a:t> of a verb is what remains when the </a:t>
            </a:r>
            <a:r>
              <a:rPr lang="en-GB" sz="2400" b="1" dirty="0">
                <a:latin typeface="Century Gothic" panose="020B0502020202020204" pitchFamily="34" charset="0"/>
              </a:rPr>
              <a:t>–</a:t>
            </a:r>
            <a:r>
              <a:rPr lang="en-GB" sz="2400" b="1" dirty="0" err="1">
                <a:latin typeface="Century Gothic" panose="020B0502020202020204" pitchFamily="34" charset="0"/>
              </a:rPr>
              <a:t>en</a:t>
            </a:r>
            <a:r>
              <a:rPr lang="en-GB" sz="2400" dirty="0">
                <a:latin typeface="Century Gothic" panose="020B0502020202020204" pitchFamily="34" charset="0"/>
              </a:rPr>
              <a:t> ending is removed from the infinitive, e.g. </a:t>
            </a:r>
            <a:r>
              <a:rPr lang="en-GB" sz="2400" dirty="0" err="1">
                <a:latin typeface="Century Gothic" panose="020B0502020202020204" pitchFamily="34" charset="0"/>
              </a:rPr>
              <a:t>schreib</a:t>
            </a:r>
            <a:r>
              <a:rPr lang="en-GB" sz="2400" dirty="0">
                <a:latin typeface="Century Gothic" panose="020B0502020202020204" pitchFamily="34" charset="0"/>
              </a:rPr>
              <a:t>-, </a:t>
            </a:r>
            <a:r>
              <a:rPr lang="en-GB" sz="2400" dirty="0" err="1">
                <a:latin typeface="Century Gothic" panose="020B0502020202020204" pitchFamily="34" charset="0"/>
              </a:rPr>
              <a:t>hab</a:t>
            </a:r>
            <a:r>
              <a:rPr lang="en-GB" sz="2400" dirty="0">
                <a:latin typeface="Century Gothic" panose="020B0502020202020204" pitchFamily="34" charset="0"/>
              </a:rPr>
              <a:t>-, </a:t>
            </a:r>
            <a:r>
              <a:rPr lang="en-GB" sz="2400" dirty="0" err="1">
                <a:latin typeface="Century Gothic" panose="020B0502020202020204" pitchFamily="34" charset="0"/>
              </a:rPr>
              <a:t>koch</a:t>
            </a:r>
            <a:r>
              <a:rPr lang="en-GB" sz="2400" dirty="0">
                <a:latin typeface="Century Gothic" panose="020B0502020202020204" pitchFamily="34" charset="0"/>
              </a:rPr>
              <a:t>-.</a:t>
            </a:r>
          </a:p>
        </p:txBody>
      </p:sp>
    </p:spTree>
    <p:extLst>
      <p:ext uri="{BB962C8B-B14F-4D97-AF65-F5344CB8AC3E}">
        <p14:creationId xmlns:p14="http://schemas.microsoft.com/office/powerpoint/2010/main" val="56154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500"/>
                                        <p:tgtEl>
                                          <p:spTgt spid="27"/>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animBg="1"/>
      <p:bldP spid="13" grpId="0"/>
      <p:bldP spid="14" grpId="0"/>
      <p:bldP spid="15" grpId="0" animBg="1"/>
      <p:bldP spid="18" grpId="0"/>
      <p:bldP spid="19" grpId="0"/>
      <p:bldP spid="20" grpId="0"/>
      <p:bldP spid="21" grpId="0"/>
      <p:bldP spid="22" grpId="0"/>
      <p:bldP spid="23" grpId="0"/>
      <p:bldP spid="24" grpId="0"/>
      <p:bldP spid="25" grpId="0"/>
      <p:bldP spid="26" grpId="0"/>
      <p:bldP spid="27" grpId="0"/>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0" y="197164"/>
            <a:ext cx="10515600" cy="1325563"/>
          </a:xfrm>
        </p:spPr>
        <p:txBody>
          <a:bodyPr/>
          <a:lstStyle/>
          <a:p>
            <a:r>
              <a:rPr lang="en-GB" b="1">
                <a:solidFill>
                  <a:schemeClr val="bg1"/>
                </a:solidFill>
              </a:rPr>
              <a:t>Ich oder du?</a:t>
            </a:r>
            <a:br>
              <a:rPr lang="en-GB" b="1">
                <a:solidFill>
                  <a:schemeClr val="bg1"/>
                </a:solidFill>
              </a:rPr>
            </a:br>
            <a:endParaRPr lang="en-GB"/>
          </a:p>
        </p:txBody>
      </p:sp>
      <p:sp>
        <p:nvSpPr>
          <p:cNvPr id="3" name="Rounded Rectangle 11">
            <a:extLst>
              <a:ext uri="{FF2B5EF4-FFF2-40B4-BE49-F238E27FC236}">
                <a16:creationId xmlns:a16="http://schemas.microsoft.com/office/drawing/2014/main" id="{F244358A-BC0D-444B-AA4D-A899992D3B7E}"/>
              </a:ext>
            </a:extLst>
          </p:cNvPr>
          <p:cNvSpPr/>
          <p:nvPr/>
        </p:nvSpPr>
        <p:spPr>
          <a:xfrm>
            <a:off x="11137391" y="213709"/>
            <a:ext cx="862549"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CCC66273-2E18-4AE4-845B-6802ABC5366E}"/>
              </a:ext>
            </a:extLst>
          </p:cNvPr>
          <p:cNvSpPr txBox="1"/>
          <p:nvPr/>
        </p:nvSpPr>
        <p:spPr>
          <a:xfrm>
            <a:off x="210939" y="1150063"/>
            <a:ext cx="11789001" cy="1107996"/>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Wolfgang and Mia want to help more often, but they can’t agree! </a:t>
            </a:r>
          </a:p>
          <a:p>
            <a:endParaRPr lang="en-GB" sz="2200" dirty="0">
              <a:solidFill>
                <a:srgbClr val="1F4E79"/>
              </a:solidFill>
              <a:latin typeface="Century Gothic" panose="020B0502020202020204" pitchFamily="34" charset="0"/>
            </a:endParaRPr>
          </a:p>
          <a:p>
            <a:r>
              <a:rPr lang="en-GB" sz="2200" b="1" dirty="0">
                <a:solidFill>
                  <a:srgbClr val="1F4E79"/>
                </a:solidFill>
                <a:latin typeface="Century Gothic" panose="020B0502020202020204" pitchFamily="34" charset="0"/>
              </a:rPr>
              <a:t>Wer </a:t>
            </a:r>
            <a:r>
              <a:rPr lang="en-GB" sz="2200" b="1" dirty="0" err="1">
                <a:solidFill>
                  <a:srgbClr val="1F4E79"/>
                </a:solidFill>
                <a:latin typeface="Century Gothic" panose="020B0502020202020204" pitchFamily="34" charset="0"/>
              </a:rPr>
              <a:t>macht</a:t>
            </a:r>
            <a:r>
              <a:rPr lang="en-GB" sz="2200" b="1" dirty="0">
                <a:solidFill>
                  <a:srgbClr val="1F4E79"/>
                </a:solidFill>
                <a:latin typeface="Century Gothic" panose="020B0502020202020204" pitchFamily="34" charset="0"/>
              </a:rPr>
              <a:t> was? </a:t>
            </a:r>
            <a:r>
              <a:rPr lang="en-GB" sz="2200" dirty="0" err="1">
                <a:solidFill>
                  <a:srgbClr val="1F4E79"/>
                </a:solidFill>
                <a:latin typeface="Century Gothic" panose="020B0502020202020204" pitchFamily="34" charset="0"/>
              </a:rPr>
              <a:t>Schreib</a:t>
            </a:r>
            <a:r>
              <a:rPr lang="en-GB" sz="2200" dirty="0">
                <a:solidFill>
                  <a:srgbClr val="1F4E79"/>
                </a:solidFill>
                <a:latin typeface="Century Gothic" panose="020B0502020202020204" pitchFamily="34" charset="0"/>
              </a:rPr>
              <a:t> </a:t>
            </a:r>
            <a:r>
              <a:rPr lang="en-GB" sz="2200" b="1" dirty="0">
                <a:solidFill>
                  <a:srgbClr val="1F4E79"/>
                </a:solidFill>
                <a:latin typeface="Century Gothic" panose="020B0502020202020204" pitchFamily="34" charset="0"/>
              </a:rPr>
              <a:t>ich</a:t>
            </a:r>
            <a:r>
              <a:rPr lang="en-GB" sz="2200" dirty="0">
                <a:solidFill>
                  <a:srgbClr val="1F4E79"/>
                </a:solidFill>
                <a:latin typeface="Century Gothic" panose="020B0502020202020204" pitchFamily="34" charset="0"/>
              </a:rPr>
              <a:t> (I) </a:t>
            </a:r>
            <a:r>
              <a:rPr lang="en-GB" sz="2200" dirty="0" err="1">
                <a:solidFill>
                  <a:srgbClr val="1F4E79"/>
                </a:solidFill>
                <a:latin typeface="Century Gothic" panose="020B0502020202020204" pitchFamily="34" charset="0"/>
              </a:rPr>
              <a:t>oder</a:t>
            </a:r>
            <a:r>
              <a:rPr lang="en-GB" sz="2200" dirty="0">
                <a:solidFill>
                  <a:srgbClr val="1F4E79"/>
                </a:solidFill>
                <a:latin typeface="Century Gothic" panose="020B0502020202020204" pitchFamily="34" charset="0"/>
              </a:rPr>
              <a:t> </a:t>
            </a:r>
            <a:r>
              <a:rPr lang="en-GB" sz="2200" b="1" dirty="0">
                <a:solidFill>
                  <a:srgbClr val="1F4E79"/>
                </a:solidFill>
                <a:latin typeface="Century Gothic" panose="020B0502020202020204" pitchFamily="34" charset="0"/>
              </a:rPr>
              <a:t>du</a:t>
            </a:r>
            <a:r>
              <a:rPr lang="en-GB" sz="2200" dirty="0">
                <a:solidFill>
                  <a:srgbClr val="1F4E79"/>
                </a:solidFill>
                <a:latin typeface="Century Gothic" panose="020B0502020202020204" pitchFamily="34" charset="0"/>
              </a:rPr>
              <a:t> (you).</a:t>
            </a:r>
          </a:p>
        </p:txBody>
      </p:sp>
      <p:pic>
        <p:nvPicPr>
          <p:cNvPr id="7" name="Picture 6">
            <a:extLst>
              <a:ext uri="{FF2B5EF4-FFF2-40B4-BE49-F238E27FC236}">
                <a16:creationId xmlns:a16="http://schemas.microsoft.com/office/drawing/2014/main" id="{76E4D819-C0D9-4978-A65B-805F9291FC82}"/>
              </a:ext>
            </a:extLst>
          </p:cNvPr>
          <p:cNvPicPr>
            <a:picLocks noChangeAspect="1"/>
          </p:cNvPicPr>
          <p:nvPr/>
        </p:nvPicPr>
        <p:blipFill>
          <a:blip r:embed="rId4"/>
          <a:stretch>
            <a:fillRect/>
          </a:stretch>
        </p:blipFill>
        <p:spPr>
          <a:xfrm>
            <a:off x="250707" y="2498321"/>
            <a:ext cx="5952744" cy="3630342"/>
          </a:xfrm>
          <a:prstGeom prst="rect">
            <a:avLst/>
          </a:prstGeom>
        </p:spPr>
      </p:pic>
      <p:pic>
        <p:nvPicPr>
          <p:cNvPr id="8" name="Picture 7">
            <a:extLst>
              <a:ext uri="{FF2B5EF4-FFF2-40B4-BE49-F238E27FC236}">
                <a16:creationId xmlns:a16="http://schemas.microsoft.com/office/drawing/2014/main" id="{1D09D42F-98E1-4B7E-A9B7-22C24E00F807}"/>
              </a:ext>
            </a:extLst>
          </p:cNvPr>
          <p:cNvPicPr>
            <a:picLocks noChangeAspect="1"/>
          </p:cNvPicPr>
          <p:nvPr/>
        </p:nvPicPr>
        <p:blipFill>
          <a:blip r:embed="rId4"/>
          <a:stretch>
            <a:fillRect/>
          </a:stretch>
        </p:blipFill>
        <p:spPr>
          <a:xfrm>
            <a:off x="6096000" y="2489527"/>
            <a:ext cx="5952744" cy="3630342"/>
          </a:xfrm>
          <a:prstGeom prst="rect">
            <a:avLst/>
          </a:prstGeom>
        </p:spPr>
      </p:pic>
      <p:sp>
        <p:nvSpPr>
          <p:cNvPr id="9" name="TextBox 8">
            <a:extLst>
              <a:ext uri="{FF2B5EF4-FFF2-40B4-BE49-F238E27FC236}">
                <a16:creationId xmlns:a16="http://schemas.microsoft.com/office/drawing/2014/main" id="{546D9055-D0B4-4026-B86B-BEC0B8BF7288}"/>
              </a:ext>
            </a:extLst>
          </p:cNvPr>
          <p:cNvSpPr txBox="1"/>
          <p:nvPr/>
        </p:nvSpPr>
        <p:spPr>
          <a:xfrm>
            <a:off x="720339" y="2768727"/>
            <a:ext cx="5064715" cy="2308324"/>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a) </a:t>
            </a:r>
            <a:r>
              <a:rPr lang="en-GB" dirty="0">
                <a:solidFill>
                  <a:srgbClr val="00B050"/>
                </a:solidFill>
                <a:latin typeface="Century Gothic" panose="020B0502020202020204" pitchFamily="34" charset="0"/>
              </a:rPr>
              <a:t>@mia2008</a:t>
            </a:r>
            <a:r>
              <a:rPr lang="en-GB" dirty="0">
                <a:solidFill>
                  <a:schemeClr val="accent1">
                    <a:lumMod val="50000"/>
                  </a:schemeClr>
                </a:solidFill>
                <a:latin typeface="Century Gothic" panose="020B0502020202020204" pitchFamily="34" charset="0"/>
              </a:rPr>
              <a:t>: ___ </a:t>
            </a:r>
            <a:r>
              <a:rPr lang="en-GB" dirty="0" err="1">
                <a:solidFill>
                  <a:schemeClr val="accent1">
                    <a:lumMod val="50000"/>
                  </a:schemeClr>
                </a:solidFill>
                <a:latin typeface="Century Gothic" panose="020B0502020202020204" pitchFamily="34" charset="0"/>
              </a:rPr>
              <a:t>koche</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einmal</a:t>
            </a:r>
            <a:r>
              <a:rPr lang="en-GB" dirty="0">
                <a:solidFill>
                  <a:schemeClr val="accent1">
                    <a:lumMod val="50000"/>
                  </a:schemeClr>
                </a:solidFill>
                <a:latin typeface="Century Gothic" panose="020B0502020202020204" pitchFamily="34" charset="0"/>
              </a:rPr>
              <a:t> die </a:t>
            </a: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Woche</a:t>
            </a:r>
            <a:r>
              <a:rPr lang="en-GB" dirty="0">
                <a:solidFill>
                  <a:schemeClr val="accent1">
                    <a:lumMod val="50000"/>
                  </a:schemeClr>
                </a:solidFill>
                <a:latin typeface="Century Gothic" panose="020B0502020202020204" pitchFamily="34" charset="0"/>
              </a:rPr>
              <a:t> und ___ </a:t>
            </a:r>
            <a:r>
              <a:rPr lang="en-GB" dirty="0" err="1">
                <a:solidFill>
                  <a:schemeClr val="accent1">
                    <a:lumMod val="50000"/>
                  </a:schemeClr>
                </a:solidFill>
                <a:latin typeface="Century Gothic" panose="020B0502020202020204" pitchFamily="34" charset="0"/>
              </a:rPr>
              <a:t>arbeitest</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im</a:t>
            </a:r>
            <a:r>
              <a:rPr lang="en-GB" dirty="0">
                <a:solidFill>
                  <a:schemeClr val="accent1">
                    <a:lumMod val="50000"/>
                  </a:schemeClr>
                </a:solidFill>
                <a:latin typeface="Century Gothic" panose="020B0502020202020204" pitchFamily="34" charset="0"/>
              </a:rPr>
              <a:t> Garten.</a:t>
            </a:r>
          </a:p>
          <a:p>
            <a:endParaRPr lang="en-GB" dirty="0">
              <a:solidFill>
                <a:schemeClr val="accent1">
                  <a:lumMod val="50000"/>
                </a:schemeClr>
              </a:solidFill>
              <a:latin typeface="Century Gothic" panose="020B0502020202020204" pitchFamily="34" charset="0"/>
            </a:endParaRPr>
          </a:p>
          <a:p>
            <a:r>
              <a:rPr lang="en-GB" dirty="0">
                <a:solidFill>
                  <a:schemeClr val="accent1">
                    <a:lumMod val="50000"/>
                  </a:schemeClr>
                </a:solidFill>
                <a:latin typeface="Century Gothic" panose="020B0502020202020204" pitchFamily="34" charset="0"/>
              </a:rPr>
              <a:t>b) </a:t>
            </a:r>
            <a:r>
              <a:rPr lang="en-GB" dirty="0">
                <a:solidFill>
                  <a:schemeClr val="accent2"/>
                </a:solidFill>
                <a:latin typeface="Century Gothic" panose="020B0502020202020204" pitchFamily="34" charset="0"/>
              </a:rPr>
              <a:t>@</a:t>
            </a:r>
            <a:r>
              <a:rPr lang="en-GB" dirty="0" err="1">
                <a:solidFill>
                  <a:schemeClr val="accent2"/>
                </a:solidFill>
                <a:latin typeface="Century Gothic" panose="020B0502020202020204" pitchFamily="34" charset="0"/>
              </a:rPr>
              <a:t>der_wolf</a:t>
            </a:r>
            <a:r>
              <a:rPr lang="en-GB" dirty="0">
                <a:solidFill>
                  <a:schemeClr val="accent1">
                    <a:lumMod val="50000"/>
                  </a:schemeClr>
                </a:solidFill>
                <a:latin typeface="Century Gothic" panose="020B0502020202020204" pitchFamily="34" charset="0"/>
              </a:rPr>
              <a:t>:</a:t>
            </a:r>
            <a:r>
              <a:rPr lang="en-GB" dirty="0">
                <a:solidFill>
                  <a:schemeClr val="accent2"/>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Nein</a:t>
            </a:r>
            <a:r>
              <a:rPr lang="en-GB" dirty="0">
                <a:solidFill>
                  <a:schemeClr val="accent1">
                    <a:lumMod val="50000"/>
                  </a:schemeClr>
                </a:solidFill>
                <a:latin typeface="Century Gothic" panose="020B0502020202020204" pitchFamily="34" charset="0"/>
              </a:rPr>
              <a:t>! ___ </a:t>
            </a:r>
            <a:r>
              <a:rPr lang="en-GB" dirty="0" err="1">
                <a:solidFill>
                  <a:schemeClr val="accent1">
                    <a:lumMod val="50000"/>
                  </a:schemeClr>
                </a:solidFill>
                <a:latin typeface="Century Gothic" panose="020B0502020202020204" pitchFamily="34" charset="0"/>
              </a:rPr>
              <a:t>putzt</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jeden</a:t>
            </a:r>
            <a:r>
              <a:rPr lang="en-GB" dirty="0">
                <a:solidFill>
                  <a:schemeClr val="accent1">
                    <a:lumMod val="50000"/>
                  </a:schemeClr>
                </a:solidFill>
                <a:latin typeface="Century Gothic" panose="020B0502020202020204" pitchFamily="34" charset="0"/>
              </a:rPr>
              <a:t> Tag </a:t>
            </a: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     den Boden und ___ </a:t>
            </a:r>
            <a:r>
              <a:rPr lang="en-GB" dirty="0" err="1">
                <a:solidFill>
                  <a:schemeClr val="accent1">
                    <a:lumMod val="50000"/>
                  </a:schemeClr>
                </a:solidFill>
                <a:latin typeface="Century Gothic" panose="020B0502020202020204" pitchFamily="34" charset="0"/>
              </a:rPr>
              <a:t>koche</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manchmal</a:t>
            </a:r>
            <a:r>
              <a:rPr lang="en-GB" dirty="0">
                <a:solidFill>
                  <a:schemeClr val="accent1">
                    <a:lumMod val="50000"/>
                  </a:schemeClr>
                </a:solidFill>
                <a:latin typeface="Century Gothic" panose="020B0502020202020204" pitchFamily="34" charset="0"/>
              </a:rPr>
              <a:t>.</a:t>
            </a:r>
          </a:p>
          <a:p>
            <a:endParaRPr lang="en-GB" dirty="0">
              <a:solidFill>
                <a:schemeClr val="accent1">
                  <a:lumMod val="50000"/>
                </a:schemeClr>
              </a:solidFill>
              <a:latin typeface="Century Gothic" panose="020B0502020202020204" pitchFamily="34" charset="0"/>
            </a:endParaRPr>
          </a:p>
          <a:p>
            <a:r>
              <a:rPr lang="en-GB" dirty="0">
                <a:solidFill>
                  <a:schemeClr val="accent1">
                    <a:lumMod val="50000"/>
                  </a:schemeClr>
                </a:solidFill>
                <a:latin typeface="Century Gothic" panose="020B0502020202020204" pitchFamily="34" charset="0"/>
              </a:rPr>
              <a:t>c) </a:t>
            </a:r>
            <a:r>
              <a:rPr lang="en-GB" dirty="0">
                <a:solidFill>
                  <a:srgbClr val="00B050"/>
                </a:solidFill>
                <a:latin typeface="Century Gothic" panose="020B0502020202020204" pitchFamily="34" charset="0"/>
              </a:rPr>
              <a:t>@mia2008</a:t>
            </a:r>
            <a:r>
              <a:rPr lang="en-GB" dirty="0">
                <a:solidFill>
                  <a:schemeClr val="accent1">
                    <a:lumMod val="50000"/>
                  </a:schemeClr>
                </a:solidFill>
                <a:latin typeface="Century Gothic" panose="020B0502020202020204" pitchFamily="34" charset="0"/>
              </a:rPr>
              <a:t>:</a:t>
            </a:r>
            <a:r>
              <a:rPr lang="en-GB" dirty="0">
                <a:solidFill>
                  <a:srgbClr val="00B050"/>
                </a:solidFill>
                <a:latin typeface="Century Gothic" panose="020B0502020202020204" pitchFamily="34" charset="0"/>
              </a:rPr>
              <a:t> </a:t>
            </a:r>
            <a:r>
              <a:rPr lang="en-GB" dirty="0">
                <a:solidFill>
                  <a:schemeClr val="accent1">
                    <a:lumMod val="50000"/>
                  </a:schemeClr>
                </a:solidFill>
                <a:latin typeface="Century Gothic" panose="020B0502020202020204" pitchFamily="34" charset="0"/>
              </a:rPr>
              <a:t>Was?! ___ </a:t>
            </a:r>
            <a:r>
              <a:rPr lang="en-GB" dirty="0" err="1">
                <a:solidFill>
                  <a:schemeClr val="accent1">
                    <a:lumMod val="50000"/>
                  </a:schemeClr>
                </a:solidFill>
                <a:latin typeface="Century Gothic" panose="020B0502020202020204" pitchFamily="34" charset="0"/>
              </a:rPr>
              <a:t>putze</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manchmal</a:t>
            </a: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      den Boden und ___ </a:t>
            </a:r>
            <a:r>
              <a:rPr lang="en-GB" dirty="0" err="1">
                <a:solidFill>
                  <a:schemeClr val="accent1">
                    <a:lumMod val="50000"/>
                  </a:schemeClr>
                </a:solidFill>
                <a:latin typeface="Century Gothic" panose="020B0502020202020204" pitchFamily="34" charset="0"/>
              </a:rPr>
              <a:t>machst</a:t>
            </a:r>
            <a:r>
              <a:rPr lang="en-GB" dirty="0">
                <a:solidFill>
                  <a:schemeClr val="accent1">
                    <a:lumMod val="50000"/>
                  </a:schemeClr>
                </a:solidFill>
                <a:latin typeface="Century Gothic" panose="020B0502020202020204" pitchFamily="34" charset="0"/>
              </a:rPr>
              <a:t> das Bett.</a:t>
            </a:r>
          </a:p>
        </p:txBody>
      </p:sp>
      <p:sp>
        <p:nvSpPr>
          <p:cNvPr id="10" name="TextBox 9">
            <a:extLst>
              <a:ext uri="{FF2B5EF4-FFF2-40B4-BE49-F238E27FC236}">
                <a16:creationId xmlns:a16="http://schemas.microsoft.com/office/drawing/2014/main" id="{627BE772-42C4-48CF-95B2-F8C09CA9AD0F}"/>
              </a:ext>
            </a:extLst>
          </p:cNvPr>
          <p:cNvSpPr txBox="1"/>
          <p:nvPr/>
        </p:nvSpPr>
        <p:spPr>
          <a:xfrm>
            <a:off x="6542550" y="2756535"/>
            <a:ext cx="5064715" cy="2308324"/>
          </a:xfrm>
          <a:prstGeom prst="rect">
            <a:avLst/>
          </a:prstGeom>
          <a:noFill/>
        </p:spPr>
        <p:txBody>
          <a:bodyPr wrap="square" rtlCol="0">
            <a:spAutoFit/>
          </a:bodyPr>
          <a:lstStyle/>
          <a:p>
            <a:r>
              <a:rPr lang="en-GB" dirty="0">
                <a:solidFill>
                  <a:schemeClr val="accent1">
                    <a:lumMod val="50000"/>
                  </a:schemeClr>
                </a:solidFill>
                <a:latin typeface="Century Gothic" panose="020B0502020202020204" pitchFamily="34" charset="0"/>
              </a:rPr>
              <a:t>d) </a:t>
            </a:r>
            <a:r>
              <a:rPr lang="en-GB" dirty="0">
                <a:solidFill>
                  <a:schemeClr val="accent2"/>
                </a:solidFill>
                <a:latin typeface="Century Gothic" panose="020B0502020202020204" pitchFamily="34" charset="0"/>
              </a:rPr>
              <a:t>@</a:t>
            </a:r>
            <a:r>
              <a:rPr lang="en-GB" dirty="0" err="1">
                <a:solidFill>
                  <a:schemeClr val="accent2"/>
                </a:solidFill>
                <a:latin typeface="Century Gothic" panose="020B0502020202020204" pitchFamily="34" charset="0"/>
              </a:rPr>
              <a:t>der_wolf</a:t>
            </a:r>
            <a:r>
              <a:rPr lang="en-GB" dirty="0">
                <a:solidFill>
                  <a:schemeClr val="accent1">
                    <a:lumMod val="50000"/>
                  </a:schemeClr>
                </a:solidFill>
                <a:latin typeface="Century Gothic" panose="020B0502020202020204" pitchFamily="34" charset="0"/>
              </a:rPr>
              <a:t>:</a:t>
            </a:r>
            <a:r>
              <a:rPr lang="en-GB" dirty="0">
                <a:solidFill>
                  <a:schemeClr val="accent2"/>
                </a:solidFill>
                <a:latin typeface="Century Gothic" panose="020B0502020202020204" pitchFamily="34" charset="0"/>
              </a:rPr>
              <a:t> </a:t>
            </a:r>
            <a:r>
              <a:rPr lang="en-GB" dirty="0">
                <a:solidFill>
                  <a:schemeClr val="accent1">
                    <a:lumMod val="50000"/>
                  </a:schemeClr>
                </a:solidFill>
                <a:latin typeface="Century Gothic" panose="020B0502020202020204" pitchFamily="34" charset="0"/>
              </a:rPr>
              <a:t>Das </a:t>
            </a:r>
            <a:r>
              <a:rPr lang="en-GB" dirty="0" err="1">
                <a:solidFill>
                  <a:schemeClr val="accent1">
                    <a:lumMod val="50000"/>
                  </a:schemeClr>
                </a:solidFill>
                <a:latin typeface="Century Gothic" panose="020B0502020202020204" pitchFamily="34" charset="0"/>
              </a:rPr>
              <a:t>ist</a:t>
            </a:r>
            <a:r>
              <a:rPr lang="en-GB" dirty="0">
                <a:solidFill>
                  <a:schemeClr val="accent1">
                    <a:lumMod val="50000"/>
                  </a:schemeClr>
                </a:solidFill>
                <a:latin typeface="Century Gothic" panose="020B0502020202020204" pitchFamily="34" charset="0"/>
              </a:rPr>
              <a:t> unfair! ___ </a:t>
            </a:r>
            <a:r>
              <a:rPr lang="en-GB" dirty="0" err="1">
                <a:solidFill>
                  <a:schemeClr val="accent1">
                    <a:lumMod val="50000"/>
                  </a:schemeClr>
                </a:solidFill>
                <a:latin typeface="Century Gothic" panose="020B0502020202020204" pitchFamily="34" charset="0"/>
              </a:rPr>
              <a:t>machst</a:t>
            </a:r>
            <a:r>
              <a:rPr lang="en-GB" dirty="0">
                <a:solidFill>
                  <a:schemeClr val="accent1">
                    <a:lumMod val="50000"/>
                  </a:schemeClr>
                </a:solidFill>
                <a:latin typeface="Century Gothic" panose="020B0502020202020204" pitchFamily="34" charset="0"/>
              </a:rPr>
              <a:t> </a:t>
            </a: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     das Bett und ___ </a:t>
            </a:r>
            <a:r>
              <a:rPr lang="en-GB" dirty="0" err="1">
                <a:solidFill>
                  <a:schemeClr val="accent1">
                    <a:lumMod val="50000"/>
                  </a:schemeClr>
                </a:solidFill>
                <a:latin typeface="Century Gothic" panose="020B0502020202020204" pitchFamily="34" charset="0"/>
              </a:rPr>
              <a:t>putze</a:t>
            </a:r>
            <a:r>
              <a:rPr lang="en-GB" dirty="0">
                <a:solidFill>
                  <a:schemeClr val="accent1">
                    <a:lumMod val="50000"/>
                  </a:schemeClr>
                </a:solidFill>
                <a:latin typeface="Century Gothic" panose="020B0502020202020204" pitchFamily="34" charset="0"/>
              </a:rPr>
              <a:t> das Fenster.</a:t>
            </a:r>
          </a:p>
          <a:p>
            <a:endParaRPr lang="en-GB" dirty="0">
              <a:solidFill>
                <a:schemeClr val="accent1">
                  <a:lumMod val="50000"/>
                </a:schemeClr>
              </a:solidFill>
              <a:latin typeface="Century Gothic" panose="020B0502020202020204" pitchFamily="34" charset="0"/>
            </a:endParaRPr>
          </a:p>
          <a:p>
            <a:r>
              <a:rPr lang="en-GB" dirty="0">
                <a:solidFill>
                  <a:schemeClr val="accent1">
                    <a:lumMod val="50000"/>
                  </a:schemeClr>
                </a:solidFill>
                <a:latin typeface="Century Gothic" panose="020B0502020202020204" pitchFamily="34" charset="0"/>
              </a:rPr>
              <a:t>e) </a:t>
            </a:r>
            <a:r>
              <a:rPr lang="en-GB" dirty="0">
                <a:solidFill>
                  <a:srgbClr val="00B050"/>
                </a:solidFill>
                <a:latin typeface="Century Gothic" panose="020B0502020202020204" pitchFamily="34" charset="0"/>
              </a:rPr>
              <a:t>@mia2008</a:t>
            </a:r>
            <a:r>
              <a:rPr lang="en-GB" dirty="0">
                <a:solidFill>
                  <a:schemeClr val="accent1">
                    <a:lumMod val="50000"/>
                  </a:schemeClr>
                </a:solidFill>
                <a:latin typeface="Century Gothic" panose="020B0502020202020204" pitchFamily="34" charset="0"/>
              </a:rPr>
              <a:t>:</a:t>
            </a:r>
            <a:r>
              <a:rPr lang="en-GB" dirty="0">
                <a:solidFill>
                  <a:srgbClr val="00B050"/>
                </a:solidFill>
                <a:latin typeface="Century Gothic" panose="020B0502020202020204" pitchFamily="34" charset="0"/>
              </a:rPr>
              <a:t> </a:t>
            </a:r>
            <a:r>
              <a:rPr lang="en-GB" dirty="0">
                <a:solidFill>
                  <a:schemeClr val="accent1">
                    <a:lumMod val="50000"/>
                  </a:schemeClr>
                </a:solidFill>
                <a:latin typeface="Century Gothic" panose="020B0502020202020204" pitchFamily="34" charset="0"/>
              </a:rPr>
              <a:t>Okay. ___ </a:t>
            </a:r>
            <a:r>
              <a:rPr lang="en-GB" dirty="0" err="1">
                <a:solidFill>
                  <a:schemeClr val="accent1">
                    <a:lumMod val="50000"/>
                  </a:schemeClr>
                </a:solidFill>
                <a:latin typeface="Century Gothic" panose="020B0502020202020204" pitchFamily="34" charset="0"/>
              </a:rPr>
              <a:t>schreibe</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eine</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Liste</a:t>
            </a:r>
            <a:r>
              <a:rPr lang="en-GB" dirty="0">
                <a:solidFill>
                  <a:schemeClr val="accent1">
                    <a:lumMod val="50000"/>
                  </a:schemeClr>
                </a:solidFill>
                <a:latin typeface="Century Gothic" panose="020B0502020202020204" pitchFamily="34" charset="0"/>
              </a:rPr>
              <a:t>.</a:t>
            </a:r>
          </a:p>
          <a:p>
            <a:endParaRPr lang="en-GB" dirty="0">
              <a:solidFill>
                <a:schemeClr val="accent1">
                  <a:lumMod val="50000"/>
                </a:schemeClr>
              </a:solidFill>
              <a:latin typeface="Century Gothic" panose="020B0502020202020204" pitchFamily="34" charset="0"/>
            </a:endParaRPr>
          </a:p>
          <a:p>
            <a:r>
              <a:rPr lang="en-GB" dirty="0">
                <a:solidFill>
                  <a:schemeClr val="accent1">
                    <a:lumMod val="50000"/>
                  </a:schemeClr>
                </a:solidFill>
                <a:latin typeface="Century Gothic" panose="020B0502020202020204" pitchFamily="34" charset="0"/>
              </a:rPr>
              <a:t>f) </a:t>
            </a:r>
            <a:r>
              <a:rPr lang="en-GB" dirty="0">
                <a:solidFill>
                  <a:schemeClr val="accent2"/>
                </a:solidFill>
                <a:latin typeface="Century Gothic" panose="020B0502020202020204" pitchFamily="34" charset="0"/>
              </a:rPr>
              <a:t>@</a:t>
            </a:r>
            <a:r>
              <a:rPr lang="en-GB" dirty="0" err="1">
                <a:solidFill>
                  <a:schemeClr val="accent2"/>
                </a:solidFill>
                <a:latin typeface="Century Gothic" panose="020B0502020202020204" pitchFamily="34" charset="0"/>
              </a:rPr>
              <a:t>der_wolf</a:t>
            </a:r>
            <a:r>
              <a:rPr lang="en-GB" dirty="0">
                <a:solidFill>
                  <a:schemeClr val="accent1">
                    <a:lumMod val="50000"/>
                  </a:schemeClr>
                </a:solidFill>
                <a:latin typeface="Century Gothic" panose="020B0502020202020204" pitchFamily="34" charset="0"/>
              </a:rPr>
              <a:t>:</a:t>
            </a:r>
            <a:r>
              <a:rPr lang="en-GB" dirty="0">
                <a:solidFill>
                  <a:schemeClr val="accent2"/>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Nein</a:t>
            </a:r>
            <a:r>
              <a:rPr lang="en-GB" dirty="0">
                <a:solidFill>
                  <a:schemeClr val="accent1">
                    <a:lumMod val="50000"/>
                  </a:schemeClr>
                </a:solidFill>
                <a:latin typeface="Century Gothic" panose="020B0502020202020204" pitchFamily="34" charset="0"/>
              </a:rPr>
              <a:t>! ___ </a:t>
            </a:r>
            <a:r>
              <a:rPr lang="en-GB" dirty="0" err="1">
                <a:solidFill>
                  <a:schemeClr val="accent1">
                    <a:lumMod val="50000"/>
                  </a:schemeClr>
                </a:solidFill>
                <a:latin typeface="Century Gothic" panose="020B0502020202020204" pitchFamily="34" charset="0"/>
              </a:rPr>
              <a:t>schreibe</a:t>
            </a:r>
            <a:r>
              <a:rPr lang="en-GB" dirty="0">
                <a:solidFill>
                  <a:schemeClr val="accent1">
                    <a:lumMod val="50000"/>
                  </a:schemeClr>
                </a:solidFill>
                <a:latin typeface="Century Gothic" panose="020B0502020202020204" pitchFamily="34" charset="0"/>
              </a:rPr>
              <a:t> die </a:t>
            </a:r>
            <a:r>
              <a:rPr lang="en-GB" dirty="0" err="1">
                <a:solidFill>
                  <a:schemeClr val="accent1">
                    <a:lumMod val="50000"/>
                  </a:schemeClr>
                </a:solidFill>
                <a:latin typeface="Century Gothic" panose="020B0502020202020204" pitchFamily="34" charset="0"/>
              </a:rPr>
              <a:t>Liste</a:t>
            </a:r>
            <a:r>
              <a:rPr lang="en-GB" dirty="0">
                <a:solidFill>
                  <a:schemeClr val="accent1">
                    <a:lumMod val="50000"/>
                  </a:schemeClr>
                </a:solidFill>
                <a:latin typeface="Century Gothic" panose="020B0502020202020204" pitchFamily="34" charset="0"/>
              </a:rPr>
              <a:t> </a:t>
            </a: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    und ___ </a:t>
            </a:r>
            <a:r>
              <a:rPr lang="en-GB" dirty="0" err="1">
                <a:solidFill>
                  <a:schemeClr val="accent1">
                    <a:lumMod val="50000"/>
                  </a:schemeClr>
                </a:solidFill>
                <a:latin typeface="Century Gothic" panose="020B0502020202020204" pitchFamily="34" charset="0"/>
              </a:rPr>
              <a:t>machst</a:t>
            </a:r>
            <a:r>
              <a:rPr lang="en-GB" dirty="0">
                <a:solidFill>
                  <a:schemeClr val="accent1">
                    <a:lumMod val="50000"/>
                  </a:schemeClr>
                </a:solidFill>
                <a:latin typeface="Century Gothic" panose="020B0502020202020204" pitchFamily="34" charset="0"/>
              </a:rPr>
              <a:t> die Arbeit.</a:t>
            </a:r>
            <a:br>
              <a:rPr lang="en-GB" dirty="0">
                <a:solidFill>
                  <a:schemeClr val="accent1">
                    <a:lumMod val="50000"/>
                  </a:schemeClr>
                </a:solidFill>
                <a:latin typeface="Century Gothic" panose="020B0502020202020204" pitchFamily="34" charset="0"/>
              </a:rPr>
            </a:br>
            <a:r>
              <a:rPr lang="en-GB" dirty="0">
                <a:solidFill>
                  <a:schemeClr val="accent1">
                    <a:lumMod val="50000"/>
                  </a:schemeClr>
                </a:solidFill>
                <a:latin typeface="Century Gothic" panose="020B0502020202020204" pitchFamily="34" charset="0"/>
              </a:rPr>
              <a:t>    </a:t>
            </a:r>
            <a:r>
              <a:rPr lang="en-GB" dirty="0">
                <a:solidFill>
                  <a:srgbClr val="00B050"/>
                </a:solidFill>
                <a:latin typeface="Century Gothic" panose="020B0502020202020204" pitchFamily="34" charset="0"/>
              </a:rPr>
              <a:t>@mia2008</a:t>
            </a:r>
            <a:r>
              <a:rPr lang="en-GB" dirty="0">
                <a:solidFill>
                  <a:schemeClr val="accent1">
                    <a:lumMod val="50000"/>
                  </a:schemeClr>
                </a:solidFill>
                <a:latin typeface="Century Gothic" panose="020B0502020202020204" pitchFamily="34" charset="0"/>
              </a:rPr>
              <a:t>: …</a:t>
            </a:r>
          </a:p>
        </p:txBody>
      </p:sp>
      <p:sp>
        <p:nvSpPr>
          <p:cNvPr id="11" name="TextBox 10">
            <a:extLst>
              <a:ext uri="{FF2B5EF4-FFF2-40B4-BE49-F238E27FC236}">
                <a16:creationId xmlns:a16="http://schemas.microsoft.com/office/drawing/2014/main" id="{99D7187E-1232-4BE7-934B-7751F9EAC2E8}"/>
              </a:ext>
            </a:extLst>
          </p:cNvPr>
          <p:cNvSpPr txBox="1"/>
          <p:nvPr/>
        </p:nvSpPr>
        <p:spPr>
          <a:xfrm>
            <a:off x="2269505" y="2744444"/>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12" name="TextBox 11">
            <a:extLst>
              <a:ext uri="{FF2B5EF4-FFF2-40B4-BE49-F238E27FC236}">
                <a16:creationId xmlns:a16="http://schemas.microsoft.com/office/drawing/2014/main" id="{C8AF7C72-5F8B-4758-B37A-A2F5F80156DF}"/>
              </a:ext>
            </a:extLst>
          </p:cNvPr>
          <p:cNvSpPr txBox="1"/>
          <p:nvPr/>
        </p:nvSpPr>
        <p:spPr>
          <a:xfrm>
            <a:off x="2439180" y="3042937"/>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13" name="TextBox 12">
            <a:extLst>
              <a:ext uri="{FF2B5EF4-FFF2-40B4-BE49-F238E27FC236}">
                <a16:creationId xmlns:a16="http://schemas.microsoft.com/office/drawing/2014/main" id="{7B05EFFD-21E8-4E88-9FE6-1AEC5E39C579}"/>
              </a:ext>
            </a:extLst>
          </p:cNvPr>
          <p:cNvSpPr txBox="1"/>
          <p:nvPr/>
        </p:nvSpPr>
        <p:spPr>
          <a:xfrm>
            <a:off x="2928613" y="3581988"/>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14" name="TextBox 13">
            <a:extLst>
              <a:ext uri="{FF2B5EF4-FFF2-40B4-BE49-F238E27FC236}">
                <a16:creationId xmlns:a16="http://schemas.microsoft.com/office/drawing/2014/main" id="{B56F77BA-C111-4871-A370-B0294C089746}"/>
              </a:ext>
            </a:extLst>
          </p:cNvPr>
          <p:cNvSpPr txBox="1"/>
          <p:nvPr/>
        </p:nvSpPr>
        <p:spPr>
          <a:xfrm>
            <a:off x="2836144" y="3856198"/>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15" name="TextBox 14">
            <a:extLst>
              <a:ext uri="{FF2B5EF4-FFF2-40B4-BE49-F238E27FC236}">
                <a16:creationId xmlns:a16="http://schemas.microsoft.com/office/drawing/2014/main" id="{3A245C75-D97E-485C-ACCC-49E16A6FC25F}"/>
              </a:ext>
            </a:extLst>
          </p:cNvPr>
          <p:cNvSpPr txBox="1"/>
          <p:nvPr/>
        </p:nvSpPr>
        <p:spPr>
          <a:xfrm>
            <a:off x="2978677" y="4412755"/>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16" name="TextBox 15">
            <a:extLst>
              <a:ext uri="{FF2B5EF4-FFF2-40B4-BE49-F238E27FC236}">
                <a16:creationId xmlns:a16="http://schemas.microsoft.com/office/drawing/2014/main" id="{73FABD25-EEB3-4E15-8311-CC12AA9FDE85}"/>
              </a:ext>
            </a:extLst>
          </p:cNvPr>
          <p:cNvSpPr txBox="1"/>
          <p:nvPr/>
        </p:nvSpPr>
        <p:spPr>
          <a:xfrm>
            <a:off x="2928612" y="4685163"/>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17" name="TextBox 16">
            <a:extLst>
              <a:ext uri="{FF2B5EF4-FFF2-40B4-BE49-F238E27FC236}">
                <a16:creationId xmlns:a16="http://schemas.microsoft.com/office/drawing/2014/main" id="{780931B4-1F03-443E-8CD2-72B65DDCC7D9}"/>
              </a:ext>
            </a:extLst>
          </p:cNvPr>
          <p:cNvSpPr txBox="1"/>
          <p:nvPr/>
        </p:nvSpPr>
        <p:spPr>
          <a:xfrm>
            <a:off x="9640543" y="2752141"/>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18" name="TextBox 17">
            <a:extLst>
              <a:ext uri="{FF2B5EF4-FFF2-40B4-BE49-F238E27FC236}">
                <a16:creationId xmlns:a16="http://schemas.microsoft.com/office/drawing/2014/main" id="{58F6EF0D-C5AF-49F2-8AAC-A0F36A616AE9}"/>
              </a:ext>
            </a:extLst>
          </p:cNvPr>
          <p:cNvSpPr txBox="1"/>
          <p:nvPr/>
        </p:nvSpPr>
        <p:spPr>
          <a:xfrm>
            <a:off x="8324121" y="3027870"/>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19" name="TextBox 18">
            <a:extLst>
              <a:ext uri="{FF2B5EF4-FFF2-40B4-BE49-F238E27FC236}">
                <a16:creationId xmlns:a16="http://schemas.microsoft.com/office/drawing/2014/main" id="{55B1829C-5A8E-4B08-9BCC-230532D243F0}"/>
              </a:ext>
            </a:extLst>
          </p:cNvPr>
          <p:cNvSpPr txBox="1"/>
          <p:nvPr/>
        </p:nvSpPr>
        <p:spPr>
          <a:xfrm>
            <a:off x="8802373" y="3569796"/>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20" name="TextBox 19">
            <a:extLst>
              <a:ext uri="{FF2B5EF4-FFF2-40B4-BE49-F238E27FC236}">
                <a16:creationId xmlns:a16="http://schemas.microsoft.com/office/drawing/2014/main" id="{CC9A3970-5198-4371-A829-271BEA2C6892}"/>
              </a:ext>
            </a:extLst>
          </p:cNvPr>
          <p:cNvSpPr txBox="1"/>
          <p:nvPr/>
        </p:nvSpPr>
        <p:spPr>
          <a:xfrm>
            <a:off x="8663671" y="4128826"/>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21" name="TextBox 20">
            <a:extLst>
              <a:ext uri="{FF2B5EF4-FFF2-40B4-BE49-F238E27FC236}">
                <a16:creationId xmlns:a16="http://schemas.microsoft.com/office/drawing/2014/main" id="{FDC8A8B7-02DF-4464-8C82-0A954F572C77}"/>
              </a:ext>
            </a:extLst>
          </p:cNvPr>
          <p:cNvSpPr txBox="1"/>
          <p:nvPr/>
        </p:nvSpPr>
        <p:spPr>
          <a:xfrm>
            <a:off x="7333362" y="4405410"/>
            <a:ext cx="53949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Tree>
    <p:extLst>
      <p:ext uri="{BB962C8B-B14F-4D97-AF65-F5344CB8AC3E}">
        <p14:creationId xmlns:p14="http://schemas.microsoft.com/office/powerpoint/2010/main" val="218024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AFAE20-5B02-45F2-B704-CCC92E2809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49229" y="193592"/>
            <a:ext cx="10515600" cy="1325563"/>
          </a:xfrm>
        </p:spPr>
        <p:txBody>
          <a:bodyPr/>
          <a:lstStyle/>
          <a:p>
            <a:r>
              <a:rPr lang="en-GB" b="1">
                <a:solidFill>
                  <a:schemeClr val="bg1"/>
                </a:solidFill>
              </a:rPr>
              <a:t>Ich oder du?</a:t>
            </a:r>
            <a:br>
              <a:rPr lang="en-GB" b="1">
                <a:solidFill>
                  <a:schemeClr val="bg1"/>
                </a:solidFill>
              </a:rPr>
            </a:br>
            <a:endParaRPr lang="en-GB"/>
          </a:p>
        </p:txBody>
      </p:sp>
      <p:sp>
        <p:nvSpPr>
          <p:cNvPr id="3" name="Rounded Rectangle 11">
            <a:extLst>
              <a:ext uri="{FF2B5EF4-FFF2-40B4-BE49-F238E27FC236}">
                <a16:creationId xmlns:a16="http://schemas.microsoft.com/office/drawing/2014/main" id="{CAE4B1AA-49BC-4E74-B26E-F3031C4EDE51}"/>
              </a:ext>
            </a:extLst>
          </p:cNvPr>
          <p:cNvSpPr/>
          <p:nvPr/>
        </p:nvSpPr>
        <p:spPr>
          <a:xfrm>
            <a:off x="11137391" y="213709"/>
            <a:ext cx="862549"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5" name="Title 3">
            <a:extLst>
              <a:ext uri="{FF2B5EF4-FFF2-40B4-BE49-F238E27FC236}">
                <a16:creationId xmlns:a16="http://schemas.microsoft.com/office/drawing/2014/main" id="{4FFAD605-FF06-4FE5-B61F-2ABF6550A013}"/>
              </a:ext>
            </a:extLst>
          </p:cNvPr>
          <p:cNvSpPr txBox="1">
            <a:spLocks/>
          </p:cNvSpPr>
          <p:nvPr/>
        </p:nvSpPr>
        <p:spPr>
          <a:xfrm>
            <a:off x="0" y="259315"/>
            <a:ext cx="570631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aphicFrame>
        <p:nvGraphicFramePr>
          <p:cNvPr id="6" name="Content Placeholder 4">
            <a:extLst>
              <a:ext uri="{FF2B5EF4-FFF2-40B4-BE49-F238E27FC236}">
                <a16:creationId xmlns:a16="http://schemas.microsoft.com/office/drawing/2014/main" id="{D9C0457E-05C2-417B-B616-8A7184B676B7}"/>
              </a:ext>
            </a:extLst>
          </p:cNvPr>
          <p:cNvGraphicFramePr>
            <a:graphicFrameLocks/>
          </p:cNvGraphicFramePr>
          <p:nvPr>
            <p:extLst>
              <p:ext uri="{D42A27DB-BD31-4B8C-83A1-F6EECF244321}">
                <p14:modId xmlns:p14="http://schemas.microsoft.com/office/powerpoint/2010/main" val="1900561065"/>
              </p:ext>
            </p:extLst>
          </p:nvPr>
        </p:nvGraphicFramePr>
        <p:xfrm>
          <a:off x="689809" y="1422389"/>
          <a:ext cx="10812381" cy="4630276"/>
        </p:xfrm>
        <a:graphic>
          <a:graphicData uri="http://schemas.openxmlformats.org/drawingml/2006/table">
            <a:tbl>
              <a:tblPr firstRow="1" bandRow="1">
                <a:tableStyleId>{5C22544A-7EE6-4342-B048-85BDC9FD1C3A}</a:tableStyleId>
              </a:tblPr>
              <a:tblGrid>
                <a:gridCol w="460881">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863823">
                  <a:extLst>
                    <a:ext uri="{9D8B030D-6E8A-4147-A177-3AD203B41FA5}">
                      <a16:colId xmlns:a16="http://schemas.microsoft.com/office/drawing/2014/main" val="2063340645"/>
                    </a:ext>
                  </a:extLst>
                </a:gridCol>
                <a:gridCol w="863823">
                  <a:extLst>
                    <a:ext uri="{9D8B030D-6E8A-4147-A177-3AD203B41FA5}">
                      <a16:colId xmlns:a16="http://schemas.microsoft.com/office/drawing/2014/main" val="1149418214"/>
                    </a:ext>
                  </a:extLst>
                </a:gridCol>
                <a:gridCol w="477672">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851176">
                  <a:extLst>
                    <a:ext uri="{9D8B030D-6E8A-4147-A177-3AD203B41FA5}">
                      <a16:colId xmlns:a16="http://schemas.microsoft.com/office/drawing/2014/main" val="3979149899"/>
                    </a:ext>
                  </a:extLst>
                </a:gridCol>
                <a:gridCol w="851176">
                  <a:extLst>
                    <a:ext uri="{9D8B030D-6E8A-4147-A177-3AD203B41FA5}">
                      <a16:colId xmlns:a16="http://schemas.microsoft.com/office/drawing/2014/main" val="4000977675"/>
                    </a:ext>
                  </a:extLst>
                </a:gridCol>
              </a:tblGrid>
              <a:tr h="788416">
                <a:tc gridSpan="8">
                  <a:txBody>
                    <a:bodyPr/>
                    <a:lstStyle/>
                    <a:p>
                      <a:r>
                        <a:rPr lang="en-GB" sz="2000" b="0" baseline="0" dirty="0">
                          <a:solidFill>
                            <a:schemeClr val="accent1">
                              <a:lumMod val="50000"/>
                            </a:schemeClr>
                          </a:solidFill>
                          <a:latin typeface="Century Gothic" panose="020B0502020202020204" pitchFamily="34" charset="0"/>
                        </a:rPr>
                        <a:t>Mia is reading out a list of what she and Wolfgang do each week.</a:t>
                      </a:r>
                    </a:p>
                    <a:p>
                      <a:endParaRPr lang="en-GB" sz="2000" b="0" baseline="0" dirty="0">
                        <a:solidFill>
                          <a:schemeClr val="accent1">
                            <a:lumMod val="50000"/>
                          </a:schemeClr>
                        </a:solidFill>
                        <a:latin typeface="Century Gothic" panose="020B0502020202020204" pitchFamily="34" charset="0"/>
                      </a:endParaRPr>
                    </a:p>
                    <a:p>
                      <a:r>
                        <a:rPr lang="en-GB" sz="2000" b="1" dirty="0">
                          <a:solidFill>
                            <a:schemeClr val="accent1">
                              <a:lumMod val="50000"/>
                            </a:schemeClr>
                          </a:solidFill>
                          <a:latin typeface="Century Gothic" panose="020B0502020202020204" pitchFamily="34" charset="0"/>
                        </a:rPr>
                        <a:t>Wer </a:t>
                      </a:r>
                      <a:r>
                        <a:rPr lang="en-GB" sz="2000" b="1" dirty="0" err="1">
                          <a:solidFill>
                            <a:schemeClr val="accent1">
                              <a:lumMod val="50000"/>
                            </a:schemeClr>
                          </a:solidFill>
                          <a:latin typeface="Century Gothic" panose="020B0502020202020204" pitchFamily="34" charset="0"/>
                        </a:rPr>
                        <a:t>macht</a:t>
                      </a:r>
                      <a:r>
                        <a:rPr lang="en-GB" sz="2000" b="1" dirty="0">
                          <a:solidFill>
                            <a:schemeClr val="accent1">
                              <a:lumMod val="50000"/>
                            </a:schemeClr>
                          </a:solidFill>
                          <a:latin typeface="Century Gothic" panose="020B0502020202020204" pitchFamily="34" charset="0"/>
                        </a:rPr>
                        <a:t> was? </a:t>
                      </a:r>
                      <a:r>
                        <a:rPr lang="en-GB" sz="2000" b="0" dirty="0" err="1">
                          <a:solidFill>
                            <a:schemeClr val="accent1">
                              <a:lumMod val="50000"/>
                            </a:schemeClr>
                          </a:solidFill>
                          <a:latin typeface="Century Gothic" panose="020B0502020202020204" pitchFamily="34" charset="0"/>
                        </a:rPr>
                        <a:t>Schreib</a:t>
                      </a:r>
                      <a:r>
                        <a:rPr lang="en-GB" sz="2000" b="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ich</a:t>
                      </a:r>
                      <a:r>
                        <a:rPr lang="en-GB" sz="2000" b="0" dirty="0">
                          <a:solidFill>
                            <a:schemeClr val="accent1">
                              <a:lumMod val="50000"/>
                            </a:schemeClr>
                          </a:solidFill>
                          <a:latin typeface="Century Gothic" panose="020B0502020202020204" pitchFamily="34" charset="0"/>
                        </a:rPr>
                        <a:t> (I) </a:t>
                      </a:r>
                      <a:r>
                        <a:rPr lang="en-GB" sz="2000" b="0" dirty="0" err="1">
                          <a:solidFill>
                            <a:schemeClr val="accent1">
                              <a:lumMod val="50000"/>
                            </a:schemeClr>
                          </a:solidFill>
                          <a:latin typeface="Century Gothic" panose="020B0502020202020204" pitchFamily="34" charset="0"/>
                        </a:rPr>
                        <a:t>oder</a:t>
                      </a:r>
                      <a:r>
                        <a:rPr lang="en-GB" sz="2000" b="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du</a:t>
                      </a:r>
                      <a:r>
                        <a:rPr lang="en-GB" sz="2000" b="0" dirty="0">
                          <a:solidFill>
                            <a:schemeClr val="accent1">
                              <a:lumMod val="50000"/>
                            </a:schemeClr>
                          </a:solidFill>
                          <a:latin typeface="Century Gothic" panose="020B0502020202020204" pitchFamily="34" charset="0"/>
                        </a:rPr>
                        <a:t> (you).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einmal</a:t>
                      </a:r>
                      <a:r>
                        <a:rPr lang="en-GB" sz="1800" b="0" dirty="0">
                          <a:solidFill>
                            <a:schemeClr val="accent1">
                              <a:lumMod val="50000"/>
                            </a:schemeClr>
                          </a:solidFill>
                          <a:latin typeface="Century Gothic" panose="020B0502020202020204" pitchFamily="34" charset="0"/>
                        </a:rPr>
                        <a:t> die </a:t>
                      </a:r>
                      <a:r>
                        <a:rPr lang="en-GB" sz="1800" b="0" dirty="0" err="1">
                          <a:solidFill>
                            <a:schemeClr val="accent1">
                              <a:lumMod val="50000"/>
                            </a:schemeClr>
                          </a:solidFill>
                          <a:latin typeface="Century Gothic" panose="020B0502020202020204" pitchFamily="34" charset="0"/>
                        </a:rPr>
                        <a:t>Woche</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tanzen</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gehen</a:t>
                      </a:r>
                      <a:r>
                        <a:rPr lang="en-GB" sz="1800" b="0" dirty="0">
                          <a:solidFill>
                            <a:schemeClr val="accent1">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manchmal</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Suppe</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kochen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1">
                              <a:lumMod val="50000"/>
                            </a:schemeClr>
                          </a:solidFill>
                          <a:latin typeface="Century Gothic" panose="020B0502020202020204" pitchFamily="34" charset="0"/>
                        </a:rPr>
                        <a:t>kaum</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Hausaufgaben</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machen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1">
                              <a:lumMod val="50000"/>
                            </a:schemeClr>
                          </a:solidFill>
                          <a:latin typeface="Century Gothic" panose="020B0502020202020204" pitchFamily="34" charset="0"/>
                        </a:rPr>
                        <a:t>jeden</a:t>
                      </a:r>
                      <a:r>
                        <a:rPr lang="en-GB" sz="1800" dirty="0">
                          <a:solidFill>
                            <a:schemeClr val="accent1">
                              <a:lumMod val="50000"/>
                            </a:schemeClr>
                          </a:solidFill>
                          <a:latin typeface="Century Gothic" panose="020B0502020202020204" pitchFamily="34" charset="0"/>
                        </a:rPr>
                        <a:t> Tag </a:t>
                      </a:r>
                      <a:r>
                        <a:rPr lang="en-GB" sz="1800" dirty="0" err="1">
                          <a:solidFill>
                            <a:schemeClr val="accent1">
                              <a:lumMod val="50000"/>
                            </a:schemeClr>
                          </a:solidFill>
                          <a:latin typeface="Century Gothic" panose="020B0502020202020204" pitchFamily="34" charset="0"/>
                        </a:rPr>
                        <a:t>eine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Liste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schreiben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sehr</a:t>
                      </a:r>
                      <a:r>
                        <a:rPr lang="en-GB" sz="1800" b="0" dirty="0">
                          <a:solidFill>
                            <a:schemeClr val="accent1">
                              <a:lumMod val="50000"/>
                            </a:schemeClr>
                          </a:solidFill>
                          <a:latin typeface="Century Gothic" panose="020B0502020202020204" pitchFamily="34" charset="0"/>
                        </a:rPr>
                        <a:t> oft Computer </a:t>
                      </a:r>
                      <a:r>
                        <a:rPr lang="en-GB" sz="1800" b="0" dirty="0" err="1">
                          <a:solidFill>
                            <a:schemeClr val="accent1">
                              <a:lumMod val="50000"/>
                            </a:schemeClr>
                          </a:solidFill>
                          <a:latin typeface="Century Gothic" panose="020B0502020202020204" pitchFamily="34" charset="0"/>
                        </a:rPr>
                        <a:t>spielen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1">
                              <a:lumMod val="50000"/>
                            </a:schemeClr>
                          </a:solidFill>
                          <a:latin typeface="Century Gothic" panose="020B0502020202020204" pitchFamily="34" charset="0"/>
                        </a:rPr>
                        <a:t>sehr</a:t>
                      </a:r>
                      <a:r>
                        <a:rPr lang="en-GB" sz="1800" dirty="0">
                          <a:solidFill>
                            <a:schemeClr val="accent1">
                              <a:lumMod val="50000"/>
                            </a:schemeClr>
                          </a:solidFill>
                          <a:latin typeface="Century Gothic" panose="020B0502020202020204" pitchFamily="34" charset="0"/>
                        </a:rPr>
                        <a:t> oft </a:t>
                      </a:r>
                      <a:r>
                        <a:rPr lang="en-GB" sz="1800" dirty="0" err="1">
                          <a:solidFill>
                            <a:schemeClr val="accent1">
                              <a:lumMod val="50000"/>
                            </a:schemeClr>
                          </a:solidFill>
                          <a:latin typeface="Century Gothic" panose="020B0502020202020204" pitchFamily="34" charset="0"/>
                        </a:rPr>
                        <a:t>mit</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Freunden</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reden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jeden</a:t>
                      </a:r>
                      <a:r>
                        <a:rPr lang="en-GB" sz="1800" b="0" dirty="0">
                          <a:solidFill>
                            <a:schemeClr val="accent1">
                              <a:lumMod val="50000"/>
                            </a:schemeClr>
                          </a:solidFill>
                          <a:latin typeface="Century Gothic" panose="020B0502020202020204" pitchFamily="34" charset="0"/>
                        </a:rPr>
                        <a:t> Tag in den Garten </a:t>
                      </a:r>
                      <a:r>
                        <a:rPr lang="en-GB" sz="1800" b="0" dirty="0" err="1">
                          <a:solidFill>
                            <a:schemeClr val="accent1">
                              <a:lumMod val="50000"/>
                            </a:schemeClr>
                          </a:solidFill>
                          <a:latin typeface="Century Gothic" panose="020B0502020202020204" pitchFamily="34" charset="0"/>
                        </a:rPr>
                        <a:t>gehen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1">
                              <a:lumMod val="50000"/>
                            </a:schemeClr>
                          </a:solidFill>
                          <a:latin typeface="Century Gothic" panose="020B0502020202020204" pitchFamily="34" charset="0"/>
                        </a:rPr>
                        <a:t>nie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tanzen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9741686"/>
                  </a:ext>
                </a:extLst>
              </a:tr>
            </a:tbl>
          </a:graphicData>
        </a:graphic>
      </p:graphicFrame>
      <p:pic>
        <p:nvPicPr>
          <p:cNvPr id="7" name="Picture 6">
            <a:extLst>
              <a:ext uri="{FF2B5EF4-FFF2-40B4-BE49-F238E27FC236}">
                <a16:creationId xmlns:a16="http://schemas.microsoft.com/office/drawing/2014/main" id="{D5C41295-E283-4207-981A-DC2FC87AAC8F}"/>
              </a:ext>
            </a:extLst>
          </p:cNvPr>
          <p:cNvPicPr>
            <a:picLocks noChangeAspect="1"/>
          </p:cNvPicPr>
          <p:nvPr/>
        </p:nvPicPr>
        <p:blipFill>
          <a:blip r:embed="rId4"/>
          <a:stretch>
            <a:fillRect/>
          </a:stretch>
        </p:blipFill>
        <p:spPr>
          <a:xfrm>
            <a:off x="5307029" y="2528456"/>
            <a:ext cx="510252" cy="490969"/>
          </a:xfrm>
          <a:prstGeom prst="rect">
            <a:avLst/>
          </a:prstGeom>
        </p:spPr>
      </p:pic>
      <p:pic>
        <p:nvPicPr>
          <p:cNvPr id="8" name="Picture 7">
            <a:extLst>
              <a:ext uri="{FF2B5EF4-FFF2-40B4-BE49-F238E27FC236}">
                <a16:creationId xmlns:a16="http://schemas.microsoft.com/office/drawing/2014/main" id="{8AC40A7A-03C3-463D-B33B-30EC4BE9970B}"/>
              </a:ext>
            </a:extLst>
          </p:cNvPr>
          <p:cNvPicPr>
            <a:picLocks noChangeAspect="1"/>
          </p:cNvPicPr>
          <p:nvPr/>
        </p:nvPicPr>
        <p:blipFill>
          <a:blip r:embed="rId4"/>
          <a:stretch>
            <a:fillRect/>
          </a:stretch>
        </p:blipFill>
        <p:spPr>
          <a:xfrm>
            <a:off x="10847815" y="2528455"/>
            <a:ext cx="510252" cy="490969"/>
          </a:xfrm>
          <a:prstGeom prst="rect">
            <a:avLst/>
          </a:prstGeom>
        </p:spPr>
      </p:pic>
      <p:pic>
        <p:nvPicPr>
          <p:cNvPr id="9" name="Picture 8">
            <a:extLst>
              <a:ext uri="{FF2B5EF4-FFF2-40B4-BE49-F238E27FC236}">
                <a16:creationId xmlns:a16="http://schemas.microsoft.com/office/drawing/2014/main" id="{0B78EC33-3B1E-4AE2-AF90-22FDD92309CD}"/>
              </a:ext>
            </a:extLst>
          </p:cNvPr>
          <p:cNvPicPr>
            <a:picLocks noChangeAspect="1"/>
          </p:cNvPicPr>
          <p:nvPr/>
        </p:nvPicPr>
        <p:blipFill>
          <a:blip r:embed="rId5"/>
          <a:stretch>
            <a:fillRect/>
          </a:stretch>
        </p:blipFill>
        <p:spPr>
          <a:xfrm>
            <a:off x="4424579" y="2528455"/>
            <a:ext cx="510253" cy="519973"/>
          </a:xfrm>
          <a:prstGeom prst="rect">
            <a:avLst/>
          </a:prstGeom>
        </p:spPr>
      </p:pic>
      <p:pic>
        <p:nvPicPr>
          <p:cNvPr id="10" name="Picture 9">
            <a:extLst>
              <a:ext uri="{FF2B5EF4-FFF2-40B4-BE49-F238E27FC236}">
                <a16:creationId xmlns:a16="http://schemas.microsoft.com/office/drawing/2014/main" id="{5FF76A94-08A5-4465-BE9E-E0CDF42EA8E8}"/>
              </a:ext>
            </a:extLst>
          </p:cNvPr>
          <p:cNvPicPr>
            <a:picLocks noChangeAspect="1"/>
          </p:cNvPicPr>
          <p:nvPr/>
        </p:nvPicPr>
        <p:blipFill>
          <a:blip r:embed="rId5"/>
          <a:stretch>
            <a:fillRect/>
          </a:stretch>
        </p:blipFill>
        <p:spPr>
          <a:xfrm>
            <a:off x="9965366" y="2499451"/>
            <a:ext cx="510253" cy="519973"/>
          </a:xfrm>
          <a:prstGeom prst="rect">
            <a:avLst/>
          </a:prstGeom>
        </p:spPr>
      </p:pic>
      <p:sp>
        <p:nvSpPr>
          <p:cNvPr id="11" name="TextBox 10">
            <a:extLst>
              <a:ext uri="{FF2B5EF4-FFF2-40B4-BE49-F238E27FC236}">
                <a16:creationId xmlns:a16="http://schemas.microsoft.com/office/drawing/2014/main" id="{34568A71-7E04-4AE6-BF41-6C1A3FDEF337}"/>
              </a:ext>
            </a:extLst>
          </p:cNvPr>
          <p:cNvSpPr txBox="1"/>
          <p:nvPr/>
        </p:nvSpPr>
        <p:spPr>
          <a:xfrm>
            <a:off x="4424579"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12" name="TextBox 11">
            <a:extLst>
              <a:ext uri="{FF2B5EF4-FFF2-40B4-BE49-F238E27FC236}">
                <a16:creationId xmlns:a16="http://schemas.microsoft.com/office/drawing/2014/main" id="{44CA55A4-F00E-4181-8AA0-821B6C2994D8}"/>
              </a:ext>
            </a:extLst>
          </p:cNvPr>
          <p:cNvSpPr txBox="1"/>
          <p:nvPr/>
        </p:nvSpPr>
        <p:spPr>
          <a:xfrm>
            <a:off x="9980752"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13" name="TextBox 12">
            <a:extLst>
              <a:ext uri="{FF2B5EF4-FFF2-40B4-BE49-F238E27FC236}">
                <a16:creationId xmlns:a16="http://schemas.microsoft.com/office/drawing/2014/main" id="{FC37F1AE-D5B9-45C0-9320-19E3AAC8E38C}"/>
              </a:ext>
            </a:extLst>
          </p:cNvPr>
          <p:cNvSpPr txBox="1"/>
          <p:nvPr/>
        </p:nvSpPr>
        <p:spPr>
          <a:xfrm>
            <a:off x="5344937"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14" name="TextBox 13">
            <a:extLst>
              <a:ext uri="{FF2B5EF4-FFF2-40B4-BE49-F238E27FC236}">
                <a16:creationId xmlns:a16="http://schemas.microsoft.com/office/drawing/2014/main" id="{043CDE89-F0D8-44DD-9607-E91F893103FE}"/>
              </a:ext>
            </a:extLst>
          </p:cNvPr>
          <p:cNvSpPr txBox="1"/>
          <p:nvPr/>
        </p:nvSpPr>
        <p:spPr>
          <a:xfrm>
            <a:off x="10836912"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15" name="TextBox 14">
            <a:hlinkClick r:id="" action="ppaction://noaction">
              <a:snd r:embed="rId6" name="Q-A.wav"/>
            </a:hlinkClick>
            <a:extLst>
              <a:ext uri="{FF2B5EF4-FFF2-40B4-BE49-F238E27FC236}">
                <a16:creationId xmlns:a16="http://schemas.microsoft.com/office/drawing/2014/main" id="{10DD42B0-3022-4DC6-A579-EEB98AA98498}"/>
              </a:ext>
            </a:extLst>
          </p:cNvPr>
          <p:cNvSpPr txBox="1"/>
          <p:nvPr/>
        </p:nvSpPr>
        <p:spPr>
          <a:xfrm>
            <a:off x="752353" y="3440989"/>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A</a:t>
            </a:r>
          </a:p>
        </p:txBody>
      </p:sp>
      <p:sp>
        <p:nvSpPr>
          <p:cNvPr id="16" name="TextBox 15">
            <a:hlinkClick r:id="" action="ppaction://noaction">
              <a:snd r:embed="rId7" name="Q-B.wav"/>
            </a:hlinkClick>
            <a:extLst>
              <a:ext uri="{FF2B5EF4-FFF2-40B4-BE49-F238E27FC236}">
                <a16:creationId xmlns:a16="http://schemas.microsoft.com/office/drawing/2014/main" id="{10DD42B0-3022-4DC6-A579-EEB98AA98498}"/>
              </a:ext>
            </a:extLst>
          </p:cNvPr>
          <p:cNvSpPr txBox="1"/>
          <p:nvPr/>
        </p:nvSpPr>
        <p:spPr>
          <a:xfrm>
            <a:off x="752353" y="414757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B</a:t>
            </a:r>
          </a:p>
        </p:txBody>
      </p:sp>
      <p:sp>
        <p:nvSpPr>
          <p:cNvPr id="17" name="TextBox 16">
            <a:hlinkClick r:id="" action="ppaction://noaction">
              <a:snd r:embed="rId8" name="Q-C.wav"/>
            </a:hlinkClick>
            <a:extLst>
              <a:ext uri="{FF2B5EF4-FFF2-40B4-BE49-F238E27FC236}">
                <a16:creationId xmlns:a16="http://schemas.microsoft.com/office/drawing/2014/main" id="{10DD42B0-3022-4DC6-A579-EEB98AA98498}"/>
              </a:ext>
            </a:extLst>
          </p:cNvPr>
          <p:cNvSpPr txBox="1"/>
          <p:nvPr/>
        </p:nvSpPr>
        <p:spPr>
          <a:xfrm>
            <a:off x="752353" y="4808606"/>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C</a:t>
            </a:r>
          </a:p>
        </p:txBody>
      </p:sp>
      <p:sp>
        <p:nvSpPr>
          <p:cNvPr id="18" name="TextBox 17">
            <a:hlinkClick r:id="" action="ppaction://noaction">
              <a:snd r:embed="rId9" name="Q-D.wav"/>
            </a:hlinkClick>
            <a:extLst>
              <a:ext uri="{FF2B5EF4-FFF2-40B4-BE49-F238E27FC236}">
                <a16:creationId xmlns:a16="http://schemas.microsoft.com/office/drawing/2014/main" id="{10DD42B0-3022-4DC6-A579-EEB98AA98498}"/>
              </a:ext>
            </a:extLst>
          </p:cNvPr>
          <p:cNvSpPr txBox="1"/>
          <p:nvPr/>
        </p:nvSpPr>
        <p:spPr>
          <a:xfrm>
            <a:off x="752352" y="546964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D</a:t>
            </a:r>
          </a:p>
        </p:txBody>
      </p:sp>
      <p:sp>
        <p:nvSpPr>
          <p:cNvPr id="19" name="TextBox 18">
            <a:hlinkClick r:id="" action="ppaction://noaction">
              <a:snd r:embed="rId10" name="Q-E.wav"/>
            </a:hlinkClick>
            <a:extLst>
              <a:ext uri="{FF2B5EF4-FFF2-40B4-BE49-F238E27FC236}">
                <a16:creationId xmlns:a16="http://schemas.microsoft.com/office/drawing/2014/main" id="{10DD42B0-3022-4DC6-A579-EEB98AA98498}"/>
              </a:ext>
            </a:extLst>
          </p:cNvPr>
          <p:cNvSpPr txBox="1"/>
          <p:nvPr/>
        </p:nvSpPr>
        <p:spPr>
          <a:xfrm>
            <a:off x="6060794" y="3440989"/>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E</a:t>
            </a:r>
          </a:p>
        </p:txBody>
      </p:sp>
      <p:sp>
        <p:nvSpPr>
          <p:cNvPr id="20" name="TextBox 19">
            <a:hlinkClick r:id="" action="ppaction://noaction">
              <a:snd r:embed="rId11" name="Q-F.wav"/>
            </a:hlinkClick>
            <a:extLst>
              <a:ext uri="{FF2B5EF4-FFF2-40B4-BE49-F238E27FC236}">
                <a16:creationId xmlns:a16="http://schemas.microsoft.com/office/drawing/2014/main" id="{10DD42B0-3022-4DC6-A579-EEB98AA98498}"/>
              </a:ext>
            </a:extLst>
          </p:cNvPr>
          <p:cNvSpPr txBox="1"/>
          <p:nvPr/>
        </p:nvSpPr>
        <p:spPr>
          <a:xfrm>
            <a:off x="6060793" y="4147570"/>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F</a:t>
            </a:r>
          </a:p>
        </p:txBody>
      </p:sp>
      <p:sp>
        <p:nvSpPr>
          <p:cNvPr id="21" name="TextBox 20">
            <a:hlinkClick r:id="" action="ppaction://noaction">
              <a:snd r:embed="rId12" name="Q-G.wav"/>
            </a:hlinkClick>
            <a:extLst>
              <a:ext uri="{FF2B5EF4-FFF2-40B4-BE49-F238E27FC236}">
                <a16:creationId xmlns:a16="http://schemas.microsoft.com/office/drawing/2014/main" id="{10DD42B0-3022-4DC6-A579-EEB98AA98498}"/>
              </a:ext>
            </a:extLst>
          </p:cNvPr>
          <p:cNvSpPr txBox="1"/>
          <p:nvPr/>
        </p:nvSpPr>
        <p:spPr>
          <a:xfrm>
            <a:off x="6060793" y="4808605"/>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G</a:t>
            </a:r>
          </a:p>
        </p:txBody>
      </p:sp>
      <p:sp>
        <p:nvSpPr>
          <p:cNvPr id="22" name="TextBox 21">
            <a:hlinkClick r:id="" action="ppaction://noaction">
              <a:snd r:embed="rId13" name="Q-H.wav"/>
            </a:hlinkClick>
            <a:extLst>
              <a:ext uri="{FF2B5EF4-FFF2-40B4-BE49-F238E27FC236}">
                <a16:creationId xmlns:a16="http://schemas.microsoft.com/office/drawing/2014/main" id="{10DD42B0-3022-4DC6-A579-EEB98AA98498}"/>
              </a:ext>
            </a:extLst>
          </p:cNvPr>
          <p:cNvSpPr txBox="1"/>
          <p:nvPr/>
        </p:nvSpPr>
        <p:spPr>
          <a:xfrm>
            <a:off x="6060793" y="5459589"/>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H</a:t>
            </a:r>
          </a:p>
        </p:txBody>
      </p:sp>
    </p:spTree>
    <p:extLst>
      <p:ext uri="{BB962C8B-B14F-4D97-AF65-F5344CB8AC3E}">
        <p14:creationId xmlns:p14="http://schemas.microsoft.com/office/powerpoint/2010/main" val="705450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AFAE20-5B02-45F2-B704-CCC92E2809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87137" y="213709"/>
            <a:ext cx="10515600" cy="1325563"/>
          </a:xfrm>
        </p:spPr>
        <p:txBody>
          <a:bodyPr/>
          <a:lstStyle/>
          <a:p>
            <a:r>
              <a:rPr lang="en-GB" b="1">
                <a:solidFill>
                  <a:schemeClr val="bg1"/>
                </a:solidFill>
              </a:rPr>
              <a:t>Ich oder du?</a:t>
            </a:r>
            <a:br>
              <a:rPr lang="en-GB" b="1">
                <a:solidFill>
                  <a:schemeClr val="bg1"/>
                </a:solidFill>
              </a:rPr>
            </a:br>
            <a:endParaRPr lang="en-GB"/>
          </a:p>
        </p:txBody>
      </p:sp>
      <p:sp>
        <p:nvSpPr>
          <p:cNvPr id="3" name="Rounded Rectangle 11">
            <a:extLst>
              <a:ext uri="{FF2B5EF4-FFF2-40B4-BE49-F238E27FC236}">
                <a16:creationId xmlns:a16="http://schemas.microsoft.com/office/drawing/2014/main" id="{CAE4B1AA-49BC-4E74-B26E-F3031C4EDE51}"/>
              </a:ext>
            </a:extLst>
          </p:cNvPr>
          <p:cNvSpPr/>
          <p:nvPr/>
        </p:nvSpPr>
        <p:spPr>
          <a:xfrm>
            <a:off x="11137391" y="213709"/>
            <a:ext cx="862549"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5" name="Title 3">
            <a:extLst>
              <a:ext uri="{FF2B5EF4-FFF2-40B4-BE49-F238E27FC236}">
                <a16:creationId xmlns:a16="http://schemas.microsoft.com/office/drawing/2014/main" id="{4FFAD605-FF06-4FE5-B61F-2ABF6550A013}"/>
              </a:ext>
            </a:extLst>
          </p:cNvPr>
          <p:cNvSpPr txBox="1">
            <a:spLocks/>
          </p:cNvSpPr>
          <p:nvPr/>
        </p:nvSpPr>
        <p:spPr>
          <a:xfrm>
            <a:off x="0" y="259315"/>
            <a:ext cx="5706319"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graphicFrame>
        <p:nvGraphicFramePr>
          <p:cNvPr id="6" name="Content Placeholder 4">
            <a:extLst>
              <a:ext uri="{FF2B5EF4-FFF2-40B4-BE49-F238E27FC236}">
                <a16:creationId xmlns:a16="http://schemas.microsoft.com/office/drawing/2014/main" id="{D9C0457E-05C2-417B-B616-8A7184B676B7}"/>
              </a:ext>
            </a:extLst>
          </p:cNvPr>
          <p:cNvGraphicFramePr>
            <a:graphicFrameLocks/>
          </p:cNvGraphicFramePr>
          <p:nvPr>
            <p:extLst>
              <p:ext uri="{D42A27DB-BD31-4B8C-83A1-F6EECF244321}">
                <p14:modId xmlns:p14="http://schemas.microsoft.com/office/powerpoint/2010/main" val="596358613"/>
              </p:ext>
            </p:extLst>
          </p:nvPr>
        </p:nvGraphicFramePr>
        <p:xfrm>
          <a:off x="689809" y="1422389"/>
          <a:ext cx="10812381" cy="4630276"/>
        </p:xfrm>
        <a:graphic>
          <a:graphicData uri="http://schemas.openxmlformats.org/drawingml/2006/table">
            <a:tbl>
              <a:tblPr firstRow="1" bandRow="1">
                <a:tableStyleId>{5C22544A-7EE6-4342-B048-85BDC9FD1C3A}</a:tableStyleId>
              </a:tblPr>
              <a:tblGrid>
                <a:gridCol w="460881">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863823">
                  <a:extLst>
                    <a:ext uri="{9D8B030D-6E8A-4147-A177-3AD203B41FA5}">
                      <a16:colId xmlns:a16="http://schemas.microsoft.com/office/drawing/2014/main" val="2063340645"/>
                    </a:ext>
                  </a:extLst>
                </a:gridCol>
                <a:gridCol w="863823">
                  <a:extLst>
                    <a:ext uri="{9D8B030D-6E8A-4147-A177-3AD203B41FA5}">
                      <a16:colId xmlns:a16="http://schemas.microsoft.com/office/drawing/2014/main" val="1149418214"/>
                    </a:ext>
                  </a:extLst>
                </a:gridCol>
                <a:gridCol w="477672">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851176">
                  <a:extLst>
                    <a:ext uri="{9D8B030D-6E8A-4147-A177-3AD203B41FA5}">
                      <a16:colId xmlns:a16="http://schemas.microsoft.com/office/drawing/2014/main" val="3979149899"/>
                    </a:ext>
                  </a:extLst>
                </a:gridCol>
                <a:gridCol w="851176">
                  <a:extLst>
                    <a:ext uri="{9D8B030D-6E8A-4147-A177-3AD203B41FA5}">
                      <a16:colId xmlns:a16="http://schemas.microsoft.com/office/drawing/2014/main" val="4000977675"/>
                    </a:ext>
                  </a:extLst>
                </a:gridCol>
              </a:tblGrid>
              <a:tr h="788416">
                <a:tc gridSpan="8">
                  <a:txBody>
                    <a:bodyPr/>
                    <a:lstStyle/>
                    <a:p>
                      <a:r>
                        <a:rPr lang="en-GB" sz="2000" b="0" baseline="0" dirty="0">
                          <a:solidFill>
                            <a:schemeClr val="accent1">
                              <a:lumMod val="50000"/>
                            </a:schemeClr>
                          </a:solidFill>
                          <a:latin typeface="Century Gothic" panose="020B0502020202020204" pitchFamily="34" charset="0"/>
                        </a:rPr>
                        <a:t>Mia is reading out a list of what she and Wolfgang do each week.</a:t>
                      </a:r>
                    </a:p>
                    <a:p>
                      <a:endParaRPr lang="en-GB" sz="2000" b="0" baseline="0" dirty="0">
                        <a:solidFill>
                          <a:schemeClr val="accent1">
                            <a:lumMod val="50000"/>
                          </a:schemeClr>
                        </a:solidFill>
                        <a:latin typeface="Century Gothic" panose="020B0502020202020204" pitchFamily="34" charset="0"/>
                      </a:endParaRPr>
                    </a:p>
                    <a:p>
                      <a:r>
                        <a:rPr lang="en-GB" sz="2000" b="1" dirty="0">
                          <a:solidFill>
                            <a:schemeClr val="accent1">
                              <a:lumMod val="50000"/>
                            </a:schemeClr>
                          </a:solidFill>
                          <a:latin typeface="Century Gothic" panose="020B0502020202020204" pitchFamily="34" charset="0"/>
                        </a:rPr>
                        <a:t>Wer </a:t>
                      </a:r>
                      <a:r>
                        <a:rPr lang="en-GB" sz="2000" b="1" dirty="0" err="1">
                          <a:solidFill>
                            <a:schemeClr val="accent1">
                              <a:lumMod val="50000"/>
                            </a:schemeClr>
                          </a:solidFill>
                          <a:latin typeface="Century Gothic" panose="020B0502020202020204" pitchFamily="34" charset="0"/>
                        </a:rPr>
                        <a:t>macht</a:t>
                      </a:r>
                      <a:r>
                        <a:rPr lang="en-GB" sz="2000" b="1" dirty="0">
                          <a:solidFill>
                            <a:schemeClr val="accent1">
                              <a:lumMod val="50000"/>
                            </a:schemeClr>
                          </a:solidFill>
                          <a:latin typeface="Century Gothic" panose="020B0502020202020204" pitchFamily="34" charset="0"/>
                        </a:rPr>
                        <a:t> was? </a:t>
                      </a:r>
                      <a:r>
                        <a:rPr lang="en-GB" sz="2000" b="0" dirty="0" err="1">
                          <a:solidFill>
                            <a:schemeClr val="accent1">
                              <a:lumMod val="50000"/>
                            </a:schemeClr>
                          </a:solidFill>
                          <a:latin typeface="Century Gothic" panose="020B0502020202020204" pitchFamily="34" charset="0"/>
                        </a:rPr>
                        <a:t>Schreib</a:t>
                      </a:r>
                      <a:r>
                        <a:rPr lang="en-GB" sz="2000" b="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ich</a:t>
                      </a:r>
                      <a:r>
                        <a:rPr lang="en-GB" sz="2000" b="0" dirty="0">
                          <a:solidFill>
                            <a:schemeClr val="accent1">
                              <a:lumMod val="50000"/>
                            </a:schemeClr>
                          </a:solidFill>
                          <a:latin typeface="Century Gothic" panose="020B0502020202020204" pitchFamily="34" charset="0"/>
                        </a:rPr>
                        <a:t> (I) </a:t>
                      </a:r>
                      <a:r>
                        <a:rPr lang="en-GB" sz="2000" b="0" dirty="0" err="1">
                          <a:solidFill>
                            <a:schemeClr val="accent1">
                              <a:lumMod val="50000"/>
                            </a:schemeClr>
                          </a:solidFill>
                          <a:latin typeface="Century Gothic" panose="020B0502020202020204" pitchFamily="34" charset="0"/>
                        </a:rPr>
                        <a:t>oder</a:t>
                      </a:r>
                      <a:r>
                        <a:rPr lang="en-GB" sz="2000" b="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du</a:t>
                      </a:r>
                      <a:r>
                        <a:rPr lang="en-GB" sz="2000" b="0" dirty="0">
                          <a:solidFill>
                            <a:schemeClr val="accent1">
                              <a:lumMod val="50000"/>
                            </a:schemeClr>
                          </a:solidFill>
                          <a:latin typeface="Century Gothic" panose="020B0502020202020204" pitchFamily="34" charset="0"/>
                        </a:rPr>
                        <a:t> (you).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einmal</a:t>
                      </a:r>
                      <a:r>
                        <a:rPr lang="en-GB" sz="1800" b="0" dirty="0">
                          <a:solidFill>
                            <a:schemeClr val="accent1">
                              <a:lumMod val="50000"/>
                            </a:schemeClr>
                          </a:solidFill>
                          <a:latin typeface="Century Gothic" panose="020B0502020202020204" pitchFamily="34" charset="0"/>
                        </a:rPr>
                        <a:t> die </a:t>
                      </a:r>
                      <a:r>
                        <a:rPr lang="en-GB" sz="1800" b="0" dirty="0" err="1">
                          <a:solidFill>
                            <a:schemeClr val="accent1">
                              <a:lumMod val="50000"/>
                            </a:schemeClr>
                          </a:solidFill>
                          <a:latin typeface="Century Gothic" panose="020B0502020202020204" pitchFamily="34" charset="0"/>
                        </a:rPr>
                        <a:t>Woche</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tanzen</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gehen</a:t>
                      </a:r>
                      <a:r>
                        <a:rPr lang="en-GB" sz="1800" b="0" dirty="0">
                          <a:solidFill>
                            <a:schemeClr val="accent1">
                              <a:lumMod val="50000"/>
                            </a:schemeClr>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manchmal</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Suppe</a:t>
                      </a:r>
                      <a:r>
                        <a:rPr lang="en-GB" sz="1800" b="0" dirty="0">
                          <a:solidFill>
                            <a:schemeClr val="accent1">
                              <a:lumMod val="50000"/>
                            </a:schemeClr>
                          </a:solidFill>
                          <a:latin typeface="Century Gothic" panose="020B0502020202020204" pitchFamily="34" charset="0"/>
                        </a:rPr>
                        <a:t> </a:t>
                      </a:r>
                      <a:r>
                        <a:rPr lang="en-GB" sz="1800" b="0" dirty="0" err="1">
                          <a:solidFill>
                            <a:schemeClr val="accent1">
                              <a:lumMod val="50000"/>
                            </a:schemeClr>
                          </a:solidFill>
                          <a:latin typeface="Century Gothic" panose="020B0502020202020204" pitchFamily="34" charset="0"/>
                        </a:rPr>
                        <a:t>kochen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1">
                              <a:lumMod val="50000"/>
                            </a:schemeClr>
                          </a:solidFill>
                          <a:latin typeface="Century Gothic" panose="020B0502020202020204" pitchFamily="34" charset="0"/>
                        </a:rPr>
                        <a:t>kaum</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Hausaufgaben</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machen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solidFill>
                            <a:schemeClr val="accent1">
                              <a:lumMod val="50000"/>
                            </a:schemeClr>
                          </a:solidFill>
                          <a:latin typeface="Century Gothic" panose="020B0502020202020204" pitchFamily="34" charset="0"/>
                        </a:rPr>
                        <a:t>jeden</a:t>
                      </a:r>
                      <a:r>
                        <a:rPr lang="en-GB" sz="1800" dirty="0">
                          <a:solidFill>
                            <a:schemeClr val="accent1">
                              <a:lumMod val="50000"/>
                            </a:schemeClr>
                          </a:solidFill>
                          <a:latin typeface="Century Gothic" panose="020B0502020202020204" pitchFamily="34" charset="0"/>
                        </a:rPr>
                        <a:t> Tag </a:t>
                      </a:r>
                      <a:r>
                        <a:rPr lang="en-GB" sz="1800" dirty="0" err="1">
                          <a:solidFill>
                            <a:schemeClr val="accent1">
                              <a:lumMod val="50000"/>
                            </a:schemeClr>
                          </a:solidFill>
                          <a:latin typeface="Century Gothic" panose="020B0502020202020204" pitchFamily="34" charset="0"/>
                        </a:rPr>
                        <a:t>eine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Liste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schreiben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sehr</a:t>
                      </a:r>
                      <a:r>
                        <a:rPr lang="en-GB" sz="1800" b="0" dirty="0">
                          <a:solidFill>
                            <a:schemeClr val="accent1">
                              <a:lumMod val="50000"/>
                            </a:schemeClr>
                          </a:solidFill>
                          <a:latin typeface="Century Gothic" panose="020B0502020202020204" pitchFamily="34" charset="0"/>
                        </a:rPr>
                        <a:t> oft Computer </a:t>
                      </a:r>
                      <a:r>
                        <a:rPr lang="en-GB" sz="1800" b="0" dirty="0" err="1">
                          <a:solidFill>
                            <a:schemeClr val="accent1">
                              <a:lumMod val="50000"/>
                            </a:schemeClr>
                          </a:solidFill>
                          <a:latin typeface="Century Gothic" panose="020B0502020202020204" pitchFamily="34" charset="0"/>
                        </a:rPr>
                        <a:t>spielen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1">
                              <a:lumMod val="50000"/>
                            </a:schemeClr>
                          </a:solidFill>
                          <a:latin typeface="Century Gothic" panose="020B0502020202020204" pitchFamily="34" charset="0"/>
                        </a:rPr>
                        <a:t>sehr</a:t>
                      </a:r>
                      <a:r>
                        <a:rPr lang="en-GB" sz="1800" dirty="0">
                          <a:solidFill>
                            <a:schemeClr val="accent1">
                              <a:lumMod val="50000"/>
                            </a:schemeClr>
                          </a:solidFill>
                          <a:latin typeface="Century Gothic" panose="020B0502020202020204" pitchFamily="34" charset="0"/>
                        </a:rPr>
                        <a:t> oft </a:t>
                      </a:r>
                      <a:r>
                        <a:rPr lang="en-GB" sz="1800" dirty="0" err="1">
                          <a:solidFill>
                            <a:schemeClr val="accent1">
                              <a:lumMod val="50000"/>
                            </a:schemeClr>
                          </a:solidFill>
                          <a:latin typeface="Century Gothic" panose="020B0502020202020204" pitchFamily="34" charset="0"/>
                        </a:rPr>
                        <a:t>mit</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Freunden</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reden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669889">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b="0" dirty="0" err="1">
                          <a:solidFill>
                            <a:schemeClr val="accent1">
                              <a:lumMod val="50000"/>
                            </a:schemeClr>
                          </a:solidFill>
                          <a:latin typeface="Century Gothic" panose="020B0502020202020204" pitchFamily="34" charset="0"/>
                        </a:rPr>
                        <a:t>jeden</a:t>
                      </a:r>
                      <a:r>
                        <a:rPr lang="en-GB" sz="1800" b="0" dirty="0">
                          <a:solidFill>
                            <a:schemeClr val="accent1">
                              <a:lumMod val="50000"/>
                            </a:schemeClr>
                          </a:solidFill>
                          <a:latin typeface="Century Gothic" panose="020B0502020202020204" pitchFamily="34" charset="0"/>
                        </a:rPr>
                        <a:t> Tag in den Garten </a:t>
                      </a:r>
                      <a:r>
                        <a:rPr lang="en-GB" sz="1800" b="0" dirty="0" err="1">
                          <a:solidFill>
                            <a:schemeClr val="accent1">
                              <a:lumMod val="50000"/>
                            </a:schemeClr>
                          </a:solidFill>
                          <a:latin typeface="Century Gothic" panose="020B0502020202020204" pitchFamily="34" charset="0"/>
                        </a:rPr>
                        <a:t>gehen</a:t>
                      </a:r>
                      <a:endParaRPr lang="en-GB" sz="1800" b="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800" b="1"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err="1">
                          <a:solidFill>
                            <a:schemeClr val="accent1">
                              <a:lumMod val="50000"/>
                            </a:schemeClr>
                          </a:solidFill>
                          <a:latin typeface="Century Gothic" panose="020B0502020202020204" pitchFamily="34" charset="0"/>
                        </a:rPr>
                        <a:t>nie</a:t>
                      </a:r>
                      <a:r>
                        <a:rPr lang="en-GB" sz="1800" dirty="0">
                          <a:solidFill>
                            <a:schemeClr val="accent1">
                              <a:lumMod val="50000"/>
                            </a:schemeClr>
                          </a:solidFill>
                          <a:latin typeface="Century Gothic" panose="020B0502020202020204" pitchFamily="34" charset="0"/>
                        </a:rPr>
                        <a:t> </a:t>
                      </a:r>
                      <a:r>
                        <a:rPr lang="en-GB" sz="1800" dirty="0" err="1">
                          <a:solidFill>
                            <a:schemeClr val="accent1">
                              <a:lumMod val="50000"/>
                            </a:schemeClr>
                          </a:solidFill>
                          <a:latin typeface="Century Gothic" panose="020B0502020202020204" pitchFamily="34" charset="0"/>
                        </a:rPr>
                        <a:t>tanzen</a:t>
                      </a:r>
                      <a:endParaRPr lang="en-GB" sz="18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9741686"/>
                  </a:ext>
                </a:extLst>
              </a:tr>
            </a:tbl>
          </a:graphicData>
        </a:graphic>
      </p:graphicFrame>
      <p:pic>
        <p:nvPicPr>
          <p:cNvPr id="7" name="Picture 6">
            <a:extLst>
              <a:ext uri="{FF2B5EF4-FFF2-40B4-BE49-F238E27FC236}">
                <a16:creationId xmlns:a16="http://schemas.microsoft.com/office/drawing/2014/main" id="{4FF2B09D-8976-4173-9AA0-795111A44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837" y="3509660"/>
            <a:ext cx="372635" cy="388161"/>
          </a:xfrm>
          <a:prstGeom prst="rect">
            <a:avLst/>
          </a:prstGeom>
        </p:spPr>
      </p:pic>
      <p:pic>
        <p:nvPicPr>
          <p:cNvPr id="8" name="Picture 7">
            <a:extLst>
              <a:ext uri="{FF2B5EF4-FFF2-40B4-BE49-F238E27FC236}">
                <a16:creationId xmlns:a16="http://schemas.microsoft.com/office/drawing/2014/main" id="{D5C41295-E283-4207-981A-DC2FC87AAC8F}"/>
              </a:ext>
            </a:extLst>
          </p:cNvPr>
          <p:cNvPicPr>
            <a:picLocks noChangeAspect="1"/>
          </p:cNvPicPr>
          <p:nvPr/>
        </p:nvPicPr>
        <p:blipFill>
          <a:blip r:embed="rId5"/>
          <a:stretch>
            <a:fillRect/>
          </a:stretch>
        </p:blipFill>
        <p:spPr>
          <a:xfrm>
            <a:off x="5307029" y="2528456"/>
            <a:ext cx="510252" cy="490969"/>
          </a:xfrm>
          <a:prstGeom prst="rect">
            <a:avLst/>
          </a:prstGeom>
        </p:spPr>
      </p:pic>
      <p:pic>
        <p:nvPicPr>
          <p:cNvPr id="9" name="Picture 8">
            <a:extLst>
              <a:ext uri="{FF2B5EF4-FFF2-40B4-BE49-F238E27FC236}">
                <a16:creationId xmlns:a16="http://schemas.microsoft.com/office/drawing/2014/main" id="{8AC40A7A-03C3-463D-B33B-30EC4BE9970B}"/>
              </a:ext>
            </a:extLst>
          </p:cNvPr>
          <p:cNvPicPr>
            <a:picLocks noChangeAspect="1"/>
          </p:cNvPicPr>
          <p:nvPr/>
        </p:nvPicPr>
        <p:blipFill>
          <a:blip r:embed="rId5"/>
          <a:stretch>
            <a:fillRect/>
          </a:stretch>
        </p:blipFill>
        <p:spPr>
          <a:xfrm>
            <a:off x="10847815" y="2528455"/>
            <a:ext cx="510252" cy="490969"/>
          </a:xfrm>
          <a:prstGeom prst="rect">
            <a:avLst/>
          </a:prstGeom>
        </p:spPr>
      </p:pic>
      <p:pic>
        <p:nvPicPr>
          <p:cNvPr id="10" name="Picture 9">
            <a:extLst>
              <a:ext uri="{FF2B5EF4-FFF2-40B4-BE49-F238E27FC236}">
                <a16:creationId xmlns:a16="http://schemas.microsoft.com/office/drawing/2014/main" id="{0B78EC33-3B1E-4AE2-AF90-22FDD92309CD}"/>
              </a:ext>
            </a:extLst>
          </p:cNvPr>
          <p:cNvPicPr>
            <a:picLocks noChangeAspect="1"/>
          </p:cNvPicPr>
          <p:nvPr/>
        </p:nvPicPr>
        <p:blipFill>
          <a:blip r:embed="rId6"/>
          <a:stretch>
            <a:fillRect/>
          </a:stretch>
        </p:blipFill>
        <p:spPr>
          <a:xfrm>
            <a:off x="4424579" y="2528455"/>
            <a:ext cx="510253" cy="519973"/>
          </a:xfrm>
          <a:prstGeom prst="rect">
            <a:avLst/>
          </a:prstGeom>
        </p:spPr>
      </p:pic>
      <p:pic>
        <p:nvPicPr>
          <p:cNvPr id="11" name="Picture 10">
            <a:extLst>
              <a:ext uri="{FF2B5EF4-FFF2-40B4-BE49-F238E27FC236}">
                <a16:creationId xmlns:a16="http://schemas.microsoft.com/office/drawing/2014/main" id="{5FF76A94-08A5-4465-BE9E-E0CDF42EA8E8}"/>
              </a:ext>
            </a:extLst>
          </p:cNvPr>
          <p:cNvPicPr>
            <a:picLocks noChangeAspect="1"/>
          </p:cNvPicPr>
          <p:nvPr/>
        </p:nvPicPr>
        <p:blipFill>
          <a:blip r:embed="rId6"/>
          <a:stretch>
            <a:fillRect/>
          </a:stretch>
        </p:blipFill>
        <p:spPr>
          <a:xfrm>
            <a:off x="9965366" y="2499451"/>
            <a:ext cx="510253" cy="519973"/>
          </a:xfrm>
          <a:prstGeom prst="rect">
            <a:avLst/>
          </a:prstGeom>
        </p:spPr>
      </p:pic>
      <p:sp>
        <p:nvSpPr>
          <p:cNvPr id="12" name="TextBox 11">
            <a:extLst>
              <a:ext uri="{FF2B5EF4-FFF2-40B4-BE49-F238E27FC236}">
                <a16:creationId xmlns:a16="http://schemas.microsoft.com/office/drawing/2014/main" id="{34568A71-7E04-4AE6-BF41-6C1A3FDEF337}"/>
              </a:ext>
            </a:extLst>
          </p:cNvPr>
          <p:cNvSpPr txBox="1"/>
          <p:nvPr/>
        </p:nvSpPr>
        <p:spPr>
          <a:xfrm>
            <a:off x="4424579"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13" name="TextBox 12">
            <a:extLst>
              <a:ext uri="{FF2B5EF4-FFF2-40B4-BE49-F238E27FC236}">
                <a16:creationId xmlns:a16="http://schemas.microsoft.com/office/drawing/2014/main" id="{44CA55A4-F00E-4181-8AA0-821B6C2994D8}"/>
              </a:ext>
            </a:extLst>
          </p:cNvPr>
          <p:cNvSpPr txBox="1"/>
          <p:nvPr/>
        </p:nvSpPr>
        <p:spPr>
          <a:xfrm>
            <a:off x="9980752"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ich</a:t>
            </a:r>
          </a:p>
        </p:txBody>
      </p:sp>
      <p:sp>
        <p:nvSpPr>
          <p:cNvPr id="14" name="TextBox 13">
            <a:extLst>
              <a:ext uri="{FF2B5EF4-FFF2-40B4-BE49-F238E27FC236}">
                <a16:creationId xmlns:a16="http://schemas.microsoft.com/office/drawing/2014/main" id="{FC37F1AE-D5B9-45C0-9320-19E3AAC8E38C}"/>
              </a:ext>
            </a:extLst>
          </p:cNvPr>
          <p:cNvSpPr txBox="1"/>
          <p:nvPr/>
        </p:nvSpPr>
        <p:spPr>
          <a:xfrm>
            <a:off x="5344937"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sp>
        <p:nvSpPr>
          <p:cNvPr id="15" name="TextBox 14">
            <a:extLst>
              <a:ext uri="{FF2B5EF4-FFF2-40B4-BE49-F238E27FC236}">
                <a16:creationId xmlns:a16="http://schemas.microsoft.com/office/drawing/2014/main" id="{043CDE89-F0D8-44DD-9607-E91F893103FE}"/>
              </a:ext>
            </a:extLst>
          </p:cNvPr>
          <p:cNvSpPr txBox="1"/>
          <p:nvPr/>
        </p:nvSpPr>
        <p:spPr>
          <a:xfrm>
            <a:off x="10836912" y="3019424"/>
            <a:ext cx="600957" cy="369332"/>
          </a:xfrm>
          <a:prstGeom prst="rect">
            <a:avLst/>
          </a:prstGeom>
          <a:noFill/>
        </p:spPr>
        <p:txBody>
          <a:bodyPr wrap="square" rtlCol="0">
            <a:spAutoFit/>
          </a:bodyPr>
          <a:lstStyle/>
          <a:p>
            <a:r>
              <a:rPr lang="en-GB" b="1" dirty="0">
                <a:solidFill>
                  <a:schemeClr val="accent1">
                    <a:lumMod val="50000"/>
                  </a:schemeClr>
                </a:solidFill>
                <a:latin typeface="Century Gothic" panose="020B0502020202020204" pitchFamily="34" charset="0"/>
              </a:rPr>
              <a:t>du</a:t>
            </a:r>
          </a:p>
        </p:txBody>
      </p:sp>
      <p:pic>
        <p:nvPicPr>
          <p:cNvPr id="16" name="Picture 15">
            <a:extLst>
              <a:ext uri="{FF2B5EF4-FFF2-40B4-BE49-F238E27FC236}">
                <a16:creationId xmlns:a16="http://schemas.microsoft.com/office/drawing/2014/main" id="{FAA6C18E-5841-4E15-BD97-10DD3478F7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1933" y="4157299"/>
            <a:ext cx="372635" cy="388161"/>
          </a:xfrm>
          <a:prstGeom prst="rect">
            <a:avLst/>
          </a:prstGeom>
        </p:spPr>
      </p:pic>
      <p:pic>
        <p:nvPicPr>
          <p:cNvPr id="17" name="Picture 16">
            <a:extLst>
              <a:ext uri="{FF2B5EF4-FFF2-40B4-BE49-F238E27FC236}">
                <a16:creationId xmlns:a16="http://schemas.microsoft.com/office/drawing/2014/main" id="{49473051-62D3-4B19-A6B1-E596E8B2DE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7682" y="4870478"/>
            <a:ext cx="372635" cy="388161"/>
          </a:xfrm>
          <a:prstGeom prst="rect">
            <a:avLst/>
          </a:prstGeom>
        </p:spPr>
      </p:pic>
      <p:pic>
        <p:nvPicPr>
          <p:cNvPr id="18" name="Picture 17">
            <a:extLst>
              <a:ext uri="{FF2B5EF4-FFF2-40B4-BE49-F238E27FC236}">
                <a16:creationId xmlns:a16="http://schemas.microsoft.com/office/drawing/2014/main" id="{41EA9BAF-494B-424E-A7D6-EB9787D1EA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3387" y="5539043"/>
            <a:ext cx="372635" cy="388161"/>
          </a:xfrm>
          <a:prstGeom prst="rect">
            <a:avLst/>
          </a:prstGeom>
        </p:spPr>
      </p:pic>
      <p:pic>
        <p:nvPicPr>
          <p:cNvPr id="19" name="Picture 18">
            <a:extLst>
              <a:ext uri="{FF2B5EF4-FFF2-40B4-BE49-F238E27FC236}">
                <a16:creationId xmlns:a16="http://schemas.microsoft.com/office/drawing/2014/main" id="{78522981-C644-4E3B-8F43-48518ECD1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1072" y="3507796"/>
            <a:ext cx="372635" cy="388161"/>
          </a:xfrm>
          <a:prstGeom prst="rect">
            <a:avLst/>
          </a:prstGeom>
        </p:spPr>
      </p:pic>
      <p:pic>
        <p:nvPicPr>
          <p:cNvPr id="20" name="Picture 19">
            <a:extLst>
              <a:ext uri="{FF2B5EF4-FFF2-40B4-BE49-F238E27FC236}">
                <a16:creationId xmlns:a16="http://schemas.microsoft.com/office/drawing/2014/main" id="{E5ABDFA9-D6B9-45C8-8F31-C66B29386F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4173" y="4228298"/>
            <a:ext cx="372635" cy="388161"/>
          </a:xfrm>
          <a:prstGeom prst="rect">
            <a:avLst/>
          </a:prstGeom>
        </p:spPr>
      </p:pic>
      <p:pic>
        <p:nvPicPr>
          <p:cNvPr id="21" name="Picture 20">
            <a:extLst>
              <a:ext uri="{FF2B5EF4-FFF2-40B4-BE49-F238E27FC236}">
                <a16:creationId xmlns:a16="http://schemas.microsoft.com/office/drawing/2014/main" id="{2E06634B-7D05-4B43-8F33-50BC73A77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347" y="4854639"/>
            <a:ext cx="372635" cy="388161"/>
          </a:xfrm>
          <a:prstGeom prst="rect">
            <a:avLst/>
          </a:prstGeom>
        </p:spPr>
      </p:pic>
      <p:pic>
        <p:nvPicPr>
          <p:cNvPr id="22" name="Picture 21">
            <a:extLst>
              <a:ext uri="{FF2B5EF4-FFF2-40B4-BE49-F238E27FC236}">
                <a16:creationId xmlns:a16="http://schemas.microsoft.com/office/drawing/2014/main" id="{D246AF79-11BD-47D2-A705-8CA9D75F7A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4174" y="5504154"/>
            <a:ext cx="372635" cy="388161"/>
          </a:xfrm>
          <a:prstGeom prst="rect">
            <a:avLst/>
          </a:prstGeom>
        </p:spPr>
      </p:pic>
      <p:sp>
        <p:nvSpPr>
          <p:cNvPr id="23" name="TextBox 22">
            <a:hlinkClick r:id="" action="ppaction://noaction">
              <a:snd r:embed="rId7" name="A-A.wav"/>
            </a:hlinkClick>
            <a:extLst>
              <a:ext uri="{FF2B5EF4-FFF2-40B4-BE49-F238E27FC236}">
                <a16:creationId xmlns:a16="http://schemas.microsoft.com/office/drawing/2014/main" id="{10DD42B0-3022-4DC6-A579-EEB98AA98498}"/>
              </a:ext>
            </a:extLst>
          </p:cNvPr>
          <p:cNvSpPr txBox="1"/>
          <p:nvPr/>
        </p:nvSpPr>
        <p:spPr>
          <a:xfrm>
            <a:off x="752353" y="3440989"/>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A</a:t>
            </a:r>
          </a:p>
        </p:txBody>
      </p:sp>
      <p:sp>
        <p:nvSpPr>
          <p:cNvPr id="24" name="TextBox 23">
            <a:hlinkClick r:id="" action="ppaction://noaction">
              <a:snd r:embed="rId8" name="A-B.wav"/>
            </a:hlinkClick>
            <a:extLst>
              <a:ext uri="{FF2B5EF4-FFF2-40B4-BE49-F238E27FC236}">
                <a16:creationId xmlns:a16="http://schemas.microsoft.com/office/drawing/2014/main" id="{10DD42B0-3022-4DC6-A579-EEB98AA98498}"/>
              </a:ext>
            </a:extLst>
          </p:cNvPr>
          <p:cNvSpPr txBox="1"/>
          <p:nvPr/>
        </p:nvSpPr>
        <p:spPr>
          <a:xfrm>
            <a:off x="752353" y="414757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B</a:t>
            </a:r>
          </a:p>
        </p:txBody>
      </p:sp>
      <p:sp>
        <p:nvSpPr>
          <p:cNvPr id="25" name="TextBox 24">
            <a:hlinkClick r:id="" action="ppaction://noaction">
              <a:snd r:embed="rId9" name="A-C.wav"/>
            </a:hlinkClick>
            <a:extLst>
              <a:ext uri="{FF2B5EF4-FFF2-40B4-BE49-F238E27FC236}">
                <a16:creationId xmlns:a16="http://schemas.microsoft.com/office/drawing/2014/main" id="{10DD42B0-3022-4DC6-A579-EEB98AA98498}"/>
              </a:ext>
            </a:extLst>
          </p:cNvPr>
          <p:cNvSpPr txBox="1"/>
          <p:nvPr/>
        </p:nvSpPr>
        <p:spPr>
          <a:xfrm>
            <a:off x="752353" y="4808606"/>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C</a:t>
            </a:r>
          </a:p>
        </p:txBody>
      </p:sp>
      <p:sp>
        <p:nvSpPr>
          <p:cNvPr id="26" name="TextBox 25">
            <a:hlinkClick r:id="" action="ppaction://noaction">
              <a:snd r:embed="rId10" name="A-D.wav"/>
            </a:hlinkClick>
            <a:extLst>
              <a:ext uri="{FF2B5EF4-FFF2-40B4-BE49-F238E27FC236}">
                <a16:creationId xmlns:a16="http://schemas.microsoft.com/office/drawing/2014/main" id="{10DD42B0-3022-4DC6-A579-EEB98AA98498}"/>
              </a:ext>
            </a:extLst>
          </p:cNvPr>
          <p:cNvSpPr txBox="1"/>
          <p:nvPr/>
        </p:nvSpPr>
        <p:spPr>
          <a:xfrm>
            <a:off x="752352" y="546964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D</a:t>
            </a:r>
          </a:p>
        </p:txBody>
      </p:sp>
      <p:sp>
        <p:nvSpPr>
          <p:cNvPr id="27" name="TextBox 26">
            <a:hlinkClick r:id="" action="ppaction://noaction">
              <a:snd r:embed="rId11" name="A-E.wav"/>
            </a:hlinkClick>
            <a:extLst>
              <a:ext uri="{FF2B5EF4-FFF2-40B4-BE49-F238E27FC236}">
                <a16:creationId xmlns:a16="http://schemas.microsoft.com/office/drawing/2014/main" id="{10DD42B0-3022-4DC6-A579-EEB98AA98498}"/>
              </a:ext>
            </a:extLst>
          </p:cNvPr>
          <p:cNvSpPr txBox="1"/>
          <p:nvPr/>
        </p:nvSpPr>
        <p:spPr>
          <a:xfrm>
            <a:off x="6060794" y="3440989"/>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E</a:t>
            </a:r>
          </a:p>
        </p:txBody>
      </p:sp>
      <p:sp>
        <p:nvSpPr>
          <p:cNvPr id="28" name="TextBox 27">
            <a:hlinkClick r:id="" action="ppaction://noaction">
              <a:snd r:embed="rId12" name="A-F.wav"/>
            </a:hlinkClick>
            <a:extLst>
              <a:ext uri="{FF2B5EF4-FFF2-40B4-BE49-F238E27FC236}">
                <a16:creationId xmlns:a16="http://schemas.microsoft.com/office/drawing/2014/main" id="{10DD42B0-3022-4DC6-A579-EEB98AA98498}"/>
              </a:ext>
            </a:extLst>
          </p:cNvPr>
          <p:cNvSpPr txBox="1"/>
          <p:nvPr/>
        </p:nvSpPr>
        <p:spPr>
          <a:xfrm>
            <a:off x="6060793" y="4147570"/>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F</a:t>
            </a:r>
          </a:p>
        </p:txBody>
      </p:sp>
      <p:sp>
        <p:nvSpPr>
          <p:cNvPr id="29" name="TextBox 28">
            <a:hlinkClick r:id="" action="ppaction://noaction">
              <a:snd r:embed="rId13" name="A-G.wav"/>
            </a:hlinkClick>
            <a:extLst>
              <a:ext uri="{FF2B5EF4-FFF2-40B4-BE49-F238E27FC236}">
                <a16:creationId xmlns:a16="http://schemas.microsoft.com/office/drawing/2014/main" id="{10DD42B0-3022-4DC6-A579-EEB98AA98498}"/>
              </a:ext>
            </a:extLst>
          </p:cNvPr>
          <p:cNvSpPr txBox="1"/>
          <p:nvPr/>
        </p:nvSpPr>
        <p:spPr>
          <a:xfrm>
            <a:off x="6060793" y="4808605"/>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G</a:t>
            </a:r>
          </a:p>
        </p:txBody>
      </p:sp>
      <p:sp>
        <p:nvSpPr>
          <p:cNvPr id="30" name="TextBox 29">
            <a:hlinkClick r:id="" action="ppaction://noaction">
              <a:snd r:embed="rId14" name="A-H.wav"/>
            </a:hlinkClick>
            <a:extLst>
              <a:ext uri="{FF2B5EF4-FFF2-40B4-BE49-F238E27FC236}">
                <a16:creationId xmlns:a16="http://schemas.microsoft.com/office/drawing/2014/main" id="{10DD42B0-3022-4DC6-A579-EEB98AA98498}"/>
              </a:ext>
            </a:extLst>
          </p:cNvPr>
          <p:cNvSpPr txBox="1"/>
          <p:nvPr/>
        </p:nvSpPr>
        <p:spPr>
          <a:xfrm>
            <a:off x="6060793" y="5469641"/>
            <a:ext cx="323971"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pPr algn="ctr"/>
            <a:r>
              <a:rPr lang="en-US" sz="2400" b="1" dirty="0">
                <a:solidFill>
                  <a:srgbClr val="115076"/>
                </a:solidFill>
                <a:latin typeface="Century Gothic" panose="020B0502020202020204" pitchFamily="34" charset="0"/>
              </a:rPr>
              <a:t>H</a:t>
            </a:r>
          </a:p>
        </p:txBody>
      </p:sp>
    </p:spTree>
    <p:extLst>
      <p:ext uri="{BB962C8B-B14F-4D97-AF65-F5344CB8AC3E}">
        <p14:creationId xmlns:p14="http://schemas.microsoft.com/office/powerpoint/2010/main" val="27750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87313" y="206378"/>
            <a:ext cx="10515600" cy="1325563"/>
          </a:xfrm>
        </p:spPr>
        <p:txBody>
          <a:bodyPr/>
          <a:lstStyle/>
          <a:p>
            <a:r>
              <a:rPr lang="en-GB" b="1">
                <a:solidFill>
                  <a:schemeClr val="bg1"/>
                </a:solidFill>
              </a:rPr>
              <a:t>Vokabeln</a:t>
            </a:r>
            <a:br>
              <a:rPr lang="en-GB" b="1">
                <a:solidFill>
                  <a:schemeClr val="bg1"/>
                </a:solidFill>
              </a:rPr>
            </a:br>
            <a:endParaRPr lang="en-GB"/>
          </a:p>
        </p:txBody>
      </p:sp>
      <p:pic>
        <p:nvPicPr>
          <p:cNvPr id="3" name="Picture 2">
            <a:extLst>
              <a:ext uri="{FF2B5EF4-FFF2-40B4-BE49-F238E27FC236}">
                <a16:creationId xmlns:a16="http://schemas.microsoft.com/office/drawing/2014/main" id="{DEBF5879-BB44-4166-8C3A-5097D34E0D84}"/>
              </a:ext>
            </a:extLst>
          </p:cNvPr>
          <p:cNvPicPr>
            <a:picLocks noChangeAspect="1"/>
          </p:cNvPicPr>
          <p:nvPr/>
        </p:nvPicPr>
        <p:blipFill>
          <a:blip r:embed="rId4"/>
          <a:stretch>
            <a:fillRect/>
          </a:stretch>
        </p:blipFill>
        <p:spPr>
          <a:xfrm>
            <a:off x="3050897" y="1679972"/>
            <a:ext cx="6090206" cy="3845718"/>
          </a:xfrm>
          <a:prstGeom prst="rect">
            <a:avLst/>
          </a:prstGeom>
        </p:spPr>
      </p:pic>
      <p:sp>
        <p:nvSpPr>
          <p:cNvPr id="4" name="Rounded Rectangle 11">
            <a:extLst>
              <a:ext uri="{FF2B5EF4-FFF2-40B4-BE49-F238E27FC236}">
                <a16:creationId xmlns:a16="http://schemas.microsoft.com/office/drawing/2014/main" id="{F244358A-BC0D-444B-AA4D-A899992D3B7E}"/>
              </a:ext>
            </a:extLst>
          </p:cNvPr>
          <p:cNvSpPr/>
          <p:nvPr/>
        </p:nvSpPr>
        <p:spPr>
          <a:xfrm>
            <a:off x="9972675" y="213709"/>
            <a:ext cx="202726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err="1">
                <a:solidFill>
                  <a:prstClr val="white"/>
                </a:solidFill>
                <a:latin typeface="Century Gothic" panose="020B0502020202020204" pitchFamily="34" charset="0"/>
              </a:rPr>
              <a:t>hören</a:t>
            </a:r>
            <a:r>
              <a:rPr lang="en-GB" b="1">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a:t>
            </a:r>
          </a:p>
        </p:txBody>
      </p:sp>
      <p:sp>
        <p:nvSpPr>
          <p:cNvPr id="6"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cxnSp>
        <p:nvCxnSpPr>
          <p:cNvPr id="7" name="Straight Connector 6">
            <a:extLst>
              <a:ext uri="{FF2B5EF4-FFF2-40B4-BE49-F238E27FC236}">
                <a16:creationId xmlns:a16="http://schemas.microsoft.com/office/drawing/2014/main" id="{DE2A676B-CBD5-45DD-8491-1FDF565E8BA2}"/>
              </a:ext>
            </a:extLst>
          </p:cNvPr>
          <p:cNvCxnSpPr/>
          <p:nvPr/>
        </p:nvCxnSpPr>
        <p:spPr>
          <a:xfrm flipH="1">
            <a:off x="3403600" y="2476500"/>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F1259A-28C3-4F51-92F9-94872352F045}"/>
              </a:ext>
            </a:extLst>
          </p:cNvPr>
          <p:cNvCxnSpPr/>
          <p:nvPr/>
        </p:nvCxnSpPr>
        <p:spPr>
          <a:xfrm flipH="1">
            <a:off x="3403600" y="3960018"/>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17178-8556-48D5-AAE9-176367D28C6C}"/>
              </a:ext>
            </a:extLst>
          </p:cNvPr>
          <p:cNvCxnSpPr/>
          <p:nvPr/>
        </p:nvCxnSpPr>
        <p:spPr>
          <a:xfrm flipH="1">
            <a:off x="7286627" y="3960018"/>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BE5D9A-E9FE-4E41-B539-912E05F72BF5}"/>
              </a:ext>
            </a:extLst>
          </p:cNvPr>
          <p:cNvCxnSpPr/>
          <p:nvPr/>
        </p:nvCxnSpPr>
        <p:spPr>
          <a:xfrm flipH="1">
            <a:off x="7286627" y="2476499"/>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30F72D-7DD9-4EA1-B821-51272E2E6869}"/>
              </a:ext>
            </a:extLst>
          </p:cNvPr>
          <p:cNvCxnSpPr/>
          <p:nvPr/>
        </p:nvCxnSpPr>
        <p:spPr>
          <a:xfrm flipH="1">
            <a:off x="5345113" y="2476499"/>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1D5E13-E8C6-4746-8BDC-C071BC8EC5F3}"/>
              </a:ext>
            </a:extLst>
          </p:cNvPr>
          <p:cNvCxnSpPr/>
          <p:nvPr/>
        </p:nvCxnSpPr>
        <p:spPr>
          <a:xfrm flipH="1">
            <a:off x="5477909" y="3960018"/>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076005" y="4067175"/>
            <a:ext cx="1350633" cy="1376362"/>
          </a:xfrm>
          <a:prstGeom prst="rect">
            <a:avLst/>
          </a:prstGeom>
        </p:spPr>
      </p:pic>
      <p:pic>
        <p:nvPicPr>
          <p:cNvPr id="14" name="Picture 13">
            <a:extLst>
              <a:ext uri="{FF2B5EF4-FFF2-40B4-BE49-F238E27FC236}">
                <a16:creationId xmlns:a16="http://schemas.microsoft.com/office/drawing/2014/main" id="{438E7C80-D267-4A86-AF3C-B8EB77633156}"/>
              </a:ext>
            </a:extLst>
          </p:cNvPr>
          <p:cNvPicPr>
            <a:picLocks noChangeAspect="1"/>
          </p:cNvPicPr>
          <p:nvPr/>
        </p:nvPicPr>
        <p:blipFill>
          <a:blip r:embed="rId6"/>
          <a:stretch>
            <a:fillRect/>
          </a:stretch>
        </p:blipFill>
        <p:spPr>
          <a:xfrm>
            <a:off x="866775" y="4057355"/>
            <a:ext cx="1440625" cy="1386182"/>
          </a:xfrm>
          <a:prstGeom prst="rect">
            <a:avLst/>
          </a:prstGeom>
        </p:spPr>
      </p:pic>
      <p:sp>
        <p:nvSpPr>
          <p:cNvPr id="15" name="Speech Bubble: Oval 14">
            <a:extLst>
              <a:ext uri="{FF2B5EF4-FFF2-40B4-BE49-F238E27FC236}">
                <a16:creationId xmlns:a16="http://schemas.microsoft.com/office/drawing/2014/main" id="{CD0348C8-DE6A-43DC-8866-60EF24C8874F}"/>
              </a:ext>
            </a:extLst>
          </p:cNvPr>
          <p:cNvSpPr/>
          <p:nvPr/>
        </p:nvSpPr>
        <p:spPr>
          <a:xfrm>
            <a:off x="620299" y="2000545"/>
            <a:ext cx="1933575" cy="1304925"/>
          </a:xfrm>
          <a:prstGeom prst="wedgeEllipseCallout">
            <a:avLst>
              <a:gd name="adj1" fmla="val -5069"/>
              <a:gd name="adj2" fmla="val 77098"/>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accent1">
                    <a:lumMod val="50000"/>
                  </a:schemeClr>
                </a:solidFill>
                <a:latin typeface="Century Gothic" panose="020B0502020202020204" pitchFamily="34" charset="0"/>
              </a:rPr>
              <a:t>Ich</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gewinne</a:t>
            </a:r>
            <a:r>
              <a:rPr lang="en-GB" dirty="0">
                <a:solidFill>
                  <a:schemeClr val="accent1">
                    <a:lumMod val="50000"/>
                  </a:schemeClr>
                </a:solidFill>
                <a:latin typeface="Century Gothic" panose="020B0502020202020204" pitchFamily="34" charset="0"/>
              </a:rPr>
              <a:t>!</a:t>
            </a:r>
          </a:p>
        </p:txBody>
      </p:sp>
      <p:sp>
        <p:nvSpPr>
          <p:cNvPr id="16" name="Speech Bubble: Oval 15">
            <a:extLst>
              <a:ext uri="{FF2B5EF4-FFF2-40B4-BE49-F238E27FC236}">
                <a16:creationId xmlns:a16="http://schemas.microsoft.com/office/drawing/2014/main" id="{7A58146C-87AB-4A1E-80B4-B87977212688}"/>
              </a:ext>
            </a:extLst>
          </p:cNvPr>
          <p:cNvSpPr/>
          <p:nvPr/>
        </p:nvSpPr>
        <p:spPr>
          <a:xfrm>
            <a:off x="9972675" y="2000545"/>
            <a:ext cx="1933575" cy="1304925"/>
          </a:xfrm>
          <a:prstGeom prst="wedgeEllipseCallout">
            <a:avLst>
              <a:gd name="adj1" fmla="val -5069"/>
              <a:gd name="adj2" fmla="val 77098"/>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accent1">
                    <a:lumMod val="50000"/>
                  </a:schemeClr>
                </a:solidFill>
                <a:latin typeface="Century Gothic" panose="020B0502020202020204" pitchFamily="34" charset="0"/>
              </a:rPr>
              <a:t>Ich</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gewinne</a:t>
            </a:r>
            <a:r>
              <a:rPr lang="en-GB" dirty="0">
                <a:solidFill>
                  <a:schemeClr val="accent1">
                    <a:lumMod val="50000"/>
                  </a:schemeClr>
                </a:solidFill>
                <a:latin typeface="Century Gothic" panose="020B0502020202020204" pitchFamily="34" charset="0"/>
              </a:rPr>
              <a:t>!</a:t>
            </a:r>
          </a:p>
        </p:txBody>
      </p:sp>
    </p:spTree>
    <p:extLst>
      <p:ext uri="{BB962C8B-B14F-4D97-AF65-F5344CB8AC3E}">
        <p14:creationId xmlns:p14="http://schemas.microsoft.com/office/powerpoint/2010/main" val="8344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sp>
        <p:nvSpPr>
          <p:cNvPr id="3" name="Rectangle 2"/>
          <p:cNvSpPr/>
          <p:nvPr/>
        </p:nvSpPr>
        <p:spPr>
          <a:xfrm>
            <a:off x="4883168" y="4309927"/>
            <a:ext cx="242566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3851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87313" y="198817"/>
            <a:ext cx="10515600" cy="1325563"/>
          </a:xfrm>
        </p:spPr>
        <p:txBody>
          <a:bodyPr/>
          <a:lstStyle/>
          <a:p>
            <a:r>
              <a:rPr lang="en-GB" b="1">
                <a:solidFill>
                  <a:schemeClr val="bg1"/>
                </a:solidFill>
              </a:rPr>
              <a:t>Vokabeln</a:t>
            </a:r>
            <a:br>
              <a:rPr lang="en-GB" b="1">
                <a:solidFill>
                  <a:schemeClr val="bg1"/>
                </a:solidFill>
              </a:rPr>
            </a:br>
            <a:endParaRPr lang="en-GB"/>
          </a:p>
        </p:txBody>
      </p:sp>
      <p:sp>
        <p:nvSpPr>
          <p:cNvPr id="3" name="Rounded Rectangle 11">
            <a:extLst>
              <a:ext uri="{FF2B5EF4-FFF2-40B4-BE49-F238E27FC236}">
                <a16:creationId xmlns:a16="http://schemas.microsoft.com/office/drawing/2014/main" id="{F244358A-BC0D-444B-AA4D-A899992D3B7E}"/>
              </a:ext>
            </a:extLst>
          </p:cNvPr>
          <p:cNvSpPr/>
          <p:nvPr/>
        </p:nvSpPr>
        <p:spPr>
          <a:xfrm>
            <a:off x="9972675" y="213709"/>
            <a:ext cx="202726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err="1">
                <a:solidFill>
                  <a:prstClr val="white"/>
                </a:solidFill>
                <a:latin typeface="Century Gothic" panose="020B0502020202020204" pitchFamily="34" charset="0"/>
              </a:rPr>
              <a:t>hören</a:t>
            </a:r>
            <a:r>
              <a:rPr lang="en-GB" b="1">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a:t>
            </a:r>
          </a:p>
        </p:txBody>
      </p:sp>
      <p:sp>
        <p:nvSpPr>
          <p:cNvPr id="5"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6" name="Picture 5">
            <a:extLst>
              <a:ext uri="{FF2B5EF4-FFF2-40B4-BE49-F238E27FC236}">
                <a16:creationId xmlns:a16="http://schemas.microsoft.com/office/drawing/2014/main" id="{3798A628-4A6C-478F-AF34-98B96CEC26D1}"/>
              </a:ext>
            </a:extLst>
          </p:cNvPr>
          <p:cNvPicPr>
            <a:picLocks noChangeAspect="1"/>
          </p:cNvPicPr>
          <p:nvPr/>
        </p:nvPicPr>
        <p:blipFill>
          <a:blip r:embed="rId4"/>
          <a:stretch>
            <a:fillRect/>
          </a:stretch>
        </p:blipFill>
        <p:spPr>
          <a:xfrm>
            <a:off x="3096655" y="1762125"/>
            <a:ext cx="5998690" cy="3681412"/>
          </a:xfrm>
          <a:prstGeom prst="rect">
            <a:avLst/>
          </a:prstGeom>
        </p:spPr>
      </p:pic>
      <p:cxnSp>
        <p:nvCxnSpPr>
          <p:cNvPr id="7" name="Straight Connector 6">
            <a:extLst>
              <a:ext uri="{FF2B5EF4-FFF2-40B4-BE49-F238E27FC236}">
                <a16:creationId xmlns:a16="http://schemas.microsoft.com/office/drawing/2014/main" id="{DE2A676B-CBD5-45DD-8491-1FDF565E8BA2}"/>
              </a:ext>
            </a:extLst>
          </p:cNvPr>
          <p:cNvCxnSpPr/>
          <p:nvPr/>
        </p:nvCxnSpPr>
        <p:spPr>
          <a:xfrm flipH="1">
            <a:off x="3403600" y="2476500"/>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F1259A-28C3-4F51-92F9-94872352F045}"/>
              </a:ext>
            </a:extLst>
          </p:cNvPr>
          <p:cNvCxnSpPr/>
          <p:nvPr/>
        </p:nvCxnSpPr>
        <p:spPr>
          <a:xfrm flipH="1">
            <a:off x="3403600" y="3960018"/>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17178-8556-48D5-AAE9-176367D28C6C}"/>
              </a:ext>
            </a:extLst>
          </p:cNvPr>
          <p:cNvCxnSpPr/>
          <p:nvPr/>
        </p:nvCxnSpPr>
        <p:spPr>
          <a:xfrm flipH="1">
            <a:off x="7286627" y="3960018"/>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BE5D9A-E9FE-4E41-B539-912E05F72BF5}"/>
              </a:ext>
            </a:extLst>
          </p:cNvPr>
          <p:cNvCxnSpPr/>
          <p:nvPr/>
        </p:nvCxnSpPr>
        <p:spPr>
          <a:xfrm flipH="1">
            <a:off x="7286627" y="2476499"/>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30F72D-7DD9-4EA1-B821-51272E2E6869}"/>
              </a:ext>
            </a:extLst>
          </p:cNvPr>
          <p:cNvCxnSpPr/>
          <p:nvPr/>
        </p:nvCxnSpPr>
        <p:spPr>
          <a:xfrm flipH="1">
            <a:off x="5345113" y="2476499"/>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1D5E13-E8C6-4746-8BDC-C071BC8EC5F3}"/>
              </a:ext>
            </a:extLst>
          </p:cNvPr>
          <p:cNvCxnSpPr/>
          <p:nvPr/>
        </p:nvCxnSpPr>
        <p:spPr>
          <a:xfrm flipH="1">
            <a:off x="5477909" y="3960018"/>
            <a:ext cx="1501775" cy="122872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076005" y="4067175"/>
            <a:ext cx="1350633" cy="1376362"/>
          </a:xfrm>
          <a:prstGeom prst="rect">
            <a:avLst/>
          </a:prstGeom>
        </p:spPr>
      </p:pic>
      <p:pic>
        <p:nvPicPr>
          <p:cNvPr id="14" name="Picture 13">
            <a:extLst>
              <a:ext uri="{FF2B5EF4-FFF2-40B4-BE49-F238E27FC236}">
                <a16:creationId xmlns:a16="http://schemas.microsoft.com/office/drawing/2014/main" id="{438E7C80-D267-4A86-AF3C-B8EB77633156}"/>
              </a:ext>
            </a:extLst>
          </p:cNvPr>
          <p:cNvPicPr>
            <a:picLocks noChangeAspect="1"/>
          </p:cNvPicPr>
          <p:nvPr/>
        </p:nvPicPr>
        <p:blipFill>
          <a:blip r:embed="rId6"/>
          <a:stretch>
            <a:fillRect/>
          </a:stretch>
        </p:blipFill>
        <p:spPr>
          <a:xfrm>
            <a:off x="866775" y="4057355"/>
            <a:ext cx="1440625" cy="1386182"/>
          </a:xfrm>
          <a:prstGeom prst="rect">
            <a:avLst/>
          </a:prstGeom>
        </p:spPr>
      </p:pic>
      <p:sp>
        <p:nvSpPr>
          <p:cNvPr id="15" name="Speech Bubble: Oval 14">
            <a:extLst>
              <a:ext uri="{FF2B5EF4-FFF2-40B4-BE49-F238E27FC236}">
                <a16:creationId xmlns:a16="http://schemas.microsoft.com/office/drawing/2014/main" id="{CD0348C8-DE6A-43DC-8866-60EF24C8874F}"/>
              </a:ext>
            </a:extLst>
          </p:cNvPr>
          <p:cNvSpPr/>
          <p:nvPr/>
        </p:nvSpPr>
        <p:spPr>
          <a:xfrm>
            <a:off x="620299" y="2000545"/>
            <a:ext cx="1933575" cy="1304925"/>
          </a:xfrm>
          <a:prstGeom prst="wedgeEllipseCallout">
            <a:avLst>
              <a:gd name="adj1" fmla="val -5069"/>
              <a:gd name="adj2" fmla="val 77098"/>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accent1">
                    <a:lumMod val="50000"/>
                  </a:schemeClr>
                </a:solidFill>
                <a:latin typeface="Century Gothic" panose="020B0502020202020204" pitchFamily="34" charset="0"/>
              </a:rPr>
              <a:t>Ich</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gewinne</a:t>
            </a:r>
            <a:r>
              <a:rPr lang="en-GB" dirty="0">
                <a:solidFill>
                  <a:schemeClr val="accent1">
                    <a:lumMod val="50000"/>
                  </a:schemeClr>
                </a:solidFill>
                <a:latin typeface="Century Gothic" panose="020B0502020202020204" pitchFamily="34" charset="0"/>
              </a:rPr>
              <a:t>!</a:t>
            </a:r>
          </a:p>
        </p:txBody>
      </p:sp>
      <p:sp>
        <p:nvSpPr>
          <p:cNvPr id="16" name="Speech Bubble: Oval 15">
            <a:extLst>
              <a:ext uri="{FF2B5EF4-FFF2-40B4-BE49-F238E27FC236}">
                <a16:creationId xmlns:a16="http://schemas.microsoft.com/office/drawing/2014/main" id="{7A58146C-87AB-4A1E-80B4-B87977212688}"/>
              </a:ext>
            </a:extLst>
          </p:cNvPr>
          <p:cNvSpPr/>
          <p:nvPr/>
        </p:nvSpPr>
        <p:spPr>
          <a:xfrm>
            <a:off x="9972675" y="2000545"/>
            <a:ext cx="1933575" cy="1304925"/>
          </a:xfrm>
          <a:prstGeom prst="wedgeEllipseCallout">
            <a:avLst>
              <a:gd name="adj1" fmla="val -5069"/>
              <a:gd name="adj2" fmla="val 77098"/>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accent1">
                    <a:lumMod val="50000"/>
                  </a:schemeClr>
                </a:solidFill>
                <a:latin typeface="Century Gothic" panose="020B0502020202020204" pitchFamily="34" charset="0"/>
              </a:rPr>
              <a:t>Ich</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gewinne</a:t>
            </a:r>
            <a:r>
              <a:rPr lang="en-GB" dirty="0">
                <a:solidFill>
                  <a:schemeClr val="accent1">
                    <a:lumMod val="50000"/>
                  </a:schemeClr>
                </a:solidFill>
                <a:latin typeface="Century Gothic" panose="020B0502020202020204" pitchFamily="34" charset="0"/>
              </a:rPr>
              <a:t>!</a:t>
            </a:r>
          </a:p>
        </p:txBody>
      </p:sp>
    </p:spTree>
    <p:extLst>
      <p:ext uri="{BB962C8B-B14F-4D97-AF65-F5344CB8AC3E}">
        <p14:creationId xmlns:p14="http://schemas.microsoft.com/office/powerpoint/2010/main" val="393691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9161" y="212990"/>
            <a:ext cx="10515600" cy="1325563"/>
          </a:xfrm>
        </p:spPr>
        <p:txBody>
          <a:bodyPr/>
          <a:lstStyle/>
          <a:p>
            <a:r>
              <a:rPr lang="en-GB" b="1">
                <a:solidFill>
                  <a:schemeClr val="bg1"/>
                </a:solidFill>
              </a:rPr>
              <a:t>Du bist dran!</a:t>
            </a:r>
            <a:br>
              <a:rPr lang="en-GB" b="1">
                <a:solidFill>
                  <a:schemeClr val="bg1"/>
                </a:solidFill>
              </a:rPr>
            </a:br>
            <a:endParaRPr lang="en-GB"/>
          </a:p>
        </p:txBody>
      </p:sp>
      <p:pic>
        <p:nvPicPr>
          <p:cNvPr id="12" name="Picture 11">
            <a:extLst>
              <a:ext uri="{FF2B5EF4-FFF2-40B4-BE49-F238E27FC236}">
                <a16:creationId xmlns:a16="http://schemas.microsoft.com/office/drawing/2014/main" id="{BD966337-F4D1-452C-808D-9BD4F3CDA4FA}"/>
              </a:ext>
            </a:extLst>
          </p:cNvPr>
          <p:cNvPicPr>
            <a:picLocks noChangeAspect="1"/>
          </p:cNvPicPr>
          <p:nvPr/>
        </p:nvPicPr>
        <p:blipFill>
          <a:blip r:embed="rId4"/>
          <a:stretch>
            <a:fillRect/>
          </a:stretch>
        </p:blipFill>
        <p:spPr>
          <a:xfrm>
            <a:off x="3096140" y="2026525"/>
            <a:ext cx="5999720" cy="3681412"/>
          </a:xfrm>
          <a:prstGeom prst="rect">
            <a:avLst/>
          </a:prstGeom>
        </p:spPr>
      </p:pic>
      <p:sp>
        <p:nvSpPr>
          <p:cNvPr id="13" name="Rounded Rectangle 11">
            <a:extLst>
              <a:ext uri="{FF2B5EF4-FFF2-40B4-BE49-F238E27FC236}">
                <a16:creationId xmlns:a16="http://schemas.microsoft.com/office/drawing/2014/main" id="{F244358A-BC0D-444B-AA4D-A899992D3B7E}"/>
              </a:ext>
            </a:extLst>
          </p:cNvPr>
          <p:cNvSpPr/>
          <p:nvPr/>
        </p:nvSpPr>
        <p:spPr>
          <a:xfrm>
            <a:off x="9095345" y="213709"/>
            <a:ext cx="29045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a:solidFill>
                  <a:prstClr val="white"/>
                </a:solidFill>
                <a:latin typeface="Century Gothic" panose="020B0502020202020204" pitchFamily="34" charset="0"/>
              </a:rPr>
              <a:t>sprechen / </a:t>
            </a:r>
            <a:r>
              <a:rPr lang="en-GB" b="1" dirty="0" err="1">
                <a:solidFill>
                  <a:prstClr val="white"/>
                </a:solidFill>
                <a:latin typeface="Century Gothic" panose="020B0502020202020204" pitchFamily="34" charset="0"/>
              </a:rPr>
              <a:t>schreiben</a:t>
            </a:r>
            <a:r>
              <a:rPr lang="en-GB" b="1" dirty="0">
                <a:solidFill>
                  <a:prstClr val="white"/>
                </a:solidFill>
                <a:latin typeface="Century Gothic" panose="020B0502020202020204" pitchFamily="34" charset="0"/>
              </a:rPr>
              <a:t> </a:t>
            </a:r>
          </a:p>
        </p:txBody>
      </p:sp>
      <p:sp>
        <p:nvSpPr>
          <p:cNvPr id="15"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16" name="Picture 15">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076520" y="4331575"/>
            <a:ext cx="1350633" cy="1376362"/>
          </a:xfrm>
          <a:prstGeom prst="rect">
            <a:avLst/>
          </a:prstGeom>
        </p:spPr>
      </p:pic>
      <p:pic>
        <p:nvPicPr>
          <p:cNvPr id="17" name="Picture 16">
            <a:extLst>
              <a:ext uri="{FF2B5EF4-FFF2-40B4-BE49-F238E27FC236}">
                <a16:creationId xmlns:a16="http://schemas.microsoft.com/office/drawing/2014/main" id="{438E7C80-D267-4A86-AF3C-B8EB77633156}"/>
              </a:ext>
            </a:extLst>
          </p:cNvPr>
          <p:cNvPicPr>
            <a:picLocks noChangeAspect="1"/>
          </p:cNvPicPr>
          <p:nvPr/>
        </p:nvPicPr>
        <p:blipFill>
          <a:blip r:embed="rId6"/>
          <a:stretch>
            <a:fillRect/>
          </a:stretch>
        </p:blipFill>
        <p:spPr>
          <a:xfrm>
            <a:off x="867290" y="4321755"/>
            <a:ext cx="1440625" cy="1386182"/>
          </a:xfrm>
          <a:prstGeom prst="rect">
            <a:avLst/>
          </a:prstGeom>
        </p:spPr>
      </p:pic>
      <p:sp>
        <p:nvSpPr>
          <p:cNvPr id="18" name="Speech Bubble: Oval 14">
            <a:extLst>
              <a:ext uri="{FF2B5EF4-FFF2-40B4-BE49-F238E27FC236}">
                <a16:creationId xmlns:a16="http://schemas.microsoft.com/office/drawing/2014/main" id="{CD0348C8-DE6A-43DC-8866-60EF24C8874F}"/>
              </a:ext>
            </a:extLst>
          </p:cNvPr>
          <p:cNvSpPr/>
          <p:nvPr/>
        </p:nvSpPr>
        <p:spPr>
          <a:xfrm>
            <a:off x="620814" y="2264945"/>
            <a:ext cx="1933575" cy="1304925"/>
          </a:xfrm>
          <a:prstGeom prst="wedgeEllipseCallout">
            <a:avLst>
              <a:gd name="adj1" fmla="val -5069"/>
              <a:gd name="adj2" fmla="val 77098"/>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accent1">
                    <a:lumMod val="50000"/>
                  </a:schemeClr>
                </a:solidFill>
                <a:latin typeface="Century Gothic" panose="020B0502020202020204" pitchFamily="34" charset="0"/>
              </a:rPr>
              <a:t>Ich</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gewinne</a:t>
            </a:r>
            <a:r>
              <a:rPr lang="en-GB" dirty="0">
                <a:solidFill>
                  <a:schemeClr val="accent1">
                    <a:lumMod val="50000"/>
                  </a:schemeClr>
                </a:solidFill>
                <a:latin typeface="Century Gothic" panose="020B0502020202020204" pitchFamily="34" charset="0"/>
              </a:rPr>
              <a:t>!</a:t>
            </a:r>
          </a:p>
        </p:txBody>
      </p:sp>
      <p:sp>
        <p:nvSpPr>
          <p:cNvPr id="19" name="Speech Bubble: Oval 15">
            <a:extLst>
              <a:ext uri="{FF2B5EF4-FFF2-40B4-BE49-F238E27FC236}">
                <a16:creationId xmlns:a16="http://schemas.microsoft.com/office/drawing/2014/main" id="{7A58146C-87AB-4A1E-80B4-B87977212688}"/>
              </a:ext>
            </a:extLst>
          </p:cNvPr>
          <p:cNvSpPr/>
          <p:nvPr/>
        </p:nvSpPr>
        <p:spPr>
          <a:xfrm>
            <a:off x="10066366" y="2264945"/>
            <a:ext cx="1933575" cy="1304925"/>
          </a:xfrm>
          <a:prstGeom prst="wedgeEllipseCallout">
            <a:avLst>
              <a:gd name="adj1" fmla="val -5069"/>
              <a:gd name="adj2" fmla="val 77098"/>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accent1">
                    <a:lumMod val="50000"/>
                  </a:schemeClr>
                </a:solidFill>
                <a:latin typeface="Century Gothic" panose="020B0502020202020204" pitchFamily="34" charset="0"/>
              </a:rPr>
              <a:t>Ich</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gewinne</a:t>
            </a:r>
            <a:r>
              <a:rPr lang="en-GB" dirty="0">
                <a:solidFill>
                  <a:schemeClr val="accent1">
                    <a:lumMod val="50000"/>
                  </a:schemeClr>
                </a:solidFill>
                <a:latin typeface="Century Gothic" panose="020B0502020202020204" pitchFamily="34" charset="0"/>
              </a:rPr>
              <a:t>!</a:t>
            </a:r>
          </a:p>
        </p:txBody>
      </p:sp>
      <p:sp>
        <p:nvSpPr>
          <p:cNvPr id="20" name="TextBox 19">
            <a:extLst>
              <a:ext uri="{FF2B5EF4-FFF2-40B4-BE49-F238E27FC236}">
                <a16:creationId xmlns:a16="http://schemas.microsoft.com/office/drawing/2014/main" id="{FA6968E1-435A-42CC-9E77-F434A76214CE}"/>
              </a:ext>
            </a:extLst>
          </p:cNvPr>
          <p:cNvSpPr txBox="1"/>
          <p:nvPr/>
        </p:nvSpPr>
        <p:spPr>
          <a:xfrm>
            <a:off x="210939" y="1219305"/>
            <a:ext cx="11555219" cy="430887"/>
          </a:xfrm>
          <a:prstGeom prst="rect">
            <a:avLst/>
          </a:prstGeom>
          <a:noFill/>
        </p:spPr>
        <p:txBody>
          <a:bodyPr wrap="square" rtlCol="0">
            <a:spAutoFit/>
          </a:bodyPr>
          <a:lstStyle/>
          <a:p>
            <a:r>
              <a:rPr lang="en-GB" sz="2200" dirty="0" err="1">
                <a:solidFill>
                  <a:srgbClr val="1F4E79"/>
                </a:solidFill>
                <a:latin typeface="Century Gothic" panose="020B0502020202020204" pitchFamily="34" charset="0"/>
              </a:rPr>
              <a:t>Schreib</a:t>
            </a:r>
            <a:r>
              <a:rPr lang="en-GB" sz="2200" dirty="0">
                <a:solidFill>
                  <a:srgbClr val="1F4E79"/>
                </a:solidFill>
                <a:latin typeface="Century Gothic" panose="020B0502020202020204" pitchFamily="34" charset="0"/>
              </a:rPr>
              <a:t> 6 </a:t>
            </a:r>
            <a:r>
              <a:rPr lang="en-GB" sz="2200" dirty="0" err="1">
                <a:solidFill>
                  <a:srgbClr val="1F4E79"/>
                </a:solidFill>
                <a:latin typeface="Century Gothic" panose="020B0502020202020204" pitchFamily="34" charset="0"/>
              </a:rPr>
              <a:t>Wörter</a:t>
            </a:r>
            <a:r>
              <a:rPr lang="en-GB" sz="2200" dirty="0">
                <a:solidFill>
                  <a:srgbClr val="1F4E79"/>
                </a:solidFill>
                <a:latin typeface="Century Gothic" panose="020B0502020202020204" pitchFamily="34" charset="0"/>
              </a:rPr>
              <a:t> auf </a:t>
            </a:r>
            <a:r>
              <a:rPr lang="en-GB" sz="2200" b="1" dirty="0" err="1">
                <a:solidFill>
                  <a:srgbClr val="1F4E79"/>
                </a:solidFill>
                <a:latin typeface="Century Gothic" panose="020B0502020202020204" pitchFamily="34" charset="0"/>
              </a:rPr>
              <a:t>Englisch</a:t>
            </a:r>
            <a:r>
              <a:rPr lang="en-GB" sz="2200" b="1" dirty="0">
                <a:solidFill>
                  <a:srgbClr val="1F4E79"/>
                </a:solidFill>
                <a:latin typeface="Century Gothic" panose="020B0502020202020204" pitchFamily="34" charset="0"/>
              </a:rPr>
              <a:t>.</a:t>
            </a:r>
            <a:endParaRPr lang="en-GB" sz="2200" dirty="0">
              <a:solidFill>
                <a:srgbClr val="1F4E79"/>
              </a:solidFill>
              <a:latin typeface="Century Gothic" panose="020B0502020202020204" pitchFamily="34" charset="0"/>
            </a:endParaRPr>
          </a:p>
        </p:txBody>
      </p:sp>
    </p:spTree>
    <p:extLst>
      <p:ext uri="{BB962C8B-B14F-4D97-AF65-F5344CB8AC3E}">
        <p14:creationId xmlns:p14="http://schemas.microsoft.com/office/powerpoint/2010/main" val="43007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97475" y="212990"/>
            <a:ext cx="10515600" cy="1325563"/>
          </a:xfrm>
        </p:spPr>
        <p:txBody>
          <a:bodyPr/>
          <a:lstStyle/>
          <a:p>
            <a:r>
              <a:rPr lang="en-GB" b="1">
                <a:solidFill>
                  <a:schemeClr val="bg1"/>
                </a:solidFill>
              </a:rPr>
              <a:t>Du bist dran!</a:t>
            </a:r>
            <a:br>
              <a:rPr lang="en-GB" b="1">
                <a:solidFill>
                  <a:schemeClr val="bg1"/>
                </a:solidFill>
              </a:rPr>
            </a:br>
            <a:endParaRPr lang="en-GB"/>
          </a:p>
        </p:txBody>
      </p:sp>
      <p:pic>
        <p:nvPicPr>
          <p:cNvPr id="3" name="Picture 2">
            <a:extLst>
              <a:ext uri="{FF2B5EF4-FFF2-40B4-BE49-F238E27FC236}">
                <a16:creationId xmlns:a16="http://schemas.microsoft.com/office/drawing/2014/main" id="{BD966337-F4D1-452C-808D-9BD4F3CDA4FA}"/>
              </a:ext>
            </a:extLst>
          </p:cNvPr>
          <p:cNvPicPr>
            <a:picLocks noChangeAspect="1"/>
          </p:cNvPicPr>
          <p:nvPr/>
        </p:nvPicPr>
        <p:blipFill>
          <a:blip r:embed="rId4"/>
          <a:stretch>
            <a:fillRect/>
          </a:stretch>
        </p:blipFill>
        <p:spPr>
          <a:xfrm>
            <a:off x="3096140" y="2026525"/>
            <a:ext cx="5999720" cy="3681412"/>
          </a:xfrm>
          <a:prstGeom prst="rect">
            <a:avLst/>
          </a:prstGeom>
        </p:spPr>
      </p:pic>
      <p:sp>
        <p:nvSpPr>
          <p:cNvPr id="4" name="Rounded Rectangle 11">
            <a:extLst>
              <a:ext uri="{FF2B5EF4-FFF2-40B4-BE49-F238E27FC236}">
                <a16:creationId xmlns:a16="http://schemas.microsoft.com/office/drawing/2014/main" id="{F244358A-BC0D-444B-AA4D-A899992D3B7E}"/>
              </a:ext>
            </a:extLst>
          </p:cNvPr>
          <p:cNvSpPr/>
          <p:nvPr/>
        </p:nvSpPr>
        <p:spPr>
          <a:xfrm>
            <a:off x="9095345" y="213709"/>
            <a:ext cx="29045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err="1">
                <a:solidFill>
                  <a:prstClr val="white"/>
                </a:solidFill>
                <a:latin typeface="Century Gothic" panose="020B0502020202020204" pitchFamily="34" charset="0"/>
              </a:rPr>
              <a:t>sprechen</a:t>
            </a:r>
            <a:r>
              <a:rPr lang="en-GB" b="1">
                <a:solidFill>
                  <a:prstClr val="white"/>
                </a:solidFill>
                <a:latin typeface="Century Gothic" panose="020B0502020202020204" pitchFamily="34" charset="0"/>
              </a:rPr>
              <a:t> / schreiben </a:t>
            </a:r>
            <a:endParaRPr lang="en-GB" b="1" dirty="0">
              <a:solidFill>
                <a:prstClr val="white"/>
              </a:solidFill>
              <a:latin typeface="Century Gothic" panose="020B0502020202020204" pitchFamily="34" charset="0"/>
            </a:endParaRPr>
          </a:p>
        </p:txBody>
      </p:sp>
      <p:sp>
        <p:nvSpPr>
          <p:cNvPr id="6"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7" name="Picture 6">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076520" y="4331575"/>
            <a:ext cx="1350633" cy="1376362"/>
          </a:xfrm>
          <a:prstGeom prst="rect">
            <a:avLst/>
          </a:prstGeom>
        </p:spPr>
      </p:pic>
      <p:pic>
        <p:nvPicPr>
          <p:cNvPr id="8" name="Picture 7">
            <a:extLst>
              <a:ext uri="{FF2B5EF4-FFF2-40B4-BE49-F238E27FC236}">
                <a16:creationId xmlns:a16="http://schemas.microsoft.com/office/drawing/2014/main" id="{438E7C80-D267-4A86-AF3C-B8EB77633156}"/>
              </a:ext>
            </a:extLst>
          </p:cNvPr>
          <p:cNvPicPr>
            <a:picLocks noChangeAspect="1"/>
          </p:cNvPicPr>
          <p:nvPr/>
        </p:nvPicPr>
        <p:blipFill>
          <a:blip r:embed="rId6"/>
          <a:stretch>
            <a:fillRect/>
          </a:stretch>
        </p:blipFill>
        <p:spPr>
          <a:xfrm>
            <a:off x="867290" y="4321755"/>
            <a:ext cx="1440625" cy="1386182"/>
          </a:xfrm>
          <a:prstGeom prst="rect">
            <a:avLst/>
          </a:prstGeom>
        </p:spPr>
      </p:pic>
      <p:sp>
        <p:nvSpPr>
          <p:cNvPr id="9" name="Speech Bubble: Oval 14">
            <a:extLst>
              <a:ext uri="{FF2B5EF4-FFF2-40B4-BE49-F238E27FC236}">
                <a16:creationId xmlns:a16="http://schemas.microsoft.com/office/drawing/2014/main" id="{CD0348C8-DE6A-43DC-8866-60EF24C8874F}"/>
              </a:ext>
            </a:extLst>
          </p:cNvPr>
          <p:cNvSpPr/>
          <p:nvPr/>
        </p:nvSpPr>
        <p:spPr>
          <a:xfrm>
            <a:off x="620814" y="2264945"/>
            <a:ext cx="1933575" cy="1304925"/>
          </a:xfrm>
          <a:prstGeom prst="wedgeEllipseCallout">
            <a:avLst>
              <a:gd name="adj1" fmla="val -5069"/>
              <a:gd name="adj2" fmla="val 77098"/>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accent1">
                    <a:lumMod val="50000"/>
                  </a:schemeClr>
                </a:solidFill>
                <a:latin typeface="Century Gothic" panose="020B0502020202020204" pitchFamily="34" charset="0"/>
              </a:rPr>
              <a:t>Ich</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gewinne</a:t>
            </a:r>
            <a:r>
              <a:rPr lang="en-GB" dirty="0">
                <a:solidFill>
                  <a:schemeClr val="accent1">
                    <a:lumMod val="50000"/>
                  </a:schemeClr>
                </a:solidFill>
                <a:latin typeface="Century Gothic" panose="020B0502020202020204" pitchFamily="34" charset="0"/>
              </a:rPr>
              <a:t>!</a:t>
            </a:r>
          </a:p>
        </p:txBody>
      </p:sp>
      <p:sp>
        <p:nvSpPr>
          <p:cNvPr id="10" name="Speech Bubble: Oval 15">
            <a:extLst>
              <a:ext uri="{FF2B5EF4-FFF2-40B4-BE49-F238E27FC236}">
                <a16:creationId xmlns:a16="http://schemas.microsoft.com/office/drawing/2014/main" id="{7A58146C-87AB-4A1E-80B4-B87977212688}"/>
              </a:ext>
            </a:extLst>
          </p:cNvPr>
          <p:cNvSpPr/>
          <p:nvPr/>
        </p:nvSpPr>
        <p:spPr>
          <a:xfrm>
            <a:off x="9973190" y="2264945"/>
            <a:ext cx="1933575" cy="1304925"/>
          </a:xfrm>
          <a:prstGeom prst="wedgeEllipseCallout">
            <a:avLst>
              <a:gd name="adj1" fmla="val -5069"/>
              <a:gd name="adj2" fmla="val 77098"/>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accent1">
                    <a:lumMod val="50000"/>
                  </a:schemeClr>
                </a:solidFill>
                <a:latin typeface="Century Gothic" panose="020B0502020202020204" pitchFamily="34" charset="0"/>
              </a:rPr>
              <a:t>Ich</a:t>
            </a:r>
            <a:r>
              <a:rPr lang="en-GB" dirty="0">
                <a:solidFill>
                  <a:schemeClr val="accent1">
                    <a:lumMod val="50000"/>
                  </a:schemeClr>
                </a:solidFill>
                <a:latin typeface="Century Gothic" panose="020B0502020202020204" pitchFamily="34" charset="0"/>
              </a:rPr>
              <a:t> </a:t>
            </a:r>
            <a:r>
              <a:rPr lang="en-GB" dirty="0" err="1">
                <a:solidFill>
                  <a:schemeClr val="accent1">
                    <a:lumMod val="50000"/>
                  </a:schemeClr>
                </a:solidFill>
                <a:latin typeface="Century Gothic" panose="020B0502020202020204" pitchFamily="34" charset="0"/>
              </a:rPr>
              <a:t>gewinne</a:t>
            </a:r>
            <a:r>
              <a:rPr lang="en-GB" dirty="0">
                <a:solidFill>
                  <a:schemeClr val="accent1">
                    <a:lumMod val="50000"/>
                  </a:schemeClr>
                </a:solidFill>
                <a:latin typeface="Century Gothic" panose="020B0502020202020204" pitchFamily="34" charset="0"/>
              </a:rPr>
              <a:t>!</a:t>
            </a:r>
          </a:p>
        </p:txBody>
      </p:sp>
      <p:sp>
        <p:nvSpPr>
          <p:cNvPr id="11" name="TextBox 10">
            <a:extLst>
              <a:ext uri="{FF2B5EF4-FFF2-40B4-BE49-F238E27FC236}">
                <a16:creationId xmlns:a16="http://schemas.microsoft.com/office/drawing/2014/main" id="{FA6968E1-435A-42CC-9E77-F434A76214CE}"/>
              </a:ext>
            </a:extLst>
          </p:cNvPr>
          <p:cNvSpPr txBox="1"/>
          <p:nvPr/>
        </p:nvSpPr>
        <p:spPr>
          <a:xfrm>
            <a:off x="210939" y="1219305"/>
            <a:ext cx="11555219" cy="430887"/>
          </a:xfrm>
          <a:prstGeom prst="rect">
            <a:avLst/>
          </a:prstGeom>
          <a:noFill/>
        </p:spPr>
        <p:txBody>
          <a:bodyPr wrap="square" rtlCol="0">
            <a:spAutoFit/>
          </a:bodyPr>
          <a:lstStyle/>
          <a:p>
            <a:r>
              <a:rPr lang="en-GB" sz="2200" dirty="0" err="1">
                <a:solidFill>
                  <a:srgbClr val="1F4E79"/>
                </a:solidFill>
                <a:latin typeface="Century Gothic" panose="020B0502020202020204" pitchFamily="34" charset="0"/>
              </a:rPr>
              <a:t>Schreib</a:t>
            </a:r>
            <a:r>
              <a:rPr lang="en-GB" sz="2200" dirty="0">
                <a:solidFill>
                  <a:srgbClr val="1F4E79"/>
                </a:solidFill>
                <a:latin typeface="Century Gothic" panose="020B0502020202020204" pitchFamily="34" charset="0"/>
              </a:rPr>
              <a:t> 6 </a:t>
            </a:r>
            <a:r>
              <a:rPr lang="en-GB" sz="2200" dirty="0" err="1">
                <a:solidFill>
                  <a:srgbClr val="1F4E79"/>
                </a:solidFill>
                <a:latin typeface="Century Gothic" panose="020B0502020202020204" pitchFamily="34" charset="0"/>
              </a:rPr>
              <a:t>Wörter</a:t>
            </a:r>
            <a:r>
              <a:rPr lang="en-GB" sz="2200" dirty="0">
                <a:solidFill>
                  <a:srgbClr val="1F4E79"/>
                </a:solidFill>
                <a:latin typeface="Century Gothic" panose="020B0502020202020204" pitchFamily="34" charset="0"/>
              </a:rPr>
              <a:t> auf </a:t>
            </a:r>
            <a:r>
              <a:rPr lang="en-GB" sz="2200" b="1" dirty="0">
                <a:solidFill>
                  <a:srgbClr val="1F4E79"/>
                </a:solidFill>
                <a:latin typeface="Century Gothic" panose="020B0502020202020204" pitchFamily="34" charset="0"/>
              </a:rPr>
              <a:t>Deutsch.</a:t>
            </a:r>
            <a:endParaRPr lang="en-GB" sz="2200" dirty="0">
              <a:solidFill>
                <a:srgbClr val="1F4E79"/>
              </a:solidFill>
              <a:latin typeface="Century Gothic" panose="020B0502020202020204" pitchFamily="34" charset="0"/>
            </a:endParaRPr>
          </a:p>
        </p:txBody>
      </p:sp>
    </p:spTree>
    <p:extLst>
      <p:ext uri="{BB962C8B-B14F-4D97-AF65-F5344CB8AC3E}">
        <p14:creationId xmlns:p14="http://schemas.microsoft.com/office/powerpoint/2010/main" val="205047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18345" y="328213"/>
            <a:ext cx="10515600" cy="1325563"/>
          </a:xfrm>
        </p:spPr>
        <p:txBody>
          <a:bodyPr/>
          <a:lstStyle/>
          <a:p>
            <a:r>
              <a:rPr lang="en-GB" b="1">
                <a:solidFill>
                  <a:schemeClr val="bg1"/>
                </a:solidFill>
              </a:rPr>
              <a:t>Vokabeln</a:t>
            </a:r>
            <a:br>
              <a:rPr lang="en-GB" b="1">
                <a:solidFill>
                  <a:schemeClr val="bg1"/>
                </a:solidFill>
              </a:rPr>
            </a:br>
            <a:endParaRPr lang="en-GB"/>
          </a:p>
        </p:txBody>
      </p:sp>
      <p:sp>
        <p:nvSpPr>
          <p:cNvPr id="4"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05181" y="247046"/>
            <a:ext cx="215214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ADDEE254-D6E3-47C2-BC5A-DF7DB72AB54D}"/>
              </a:ext>
            </a:extLst>
          </p:cNvPr>
          <p:cNvGraphicFramePr>
            <a:graphicFrameLocks noGrp="1"/>
          </p:cNvGraphicFramePr>
          <p:nvPr>
            <p:extLst>
              <p:ext uri="{D42A27DB-BD31-4B8C-83A1-F6EECF244321}">
                <p14:modId xmlns:p14="http://schemas.microsoft.com/office/powerpoint/2010/main" val="3614873162"/>
              </p:ext>
            </p:extLst>
          </p:nvPr>
        </p:nvGraphicFramePr>
        <p:xfrm>
          <a:off x="3333273" y="1362296"/>
          <a:ext cx="5517818" cy="4977122"/>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tanzen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dance, dancing</a:t>
                      </a: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gehen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go,</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going</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hören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listen/hear</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jeden</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Tag</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every day</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einmal</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die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Woche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once a week</a:t>
                      </a: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nie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never</a:t>
                      </a:r>
                    </a:p>
                  </a:txBody>
                  <a:tcPr marL="68580" marR="6858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kaum</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seldom</a:t>
                      </a: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manchmal</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sometimes</a:t>
                      </a: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9</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sehr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very </a:t>
                      </a:r>
                    </a:p>
                  </a:txBody>
                  <a:tcPr marL="68580" marR="68580" marT="0" marB="0" anchor="ct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10</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oft</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often</a:t>
                      </a:r>
                    </a:p>
                  </a:txBody>
                  <a:tcPr marL="68580" marR="68580" marT="0" marB="0" anchor="ctr"/>
                </a:tc>
                <a:extLst>
                  <a:ext uri="{0D108BD9-81ED-4DB2-BD59-A6C34878D82A}">
                    <a16:rowId xmlns:a16="http://schemas.microsoft.com/office/drawing/2014/main" val="10010"/>
                  </a:ext>
                </a:extLst>
              </a:tr>
            </a:tbl>
          </a:graphicData>
        </a:graphic>
      </p:graphicFrame>
      <p:grpSp>
        <p:nvGrpSpPr>
          <p:cNvPr id="7" name="Group 6">
            <a:extLst>
              <a:ext uri="{FF2B5EF4-FFF2-40B4-BE49-F238E27FC236}">
                <a16:creationId xmlns:a16="http://schemas.microsoft.com/office/drawing/2014/main" id="{76D1FB58-A5B7-485D-9861-F4AE64C536A4}"/>
              </a:ext>
            </a:extLst>
          </p:cNvPr>
          <p:cNvGrpSpPr/>
          <p:nvPr/>
        </p:nvGrpSpPr>
        <p:grpSpPr>
          <a:xfrm>
            <a:off x="3919803" y="1826245"/>
            <a:ext cx="2105123" cy="4452693"/>
            <a:chOff x="2535860" y="1771969"/>
            <a:chExt cx="2105123" cy="4452693"/>
          </a:xfrm>
        </p:grpSpPr>
        <p:sp>
          <p:nvSpPr>
            <p:cNvPr id="8" name="Rectangle 7">
              <a:extLst>
                <a:ext uri="{FF2B5EF4-FFF2-40B4-BE49-F238E27FC236}">
                  <a16:creationId xmlns:a16="http://schemas.microsoft.com/office/drawing/2014/main" id="{EFFEFA42-6DAA-4193-9191-6A3ABDA75330}"/>
                </a:ext>
              </a:extLst>
            </p:cNvPr>
            <p:cNvSpPr/>
            <p:nvPr/>
          </p:nvSpPr>
          <p:spPr>
            <a:xfrm>
              <a:off x="2606199" y="177196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D1218282-24ED-4410-B12B-0000BB2D5156}"/>
                </a:ext>
              </a:extLst>
            </p:cNvPr>
            <p:cNvSpPr/>
            <p:nvPr/>
          </p:nvSpPr>
          <p:spPr>
            <a:xfrm>
              <a:off x="2592132" y="220850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AF8DFCC7-6DD4-480A-8A60-14C69E7C06EC}"/>
                </a:ext>
              </a:extLst>
            </p:cNvPr>
            <p:cNvSpPr/>
            <p:nvPr/>
          </p:nvSpPr>
          <p:spPr>
            <a:xfrm>
              <a:off x="2592132" y="262678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C68FB4E7-37D6-4834-ADE7-52DEC11F8ADB}"/>
                </a:ext>
              </a:extLst>
            </p:cNvPr>
            <p:cNvSpPr/>
            <p:nvPr/>
          </p:nvSpPr>
          <p:spPr>
            <a:xfrm>
              <a:off x="2535860" y="308805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7BA3BFCE-C3EB-47C4-AB18-81237A4DC51E}"/>
                </a:ext>
              </a:extLst>
            </p:cNvPr>
            <p:cNvSpPr/>
            <p:nvPr/>
          </p:nvSpPr>
          <p:spPr>
            <a:xfrm>
              <a:off x="2592132" y="3518598"/>
              <a:ext cx="2006647" cy="543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018A63C6-3736-4B23-9EF4-F7A0B766B4FE}"/>
                </a:ext>
              </a:extLst>
            </p:cNvPr>
            <p:cNvSpPr/>
            <p:nvPr/>
          </p:nvSpPr>
          <p:spPr>
            <a:xfrm>
              <a:off x="2634336" y="4194103"/>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5390B840-4650-4EC0-9871-880EB28506BB}"/>
                </a:ext>
              </a:extLst>
            </p:cNvPr>
            <p:cNvSpPr/>
            <p:nvPr/>
          </p:nvSpPr>
          <p:spPr>
            <a:xfrm>
              <a:off x="2606200" y="4605698"/>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B5E4767-C0C2-4325-8B7B-592B7D685129}"/>
                </a:ext>
              </a:extLst>
            </p:cNvPr>
            <p:cNvSpPr/>
            <p:nvPr/>
          </p:nvSpPr>
          <p:spPr>
            <a:xfrm>
              <a:off x="2634335" y="5026187"/>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45072441-D62C-4DE2-B536-C16D14ED58DD}"/>
                </a:ext>
              </a:extLst>
            </p:cNvPr>
            <p:cNvSpPr/>
            <p:nvPr/>
          </p:nvSpPr>
          <p:spPr>
            <a:xfrm>
              <a:off x="2634336" y="5471835"/>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E65C5F17-AAC2-4D71-B8A3-759DD79F35C3}"/>
                </a:ext>
              </a:extLst>
            </p:cNvPr>
            <p:cNvSpPr/>
            <p:nvPr/>
          </p:nvSpPr>
          <p:spPr>
            <a:xfrm>
              <a:off x="2592131" y="5893174"/>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18" name="Group 17">
            <a:extLst>
              <a:ext uri="{FF2B5EF4-FFF2-40B4-BE49-F238E27FC236}">
                <a16:creationId xmlns:a16="http://schemas.microsoft.com/office/drawing/2014/main" id="{DF68955C-C51A-4869-AB88-02FB294C8E60}"/>
              </a:ext>
            </a:extLst>
          </p:cNvPr>
          <p:cNvGrpSpPr/>
          <p:nvPr/>
        </p:nvGrpSpPr>
        <p:grpSpPr>
          <a:xfrm>
            <a:off x="6291505" y="1847796"/>
            <a:ext cx="2379502" cy="4452693"/>
            <a:chOff x="2634335" y="1673493"/>
            <a:chExt cx="2006648" cy="4452693"/>
          </a:xfrm>
        </p:grpSpPr>
        <p:sp>
          <p:nvSpPr>
            <p:cNvPr id="19" name="Rectangle 18">
              <a:extLst>
                <a:ext uri="{FF2B5EF4-FFF2-40B4-BE49-F238E27FC236}">
                  <a16:creationId xmlns:a16="http://schemas.microsoft.com/office/drawing/2014/main" id="{B678E13B-2510-406D-AC5A-8AF6EED2A639}"/>
                </a:ext>
              </a:extLst>
            </p:cNvPr>
            <p:cNvSpPr/>
            <p:nvPr/>
          </p:nvSpPr>
          <p:spPr>
            <a:xfrm>
              <a:off x="2634335" y="1673493"/>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D985B429-154D-4196-816A-BB0D94285E46}"/>
                </a:ext>
              </a:extLst>
            </p:cNvPr>
            <p:cNvSpPr/>
            <p:nvPr/>
          </p:nvSpPr>
          <p:spPr>
            <a:xfrm>
              <a:off x="2634336" y="2110033"/>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93F6F819-247F-4F11-95D7-03F5088FA9E6}"/>
                </a:ext>
              </a:extLst>
            </p:cNvPr>
            <p:cNvSpPr/>
            <p:nvPr/>
          </p:nvSpPr>
          <p:spPr>
            <a:xfrm>
              <a:off x="2634336" y="2542378"/>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276EA14D-322A-4745-92E9-215FE22E309E}"/>
                </a:ext>
              </a:extLst>
            </p:cNvPr>
            <p:cNvSpPr/>
            <p:nvPr/>
          </p:nvSpPr>
          <p:spPr>
            <a:xfrm>
              <a:off x="2634336" y="2989578"/>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01857084-2E8E-4065-AABF-3D7CECD0411E}"/>
                </a:ext>
              </a:extLst>
            </p:cNvPr>
            <p:cNvSpPr/>
            <p:nvPr/>
          </p:nvSpPr>
          <p:spPr>
            <a:xfrm>
              <a:off x="2634336" y="3476394"/>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A38A3323-959B-4F8A-8D89-BC5E5F0A7CDD}"/>
                </a:ext>
              </a:extLst>
            </p:cNvPr>
            <p:cNvSpPr/>
            <p:nvPr/>
          </p:nvSpPr>
          <p:spPr>
            <a:xfrm>
              <a:off x="2634336" y="4039356"/>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0AF6FA26-F6F5-4D1E-AD64-88B1A2405346}"/>
                </a:ext>
              </a:extLst>
            </p:cNvPr>
            <p:cNvSpPr/>
            <p:nvPr/>
          </p:nvSpPr>
          <p:spPr>
            <a:xfrm>
              <a:off x="2634336" y="4465018"/>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9EE3E06A-56F3-41A0-8444-4D36081DEC51}"/>
                </a:ext>
              </a:extLst>
            </p:cNvPr>
            <p:cNvSpPr/>
            <p:nvPr/>
          </p:nvSpPr>
          <p:spPr>
            <a:xfrm>
              <a:off x="2634335" y="4913644"/>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CE97DB93-6FC2-4207-B0F0-00D0A83DFDE1}"/>
                </a:ext>
              </a:extLst>
            </p:cNvPr>
            <p:cNvSpPr/>
            <p:nvPr/>
          </p:nvSpPr>
          <p:spPr>
            <a:xfrm>
              <a:off x="2634336" y="5345223"/>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5D9979E4-B85B-4C1C-9F0B-AD37F569229A}"/>
                </a:ext>
              </a:extLst>
            </p:cNvPr>
            <p:cNvSpPr/>
            <p:nvPr/>
          </p:nvSpPr>
          <p:spPr>
            <a:xfrm>
              <a:off x="2634335" y="5794698"/>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42792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28973" y="1709901"/>
            <a:ext cx="8545326" cy="1485422"/>
          </a:xfrm>
        </p:spPr>
        <p:txBody>
          <a:bodyPr>
            <a:normAutofit/>
          </a:bodyPr>
          <a:lstStyle/>
          <a:p>
            <a:pPr algn="l"/>
            <a:r>
              <a:rPr lang="en-GB" sz="4000" b="1">
                <a:solidFill>
                  <a:prstClr val="white"/>
                </a:solidFill>
              </a:rPr>
              <a:t>Asking and answering questions about activities at home</a:t>
            </a:r>
            <a:endParaRPr lang="en-GB" sz="4000" b="1" dirty="0">
              <a:solidFill>
                <a:prstClr val="white"/>
              </a:solidFill>
            </a:endParaRPr>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8245288" cy="571756"/>
          </a:xfrm>
        </p:spPr>
        <p:txBody>
          <a:bodyPr>
            <a:normAutofit fontScale="55000" lnSpcReduction="20000"/>
          </a:bodyPr>
          <a:lstStyle/>
          <a:p>
            <a:pPr algn="l">
              <a:lnSpc>
                <a:spcPct val="100000"/>
              </a:lnSpc>
            </a:pPr>
            <a:r>
              <a:rPr lang="en-GB" b="1">
                <a:solidFill>
                  <a:prstClr val="white"/>
                </a:solidFill>
              </a:rPr>
              <a:t>Present tense weak verbs: 1st person vs 2nd person singular; </a:t>
            </a:r>
            <a:r>
              <a:rPr lang="de-DE" b="1">
                <a:solidFill>
                  <a:prstClr val="white"/>
                </a:solidFill>
              </a:rPr>
              <a:t>VSO questions plus question words </a:t>
            </a:r>
          </a:p>
          <a:p>
            <a:pPr algn="l">
              <a:lnSpc>
                <a:spcPct val="100000"/>
              </a:lnSpc>
            </a:pPr>
            <a:r>
              <a:rPr lang="de-DE" b="1">
                <a:solidFill>
                  <a:prstClr val="white"/>
                </a:solidFill>
              </a:rPr>
              <a:t>wo, was, wer, wie</a:t>
            </a:r>
          </a:p>
          <a:p>
            <a:pPr algn="l">
              <a:lnSpc>
                <a:spcPct val="100000"/>
              </a:lnSpc>
            </a:pPr>
            <a:endParaRPr lang="de-DE" b="1">
              <a:solidFill>
                <a:prstClr val="white"/>
              </a:solidFill>
            </a:endParaRPr>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4570014"/>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SSC [ch]</a:t>
            </a:r>
            <a:endParaRPr lang="en-GB" sz="3000" dirty="0">
              <a:solidFill>
                <a:prstClr val="white"/>
              </a:solidFill>
            </a:endParaRP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Term </a:t>
            </a:r>
            <a:r>
              <a:rPr lang="en-GB" sz="2000">
                <a:solidFill>
                  <a:prstClr val="white"/>
                </a:solidFill>
                <a:latin typeface="Century Gothic" panose="020B0502020202020204" pitchFamily="34" charset="0"/>
              </a:rPr>
              <a:t>1.2</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a:t>
            </a:r>
            <a:r>
              <a:rPr lang="en-GB" sz="2000">
                <a:solidFill>
                  <a:prstClr val="white"/>
                </a:solidFill>
                <a:latin typeface="Century Gothic" panose="020B0502020202020204" pitchFamily="34" charset="0"/>
              </a:rPr>
              <a:t>3</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a:t>
            </a:r>
            <a:r>
              <a:rPr lang="en-GB" sz="2000">
                <a:solidFill>
                  <a:prstClr val="white"/>
                </a:solidFill>
                <a:latin typeface="Century Gothic" panose="020B0502020202020204" pitchFamily="34" charset="0"/>
              </a:rPr>
              <a:t>20</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1400" dirty="0">
                <a:solidFill>
                  <a:schemeClr val="bg1"/>
                </a:solidFill>
                <a:latin typeface="Century Gothic" panose="020B0502020202020204" pitchFamily="34" charset="0"/>
              </a:rPr>
              <a:t>Natalie Finlayson </a:t>
            </a:r>
            <a:r>
              <a:rPr lang="en-GB" sz="1400" dirty="0">
                <a:solidFill>
                  <a:prstClr val="white"/>
                </a:solidFill>
                <a:latin typeface="Century Gothic" panose="020B0502020202020204" pitchFamily="34" charset="0"/>
              </a:rPr>
              <a:t>/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spcBef>
                <a:spcPts val="0"/>
              </a:spcBef>
              <a:buClr>
                <a:srgbClr val="FFFFFF"/>
              </a:buClr>
              <a:buSzPts val="1400"/>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a:t>
            </a:r>
            <a:r>
              <a:rPr lang="en-GB" sz="1400">
                <a:solidFill>
                  <a:srgbClr val="FFFFFF"/>
                </a:solidFill>
                <a:latin typeface="Century Gothic"/>
                <a:sym typeface="Century Gothic"/>
              </a:rPr>
              <a:t>15</a:t>
            </a:r>
            <a:r>
              <a:rPr lang="en-GB" sz="1400">
                <a:solidFill>
                  <a:srgbClr val="FFFFFF"/>
                </a:solidFill>
                <a:latin typeface="Century Gothic"/>
                <a:ea typeface="Century Gothic"/>
                <a:cs typeface="Century Gothic"/>
                <a:sym typeface="Century Gothic"/>
              </a:rPr>
              <a:t>/12/21</a:t>
            </a:r>
            <a:endParaRPr lang="en-GB" sz="1400" dirty="0">
              <a:solidFill>
                <a:srgbClr val="FFFFFF"/>
              </a:solidFill>
              <a:latin typeface="Century Gothic"/>
              <a:ea typeface="Century Gothic"/>
              <a:cs typeface="Century Gothic"/>
              <a:sym typeface="Century Gothic"/>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9615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40814" y="343979"/>
            <a:ext cx="10515600" cy="1325563"/>
          </a:xfrm>
        </p:spPr>
        <p:txBody>
          <a:bodyPr/>
          <a:lstStyle/>
          <a:p>
            <a:r>
              <a:rPr lang="en-GB" b="1">
                <a:solidFill>
                  <a:schemeClr val="bg1"/>
                </a:solidFill>
              </a:rPr>
              <a:t>Vokabeln</a:t>
            </a:r>
            <a:br>
              <a:rPr lang="en-GB" b="1">
                <a:solidFill>
                  <a:schemeClr val="bg1"/>
                </a:solidFill>
              </a:rPr>
            </a:br>
            <a:endParaRPr lang="en-GB"/>
          </a:p>
        </p:txBody>
      </p:sp>
      <p:cxnSp>
        <p:nvCxnSpPr>
          <p:cNvPr id="4" name="Straight Connector 3"/>
          <p:cNvCxnSpPr/>
          <p:nvPr/>
        </p:nvCxnSpPr>
        <p:spPr>
          <a:xfrm>
            <a:off x="120301" y="5586608"/>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10627"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741638"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07500"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36926"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51326" y="5586608"/>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565726"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442548" y="5586608"/>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87419"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305783"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127287"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747152" y="4949394"/>
            <a:ext cx="617951" cy="769441"/>
          </a:xfrm>
          <a:prstGeom prst="rect">
            <a:avLst/>
          </a:prstGeom>
          <a:noFill/>
        </p:spPr>
        <p:txBody>
          <a:bodyPr wrap="square" rtlCol="0">
            <a:spAutoFit/>
          </a:bodyPr>
          <a:lstStyle/>
          <a:p>
            <a:r>
              <a:rPr lang="en-GB" sz="4400" b="1" dirty="0">
                <a:solidFill>
                  <a:srgbClr val="115076"/>
                </a:solidFill>
                <a:latin typeface="Century Gothic" panose="020B0502020202020204" pitchFamily="34" charset="0"/>
              </a:rPr>
              <a:t>?</a:t>
            </a:r>
          </a:p>
        </p:txBody>
      </p:sp>
      <p:sp>
        <p:nvSpPr>
          <p:cNvPr id="16" name="TextBox 15"/>
          <p:cNvSpPr txBox="1"/>
          <p:nvPr/>
        </p:nvSpPr>
        <p:spPr>
          <a:xfrm>
            <a:off x="933976" y="1599301"/>
            <a:ext cx="2507293"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die __ </a:t>
            </a:r>
            <a:r>
              <a:rPr lang="en-GB" sz="2800" dirty="0" err="1">
                <a:solidFill>
                  <a:srgbClr val="115076"/>
                </a:solidFill>
                <a:latin typeface="Century Gothic" panose="020B0502020202020204" pitchFamily="34" charset="0"/>
              </a:rPr>
              <a:t>lasche</a:t>
            </a:r>
            <a:endParaRPr lang="en-GB" sz="2800" dirty="0">
              <a:solidFill>
                <a:srgbClr val="115076"/>
              </a:solidFill>
              <a:latin typeface="Century Gothic" panose="020B0502020202020204" pitchFamily="34" charset="0"/>
            </a:endParaRPr>
          </a:p>
        </p:txBody>
      </p:sp>
      <p:sp>
        <p:nvSpPr>
          <p:cNvPr id="17" name="TextBox 16"/>
          <p:cNvSpPr txBox="1"/>
          <p:nvPr/>
        </p:nvSpPr>
        <p:spPr>
          <a:xfrm>
            <a:off x="924581" y="2187601"/>
            <a:ext cx="2507293" cy="523220"/>
          </a:xfrm>
          <a:prstGeom prst="rect">
            <a:avLst/>
          </a:prstGeom>
          <a:noFill/>
        </p:spPr>
        <p:txBody>
          <a:bodyPr wrap="square" rtlCol="0">
            <a:spAutoFit/>
          </a:bodyPr>
          <a:lstStyle/>
          <a:p>
            <a:r>
              <a:rPr lang="en-GB" sz="2800" dirty="0" err="1">
                <a:solidFill>
                  <a:srgbClr val="115076"/>
                </a:solidFill>
                <a:latin typeface="Century Gothic" panose="020B0502020202020204" pitchFamily="34" charset="0"/>
              </a:rPr>
              <a:t>hie</a:t>
            </a:r>
            <a:r>
              <a:rPr lang="en-GB" sz="2800" dirty="0">
                <a:solidFill>
                  <a:srgbClr val="115076"/>
                </a:solidFill>
                <a:latin typeface="Century Gothic" panose="020B0502020202020204" pitchFamily="34" charset="0"/>
              </a:rPr>
              <a:t>__</a:t>
            </a:r>
          </a:p>
        </p:txBody>
      </p:sp>
      <p:sp>
        <p:nvSpPr>
          <p:cNvPr id="18" name="TextBox 17"/>
          <p:cNvSpPr txBox="1"/>
          <p:nvPr/>
        </p:nvSpPr>
        <p:spPr>
          <a:xfrm>
            <a:off x="933977" y="2775901"/>
            <a:ext cx="2507293"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die T__</a:t>
            </a:r>
            <a:r>
              <a:rPr lang="en-GB" sz="2800" dirty="0" err="1">
                <a:solidFill>
                  <a:srgbClr val="115076"/>
                </a:solidFill>
                <a:latin typeface="Century Gothic" panose="020B0502020202020204" pitchFamily="34" charset="0"/>
              </a:rPr>
              <a:t>fel</a:t>
            </a:r>
            <a:endParaRPr lang="en-GB" sz="2800" dirty="0">
              <a:solidFill>
                <a:srgbClr val="115076"/>
              </a:solidFill>
              <a:latin typeface="Century Gothic" panose="020B0502020202020204" pitchFamily="34" charset="0"/>
            </a:endParaRPr>
          </a:p>
        </p:txBody>
      </p:sp>
      <p:sp>
        <p:nvSpPr>
          <p:cNvPr id="19" name="TextBox 18"/>
          <p:cNvSpPr txBox="1"/>
          <p:nvPr/>
        </p:nvSpPr>
        <p:spPr>
          <a:xfrm>
            <a:off x="5186231" y="3518003"/>
            <a:ext cx="2507293" cy="523220"/>
          </a:xfrm>
          <a:prstGeom prst="rect">
            <a:avLst/>
          </a:prstGeom>
          <a:noFill/>
        </p:spPr>
        <p:txBody>
          <a:bodyPr wrap="square" rtlCol="0">
            <a:spAutoFit/>
          </a:bodyPr>
          <a:lstStyle/>
          <a:p>
            <a:r>
              <a:rPr lang="en-GB" sz="2800" dirty="0" err="1">
                <a:solidFill>
                  <a:srgbClr val="115076"/>
                </a:solidFill>
                <a:latin typeface="Century Gothic" panose="020B0502020202020204" pitchFamily="34" charset="0"/>
              </a:rPr>
              <a:t>leide</a:t>
            </a:r>
            <a:r>
              <a:rPr lang="en-GB" sz="2800" dirty="0">
                <a:solidFill>
                  <a:srgbClr val="115076"/>
                </a:solidFill>
                <a:latin typeface="Century Gothic" panose="020B0502020202020204" pitchFamily="34" charset="0"/>
              </a:rPr>
              <a:t>__</a:t>
            </a:r>
          </a:p>
        </p:txBody>
      </p:sp>
      <p:sp>
        <p:nvSpPr>
          <p:cNvPr id="20" name="TextBox 19"/>
          <p:cNvSpPr txBox="1"/>
          <p:nvPr/>
        </p:nvSpPr>
        <p:spPr>
          <a:xfrm>
            <a:off x="9178715" y="1576454"/>
            <a:ext cx="2507293"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der </a:t>
            </a:r>
            <a:r>
              <a:rPr lang="en-GB" sz="2800" dirty="0" err="1">
                <a:solidFill>
                  <a:srgbClr val="115076"/>
                </a:solidFill>
                <a:latin typeface="Century Gothic" panose="020B0502020202020204" pitchFamily="34" charset="0"/>
              </a:rPr>
              <a:t>Ti</a:t>
            </a:r>
            <a:r>
              <a:rPr lang="en-GB" sz="2800" dirty="0">
                <a:solidFill>
                  <a:srgbClr val="115076"/>
                </a:solidFill>
                <a:latin typeface="Century Gothic" panose="020B0502020202020204" pitchFamily="34" charset="0"/>
              </a:rPr>
              <a:t>__</a:t>
            </a:r>
            <a:r>
              <a:rPr lang="en-GB" sz="2800" dirty="0" err="1">
                <a:solidFill>
                  <a:srgbClr val="115076"/>
                </a:solidFill>
                <a:latin typeface="Century Gothic" panose="020B0502020202020204" pitchFamily="34" charset="0"/>
              </a:rPr>
              <a:t>ch</a:t>
            </a:r>
            <a:endParaRPr lang="en-GB" sz="2800" dirty="0">
              <a:solidFill>
                <a:srgbClr val="115076"/>
              </a:solidFill>
              <a:latin typeface="Century Gothic" panose="020B0502020202020204" pitchFamily="34" charset="0"/>
            </a:endParaRPr>
          </a:p>
        </p:txBody>
      </p:sp>
      <p:sp>
        <p:nvSpPr>
          <p:cNvPr id="21" name="TextBox 20"/>
          <p:cNvSpPr txBox="1"/>
          <p:nvPr/>
        </p:nvSpPr>
        <p:spPr>
          <a:xfrm>
            <a:off x="9174890" y="2234971"/>
            <a:ext cx="2507293" cy="523220"/>
          </a:xfrm>
          <a:prstGeom prst="rect">
            <a:avLst/>
          </a:prstGeom>
          <a:noFill/>
        </p:spPr>
        <p:txBody>
          <a:bodyPr wrap="square" rtlCol="0">
            <a:spAutoFit/>
          </a:bodyPr>
          <a:lstStyle/>
          <a:p>
            <a:r>
              <a:rPr lang="en-GB" sz="2800" dirty="0" err="1">
                <a:solidFill>
                  <a:srgbClr val="115076"/>
                </a:solidFill>
                <a:latin typeface="Century Gothic" panose="020B0502020202020204" pitchFamily="34" charset="0"/>
              </a:rPr>
              <a:t>Mont__g</a:t>
            </a:r>
            <a:endParaRPr lang="en-GB" sz="2800" dirty="0">
              <a:solidFill>
                <a:srgbClr val="115076"/>
              </a:solidFill>
              <a:latin typeface="Century Gothic" panose="020B0502020202020204" pitchFamily="34" charset="0"/>
            </a:endParaRPr>
          </a:p>
        </p:txBody>
      </p:sp>
      <p:sp>
        <p:nvSpPr>
          <p:cNvPr id="22" name="TextBox 21"/>
          <p:cNvSpPr txBox="1"/>
          <p:nvPr/>
        </p:nvSpPr>
        <p:spPr>
          <a:xfrm>
            <a:off x="943375" y="3364201"/>
            <a:ext cx="2507293"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die Auf__</a:t>
            </a:r>
            <a:r>
              <a:rPr lang="en-GB" sz="2800" dirty="0" err="1">
                <a:solidFill>
                  <a:srgbClr val="115076"/>
                </a:solidFill>
                <a:latin typeface="Century Gothic" panose="020B0502020202020204" pitchFamily="34" charset="0"/>
              </a:rPr>
              <a:t>abe</a:t>
            </a:r>
            <a:endParaRPr lang="en-GB" sz="2800" dirty="0">
              <a:solidFill>
                <a:srgbClr val="115076"/>
              </a:solidFill>
              <a:latin typeface="Century Gothic" panose="020B0502020202020204" pitchFamily="34" charset="0"/>
            </a:endParaRPr>
          </a:p>
        </p:txBody>
      </p:sp>
      <p:sp>
        <p:nvSpPr>
          <p:cNvPr id="23" name="TextBox 22"/>
          <p:cNvSpPr txBox="1"/>
          <p:nvPr/>
        </p:nvSpPr>
        <p:spPr>
          <a:xfrm>
            <a:off x="5196671" y="1599301"/>
            <a:ext cx="2507293"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k__ </a:t>
            </a:r>
            <a:r>
              <a:rPr lang="en-GB" sz="2800" dirty="0" err="1">
                <a:solidFill>
                  <a:srgbClr val="115076"/>
                </a:solidFill>
                <a:latin typeface="Century Gothic" panose="020B0502020202020204" pitchFamily="34" charset="0"/>
              </a:rPr>
              <a:t>chen</a:t>
            </a:r>
            <a:endParaRPr lang="en-GB" sz="2800" dirty="0">
              <a:solidFill>
                <a:srgbClr val="115076"/>
              </a:solidFill>
              <a:latin typeface="Century Gothic" panose="020B0502020202020204" pitchFamily="34" charset="0"/>
            </a:endParaRPr>
          </a:p>
        </p:txBody>
      </p:sp>
      <p:sp>
        <p:nvSpPr>
          <p:cNvPr id="24" name="TextBox 23"/>
          <p:cNvSpPr txBox="1"/>
          <p:nvPr/>
        </p:nvSpPr>
        <p:spPr>
          <a:xfrm>
            <a:off x="5158813" y="2238868"/>
            <a:ext cx="3652574"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das </a:t>
            </a:r>
            <a:r>
              <a:rPr lang="en-GB" sz="2800" dirty="0" err="1">
                <a:solidFill>
                  <a:srgbClr val="115076"/>
                </a:solidFill>
                <a:latin typeface="Century Gothic" panose="020B0502020202020204" pitchFamily="34" charset="0"/>
              </a:rPr>
              <a:t>Lieblingslie</a:t>
            </a:r>
            <a:r>
              <a:rPr lang="en-GB" sz="2800" dirty="0">
                <a:solidFill>
                  <a:srgbClr val="115076"/>
                </a:solidFill>
                <a:latin typeface="Century Gothic" panose="020B0502020202020204" pitchFamily="34" charset="0"/>
              </a:rPr>
              <a:t>__</a:t>
            </a:r>
          </a:p>
        </p:txBody>
      </p:sp>
      <p:sp>
        <p:nvSpPr>
          <p:cNvPr id="25" name="TextBox 24"/>
          <p:cNvSpPr txBox="1"/>
          <p:nvPr/>
        </p:nvSpPr>
        <p:spPr>
          <a:xfrm>
            <a:off x="5196671" y="2878435"/>
            <a:ext cx="2507293" cy="523220"/>
          </a:xfrm>
          <a:prstGeom prst="rect">
            <a:avLst/>
          </a:prstGeom>
          <a:noFill/>
        </p:spPr>
        <p:txBody>
          <a:bodyPr wrap="square" rtlCol="0">
            <a:spAutoFit/>
          </a:bodyPr>
          <a:lstStyle/>
          <a:p>
            <a:r>
              <a:rPr lang="en-GB" sz="2800" dirty="0" err="1">
                <a:solidFill>
                  <a:srgbClr val="115076"/>
                </a:solidFill>
                <a:latin typeface="Century Gothic" panose="020B0502020202020204" pitchFamily="34" charset="0"/>
              </a:rPr>
              <a:t>s__in</a:t>
            </a:r>
            <a:endParaRPr lang="en-GB" sz="2800" dirty="0">
              <a:solidFill>
                <a:srgbClr val="115076"/>
              </a:solidFill>
              <a:latin typeface="Century Gothic" panose="020B0502020202020204" pitchFamily="34" charset="0"/>
            </a:endParaRPr>
          </a:p>
        </p:txBody>
      </p:sp>
      <p:sp>
        <p:nvSpPr>
          <p:cNvPr id="26" name="TextBox 25"/>
          <p:cNvSpPr txBox="1"/>
          <p:nvPr/>
        </p:nvSpPr>
        <p:spPr>
          <a:xfrm>
            <a:off x="936581" y="3952499"/>
            <a:ext cx="2507293"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die L__</a:t>
            </a:r>
            <a:r>
              <a:rPr lang="en-GB" sz="2800" dirty="0" err="1">
                <a:solidFill>
                  <a:srgbClr val="115076"/>
                </a:solidFill>
                <a:latin typeface="Century Gothic" panose="020B0502020202020204" pitchFamily="34" charset="0"/>
              </a:rPr>
              <a:t>hrerin</a:t>
            </a:r>
            <a:endParaRPr lang="en-GB" sz="2800" dirty="0">
              <a:solidFill>
                <a:srgbClr val="115076"/>
              </a:solidFill>
              <a:latin typeface="Century Gothic" panose="020B0502020202020204" pitchFamily="34" charset="0"/>
            </a:endParaRPr>
          </a:p>
        </p:txBody>
      </p:sp>
      <p:sp>
        <p:nvSpPr>
          <p:cNvPr id="27" name="TextBox 26"/>
          <p:cNvSpPr txBox="1"/>
          <p:nvPr/>
        </p:nvSpPr>
        <p:spPr>
          <a:xfrm>
            <a:off x="1681337" y="1471573"/>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F</a:t>
            </a:r>
          </a:p>
        </p:txBody>
      </p:sp>
      <p:sp>
        <p:nvSpPr>
          <p:cNvPr id="28" name="TextBox 27"/>
          <p:cNvSpPr txBox="1"/>
          <p:nvPr/>
        </p:nvSpPr>
        <p:spPr>
          <a:xfrm>
            <a:off x="320719" y="4809600"/>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F</a:t>
            </a:r>
          </a:p>
        </p:txBody>
      </p:sp>
      <p:sp>
        <p:nvSpPr>
          <p:cNvPr id="29" name="TextBox 28"/>
          <p:cNvSpPr txBox="1"/>
          <p:nvPr/>
        </p:nvSpPr>
        <p:spPr>
          <a:xfrm>
            <a:off x="1453020" y="2066449"/>
            <a:ext cx="456634"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r</a:t>
            </a:r>
          </a:p>
        </p:txBody>
      </p:sp>
      <p:sp>
        <p:nvSpPr>
          <p:cNvPr id="30" name="TextBox 29"/>
          <p:cNvSpPr txBox="1"/>
          <p:nvPr/>
        </p:nvSpPr>
        <p:spPr>
          <a:xfrm>
            <a:off x="1185534" y="4795505"/>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r</a:t>
            </a:r>
          </a:p>
        </p:txBody>
      </p:sp>
      <p:sp>
        <p:nvSpPr>
          <p:cNvPr id="31" name="TextBox 30"/>
          <p:cNvSpPr txBox="1"/>
          <p:nvPr/>
        </p:nvSpPr>
        <p:spPr>
          <a:xfrm>
            <a:off x="1782598" y="2661325"/>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a</a:t>
            </a:r>
          </a:p>
        </p:txBody>
      </p:sp>
      <p:sp>
        <p:nvSpPr>
          <p:cNvPr id="32" name="TextBox 31"/>
          <p:cNvSpPr txBox="1"/>
          <p:nvPr/>
        </p:nvSpPr>
        <p:spPr>
          <a:xfrm>
            <a:off x="2019561" y="4795505"/>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a</a:t>
            </a:r>
          </a:p>
        </p:txBody>
      </p:sp>
      <p:sp>
        <p:nvSpPr>
          <p:cNvPr id="33" name="TextBox 32"/>
          <p:cNvSpPr txBox="1"/>
          <p:nvPr/>
        </p:nvSpPr>
        <p:spPr>
          <a:xfrm>
            <a:off x="2269521" y="3256201"/>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g</a:t>
            </a:r>
          </a:p>
        </p:txBody>
      </p:sp>
      <p:sp>
        <p:nvSpPr>
          <p:cNvPr id="34" name="TextBox 33"/>
          <p:cNvSpPr txBox="1"/>
          <p:nvPr/>
        </p:nvSpPr>
        <p:spPr>
          <a:xfrm>
            <a:off x="2770645" y="4795505"/>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g</a:t>
            </a:r>
          </a:p>
        </p:txBody>
      </p:sp>
      <p:sp>
        <p:nvSpPr>
          <p:cNvPr id="35" name="TextBox 34"/>
          <p:cNvSpPr txBox="1"/>
          <p:nvPr/>
        </p:nvSpPr>
        <p:spPr>
          <a:xfrm>
            <a:off x="1814450" y="3851077"/>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e</a:t>
            </a:r>
          </a:p>
        </p:txBody>
      </p:sp>
      <p:sp>
        <p:nvSpPr>
          <p:cNvPr id="36" name="TextBox 35"/>
          <p:cNvSpPr txBox="1"/>
          <p:nvPr/>
        </p:nvSpPr>
        <p:spPr>
          <a:xfrm>
            <a:off x="3615842" y="4812972"/>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e</a:t>
            </a:r>
          </a:p>
        </p:txBody>
      </p:sp>
      <p:sp>
        <p:nvSpPr>
          <p:cNvPr id="37" name="TextBox 36"/>
          <p:cNvSpPr txBox="1"/>
          <p:nvPr/>
        </p:nvSpPr>
        <p:spPr>
          <a:xfrm>
            <a:off x="5449450" y="1474348"/>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o</a:t>
            </a:r>
          </a:p>
        </p:txBody>
      </p:sp>
      <p:sp>
        <p:nvSpPr>
          <p:cNvPr id="38" name="TextBox 37"/>
          <p:cNvSpPr txBox="1"/>
          <p:nvPr/>
        </p:nvSpPr>
        <p:spPr>
          <a:xfrm>
            <a:off x="4925721" y="4795505"/>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o</a:t>
            </a:r>
          </a:p>
        </p:txBody>
      </p:sp>
      <p:sp>
        <p:nvSpPr>
          <p:cNvPr id="39" name="TextBox 38"/>
          <p:cNvSpPr txBox="1"/>
          <p:nvPr/>
        </p:nvSpPr>
        <p:spPr>
          <a:xfrm>
            <a:off x="7769460" y="2117485"/>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d</a:t>
            </a:r>
          </a:p>
        </p:txBody>
      </p:sp>
      <p:sp>
        <p:nvSpPr>
          <p:cNvPr id="40" name="TextBox 39"/>
          <p:cNvSpPr txBox="1"/>
          <p:nvPr/>
        </p:nvSpPr>
        <p:spPr>
          <a:xfrm>
            <a:off x="5799834" y="4810133"/>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d</a:t>
            </a:r>
          </a:p>
        </p:txBody>
      </p:sp>
      <p:sp>
        <p:nvSpPr>
          <p:cNvPr id="41" name="TextBox 40"/>
          <p:cNvSpPr txBox="1"/>
          <p:nvPr/>
        </p:nvSpPr>
        <p:spPr>
          <a:xfrm>
            <a:off x="5410895" y="2760622"/>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e</a:t>
            </a:r>
          </a:p>
        </p:txBody>
      </p:sp>
      <p:sp>
        <p:nvSpPr>
          <p:cNvPr id="42" name="TextBox 41"/>
          <p:cNvSpPr txBox="1"/>
          <p:nvPr/>
        </p:nvSpPr>
        <p:spPr>
          <a:xfrm>
            <a:off x="6692977" y="4809600"/>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e</a:t>
            </a:r>
          </a:p>
        </p:txBody>
      </p:sp>
      <p:sp>
        <p:nvSpPr>
          <p:cNvPr id="43" name="TextBox 42"/>
          <p:cNvSpPr txBox="1"/>
          <p:nvPr/>
        </p:nvSpPr>
        <p:spPr>
          <a:xfrm>
            <a:off x="6073017" y="3403760"/>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r</a:t>
            </a:r>
          </a:p>
        </p:txBody>
      </p:sp>
      <p:sp>
        <p:nvSpPr>
          <p:cNvPr id="44" name="TextBox 43"/>
          <p:cNvSpPr txBox="1"/>
          <p:nvPr/>
        </p:nvSpPr>
        <p:spPr>
          <a:xfrm>
            <a:off x="7579596" y="4809600"/>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r</a:t>
            </a:r>
          </a:p>
        </p:txBody>
      </p:sp>
      <p:sp>
        <p:nvSpPr>
          <p:cNvPr id="45" name="TextBox 44"/>
          <p:cNvSpPr txBox="1"/>
          <p:nvPr/>
        </p:nvSpPr>
        <p:spPr>
          <a:xfrm>
            <a:off x="10172927" y="1471573"/>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s</a:t>
            </a:r>
          </a:p>
        </p:txBody>
      </p:sp>
      <p:sp>
        <p:nvSpPr>
          <p:cNvPr id="46" name="TextBox 45"/>
          <p:cNvSpPr txBox="1"/>
          <p:nvPr/>
        </p:nvSpPr>
        <p:spPr>
          <a:xfrm>
            <a:off x="8848835" y="4815810"/>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S</a:t>
            </a:r>
          </a:p>
        </p:txBody>
      </p:sp>
      <p:sp>
        <p:nvSpPr>
          <p:cNvPr id="47" name="TextBox 46"/>
          <p:cNvSpPr txBox="1"/>
          <p:nvPr/>
        </p:nvSpPr>
        <p:spPr>
          <a:xfrm>
            <a:off x="10172927" y="2125915"/>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a</a:t>
            </a:r>
          </a:p>
        </p:txBody>
      </p:sp>
      <p:sp>
        <p:nvSpPr>
          <p:cNvPr id="48" name="TextBox 47"/>
          <p:cNvSpPr txBox="1"/>
          <p:nvPr/>
        </p:nvSpPr>
        <p:spPr>
          <a:xfrm>
            <a:off x="9663374" y="4809600"/>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a</a:t>
            </a:r>
          </a:p>
        </p:txBody>
      </p:sp>
      <p:cxnSp>
        <p:nvCxnSpPr>
          <p:cNvPr id="49" name="Straight Connector 48"/>
          <p:cNvCxnSpPr/>
          <p:nvPr/>
        </p:nvCxnSpPr>
        <p:spPr>
          <a:xfrm>
            <a:off x="3466055" y="5584521"/>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619994" y="5577563"/>
            <a:ext cx="751562" cy="0"/>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9174890" y="2893488"/>
            <a:ext cx="2507293"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das </a:t>
            </a:r>
            <a:r>
              <a:rPr lang="en-GB" sz="2800" dirty="0" err="1">
                <a:solidFill>
                  <a:srgbClr val="115076"/>
                </a:solidFill>
                <a:latin typeface="Century Gothic" panose="020B0502020202020204" pitchFamily="34" charset="0"/>
              </a:rPr>
              <a:t>Au__o</a:t>
            </a:r>
            <a:endParaRPr lang="en-GB" sz="2800" dirty="0">
              <a:solidFill>
                <a:srgbClr val="115076"/>
              </a:solidFill>
              <a:latin typeface="Century Gothic" panose="020B0502020202020204" pitchFamily="34" charset="0"/>
            </a:endParaRPr>
          </a:p>
        </p:txBody>
      </p:sp>
      <p:sp>
        <p:nvSpPr>
          <p:cNvPr id="52" name="TextBox 51"/>
          <p:cNvSpPr txBox="1"/>
          <p:nvPr/>
        </p:nvSpPr>
        <p:spPr>
          <a:xfrm>
            <a:off x="10425776" y="2780257"/>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t</a:t>
            </a:r>
          </a:p>
        </p:txBody>
      </p:sp>
      <p:sp>
        <p:nvSpPr>
          <p:cNvPr id="53" name="TextBox 52"/>
          <p:cNvSpPr txBox="1"/>
          <p:nvPr/>
        </p:nvSpPr>
        <p:spPr>
          <a:xfrm>
            <a:off x="9172130" y="3552005"/>
            <a:ext cx="2507293"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das __</a:t>
            </a:r>
            <a:r>
              <a:rPr lang="en-GB" sz="2800" dirty="0" err="1">
                <a:solidFill>
                  <a:srgbClr val="115076"/>
                </a:solidFill>
                <a:latin typeface="Century Gothic" panose="020B0502020202020204" pitchFamily="34" charset="0"/>
              </a:rPr>
              <a:t>immer</a:t>
            </a:r>
            <a:endParaRPr lang="en-GB" sz="2800" dirty="0">
              <a:solidFill>
                <a:srgbClr val="115076"/>
              </a:solidFill>
              <a:latin typeface="Century Gothic" panose="020B0502020202020204" pitchFamily="34" charset="0"/>
            </a:endParaRPr>
          </a:p>
        </p:txBody>
      </p:sp>
      <p:sp>
        <p:nvSpPr>
          <p:cNvPr id="54" name="TextBox 53"/>
          <p:cNvSpPr txBox="1"/>
          <p:nvPr/>
        </p:nvSpPr>
        <p:spPr>
          <a:xfrm>
            <a:off x="9926879" y="3434600"/>
            <a:ext cx="389349" cy="646331"/>
          </a:xfrm>
          <a:prstGeom prst="rect">
            <a:avLst/>
          </a:prstGeom>
          <a:noFill/>
        </p:spPr>
        <p:txBody>
          <a:bodyPr wrap="square" rtlCol="0">
            <a:spAutoFit/>
          </a:bodyPr>
          <a:lstStyle/>
          <a:p>
            <a:pPr algn="ctr"/>
            <a:r>
              <a:rPr lang="en-GB" sz="3600" b="1" dirty="0">
                <a:solidFill>
                  <a:srgbClr val="DAA520"/>
                </a:solidFill>
                <a:latin typeface="Century Gothic" panose="020B0502020202020204" pitchFamily="34" charset="0"/>
              </a:rPr>
              <a:t>Z</a:t>
            </a:r>
          </a:p>
        </p:txBody>
      </p:sp>
      <p:sp>
        <p:nvSpPr>
          <p:cNvPr id="55" name="TextBox 54"/>
          <p:cNvSpPr txBox="1"/>
          <p:nvPr/>
        </p:nvSpPr>
        <p:spPr>
          <a:xfrm>
            <a:off x="10494995" y="4809600"/>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t</a:t>
            </a:r>
          </a:p>
        </p:txBody>
      </p:sp>
      <p:sp>
        <p:nvSpPr>
          <p:cNvPr id="56" name="TextBox 55"/>
          <p:cNvSpPr txBox="1"/>
          <p:nvPr/>
        </p:nvSpPr>
        <p:spPr>
          <a:xfrm>
            <a:off x="11325772" y="4809600"/>
            <a:ext cx="389349" cy="923330"/>
          </a:xfrm>
          <a:prstGeom prst="rect">
            <a:avLst/>
          </a:prstGeom>
          <a:noFill/>
        </p:spPr>
        <p:txBody>
          <a:bodyPr wrap="square" rtlCol="0">
            <a:spAutoFit/>
          </a:bodyPr>
          <a:lstStyle/>
          <a:p>
            <a:pPr algn="ctr"/>
            <a:r>
              <a:rPr lang="en-GB" sz="5400" b="1" dirty="0">
                <a:solidFill>
                  <a:srgbClr val="DAA520"/>
                </a:solidFill>
                <a:latin typeface="Century Gothic" panose="020B0502020202020204" pitchFamily="34" charset="0"/>
              </a:rPr>
              <a:t>z</a:t>
            </a:r>
          </a:p>
        </p:txBody>
      </p:sp>
      <p:sp>
        <p:nvSpPr>
          <p:cNvPr id="58" name="Title 3">
            <a:extLst>
              <a:ext uri="{FF2B5EF4-FFF2-40B4-BE49-F238E27FC236}">
                <a16:creationId xmlns:a16="http://schemas.microsoft.com/office/drawing/2014/main" id="{7BDC1FD7-616D-45F7-9886-47FA05A680B3}"/>
              </a:ext>
            </a:extLst>
          </p:cNvPr>
          <p:cNvSpPr txBox="1">
            <a:spLocks/>
          </p:cNvSpPr>
          <p:nvPr/>
        </p:nvSpPr>
        <p:spPr>
          <a:xfrm>
            <a:off x="0" y="313809"/>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Tree>
    <p:extLst>
      <p:ext uri="{BB962C8B-B14F-4D97-AF65-F5344CB8AC3E}">
        <p14:creationId xmlns:p14="http://schemas.microsoft.com/office/powerpoint/2010/main" val="230222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fade">
                                      <p:cBhvr>
                                        <p:cTn id="87" dur="500"/>
                                        <p:tgtEl>
                                          <p:spTgt spid="4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500"/>
                                        <p:tgtEl>
                                          <p:spTgt spid="4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500"/>
                                        <p:tgtEl>
                                          <p:spTgt spid="5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fade">
                                      <p:cBhvr>
                                        <p:cTn id="98" dur="500"/>
                                        <p:tgtEl>
                                          <p:spTgt spid="5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4"/>
                                        </p:tgtEl>
                                        <p:attrNameLst>
                                          <p:attrName>style.visibility</p:attrName>
                                        </p:attrNameLst>
                                      </p:cBhvr>
                                      <p:to>
                                        <p:strVal val="visible"/>
                                      </p:to>
                                    </p:set>
                                    <p:animEffect transition="in" filter="fade">
                                      <p:cBhvr>
                                        <p:cTn id="103" dur="500"/>
                                        <p:tgtEl>
                                          <p:spTgt spid="5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52" grpId="0"/>
      <p:bldP spid="54" grpId="0"/>
      <p:bldP spid="55" grpId="0"/>
      <p:bldP spid="5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0" y="358876"/>
            <a:ext cx="10515600" cy="1325563"/>
          </a:xfrm>
        </p:spPr>
        <p:txBody>
          <a:bodyPr/>
          <a:lstStyle/>
          <a:p>
            <a:r>
              <a:rPr lang="en-GB" b="1">
                <a:solidFill>
                  <a:schemeClr val="bg1"/>
                </a:solidFill>
              </a:rPr>
              <a:t>Frage oder Satz?</a:t>
            </a:r>
            <a:br>
              <a:rPr lang="en-GB" b="1">
                <a:solidFill>
                  <a:schemeClr val="bg1"/>
                </a:solidFill>
              </a:rPr>
            </a:br>
            <a:endParaRPr lang="en-GB"/>
          </a:p>
        </p:txBody>
      </p:sp>
      <p:sp>
        <p:nvSpPr>
          <p:cNvPr id="24" name="TextBox 23">
            <a:extLst>
              <a:ext uri="{FF2B5EF4-FFF2-40B4-BE49-F238E27FC236}">
                <a16:creationId xmlns:a16="http://schemas.microsoft.com/office/drawing/2014/main" id="{7837C97D-F6F6-427A-A2FC-CE5CB72C1511}"/>
              </a:ext>
            </a:extLst>
          </p:cNvPr>
          <p:cNvSpPr txBox="1"/>
          <p:nvPr/>
        </p:nvSpPr>
        <p:spPr>
          <a:xfrm>
            <a:off x="236062" y="1820637"/>
            <a:ext cx="11719875" cy="535788"/>
          </a:xfrm>
          <a:prstGeom prst="rect">
            <a:avLst/>
          </a:prstGeom>
          <a:noFill/>
        </p:spPr>
        <p:txBody>
          <a:bodyPr wrap="square" rtlCol="0">
            <a:spAutoFit/>
          </a:bodyPr>
          <a:lstStyle/>
          <a:p>
            <a:pPr>
              <a:lnSpc>
                <a:spcPct val="150000"/>
              </a:lnSpc>
            </a:pP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As you know,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closed</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questions are formed by swapping the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verb</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and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subject</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t>
            </a:r>
          </a:p>
        </p:txBody>
      </p:sp>
      <p:sp>
        <p:nvSpPr>
          <p:cNvPr id="26"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7" name="TextBox 26">
            <a:extLst>
              <a:ext uri="{FF2B5EF4-FFF2-40B4-BE49-F238E27FC236}">
                <a16:creationId xmlns:a16="http://schemas.microsoft.com/office/drawing/2014/main" id="{7097DF9C-A7D9-8640-9AEB-3360D65533A2}"/>
              </a:ext>
            </a:extLst>
          </p:cNvPr>
          <p:cNvSpPr txBox="1"/>
          <p:nvPr/>
        </p:nvSpPr>
        <p:spPr>
          <a:xfrm>
            <a:off x="236243" y="1346837"/>
            <a:ext cx="5593057" cy="430887"/>
          </a:xfrm>
          <a:prstGeom prst="rect">
            <a:avLst/>
          </a:prstGeom>
          <a:noFill/>
        </p:spPr>
        <p:txBody>
          <a:bodyPr wrap="square" rtlCol="0">
            <a:spAutoFit/>
          </a:bodyPr>
          <a:lstStyle/>
          <a:p>
            <a:r>
              <a:rPr lang="en-US" sz="2200" b="1" dirty="0">
                <a:solidFill>
                  <a:srgbClr val="115076"/>
                </a:solidFill>
                <a:latin typeface="Century Gothic" panose="020B0502020202020204" pitchFamily="34" charset="0"/>
              </a:rPr>
              <a:t>Closed (yes/no) questions</a:t>
            </a:r>
          </a:p>
        </p:txBody>
      </p:sp>
      <p:graphicFrame>
        <p:nvGraphicFramePr>
          <p:cNvPr id="28" name="Table 27">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1672697539"/>
              </p:ext>
            </p:extLst>
          </p:nvPr>
        </p:nvGraphicFramePr>
        <p:xfrm>
          <a:off x="2252356" y="4739180"/>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29" name="Table 28">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1060056512"/>
              </p:ext>
            </p:extLst>
          </p:nvPr>
        </p:nvGraphicFramePr>
        <p:xfrm>
          <a:off x="2252356" y="4186466"/>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30" name="TextBox 29"/>
          <p:cNvSpPr txBox="1"/>
          <p:nvPr/>
        </p:nvSpPr>
        <p:spPr>
          <a:xfrm>
            <a:off x="359669" y="4130935"/>
            <a:ext cx="148590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Statement</a:t>
            </a:r>
          </a:p>
        </p:txBody>
      </p:sp>
      <p:sp>
        <p:nvSpPr>
          <p:cNvPr id="31" name="TextBox 30"/>
          <p:cNvSpPr txBox="1"/>
          <p:nvPr/>
        </p:nvSpPr>
        <p:spPr>
          <a:xfrm>
            <a:off x="348736" y="4716672"/>
            <a:ext cx="147353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Question</a:t>
            </a:r>
          </a:p>
        </p:txBody>
      </p:sp>
      <p:sp>
        <p:nvSpPr>
          <p:cNvPr id="32"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sp>
        <p:nvSpPr>
          <p:cNvPr id="33" name="Title 3">
            <a:extLst>
              <a:ext uri="{FF2B5EF4-FFF2-40B4-BE49-F238E27FC236}">
                <a16:creationId xmlns:a16="http://schemas.microsoft.com/office/drawing/2014/main" id="{7BDC1FD7-616D-45F7-9886-47FA05A680B3}"/>
              </a:ext>
            </a:extLst>
          </p:cNvPr>
          <p:cNvSpPr txBox="1">
            <a:spLocks/>
          </p:cNvSpPr>
          <p:nvPr/>
        </p:nvSpPr>
        <p:spPr>
          <a:xfrm>
            <a:off x="0" y="313809"/>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34" name="TextBox 33"/>
          <p:cNvSpPr txBox="1"/>
          <p:nvPr/>
        </p:nvSpPr>
        <p:spPr>
          <a:xfrm>
            <a:off x="6845107" y="4170561"/>
            <a:ext cx="5346893" cy="430887"/>
          </a:xfrm>
          <a:prstGeom prst="rect">
            <a:avLst/>
          </a:prstGeom>
          <a:noFill/>
        </p:spPr>
        <p:txBody>
          <a:bodyPr wrap="square" rtlCol="0">
            <a:spAutoFit/>
          </a:bodyPr>
          <a:lstStyle/>
          <a:p>
            <a:r>
              <a:rPr lang="en-GB" sz="2200" i="1" dirty="0">
                <a:solidFill>
                  <a:srgbClr val="115076"/>
                </a:solidFill>
              </a:rPr>
              <a:t>You are writing a book.</a:t>
            </a:r>
          </a:p>
        </p:txBody>
      </p:sp>
      <p:sp>
        <p:nvSpPr>
          <p:cNvPr id="35" name="TextBox 34"/>
          <p:cNvSpPr txBox="1"/>
          <p:nvPr/>
        </p:nvSpPr>
        <p:spPr>
          <a:xfrm>
            <a:off x="6820410" y="4704387"/>
            <a:ext cx="5346893" cy="430887"/>
          </a:xfrm>
          <a:prstGeom prst="rect">
            <a:avLst/>
          </a:prstGeom>
          <a:noFill/>
        </p:spPr>
        <p:txBody>
          <a:bodyPr wrap="square" rtlCol="0">
            <a:spAutoFit/>
          </a:bodyPr>
          <a:lstStyle/>
          <a:p>
            <a:r>
              <a:rPr lang="en-GB" sz="2200" b="1" i="1" dirty="0">
                <a:solidFill>
                  <a:srgbClr val="115076"/>
                </a:solidFill>
              </a:rPr>
              <a:t>Are</a:t>
            </a:r>
            <a:r>
              <a:rPr lang="en-GB" sz="2200" i="1" dirty="0">
                <a:solidFill>
                  <a:srgbClr val="115076"/>
                </a:solidFill>
              </a:rPr>
              <a:t> you writing a book?</a:t>
            </a:r>
          </a:p>
        </p:txBody>
      </p:sp>
      <p:graphicFrame>
        <p:nvGraphicFramePr>
          <p:cNvPr id="36" name="Table 35">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3142435730"/>
              </p:ext>
            </p:extLst>
          </p:nvPr>
        </p:nvGraphicFramePr>
        <p:xfrm>
          <a:off x="2263289" y="3357059"/>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oft Tennis?</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37" name="Table 36">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2695670008"/>
              </p:ext>
            </p:extLst>
          </p:nvPr>
        </p:nvGraphicFramePr>
        <p:xfrm>
          <a:off x="2263289" y="2804345"/>
          <a:ext cx="5023803" cy="358775"/>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oft</a:t>
                      </a:r>
                      <a:r>
                        <a:rPr lang="en-US" sz="22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Tennis.</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38" name="TextBox 37"/>
          <p:cNvSpPr txBox="1"/>
          <p:nvPr/>
        </p:nvSpPr>
        <p:spPr>
          <a:xfrm>
            <a:off x="370602" y="2804345"/>
            <a:ext cx="148590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Statement</a:t>
            </a:r>
          </a:p>
        </p:txBody>
      </p:sp>
      <p:sp>
        <p:nvSpPr>
          <p:cNvPr id="39" name="TextBox 38"/>
          <p:cNvSpPr txBox="1"/>
          <p:nvPr/>
        </p:nvSpPr>
        <p:spPr>
          <a:xfrm>
            <a:off x="359669" y="3390082"/>
            <a:ext cx="147353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Question</a:t>
            </a:r>
          </a:p>
        </p:txBody>
      </p:sp>
      <p:sp>
        <p:nvSpPr>
          <p:cNvPr id="40" name="TextBox 39"/>
          <p:cNvSpPr txBox="1"/>
          <p:nvPr/>
        </p:nvSpPr>
        <p:spPr>
          <a:xfrm>
            <a:off x="6845107" y="2763841"/>
            <a:ext cx="5346893" cy="430887"/>
          </a:xfrm>
          <a:prstGeom prst="rect">
            <a:avLst/>
          </a:prstGeom>
          <a:noFill/>
        </p:spPr>
        <p:txBody>
          <a:bodyPr wrap="square" rtlCol="0">
            <a:spAutoFit/>
          </a:bodyPr>
          <a:lstStyle/>
          <a:p>
            <a:r>
              <a:rPr lang="en-GB" sz="2200" i="1" dirty="0">
                <a:solidFill>
                  <a:srgbClr val="115076"/>
                </a:solidFill>
              </a:rPr>
              <a:t>You often play Tennis.</a:t>
            </a:r>
          </a:p>
        </p:txBody>
      </p:sp>
      <p:sp>
        <p:nvSpPr>
          <p:cNvPr id="41" name="TextBox 40"/>
          <p:cNvSpPr txBox="1"/>
          <p:nvPr/>
        </p:nvSpPr>
        <p:spPr>
          <a:xfrm>
            <a:off x="6845106" y="3297667"/>
            <a:ext cx="5346893" cy="430887"/>
          </a:xfrm>
          <a:prstGeom prst="rect">
            <a:avLst/>
          </a:prstGeom>
          <a:noFill/>
        </p:spPr>
        <p:txBody>
          <a:bodyPr wrap="square" rtlCol="0">
            <a:spAutoFit/>
          </a:bodyPr>
          <a:lstStyle/>
          <a:p>
            <a:r>
              <a:rPr lang="en-GB" sz="2200" b="1" i="1" dirty="0">
                <a:solidFill>
                  <a:srgbClr val="115076"/>
                </a:solidFill>
              </a:rPr>
              <a:t>Do</a:t>
            </a:r>
            <a:r>
              <a:rPr lang="en-GB" sz="2200" i="1" dirty="0">
                <a:solidFill>
                  <a:srgbClr val="115076"/>
                </a:solidFill>
              </a:rPr>
              <a:t> you often play Tennis?</a:t>
            </a:r>
          </a:p>
        </p:txBody>
      </p:sp>
      <p:sp>
        <p:nvSpPr>
          <p:cNvPr id="42" name="TextBox 41">
            <a:extLst>
              <a:ext uri="{FF2B5EF4-FFF2-40B4-BE49-F238E27FC236}">
                <a16:creationId xmlns:a16="http://schemas.microsoft.com/office/drawing/2014/main" id="{7837C97D-F6F6-427A-A2FC-CE5CB72C1511}"/>
              </a:ext>
            </a:extLst>
          </p:cNvPr>
          <p:cNvSpPr txBox="1"/>
          <p:nvPr/>
        </p:nvSpPr>
        <p:spPr>
          <a:xfrm>
            <a:off x="300038" y="5329213"/>
            <a:ext cx="11719875" cy="600164"/>
          </a:xfrm>
          <a:prstGeom prst="rect">
            <a:avLst/>
          </a:prstGeom>
          <a:noFill/>
        </p:spPr>
        <p:txBody>
          <a:bodyPr wrap="square" rtlCol="0">
            <a:spAutoFit/>
          </a:bodyPr>
          <a:lstStyle/>
          <a:p>
            <a:pPr>
              <a:lnSpc>
                <a:spcPct val="150000"/>
              </a:lnSpc>
            </a:pP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This is how you ask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do</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or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are</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questions in German. </a:t>
            </a:r>
          </a:p>
        </p:txBody>
      </p:sp>
      <p:sp>
        <p:nvSpPr>
          <p:cNvPr id="43" name="Rounded Rectangular Callout 4">
            <a:extLst>
              <a:ext uri="{FF2B5EF4-FFF2-40B4-BE49-F238E27FC236}">
                <a16:creationId xmlns:a16="http://schemas.microsoft.com/office/drawing/2014/main" id="{3149910C-FA48-4F11-A59C-BFC470189BD2}"/>
              </a:ext>
            </a:extLst>
          </p:cNvPr>
          <p:cNvSpPr/>
          <p:nvPr/>
        </p:nvSpPr>
        <p:spPr>
          <a:xfrm>
            <a:off x="6807200" y="2585156"/>
            <a:ext cx="3986681" cy="2785983"/>
          </a:xfrm>
          <a:prstGeom prst="wedgeRoundRectCallout">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Note that when you </a:t>
            </a:r>
            <a:r>
              <a:rPr lang="en-GB" sz="2400" b="1" dirty="0">
                <a:latin typeface="Century Gothic" panose="020B0502020202020204" pitchFamily="34" charset="0"/>
              </a:rPr>
              <a:t>hear </a:t>
            </a:r>
            <a:r>
              <a:rPr lang="en-GB" sz="2400" dirty="0">
                <a:latin typeface="Century Gothic" panose="020B0502020202020204" pitchFamily="34" charset="0"/>
              </a:rPr>
              <a:t>questions, you get an extra clue from the </a:t>
            </a:r>
            <a:r>
              <a:rPr lang="en-GB" sz="2400" b="1" dirty="0">
                <a:latin typeface="Century Gothic" panose="020B0502020202020204" pitchFamily="34" charset="0"/>
              </a:rPr>
              <a:t>intonation</a:t>
            </a:r>
            <a:r>
              <a:rPr lang="en-GB" sz="2400" dirty="0">
                <a:latin typeface="Century Gothic" panose="020B0502020202020204" pitchFamily="34" charset="0"/>
              </a:rPr>
              <a:t>, and when you </a:t>
            </a:r>
            <a:r>
              <a:rPr lang="en-GB" sz="2400" b="1" dirty="0">
                <a:latin typeface="Century Gothic" panose="020B0502020202020204" pitchFamily="34" charset="0"/>
              </a:rPr>
              <a:t>read</a:t>
            </a:r>
            <a:r>
              <a:rPr lang="en-GB" sz="2400" dirty="0">
                <a:latin typeface="Century Gothic" panose="020B0502020202020204" pitchFamily="34" charset="0"/>
              </a:rPr>
              <a:t>, you see the </a:t>
            </a:r>
            <a:r>
              <a:rPr lang="en-GB" sz="2400" b="1" dirty="0">
                <a:latin typeface="Century Gothic" panose="020B0502020202020204" pitchFamily="34" charset="0"/>
              </a:rPr>
              <a:t>question mark</a:t>
            </a:r>
            <a:r>
              <a:rPr lang="en-GB" sz="2400" dirty="0">
                <a:latin typeface="Century Gothic" panose="020B0502020202020204" pitchFamily="34" charset="0"/>
              </a:rPr>
              <a:t>.  </a:t>
            </a:r>
          </a:p>
        </p:txBody>
      </p:sp>
    </p:spTree>
    <p:extLst>
      <p:ext uri="{BB962C8B-B14F-4D97-AF65-F5344CB8AC3E}">
        <p14:creationId xmlns:p14="http://schemas.microsoft.com/office/powerpoint/2010/main" val="259001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30" grpId="0" animBg="1"/>
      <p:bldP spid="31" grpId="0" animBg="1"/>
      <p:bldP spid="34" grpId="0"/>
      <p:bldP spid="35" grpId="0"/>
      <p:bldP spid="38" grpId="0" animBg="1"/>
      <p:bldP spid="39" grpId="0" animBg="1"/>
      <p:bldP spid="40" grpId="0"/>
      <p:bldP spid="41" grpId="0"/>
      <p:bldP spid="42" grpId="0"/>
      <p:bldP spid="4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89062" y="220066"/>
            <a:ext cx="10515600" cy="1325563"/>
          </a:xfrm>
        </p:spPr>
        <p:txBody>
          <a:bodyPr/>
          <a:lstStyle/>
          <a:p>
            <a:r>
              <a:rPr lang="en-GB" b="1">
                <a:solidFill>
                  <a:schemeClr val="bg1"/>
                </a:solidFill>
              </a:rPr>
              <a:t>Frage oder Satz?</a:t>
            </a:r>
            <a:br>
              <a:rPr lang="en-GB" b="1">
                <a:solidFill>
                  <a:schemeClr val="bg1"/>
                </a:solidFill>
              </a:rPr>
            </a:br>
            <a:endParaRPr lang="en-GB"/>
          </a:p>
        </p:txBody>
      </p:sp>
      <p:sp>
        <p:nvSpPr>
          <p:cNvPr id="4"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6"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7" name="Picture 6">
            <a:extLst>
              <a:ext uri="{FF2B5EF4-FFF2-40B4-BE49-F238E27FC236}">
                <a16:creationId xmlns:a16="http://schemas.microsoft.com/office/drawing/2014/main" id="{86F59DF3-BBE6-4498-A4B9-A13605F31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84" y="3405743"/>
            <a:ext cx="1469557" cy="2275443"/>
          </a:xfrm>
          <a:prstGeom prst="rect">
            <a:avLst/>
          </a:prstGeom>
        </p:spPr>
      </p:pic>
      <p:sp>
        <p:nvSpPr>
          <p:cNvPr id="8" name="TextBox 7">
            <a:extLst>
              <a:ext uri="{FF2B5EF4-FFF2-40B4-BE49-F238E27FC236}">
                <a16:creationId xmlns:a16="http://schemas.microsoft.com/office/drawing/2014/main" id="{64AAD5A0-CCBD-423A-B353-9E973ABC915F}"/>
              </a:ext>
            </a:extLst>
          </p:cNvPr>
          <p:cNvSpPr txBox="1"/>
          <p:nvPr/>
        </p:nvSpPr>
        <p:spPr>
          <a:xfrm>
            <a:off x="372757" y="1316435"/>
            <a:ext cx="11446485" cy="1754326"/>
          </a:xfrm>
          <a:prstGeom prst="rect">
            <a:avLst/>
          </a:prstGeom>
          <a:noFill/>
        </p:spPr>
        <p:txBody>
          <a:bodyPr wrap="square" rtlCol="0">
            <a:spAutoFit/>
          </a:bodyPr>
          <a:lstStyle/>
          <a:p>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is making observations about Wolfgang. He can produce a lot of words, but lacks intonation (and manners!)</a:t>
            </a:r>
          </a:p>
          <a:p>
            <a:endParaRPr lang="en-GB" sz="2200" dirty="0">
              <a:solidFill>
                <a:srgbClr val="1F4E79"/>
              </a:solidFill>
              <a:latin typeface="Century Gothic" panose="020B0502020202020204" pitchFamily="34" charset="0"/>
            </a:endParaRPr>
          </a:p>
          <a:p>
            <a:r>
              <a:rPr lang="en-GB" sz="2200" dirty="0">
                <a:solidFill>
                  <a:srgbClr val="1F4E79"/>
                </a:solidFill>
                <a:latin typeface="Century Gothic" panose="020B0502020202020204" pitchFamily="34" charset="0"/>
              </a:rPr>
              <a:t>Is </a:t>
            </a:r>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asking a question or making a statement? Write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or </a:t>
            </a:r>
            <a:r>
              <a:rPr lang="en-GB" sz="2200" b="1" dirty="0">
                <a:solidFill>
                  <a:srgbClr val="1F4E79"/>
                </a:solidFill>
                <a:latin typeface="Century Gothic" panose="020B0502020202020204" pitchFamily="34" charset="0"/>
              </a:rPr>
              <a:t>.</a:t>
            </a:r>
          </a:p>
          <a:p>
            <a:endParaRPr lang="en-GB" sz="2000" dirty="0">
              <a:solidFill>
                <a:srgbClr val="1F4E79"/>
              </a:solidFill>
              <a:latin typeface="Century Gothic" panose="020B0502020202020204" pitchFamily="34" charset="0"/>
            </a:endParaRPr>
          </a:p>
        </p:txBody>
      </p:sp>
      <p:grpSp>
        <p:nvGrpSpPr>
          <p:cNvPr id="9" name="Group 8">
            <a:extLst>
              <a:ext uri="{FF2B5EF4-FFF2-40B4-BE49-F238E27FC236}">
                <a16:creationId xmlns:a16="http://schemas.microsoft.com/office/drawing/2014/main" id="{30A98750-4B2F-4C28-8292-F75039402C7D}"/>
              </a:ext>
            </a:extLst>
          </p:cNvPr>
          <p:cNvGrpSpPr/>
          <p:nvPr/>
        </p:nvGrpSpPr>
        <p:grpSpPr>
          <a:xfrm>
            <a:off x="3205794" y="3451268"/>
            <a:ext cx="5968997" cy="2256007"/>
            <a:chOff x="3513060" y="3610566"/>
            <a:chExt cx="5968997" cy="2256007"/>
          </a:xfrm>
        </p:grpSpPr>
        <p:sp>
          <p:nvSpPr>
            <p:cNvPr id="10" name="TextBox 9">
              <a:extLst>
                <a:ext uri="{FF2B5EF4-FFF2-40B4-BE49-F238E27FC236}">
                  <a16:creationId xmlns:a16="http://schemas.microsoft.com/office/drawing/2014/main" id="{00CFF7AD-803F-4237-9BAA-10EF5361C810}"/>
                </a:ext>
              </a:extLst>
            </p:cNvPr>
            <p:cNvSpPr txBox="1"/>
            <p:nvPr/>
          </p:nvSpPr>
          <p:spPr>
            <a:xfrm>
              <a:off x="3513060" y="538220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1" name="TextBox 10">
              <a:extLst>
                <a:ext uri="{FF2B5EF4-FFF2-40B4-BE49-F238E27FC236}">
                  <a16:creationId xmlns:a16="http://schemas.microsoft.com/office/drawing/2014/main" id="{F17297BC-397F-4842-8B7E-6DA0C386608E}"/>
                </a:ext>
              </a:extLst>
            </p:cNvPr>
            <p:cNvSpPr txBox="1"/>
            <p:nvPr/>
          </p:nvSpPr>
          <p:spPr>
            <a:xfrm>
              <a:off x="3513060" y="44900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r>
                <a:rPr lang="en-US" sz="2400" b="1" dirty="0">
                  <a:solidFill>
                    <a:srgbClr val="115076"/>
                  </a:solidFill>
                  <a:latin typeface="Century Gothic" panose="020B0502020202020204" pitchFamily="34" charset="0"/>
                </a:rPr>
                <a:t>   </a:t>
              </a:r>
            </a:p>
          </p:txBody>
        </p:sp>
        <p:sp>
          <p:nvSpPr>
            <p:cNvPr id="12" name="TextBox 11">
              <a:extLst>
                <a:ext uri="{FF2B5EF4-FFF2-40B4-BE49-F238E27FC236}">
                  <a16:creationId xmlns:a16="http://schemas.microsoft.com/office/drawing/2014/main" id="{5CB3C472-B3CF-4689-B231-5013FE1EAFEA}"/>
                </a:ext>
              </a:extLst>
            </p:cNvPr>
            <p:cNvSpPr txBox="1"/>
            <p:nvPr/>
          </p:nvSpPr>
          <p:spPr>
            <a:xfrm>
              <a:off x="5555115" y="538220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3" name="TextBox 12">
              <a:extLst>
                <a:ext uri="{FF2B5EF4-FFF2-40B4-BE49-F238E27FC236}">
                  <a16:creationId xmlns:a16="http://schemas.microsoft.com/office/drawing/2014/main" id="{CBB8F95D-37F8-4A0E-ABB1-0ACC7EEB95F5}"/>
                </a:ext>
              </a:extLst>
            </p:cNvPr>
            <p:cNvSpPr txBox="1"/>
            <p:nvPr/>
          </p:nvSpPr>
          <p:spPr>
            <a:xfrm>
              <a:off x="5555115" y="449005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4" name="TextBox 13">
              <a:extLst>
                <a:ext uri="{FF2B5EF4-FFF2-40B4-BE49-F238E27FC236}">
                  <a16:creationId xmlns:a16="http://schemas.microsoft.com/office/drawing/2014/main" id="{8A877AE0-1160-410A-89CD-4DE645672706}"/>
                </a:ext>
              </a:extLst>
            </p:cNvPr>
            <p:cNvSpPr txBox="1"/>
            <p:nvPr/>
          </p:nvSpPr>
          <p:spPr>
            <a:xfrm>
              <a:off x="5555116" y="361582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5" name="TextBox 14">
              <a:hlinkClick r:id="" action="ppaction://noaction">
                <a:snd r:embed="rId5" name="9. Können sie fliegen_no pitch_dupl.wav"/>
              </a:hlinkClick>
              <a:extLst>
                <a:ext uri="{FF2B5EF4-FFF2-40B4-BE49-F238E27FC236}">
                  <a16:creationId xmlns:a16="http://schemas.microsoft.com/office/drawing/2014/main" id="{34377128-94E5-4DB2-9DF5-258E3DB55FDC}"/>
                </a:ext>
              </a:extLst>
            </p:cNvPr>
            <p:cNvSpPr txBox="1"/>
            <p:nvPr/>
          </p:nvSpPr>
          <p:spPr>
            <a:xfrm>
              <a:off x="7560310" y="537881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6" name="TextBox 15">
              <a:extLst>
                <a:ext uri="{FF2B5EF4-FFF2-40B4-BE49-F238E27FC236}">
                  <a16:creationId xmlns:a16="http://schemas.microsoft.com/office/drawing/2014/main" id="{E72E69DD-C315-4014-8A91-CD106F8014BC}"/>
                </a:ext>
              </a:extLst>
            </p:cNvPr>
            <p:cNvSpPr txBox="1"/>
            <p:nvPr/>
          </p:nvSpPr>
          <p:spPr>
            <a:xfrm>
              <a:off x="7560311" y="4509847"/>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7" name="TextBox 16">
              <a:extLst>
                <a:ext uri="{FF2B5EF4-FFF2-40B4-BE49-F238E27FC236}">
                  <a16:creationId xmlns:a16="http://schemas.microsoft.com/office/drawing/2014/main" id="{371121FC-F894-41F6-B22F-6A3D97F42645}"/>
                </a:ext>
              </a:extLst>
            </p:cNvPr>
            <p:cNvSpPr txBox="1"/>
            <p:nvPr/>
          </p:nvSpPr>
          <p:spPr>
            <a:xfrm>
              <a:off x="7561786" y="361056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cxnSp>
          <p:nvCxnSpPr>
            <p:cNvPr id="18" name="Straight Connector 17">
              <a:extLst>
                <a:ext uri="{FF2B5EF4-FFF2-40B4-BE49-F238E27FC236}">
                  <a16:creationId xmlns:a16="http://schemas.microsoft.com/office/drawing/2014/main" id="{98269C0C-7148-43B1-92E5-3678CFDCF42E}"/>
                </a:ext>
              </a:extLst>
            </p:cNvPr>
            <p:cNvCxnSpPr/>
            <p:nvPr/>
          </p:nvCxnSpPr>
          <p:spPr>
            <a:xfrm>
              <a:off x="4205713" y="413993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164F85-5B04-41E2-9CDC-7727B3DF3810}"/>
                </a:ext>
              </a:extLst>
            </p:cNvPr>
            <p:cNvCxnSpPr/>
            <p:nvPr/>
          </p:nvCxnSpPr>
          <p:spPr>
            <a:xfrm>
              <a:off x="4205712" y="498414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34B1298-B8DA-4F40-817F-094E5222F920}"/>
                </a:ext>
              </a:extLst>
            </p:cNvPr>
            <p:cNvCxnSpPr/>
            <p:nvPr/>
          </p:nvCxnSpPr>
          <p:spPr>
            <a:xfrm>
              <a:off x="4205711" y="586657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D3666A3-2039-4FBE-83D2-0DF789B8C19F}"/>
                </a:ext>
              </a:extLst>
            </p:cNvPr>
            <p:cNvCxnSpPr/>
            <p:nvPr/>
          </p:nvCxnSpPr>
          <p:spPr>
            <a:xfrm>
              <a:off x="6203338" y="41236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756B6BD-4E54-4EBF-8201-5AEBD6EB836B}"/>
                </a:ext>
              </a:extLst>
            </p:cNvPr>
            <p:cNvCxnSpPr/>
            <p:nvPr/>
          </p:nvCxnSpPr>
          <p:spPr>
            <a:xfrm>
              <a:off x="6203337" y="49678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1D4A62-CD84-47C5-B33C-991801DEA561}"/>
                </a:ext>
              </a:extLst>
            </p:cNvPr>
            <p:cNvCxnSpPr/>
            <p:nvPr/>
          </p:nvCxnSpPr>
          <p:spPr>
            <a:xfrm>
              <a:off x="6203336" y="5850276"/>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D8F8F3-A19C-4092-B4CD-E27F295EAD1F}"/>
                </a:ext>
              </a:extLst>
            </p:cNvPr>
            <p:cNvCxnSpPr/>
            <p:nvPr/>
          </p:nvCxnSpPr>
          <p:spPr>
            <a:xfrm>
              <a:off x="8294388" y="413353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0088B09-D211-4BA6-AE02-84AC933A5470}"/>
                </a:ext>
              </a:extLst>
            </p:cNvPr>
            <p:cNvCxnSpPr/>
            <p:nvPr/>
          </p:nvCxnSpPr>
          <p:spPr>
            <a:xfrm>
              <a:off x="8294387" y="497774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C86510F-4E3F-49B2-A072-8E75046D82DC}"/>
                </a:ext>
              </a:extLst>
            </p:cNvPr>
            <p:cNvCxnSpPr/>
            <p:nvPr/>
          </p:nvCxnSpPr>
          <p:spPr>
            <a:xfrm>
              <a:off x="8294386" y="5860174"/>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D224822F-9FA4-4491-94F3-42C240440D7F}"/>
              </a:ext>
            </a:extLst>
          </p:cNvPr>
          <p:cNvSpPr txBox="1"/>
          <p:nvPr/>
        </p:nvSpPr>
        <p:spPr>
          <a:xfrm>
            <a:off x="4204026" y="3321797"/>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28" name="TextBox 27">
            <a:extLst>
              <a:ext uri="{FF2B5EF4-FFF2-40B4-BE49-F238E27FC236}">
                <a16:creationId xmlns:a16="http://schemas.microsoft.com/office/drawing/2014/main" id="{A3245FD9-7FCD-45B5-8048-65BBEF3E50DD}"/>
              </a:ext>
            </a:extLst>
          </p:cNvPr>
          <p:cNvSpPr txBox="1"/>
          <p:nvPr/>
        </p:nvSpPr>
        <p:spPr>
          <a:xfrm>
            <a:off x="6201651" y="3299735"/>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29" name="TextBox 28">
            <a:extLst>
              <a:ext uri="{FF2B5EF4-FFF2-40B4-BE49-F238E27FC236}">
                <a16:creationId xmlns:a16="http://schemas.microsoft.com/office/drawing/2014/main" id="{B7CB47BD-8354-4553-92BC-14E64F29CD0C}"/>
              </a:ext>
            </a:extLst>
          </p:cNvPr>
          <p:cNvSpPr txBox="1"/>
          <p:nvPr/>
        </p:nvSpPr>
        <p:spPr>
          <a:xfrm>
            <a:off x="3205795" y="345652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30" name="TextBox 29">
            <a:extLst>
              <a:ext uri="{FF2B5EF4-FFF2-40B4-BE49-F238E27FC236}">
                <a16:creationId xmlns:a16="http://schemas.microsoft.com/office/drawing/2014/main" id="{5B15161F-3ED1-4CEE-BFA0-F78F83985439}"/>
              </a:ext>
            </a:extLst>
          </p:cNvPr>
          <p:cNvSpPr txBox="1"/>
          <p:nvPr/>
        </p:nvSpPr>
        <p:spPr>
          <a:xfrm>
            <a:off x="7315959" y="343297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C</a:t>
            </a:r>
          </a:p>
        </p:txBody>
      </p:sp>
      <p:sp>
        <p:nvSpPr>
          <p:cNvPr id="31" name="TextBox 30">
            <a:extLst>
              <a:ext uri="{FF2B5EF4-FFF2-40B4-BE49-F238E27FC236}">
                <a16:creationId xmlns:a16="http://schemas.microsoft.com/office/drawing/2014/main" id="{1EDE762F-662A-443D-9DB2-CA22F4186475}"/>
              </a:ext>
            </a:extLst>
          </p:cNvPr>
          <p:cNvSpPr txBox="1"/>
          <p:nvPr/>
        </p:nvSpPr>
        <p:spPr>
          <a:xfrm>
            <a:off x="3280709" y="43203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D</a:t>
            </a:r>
          </a:p>
        </p:txBody>
      </p:sp>
      <p:sp>
        <p:nvSpPr>
          <p:cNvPr id="32" name="TextBox 31">
            <a:extLst>
              <a:ext uri="{FF2B5EF4-FFF2-40B4-BE49-F238E27FC236}">
                <a16:creationId xmlns:a16="http://schemas.microsoft.com/office/drawing/2014/main" id="{CF79D6B6-5698-43DD-BEF5-E55E7975568D}"/>
              </a:ext>
            </a:extLst>
          </p:cNvPr>
          <p:cNvSpPr txBox="1"/>
          <p:nvPr/>
        </p:nvSpPr>
        <p:spPr>
          <a:xfrm>
            <a:off x="5346862" y="43203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E</a:t>
            </a:r>
          </a:p>
        </p:txBody>
      </p:sp>
      <p:sp>
        <p:nvSpPr>
          <p:cNvPr id="33" name="TextBox 32">
            <a:extLst>
              <a:ext uri="{FF2B5EF4-FFF2-40B4-BE49-F238E27FC236}">
                <a16:creationId xmlns:a16="http://schemas.microsoft.com/office/drawing/2014/main" id="{6B2C790A-B6E1-4BB2-872B-C621A9E2D5CF}"/>
              </a:ext>
            </a:extLst>
          </p:cNvPr>
          <p:cNvSpPr txBox="1"/>
          <p:nvPr/>
        </p:nvSpPr>
        <p:spPr>
          <a:xfrm>
            <a:off x="7350247" y="432819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F</a:t>
            </a:r>
          </a:p>
        </p:txBody>
      </p:sp>
      <p:sp>
        <p:nvSpPr>
          <p:cNvPr id="34" name="TextBox 33">
            <a:extLst>
              <a:ext uri="{FF2B5EF4-FFF2-40B4-BE49-F238E27FC236}">
                <a16:creationId xmlns:a16="http://schemas.microsoft.com/office/drawing/2014/main" id="{21D844FC-6346-4905-ADCB-2F8AF9542F85}"/>
              </a:ext>
            </a:extLst>
          </p:cNvPr>
          <p:cNvSpPr txBox="1"/>
          <p:nvPr/>
        </p:nvSpPr>
        <p:spPr>
          <a:xfrm>
            <a:off x="3255682" y="52125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G</a:t>
            </a:r>
          </a:p>
        </p:txBody>
      </p:sp>
      <p:sp>
        <p:nvSpPr>
          <p:cNvPr id="35" name="TextBox 34">
            <a:extLst>
              <a:ext uri="{FF2B5EF4-FFF2-40B4-BE49-F238E27FC236}">
                <a16:creationId xmlns:a16="http://schemas.microsoft.com/office/drawing/2014/main" id="{341446A5-8E27-4C25-9824-A7F452F11BE9}"/>
              </a:ext>
            </a:extLst>
          </p:cNvPr>
          <p:cNvSpPr txBox="1"/>
          <p:nvPr/>
        </p:nvSpPr>
        <p:spPr>
          <a:xfrm>
            <a:off x="5310764" y="52125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H</a:t>
            </a:r>
          </a:p>
        </p:txBody>
      </p:sp>
      <p:sp>
        <p:nvSpPr>
          <p:cNvPr id="36" name="TextBox 35">
            <a:extLst>
              <a:ext uri="{FF2B5EF4-FFF2-40B4-BE49-F238E27FC236}">
                <a16:creationId xmlns:a16="http://schemas.microsoft.com/office/drawing/2014/main" id="{D5D45D11-3C8A-42F2-8CE5-D490C2571A7E}"/>
              </a:ext>
            </a:extLst>
          </p:cNvPr>
          <p:cNvSpPr txBox="1"/>
          <p:nvPr/>
        </p:nvSpPr>
        <p:spPr>
          <a:xfrm>
            <a:off x="7395193" y="519717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I</a:t>
            </a:r>
          </a:p>
        </p:txBody>
      </p:sp>
      <p:sp>
        <p:nvSpPr>
          <p:cNvPr id="37" name="TextBox 36">
            <a:hlinkClick r:id="" action="ppaction://noaction" highlightClick="1">
              <a:snd r:embed="rId6" name="L2-A.wav"/>
            </a:hlinkClick>
            <a:extLst>
              <a:ext uri="{FF2B5EF4-FFF2-40B4-BE49-F238E27FC236}">
                <a16:creationId xmlns:a16="http://schemas.microsoft.com/office/drawing/2014/main" id="{16A53757-B566-40C2-BA55-D3A5A8FEC584}"/>
              </a:ext>
            </a:extLst>
          </p:cNvPr>
          <p:cNvSpPr txBox="1"/>
          <p:nvPr/>
        </p:nvSpPr>
        <p:spPr>
          <a:xfrm>
            <a:off x="3268369" y="344611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A</a:t>
            </a:r>
          </a:p>
        </p:txBody>
      </p:sp>
      <p:sp>
        <p:nvSpPr>
          <p:cNvPr id="38" name="TextBox 37">
            <a:hlinkClick r:id="" action="ppaction://noaction" highlightClick="1">
              <a:snd r:embed="rId7" name="L2-B.wav"/>
            </a:hlinkClick>
            <a:extLst>
              <a:ext uri="{FF2B5EF4-FFF2-40B4-BE49-F238E27FC236}">
                <a16:creationId xmlns:a16="http://schemas.microsoft.com/office/drawing/2014/main" id="{2FE9B6DE-2EBF-4C24-9DBA-482A51541163}"/>
              </a:ext>
            </a:extLst>
          </p:cNvPr>
          <p:cNvSpPr txBox="1"/>
          <p:nvPr/>
        </p:nvSpPr>
        <p:spPr>
          <a:xfrm>
            <a:off x="5346862" y="344623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B</a:t>
            </a:r>
          </a:p>
        </p:txBody>
      </p:sp>
      <p:pic>
        <p:nvPicPr>
          <p:cNvPr id="39" name="Picture 38">
            <a:extLst>
              <a:ext uri="{FF2B5EF4-FFF2-40B4-BE49-F238E27FC236}">
                <a16:creationId xmlns:a16="http://schemas.microsoft.com/office/drawing/2014/main" id="{72BC4323-F2C7-417C-8739-694A925B1985}"/>
              </a:ext>
            </a:extLst>
          </p:cNvPr>
          <p:cNvPicPr>
            <a:picLocks noChangeAspect="1"/>
          </p:cNvPicPr>
          <p:nvPr/>
        </p:nvPicPr>
        <p:blipFill>
          <a:blip r:embed="rId8"/>
          <a:stretch>
            <a:fillRect/>
          </a:stretch>
        </p:blipFill>
        <p:spPr>
          <a:xfrm>
            <a:off x="10053158" y="4041799"/>
            <a:ext cx="1648929" cy="1791750"/>
          </a:xfrm>
          <a:prstGeom prst="rect">
            <a:avLst/>
          </a:prstGeom>
        </p:spPr>
      </p:pic>
    </p:spTree>
    <p:extLst>
      <p:ext uri="{BB962C8B-B14F-4D97-AF65-F5344CB8AC3E}">
        <p14:creationId xmlns:p14="http://schemas.microsoft.com/office/powerpoint/2010/main" val="57637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62928" y="190342"/>
            <a:ext cx="10495671" cy="1325563"/>
          </a:xfrm>
        </p:spPr>
        <p:txBody>
          <a:bodyPr/>
          <a:lstStyle/>
          <a:p>
            <a:r>
              <a:rPr lang="en-GB" b="1">
                <a:solidFill>
                  <a:schemeClr val="bg1"/>
                </a:solidFill>
              </a:rPr>
              <a:t>Frage oder Satz?</a:t>
            </a:r>
            <a:br>
              <a:rPr lang="en-GB" b="1">
                <a:solidFill>
                  <a:schemeClr val="bg1"/>
                </a:solidFill>
              </a:rPr>
            </a:br>
            <a:endParaRPr lang="en-GB"/>
          </a:p>
        </p:txBody>
      </p:sp>
      <p:sp>
        <p:nvSpPr>
          <p:cNvPr id="5"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endParaRPr lang="en-GB" b="1" dirty="0">
              <a:solidFill>
                <a:prstClr val="white"/>
              </a:solidFill>
              <a:latin typeface="Century Gothic" panose="020B0502020202020204" pitchFamily="34" charset="0"/>
            </a:endParaRPr>
          </a:p>
        </p:txBody>
      </p:sp>
      <p:sp>
        <p:nvSpPr>
          <p:cNvPr id="7"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pic>
        <p:nvPicPr>
          <p:cNvPr id="8" name="Picture 7">
            <a:extLst>
              <a:ext uri="{FF2B5EF4-FFF2-40B4-BE49-F238E27FC236}">
                <a16:creationId xmlns:a16="http://schemas.microsoft.com/office/drawing/2014/main" id="{86F59DF3-BBE6-4498-A4B9-A13605F31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984" y="3405743"/>
            <a:ext cx="1469557" cy="2275443"/>
          </a:xfrm>
          <a:prstGeom prst="rect">
            <a:avLst/>
          </a:prstGeom>
        </p:spPr>
      </p:pic>
      <p:sp>
        <p:nvSpPr>
          <p:cNvPr id="9" name="TextBox 8">
            <a:extLst>
              <a:ext uri="{FF2B5EF4-FFF2-40B4-BE49-F238E27FC236}">
                <a16:creationId xmlns:a16="http://schemas.microsoft.com/office/drawing/2014/main" id="{64AAD5A0-CCBD-423A-B353-9E973ABC915F}"/>
              </a:ext>
            </a:extLst>
          </p:cNvPr>
          <p:cNvSpPr txBox="1"/>
          <p:nvPr/>
        </p:nvSpPr>
        <p:spPr>
          <a:xfrm>
            <a:off x="372757" y="1316435"/>
            <a:ext cx="11446485" cy="1754326"/>
          </a:xfrm>
          <a:prstGeom prst="rect">
            <a:avLst/>
          </a:prstGeom>
          <a:noFill/>
        </p:spPr>
        <p:txBody>
          <a:bodyPr wrap="square" rtlCol="0">
            <a:spAutoFit/>
          </a:bodyPr>
          <a:lstStyle/>
          <a:p>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is making observations about Wolfgang. He can produce a lot of words, but lacks intonation (and manners!)</a:t>
            </a:r>
          </a:p>
          <a:p>
            <a:endParaRPr lang="en-GB" sz="2200" dirty="0">
              <a:solidFill>
                <a:srgbClr val="1F4E79"/>
              </a:solidFill>
              <a:latin typeface="Century Gothic" panose="020B0502020202020204" pitchFamily="34" charset="0"/>
            </a:endParaRPr>
          </a:p>
          <a:p>
            <a:r>
              <a:rPr lang="en-GB" sz="2200" dirty="0">
                <a:solidFill>
                  <a:srgbClr val="1F4E79"/>
                </a:solidFill>
                <a:latin typeface="Century Gothic" panose="020B0502020202020204" pitchFamily="34" charset="0"/>
              </a:rPr>
              <a:t>Is </a:t>
            </a:r>
            <a:r>
              <a:rPr lang="en-GB" sz="2200" dirty="0" err="1">
                <a:solidFill>
                  <a:srgbClr val="1F4E79"/>
                </a:solidFill>
                <a:latin typeface="Century Gothic" panose="020B0502020202020204" pitchFamily="34" charset="0"/>
              </a:rPr>
              <a:t>Zorg</a:t>
            </a:r>
            <a:r>
              <a:rPr lang="en-GB" sz="2200" dirty="0">
                <a:solidFill>
                  <a:srgbClr val="1F4E79"/>
                </a:solidFill>
                <a:latin typeface="Century Gothic" panose="020B0502020202020204" pitchFamily="34" charset="0"/>
              </a:rPr>
              <a:t> asking a question or making a statement? Write </a:t>
            </a:r>
            <a:r>
              <a:rPr lang="en-GB" sz="2200" b="1" dirty="0">
                <a:solidFill>
                  <a:srgbClr val="1F4E79"/>
                </a:solidFill>
                <a:latin typeface="Century Gothic" panose="020B0502020202020204" pitchFamily="34" charset="0"/>
              </a:rPr>
              <a:t>?</a:t>
            </a:r>
            <a:r>
              <a:rPr lang="en-GB" sz="2200" dirty="0">
                <a:solidFill>
                  <a:srgbClr val="1F4E79"/>
                </a:solidFill>
                <a:latin typeface="Century Gothic" panose="020B0502020202020204" pitchFamily="34" charset="0"/>
              </a:rPr>
              <a:t> or </a:t>
            </a:r>
            <a:r>
              <a:rPr lang="en-GB" sz="2200" b="1" dirty="0">
                <a:solidFill>
                  <a:srgbClr val="1F4E79"/>
                </a:solidFill>
                <a:latin typeface="Century Gothic" panose="020B0502020202020204" pitchFamily="34" charset="0"/>
              </a:rPr>
              <a:t>.</a:t>
            </a:r>
          </a:p>
          <a:p>
            <a:endParaRPr lang="en-GB" sz="2000" dirty="0">
              <a:solidFill>
                <a:srgbClr val="1F4E79"/>
              </a:solidFill>
              <a:latin typeface="Century Gothic" panose="020B0502020202020204" pitchFamily="34" charset="0"/>
            </a:endParaRPr>
          </a:p>
        </p:txBody>
      </p:sp>
      <p:grpSp>
        <p:nvGrpSpPr>
          <p:cNvPr id="10" name="Group 9">
            <a:extLst>
              <a:ext uri="{FF2B5EF4-FFF2-40B4-BE49-F238E27FC236}">
                <a16:creationId xmlns:a16="http://schemas.microsoft.com/office/drawing/2014/main" id="{30A98750-4B2F-4C28-8292-F75039402C7D}"/>
              </a:ext>
            </a:extLst>
          </p:cNvPr>
          <p:cNvGrpSpPr/>
          <p:nvPr/>
        </p:nvGrpSpPr>
        <p:grpSpPr>
          <a:xfrm>
            <a:off x="3205794" y="3451268"/>
            <a:ext cx="5968997" cy="2256007"/>
            <a:chOff x="3513060" y="3610566"/>
            <a:chExt cx="5968997" cy="2256007"/>
          </a:xfrm>
        </p:grpSpPr>
        <p:sp>
          <p:nvSpPr>
            <p:cNvPr id="11" name="TextBox 10">
              <a:extLst>
                <a:ext uri="{FF2B5EF4-FFF2-40B4-BE49-F238E27FC236}">
                  <a16:creationId xmlns:a16="http://schemas.microsoft.com/office/drawing/2014/main" id="{00CFF7AD-803F-4237-9BAA-10EF5361C810}"/>
                </a:ext>
              </a:extLst>
            </p:cNvPr>
            <p:cNvSpPr txBox="1"/>
            <p:nvPr/>
          </p:nvSpPr>
          <p:spPr>
            <a:xfrm>
              <a:off x="3513060" y="5382204"/>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2" name="TextBox 11">
              <a:extLst>
                <a:ext uri="{FF2B5EF4-FFF2-40B4-BE49-F238E27FC236}">
                  <a16:creationId xmlns:a16="http://schemas.microsoft.com/office/drawing/2014/main" id="{F17297BC-397F-4842-8B7E-6DA0C386608E}"/>
                </a:ext>
              </a:extLst>
            </p:cNvPr>
            <p:cNvSpPr txBox="1"/>
            <p:nvPr/>
          </p:nvSpPr>
          <p:spPr>
            <a:xfrm>
              <a:off x="3513060" y="44900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square" rtlCol="0">
              <a:spAutoFit/>
            </a:bodyPr>
            <a:lstStyle/>
            <a:p>
              <a:r>
                <a:rPr lang="en-US" sz="2400" b="1" dirty="0">
                  <a:solidFill>
                    <a:srgbClr val="115076"/>
                  </a:solidFill>
                  <a:latin typeface="Century Gothic" panose="020B0502020202020204" pitchFamily="34" charset="0"/>
                </a:rPr>
                <a:t>   </a:t>
              </a:r>
            </a:p>
          </p:txBody>
        </p:sp>
        <p:sp>
          <p:nvSpPr>
            <p:cNvPr id="13" name="TextBox 12">
              <a:extLst>
                <a:ext uri="{FF2B5EF4-FFF2-40B4-BE49-F238E27FC236}">
                  <a16:creationId xmlns:a16="http://schemas.microsoft.com/office/drawing/2014/main" id="{5CB3C472-B3CF-4689-B231-5013FE1EAFEA}"/>
                </a:ext>
              </a:extLst>
            </p:cNvPr>
            <p:cNvSpPr txBox="1"/>
            <p:nvPr/>
          </p:nvSpPr>
          <p:spPr>
            <a:xfrm>
              <a:off x="5555115" y="538220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4" name="TextBox 13">
              <a:extLst>
                <a:ext uri="{FF2B5EF4-FFF2-40B4-BE49-F238E27FC236}">
                  <a16:creationId xmlns:a16="http://schemas.microsoft.com/office/drawing/2014/main" id="{CBB8F95D-37F8-4A0E-ABB1-0ACC7EEB95F5}"/>
                </a:ext>
              </a:extLst>
            </p:cNvPr>
            <p:cNvSpPr txBox="1"/>
            <p:nvPr/>
          </p:nvSpPr>
          <p:spPr>
            <a:xfrm>
              <a:off x="5555115" y="449005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5" name="TextBox 14">
              <a:extLst>
                <a:ext uri="{FF2B5EF4-FFF2-40B4-BE49-F238E27FC236}">
                  <a16:creationId xmlns:a16="http://schemas.microsoft.com/office/drawing/2014/main" id="{8A877AE0-1160-410A-89CD-4DE645672706}"/>
                </a:ext>
              </a:extLst>
            </p:cNvPr>
            <p:cNvSpPr txBox="1"/>
            <p:nvPr/>
          </p:nvSpPr>
          <p:spPr>
            <a:xfrm>
              <a:off x="5555116" y="361582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6" name="TextBox 15">
              <a:hlinkClick r:id="" action="ppaction://noaction">
                <a:snd r:embed="rId5" name="9. Können sie fliegen_no pitch_dupl.wav"/>
              </a:hlinkClick>
              <a:extLst>
                <a:ext uri="{FF2B5EF4-FFF2-40B4-BE49-F238E27FC236}">
                  <a16:creationId xmlns:a16="http://schemas.microsoft.com/office/drawing/2014/main" id="{34377128-94E5-4DB2-9DF5-258E3DB55FDC}"/>
                </a:ext>
              </a:extLst>
            </p:cNvPr>
            <p:cNvSpPr txBox="1"/>
            <p:nvPr/>
          </p:nvSpPr>
          <p:spPr>
            <a:xfrm>
              <a:off x="7560310" y="5378819"/>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7" name="TextBox 16">
              <a:extLst>
                <a:ext uri="{FF2B5EF4-FFF2-40B4-BE49-F238E27FC236}">
                  <a16:creationId xmlns:a16="http://schemas.microsoft.com/office/drawing/2014/main" id="{E72E69DD-C315-4014-8A91-CD106F8014BC}"/>
                </a:ext>
              </a:extLst>
            </p:cNvPr>
            <p:cNvSpPr txBox="1"/>
            <p:nvPr/>
          </p:nvSpPr>
          <p:spPr>
            <a:xfrm>
              <a:off x="7560311" y="4509847"/>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18" name="TextBox 17">
              <a:extLst>
                <a:ext uri="{FF2B5EF4-FFF2-40B4-BE49-F238E27FC236}">
                  <a16:creationId xmlns:a16="http://schemas.microsoft.com/office/drawing/2014/main" id="{371121FC-F894-41F6-B22F-6A3D97F42645}"/>
                </a:ext>
              </a:extLst>
            </p:cNvPr>
            <p:cNvSpPr txBox="1"/>
            <p:nvPr/>
          </p:nvSpPr>
          <p:spPr>
            <a:xfrm>
              <a:off x="7561786" y="3610566"/>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cxnSp>
          <p:nvCxnSpPr>
            <p:cNvPr id="19" name="Straight Connector 18">
              <a:extLst>
                <a:ext uri="{FF2B5EF4-FFF2-40B4-BE49-F238E27FC236}">
                  <a16:creationId xmlns:a16="http://schemas.microsoft.com/office/drawing/2014/main" id="{98269C0C-7148-43B1-92E5-3678CFDCF42E}"/>
                </a:ext>
              </a:extLst>
            </p:cNvPr>
            <p:cNvCxnSpPr/>
            <p:nvPr/>
          </p:nvCxnSpPr>
          <p:spPr>
            <a:xfrm>
              <a:off x="4205713" y="413993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164F85-5B04-41E2-9CDC-7727B3DF3810}"/>
                </a:ext>
              </a:extLst>
            </p:cNvPr>
            <p:cNvCxnSpPr/>
            <p:nvPr/>
          </p:nvCxnSpPr>
          <p:spPr>
            <a:xfrm>
              <a:off x="4205712" y="4984140"/>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34B1298-B8DA-4F40-817F-094E5222F920}"/>
                </a:ext>
              </a:extLst>
            </p:cNvPr>
            <p:cNvCxnSpPr/>
            <p:nvPr/>
          </p:nvCxnSpPr>
          <p:spPr>
            <a:xfrm>
              <a:off x="4205711" y="586657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3666A3-2039-4FBE-83D2-0DF789B8C19F}"/>
                </a:ext>
              </a:extLst>
            </p:cNvPr>
            <p:cNvCxnSpPr/>
            <p:nvPr/>
          </p:nvCxnSpPr>
          <p:spPr>
            <a:xfrm>
              <a:off x="6203338" y="412363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56B6BD-4E54-4EBF-8201-5AEBD6EB836B}"/>
                </a:ext>
              </a:extLst>
            </p:cNvPr>
            <p:cNvCxnSpPr/>
            <p:nvPr/>
          </p:nvCxnSpPr>
          <p:spPr>
            <a:xfrm>
              <a:off x="6203337" y="4967843"/>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1D4A62-CD84-47C5-B33C-991801DEA561}"/>
                </a:ext>
              </a:extLst>
            </p:cNvPr>
            <p:cNvCxnSpPr/>
            <p:nvPr/>
          </p:nvCxnSpPr>
          <p:spPr>
            <a:xfrm>
              <a:off x="6203336" y="5850276"/>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CD8F8F3-A19C-4092-B4CD-E27F295EAD1F}"/>
                </a:ext>
              </a:extLst>
            </p:cNvPr>
            <p:cNvCxnSpPr/>
            <p:nvPr/>
          </p:nvCxnSpPr>
          <p:spPr>
            <a:xfrm>
              <a:off x="8294388" y="413353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088B09-D211-4BA6-AE02-84AC933A5470}"/>
                </a:ext>
              </a:extLst>
            </p:cNvPr>
            <p:cNvCxnSpPr/>
            <p:nvPr/>
          </p:nvCxnSpPr>
          <p:spPr>
            <a:xfrm>
              <a:off x="8294387" y="4977741"/>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C86510F-4E3F-49B2-A072-8E75046D82DC}"/>
                </a:ext>
              </a:extLst>
            </p:cNvPr>
            <p:cNvCxnSpPr/>
            <p:nvPr/>
          </p:nvCxnSpPr>
          <p:spPr>
            <a:xfrm>
              <a:off x="8294386" y="5860174"/>
              <a:ext cx="1187669" cy="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D224822F-9FA4-4491-94F3-42C240440D7F}"/>
              </a:ext>
            </a:extLst>
          </p:cNvPr>
          <p:cNvSpPr txBox="1"/>
          <p:nvPr/>
        </p:nvSpPr>
        <p:spPr>
          <a:xfrm>
            <a:off x="4204026" y="3321797"/>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29" name="TextBox 28">
            <a:extLst>
              <a:ext uri="{FF2B5EF4-FFF2-40B4-BE49-F238E27FC236}">
                <a16:creationId xmlns:a16="http://schemas.microsoft.com/office/drawing/2014/main" id="{A3245FD9-7FCD-45B5-8048-65BBEF3E50DD}"/>
              </a:ext>
            </a:extLst>
          </p:cNvPr>
          <p:cNvSpPr txBox="1"/>
          <p:nvPr/>
        </p:nvSpPr>
        <p:spPr>
          <a:xfrm>
            <a:off x="6201651" y="3299735"/>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30" name="TextBox 29">
            <a:extLst>
              <a:ext uri="{FF2B5EF4-FFF2-40B4-BE49-F238E27FC236}">
                <a16:creationId xmlns:a16="http://schemas.microsoft.com/office/drawing/2014/main" id="{B7CB47BD-8354-4553-92BC-14E64F29CD0C}"/>
              </a:ext>
            </a:extLst>
          </p:cNvPr>
          <p:cNvSpPr txBox="1"/>
          <p:nvPr/>
        </p:nvSpPr>
        <p:spPr>
          <a:xfrm>
            <a:off x="3205795" y="3456525"/>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r>
              <a:rPr lang="en-US" sz="2400" b="1" dirty="0">
                <a:solidFill>
                  <a:srgbClr val="115076"/>
                </a:solidFill>
                <a:latin typeface="Century Gothic" panose="020B0502020202020204" pitchFamily="34" charset="0"/>
              </a:rPr>
              <a:t>    </a:t>
            </a:r>
          </a:p>
        </p:txBody>
      </p:sp>
      <p:sp>
        <p:nvSpPr>
          <p:cNvPr id="31" name="TextBox 30">
            <a:hlinkClick r:id="" action="ppaction://noaction">
              <a:snd r:embed="rId6" name="L2-C.wav"/>
            </a:hlinkClick>
            <a:extLst>
              <a:ext uri="{FF2B5EF4-FFF2-40B4-BE49-F238E27FC236}">
                <a16:creationId xmlns:a16="http://schemas.microsoft.com/office/drawing/2014/main" id="{5B15161F-3ED1-4CEE-BFA0-F78F83985439}"/>
              </a:ext>
            </a:extLst>
          </p:cNvPr>
          <p:cNvSpPr txBox="1"/>
          <p:nvPr/>
        </p:nvSpPr>
        <p:spPr>
          <a:xfrm>
            <a:off x="7315959" y="343297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C</a:t>
            </a:r>
          </a:p>
        </p:txBody>
      </p:sp>
      <p:sp>
        <p:nvSpPr>
          <p:cNvPr id="32" name="TextBox 31">
            <a:hlinkClick r:id="" action="ppaction://noaction">
              <a:snd r:embed="rId7" name="L2-D.wav"/>
            </a:hlinkClick>
            <a:extLst>
              <a:ext uri="{FF2B5EF4-FFF2-40B4-BE49-F238E27FC236}">
                <a16:creationId xmlns:a16="http://schemas.microsoft.com/office/drawing/2014/main" id="{1EDE762F-662A-443D-9DB2-CA22F4186475}"/>
              </a:ext>
            </a:extLst>
          </p:cNvPr>
          <p:cNvSpPr txBox="1"/>
          <p:nvPr/>
        </p:nvSpPr>
        <p:spPr>
          <a:xfrm>
            <a:off x="3280709" y="43203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D</a:t>
            </a:r>
          </a:p>
        </p:txBody>
      </p:sp>
      <p:sp>
        <p:nvSpPr>
          <p:cNvPr id="33" name="TextBox 32">
            <a:hlinkClick r:id="" action="ppaction://noaction">
              <a:snd r:embed="rId8" name="L2-E.wav"/>
            </a:hlinkClick>
            <a:extLst>
              <a:ext uri="{FF2B5EF4-FFF2-40B4-BE49-F238E27FC236}">
                <a16:creationId xmlns:a16="http://schemas.microsoft.com/office/drawing/2014/main" id="{CF79D6B6-5698-43DD-BEF5-E55E7975568D}"/>
              </a:ext>
            </a:extLst>
          </p:cNvPr>
          <p:cNvSpPr txBox="1"/>
          <p:nvPr/>
        </p:nvSpPr>
        <p:spPr>
          <a:xfrm>
            <a:off x="5346862" y="4320348"/>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E</a:t>
            </a:r>
          </a:p>
        </p:txBody>
      </p:sp>
      <p:sp>
        <p:nvSpPr>
          <p:cNvPr id="34" name="TextBox 33">
            <a:hlinkClick r:id="" action="ppaction://noaction">
              <a:snd r:embed="rId9" name="L2-F.wav"/>
            </a:hlinkClick>
            <a:extLst>
              <a:ext uri="{FF2B5EF4-FFF2-40B4-BE49-F238E27FC236}">
                <a16:creationId xmlns:a16="http://schemas.microsoft.com/office/drawing/2014/main" id="{6B2C790A-B6E1-4BB2-872B-C621A9E2D5CF}"/>
              </a:ext>
            </a:extLst>
          </p:cNvPr>
          <p:cNvSpPr txBox="1"/>
          <p:nvPr/>
        </p:nvSpPr>
        <p:spPr>
          <a:xfrm>
            <a:off x="7350247" y="432819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F</a:t>
            </a:r>
          </a:p>
        </p:txBody>
      </p:sp>
      <p:sp>
        <p:nvSpPr>
          <p:cNvPr id="35" name="TextBox 34">
            <a:hlinkClick r:id="" action="ppaction://noaction">
              <a:snd r:embed="rId10" name="L2-G.wav"/>
            </a:hlinkClick>
            <a:extLst>
              <a:ext uri="{FF2B5EF4-FFF2-40B4-BE49-F238E27FC236}">
                <a16:creationId xmlns:a16="http://schemas.microsoft.com/office/drawing/2014/main" id="{21D844FC-6346-4905-ADCB-2F8AF9542F85}"/>
              </a:ext>
            </a:extLst>
          </p:cNvPr>
          <p:cNvSpPr txBox="1"/>
          <p:nvPr/>
        </p:nvSpPr>
        <p:spPr>
          <a:xfrm>
            <a:off x="3255682" y="52125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G</a:t>
            </a:r>
          </a:p>
        </p:txBody>
      </p:sp>
      <p:sp>
        <p:nvSpPr>
          <p:cNvPr id="36" name="TextBox 35">
            <a:hlinkClick r:id="" action="ppaction://noaction">
              <a:snd r:embed="rId11" name="L2-H.wav"/>
            </a:hlinkClick>
            <a:extLst>
              <a:ext uri="{FF2B5EF4-FFF2-40B4-BE49-F238E27FC236}">
                <a16:creationId xmlns:a16="http://schemas.microsoft.com/office/drawing/2014/main" id="{341446A5-8E27-4C25-9824-A7F452F11BE9}"/>
              </a:ext>
            </a:extLst>
          </p:cNvPr>
          <p:cNvSpPr txBox="1"/>
          <p:nvPr/>
        </p:nvSpPr>
        <p:spPr>
          <a:xfrm>
            <a:off x="5310764" y="5212500"/>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H</a:t>
            </a:r>
          </a:p>
        </p:txBody>
      </p:sp>
      <p:sp>
        <p:nvSpPr>
          <p:cNvPr id="37" name="TextBox 36">
            <a:hlinkClick r:id="" action="ppaction://noaction">
              <a:snd r:embed="rId12" name="L2-I.wav"/>
            </a:hlinkClick>
            <a:extLst>
              <a:ext uri="{FF2B5EF4-FFF2-40B4-BE49-F238E27FC236}">
                <a16:creationId xmlns:a16="http://schemas.microsoft.com/office/drawing/2014/main" id="{D5D45D11-3C8A-42F2-8CE5-D490C2571A7E}"/>
              </a:ext>
            </a:extLst>
          </p:cNvPr>
          <p:cNvSpPr txBox="1"/>
          <p:nvPr/>
        </p:nvSpPr>
        <p:spPr>
          <a:xfrm>
            <a:off x="7395193" y="519717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I</a:t>
            </a:r>
          </a:p>
        </p:txBody>
      </p:sp>
      <p:sp>
        <p:nvSpPr>
          <p:cNvPr id="38" name="TextBox 37">
            <a:hlinkClick r:id="" action="ppaction://noaction" highlightClick="1">
              <a:snd r:embed="rId13" name="L2-A.wav"/>
            </a:hlinkClick>
            <a:extLst>
              <a:ext uri="{FF2B5EF4-FFF2-40B4-BE49-F238E27FC236}">
                <a16:creationId xmlns:a16="http://schemas.microsoft.com/office/drawing/2014/main" id="{16A53757-B566-40C2-BA55-D3A5A8FEC584}"/>
              </a:ext>
            </a:extLst>
          </p:cNvPr>
          <p:cNvSpPr txBox="1"/>
          <p:nvPr/>
        </p:nvSpPr>
        <p:spPr>
          <a:xfrm>
            <a:off x="3268369" y="3446119"/>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A</a:t>
            </a:r>
          </a:p>
        </p:txBody>
      </p:sp>
      <p:sp>
        <p:nvSpPr>
          <p:cNvPr id="39" name="TextBox 38">
            <a:hlinkClick r:id="" action="ppaction://noaction" highlightClick="1">
              <a:snd r:embed="rId14" name="L2-B.wav"/>
            </a:hlinkClick>
            <a:extLst>
              <a:ext uri="{FF2B5EF4-FFF2-40B4-BE49-F238E27FC236}">
                <a16:creationId xmlns:a16="http://schemas.microsoft.com/office/drawing/2014/main" id="{2FE9B6DE-2EBF-4C24-9DBA-482A51541163}"/>
              </a:ext>
            </a:extLst>
          </p:cNvPr>
          <p:cNvSpPr txBox="1"/>
          <p:nvPr/>
        </p:nvSpPr>
        <p:spPr>
          <a:xfrm>
            <a:off x="5346862" y="3446231"/>
            <a:ext cx="468000" cy="461665"/>
          </a:xfrm>
          <a:prstGeom prst="rect">
            <a:avLst/>
          </a:prstGeom>
          <a:noFill/>
        </p:spPr>
        <p:txBody>
          <a:bodyPr wrap="square" rtlCol="0">
            <a:spAutoFit/>
          </a:bodyPr>
          <a:lstStyle/>
          <a:p>
            <a:r>
              <a:rPr lang="en-GB" sz="2400" b="1" dirty="0">
                <a:solidFill>
                  <a:srgbClr val="1F4E79"/>
                </a:solidFill>
                <a:latin typeface="Century Gothic" panose="020B0502020202020204" pitchFamily="34" charset="0"/>
                <a:cs typeface="Calibri" panose="020F0502020204030204" pitchFamily="34" charset="0"/>
              </a:rPr>
              <a:t>B</a:t>
            </a:r>
          </a:p>
        </p:txBody>
      </p:sp>
      <p:pic>
        <p:nvPicPr>
          <p:cNvPr id="40" name="Picture 39">
            <a:extLst>
              <a:ext uri="{FF2B5EF4-FFF2-40B4-BE49-F238E27FC236}">
                <a16:creationId xmlns:a16="http://schemas.microsoft.com/office/drawing/2014/main" id="{72BC4323-F2C7-417C-8739-694A925B1985}"/>
              </a:ext>
            </a:extLst>
          </p:cNvPr>
          <p:cNvPicPr>
            <a:picLocks noChangeAspect="1"/>
          </p:cNvPicPr>
          <p:nvPr/>
        </p:nvPicPr>
        <p:blipFill>
          <a:blip r:embed="rId15"/>
          <a:stretch>
            <a:fillRect/>
          </a:stretch>
        </p:blipFill>
        <p:spPr>
          <a:xfrm>
            <a:off x="10053158" y="4041799"/>
            <a:ext cx="1648929" cy="1791750"/>
          </a:xfrm>
          <a:prstGeom prst="rect">
            <a:avLst/>
          </a:prstGeom>
        </p:spPr>
      </p:pic>
      <p:sp>
        <p:nvSpPr>
          <p:cNvPr id="41" name="TextBox 40">
            <a:extLst>
              <a:ext uri="{FF2B5EF4-FFF2-40B4-BE49-F238E27FC236}">
                <a16:creationId xmlns:a16="http://schemas.microsoft.com/office/drawing/2014/main" id="{19A6C292-A032-4B63-92A5-4FC130AB70FF}"/>
              </a:ext>
            </a:extLst>
          </p:cNvPr>
          <p:cNvSpPr txBox="1"/>
          <p:nvPr/>
        </p:nvSpPr>
        <p:spPr>
          <a:xfrm>
            <a:off x="8321761" y="3321797"/>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42" name="TextBox 41">
            <a:extLst>
              <a:ext uri="{FF2B5EF4-FFF2-40B4-BE49-F238E27FC236}">
                <a16:creationId xmlns:a16="http://schemas.microsoft.com/office/drawing/2014/main" id="{3F09CC9C-A8CE-4AF0-BE94-E46B1EBBA862}"/>
              </a:ext>
            </a:extLst>
          </p:cNvPr>
          <p:cNvSpPr txBox="1"/>
          <p:nvPr/>
        </p:nvSpPr>
        <p:spPr>
          <a:xfrm>
            <a:off x="4124072" y="4166241"/>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43" name="TextBox 42">
            <a:extLst>
              <a:ext uri="{FF2B5EF4-FFF2-40B4-BE49-F238E27FC236}">
                <a16:creationId xmlns:a16="http://schemas.microsoft.com/office/drawing/2014/main" id="{C063189A-AA5F-445A-BC9D-F382A0B3F47A}"/>
              </a:ext>
            </a:extLst>
          </p:cNvPr>
          <p:cNvSpPr txBox="1"/>
          <p:nvPr/>
        </p:nvSpPr>
        <p:spPr>
          <a:xfrm>
            <a:off x="6216344" y="4193309"/>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
        <p:nvSpPr>
          <p:cNvPr id="44" name="TextBox 43">
            <a:extLst>
              <a:ext uri="{FF2B5EF4-FFF2-40B4-BE49-F238E27FC236}">
                <a16:creationId xmlns:a16="http://schemas.microsoft.com/office/drawing/2014/main" id="{6A5DDF59-AF5C-421C-8043-74FCCC807A43}"/>
              </a:ext>
            </a:extLst>
          </p:cNvPr>
          <p:cNvSpPr txBox="1"/>
          <p:nvPr/>
        </p:nvSpPr>
        <p:spPr>
          <a:xfrm>
            <a:off x="8297425" y="4202517"/>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45" name="TextBox 44">
            <a:extLst>
              <a:ext uri="{FF2B5EF4-FFF2-40B4-BE49-F238E27FC236}">
                <a16:creationId xmlns:a16="http://schemas.microsoft.com/office/drawing/2014/main" id="{2A2A1ED1-FACB-4C37-A6E7-257B6B8A4F21}"/>
              </a:ext>
            </a:extLst>
          </p:cNvPr>
          <p:cNvSpPr txBox="1"/>
          <p:nvPr/>
        </p:nvSpPr>
        <p:spPr>
          <a:xfrm>
            <a:off x="6272141" y="5074060"/>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46" name="TextBox 45">
            <a:extLst>
              <a:ext uri="{FF2B5EF4-FFF2-40B4-BE49-F238E27FC236}">
                <a16:creationId xmlns:a16="http://schemas.microsoft.com/office/drawing/2014/main" id="{2DC696C7-6464-4C40-B1A1-D4E993E480F3}"/>
              </a:ext>
            </a:extLst>
          </p:cNvPr>
          <p:cNvSpPr txBox="1"/>
          <p:nvPr/>
        </p:nvSpPr>
        <p:spPr>
          <a:xfrm>
            <a:off x="8321761" y="5080427"/>
            <a:ext cx="576506" cy="707886"/>
          </a:xfrm>
          <a:prstGeom prst="rect">
            <a:avLst/>
          </a:prstGeom>
          <a:noFill/>
        </p:spPr>
        <p:txBody>
          <a:bodyPr wrap="square" rtlCol="0">
            <a:spAutoFit/>
          </a:bodyPr>
          <a:lstStyle/>
          <a:p>
            <a:r>
              <a:rPr lang="en-US" sz="4000" b="1" dirty="0">
                <a:solidFill>
                  <a:srgbClr val="1F4E79"/>
                </a:solidFill>
                <a:latin typeface="Century Gothic" panose="020B0502020202020204" pitchFamily="34" charset="0"/>
              </a:rPr>
              <a:t>?</a:t>
            </a:r>
          </a:p>
        </p:txBody>
      </p:sp>
      <p:sp>
        <p:nvSpPr>
          <p:cNvPr id="47" name="TextBox 46">
            <a:extLst>
              <a:ext uri="{FF2B5EF4-FFF2-40B4-BE49-F238E27FC236}">
                <a16:creationId xmlns:a16="http://schemas.microsoft.com/office/drawing/2014/main" id="{B5B82059-2A85-4723-9857-CCDAC94B3EAE}"/>
              </a:ext>
            </a:extLst>
          </p:cNvPr>
          <p:cNvSpPr txBox="1"/>
          <p:nvPr/>
        </p:nvSpPr>
        <p:spPr>
          <a:xfrm>
            <a:off x="4132994" y="5074060"/>
            <a:ext cx="576506" cy="707886"/>
          </a:xfrm>
          <a:prstGeom prst="rect">
            <a:avLst/>
          </a:prstGeom>
          <a:noFill/>
        </p:spPr>
        <p:txBody>
          <a:bodyPr wrap="square" rtlCol="0">
            <a:spAutoFit/>
          </a:bodyPr>
          <a:lstStyle/>
          <a:p>
            <a:pPr algn="ctr"/>
            <a:r>
              <a:rPr lang="en-US" sz="4000" b="1" dirty="0">
                <a:solidFill>
                  <a:srgbClr val="1F4E79"/>
                </a:solidFill>
                <a:latin typeface="Century Gothic" panose="020B0502020202020204" pitchFamily="34" charset="0"/>
              </a:rPr>
              <a:t>.</a:t>
            </a:r>
          </a:p>
        </p:txBody>
      </p:sp>
    </p:spTree>
    <p:extLst>
      <p:ext uri="{BB962C8B-B14F-4D97-AF65-F5344CB8AC3E}">
        <p14:creationId xmlns:p14="http://schemas.microsoft.com/office/powerpoint/2010/main" val="248275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1" grpId="0"/>
      <p:bldP spid="42" grpId="0"/>
      <p:bldP spid="43" grpId="0"/>
      <p:bldP spid="44" grpId="0"/>
      <p:bldP spid="45" grpId="0"/>
      <p:bldP spid="46" grpId="0"/>
      <p:bldP spid="4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0" y="288670"/>
            <a:ext cx="10515600" cy="1325563"/>
          </a:xfrm>
        </p:spPr>
        <p:txBody>
          <a:bodyPr>
            <a:normAutofit/>
          </a:bodyPr>
          <a:lstStyle/>
          <a:p>
            <a:r>
              <a:rPr lang="en-GB" sz="4000" b="1">
                <a:solidFill>
                  <a:schemeClr val="bg1"/>
                </a:solidFill>
              </a:rPr>
              <a:t>Open (wh-) questions</a:t>
            </a:r>
            <a:br>
              <a:rPr lang="en-GB" sz="4000" b="1">
                <a:solidFill>
                  <a:schemeClr val="bg1"/>
                </a:solidFill>
              </a:rPr>
            </a:br>
            <a:endParaRPr lang="en-GB" sz="4000"/>
          </a:p>
        </p:txBody>
      </p:sp>
      <p:sp>
        <p:nvSpPr>
          <p:cNvPr id="5"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Grammatik</a:t>
            </a:r>
          </a:p>
        </p:txBody>
      </p:sp>
      <p:sp>
        <p:nvSpPr>
          <p:cNvPr id="8" name="TextBox 7">
            <a:extLst>
              <a:ext uri="{FF2B5EF4-FFF2-40B4-BE49-F238E27FC236}">
                <a16:creationId xmlns:a16="http://schemas.microsoft.com/office/drawing/2014/main" id="{B96E0241-B531-4E1B-8853-361288F12C1E}"/>
              </a:ext>
            </a:extLst>
          </p:cNvPr>
          <p:cNvSpPr txBox="1"/>
          <p:nvPr/>
        </p:nvSpPr>
        <p:spPr>
          <a:xfrm>
            <a:off x="198405" y="1402023"/>
            <a:ext cx="5593057" cy="430887"/>
          </a:xfrm>
          <a:prstGeom prst="rect">
            <a:avLst/>
          </a:prstGeom>
          <a:noFill/>
        </p:spPr>
        <p:txBody>
          <a:bodyPr wrap="square" rtlCol="0">
            <a:spAutoFit/>
          </a:bodyPr>
          <a:lstStyle/>
          <a:p>
            <a:r>
              <a:rPr lang="en-US" sz="2200" b="1" dirty="0">
                <a:solidFill>
                  <a:srgbClr val="115076"/>
                </a:solidFill>
                <a:latin typeface="Century Gothic" panose="020B0502020202020204" pitchFamily="34" charset="0"/>
              </a:rPr>
              <a:t>Open (</a:t>
            </a:r>
            <a:r>
              <a:rPr lang="en-US" sz="2200" b="1" dirty="0" err="1">
                <a:solidFill>
                  <a:srgbClr val="115076"/>
                </a:solidFill>
                <a:latin typeface="Century Gothic" panose="020B0502020202020204" pitchFamily="34" charset="0"/>
              </a:rPr>
              <a:t>wh</a:t>
            </a:r>
            <a:r>
              <a:rPr lang="en-US" sz="2200" b="1" dirty="0">
                <a:solidFill>
                  <a:srgbClr val="115076"/>
                </a:solidFill>
                <a:latin typeface="Century Gothic" panose="020B0502020202020204" pitchFamily="34" charset="0"/>
              </a:rPr>
              <a:t>-) questions</a:t>
            </a:r>
          </a:p>
        </p:txBody>
      </p:sp>
      <p:graphicFrame>
        <p:nvGraphicFramePr>
          <p:cNvPr id="9" name="Table 8">
            <a:extLst>
              <a:ext uri="{FF2B5EF4-FFF2-40B4-BE49-F238E27FC236}">
                <a16:creationId xmlns:a16="http://schemas.microsoft.com/office/drawing/2014/main" id="{D2683C6C-4365-4B8A-B139-13919CF84949}"/>
              </a:ext>
            </a:extLst>
          </p:cNvPr>
          <p:cNvGraphicFramePr>
            <a:graphicFrameLocks noGrp="1"/>
          </p:cNvGraphicFramePr>
          <p:nvPr>
            <p:extLst>
              <p:ext uri="{D42A27DB-BD31-4B8C-83A1-F6EECF244321}">
                <p14:modId xmlns:p14="http://schemas.microsoft.com/office/powerpoint/2010/main" val="1843743805"/>
              </p:ext>
            </p:extLst>
          </p:nvPr>
        </p:nvGraphicFramePr>
        <p:xfrm>
          <a:off x="3403600" y="2612351"/>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10" name="TextBox 9">
            <a:extLst>
              <a:ext uri="{FF2B5EF4-FFF2-40B4-BE49-F238E27FC236}">
                <a16:creationId xmlns:a16="http://schemas.microsoft.com/office/drawing/2014/main" id="{5003DA7D-FD3B-45BD-BA5B-EEB8620A0E68}"/>
              </a:ext>
            </a:extLst>
          </p:cNvPr>
          <p:cNvSpPr txBox="1"/>
          <p:nvPr/>
        </p:nvSpPr>
        <p:spPr>
          <a:xfrm>
            <a:off x="270381" y="2555483"/>
            <a:ext cx="148590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Closed</a:t>
            </a:r>
          </a:p>
        </p:txBody>
      </p:sp>
      <p:sp>
        <p:nvSpPr>
          <p:cNvPr id="11" name="TextBox 10">
            <a:extLst>
              <a:ext uri="{FF2B5EF4-FFF2-40B4-BE49-F238E27FC236}">
                <a16:creationId xmlns:a16="http://schemas.microsoft.com/office/drawing/2014/main" id="{1C6FCAF0-414F-491A-B0A2-18AD12530E46}"/>
              </a:ext>
            </a:extLst>
          </p:cNvPr>
          <p:cNvSpPr txBox="1"/>
          <p:nvPr/>
        </p:nvSpPr>
        <p:spPr>
          <a:xfrm>
            <a:off x="282751" y="3120915"/>
            <a:ext cx="1473530" cy="400110"/>
          </a:xfrm>
          <a:prstGeom prst="rect">
            <a:avLst/>
          </a:prstGeom>
          <a:noFill/>
          <a:ln w="38100">
            <a:solidFill>
              <a:srgbClr val="DAA520"/>
            </a:solidFill>
          </a:ln>
        </p:spPr>
        <p:txBody>
          <a:bodyPr wrap="square" rtlCol="0">
            <a:spAutoFit/>
          </a:bodyPr>
          <a:lstStyle/>
          <a:p>
            <a:pPr algn="ctr"/>
            <a:r>
              <a:rPr lang="en-GB" sz="2000" b="1" dirty="0">
                <a:solidFill>
                  <a:srgbClr val="1F4E79"/>
                </a:solidFill>
                <a:latin typeface="Century Gothic" panose="020B0502020202020204" pitchFamily="34" charset="0"/>
              </a:rPr>
              <a:t>Open</a:t>
            </a:r>
          </a:p>
        </p:txBody>
      </p:sp>
      <p:sp>
        <p:nvSpPr>
          <p:cNvPr id="12" name="TextBox 11">
            <a:extLst>
              <a:ext uri="{FF2B5EF4-FFF2-40B4-BE49-F238E27FC236}">
                <a16:creationId xmlns:a16="http://schemas.microsoft.com/office/drawing/2014/main" id="{DE4BA3E8-B515-4C81-ADBD-E68E0910B723}"/>
              </a:ext>
            </a:extLst>
          </p:cNvPr>
          <p:cNvSpPr txBox="1"/>
          <p:nvPr/>
        </p:nvSpPr>
        <p:spPr>
          <a:xfrm>
            <a:off x="198224" y="1823363"/>
            <a:ext cx="11719875" cy="600164"/>
          </a:xfrm>
          <a:prstGeom prst="rect">
            <a:avLst/>
          </a:prstGeom>
          <a:noFill/>
        </p:spPr>
        <p:txBody>
          <a:bodyPr wrap="square" rtlCol="0">
            <a:spAutoFit/>
          </a:bodyPr>
          <a:lstStyle/>
          <a:p>
            <a:pPr>
              <a:lnSpc>
                <a:spcPct val="150000"/>
              </a:lnSpc>
            </a:pP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To ask an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open question</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place a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question word </a:t>
            </a:r>
            <a:r>
              <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directly in front of the </a:t>
            </a:r>
            <a:r>
              <a:rPr lang="en-US" sz="22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verb:</a:t>
            </a:r>
            <a:endParaRPr lang="en-US" sz="22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E86B9578-C21B-4D55-9177-FA8E5DD42BA3}"/>
              </a:ext>
            </a:extLst>
          </p:cNvPr>
          <p:cNvGraphicFramePr>
            <a:graphicFrameLocks noGrp="1"/>
          </p:cNvGraphicFramePr>
          <p:nvPr>
            <p:extLst>
              <p:ext uri="{D42A27DB-BD31-4B8C-83A1-F6EECF244321}">
                <p14:modId xmlns:p14="http://schemas.microsoft.com/office/powerpoint/2010/main" val="2573661650"/>
              </p:ext>
            </p:extLst>
          </p:nvPr>
        </p:nvGraphicFramePr>
        <p:xfrm>
          <a:off x="3468171" y="3159943"/>
          <a:ext cx="5023804"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6">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14" name="TextBox 13">
            <a:extLst>
              <a:ext uri="{FF2B5EF4-FFF2-40B4-BE49-F238E27FC236}">
                <a16:creationId xmlns:a16="http://schemas.microsoft.com/office/drawing/2014/main" id="{7B5EF191-E832-4753-9498-D5489CEC63C6}"/>
              </a:ext>
            </a:extLst>
          </p:cNvPr>
          <p:cNvSpPr txBox="1"/>
          <p:nvPr/>
        </p:nvSpPr>
        <p:spPr>
          <a:xfrm>
            <a:off x="2320418" y="3129105"/>
            <a:ext cx="857250" cy="430887"/>
          </a:xfrm>
          <a:prstGeom prst="rect">
            <a:avLst/>
          </a:prstGeom>
          <a:noFill/>
        </p:spPr>
        <p:txBody>
          <a:bodyPr wrap="square" rtlCol="0">
            <a:spAutoFit/>
          </a:bodyPr>
          <a:lstStyle/>
          <a:p>
            <a:r>
              <a:rPr lang="en-GB" sz="2200" b="1" dirty="0">
                <a:solidFill>
                  <a:schemeClr val="accent1">
                    <a:lumMod val="50000"/>
                  </a:schemeClr>
                </a:solidFill>
              </a:rPr>
              <a:t>Wo</a:t>
            </a:r>
          </a:p>
        </p:txBody>
      </p:sp>
      <p:graphicFrame>
        <p:nvGraphicFramePr>
          <p:cNvPr id="15" name="Table 14">
            <a:extLst>
              <a:ext uri="{FF2B5EF4-FFF2-40B4-BE49-F238E27FC236}">
                <a16:creationId xmlns:a16="http://schemas.microsoft.com/office/drawing/2014/main" id="{ECD2BEA4-6B66-4DA0-ABFD-D7B96368C4C2}"/>
              </a:ext>
            </a:extLst>
          </p:cNvPr>
          <p:cNvGraphicFramePr>
            <a:graphicFrameLocks noGrp="1"/>
          </p:cNvGraphicFramePr>
          <p:nvPr>
            <p:extLst>
              <p:ext uri="{D42A27DB-BD31-4B8C-83A1-F6EECF244321}">
                <p14:modId xmlns:p14="http://schemas.microsoft.com/office/powerpoint/2010/main" val="1804321739"/>
              </p:ext>
            </p:extLst>
          </p:nvPr>
        </p:nvGraphicFramePr>
        <p:xfrm>
          <a:off x="2994933" y="3170534"/>
          <a:ext cx="5604653" cy="361302"/>
        </p:xfrm>
        <a:graphic>
          <a:graphicData uri="http://schemas.openxmlformats.org/drawingml/2006/table">
            <a:tbl>
              <a:tblPr firstRow="1" firstCol="1" bandRow="1"/>
              <a:tblGrid>
                <a:gridCol w="1599444">
                  <a:extLst>
                    <a:ext uri="{9D8B030D-6E8A-4147-A177-3AD203B41FA5}">
                      <a16:colId xmlns:a16="http://schemas.microsoft.com/office/drawing/2014/main" val="1349661642"/>
                    </a:ext>
                  </a:extLst>
                </a:gridCol>
                <a:gridCol w="1598499">
                  <a:extLst>
                    <a:ext uri="{9D8B030D-6E8A-4147-A177-3AD203B41FA5}">
                      <a16:colId xmlns:a16="http://schemas.microsoft.com/office/drawing/2014/main" val="1476335593"/>
                    </a:ext>
                  </a:extLst>
                </a:gridCol>
                <a:gridCol w="2406710">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schreibt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nSpc>
                          <a:spcPct val="107000"/>
                        </a:lnSpc>
                        <a:spcAft>
                          <a:spcPts val="0"/>
                        </a:spcAft>
                      </a:pP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Buch?</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850227387"/>
                  </a:ext>
                </a:extLst>
              </a:tr>
            </a:tbl>
          </a:graphicData>
        </a:graphic>
      </p:graphicFrame>
      <p:sp>
        <p:nvSpPr>
          <p:cNvPr id="16" name="TextBox 15">
            <a:extLst>
              <a:ext uri="{FF2B5EF4-FFF2-40B4-BE49-F238E27FC236}">
                <a16:creationId xmlns:a16="http://schemas.microsoft.com/office/drawing/2014/main" id="{7528A14B-FABF-4B35-966C-E8B5D97A7B1A}"/>
              </a:ext>
            </a:extLst>
          </p:cNvPr>
          <p:cNvSpPr txBox="1"/>
          <p:nvPr/>
        </p:nvSpPr>
        <p:spPr>
          <a:xfrm>
            <a:off x="2350552" y="3192710"/>
            <a:ext cx="764629" cy="430887"/>
          </a:xfrm>
          <a:prstGeom prst="rect">
            <a:avLst/>
          </a:prstGeom>
          <a:solidFill>
            <a:schemeClr val="bg1"/>
          </a:solidFill>
        </p:spPr>
        <p:txBody>
          <a:bodyPr wrap="square" rtlCol="0">
            <a:spAutoFit/>
          </a:bodyPr>
          <a:lstStyle/>
          <a:p>
            <a:endParaRPr lang="en-GB" sz="2200" b="1" dirty="0">
              <a:solidFill>
                <a:schemeClr val="accent1">
                  <a:lumMod val="50000"/>
                </a:schemeClr>
              </a:solidFill>
            </a:endParaRPr>
          </a:p>
        </p:txBody>
      </p:sp>
      <p:sp>
        <p:nvSpPr>
          <p:cNvPr id="17" name="TextBox 16">
            <a:extLst>
              <a:ext uri="{FF2B5EF4-FFF2-40B4-BE49-F238E27FC236}">
                <a16:creationId xmlns:a16="http://schemas.microsoft.com/office/drawing/2014/main" id="{559FA2E8-3BCC-4BFE-BD46-98AFA7CE5361}"/>
              </a:ext>
            </a:extLst>
          </p:cNvPr>
          <p:cNvSpPr txBox="1"/>
          <p:nvPr/>
        </p:nvSpPr>
        <p:spPr>
          <a:xfrm>
            <a:off x="2402727" y="3126463"/>
            <a:ext cx="998497" cy="430887"/>
          </a:xfrm>
          <a:prstGeom prst="rect">
            <a:avLst/>
          </a:prstGeom>
          <a:solidFill>
            <a:schemeClr val="bg1"/>
          </a:solidFill>
        </p:spPr>
        <p:txBody>
          <a:bodyPr wrap="square" rtlCol="0">
            <a:spAutoFit/>
          </a:bodyPr>
          <a:lstStyle/>
          <a:p>
            <a:r>
              <a:rPr lang="en-GB" sz="2200" b="1" dirty="0">
                <a:solidFill>
                  <a:schemeClr val="accent1">
                    <a:lumMod val="50000"/>
                  </a:schemeClr>
                </a:solidFill>
              </a:rPr>
              <a:t>Wer</a:t>
            </a:r>
          </a:p>
        </p:txBody>
      </p:sp>
      <p:sp>
        <p:nvSpPr>
          <p:cNvPr id="18" name="TextBox 17"/>
          <p:cNvSpPr txBox="1"/>
          <p:nvPr/>
        </p:nvSpPr>
        <p:spPr>
          <a:xfrm>
            <a:off x="7941172" y="2558532"/>
            <a:ext cx="3602877" cy="430887"/>
          </a:xfrm>
          <a:prstGeom prst="rect">
            <a:avLst/>
          </a:prstGeom>
          <a:noFill/>
        </p:spPr>
        <p:txBody>
          <a:bodyPr wrap="square" rtlCol="0">
            <a:spAutoFit/>
          </a:bodyPr>
          <a:lstStyle/>
          <a:p>
            <a:r>
              <a:rPr lang="en-GB" sz="2200" i="1" dirty="0">
                <a:solidFill>
                  <a:srgbClr val="115076"/>
                </a:solidFill>
              </a:rPr>
              <a:t>Are you writing a book?</a:t>
            </a:r>
          </a:p>
        </p:txBody>
      </p:sp>
      <p:sp>
        <p:nvSpPr>
          <p:cNvPr id="19" name="TextBox 18"/>
          <p:cNvSpPr txBox="1"/>
          <p:nvPr/>
        </p:nvSpPr>
        <p:spPr>
          <a:xfrm>
            <a:off x="7902846" y="3132845"/>
            <a:ext cx="4289154" cy="415498"/>
          </a:xfrm>
          <a:prstGeom prst="rect">
            <a:avLst/>
          </a:prstGeom>
          <a:noFill/>
        </p:spPr>
        <p:txBody>
          <a:bodyPr wrap="square" rtlCol="0">
            <a:spAutoFit/>
          </a:bodyPr>
          <a:lstStyle/>
          <a:p>
            <a:r>
              <a:rPr lang="en-GB" sz="2100" i="1" dirty="0">
                <a:solidFill>
                  <a:srgbClr val="115076"/>
                </a:solidFill>
              </a:rPr>
              <a:t>Where are you writing a book?</a:t>
            </a:r>
          </a:p>
        </p:txBody>
      </p:sp>
      <p:sp>
        <p:nvSpPr>
          <p:cNvPr id="20" name="TextBox 19"/>
          <p:cNvSpPr txBox="1"/>
          <p:nvPr/>
        </p:nvSpPr>
        <p:spPr>
          <a:xfrm>
            <a:off x="176719" y="3906406"/>
            <a:ext cx="1579562" cy="430887"/>
          </a:xfrm>
          <a:prstGeom prst="rect">
            <a:avLst/>
          </a:prstGeom>
          <a:noFill/>
        </p:spPr>
        <p:txBody>
          <a:bodyPr wrap="square" rtlCol="0">
            <a:spAutoFit/>
          </a:bodyPr>
          <a:lstStyle/>
          <a:p>
            <a:r>
              <a:rPr lang="en-GB" sz="2200" b="1" dirty="0" err="1">
                <a:solidFill>
                  <a:srgbClr val="115076"/>
                </a:solidFill>
              </a:rPr>
              <a:t>Beispiel</a:t>
            </a:r>
            <a:r>
              <a:rPr lang="en-GB" sz="2200" b="1" dirty="0">
                <a:solidFill>
                  <a:srgbClr val="115076"/>
                </a:solidFill>
              </a:rPr>
              <a:t>:</a:t>
            </a:r>
          </a:p>
        </p:txBody>
      </p:sp>
      <p:sp>
        <p:nvSpPr>
          <p:cNvPr id="21" name="TextBox 20"/>
          <p:cNvSpPr txBox="1"/>
          <p:nvPr/>
        </p:nvSpPr>
        <p:spPr>
          <a:xfrm>
            <a:off x="1756281" y="3911777"/>
            <a:ext cx="5346893" cy="430887"/>
          </a:xfrm>
          <a:prstGeom prst="rect">
            <a:avLst/>
          </a:prstGeom>
          <a:noFill/>
        </p:spPr>
        <p:txBody>
          <a:bodyPr wrap="square" rtlCol="0">
            <a:spAutoFit/>
          </a:bodyPr>
          <a:lstStyle/>
          <a:p>
            <a:r>
              <a:rPr lang="en-GB" sz="2200" b="1" u="sng" dirty="0">
                <a:solidFill>
                  <a:srgbClr val="115076"/>
                </a:solidFill>
              </a:rPr>
              <a:t>Was</a:t>
            </a:r>
            <a:r>
              <a:rPr lang="en-GB" sz="2200" b="1" dirty="0">
                <a:solidFill>
                  <a:srgbClr val="115076"/>
                </a:solidFill>
              </a:rPr>
              <a:t> hast du am Montag?</a:t>
            </a:r>
          </a:p>
        </p:txBody>
      </p:sp>
      <p:sp>
        <p:nvSpPr>
          <p:cNvPr id="22" name="TextBox 21"/>
          <p:cNvSpPr txBox="1"/>
          <p:nvPr/>
        </p:nvSpPr>
        <p:spPr>
          <a:xfrm>
            <a:off x="6379081" y="3911777"/>
            <a:ext cx="5346893" cy="430887"/>
          </a:xfrm>
          <a:prstGeom prst="rect">
            <a:avLst/>
          </a:prstGeom>
          <a:noFill/>
        </p:spPr>
        <p:txBody>
          <a:bodyPr wrap="square" rtlCol="0">
            <a:spAutoFit/>
          </a:bodyPr>
          <a:lstStyle/>
          <a:p>
            <a:r>
              <a:rPr lang="en-GB" sz="2200" i="1" dirty="0">
                <a:solidFill>
                  <a:srgbClr val="115076"/>
                </a:solidFill>
              </a:rPr>
              <a:t>What do you have on Monday?</a:t>
            </a:r>
          </a:p>
        </p:txBody>
      </p:sp>
      <p:sp>
        <p:nvSpPr>
          <p:cNvPr id="23" name="TextBox 22"/>
          <p:cNvSpPr txBox="1"/>
          <p:nvPr/>
        </p:nvSpPr>
        <p:spPr>
          <a:xfrm>
            <a:off x="1756281" y="4439098"/>
            <a:ext cx="5346893" cy="430887"/>
          </a:xfrm>
          <a:prstGeom prst="rect">
            <a:avLst/>
          </a:prstGeom>
          <a:noFill/>
        </p:spPr>
        <p:txBody>
          <a:bodyPr wrap="square" rtlCol="0">
            <a:spAutoFit/>
          </a:bodyPr>
          <a:lstStyle/>
          <a:p>
            <a:r>
              <a:rPr lang="en-GB" sz="2200" b="1" u="sng" dirty="0">
                <a:solidFill>
                  <a:srgbClr val="115076"/>
                </a:solidFill>
              </a:rPr>
              <a:t>Wo</a:t>
            </a:r>
            <a:r>
              <a:rPr lang="en-GB" sz="2200" b="1" dirty="0">
                <a:solidFill>
                  <a:srgbClr val="115076"/>
                </a:solidFill>
              </a:rPr>
              <a:t> </a:t>
            </a:r>
            <a:r>
              <a:rPr lang="en-GB" sz="2200" b="1" dirty="0" err="1">
                <a:solidFill>
                  <a:srgbClr val="115076"/>
                </a:solidFill>
              </a:rPr>
              <a:t>spielst</a:t>
            </a:r>
            <a:r>
              <a:rPr lang="en-GB" sz="2200" b="1" dirty="0">
                <a:solidFill>
                  <a:srgbClr val="115076"/>
                </a:solidFill>
              </a:rPr>
              <a:t> du Tennis?</a:t>
            </a:r>
          </a:p>
        </p:txBody>
      </p:sp>
      <p:sp>
        <p:nvSpPr>
          <p:cNvPr id="24" name="TextBox 23"/>
          <p:cNvSpPr txBox="1"/>
          <p:nvPr/>
        </p:nvSpPr>
        <p:spPr>
          <a:xfrm>
            <a:off x="6379081" y="4468251"/>
            <a:ext cx="5346893" cy="430887"/>
          </a:xfrm>
          <a:prstGeom prst="rect">
            <a:avLst/>
          </a:prstGeom>
          <a:noFill/>
        </p:spPr>
        <p:txBody>
          <a:bodyPr wrap="square" rtlCol="0">
            <a:spAutoFit/>
          </a:bodyPr>
          <a:lstStyle/>
          <a:p>
            <a:r>
              <a:rPr lang="en-GB" sz="2200" i="1" dirty="0">
                <a:solidFill>
                  <a:srgbClr val="115076"/>
                </a:solidFill>
              </a:rPr>
              <a:t>Where do you play tennis?</a:t>
            </a:r>
          </a:p>
        </p:txBody>
      </p:sp>
      <p:sp>
        <p:nvSpPr>
          <p:cNvPr id="25" name="TextBox 24"/>
          <p:cNvSpPr txBox="1"/>
          <p:nvPr/>
        </p:nvSpPr>
        <p:spPr>
          <a:xfrm>
            <a:off x="1756281" y="5030116"/>
            <a:ext cx="5346893" cy="430887"/>
          </a:xfrm>
          <a:prstGeom prst="rect">
            <a:avLst/>
          </a:prstGeom>
          <a:noFill/>
        </p:spPr>
        <p:txBody>
          <a:bodyPr wrap="square" rtlCol="0">
            <a:spAutoFit/>
          </a:bodyPr>
          <a:lstStyle/>
          <a:p>
            <a:r>
              <a:rPr lang="en-GB" sz="2200" b="1" u="sng" dirty="0" err="1">
                <a:solidFill>
                  <a:srgbClr val="115076"/>
                </a:solidFill>
              </a:rPr>
              <a:t>Wie</a:t>
            </a:r>
            <a:r>
              <a:rPr lang="en-GB" sz="2200" b="1" u="sng" dirty="0">
                <a:solidFill>
                  <a:srgbClr val="115076"/>
                </a:solidFill>
              </a:rPr>
              <a:t> oft</a:t>
            </a:r>
            <a:r>
              <a:rPr lang="en-GB" sz="2200" b="1" dirty="0">
                <a:solidFill>
                  <a:srgbClr val="115076"/>
                </a:solidFill>
              </a:rPr>
              <a:t> </a:t>
            </a:r>
            <a:r>
              <a:rPr lang="en-GB" sz="2200" b="1" dirty="0" err="1">
                <a:solidFill>
                  <a:srgbClr val="115076"/>
                </a:solidFill>
              </a:rPr>
              <a:t>putzt</a:t>
            </a:r>
            <a:r>
              <a:rPr lang="en-GB" sz="2200" b="1" dirty="0">
                <a:solidFill>
                  <a:srgbClr val="115076"/>
                </a:solidFill>
              </a:rPr>
              <a:t> du </a:t>
            </a:r>
            <a:r>
              <a:rPr lang="en-GB" sz="2200" b="1" dirty="0" err="1">
                <a:solidFill>
                  <a:srgbClr val="115076"/>
                </a:solidFill>
              </a:rPr>
              <a:t>dein</a:t>
            </a:r>
            <a:r>
              <a:rPr lang="en-GB" sz="2200" b="1" dirty="0">
                <a:solidFill>
                  <a:srgbClr val="115076"/>
                </a:solidFill>
              </a:rPr>
              <a:t> Zimmer?</a:t>
            </a:r>
          </a:p>
        </p:txBody>
      </p:sp>
      <p:sp>
        <p:nvSpPr>
          <p:cNvPr id="26" name="TextBox 25"/>
          <p:cNvSpPr txBox="1"/>
          <p:nvPr/>
        </p:nvSpPr>
        <p:spPr>
          <a:xfrm>
            <a:off x="6401807" y="4977197"/>
            <a:ext cx="5804374" cy="430887"/>
          </a:xfrm>
          <a:prstGeom prst="rect">
            <a:avLst/>
          </a:prstGeom>
          <a:noFill/>
        </p:spPr>
        <p:txBody>
          <a:bodyPr wrap="square" rtlCol="0">
            <a:spAutoFit/>
          </a:bodyPr>
          <a:lstStyle/>
          <a:p>
            <a:r>
              <a:rPr lang="en-GB" sz="2200" i="1" dirty="0">
                <a:solidFill>
                  <a:srgbClr val="115076"/>
                </a:solidFill>
              </a:rPr>
              <a:t>How often do you clean your room?</a:t>
            </a:r>
          </a:p>
        </p:txBody>
      </p:sp>
      <p:sp>
        <p:nvSpPr>
          <p:cNvPr id="27" name="TextBox 26"/>
          <p:cNvSpPr txBox="1"/>
          <p:nvPr/>
        </p:nvSpPr>
        <p:spPr>
          <a:xfrm>
            <a:off x="1756281" y="5567335"/>
            <a:ext cx="5346893" cy="430887"/>
          </a:xfrm>
          <a:prstGeom prst="rect">
            <a:avLst/>
          </a:prstGeom>
          <a:noFill/>
        </p:spPr>
        <p:txBody>
          <a:bodyPr wrap="square" rtlCol="0">
            <a:spAutoFit/>
          </a:bodyPr>
          <a:lstStyle/>
          <a:p>
            <a:r>
              <a:rPr lang="en-GB" sz="2200" b="1" u="sng" dirty="0" err="1">
                <a:solidFill>
                  <a:srgbClr val="115076"/>
                </a:solidFill>
              </a:rPr>
              <a:t>Wer</a:t>
            </a:r>
            <a:r>
              <a:rPr lang="en-GB" sz="2200" b="1" dirty="0">
                <a:solidFill>
                  <a:srgbClr val="115076"/>
                </a:solidFill>
              </a:rPr>
              <a:t> </a:t>
            </a:r>
            <a:r>
              <a:rPr lang="en-GB" sz="2200" b="1" dirty="0" err="1">
                <a:solidFill>
                  <a:srgbClr val="115076"/>
                </a:solidFill>
              </a:rPr>
              <a:t>ist</a:t>
            </a:r>
            <a:r>
              <a:rPr lang="en-GB" sz="2200" b="1" dirty="0">
                <a:solidFill>
                  <a:srgbClr val="115076"/>
                </a:solidFill>
              </a:rPr>
              <a:t> </a:t>
            </a:r>
            <a:r>
              <a:rPr lang="en-GB" sz="2200" b="1" dirty="0" err="1">
                <a:solidFill>
                  <a:srgbClr val="115076"/>
                </a:solidFill>
              </a:rPr>
              <a:t>dein</a:t>
            </a:r>
            <a:r>
              <a:rPr lang="en-GB" sz="2200" b="1" dirty="0">
                <a:solidFill>
                  <a:srgbClr val="115076"/>
                </a:solidFill>
              </a:rPr>
              <a:t> </a:t>
            </a:r>
            <a:r>
              <a:rPr lang="en-GB" sz="2200" b="1" dirty="0" err="1">
                <a:solidFill>
                  <a:srgbClr val="115076"/>
                </a:solidFill>
              </a:rPr>
              <a:t>Lieblingslehrer</a:t>
            </a:r>
            <a:r>
              <a:rPr lang="en-GB" sz="2200" b="1" dirty="0">
                <a:solidFill>
                  <a:srgbClr val="115076"/>
                </a:solidFill>
              </a:rPr>
              <a:t>?</a:t>
            </a:r>
          </a:p>
        </p:txBody>
      </p:sp>
      <p:sp>
        <p:nvSpPr>
          <p:cNvPr id="28" name="TextBox 27"/>
          <p:cNvSpPr txBox="1"/>
          <p:nvPr/>
        </p:nvSpPr>
        <p:spPr>
          <a:xfrm>
            <a:off x="6401807" y="5544089"/>
            <a:ext cx="5804374" cy="430887"/>
          </a:xfrm>
          <a:prstGeom prst="rect">
            <a:avLst/>
          </a:prstGeom>
          <a:noFill/>
        </p:spPr>
        <p:txBody>
          <a:bodyPr wrap="square" rtlCol="0">
            <a:spAutoFit/>
          </a:bodyPr>
          <a:lstStyle/>
          <a:p>
            <a:r>
              <a:rPr lang="en-GB" sz="2200" i="1" dirty="0">
                <a:solidFill>
                  <a:srgbClr val="115076"/>
                </a:solidFill>
              </a:rPr>
              <a:t>Who is your favourite (male) teacher?</a:t>
            </a:r>
          </a:p>
        </p:txBody>
      </p:sp>
      <p:sp>
        <p:nvSpPr>
          <p:cNvPr id="29" name="TextBox 28"/>
          <p:cNvSpPr txBox="1"/>
          <p:nvPr/>
        </p:nvSpPr>
        <p:spPr>
          <a:xfrm>
            <a:off x="7902846" y="3129104"/>
            <a:ext cx="4097095" cy="430887"/>
          </a:xfrm>
          <a:prstGeom prst="rect">
            <a:avLst/>
          </a:prstGeom>
          <a:solidFill>
            <a:schemeClr val="bg1"/>
          </a:solidFill>
        </p:spPr>
        <p:txBody>
          <a:bodyPr wrap="square" rtlCol="0">
            <a:spAutoFit/>
          </a:bodyPr>
          <a:lstStyle/>
          <a:p>
            <a:r>
              <a:rPr lang="en-GB" sz="2200" i="1" dirty="0">
                <a:solidFill>
                  <a:srgbClr val="115076"/>
                </a:solidFill>
              </a:rPr>
              <a:t>Who is writing a book?</a:t>
            </a:r>
          </a:p>
        </p:txBody>
      </p:sp>
    </p:spTree>
    <p:extLst>
      <p:ext uri="{BB962C8B-B14F-4D97-AF65-F5344CB8AC3E}">
        <p14:creationId xmlns:p14="http://schemas.microsoft.com/office/powerpoint/2010/main" val="175428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p:bldP spid="14" grpId="0"/>
      <p:bldP spid="16" grpId="0" animBg="1"/>
      <p:bldP spid="17" grpId="0" animBg="1"/>
      <p:bldP spid="18" grpId="0"/>
      <p:bldP spid="19" grpId="0"/>
      <p:bldP spid="19" grpId="1"/>
      <p:bldP spid="20" grpId="0"/>
      <p:bldP spid="21" grpId="0"/>
      <p:bldP spid="22" grpId="0"/>
      <p:bldP spid="23" grpId="0"/>
      <p:bldP spid="24" grpId="0"/>
      <p:bldP spid="25" grpId="0"/>
      <p:bldP spid="26" grpId="0"/>
      <p:bldP spid="27" grpId="0"/>
      <p:bldP spid="28"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pic>
        <p:nvPicPr>
          <p:cNvPr id="2" name="Picture 1" descr="boy pointing to himself, next to two other peop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193" y="1017314"/>
            <a:ext cx="5079613" cy="3487130"/>
          </a:xfrm>
          <a:prstGeom prst="rect">
            <a:avLst/>
          </a:prstGeom>
        </p:spPr>
      </p:pic>
      <p:sp>
        <p:nvSpPr>
          <p:cNvPr id="3" name="Rectangle 2"/>
          <p:cNvSpPr/>
          <p:nvPr/>
        </p:nvSpPr>
        <p:spPr>
          <a:xfrm>
            <a:off x="4883168" y="4309927"/>
            <a:ext cx="242566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4379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4"/>
          <p:cNvSpPr txBox="1">
            <a:spLocks/>
          </p:cNvSpPr>
          <p:nvPr/>
        </p:nvSpPr>
        <p:spPr>
          <a:xfrm>
            <a:off x="185689" y="762472"/>
            <a:ext cx="11566071" cy="5844260"/>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2200"/>
              <a:t> </a:t>
            </a:r>
            <a:r>
              <a:rPr lang="en-GB" sz="3100"/>
              <a:t>- Was ________ du?		- Tennis.</a:t>
            </a:r>
          </a:p>
          <a:p>
            <a:pPr marL="0" indent="0">
              <a:lnSpc>
                <a:spcPct val="150000"/>
              </a:lnSpc>
              <a:buFont typeface="Arial" panose="020B0604020202020204" pitchFamily="34" charset="0"/>
              <a:buNone/>
            </a:pPr>
            <a:r>
              <a:rPr lang="en-GB" sz="3100"/>
              <a:t> - _________?			- Im Sportunterricht.</a:t>
            </a:r>
          </a:p>
          <a:p>
            <a:pPr marL="0" indent="0">
              <a:lnSpc>
                <a:spcPct val="150000"/>
              </a:lnSpc>
              <a:buFont typeface="Arial" panose="020B0604020202020204" pitchFamily="34" charset="0"/>
              <a:buNone/>
            </a:pPr>
            <a:r>
              <a:rPr lang="en-GB" sz="3100"/>
              <a:t> - ______ oft?			- ________ die Woche.</a:t>
            </a:r>
          </a:p>
          <a:p>
            <a:pPr marL="0" indent="0">
              <a:lnSpc>
                <a:spcPct val="150000"/>
              </a:lnSpc>
              <a:buFont typeface="Arial" panose="020B0604020202020204" pitchFamily="34" charset="0"/>
              <a:buNone/>
            </a:pPr>
            <a:r>
              <a:rPr lang="en-GB" sz="3100"/>
              <a:t> - Mit ___________?		- Ja!</a:t>
            </a:r>
          </a:p>
          <a:p>
            <a:pPr marL="0" indent="0">
              <a:lnSpc>
                <a:spcPct val="150000"/>
              </a:lnSpc>
              <a:buFont typeface="Arial" panose="020B0604020202020204" pitchFamily="34" charset="0"/>
              <a:buNone/>
            </a:pPr>
            <a:r>
              <a:rPr lang="en-GB" sz="3100"/>
              <a:t> - _____ ist der Lehrer?	- Herr Meier.  Er ist super!</a:t>
            </a:r>
            <a:endParaRPr lang="en-GB" sz="3100" dirty="0"/>
          </a:p>
        </p:txBody>
      </p:sp>
      <p:pic>
        <p:nvPicPr>
          <p:cNvPr id="71" name="Picture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33799" y="287760"/>
            <a:ext cx="10515600" cy="1325563"/>
          </a:xfrm>
        </p:spPr>
        <p:txBody>
          <a:bodyPr>
            <a:normAutofit/>
          </a:bodyPr>
          <a:lstStyle/>
          <a:p>
            <a:r>
              <a:rPr lang="en-GB" sz="4000" b="1">
                <a:solidFill>
                  <a:schemeClr val="bg1"/>
                </a:solidFill>
              </a:rPr>
              <a:t>Open (wh-) questions</a:t>
            </a:r>
            <a:br>
              <a:rPr lang="en-GB" sz="4000" b="1">
                <a:solidFill>
                  <a:schemeClr val="bg1"/>
                </a:solidFill>
              </a:rPr>
            </a:br>
            <a:endParaRPr lang="en-GB" sz="4000"/>
          </a:p>
        </p:txBody>
      </p:sp>
      <p:sp>
        <p:nvSpPr>
          <p:cNvPr id="50" name="Rounded Rectangle 11">
            <a:extLst>
              <a:ext uri="{FF2B5EF4-FFF2-40B4-BE49-F238E27FC236}">
                <a16:creationId xmlns:a16="http://schemas.microsoft.com/office/drawing/2014/main" id="{F244358A-BC0D-444B-AA4D-A899992D3B7E}"/>
              </a:ext>
            </a:extLst>
          </p:cNvPr>
          <p:cNvSpPr/>
          <p:nvPr/>
        </p:nvSpPr>
        <p:spPr>
          <a:xfrm>
            <a:off x="9716515" y="240924"/>
            <a:ext cx="2272000" cy="408112"/>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grpSp>
        <p:nvGrpSpPr>
          <p:cNvPr id="52" name="Group 51"/>
          <p:cNvGrpSpPr/>
          <p:nvPr/>
        </p:nvGrpSpPr>
        <p:grpSpPr>
          <a:xfrm>
            <a:off x="9746078" y="979532"/>
            <a:ext cx="2202988" cy="5119221"/>
            <a:chOff x="9661797" y="992023"/>
            <a:chExt cx="2202988" cy="5752433"/>
          </a:xfrm>
        </p:grpSpPr>
        <p:sp>
          <p:nvSpPr>
            <p:cNvPr id="53" name="Rectangle 52"/>
            <p:cNvSpPr/>
            <p:nvPr/>
          </p:nvSpPr>
          <p:spPr>
            <a:xfrm>
              <a:off x="9673357" y="2950459"/>
              <a:ext cx="2191428"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ED7D31"/>
                  </a:solidFill>
                  <a:latin typeface="Century Gothic" panose="020B0502020202020204" pitchFamily="34" charset="0"/>
                </a:rPr>
                <a:t>spielst</a:t>
              </a:r>
              <a:endParaRPr lang="en-GB" sz="3200" dirty="0">
                <a:solidFill>
                  <a:srgbClr val="ED7D31"/>
                </a:solidFill>
                <a:latin typeface="Century Gothic" panose="020B0502020202020204" pitchFamily="34" charset="0"/>
              </a:endParaRPr>
            </a:p>
          </p:txBody>
        </p:sp>
        <p:sp>
          <p:nvSpPr>
            <p:cNvPr id="54" name="Rectangle 53"/>
            <p:cNvSpPr/>
            <p:nvPr/>
          </p:nvSpPr>
          <p:spPr>
            <a:xfrm>
              <a:off x="9705194" y="4908895"/>
              <a:ext cx="2159591"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ED7D31"/>
                  </a:solidFill>
                  <a:latin typeface="Century Gothic" panose="020B0502020202020204" pitchFamily="34" charset="0"/>
                </a:rPr>
                <a:t>einmal</a:t>
              </a:r>
              <a:endParaRPr lang="en-GB" sz="3200" dirty="0">
                <a:solidFill>
                  <a:srgbClr val="ED7D31"/>
                </a:solidFill>
                <a:latin typeface="Century Gothic" panose="020B0502020202020204" pitchFamily="34" charset="0"/>
              </a:endParaRPr>
            </a:p>
          </p:txBody>
        </p:sp>
        <p:sp>
          <p:nvSpPr>
            <p:cNvPr id="55" name="Rectangle 54"/>
            <p:cNvSpPr/>
            <p:nvPr/>
          </p:nvSpPr>
          <p:spPr>
            <a:xfrm>
              <a:off x="9673356" y="1971241"/>
              <a:ext cx="2191429"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ED7D31"/>
                  </a:solidFill>
                  <a:latin typeface="Century Gothic" panose="020B0502020202020204" pitchFamily="34" charset="0"/>
                </a:rPr>
                <a:t>wo</a:t>
              </a:r>
            </a:p>
          </p:txBody>
        </p:sp>
        <p:sp>
          <p:nvSpPr>
            <p:cNvPr id="56" name="Rectangle 55"/>
            <p:cNvSpPr/>
            <p:nvPr/>
          </p:nvSpPr>
          <p:spPr>
            <a:xfrm>
              <a:off x="9705194" y="3929677"/>
              <a:ext cx="2159591"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ED7D31"/>
                  </a:solidFill>
                  <a:latin typeface="Century Gothic" panose="020B0502020202020204" pitchFamily="34" charset="0"/>
                </a:rPr>
                <a:t>wie</a:t>
              </a:r>
              <a:endParaRPr lang="en-GB" sz="3200" dirty="0">
                <a:solidFill>
                  <a:srgbClr val="ED7D31"/>
                </a:solidFill>
                <a:latin typeface="Century Gothic" panose="020B0502020202020204" pitchFamily="34" charset="0"/>
              </a:endParaRPr>
            </a:p>
          </p:txBody>
        </p:sp>
        <p:sp>
          <p:nvSpPr>
            <p:cNvPr id="57" name="Rectangle 56"/>
            <p:cNvSpPr/>
            <p:nvPr/>
          </p:nvSpPr>
          <p:spPr>
            <a:xfrm>
              <a:off x="9661797" y="992023"/>
              <a:ext cx="2202988"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ED7D31"/>
                  </a:solidFill>
                  <a:latin typeface="Century Gothic" panose="020B0502020202020204" pitchFamily="34" charset="0"/>
                </a:rPr>
                <a:t>wer</a:t>
              </a:r>
              <a:endParaRPr lang="en-GB" sz="3200" dirty="0">
                <a:solidFill>
                  <a:srgbClr val="ED7D31"/>
                </a:solidFill>
                <a:latin typeface="Century Gothic" panose="020B0502020202020204" pitchFamily="34" charset="0"/>
              </a:endParaRPr>
            </a:p>
          </p:txBody>
        </p:sp>
        <p:sp>
          <p:nvSpPr>
            <p:cNvPr id="58" name="Rectangle 57"/>
            <p:cNvSpPr/>
            <p:nvPr/>
          </p:nvSpPr>
          <p:spPr>
            <a:xfrm>
              <a:off x="9711036" y="5888113"/>
              <a:ext cx="2153749"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ED7D31"/>
                  </a:solidFill>
                  <a:latin typeface="Century Gothic" panose="020B0502020202020204" pitchFamily="34" charset="0"/>
                </a:rPr>
                <a:t>Freunden</a:t>
              </a:r>
              <a:endParaRPr lang="en-GB" sz="3200" dirty="0">
                <a:solidFill>
                  <a:srgbClr val="ED7D31"/>
                </a:solidFill>
                <a:latin typeface="Century Gothic" panose="020B0502020202020204" pitchFamily="34" charset="0"/>
              </a:endParaRPr>
            </a:p>
          </p:txBody>
        </p:sp>
      </p:grpSp>
      <p:sp>
        <p:nvSpPr>
          <p:cNvPr id="59" name="TextBox 58"/>
          <p:cNvSpPr txBox="1"/>
          <p:nvPr/>
        </p:nvSpPr>
        <p:spPr>
          <a:xfrm>
            <a:off x="1452697" y="1775009"/>
            <a:ext cx="1679437" cy="569387"/>
          </a:xfrm>
          <a:prstGeom prst="rect">
            <a:avLst/>
          </a:prstGeom>
          <a:noFill/>
        </p:spPr>
        <p:txBody>
          <a:bodyPr wrap="square" rtlCol="0">
            <a:spAutoFit/>
          </a:bodyPr>
          <a:lstStyle/>
          <a:p>
            <a:pPr algn="ctr"/>
            <a:r>
              <a:rPr lang="en-GB" sz="3100" dirty="0" err="1">
                <a:solidFill>
                  <a:srgbClr val="ED7D31"/>
                </a:solidFill>
                <a:latin typeface="Century Gothic" panose="020B0502020202020204" pitchFamily="34" charset="0"/>
              </a:rPr>
              <a:t>spielst</a:t>
            </a:r>
            <a:endParaRPr lang="en-GB" sz="3100" dirty="0">
              <a:solidFill>
                <a:srgbClr val="ED7D31"/>
              </a:solidFill>
              <a:latin typeface="Century Gothic" panose="020B0502020202020204" pitchFamily="34" charset="0"/>
            </a:endParaRPr>
          </a:p>
        </p:txBody>
      </p:sp>
      <p:cxnSp>
        <p:nvCxnSpPr>
          <p:cNvPr id="60" name="Straight Connector 59"/>
          <p:cNvCxnSpPr/>
          <p:nvPr/>
        </p:nvCxnSpPr>
        <p:spPr>
          <a:xfrm>
            <a:off x="10050095" y="3103428"/>
            <a:ext cx="1594953"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85689" y="2590454"/>
            <a:ext cx="1679437" cy="569387"/>
          </a:xfrm>
          <a:prstGeom prst="rect">
            <a:avLst/>
          </a:prstGeom>
          <a:noFill/>
        </p:spPr>
        <p:txBody>
          <a:bodyPr wrap="square" rtlCol="0">
            <a:spAutoFit/>
          </a:bodyPr>
          <a:lstStyle/>
          <a:p>
            <a:pPr algn="ctr"/>
            <a:r>
              <a:rPr lang="en-GB" sz="3100" dirty="0">
                <a:solidFill>
                  <a:srgbClr val="ED7D31"/>
                </a:solidFill>
                <a:latin typeface="Century Gothic" panose="020B0502020202020204" pitchFamily="34" charset="0"/>
              </a:rPr>
              <a:t>Wo</a:t>
            </a:r>
          </a:p>
        </p:txBody>
      </p:sp>
      <p:cxnSp>
        <p:nvCxnSpPr>
          <p:cNvPr id="62" name="Straight Connector 61"/>
          <p:cNvCxnSpPr/>
          <p:nvPr/>
        </p:nvCxnSpPr>
        <p:spPr>
          <a:xfrm>
            <a:off x="10071793" y="2271687"/>
            <a:ext cx="1594953"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85689" y="3399909"/>
            <a:ext cx="1679437" cy="569387"/>
          </a:xfrm>
          <a:prstGeom prst="rect">
            <a:avLst/>
          </a:prstGeom>
          <a:noFill/>
        </p:spPr>
        <p:txBody>
          <a:bodyPr wrap="square" rtlCol="0">
            <a:spAutoFit/>
          </a:bodyPr>
          <a:lstStyle/>
          <a:p>
            <a:pPr algn="ctr"/>
            <a:r>
              <a:rPr lang="en-GB" sz="3100" dirty="0" err="1">
                <a:solidFill>
                  <a:srgbClr val="ED7D31"/>
                </a:solidFill>
                <a:latin typeface="Century Gothic" panose="020B0502020202020204" pitchFamily="34" charset="0"/>
              </a:rPr>
              <a:t>Wie</a:t>
            </a:r>
            <a:endParaRPr lang="en-GB" sz="3100" dirty="0">
              <a:solidFill>
                <a:srgbClr val="ED7D31"/>
              </a:solidFill>
              <a:latin typeface="Century Gothic" panose="020B0502020202020204" pitchFamily="34" charset="0"/>
            </a:endParaRPr>
          </a:p>
        </p:txBody>
      </p:sp>
      <p:cxnSp>
        <p:nvCxnSpPr>
          <p:cNvPr id="64" name="Straight Connector 63"/>
          <p:cNvCxnSpPr/>
          <p:nvPr/>
        </p:nvCxnSpPr>
        <p:spPr>
          <a:xfrm>
            <a:off x="10071792" y="4017690"/>
            <a:ext cx="1594953"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897074" y="3393230"/>
            <a:ext cx="1679437" cy="569387"/>
          </a:xfrm>
          <a:prstGeom prst="rect">
            <a:avLst/>
          </a:prstGeom>
          <a:noFill/>
        </p:spPr>
        <p:txBody>
          <a:bodyPr wrap="square" rtlCol="0">
            <a:spAutoFit/>
          </a:bodyPr>
          <a:lstStyle/>
          <a:p>
            <a:pPr algn="ctr"/>
            <a:r>
              <a:rPr lang="en-GB" sz="3100" dirty="0" err="1">
                <a:solidFill>
                  <a:srgbClr val="ED7D31"/>
                </a:solidFill>
                <a:latin typeface="Century Gothic" panose="020B0502020202020204" pitchFamily="34" charset="0"/>
              </a:rPr>
              <a:t>Einmal</a:t>
            </a:r>
            <a:endParaRPr lang="en-GB" sz="3100" dirty="0">
              <a:solidFill>
                <a:srgbClr val="ED7D31"/>
              </a:solidFill>
              <a:latin typeface="Century Gothic" panose="020B0502020202020204" pitchFamily="34" charset="0"/>
            </a:endParaRPr>
          </a:p>
        </p:txBody>
      </p:sp>
      <p:cxnSp>
        <p:nvCxnSpPr>
          <p:cNvPr id="66" name="Straight Connector 65"/>
          <p:cNvCxnSpPr/>
          <p:nvPr/>
        </p:nvCxnSpPr>
        <p:spPr>
          <a:xfrm>
            <a:off x="10071792" y="4858847"/>
            <a:ext cx="1594953"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157612" y="4241980"/>
            <a:ext cx="2269609" cy="569387"/>
          </a:xfrm>
          <a:prstGeom prst="rect">
            <a:avLst/>
          </a:prstGeom>
          <a:noFill/>
        </p:spPr>
        <p:txBody>
          <a:bodyPr wrap="square" rtlCol="0">
            <a:spAutoFit/>
          </a:bodyPr>
          <a:lstStyle/>
          <a:p>
            <a:pPr algn="ctr"/>
            <a:r>
              <a:rPr lang="en-GB" sz="3100" dirty="0" err="1">
                <a:solidFill>
                  <a:srgbClr val="ED7D31"/>
                </a:solidFill>
                <a:latin typeface="Century Gothic" panose="020B0502020202020204" pitchFamily="34" charset="0"/>
              </a:rPr>
              <a:t>Freunden</a:t>
            </a:r>
            <a:endParaRPr lang="en-GB" sz="3100" dirty="0">
              <a:solidFill>
                <a:srgbClr val="ED7D31"/>
              </a:solidFill>
              <a:latin typeface="Century Gothic" panose="020B0502020202020204" pitchFamily="34" charset="0"/>
            </a:endParaRPr>
          </a:p>
        </p:txBody>
      </p:sp>
      <p:cxnSp>
        <p:nvCxnSpPr>
          <p:cNvPr id="68" name="Straight Connector 67"/>
          <p:cNvCxnSpPr/>
          <p:nvPr/>
        </p:nvCxnSpPr>
        <p:spPr>
          <a:xfrm>
            <a:off x="10071792" y="5717713"/>
            <a:ext cx="1594953"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09398" y="5095742"/>
            <a:ext cx="2269609" cy="569387"/>
          </a:xfrm>
          <a:prstGeom prst="rect">
            <a:avLst/>
          </a:prstGeom>
          <a:noFill/>
        </p:spPr>
        <p:txBody>
          <a:bodyPr wrap="square" rtlCol="0">
            <a:spAutoFit/>
          </a:bodyPr>
          <a:lstStyle/>
          <a:p>
            <a:pPr algn="ctr"/>
            <a:r>
              <a:rPr lang="en-GB" sz="3100" dirty="0" err="1">
                <a:solidFill>
                  <a:srgbClr val="ED7D31"/>
                </a:solidFill>
                <a:latin typeface="Century Gothic" panose="020B0502020202020204" pitchFamily="34" charset="0"/>
              </a:rPr>
              <a:t>Wer</a:t>
            </a:r>
            <a:endParaRPr lang="en-GB" sz="3100" dirty="0">
              <a:solidFill>
                <a:srgbClr val="ED7D31"/>
              </a:solidFill>
              <a:latin typeface="Century Gothic" panose="020B0502020202020204" pitchFamily="34" charset="0"/>
            </a:endParaRPr>
          </a:p>
        </p:txBody>
      </p:sp>
      <p:cxnSp>
        <p:nvCxnSpPr>
          <p:cNvPr id="70" name="Straight Connector 69"/>
          <p:cNvCxnSpPr/>
          <p:nvPr/>
        </p:nvCxnSpPr>
        <p:spPr>
          <a:xfrm>
            <a:off x="10071793" y="1360571"/>
            <a:ext cx="1594953"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72" name="Title 3">
            <a:extLst>
              <a:ext uri="{FF2B5EF4-FFF2-40B4-BE49-F238E27FC236}">
                <a16:creationId xmlns:a16="http://schemas.microsoft.com/office/drawing/2014/main" id="{7BDC1FD7-616D-45F7-9886-47FA05A680B3}"/>
              </a:ext>
            </a:extLst>
          </p:cNvPr>
          <p:cNvSpPr txBox="1">
            <a:spLocks/>
          </p:cNvSpPr>
          <p:nvPr/>
        </p:nvSpPr>
        <p:spPr>
          <a:xfrm>
            <a:off x="0" y="313809"/>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34" name="Title 1"/>
          <p:cNvSpPr txBox="1">
            <a:spLocks/>
          </p:cNvSpPr>
          <p:nvPr/>
        </p:nvSpPr>
        <p:spPr>
          <a:xfrm>
            <a:off x="185689" y="10128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a:solidFill>
                  <a:schemeClr val="bg1"/>
                </a:solidFill>
              </a:rPr>
              <a:t>Open (wh-) questions</a:t>
            </a:r>
            <a:br>
              <a:rPr lang="en-GB" sz="4000" b="1">
                <a:solidFill>
                  <a:schemeClr val="bg1"/>
                </a:solidFill>
              </a:rPr>
            </a:br>
            <a:endParaRPr lang="en-GB" sz="4000"/>
          </a:p>
        </p:txBody>
      </p:sp>
    </p:spTree>
    <p:extLst>
      <p:ext uri="{BB962C8B-B14F-4D97-AF65-F5344CB8AC3E}">
        <p14:creationId xmlns:p14="http://schemas.microsoft.com/office/powerpoint/2010/main" val="390656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60"/>
                                        </p:tgtEl>
                                        <p:attrNameLst>
                                          <p:attrName>style.visibility</p:attrName>
                                        </p:attrNameLst>
                                      </p:cBhvr>
                                      <p:to>
                                        <p:strVal val="visible"/>
                                      </p:to>
                                    </p:set>
                                    <p:animEffect transition="in" filter="wipe(left)">
                                      <p:cBhvr>
                                        <p:cTn id="9" dur="500"/>
                                        <p:tgtEl>
                                          <p:spTgt spid="6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left)">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5"/>
                                        </p:tgtEl>
                                        <p:attrNameLst>
                                          <p:attrName>style.visibility</p:attrName>
                                        </p:attrNameLst>
                                      </p:cBhvr>
                                      <p:to>
                                        <p:strVal val="visible"/>
                                      </p:to>
                                    </p:set>
                                  </p:childTnLst>
                                </p:cTn>
                              </p:par>
                              <p:par>
                                <p:cTn id="28" presetID="22" presetClass="entr" presetSubtype="8" fill="hold"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left)">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22" presetClass="entr" presetSubtype="8"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left)">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childTnLst>
                                </p:cTn>
                              </p:par>
                              <p:par>
                                <p:cTn id="42" presetID="22" presetClass="entr" presetSubtype="8" fill="hold" nodeType="with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wipe(left)">
                                      <p:cBhvr>
                                        <p:cTn id="4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3" grpId="0"/>
      <p:bldP spid="65" grpId="0"/>
      <p:bldP spid="67" grpId="0"/>
      <p:bldP spid="6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0" y="205183"/>
            <a:ext cx="10515600" cy="1325563"/>
          </a:xfrm>
        </p:spPr>
        <p:txBody>
          <a:bodyPr>
            <a:normAutofit/>
          </a:bodyPr>
          <a:lstStyle/>
          <a:p>
            <a:r>
              <a:rPr lang="en-GB" sz="4000" b="1">
                <a:solidFill>
                  <a:schemeClr val="bg1"/>
                </a:solidFill>
              </a:rPr>
              <a:t>Wie oft machst du das?</a:t>
            </a:r>
            <a:br>
              <a:rPr lang="en-GB" sz="4000" b="1">
                <a:solidFill>
                  <a:schemeClr val="bg1"/>
                </a:solidFill>
              </a:rPr>
            </a:br>
            <a:endParaRPr lang="en-GB" sz="4000"/>
          </a:p>
        </p:txBody>
      </p:sp>
      <p:sp>
        <p:nvSpPr>
          <p:cNvPr id="20" name="Rounded Rectangle 11">
            <a:extLst>
              <a:ext uri="{FF2B5EF4-FFF2-40B4-BE49-F238E27FC236}">
                <a16:creationId xmlns:a16="http://schemas.microsoft.com/office/drawing/2014/main" id="{F244358A-BC0D-444B-AA4D-A899992D3B7E}"/>
              </a:ext>
            </a:extLst>
          </p:cNvPr>
          <p:cNvSpPr/>
          <p:nvPr/>
        </p:nvSpPr>
        <p:spPr>
          <a:xfrm>
            <a:off x="10677525" y="213709"/>
            <a:ext cx="132241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22"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23" name="TextBox 22">
            <a:extLst>
              <a:ext uri="{FF2B5EF4-FFF2-40B4-BE49-F238E27FC236}">
                <a16:creationId xmlns:a16="http://schemas.microsoft.com/office/drawing/2014/main" id="{1096058F-580D-446F-A949-5FAC4219C7BD}"/>
              </a:ext>
            </a:extLst>
          </p:cNvPr>
          <p:cNvSpPr txBox="1"/>
          <p:nvPr/>
        </p:nvSpPr>
        <p:spPr>
          <a:xfrm>
            <a:off x="210939" y="1191245"/>
            <a:ext cx="11555219" cy="1107996"/>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Frag </a:t>
            </a:r>
            <a:r>
              <a:rPr lang="en-GB" sz="2200" dirty="0" err="1">
                <a:solidFill>
                  <a:srgbClr val="1F4E79"/>
                </a:solidFill>
                <a:latin typeface="Century Gothic" panose="020B0502020202020204" pitchFamily="34" charset="0"/>
              </a:rPr>
              <a:t>einen</a:t>
            </a:r>
            <a:r>
              <a:rPr lang="en-GB" sz="2200" dirty="0">
                <a:solidFill>
                  <a:srgbClr val="1F4E79"/>
                </a:solidFill>
                <a:latin typeface="Century Gothic" panose="020B0502020202020204" pitchFamily="34" charset="0"/>
              </a:rPr>
              <a:t> Partner </a:t>
            </a:r>
            <a:r>
              <a:rPr lang="en-GB" sz="2200" dirty="0" err="1">
                <a:solidFill>
                  <a:srgbClr val="1F4E79"/>
                </a:solidFill>
                <a:latin typeface="Century Gothic" panose="020B0502020202020204" pitchFamily="34" charset="0"/>
              </a:rPr>
              <a:t>oder</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eine</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Partnerin</a:t>
            </a:r>
            <a:r>
              <a:rPr lang="en-GB" sz="2200" dirty="0">
                <a:solidFill>
                  <a:srgbClr val="1F4E79"/>
                </a:solidFill>
                <a:latin typeface="Century Gothic" panose="020B0502020202020204" pitchFamily="34" charset="0"/>
              </a:rPr>
              <a:t>!</a:t>
            </a:r>
          </a:p>
          <a:p>
            <a:endParaRPr lang="en-GB" sz="2200" dirty="0">
              <a:solidFill>
                <a:srgbClr val="1F4E79"/>
              </a:solidFill>
              <a:latin typeface="Century Gothic" panose="020B0502020202020204" pitchFamily="34" charset="0"/>
            </a:endParaRPr>
          </a:p>
          <a:p>
            <a:r>
              <a:rPr lang="en-GB" sz="2200" b="1" dirty="0" err="1">
                <a:solidFill>
                  <a:srgbClr val="1F4E79"/>
                </a:solidFill>
                <a:latin typeface="Century Gothic" panose="020B0502020202020204" pitchFamily="34" charset="0"/>
              </a:rPr>
              <a:t>Beispiel</a:t>
            </a:r>
            <a:r>
              <a:rPr lang="en-GB" sz="2200" dirty="0">
                <a:solidFill>
                  <a:srgbClr val="1F4E79"/>
                </a:solidFill>
                <a:latin typeface="Century Gothic" panose="020B0502020202020204" pitchFamily="34" charset="0"/>
              </a:rPr>
              <a:t>: “Wie oft </a:t>
            </a:r>
            <a:r>
              <a:rPr lang="en-GB" sz="2200" dirty="0" err="1">
                <a:solidFill>
                  <a:srgbClr val="1F4E79"/>
                </a:solidFill>
                <a:latin typeface="Century Gothic" panose="020B0502020202020204" pitchFamily="34" charset="0"/>
              </a:rPr>
              <a:t>spielst</a:t>
            </a:r>
            <a:r>
              <a:rPr lang="en-GB" sz="2200" dirty="0">
                <a:solidFill>
                  <a:srgbClr val="1F4E79"/>
                </a:solidFill>
                <a:latin typeface="Century Gothic" panose="020B0502020202020204" pitchFamily="34" charset="0"/>
              </a:rPr>
              <a:t> du am Computer?”	 “Ich </a:t>
            </a:r>
            <a:r>
              <a:rPr lang="en-GB" sz="2200" dirty="0" err="1">
                <a:solidFill>
                  <a:srgbClr val="1F4E79"/>
                </a:solidFill>
                <a:latin typeface="Century Gothic" panose="020B0502020202020204" pitchFamily="34" charset="0"/>
              </a:rPr>
              <a:t>spiele</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kaum</a:t>
            </a:r>
            <a:r>
              <a:rPr lang="en-GB" sz="2200" dirty="0">
                <a:solidFill>
                  <a:srgbClr val="1F4E79"/>
                </a:solidFill>
                <a:latin typeface="Century Gothic" panose="020B0502020202020204" pitchFamily="34" charset="0"/>
              </a:rPr>
              <a:t> am Computer.”</a:t>
            </a:r>
            <a:endParaRPr lang="en-GB" sz="2200" b="1" dirty="0">
              <a:solidFill>
                <a:srgbClr val="1F4E79"/>
              </a:solidFill>
              <a:latin typeface="Century Gothic" panose="020B0502020202020204" pitchFamily="34" charset="0"/>
            </a:endParaRPr>
          </a:p>
        </p:txBody>
      </p:sp>
      <p:graphicFrame>
        <p:nvGraphicFramePr>
          <p:cNvPr id="24" name="Table 23">
            <a:extLst>
              <a:ext uri="{FF2B5EF4-FFF2-40B4-BE49-F238E27FC236}">
                <a16:creationId xmlns:a16="http://schemas.microsoft.com/office/drawing/2014/main" id="{76BCD178-BFFD-4931-AA84-847F08F3DC47}"/>
              </a:ext>
            </a:extLst>
          </p:cNvPr>
          <p:cNvGraphicFramePr>
            <a:graphicFrameLocks noGrp="1"/>
          </p:cNvGraphicFramePr>
          <p:nvPr>
            <p:extLst>
              <p:ext uri="{D42A27DB-BD31-4B8C-83A1-F6EECF244321}">
                <p14:modId xmlns:p14="http://schemas.microsoft.com/office/powerpoint/2010/main" val="1596824067"/>
              </p:ext>
            </p:extLst>
          </p:nvPr>
        </p:nvGraphicFramePr>
        <p:xfrm>
          <a:off x="318392" y="2602865"/>
          <a:ext cx="11555221" cy="3291840"/>
        </p:xfrm>
        <a:graphic>
          <a:graphicData uri="http://schemas.openxmlformats.org/drawingml/2006/table">
            <a:tbl>
              <a:tblPr firstRow="1" bandRow="1">
                <a:tableStyleId>{C4B1156A-380E-4F78-BDF5-A606A8083BF9}</a:tableStyleId>
              </a:tblPr>
              <a:tblGrid>
                <a:gridCol w="2501008">
                  <a:extLst>
                    <a:ext uri="{9D8B030D-6E8A-4147-A177-3AD203B41FA5}">
                      <a16:colId xmlns:a16="http://schemas.microsoft.com/office/drawing/2014/main" val="4141926184"/>
                    </a:ext>
                  </a:extLst>
                </a:gridCol>
                <a:gridCol w="1293459">
                  <a:extLst>
                    <a:ext uri="{9D8B030D-6E8A-4147-A177-3AD203B41FA5}">
                      <a16:colId xmlns:a16="http://schemas.microsoft.com/office/drawing/2014/main" val="2951996604"/>
                    </a:ext>
                  </a:extLst>
                </a:gridCol>
                <a:gridCol w="1293459">
                  <a:extLst>
                    <a:ext uri="{9D8B030D-6E8A-4147-A177-3AD203B41FA5}">
                      <a16:colId xmlns:a16="http://schemas.microsoft.com/office/drawing/2014/main" val="1009723302"/>
                    </a:ext>
                  </a:extLst>
                </a:gridCol>
                <a:gridCol w="1293459">
                  <a:extLst>
                    <a:ext uri="{9D8B030D-6E8A-4147-A177-3AD203B41FA5}">
                      <a16:colId xmlns:a16="http://schemas.microsoft.com/office/drawing/2014/main" val="1444865877"/>
                    </a:ext>
                  </a:extLst>
                </a:gridCol>
                <a:gridCol w="1293459">
                  <a:extLst>
                    <a:ext uri="{9D8B030D-6E8A-4147-A177-3AD203B41FA5}">
                      <a16:colId xmlns:a16="http://schemas.microsoft.com/office/drawing/2014/main" val="1280490764"/>
                    </a:ext>
                  </a:extLst>
                </a:gridCol>
                <a:gridCol w="1293459">
                  <a:extLst>
                    <a:ext uri="{9D8B030D-6E8A-4147-A177-3AD203B41FA5}">
                      <a16:colId xmlns:a16="http://schemas.microsoft.com/office/drawing/2014/main" val="2389576141"/>
                    </a:ext>
                  </a:extLst>
                </a:gridCol>
                <a:gridCol w="1293459">
                  <a:extLst>
                    <a:ext uri="{9D8B030D-6E8A-4147-A177-3AD203B41FA5}">
                      <a16:colId xmlns:a16="http://schemas.microsoft.com/office/drawing/2014/main" val="3837000179"/>
                    </a:ext>
                  </a:extLst>
                </a:gridCol>
                <a:gridCol w="1293459">
                  <a:extLst>
                    <a:ext uri="{9D8B030D-6E8A-4147-A177-3AD203B41FA5}">
                      <a16:colId xmlns:a16="http://schemas.microsoft.com/office/drawing/2014/main" val="2975131502"/>
                    </a:ext>
                  </a:extLst>
                </a:gridCol>
              </a:tblGrid>
              <a:tr h="489678">
                <a:tc>
                  <a:txBody>
                    <a:bodyPr/>
                    <a:lstStyle/>
                    <a:p>
                      <a:endParaRPr lang="en-GB" dirty="0"/>
                    </a:p>
                  </a:txBody>
                  <a:tcPr>
                    <a:solidFill>
                      <a:schemeClr val="bg1"/>
                    </a:solidFill>
                  </a:tcPr>
                </a:tc>
                <a:tc>
                  <a:txBody>
                    <a:bodyPr/>
                    <a:lstStyle/>
                    <a:p>
                      <a:pPr algn="ctr"/>
                      <a:endParaRPr lang="en-GB" dirty="0">
                        <a:solidFill>
                          <a:schemeClr val="accent1">
                            <a:lumMod val="50000"/>
                          </a:schemeClr>
                        </a:solidFill>
                      </a:endParaRPr>
                    </a:p>
                    <a:p>
                      <a:pPr algn="ctr"/>
                      <a:endParaRPr lang="en-GB" dirty="0">
                        <a:solidFill>
                          <a:schemeClr val="accent1">
                            <a:lumMod val="50000"/>
                          </a:schemeClr>
                        </a:solidFill>
                      </a:endParaRPr>
                    </a:p>
                    <a:p>
                      <a:pPr algn="ctr"/>
                      <a:endParaRPr lang="en-GB" dirty="0">
                        <a:solidFill>
                          <a:schemeClr val="accent1">
                            <a:lumMod val="50000"/>
                          </a:schemeClr>
                        </a:solidFill>
                      </a:endParaRPr>
                    </a:p>
                  </a:txBody>
                  <a:tcPr>
                    <a:solidFill>
                      <a:schemeClr val="bg1"/>
                    </a:solidFill>
                  </a:tcPr>
                </a:tc>
                <a:tc>
                  <a:txBody>
                    <a:bodyPr/>
                    <a:lstStyle/>
                    <a:p>
                      <a:pPr algn="ctr"/>
                      <a:endParaRPr lang="en-GB" b="0" dirty="0">
                        <a:solidFill>
                          <a:schemeClr val="accent1">
                            <a:lumMod val="50000"/>
                          </a:schemeClr>
                        </a:solidFill>
                      </a:endParaRPr>
                    </a:p>
                  </a:txBody>
                  <a:tcPr>
                    <a:solidFill>
                      <a:schemeClr val="bg1"/>
                    </a:solidFill>
                  </a:tcPr>
                </a:tc>
                <a:tc>
                  <a:txBody>
                    <a:bodyPr/>
                    <a:lstStyle/>
                    <a:p>
                      <a:pPr algn="ctr"/>
                      <a:endParaRPr lang="en-GB" dirty="0">
                        <a:solidFill>
                          <a:schemeClr val="accent1">
                            <a:lumMod val="50000"/>
                          </a:schemeClr>
                        </a:solidFill>
                      </a:endParaRPr>
                    </a:p>
                  </a:txBody>
                  <a:tcPr>
                    <a:solidFill>
                      <a:schemeClr val="bg1"/>
                    </a:solidFill>
                  </a:tcPr>
                </a:tc>
                <a:tc>
                  <a:txBody>
                    <a:bodyPr/>
                    <a:lstStyle/>
                    <a:p>
                      <a:pPr algn="ctr"/>
                      <a:endParaRPr lang="en-GB" dirty="0">
                        <a:solidFill>
                          <a:schemeClr val="accent1">
                            <a:lumMod val="50000"/>
                          </a:schemeClr>
                        </a:solidFill>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accent1">
                            <a:lumMod val="50000"/>
                          </a:schemeClr>
                        </a:solidFill>
                      </a:endParaRPr>
                    </a:p>
                  </a:txBody>
                  <a:tcPr>
                    <a:solidFill>
                      <a:schemeClr val="bg1"/>
                    </a:solidFill>
                  </a:tcPr>
                </a:tc>
                <a:tc>
                  <a:txBody>
                    <a:bodyPr/>
                    <a:lstStyle/>
                    <a:p>
                      <a:pPr algn="ctr"/>
                      <a:endParaRPr lang="en-GB" dirty="0">
                        <a:solidFill>
                          <a:schemeClr val="accent1">
                            <a:lumMod val="50000"/>
                          </a:schemeClr>
                        </a:solidFill>
                      </a:endParaRPr>
                    </a:p>
                  </a:txBody>
                  <a:tcPr>
                    <a:solidFill>
                      <a:schemeClr val="bg1"/>
                    </a:solidFill>
                  </a:tcPr>
                </a:tc>
                <a:tc>
                  <a:txBody>
                    <a:bodyPr/>
                    <a:lstStyle/>
                    <a:p>
                      <a:pPr algn="ctr"/>
                      <a:endParaRPr lang="en-GB" dirty="0">
                        <a:solidFill>
                          <a:schemeClr val="accent1">
                            <a:lumMod val="50000"/>
                          </a:schemeClr>
                        </a:solidFill>
                      </a:endParaRPr>
                    </a:p>
                  </a:txBody>
                  <a:tcPr>
                    <a:solidFill>
                      <a:schemeClr val="bg1"/>
                    </a:solidFill>
                  </a:tcPr>
                </a:tc>
                <a:extLst>
                  <a:ext uri="{0D108BD9-81ED-4DB2-BD59-A6C34878D82A}">
                    <a16:rowId xmlns:a16="http://schemas.microsoft.com/office/drawing/2014/main" val="1363815721"/>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oft</a:t>
                      </a: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617132009"/>
                  </a:ext>
                </a:extLst>
              </a:tr>
              <a:tr h="389605">
                <a:tc>
                  <a:txBody>
                    <a:bodyPr/>
                    <a:lstStyle/>
                    <a:p>
                      <a:pPr algn="l"/>
                      <a:r>
                        <a:rPr lang="en-GB" sz="2000" b="0" dirty="0" err="1">
                          <a:solidFill>
                            <a:schemeClr val="accent1">
                              <a:lumMod val="50000"/>
                            </a:schemeClr>
                          </a:solidFill>
                        </a:rPr>
                        <a:t>manchmal</a:t>
                      </a:r>
                      <a:endParaRPr lang="en-GB" sz="2000" b="0" dirty="0">
                        <a:solidFill>
                          <a:schemeClr val="accent1">
                            <a:lumMod val="50000"/>
                          </a:schemeClr>
                        </a:solidFill>
                      </a:endParaRP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2124376392"/>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kaum</a:t>
                      </a:r>
                      <a:endParaRPr lang="en-GB" sz="2000" dirty="0">
                        <a:solidFill>
                          <a:schemeClr val="accent1">
                            <a:lumMod val="50000"/>
                          </a:schemeClr>
                        </a:solidFill>
                      </a:endParaRP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3602478167"/>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nie</a:t>
                      </a:r>
                      <a:endParaRPr lang="en-GB" sz="2000" dirty="0">
                        <a:solidFill>
                          <a:schemeClr val="accent1">
                            <a:lumMod val="50000"/>
                          </a:schemeClr>
                        </a:solidFill>
                      </a:endParaRPr>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818615644"/>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einmal</a:t>
                      </a:r>
                      <a:r>
                        <a:rPr lang="en-GB" sz="2000" dirty="0">
                          <a:solidFill>
                            <a:schemeClr val="accent1">
                              <a:lumMod val="50000"/>
                            </a:schemeClr>
                          </a:solidFill>
                        </a:rPr>
                        <a:t> die </a:t>
                      </a:r>
                      <a:r>
                        <a:rPr lang="en-GB" sz="2000" dirty="0" err="1">
                          <a:solidFill>
                            <a:schemeClr val="accent1">
                              <a:lumMod val="50000"/>
                            </a:schemeClr>
                          </a:solidFill>
                        </a:rPr>
                        <a:t>Woche</a:t>
                      </a:r>
                      <a:endParaRPr lang="en-GB" sz="2000" dirty="0">
                        <a:solidFill>
                          <a:schemeClr val="accent1">
                            <a:lumMod val="50000"/>
                          </a:schemeClr>
                        </a:solidFill>
                      </a:endParaRPr>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203056926"/>
                  </a:ext>
                </a:extLst>
              </a:tr>
              <a:tr h="3896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jeden</a:t>
                      </a:r>
                      <a:r>
                        <a:rPr lang="en-GB" sz="2000" dirty="0">
                          <a:solidFill>
                            <a:schemeClr val="accent1">
                              <a:lumMod val="50000"/>
                            </a:schemeClr>
                          </a:solidFill>
                        </a:rPr>
                        <a:t> Tag</a:t>
                      </a:r>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720489894"/>
                  </a:ext>
                </a:extLst>
              </a:tr>
            </a:tbl>
          </a:graphicData>
        </a:graphic>
      </p:graphicFrame>
      <p:pic>
        <p:nvPicPr>
          <p:cNvPr id="25" name="Picture 24">
            <a:extLst>
              <a:ext uri="{FF2B5EF4-FFF2-40B4-BE49-F238E27FC236}">
                <a16:creationId xmlns:a16="http://schemas.microsoft.com/office/drawing/2014/main" id="{3ABB5EAF-302C-48BF-8D5D-620A0CF215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381" y="2709403"/>
            <a:ext cx="661955" cy="665298"/>
          </a:xfrm>
          <a:prstGeom prst="rect">
            <a:avLst/>
          </a:prstGeom>
        </p:spPr>
      </p:pic>
      <p:pic>
        <p:nvPicPr>
          <p:cNvPr id="26" name="Picture 25">
            <a:extLst>
              <a:ext uri="{FF2B5EF4-FFF2-40B4-BE49-F238E27FC236}">
                <a16:creationId xmlns:a16="http://schemas.microsoft.com/office/drawing/2014/main" id="{E5A66575-2829-4E55-9FB8-5B836B2A68CE}"/>
              </a:ext>
            </a:extLst>
          </p:cNvPr>
          <p:cNvPicPr>
            <a:picLocks noChangeAspect="1"/>
          </p:cNvPicPr>
          <p:nvPr/>
        </p:nvPicPr>
        <p:blipFill>
          <a:blip r:embed="rId5"/>
          <a:stretch>
            <a:fillRect/>
          </a:stretch>
        </p:blipFill>
        <p:spPr>
          <a:xfrm>
            <a:off x="4379204" y="2673562"/>
            <a:ext cx="743156" cy="763964"/>
          </a:xfrm>
          <a:prstGeom prst="rect">
            <a:avLst/>
          </a:prstGeom>
        </p:spPr>
      </p:pic>
      <p:pic>
        <p:nvPicPr>
          <p:cNvPr id="27" name="Picture 26">
            <a:extLst>
              <a:ext uri="{FF2B5EF4-FFF2-40B4-BE49-F238E27FC236}">
                <a16:creationId xmlns:a16="http://schemas.microsoft.com/office/drawing/2014/main" id="{F5A91E42-CE9E-4E1E-A8AF-13C130C4FBFE}"/>
              </a:ext>
            </a:extLst>
          </p:cNvPr>
          <p:cNvPicPr>
            <a:picLocks noChangeAspect="1"/>
          </p:cNvPicPr>
          <p:nvPr/>
        </p:nvPicPr>
        <p:blipFill>
          <a:blip r:embed="rId6"/>
          <a:stretch>
            <a:fillRect/>
          </a:stretch>
        </p:blipFill>
        <p:spPr>
          <a:xfrm>
            <a:off x="10894340" y="2663764"/>
            <a:ext cx="743156" cy="783562"/>
          </a:xfrm>
          <a:prstGeom prst="rect">
            <a:avLst/>
          </a:prstGeom>
        </p:spPr>
      </p:pic>
      <p:grpSp>
        <p:nvGrpSpPr>
          <p:cNvPr id="28" name="Group 27">
            <a:extLst>
              <a:ext uri="{FF2B5EF4-FFF2-40B4-BE49-F238E27FC236}">
                <a16:creationId xmlns:a16="http://schemas.microsoft.com/office/drawing/2014/main" id="{219D3F04-A868-4BF8-B4B1-CEB99D5F0D24}"/>
              </a:ext>
            </a:extLst>
          </p:cNvPr>
          <p:cNvGrpSpPr/>
          <p:nvPr/>
        </p:nvGrpSpPr>
        <p:grpSpPr>
          <a:xfrm>
            <a:off x="5536950" y="2709403"/>
            <a:ext cx="903196" cy="692283"/>
            <a:chOff x="10181631" y="1451097"/>
            <a:chExt cx="1175594" cy="869939"/>
          </a:xfrm>
        </p:grpSpPr>
        <p:pic>
          <p:nvPicPr>
            <p:cNvPr id="29" name="Picture 28">
              <a:extLst>
                <a:ext uri="{FF2B5EF4-FFF2-40B4-BE49-F238E27FC236}">
                  <a16:creationId xmlns:a16="http://schemas.microsoft.com/office/drawing/2014/main" id="{0E9D0FFB-803E-4B9A-9C05-79CAA57F4E51}"/>
                </a:ext>
              </a:extLst>
            </p:cNvPr>
            <p:cNvPicPr>
              <a:picLocks noChangeAspect="1"/>
            </p:cNvPicPr>
            <p:nvPr/>
          </p:nvPicPr>
          <p:blipFill>
            <a:blip r:embed="rId7"/>
            <a:stretch>
              <a:fillRect/>
            </a:stretch>
          </p:blipFill>
          <p:spPr>
            <a:xfrm>
              <a:off x="10181631" y="1451097"/>
              <a:ext cx="1175594" cy="869939"/>
            </a:xfrm>
            <a:prstGeom prst="rect">
              <a:avLst/>
            </a:prstGeom>
          </p:spPr>
        </p:pic>
        <p:pic>
          <p:nvPicPr>
            <p:cNvPr id="30" name="Picture 29">
              <a:extLst>
                <a:ext uri="{FF2B5EF4-FFF2-40B4-BE49-F238E27FC236}">
                  <a16:creationId xmlns:a16="http://schemas.microsoft.com/office/drawing/2014/main" id="{EE5B4B4C-A1B8-44E8-B2DE-B5170B377DF6}"/>
                </a:ext>
              </a:extLst>
            </p:cNvPr>
            <p:cNvPicPr>
              <a:picLocks noChangeAspect="1"/>
            </p:cNvPicPr>
            <p:nvPr/>
          </p:nvPicPr>
          <p:blipFill>
            <a:blip r:embed="rId8"/>
            <a:stretch>
              <a:fillRect/>
            </a:stretch>
          </p:blipFill>
          <p:spPr>
            <a:xfrm>
              <a:off x="10789465" y="1605572"/>
              <a:ext cx="354258" cy="196023"/>
            </a:xfrm>
            <a:prstGeom prst="rect">
              <a:avLst/>
            </a:prstGeom>
          </p:spPr>
        </p:pic>
      </p:grpSp>
      <p:pic>
        <p:nvPicPr>
          <p:cNvPr id="31" name="Picture 30">
            <a:extLst>
              <a:ext uri="{FF2B5EF4-FFF2-40B4-BE49-F238E27FC236}">
                <a16:creationId xmlns:a16="http://schemas.microsoft.com/office/drawing/2014/main" id="{9A611F54-32FB-405A-A839-2E7133C25672}"/>
              </a:ext>
            </a:extLst>
          </p:cNvPr>
          <p:cNvPicPr>
            <a:picLocks noChangeAspect="1"/>
          </p:cNvPicPr>
          <p:nvPr/>
        </p:nvPicPr>
        <p:blipFill>
          <a:blip r:embed="rId9"/>
          <a:stretch>
            <a:fillRect/>
          </a:stretch>
        </p:blipFill>
        <p:spPr>
          <a:xfrm>
            <a:off x="8195231" y="2701139"/>
            <a:ext cx="944023" cy="692283"/>
          </a:xfrm>
          <a:prstGeom prst="rect">
            <a:avLst/>
          </a:prstGeom>
        </p:spPr>
      </p:pic>
      <p:pic>
        <p:nvPicPr>
          <p:cNvPr id="32" name="Picture 31">
            <a:extLst>
              <a:ext uri="{FF2B5EF4-FFF2-40B4-BE49-F238E27FC236}">
                <a16:creationId xmlns:a16="http://schemas.microsoft.com/office/drawing/2014/main" id="{6E597B22-BE3F-4CB0-B062-9D746B5F228D}"/>
              </a:ext>
            </a:extLst>
          </p:cNvPr>
          <p:cNvPicPr>
            <a:picLocks noChangeAspect="1"/>
          </p:cNvPicPr>
          <p:nvPr/>
        </p:nvPicPr>
        <p:blipFill>
          <a:blip r:embed="rId10"/>
          <a:stretch>
            <a:fillRect/>
          </a:stretch>
        </p:blipFill>
        <p:spPr>
          <a:xfrm>
            <a:off x="8723596" y="2954466"/>
            <a:ext cx="355811" cy="410975"/>
          </a:xfrm>
          <a:prstGeom prst="rect">
            <a:avLst/>
          </a:prstGeom>
        </p:spPr>
      </p:pic>
      <p:pic>
        <p:nvPicPr>
          <p:cNvPr id="33" name="Picture 32">
            <a:extLst>
              <a:ext uri="{FF2B5EF4-FFF2-40B4-BE49-F238E27FC236}">
                <a16:creationId xmlns:a16="http://schemas.microsoft.com/office/drawing/2014/main" id="{42DEE869-BC06-4938-890A-9FB1B3B02CB9}"/>
              </a:ext>
            </a:extLst>
          </p:cNvPr>
          <p:cNvPicPr>
            <a:picLocks noChangeAspect="1"/>
          </p:cNvPicPr>
          <p:nvPr/>
        </p:nvPicPr>
        <p:blipFill>
          <a:blip r:embed="rId11"/>
          <a:stretch>
            <a:fillRect/>
          </a:stretch>
        </p:blipFill>
        <p:spPr>
          <a:xfrm>
            <a:off x="6836136" y="2698202"/>
            <a:ext cx="944505" cy="680044"/>
          </a:xfrm>
          <a:prstGeom prst="rect">
            <a:avLst/>
          </a:prstGeom>
        </p:spPr>
      </p:pic>
      <p:pic>
        <p:nvPicPr>
          <p:cNvPr id="34" name="Picture 33">
            <a:extLst>
              <a:ext uri="{FF2B5EF4-FFF2-40B4-BE49-F238E27FC236}">
                <a16:creationId xmlns:a16="http://schemas.microsoft.com/office/drawing/2014/main" id="{31F508C5-A5F6-43EB-AEEE-62A452183CE6}"/>
              </a:ext>
            </a:extLst>
          </p:cNvPr>
          <p:cNvPicPr>
            <a:picLocks noChangeAspect="1"/>
          </p:cNvPicPr>
          <p:nvPr/>
        </p:nvPicPr>
        <p:blipFill>
          <a:blip r:embed="rId12"/>
          <a:stretch>
            <a:fillRect/>
          </a:stretch>
        </p:blipFill>
        <p:spPr>
          <a:xfrm>
            <a:off x="9607772" y="2698202"/>
            <a:ext cx="743156" cy="733247"/>
          </a:xfrm>
          <a:prstGeom prst="rect">
            <a:avLst/>
          </a:prstGeom>
        </p:spPr>
      </p:pic>
      <p:sp>
        <p:nvSpPr>
          <p:cNvPr id="35" name="Rounded Rectangular Callout 4">
            <a:extLst>
              <a:ext uri="{FF2B5EF4-FFF2-40B4-BE49-F238E27FC236}">
                <a16:creationId xmlns:a16="http://schemas.microsoft.com/office/drawing/2014/main" id="{B979A94C-6E8A-4F44-9E92-36BA73177EEA}"/>
              </a:ext>
            </a:extLst>
          </p:cNvPr>
          <p:cNvSpPr/>
          <p:nvPr/>
        </p:nvSpPr>
        <p:spPr>
          <a:xfrm>
            <a:off x="6140028" y="149656"/>
            <a:ext cx="5968108" cy="1340264"/>
          </a:xfrm>
          <a:prstGeom prst="wedgeRoundRectCallout">
            <a:avLst>
              <a:gd name="adj1" fmla="val -21312"/>
              <a:gd name="adj2" fmla="val 80978"/>
              <a:gd name="adj3" fmla="val 16667"/>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latin typeface="Century Gothic" panose="020B0502020202020204" pitchFamily="34" charset="0"/>
              </a:rPr>
              <a:t>Oft, </a:t>
            </a:r>
            <a:r>
              <a:rPr lang="en-GB" sz="2400" i="1" dirty="0" err="1">
                <a:latin typeface="Century Gothic" panose="020B0502020202020204" pitchFamily="34" charset="0"/>
              </a:rPr>
              <a:t>kaum</a:t>
            </a:r>
            <a:r>
              <a:rPr lang="en-GB" sz="2400" i="1" dirty="0">
                <a:latin typeface="Century Gothic" panose="020B0502020202020204" pitchFamily="34" charset="0"/>
              </a:rPr>
              <a:t>, </a:t>
            </a:r>
            <a:r>
              <a:rPr lang="en-GB" sz="2400" i="1" dirty="0" err="1">
                <a:latin typeface="Century Gothic" panose="020B0502020202020204" pitchFamily="34" charset="0"/>
              </a:rPr>
              <a:t>nicht</a:t>
            </a:r>
            <a:r>
              <a:rPr lang="en-GB" sz="2400" i="1" dirty="0">
                <a:latin typeface="Century Gothic" panose="020B0502020202020204" pitchFamily="34" charset="0"/>
              </a:rPr>
              <a:t> </a:t>
            </a:r>
            <a:r>
              <a:rPr lang="en-GB" sz="2400" dirty="0">
                <a:latin typeface="Century Gothic" panose="020B0502020202020204" pitchFamily="34" charset="0"/>
              </a:rPr>
              <a:t>etc. are </a:t>
            </a:r>
            <a:r>
              <a:rPr lang="en-GB" sz="2400" b="1" dirty="0">
                <a:latin typeface="Century Gothic" panose="020B0502020202020204" pitchFamily="34" charset="0"/>
              </a:rPr>
              <a:t>adverbs. </a:t>
            </a:r>
            <a:r>
              <a:rPr lang="en-GB" sz="2400" dirty="0">
                <a:latin typeface="Century Gothic" panose="020B0502020202020204" pitchFamily="34" charset="0"/>
              </a:rPr>
              <a:t>They come </a:t>
            </a:r>
            <a:r>
              <a:rPr lang="en-GB" sz="2400" b="1" dirty="0">
                <a:latin typeface="Century Gothic" panose="020B0502020202020204" pitchFamily="34" charset="0"/>
              </a:rPr>
              <a:t>directly after the verb.</a:t>
            </a:r>
            <a:endParaRPr lang="en-GB" sz="2400" dirty="0">
              <a:latin typeface="Century Gothic" panose="020B0502020202020204" pitchFamily="34" charset="0"/>
            </a:endParaRPr>
          </a:p>
        </p:txBody>
      </p:sp>
    </p:spTree>
    <p:extLst>
      <p:ext uri="{BB962C8B-B14F-4D97-AF65-F5344CB8AC3E}">
        <p14:creationId xmlns:p14="http://schemas.microsoft.com/office/powerpoint/2010/main" val="14657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0" y="-49542"/>
            <a:ext cx="10515600" cy="1240787"/>
          </a:xfrm>
        </p:spPr>
        <p:txBody>
          <a:bodyPr>
            <a:normAutofit/>
          </a:bodyPr>
          <a:lstStyle/>
          <a:p>
            <a:r>
              <a:rPr lang="en-GB" sz="4000" b="1">
                <a:solidFill>
                  <a:schemeClr val="bg1"/>
                </a:solidFill>
              </a:rPr>
              <a:t>Wie oft machst du das?</a:t>
            </a:r>
            <a:endParaRPr lang="en-GB" sz="4000" b="1" dirty="0">
              <a:solidFill>
                <a:schemeClr val="bg1"/>
              </a:solidFill>
            </a:endParaRPr>
          </a:p>
        </p:txBody>
      </p:sp>
      <p:sp>
        <p:nvSpPr>
          <p:cNvPr id="4" name="Rounded Rectangle 11">
            <a:extLst>
              <a:ext uri="{FF2B5EF4-FFF2-40B4-BE49-F238E27FC236}">
                <a16:creationId xmlns:a16="http://schemas.microsoft.com/office/drawing/2014/main" id="{F244358A-BC0D-444B-AA4D-A899992D3B7E}"/>
              </a:ext>
            </a:extLst>
          </p:cNvPr>
          <p:cNvSpPr/>
          <p:nvPr/>
        </p:nvSpPr>
        <p:spPr>
          <a:xfrm>
            <a:off x="10677525" y="213709"/>
            <a:ext cx="132241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TextBox 6">
            <a:extLst>
              <a:ext uri="{FF2B5EF4-FFF2-40B4-BE49-F238E27FC236}">
                <a16:creationId xmlns:a16="http://schemas.microsoft.com/office/drawing/2014/main" id="{1096058F-580D-446F-A949-5FAC4219C7BD}"/>
              </a:ext>
            </a:extLst>
          </p:cNvPr>
          <p:cNvSpPr txBox="1"/>
          <p:nvPr/>
        </p:nvSpPr>
        <p:spPr>
          <a:xfrm>
            <a:off x="210939" y="1191245"/>
            <a:ext cx="11555219" cy="1107996"/>
          </a:xfrm>
          <a:prstGeom prst="rect">
            <a:avLst/>
          </a:prstGeom>
          <a:noFill/>
        </p:spPr>
        <p:txBody>
          <a:bodyPr wrap="square" rtlCol="0">
            <a:spAutoFit/>
          </a:bodyPr>
          <a:lstStyle/>
          <a:p>
            <a:r>
              <a:rPr lang="en-GB" sz="2200" dirty="0">
                <a:solidFill>
                  <a:srgbClr val="1F4E79"/>
                </a:solidFill>
                <a:latin typeface="Century Gothic" panose="020B0502020202020204" pitchFamily="34" charset="0"/>
              </a:rPr>
              <a:t>Frag </a:t>
            </a:r>
            <a:r>
              <a:rPr lang="en-GB" sz="2200" dirty="0" err="1">
                <a:solidFill>
                  <a:srgbClr val="1F4E79"/>
                </a:solidFill>
                <a:latin typeface="Century Gothic" panose="020B0502020202020204" pitchFamily="34" charset="0"/>
              </a:rPr>
              <a:t>einen</a:t>
            </a:r>
            <a:r>
              <a:rPr lang="en-GB" sz="2200" dirty="0">
                <a:solidFill>
                  <a:srgbClr val="1F4E79"/>
                </a:solidFill>
                <a:latin typeface="Century Gothic" panose="020B0502020202020204" pitchFamily="34" charset="0"/>
              </a:rPr>
              <a:t> Partner </a:t>
            </a:r>
            <a:r>
              <a:rPr lang="en-GB" sz="2200" dirty="0" err="1">
                <a:solidFill>
                  <a:srgbClr val="1F4E79"/>
                </a:solidFill>
                <a:latin typeface="Century Gothic" panose="020B0502020202020204" pitchFamily="34" charset="0"/>
              </a:rPr>
              <a:t>oder</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eine</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Partnerin</a:t>
            </a:r>
            <a:r>
              <a:rPr lang="en-GB" sz="2200" dirty="0">
                <a:solidFill>
                  <a:srgbClr val="1F4E79"/>
                </a:solidFill>
                <a:latin typeface="Century Gothic" panose="020B0502020202020204" pitchFamily="34" charset="0"/>
              </a:rPr>
              <a:t>!</a:t>
            </a:r>
          </a:p>
          <a:p>
            <a:endParaRPr lang="en-GB" sz="2200" dirty="0">
              <a:solidFill>
                <a:srgbClr val="1F4E79"/>
              </a:solidFill>
              <a:latin typeface="Century Gothic" panose="020B0502020202020204" pitchFamily="34" charset="0"/>
            </a:endParaRPr>
          </a:p>
          <a:p>
            <a:r>
              <a:rPr lang="en-GB" sz="2200" b="1" dirty="0" err="1">
                <a:solidFill>
                  <a:srgbClr val="1F4E79"/>
                </a:solidFill>
                <a:latin typeface="Century Gothic" panose="020B0502020202020204" pitchFamily="34" charset="0"/>
              </a:rPr>
              <a:t>Beispiel</a:t>
            </a:r>
            <a:r>
              <a:rPr lang="en-GB" sz="2200" dirty="0">
                <a:solidFill>
                  <a:srgbClr val="1F4E79"/>
                </a:solidFill>
                <a:latin typeface="Century Gothic" panose="020B0502020202020204" pitchFamily="34" charset="0"/>
              </a:rPr>
              <a:t>: “Wie oft </a:t>
            </a:r>
            <a:r>
              <a:rPr lang="en-GB" sz="2200" dirty="0" err="1">
                <a:solidFill>
                  <a:srgbClr val="1F4E79"/>
                </a:solidFill>
                <a:latin typeface="Century Gothic" panose="020B0502020202020204" pitchFamily="34" charset="0"/>
              </a:rPr>
              <a:t>spielst</a:t>
            </a:r>
            <a:r>
              <a:rPr lang="en-GB" sz="2200" dirty="0">
                <a:solidFill>
                  <a:srgbClr val="1F4E79"/>
                </a:solidFill>
                <a:latin typeface="Century Gothic" panose="020B0502020202020204" pitchFamily="34" charset="0"/>
              </a:rPr>
              <a:t> du </a:t>
            </a:r>
            <a:r>
              <a:rPr lang="en-GB" sz="2200" dirty="0" err="1">
                <a:solidFill>
                  <a:srgbClr val="1F4E79"/>
                </a:solidFill>
                <a:latin typeface="Century Gothic" panose="020B0502020202020204" pitchFamily="34" charset="0"/>
              </a:rPr>
              <a:t>Fußball</a:t>
            </a:r>
            <a:r>
              <a:rPr lang="en-GB" sz="2200" dirty="0">
                <a:solidFill>
                  <a:srgbClr val="1F4E79"/>
                </a:solidFill>
                <a:latin typeface="Century Gothic" panose="020B0502020202020204" pitchFamily="34" charset="0"/>
              </a:rPr>
              <a:t>?”	 “Ich </a:t>
            </a:r>
            <a:r>
              <a:rPr lang="en-GB" sz="2200" dirty="0" err="1">
                <a:solidFill>
                  <a:srgbClr val="1F4E79"/>
                </a:solidFill>
                <a:latin typeface="Century Gothic" panose="020B0502020202020204" pitchFamily="34" charset="0"/>
              </a:rPr>
              <a:t>spiele</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kaum</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Fußball</a:t>
            </a:r>
            <a:r>
              <a:rPr lang="en-GB" sz="2200" dirty="0">
                <a:solidFill>
                  <a:srgbClr val="1F4E79"/>
                </a:solidFill>
                <a:latin typeface="Century Gothic" panose="020B0502020202020204" pitchFamily="34" charset="0"/>
              </a:rPr>
              <a:t>.”</a:t>
            </a:r>
            <a:endParaRPr lang="en-GB" sz="2200" b="1" dirty="0">
              <a:solidFill>
                <a:srgbClr val="1F4E79"/>
              </a:solidFill>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76BCD178-BFFD-4931-AA84-847F08F3DC47}"/>
              </a:ext>
            </a:extLst>
          </p:cNvPr>
          <p:cNvGraphicFramePr>
            <a:graphicFrameLocks noGrp="1"/>
          </p:cNvGraphicFramePr>
          <p:nvPr>
            <p:extLst>
              <p:ext uri="{D42A27DB-BD31-4B8C-83A1-F6EECF244321}">
                <p14:modId xmlns:p14="http://schemas.microsoft.com/office/powerpoint/2010/main" val="149128900"/>
              </p:ext>
            </p:extLst>
          </p:nvPr>
        </p:nvGraphicFramePr>
        <p:xfrm>
          <a:off x="362417" y="2559664"/>
          <a:ext cx="11555221" cy="3688080"/>
        </p:xfrm>
        <a:graphic>
          <a:graphicData uri="http://schemas.openxmlformats.org/drawingml/2006/table">
            <a:tbl>
              <a:tblPr firstRow="1" bandRow="1">
                <a:tableStyleId>{C4B1156A-380E-4F78-BDF5-A606A8083BF9}</a:tableStyleId>
              </a:tblPr>
              <a:tblGrid>
                <a:gridCol w="2501008">
                  <a:extLst>
                    <a:ext uri="{9D8B030D-6E8A-4147-A177-3AD203B41FA5}">
                      <a16:colId xmlns:a16="http://schemas.microsoft.com/office/drawing/2014/main" val="4141926184"/>
                    </a:ext>
                  </a:extLst>
                </a:gridCol>
                <a:gridCol w="1293459">
                  <a:extLst>
                    <a:ext uri="{9D8B030D-6E8A-4147-A177-3AD203B41FA5}">
                      <a16:colId xmlns:a16="http://schemas.microsoft.com/office/drawing/2014/main" val="2951996604"/>
                    </a:ext>
                  </a:extLst>
                </a:gridCol>
                <a:gridCol w="1170341">
                  <a:extLst>
                    <a:ext uri="{9D8B030D-6E8A-4147-A177-3AD203B41FA5}">
                      <a16:colId xmlns:a16="http://schemas.microsoft.com/office/drawing/2014/main" val="1009723302"/>
                    </a:ext>
                  </a:extLst>
                </a:gridCol>
                <a:gridCol w="1507067">
                  <a:extLst>
                    <a:ext uri="{9D8B030D-6E8A-4147-A177-3AD203B41FA5}">
                      <a16:colId xmlns:a16="http://schemas.microsoft.com/office/drawing/2014/main" val="1444865877"/>
                    </a:ext>
                  </a:extLst>
                </a:gridCol>
                <a:gridCol w="1202969">
                  <a:extLst>
                    <a:ext uri="{9D8B030D-6E8A-4147-A177-3AD203B41FA5}">
                      <a16:colId xmlns:a16="http://schemas.microsoft.com/office/drawing/2014/main" val="1280490764"/>
                    </a:ext>
                  </a:extLst>
                </a:gridCol>
                <a:gridCol w="1293459">
                  <a:extLst>
                    <a:ext uri="{9D8B030D-6E8A-4147-A177-3AD203B41FA5}">
                      <a16:colId xmlns:a16="http://schemas.microsoft.com/office/drawing/2014/main" val="2389576141"/>
                    </a:ext>
                  </a:extLst>
                </a:gridCol>
                <a:gridCol w="1293459">
                  <a:extLst>
                    <a:ext uri="{9D8B030D-6E8A-4147-A177-3AD203B41FA5}">
                      <a16:colId xmlns:a16="http://schemas.microsoft.com/office/drawing/2014/main" val="3837000179"/>
                    </a:ext>
                  </a:extLst>
                </a:gridCol>
                <a:gridCol w="1293459">
                  <a:extLst>
                    <a:ext uri="{9D8B030D-6E8A-4147-A177-3AD203B41FA5}">
                      <a16:colId xmlns:a16="http://schemas.microsoft.com/office/drawing/2014/main" val="2975131502"/>
                    </a:ext>
                  </a:extLst>
                </a:gridCol>
              </a:tblGrid>
              <a:tr h="1114335">
                <a:tc>
                  <a:txBody>
                    <a:bodyPr/>
                    <a:lstStyle/>
                    <a:p>
                      <a:endParaRPr lang="en-GB" dirty="0"/>
                    </a:p>
                  </a:txBody>
                  <a:tcPr>
                    <a:solidFill>
                      <a:schemeClr val="bg1"/>
                    </a:solidFill>
                  </a:tcPr>
                </a:tc>
                <a:tc>
                  <a:txBody>
                    <a:bodyPr/>
                    <a:lstStyle/>
                    <a:p>
                      <a:pPr algn="ctr"/>
                      <a:endParaRPr lang="en-GB" sz="2000" dirty="0">
                        <a:solidFill>
                          <a:schemeClr val="accent1">
                            <a:lumMod val="50000"/>
                          </a:schemeClr>
                        </a:solidFill>
                      </a:endParaRPr>
                    </a:p>
                    <a:p>
                      <a:pPr algn="ctr"/>
                      <a:r>
                        <a:rPr lang="en-GB" sz="2000" dirty="0" err="1">
                          <a:solidFill>
                            <a:schemeClr val="accent1">
                              <a:lumMod val="50000"/>
                            </a:schemeClr>
                          </a:solidFill>
                        </a:rPr>
                        <a:t>Fußball</a:t>
                      </a:r>
                      <a:r>
                        <a:rPr lang="en-GB" sz="2000" dirty="0">
                          <a:solidFill>
                            <a:schemeClr val="accent1">
                              <a:lumMod val="50000"/>
                            </a:schemeClr>
                          </a:solidFill>
                        </a:rPr>
                        <a:t> </a:t>
                      </a:r>
                      <a:r>
                        <a:rPr lang="en-GB" sz="2000" dirty="0" err="1">
                          <a:solidFill>
                            <a:schemeClr val="accent1">
                              <a:lumMod val="50000"/>
                            </a:schemeClr>
                          </a:solidFill>
                        </a:rPr>
                        <a:t>spielen</a:t>
                      </a:r>
                      <a:endParaRPr lang="en-GB" sz="2000" dirty="0">
                        <a:solidFill>
                          <a:schemeClr val="accent1">
                            <a:lumMod val="50000"/>
                          </a:schemeClr>
                        </a:solidFill>
                      </a:endParaRPr>
                    </a:p>
                    <a:p>
                      <a:pPr algn="ctr"/>
                      <a:endParaRPr lang="en-GB" sz="2000" dirty="0">
                        <a:solidFill>
                          <a:schemeClr val="accent1">
                            <a:lumMod val="50000"/>
                          </a:schemeClr>
                        </a:solidFill>
                      </a:endParaRPr>
                    </a:p>
                  </a:txBody>
                  <a:tcPr anchor="ctr">
                    <a:solidFill>
                      <a:schemeClr val="bg1"/>
                    </a:solidFill>
                  </a:tcPr>
                </a:tc>
                <a:tc>
                  <a:txBody>
                    <a:bodyPr/>
                    <a:lstStyle/>
                    <a:p>
                      <a:pPr algn="ctr"/>
                      <a:r>
                        <a:rPr lang="en-GB" sz="2000" b="1" dirty="0" err="1">
                          <a:solidFill>
                            <a:schemeClr val="accent1">
                              <a:lumMod val="50000"/>
                            </a:schemeClr>
                          </a:solidFill>
                        </a:rPr>
                        <a:t>Musik</a:t>
                      </a:r>
                      <a:r>
                        <a:rPr lang="en-GB" sz="2000" b="1" dirty="0">
                          <a:solidFill>
                            <a:schemeClr val="accent1">
                              <a:lumMod val="50000"/>
                            </a:schemeClr>
                          </a:solidFill>
                        </a:rPr>
                        <a:t> </a:t>
                      </a:r>
                      <a:r>
                        <a:rPr lang="en-GB" sz="2000" b="1" dirty="0" err="1">
                          <a:solidFill>
                            <a:schemeClr val="accent1">
                              <a:lumMod val="50000"/>
                            </a:schemeClr>
                          </a:solidFill>
                        </a:rPr>
                        <a:t>hören</a:t>
                      </a:r>
                      <a:endParaRPr lang="en-GB" sz="2000" b="1" dirty="0">
                        <a:solidFill>
                          <a:schemeClr val="accent1">
                            <a:lumMod val="50000"/>
                          </a:schemeClr>
                        </a:solidFill>
                      </a:endParaRPr>
                    </a:p>
                  </a:txBody>
                  <a:tcPr anchor="ctr">
                    <a:solidFill>
                      <a:schemeClr val="bg1"/>
                    </a:solidFill>
                  </a:tcPr>
                </a:tc>
                <a:tc>
                  <a:txBody>
                    <a:bodyPr/>
                    <a:lstStyle/>
                    <a:p>
                      <a:pPr algn="ctr"/>
                      <a:r>
                        <a:rPr lang="en-GB" sz="2000" dirty="0">
                          <a:solidFill>
                            <a:schemeClr val="accent1">
                              <a:lumMod val="50000"/>
                            </a:schemeClr>
                          </a:solidFill>
                        </a:rPr>
                        <a:t>am Computer </a:t>
                      </a:r>
                      <a:r>
                        <a:rPr lang="en-GB" sz="2000" dirty="0" err="1">
                          <a:solidFill>
                            <a:schemeClr val="accent1">
                              <a:lumMod val="50000"/>
                            </a:schemeClr>
                          </a:solidFill>
                        </a:rPr>
                        <a:t>spielen</a:t>
                      </a:r>
                      <a:endParaRPr lang="en-GB" sz="2000" dirty="0">
                        <a:solidFill>
                          <a:schemeClr val="accent1">
                            <a:lumMod val="50000"/>
                          </a:schemeClr>
                        </a:solidFill>
                      </a:endParaRPr>
                    </a:p>
                  </a:txBody>
                  <a:tcPr anchor="ctr">
                    <a:solidFill>
                      <a:schemeClr val="bg1"/>
                    </a:solidFill>
                  </a:tcPr>
                </a:tc>
                <a:tc>
                  <a:txBody>
                    <a:bodyPr/>
                    <a:lstStyle/>
                    <a:p>
                      <a:pPr algn="ctr"/>
                      <a:r>
                        <a:rPr lang="en-GB" sz="2000" dirty="0" err="1">
                          <a:solidFill>
                            <a:schemeClr val="accent1">
                              <a:lumMod val="50000"/>
                            </a:schemeClr>
                          </a:solidFill>
                        </a:rPr>
                        <a:t>kochen</a:t>
                      </a:r>
                      <a:endParaRPr lang="en-GB" sz="2000" dirty="0">
                        <a:solidFill>
                          <a:schemeClr val="accent1">
                            <a:lumMod val="50000"/>
                          </a:schemeClr>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im</a:t>
                      </a:r>
                      <a:r>
                        <a:rPr lang="en-GB" sz="2000" dirty="0">
                          <a:solidFill>
                            <a:schemeClr val="accent1">
                              <a:lumMod val="50000"/>
                            </a:schemeClr>
                          </a:solidFill>
                        </a:rPr>
                        <a:t> Garten </a:t>
                      </a:r>
                      <a:r>
                        <a:rPr lang="en-GB" sz="2000" dirty="0" err="1">
                          <a:solidFill>
                            <a:schemeClr val="accent1">
                              <a:lumMod val="50000"/>
                            </a:schemeClr>
                          </a:solidFill>
                        </a:rPr>
                        <a:t>sitzen</a:t>
                      </a:r>
                      <a:endParaRPr lang="en-GB" sz="2000" dirty="0">
                        <a:solidFill>
                          <a:schemeClr val="accent1">
                            <a:lumMod val="50000"/>
                          </a:schemeClr>
                        </a:solidFill>
                      </a:endParaRPr>
                    </a:p>
                  </a:txBody>
                  <a:tcPr anchor="ctr">
                    <a:solidFill>
                      <a:schemeClr val="bg1"/>
                    </a:solidFill>
                  </a:tcPr>
                </a:tc>
                <a:tc>
                  <a:txBody>
                    <a:bodyPr/>
                    <a:lstStyle/>
                    <a:p>
                      <a:pPr algn="ctr"/>
                      <a:r>
                        <a:rPr lang="en-GB" sz="2000" dirty="0" err="1">
                          <a:solidFill>
                            <a:schemeClr val="accent1">
                              <a:lumMod val="50000"/>
                            </a:schemeClr>
                          </a:solidFill>
                        </a:rPr>
                        <a:t>singen</a:t>
                      </a:r>
                      <a:endParaRPr lang="en-GB" sz="2000" dirty="0">
                        <a:solidFill>
                          <a:schemeClr val="accent1">
                            <a:lumMod val="50000"/>
                          </a:schemeClr>
                        </a:solidFill>
                      </a:endParaRPr>
                    </a:p>
                  </a:txBody>
                  <a:tcPr anchor="ctr">
                    <a:solidFill>
                      <a:schemeClr val="bg1"/>
                    </a:solidFill>
                  </a:tcPr>
                </a:tc>
                <a:tc>
                  <a:txBody>
                    <a:bodyPr/>
                    <a:lstStyle/>
                    <a:p>
                      <a:pPr algn="ctr"/>
                      <a:r>
                        <a:rPr lang="en-GB" sz="2000" dirty="0" err="1">
                          <a:solidFill>
                            <a:schemeClr val="accent1">
                              <a:lumMod val="50000"/>
                            </a:schemeClr>
                          </a:solidFill>
                        </a:rPr>
                        <a:t>tanzen</a:t>
                      </a:r>
                      <a:endParaRPr lang="en-GB" sz="2000" dirty="0">
                        <a:solidFill>
                          <a:schemeClr val="accent1">
                            <a:lumMod val="50000"/>
                          </a:schemeClr>
                        </a:solidFill>
                      </a:endParaRPr>
                    </a:p>
                  </a:txBody>
                  <a:tcPr anchor="ctr">
                    <a:solidFill>
                      <a:schemeClr val="bg1"/>
                    </a:solidFill>
                  </a:tcPr>
                </a:tc>
                <a:extLst>
                  <a:ext uri="{0D108BD9-81ED-4DB2-BD59-A6C34878D82A}">
                    <a16:rowId xmlns:a16="http://schemas.microsoft.com/office/drawing/2014/main" val="1363815721"/>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oft</a:t>
                      </a: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617132009"/>
                  </a:ext>
                </a:extLst>
              </a:tr>
              <a:tr h="336892">
                <a:tc>
                  <a:txBody>
                    <a:bodyPr/>
                    <a:lstStyle/>
                    <a:p>
                      <a:pPr algn="l"/>
                      <a:r>
                        <a:rPr lang="en-GB" sz="2000" b="0" dirty="0" err="1">
                          <a:solidFill>
                            <a:schemeClr val="accent1">
                              <a:lumMod val="50000"/>
                            </a:schemeClr>
                          </a:solidFill>
                        </a:rPr>
                        <a:t>manchmal</a:t>
                      </a:r>
                      <a:endParaRPr lang="en-GB" sz="2000" b="0" dirty="0">
                        <a:solidFill>
                          <a:schemeClr val="accent1">
                            <a:lumMod val="50000"/>
                          </a:schemeClr>
                        </a:solidFill>
                      </a:endParaRP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2124376392"/>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kaum</a:t>
                      </a:r>
                      <a:endParaRPr lang="en-GB" sz="2000" dirty="0">
                        <a:solidFill>
                          <a:schemeClr val="accent1">
                            <a:lumMod val="50000"/>
                          </a:schemeClr>
                        </a:solidFill>
                      </a:endParaRPr>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extLst>
                  <a:ext uri="{0D108BD9-81ED-4DB2-BD59-A6C34878D82A}">
                    <a16:rowId xmlns:a16="http://schemas.microsoft.com/office/drawing/2014/main" val="3602478167"/>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nie</a:t>
                      </a:r>
                      <a:endParaRPr lang="en-GB" sz="2000" dirty="0">
                        <a:solidFill>
                          <a:schemeClr val="accent1">
                            <a:lumMod val="50000"/>
                          </a:schemeClr>
                        </a:solidFill>
                      </a:endParaRPr>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818615644"/>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einmal</a:t>
                      </a:r>
                      <a:r>
                        <a:rPr lang="en-GB" sz="2000" dirty="0">
                          <a:solidFill>
                            <a:schemeClr val="accent1">
                              <a:lumMod val="50000"/>
                            </a:schemeClr>
                          </a:solidFill>
                        </a:rPr>
                        <a:t> die </a:t>
                      </a:r>
                      <a:r>
                        <a:rPr lang="en-GB" sz="2000" dirty="0" err="1">
                          <a:solidFill>
                            <a:schemeClr val="accent1">
                              <a:lumMod val="50000"/>
                            </a:schemeClr>
                          </a:solidFill>
                        </a:rPr>
                        <a:t>Woche</a:t>
                      </a:r>
                      <a:endParaRPr lang="en-GB" sz="2000" dirty="0">
                        <a:solidFill>
                          <a:schemeClr val="accent1">
                            <a:lumMod val="50000"/>
                          </a:schemeClr>
                        </a:solidFill>
                      </a:endParaRPr>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203056926"/>
                  </a:ext>
                </a:extLst>
              </a:tr>
              <a:tr h="336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jeden</a:t>
                      </a:r>
                      <a:r>
                        <a:rPr lang="en-GB" sz="2000" dirty="0">
                          <a:solidFill>
                            <a:schemeClr val="accent1">
                              <a:lumMod val="50000"/>
                            </a:schemeClr>
                          </a:solidFill>
                        </a:rPr>
                        <a:t> Tag</a:t>
                      </a:r>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720489894"/>
                  </a:ext>
                </a:extLst>
              </a:tr>
            </a:tbl>
          </a:graphicData>
        </a:graphic>
      </p:graphicFrame>
      <p:sp>
        <p:nvSpPr>
          <p:cNvPr id="9" name="Rounded Rectangular Callout 4">
            <a:extLst>
              <a:ext uri="{FF2B5EF4-FFF2-40B4-BE49-F238E27FC236}">
                <a16:creationId xmlns:a16="http://schemas.microsoft.com/office/drawing/2014/main" id="{B979A94C-6E8A-4F44-9E92-36BA73177EEA}"/>
              </a:ext>
            </a:extLst>
          </p:cNvPr>
          <p:cNvSpPr/>
          <p:nvPr/>
        </p:nvSpPr>
        <p:spPr>
          <a:xfrm>
            <a:off x="6140028" y="149656"/>
            <a:ext cx="5968108" cy="1340264"/>
          </a:xfrm>
          <a:prstGeom prst="wedgeRoundRectCallout">
            <a:avLst>
              <a:gd name="adj1" fmla="val -21312"/>
              <a:gd name="adj2" fmla="val 80978"/>
              <a:gd name="adj3" fmla="val 16667"/>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latin typeface="Century Gothic" panose="020B0502020202020204" pitchFamily="34" charset="0"/>
              </a:rPr>
              <a:t>Oft, </a:t>
            </a:r>
            <a:r>
              <a:rPr lang="en-GB" sz="2400" i="1" dirty="0" err="1">
                <a:latin typeface="Century Gothic" panose="020B0502020202020204" pitchFamily="34" charset="0"/>
              </a:rPr>
              <a:t>kaum</a:t>
            </a:r>
            <a:r>
              <a:rPr lang="en-GB" sz="2400" i="1" dirty="0">
                <a:latin typeface="Century Gothic" panose="020B0502020202020204" pitchFamily="34" charset="0"/>
              </a:rPr>
              <a:t>, </a:t>
            </a:r>
            <a:r>
              <a:rPr lang="en-GB" sz="2400" i="1" dirty="0" err="1">
                <a:latin typeface="Century Gothic" panose="020B0502020202020204" pitchFamily="34" charset="0"/>
              </a:rPr>
              <a:t>nicht</a:t>
            </a:r>
            <a:r>
              <a:rPr lang="en-GB" sz="2400" i="1" dirty="0">
                <a:latin typeface="Century Gothic" panose="020B0502020202020204" pitchFamily="34" charset="0"/>
              </a:rPr>
              <a:t> </a:t>
            </a:r>
            <a:r>
              <a:rPr lang="en-GB" sz="2400" dirty="0">
                <a:latin typeface="Century Gothic" panose="020B0502020202020204" pitchFamily="34" charset="0"/>
              </a:rPr>
              <a:t>etc. are </a:t>
            </a:r>
            <a:r>
              <a:rPr lang="en-GB" sz="2400" b="1" dirty="0">
                <a:latin typeface="Century Gothic" panose="020B0502020202020204" pitchFamily="34" charset="0"/>
              </a:rPr>
              <a:t>adverbs. </a:t>
            </a:r>
            <a:r>
              <a:rPr lang="en-GB" sz="2400" dirty="0">
                <a:latin typeface="Century Gothic" panose="020B0502020202020204" pitchFamily="34" charset="0"/>
              </a:rPr>
              <a:t>They come </a:t>
            </a:r>
            <a:r>
              <a:rPr lang="en-GB" sz="2400" b="1" dirty="0">
                <a:latin typeface="Century Gothic" panose="020B0502020202020204" pitchFamily="34" charset="0"/>
              </a:rPr>
              <a:t>directly after the verb.</a:t>
            </a:r>
            <a:endParaRPr lang="en-GB" sz="2400" dirty="0">
              <a:latin typeface="Century Gothic" panose="020B0502020202020204" pitchFamily="34" charset="0"/>
            </a:endParaRPr>
          </a:p>
        </p:txBody>
      </p:sp>
    </p:spTree>
    <p:extLst>
      <p:ext uri="{BB962C8B-B14F-4D97-AF65-F5344CB8AC3E}">
        <p14:creationId xmlns:p14="http://schemas.microsoft.com/office/powerpoint/2010/main" val="187901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33597" y="234999"/>
            <a:ext cx="10515600" cy="1325563"/>
          </a:xfrm>
        </p:spPr>
        <p:txBody>
          <a:bodyPr/>
          <a:lstStyle/>
          <a:p>
            <a:r>
              <a:rPr lang="en-GB" b="1">
                <a:solidFill>
                  <a:schemeClr val="bg1"/>
                </a:solidFill>
              </a:rPr>
              <a:t>Fragen</a:t>
            </a:r>
            <a:br>
              <a:rPr lang="en-GB" b="1">
                <a:solidFill>
                  <a:schemeClr val="bg1"/>
                </a:solidFill>
              </a:rPr>
            </a:br>
            <a:endParaRPr lang="en-GB"/>
          </a:p>
        </p:txBody>
      </p:sp>
      <p:sp>
        <p:nvSpPr>
          <p:cNvPr id="4"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6" name="Title 3">
            <a:extLst>
              <a:ext uri="{FF2B5EF4-FFF2-40B4-BE49-F238E27FC236}">
                <a16:creationId xmlns:a16="http://schemas.microsoft.com/office/drawing/2014/main" id="{D61F815E-0A20-4C75-8FB5-A8619683F2B4}"/>
              </a:ext>
            </a:extLst>
          </p:cNvPr>
          <p:cNvSpPr txBox="1">
            <a:spLocks/>
          </p:cNvSpPr>
          <p:nvPr/>
        </p:nvSpPr>
        <p:spPr>
          <a:xfrm>
            <a:off x="0" y="212990"/>
            <a:ext cx="570631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TextBox 6">
            <a:extLst>
              <a:ext uri="{FF2B5EF4-FFF2-40B4-BE49-F238E27FC236}">
                <a16:creationId xmlns:a16="http://schemas.microsoft.com/office/drawing/2014/main" id="{B73CB2AC-4147-405D-9A3E-B52FDBD0B2B7}"/>
              </a:ext>
            </a:extLst>
          </p:cNvPr>
          <p:cNvSpPr txBox="1"/>
          <p:nvPr/>
        </p:nvSpPr>
        <p:spPr>
          <a:xfrm>
            <a:off x="157902" y="1110615"/>
            <a:ext cx="11914386" cy="5170646"/>
          </a:xfrm>
          <a:prstGeom prst="rect">
            <a:avLst/>
          </a:prstGeom>
          <a:noFill/>
        </p:spPr>
        <p:txBody>
          <a:bodyPr wrap="square" rtlCol="0">
            <a:spAutoFit/>
          </a:bodyPr>
          <a:lstStyle/>
          <a:p>
            <a:r>
              <a:rPr lang="en-GB" sz="2200">
                <a:solidFill>
                  <a:srgbClr val="1F4E79"/>
                </a:solidFill>
                <a:latin typeface="Century Gothic" panose="020B0502020202020204" pitchFamily="34" charset="0"/>
              </a:rPr>
              <a:t>You now know a lot of verbs! Here they are on one slide.</a:t>
            </a:r>
          </a:p>
          <a:p>
            <a:endParaRPr lang="en-GB" sz="2200" b="1"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endParaRPr lang="en-GB" sz="2200" dirty="0">
              <a:solidFill>
                <a:srgbClr val="1F4E79"/>
              </a:solidFill>
              <a:latin typeface="Century Gothic" panose="020B0502020202020204" pitchFamily="34" charset="0"/>
            </a:endParaRPr>
          </a:p>
          <a:p>
            <a:r>
              <a:rPr lang="en-GB" sz="2200" dirty="0">
                <a:solidFill>
                  <a:srgbClr val="1F4E79"/>
                </a:solidFill>
                <a:latin typeface="Century Gothic" panose="020B0502020202020204" pitchFamily="34" charset="0"/>
              </a:rPr>
              <a:t>What questions could you ask German students (about home or school) using these verbs? </a:t>
            </a:r>
            <a:r>
              <a:rPr lang="en-GB" sz="2200" b="1" dirty="0" err="1">
                <a:solidFill>
                  <a:srgbClr val="1F4E79"/>
                </a:solidFill>
                <a:latin typeface="Century Gothic" panose="020B0502020202020204" pitchFamily="34" charset="0"/>
              </a:rPr>
              <a:t>Schreib</a:t>
            </a:r>
            <a:r>
              <a:rPr lang="en-GB" sz="2200" b="1" dirty="0">
                <a:solidFill>
                  <a:srgbClr val="1F4E79"/>
                </a:solidFill>
                <a:latin typeface="Century Gothic" panose="020B0502020202020204" pitchFamily="34" charset="0"/>
              </a:rPr>
              <a:t> 5 </a:t>
            </a:r>
            <a:r>
              <a:rPr lang="en-GB" sz="2200" b="1" dirty="0" err="1">
                <a:solidFill>
                  <a:srgbClr val="1F4E79"/>
                </a:solidFill>
                <a:latin typeface="Century Gothic" panose="020B0502020202020204" pitchFamily="34" charset="0"/>
              </a:rPr>
              <a:t>Fragen</a:t>
            </a:r>
            <a:r>
              <a:rPr lang="en-GB" sz="2200" b="1" dirty="0">
                <a:solidFill>
                  <a:srgbClr val="1F4E79"/>
                </a:solidFill>
                <a:latin typeface="Century Gothic" panose="020B0502020202020204" pitchFamily="34" charset="0"/>
              </a:rPr>
              <a:t>.</a:t>
            </a:r>
          </a:p>
        </p:txBody>
      </p:sp>
      <p:sp>
        <p:nvSpPr>
          <p:cNvPr id="8" name="TextBox 7">
            <a:extLst>
              <a:ext uri="{FF2B5EF4-FFF2-40B4-BE49-F238E27FC236}">
                <a16:creationId xmlns:a16="http://schemas.microsoft.com/office/drawing/2014/main" id="{3CFF07B7-2B95-4553-8851-0A9C87BDF560}"/>
              </a:ext>
            </a:extLst>
          </p:cNvPr>
          <p:cNvSpPr txBox="1"/>
          <p:nvPr/>
        </p:nvSpPr>
        <p:spPr>
          <a:xfrm>
            <a:off x="849736" y="2519874"/>
            <a:ext cx="1066800" cy="369332"/>
          </a:xfrm>
          <a:prstGeom prst="rect">
            <a:avLst/>
          </a:prstGeom>
          <a:noFill/>
        </p:spPr>
        <p:txBody>
          <a:bodyPr wrap="square" rtlCol="0">
            <a:spAutoFit/>
          </a:bodyPr>
          <a:lstStyle/>
          <a:p>
            <a:r>
              <a:rPr lang="en-GB" b="1" dirty="0" err="1">
                <a:solidFill>
                  <a:schemeClr val="accent1">
                    <a:lumMod val="50000"/>
                  </a:schemeClr>
                </a:solidFill>
              </a:rPr>
              <a:t>haben</a:t>
            </a:r>
            <a:endParaRPr lang="en-GB" b="1" dirty="0">
              <a:solidFill>
                <a:schemeClr val="accent1">
                  <a:lumMod val="50000"/>
                </a:schemeClr>
              </a:solidFill>
            </a:endParaRPr>
          </a:p>
        </p:txBody>
      </p:sp>
      <p:sp>
        <p:nvSpPr>
          <p:cNvPr id="9" name="TextBox 8">
            <a:extLst>
              <a:ext uri="{FF2B5EF4-FFF2-40B4-BE49-F238E27FC236}">
                <a16:creationId xmlns:a16="http://schemas.microsoft.com/office/drawing/2014/main" id="{74043E47-052D-4B83-ABAA-5DFB23F6F502}"/>
              </a:ext>
            </a:extLst>
          </p:cNvPr>
          <p:cNvSpPr txBox="1"/>
          <p:nvPr/>
        </p:nvSpPr>
        <p:spPr>
          <a:xfrm>
            <a:off x="2426544" y="1952065"/>
            <a:ext cx="1347366" cy="369332"/>
          </a:xfrm>
          <a:prstGeom prst="rect">
            <a:avLst/>
          </a:prstGeom>
          <a:noFill/>
        </p:spPr>
        <p:txBody>
          <a:bodyPr wrap="square" rtlCol="0">
            <a:spAutoFit/>
          </a:bodyPr>
          <a:lstStyle/>
          <a:p>
            <a:r>
              <a:rPr lang="en-GB" b="1" dirty="0" err="1">
                <a:solidFill>
                  <a:schemeClr val="accent2"/>
                </a:solidFill>
              </a:rPr>
              <a:t>schreiben</a:t>
            </a:r>
            <a:endParaRPr lang="en-GB" b="1" dirty="0">
              <a:solidFill>
                <a:schemeClr val="accent2"/>
              </a:solidFill>
            </a:endParaRPr>
          </a:p>
        </p:txBody>
      </p:sp>
      <p:sp>
        <p:nvSpPr>
          <p:cNvPr id="10" name="TextBox 9">
            <a:extLst>
              <a:ext uri="{FF2B5EF4-FFF2-40B4-BE49-F238E27FC236}">
                <a16:creationId xmlns:a16="http://schemas.microsoft.com/office/drawing/2014/main" id="{B1600FFB-BFE1-4B20-950F-3D88857B5B23}"/>
              </a:ext>
            </a:extLst>
          </p:cNvPr>
          <p:cNvSpPr txBox="1"/>
          <p:nvPr/>
        </p:nvSpPr>
        <p:spPr>
          <a:xfrm>
            <a:off x="3944031" y="2773277"/>
            <a:ext cx="1347366" cy="369332"/>
          </a:xfrm>
          <a:prstGeom prst="rect">
            <a:avLst/>
          </a:prstGeom>
          <a:noFill/>
        </p:spPr>
        <p:txBody>
          <a:bodyPr wrap="square" rtlCol="0">
            <a:spAutoFit/>
          </a:bodyPr>
          <a:lstStyle/>
          <a:p>
            <a:r>
              <a:rPr lang="en-GB" b="1" dirty="0" err="1">
                <a:solidFill>
                  <a:schemeClr val="accent1">
                    <a:lumMod val="50000"/>
                  </a:schemeClr>
                </a:solidFill>
              </a:rPr>
              <a:t>putzen</a:t>
            </a:r>
            <a:endParaRPr lang="en-GB" b="1" dirty="0">
              <a:solidFill>
                <a:schemeClr val="accent1">
                  <a:lumMod val="50000"/>
                </a:schemeClr>
              </a:solidFill>
            </a:endParaRPr>
          </a:p>
        </p:txBody>
      </p:sp>
      <p:sp>
        <p:nvSpPr>
          <p:cNvPr id="11" name="TextBox 10">
            <a:extLst>
              <a:ext uri="{FF2B5EF4-FFF2-40B4-BE49-F238E27FC236}">
                <a16:creationId xmlns:a16="http://schemas.microsoft.com/office/drawing/2014/main" id="{60A5DB1B-0A54-4FA3-8629-561AB201891C}"/>
              </a:ext>
            </a:extLst>
          </p:cNvPr>
          <p:cNvSpPr txBox="1"/>
          <p:nvPr/>
        </p:nvSpPr>
        <p:spPr>
          <a:xfrm>
            <a:off x="5459834" y="1952065"/>
            <a:ext cx="1347366" cy="369332"/>
          </a:xfrm>
          <a:prstGeom prst="rect">
            <a:avLst/>
          </a:prstGeom>
          <a:noFill/>
        </p:spPr>
        <p:txBody>
          <a:bodyPr wrap="square" rtlCol="0">
            <a:spAutoFit/>
          </a:bodyPr>
          <a:lstStyle/>
          <a:p>
            <a:r>
              <a:rPr lang="en-GB" b="1" dirty="0" err="1">
                <a:solidFill>
                  <a:schemeClr val="accent2"/>
                </a:solidFill>
              </a:rPr>
              <a:t>machen</a:t>
            </a:r>
            <a:endParaRPr lang="en-GB" b="1" dirty="0">
              <a:solidFill>
                <a:schemeClr val="accent2"/>
              </a:solidFill>
            </a:endParaRPr>
          </a:p>
        </p:txBody>
      </p:sp>
      <p:sp>
        <p:nvSpPr>
          <p:cNvPr id="12" name="TextBox 11">
            <a:extLst>
              <a:ext uri="{FF2B5EF4-FFF2-40B4-BE49-F238E27FC236}">
                <a16:creationId xmlns:a16="http://schemas.microsoft.com/office/drawing/2014/main" id="{D8F4DF4C-8A53-438C-B4FF-2F0B37E96E7A}"/>
              </a:ext>
            </a:extLst>
          </p:cNvPr>
          <p:cNvSpPr txBox="1"/>
          <p:nvPr/>
        </p:nvSpPr>
        <p:spPr>
          <a:xfrm>
            <a:off x="1554586" y="3367837"/>
            <a:ext cx="1347366" cy="369332"/>
          </a:xfrm>
          <a:prstGeom prst="rect">
            <a:avLst/>
          </a:prstGeom>
          <a:noFill/>
        </p:spPr>
        <p:txBody>
          <a:bodyPr wrap="square" rtlCol="0">
            <a:spAutoFit/>
          </a:bodyPr>
          <a:lstStyle/>
          <a:p>
            <a:r>
              <a:rPr lang="en-GB" b="1" dirty="0" err="1">
                <a:solidFill>
                  <a:schemeClr val="accent2"/>
                </a:solidFill>
              </a:rPr>
              <a:t>gehen</a:t>
            </a:r>
            <a:endParaRPr lang="en-GB" b="1" dirty="0">
              <a:solidFill>
                <a:schemeClr val="accent2"/>
              </a:solidFill>
            </a:endParaRPr>
          </a:p>
        </p:txBody>
      </p:sp>
      <p:sp>
        <p:nvSpPr>
          <p:cNvPr id="13" name="TextBox 12">
            <a:extLst>
              <a:ext uri="{FF2B5EF4-FFF2-40B4-BE49-F238E27FC236}">
                <a16:creationId xmlns:a16="http://schemas.microsoft.com/office/drawing/2014/main" id="{2D3E8645-ECD5-4720-9B30-90CE28DF9FAA}"/>
              </a:ext>
            </a:extLst>
          </p:cNvPr>
          <p:cNvSpPr txBox="1"/>
          <p:nvPr/>
        </p:nvSpPr>
        <p:spPr>
          <a:xfrm>
            <a:off x="7947667" y="3158447"/>
            <a:ext cx="1347366" cy="369332"/>
          </a:xfrm>
          <a:prstGeom prst="rect">
            <a:avLst/>
          </a:prstGeom>
          <a:noFill/>
        </p:spPr>
        <p:txBody>
          <a:bodyPr wrap="square" rtlCol="0">
            <a:spAutoFit/>
          </a:bodyPr>
          <a:lstStyle/>
          <a:p>
            <a:r>
              <a:rPr lang="en-GB" b="1" dirty="0" err="1">
                <a:solidFill>
                  <a:schemeClr val="accent1">
                    <a:lumMod val="50000"/>
                  </a:schemeClr>
                </a:solidFill>
              </a:rPr>
              <a:t>spielen</a:t>
            </a:r>
            <a:endParaRPr lang="en-GB" b="1" dirty="0">
              <a:solidFill>
                <a:schemeClr val="accent1">
                  <a:lumMod val="50000"/>
                </a:schemeClr>
              </a:solidFill>
            </a:endParaRPr>
          </a:p>
        </p:txBody>
      </p:sp>
      <p:sp>
        <p:nvSpPr>
          <p:cNvPr id="14" name="TextBox 13">
            <a:extLst>
              <a:ext uri="{FF2B5EF4-FFF2-40B4-BE49-F238E27FC236}">
                <a16:creationId xmlns:a16="http://schemas.microsoft.com/office/drawing/2014/main" id="{5560E76E-4C7E-41FE-8651-13B8789B4297}"/>
              </a:ext>
            </a:extLst>
          </p:cNvPr>
          <p:cNvSpPr txBox="1"/>
          <p:nvPr/>
        </p:nvSpPr>
        <p:spPr>
          <a:xfrm>
            <a:off x="5816181" y="4795209"/>
            <a:ext cx="1347366" cy="369332"/>
          </a:xfrm>
          <a:prstGeom prst="rect">
            <a:avLst/>
          </a:prstGeom>
          <a:noFill/>
        </p:spPr>
        <p:txBody>
          <a:bodyPr wrap="square" rtlCol="0">
            <a:spAutoFit/>
          </a:bodyPr>
          <a:lstStyle/>
          <a:p>
            <a:r>
              <a:rPr lang="en-GB" b="1" dirty="0" err="1">
                <a:solidFill>
                  <a:schemeClr val="accent2"/>
                </a:solidFill>
              </a:rPr>
              <a:t>tanzen</a:t>
            </a:r>
            <a:endParaRPr lang="en-GB" b="1" dirty="0">
              <a:solidFill>
                <a:schemeClr val="accent2"/>
              </a:solidFill>
            </a:endParaRPr>
          </a:p>
        </p:txBody>
      </p:sp>
      <p:sp>
        <p:nvSpPr>
          <p:cNvPr id="15" name="TextBox 14">
            <a:extLst>
              <a:ext uri="{FF2B5EF4-FFF2-40B4-BE49-F238E27FC236}">
                <a16:creationId xmlns:a16="http://schemas.microsoft.com/office/drawing/2014/main" id="{66DAC47D-95F1-4469-8E11-C1E375094658}"/>
              </a:ext>
            </a:extLst>
          </p:cNvPr>
          <p:cNvSpPr txBox="1"/>
          <p:nvPr/>
        </p:nvSpPr>
        <p:spPr>
          <a:xfrm>
            <a:off x="8288761" y="2142565"/>
            <a:ext cx="1347366" cy="369332"/>
          </a:xfrm>
          <a:prstGeom prst="rect">
            <a:avLst/>
          </a:prstGeom>
          <a:noFill/>
        </p:spPr>
        <p:txBody>
          <a:bodyPr wrap="square" rtlCol="0">
            <a:spAutoFit/>
          </a:bodyPr>
          <a:lstStyle/>
          <a:p>
            <a:r>
              <a:rPr lang="en-GB" b="1" dirty="0" err="1">
                <a:solidFill>
                  <a:schemeClr val="accent1">
                    <a:lumMod val="50000"/>
                  </a:schemeClr>
                </a:solidFill>
              </a:rPr>
              <a:t>singen</a:t>
            </a:r>
            <a:endParaRPr lang="en-GB" b="1" dirty="0">
              <a:solidFill>
                <a:schemeClr val="accent1">
                  <a:lumMod val="50000"/>
                </a:schemeClr>
              </a:solidFill>
            </a:endParaRPr>
          </a:p>
        </p:txBody>
      </p:sp>
      <p:sp>
        <p:nvSpPr>
          <p:cNvPr id="16" name="TextBox 15">
            <a:extLst>
              <a:ext uri="{FF2B5EF4-FFF2-40B4-BE49-F238E27FC236}">
                <a16:creationId xmlns:a16="http://schemas.microsoft.com/office/drawing/2014/main" id="{33B4D496-BF73-48DA-9A15-2142499B84F4}"/>
              </a:ext>
            </a:extLst>
          </p:cNvPr>
          <p:cNvSpPr txBox="1"/>
          <p:nvPr/>
        </p:nvSpPr>
        <p:spPr>
          <a:xfrm>
            <a:off x="3361744" y="4590735"/>
            <a:ext cx="1347366" cy="369332"/>
          </a:xfrm>
          <a:prstGeom prst="rect">
            <a:avLst/>
          </a:prstGeom>
          <a:noFill/>
        </p:spPr>
        <p:txBody>
          <a:bodyPr wrap="square" rtlCol="0">
            <a:spAutoFit/>
          </a:bodyPr>
          <a:lstStyle/>
          <a:p>
            <a:r>
              <a:rPr lang="en-GB" b="1" dirty="0" err="1">
                <a:solidFill>
                  <a:schemeClr val="accent1">
                    <a:lumMod val="50000"/>
                  </a:schemeClr>
                </a:solidFill>
              </a:rPr>
              <a:t>arbeiten</a:t>
            </a:r>
            <a:endParaRPr lang="en-GB" b="1" dirty="0">
              <a:solidFill>
                <a:schemeClr val="accent1">
                  <a:lumMod val="50000"/>
                </a:schemeClr>
              </a:solidFill>
            </a:endParaRPr>
          </a:p>
        </p:txBody>
      </p:sp>
      <p:sp>
        <p:nvSpPr>
          <p:cNvPr id="17" name="TextBox 16">
            <a:extLst>
              <a:ext uri="{FF2B5EF4-FFF2-40B4-BE49-F238E27FC236}">
                <a16:creationId xmlns:a16="http://schemas.microsoft.com/office/drawing/2014/main" id="{A3A13AA2-0836-4471-95CE-888C18D459AA}"/>
              </a:ext>
            </a:extLst>
          </p:cNvPr>
          <p:cNvSpPr txBox="1"/>
          <p:nvPr/>
        </p:nvSpPr>
        <p:spPr>
          <a:xfrm>
            <a:off x="8091329" y="4589349"/>
            <a:ext cx="1347366" cy="369332"/>
          </a:xfrm>
          <a:prstGeom prst="rect">
            <a:avLst/>
          </a:prstGeom>
          <a:noFill/>
        </p:spPr>
        <p:txBody>
          <a:bodyPr wrap="square" rtlCol="0">
            <a:spAutoFit/>
          </a:bodyPr>
          <a:lstStyle/>
          <a:p>
            <a:r>
              <a:rPr lang="en-GB" b="1" dirty="0" err="1">
                <a:solidFill>
                  <a:schemeClr val="accent2"/>
                </a:solidFill>
              </a:rPr>
              <a:t>lernen</a:t>
            </a:r>
            <a:endParaRPr lang="en-GB" b="1" dirty="0">
              <a:solidFill>
                <a:schemeClr val="accent2"/>
              </a:solidFill>
            </a:endParaRPr>
          </a:p>
        </p:txBody>
      </p:sp>
      <p:sp>
        <p:nvSpPr>
          <p:cNvPr id="18" name="TextBox 17">
            <a:extLst>
              <a:ext uri="{FF2B5EF4-FFF2-40B4-BE49-F238E27FC236}">
                <a16:creationId xmlns:a16="http://schemas.microsoft.com/office/drawing/2014/main" id="{2B0BBBBF-CD44-400E-AC34-49FC938F7858}"/>
              </a:ext>
            </a:extLst>
          </p:cNvPr>
          <p:cNvSpPr txBox="1"/>
          <p:nvPr/>
        </p:nvSpPr>
        <p:spPr>
          <a:xfrm>
            <a:off x="6133517" y="2850919"/>
            <a:ext cx="1347366" cy="369332"/>
          </a:xfrm>
          <a:prstGeom prst="rect">
            <a:avLst/>
          </a:prstGeom>
          <a:noFill/>
        </p:spPr>
        <p:txBody>
          <a:bodyPr wrap="square" rtlCol="0">
            <a:spAutoFit/>
          </a:bodyPr>
          <a:lstStyle/>
          <a:p>
            <a:r>
              <a:rPr lang="en-GB" b="1" dirty="0">
                <a:solidFill>
                  <a:schemeClr val="accent1">
                    <a:lumMod val="50000"/>
                  </a:schemeClr>
                </a:solidFill>
              </a:rPr>
              <a:t>sein</a:t>
            </a:r>
          </a:p>
        </p:txBody>
      </p:sp>
      <p:sp>
        <p:nvSpPr>
          <p:cNvPr id="19" name="TextBox 18">
            <a:extLst>
              <a:ext uri="{FF2B5EF4-FFF2-40B4-BE49-F238E27FC236}">
                <a16:creationId xmlns:a16="http://schemas.microsoft.com/office/drawing/2014/main" id="{A1A3DFBF-172B-4D95-953C-403504A75A5D}"/>
              </a:ext>
            </a:extLst>
          </p:cNvPr>
          <p:cNvSpPr txBox="1"/>
          <p:nvPr/>
        </p:nvSpPr>
        <p:spPr>
          <a:xfrm>
            <a:off x="10147813" y="2291038"/>
            <a:ext cx="1347366" cy="369332"/>
          </a:xfrm>
          <a:prstGeom prst="rect">
            <a:avLst/>
          </a:prstGeom>
          <a:noFill/>
        </p:spPr>
        <p:txBody>
          <a:bodyPr wrap="square" rtlCol="0">
            <a:spAutoFit/>
          </a:bodyPr>
          <a:lstStyle/>
          <a:p>
            <a:r>
              <a:rPr lang="en-GB" b="1" dirty="0" err="1">
                <a:solidFill>
                  <a:schemeClr val="accent2"/>
                </a:solidFill>
              </a:rPr>
              <a:t>hören</a:t>
            </a:r>
            <a:endParaRPr lang="en-GB" b="1" dirty="0">
              <a:solidFill>
                <a:schemeClr val="accent2"/>
              </a:solidFill>
            </a:endParaRPr>
          </a:p>
        </p:txBody>
      </p:sp>
      <p:sp>
        <p:nvSpPr>
          <p:cNvPr id="20" name="TextBox 19">
            <a:extLst>
              <a:ext uri="{FF2B5EF4-FFF2-40B4-BE49-F238E27FC236}">
                <a16:creationId xmlns:a16="http://schemas.microsoft.com/office/drawing/2014/main" id="{BCCC2972-D2F5-4478-A341-609D408399B6}"/>
              </a:ext>
            </a:extLst>
          </p:cNvPr>
          <p:cNvSpPr txBox="1"/>
          <p:nvPr/>
        </p:nvSpPr>
        <p:spPr>
          <a:xfrm>
            <a:off x="10195795" y="4404683"/>
            <a:ext cx="1347366" cy="369332"/>
          </a:xfrm>
          <a:prstGeom prst="rect">
            <a:avLst/>
          </a:prstGeom>
          <a:noFill/>
        </p:spPr>
        <p:txBody>
          <a:bodyPr wrap="square" rtlCol="0">
            <a:spAutoFit/>
          </a:bodyPr>
          <a:lstStyle/>
          <a:p>
            <a:r>
              <a:rPr lang="en-GB" b="1" dirty="0" err="1">
                <a:solidFill>
                  <a:schemeClr val="accent2"/>
                </a:solidFill>
              </a:rPr>
              <a:t>sagen</a:t>
            </a:r>
            <a:endParaRPr lang="en-GB" b="1" dirty="0">
              <a:solidFill>
                <a:schemeClr val="accent2"/>
              </a:solidFill>
            </a:endParaRPr>
          </a:p>
        </p:txBody>
      </p:sp>
      <p:sp>
        <p:nvSpPr>
          <p:cNvPr id="21" name="TextBox 20">
            <a:extLst>
              <a:ext uri="{FF2B5EF4-FFF2-40B4-BE49-F238E27FC236}">
                <a16:creationId xmlns:a16="http://schemas.microsoft.com/office/drawing/2014/main" id="{D87B2AE4-E10D-4A19-A52B-785ECD8AFF36}"/>
              </a:ext>
            </a:extLst>
          </p:cNvPr>
          <p:cNvSpPr txBox="1"/>
          <p:nvPr/>
        </p:nvSpPr>
        <p:spPr>
          <a:xfrm>
            <a:off x="945407" y="4253238"/>
            <a:ext cx="1347366" cy="369332"/>
          </a:xfrm>
          <a:prstGeom prst="rect">
            <a:avLst/>
          </a:prstGeom>
          <a:noFill/>
        </p:spPr>
        <p:txBody>
          <a:bodyPr wrap="square" rtlCol="0">
            <a:spAutoFit/>
          </a:bodyPr>
          <a:lstStyle/>
          <a:p>
            <a:r>
              <a:rPr lang="en-GB" b="1" dirty="0" err="1">
                <a:solidFill>
                  <a:schemeClr val="accent1">
                    <a:lumMod val="50000"/>
                  </a:schemeClr>
                </a:solidFill>
              </a:rPr>
              <a:t>wohnen</a:t>
            </a:r>
            <a:endParaRPr lang="en-GB" b="1" dirty="0">
              <a:solidFill>
                <a:schemeClr val="accent1">
                  <a:lumMod val="50000"/>
                </a:schemeClr>
              </a:solidFill>
            </a:endParaRPr>
          </a:p>
        </p:txBody>
      </p:sp>
      <p:sp>
        <p:nvSpPr>
          <p:cNvPr id="22" name="TextBox 21">
            <a:extLst>
              <a:ext uri="{FF2B5EF4-FFF2-40B4-BE49-F238E27FC236}">
                <a16:creationId xmlns:a16="http://schemas.microsoft.com/office/drawing/2014/main" id="{50B39230-E9DE-425C-B58D-A0DB080D622C}"/>
              </a:ext>
            </a:extLst>
          </p:cNvPr>
          <p:cNvSpPr txBox="1"/>
          <p:nvPr/>
        </p:nvSpPr>
        <p:spPr>
          <a:xfrm>
            <a:off x="3759202" y="3687677"/>
            <a:ext cx="1347366" cy="369332"/>
          </a:xfrm>
          <a:prstGeom prst="rect">
            <a:avLst/>
          </a:prstGeom>
          <a:noFill/>
        </p:spPr>
        <p:txBody>
          <a:bodyPr wrap="square" rtlCol="0">
            <a:spAutoFit/>
          </a:bodyPr>
          <a:lstStyle/>
          <a:p>
            <a:r>
              <a:rPr lang="en-GB" b="1" dirty="0" err="1">
                <a:solidFill>
                  <a:schemeClr val="accent2"/>
                </a:solidFill>
              </a:rPr>
              <a:t>reden</a:t>
            </a:r>
            <a:endParaRPr lang="en-GB" b="1" dirty="0">
              <a:solidFill>
                <a:schemeClr val="accent2"/>
              </a:solidFill>
            </a:endParaRPr>
          </a:p>
        </p:txBody>
      </p:sp>
      <p:sp>
        <p:nvSpPr>
          <p:cNvPr id="23" name="TextBox 22">
            <a:extLst>
              <a:ext uri="{FF2B5EF4-FFF2-40B4-BE49-F238E27FC236}">
                <a16:creationId xmlns:a16="http://schemas.microsoft.com/office/drawing/2014/main" id="{AD1129F1-BFBA-4AB2-9F9E-1B84EA1F364A}"/>
              </a:ext>
            </a:extLst>
          </p:cNvPr>
          <p:cNvSpPr txBox="1"/>
          <p:nvPr/>
        </p:nvSpPr>
        <p:spPr>
          <a:xfrm>
            <a:off x="10458051" y="3306920"/>
            <a:ext cx="1347366" cy="369332"/>
          </a:xfrm>
          <a:prstGeom prst="rect">
            <a:avLst/>
          </a:prstGeom>
          <a:noFill/>
        </p:spPr>
        <p:txBody>
          <a:bodyPr wrap="square" rtlCol="0">
            <a:spAutoFit/>
          </a:bodyPr>
          <a:lstStyle/>
          <a:p>
            <a:r>
              <a:rPr lang="en-GB" b="1" dirty="0" err="1">
                <a:solidFill>
                  <a:schemeClr val="accent1">
                    <a:lumMod val="50000"/>
                  </a:schemeClr>
                </a:solidFill>
              </a:rPr>
              <a:t>kochen</a:t>
            </a:r>
            <a:endParaRPr lang="en-GB" b="1" dirty="0">
              <a:solidFill>
                <a:schemeClr val="accent1">
                  <a:lumMod val="50000"/>
                </a:schemeClr>
              </a:solidFill>
            </a:endParaRPr>
          </a:p>
        </p:txBody>
      </p:sp>
      <p:sp>
        <p:nvSpPr>
          <p:cNvPr id="24" name="TextBox 23">
            <a:extLst>
              <a:ext uri="{FF2B5EF4-FFF2-40B4-BE49-F238E27FC236}">
                <a16:creationId xmlns:a16="http://schemas.microsoft.com/office/drawing/2014/main" id="{B070A632-9410-42C9-9B11-BA5F7636990C}"/>
              </a:ext>
            </a:extLst>
          </p:cNvPr>
          <p:cNvSpPr txBox="1"/>
          <p:nvPr/>
        </p:nvSpPr>
        <p:spPr>
          <a:xfrm>
            <a:off x="5851199" y="3676252"/>
            <a:ext cx="1347366" cy="369332"/>
          </a:xfrm>
          <a:prstGeom prst="rect">
            <a:avLst/>
          </a:prstGeom>
          <a:noFill/>
        </p:spPr>
        <p:txBody>
          <a:bodyPr wrap="square" rtlCol="0">
            <a:spAutoFit/>
          </a:bodyPr>
          <a:lstStyle/>
          <a:p>
            <a:r>
              <a:rPr lang="en-GB" b="1" dirty="0" err="1">
                <a:solidFill>
                  <a:schemeClr val="accent1">
                    <a:lumMod val="50000"/>
                  </a:schemeClr>
                </a:solidFill>
              </a:rPr>
              <a:t>sitzen</a:t>
            </a:r>
            <a:endParaRPr lang="en-GB" b="1" dirty="0">
              <a:solidFill>
                <a:schemeClr val="accent1">
                  <a:lumMod val="50000"/>
                </a:schemeClr>
              </a:solidFill>
            </a:endParaRPr>
          </a:p>
        </p:txBody>
      </p:sp>
    </p:spTree>
    <p:extLst>
      <p:ext uri="{BB962C8B-B14F-4D97-AF65-F5344CB8AC3E}">
        <p14:creationId xmlns:p14="http://schemas.microsoft.com/office/powerpoint/2010/main" val="259542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1ADA9B-E7D1-4B8A-9FBE-2F759A656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2" name="Title 1"/>
          <p:cNvSpPr>
            <a:spLocks noGrp="1"/>
          </p:cNvSpPr>
          <p:nvPr>
            <p:ph type="title"/>
          </p:nvPr>
        </p:nvSpPr>
        <p:spPr>
          <a:xfrm>
            <a:off x="126533" y="240155"/>
            <a:ext cx="10515600" cy="1325563"/>
          </a:xfrm>
        </p:spPr>
        <p:txBody>
          <a:bodyPr/>
          <a:lstStyle/>
          <a:p>
            <a:r>
              <a:rPr lang="en-GB" b="1">
                <a:solidFill>
                  <a:schemeClr val="bg1"/>
                </a:solidFill>
              </a:rPr>
              <a:t>Fragen</a:t>
            </a:r>
            <a:br>
              <a:rPr lang="en-GB" b="1">
                <a:solidFill>
                  <a:schemeClr val="bg1"/>
                </a:solidFill>
              </a:rPr>
            </a:br>
            <a:endParaRPr lang="en-GB"/>
          </a:p>
        </p:txBody>
      </p:sp>
      <p:sp>
        <p:nvSpPr>
          <p:cNvPr id="5" name="Rounded Rectangle 11">
            <a:extLst>
              <a:ext uri="{FF2B5EF4-FFF2-40B4-BE49-F238E27FC236}">
                <a16:creationId xmlns:a16="http://schemas.microsoft.com/office/drawing/2014/main" id="{F244358A-BC0D-444B-AA4D-A899992D3B7E}"/>
              </a:ext>
            </a:extLst>
          </p:cNvPr>
          <p:cNvSpPr/>
          <p:nvPr/>
        </p:nvSpPr>
        <p:spPr>
          <a:xfrm>
            <a:off x="9900745" y="213709"/>
            <a:ext cx="2099196" cy="40091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8" name="TextBox 7">
            <a:extLst>
              <a:ext uri="{FF2B5EF4-FFF2-40B4-BE49-F238E27FC236}">
                <a16:creationId xmlns:a16="http://schemas.microsoft.com/office/drawing/2014/main" id="{B73CB2AC-4147-405D-9A3E-B52FDBD0B2B7}"/>
              </a:ext>
            </a:extLst>
          </p:cNvPr>
          <p:cNvSpPr txBox="1"/>
          <p:nvPr/>
        </p:nvSpPr>
        <p:spPr>
          <a:xfrm>
            <a:off x="210939" y="1191245"/>
            <a:ext cx="11555219" cy="430887"/>
          </a:xfrm>
          <a:prstGeom prst="rect">
            <a:avLst/>
          </a:prstGeom>
          <a:noFill/>
        </p:spPr>
        <p:txBody>
          <a:bodyPr wrap="square" rtlCol="0">
            <a:spAutoFit/>
          </a:bodyPr>
          <a:lstStyle/>
          <a:p>
            <a:r>
              <a:rPr lang="en-GB" sz="2200" b="1">
                <a:solidFill>
                  <a:srgbClr val="1F4E79"/>
                </a:solidFill>
                <a:latin typeface="Century Gothic" panose="020B0502020202020204" pitchFamily="34" charset="0"/>
              </a:rPr>
              <a:t>Fragen:</a:t>
            </a:r>
            <a:endParaRPr lang="en-GB" sz="2200" b="1" dirty="0">
              <a:solidFill>
                <a:srgbClr val="1F4E79"/>
              </a:solidFill>
              <a:latin typeface="Century Gothic" panose="020B0502020202020204" pitchFamily="34" charset="0"/>
            </a:endParaRPr>
          </a:p>
        </p:txBody>
      </p:sp>
    </p:spTree>
    <p:extLst>
      <p:ext uri="{BB962C8B-B14F-4D97-AF65-F5344CB8AC3E}">
        <p14:creationId xmlns:p14="http://schemas.microsoft.com/office/powerpoint/2010/main" val="3037128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2A372BD1-6821-4F21-9730-C90EBA894C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1724" y="2269163"/>
            <a:ext cx="1280271" cy="173751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005D1BB-9124-4845-9FCD-0C1FA1D161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575" y="4241279"/>
            <a:ext cx="2602568" cy="1909949"/>
          </a:xfrm>
          <a:prstGeom prst="rect">
            <a:avLst/>
          </a:prstGeom>
        </p:spPr>
      </p:pic>
    </p:spTree>
    <p:extLst>
      <p:ext uri="{BB962C8B-B14F-4D97-AF65-F5344CB8AC3E}">
        <p14:creationId xmlns:p14="http://schemas.microsoft.com/office/powerpoint/2010/main" val="4260160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5149" y="2913755"/>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3" name="TextBox 12"/>
          <p:cNvSpPr txBox="1"/>
          <p:nvPr/>
        </p:nvSpPr>
        <p:spPr>
          <a:xfrm>
            <a:off x="175149" y="1971779"/>
            <a:ext cx="9978012" cy="830997"/>
          </a:xfrm>
          <a:prstGeom prst="rect">
            <a:avLst/>
          </a:prstGeom>
          <a:noFill/>
        </p:spPr>
        <p:txBody>
          <a:bodyPr wrap="square" rtlCol="0">
            <a:spAutoFit/>
          </a:bodyPr>
          <a:lstStyle/>
          <a:p>
            <a:r>
              <a:rPr lang="en-GB" sz="2400" u="sng">
                <a:hlinkClick r:id="rId4"/>
              </a:rPr>
              <a:t>Audio file</a:t>
            </a:r>
            <a:r>
              <a:rPr lang="en-GB" sz="2400" dirty="0"/>
              <a:t> </a:t>
            </a:r>
            <a:br>
              <a:rPr lang="en-GB" sz="2400" dirty="0">
                <a:solidFill>
                  <a:srgbClr val="115076"/>
                </a:solidFill>
                <a:latin typeface="Century Gothic" panose="020B0502020202020204" pitchFamily="34" charset="0"/>
              </a:rPr>
            </a:br>
            <a:endParaRPr lang="en-GB" sz="2400" dirty="0">
              <a:solidFill>
                <a:srgbClr val="115076"/>
              </a:solidFill>
              <a:latin typeface="Century Gothic" panose="020B0502020202020204" pitchFamily="34" charset="0"/>
            </a:endParaRPr>
          </a:p>
        </p:txBody>
      </p:sp>
      <p:pic>
        <p:nvPicPr>
          <p:cNvPr id="8" name="Picture 7">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2" name="Rectangle 1"/>
          <p:cNvSpPr/>
          <p:nvPr/>
        </p:nvSpPr>
        <p:spPr>
          <a:xfrm>
            <a:off x="175149" y="5373936"/>
            <a:ext cx="11066804" cy="707886"/>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a:t>
            </a:r>
            <a:r>
              <a:rPr lang="en-GB" sz="2000" b="1">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hlinkClick r:id="rId6" action="ppaction://hlinkfile"/>
              </a:rPr>
              <a:t>Term 1.2 Week 1</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rPr>
              <a:t>	</a:t>
            </a:r>
            <a:r>
              <a:rPr lang="en-GB" sz="2000">
                <a:solidFill>
                  <a:srgbClr val="5B9BD5">
                    <a:lumMod val="50000"/>
                  </a:srgbClr>
                </a:solidFill>
                <a:latin typeface="Century Gothic" panose="020B0502020202020204" pitchFamily="34" charset="0"/>
                <a:hlinkClick r:id="rId7"/>
              </a:rPr>
              <a:t>Term 1.1 Week 2</a:t>
            </a:r>
            <a:endParaRPr lang="en-GB" dirty="0"/>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a:solidFill>
                  <a:srgbClr val="115076"/>
                </a:solidFill>
                <a:latin typeface="Century Gothic" panose="020B0502020202020204" pitchFamily="34" charset="0"/>
                <a:hlinkClick r:id="rId8"/>
              </a:rPr>
              <a:t>Quizlet</a:t>
            </a:r>
            <a:br>
              <a:rPr lang="en-GB" sz="2400" dirty="0"/>
            </a:br>
            <a:endParaRPr lang="en-GB" sz="2400" dirty="0">
              <a:solidFill>
                <a:srgbClr val="115076"/>
              </a:solidFill>
              <a:latin typeface="Century Gothic" panose="020B0502020202020204" pitchFamily="34" charset="0"/>
            </a:endParaRPr>
          </a:p>
        </p:txBody>
      </p:sp>
      <p:pic>
        <p:nvPicPr>
          <p:cNvPr id="11" name="Picture 10">
            <a:extLst>
              <a:ext uri="{FF2B5EF4-FFF2-40B4-BE49-F238E27FC236}">
                <a16:creationId xmlns:a16="http://schemas.microsoft.com/office/drawing/2014/main" id="{6542F5EF-5D1E-4A1A-9FFF-51CF58E182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1.2, Week 4)</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4" name="Picture 13" descr="\\userfs\nef509\w2k\Downloads\frame.png"/>
          <p:cNvPicPr/>
          <p:nvPr/>
        </p:nvPicPr>
        <p:blipFill>
          <a:blip r:embed="rId10">
            <a:extLst>
              <a:ext uri="{28A0092B-C50C-407E-A947-70E740481C1C}">
                <a14:useLocalDpi xmlns:a14="http://schemas.microsoft.com/office/drawing/2010/main" val="0"/>
              </a:ext>
            </a:extLst>
          </a:blip>
          <a:srcRect/>
          <a:stretch>
            <a:fillRect/>
          </a:stretch>
        </p:blipFill>
        <p:spPr bwMode="auto">
          <a:xfrm>
            <a:off x="3250524" y="2480465"/>
            <a:ext cx="1371555" cy="1322342"/>
          </a:xfrm>
          <a:prstGeom prst="rect">
            <a:avLst/>
          </a:prstGeom>
          <a:noFill/>
          <a:ln>
            <a:noFill/>
          </a:ln>
        </p:spPr>
      </p:pic>
      <p:sp>
        <p:nvSpPr>
          <p:cNvPr id="12" name="TextBox 11"/>
          <p:cNvSpPr txBox="1"/>
          <p:nvPr/>
        </p:nvSpPr>
        <p:spPr>
          <a:xfrm>
            <a:off x="175149" y="3849829"/>
            <a:ext cx="10338404" cy="461665"/>
          </a:xfrm>
          <a:prstGeom prst="rect">
            <a:avLst/>
          </a:prstGeom>
          <a:noFill/>
        </p:spPr>
        <p:txBody>
          <a:bodyPr wrap="square" rtlCol="0">
            <a:spAutoFit/>
          </a:bodyPr>
          <a:lstStyle/>
          <a:p>
            <a:r>
              <a:rPr lang="en-GB" sz="2400">
                <a:solidFill>
                  <a:srgbClr val="115076"/>
                </a:solidFill>
                <a:latin typeface="Century Gothic" panose="020B0502020202020204" pitchFamily="34" charset="0"/>
                <a:hlinkClick r:id="rId11"/>
              </a:rPr>
              <a:t>Student worksheet</a:t>
            </a:r>
            <a:endParaRPr lang="en-GB" sz="2400"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3746003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CEE89-5A16-9544-87AF-26D125A56268}"/>
              </a:ext>
            </a:extLst>
          </p:cNvPr>
          <p:cNvSpPr>
            <a:spLocks noGrp="1"/>
          </p:cNvSpPr>
          <p:nvPr>
            <p:ph type="title"/>
          </p:nvPr>
        </p:nvSpPr>
        <p:spPr>
          <a:xfrm>
            <a:off x="4531395" y="275882"/>
            <a:ext cx="3124200" cy="1412765"/>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221694" y="1879245"/>
            <a:ext cx="3802879" cy="283897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i</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7" name="Rectangle 6"/>
          <p:cNvSpPr/>
          <p:nvPr/>
        </p:nvSpPr>
        <p:spPr>
          <a:xfrm>
            <a:off x="9267118" y="3637846"/>
            <a:ext cx="184698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ni</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pic>
        <p:nvPicPr>
          <p:cNvPr id="10" name="Picture 9" descr="boy pointing to himself, next to two other peopl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4862" y="1855840"/>
            <a:ext cx="2578620" cy="1770210"/>
          </a:xfrm>
          <a:prstGeom prst="rect">
            <a:avLst/>
          </a:prstGeom>
        </p:spPr>
      </p:pic>
      <p:pic>
        <p:nvPicPr>
          <p:cNvPr id="3" name="Picture 2" descr="red cros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3675" y="4609442"/>
            <a:ext cx="1198562" cy="1198562"/>
          </a:xfrm>
          <a:prstGeom prst="rect">
            <a:avLst/>
          </a:prstGeom>
        </p:spPr>
      </p:pic>
      <p:sp>
        <p:nvSpPr>
          <p:cNvPr id="15" name="Rectangle 14"/>
          <p:cNvSpPr/>
          <p:nvPr/>
        </p:nvSpPr>
        <p:spPr>
          <a:xfrm>
            <a:off x="9003014" y="692281"/>
            <a:ext cx="225895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Kir</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a:t>
            </a:r>
            <a:endParaRPr lang="en-GB" sz="5400" i="1" dirty="0">
              <a:solidFill>
                <a:srgbClr val="002060"/>
              </a:solidFill>
              <a:latin typeface="Century Gothic" panose="020B0502020202020204" pitchFamily="34" charset="0"/>
            </a:endParaRPr>
          </a:p>
        </p:txBody>
      </p:sp>
      <p:sp>
        <p:nvSpPr>
          <p:cNvPr id="16" name="Rectangle 15"/>
          <p:cNvSpPr/>
          <p:nvPr/>
        </p:nvSpPr>
        <p:spPr>
          <a:xfrm>
            <a:off x="1232548" y="692281"/>
            <a:ext cx="1745992"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Li</a:t>
            </a:r>
            <a:r>
              <a:rPr lang="en-GB" sz="5400" dirty="0">
                <a:solidFill>
                  <a:srgbClr val="FFC000"/>
                </a:solidFill>
                <a:latin typeface="Century Gothic" panose="020B0502020202020204" pitchFamily="34" charset="0"/>
              </a:rPr>
              <a:t>ch</a:t>
            </a:r>
            <a:r>
              <a:rPr lang="en-GB" sz="5400" dirty="0">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sp>
        <p:nvSpPr>
          <p:cNvPr id="17" name="Rectangle 16"/>
          <p:cNvSpPr/>
          <p:nvPr/>
        </p:nvSpPr>
        <p:spPr>
          <a:xfrm>
            <a:off x="4167427" y="4884674"/>
            <a:ext cx="38571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man</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i="1" dirty="0">
              <a:solidFill>
                <a:srgbClr val="002060"/>
              </a:solidFill>
              <a:latin typeface="Century Gothic" panose="020B0502020202020204" pitchFamily="34" charset="0"/>
            </a:endParaRPr>
          </a:p>
        </p:txBody>
      </p:sp>
      <p:sp>
        <p:nvSpPr>
          <p:cNvPr id="18" name="Rectangle 17"/>
          <p:cNvSpPr/>
          <p:nvPr/>
        </p:nvSpPr>
        <p:spPr>
          <a:xfrm>
            <a:off x="726170" y="4147777"/>
            <a:ext cx="267573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endli</a:t>
            </a:r>
            <a:r>
              <a:rPr lang="en-GB" sz="5400" dirty="0" err="1">
                <a:solidFill>
                  <a:srgbClr val="FFC000"/>
                </a:solidFill>
                <a:latin typeface="Century Gothic" panose="020B0502020202020204" pitchFamily="34" charset="0"/>
              </a:rPr>
              <a:t>ch</a:t>
            </a:r>
            <a:endParaRPr lang="en-GB" sz="5400" i="1" dirty="0">
              <a:solidFill>
                <a:srgbClr val="002060"/>
              </a:solidFill>
              <a:latin typeface="Century Gothic" panose="020B0502020202020204" pitchFamily="34" charset="0"/>
            </a:endParaRPr>
          </a:p>
        </p:txBody>
      </p:sp>
      <p:pic>
        <p:nvPicPr>
          <p:cNvPr id="19" name="Picture 18" descr="church"/>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53056" y="1615611"/>
            <a:ext cx="2284202" cy="1587520"/>
          </a:xfrm>
          <a:prstGeom prst="rect">
            <a:avLst/>
          </a:prstGeom>
        </p:spPr>
      </p:pic>
      <p:pic>
        <p:nvPicPr>
          <p:cNvPr id="20" name="Picture 6" descr="lightbul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57844" y="1690707"/>
            <a:ext cx="1295399" cy="12997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325245" y="4923043"/>
            <a:ext cx="136724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[finally]</a:t>
            </a:r>
          </a:p>
        </p:txBody>
      </p:sp>
      <p:sp>
        <p:nvSpPr>
          <p:cNvPr id="22" name="TextBox 21"/>
          <p:cNvSpPr txBox="1"/>
          <p:nvPr/>
        </p:nvSpPr>
        <p:spPr>
          <a:xfrm>
            <a:off x="5062482" y="5711077"/>
            <a:ext cx="206703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[sometimes]</a:t>
            </a:r>
          </a:p>
        </p:txBody>
      </p:sp>
    </p:spTree>
    <p:extLst>
      <p:ext uri="{BB962C8B-B14F-4D97-AF65-F5344CB8AC3E}">
        <p14:creationId xmlns:p14="http://schemas.microsoft.com/office/powerpoint/2010/main" val="54674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5" name="Lich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Lich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6" name="Kirc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6" name="Kirch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subTnLst>
                                    <p:audio>
                                      <p:cMediaNode>
                                        <p:cTn display="0" masterRel="sameClick">
                                          <p:stCondLst>
                                            <p:cond evt="begin" delay="0">
                                              <p:tn val="38"/>
                                            </p:cond>
                                          </p:stCondLst>
                                          <p:endCondLst>
                                            <p:cond evt="onStopAudio" delay="0">
                                              <p:tgtEl>
                                                <p:sldTgt/>
                                              </p:tgtEl>
                                            </p:cond>
                                          </p:endCondLst>
                                        </p:cTn>
                                        <p:tgtEl>
                                          <p:sndTgt r:embed="rId7" name="endlich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7" name="endlich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subTnLst>
                                    <p:audio>
                                      <p:cMediaNode>
                                        <p:cTn display="0" masterRel="sameClick">
                                          <p:stCondLst>
                                            <p:cond evt="begin" delay="0">
                                              <p:tn val="48"/>
                                            </p:cond>
                                          </p:stCondLst>
                                          <p:endCondLst>
                                            <p:cond evt="onStopAudio" delay="0">
                                              <p:tgtEl>
                                                <p:sldTgt/>
                                              </p:tgtEl>
                                            </p:cond>
                                          </p:endCondLst>
                                        </p:cTn>
                                        <p:tgtEl>
                                          <p:sndTgt r:embed="rId8" name="manchmal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subTnLst>
                                    <p:audio>
                                      <p:cMediaNode>
                                        <p:cTn display="0" masterRel="sameClick">
                                          <p:stCondLst>
                                            <p:cond evt="begin" delay="0">
                                              <p:tn val="53"/>
                                            </p:cond>
                                          </p:stCondLst>
                                          <p:endCondLst>
                                            <p:cond evt="onStopAudio" delay="0">
                                              <p:tgtEl>
                                                <p:sldTgt/>
                                              </p:tgtEl>
                                            </p:cond>
                                          </p:endCondLst>
                                        </p:cTn>
                                        <p:tgtEl>
                                          <p:sndTgt r:embed="rId8" name="manchmal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nicht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9" name="ni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5" grpId="0"/>
      <p:bldP spid="16" grpId="0"/>
      <p:bldP spid="17" grpId="0"/>
      <p:bldP spid="18"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F596D-2222-6849-9283-F09DF855F4AE}"/>
              </a:ext>
            </a:extLst>
          </p:cNvPr>
          <p:cNvSpPr>
            <a:spLocks noGrp="1"/>
          </p:cNvSpPr>
          <p:nvPr>
            <p:ph type="title"/>
          </p:nvPr>
        </p:nvSpPr>
        <p:spPr>
          <a:xfrm>
            <a:off x="4739798" y="271077"/>
            <a:ext cx="2712403" cy="1436170"/>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221694" y="1879245"/>
            <a:ext cx="3802879" cy="283897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i</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7" name="Rectangle 6"/>
          <p:cNvSpPr/>
          <p:nvPr/>
        </p:nvSpPr>
        <p:spPr>
          <a:xfrm>
            <a:off x="9267118" y="3637846"/>
            <a:ext cx="184698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ni</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pic>
        <p:nvPicPr>
          <p:cNvPr id="10" name="Picture 9" descr="boy pointing to himself, next to two other peopl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4862" y="1855840"/>
            <a:ext cx="2578620" cy="1770210"/>
          </a:xfrm>
          <a:prstGeom prst="rect">
            <a:avLst/>
          </a:prstGeom>
        </p:spPr>
      </p:pic>
      <p:sp>
        <p:nvSpPr>
          <p:cNvPr id="15" name="Rectangle 14"/>
          <p:cNvSpPr/>
          <p:nvPr/>
        </p:nvSpPr>
        <p:spPr>
          <a:xfrm>
            <a:off x="9003014" y="692281"/>
            <a:ext cx="225895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Kir</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a:t>
            </a:r>
            <a:endParaRPr lang="en-GB" sz="5400" i="1" dirty="0">
              <a:solidFill>
                <a:srgbClr val="002060"/>
              </a:solidFill>
              <a:latin typeface="Century Gothic" panose="020B0502020202020204" pitchFamily="34" charset="0"/>
            </a:endParaRPr>
          </a:p>
        </p:txBody>
      </p:sp>
      <p:sp>
        <p:nvSpPr>
          <p:cNvPr id="16" name="Rectangle 15"/>
          <p:cNvSpPr/>
          <p:nvPr/>
        </p:nvSpPr>
        <p:spPr>
          <a:xfrm>
            <a:off x="1232548" y="692281"/>
            <a:ext cx="1745992"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Li</a:t>
            </a:r>
            <a:r>
              <a:rPr lang="en-GB" sz="5400" dirty="0">
                <a:solidFill>
                  <a:srgbClr val="FFC000"/>
                </a:solidFill>
                <a:latin typeface="Century Gothic" panose="020B0502020202020204" pitchFamily="34" charset="0"/>
              </a:rPr>
              <a:t>ch</a:t>
            </a:r>
            <a:r>
              <a:rPr lang="en-GB" sz="5400" dirty="0">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sp>
        <p:nvSpPr>
          <p:cNvPr id="17" name="Rectangle 16"/>
          <p:cNvSpPr/>
          <p:nvPr/>
        </p:nvSpPr>
        <p:spPr>
          <a:xfrm>
            <a:off x="4167427" y="4884674"/>
            <a:ext cx="38571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man</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i="1" dirty="0">
              <a:solidFill>
                <a:srgbClr val="002060"/>
              </a:solidFill>
              <a:latin typeface="Century Gothic" panose="020B0502020202020204" pitchFamily="34" charset="0"/>
            </a:endParaRPr>
          </a:p>
        </p:txBody>
      </p:sp>
      <p:sp>
        <p:nvSpPr>
          <p:cNvPr id="18" name="Rectangle 17"/>
          <p:cNvSpPr/>
          <p:nvPr/>
        </p:nvSpPr>
        <p:spPr>
          <a:xfrm>
            <a:off x="726170" y="4147777"/>
            <a:ext cx="267573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endli</a:t>
            </a:r>
            <a:r>
              <a:rPr lang="en-GB" sz="5400" dirty="0" err="1">
                <a:solidFill>
                  <a:srgbClr val="FFC000"/>
                </a:solidFill>
                <a:latin typeface="Century Gothic" panose="020B0502020202020204" pitchFamily="34" charset="0"/>
              </a:rPr>
              <a:t>ch</a:t>
            </a:r>
            <a:endParaRPr lang="en-GB" sz="54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09928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5" name="Lich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6" name="Kir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subTnLst>
                                    <p:audio>
                                      <p:cMediaNode>
                                        <p:cTn display="0" masterRel="sameClick">
                                          <p:stCondLst>
                                            <p:cond evt="begin" delay="0">
                                              <p:tn val="28"/>
                                            </p:cond>
                                          </p:stCondLst>
                                          <p:endCondLst>
                                            <p:cond evt="onStopAudio" delay="0">
                                              <p:tgtEl>
                                                <p:sldTgt/>
                                              </p:tgtEl>
                                            </p:cond>
                                          </p:endCondLst>
                                        </p:cTn>
                                        <p:tgtEl>
                                          <p:sndTgt r:embed="rId7" name="endlich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8" name="manchma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ni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3D1A-973D-0144-ABCA-6779DF7297C7}"/>
              </a:ext>
            </a:extLst>
          </p:cNvPr>
          <p:cNvSpPr>
            <a:spLocks noGrp="1"/>
          </p:cNvSpPr>
          <p:nvPr>
            <p:ph type="title"/>
          </p:nvPr>
        </p:nvSpPr>
        <p:spPr>
          <a:xfrm>
            <a:off x="4742204" y="169663"/>
            <a:ext cx="2712403" cy="1626357"/>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221694" y="1879245"/>
            <a:ext cx="3802879" cy="283897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ch</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67118" y="3637846"/>
            <a:ext cx="184698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oy pointing to himself, next to two other people "/>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4862" y="1855840"/>
            <a:ext cx="2578620" cy="1770210"/>
          </a:xfrm>
          <a:prstGeom prst="rect">
            <a:avLst/>
          </a:prstGeom>
        </p:spPr>
      </p:pic>
      <p:sp>
        <p:nvSpPr>
          <p:cNvPr id="15" name="Rectangle 14"/>
          <p:cNvSpPr/>
          <p:nvPr/>
        </p:nvSpPr>
        <p:spPr>
          <a:xfrm>
            <a:off x="9003014" y="692281"/>
            <a:ext cx="225895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Kir</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p:cNvSpPr/>
          <p:nvPr/>
        </p:nvSpPr>
        <p:spPr>
          <a:xfrm>
            <a:off x="1232548" y="692281"/>
            <a:ext cx="174599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a:t>
            </a:r>
            <a:r>
              <a:rPr kumimoji="0" lang="en-GB" sz="54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16"/>
          <p:cNvSpPr/>
          <p:nvPr/>
        </p:nvSpPr>
        <p:spPr>
          <a:xfrm>
            <a:off x="4167427" y="4884674"/>
            <a:ext cx="385714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mal</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Rectangle 17"/>
          <p:cNvSpPr/>
          <p:nvPr/>
        </p:nvSpPr>
        <p:spPr>
          <a:xfrm>
            <a:off x="726170" y="4147777"/>
            <a:ext cx="267573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endli</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4213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pic>
        <p:nvPicPr>
          <p:cNvPr id="5" name="Picture 4" descr="open boo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4691" y="1060227"/>
            <a:ext cx="3302617" cy="3082443"/>
          </a:xfrm>
          <a:prstGeom prst="rect">
            <a:avLst/>
          </a:prstGeom>
        </p:spPr>
      </p:pic>
      <p:sp>
        <p:nvSpPr>
          <p:cNvPr id="3" name="Rectangle 2"/>
          <p:cNvSpPr/>
          <p:nvPr/>
        </p:nvSpPr>
        <p:spPr>
          <a:xfrm>
            <a:off x="4127352" y="4403534"/>
            <a:ext cx="393729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6683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Bu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German_template (1)</Template>
  <TotalTime>1920</TotalTime>
  <Words>7824</Words>
  <Application>Microsoft Macintosh PowerPoint</Application>
  <PresentationFormat>Widescreen</PresentationFormat>
  <Paragraphs>955</Paragraphs>
  <Slides>56</Slides>
  <Notes>56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56</vt:i4>
      </vt:variant>
    </vt:vector>
  </HeadingPairs>
  <TitlesOfParts>
    <vt:vector size="62" baseType="lpstr">
      <vt:lpstr>arial</vt:lpstr>
      <vt:lpstr>arial</vt:lpstr>
      <vt:lpstr>Calibri</vt:lpstr>
      <vt:lpstr>Century Gothic</vt:lpstr>
      <vt:lpstr>1_Office Theme</vt:lpstr>
      <vt:lpstr>2_Office Theme</vt:lpstr>
      <vt:lpstr>Asking and answering questions about activities at home</vt:lpstr>
      <vt:lpstr>Phonetik </vt:lpstr>
      <vt:lpstr>ch </vt:lpstr>
      <vt:lpstr>ch </vt:lpstr>
      <vt:lpstr>ch </vt:lpstr>
      <vt:lpstr>ch</vt:lpstr>
      <vt:lpstr>ch</vt:lpstr>
      <vt:lpstr>ch</vt:lpstr>
      <vt:lpstr>ch</vt:lpstr>
      <vt:lpstr>ch</vt:lpstr>
      <vt:lpstr>ch</vt:lpstr>
      <vt:lpstr>ch</vt:lpstr>
      <vt:lpstr>ch</vt:lpstr>
      <vt:lpstr>ch</vt:lpstr>
      <vt:lpstr>tanzen</vt:lpstr>
      <vt:lpstr>tanzen</vt:lpstr>
      <vt:lpstr>tanzt</vt:lpstr>
      <vt:lpstr>tanzen</vt:lpstr>
      <vt:lpstr>tanzt</vt:lpstr>
      <vt:lpstr>tanzen</vt:lpstr>
      <vt:lpstr>hören</vt:lpstr>
      <vt:lpstr>hören</vt:lpstr>
      <vt:lpstr>hört</vt:lpstr>
      <vt:lpstr>hören</vt:lpstr>
      <vt:lpstr>hört</vt:lpstr>
      <vt:lpstr>hören</vt:lpstr>
      <vt:lpstr>gehen</vt:lpstr>
      <vt:lpstr>gehen</vt:lpstr>
      <vt:lpstr>geht</vt:lpstr>
      <vt:lpstr>gehen</vt:lpstr>
      <vt:lpstr>geht</vt:lpstr>
      <vt:lpstr>gehen</vt:lpstr>
      <vt:lpstr>Wie oft? </vt:lpstr>
      <vt:lpstr>Wie oft? </vt:lpstr>
      <vt:lpstr>Ich oder du? </vt:lpstr>
      <vt:lpstr>Ich oder du? </vt:lpstr>
      <vt:lpstr>Ich oder du? </vt:lpstr>
      <vt:lpstr>Ich oder du? </vt:lpstr>
      <vt:lpstr>Vokabeln </vt:lpstr>
      <vt:lpstr>Vokabeln </vt:lpstr>
      <vt:lpstr>Du bist dran! </vt:lpstr>
      <vt:lpstr>Du bist dran! </vt:lpstr>
      <vt:lpstr>Vokabeln </vt:lpstr>
      <vt:lpstr>Asking and answering questions about activities at home</vt:lpstr>
      <vt:lpstr>Vokabeln </vt:lpstr>
      <vt:lpstr>Frage oder Satz? </vt:lpstr>
      <vt:lpstr>Frage oder Satz? </vt:lpstr>
      <vt:lpstr>Frage oder Satz? </vt:lpstr>
      <vt:lpstr>Open (wh-) questions </vt:lpstr>
      <vt:lpstr>Open (wh-) questions </vt:lpstr>
      <vt:lpstr>Wie oft machst du das? </vt:lpstr>
      <vt:lpstr>Wie oft machst du das?</vt:lpstr>
      <vt:lpstr>Fragen </vt:lpstr>
      <vt:lpstr>Fragen </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389</cp:revision>
  <dcterms:created xsi:type="dcterms:W3CDTF">2020-06-03T16:44:05Z</dcterms:created>
  <dcterms:modified xsi:type="dcterms:W3CDTF">2021-12-15T13:18:23Z</dcterms:modified>
</cp:coreProperties>
</file>