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6" r:id="rId2"/>
    <p:sldMasterId id="2147483698" r:id="rId3"/>
    <p:sldMasterId id="2147483710" r:id="rId4"/>
  </p:sldMasterIdLst>
  <p:notesMasterIdLst>
    <p:notesMasterId r:id="rId29"/>
  </p:notesMasterIdLst>
  <p:sldIdLst>
    <p:sldId id="268" r:id="rId5"/>
    <p:sldId id="563" r:id="rId6"/>
    <p:sldId id="536" r:id="rId7"/>
    <p:sldId id="571" r:id="rId8"/>
    <p:sldId id="507" r:id="rId9"/>
    <p:sldId id="569" r:id="rId10"/>
    <p:sldId id="548" r:id="rId11"/>
    <p:sldId id="572" r:id="rId12"/>
    <p:sldId id="539" r:id="rId13"/>
    <p:sldId id="573" r:id="rId14"/>
    <p:sldId id="537" r:id="rId15"/>
    <p:sldId id="604" r:id="rId16"/>
    <p:sldId id="508" r:id="rId17"/>
    <p:sldId id="509" r:id="rId18"/>
    <p:sldId id="564" r:id="rId19"/>
    <p:sldId id="580" r:id="rId20"/>
    <p:sldId id="581" r:id="rId21"/>
    <p:sldId id="582" r:id="rId22"/>
    <p:sldId id="565" r:id="rId23"/>
    <p:sldId id="576" r:id="rId24"/>
    <p:sldId id="574" r:id="rId25"/>
    <p:sldId id="575" r:id="rId26"/>
    <p:sldId id="554" r:id="rId27"/>
    <p:sldId id="60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9982" autoAdjust="0"/>
  </p:normalViewPr>
  <p:slideViewPr>
    <p:cSldViewPr snapToGrid="0">
      <p:cViewPr varScale="1">
        <p:scale>
          <a:sx n="51" d="100"/>
          <a:sy n="51" d="100"/>
        </p:scale>
        <p:origin x="1500"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21/04/2020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Learning outcomes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Using question words with subject-verb inversion to form information questions (contrasting with yes/no questions)</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37863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could use this slide to model the instructions for the speaking</a:t>
            </a:r>
            <a:r>
              <a:rPr lang="en-US" baseline="0" dirty="0"/>
              <a:t> task – this time, the differentiated version of also putting the answer into French.</a:t>
            </a:r>
          </a:p>
          <a:p>
            <a:r>
              <a:rPr lang="en-US" baseline="0" dirty="0"/>
              <a:t>Explain to students that they are going to be constructing questions either:</a:t>
            </a:r>
          </a:p>
          <a:p>
            <a:r>
              <a:rPr lang="en-US" baseline="0" dirty="0"/>
              <a:t>that require a yes/no answer i.e. subject-verb inversion</a:t>
            </a:r>
          </a:p>
          <a:p>
            <a:r>
              <a:rPr lang="en-US" baseline="0" dirty="0"/>
              <a:t>or:</a:t>
            </a:r>
          </a:p>
          <a:p>
            <a:r>
              <a:rPr lang="en-US" baseline="0" dirty="0"/>
              <a:t>that require a question </a:t>
            </a:r>
            <a:r>
              <a:rPr lang="en-US" baseline="0" dirty="0" err="1"/>
              <a:t>word+subject</a:t>
            </a:r>
            <a:r>
              <a:rPr lang="en-US" baseline="0" dirty="0"/>
              <a:t> verb inversion.</a:t>
            </a:r>
            <a:r>
              <a:rPr lang="en-US" dirty="0"/>
              <a:t> </a:t>
            </a:r>
          </a:p>
          <a:p>
            <a:endParaRPr lang="en-US" dirty="0"/>
          </a:p>
          <a:p>
            <a:r>
              <a:rPr lang="en-US" dirty="0"/>
              <a:t>It</a:t>
            </a:r>
            <a:r>
              <a:rPr lang="en-US" baseline="0" dirty="0"/>
              <a:t> Is the answer that indicates which question type is required. </a:t>
            </a:r>
            <a:r>
              <a:rPr lang="en-GB" baseline="0" dirty="0"/>
              <a:t> Teachers should make it clear to students that the bold ‘</a:t>
            </a:r>
            <a:r>
              <a:rPr lang="en-GB" b="1" baseline="0" dirty="0"/>
              <a:t>Yes</a:t>
            </a:r>
            <a:r>
              <a:rPr lang="en-GB" baseline="0" dirty="0"/>
              <a:t>’ indicates that a yes/no question type is required (</a:t>
            </a:r>
            <a:r>
              <a:rPr lang="en-GB" baseline="0" dirty="0" err="1"/>
              <a:t>i.e</a:t>
            </a:r>
            <a:r>
              <a:rPr lang="en-GB" baseline="0" dirty="0"/>
              <a:t> s-v inversions).  Where there is not the word ‘yes’ – a question word will be needed.</a:t>
            </a:r>
          </a:p>
          <a:p>
            <a:endParaRPr lang="en-GB" baseline="0" dirty="0"/>
          </a:p>
          <a:p>
            <a:r>
              <a:rPr lang="en-US" b="1" dirty="0"/>
              <a:t>NB Click on the blue text box to reveal the questions in French.</a:t>
            </a:r>
          </a:p>
          <a:p>
            <a:r>
              <a:rPr lang="en-US" dirty="0"/>
              <a:t>On a mouse click</a:t>
            </a:r>
            <a:r>
              <a:rPr lang="en-US" baseline="0" dirty="0"/>
              <a:t> the English answer comes up to recap, followed by the answer in French – first for Marion and then for Pierre.  This models the extension step of translating the answer into French (version 2 of the speaking – see next slide).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602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Differentiated version</a:t>
            </a:r>
            <a:r>
              <a:rPr lang="en-GB" baseline="0" dirty="0"/>
              <a:t> of the speaking activity with the answers in English.  See previous slide for instructions (and options 1-2).</a:t>
            </a:r>
          </a:p>
          <a:p>
            <a:endParaRPr lang="en-GB" b="1" baseline="0" dirty="0"/>
          </a:p>
          <a:p>
            <a:r>
              <a:rPr lang="en-GB" b="1" baseline="0" dirty="0"/>
              <a:t>The differentiated version allows two extension opportunities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2b) in pairs – the teacher picks a name -  if it is a boy partner A says the question, or a girl partner B says the question. (Or partners could simply just take it in turns).  The teacher gives the students time to form their questions and then reveals the answer before picking the next name.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Extension – the listening partner tries to give the response in French.  Teachers could ask for hands up after thinking time, for volunteers to give their answer.</a:t>
            </a:r>
          </a:p>
          <a:p>
            <a:r>
              <a:rPr lang="en-GB" baseline="0" dirty="0"/>
              <a:t>3) as a whole class activity – the teacher has eight cards/pieces of paper in a hat/bag labelled ‘subject-verb inversion’ plus eight labelled ‘question </a:t>
            </a:r>
            <a:r>
              <a:rPr lang="en-GB" baseline="0" dirty="0" err="1"/>
              <a:t>word+subject-verb</a:t>
            </a:r>
            <a:r>
              <a:rPr lang="en-GB" baseline="0" dirty="0"/>
              <a:t> inversion’.  The teacher goes around the class asking one student at a time to pick out a card.  The student who picks the card chooses one of the questions to say in French (of the correct type).  The teacher clicks on the box to reveal the answer.  The student could nominate a classmate to give the corresponding answer in French (or the teacher could ask for volunteers).  In a class of 32 each student would receive a go.  This style would potentially get more difficult as the game goes along because the students may leave the trickier sentences until the end.  If the class was split into two teams, for every correct answer a point could be awarded.</a:t>
            </a:r>
          </a:p>
          <a:p>
            <a:r>
              <a:rPr lang="en-GB" baseline="0" dirty="0"/>
              <a:t>4) the teacher leads the first question initially (to model) saying the question in French, then moves to asking for volunteers to give the question in French (as the students grow more confident).  The question is said in French and the listening students have to write the correct name of the person with the corresponding answer.  The teacher would then click on the person to reveal the correct answer.  Students receive a point if they give the correct name.  The teacher could also ask students to say the answer in French.  This would maximise the number of students involved in the speaking activity.  </a:t>
            </a:r>
          </a:p>
          <a:p>
            <a:endParaRPr lang="en-GB" baseline="0" dirty="0"/>
          </a:p>
          <a:p>
            <a:r>
              <a:rPr lang="en-GB" sz="1200" b="1" kern="1200" dirty="0">
                <a:solidFill>
                  <a:schemeClr val="tx1"/>
                </a:solidFill>
                <a:effectLst/>
                <a:latin typeface="+mn-lt"/>
                <a:ea typeface="+mn-ea"/>
                <a:cs typeface="+mn-cs"/>
              </a:rPr>
              <a:t>SELF-STUDY VARIANT</a:t>
            </a:r>
            <a:r>
              <a:rPr lang="en-GB" sz="1200" kern="1200" dirty="0">
                <a:solidFill>
                  <a:schemeClr val="tx1"/>
                </a:solidFill>
                <a:effectLst/>
                <a:latin typeface="+mn-lt"/>
                <a:ea typeface="+mn-ea"/>
                <a:cs typeface="+mn-cs"/>
              </a:rPr>
              <a:t>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baseline="0" dirty="0"/>
              <a:t>For independent study, students can simply say the question for each name and click to check.</a:t>
            </a:r>
          </a:p>
          <a:p>
            <a:endParaRPr lang="en-GB" baseline="0" dirty="0"/>
          </a:p>
          <a:p>
            <a:endParaRPr lang="en-GB" baseline="0" dirty="0"/>
          </a:p>
          <a:p>
            <a:r>
              <a:rPr lang="en-GB" u="sng" baseline="0" dirty="0"/>
              <a:t>Questions</a:t>
            </a:r>
            <a:r>
              <a:rPr lang="en-GB" baseline="0" dirty="0"/>
              <a:t> – these will appear on clicking the box.</a:t>
            </a:r>
          </a:p>
          <a:p>
            <a:r>
              <a:rPr lang="en-GB" baseline="0" dirty="0"/>
              <a:t>Marc – </a:t>
            </a:r>
            <a:r>
              <a:rPr lang="en-GB" baseline="0" dirty="0" err="1"/>
              <a:t>Combien</a:t>
            </a:r>
            <a:r>
              <a:rPr lang="en-GB" baseline="0" dirty="0"/>
              <a:t> de </a:t>
            </a:r>
            <a:r>
              <a:rPr lang="en-GB" baseline="0" dirty="0" err="1"/>
              <a:t>réponses</a:t>
            </a:r>
            <a:r>
              <a:rPr lang="en-GB" baseline="0" dirty="0"/>
              <a:t> </a:t>
            </a:r>
            <a:r>
              <a:rPr lang="en-GB" baseline="0" dirty="0" err="1"/>
              <a:t>comprends-tu</a:t>
            </a:r>
            <a:r>
              <a:rPr lang="en-GB" baseline="0" dirty="0"/>
              <a:t>?</a:t>
            </a:r>
          </a:p>
          <a:p>
            <a:r>
              <a:rPr lang="en-GB" baseline="0" dirty="0"/>
              <a:t>Hélène – </a:t>
            </a:r>
            <a:r>
              <a:rPr lang="en-GB" baseline="0" dirty="0" err="1"/>
              <a:t>Quel</a:t>
            </a:r>
            <a:r>
              <a:rPr lang="en-GB" baseline="0" dirty="0"/>
              <a:t> jour </a:t>
            </a:r>
            <a:r>
              <a:rPr lang="en-GB" baseline="0" dirty="0" err="1"/>
              <a:t>sors-tu</a:t>
            </a:r>
            <a:r>
              <a:rPr lang="en-GB" baseline="0" dirty="0"/>
              <a:t>?</a:t>
            </a:r>
          </a:p>
          <a:p>
            <a:r>
              <a:rPr lang="en-GB" baseline="0" dirty="0"/>
              <a:t>Clara – </a:t>
            </a:r>
            <a:r>
              <a:rPr lang="en-GB" baseline="0" dirty="0" err="1"/>
              <a:t>Comprends-tu</a:t>
            </a:r>
            <a:r>
              <a:rPr lang="en-GB" baseline="0" dirty="0"/>
              <a:t> les maths?</a:t>
            </a:r>
          </a:p>
          <a:p>
            <a:r>
              <a:rPr lang="en-GB" baseline="0" dirty="0"/>
              <a:t>Philippe – </a:t>
            </a:r>
            <a:r>
              <a:rPr lang="en-GB" baseline="0" dirty="0" err="1"/>
              <a:t>Combien</a:t>
            </a:r>
            <a:r>
              <a:rPr lang="en-GB" baseline="0" dirty="0"/>
              <a:t> de mots </a:t>
            </a:r>
            <a:r>
              <a:rPr lang="en-GB" baseline="0" dirty="0" err="1"/>
              <a:t>apprends-tu</a:t>
            </a:r>
            <a:r>
              <a:rPr lang="en-GB" baseline="0" dirty="0"/>
              <a:t>?</a:t>
            </a:r>
          </a:p>
          <a:p>
            <a:r>
              <a:rPr lang="en-GB" baseline="0" dirty="0"/>
              <a:t>Maya – </a:t>
            </a:r>
            <a:r>
              <a:rPr lang="en-GB" baseline="0" dirty="0" err="1"/>
              <a:t>Sors-tu</a:t>
            </a:r>
            <a:r>
              <a:rPr lang="en-GB" baseline="0" dirty="0"/>
              <a:t> </a:t>
            </a:r>
            <a:r>
              <a:rPr lang="en-GB" baseline="0" dirty="0" err="1"/>
              <a:t>souvent</a:t>
            </a:r>
            <a:r>
              <a:rPr lang="en-GB" baseline="0" dirty="0"/>
              <a:t>?</a:t>
            </a:r>
          </a:p>
          <a:p>
            <a:r>
              <a:rPr lang="en-GB" baseline="0" dirty="0"/>
              <a:t>Rahul – </a:t>
            </a:r>
            <a:r>
              <a:rPr lang="en-GB" baseline="0" dirty="0" err="1"/>
              <a:t>Quelle</a:t>
            </a:r>
            <a:r>
              <a:rPr lang="en-GB" baseline="0" dirty="0"/>
              <a:t> question </a:t>
            </a:r>
            <a:r>
              <a:rPr lang="en-GB" baseline="0" dirty="0" err="1"/>
              <a:t>fais-tu</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Émile – Que </a:t>
            </a:r>
            <a:r>
              <a:rPr lang="en-GB" baseline="0" dirty="0" err="1"/>
              <a:t>fais-tu</a:t>
            </a:r>
            <a:r>
              <a:rPr lang="en-GB" baseline="0" dirty="0"/>
              <a:t> au </a:t>
            </a:r>
            <a:r>
              <a:rPr lang="en-GB" baseline="0" dirty="0" err="1"/>
              <a:t>collège</a:t>
            </a:r>
            <a:r>
              <a:rPr lang="en-GB" baseline="0" dirty="0"/>
              <a:t>?</a:t>
            </a:r>
          </a:p>
          <a:p>
            <a:r>
              <a:rPr lang="en-GB" baseline="0" dirty="0"/>
              <a:t>Anya – </a:t>
            </a:r>
            <a:r>
              <a:rPr lang="en-GB" baseline="0" dirty="0" err="1"/>
              <a:t>Fais-tu</a:t>
            </a:r>
            <a:r>
              <a:rPr lang="en-GB" baseline="0" dirty="0"/>
              <a:t> les devoirs?</a:t>
            </a:r>
          </a:p>
          <a:p>
            <a:r>
              <a:rPr lang="en-GB" baseline="0" dirty="0"/>
              <a:t>Chloe -  </a:t>
            </a:r>
            <a:r>
              <a:rPr lang="en-GB" baseline="0" dirty="0" err="1"/>
              <a:t>Apprends-tu</a:t>
            </a:r>
            <a:r>
              <a:rPr lang="en-GB" baseline="0" dirty="0"/>
              <a:t> </a:t>
            </a:r>
            <a:r>
              <a:rPr lang="en-GB" baseline="0" dirty="0" err="1"/>
              <a:t>une</a:t>
            </a:r>
            <a:r>
              <a:rPr lang="en-GB" baseline="0" dirty="0"/>
              <a:t> langue?</a:t>
            </a:r>
          </a:p>
          <a:p>
            <a:r>
              <a:rPr lang="en-GB" baseline="0" dirty="0"/>
              <a:t>Luca – </a:t>
            </a:r>
            <a:r>
              <a:rPr lang="en-GB" baseline="0" dirty="0" err="1"/>
              <a:t>Viens-tu</a:t>
            </a:r>
            <a:r>
              <a:rPr lang="en-GB" baseline="0" dirty="0"/>
              <a:t> à </a:t>
            </a:r>
            <a:r>
              <a:rPr lang="en-GB" baseline="0" dirty="0" err="1"/>
              <a:t>Londres</a:t>
            </a:r>
            <a:r>
              <a:rPr lang="en-GB" baseline="0" dirty="0"/>
              <a:t> </a:t>
            </a:r>
            <a:r>
              <a:rPr lang="en-GB" baseline="0" dirty="0" err="1"/>
              <a:t>chaque</a:t>
            </a:r>
            <a:r>
              <a:rPr lang="en-GB" baseline="0" dirty="0"/>
              <a:t> jour?</a:t>
            </a:r>
          </a:p>
          <a:p>
            <a:r>
              <a:rPr lang="en-GB" baseline="0" dirty="0"/>
              <a:t>Oscar – </a:t>
            </a:r>
            <a:r>
              <a:rPr lang="en-GB" baseline="0" dirty="0" err="1"/>
              <a:t>Prends-tu</a:t>
            </a:r>
            <a:r>
              <a:rPr lang="en-GB" baseline="0" dirty="0"/>
              <a:t> le train?</a:t>
            </a:r>
          </a:p>
          <a:p>
            <a:r>
              <a:rPr lang="en-GB" baseline="0" dirty="0"/>
              <a:t>Ella – </a:t>
            </a:r>
            <a:r>
              <a:rPr lang="en-GB" baseline="0" dirty="0" err="1"/>
              <a:t>Comprends-tu</a:t>
            </a:r>
            <a:r>
              <a:rPr lang="en-GB" baseline="0" dirty="0"/>
              <a:t> la phrase?</a:t>
            </a:r>
          </a:p>
          <a:p>
            <a:r>
              <a:rPr lang="en-GB" baseline="0" dirty="0"/>
              <a:t>Amir – Dis-</a:t>
            </a:r>
            <a:r>
              <a:rPr lang="en-GB" baseline="0" dirty="0" err="1"/>
              <a:t>tu</a:t>
            </a:r>
            <a:r>
              <a:rPr lang="en-GB" baseline="0" dirty="0"/>
              <a:t> la </a:t>
            </a:r>
            <a:r>
              <a:rPr lang="en-GB" baseline="0" dirty="0" err="1"/>
              <a:t>vérité</a:t>
            </a:r>
            <a:r>
              <a:rPr lang="en-GB" baseline="0" dirty="0"/>
              <a:t>?</a:t>
            </a:r>
          </a:p>
          <a:p>
            <a:r>
              <a:rPr lang="en-GB" baseline="0" dirty="0"/>
              <a:t>Anna – </a:t>
            </a:r>
            <a:r>
              <a:rPr lang="en-GB" baseline="0" dirty="0" err="1"/>
              <a:t>Quel</a:t>
            </a:r>
            <a:r>
              <a:rPr lang="en-GB" baseline="0" dirty="0"/>
              <a:t> train </a:t>
            </a:r>
            <a:r>
              <a:rPr lang="en-GB" baseline="0" dirty="0" err="1"/>
              <a:t>prends-tu</a:t>
            </a:r>
            <a:r>
              <a:rPr lang="en-GB" baseline="0" dirty="0"/>
              <a:t>?</a:t>
            </a:r>
          </a:p>
          <a:p>
            <a:r>
              <a:rPr lang="en-GB" baseline="0" dirty="0" err="1"/>
              <a:t>Faiza</a:t>
            </a:r>
            <a:r>
              <a:rPr lang="en-GB" baseline="0" dirty="0"/>
              <a:t> – Que dis-</a:t>
            </a:r>
            <a:r>
              <a:rPr lang="en-GB" baseline="0" dirty="0" err="1"/>
              <a:t>tu</a:t>
            </a:r>
            <a:r>
              <a:rPr lang="en-GB" baseline="0" dirty="0"/>
              <a:t>?</a:t>
            </a:r>
          </a:p>
          <a:p>
            <a:r>
              <a:rPr lang="en-GB" baseline="0" dirty="0"/>
              <a:t>Felix – </a:t>
            </a:r>
            <a:r>
              <a:rPr lang="en-GB" baseline="0" dirty="0" err="1"/>
              <a:t>Combien</a:t>
            </a:r>
            <a:r>
              <a:rPr lang="en-GB" baseline="0" dirty="0"/>
              <a:t> de matières </a:t>
            </a:r>
            <a:r>
              <a:rPr lang="en-GB" baseline="0" dirty="0" err="1"/>
              <a:t>fais-tu</a:t>
            </a:r>
            <a:r>
              <a:rPr lang="en-GB" baseline="0" dirty="0"/>
              <a:t>?</a:t>
            </a:r>
          </a:p>
          <a:p>
            <a:endParaRPr lang="en-GB" baseline="0" dirty="0"/>
          </a:p>
          <a:p>
            <a:r>
              <a:rPr lang="en-GB" sz="1200" b="1" kern="1200" dirty="0">
                <a:solidFill>
                  <a:schemeClr val="tx1"/>
                </a:solidFill>
                <a:effectLst/>
                <a:latin typeface="+mn-lt"/>
                <a:ea typeface="+mn-ea"/>
                <a:cs typeface="+mn-cs"/>
              </a:rPr>
              <a:t>Frequency rankings of vocabulary </a:t>
            </a:r>
            <a:r>
              <a:rPr lang="en-GB" sz="1200" b="1" u="sng" kern="1200" dirty="0">
                <a:solidFill>
                  <a:schemeClr val="tx1"/>
                </a:solidFill>
                <a:effectLst/>
                <a:latin typeface="+mn-lt"/>
                <a:ea typeface="+mn-ea"/>
                <a:cs typeface="+mn-cs"/>
              </a:rPr>
              <a:t>revisited</a:t>
            </a:r>
            <a:r>
              <a:rPr lang="en-GB" sz="1200" b="1" kern="1200" dirty="0">
                <a:solidFill>
                  <a:schemeClr val="tx1"/>
                </a:solidFill>
                <a:effectLst/>
                <a:latin typeface="+mn-lt"/>
                <a:ea typeface="+mn-ea"/>
                <a:cs typeface="+mn-cs"/>
              </a:rPr>
              <a:t> this week (1 is the most common word in French): </a:t>
            </a:r>
          </a:p>
          <a:p>
            <a:endParaRPr lang="en-GB"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2.2.5 </a:t>
            </a:r>
            <a:r>
              <a:rPr lang="fr-FR" sz="1200" kern="1200" dirty="0">
                <a:solidFill>
                  <a:schemeClr val="tx1"/>
                </a:solidFill>
                <a:effectLst/>
                <a:latin typeface="+mn-lt"/>
                <a:ea typeface="+mn-ea"/>
                <a:cs typeface="+mn-cs"/>
              </a:rPr>
              <a:t>- arriver [174], changer [283], créer [332], gagner [258], habiter [1186], monde [77], pays [114], politique [128], vêtements [2383], à [2], de [2]</a:t>
            </a:r>
            <a:endParaRPr lang="en-GB"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2.1.4 </a:t>
            </a:r>
            <a:r>
              <a:rPr lang="fr-FR" sz="1200" kern="1200" dirty="0">
                <a:solidFill>
                  <a:schemeClr val="tx1"/>
                </a:solidFill>
                <a:effectLst/>
                <a:latin typeface="+mn-lt"/>
                <a:ea typeface="+mn-ea"/>
                <a:cs typeface="+mn-cs"/>
              </a:rPr>
              <a:t>- faisons [25], faites [25], font [25], quoi [297], </a:t>
            </a:r>
            <a:r>
              <a:rPr lang="fr-FR" sz="1200" b="0" kern="1200" dirty="0">
                <a:solidFill>
                  <a:schemeClr val="tx1"/>
                </a:solidFill>
                <a:effectLst/>
                <a:latin typeface="+mn-lt"/>
                <a:ea typeface="+mn-ea"/>
                <a:cs typeface="+mn-cs"/>
              </a:rPr>
              <a:t>attention</a:t>
            </a:r>
            <a:r>
              <a:rPr lang="fr-FR" sz="1200" kern="1200" dirty="0">
                <a:solidFill>
                  <a:schemeClr val="tx1"/>
                </a:solidFill>
                <a:effectLst/>
                <a:latin typeface="+mn-lt"/>
                <a:ea typeface="+mn-ea"/>
                <a:cs typeface="+mn-cs"/>
              </a:rPr>
              <a:t> [482], </a:t>
            </a:r>
            <a:r>
              <a:rPr lang="fr-FR" sz="1200" b="0" kern="1200" dirty="0">
                <a:solidFill>
                  <a:schemeClr val="tx1"/>
                </a:solidFill>
                <a:effectLst/>
                <a:latin typeface="+mn-lt"/>
                <a:ea typeface="+mn-ea"/>
                <a:cs typeface="+mn-cs"/>
              </a:rPr>
              <a:t>effort</a:t>
            </a:r>
            <a:r>
              <a:rPr lang="fr-FR" sz="1200" kern="1200" dirty="0">
                <a:solidFill>
                  <a:schemeClr val="tx1"/>
                </a:solidFill>
                <a:effectLst/>
                <a:latin typeface="+mn-lt"/>
                <a:ea typeface="+mn-ea"/>
                <a:cs typeface="+mn-cs"/>
              </a:rPr>
              <a:t> [388], </a:t>
            </a:r>
            <a:r>
              <a:rPr lang="fr-FR" sz="1200" b="1" kern="1200" dirty="0">
                <a:solidFill>
                  <a:schemeClr val="tx1"/>
                </a:solidFill>
                <a:effectLst/>
                <a:latin typeface="+mn-lt"/>
                <a:ea typeface="+mn-ea"/>
                <a:cs typeface="+mn-cs"/>
              </a:rPr>
              <a:t>exercice</a:t>
            </a:r>
            <a:r>
              <a:rPr lang="fr-FR" sz="1200" kern="1200" dirty="0">
                <a:solidFill>
                  <a:schemeClr val="tx1"/>
                </a:solidFill>
                <a:effectLst/>
                <a:latin typeface="+mn-lt"/>
                <a:ea typeface="+mn-ea"/>
                <a:cs typeface="+mn-cs"/>
              </a:rPr>
              <a:t> [1290], fête [1490]</a:t>
            </a:r>
          </a:p>
          <a:p>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592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Placement of the question word in questions with subject-verb inversion (contrast with intonation questions)</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809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This slide revisits the intonation method of question formation and contrasts the placement of the question word in this method compared to the subject-verb inversion method. This will be practised in the next slide.</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0916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requires students to identify the correct placement of the question word in each method of question formation. </a:t>
            </a:r>
            <a:r>
              <a:rPr lang="en-US" dirty="0" err="1"/>
              <a:t>Capitalisation</a:t>
            </a:r>
            <a:r>
              <a:rPr lang="en-US" dirty="0"/>
              <a:t> and punctuation have been removed, so that students cannot identify the beginning and end of the sentences – the only clue to the missing word placement is the order of the subject pronoun and verb.</a:t>
            </a:r>
            <a:r>
              <a:rPr lang="en-US" baseline="0" dirty="0"/>
              <a:t>  </a:t>
            </a:r>
            <a:r>
              <a:rPr lang="en-US" dirty="0"/>
              <a:t>Some “distractor” gaps have been added for an additional challenge.</a:t>
            </a:r>
          </a:p>
          <a:p>
            <a:endParaRPr lang="en-US" dirty="0"/>
          </a:p>
          <a:p>
            <a:r>
              <a:rPr lang="en-US" dirty="0"/>
              <a:t>Students read the questions and select a or b where the question word should be. The teacher can elicit which question word is missing by asking “</a:t>
            </a:r>
            <a:r>
              <a:rPr lang="en-US" i="1" dirty="0" err="1"/>
              <a:t>C’est</a:t>
            </a:r>
            <a:r>
              <a:rPr lang="en-US" i="1" dirty="0"/>
              <a:t> quoi la question?” </a:t>
            </a:r>
            <a:r>
              <a:rPr lang="en-US" dirty="0"/>
              <a:t>(several answers may be possible as well as those given here), and check students’ understanding of the whole question in English by asking </a:t>
            </a:r>
            <a:r>
              <a:rPr lang="en-US" i="1" dirty="0"/>
              <a:t>“et </a:t>
            </a:r>
            <a:r>
              <a:rPr lang="en-US" i="1" dirty="0" err="1"/>
              <a:t>en</a:t>
            </a:r>
            <a:r>
              <a:rPr lang="en-US" i="1" dirty="0"/>
              <a:t> </a:t>
            </a:r>
            <a:r>
              <a:rPr lang="en-US" i="1" dirty="0" err="1"/>
              <a:t>anglais</a:t>
            </a:r>
            <a:r>
              <a:rPr lang="en-US" i="1" dirty="0"/>
              <a:t>?”</a:t>
            </a:r>
            <a:r>
              <a:rPr lang="en-US" i="0" dirty="0"/>
              <a:t>.</a:t>
            </a:r>
          </a:p>
          <a:p>
            <a:endParaRPr lang="en-US" i="0" dirty="0"/>
          </a:p>
          <a:p>
            <a:r>
              <a:rPr lang="en-US" i="0" dirty="0"/>
              <a:t>All vocabulary has been taught previously.</a:t>
            </a:r>
          </a:p>
          <a:p>
            <a:endParaRPr lang="en-US" i="0" dirty="0"/>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Frequency rankings of vocabulary </a:t>
            </a:r>
            <a:r>
              <a:rPr lang="en-GB" sz="1200" b="1" u="sng" dirty="0">
                <a:effectLst/>
                <a:latin typeface="Calibri" panose="020F0502020204030204" pitchFamily="34" charset="0"/>
                <a:ea typeface="Calibri" panose="020F0502020204030204" pitchFamily="34" charset="0"/>
                <a:cs typeface="Times New Roman" panose="02020603050405020304" pitchFamily="18" charset="0"/>
              </a:rPr>
              <a:t>introduced</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this week (1 is the most common word in French):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langue [712], </a:t>
            </a:r>
            <a:r>
              <a:rPr lang="fr-FR" sz="1200" kern="1200" dirty="0">
                <a:solidFill>
                  <a:schemeClr val="tx1"/>
                </a:solidFill>
                <a:effectLst/>
                <a:latin typeface="+mn-lt"/>
                <a:ea typeface="+mn-ea"/>
                <a:cs typeface="+mn-cs"/>
              </a:rPr>
              <a:t>maths [3438], </a:t>
            </a:r>
            <a:r>
              <a:rPr lang="fr-FR" sz="1200" b="0" i="0" kern="1200" dirty="0">
                <a:solidFill>
                  <a:schemeClr val="tx1"/>
                </a:solidFill>
                <a:effectLst/>
                <a:latin typeface="+mn-lt"/>
                <a:ea typeface="+mn-ea"/>
                <a:cs typeface="+mn-cs"/>
              </a:rPr>
              <a:t>matière [562], </a:t>
            </a:r>
            <a:r>
              <a:rPr lang="fr-FR" sz="1200" kern="1200" dirty="0">
                <a:solidFill>
                  <a:schemeClr val="tx1"/>
                </a:solidFill>
                <a:effectLst/>
                <a:latin typeface="+mn-lt"/>
                <a:ea typeface="+mn-ea"/>
                <a:cs typeface="+mn-cs"/>
              </a:rPr>
              <a:t>musique [1139]</a:t>
            </a:r>
            <a:r>
              <a:rPr lang="en-GB" sz="1200" b="0" i="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science [1114]</a:t>
            </a:r>
            <a:r>
              <a:rPr lang="en-GB" sz="1200" kern="1200" dirty="0">
                <a:solidFill>
                  <a:schemeClr val="tx1"/>
                </a:solidFill>
                <a:effectLst/>
                <a:latin typeface="+mn-lt"/>
                <a:ea typeface="+mn-ea"/>
                <a:cs typeface="+mn-cs"/>
              </a:rPr>
              <a:t>,</a:t>
            </a:r>
            <a:r>
              <a:rPr lang="fr-FR" sz="1200" kern="120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quel [146], combien [800], que [9] </a:t>
            </a: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Frequency rankings of vocabulary </a:t>
            </a:r>
            <a:r>
              <a:rPr lang="en-GB" sz="1200" b="1" u="sng" dirty="0">
                <a:effectLst/>
                <a:latin typeface="Calibri" panose="020F0502020204030204" pitchFamily="34" charset="0"/>
                <a:ea typeface="Calibri" panose="020F0502020204030204" pitchFamily="34" charset="0"/>
                <a:cs typeface="Times New Roman" panose="02020603050405020304" pitchFamily="18" charset="0"/>
              </a:rPr>
              <a:t>revisited</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this week (1 is the most common word in French):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b="1" dirty="0">
                <a:effectLst/>
                <a:latin typeface="Calibri" panose="020F0502020204030204" pitchFamily="34" charset="0"/>
                <a:ea typeface="Calibri" panose="020F0502020204030204" pitchFamily="34" charset="0"/>
                <a:cs typeface="Times New Roman" panose="02020603050405020304" pitchFamily="18" charset="0"/>
              </a:rPr>
              <a:t>2.2.5 </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b="0" dirty="0">
                <a:effectLst/>
                <a:latin typeface="Calibri" panose="020F0502020204030204" pitchFamily="34" charset="0"/>
                <a:ea typeface="Calibri" panose="020F0502020204030204" pitchFamily="34" charset="0"/>
                <a:cs typeface="Times New Roman" panose="02020603050405020304" pitchFamily="18" charset="0"/>
              </a:rPr>
              <a:t>arriver [174], changer [283], créer [332], </a:t>
            </a:r>
            <a:r>
              <a:rPr lang="fr-FR" sz="1200" b="1" dirty="0">
                <a:effectLst/>
                <a:latin typeface="Calibri" panose="020F0502020204030204" pitchFamily="34" charset="0"/>
                <a:ea typeface="Calibri" panose="020F0502020204030204" pitchFamily="34" charset="0"/>
                <a:cs typeface="Times New Roman" panose="02020603050405020304" pitchFamily="18" charset="0"/>
              </a:rPr>
              <a:t>gagner</a:t>
            </a:r>
            <a:r>
              <a:rPr lang="fr-FR" sz="1200" b="0" dirty="0">
                <a:effectLst/>
                <a:latin typeface="Calibri" panose="020F0502020204030204" pitchFamily="34" charset="0"/>
                <a:ea typeface="Calibri" panose="020F0502020204030204" pitchFamily="34" charset="0"/>
                <a:cs typeface="Times New Roman" panose="02020603050405020304" pitchFamily="18" charset="0"/>
              </a:rPr>
              <a:t> [258], habiter [1186], </a:t>
            </a:r>
            <a:r>
              <a:rPr lang="fr-FR" sz="1200" b="1" dirty="0">
                <a:effectLst/>
                <a:latin typeface="Calibri" panose="020F0502020204030204" pitchFamily="34" charset="0"/>
                <a:ea typeface="Calibri" panose="020F0502020204030204" pitchFamily="34" charset="0"/>
                <a:cs typeface="Times New Roman" panose="02020603050405020304" pitchFamily="18" charset="0"/>
              </a:rPr>
              <a:t>monde</a:t>
            </a:r>
            <a:r>
              <a:rPr lang="fr-FR" sz="1200" b="0" dirty="0">
                <a:effectLst/>
                <a:latin typeface="Calibri" panose="020F0502020204030204" pitchFamily="34" charset="0"/>
                <a:ea typeface="Calibri" panose="020F0502020204030204" pitchFamily="34" charset="0"/>
                <a:cs typeface="Times New Roman" panose="02020603050405020304" pitchFamily="18" charset="0"/>
              </a:rPr>
              <a:t> [77], </a:t>
            </a:r>
            <a:r>
              <a:rPr lang="fr-FR" sz="1200" b="1" dirty="0">
                <a:effectLst/>
                <a:latin typeface="Calibri" panose="020F0502020204030204" pitchFamily="34" charset="0"/>
                <a:ea typeface="Calibri" panose="020F0502020204030204" pitchFamily="34" charset="0"/>
                <a:cs typeface="Times New Roman" panose="02020603050405020304" pitchFamily="18" charset="0"/>
              </a:rPr>
              <a:t>pays</a:t>
            </a:r>
            <a:r>
              <a:rPr lang="fr-FR" sz="1200" b="0" dirty="0">
                <a:effectLst/>
                <a:latin typeface="Calibri" panose="020F0502020204030204" pitchFamily="34" charset="0"/>
                <a:ea typeface="Calibri" panose="020F0502020204030204" pitchFamily="34" charset="0"/>
                <a:cs typeface="Times New Roman" panose="02020603050405020304" pitchFamily="18" charset="0"/>
              </a:rPr>
              <a:t> [114], </a:t>
            </a:r>
            <a:r>
              <a:rPr lang="fr-FR" sz="1200" b="1" dirty="0">
                <a:effectLst/>
                <a:latin typeface="Calibri" panose="020F0502020204030204" pitchFamily="34" charset="0"/>
                <a:ea typeface="Calibri" panose="020F0502020204030204" pitchFamily="34" charset="0"/>
                <a:cs typeface="Times New Roman" panose="02020603050405020304" pitchFamily="18" charset="0"/>
              </a:rPr>
              <a:t>politique</a:t>
            </a:r>
            <a:r>
              <a:rPr lang="fr-FR" sz="1200" b="0" dirty="0">
                <a:effectLst/>
                <a:latin typeface="Calibri" panose="020F0502020204030204" pitchFamily="34" charset="0"/>
                <a:ea typeface="Calibri" panose="020F0502020204030204" pitchFamily="34" charset="0"/>
                <a:cs typeface="Times New Roman" panose="02020603050405020304" pitchFamily="18" charset="0"/>
              </a:rPr>
              <a:t> [128], </a:t>
            </a:r>
            <a:r>
              <a:rPr lang="fr-FR" sz="1200" b="1" dirty="0">
                <a:effectLst/>
                <a:latin typeface="Calibri" panose="020F0502020204030204" pitchFamily="34" charset="0"/>
                <a:ea typeface="Calibri" panose="020F0502020204030204" pitchFamily="34" charset="0"/>
                <a:cs typeface="Times New Roman" panose="02020603050405020304" pitchFamily="18" charset="0"/>
              </a:rPr>
              <a:t>vêtements</a:t>
            </a:r>
            <a:r>
              <a:rPr lang="fr-FR" sz="1200" b="0" dirty="0">
                <a:effectLst/>
                <a:latin typeface="Calibri" panose="020F0502020204030204" pitchFamily="34" charset="0"/>
                <a:ea typeface="Calibri" panose="020F0502020204030204" pitchFamily="34" charset="0"/>
                <a:cs typeface="Times New Roman" panose="02020603050405020304" pitchFamily="18" charset="0"/>
              </a:rPr>
              <a:t> [2383], à [2], </a:t>
            </a:r>
            <a:r>
              <a:rPr lang="fr-FR" sz="1200" b="1" dirty="0">
                <a:effectLst/>
                <a:latin typeface="Calibri" panose="020F0502020204030204" pitchFamily="34" charset="0"/>
                <a:ea typeface="Calibri" panose="020F0502020204030204" pitchFamily="34" charset="0"/>
                <a:cs typeface="Times New Roman" panose="02020603050405020304" pitchFamily="18" charset="0"/>
              </a:rPr>
              <a:t>de</a:t>
            </a:r>
            <a:r>
              <a:rPr lang="fr-FR" sz="1200" b="0" dirty="0">
                <a:effectLst/>
                <a:latin typeface="Calibri" panose="020F0502020204030204" pitchFamily="34" charset="0"/>
                <a:ea typeface="Calibri" panose="020F0502020204030204" pitchFamily="34" charset="0"/>
                <a:cs typeface="Times New Roman" panose="02020603050405020304" pitchFamily="18" charset="0"/>
              </a:rPr>
              <a:t> [2]</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b="1" dirty="0">
                <a:effectLst/>
                <a:latin typeface="Calibri" panose="020F0502020204030204" pitchFamily="34" charset="0"/>
                <a:ea typeface="Calibri" panose="020F0502020204030204" pitchFamily="34" charset="0"/>
                <a:cs typeface="Times New Roman" panose="02020603050405020304" pitchFamily="18" charset="0"/>
              </a:rPr>
              <a:t>2.1.4 </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b="0" dirty="0">
                <a:effectLst/>
                <a:latin typeface="Calibri" panose="020F0502020204030204" pitchFamily="34" charset="0"/>
                <a:ea typeface="Calibri" panose="020F0502020204030204" pitchFamily="34" charset="0"/>
                <a:cs typeface="Times New Roman" panose="02020603050405020304" pitchFamily="18" charset="0"/>
              </a:rPr>
              <a:t>faisons [25], faites [25], font [25], quoi [297], attention [482], effort [388], exercice [1290], fête [1490]</a:t>
            </a:r>
          </a:p>
          <a:p>
            <a:endParaRPr lang="en-US" sz="1200" b="0" i="0" u="none" strike="noStrike" kern="1200" cap="none" dirty="0">
              <a:solidFill>
                <a:schemeClr val="tx1"/>
              </a:solidFill>
              <a:effectLst/>
              <a:latin typeface="+mn-lt"/>
              <a:ea typeface="Calibri"/>
              <a:cs typeface="Calibri"/>
              <a:sym typeface="Calibri"/>
            </a:endParaRPr>
          </a:p>
          <a:p>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98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by asking students</a:t>
            </a:r>
            <a:r>
              <a:rPr lang="en-US" baseline="0" dirty="0"/>
              <a:t> if they know who these people are.  (Some students may </a:t>
            </a:r>
            <a:r>
              <a:rPr lang="en-US" baseline="0" dirty="0" err="1"/>
              <a:t>recognise</a:t>
            </a:r>
            <a:r>
              <a:rPr lang="en-US" baseline="0" dirty="0"/>
              <a:t> Pierre </a:t>
            </a:r>
            <a:r>
              <a:rPr lang="en-US" baseline="0" dirty="0" err="1"/>
              <a:t>Gasly</a:t>
            </a:r>
            <a:r>
              <a:rPr lang="en-US" baseline="0" dirty="0"/>
              <a:t> at least, but it does not matter if not.) Explain that you are going to do a series of activities to find out more about them, bringing together lots of aspects of their learning so far, including the use of question words.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33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1</a:t>
            </a:r>
          </a:p>
          <a:p>
            <a:r>
              <a:rPr lang="en-GB" b="1" dirty="0"/>
              <a:t>Biographies</a:t>
            </a:r>
            <a:r>
              <a:rPr lang="en-GB" b="1" baseline="0" dirty="0"/>
              <a:t> of </a:t>
            </a:r>
            <a:r>
              <a:rPr lang="en-GB" b="1" baseline="0" dirty="0" err="1"/>
              <a:t>Shy’M</a:t>
            </a:r>
            <a:r>
              <a:rPr lang="en-GB" b="1" baseline="0" dirty="0"/>
              <a:t> and Pierre </a:t>
            </a:r>
            <a:r>
              <a:rPr lang="en-GB" b="1" baseline="0" dirty="0" err="1"/>
              <a:t>Gasly</a:t>
            </a:r>
            <a:endParaRPr lang="en-GB" b="1" dirty="0"/>
          </a:p>
          <a:p>
            <a:r>
              <a:rPr lang="en-GB" b="1" dirty="0"/>
              <a:t>Text familiarisation activity </a:t>
            </a:r>
          </a:p>
          <a:p>
            <a:r>
              <a:rPr lang="en-GB" dirty="0"/>
              <a:t>Split</a:t>
            </a:r>
            <a:r>
              <a:rPr lang="en-GB" baseline="0" dirty="0"/>
              <a:t> the class into two.  Each half works on one of the biographies.</a:t>
            </a:r>
          </a:p>
          <a:p>
            <a:r>
              <a:rPr lang="en-GB" dirty="0"/>
              <a:t>Students</a:t>
            </a:r>
            <a:r>
              <a:rPr lang="en-GB" baseline="0" dirty="0"/>
              <a:t> work in groups to translate the bullet points.  At the end of the activity, students present their facts in English to the other half of the class.  Each group could feedback one or two of their sentences.  The teacher can offer feedback on the translations into English to check accuracy within the translators and correct understanding for the listeners.  Repeat for the second biography.</a:t>
            </a: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574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351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2</a:t>
            </a:r>
          </a:p>
          <a:p>
            <a:r>
              <a:rPr lang="en-GB" baseline="0" dirty="0"/>
              <a:t>Now that the students have a secure understating of the texts, ask students to pick out the verbs.  To challenge students, do this step initially without the support of the grid (next slide).</a:t>
            </a:r>
          </a:p>
          <a:p>
            <a:endParaRPr lang="en-GB" baseline="0" dirty="0"/>
          </a:p>
          <a:p>
            <a:r>
              <a:rPr lang="en-GB" baseline="0" dirty="0"/>
              <a:t>Teachers may wish for students to complete this activity in groups of four, so that collaborative working enables students a greater chance of success.  </a:t>
            </a:r>
          </a:p>
          <a:p>
            <a:endParaRPr lang="en-GB" baseline="0" dirty="0"/>
          </a:p>
          <a:p>
            <a:r>
              <a:rPr lang="en-GB" baseline="0" dirty="0"/>
              <a:t>The second step is for students to change these verbs into 2</a:t>
            </a:r>
            <a:r>
              <a:rPr lang="en-GB" baseline="30000" dirty="0"/>
              <a:t>nd</a:t>
            </a:r>
            <a:r>
              <a:rPr lang="en-GB" baseline="0" dirty="0"/>
              <a:t> person singular.</a:t>
            </a:r>
          </a:p>
          <a:p>
            <a:r>
              <a:rPr lang="en-GB" baseline="0" dirty="0"/>
              <a:t>Actively encourage students to look back through their exercise books to find this information to aid the completion of this activity.  Some verbs will not be as fresh in their minds.</a:t>
            </a:r>
          </a:p>
          <a:p>
            <a:endParaRPr lang="en-GB" baseline="0" dirty="0"/>
          </a:p>
          <a:p>
            <a:r>
              <a:rPr lang="en-GB" baseline="0" dirty="0"/>
              <a:t>Alternatively – teachers could provide the verbs in the second person for students to complete as a matching activity. (slide 37)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277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can use this slide</a:t>
            </a:r>
            <a:r>
              <a:rPr lang="en-US" baseline="0" dirty="0"/>
              <a:t> to ensure students have the correct 2</a:t>
            </a:r>
            <a:r>
              <a:rPr lang="en-US" baseline="30000" dirty="0"/>
              <a:t>nd</a:t>
            </a:r>
            <a:r>
              <a:rPr lang="en-US" baseline="0" dirty="0"/>
              <a:t> person singular forms.  Students can then use this as a visual support when they come to construct their questions in the pair work to follow.</a:t>
            </a:r>
          </a:p>
          <a:p>
            <a:endParaRPr lang="en-US" baseline="0" dirty="0"/>
          </a:p>
          <a:p>
            <a:r>
              <a:rPr lang="en-US" baseline="0" dirty="0"/>
              <a:t>The text box at the bottom allows teachers the opportunity to conduct this part as a match-up, depending on the ability of the group.  Delete as necessary.</a:t>
            </a:r>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558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This slide revisits the subject-verb inversion method of question formation in yes/no questions, and introduces the addition of a question word to make an information question. </a:t>
            </a:r>
            <a:br>
              <a:rPr lang="en-GB" b="0" i="0" dirty="0"/>
            </a:br>
            <a:r>
              <a:rPr lang="en-GB" b="0" i="0" dirty="0"/>
              <a:t>This distinction will be practised in the next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261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Activity 3 – truth or</a:t>
            </a:r>
            <a:r>
              <a:rPr lang="en-US" b="1" baseline="0" dirty="0"/>
              <a:t> lie?</a:t>
            </a:r>
            <a:endParaRPr lang="en-US" b="1" dirty="0"/>
          </a:p>
          <a:p>
            <a:r>
              <a:rPr lang="en-US" dirty="0"/>
              <a:t>Explain</a:t>
            </a:r>
            <a:r>
              <a:rPr lang="en-US" baseline="0" dirty="0"/>
              <a:t> to students you are now going to play a game of truth or lie.  In pairs, Partner A will formulate the questions for </a:t>
            </a:r>
            <a:r>
              <a:rPr lang="en-US" baseline="0" dirty="0" err="1"/>
              <a:t>Shy’M</a:t>
            </a:r>
            <a:r>
              <a:rPr lang="en-US" baseline="0" dirty="0"/>
              <a:t> and Partner B will formulate the questions for Pierre </a:t>
            </a:r>
            <a:r>
              <a:rPr lang="en-US" baseline="0" dirty="0" err="1"/>
              <a:t>Gasly</a:t>
            </a:r>
            <a:r>
              <a:rPr lang="en-US" baseline="0" dirty="0"/>
              <a:t>.</a:t>
            </a:r>
          </a:p>
          <a:p>
            <a:r>
              <a:rPr lang="en-US" baseline="0" dirty="0"/>
              <a:t>Picture prompts on the student worksheet (slide 23-24) indicate the question students should write.</a:t>
            </a:r>
          </a:p>
          <a:p>
            <a:endParaRPr lang="en-US" baseline="0" dirty="0"/>
          </a:p>
          <a:p>
            <a:r>
              <a:rPr lang="en-US" baseline="0" dirty="0"/>
              <a:t>Tell students to formulate questions 1-3 with SV inversion and question word at the beginning.</a:t>
            </a:r>
          </a:p>
          <a:p>
            <a:r>
              <a:rPr lang="en-US" baseline="0" dirty="0"/>
              <a:t>4-6 with rising intonation and question word after the verb.</a:t>
            </a:r>
          </a:p>
          <a:p>
            <a:endParaRPr lang="en-US" dirty="0"/>
          </a:p>
          <a:p>
            <a:r>
              <a:rPr lang="en-US" dirty="0"/>
              <a:t>Partners take it in turns to ask each other</a:t>
            </a:r>
            <a:r>
              <a:rPr lang="en-US" baseline="0" dirty="0"/>
              <a:t> the questions.  The person giving the answer can choose to give either the correct answer or a lie.  The person listening must decide if they have been told the truth or a lie.  After the text familiarization activities they should have enough knowledge of the figures to be able to remember!</a:t>
            </a:r>
          </a:p>
          <a:p>
            <a:r>
              <a:rPr lang="en-US" baseline="0" dirty="0"/>
              <a:t>NB – all the information in the texts is true – if the students wish to give a lie then they need to make it up!</a:t>
            </a:r>
          </a:p>
          <a:p>
            <a:endParaRPr lang="en-US" baseline="0" dirty="0"/>
          </a:p>
          <a:p>
            <a:r>
              <a:rPr lang="en-US" baseline="0" dirty="0"/>
              <a:t>Students can swap partners and celebrities and have multiple goes – making up some different facts each time.</a:t>
            </a:r>
          </a:p>
          <a:p>
            <a:endParaRPr lang="en-US" baseline="0" dirty="0"/>
          </a:p>
          <a:p>
            <a:pPr marL="0" indent="0">
              <a:buFontTx/>
              <a:buNone/>
            </a:pPr>
            <a:r>
              <a:rPr lang="en-US" baseline="0" dirty="0"/>
              <a:t>NB – cognates necessary for this task: sport</a:t>
            </a:r>
          </a:p>
          <a:p>
            <a:pPr marL="0" indent="0">
              <a:buFontTx/>
              <a:buNone/>
            </a:pPr>
            <a:r>
              <a:rPr lang="en-US" baseline="0" dirty="0"/>
              <a:t>Words necessary to be used from the text: </a:t>
            </a:r>
            <a:r>
              <a:rPr lang="en-US" baseline="0" dirty="0" err="1"/>
              <a:t>vues</a:t>
            </a:r>
            <a:r>
              <a:rPr lang="en-US" baseline="0" dirty="0"/>
              <a:t>/</a:t>
            </a:r>
            <a:r>
              <a:rPr lang="en-US" baseline="0" dirty="0" err="1"/>
              <a:t>pilote</a:t>
            </a:r>
            <a:r>
              <a:rPr lang="en-US" baseline="0" dirty="0"/>
              <a:t> automobile/hamburgers/</a:t>
            </a:r>
            <a:r>
              <a:rPr lang="en-US" baseline="0" dirty="0" err="1"/>
              <a:t>média</a:t>
            </a:r>
            <a:r>
              <a:rPr lang="en-US" baseline="0" dirty="0"/>
              <a:t> social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082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Ahead</a:t>
            </a:r>
            <a:r>
              <a:rPr lang="en-US" baseline="0" dirty="0"/>
              <a:t> of the speaking teachers can use this slide (which gives the correct format of the questions in French) so students are working with correct questions.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834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002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3</a:t>
            </a:r>
          </a:p>
          <a:p>
            <a:r>
              <a:rPr lang="en-US" dirty="0"/>
              <a:t>Student worksheets</a:t>
            </a:r>
          </a:p>
          <a:p>
            <a:r>
              <a:rPr lang="en-US" dirty="0"/>
              <a:t>Partner A formulates the questions for </a:t>
            </a:r>
            <a:r>
              <a:rPr lang="en-US" dirty="0" err="1"/>
              <a:t>Shy’M</a:t>
            </a:r>
            <a:endParaRPr lang="en-US" dirty="0"/>
          </a:p>
          <a:p>
            <a:r>
              <a:rPr lang="en-US" dirty="0"/>
              <a:t>Partner B formulates the questions for Pierre </a:t>
            </a:r>
            <a:r>
              <a:rPr lang="en-US" dirty="0" err="1"/>
              <a:t>Gasly</a:t>
            </a:r>
            <a:endParaRPr lang="en-US" dirty="0"/>
          </a:p>
          <a:p>
            <a:endParaRPr lang="en-US" dirty="0"/>
          </a:p>
          <a:p>
            <a:r>
              <a:rPr lang="en-US" baseline="0" dirty="0"/>
              <a:t>Tell students to formulate questions 1-3 with SV inversion and question word at the beginning.</a:t>
            </a:r>
          </a:p>
          <a:p>
            <a:r>
              <a:rPr lang="en-US" baseline="0" dirty="0"/>
              <a:t>4-6 with rising intonation and question word after the verb.</a:t>
            </a:r>
          </a:p>
          <a:p>
            <a:endParaRPr lang="en-US" dirty="0"/>
          </a:p>
          <a:p>
            <a:r>
              <a:rPr lang="en-US" dirty="0"/>
              <a:t>Partners take it in turns to ask each other</a:t>
            </a:r>
            <a:r>
              <a:rPr lang="en-US" baseline="0" dirty="0"/>
              <a:t> the questions.  The person giving the answer can choose to give either the correct answer or a lie.  The person listening must decide if they have been told the truth or a lie.  After the text </a:t>
            </a:r>
            <a:r>
              <a:rPr lang="en-US" baseline="0" dirty="0" err="1"/>
              <a:t>familiarisation</a:t>
            </a:r>
            <a:r>
              <a:rPr lang="en-US" baseline="0" dirty="0"/>
              <a:t> activities they should have enough knowledge of the figures to be able to remember!</a:t>
            </a:r>
          </a:p>
          <a:p>
            <a:r>
              <a:rPr lang="en-US" baseline="0" dirty="0"/>
              <a:t>NB – all the information in the texts is true – if the students wish to give a lie then they need to make it up!</a:t>
            </a:r>
          </a:p>
          <a:p>
            <a:endParaRPr lang="en-US" baseline="0" dirty="0"/>
          </a:p>
          <a:p>
            <a:r>
              <a:rPr lang="en-US" baseline="0" dirty="0"/>
              <a:t>Students can swap partners and celebrities and have multiple goes – making up some different facts each time.</a:t>
            </a:r>
          </a:p>
          <a:p>
            <a:endParaRPr lang="en-US" baseline="0" dirty="0"/>
          </a:p>
          <a:p>
            <a:r>
              <a:rPr lang="en-US" baseline="0" dirty="0"/>
              <a:t>The next slide includes an alternative version adapted for independent study.</a:t>
            </a:r>
          </a:p>
          <a:p>
            <a:pPr marL="0" indent="0">
              <a:buFontTx/>
              <a:buNone/>
            </a:pPr>
            <a:endParaRPr lang="en-US" baseline="0" dirty="0"/>
          </a:p>
          <a:p>
            <a:pPr marL="0" indent="0">
              <a:buFontTx/>
              <a:buNone/>
            </a:pPr>
            <a:r>
              <a:rPr lang="en-US" baseline="0" dirty="0"/>
              <a:t>NB – cognates necessary for this task: sport</a:t>
            </a:r>
          </a:p>
          <a:p>
            <a:pPr marL="0" indent="0">
              <a:buFontTx/>
              <a:buNone/>
            </a:pPr>
            <a:r>
              <a:rPr lang="en-US" baseline="0" dirty="0"/>
              <a:t>Words necessary to be used from the text: </a:t>
            </a:r>
            <a:r>
              <a:rPr lang="en-US" baseline="0" dirty="0" err="1"/>
              <a:t>vues</a:t>
            </a:r>
            <a:r>
              <a:rPr lang="en-US" baseline="0" dirty="0"/>
              <a:t>/</a:t>
            </a:r>
            <a:r>
              <a:rPr lang="en-US" baseline="0" dirty="0" err="1"/>
              <a:t>pilote</a:t>
            </a:r>
            <a:r>
              <a:rPr lang="en-US" baseline="0" dirty="0"/>
              <a:t> automobile/hamburgers/</a:t>
            </a:r>
            <a:r>
              <a:rPr lang="en-US" baseline="0" dirty="0" err="1"/>
              <a:t>réseau</a:t>
            </a:r>
            <a:r>
              <a:rPr lang="en-US" baseline="0" dirty="0"/>
              <a:t> social</a:t>
            </a:r>
          </a:p>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37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3</a:t>
            </a:r>
          </a:p>
          <a:p>
            <a:pPr marL="0" indent="0">
              <a:buFontTx/>
              <a:buNone/>
            </a:pPr>
            <a:r>
              <a:rPr lang="en-US" dirty="0"/>
              <a:t>In this version, students work independently, formulating questions for both celebrities, listening to the responses and deciding if they are true or false. Click the box to reveal the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703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ticks</a:t>
            </a:r>
            <a:r>
              <a:rPr lang="en-US" baseline="0" dirty="0"/>
              <a:t> are animated to appear on individual clicks.</a:t>
            </a:r>
            <a:br>
              <a:rPr lang="en-US" baseline="0" dirty="0"/>
            </a:br>
            <a:r>
              <a:rPr lang="en-US" baseline="0" dirty="0"/>
              <a:t>Then </a:t>
            </a:r>
            <a:r>
              <a:rPr lang="en-US" dirty="0"/>
              <a:t>draw students’ attention to:</a:t>
            </a:r>
            <a:br>
              <a:rPr lang="en-US" dirty="0"/>
            </a:br>
            <a:r>
              <a:rPr lang="en-US" dirty="0"/>
              <a:t>1] the two different forms</a:t>
            </a:r>
            <a:r>
              <a:rPr lang="en-US" baseline="0" dirty="0"/>
              <a:t> of ‘</a:t>
            </a:r>
            <a:r>
              <a:rPr lang="en-US" baseline="0" dirty="0" err="1"/>
              <a:t>quel</a:t>
            </a:r>
            <a:r>
              <a:rPr lang="en-US" baseline="0" dirty="0"/>
              <a:t>’ and take the opportunity to reinforce again why this is the case, to build on this from the earlier vocabulary presentation of the question words.</a:t>
            </a:r>
            <a:br>
              <a:rPr lang="en-US" baseline="0" dirty="0"/>
            </a:br>
            <a:r>
              <a:rPr lang="en-US" baseline="0" dirty="0"/>
              <a:t>To facilitate this, the words ‘</a:t>
            </a:r>
            <a:r>
              <a:rPr lang="en-US" baseline="0" dirty="0" err="1"/>
              <a:t>quel</a:t>
            </a:r>
            <a:r>
              <a:rPr lang="en-US" baseline="0" dirty="0"/>
              <a:t>’ and ‘</a:t>
            </a:r>
            <a:r>
              <a:rPr lang="en-US" baseline="0" dirty="0" err="1"/>
              <a:t>quelle</a:t>
            </a:r>
            <a:r>
              <a:rPr lang="en-US" baseline="0" dirty="0"/>
              <a:t>’ are animated to appear in bold on clicks.</a:t>
            </a:r>
            <a:br>
              <a:rPr lang="en-US" baseline="0" dirty="0"/>
            </a:br>
            <a:r>
              <a:rPr lang="en-US" baseline="0" dirty="0"/>
              <a:t>2] the fact that </a:t>
            </a:r>
            <a:r>
              <a:rPr lang="en-US" baseline="0" dirty="0" err="1"/>
              <a:t>combien</a:t>
            </a:r>
            <a:r>
              <a:rPr lang="en-US" baseline="0" dirty="0"/>
              <a:t> is always followed by ‘de’ when followed by a noun.  The ‘de’ is animated to appear in bold on next click.</a:t>
            </a:r>
            <a:br>
              <a:rPr lang="en-US" baseline="0" dirty="0"/>
            </a:br>
            <a:endParaRPr lang="en-US" baseline="0" dirty="0"/>
          </a:p>
          <a:p>
            <a:r>
              <a:rPr lang="en-US" baseline="0" dirty="0"/>
              <a:t>Note that the verbs used here were the ones used with subject-verb inversions in the previous two weeks of the scheme of work, along with ‘faire’.  They do not require a different form in first and second person singular, which will aid the production activities to come.</a:t>
            </a:r>
          </a:p>
          <a:p>
            <a:endParaRPr lang="en-US" baseline="0" dirty="0"/>
          </a:p>
          <a:p>
            <a:r>
              <a:rPr lang="en-GB" sz="1200" b="1" kern="1200" dirty="0">
                <a:solidFill>
                  <a:schemeClr val="tx1"/>
                </a:solidFill>
                <a:effectLst/>
                <a:latin typeface="+mn-lt"/>
                <a:ea typeface="+mn-ea"/>
                <a:cs typeface="+mn-cs"/>
              </a:rPr>
              <a:t>Frequency rankings of vocabulary </a:t>
            </a:r>
            <a:r>
              <a:rPr lang="en-GB" sz="1200" b="1" u="sng" kern="1200" dirty="0">
                <a:solidFill>
                  <a:schemeClr val="tx1"/>
                </a:solidFill>
                <a:effectLst/>
                <a:latin typeface="+mn-lt"/>
                <a:ea typeface="+mn-ea"/>
                <a:cs typeface="+mn-cs"/>
              </a:rPr>
              <a:t>revisited</a:t>
            </a:r>
            <a:r>
              <a:rPr lang="en-GB" sz="1200" b="1" kern="1200" dirty="0">
                <a:solidFill>
                  <a:schemeClr val="tx1"/>
                </a:solidFill>
                <a:effectLst/>
                <a:latin typeface="+mn-lt"/>
                <a:ea typeface="+mn-ea"/>
                <a:cs typeface="+mn-cs"/>
              </a:rPr>
              <a:t> this week (1 is the most common word in French): </a:t>
            </a:r>
          </a:p>
          <a:p>
            <a:endParaRPr lang="en-GB"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2.2.5 </a:t>
            </a:r>
            <a:r>
              <a:rPr lang="fr-FR" sz="1200" kern="1200" dirty="0">
                <a:solidFill>
                  <a:schemeClr val="tx1"/>
                </a:solidFill>
                <a:effectLst/>
                <a:latin typeface="+mn-lt"/>
                <a:ea typeface="+mn-ea"/>
                <a:cs typeface="+mn-cs"/>
              </a:rPr>
              <a:t>- arriver [174], changer [283], créer [332], gagner [258], habiter [1186], monde [77], pays [114], politique [128], vêtements [2383], à [2], de [2]</a:t>
            </a:r>
            <a:endParaRPr lang="en-GB"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2.1.4 </a:t>
            </a:r>
            <a:r>
              <a:rPr lang="fr-FR" sz="1200" kern="1200" dirty="0">
                <a:solidFill>
                  <a:schemeClr val="tx1"/>
                </a:solidFill>
                <a:effectLst/>
                <a:latin typeface="+mn-lt"/>
                <a:ea typeface="+mn-ea"/>
                <a:cs typeface="+mn-cs"/>
              </a:rPr>
              <a:t>- faisons [25], faites [25], font [25], quoi [297], </a:t>
            </a:r>
            <a:r>
              <a:rPr lang="fr-FR" sz="1200" b="1" kern="1200" dirty="0">
                <a:solidFill>
                  <a:schemeClr val="tx1"/>
                </a:solidFill>
                <a:effectLst/>
                <a:latin typeface="+mn-lt"/>
                <a:ea typeface="+mn-ea"/>
                <a:cs typeface="+mn-cs"/>
              </a:rPr>
              <a:t>attention</a:t>
            </a:r>
            <a:r>
              <a:rPr lang="fr-FR" sz="1200" kern="1200" dirty="0">
                <a:solidFill>
                  <a:schemeClr val="tx1"/>
                </a:solidFill>
                <a:effectLst/>
                <a:latin typeface="+mn-lt"/>
                <a:ea typeface="+mn-ea"/>
                <a:cs typeface="+mn-cs"/>
              </a:rPr>
              <a:t> [482], effort [388], exercice [1290], </a:t>
            </a:r>
            <a:r>
              <a:rPr lang="fr-FR" sz="1200" b="1" i="0" kern="1200" dirty="0">
                <a:solidFill>
                  <a:schemeClr val="tx1"/>
                </a:solidFill>
                <a:effectLst/>
                <a:latin typeface="+mn-lt"/>
                <a:ea typeface="+mn-ea"/>
                <a:cs typeface="+mn-cs"/>
              </a:rPr>
              <a:t>fête</a:t>
            </a:r>
            <a:r>
              <a:rPr lang="fr-FR" sz="1200" kern="1200" dirty="0">
                <a:solidFill>
                  <a:schemeClr val="tx1"/>
                </a:solidFill>
                <a:effectLst/>
                <a:latin typeface="+mn-lt"/>
                <a:ea typeface="+mn-ea"/>
                <a:cs typeface="+mn-cs"/>
              </a:rPr>
              <a:t> [1490]</a:t>
            </a:r>
          </a:p>
          <a:p>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190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Note: </a:t>
            </a:r>
            <a:r>
              <a:rPr lang="en-GB" sz="1200" b="1" i="1" kern="1200" dirty="0">
                <a:solidFill>
                  <a:schemeClr val="tx1"/>
                </a:solidFill>
                <a:effectLst/>
                <a:latin typeface="+mn-lt"/>
                <a:ea typeface="+mn-ea"/>
                <a:cs typeface="+mn-cs"/>
              </a:rPr>
              <a:t>In the absence of an adverb/adverbial phrase of time</a:t>
            </a:r>
            <a:r>
              <a:rPr lang="en-GB" sz="1200" kern="1200" dirty="0">
                <a:solidFill>
                  <a:schemeClr val="tx1"/>
                </a:solidFill>
                <a:effectLst/>
                <a:latin typeface="+mn-lt"/>
                <a:ea typeface="+mn-ea"/>
                <a:cs typeface="+mn-cs"/>
              </a:rPr>
              <a:t>, some of the sentences work in both the simple and continuous present.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Students may therefore translate the sentences differently from the answers given.</a:t>
            </a:r>
            <a:br>
              <a:rPr lang="en-GB" sz="1200" kern="1200" dirty="0">
                <a:solidFill>
                  <a:schemeClr val="tx1"/>
                </a:solidFill>
                <a:effectLst/>
                <a:latin typeface="+mn-lt"/>
                <a:ea typeface="+mn-ea"/>
                <a:cs typeface="+mn-cs"/>
              </a:rPr>
            </a:b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POSSIBLE ANSWERS:</a:t>
            </a:r>
            <a:br>
              <a:rPr lang="en-GB" sz="1200" kern="1200" baseline="0" dirty="0">
                <a:solidFill>
                  <a:schemeClr val="tx1"/>
                </a:solidFill>
                <a:effectLst/>
                <a:latin typeface="+mn-lt"/>
                <a:ea typeface="+mn-ea"/>
                <a:cs typeface="+mn-cs"/>
              </a:rPr>
            </a:br>
            <a:r>
              <a:rPr lang="en-GB" sz="1200" kern="1200" dirty="0">
                <a:solidFill>
                  <a:schemeClr val="tx1"/>
                </a:solidFill>
                <a:effectLst/>
                <a:latin typeface="+mn-lt"/>
                <a:ea typeface="+mn-ea"/>
                <a:cs typeface="+mn-cs"/>
              </a:rPr>
              <a:t>1. Which sentence are you learning? Which sentence do you learn?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What are you doing on Saturday? (present continuous only – present simple would require </a:t>
            </a:r>
            <a:r>
              <a:rPr lang="en-GB" sz="1200" i="1" kern="1200" dirty="0">
                <a:solidFill>
                  <a:schemeClr val="tx1"/>
                </a:solidFill>
                <a:effectLst/>
                <a:latin typeface="+mn-lt"/>
                <a:ea typeface="+mn-ea"/>
                <a:cs typeface="+mn-cs"/>
              </a:rPr>
              <a:t>le </a:t>
            </a:r>
            <a:r>
              <a:rPr lang="en-GB" sz="1200" i="1" kern="1200" dirty="0" err="1">
                <a:solidFill>
                  <a:schemeClr val="tx1"/>
                </a:solidFill>
                <a:effectLst/>
                <a:latin typeface="+mn-lt"/>
                <a:ea typeface="+mn-ea"/>
                <a:cs typeface="+mn-cs"/>
              </a:rPr>
              <a:t>samedi</a:t>
            </a:r>
            <a:r>
              <a:rPr lang="en-GB" sz="1200" i="0" kern="1200" dirty="0">
                <a:solidFill>
                  <a:schemeClr val="tx1"/>
                </a:solidFill>
                <a:effectLst/>
                <a:latin typeface="+mn-lt"/>
                <a:ea typeface="+mn-ea"/>
                <a:cs typeface="+mn-cs"/>
              </a:rPr>
              <a:t> – on Saturday</a:t>
            </a:r>
            <a:r>
              <a:rPr lang="en-GB" sz="1200" b="1" i="0" kern="1200" dirty="0">
                <a:solidFill>
                  <a:schemeClr val="tx1"/>
                </a:solidFill>
                <a:effectLst/>
                <a:latin typeface="+mn-lt"/>
                <a:ea typeface="+mn-ea"/>
                <a:cs typeface="+mn-cs"/>
              </a:rPr>
              <a:t>s</a:t>
            </a:r>
            <a:r>
              <a:rPr lang="en-GB" sz="1200" b="0" i="0" kern="1200" dirty="0">
                <a:solidFill>
                  <a:schemeClr val="tx1"/>
                </a:solidFill>
                <a:effectLst/>
                <a:latin typeface="+mn-lt"/>
                <a:ea typeface="+mn-ea"/>
                <a:cs typeface="+mn-cs"/>
              </a:rPr>
              <a:t> / on </a:t>
            </a:r>
            <a:r>
              <a:rPr lang="en-GB" sz="1200" b="1" i="0" kern="1200" dirty="0">
                <a:solidFill>
                  <a:schemeClr val="tx1"/>
                </a:solidFill>
                <a:effectLst/>
                <a:latin typeface="+mn-lt"/>
                <a:ea typeface="+mn-ea"/>
                <a:cs typeface="+mn-cs"/>
              </a:rPr>
              <a:t>a </a:t>
            </a:r>
            <a:r>
              <a:rPr lang="en-GB" sz="1200" b="0" i="0" kern="1200" dirty="0">
                <a:solidFill>
                  <a:schemeClr val="tx1"/>
                </a:solidFill>
                <a:effectLst/>
                <a:latin typeface="+mn-lt"/>
                <a:ea typeface="+mn-ea"/>
                <a:cs typeface="+mn-cs"/>
              </a:rPr>
              <a:t>Saturday)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How many languages do you understand? How many languages are you understanding?</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Are you coming to the party today? (present continuous only)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Which day do you go normally go out? (present simple only)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Do you say the answer?  Are you saying the answer?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7. Are you paying attention? Do you pay attention?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8.  Do you take the train each day? (present simple only)</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Frequency rankings of vocabulary </a:t>
            </a:r>
            <a:r>
              <a:rPr lang="en-GB" sz="1200" b="1" u="sng" kern="1200" dirty="0">
                <a:solidFill>
                  <a:schemeClr val="tx1"/>
                </a:solidFill>
                <a:effectLst/>
                <a:latin typeface="+mn-lt"/>
                <a:ea typeface="+mn-ea"/>
                <a:cs typeface="+mn-cs"/>
              </a:rPr>
              <a:t>revisited</a:t>
            </a:r>
            <a:r>
              <a:rPr lang="en-GB" sz="1200" b="1" kern="1200" dirty="0">
                <a:solidFill>
                  <a:schemeClr val="tx1"/>
                </a:solidFill>
                <a:effectLst/>
                <a:latin typeface="+mn-lt"/>
                <a:ea typeface="+mn-ea"/>
                <a:cs typeface="+mn-cs"/>
              </a:rPr>
              <a:t> this week (1 is the most common word in French): </a:t>
            </a:r>
          </a:p>
          <a:p>
            <a:endParaRPr lang="en-GB"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2.2.5 </a:t>
            </a:r>
            <a:r>
              <a:rPr lang="fr-FR" sz="1200" kern="1200" dirty="0">
                <a:solidFill>
                  <a:schemeClr val="tx1"/>
                </a:solidFill>
                <a:effectLst/>
                <a:latin typeface="+mn-lt"/>
                <a:ea typeface="+mn-ea"/>
                <a:cs typeface="+mn-cs"/>
              </a:rPr>
              <a:t>- arriver [174], changer [283], créer [332], gagner [258], habiter [1186], monde [77], pays [114], politique [128], vêtements [2383], à [2], de [2]</a:t>
            </a:r>
            <a:endParaRPr lang="en-GB"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2.1.4 </a:t>
            </a:r>
            <a:r>
              <a:rPr lang="fr-FR" sz="1200" kern="1200" dirty="0">
                <a:solidFill>
                  <a:schemeClr val="tx1"/>
                </a:solidFill>
                <a:effectLst/>
                <a:latin typeface="+mn-lt"/>
                <a:ea typeface="+mn-ea"/>
                <a:cs typeface="+mn-cs"/>
              </a:rPr>
              <a:t>- faisons [25], faites [25], font [25], quoi [297], </a:t>
            </a:r>
            <a:r>
              <a:rPr lang="fr-FR" sz="1200" b="1" kern="1200" dirty="0">
                <a:solidFill>
                  <a:schemeClr val="tx1"/>
                </a:solidFill>
                <a:effectLst/>
                <a:latin typeface="+mn-lt"/>
                <a:ea typeface="+mn-ea"/>
                <a:cs typeface="+mn-cs"/>
              </a:rPr>
              <a:t>attention</a:t>
            </a:r>
            <a:r>
              <a:rPr lang="fr-FR" sz="1200" kern="1200" dirty="0">
                <a:solidFill>
                  <a:schemeClr val="tx1"/>
                </a:solidFill>
                <a:effectLst/>
                <a:latin typeface="+mn-lt"/>
                <a:ea typeface="+mn-ea"/>
                <a:cs typeface="+mn-cs"/>
              </a:rPr>
              <a:t> [482], effort [388], exercice [1290], </a:t>
            </a:r>
            <a:r>
              <a:rPr lang="fr-FR" sz="1200" b="1" kern="1200" dirty="0">
                <a:solidFill>
                  <a:schemeClr val="tx1"/>
                </a:solidFill>
                <a:effectLst/>
                <a:latin typeface="+mn-lt"/>
                <a:ea typeface="+mn-ea"/>
                <a:cs typeface="+mn-cs"/>
              </a:rPr>
              <a:t>fête</a:t>
            </a:r>
            <a:r>
              <a:rPr lang="fr-FR" sz="1200" kern="1200" dirty="0">
                <a:solidFill>
                  <a:schemeClr val="tx1"/>
                </a:solidFill>
                <a:effectLst/>
                <a:latin typeface="+mn-lt"/>
                <a:ea typeface="+mn-ea"/>
                <a:cs typeface="+mn-cs"/>
              </a:rPr>
              <a:t> [1490]</a:t>
            </a:r>
          </a:p>
          <a:p>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376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listening activity, like the</a:t>
            </a:r>
            <a:r>
              <a:rPr lang="en-GB" baseline="0" dirty="0"/>
              <a:t> previous reading,</a:t>
            </a:r>
            <a:r>
              <a:rPr lang="en-GB" dirty="0"/>
              <a:t> contrasts the different functions of questions with and without question words, while reinforcing the overall function of subject-verb inversion as a method of question formation</a:t>
            </a:r>
            <a:r>
              <a:rPr lang="en-GB" baseline="0" dirty="0"/>
              <a:t>.</a:t>
            </a:r>
            <a:endParaRPr lang="en-GB" dirty="0"/>
          </a:p>
          <a:p>
            <a:endParaRPr lang="en-GB" dirty="0"/>
          </a:p>
          <a:p>
            <a:r>
              <a:rPr lang="en-GB" dirty="0"/>
              <a:t>Students listen to the audio and select the type of response that would be required. They can answer by writing 1-8 and “</a:t>
            </a:r>
            <a:r>
              <a:rPr lang="en-GB" dirty="0" err="1"/>
              <a:t>oui</a:t>
            </a:r>
            <a:r>
              <a:rPr lang="en-GB" dirty="0"/>
              <a:t>/non” or “information” as needed.</a:t>
            </a:r>
          </a:p>
          <a:p>
            <a:endParaRPr lang="en-GB" dirty="0"/>
          </a:p>
          <a:p>
            <a:r>
              <a:rPr lang="en-GB" dirty="0"/>
              <a:t>The next slide includes a more challenging version of this task, which also requires students to translate the question word into English where applicable – delete slides as required for your class level.</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vocabulary has been taught previously.</a:t>
            </a:r>
          </a:p>
          <a:p>
            <a:endParaRPr lang="en-GB" dirty="0"/>
          </a:p>
          <a:p>
            <a:r>
              <a:rPr lang="en-GB" dirty="0"/>
              <a:t>TRANSCRIPT:</a:t>
            </a:r>
          </a:p>
          <a:p>
            <a:pPr marL="228600" indent="-228600">
              <a:buAutoNum type="arabicParenR"/>
            </a:pPr>
            <a:r>
              <a:rPr lang="en-GB" baseline="0" dirty="0"/>
              <a:t>Quelle science </a:t>
            </a:r>
            <a:r>
              <a:rPr lang="en-GB" baseline="0" dirty="0" err="1"/>
              <a:t>apprends-tu</a:t>
            </a:r>
            <a:r>
              <a:rPr lang="en-GB" baseline="0" dirty="0"/>
              <a:t> ?</a:t>
            </a:r>
          </a:p>
          <a:p>
            <a:pPr marL="228600" indent="-228600">
              <a:buAutoNum type="arabicParenR"/>
            </a:pPr>
            <a:r>
              <a:rPr lang="en-GB" baseline="0" dirty="0" err="1"/>
              <a:t>Sors-tu</a:t>
            </a:r>
            <a:r>
              <a:rPr lang="en-GB" baseline="0" dirty="0"/>
              <a:t> le weekend?</a:t>
            </a:r>
          </a:p>
          <a:p>
            <a:pPr marL="228600" indent="-228600">
              <a:buAutoNum type="arabicParenR"/>
            </a:pPr>
            <a:r>
              <a:rPr lang="en-GB" baseline="0" dirty="0"/>
              <a:t>Dis-</a:t>
            </a:r>
            <a:r>
              <a:rPr lang="en-GB" baseline="0" dirty="0" err="1"/>
              <a:t>tu</a:t>
            </a:r>
            <a:r>
              <a:rPr lang="en-GB" baseline="0" dirty="0"/>
              <a:t> la </a:t>
            </a:r>
            <a:r>
              <a:rPr lang="en-GB" baseline="0" dirty="0" err="1"/>
              <a:t>vérité</a:t>
            </a:r>
            <a:r>
              <a:rPr lang="en-GB" baseline="0" dirty="0"/>
              <a:t>?</a:t>
            </a:r>
          </a:p>
          <a:p>
            <a:pPr marL="228600" indent="-228600">
              <a:buAutoNum type="arabicParenR"/>
            </a:pPr>
            <a:r>
              <a:rPr lang="en-GB" baseline="0" dirty="0"/>
              <a:t>Que </a:t>
            </a:r>
            <a:r>
              <a:rPr lang="en-GB" baseline="0" dirty="0" err="1"/>
              <a:t>prends-tu</a:t>
            </a:r>
            <a:r>
              <a:rPr lang="en-GB" baseline="0" dirty="0"/>
              <a:t>?</a:t>
            </a:r>
          </a:p>
          <a:p>
            <a:pPr marL="228600" indent="-228600">
              <a:buAutoNum type="arabicParenR"/>
            </a:pPr>
            <a:r>
              <a:rPr lang="en-GB" baseline="0" dirty="0" err="1"/>
              <a:t>Combien</a:t>
            </a:r>
            <a:r>
              <a:rPr lang="en-GB" baseline="0" dirty="0"/>
              <a:t> </a:t>
            </a:r>
            <a:r>
              <a:rPr lang="en-GB" baseline="0" dirty="0" err="1"/>
              <a:t>comprends-tu</a:t>
            </a:r>
            <a:r>
              <a:rPr lang="en-GB" baseline="0" dirty="0"/>
              <a:t> ?</a:t>
            </a:r>
          </a:p>
          <a:p>
            <a:pPr marL="228600" indent="-228600">
              <a:buAutoNum type="arabicParenR"/>
            </a:pPr>
            <a:r>
              <a:rPr lang="en-GB" baseline="0" dirty="0" err="1"/>
              <a:t>Viens-tu</a:t>
            </a:r>
            <a:r>
              <a:rPr lang="en-GB" baseline="0" dirty="0"/>
              <a:t> au </a:t>
            </a:r>
            <a:r>
              <a:rPr lang="en-GB" baseline="0" dirty="0" err="1"/>
              <a:t>parc</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err="1"/>
              <a:t>Combien</a:t>
            </a:r>
            <a:r>
              <a:rPr lang="en-GB" baseline="0" dirty="0"/>
              <a:t> de matières </a:t>
            </a:r>
            <a:r>
              <a:rPr lang="en-GB" baseline="0" dirty="0" err="1"/>
              <a:t>fais-tu</a:t>
            </a:r>
            <a:r>
              <a:rPr lang="en-GB"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err="1"/>
              <a:t>Fais-tu</a:t>
            </a:r>
            <a:r>
              <a:rPr lang="en-GB" baseline="0" dirty="0"/>
              <a:t> un effort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baseline="0" dirty="0"/>
          </a:p>
          <a:p>
            <a:r>
              <a:rPr lang="en-GB" sz="1200" b="1" kern="1200" dirty="0">
                <a:solidFill>
                  <a:schemeClr val="tx1"/>
                </a:solidFill>
                <a:effectLst/>
                <a:latin typeface="+mn-lt"/>
                <a:ea typeface="+mn-ea"/>
                <a:cs typeface="+mn-cs"/>
              </a:rPr>
              <a:t>Frequency rankings of vocabulary </a:t>
            </a:r>
            <a:r>
              <a:rPr lang="en-GB" sz="1200" b="1" u="sng" kern="1200" dirty="0">
                <a:solidFill>
                  <a:schemeClr val="tx1"/>
                </a:solidFill>
                <a:effectLst/>
                <a:latin typeface="+mn-lt"/>
                <a:ea typeface="+mn-ea"/>
                <a:cs typeface="+mn-cs"/>
              </a:rPr>
              <a:t>revisited</a:t>
            </a:r>
            <a:r>
              <a:rPr lang="en-GB" sz="1200" b="1" kern="1200" dirty="0">
                <a:solidFill>
                  <a:schemeClr val="tx1"/>
                </a:solidFill>
                <a:effectLst/>
                <a:latin typeface="+mn-lt"/>
                <a:ea typeface="+mn-ea"/>
                <a:cs typeface="+mn-cs"/>
              </a:rPr>
              <a:t> this week (1 is the most common word in French): </a:t>
            </a:r>
          </a:p>
          <a:p>
            <a:endParaRPr lang="en-GB"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2.2.5 </a:t>
            </a:r>
            <a:r>
              <a:rPr lang="fr-FR" sz="1200" kern="1200" dirty="0">
                <a:solidFill>
                  <a:schemeClr val="tx1"/>
                </a:solidFill>
                <a:effectLst/>
                <a:latin typeface="+mn-lt"/>
                <a:ea typeface="+mn-ea"/>
                <a:cs typeface="+mn-cs"/>
              </a:rPr>
              <a:t>- arriver [174], changer [283], créer [332], gagner [258], habiter [1186], monde [77], pays [114], politique [128], vêtements [2383], à [2], de [2]</a:t>
            </a:r>
            <a:endParaRPr lang="en-GB"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2.1.4 </a:t>
            </a:r>
            <a:r>
              <a:rPr lang="fr-FR" sz="1200" kern="1200" dirty="0">
                <a:solidFill>
                  <a:schemeClr val="tx1"/>
                </a:solidFill>
                <a:effectLst/>
                <a:latin typeface="+mn-lt"/>
                <a:ea typeface="+mn-ea"/>
                <a:cs typeface="+mn-cs"/>
              </a:rPr>
              <a:t>- faisons [25], faites [25], font [25], quoi [297], </a:t>
            </a:r>
            <a:r>
              <a:rPr lang="fr-FR" sz="1200" b="0" kern="1200" dirty="0">
                <a:solidFill>
                  <a:schemeClr val="tx1"/>
                </a:solidFill>
                <a:effectLst/>
                <a:latin typeface="+mn-lt"/>
                <a:ea typeface="+mn-ea"/>
                <a:cs typeface="+mn-cs"/>
              </a:rPr>
              <a:t>attention</a:t>
            </a:r>
            <a:r>
              <a:rPr lang="fr-FR" sz="1200" kern="1200" dirty="0">
                <a:solidFill>
                  <a:schemeClr val="tx1"/>
                </a:solidFill>
                <a:effectLst/>
                <a:latin typeface="+mn-lt"/>
                <a:ea typeface="+mn-ea"/>
                <a:cs typeface="+mn-cs"/>
              </a:rPr>
              <a:t> [482], </a:t>
            </a:r>
            <a:r>
              <a:rPr lang="fr-FR" sz="1200" b="1" kern="1200" dirty="0">
                <a:solidFill>
                  <a:schemeClr val="tx1"/>
                </a:solidFill>
                <a:effectLst/>
                <a:latin typeface="+mn-lt"/>
                <a:ea typeface="+mn-ea"/>
                <a:cs typeface="+mn-cs"/>
              </a:rPr>
              <a:t>effort</a:t>
            </a:r>
            <a:r>
              <a:rPr lang="fr-FR" sz="1200" kern="1200" dirty="0">
                <a:solidFill>
                  <a:schemeClr val="tx1"/>
                </a:solidFill>
                <a:effectLst/>
                <a:latin typeface="+mn-lt"/>
                <a:ea typeface="+mn-ea"/>
                <a:cs typeface="+mn-cs"/>
              </a:rPr>
              <a:t> [388], exercice [1290], fête [1490]</a:t>
            </a:r>
          </a:p>
          <a:p>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756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challenging version of Slide 21</a:t>
            </a:r>
            <a:br>
              <a:rPr lang="en-GB" dirty="0"/>
            </a:br>
            <a:endParaRPr lang="en-GB" dirty="0"/>
          </a:p>
          <a:p>
            <a:r>
              <a:rPr lang="en-GB" dirty="0"/>
              <a:t>This listening activity, like the</a:t>
            </a:r>
            <a:r>
              <a:rPr lang="en-GB" baseline="0" dirty="0"/>
              <a:t> previous reading,</a:t>
            </a:r>
            <a:r>
              <a:rPr lang="en-GB" dirty="0"/>
              <a:t> contrasts the different functions of questions with and without question words, while reinforcing the overall function of subject-verb inversion as a method of question formation</a:t>
            </a:r>
            <a:r>
              <a:rPr lang="en-GB" baseline="0" dirty="0"/>
              <a:t> and asking the students to process the meaning of the question word (where used).</a:t>
            </a:r>
            <a:endParaRPr lang="en-GB" dirty="0"/>
          </a:p>
          <a:p>
            <a:endParaRPr lang="en-GB" dirty="0"/>
          </a:p>
          <a:p>
            <a:r>
              <a:rPr lang="en-GB" dirty="0"/>
              <a:t>Students listen to the audio and select the type of response that would be required. They can answer by writing 1-8 and “</a:t>
            </a:r>
            <a:r>
              <a:rPr lang="en-GB" dirty="0" err="1"/>
              <a:t>oui</a:t>
            </a:r>
            <a:r>
              <a:rPr lang="en-GB" dirty="0"/>
              <a:t>/non” or “information” as needed, noting the question word in English beside the information questions. Highlight that ‘</a:t>
            </a:r>
            <a:r>
              <a:rPr lang="en-GB" dirty="0" err="1"/>
              <a:t>combien</a:t>
            </a:r>
            <a:r>
              <a:rPr lang="en-GB" dirty="0"/>
              <a:t>’ translates to ‘how much’ or ‘how many’ depending on the context.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vocabulary has been taught previously.</a:t>
            </a:r>
          </a:p>
          <a:p>
            <a:endParaRPr lang="en-GB" dirty="0"/>
          </a:p>
          <a:p>
            <a:r>
              <a:rPr lang="en-GB" dirty="0"/>
              <a:t>TRANSCRIPT:</a:t>
            </a:r>
          </a:p>
          <a:p>
            <a:pPr marL="228600" indent="-228600">
              <a:buAutoNum type="arabicParenR"/>
            </a:pPr>
            <a:r>
              <a:rPr lang="en-GB" baseline="0" dirty="0"/>
              <a:t>Quelle science </a:t>
            </a:r>
            <a:r>
              <a:rPr lang="en-GB" baseline="0" dirty="0" err="1"/>
              <a:t>apprends-tu</a:t>
            </a:r>
            <a:r>
              <a:rPr lang="en-GB" baseline="0" dirty="0"/>
              <a:t> ?</a:t>
            </a:r>
          </a:p>
          <a:p>
            <a:pPr marL="228600" indent="-228600">
              <a:buAutoNum type="arabicParenR"/>
            </a:pPr>
            <a:r>
              <a:rPr lang="en-GB" baseline="0" dirty="0" err="1"/>
              <a:t>Sors-tu</a:t>
            </a:r>
            <a:r>
              <a:rPr lang="en-GB" baseline="0" dirty="0"/>
              <a:t> le weekend?</a:t>
            </a:r>
          </a:p>
          <a:p>
            <a:pPr marL="228600" indent="-228600">
              <a:buAutoNum type="arabicParenR"/>
            </a:pPr>
            <a:r>
              <a:rPr lang="en-GB" baseline="0" dirty="0"/>
              <a:t>Dis-</a:t>
            </a:r>
            <a:r>
              <a:rPr lang="en-GB" baseline="0" dirty="0" err="1"/>
              <a:t>tu</a:t>
            </a:r>
            <a:r>
              <a:rPr lang="en-GB" baseline="0" dirty="0"/>
              <a:t> la </a:t>
            </a:r>
            <a:r>
              <a:rPr lang="en-GB" baseline="0" dirty="0" err="1"/>
              <a:t>vérité</a:t>
            </a:r>
            <a:r>
              <a:rPr lang="en-GB" baseline="0" dirty="0"/>
              <a:t>?</a:t>
            </a:r>
          </a:p>
          <a:p>
            <a:pPr marL="228600" indent="-228600">
              <a:buAutoNum type="arabicParenR"/>
            </a:pPr>
            <a:r>
              <a:rPr lang="en-GB" baseline="0" dirty="0"/>
              <a:t>Que </a:t>
            </a:r>
            <a:r>
              <a:rPr lang="en-GB" baseline="0" dirty="0" err="1"/>
              <a:t>prends-tu</a:t>
            </a:r>
            <a:r>
              <a:rPr lang="en-GB" baseline="0" dirty="0"/>
              <a:t>?</a:t>
            </a:r>
          </a:p>
          <a:p>
            <a:pPr marL="228600" indent="-228600">
              <a:buAutoNum type="arabicParenR"/>
            </a:pPr>
            <a:r>
              <a:rPr lang="en-GB" baseline="0" dirty="0" err="1"/>
              <a:t>Combien</a:t>
            </a:r>
            <a:r>
              <a:rPr lang="en-GB" baseline="0" dirty="0"/>
              <a:t> </a:t>
            </a:r>
            <a:r>
              <a:rPr lang="en-GB" baseline="0" dirty="0" err="1"/>
              <a:t>comprends-tu</a:t>
            </a:r>
            <a:r>
              <a:rPr lang="en-GB" baseline="0" dirty="0"/>
              <a:t> ?</a:t>
            </a:r>
          </a:p>
          <a:p>
            <a:pPr marL="228600" indent="-228600">
              <a:buAutoNum type="arabicParenR"/>
            </a:pPr>
            <a:r>
              <a:rPr lang="en-GB" baseline="0" dirty="0" err="1"/>
              <a:t>Viens-tu</a:t>
            </a:r>
            <a:r>
              <a:rPr lang="en-GB" baseline="0" dirty="0"/>
              <a:t> au parc?</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err="1"/>
              <a:t>Combien</a:t>
            </a:r>
            <a:r>
              <a:rPr lang="en-GB" baseline="0" dirty="0"/>
              <a:t> de matières </a:t>
            </a:r>
            <a:r>
              <a:rPr lang="en-GB" baseline="0" dirty="0" err="1"/>
              <a:t>fais-tu</a:t>
            </a:r>
            <a:r>
              <a:rPr lang="en-GB"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err="1"/>
              <a:t>Fais-tu</a:t>
            </a:r>
            <a:r>
              <a:rPr lang="en-GB" baseline="0" dirty="0"/>
              <a:t> un effort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sz="1200" b="1" kern="1200" dirty="0">
                <a:solidFill>
                  <a:schemeClr val="tx1"/>
                </a:solidFill>
                <a:effectLst/>
                <a:latin typeface="+mn-lt"/>
                <a:ea typeface="+mn-ea"/>
                <a:cs typeface="+mn-cs"/>
              </a:rPr>
              <a:t>Frequency rankings of vocabulary </a:t>
            </a:r>
            <a:r>
              <a:rPr lang="en-GB" sz="1200" b="1" u="sng" kern="1200" dirty="0">
                <a:solidFill>
                  <a:schemeClr val="tx1"/>
                </a:solidFill>
                <a:effectLst/>
                <a:latin typeface="+mn-lt"/>
                <a:ea typeface="+mn-ea"/>
                <a:cs typeface="+mn-cs"/>
              </a:rPr>
              <a:t>revisited</a:t>
            </a:r>
            <a:r>
              <a:rPr lang="en-GB" sz="1200" b="1" kern="1200" dirty="0">
                <a:solidFill>
                  <a:schemeClr val="tx1"/>
                </a:solidFill>
                <a:effectLst/>
                <a:latin typeface="+mn-lt"/>
                <a:ea typeface="+mn-ea"/>
                <a:cs typeface="+mn-cs"/>
              </a:rPr>
              <a:t> this week (1 is the most common word in French): </a:t>
            </a:r>
          </a:p>
          <a:p>
            <a:endParaRPr lang="en-GB"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2.2.5 </a:t>
            </a:r>
            <a:r>
              <a:rPr lang="fr-FR" sz="1200" kern="1200" dirty="0">
                <a:solidFill>
                  <a:schemeClr val="tx1"/>
                </a:solidFill>
                <a:effectLst/>
                <a:latin typeface="+mn-lt"/>
                <a:ea typeface="+mn-ea"/>
                <a:cs typeface="+mn-cs"/>
              </a:rPr>
              <a:t>- arriver [174], changer [283], créer [332], gagner [258], habiter [1186], monde [77], pays [114], politique [128], vêtements [2383], à [2], de [2]</a:t>
            </a:r>
            <a:endParaRPr lang="en-GB"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2.1.4 </a:t>
            </a:r>
            <a:r>
              <a:rPr lang="fr-FR" sz="1200" kern="1200" dirty="0">
                <a:solidFill>
                  <a:schemeClr val="tx1"/>
                </a:solidFill>
                <a:effectLst/>
                <a:latin typeface="+mn-lt"/>
                <a:ea typeface="+mn-ea"/>
                <a:cs typeface="+mn-cs"/>
              </a:rPr>
              <a:t>- faisons [25], faites [25], font [25], quoi [297], </a:t>
            </a:r>
            <a:r>
              <a:rPr lang="fr-FR" sz="1200" b="0" kern="1200" dirty="0">
                <a:solidFill>
                  <a:schemeClr val="tx1"/>
                </a:solidFill>
                <a:effectLst/>
                <a:latin typeface="+mn-lt"/>
                <a:ea typeface="+mn-ea"/>
                <a:cs typeface="+mn-cs"/>
              </a:rPr>
              <a:t>attention</a:t>
            </a:r>
            <a:r>
              <a:rPr lang="fr-FR" sz="1200" kern="1200" dirty="0">
                <a:solidFill>
                  <a:schemeClr val="tx1"/>
                </a:solidFill>
                <a:effectLst/>
                <a:latin typeface="+mn-lt"/>
                <a:ea typeface="+mn-ea"/>
                <a:cs typeface="+mn-cs"/>
              </a:rPr>
              <a:t> [482], </a:t>
            </a:r>
            <a:r>
              <a:rPr lang="fr-FR" sz="1200" b="1" kern="1200" dirty="0">
                <a:solidFill>
                  <a:schemeClr val="tx1"/>
                </a:solidFill>
                <a:effectLst/>
                <a:latin typeface="+mn-lt"/>
                <a:ea typeface="+mn-ea"/>
                <a:cs typeface="+mn-cs"/>
              </a:rPr>
              <a:t>effort</a:t>
            </a:r>
            <a:r>
              <a:rPr lang="fr-FR" sz="1200" kern="1200" dirty="0">
                <a:solidFill>
                  <a:schemeClr val="tx1"/>
                </a:solidFill>
                <a:effectLst/>
                <a:latin typeface="+mn-lt"/>
                <a:ea typeface="+mn-ea"/>
                <a:cs typeface="+mn-cs"/>
              </a:rPr>
              <a:t> [388], exercice [1290], fête [1490]</a:t>
            </a:r>
          </a:p>
          <a:p>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921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plenary</a:t>
            </a:r>
            <a:r>
              <a:rPr lang="en-US" baseline="0" dirty="0"/>
              <a:t> production task to allow students to consolidate the new learning from this lesson.</a:t>
            </a:r>
          </a:p>
          <a:p>
            <a:r>
              <a:rPr lang="en-US" baseline="0" dirty="0"/>
              <a:t>Students write the question in French.  The answer is revealed by clicking on the box.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518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could use this slide to model the instructions for the speaking</a:t>
            </a:r>
            <a:r>
              <a:rPr lang="en-US" baseline="0" dirty="0"/>
              <a:t> task.</a:t>
            </a:r>
          </a:p>
          <a:p>
            <a:r>
              <a:rPr lang="en-US" baseline="0" dirty="0"/>
              <a:t>Explain to students that they are going to be constructing questions that either:</a:t>
            </a:r>
          </a:p>
          <a:p>
            <a:br>
              <a:rPr lang="en-US" baseline="0" dirty="0"/>
            </a:br>
            <a:r>
              <a:rPr lang="en-US" baseline="0" dirty="0"/>
              <a:t>require a yes/no answer i.e. subject-verb inversion</a:t>
            </a:r>
          </a:p>
          <a:p>
            <a:r>
              <a:rPr lang="en-US" baseline="0" dirty="0"/>
              <a:t>or:</a:t>
            </a:r>
          </a:p>
          <a:p>
            <a:r>
              <a:rPr lang="en-US" baseline="0" dirty="0"/>
              <a:t>require a question </a:t>
            </a:r>
            <a:r>
              <a:rPr lang="en-US" baseline="0" dirty="0" err="1"/>
              <a:t>word+subject-verb</a:t>
            </a:r>
            <a:r>
              <a:rPr lang="en-US" baseline="0" dirty="0"/>
              <a:t> inversion.</a:t>
            </a:r>
            <a:r>
              <a:rPr lang="en-US" dirty="0"/>
              <a:t> </a:t>
            </a:r>
          </a:p>
          <a:p>
            <a:endParaRPr lang="en-US" dirty="0"/>
          </a:p>
          <a:p>
            <a:r>
              <a:rPr lang="en-US" dirty="0"/>
              <a:t>It</a:t>
            </a:r>
            <a:r>
              <a:rPr lang="en-US" baseline="0" dirty="0"/>
              <a:t> Is the answer that indicates which question type is required. </a:t>
            </a:r>
            <a:r>
              <a:rPr lang="en-GB" baseline="0" dirty="0"/>
              <a:t> </a:t>
            </a:r>
            <a:br>
              <a:rPr lang="en-GB" baseline="0" dirty="0"/>
            </a:br>
            <a:r>
              <a:rPr lang="en-GB" baseline="0" dirty="0"/>
              <a:t>Teachers should make it clear to students that the bold ‘</a:t>
            </a:r>
            <a:r>
              <a:rPr lang="en-GB" b="1" baseline="0" dirty="0" err="1"/>
              <a:t>Oui</a:t>
            </a:r>
            <a:r>
              <a:rPr lang="en-GB" baseline="0" dirty="0"/>
              <a:t>’ indicates that a yes/no question type is required (</a:t>
            </a:r>
            <a:r>
              <a:rPr lang="en-GB" baseline="0" dirty="0" err="1"/>
              <a:t>i.e</a:t>
            </a:r>
            <a:r>
              <a:rPr lang="en-GB" baseline="0" dirty="0"/>
              <a:t> s-v inversions).  </a:t>
            </a:r>
            <a:br>
              <a:rPr lang="en-GB" baseline="0" dirty="0"/>
            </a:br>
            <a:r>
              <a:rPr lang="en-GB" baseline="0" dirty="0"/>
              <a:t>Where there is not the word ‘</a:t>
            </a:r>
            <a:r>
              <a:rPr lang="en-GB" baseline="0" dirty="0" err="1"/>
              <a:t>oui</a:t>
            </a:r>
            <a:r>
              <a:rPr lang="en-GB" baseline="0" dirty="0"/>
              <a:t>’ – a question word will be needed.</a:t>
            </a:r>
          </a:p>
          <a:p>
            <a:endParaRPr lang="en-GB"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572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Master – display this on the</a:t>
            </a:r>
            <a:r>
              <a:rPr lang="en-GB" b="1" baseline="0" dirty="0"/>
              <a:t> IWB whilst the speaking activity is taking place.</a:t>
            </a:r>
            <a:br>
              <a:rPr lang="en-GB" baseline="0" dirty="0"/>
            </a:br>
            <a:r>
              <a:rPr lang="en-GB" baseline="0" dirty="0"/>
              <a:t>(also available with answers in English  - teachers should choose which version to use with their groups.)</a:t>
            </a:r>
          </a:p>
          <a:p>
            <a:endParaRPr lang="en-GB" baseline="0" dirty="0"/>
          </a:p>
          <a:p>
            <a:r>
              <a:rPr lang="en-GB" baseline="0" dirty="0"/>
              <a:t>There are various ways this slide could be used in class:</a:t>
            </a:r>
          </a:p>
          <a:p>
            <a:pPr marL="0" indent="0">
              <a:buNone/>
            </a:pPr>
            <a:r>
              <a:rPr lang="en-GB" baseline="0" dirty="0"/>
              <a:t>1)the teacher puts the 16 names in a hat/bag (this can be done very roughly on scrap paper – only for teacher use), then pulls the names out of the bag one at a time.  Students can all give the question in a choral response style or</a:t>
            </a:r>
          </a:p>
          <a:p>
            <a:pPr marL="0" indent="0">
              <a:buNone/>
            </a:pPr>
            <a:r>
              <a:rPr lang="en-GB" baseline="0" dirty="0"/>
              <a:t>2a) as above but in pairs – the teacher picks a name -  if it is a boy partner A says the question, or a girl partner B says the question. (Or partners could simply just take it in turns).  The teacher gives the students time to form their questions and then reveals the answer before picking the next name.  </a:t>
            </a:r>
          </a:p>
          <a:p>
            <a:endParaRPr lang="en-GB" u="sng" baseline="0" dirty="0"/>
          </a:p>
          <a:p>
            <a:r>
              <a:rPr lang="en-GB" sz="1200" b="1" kern="1200" dirty="0">
                <a:solidFill>
                  <a:schemeClr val="tx1"/>
                </a:solidFill>
                <a:effectLst/>
                <a:latin typeface="+mn-lt"/>
                <a:ea typeface="+mn-ea"/>
                <a:cs typeface="+mn-cs"/>
              </a:rPr>
              <a:t>SELF-STUDY VARIANT</a:t>
            </a:r>
            <a:r>
              <a:rPr lang="en-GB" sz="1200" kern="1200" dirty="0">
                <a:solidFill>
                  <a:schemeClr val="tx1"/>
                </a:solidFill>
                <a:effectLst/>
                <a:latin typeface="+mn-lt"/>
                <a:ea typeface="+mn-ea"/>
                <a:cs typeface="+mn-cs"/>
              </a:rPr>
              <a:t> </a:t>
            </a:r>
            <a:endParaRPr lang="en-GB" b="1" u="none" baseline="0" dirty="0"/>
          </a:p>
          <a:p>
            <a:r>
              <a:rPr lang="en-GB" b="0" u="none" baseline="0" dirty="0"/>
              <a:t>For independent study, students can simply say the question for each name and click to check.</a:t>
            </a:r>
          </a:p>
          <a:p>
            <a:endParaRPr lang="en-GB" u="sng" baseline="0" dirty="0"/>
          </a:p>
          <a:p>
            <a:r>
              <a:rPr lang="en-GB" u="sng" baseline="0" dirty="0"/>
              <a:t>Questions</a:t>
            </a:r>
            <a:r>
              <a:rPr lang="en-GB" baseline="0" dirty="0"/>
              <a:t> – these will appear on clicking the box.</a:t>
            </a:r>
          </a:p>
          <a:p>
            <a:r>
              <a:rPr lang="en-GB" baseline="0" dirty="0"/>
              <a:t>Marc – </a:t>
            </a:r>
            <a:r>
              <a:rPr lang="en-GB" baseline="0" dirty="0" err="1"/>
              <a:t>Combien</a:t>
            </a:r>
            <a:r>
              <a:rPr lang="en-GB" baseline="0" dirty="0"/>
              <a:t> de </a:t>
            </a:r>
            <a:r>
              <a:rPr lang="en-GB" baseline="0" dirty="0" err="1"/>
              <a:t>réponses</a:t>
            </a:r>
            <a:r>
              <a:rPr lang="en-GB" baseline="0" dirty="0"/>
              <a:t> </a:t>
            </a:r>
            <a:r>
              <a:rPr lang="en-GB" baseline="0" dirty="0" err="1"/>
              <a:t>comprends-tu</a:t>
            </a:r>
            <a:r>
              <a:rPr lang="en-GB" baseline="0" dirty="0"/>
              <a:t>?</a:t>
            </a:r>
          </a:p>
          <a:p>
            <a:r>
              <a:rPr lang="en-GB" baseline="0" dirty="0"/>
              <a:t>Hélène – </a:t>
            </a:r>
            <a:r>
              <a:rPr lang="en-GB" baseline="0" dirty="0" err="1"/>
              <a:t>Quel</a:t>
            </a:r>
            <a:r>
              <a:rPr lang="en-GB" baseline="0" dirty="0"/>
              <a:t> jour </a:t>
            </a:r>
            <a:r>
              <a:rPr lang="en-GB" baseline="0" dirty="0" err="1"/>
              <a:t>sors-tu</a:t>
            </a:r>
            <a:r>
              <a:rPr lang="en-GB" baseline="0" dirty="0"/>
              <a:t>?</a:t>
            </a:r>
          </a:p>
          <a:p>
            <a:r>
              <a:rPr lang="en-GB" baseline="0" dirty="0"/>
              <a:t>Clara – </a:t>
            </a:r>
            <a:r>
              <a:rPr lang="en-GB" baseline="0" dirty="0" err="1"/>
              <a:t>Comprends-tu</a:t>
            </a:r>
            <a:r>
              <a:rPr lang="en-GB" baseline="0" dirty="0"/>
              <a:t> les maths?</a:t>
            </a:r>
          </a:p>
          <a:p>
            <a:r>
              <a:rPr lang="en-GB" baseline="0" dirty="0"/>
              <a:t>Philippe – </a:t>
            </a:r>
            <a:r>
              <a:rPr lang="en-GB" baseline="0" dirty="0" err="1"/>
              <a:t>Combien</a:t>
            </a:r>
            <a:r>
              <a:rPr lang="en-GB" baseline="0" dirty="0"/>
              <a:t> de mots </a:t>
            </a:r>
            <a:r>
              <a:rPr lang="en-GB" baseline="0" dirty="0" err="1"/>
              <a:t>apprends-tu</a:t>
            </a:r>
            <a:r>
              <a:rPr lang="en-GB" baseline="0" dirty="0"/>
              <a:t>?</a:t>
            </a:r>
          </a:p>
          <a:p>
            <a:r>
              <a:rPr lang="en-GB" baseline="0" dirty="0"/>
              <a:t>Maya – </a:t>
            </a:r>
            <a:r>
              <a:rPr lang="en-GB" baseline="0" dirty="0" err="1"/>
              <a:t>Sors-tu</a:t>
            </a:r>
            <a:r>
              <a:rPr lang="en-GB" baseline="0" dirty="0"/>
              <a:t> </a:t>
            </a:r>
            <a:r>
              <a:rPr lang="en-GB" baseline="0" dirty="0" err="1"/>
              <a:t>souvent</a:t>
            </a:r>
            <a:r>
              <a:rPr lang="en-GB" baseline="0" dirty="0"/>
              <a:t>?</a:t>
            </a:r>
          </a:p>
          <a:p>
            <a:r>
              <a:rPr lang="en-GB" baseline="0" dirty="0"/>
              <a:t>Rahul – Quelle question </a:t>
            </a:r>
            <a:r>
              <a:rPr lang="en-GB" baseline="0" dirty="0" err="1"/>
              <a:t>fais-tu</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Émile – Que </a:t>
            </a:r>
            <a:r>
              <a:rPr lang="en-GB" baseline="0" dirty="0" err="1"/>
              <a:t>fais-tu</a:t>
            </a:r>
            <a:r>
              <a:rPr lang="en-GB" baseline="0" dirty="0"/>
              <a:t> au </a:t>
            </a:r>
            <a:r>
              <a:rPr lang="en-GB" baseline="0" dirty="0" err="1"/>
              <a:t>collège</a:t>
            </a:r>
            <a:r>
              <a:rPr lang="en-GB" baseline="0" dirty="0"/>
              <a:t>?</a:t>
            </a:r>
          </a:p>
          <a:p>
            <a:r>
              <a:rPr lang="en-GB" baseline="0" dirty="0"/>
              <a:t>Anya – </a:t>
            </a:r>
            <a:r>
              <a:rPr lang="en-GB" baseline="0" dirty="0" err="1"/>
              <a:t>Fais-tu</a:t>
            </a:r>
            <a:r>
              <a:rPr lang="en-GB" baseline="0" dirty="0"/>
              <a:t> les devoirs?</a:t>
            </a:r>
          </a:p>
          <a:p>
            <a:r>
              <a:rPr lang="en-GB" baseline="0" dirty="0"/>
              <a:t>Chloe -  </a:t>
            </a:r>
            <a:r>
              <a:rPr lang="en-GB" baseline="0" dirty="0" err="1"/>
              <a:t>Apprends-tu</a:t>
            </a:r>
            <a:r>
              <a:rPr lang="en-GB" baseline="0" dirty="0"/>
              <a:t> </a:t>
            </a:r>
            <a:r>
              <a:rPr lang="en-GB" baseline="0" dirty="0" err="1"/>
              <a:t>une</a:t>
            </a:r>
            <a:r>
              <a:rPr lang="en-GB" baseline="0" dirty="0"/>
              <a:t> langue?</a:t>
            </a:r>
          </a:p>
          <a:p>
            <a:r>
              <a:rPr lang="en-GB" baseline="0" dirty="0"/>
              <a:t>Luca – </a:t>
            </a:r>
            <a:r>
              <a:rPr lang="en-GB" baseline="0" dirty="0" err="1"/>
              <a:t>Viens-tu</a:t>
            </a:r>
            <a:r>
              <a:rPr lang="en-GB" baseline="0" dirty="0"/>
              <a:t> à </a:t>
            </a:r>
            <a:r>
              <a:rPr lang="en-GB" baseline="0" dirty="0" err="1"/>
              <a:t>Londres</a:t>
            </a:r>
            <a:r>
              <a:rPr lang="en-GB" baseline="0" dirty="0"/>
              <a:t> </a:t>
            </a:r>
            <a:r>
              <a:rPr lang="en-GB" baseline="0" dirty="0" err="1"/>
              <a:t>chaque</a:t>
            </a:r>
            <a:r>
              <a:rPr lang="en-GB" baseline="0" dirty="0"/>
              <a:t> jour?</a:t>
            </a:r>
          </a:p>
          <a:p>
            <a:r>
              <a:rPr lang="en-GB" baseline="0" dirty="0"/>
              <a:t>Oscar – </a:t>
            </a:r>
            <a:r>
              <a:rPr lang="en-GB" baseline="0" dirty="0" err="1"/>
              <a:t>Prends-tu</a:t>
            </a:r>
            <a:r>
              <a:rPr lang="en-GB" baseline="0" dirty="0"/>
              <a:t> le train?</a:t>
            </a:r>
          </a:p>
          <a:p>
            <a:r>
              <a:rPr lang="en-GB" baseline="0" dirty="0"/>
              <a:t>Ella – </a:t>
            </a:r>
            <a:r>
              <a:rPr lang="en-GB" baseline="0" dirty="0" err="1"/>
              <a:t>Comprends-tu</a:t>
            </a:r>
            <a:r>
              <a:rPr lang="en-GB" baseline="0" dirty="0"/>
              <a:t> la phrase?</a:t>
            </a:r>
          </a:p>
          <a:p>
            <a:r>
              <a:rPr lang="en-GB" baseline="0" dirty="0"/>
              <a:t>Amir – Dis-</a:t>
            </a:r>
            <a:r>
              <a:rPr lang="en-GB" baseline="0" dirty="0" err="1"/>
              <a:t>tu</a:t>
            </a:r>
            <a:r>
              <a:rPr lang="en-GB" baseline="0" dirty="0"/>
              <a:t> la </a:t>
            </a:r>
            <a:r>
              <a:rPr lang="en-GB" baseline="0" dirty="0" err="1"/>
              <a:t>vérité</a:t>
            </a:r>
            <a:r>
              <a:rPr lang="en-GB" baseline="0" dirty="0"/>
              <a:t>?</a:t>
            </a:r>
          </a:p>
          <a:p>
            <a:r>
              <a:rPr lang="en-GB" baseline="0" dirty="0"/>
              <a:t>Anna – </a:t>
            </a:r>
            <a:r>
              <a:rPr lang="en-GB" baseline="0" dirty="0" err="1"/>
              <a:t>Quel</a:t>
            </a:r>
            <a:r>
              <a:rPr lang="en-GB" baseline="0" dirty="0"/>
              <a:t> train </a:t>
            </a:r>
            <a:r>
              <a:rPr lang="en-GB" baseline="0" dirty="0" err="1"/>
              <a:t>prends-tu</a:t>
            </a:r>
            <a:r>
              <a:rPr lang="en-GB" baseline="0" dirty="0"/>
              <a:t>?</a:t>
            </a:r>
          </a:p>
          <a:p>
            <a:r>
              <a:rPr lang="en-GB" baseline="0" dirty="0"/>
              <a:t>Faiza – Que dis-</a:t>
            </a:r>
            <a:r>
              <a:rPr lang="en-GB" baseline="0" dirty="0" err="1"/>
              <a:t>tu</a:t>
            </a:r>
            <a:r>
              <a:rPr lang="en-GB" baseline="0" dirty="0"/>
              <a:t>?</a:t>
            </a:r>
          </a:p>
          <a:p>
            <a:r>
              <a:rPr lang="en-GB" baseline="0" dirty="0"/>
              <a:t>Felix – </a:t>
            </a:r>
            <a:r>
              <a:rPr lang="en-GB" baseline="0" dirty="0" err="1"/>
              <a:t>Combien</a:t>
            </a:r>
            <a:r>
              <a:rPr lang="en-GB" baseline="0" dirty="0"/>
              <a:t> de matières </a:t>
            </a:r>
            <a:r>
              <a:rPr lang="en-GB" baseline="0" dirty="0" err="1"/>
              <a:t>fais-tu</a:t>
            </a:r>
            <a:r>
              <a:rPr lang="en-GB" baseline="0" dirty="0"/>
              <a:t>?</a:t>
            </a:r>
            <a:endParaRPr lang="en-US" dirty="0"/>
          </a:p>
          <a:p>
            <a:endParaRPr lang="en-GB" u="sng" baseline="0" dirty="0"/>
          </a:p>
          <a:p>
            <a:r>
              <a:rPr lang="en-GB" sz="1200" b="1" kern="1200" dirty="0">
                <a:solidFill>
                  <a:schemeClr val="tx1"/>
                </a:solidFill>
                <a:effectLst/>
                <a:latin typeface="+mn-lt"/>
                <a:ea typeface="+mn-ea"/>
                <a:cs typeface="+mn-cs"/>
              </a:rPr>
              <a:t>Frequency rankings of vocabulary </a:t>
            </a:r>
            <a:r>
              <a:rPr lang="en-GB" sz="1200" b="1" u="sng" kern="1200" dirty="0">
                <a:solidFill>
                  <a:schemeClr val="tx1"/>
                </a:solidFill>
                <a:effectLst/>
                <a:latin typeface="+mn-lt"/>
                <a:ea typeface="+mn-ea"/>
                <a:cs typeface="+mn-cs"/>
              </a:rPr>
              <a:t>revisited</a:t>
            </a:r>
            <a:r>
              <a:rPr lang="en-GB" sz="1200" b="1" kern="1200" dirty="0">
                <a:solidFill>
                  <a:schemeClr val="tx1"/>
                </a:solidFill>
                <a:effectLst/>
                <a:latin typeface="+mn-lt"/>
                <a:ea typeface="+mn-ea"/>
                <a:cs typeface="+mn-cs"/>
              </a:rPr>
              <a:t> this week (1 is the most common word in French): </a:t>
            </a:r>
          </a:p>
          <a:p>
            <a:endParaRPr lang="en-GB"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2.2.5 </a:t>
            </a:r>
            <a:r>
              <a:rPr lang="fr-FR" sz="1200" kern="1200" dirty="0">
                <a:solidFill>
                  <a:schemeClr val="tx1"/>
                </a:solidFill>
                <a:effectLst/>
                <a:latin typeface="+mn-lt"/>
                <a:ea typeface="+mn-ea"/>
                <a:cs typeface="+mn-cs"/>
              </a:rPr>
              <a:t>- arriver [174], changer [283], créer [332], gagner [258], habiter [1186], monde [77], pays [114], politique [128], vêtements [2383], à [2], de [2]</a:t>
            </a:r>
            <a:endParaRPr lang="en-GB"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2.1.4 </a:t>
            </a:r>
            <a:r>
              <a:rPr lang="fr-FR" sz="1200" kern="1200" dirty="0">
                <a:solidFill>
                  <a:schemeClr val="tx1"/>
                </a:solidFill>
                <a:effectLst/>
                <a:latin typeface="+mn-lt"/>
                <a:ea typeface="+mn-ea"/>
                <a:cs typeface="+mn-cs"/>
              </a:rPr>
              <a:t>- faisons [25], faites [25], font [25], quoi [297], </a:t>
            </a:r>
            <a:r>
              <a:rPr lang="fr-FR" sz="1200" b="0" kern="1200" dirty="0">
                <a:solidFill>
                  <a:schemeClr val="tx1"/>
                </a:solidFill>
                <a:effectLst/>
                <a:latin typeface="+mn-lt"/>
                <a:ea typeface="+mn-ea"/>
                <a:cs typeface="+mn-cs"/>
              </a:rPr>
              <a:t>attention</a:t>
            </a:r>
            <a:r>
              <a:rPr lang="fr-FR" sz="1200" kern="1200" dirty="0">
                <a:solidFill>
                  <a:schemeClr val="tx1"/>
                </a:solidFill>
                <a:effectLst/>
                <a:latin typeface="+mn-lt"/>
                <a:ea typeface="+mn-ea"/>
                <a:cs typeface="+mn-cs"/>
              </a:rPr>
              <a:t> [482], </a:t>
            </a:r>
            <a:r>
              <a:rPr lang="fr-FR" sz="1200" b="0" kern="1200" dirty="0">
                <a:solidFill>
                  <a:schemeClr val="tx1"/>
                </a:solidFill>
                <a:effectLst/>
                <a:latin typeface="+mn-lt"/>
                <a:ea typeface="+mn-ea"/>
                <a:cs typeface="+mn-cs"/>
              </a:rPr>
              <a:t>effort</a:t>
            </a:r>
            <a:r>
              <a:rPr lang="fr-FR" sz="1200" kern="1200" dirty="0">
                <a:solidFill>
                  <a:schemeClr val="tx1"/>
                </a:solidFill>
                <a:effectLst/>
                <a:latin typeface="+mn-lt"/>
                <a:ea typeface="+mn-ea"/>
                <a:cs typeface="+mn-cs"/>
              </a:rPr>
              <a:t> [388], </a:t>
            </a:r>
            <a:r>
              <a:rPr lang="fr-FR" sz="1200" b="1" kern="1200" dirty="0">
                <a:solidFill>
                  <a:schemeClr val="tx1"/>
                </a:solidFill>
                <a:effectLst/>
                <a:latin typeface="+mn-lt"/>
                <a:ea typeface="+mn-ea"/>
                <a:cs typeface="+mn-cs"/>
              </a:rPr>
              <a:t>exercice</a:t>
            </a:r>
            <a:r>
              <a:rPr lang="fr-FR" sz="1200" kern="1200" dirty="0">
                <a:solidFill>
                  <a:schemeClr val="tx1"/>
                </a:solidFill>
                <a:effectLst/>
                <a:latin typeface="+mn-lt"/>
                <a:ea typeface="+mn-ea"/>
                <a:cs typeface="+mn-cs"/>
              </a:rPr>
              <a:t> [1290], fête [1490]</a:t>
            </a:r>
          </a:p>
          <a:p>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endParaRPr lang="en-GB" dirty="0"/>
          </a:p>
          <a:p>
            <a:endParaRPr lang="en-GB" u="sng" baseline="0" dirty="0"/>
          </a:p>
          <a:p>
            <a:endParaRPr lang="en-GB" u="sng" baseline="0" dirty="0"/>
          </a:p>
          <a:p>
            <a:endParaRPr lang="en-GB" u="sng" baseline="0" dirty="0"/>
          </a:p>
          <a:p>
            <a:endParaRPr lang="en-GB" u="sng" baseline="0" dirty="0"/>
          </a:p>
          <a:p>
            <a:endParaRPr lang="en-GB" u="sng"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435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30553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424071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953303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87893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5086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23867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3424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2856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28128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655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12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471921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34484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8721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6958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10471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5154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03054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2369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333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0546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7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21/04/2020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94554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988279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40128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5089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699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71226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575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62366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24219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34003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52050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21/04/2020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6042345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20/04/2020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91884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20/04/2020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47367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20/04/2020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84306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20/04/2020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31260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20/04/2020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74598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21/04/2020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7231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21/04/2020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856068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21/04/2020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126075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21/04/2020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226936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21/04/2020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773427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21/04/2020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5706253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15123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476652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053625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formula1.com/en/drivers/pierre-gasly.html"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s://nvsc.fandom.com/wiki/Shy'm" TargetMode="External"/><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hyperlink" Target="https://nvsc.fandom.com/wiki/Shy'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hyperlink" Target="https://www.formula1.com/en/drivers/pierre-gasly.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25.png"/><Relationship Id="rId3" Type="http://schemas.openxmlformats.org/officeDocument/2006/relationships/image" Target="../media/image16.jpeg"/><Relationship Id="rId7" Type="http://schemas.openxmlformats.org/officeDocument/2006/relationships/image" Target="../media/image19.gif"/><Relationship Id="rId12" Type="http://schemas.openxmlformats.org/officeDocument/2006/relationships/image" Target="../media/image24.png"/><Relationship Id="rId17" Type="http://schemas.openxmlformats.org/officeDocument/2006/relationships/image" Target="../media/image12.jpeg"/><Relationship Id="rId2" Type="http://schemas.openxmlformats.org/officeDocument/2006/relationships/notesSlide" Target="../notesSlides/notesSlide21.xml"/><Relationship Id="rId16"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18.gif"/><Relationship Id="rId11" Type="http://schemas.openxmlformats.org/officeDocument/2006/relationships/image" Target="../media/image23.png"/><Relationship Id="rId5" Type="http://schemas.openxmlformats.org/officeDocument/2006/relationships/image" Target="../media/image17.gif"/><Relationship Id="rId15" Type="http://schemas.openxmlformats.org/officeDocument/2006/relationships/image" Target="../media/image27.png"/><Relationship Id="rId10" Type="http://schemas.openxmlformats.org/officeDocument/2006/relationships/image" Target="../media/image22.gif"/><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17.gif"/><Relationship Id="rId12"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0.gif"/><Relationship Id="rId11" Type="http://schemas.openxmlformats.org/officeDocument/2006/relationships/image" Target="../media/image31.png"/><Relationship Id="rId5" Type="http://schemas.openxmlformats.org/officeDocument/2006/relationships/image" Target="../media/image18.gif"/><Relationship Id="rId15" Type="http://schemas.openxmlformats.org/officeDocument/2006/relationships/image" Target="../media/image13.jpeg"/><Relationship Id="rId10" Type="http://schemas.openxmlformats.org/officeDocument/2006/relationships/image" Target="../media/image30.png"/><Relationship Id="rId4" Type="http://schemas.openxmlformats.org/officeDocument/2006/relationships/image" Target="../media/image19.gif"/><Relationship Id="rId9" Type="http://schemas.openxmlformats.org/officeDocument/2006/relationships/image" Target="../media/image29.png"/><Relationship Id="rId1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2.png"/><Relationship Id="rId18" Type="http://schemas.openxmlformats.org/officeDocument/2006/relationships/image" Target="../media/image26.png"/><Relationship Id="rId3" Type="http://schemas.openxmlformats.org/officeDocument/2006/relationships/image" Target="../media/image16.jpeg"/><Relationship Id="rId7" Type="http://schemas.openxmlformats.org/officeDocument/2006/relationships/image" Target="../media/image20.gif"/><Relationship Id="rId12" Type="http://schemas.openxmlformats.org/officeDocument/2006/relationships/image" Target="../media/image31.png"/><Relationship Id="rId17" Type="http://schemas.openxmlformats.org/officeDocument/2006/relationships/image" Target="../media/image25.png"/><Relationship Id="rId2" Type="http://schemas.openxmlformats.org/officeDocument/2006/relationships/notesSlide" Target="../notesSlides/notesSlide2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19.gif"/><Relationship Id="rId11" Type="http://schemas.openxmlformats.org/officeDocument/2006/relationships/image" Target="../media/image30.png"/><Relationship Id="rId5" Type="http://schemas.openxmlformats.org/officeDocument/2006/relationships/image" Target="../media/image18.gif"/><Relationship Id="rId15" Type="http://schemas.openxmlformats.org/officeDocument/2006/relationships/image" Target="../media/image23.png"/><Relationship Id="rId10" Type="http://schemas.openxmlformats.org/officeDocument/2006/relationships/image" Target="../media/image29.png"/><Relationship Id="rId19" Type="http://schemas.openxmlformats.org/officeDocument/2006/relationships/image" Target="../media/image27.png"/><Relationship Id="rId4" Type="http://schemas.openxmlformats.org/officeDocument/2006/relationships/image" Target="../media/image17.gif"/><Relationship Id="rId9" Type="http://schemas.openxmlformats.org/officeDocument/2006/relationships/image" Target="../media/image22.gif"/><Relationship Id="rId14" Type="http://schemas.openxmlformats.org/officeDocument/2006/relationships/image" Target="../media/image33.png"/></Relationships>
</file>

<file path=ppt/slides/_rels/slide24.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26.png"/><Relationship Id="rId26" Type="http://schemas.openxmlformats.org/officeDocument/2006/relationships/audio" Target="../media/audio14.wav"/><Relationship Id="rId3" Type="http://schemas.openxmlformats.org/officeDocument/2006/relationships/image" Target="../media/image16.jpeg"/><Relationship Id="rId21" Type="http://schemas.openxmlformats.org/officeDocument/2006/relationships/audio" Target="../media/audio9.wav"/><Relationship Id="rId7" Type="http://schemas.openxmlformats.org/officeDocument/2006/relationships/image" Target="../media/image20.gif"/><Relationship Id="rId12" Type="http://schemas.openxmlformats.org/officeDocument/2006/relationships/image" Target="../media/image31.png"/><Relationship Id="rId17" Type="http://schemas.openxmlformats.org/officeDocument/2006/relationships/image" Target="../media/image25.png"/><Relationship Id="rId25" Type="http://schemas.openxmlformats.org/officeDocument/2006/relationships/audio" Target="../media/audio13.wav"/><Relationship Id="rId33" Type="http://schemas.openxmlformats.org/officeDocument/2006/relationships/image" Target="../media/image7.png"/><Relationship Id="rId2" Type="http://schemas.openxmlformats.org/officeDocument/2006/relationships/notesSlide" Target="../notesSlides/notesSlide24.xml"/><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audio" Target="../media/audio17.wav"/><Relationship Id="rId1" Type="http://schemas.openxmlformats.org/officeDocument/2006/relationships/slideLayout" Target="../slideLayouts/slideLayout17.xml"/><Relationship Id="rId6" Type="http://schemas.openxmlformats.org/officeDocument/2006/relationships/image" Target="../media/image19.gif"/><Relationship Id="rId11" Type="http://schemas.openxmlformats.org/officeDocument/2006/relationships/image" Target="../media/image30.png"/><Relationship Id="rId24" Type="http://schemas.openxmlformats.org/officeDocument/2006/relationships/audio" Target="../media/audio12.wav"/><Relationship Id="rId32" Type="http://schemas.openxmlformats.org/officeDocument/2006/relationships/audio" Target="../media/audio20.wav"/><Relationship Id="rId5" Type="http://schemas.openxmlformats.org/officeDocument/2006/relationships/image" Target="../media/image18.gif"/><Relationship Id="rId15" Type="http://schemas.openxmlformats.org/officeDocument/2006/relationships/image" Target="../media/image23.png"/><Relationship Id="rId23" Type="http://schemas.openxmlformats.org/officeDocument/2006/relationships/audio" Target="../media/audio11.wav"/><Relationship Id="rId28" Type="http://schemas.openxmlformats.org/officeDocument/2006/relationships/audio" Target="../media/audio16.wav"/><Relationship Id="rId10" Type="http://schemas.openxmlformats.org/officeDocument/2006/relationships/image" Target="../media/image29.png"/><Relationship Id="rId19" Type="http://schemas.openxmlformats.org/officeDocument/2006/relationships/image" Target="../media/image27.png"/><Relationship Id="rId31" Type="http://schemas.openxmlformats.org/officeDocument/2006/relationships/audio" Target="../media/audio19.wav"/><Relationship Id="rId4" Type="http://schemas.openxmlformats.org/officeDocument/2006/relationships/image" Target="../media/image17.gif"/><Relationship Id="rId9" Type="http://schemas.openxmlformats.org/officeDocument/2006/relationships/image" Target="../media/image22.gif"/><Relationship Id="rId14" Type="http://schemas.openxmlformats.org/officeDocument/2006/relationships/image" Target="../media/image33.png"/><Relationship Id="rId22" Type="http://schemas.openxmlformats.org/officeDocument/2006/relationships/audio" Target="../media/audio10.wav"/><Relationship Id="rId27" Type="http://schemas.openxmlformats.org/officeDocument/2006/relationships/audio" Target="../media/audio15.wav"/><Relationship Id="rId30" Type="http://schemas.openxmlformats.org/officeDocument/2006/relationships/audio" Target="../media/audio18.wav"/><Relationship Id="rId8"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5.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7.png"/><Relationship Id="rId9"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5.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audio" Target="../media/audio1.wav"/><Relationship Id="rId11" Type="http://schemas.openxmlformats.org/officeDocument/2006/relationships/audio" Target="../media/audio6.wav"/><Relationship Id="rId5" Type="http://schemas.openxmlformats.org/officeDocument/2006/relationships/audio" Target="../media/audio8.wav"/><Relationship Id="rId10" Type="http://schemas.openxmlformats.org/officeDocument/2006/relationships/audio" Target="../media/audio5.wav"/><Relationship Id="rId4" Type="http://schemas.openxmlformats.org/officeDocument/2006/relationships/image" Target="../media/image7.png"/><Relationship Id="rId9"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143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2" name="Title 1">
            <a:extLst>
              <a:ext uri="{FF2B5EF4-FFF2-40B4-BE49-F238E27FC236}">
                <a16:creationId xmlns:a16="http://schemas.microsoft.com/office/drawing/2014/main" id="{5044CCBB-4163-804F-A894-CFAA691F0EAD}"/>
              </a:ext>
            </a:extLst>
          </p:cNvPr>
          <p:cNvSpPr>
            <a:spLocks noGrp="1"/>
          </p:cNvSpPr>
          <p:nvPr>
            <p:ph type="ctrTitle"/>
          </p:nvPr>
        </p:nvSpPr>
        <p:spPr>
          <a:xfrm>
            <a:off x="182548" y="2033492"/>
            <a:ext cx="5545979" cy="1671669"/>
          </a:xfrm>
        </p:spPr>
        <p:txBody>
          <a:bodyPr>
            <a:normAutofit/>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br>
              <a:rPr lang="en-GB" sz="4000" b="1" dirty="0">
                <a:solidFill>
                  <a:prstClr val="white"/>
                </a:solidFill>
                <a:latin typeface="Century Gothic" panose="020B0502020202020204" pitchFamily="34" charset="0"/>
                <a:ea typeface="+mn-ea"/>
                <a:cs typeface="+mn-cs"/>
              </a:rPr>
            </a:br>
            <a:endParaRPr lang="en-US" dirty="0"/>
          </a:p>
        </p:txBody>
      </p:sp>
      <p:sp>
        <p:nvSpPr>
          <p:cNvPr id="6" name="Subtitle 5">
            <a:extLst>
              <a:ext uri="{FF2B5EF4-FFF2-40B4-BE49-F238E27FC236}">
                <a16:creationId xmlns:a16="http://schemas.microsoft.com/office/drawing/2014/main" id="{04EEAAF6-8224-B84C-9791-2E52851ED7E8}"/>
              </a:ext>
            </a:extLst>
          </p:cNvPr>
          <p:cNvSpPr>
            <a:spLocks noGrp="1"/>
          </p:cNvSpPr>
          <p:nvPr>
            <p:ph type="subTitle" idx="1"/>
          </p:nvPr>
        </p:nvSpPr>
        <p:spPr>
          <a:xfrm>
            <a:off x="227215" y="2877280"/>
            <a:ext cx="8489098" cy="1570491"/>
          </a:xfrm>
        </p:spPr>
        <p:txBody>
          <a:bodyPr>
            <a:normAutofit/>
          </a:bodyPr>
          <a:lstStyle/>
          <a:p>
            <a:pPr lvl="0" algn="l">
              <a:lnSpc>
                <a:spcPct val="100000"/>
              </a:lnSpc>
              <a:spcBef>
                <a:spcPts val="0"/>
              </a:spcBef>
            </a:pPr>
            <a:r>
              <a:rPr lang="en-GB" sz="2800" dirty="0">
                <a:solidFill>
                  <a:prstClr val="white"/>
                </a:solidFill>
                <a:latin typeface="Century Gothic" panose="020B0502020202020204" pitchFamily="34" charset="0"/>
              </a:rPr>
              <a:t>Question words with subject-verb inversion:</a:t>
            </a:r>
          </a:p>
          <a:p>
            <a:pPr lvl="0" algn="l">
              <a:lnSpc>
                <a:spcPct val="100000"/>
              </a:lnSpc>
              <a:spcBef>
                <a:spcPts val="0"/>
              </a:spcBef>
            </a:pPr>
            <a:r>
              <a:rPr lang="en-GB" sz="2800" dirty="0">
                <a:solidFill>
                  <a:prstClr val="white"/>
                </a:solidFill>
                <a:latin typeface="Century Gothic" panose="020B0502020202020204" pitchFamily="34" charset="0"/>
              </a:rPr>
              <a:t>information vs yes/no questions</a:t>
            </a:r>
          </a:p>
          <a:p>
            <a:endParaRPr lang="en-US" dirty="0"/>
          </a:p>
        </p:txBody>
      </p:sp>
      <p:sp>
        <p:nvSpPr>
          <p:cNvPr id="14" name="Title 3">
            <a:extLst>
              <a:ext uri="{FF2B5EF4-FFF2-40B4-BE49-F238E27FC236}">
                <a16:creationId xmlns:a16="http://schemas.microsoft.com/office/drawing/2014/main" id="{7B424077-B2D5-46AA-BDA8-6FF15DA500E8}"/>
              </a:ext>
            </a:extLst>
          </p:cNvPr>
          <p:cNvSpPr txBox="1">
            <a:spLocks/>
          </p:cNvSpPr>
          <p:nvPr/>
        </p:nvSpPr>
        <p:spPr>
          <a:xfrm>
            <a:off x="266807" y="515343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3</a:t>
            </a:r>
          </a:p>
        </p:txBody>
      </p:sp>
      <p:sp>
        <p:nvSpPr>
          <p:cNvPr id="16" name="Title 3">
            <a:extLst>
              <a:ext uri="{FF2B5EF4-FFF2-40B4-BE49-F238E27FC236}">
                <a16:creationId xmlns:a16="http://schemas.microsoft.com/office/drawing/2014/main" id="{C0508B9B-5891-4D3C-9F6E-ECDA43B43AC2}"/>
              </a:ext>
            </a:extLst>
          </p:cNvPr>
          <p:cNvSpPr txBox="1">
            <a:spLocks/>
          </p:cNvSpPr>
          <p:nvPr/>
        </p:nvSpPr>
        <p:spPr>
          <a:xfrm>
            <a:off x="294412" y="6008293"/>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Kirsten Somerville / Victoria Hobson / Adeline Charlton</a:t>
            </a:r>
          </a:p>
          <a:p>
            <a:pPr lvl="0">
              <a:defRPr/>
            </a:pPr>
            <a:endParaRPr lang="en-GB" sz="1600" dirty="0">
              <a:solidFill>
                <a:prstClr val="white"/>
              </a:solidFill>
              <a:latin typeface="Century Gothic" panose="020B0502020202020204" pitchFamily="34" charset="0"/>
            </a:endParaRPr>
          </a:p>
          <a:p>
            <a:pPr lvl="0">
              <a:defRPr/>
            </a:pPr>
            <a:r>
              <a:rPr lang="en-GB" sz="1400" dirty="0">
                <a:solidFill>
                  <a:prstClr val="white"/>
                </a:solidFill>
                <a:latin typeface="Century Gothic" panose="020B0502020202020204" pitchFamily="34" charset="0"/>
              </a:rPr>
              <a:t>Date updated: 21/04/20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358062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84064" y="2840501"/>
            <a:ext cx="47980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Fais-tu</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numéro</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quatre</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TextBox 15"/>
          <p:cNvSpPr txBox="1"/>
          <p:nvPr/>
        </p:nvSpPr>
        <p:spPr>
          <a:xfrm>
            <a:off x="1171975" y="2833804"/>
            <a:ext cx="47980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numéro</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fais-tu</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quelle</a:t>
            </a:r>
            <a:r>
              <a:rPr lang="en-GB" sz="3600" b="1" dirty="0">
                <a:solidFill>
                  <a:schemeClr val="bg1"/>
                </a:solidFill>
              </a:rPr>
              <a:t> question?</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10748518" y="249869"/>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6"/>
          <p:cNvSpPr/>
          <p:nvPr/>
        </p:nvSpPr>
        <p:spPr>
          <a:xfrm>
            <a:off x="7421906" y="1852286"/>
            <a:ext cx="143821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Pierre</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3571022" y="1226555"/>
            <a:ext cx="1507299" cy="2115081"/>
          </a:xfrm>
          <a:prstGeom prst="rect">
            <a:avLst/>
          </a:prstGeom>
        </p:spPr>
      </p:pic>
      <p:pic>
        <p:nvPicPr>
          <p:cNvPr id="11" name="Picture 10"/>
          <p:cNvPicPr>
            <a:picLocks noChangeAspect="1"/>
          </p:cNvPicPr>
          <p:nvPr/>
        </p:nvPicPr>
        <p:blipFill rotWithShape="1">
          <a:blip r:embed="rId5"/>
          <a:srcRect l="49237" t="14899" r="17129" b="11582"/>
          <a:stretch/>
        </p:blipFill>
        <p:spPr>
          <a:xfrm>
            <a:off x="8430375" y="1053909"/>
            <a:ext cx="1686322" cy="2460371"/>
          </a:xfrm>
          <a:prstGeom prst="rect">
            <a:avLst/>
          </a:prstGeom>
        </p:spPr>
      </p:pic>
      <p:sp>
        <p:nvSpPr>
          <p:cNvPr id="14" name="Rectangle 13"/>
          <p:cNvSpPr/>
          <p:nvPr/>
        </p:nvSpPr>
        <p:spPr>
          <a:xfrm>
            <a:off x="1493852" y="1829751"/>
            <a:ext cx="173477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Marion</a:t>
            </a:r>
          </a:p>
        </p:txBody>
      </p:sp>
      <p:sp>
        <p:nvSpPr>
          <p:cNvPr id="15" name="Rounded Rectangle 14"/>
          <p:cNvSpPr/>
          <p:nvPr/>
        </p:nvSpPr>
        <p:spPr>
          <a:xfrm>
            <a:off x="1043106" y="4520001"/>
            <a:ext cx="3748868" cy="1378026"/>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I’m doing number four.</a:t>
            </a:r>
          </a:p>
        </p:txBody>
      </p:sp>
      <p:sp>
        <p:nvSpPr>
          <p:cNvPr id="12" name="Rounded Rectangle 11"/>
          <p:cNvSpPr/>
          <p:nvPr/>
        </p:nvSpPr>
        <p:spPr>
          <a:xfrm>
            <a:off x="6051707" y="2659319"/>
            <a:ext cx="3748868" cy="1378026"/>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F0302020204030204"/>
                <a:ea typeface="+mn-ea"/>
                <a:cs typeface="+mn-cs"/>
              </a:rPr>
              <a:t>Yes, </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I’m doing number four</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3" name="Rounded Rectangle 12"/>
          <p:cNvSpPr/>
          <p:nvPr/>
        </p:nvSpPr>
        <p:spPr>
          <a:xfrm>
            <a:off x="1133742" y="2620065"/>
            <a:ext cx="3744810" cy="1409416"/>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I’m doing number four.</a:t>
            </a:r>
          </a:p>
        </p:txBody>
      </p:sp>
      <p:sp>
        <p:nvSpPr>
          <p:cNvPr id="17" name="Rounded Rectangle 16"/>
          <p:cNvSpPr/>
          <p:nvPr/>
        </p:nvSpPr>
        <p:spPr>
          <a:xfrm>
            <a:off x="1171975" y="4520001"/>
            <a:ext cx="3748868" cy="1378026"/>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3000" b="0" i="0" u="none" strike="noStrike" kern="1200" cap="none" spc="0" normalizeH="0" baseline="0" noProof="0" dirty="0" err="1">
                <a:ln>
                  <a:noFill/>
                </a:ln>
                <a:solidFill>
                  <a:prstClr val="white"/>
                </a:solidFill>
                <a:effectLst/>
                <a:uLnTx/>
                <a:uFillTx/>
                <a:latin typeface="Century Gothic" panose="020F0302020204030204"/>
                <a:ea typeface="+mn-ea"/>
                <a:cs typeface="+mn-cs"/>
              </a:rPr>
              <a:t>fais</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000" b="0" i="0" u="none" strike="noStrike" kern="1200" cap="none" spc="0" normalizeH="0" baseline="0" noProof="0" dirty="0" err="1">
                <a:ln>
                  <a:noFill/>
                </a:ln>
                <a:solidFill>
                  <a:prstClr val="white"/>
                </a:solidFill>
                <a:effectLst/>
                <a:uLnTx/>
                <a:uFillTx/>
                <a:latin typeface="Century Gothic" panose="020F0302020204030204"/>
                <a:ea typeface="+mn-ea"/>
                <a:cs typeface="+mn-cs"/>
              </a:rPr>
              <a:t>numéro</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000" b="0" i="0" u="none" strike="noStrike" kern="1200" cap="none" spc="0" normalizeH="0" baseline="0" noProof="0" dirty="0" err="1">
                <a:ln>
                  <a:noFill/>
                </a:ln>
                <a:solidFill>
                  <a:prstClr val="white"/>
                </a:solidFill>
                <a:effectLst/>
                <a:uLnTx/>
                <a:uFillTx/>
                <a:latin typeface="Century Gothic" panose="020F0302020204030204"/>
                <a:ea typeface="+mn-ea"/>
                <a:cs typeface="+mn-cs"/>
              </a:rPr>
              <a:t>quatre</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8" name="Rounded Rectangle 17"/>
          <p:cNvSpPr/>
          <p:nvPr/>
        </p:nvSpPr>
        <p:spPr>
          <a:xfrm>
            <a:off x="6051707" y="4520001"/>
            <a:ext cx="3748868" cy="1378026"/>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Yes, I’m doing number four.</a:t>
            </a:r>
          </a:p>
        </p:txBody>
      </p:sp>
      <p:sp>
        <p:nvSpPr>
          <p:cNvPr id="19" name="Rounded Rectangle 18"/>
          <p:cNvSpPr/>
          <p:nvPr/>
        </p:nvSpPr>
        <p:spPr>
          <a:xfrm>
            <a:off x="6051707" y="4520001"/>
            <a:ext cx="3748868" cy="1378026"/>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 je </a:t>
            </a:r>
            <a:r>
              <a:rPr kumimoji="0" lang="en-GB" sz="3000" b="0" i="0" u="none" strike="noStrike" kern="1200" cap="none" spc="0" normalizeH="0" baseline="0" noProof="0" dirty="0" err="1">
                <a:ln>
                  <a:noFill/>
                </a:ln>
                <a:solidFill>
                  <a:prstClr val="white"/>
                </a:solidFill>
                <a:effectLst/>
                <a:uLnTx/>
                <a:uFillTx/>
                <a:latin typeface="Century Gothic" panose="020F0302020204030204"/>
                <a:ea typeface="+mn-ea"/>
                <a:cs typeface="+mn-cs"/>
              </a:rPr>
              <a:t>fais</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000" b="0" i="0" u="none" strike="noStrike" kern="1200" cap="none" spc="0" normalizeH="0" baseline="0" noProof="0" dirty="0" err="1">
                <a:ln>
                  <a:noFill/>
                </a:ln>
                <a:solidFill>
                  <a:prstClr val="white"/>
                </a:solidFill>
                <a:effectLst/>
                <a:uLnTx/>
                <a:uFillTx/>
                <a:latin typeface="Century Gothic" panose="020F0302020204030204"/>
                <a:ea typeface="+mn-ea"/>
                <a:cs typeface="+mn-cs"/>
              </a:rPr>
              <a:t>numéro</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000" b="0" i="0" u="none" strike="noStrike" kern="1200" cap="none" spc="0" normalizeH="0" baseline="0" noProof="0" dirty="0" err="1">
                <a:ln>
                  <a:noFill/>
                </a:ln>
                <a:solidFill>
                  <a:prstClr val="white"/>
                </a:solidFill>
                <a:effectLst/>
                <a:uLnTx/>
                <a:uFillTx/>
                <a:latin typeface="Century Gothic" panose="020F0302020204030204"/>
                <a:ea typeface="+mn-ea"/>
                <a:cs typeface="+mn-cs"/>
              </a:rPr>
              <a:t>quatre</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87246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5" grpId="0" animBg="1"/>
      <p:bldP spid="12" grpId="0" animBg="1"/>
      <p:bldP spid="13"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6" descr="background rectangle">
            <a:extLst>
              <a:ext uri="{FF2B5EF4-FFF2-40B4-BE49-F238E27FC236}">
                <a16:creationId xmlns:a16="http://schemas.microsoft.com/office/drawing/2014/main" id="{CB238838-6A9D-47A3-BE4F-676D1EC3BD53}"/>
              </a:ext>
            </a:extLst>
          </p:cNvPr>
          <p:cNvSpPr/>
          <p:nvPr/>
        </p:nvSpPr>
        <p:spPr>
          <a:xfrm>
            <a:off x="10590663" y="207784"/>
            <a:ext cx="1201003"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727140" y="207784"/>
            <a:ext cx="1255595" cy="344718"/>
          </a:xfrm>
        </p:spPr>
        <p:txBody>
          <a:bodyPr>
            <a:normAutofit fontScale="90000"/>
          </a:bodyPr>
          <a:lstStyle/>
          <a:p>
            <a:pPr lvl="0">
              <a:lnSpc>
                <a:spcPct val="100000"/>
              </a:lnSpc>
              <a:spcBef>
                <a:spcPts val="0"/>
              </a:spcBef>
              <a:defRPr/>
            </a:pPr>
            <a:r>
              <a:rPr lang="en-GB" sz="1800" b="1" dirty="0" err="1">
                <a:solidFill>
                  <a:prstClr val="white"/>
                </a:solidFill>
                <a:ea typeface="+mn-ea"/>
                <a:cs typeface="+mn-cs"/>
              </a:rPr>
              <a:t>parler</a:t>
            </a:r>
            <a:endParaRPr lang="en-US" dirty="0"/>
          </a:p>
        </p:txBody>
      </p:sp>
      <p:sp>
        <p:nvSpPr>
          <p:cNvPr id="9" name="Rectangle 8"/>
          <p:cNvSpPr/>
          <p:nvPr/>
        </p:nvSpPr>
        <p:spPr>
          <a:xfrm>
            <a:off x="3061812" y="3644652"/>
            <a:ext cx="10855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Luca</a:t>
            </a:r>
          </a:p>
        </p:txBody>
      </p:sp>
      <p:sp>
        <p:nvSpPr>
          <p:cNvPr id="10" name="Rectangle 9"/>
          <p:cNvSpPr/>
          <p:nvPr/>
        </p:nvSpPr>
        <p:spPr>
          <a:xfrm>
            <a:off x="89532" y="3602431"/>
            <a:ext cx="130195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Chloë</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11" name="Rectangle 10"/>
          <p:cNvSpPr/>
          <p:nvPr/>
        </p:nvSpPr>
        <p:spPr>
          <a:xfrm>
            <a:off x="3343417" y="5030883"/>
            <a:ext cx="1184941"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Anna</a:t>
            </a:r>
          </a:p>
        </p:txBody>
      </p:sp>
      <p:sp>
        <p:nvSpPr>
          <p:cNvPr id="12" name="Rectangle 11"/>
          <p:cNvSpPr/>
          <p:nvPr/>
        </p:nvSpPr>
        <p:spPr>
          <a:xfrm>
            <a:off x="163731" y="5082718"/>
            <a:ext cx="104868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Amir</a:t>
            </a:r>
          </a:p>
        </p:txBody>
      </p:sp>
      <p:sp>
        <p:nvSpPr>
          <p:cNvPr id="13" name="Rectangle 12"/>
          <p:cNvSpPr/>
          <p:nvPr/>
        </p:nvSpPr>
        <p:spPr>
          <a:xfrm>
            <a:off x="208025" y="674746"/>
            <a:ext cx="1154482"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Marc</a:t>
            </a:r>
          </a:p>
        </p:txBody>
      </p:sp>
      <p:sp>
        <p:nvSpPr>
          <p:cNvPr id="14" name="Rectangle 13"/>
          <p:cNvSpPr/>
          <p:nvPr/>
        </p:nvSpPr>
        <p:spPr>
          <a:xfrm>
            <a:off x="3049348" y="700226"/>
            <a:ext cx="1510350"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Hélène</a:t>
            </a:r>
          </a:p>
        </p:txBody>
      </p:sp>
      <p:sp>
        <p:nvSpPr>
          <p:cNvPr id="15" name="Rectangle 14"/>
          <p:cNvSpPr/>
          <p:nvPr/>
        </p:nvSpPr>
        <p:spPr>
          <a:xfrm>
            <a:off x="96541" y="2120365"/>
            <a:ext cx="1260281"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Maya</a:t>
            </a:r>
          </a:p>
        </p:txBody>
      </p:sp>
      <p:sp>
        <p:nvSpPr>
          <p:cNvPr id="16" name="Rectangle 15"/>
          <p:cNvSpPr/>
          <p:nvPr/>
        </p:nvSpPr>
        <p:spPr>
          <a:xfrm>
            <a:off x="3075012" y="2126896"/>
            <a:ext cx="1215397"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Rahul</a:t>
            </a:r>
          </a:p>
        </p:txBody>
      </p:sp>
      <p:sp>
        <p:nvSpPr>
          <p:cNvPr id="17" name="Rectangle 16"/>
          <p:cNvSpPr/>
          <p:nvPr/>
        </p:nvSpPr>
        <p:spPr>
          <a:xfrm>
            <a:off x="6413864" y="662607"/>
            <a:ext cx="1366679"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Clara</a:t>
            </a:r>
          </a:p>
        </p:txBody>
      </p:sp>
      <p:sp>
        <p:nvSpPr>
          <p:cNvPr id="18" name="Rectangle 17"/>
          <p:cNvSpPr/>
          <p:nvPr/>
        </p:nvSpPr>
        <p:spPr>
          <a:xfrm>
            <a:off x="5841131" y="5060772"/>
            <a:ext cx="2550725"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Faiza</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19" name="Rectangle 18"/>
          <p:cNvSpPr/>
          <p:nvPr/>
        </p:nvSpPr>
        <p:spPr>
          <a:xfrm>
            <a:off x="6266282" y="3551892"/>
            <a:ext cx="1708167"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Oscar</a:t>
            </a:r>
          </a:p>
        </p:txBody>
      </p:sp>
      <p:sp>
        <p:nvSpPr>
          <p:cNvPr id="20" name="Rectangle 19"/>
          <p:cNvSpPr/>
          <p:nvPr/>
        </p:nvSpPr>
        <p:spPr>
          <a:xfrm>
            <a:off x="6385603" y="2108545"/>
            <a:ext cx="1461783"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Émile</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21" name="Rectangle 20"/>
          <p:cNvSpPr/>
          <p:nvPr/>
        </p:nvSpPr>
        <p:spPr>
          <a:xfrm>
            <a:off x="9761064" y="5005505"/>
            <a:ext cx="10166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Félix</a:t>
            </a:r>
          </a:p>
        </p:txBody>
      </p:sp>
      <p:sp>
        <p:nvSpPr>
          <p:cNvPr id="22" name="Rectangle 21"/>
          <p:cNvSpPr/>
          <p:nvPr/>
        </p:nvSpPr>
        <p:spPr>
          <a:xfrm>
            <a:off x="9714578" y="3598353"/>
            <a:ext cx="82426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Ella</a:t>
            </a:r>
          </a:p>
        </p:txBody>
      </p:sp>
      <p:sp>
        <p:nvSpPr>
          <p:cNvPr id="23" name="Rectangle 22"/>
          <p:cNvSpPr/>
          <p:nvPr/>
        </p:nvSpPr>
        <p:spPr>
          <a:xfrm>
            <a:off x="9506839" y="2074960"/>
            <a:ext cx="1440456"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Anya</a:t>
            </a:r>
          </a:p>
        </p:txBody>
      </p:sp>
      <p:sp>
        <p:nvSpPr>
          <p:cNvPr id="25" name="TextBox 24"/>
          <p:cNvSpPr txBox="1"/>
          <p:nvPr/>
        </p:nvSpPr>
        <p:spPr>
          <a:xfrm>
            <a:off x="168304" y="1283948"/>
            <a:ext cx="30315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Combien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réponses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591648" y="624271"/>
            <a:ext cx="487203" cy="683656"/>
          </a:xfrm>
          <a:prstGeom prst="rect">
            <a:avLst/>
          </a:prstGeom>
        </p:spPr>
      </p:pic>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559925" y="2101035"/>
            <a:ext cx="487203" cy="683656"/>
          </a:xfrm>
          <a:prstGeom prst="rect">
            <a:avLst/>
          </a:prstGeom>
        </p:spPr>
      </p:pic>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591239" y="3479942"/>
            <a:ext cx="487203" cy="683656"/>
          </a:xfrm>
          <a:prstGeom prst="rect">
            <a:avLst/>
          </a:prstGeom>
        </p:spPr>
      </p:pic>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639951" y="5066134"/>
            <a:ext cx="487203" cy="683656"/>
          </a:xfrm>
          <a:prstGeom prst="rect">
            <a:avLst/>
          </a:prstGeom>
        </p:spPr>
      </p:pic>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904653" y="658907"/>
            <a:ext cx="487203" cy="683656"/>
          </a:xfrm>
          <a:prstGeom prst="rect">
            <a:avLst/>
          </a:prstGeom>
        </p:spPr>
      </p:pic>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47295" y="1998725"/>
            <a:ext cx="487203" cy="683656"/>
          </a:xfrm>
          <a:prstGeom prst="rect">
            <a:avLst/>
          </a:prstGeom>
        </p:spPr>
      </p:pic>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47294" y="3609165"/>
            <a:ext cx="487203" cy="683656"/>
          </a:xfrm>
          <a:prstGeom prst="rect">
            <a:avLst/>
          </a:prstGeom>
        </p:spPr>
      </p:pic>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847386" y="4985195"/>
            <a:ext cx="487203" cy="683656"/>
          </a:xfrm>
          <a:prstGeom prst="rect">
            <a:avLst/>
          </a:prstGeom>
        </p:spPr>
      </p:pic>
      <p:pic>
        <p:nvPicPr>
          <p:cNvPr id="34" name="Picture 33"/>
          <p:cNvPicPr>
            <a:picLocks noChangeAspect="1"/>
          </p:cNvPicPr>
          <p:nvPr/>
        </p:nvPicPr>
        <p:blipFill rotWithShape="1">
          <a:blip r:embed="rId4"/>
          <a:srcRect l="49237" t="14899" r="17129" b="11582"/>
          <a:stretch/>
        </p:blipFill>
        <p:spPr>
          <a:xfrm>
            <a:off x="4591648" y="3495611"/>
            <a:ext cx="530755" cy="774380"/>
          </a:xfrm>
          <a:prstGeom prst="rect">
            <a:avLst/>
          </a:prstGeom>
        </p:spPr>
      </p:pic>
      <p:pic>
        <p:nvPicPr>
          <p:cNvPr id="35" name="Picture 34"/>
          <p:cNvPicPr>
            <a:picLocks noChangeAspect="1"/>
          </p:cNvPicPr>
          <p:nvPr/>
        </p:nvPicPr>
        <p:blipFill rotWithShape="1">
          <a:blip r:embed="rId4"/>
          <a:srcRect l="49237" t="14899" r="17129" b="11582"/>
          <a:stretch/>
        </p:blipFill>
        <p:spPr>
          <a:xfrm>
            <a:off x="1552399" y="619542"/>
            <a:ext cx="530755" cy="774380"/>
          </a:xfrm>
          <a:prstGeom prst="rect">
            <a:avLst/>
          </a:prstGeom>
        </p:spPr>
      </p:pic>
      <p:pic>
        <p:nvPicPr>
          <p:cNvPr id="36" name="Picture 35"/>
          <p:cNvPicPr>
            <a:picLocks noChangeAspect="1"/>
          </p:cNvPicPr>
          <p:nvPr/>
        </p:nvPicPr>
        <p:blipFill rotWithShape="1">
          <a:blip r:embed="rId4"/>
          <a:srcRect l="49237" t="14899" r="17129" b="11582"/>
          <a:stretch/>
        </p:blipFill>
        <p:spPr>
          <a:xfrm>
            <a:off x="4567250" y="2028401"/>
            <a:ext cx="530755" cy="774380"/>
          </a:xfrm>
          <a:prstGeom prst="rect">
            <a:avLst/>
          </a:prstGeom>
        </p:spPr>
      </p:pic>
      <p:pic>
        <p:nvPicPr>
          <p:cNvPr id="37" name="Picture 36"/>
          <p:cNvPicPr>
            <a:picLocks noChangeAspect="1"/>
          </p:cNvPicPr>
          <p:nvPr/>
        </p:nvPicPr>
        <p:blipFill rotWithShape="1">
          <a:blip r:embed="rId4"/>
          <a:srcRect l="49237" t="14899" r="17129" b="11582"/>
          <a:stretch/>
        </p:blipFill>
        <p:spPr>
          <a:xfrm>
            <a:off x="1541529" y="4960188"/>
            <a:ext cx="530755" cy="774380"/>
          </a:xfrm>
          <a:prstGeom prst="rect">
            <a:avLst/>
          </a:prstGeom>
        </p:spPr>
      </p:pic>
      <p:pic>
        <p:nvPicPr>
          <p:cNvPr id="38" name="Picture 37"/>
          <p:cNvPicPr>
            <a:picLocks noChangeAspect="1"/>
          </p:cNvPicPr>
          <p:nvPr/>
        </p:nvPicPr>
        <p:blipFill rotWithShape="1">
          <a:blip r:embed="rId4"/>
          <a:srcRect l="49237" t="14899" r="17129" b="11582"/>
          <a:stretch/>
        </p:blipFill>
        <p:spPr>
          <a:xfrm>
            <a:off x="7882876" y="3446767"/>
            <a:ext cx="530755" cy="774380"/>
          </a:xfrm>
          <a:prstGeom prst="rect">
            <a:avLst/>
          </a:prstGeom>
        </p:spPr>
      </p:pic>
      <p:pic>
        <p:nvPicPr>
          <p:cNvPr id="39" name="Picture 38"/>
          <p:cNvPicPr>
            <a:picLocks noChangeAspect="1"/>
          </p:cNvPicPr>
          <p:nvPr/>
        </p:nvPicPr>
        <p:blipFill rotWithShape="1">
          <a:blip r:embed="rId4"/>
          <a:srcRect l="49237" t="14899" r="17129" b="11582"/>
          <a:stretch/>
        </p:blipFill>
        <p:spPr>
          <a:xfrm>
            <a:off x="7880727" y="2006245"/>
            <a:ext cx="530755" cy="774380"/>
          </a:xfrm>
          <a:prstGeom prst="rect">
            <a:avLst/>
          </a:prstGeom>
        </p:spPr>
      </p:pic>
      <p:pic>
        <p:nvPicPr>
          <p:cNvPr id="40" name="Picture 39"/>
          <p:cNvPicPr>
            <a:picLocks noChangeAspect="1"/>
          </p:cNvPicPr>
          <p:nvPr/>
        </p:nvPicPr>
        <p:blipFill rotWithShape="1">
          <a:blip r:embed="rId4"/>
          <a:srcRect l="49237" t="14899" r="17129" b="11582"/>
          <a:stretch/>
        </p:blipFill>
        <p:spPr>
          <a:xfrm>
            <a:off x="10903742" y="5020772"/>
            <a:ext cx="530755" cy="774380"/>
          </a:xfrm>
          <a:prstGeom prst="rect">
            <a:avLst/>
          </a:prstGeom>
        </p:spPr>
      </p:pic>
      <p:sp>
        <p:nvSpPr>
          <p:cNvPr id="41" name="TextBox 40"/>
          <p:cNvSpPr txBox="1"/>
          <p:nvPr/>
        </p:nvSpPr>
        <p:spPr>
          <a:xfrm>
            <a:off x="6446255" y="1284280"/>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maths?</a:t>
            </a:r>
          </a:p>
        </p:txBody>
      </p:sp>
      <p:sp>
        <p:nvSpPr>
          <p:cNvPr id="42" name="TextBox 41"/>
          <p:cNvSpPr txBox="1"/>
          <p:nvPr/>
        </p:nvSpPr>
        <p:spPr>
          <a:xfrm>
            <a:off x="6290347" y="2690408"/>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Que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fais-tu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au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collège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3" name="TextBox 42"/>
          <p:cNvSpPr txBox="1"/>
          <p:nvPr/>
        </p:nvSpPr>
        <p:spPr>
          <a:xfrm>
            <a:off x="9591043" y="2627130"/>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Fais-tu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devoirs?</a:t>
            </a:r>
          </a:p>
        </p:txBody>
      </p:sp>
      <p:sp>
        <p:nvSpPr>
          <p:cNvPr id="44" name="TextBox 43"/>
          <p:cNvSpPr txBox="1"/>
          <p:nvPr/>
        </p:nvSpPr>
        <p:spPr>
          <a:xfrm>
            <a:off x="162324" y="2676492"/>
            <a:ext cx="237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Sors-tu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souvent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5" name="TextBox 44"/>
          <p:cNvSpPr txBox="1"/>
          <p:nvPr/>
        </p:nvSpPr>
        <p:spPr>
          <a:xfrm>
            <a:off x="3039465" y="4198650"/>
            <a:ext cx="27353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Viens-tu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Londres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chaque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jour?</a:t>
            </a:r>
          </a:p>
        </p:txBody>
      </p:sp>
      <p:sp>
        <p:nvSpPr>
          <p:cNvPr id="46" name="TextBox 45"/>
          <p:cNvSpPr txBox="1"/>
          <p:nvPr/>
        </p:nvSpPr>
        <p:spPr>
          <a:xfrm>
            <a:off x="6468032" y="4184899"/>
            <a:ext cx="237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 train?</a:t>
            </a:r>
          </a:p>
        </p:txBody>
      </p:sp>
      <p:sp>
        <p:nvSpPr>
          <p:cNvPr id="47" name="TextBox 46"/>
          <p:cNvSpPr txBox="1"/>
          <p:nvPr/>
        </p:nvSpPr>
        <p:spPr>
          <a:xfrm>
            <a:off x="160260" y="5720226"/>
            <a:ext cx="237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Dis-</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vérité</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8" name="TextBox 47"/>
          <p:cNvSpPr txBox="1"/>
          <p:nvPr/>
        </p:nvSpPr>
        <p:spPr>
          <a:xfrm>
            <a:off x="3061812" y="5665860"/>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Quel</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train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9" name="TextBox 48"/>
          <p:cNvSpPr txBox="1"/>
          <p:nvPr/>
        </p:nvSpPr>
        <p:spPr>
          <a:xfrm>
            <a:off x="6415570" y="5668641"/>
            <a:ext cx="237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Que dis-</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0" name="TextBox 49"/>
          <p:cNvSpPr txBox="1"/>
          <p:nvPr/>
        </p:nvSpPr>
        <p:spPr>
          <a:xfrm>
            <a:off x="9536588" y="5665860"/>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Combien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matières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fais-tu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1" name="TextBox 50"/>
          <p:cNvSpPr txBox="1"/>
          <p:nvPr/>
        </p:nvSpPr>
        <p:spPr>
          <a:xfrm>
            <a:off x="3031687" y="2707926"/>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Quelle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question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fais-tu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2" name="Rounded Rectangle 51"/>
          <p:cNvSpPr/>
          <p:nvPr/>
        </p:nvSpPr>
        <p:spPr>
          <a:xfrm>
            <a:off x="89532" y="1145071"/>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 understand three answers.</a:t>
            </a:r>
          </a:p>
        </p:txBody>
      </p:sp>
      <p:sp>
        <p:nvSpPr>
          <p:cNvPr id="53" name="TextBox 52"/>
          <p:cNvSpPr txBox="1"/>
          <p:nvPr/>
        </p:nvSpPr>
        <p:spPr>
          <a:xfrm>
            <a:off x="3084603" y="1312111"/>
            <a:ext cx="30315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Quel</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jour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sors-tu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4" name="Rounded Rectangle 53"/>
          <p:cNvSpPr/>
          <p:nvPr/>
        </p:nvSpPr>
        <p:spPr>
          <a:xfrm>
            <a:off x="3097717" y="1157500"/>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I’m going out on Saturday.</a:t>
            </a:r>
          </a:p>
        </p:txBody>
      </p:sp>
      <p:sp>
        <p:nvSpPr>
          <p:cNvPr id="55" name="Rounded Rectangle 54"/>
          <p:cNvSpPr/>
          <p:nvPr/>
        </p:nvSpPr>
        <p:spPr>
          <a:xfrm>
            <a:off x="6169443" y="116191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 understand maths.</a:t>
            </a:r>
          </a:p>
        </p:txBody>
      </p:sp>
      <p:sp>
        <p:nvSpPr>
          <p:cNvPr id="57" name="Rounded Rectangle 56"/>
          <p:cNvSpPr/>
          <p:nvPr/>
        </p:nvSpPr>
        <p:spPr>
          <a:xfrm>
            <a:off x="85963" y="2632463"/>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 go out often.</a:t>
            </a:r>
          </a:p>
        </p:txBody>
      </p:sp>
      <p:sp>
        <p:nvSpPr>
          <p:cNvPr id="58" name="Rounded Rectangle 57"/>
          <p:cNvSpPr/>
          <p:nvPr/>
        </p:nvSpPr>
        <p:spPr>
          <a:xfrm>
            <a:off x="3076721" y="2625028"/>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I’m doing question six.</a:t>
            </a:r>
          </a:p>
        </p:txBody>
      </p:sp>
      <p:sp>
        <p:nvSpPr>
          <p:cNvPr id="59" name="Rounded Rectangle 58"/>
          <p:cNvSpPr/>
          <p:nvPr/>
        </p:nvSpPr>
        <p:spPr>
          <a:xfrm>
            <a:off x="9136884" y="2632463"/>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I’m doing homework.</a:t>
            </a:r>
          </a:p>
        </p:txBody>
      </p:sp>
      <p:sp>
        <p:nvSpPr>
          <p:cNvPr id="60" name="Rounded Rectangle 59"/>
          <p:cNvSpPr/>
          <p:nvPr/>
        </p:nvSpPr>
        <p:spPr>
          <a:xfrm>
            <a:off x="3078876" y="4208603"/>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 come to London every day.</a:t>
            </a:r>
          </a:p>
        </p:txBody>
      </p:sp>
      <p:sp>
        <p:nvSpPr>
          <p:cNvPr id="61" name="Rounded Rectangle 60"/>
          <p:cNvSpPr/>
          <p:nvPr/>
        </p:nvSpPr>
        <p:spPr>
          <a:xfrm>
            <a:off x="6145449" y="4188456"/>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 take the train.</a:t>
            </a:r>
          </a:p>
        </p:txBody>
      </p:sp>
      <p:sp>
        <p:nvSpPr>
          <p:cNvPr id="62" name="Rounded Rectangle 61"/>
          <p:cNvSpPr/>
          <p:nvPr/>
        </p:nvSpPr>
        <p:spPr>
          <a:xfrm>
            <a:off x="56522" y="549285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 tell the truth.</a:t>
            </a:r>
          </a:p>
        </p:txBody>
      </p:sp>
      <p:sp>
        <p:nvSpPr>
          <p:cNvPr id="64" name="Rounded Rectangle 63"/>
          <p:cNvSpPr/>
          <p:nvPr/>
        </p:nvSpPr>
        <p:spPr>
          <a:xfrm>
            <a:off x="6127521" y="547618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I’m saying, ‘it’s strict!’</a:t>
            </a:r>
          </a:p>
        </p:txBody>
      </p:sp>
      <p:sp>
        <p:nvSpPr>
          <p:cNvPr id="65" name="Rounded Rectangle 64"/>
          <p:cNvSpPr/>
          <p:nvPr/>
        </p:nvSpPr>
        <p:spPr>
          <a:xfrm>
            <a:off x="9179588" y="547618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 do twelve subjects.</a:t>
            </a:r>
          </a:p>
        </p:txBody>
      </p:sp>
      <p:sp>
        <p:nvSpPr>
          <p:cNvPr id="66" name="Rectangle 65"/>
          <p:cNvSpPr/>
          <p:nvPr/>
        </p:nvSpPr>
        <p:spPr>
          <a:xfrm>
            <a:off x="9506837" y="727643"/>
            <a:ext cx="1927659"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Philippe</a:t>
            </a:r>
          </a:p>
        </p:txBody>
      </p:sp>
      <p:pic>
        <p:nvPicPr>
          <p:cNvPr id="67" name="Picture 66"/>
          <p:cNvPicPr>
            <a:picLocks noChangeAspect="1"/>
          </p:cNvPicPr>
          <p:nvPr/>
        </p:nvPicPr>
        <p:blipFill rotWithShape="1">
          <a:blip r:embed="rId4"/>
          <a:srcRect l="49237" t="14899" r="17129" b="11582"/>
          <a:stretch/>
        </p:blipFill>
        <p:spPr>
          <a:xfrm>
            <a:off x="11117370" y="674746"/>
            <a:ext cx="530755" cy="774380"/>
          </a:xfrm>
          <a:prstGeom prst="rect">
            <a:avLst/>
          </a:prstGeom>
        </p:spPr>
      </p:pic>
      <p:sp>
        <p:nvSpPr>
          <p:cNvPr id="68" name="TextBox 67"/>
          <p:cNvSpPr txBox="1"/>
          <p:nvPr/>
        </p:nvSpPr>
        <p:spPr>
          <a:xfrm>
            <a:off x="9591042" y="1264878"/>
            <a:ext cx="24723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Combien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mots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apprends-tu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69" name="Rounded Rectangle 68"/>
          <p:cNvSpPr/>
          <p:nvPr/>
        </p:nvSpPr>
        <p:spPr>
          <a:xfrm>
            <a:off x="9164801" y="1172263"/>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I’m learning ten words.</a:t>
            </a:r>
          </a:p>
        </p:txBody>
      </p:sp>
      <p:sp>
        <p:nvSpPr>
          <p:cNvPr id="70" name="TextBox 69"/>
          <p:cNvSpPr txBox="1"/>
          <p:nvPr/>
        </p:nvSpPr>
        <p:spPr>
          <a:xfrm>
            <a:off x="175655" y="4215431"/>
            <a:ext cx="24723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Apprends-tu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langue?</a:t>
            </a:r>
          </a:p>
        </p:txBody>
      </p:sp>
      <p:sp>
        <p:nvSpPr>
          <p:cNvPr id="71" name="TextBox 70"/>
          <p:cNvSpPr txBox="1"/>
          <p:nvPr/>
        </p:nvSpPr>
        <p:spPr>
          <a:xfrm>
            <a:off x="9533839" y="4173447"/>
            <a:ext cx="24723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phrase?</a:t>
            </a:r>
          </a:p>
        </p:txBody>
      </p:sp>
      <p:sp>
        <p:nvSpPr>
          <p:cNvPr id="72" name="Rounded Rectangle 71"/>
          <p:cNvSpPr/>
          <p:nvPr/>
        </p:nvSpPr>
        <p:spPr>
          <a:xfrm>
            <a:off x="40433" y="4205920"/>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I’m learning a language.</a:t>
            </a:r>
          </a:p>
        </p:txBody>
      </p:sp>
      <p:sp>
        <p:nvSpPr>
          <p:cNvPr id="73" name="Rounded Rectangle 72"/>
          <p:cNvSpPr/>
          <p:nvPr/>
        </p:nvSpPr>
        <p:spPr>
          <a:xfrm>
            <a:off x="9125961" y="419560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 understand the sentence.</a:t>
            </a:r>
          </a:p>
        </p:txBody>
      </p:sp>
      <p:sp>
        <p:nvSpPr>
          <p:cNvPr id="56" name="Rounded Rectangle 55"/>
          <p:cNvSpPr/>
          <p:nvPr/>
        </p:nvSpPr>
        <p:spPr>
          <a:xfrm>
            <a:off x="6127521" y="261373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 do exercises at school.</a:t>
            </a:r>
          </a:p>
        </p:txBody>
      </p:sp>
      <p:sp>
        <p:nvSpPr>
          <p:cNvPr id="63" name="Rounded Rectangle 62"/>
          <p:cNvSpPr/>
          <p:nvPr/>
        </p:nvSpPr>
        <p:spPr>
          <a:xfrm>
            <a:off x="3061951" y="5466989"/>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 take the train from Nice to Marseille.</a:t>
            </a:r>
          </a:p>
        </p:txBody>
      </p:sp>
    </p:spTree>
    <p:extLst>
      <p:ext uri="{BB962C8B-B14F-4D97-AF65-F5344CB8AC3E}">
        <p14:creationId xmlns:p14="http://schemas.microsoft.com/office/powerpoint/2010/main" val="3588471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2"/>
                                        </p:tgtEl>
                                      </p:cBhvr>
                                    </p:animEffect>
                                    <p:set>
                                      <p:cBhvr>
                                        <p:cTn id="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 restart="whenNotActive" fill="hold" evtFilter="cancelBubble" nodeType="interactiveSeq">
                <p:stCondLst>
                  <p:cond evt="onClick" delay="0">
                    <p:tgtEl>
                      <p:spTgt spid="5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4"/>
                                        </p:tgtEl>
                                      </p:cBhvr>
                                    </p:animEffect>
                                    <p:set>
                                      <p:cBhvr>
                                        <p:cTn id="1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7"/>
                                        </p:tgtEl>
                                      </p:cBhvr>
                                    </p:animEffect>
                                    <p:set>
                                      <p:cBhvr>
                                        <p:cTn id="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9"/>
                                        </p:tgtEl>
                                      </p:cBhvr>
                                    </p:animEffect>
                                    <p:set>
                                      <p:cBhvr>
                                        <p:cTn id="4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4" restart="whenNotActive" fill="hold" evtFilter="cancelBubble" nodeType="interactiveSeq">
                <p:stCondLst>
                  <p:cond evt="onClick" delay="0">
                    <p:tgtEl>
                      <p:spTgt spid="6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0"/>
                                        </p:tgtEl>
                                      </p:cBhvr>
                                    </p:animEffect>
                                    <p:set>
                                      <p:cBhvr>
                                        <p:cTn id="4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50" restart="whenNotActive" fill="hold" evtFilter="cancelBubble" nodeType="interactiveSeq">
                <p:stCondLst>
                  <p:cond evt="onClick" delay="0">
                    <p:tgtEl>
                      <p:spTgt spid="6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62" restart="whenNotActive" fill="hold" evtFilter="cancelBubble" nodeType="interactiveSeq">
                <p:stCondLst>
                  <p:cond evt="onClick" delay="0">
                    <p:tgtEl>
                      <p:spTgt spid="6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3"/>
                                        </p:tgtEl>
                                      </p:cBhvr>
                                    </p:animEffect>
                                    <p:set>
                                      <p:cBhvr>
                                        <p:cTn id="6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4"/>
                                        </p:tgtEl>
                                      </p:cBhvr>
                                    </p:animEffect>
                                    <p:set>
                                      <p:cBhvr>
                                        <p:cTn id="7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5"/>
                                        </p:tgtEl>
                                      </p:cBhvr>
                                    </p:animEffect>
                                    <p:set>
                                      <p:cBhvr>
                                        <p:cTn id="79"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80" restart="whenNotActive" fill="hold" evtFilter="cancelBubble" nodeType="interactiveSeq">
                <p:stCondLst>
                  <p:cond evt="onClick" delay="0">
                    <p:tgtEl>
                      <p:spTgt spid="6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69"/>
                                        </p:tgtEl>
                                      </p:cBhvr>
                                    </p:animEffect>
                                    <p:set>
                                      <p:cBhvr>
                                        <p:cTn id="8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86" restart="whenNotActive" fill="hold" evtFilter="cancelBubble" nodeType="interactiveSeq">
                <p:stCondLst>
                  <p:cond evt="onClick" delay="0">
                    <p:tgtEl>
                      <p:spTgt spid="7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72"/>
                                        </p:tgtEl>
                                      </p:cBhvr>
                                    </p:animEffect>
                                    <p:set>
                                      <p:cBhvr>
                                        <p:cTn id="9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92" restart="whenNotActive" fill="hold" evtFilter="cancelBubble" nodeType="interactiveSeq">
                <p:stCondLst>
                  <p:cond evt="onClick" delay="0">
                    <p:tgtEl>
                      <p:spTgt spid="7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3"/>
                                        </p:tgtEl>
                                      </p:cBhvr>
                                    </p:animEffect>
                                    <p:set>
                                      <p:cBhvr>
                                        <p:cTn id="9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52" grpId="0" animBg="1"/>
      <p:bldP spid="54" grpId="0" animBg="1"/>
      <p:bldP spid="55" grpId="0" animBg="1"/>
      <p:bldP spid="57" grpId="0" animBg="1"/>
      <p:bldP spid="58" grpId="0" animBg="1"/>
      <p:bldP spid="59" grpId="0" animBg="1"/>
      <p:bldP spid="60" grpId="0" animBg="1"/>
      <p:bldP spid="61" grpId="0" animBg="1"/>
      <p:bldP spid="62" grpId="0" animBg="1"/>
      <p:bldP spid="64" grpId="0" animBg="1"/>
      <p:bldP spid="65" grpId="0" animBg="1"/>
      <p:bldP spid="69" grpId="0" animBg="1"/>
      <p:bldP spid="72" grpId="0" animBg="1"/>
      <p:bldP spid="73" grpId="0" animBg="1"/>
      <p:bldP spid="56" grpId="0" animBg="1"/>
      <p:bldP spid="6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143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5044CCBB-4163-804F-A894-CFAA691F0EAD}"/>
              </a:ext>
            </a:extLst>
          </p:cNvPr>
          <p:cNvSpPr>
            <a:spLocks noGrp="1"/>
          </p:cNvSpPr>
          <p:nvPr>
            <p:ph type="ctrTitle"/>
          </p:nvPr>
        </p:nvSpPr>
        <p:spPr>
          <a:xfrm>
            <a:off x="182548" y="2033492"/>
            <a:ext cx="5545979" cy="1671669"/>
          </a:xfrm>
        </p:spPr>
        <p:txBody>
          <a:bodyPr>
            <a:normAutofit/>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br>
              <a:rPr lang="en-GB" sz="4000" b="1" dirty="0">
                <a:solidFill>
                  <a:prstClr val="white"/>
                </a:solidFill>
                <a:latin typeface="Century Gothic" panose="020B0502020202020204" pitchFamily="34" charset="0"/>
                <a:ea typeface="+mn-ea"/>
                <a:cs typeface="+mn-cs"/>
              </a:rPr>
            </a:br>
            <a:endParaRPr lang="en-US" dirty="0"/>
          </a:p>
        </p:txBody>
      </p:sp>
      <p:sp>
        <p:nvSpPr>
          <p:cNvPr id="6" name="Subtitle 5">
            <a:extLst>
              <a:ext uri="{FF2B5EF4-FFF2-40B4-BE49-F238E27FC236}">
                <a16:creationId xmlns:a16="http://schemas.microsoft.com/office/drawing/2014/main" id="{04EEAAF6-8224-B84C-9791-2E52851ED7E8}"/>
              </a:ext>
            </a:extLst>
          </p:cNvPr>
          <p:cNvSpPr>
            <a:spLocks noGrp="1"/>
          </p:cNvSpPr>
          <p:nvPr>
            <p:ph type="subTitle" idx="1"/>
          </p:nvPr>
        </p:nvSpPr>
        <p:spPr>
          <a:xfrm>
            <a:off x="227215" y="2877280"/>
            <a:ext cx="8489098" cy="1570491"/>
          </a:xfrm>
        </p:spPr>
        <p:txBody>
          <a:bodyPr>
            <a:normAutofit/>
          </a:bodyPr>
          <a:lstStyle/>
          <a:p>
            <a:pPr lvl="0" algn="l">
              <a:lnSpc>
                <a:spcPct val="100000"/>
              </a:lnSpc>
              <a:spcBef>
                <a:spcPts val="0"/>
              </a:spcBef>
            </a:pPr>
            <a:r>
              <a:rPr lang="en-GB" sz="2800" dirty="0">
                <a:solidFill>
                  <a:prstClr val="white"/>
                </a:solidFill>
                <a:latin typeface="Century Gothic" panose="020B0502020202020204" pitchFamily="34" charset="0"/>
              </a:rPr>
              <a:t>Question words with subject-verb inversion:</a:t>
            </a:r>
          </a:p>
          <a:p>
            <a:pPr lvl="0" algn="l">
              <a:lnSpc>
                <a:spcPct val="100000"/>
              </a:lnSpc>
              <a:spcBef>
                <a:spcPts val="0"/>
              </a:spcBef>
            </a:pPr>
            <a:r>
              <a:rPr lang="en-GB" sz="2800" dirty="0">
                <a:solidFill>
                  <a:prstClr val="white"/>
                </a:solidFill>
                <a:latin typeface="Century Gothic" panose="020B0502020202020204" pitchFamily="34" charset="0"/>
              </a:rPr>
              <a:t>placement of the question word</a:t>
            </a:r>
          </a:p>
          <a:p>
            <a:endParaRPr lang="en-US" dirty="0"/>
          </a:p>
        </p:txBody>
      </p:sp>
      <p:sp>
        <p:nvSpPr>
          <p:cNvPr id="14" name="Title 3">
            <a:extLst>
              <a:ext uri="{FF2B5EF4-FFF2-40B4-BE49-F238E27FC236}">
                <a16:creationId xmlns:a16="http://schemas.microsoft.com/office/drawing/2014/main" id="{7B424077-B2D5-46AA-BDA8-6FF15DA500E8}"/>
              </a:ext>
            </a:extLst>
          </p:cNvPr>
          <p:cNvSpPr txBox="1">
            <a:spLocks/>
          </p:cNvSpPr>
          <p:nvPr/>
        </p:nvSpPr>
        <p:spPr>
          <a:xfrm>
            <a:off x="266807" y="515343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3</a:t>
            </a:r>
          </a:p>
        </p:txBody>
      </p:sp>
      <p:sp>
        <p:nvSpPr>
          <p:cNvPr id="16" name="Title 3">
            <a:extLst>
              <a:ext uri="{FF2B5EF4-FFF2-40B4-BE49-F238E27FC236}">
                <a16:creationId xmlns:a16="http://schemas.microsoft.com/office/drawing/2014/main" id="{C0508B9B-5891-4D3C-9F6E-ECDA43B43AC2}"/>
              </a:ext>
            </a:extLst>
          </p:cNvPr>
          <p:cNvSpPr txBox="1">
            <a:spLocks/>
          </p:cNvSpPr>
          <p:nvPr/>
        </p:nvSpPr>
        <p:spPr>
          <a:xfrm>
            <a:off x="294412" y="6008293"/>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Victoria Hobson / Adeline Charlton</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21/04/20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16474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Picture 1"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Rectangle 3"/>
          <p:cNvSpPr/>
          <p:nvPr/>
        </p:nvSpPr>
        <p:spPr>
          <a:xfrm>
            <a:off x="118822" y="1541115"/>
            <a:ext cx="121920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Remember, there are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two</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ways to form a question using a question word.</a:t>
            </a:r>
          </a:p>
        </p:txBody>
      </p:sp>
      <p:sp>
        <p:nvSpPr>
          <p:cNvPr id="7" name="TextBox 6"/>
          <p:cNvSpPr txBox="1"/>
          <p:nvPr/>
        </p:nvSpPr>
        <p:spPr>
          <a:xfrm>
            <a:off x="16798" y="4215452"/>
            <a:ext cx="10247209" cy="769441"/>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OR</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you can swap the order of the subject pronoun and the verb:</a:t>
            </a: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a:t>
            </a:r>
          </a:p>
        </p:txBody>
      </p:sp>
      <p:sp>
        <p:nvSpPr>
          <p:cNvPr id="12" name="Rectangle 11"/>
          <p:cNvSpPr/>
          <p:nvPr/>
        </p:nvSpPr>
        <p:spPr>
          <a:xfrm>
            <a:off x="1626310" y="5667233"/>
            <a:ext cx="88010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Arial"/>
                <a:sym typeface="Arial"/>
              </a:rPr>
              <a:t>The question word goes at the </a:t>
            </a:r>
            <a:r>
              <a:rPr kumimoji="0" lang="en-GB" sz="2400" b="1" i="0" u="sng" strike="noStrike" kern="1200" cap="none" spc="0" normalizeH="0" baseline="0" noProof="0" dirty="0">
                <a:ln>
                  <a:noFill/>
                </a:ln>
                <a:solidFill>
                  <a:srgbClr val="ED7D31"/>
                </a:solidFill>
                <a:effectLst/>
                <a:uLnTx/>
                <a:uFillTx/>
                <a:latin typeface="Century Gothic" panose="020B0502020202020204" pitchFamily="34" charset="0"/>
                <a:ea typeface="+mn-ea"/>
                <a:cs typeface="Arial"/>
                <a:sym typeface="Arial"/>
              </a:rPr>
              <a:t>beginning of the question</a:t>
            </a:r>
            <a:r>
              <a:rPr kumimoji="0" lang="en-GB" sz="2400" b="0" i="0" u="sng" strike="noStrike" kern="1200" cap="none" spc="0" normalizeH="0" baseline="0" noProof="0" dirty="0">
                <a:ln>
                  <a:noFill/>
                </a:ln>
                <a:solidFill>
                  <a:srgbClr val="ED7D31"/>
                </a:solidFill>
                <a:effectLst/>
                <a:uLnTx/>
                <a:uFillTx/>
                <a:latin typeface="Century Gothic" panose="020B0502020202020204" pitchFamily="34" charset="0"/>
                <a:ea typeface="+mn-ea"/>
                <a:cs typeface="Arial"/>
                <a:sym typeface="Arial"/>
              </a:rPr>
              <a:t>.</a:t>
            </a:r>
            <a:endParaRPr kumimoji="0" lang="en-GB" sz="2400" b="1" i="0" u="sng" strike="noStrike" kern="1200" cap="none" spc="0" normalizeH="0" baseline="0" noProof="0" dirty="0">
              <a:ln>
                <a:noFill/>
              </a:ln>
              <a:solidFill>
                <a:srgbClr val="ED7D31"/>
              </a:solidFill>
              <a:effectLst/>
              <a:uLnTx/>
              <a:uFillTx/>
              <a:latin typeface="Century Gothic" panose="020B0502020202020204" pitchFamily="34" charset="0"/>
              <a:ea typeface="+mn-ea"/>
              <a:cs typeface="Arial"/>
              <a:sym typeface="Arial"/>
            </a:endParaRPr>
          </a:p>
        </p:txBody>
      </p:sp>
      <p:sp>
        <p:nvSpPr>
          <p:cNvPr id="18" name="TextBox 17">
            <a:extLst>
              <a:ext uri="{FF2B5EF4-FFF2-40B4-BE49-F238E27FC236}">
                <a16:creationId xmlns:a16="http://schemas.microsoft.com/office/drawing/2014/main" id="{749B1412-D32F-4284-82A5-F6EE82E109B5}"/>
              </a:ext>
            </a:extLst>
          </p:cNvPr>
          <p:cNvSpPr txBox="1"/>
          <p:nvPr/>
        </p:nvSpPr>
        <p:spPr>
          <a:xfrm>
            <a:off x="3202152" y="3677768"/>
            <a:ext cx="59131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The question word goes </a:t>
            </a:r>
            <a:r>
              <a:rPr kumimoji="0" lang="en-GB" sz="2400" b="1" i="0" u="sng"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after</a:t>
            </a:r>
            <a:r>
              <a:rPr kumimoji="0" lang="en-GB" sz="2400" b="0" i="0" u="sng"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en-GB" sz="2400" b="1" i="0" u="sng"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the verb</a:t>
            </a:r>
            <a:r>
              <a:rPr kumimoji="0" lang="en-GB" sz="2400" b="0" i="0" u="sng"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p>
        </p:txBody>
      </p:sp>
      <p:sp>
        <p:nvSpPr>
          <p:cNvPr id="20" name="Rectangle 19">
            <a:extLst>
              <a:ext uri="{FF2B5EF4-FFF2-40B4-BE49-F238E27FC236}">
                <a16:creationId xmlns:a16="http://schemas.microsoft.com/office/drawing/2014/main" id="{DAE81A3B-4AC8-43D2-9F06-9318B15F151F}"/>
              </a:ext>
            </a:extLst>
          </p:cNvPr>
          <p:cNvSpPr/>
          <p:nvPr/>
        </p:nvSpPr>
        <p:spPr>
          <a:xfrm>
            <a:off x="119474" y="3119161"/>
            <a:ext cx="5907386" cy="58477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Tu</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vas </a:t>
            </a:r>
            <a:r>
              <a:rPr kumimoji="0" lang="en-GB" sz="3200" b="1" i="1" u="none" strike="noStrike" kern="1200" cap="none" spc="0" normalizeH="0" baseline="0" noProof="0" dirty="0" err="1">
                <a:ln>
                  <a:noFill/>
                </a:ln>
                <a:solidFill>
                  <a:srgbClr val="115076"/>
                </a:solidFill>
                <a:effectLst/>
                <a:uLnTx/>
                <a:uFillTx/>
                <a:latin typeface="Century Gothic"/>
                <a:ea typeface="+mn-ea"/>
                <a:cs typeface="+mn-cs"/>
                <a:sym typeface="Century Gothic"/>
              </a:rPr>
              <a:t>quand</a:t>
            </a:r>
            <a:r>
              <a:rPr kumimoji="0" lang="en-GB" sz="3200" b="0" i="1" u="none" strike="noStrike" kern="1200" cap="none" spc="0" normalizeH="0" baseline="0" noProof="0" dirty="0">
                <a:ln>
                  <a:noFill/>
                </a:ln>
                <a:solidFill>
                  <a:srgbClr val="115076"/>
                </a:solidFill>
                <a:effectLst/>
                <a:uLnTx/>
                <a:uFillTx/>
                <a:latin typeface="Century Gothic"/>
                <a:ea typeface="+mn-ea"/>
                <a:cs typeface="+mn-cs"/>
                <a:sym typeface="Century Gothic"/>
              </a:rPr>
              <a:t> </a:t>
            </a:r>
            <a:r>
              <a:rPr kumimoji="0" lang="en-GB" sz="3200" b="0" i="1" u="none" strike="noStrike" kern="1200" cap="none" spc="0" normalizeH="0" baseline="0" noProof="0" dirty="0" err="1">
                <a:ln>
                  <a:noFill/>
                </a:ln>
                <a:solidFill>
                  <a:srgbClr val="115076"/>
                </a:solidFill>
                <a:effectLst/>
                <a:uLnTx/>
                <a:uFillTx/>
                <a:latin typeface="Century Gothic"/>
                <a:ea typeface="+mn-ea"/>
                <a:cs typeface="+mn-cs"/>
                <a:sym typeface="Century Gothic"/>
              </a:rPr>
              <a:t>en</a:t>
            </a:r>
            <a:r>
              <a:rPr kumimoji="0" lang="en-GB" sz="3200" b="0" i="1" u="none" strike="noStrike" kern="1200" cap="none" spc="0" normalizeH="0" baseline="0" noProof="0" dirty="0">
                <a:ln>
                  <a:noFill/>
                </a:ln>
                <a:solidFill>
                  <a:srgbClr val="115076"/>
                </a:solidFill>
                <a:effectLst/>
                <a:uLnTx/>
                <a:uFillTx/>
                <a:latin typeface="Century Gothic"/>
                <a:ea typeface="+mn-ea"/>
                <a:cs typeface="+mn-cs"/>
                <a:sym typeface="Century Gothic"/>
              </a:rPr>
              <a:t> </a:t>
            </a:r>
            <a:r>
              <a:rPr kumimoji="0" lang="en-GB" sz="3200" b="0" i="1" u="none" strike="noStrike" kern="1200" cap="none" spc="0" normalizeH="0" baseline="0" noProof="0" dirty="0" err="1">
                <a:ln>
                  <a:noFill/>
                </a:ln>
                <a:solidFill>
                  <a:srgbClr val="115076"/>
                </a:solidFill>
                <a:effectLst/>
                <a:uLnTx/>
                <a:uFillTx/>
                <a:latin typeface="Century Gothic"/>
                <a:ea typeface="+mn-ea"/>
                <a:cs typeface="+mn-cs"/>
                <a:sym typeface="Century Gothic"/>
              </a:rPr>
              <a:t>vacances</a:t>
            </a:r>
            <a:r>
              <a:rPr kumimoji="0" lang="en-GB" sz="3200" b="0" i="1" u="none" strike="noStrike" kern="1200" cap="none" spc="0" normalizeH="0" baseline="0" noProof="0" dirty="0">
                <a:ln>
                  <a:noFill/>
                </a:ln>
                <a:solidFill>
                  <a:srgbClr val="115076"/>
                </a:solidFill>
                <a:effectLst/>
                <a:uLnTx/>
                <a:uFillTx/>
                <a:latin typeface="Century Gothic"/>
                <a:ea typeface="+mn-ea"/>
                <a:cs typeface="+mn-cs"/>
                <a:sym typeface="Century Gothic"/>
              </a:rPr>
              <a:t> ?</a:t>
            </a:r>
            <a:endPar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CFBE7949-737B-4263-9005-3A769D97D0A3}"/>
              </a:ext>
            </a:extLst>
          </p:cNvPr>
          <p:cNvSpPr txBox="1"/>
          <p:nvPr/>
        </p:nvSpPr>
        <p:spPr>
          <a:xfrm>
            <a:off x="6158729" y="3163193"/>
            <a:ext cx="6033272"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When</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are you going on holiday?</a:t>
            </a:r>
          </a:p>
        </p:txBody>
      </p:sp>
      <p:sp>
        <p:nvSpPr>
          <p:cNvPr id="22" name="TextBox 21">
            <a:extLst>
              <a:ext uri="{FF2B5EF4-FFF2-40B4-BE49-F238E27FC236}">
                <a16:creationId xmlns:a16="http://schemas.microsoft.com/office/drawing/2014/main" id="{E0C5097E-FDEF-4E60-90C1-10F3EA975B07}"/>
              </a:ext>
            </a:extLst>
          </p:cNvPr>
          <p:cNvSpPr txBox="1"/>
          <p:nvPr/>
        </p:nvSpPr>
        <p:spPr>
          <a:xfrm>
            <a:off x="119474" y="5105053"/>
            <a:ext cx="6291618"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3200" b="1"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a:sym typeface="Arial"/>
              </a:rPr>
              <a:t>Quand</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vas-</a:t>
            </a:r>
            <a:r>
              <a:rPr kumimoji="0" lang="en-GB" sz="32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a:sym typeface="Arial"/>
              </a:rPr>
              <a:t>tu</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a:t>
            </a:r>
            <a:r>
              <a:rPr kumimoji="0" lang="en-GB" sz="32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a:sym typeface="Arial"/>
              </a:rPr>
              <a:t>en</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a:t>
            </a:r>
            <a:r>
              <a:rPr kumimoji="0" lang="en-GB" sz="32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a:sym typeface="Arial"/>
              </a:rPr>
              <a:t>vacances</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 </a:t>
            </a:r>
          </a:p>
        </p:txBody>
      </p:sp>
      <p:sp>
        <p:nvSpPr>
          <p:cNvPr id="23" name="TextBox 22">
            <a:extLst>
              <a:ext uri="{FF2B5EF4-FFF2-40B4-BE49-F238E27FC236}">
                <a16:creationId xmlns:a16="http://schemas.microsoft.com/office/drawing/2014/main" id="{DADE571A-E02F-4A1B-A6E6-0FED81C62610}"/>
              </a:ext>
            </a:extLst>
          </p:cNvPr>
          <p:cNvSpPr txBox="1"/>
          <p:nvPr/>
        </p:nvSpPr>
        <p:spPr>
          <a:xfrm>
            <a:off x="6083547" y="5144013"/>
            <a:ext cx="6108454"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When</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are you going on holiday ?</a:t>
            </a:r>
            <a:endParaRPr kumimoji="0" lang="en-GB" sz="28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p:txBody>
      </p:sp>
      <p:sp>
        <p:nvSpPr>
          <p:cNvPr id="14" name="Rounded Rectangular Callout 13"/>
          <p:cNvSpPr/>
          <p:nvPr/>
        </p:nvSpPr>
        <p:spPr>
          <a:xfrm>
            <a:off x="2547071" y="4115382"/>
            <a:ext cx="4440171" cy="1071647"/>
          </a:xfrm>
          <a:prstGeom prst="wedgeRoundRectCallout">
            <a:avLst>
              <a:gd name="adj1" fmla="val -62853"/>
              <a:gd name="adj2" fmla="val 5039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verb and subject swap round.</a:t>
            </a:r>
          </a:p>
        </p:txBody>
      </p:sp>
      <p:sp>
        <p:nvSpPr>
          <p:cNvPr id="15" name="Rectangle 14"/>
          <p:cNvSpPr/>
          <p:nvPr/>
        </p:nvSpPr>
        <p:spPr>
          <a:xfrm>
            <a:off x="904220" y="2537336"/>
            <a:ext cx="1101374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You can use the question word after the verb and raise your voice:</a:t>
            </a:r>
          </a:p>
        </p:txBody>
      </p:sp>
      <p:sp>
        <p:nvSpPr>
          <p:cNvPr id="17" name="Rounded Rectangular Callout 16"/>
          <p:cNvSpPr/>
          <p:nvPr/>
        </p:nvSpPr>
        <p:spPr>
          <a:xfrm>
            <a:off x="7461236" y="4114965"/>
            <a:ext cx="4256771" cy="1071647"/>
          </a:xfrm>
          <a:prstGeom prst="wedgeRoundRectCallout">
            <a:avLst>
              <a:gd name="adj1" fmla="val -60016"/>
              <a:gd name="adj2" fmla="val 46964"/>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meanings are the same in English.</a:t>
            </a:r>
          </a:p>
        </p:txBody>
      </p:sp>
      <p:sp>
        <p:nvSpPr>
          <p:cNvPr id="5" name="Title 4"/>
          <p:cNvSpPr>
            <a:spLocks noGrp="1"/>
          </p:cNvSpPr>
          <p:nvPr>
            <p:ph type="title"/>
          </p:nvPr>
        </p:nvSpPr>
        <p:spPr>
          <a:xfrm>
            <a:off x="118822" y="22501"/>
            <a:ext cx="10515600" cy="1325563"/>
          </a:xfrm>
        </p:spPr>
        <p:txBody>
          <a:bodyPr>
            <a:normAutofit/>
          </a:bodyPr>
          <a:lstStyle/>
          <a:p>
            <a:r>
              <a:rPr lang="en-GB" sz="3600" b="1" dirty="0">
                <a:solidFill>
                  <a:schemeClr val="bg1"/>
                </a:solidFill>
              </a:rPr>
              <a:t>Question</a:t>
            </a:r>
            <a:r>
              <a:rPr lang="en-GB" sz="3600" b="1" baseline="0" dirty="0">
                <a:solidFill>
                  <a:schemeClr val="bg1"/>
                </a:solidFill>
              </a:rPr>
              <a:t> words</a:t>
            </a:r>
            <a:endParaRPr lang="en-GB" sz="3600" b="1" dirty="0">
              <a:solidFill>
                <a:schemeClr val="bg1"/>
              </a:solidFill>
            </a:endParaRPr>
          </a:p>
        </p:txBody>
      </p:sp>
      <p:sp>
        <p:nvSpPr>
          <p:cNvPr id="13" name="Rounded Rectangular Callout 12"/>
          <p:cNvSpPr/>
          <p:nvPr/>
        </p:nvSpPr>
        <p:spPr>
          <a:xfrm>
            <a:off x="944781" y="1954692"/>
            <a:ext cx="4256771" cy="1168266"/>
          </a:xfrm>
          <a:prstGeom prst="wedgeRoundRectCallout">
            <a:avLst>
              <a:gd name="adj1" fmla="val -63247"/>
              <a:gd name="adj2" fmla="val 46789"/>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There is no change to the word order.</a:t>
            </a:r>
          </a:p>
        </p:txBody>
      </p:sp>
      <p:sp>
        <p:nvSpPr>
          <p:cNvPr id="19" name="Rounded Rectangular Callout 16">
            <a:extLst>
              <a:ext uri="{FF2B5EF4-FFF2-40B4-BE49-F238E27FC236}">
                <a16:creationId xmlns:a16="http://schemas.microsoft.com/office/drawing/2014/main" id="{2014A90D-553D-46F6-8B98-02E7E90904C9}"/>
              </a:ext>
            </a:extLst>
          </p:cNvPr>
          <p:cNvSpPr/>
          <p:nvPr/>
        </p:nvSpPr>
        <p:spPr>
          <a:xfrm>
            <a:off x="7457293" y="4114965"/>
            <a:ext cx="4256771" cy="1071647"/>
          </a:xfrm>
          <a:prstGeom prst="wedgeRoundRectCallout">
            <a:avLst>
              <a:gd name="adj1" fmla="val -59121"/>
              <a:gd name="adj2" fmla="val -43695"/>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meanings are the same in English.</a:t>
            </a:r>
          </a:p>
        </p:txBody>
      </p:sp>
    </p:spTree>
    <p:extLst>
      <p:ext uri="{BB962C8B-B14F-4D97-AF65-F5344CB8AC3E}">
        <p14:creationId xmlns:p14="http://schemas.microsoft.com/office/powerpoint/2010/main" val="260716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4"/>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2" grpId="0"/>
      <p:bldP spid="18" grpId="0"/>
      <p:bldP spid="20" grpId="0"/>
      <p:bldP spid="21" grpId="0" animBg="1"/>
      <p:bldP spid="22" grpId="0" animBg="1"/>
      <p:bldP spid="23" grpId="0" animBg="1"/>
      <p:bldP spid="14" grpId="0" animBg="1"/>
      <p:bldP spid="14" grpId="1" animBg="1"/>
      <p:bldP spid="15" grpId="0"/>
      <p:bldP spid="17" grpId="0" animBg="1"/>
      <p:bldP spid="13" grpId="0" animBg="1"/>
      <p:bldP spid="13" grpId="1"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Twitter live chat!</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11005403" y="8604"/>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C6AB24CB-CFED-468A-AAB2-033554926D28}"/>
              </a:ext>
            </a:extLst>
          </p:cNvPr>
          <p:cNvSpPr txBox="1"/>
          <p:nvPr/>
        </p:nvSpPr>
        <p:spPr>
          <a:xfrm>
            <a:off x="14438" y="1344025"/>
            <a:ext cx="579446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the questions from the fans of a famous French singer.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Where should the question word be in each question? Choose </a:t>
            </a: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 name="TextBox 2">
            <a:extLst>
              <a:ext uri="{FF2B5EF4-FFF2-40B4-BE49-F238E27FC236}">
                <a16:creationId xmlns:a16="http://schemas.microsoft.com/office/drawing/2014/main" id="{CC98F7D1-50E7-4E40-ADF2-394F2E2DE0B3}"/>
              </a:ext>
            </a:extLst>
          </p:cNvPr>
          <p:cNvSpPr txBox="1"/>
          <p:nvPr/>
        </p:nvSpPr>
        <p:spPr>
          <a:xfrm flipH="1">
            <a:off x="562751" y="3150298"/>
            <a:ext cx="4979880" cy="1123712"/>
          </a:xfrm>
          <a:prstGeom prst="wedgeRoundRectCallout">
            <a:avLst>
              <a:gd name="adj1" fmla="val 60427"/>
              <a:gd name="adj2" fmla="val 53711"/>
              <a:gd name="adj3" fmla="val 16667"/>
            </a:avLst>
          </a:prstGeom>
          <a:solidFill>
            <a:srgbClr val="115076"/>
          </a:solidFill>
          <a:ln>
            <a:solidFill>
              <a:srgbClr val="EE600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placement of the question word depends on the order of the subject pronoun and the verb.</a:t>
            </a:r>
          </a:p>
        </p:txBody>
      </p:sp>
      <p:grpSp>
        <p:nvGrpSpPr>
          <p:cNvPr id="35" name="Group 34">
            <a:extLst>
              <a:ext uri="{FF2B5EF4-FFF2-40B4-BE49-F238E27FC236}">
                <a16:creationId xmlns:a16="http://schemas.microsoft.com/office/drawing/2014/main" id="{4555EF21-6475-4E0B-9BE3-0D0964F99531}"/>
              </a:ext>
            </a:extLst>
          </p:cNvPr>
          <p:cNvGrpSpPr/>
          <p:nvPr/>
        </p:nvGrpSpPr>
        <p:grpSpPr>
          <a:xfrm>
            <a:off x="6363380" y="46655"/>
            <a:ext cx="4735888" cy="6248521"/>
            <a:chOff x="6363380" y="77853"/>
            <a:chExt cx="4735888" cy="6248521"/>
          </a:xfrm>
        </p:grpSpPr>
        <p:sp>
          <p:nvSpPr>
            <p:cNvPr id="23" name="Rectangle: Rounded Corners 22">
              <a:extLst>
                <a:ext uri="{FF2B5EF4-FFF2-40B4-BE49-F238E27FC236}">
                  <a16:creationId xmlns:a16="http://schemas.microsoft.com/office/drawing/2014/main" id="{7A6DE30B-325F-49D8-9696-030E4F14245E}"/>
                </a:ext>
              </a:extLst>
            </p:cNvPr>
            <p:cNvSpPr/>
            <p:nvPr/>
          </p:nvSpPr>
          <p:spPr>
            <a:xfrm>
              <a:off x="6363380" y="77853"/>
              <a:ext cx="4735888"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941BC193-27F3-448D-85F8-C5D8AA1C7805}"/>
                </a:ext>
              </a:extLst>
            </p:cNvPr>
            <p:cNvSpPr/>
            <p:nvPr/>
          </p:nvSpPr>
          <p:spPr>
            <a:xfrm>
              <a:off x="6475460" y="669339"/>
              <a:ext cx="4533495" cy="497524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22246AD1-14B0-48BC-B233-79FFB9E50DB5}"/>
                </a:ext>
              </a:extLst>
            </p:cNvPr>
            <p:cNvSpPr txBox="1"/>
            <p:nvPr/>
          </p:nvSpPr>
          <p:spPr>
            <a:xfrm>
              <a:off x="6503596" y="739501"/>
              <a:ext cx="445545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combien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vêtements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1" name="TextBox 10">
              <a:extLst>
                <a:ext uri="{FF2B5EF4-FFF2-40B4-BE49-F238E27FC236}">
                  <a16:creationId xmlns:a16="http://schemas.microsoft.com/office/drawing/2014/main" id="{4C6B9F00-4018-471A-BDF4-A2D7216C3655}"/>
                </a:ext>
              </a:extLst>
            </p:cNvPr>
            <p:cNvSpPr txBox="1"/>
            <p:nvPr/>
          </p:nvSpPr>
          <p:spPr>
            <a:xfrm>
              <a:off x="6503596" y="1231564"/>
              <a:ext cx="445545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Angleterre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2" name="TextBox 11">
              <a:extLst>
                <a:ext uri="{FF2B5EF4-FFF2-40B4-BE49-F238E27FC236}">
                  <a16:creationId xmlns:a16="http://schemas.microsoft.com/office/drawing/2014/main" id="{D14E71DA-4ACE-4C2A-85BC-00F4E4FDB172}"/>
                </a:ext>
              </a:extLst>
            </p:cNvPr>
            <p:cNvSpPr txBox="1"/>
            <p:nvPr/>
          </p:nvSpPr>
          <p:spPr>
            <a:xfrm>
              <a:off x="6503596" y="1728249"/>
              <a:ext cx="445545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quelle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musique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écoutes-tu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3" name="TextBox 12">
              <a:extLst>
                <a:ext uri="{FF2B5EF4-FFF2-40B4-BE49-F238E27FC236}">
                  <a16:creationId xmlns:a16="http://schemas.microsoft.com/office/drawing/2014/main" id="{2A446A18-11C5-470A-9C51-4C47E8BB951B}"/>
                </a:ext>
              </a:extLst>
            </p:cNvPr>
            <p:cNvSpPr txBox="1"/>
            <p:nvPr/>
          </p:nvSpPr>
          <p:spPr>
            <a:xfrm>
              <a:off x="6503596" y="2222041"/>
              <a:ext cx="445545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gagnes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prix ?</a:t>
              </a:r>
            </a:p>
          </p:txBody>
        </p:sp>
        <p:sp>
          <p:nvSpPr>
            <p:cNvPr id="14" name="TextBox 13">
              <a:extLst>
                <a:ext uri="{FF2B5EF4-FFF2-40B4-BE49-F238E27FC236}">
                  <a16:creationId xmlns:a16="http://schemas.microsoft.com/office/drawing/2014/main" id="{AD868E62-E28D-489D-9A8A-4CFB92731BEB}"/>
                </a:ext>
              </a:extLst>
            </p:cNvPr>
            <p:cNvSpPr txBox="1"/>
            <p:nvPr/>
          </p:nvSpPr>
          <p:spPr>
            <a:xfrm>
              <a:off x="6503596" y="2714051"/>
              <a:ext cx="450180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changes le monde comment ?</a:t>
              </a:r>
            </a:p>
          </p:txBody>
        </p:sp>
        <p:sp>
          <p:nvSpPr>
            <p:cNvPr id="15" name="TextBox 14">
              <a:extLst>
                <a:ext uri="{FF2B5EF4-FFF2-40B4-BE49-F238E27FC236}">
                  <a16:creationId xmlns:a16="http://schemas.microsoft.com/office/drawing/2014/main" id="{64C790E6-A815-419D-B3F4-998FFA791EFD}"/>
                </a:ext>
              </a:extLst>
            </p:cNvPr>
            <p:cNvSpPr txBox="1"/>
            <p:nvPr/>
          </p:nvSpPr>
          <p:spPr>
            <a:xfrm>
              <a:off x="6503596" y="3202114"/>
              <a:ext cx="445545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penses-tu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politique ?</a:t>
              </a:r>
            </a:p>
          </p:txBody>
        </p:sp>
        <p:sp>
          <p:nvSpPr>
            <p:cNvPr id="16" name="TextBox 15">
              <a:extLst>
                <a:ext uri="{FF2B5EF4-FFF2-40B4-BE49-F238E27FC236}">
                  <a16:creationId xmlns:a16="http://schemas.microsoft.com/office/drawing/2014/main" id="{6DE9A995-87A1-490E-B9EF-AB631B0132B4}"/>
                </a:ext>
              </a:extLst>
            </p:cNvPr>
            <p:cNvSpPr txBox="1"/>
            <p:nvPr/>
          </p:nvSpPr>
          <p:spPr>
            <a:xfrm>
              <a:off x="6503596" y="3690177"/>
              <a:ext cx="445545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pays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aimes-tu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7" name="TextBox 16">
              <a:extLst>
                <a:ext uri="{FF2B5EF4-FFF2-40B4-BE49-F238E27FC236}">
                  <a16:creationId xmlns:a16="http://schemas.microsoft.com/office/drawing/2014/main" id="{E9A62E5D-7816-47C8-B4F6-6D8743FB991C}"/>
                </a:ext>
              </a:extLst>
            </p:cNvPr>
            <p:cNvSpPr txBox="1"/>
            <p:nvPr/>
          </p:nvSpPr>
          <p:spPr>
            <a:xfrm>
              <a:off x="6503596" y="4178240"/>
              <a:ext cx="445545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moment ?</a:t>
              </a:r>
            </a:p>
          </p:txBody>
        </p:sp>
        <p:sp>
          <p:nvSpPr>
            <p:cNvPr id="18" name="TextBox 17">
              <a:extLst>
                <a:ext uri="{FF2B5EF4-FFF2-40B4-BE49-F238E27FC236}">
                  <a16:creationId xmlns:a16="http://schemas.microsoft.com/office/drawing/2014/main" id="{4D4D7BD2-B350-4318-BC03-7DB13806FDF1}"/>
                </a:ext>
              </a:extLst>
            </p:cNvPr>
            <p:cNvSpPr txBox="1"/>
            <p:nvPr/>
          </p:nvSpPr>
          <p:spPr>
            <a:xfrm>
              <a:off x="6503596" y="4666303"/>
              <a:ext cx="445545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pourquoi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aimes-tu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chanteur ?</a:t>
              </a:r>
            </a:p>
          </p:txBody>
        </p:sp>
        <p:sp>
          <p:nvSpPr>
            <p:cNvPr id="19" name="TextBox 18">
              <a:extLst>
                <a:ext uri="{FF2B5EF4-FFF2-40B4-BE49-F238E27FC236}">
                  <a16:creationId xmlns:a16="http://schemas.microsoft.com/office/drawing/2014/main" id="{DECCD07F-350D-47E6-813A-AAAD2AEC61B6}"/>
                </a:ext>
              </a:extLst>
            </p:cNvPr>
            <p:cNvSpPr txBox="1"/>
            <p:nvPr/>
          </p:nvSpPr>
          <p:spPr>
            <a:xfrm>
              <a:off x="6503596" y="5154366"/>
              <a:ext cx="445545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vas-</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8" name="Oval 27">
              <a:extLst>
                <a:ext uri="{FF2B5EF4-FFF2-40B4-BE49-F238E27FC236}">
                  <a16:creationId xmlns:a16="http://schemas.microsoft.com/office/drawing/2014/main" id="{6E697A13-5ADB-480F-88A1-2A663F75E103}"/>
                </a:ext>
              </a:extLst>
            </p:cNvPr>
            <p:cNvSpPr/>
            <p:nvPr/>
          </p:nvSpPr>
          <p:spPr>
            <a:xfrm>
              <a:off x="8472207" y="5729005"/>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0" name="Oval 29">
              <a:extLst>
                <a:ext uri="{FF2B5EF4-FFF2-40B4-BE49-F238E27FC236}">
                  <a16:creationId xmlns:a16="http://schemas.microsoft.com/office/drawing/2014/main" id="{679A284E-F0B7-4921-87F2-95A129C16C56}"/>
                </a:ext>
              </a:extLst>
            </p:cNvPr>
            <p:cNvSpPr/>
            <p:nvPr/>
          </p:nvSpPr>
          <p:spPr>
            <a:xfrm>
              <a:off x="8641324" y="319523"/>
              <a:ext cx="180000" cy="18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grpSp>
        <p:nvGrpSpPr>
          <p:cNvPr id="69" name="Group 68">
            <a:extLst>
              <a:ext uri="{FF2B5EF4-FFF2-40B4-BE49-F238E27FC236}">
                <a16:creationId xmlns:a16="http://schemas.microsoft.com/office/drawing/2014/main" id="{64BA59FA-D2E0-42C1-8710-DBE0F3DD64A2}"/>
              </a:ext>
            </a:extLst>
          </p:cNvPr>
          <p:cNvGrpSpPr/>
          <p:nvPr/>
        </p:nvGrpSpPr>
        <p:grpSpPr>
          <a:xfrm>
            <a:off x="6339986" y="416995"/>
            <a:ext cx="1609248" cy="1029142"/>
            <a:chOff x="6503596" y="689318"/>
            <a:chExt cx="1282931" cy="539466"/>
          </a:xfrm>
        </p:grpSpPr>
        <p:sp>
          <p:nvSpPr>
            <p:cNvPr id="34" name="Explosion: 8 Points 33">
              <a:extLst>
                <a:ext uri="{FF2B5EF4-FFF2-40B4-BE49-F238E27FC236}">
                  <a16:creationId xmlns:a16="http://schemas.microsoft.com/office/drawing/2014/main" id="{E6BD43F2-E308-4BC2-9CE3-8930D64C8AAE}"/>
                </a:ext>
              </a:extLst>
            </p:cNvPr>
            <p:cNvSpPr/>
            <p:nvPr/>
          </p:nvSpPr>
          <p:spPr>
            <a:xfrm>
              <a:off x="6503596" y="689318"/>
              <a:ext cx="1282931" cy="539466"/>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7052F88E-181B-45B7-A611-C843E2334A1A}"/>
                </a:ext>
              </a:extLst>
            </p:cNvPr>
            <p:cNvSpPr txBox="1"/>
            <p:nvPr/>
          </p:nvSpPr>
          <p:spPr>
            <a:xfrm>
              <a:off x="6974035" y="826588"/>
              <a:ext cx="3593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a</a:t>
              </a:r>
            </a:p>
          </p:txBody>
        </p:sp>
      </p:grpSp>
      <p:grpSp>
        <p:nvGrpSpPr>
          <p:cNvPr id="71" name="Group 70">
            <a:extLst>
              <a:ext uri="{FF2B5EF4-FFF2-40B4-BE49-F238E27FC236}">
                <a16:creationId xmlns:a16="http://schemas.microsoft.com/office/drawing/2014/main" id="{C488C0D0-E876-43C3-9139-FD93BBC34081}"/>
              </a:ext>
            </a:extLst>
          </p:cNvPr>
          <p:cNvGrpSpPr/>
          <p:nvPr/>
        </p:nvGrpSpPr>
        <p:grpSpPr>
          <a:xfrm rot="1392185">
            <a:off x="6620520" y="1575685"/>
            <a:ext cx="1210608" cy="684065"/>
            <a:chOff x="6480401" y="1708833"/>
            <a:chExt cx="1005139" cy="419526"/>
          </a:xfrm>
        </p:grpSpPr>
        <p:sp>
          <p:nvSpPr>
            <p:cNvPr id="47" name="Explosion: 8 Points 46">
              <a:extLst>
                <a:ext uri="{FF2B5EF4-FFF2-40B4-BE49-F238E27FC236}">
                  <a16:creationId xmlns:a16="http://schemas.microsoft.com/office/drawing/2014/main" id="{A2861B0C-0664-4ABD-A8C9-C396931B9F85}"/>
                </a:ext>
              </a:extLst>
            </p:cNvPr>
            <p:cNvSpPr/>
            <p:nvPr/>
          </p:nvSpPr>
          <p:spPr>
            <a:xfrm>
              <a:off x="6480401" y="1708833"/>
              <a:ext cx="1005139" cy="419526"/>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9017108E-3D47-4F88-802E-38A99858A980}"/>
                </a:ext>
              </a:extLst>
            </p:cNvPr>
            <p:cNvSpPr txBox="1"/>
            <p:nvPr/>
          </p:nvSpPr>
          <p:spPr>
            <a:xfrm rot="20279828">
              <a:off x="6827988" y="1788618"/>
              <a:ext cx="307945" cy="2453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a</a:t>
              </a:r>
            </a:p>
          </p:txBody>
        </p:sp>
      </p:grpSp>
      <p:grpSp>
        <p:nvGrpSpPr>
          <p:cNvPr id="72" name="Group 71">
            <a:extLst>
              <a:ext uri="{FF2B5EF4-FFF2-40B4-BE49-F238E27FC236}">
                <a16:creationId xmlns:a16="http://schemas.microsoft.com/office/drawing/2014/main" id="{6EE18AA2-E77D-4E15-926D-6A4E0EEFA8D6}"/>
              </a:ext>
            </a:extLst>
          </p:cNvPr>
          <p:cNvGrpSpPr/>
          <p:nvPr/>
        </p:nvGrpSpPr>
        <p:grpSpPr>
          <a:xfrm rot="963248">
            <a:off x="6367154" y="2107491"/>
            <a:ext cx="978431" cy="551397"/>
            <a:chOff x="6480401" y="2162653"/>
            <a:chExt cx="978431" cy="551397"/>
          </a:xfrm>
        </p:grpSpPr>
        <p:sp>
          <p:nvSpPr>
            <p:cNvPr id="38" name="Explosion: 8 Points 37">
              <a:extLst>
                <a:ext uri="{FF2B5EF4-FFF2-40B4-BE49-F238E27FC236}">
                  <a16:creationId xmlns:a16="http://schemas.microsoft.com/office/drawing/2014/main" id="{46232312-34DF-48CD-A56F-2A6037127489}"/>
                </a:ext>
              </a:extLst>
            </p:cNvPr>
            <p:cNvSpPr/>
            <p:nvPr/>
          </p:nvSpPr>
          <p:spPr>
            <a:xfrm>
              <a:off x="6480401" y="2162653"/>
              <a:ext cx="978431" cy="551397"/>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B237055C-2735-44B4-8022-8AD424DB944D}"/>
                </a:ext>
              </a:extLst>
            </p:cNvPr>
            <p:cNvSpPr txBox="1"/>
            <p:nvPr/>
          </p:nvSpPr>
          <p:spPr>
            <a:xfrm rot="20636752">
              <a:off x="6799736" y="2231930"/>
              <a:ext cx="3593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a</a:t>
              </a:r>
            </a:p>
          </p:txBody>
        </p:sp>
      </p:grpSp>
      <p:grpSp>
        <p:nvGrpSpPr>
          <p:cNvPr id="74" name="Group 73">
            <a:extLst>
              <a:ext uri="{FF2B5EF4-FFF2-40B4-BE49-F238E27FC236}">
                <a16:creationId xmlns:a16="http://schemas.microsoft.com/office/drawing/2014/main" id="{7DDD7FDF-F440-4E15-93CA-ED29B9E30772}"/>
              </a:ext>
            </a:extLst>
          </p:cNvPr>
          <p:cNvGrpSpPr/>
          <p:nvPr/>
        </p:nvGrpSpPr>
        <p:grpSpPr>
          <a:xfrm>
            <a:off x="6532533" y="3135501"/>
            <a:ext cx="632380" cy="577646"/>
            <a:chOff x="6514008" y="3184527"/>
            <a:chExt cx="632380" cy="442364"/>
          </a:xfrm>
        </p:grpSpPr>
        <p:sp>
          <p:nvSpPr>
            <p:cNvPr id="40" name="Explosion: 8 Points 39">
              <a:extLst>
                <a:ext uri="{FF2B5EF4-FFF2-40B4-BE49-F238E27FC236}">
                  <a16:creationId xmlns:a16="http://schemas.microsoft.com/office/drawing/2014/main" id="{A57B8680-A082-486B-9E43-C80AD6DD6408}"/>
                </a:ext>
              </a:extLst>
            </p:cNvPr>
            <p:cNvSpPr/>
            <p:nvPr/>
          </p:nvSpPr>
          <p:spPr>
            <a:xfrm>
              <a:off x="6514008" y="3184527"/>
              <a:ext cx="632380" cy="415543"/>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65406DAF-D0A7-4E7D-9E17-9AD919219D3D}"/>
                </a:ext>
              </a:extLst>
            </p:cNvPr>
            <p:cNvSpPr txBox="1"/>
            <p:nvPr/>
          </p:nvSpPr>
          <p:spPr>
            <a:xfrm>
              <a:off x="6635042" y="3226781"/>
              <a:ext cx="3593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a</a:t>
              </a:r>
            </a:p>
          </p:txBody>
        </p:sp>
      </p:grpSp>
      <p:grpSp>
        <p:nvGrpSpPr>
          <p:cNvPr id="75" name="Group 74">
            <a:extLst>
              <a:ext uri="{FF2B5EF4-FFF2-40B4-BE49-F238E27FC236}">
                <a16:creationId xmlns:a16="http://schemas.microsoft.com/office/drawing/2014/main" id="{50BFB140-3CE4-40A3-9FEC-66E345EBB454}"/>
              </a:ext>
            </a:extLst>
          </p:cNvPr>
          <p:cNvGrpSpPr/>
          <p:nvPr/>
        </p:nvGrpSpPr>
        <p:grpSpPr>
          <a:xfrm rot="638823">
            <a:off x="6499210" y="3463201"/>
            <a:ext cx="730942" cy="867771"/>
            <a:chOff x="6514008" y="3657600"/>
            <a:chExt cx="702718" cy="493468"/>
          </a:xfrm>
        </p:grpSpPr>
        <p:sp>
          <p:nvSpPr>
            <p:cNvPr id="41" name="Explosion: 8 Points 40">
              <a:extLst>
                <a:ext uri="{FF2B5EF4-FFF2-40B4-BE49-F238E27FC236}">
                  <a16:creationId xmlns:a16="http://schemas.microsoft.com/office/drawing/2014/main" id="{6BB7F92F-919C-47CA-87C4-F7656A0E479B}"/>
                </a:ext>
              </a:extLst>
            </p:cNvPr>
            <p:cNvSpPr/>
            <p:nvPr/>
          </p:nvSpPr>
          <p:spPr>
            <a:xfrm>
              <a:off x="6514008" y="3657600"/>
              <a:ext cx="702718" cy="448158"/>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41B444E8-E707-4EE0-8953-D7D56D81B7C7}"/>
                </a:ext>
              </a:extLst>
            </p:cNvPr>
            <p:cNvSpPr txBox="1"/>
            <p:nvPr/>
          </p:nvSpPr>
          <p:spPr>
            <a:xfrm rot="20961177">
              <a:off x="6710387" y="3750958"/>
              <a:ext cx="3593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a</a:t>
              </a:r>
            </a:p>
          </p:txBody>
        </p:sp>
      </p:grpSp>
      <p:grpSp>
        <p:nvGrpSpPr>
          <p:cNvPr id="76" name="Group 75">
            <a:extLst>
              <a:ext uri="{FF2B5EF4-FFF2-40B4-BE49-F238E27FC236}">
                <a16:creationId xmlns:a16="http://schemas.microsoft.com/office/drawing/2014/main" id="{284AAB5D-5B3C-4461-92FE-563C1D0747F1}"/>
              </a:ext>
            </a:extLst>
          </p:cNvPr>
          <p:cNvGrpSpPr/>
          <p:nvPr/>
        </p:nvGrpSpPr>
        <p:grpSpPr>
          <a:xfrm>
            <a:off x="7935731" y="3925653"/>
            <a:ext cx="712882" cy="1044211"/>
            <a:chOff x="9636900" y="4154906"/>
            <a:chExt cx="663559" cy="504350"/>
          </a:xfrm>
        </p:grpSpPr>
        <p:sp>
          <p:nvSpPr>
            <p:cNvPr id="53" name="Explosion: 8 Points 52">
              <a:extLst>
                <a:ext uri="{FF2B5EF4-FFF2-40B4-BE49-F238E27FC236}">
                  <a16:creationId xmlns:a16="http://schemas.microsoft.com/office/drawing/2014/main" id="{BC5B4A7B-9C7B-4926-8A4E-4183AEBB8ECE}"/>
                </a:ext>
              </a:extLst>
            </p:cNvPr>
            <p:cNvSpPr/>
            <p:nvPr/>
          </p:nvSpPr>
          <p:spPr>
            <a:xfrm flipV="1">
              <a:off x="9636900" y="4154906"/>
              <a:ext cx="663559" cy="400920"/>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EEF6A34B-243E-434D-874D-B08169DC95B4}"/>
                </a:ext>
              </a:extLst>
            </p:cNvPr>
            <p:cNvSpPr txBox="1"/>
            <p:nvPr/>
          </p:nvSpPr>
          <p:spPr>
            <a:xfrm>
              <a:off x="9808506" y="4259146"/>
              <a:ext cx="3545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b</a:t>
              </a:r>
            </a:p>
          </p:txBody>
        </p:sp>
      </p:grpSp>
      <p:grpSp>
        <p:nvGrpSpPr>
          <p:cNvPr id="77" name="Group 76">
            <a:extLst>
              <a:ext uri="{FF2B5EF4-FFF2-40B4-BE49-F238E27FC236}">
                <a16:creationId xmlns:a16="http://schemas.microsoft.com/office/drawing/2014/main" id="{FABCDC7A-B760-46D8-A0BF-1ECD3FAB344A}"/>
              </a:ext>
            </a:extLst>
          </p:cNvPr>
          <p:cNvGrpSpPr/>
          <p:nvPr/>
        </p:nvGrpSpPr>
        <p:grpSpPr>
          <a:xfrm rot="11600122">
            <a:off x="6314095" y="4319900"/>
            <a:ext cx="1587269" cy="1026080"/>
            <a:chOff x="6531732" y="4666301"/>
            <a:chExt cx="1254796" cy="470204"/>
          </a:xfrm>
        </p:grpSpPr>
        <p:sp>
          <p:nvSpPr>
            <p:cNvPr id="43" name="Explosion: 8 Points 42">
              <a:extLst>
                <a:ext uri="{FF2B5EF4-FFF2-40B4-BE49-F238E27FC236}">
                  <a16:creationId xmlns:a16="http://schemas.microsoft.com/office/drawing/2014/main" id="{25002FFB-41A2-41E3-8D2B-5B38AEE8A972}"/>
                </a:ext>
              </a:extLst>
            </p:cNvPr>
            <p:cNvSpPr/>
            <p:nvPr/>
          </p:nvSpPr>
          <p:spPr>
            <a:xfrm>
              <a:off x="6531732" y="4666301"/>
              <a:ext cx="1254796" cy="410905"/>
            </a:xfrm>
            <a:prstGeom prst="irregularSeal2">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1FE82456-C3DF-4581-9BAA-0174E469D694}"/>
                </a:ext>
              </a:extLst>
            </p:cNvPr>
            <p:cNvSpPr txBox="1"/>
            <p:nvPr/>
          </p:nvSpPr>
          <p:spPr>
            <a:xfrm rot="9999878">
              <a:off x="6642074" y="4722535"/>
              <a:ext cx="809228" cy="413970"/>
            </a:xfrm>
            <a:prstGeom prst="irregularSeal2">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a</a:t>
              </a:r>
            </a:p>
          </p:txBody>
        </p:sp>
      </p:grpSp>
      <p:grpSp>
        <p:nvGrpSpPr>
          <p:cNvPr id="90" name="Group 89">
            <a:extLst>
              <a:ext uri="{FF2B5EF4-FFF2-40B4-BE49-F238E27FC236}">
                <a16:creationId xmlns:a16="http://schemas.microsoft.com/office/drawing/2014/main" id="{F075EB96-1819-447E-AAC7-3A2D2EFE7479}"/>
              </a:ext>
            </a:extLst>
          </p:cNvPr>
          <p:cNvGrpSpPr/>
          <p:nvPr/>
        </p:nvGrpSpPr>
        <p:grpSpPr>
          <a:xfrm>
            <a:off x="10050282" y="487773"/>
            <a:ext cx="1363393" cy="995780"/>
            <a:chOff x="10291216" y="698898"/>
            <a:chExt cx="650766" cy="495037"/>
          </a:xfrm>
        </p:grpSpPr>
        <p:sp>
          <p:nvSpPr>
            <p:cNvPr id="45" name="Explosion: 8 Points 44">
              <a:extLst>
                <a:ext uri="{FF2B5EF4-FFF2-40B4-BE49-F238E27FC236}">
                  <a16:creationId xmlns:a16="http://schemas.microsoft.com/office/drawing/2014/main" id="{7CDD81D1-B673-4773-A6FF-E6594CC27EE0}"/>
                </a:ext>
              </a:extLst>
            </p:cNvPr>
            <p:cNvSpPr/>
            <p:nvPr/>
          </p:nvSpPr>
          <p:spPr>
            <a:xfrm>
              <a:off x="10291216" y="698898"/>
              <a:ext cx="650766" cy="400920"/>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2AFED14C-79AB-4059-A442-0B44C4381C7C}"/>
                </a:ext>
              </a:extLst>
            </p:cNvPr>
            <p:cNvSpPr txBox="1"/>
            <p:nvPr/>
          </p:nvSpPr>
          <p:spPr>
            <a:xfrm>
              <a:off x="10548005" y="793825"/>
              <a:ext cx="3593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b</a:t>
              </a:r>
            </a:p>
          </p:txBody>
        </p:sp>
      </p:grpSp>
      <p:grpSp>
        <p:nvGrpSpPr>
          <p:cNvPr id="91" name="Group 90">
            <a:extLst>
              <a:ext uri="{FF2B5EF4-FFF2-40B4-BE49-F238E27FC236}">
                <a16:creationId xmlns:a16="http://schemas.microsoft.com/office/drawing/2014/main" id="{AA7BE033-64CD-4709-BED0-277A4ADCAE75}"/>
              </a:ext>
            </a:extLst>
          </p:cNvPr>
          <p:cNvGrpSpPr/>
          <p:nvPr/>
        </p:nvGrpSpPr>
        <p:grpSpPr>
          <a:xfrm rot="644790">
            <a:off x="7890937" y="818512"/>
            <a:ext cx="1195543" cy="1027050"/>
            <a:chOff x="7914107" y="1072636"/>
            <a:chExt cx="1049800" cy="671437"/>
          </a:xfrm>
        </p:grpSpPr>
        <p:sp>
          <p:nvSpPr>
            <p:cNvPr id="36" name="Explosion: 8 Points 35">
              <a:extLst>
                <a:ext uri="{FF2B5EF4-FFF2-40B4-BE49-F238E27FC236}">
                  <a16:creationId xmlns:a16="http://schemas.microsoft.com/office/drawing/2014/main" id="{4A195978-4AA4-408D-9F10-24741996260D}"/>
                </a:ext>
              </a:extLst>
            </p:cNvPr>
            <p:cNvSpPr/>
            <p:nvPr/>
          </p:nvSpPr>
          <p:spPr>
            <a:xfrm>
              <a:off x="7914107" y="1206447"/>
              <a:ext cx="1049800" cy="414109"/>
            </a:xfrm>
            <a:prstGeom prst="irregularSeal2">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FE3E4A43-CD2F-4B3C-A9BF-0532487C88EC}"/>
                </a:ext>
              </a:extLst>
            </p:cNvPr>
            <p:cNvSpPr txBox="1"/>
            <p:nvPr/>
          </p:nvSpPr>
          <p:spPr>
            <a:xfrm rot="20955210">
              <a:off x="8071094" y="1072636"/>
              <a:ext cx="822037" cy="671437"/>
            </a:xfrm>
            <a:prstGeom prst="irregularSeal2">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b</a:t>
              </a:r>
            </a:p>
          </p:txBody>
        </p:sp>
      </p:grpSp>
      <p:grpSp>
        <p:nvGrpSpPr>
          <p:cNvPr id="92" name="Group 91">
            <a:extLst>
              <a:ext uri="{FF2B5EF4-FFF2-40B4-BE49-F238E27FC236}">
                <a16:creationId xmlns:a16="http://schemas.microsoft.com/office/drawing/2014/main" id="{0447AF72-8237-4781-BDBA-8FC01EFB0087}"/>
              </a:ext>
            </a:extLst>
          </p:cNvPr>
          <p:cNvGrpSpPr/>
          <p:nvPr/>
        </p:nvGrpSpPr>
        <p:grpSpPr>
          <a:xfrm rot="298056">
            <a:off x="10002160" y="1569287"/>
            <a:ext cx="1186513" cy="772963"/>
            <a:chOff x="8963907" y="1660701"/>
            <a:chExt cx="589854" cy="496912"/>
          </a:xfrm>
        </p:grpSpPr>
        <p:sp>
          <p:nvSpPr>
            <p:cNvPr id="37" name="Explosion: 8 Points 36">
              <a:extLst>
                <a:ext uri="{FF2B5EF4-FFF2-40B4-BE49-F238E27FC236}">
                  <a16:creationId xmlns:a16="http://schemas.microsoft.com/office/drawing/2014/main" id="{76663DB2-DF9A-4123-9FF6-E298F0A55A2A}"/>
                </a:ext>
              </a:extLst>
            </p:cNvPr>
            <p:cNvSpPr/>
            <p:nvPr/>
          </p:nvSpPr>
          <p:spPr>
            <a:xfrm>
              <a:off x="8963907" y="1660701"/>
              <a:ext cx="589854" cy="496912"/>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11B16E3F-0ED4-4E2E-B95B-EAC1747DFF4A}"/>
                </a:ext>
              </a:extLst>
            </p:cNvPr>
            <p:cNvSpPr txBox="1"/>
            <p:nvPr/>
          </p:nvSpPr>
          <p:spPr>
            <a:xfrm rot="21214517">
              <a:off x="9170403" y="1734040"/>
              <a:ext cx="3593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b</a:t>
              </a:r>
            </a:p>
          </p:txBody>
        </p:sp>
      </p:grpSp>
      <p:grpSp>
        <p:nvGrpSpPr>
          <p:cNvPr id="93" name="Group 92">
            <a:extLst>
              <a:ext uri="{FF2B5EF4-FFF2-40B4-BE49-F238E27FC236}">
                <a16:creationId xmlns:a16="http://schemas.microsoft.com/office/drawing/2014/main" id="{AFC5185C-D9EC-4F3D-A3BF-6FC325327412}"/>
              </a:ext>
            </a:extLst>
          </p:cNvPr>
          <p:cNvGrpSpPr/>
          <p:nvPr/>
        </p:nvGrpSpPr>
        <p:grpSpPr>
          <a:xfrm>
            <a:off x="8528913" y="2012059"/>
            <a:ext cx="710844" cy="875222"/>
            <a:chOff x="9720775" y="2162433"/>
            <a:chExt cx="978431" cy="509291"/>
          </a:xfrm>
        </p:grpSpPr>
        <p:sp>
          <p:nvSpPr>
            <p:cNvPr id="50" name="Explosion: 8 Points 49">
              <a:extLst>
                <a:ext uri="{FF2B5EF4-FFF2-40B4-BE49-F238E27FC236}">
                  <a16:creationId xmlns:a16="http://schemas.microsoft.com/office/drawing/2014/main" id="{B6918341-553D-4C3C-9615-A586745854A4}"/>
                </a:ext>
              </a:extLst>
            </p:cNvPr>
            <p:cNvSpPr/>
            <p:nvPr/>
          </p:nvSpPr>
          <p:spPr>
            <a:xfrm flipV="1">
              <a:off x="9720775" y="2162433"/>
              <a:ext cx="978431" cy="440089"/>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D7DA30FF-70FF-467E-BFBC-EE0827DFFFF8}"/>
                </a:ext>
              </a:extLst>
            </p:cNvPr>
            <p:cNvSpPr txBox="1"/>
            <p:nvPr/>
          </p:nvSpPr>
          <p:spPr>
            <a:xfrm>
              <a:off x="10005185" y="2271614"/>
              <a:ext cx="3593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b</a:t>
              </a:r>
            </a:p>
          </p:txBody>
        </p:sp>
      </p:grpSp>
      <p:grpSp>
        <p:nvGrpSpPr>
          <p:cNvPr id="94" name="Group 93">
            <a:extLst>
              <a:ext uri="{FF2B5EF4-FFF2-40B4-BE49-F238E27FC236}">
                <a16:creationId xmlns:a16="http://schemas.microsoft.com/office/drawing/2014/main" id="{D39D2F8C-A25E-478A-8464-B766EF7BA2A1}"/>
              </a:ext>
            </a:extLst>
          </p:cNvPr>
          <p:cNvGrpSpPr/>
          <p:nvPr/>
        </p:nvGrpSpPr>
        <p:grpSpPr>
          <a:xfrm rot="170539">
            <a:off x="9003288" y="2448829"/>
            <a:ext cx="2462925" cy="928322"/>
            <a:chOff x="9061672" y="2579859"/>
            <a:chExt cx="1746222" cy="813016"/>
          </a:xfrm>
        </p:grpSpPr>
        <p:sp>
          <p:nvSpPr>
            <p:cNvPr id="39" name="Explosion: 8 Points 38">
              <a:extLst>
                <a:ext uri="{FF2B5EF4-FFF2-40B4-BE49-F238E27FC236}">
                  <a16:creationId xmlns:a16="http://schemas.microsoft.com/office/drawing/2014/main" id="{624EE16F-E364-4E4C-8704-84AA4523F24E}"/>
                </a:ext>
              </a:extLst>
            </p:cNvPr>
            <p:cNvSpPr/>
            <p:nvPr/>
          </p:nvSpPr>
          <p:spPr>
            <a:xfrm flipH="1">
              <a:off x="9061672" y="2636577"/>
              <a:ext cx="1746222" cy="756298"/>
            </a:xfrm>
            <a:prstGeom prst="irregularSeal2">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683C22E5-D6C1-4802-9FB1-2DD94ACC49F5}"/>
                </a:ext>
              </a:extLst>
            </p:cNvPr>
            <p:cNvSpPr txBox="1"/>
            <p:nvPr/>
          </p:nvSpPr>
          <p:spPr>
            <a:xfrm rot="161185">
              <a:off x="9705510" y="2579859"/>
              <a:ext cx="680450" cy="622075"/>
            </a:xfrm>
            <a:prstGeom prst="irregularSeal2">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b</a:t>
              </a:r>
            </a:p>
          </p:txBody>
        </p:sp>
      </p:grpSp>
      <p:grpSp>
        <p:nvGrpSpPr>
          <p:cNvPr id="95" name="Group 94">
            <a:extLst>
              <a:ext uri="{FF2B5EF4-FFF2-40B4-BE49-F238E27FC236}">
                <a16:creationId xmlns:a16="http://schemas.microsoft.com/office/drawing/2014/main" id="{57002FF7-CEE8-48D9-90A0-52C9D14FDBA1}"/>
              </a:ext>
            </a:extLst>
          </p:cNvPr>
          <p:cNvGrpSpPr/>
          <p:nvPr/>
        </p:nvGrpSpPr>
        <p:grpSpPr>
          <a:xfrm>
            <a:off x="10145231" y="3054931"/>
            <a:ext cx="847029" cy="570261"/>
            <a:chOff x="10113966" y="3167610"/>
            <a:chExt cx="694437" cy="403821"/>
          </a:xfrm>
        </p:grpSpPr>
        <p:sp>
          <p:nvSpPr>
            <p:cNvPr id="51" name="Explosion: 8 Points 50">
              <a:extLst>
                <a:ext uri="{FF2B5EF4-FFF2-40B4-BE49-F238E27FC236}">
                  <a16:creationId xmlns:a16="http://schemas.microsoft.com/office/drawing/2014/main" id="{E4DBE7B9-8C62-48E7-89AA-D56132C55449}"/>
                </a:ext>
              </a:extLst>
            </p:cNvPr>
            <p:cNvSpPr/>
            <p:nvPr/>
          </p:nvSpPr>
          <p:spPr>
            <a:xfrm flipH="1" flipV="1">
              <a:off x="10113966" y="3170511"/>
              <a:ext cx="694437" cy="400920"/>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TextBox 83">
              <a:extLst>
                <a:ext uri="{FF2B5EF4-FFF2-40B4-BE49-F238E27FC236}">
                  <a16:creationId xmlns:a16="http://schemas.microsoft.com/office/drawing/2014/main" id="{C7973BAD-A069-4348-B8DC-8D48A918F982}"/>
                </a:ext>
              </a:extLst>
            </p:cNvPr>
            <p:cNvSpPr txBox="1"/>
            <p:nvPr/>
          </p:nvSpPr>
          <p:spPr>
            <a:xfrm>
              <a:off x="10319998" y="3167610"/>
              <a:ext cx="3874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b</a:t>
              </a:r>
            </a:p>
          </p:txBody>
        </p:sp>
      </p:grpSp>
      <p:grpSp>
        <p:nvGrpSpPr>
          <p:cNvPr id="96" name="Group 95">
            <a:extLst>
              <a:ext uri="{FF2B5EF4-FFF2-40B4-BE49-F238E27FC236}">
                <a16:creationId xmlns:a16="http://schemas.microsoft.com/office/drawing/2014/main" id="{59FDE1C2-A7CE-4165-A980-2340EAF1FF06}"/>
              </a:ext>
            </a:extLst>
          </p:cNvPr>
          <p:cNvGrpSpPr/>
          <p:nvPr/>
        </p:nvGrpSpPr>
        <p:grpSpPr>
          <a:xfrm flipH="1">
            <a:off x="8895954" y="3420970"/>
            <a:ext cx="901919" cy="832218"/>
            <a:chOff x="8870326" y="3558564"/>
            <a:chExt cx="1737725" cy="591485"/>
          </a:xfrm>
        </p:grpSpPr>
        <p:sp>
          <p:nvSpPr>
            <p:cNvPr id="52" name="Explosion: 8 Points 51">
              <a:extLst>
                <a:ext uri="{FF2B5EF4-FFF2-40B4-BE49-F238E27FC236}">
                  <a16:creationId xmlns:a16="http://schemas.microsoft.com/office/drawing/2014/main" id="{8E0340CB-3FE1-4FA1-A9BF-2300A29FF990}"/>
                </a:ext>
              </a:extLst>
            </p:cNvPr>
            <p:cNvSpPr/>
            <p:nvPr/>
          </p:nvSpPr>
          <p:spPr>
            <a:xfrm flipV="1">
              <a:off x="8870326" y="3558564"/>
              <a:ext cx="1737725" cy="591485"/>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5" name="TextBox 84">
              <a:extLst>
                <a:ext uri="{FF2B5EF4-FFF2-40B4-BE49-F238E27FC236}">
                  <a16:creationId xmlns:a16="http://schemas.microsoft.com/office/drawing/2014/main" id="{75A95DE9-65AF-4932-BCD6-922C20C9AB56}"/>
                </a:ext>
              </a:extLst>
            </p:cNvPr>
            <p:cNvSpPr txBox="1"/>
            <p:nvPr/>
          </p:nvSpPr>
          <p:spPr>
            <a:xfrm>
              <a:off x="9661131" y="3702642"/>
              <a:ext cx="3593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b</a:t>
              </a:r>
            </a:p>
          </p:txBody>
        </p:sp>
      </p:grpSp>
      <p:grpSp>
        <p:nvGrpSpPr>
          <p:cNvPr id="97" name="Group 96">
            <a:extLst>
              <a:ext uri="{FF2B5EF4-FFF2-40B4-BE49-F238E27FC236}">
                <a16:creationId xmlns:a16="http://schemas.microsoft.com/office/drawing/2014/main" id="{FAD359BB-CA23-4AC5-82D9-C0FFDD3A1D92}"/>
              </a:ext>
            </a:extLst>
          </p:cNvPr>
          <p:cNvGrpSpPr/>
          <p:nvPr/>
        </p:nvGrpSpPr>
        <p:grpSpPr>
          <a:xfrm>
            <a:off x="6529044" y="4099318"/>
            <a:ext cx="887687" cy="578552"/>
            <a:chOff x="8601453" y="2677699"/>
            <a:chExt cx="1639158" cy="612935"/>
          </a:xfrm>
        </p:grpSpPr>
        <p:sp>
          <p:nvSpPr>
            <p:cNvPr id="42" name="Explosion: 8 Points 41">
              <a:extLst>
                <a:ext uri="{FF2B5EF4-FFF2-40B4-BE49-F238E27FC236}">
                  <a16:creationId xmlns:a16="http://schemas.microsoft.com/office/drawing/2014/main" id="{EFDBF015-1EE0-4443-8F1B-4EB4A959EC0B}"/>
                </a:ext>
              </a:extLst>
            </p:cNvPr>
            <p:cNvSpPr/>
            <p:nvPr/>
          </p:nvSpPr>
          <p:spPr>
            <a:xfrm>
              <a:off x="8601453" y="2677699"/>
              <a:ext cx="1639158" cy="612935"/>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TextBox 85">
              <a:extLst>
                <a:ext uri="{FF2B5EF4-FFF2-40B4-BE49-F238E27FC236}">
                  <a16:creationId xmlns:a16="http://schemas.microsoft.com/office/drawing/2014/main" id="{82ACB8D1-8E56-4C07-971E-1B286937B9B2}"/>
                </a:ext>
              </a:extLst>
            </p:cNvPr>
            <p:cNvSpPr txBox="1"/>
            <p:nvPr/>
          </p:nvSpPr>
          <p:spPr>
            <a:xfrm>
              <a:off x="9059093" y="2759319"/>
              <a:ext cx="354584" cy="3315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a</a:t>
              </a:r>
            </a:p>
          </p:txBody>
        </p:sp>
      </p:grpSp>
      <p:grpSp>
        <p:nvGrpSpPr>
          <p:cNvPr id="105" name="Group 104">
            <a:extLst>
              <a:ext uri="{FF2B5EF4-FFF2-40B4-BE49-F238E27FC236}">
                <a16:creationId xmlns:a16="http://schemas.microsoft.com/office/drawing/2014/main" id="{CB6C065B-F7E8-4D5D-9B7C-9FC3A0F3FCD6}"/>
              </a:ext>
            </a:extLst>
          </p:cNvPr>
          <p:cNvGrpSpPr/>
          <p:nvPr/>
        </p:nvGrpSpPr>
        <p:grpSpPr>
          <a:xfrm>
            <a:off x="9690775" y="4879468"/>
            <a:ext cx="1170970" cy="889600"/>
            <a:chOff x="9918210" y="5091449"/>
            <a:chExt cx="780153" cy="449888"/>
          </a:xfrm>
        </p:grpSpPr>
        <p:sp>
          <p:nvSpPr>
            <p:cNvPr id="55" name="Explosion: 8 Points 54">
              <a:extLst>
                <a:ext uri="{FF2B5EF4-FFF2-40B4-BE49-F238E27FC236}">
                  <a16:creationId xmlns:a16="http://schemas.microsoft.com/office/drawing/2014/main" id="{A181F543-5EB9-4BF5-8453-C69D9399FB4D}"/>
                </a:ext>
              </a:extLst>
            </p:cNvPr>
            <p:cNvSpPr/>
            <p:nvPr/>
          </p:nvSpPr>
          <p:spPr>
            <a:xfrm flipH="1" flipV="1">
              <a:off x="9918210" y="5091449"/>
              <a:ext cx="780153" cy="449888"/>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24DB2266-4E7B-448D-B718-7C49D4F881F5}"/>
                </a:ext>
              </a:extLst>
            </p:cNvPr>
            <p:cNvSpPr txBox="1"/>
            <p:nvPr/>
          </p:nvSpPr>
          <p:spPr>
            <a:xfrm>
              <a:off x="10207137" y="5216101"/>
              <a:ext cx="259346" cy="2896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b</a:t>
              </a:r>
            </a:p>
          </p:txBody>
        </p:sp>
      </p:grpSp>
      <p:sp>
        <p:nvSpPr>
          <p:cNvPr id="107" name="TextBox 106">
            <a:extLst>
              <a:ext uri="{FF2B5EF4-FFF2-40B4-BE49-F238E27FC236}">
                <a16:creationId xmlns:a16="http://schemas.microsoft.com/office/drawing/2014/main" id="{CD3B9E0B-0EB0-42DE-BCAE-A0DCB59DA1FD}"/>
              </a:ext>
            </a:extLst>
          </p:cNvPr>
          <p:cNvSpPr txBox="1"/>
          <p:nvPr/>
        </p:nvSpPr>
        <p:spPr>
          <a:xfrm>
            <a:off x="5903233" y="697362"/>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1</a:t>
            </a:r>
          </a:p>
        </p:txBody>
      </p:sp>
      <p:sp>
        <p:nvSpPr>
          <p:cNvPr id="108" name="TextBox 107">
            <a:extLst>
              <a:ext uri="{FF2B5EF4-FFF2-40B4-BE49-F238E27FC236}">
                <a16:creationId xmlns:a16="http://schemas.microsoft.com/office/drawing/2014/main" id="{EC8E4997-DDAE-4A63-A647-A8231A2F9BE6}"/>
              </a:ext>
            </a:extLst>
          </p:cNvPr>
          <p:cNvSpPr txBox="1"/>
          <p:nvPr/>
        </p:nvSpPr>
        <p:spPr>
          <a:xfrm>
            <a:off x="5911187" y="1204513"/>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2</a:t>
            </a:r>
          </a:p>
        </p:txBody>
      </p:sp>
      <p:sp>
        <p:nvSpPr>
          <p:cNvPr id="109" name="TextBox 108">
            <a:extLst>
              <a:ext uri="{FF2B5EF4-FFF2-40B4-BE49-F238E27FC236}">
                <a16:creationId xmlns:a16="http://schemas.microsoft.com/office/drawing/2014/main" id="{ACAB16AA-86BA-48E6-B71B-8F6522C985EB}"/>
              </a:ext>
            </a:extLst>
          </p:cNvPr>
          <p:cNvSpPr txBox="1"/>
          <p:nvPr/>
        </p:nvSpPr>
        <p:spPr>
          <a:xfrm>
            <a:off x="5892800" y="1655075"/>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3</a:t>
            </a:r>
          </a:p>
        </p:txBody>
      </p:sp>
      <p:sp>
        <p:nvSpPr>
          <p:cNvPr id="110" name="TextBox 109">
            <a:extLst>
              <a:ext uri="{FF2B5EF4-FFF2-40B4-BE49-F238E27FC236}">
                <a16:creationId xmlns:a16="http://schemas.microsoft.com/office/drawing/2014/main" id="{A6A4D57C-515D-4321-A43C-4D4E3CD2A3D3}"/>
              </a:ext>
            </a:extLst>
          </p:cNvPr>
          <p:cNvSpPr txBox="1"/>
          <p:nvPr/>
        </p:nvSpPr>
        <p:spPr>
          <a:xfrm>
            <a:off x="5892800" y="2187972"/>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4</a:t>
            </a:r>
          </a:p>
        </p:txBody>
      </p:sp>
      <p:sp>
        <p:nvSpPr>
          <p:cNvPr id="111" name="TextBox 110">
            <a:extLst>
              <a:ext uri="{FF2B5EF4-FFF2-40B4-BE49-F238E27FC236}">
                <a16:creationId xmlns:a16="http://schemas.microsoft.com/office/drawing/2014/main" id="{658DF97D-FB6E-4539-82FE-30DEC3BBC4ED}"/>
              </a:ext>
            </a:extLst>
          </p:cNvPr>
          <p:cNvSpPr txBox="1"/>
          <p:nvPr/>
        </p:nvSpPr>
        <p:spPr>
          <a:xfrm>
            <a:off x="5907528" y="2684979"/>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5</a:t>
            </a:r>
          </a:p>
        </p:txBody>
      </p:sp>
      <p:sp>
        <p:nvSpPr>
          <p:cNvPr id="113" name="TextBox 112">
            <a:extLst>
              <a:ext uri="{FF2B5EF4-FFF2-40B4-BE49-F238E27FC236}">
                <a16:creationId xmlns:a16="http://schemas.microsoft.com/office/drawing/2014/main" id="{16CFF5C2-AFC6-4E9D-BFD2-00029B50EA2D}"/>
              </a:ext>
            </a:extLst>
          </p:cNvPr>
          <p:cNvSpPr txBox="1"/>
          <p:nvPr/>
        </p:nvSpPr>
        <p:spPr>
          <a:xfrm>
            <a:off x="5897147" y="3172455"/>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6</a:t>
            </a:r>
          </a:p>
        </p:txBody>
      </p:sp>
      <p:sp>
        <p:nvSpPr>
          <p:cNvPr id="114" name="TextBox 113">
            <a:extLst>
              <a:ext uri="{FF2B5EF4-FFF2-40B4-BE49-F238E27FC236}">
                <a16:creationId xmlns:a16="http://schemas.microsoft.com/office/drawing/2014/main" id="{31322D26-3AA9-42CE-BFE5-344136E462AC}"/>
              </a:ext>
            </a:extLst>
          </p:cNvPr>
          <p:cNvSpPr txBox="1"/>
          <p:nvPr/>
        </p:nvSpPr>
        <p:spPr>
          <a:xfrm>
            <a:off x="5895897" y="3625192"/>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7</a:t>
            </a:r>
          </a:p>
        </p:txBody>
      </p:sp>
      <p:sp>
        <p:nvSpPr>
          <p:cNvPr id="115" name="TextBox 114">
            <a:extLst>
              <a:ext uri="{FF2B5EF4-FFF2-40B4-BE49-F238E27FC236}">
                <a16:creationId xmlns:a16="http://schemas.microsoft.com/office/drawing/2014/main" id="{3C5EF45C-6673-4518-8C1D-96680C6EEB24}"/>
              </a:ext>
            </a:extLst>
          </p:cNvPr>
          <p:cNvSpPr txBox="1"/>
          <p:nvPr/>
        </p:nvSpPr>
        <p:spPr>
          <a:xfrm>
            <a:off x="5897942" y="4121196"/>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8</a:t>
            </a:r>
          </a:p>
        </p:txBody>
      </p:sp>
      <p:sp>
        <p:nvSpPr>
          <p:cNvPr id="117" name="TextBox 116">
            <a:extLst>
              <a:ext uri="{FF2B5EF4-FFF2-40B4-BE49-F238E27FC236}">
                <a16:creationId xmlns:a16="http://schemas.microsoft.com/office/drawing/2014/main" id="{60E8B80F-15F4-49B9-9C8D-6B35C76E69BF}"/>
              </a:ext>
            </a:extLst>
          </p:cNvPr>
          <p:cNvSpPr txBox="1"/>
          <p:nvPr/>
        </p:nvSpPr>
        <p:spPr>
          <a:xfrm>
            <a:off x="5897147" y="4634675"/>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9</a:t>
            </a:r>
          </a:p>
        </p:txBody>
      </p:sp>
      <p:sp>
        <p:nvSpPr>
          <p:cNvPr id="118" name="TextBox 117">
            <a:extLst>
              <a:ext uri="{FF2B5EF4-FFF2-40B4-BE49-F238E27FC236}">
                <a16:creationId xmlns:a16="http://schemas.microsoft.com/office/drawing/2014/main" id="{B2223CF0-6380-4C23-83AF-8F9CB6B129D3}"/>
              </a:ext>
            </a:extLst>
          </p:cNvPr>
          <p:cNvSpPr txBox="1"/>
          <p:nvPr/>
        </p:nvSpPr>
        <p:spPr>
          <a:xfrm>
            <a:off x="5803046" y="5067739"/>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10</a:t>
            </a:r>
          </a:p>
        </p:txBody>
      </p:sp>
      <p:sp>
        <p:nvSpPr>
          <p:cNvPr id="99" name="TextBox 98">
            <a:extLst>
              <a:ext uri="{FF2B5EF4-FFF2-40B4-BE49-F238E27FC236}">
                <a16:creationId xmlns:a16="http://schemas.microsoft.com/office/drawing/2014/main" id="{F24C32D4-ACFE-4627-93DE-6CAACB70B0A0}"/>
              </a:ext>
            </a:extLst>
          </p:cNvPr>
          <p:cNvSpPr txBox="1"/>
          <p:nvPr/>
        </p:nvSpPr>
        <p:spPr>
          <a:xfrm flipH="1">
            <a:off x="561615" y="4473359"/>
            <a:ext cx="4979880" cy="1123712"/>
          </a:xfrm>
          <a:prstGeom prst="wedgeRoundRectCallout">
            <a:avLst>
              <a:gd name="adj1" fmla="val 60427"/>
              <a:gd name="adj2" fmla="val 53711"/>
              <a:gd name="adj3" fmla="val 16667"/>
            </a:avLst>
          </a:prstGeom>
          <a:solidFill>
            <a:srgbClr val="115076"/>
          </a:solidFill>
          <a:ln>
            <a:solidFill>
              <a:srgbClr val="EE600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Attention!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fans haven’t used capital letters where they should have!</a:t>
            </a:r>
          </a:p>
        </p:txBody>
      </p:sp>
      <p:sp>
        <p:nvSpPr>
          <p:cNvPr id="101" name="TextBox 100">
            <a:extLst>
              <a:ext uri="{FF2B5EF4-FFF2-40B4-BE49-F238E27FC236}">
                <a16:creationId xmlns:a16="http://schemas.microsoft.com/office/drawing/2014/main" id="{8690209F-CFFF-43CC-A5DE-42B35226AE5D}"/>
              </a:ext>
            </a:extLst>
          </p:cNvPr>
          <p:cNvSpPr txBox="1"/>
          <p:nvPr/>
        </p:nvSpPr>
        <p:spPr>
          <a:xfrm>
            <a:off x="11592792" y="566055"/>
            <a:ext cx="4219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04" name="TextBox 103">
            <a:extLst>
              <a:ext uri="{FF2B5EF4-FFF2-40B4-BE49-F238E27FC236}">
                <a16:creationId xmlns:a16="http://schemas.microsoft.com/office/drawing/2014/main" id="{001D99FB-30CB-425C-B28D-E195EC99D69F}"/>
              </a:ext>
            </a:extLst>
          </p:cNvPr>
          <p:cNvSpPr txBox="1"/>
          <p:nvPr/>
        </p:nvSpPr>
        <p:spPr>
          <a:xfrm>
            <a:off x="11640306" y="1559756"/>
            <a:ext cx="4219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14CC4CAE-9DC7-4C00-AF71-F365BEB9AF79}"/>
              </a:ext>
            </a:extLst>
          </p:cNvPr>
          <p:cNvSpPr txBox="1"/>
          <p:nvPr/>
        </p:nvSpPr>
        <p:spPr>
          <a:xfrm>
            <a:off x="11652626" y="3070797"/>
            <a:ext cx="4219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12" name="TextBox 111">
            <a:extLst>
              <a:ext uri="{FF2B5EF4-FFF2-40B4-BE49-F238E27FC236}">
                <a16:creationId xmlns:a16="http://schemas.microsoft.com/office/drawing/2014/main" id="{3098521F-9E4A-4563-9A3D-6237CAFB6E12}"/>
              </a:ext>
            </a:extLst>
          </p:cNvPr>
          <p:cNvSpPr txBox="1"/>
          <p:nvPr/>
        </p:nvSpPr>
        <p:spPr>
          <a:xfrm>
            <a:off x="11650215" y="3609820"/>
            <a:ext cx="4219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16" name="TextBox 115">
            <a:extLst>
              <a:ext uri="{FF2B5EF4-FFF2-40B4-BE49-F238E27FC236}">
                <a16:creationId xmlns:a16="http://schemas.microsoft.com/office/drawing/2014/main" id="{03658F19-B49A-4E06-8459-4A400ACFABDB}"/>
              </a:ext>
            </a:extLst>
          </p:cNvPr>
          <p:cNvSpPr txBox="1"/>
          <p:nvPr/>
        </p:nvSpPr>
        <p:spPr>
          <a:xfrm>
            <a:off x="11675385" y="4629069"/>
            <a:ext cx="4219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19" name="TextBox 118">
            <a:extLst>
              <a:ext uri="{FF2B5EF4-FFF2-40B4-BE49-F238E27FC236}">
                <a16:creationId xmlns:a16="http://schemas.microsoft.com/office/drawing/2014/main" id="{3178FFEB-7481-421C-8306-220065A1286F}"/>
              </a:ext>
            </a:extLst>
          </p:cNvPr>
          <p:cNvSpPr txBox="1"/>
          <p:nvPr/>
        </p:nvSpPr>
        <p:spPr>
          <a:xfrm>
            <a:off x="11693921" y="5156729"/>
            <a:ext cx="4219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20" name="TextBox 119">
            <a:extLst>
              <a:ext uri="{FF2B5EF4-FFF2-40B4-BE49-F238E27FC236}">
                <a16:creationId xmlns:a16="http://schemas.microsoft.com/office/drawing/2014/main" id="{0C62346B-38B9-4C4B-8611-64A9E2DAD68F}"/>
              </a:ext>
            </a:extLst>
          </p:cNvPr>
          <p:cNvSpPr txBox="1"/>
          <p:nvPr/>
        </p:nvSpPr>
        <p:spPr>
          <a:xfrm>
            <a:off x="11624951" y="1102473"/>
            <a:ext cx="4219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b</a:t>
            </a:r>
            <a:endPar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22" name="TextBox 121">
            <a:extLst>
              <a:ext uri="{FF2B5EF4-FFF2-40B4-BE49-F238E27FC236}">
                <a16:creationId xmlns:a16="http://schemas.microsoft.com/office/drawing/2014/main" id="{B150289F-6A6F-445D-BDB1-82C1896F6C00}"/>
              </a:ext>
            </a:extLst>
          </p:cNvPr>
          <p:cNvSpPr txBox="1"/>
          <p:nvPr/>
        </p:nvSpPr>
        <p:spPr>
          <a:xfrm>
            <a:off x="11647467" y="2082921"/>
            <a:ext cx="4219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b</a:t>
            </a:r>
            <a:endPar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23" name="TextBox 122">
            <a:extLst>
              <a:ext uri="{FF2B5EF4-FFF2-40B4-BE49-F238E27FC236}">
                <a16:creationId xmlns:a16="http://schemas.microsoft.com/office/drawing/2014/main" id="{D097AECA-88C1-4815-A306-21B4D34AA99D}"/>
              </a:ext>
            </a:extLst>
          </p:cNvPr>
          <p:cNvSpPr txBox="1"/>
          <p:nvPr/>
        </p:nvSpPr>
        <p:spPr>
          <a:xfrm>
            <a:off x="11643985" y="2606621"/>
            <a:ext cx="4219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b</a:t>
            </a:r>
            <a:endPar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24" name="TextBox 123">
            <a:extLst>
              <a:ext uri="{FF2B5EF4-FFF2-40B4-BE49-F238E27FC236}">
                <a16:creationId xmlns:a16="http://schemas.microsoft.com/office/drawing/2014/main" id="{CF73FEC5-EB30-428D-B591-329B691AFC83}"/>
              </a:ext>
            </a:extLst>
          </p:cNvPr>
          <p:cNvSpPr txBox="1"/>
          <p:nvPr/>
        </p:nvSpPr>
        <p:spPr>
          <a:xfrm>
            <a:off x="11674827" y="4154650"/>
            <a:ext cx="4219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b</a:t>
            </a:r>
            <a:endPar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grpSp>
        <p:nvGrpSpPr>
          <p:cNvPr id="125" name="Group 124">
            <a:extLst>
              <a:ext uri="{FF2B5EF4-FFF2-40B4-BE49-F238E27FC236}">
                <a16:creationId xmlns:a16="http://schemas.microsoft.com/office/drawing/2014/main" id="{C488C0D0-E876-43C3-9139-FD93BBC34081}"/>
              </a:ext>
            </a:extLst>
          </p:cNvPr>
          <p:cNvGrpSpPr/>
          <p:nvPr/>
        </p:nvGrpSpPr>
        <p:grpSpPr>
          <a:xfrm rot="1392185">
            <a:off x="5930918" y="1049441"/>
            <a:ext cx="1210608" cy="684065"/>
            <a:chOff x="6480401" y="1708833"/>
            <a:chExt cx="1005139" cy="419526"/>
          </a:xfrm>
        </p:grpSpPr>
        <p:sp>
          <p:nvSpPr>
            <p:cNvPr id="126" name="Explosion: 8 Points 46">
              <a:extLst>
                <a:ext uri="{FF2B5EF4-FFF2-40B4-BE49-F238E27FC236}">
                  <a16:creationId xmlns:a16="http://schemas.microsoft.com/office/drawing/2014/main" id="{A2861B0C-0664-4ABD-A8C9-C396931B9F85}"/>
                </a:ext>
              </a:extLst>
            </p:cNvPr>
            <p:cNvSpPr/>
            <p:nvPr/>
          </p:nvSpPr>
          <p:spPr>
            <a:xfrm>
              <a:off x="6480401" y="1708833"/>
              <a:ext cx="1005139" cy="419526"/>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7" name="TextBox 126">
              <a:extLst>
                <a:ext uri="{FF2B5EF4-FFF2-40B4-BE49-F238E27FC236}">
                  <a16:creationId xmlns:a16="http://schemas.microsoft.com/office/drawing/2014/main" id="{9017108E-3D47-4F88-802E-38A99858A980}"/>
                </a:ext>
              </a:extLst>
            </p:cNvPr>
            <p:cNvSpPr txBox="1"/>
            <p:nvPr/>
          </p:nvSpPr>
          <p:spPr>
            <a:xfrm rot="20279828">
              <a:off x="6827988" y="1788618"/>
              <a:ext cx="307945" cy="2453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a</a:t>
              </a:r>
            </a:p>
          </p:txBody>
        </p:sp>
      </p:grpSp>
      <p:sp>
        <p:nvSpPr>
          <p:cNvPr id="128" name="Explosion: 8 Points 41">
            <a:extLst>
              <a:ext uri="{FF2B5EF4-FFF2-40B4-BE49-F238E27FC236}">
                <a16:creationId xmlns:a16="http://schemas.microsoft.com/office/drawing/2014/main" id="{EFDBF015-1EE0-4443-8F1B-4EB4A959EC0B}"/>
              </a:ext>
            </a:extLst>
          </p:cNvPr>
          <p:cNvSpPr/>
          <p:nvPr/>
        </p:nvSpPr>
        <p:spPr>
          <a:xfrm>
            <a:off x="6297724" y="2632379"/>
            <a:ext cx="449844" cy="524613"/>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9" name="TextBox 128">
            <a:extLst>
              <a:ext uri="{FF2B5EF4-FFF2-40B4-BE49-F238E27FC236}">
                <a16:creationId xmlns:a16="http://schemas.microsoft.com/office/drawing/2014/main" id="{B237055C-2735-44B4-8022-8AD424DB944D}"/>
              </a:ext>
            </a:extLst>
          </p:cNvPr>
          <p:cNvSpPr txBox="1"/>
          <p:nvPr/>
        </p:nvSpPr>
        <p:spPr>
          <a:xfrm>
            <a:off x="6349347" y="2681815"/>
            <a:ext cx="3593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a</a:t>
            </a:r>
          </a:p>
        </p:txBody>
      </p:sp>
      <p:grpSp>
        <p:nvGrpSpPr>
          <p:cNvPr id="130" name="Group 129">
            <a:extLst>
              <a:ext uri="{FF2B5EF4-FFF2-40B4-BE49-F238E27FC236}">
                <a16:creationId xmlns:a16="http://schemas.microsoft.com/office/drawing/2014/main" id="{FABCDC7A-B760-46D8-A0BF-1ECD3FAB344A}"/>
              </a:ext>
            </a:extLst>
          </p:cNvPr>
          <p:cNvGrpSpPr/>
          <p:nvPr/>
        </p:nvGrpSpPr>
        <p:grpSpPr>
          <a:xfrm rot="10083004">
            <a:off x="10442889" y="4446375"/>
            <a:ext cx="914734" cy="679999"/>
            <a:chOff x="6531732" y="4666302"/>
            <a:chExt cx="1254796" cy="459467"/>
          </a:xfrm>
        </p:grpSpPr>
        <p:sp>
          <p:nvSpPr>
            <p:cNvPr id="131" name="Explosion: 8 Points 42">
              <a:extLst>
                <a:ext uri="{FF2B5EF4-FFF2-40B4-BE49-F238E27FC236}">
                  <a16:creationId xmlns:a16="http://schemas.microsoft.com/office/drawing/2014/main" id="{25002FFB-41A2-41E3-8D2B-5B38AEE8A972}"/>
                </a:ext>
              </a:extLst>
            </p:cNvPr>
            <p:cNvSpPr/>
            <p:nvPr/>
          </p:nvSpPr>
          <p:spPr>
            <a:xfrm>
              <a:off x="6531732" y="4666302"/>
              <a:ext cx="1254796" cy="410905"/>
            </a:xfrm>
            <a:prstGeom prst="irregularSeal2">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2" name="TextBox 131">
              <a:extLst>
                <a:ext uri="{FF2B5EF4-FFF2-40B4-BE49-F238E27FC236}">
                  <a16:creationId xmlns:a16="http://schemas.microsoft.com/office/drawing/2014/main" id="{1FE82456-C3DF-4581-9BAA-0174E469D694}"/>
                </a:ext>
              </a:extLst>
            </p:cNvPr>
            <p:cNvSpPr txBox="1"/>
            <p:nvPr/>
          </p:nvSpPr>
          <p:spPr>
            <a:xfrm rot="11712378">
              <a:off x="6800512" y="4713672"/>
              <a:ext cx="649000" cy="412097"/>
            </a:xfrm>
            <a:prstGeom prst="irregularSeal2">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b</a:t>
              </a:r>
            </a:p>
          </p:txBody>
        </p:sp>
      </p:grpSp>
      <p:sp>
        <p:nvSpPr>
          <p:cNvPr id="136" name="Explosion: 8 Points 54">
            <a:extLst>
              <a:ext uri="{FF2B5EF4-FFF2-40B4-BE49-F238E27FC236}">
                <a16:creationId xmlns:a16="http://schemas.microsoft.com/office/drawing/2014/main" id="{A181F543-5EB9-4BF5-8453-C69D9399FB4D}"/>
              </a:ext>
            </a:extLst>
          </p:cNvPr>
          <p:cNvSpPr/>
          <p:nvPr/>
        </p:nvSpPr>
        <p:spPr>
          <a:xfrm flipH="1" flipV="1">
            <a:off x="6206749" y="4905235"/>
            <a:ext cx="1170970" cy="889600"/>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7" name="TextBox 136">
            <a:extLst>
              <a:ext uri="{FF2B5EF4-FFF2-40B4-BE49-F238E27FC236}">
                <a16:creationId xmlns:a16="http://schemas.microsoft.com/office/drawing/2014/main" id="{41B444E8-E707-4EE0-8953-D7D56D81B7C7}"/>
              </a:ext>
            </a:extLst>
          </p:cNvPr>
          <p:cNvSpPr txBox="1"/>
          <p:nvPr/>
        </p:nvSpPr>
        <p:spPr>
          <a:xfrm>
            <a:off x="6677195" y="5159955"/>
            <a:ext cx="373829" cy="7036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a</a:t>
            </a:r>
          </a:p>
        </p:txBody>
      </p:sp>
    </p:spTree>
    <p:extLst>
      <p:ext uri="{BB962C8B-B14F-4D97-AF65-F5344CB8AC3E}">
        <p14:creationId xmlns:p14="http://schemas.microsoft.com/office/powerpoint/2010/main" val="267587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9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9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29"/>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2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9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7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9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1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7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96"/>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2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9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7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1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nodeType="clickEffect">
                                  <p:stCondLst>
                                    <p:cond delay="0"/>
                                  </p:stCondLst>
                                  <p:childTnLst>
                                    <p:set>
                                      <p:cBhvr>
                                        <p:cTn id="108" dur="1" fill="hold">
                                          <p:stCondLst>
                                            <p:cond delay="0"/>
                                          </p:stCondLst>
                                        </p:cTn>
                                        <p:tgtEl>
                                          <p:spTgt spid="77"/>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13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1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137"/>
                                        </p:tgtEl>
                                        <p:attrNameLst>
                                          <p:attrName>style.visibility</p:attrName>
                                        </p:attrNameLst>
                                      </p:cBhvr>
                                      <p:to>
                                        <p:strVal val="hidden"/>
                                      </p:to>
                                    </p:set>
                                  </p:childTnLst>
                                </p:cTn>
                              </p:par>
                              <p:par>
                                <p:cTn id="121" presetID="1" presetClass="exit" presetSubtype="0" fill="hold" grpId="0" nodeType="withEffect">
                                  <p:stCondLst>
                                    <p:cond delay="0"/>
                                  </p:stCondLst>
                                  <p:childTnLst>
                                    <p:set>
                                      <p:cBhvr>
                                        <p:cTn id="122" dur="1" fill="hold">
                                          <p:stCondLst>
                                            <p:cond delay="0"/>
                                          </p:stCondLst>
                                        </p:cTn>
                                        <p:tgtEl>
                                          <p:spTgt spid="136"/>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4" grpId="0"/>
      <p:bldP spid="106" grpId="0"/>
      <p:bldP spid="112" grpId="0"/>
      <p:bldP spid="116" grpId="0"/>
      <p:bldP spid="119" grpId="0"/>
      <p:bldP spid="120" grpId="0"/>
      <p:bldP spid="122" grpId="0"/>
      <p:bldP spid="123" grpId="0"/>
      <p:bldP spid="124" grpId="0"/>
      <p:bldP spid="128" grpId="0" animBg="1"/>
      <p:bldP spid="129" grpId="0"/>
      <p:bldP spid="136" grpId="0" animBg="1"/>
      <p:bldP spid="13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738947" cy="867128"/>
          </a:xfrm>
          <a:prstGeom prst="rect">
            <a:avLst/>
          </a:prstGeom>
        </p:spPr>
      </p:pic>
      <p:sp>
        <p:nvSpPr>
          <p:cNvPr id="4" name="Title 3"/>
          <p:cNvSpPr>
            <a:spLocks noGrp="1"/>
          </p:cNvSpPr>
          <p:nvPr>
            <p:ph type="title"/>
          </p:nvPr>
        </p:nvSpPr>
        <p:spPr>
          <a:xfrm>
            <a:off x="-2" y="324262"/>
            <a:ext cx="6981292" cy="707849"/>
          </a:xfrm>
        </p:spPr>
        <p:txBody>
          <a:bodyPr>
            <a:normAutofit/>
          </a:bodyPr>
          <a:lstStyle/>
          <a:p>
            <a:r>
              <a:rPr lang="en-GB" sz="3000" b="1" dirty="0" err="1">
                <a:solidFill>
                  <a:schemeClr val="bg1"/>
                </a:solidFill>
              </a:rPr>
              <a:t>Deux</a:t>
            </a:r>
            <a:r>
              <a:rPr lang="en-GB" sz="3000" b="1" dirty="0">
                <a:solidFill>
                  <a:schemeClr val="bg1"/>
                </a:solidFill>
              </a:rPr>
              <a:t> </a:t>
            </a:r>
            <a:r>
              <a:rPr lang="en-GB" sz="3000" b="1" dirty="0" err="1">
                <a:solidFill>
                  <a:schemeClr val="bg1"/>
                </a:solidFill>
              </a:rPr>
              <a:t>personnes</a:t>
            </a:r>
            <a:r>
              <a:rPr lang="en-GB" sz="3000" b="1" dirty="0">
                <a:solidFill>
                  <a:schemeClr val="bg1"/>
                </a:solidFill>
              </a:rPr>
              <a:t> </a:t>
            </a:r>
            <a:r>
              <a:rPr lang="en-GB" sz="3000" b="1" dirty="0" err="1">
                <a:solidFill>
                  <a:schemeClr val="bg1"/>
                </a:solidFill>
              </a:rPr>
              <a:t>célèbres</a:t>
            </a:r>
            <a:r>
              <a:rPr lang="en-GB" sz="3000" b="1" dirty="0">
                <a:solidFill>
                  <a:schemeClr val="bg1"/>
                </a:solidFill>
              </a:rPr>
              <a:t> </a:t>
            </a:r>
            <a:r>
              <a:rPr lang="en-GB" sz="3000" b="1" dirty="0" err="1">
                <a:solidFill>
                  <a:schemeClr val="bg1"/>
                </a:solidFill>
              </a:rPr>
              <a:t>françaises</a:t>
            </a:r>
            <a:endParaRPr lang="en-GB" sz="3000" b="1" dirty="0">
              <a:solidFill>
                <a:schemeClr val="bg1"/>
              </a:solidFill>
            </a:endParaRPr>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t="8809" r="9578" b="4896"/>
          <a:stretch/>
        </p:blipFill>
        <p:spPr>
          <a:xfrm rot="20915264">
            <a:off x="2530077" y="1839327"/>
            <a:ext cx="2628776" cy="3683728"/>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22338" r="22857"/>
          <a:stretch/>
        </p:blipFill>
        <p:spPr>
          <a:xfrm rot="552584">
            <a:off x="7275188" y="1581920"/>
            <a:ext cx="3153808" cy="3236950"/>
          </a:xfrm>
          <a:prstGeom prst="rect">
            <a:avLst/>
          </a:prstGeom>
        </p:spPr>
      </p:pic>
      <p:sp>
        <p:nvSpPr>
          <p:cNvPr id="23" name="Rectangle 22"/>
          <p:cNvSpPr/>
          <p:nvPr/>
        </p:nvSpPr>
        <p:spPr>
          <a:xfrm>
            <a:off x="0" y="6047009"/>
            <a:ext cx="4021294"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6"/>
              </a:rPr>
              <a:t>https://nvsc.fandom.com/wiki/Shy%27m</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p:cNvSpPr/>
          <p:nvPr/>
        </p:nvSpPr>
        <p:spPr>
          <a:xfrm>
            <a:off x="6722298" y="6047009"/>
            <a:ext cx="5469702"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7"/>
              </a:rPr>
              <a:t>https://www.formula1.com/en/drivers/pierre-gasly.html</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4"/>
          <p:cNvSpPr/>
          <p:nvPr/>
        </p:nvSpPr>
        <p:spPr>
          <a:xfrm rot="20947103">
            <a:off x="1670807" y="1679841"/>
            <a:ext cx="4347316" cy="3949925"/>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ounded Rectangle 26"/>
          <p:cNvSpPr/>
          <p:nvPr/>
        </p:nvSpPr>
        <p:spPr>
          <a:xfrm rot="572052">
            <a:off x="6787616" y="1118151"/>
            <a:ext cx="4347316" cy="3949925"/>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p:cNvSpPr/>
          <p:nvPr/>
        </p:nvSpPr>
        <p:spPr>
          <a:xfrm rot="20585172">
            <a:off x="2924586" y="3974219"/>
            <a:ext cx="196297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Shy’M</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sp>
        <p:nvSpPr>
          <p:cNvPr id="29" name="Rectangle 28"/>
          <p:cNvSpPr/>
          <p:nvPr/>
        </p:nvSpPr>
        <p:spPr>
          <a:xfrm rot="635861">
            <a:off x="7017598" y="3336906"/>
            <a:ext cx="372294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Pierre </a:t>
            </a: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Gasly</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spTree>
    <p:extLst>
      <p:ext uri="{BB962C8B-B14F-4D97-AF65-F5344CB8AC3E}">
        <p14:creationId xmlns:p14="http://schemas.microsoft.com/office/powerpoint/2010/main" val="36371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6" descr="background rectangle">
            <a:extLst>
              <a:ext uri="{FF2B5EF4-FFF2-40B4-BE49-F238E27FC236}">
                <a16:creationId xmlns:a16="http://schemas.microsoft.com/office/drawing/2014/main" id="{CB238838-6A9D-47A3-BE4F-676D1EC3BD53}"/>
              </a:ext>
            </a:extLst>
          </p:cNvPr>
          <p:cNvSpPr/>
          <p:nvPr/>
        </p:nvSpPr>
        <p:spPr>
          <a:xfrm>
            <a:off x="10659649" y="242613"/>
            <a:ext cx="127485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659649" y="242613"/>
            <a:ext cx="1440492" cy="344718"/>
          </a:xfrm>
        </p:spPr>
        <p:txBody>
          <a:bodyPr>
            <a:normAutofit fontScale="90000"/>
          </a:bodyPr>
          <a:lstStyle/>
          <a:p>
            <a:pPr lvl="0">
              <a:lnSpc>
                <a:spcPct val="100000"/>
              </a:lnSpc>
              <a:spcBef>
                <a:spcPts val="0"/>
              </a:spcBef>
              <a:defRPr/>
            </a:pPr>
            <a:r>
              <a:rPr lang="en-GB" sz="1800" b="1" dirty="0" err="1">
                <a:solidFill>
                  <a:prstClr val="white"/>
                </a:solidFill>
                <a:ea typeface="+mn-ea"/>
                <a:cs typeface="+mn-cs"/>
              </a:rPr>
              <a:t>biographie</a:t>
            </a:r>
            <a:endParaRPr lang="en-US" dirty="0"/>
          </a:p>
        </p:txBody>
      </p:sp>
      <p:sp>
        <p:nvSpPr>
          <p:cNvPr id="5" name="Rounded Rectangle 4"/>
          <p:cNvSpPr/>
          <p:nvPr/>
        </p:nvSpPr>
        <p:spPr>
          <a:xfrm>
            <a:off x="1192266" y="680627"/>
            <a:ext cx="3448050" cy="452437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Rectangle 5"/>
          <p:cNvSpPr/>
          <p:nvPr/>
        </p:nvSpPr>
        <p:spPr>
          <a:xfrm>
            <a:off x="1880747" y="4328103"/>
            <a:ext cx="196297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Shy’M</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8809" r="9578" b="4896"/>
          <a:stretch/>
        </p:blipFill>
        <p:spPr>
          <a:xfrm>
            <a:off x="1574734" y="788449"/>
            <a:ext cx="2628776" cy="3683728"/>
          </a:xfrm>
          <a:prstGeom prst="rect">
            <a:avLst/>
          </a:prstGeom>
        </p:spPr>
      </p:pic>
      <p:sp>
        <p:nvSpPr>
          <p:cNvPr id="8" name="Rectangle 7"/>
          <p:cNvSpPr/>
          <p:nvPr/>
        </p:nvSpPr>
        <p:spPr>
          <a:xfrm>
            <a:off x="0" y="6047009"/>
            <a:ext cx="4021294"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https://nvsc.fandom.com/wiki/Shy%27m</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8"/>
          <p:cNvSpPr/>
          <p:nvPr/>
        </p:nvSpPr>
        <p:spPr>
          <a:xfrm>
            <a:off x="5765944" y="270713"/>
            <a:ext cx="5007155" cy="5586859"/>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000" b="1" i="0" u="sng"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Shy’M</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suis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une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chanteuse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française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souvent comparée à Rihanna.</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J’ai des millions de vues sur YouTube.</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chante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et je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danse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chaque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jour, je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joue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au tennis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aussi</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Je mange d</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hamburgers chez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McDo</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au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déjeuner</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J’aime la musique. Je suis fan des </a:t>
            </a:r>
            <a:r>
              <a:rPr kumimoji="0" lang="fr-FR" sz="2000" b="0" i="1"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Red</a:t>
            </a:r>
            <a:r>
              <a:rPr kumimoji="0" lang="fr-FR" sz="2000" b="0" i="1"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Hot Chili </a:t>
            </a:r>
            <a:r>
              <a:rPr kumimoji="0" lang="fr-FR" sz="2000" b="0" i="1"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Peppers</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et de </a:t>
            </a:r>
            <a:r>
              <a:rPr kumimoji="0" lang="fr-FR" sz="2000" b="0" i="1"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Beyoncé</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passe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les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vacances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Martinique, une île française dans les Caraïbes.</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14232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6" descr="background rectangle">
            <a:extLst>
              <a:ext uri="{FF2B5EF4-FFF2-40B4-BE49-F238E27FC236}">
                <a16:creationId xmlns:a16="http://schemas.microsoft.com/office/drawing/2014/main" id="{CB238838-6A9D-47A3-BE4F-676D1EC3BD53}"/>
              </a:ext>
            </a:extLst>
          </p:cNvPr>
          <p:cNvSpPr/>
          <p:nvPr/>
        </p:nvSpPr>
        <p:spPr>
          <a:xfrm>
            <a:off x="10434181" y="242613"/>
            <a:ext cx="150032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597019" y="242613"/>
            <a:ext cx="1337482" cy="344718"/>
          </a:xfrm>
        </p:spPr>
        <p:txBody>
          <a:bodyPr>
            <a:normAutofit fontScale="90000"/>
          </a:bodyPr>
          <a:lstStyle/>
          <a:p>
            <a:pPr lvl="0">
              <a:lnSpc>
                <a:spcPct val="100000"/>
              </a:lnSpc>
              <a:spcBef>
                <a:spcPts val="0"/>
              </a:spcBef>
              <a:defRPr/>
            </a:pPr>
            <a:r>
              <a:rPr lang="en-GB" sz="1800" b="1" dirty="0" err="1">
                <a:solidFill>
                  <a:prstClr val="white"/>
                </a:solidFill>
                <a:ea typeface="+mn-ea"/>
                <a:cs typeface="+mn-cs"/>
              </a:rPr>
              <a:t>biographie</a:t>
            </a:r>
            <a:endParaRPr lang="en-US" dirty="0"/>
          </a:p>
        </p:txBody>
      </p:sp>
      <p:sp>
        <p:nvSpPr>
          <p:cNvPr id="5" name="Rounded Rectangle 4"/>
          <p:cNvSpPr/>
          <p:nvPr/>
        </p:nvSpPr>
        <p:spPr>
          <a:xfrm>
            <a:off x="1256678" y="758078"/>
            <a:ext cx="3448050" cy="452437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Rectangle 5"/>
          <p:cNvSpPr/>
          <p:nvPr/>
        </p:nvSpPr>
        <p:spPr>
          <a:xfrm>
            <a:off x="1119230" y="4464776"/>
            <a:ext cx="372294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Pierre </a:t>
            </a: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Gasly</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2338" r="22857"/>
          <a:stretch/>
        </p:blipFill>
        <p:spPr>
          <a:xfrm>
            <a:off x="1403797" y="1122173"/>
            <a:ext cx="3153808" cy="3236950"/>
          </a:xfrm>
          <a:prstGeom prst="rect">
            <a:avLst/>
          </a:prstGeom>
        </p:spPr>
      </p:pic>
      <p:sp>
        <p:nvSpPr>
          <p:cNvPr id="8" name="Rectangle 7"/>
          <p:cNvSpPr/>
          <p:nvPr/>
        </p:nvSpPr>
        <p:spPr>
          <a:xfrm>
            <a:off x="0" y="6029079"/>
            <a:ext cx="5469702"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https://www.formula1.com/en/drivers/pierre-gasly.html</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8"/>
          <p:cNvSpPr/>
          <p:nvPr/>
        </p:nvSpPr>
        <p:spPr>
          <a:xfrm>
            <a:off x="5406482" y="305299"/>
            <a:ext cx="5007155" cy="542993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sng"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Pierre </a:t>
            </a:r>
            <a:r>
              <a:rPr kumimoji="0" lang="en-GB" sz="2000" b="1" i="0" u="sng"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Gasly</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suis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pilote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automobile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français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Formule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Un chez Alpha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Tauri</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J’aime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le sport automobile.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C’est</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une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passion pour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moi</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J’aime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aller</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vacances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février</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Mon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compte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Instagram a </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461.5k followers et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j’ai</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55 273 likes sur Facebook. </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J’ai</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quatre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frères. </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viens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de Rouen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France.</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89098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738947" cy="867128"/>
          </a:xfrm>
          <a:prstGeom prst="rect">
            <a:avLst/>
          </a:prstGeom>
        </p:spPr>
      </p:pic>
      <p:sp>
        <p:nvSpPr>
          <p:cNvPr id="4" name="Title 3"/>
          <p:cNvSpPr>
            <a:spLocks noGrp="1"/>
          </p:cNvSpPr>
          <p:nvPr>
            <p:ph type="title"/>
          </p:nvPr>
        </p:nvSpPr>
        <p:spPr>
          <a:xfrm>
            <a:off x="-2" y="324262"/>
            <a:ext cx="6981292" cy="707849"/>
          </a:xfrm>
        </p:spPr>
        <p:txBody>
          <a:bodyPr>
            <a:normAutofit fontScale="90000"/>
          </a:bodyPr>
          <a:lstStyle/>
          <a:p>
            <a:r>
              <a:rPr lang="en-GB" sz="3600" b="1" dirty="0" err="1">
                <a:solidFill>
                  <a:schemeClr val="bg1"/>
                </a:solidFill>
              </a:rPr>
              <a:t>Deux</a:t>
            </a:r>
            <a:r>
              <a:rPr lang="en-GB" sz="3600" b="1" dirty="0">
                <a:solidFill>
                  <a:schemeClr val="bg1"/>
                </a:solidFill>
              </a:rPr>
              <a:t> </a:t>
            </a:r>
            <a:r>
              <a:rPr lang="en-GB" sz="3600" b="1" dirty="0" err="1">
                <a:solidFill>
                  <a:schemeClr val="bg1"/>
                </a:solidFill>
              </a:rPr>
              <a:t>personnes</a:t>
            </a:r>
            <a:r>
              <a:rPr lang="en-GB" sz="3600" b="1" dirty="0">
                <a:solidFill>
                  <a:schemeClr val="bg1"/>
                </a:solidFill>
              </a:rPr>
              <a:t> </a:t>
            </a:r>
            <a:r>
              <a:rPr lang="en-GB" sz="3600" b="1" dirty="0" err="1">
                <a:solidFill>
                  <a:schemeClr val="bg1"/>
                </a:solidFill>
              </a:rPr>
              <a:t>célèbres</a:t>
            </a:r>
            <a:r>
              <a:rPr lang="en-GB" sz="3600" b="1" dirty="0">
                <a:solidFill>
                  <a:schemeClr val="bg1"/>
                </a:solidFill>
              </a:rPr>
              <a:t> </a:t>
            </a:r>
            <a:r>
              <a:rPr lang="en-GB" sz="3600" b="1" dirty="0" err="1">
                <a:solidFill>
                  <a:schemeClr val="bg1"/>
                </a:solidFill>
              </a:rPr>
              <a:t>français</a:t>
            </a:r>
            <a:endParaRPr lang="en-GB" sz="3600" b="1" dirty="0">
              <a:solidFill>
                <a:schemeClr val="bg1"/>
              </a:solidFill>
            </a:endParaRPr>
          </a:p>
        </p:txBody>
      </p:sp>
      <p:sp>
        <p:nvSpPr>
          <p:cNvPr id="12" name="Rounded Rectangle 11"/>
          <p:cNvSpPr/>
          <p:nvPr/>
        </p:nvSpPr>
        <p:spPr>
          <a:xfrm>
            <a:off x="1039660" y="1163992"/>
            <a:ext cx="5135672" cy="521837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3" name="Rounded Rectangle 12"/>
          <p:cNvSpPr/>
          <p:nvPr/>
        </p:nvSpPr>
        <p:spPr>
          <a:xfrm>
            <a:off x="6438378" y="1142495"/>
            <a:ext cx="5024189" cy="523511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4" name="Rectangle 13"/>
          <p:cNvSpPr/>
          <p:nvPr/>
        </p:nvSpPr>
        <p:spPr>
          <a:xfrm>
            <a:off x="1039659" y="1108535"/>
            <a:ext cx="5022937" cy="532453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000" b="1" i="0" u="sng"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Shy’M</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suis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une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chanteuse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française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souvent comparée à Rihanna.</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J’ai des millions de vues sur YouTube.</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chante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et je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danse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chaque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jour, je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joue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au tennis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aussi</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Je mange des hamburgers chez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McDo</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au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déjeuner</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J’aime la musique. Je suis fan des </a:t>
            </a:r>
            <a:r>
              <a:rPr kumimoji="0" lang="fr-FR" sz="2000" b="0" i="1"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Red</a:t>
            </a:r>
            <a:r>
              <a:rPr kumimoji="0" lang="fr-FR" sz="2000" b="0" i="1"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Hot Chili </a:t>
            </a:r>
            <a:r>
              <a:rPr kumimoji="0" lang="fr-FR" sz="2000" b="0" i="1"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Peppers</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et de </a:t>
            </a:r>
            <a:r>
              <a:rPr kumimoji="0" lang="fr-FR" sz="2000" b="0" i="1"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Beyoncé</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passe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les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vacances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Martinique, une île française dans les Caraïbes.</a:t>
            </a:r>
          </a:p>
        </p:txBody>
      </p:sp>
      <p:sp>
        <p:nvSpPr>
          <p:cNvPr id="15" name="Rectangle 14"/>
          <p:cNvSpPr/>
          <p:nvPr/>
        </p:nvSpPr>
        <p:spPr>
          <a:xfrm>
            <a:off x="6643088" y="1411835"/>
            <a:ext cx="4505076" cy="4217565"/>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sng"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Pierre </a:t>
            </a:r>
            <a:r>
              <a:rPr kumimoji="0" lang="en-GB" sz="2000" b="1" i="0" u="sng"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Gasly</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suis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pilote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automobile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français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Formule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Un chez Alpha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Tauri</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J’aime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le sport automobile.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C’est</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une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passion pour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moi</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J’aime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aller</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vacances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février</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Mon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compte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Instagram a </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461.5k followers et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j’ai</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55 273 likes sur Facebook. </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J’ai</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quatre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frères. </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viens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de Rouen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France.</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217523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Les </a:t>
            </a:r>
            <a:r>
              <a:rPr lang="en-GB" sz="3600" b="1" dirty="0" err="1">
                <a:solidFill>
                  <a:schemeClr val="bg1"/>
                </a:solidFill>
              </a:rPr>
              <a:t>verbes</a:t>
            </a:r>
            <a:endParaRPr lang="en-GB" sz="3600" b="1" dirty="0">
              <a:solidFill>
                <a:schemeClr val="bg1"/>
              </a:solidFill>
            </a:endParaRPr>
          </a:p>
        </p:txBody>
      </p:sp>
      <p:graphicFrame>
        <p:nvGraphicFramePr>
          <p:cNvPr id="5" name="Table 4"/>
          <p:cNvGraphicFramePr>
            <a:graphicFrameLocks noGrp="1"/>
          </p:cNvGraphicFramePr>
          <p:nvPr>
            <p:extLst/>
          </p:nvPr>
        </p:nvGraphicFramePr>
        <p:xfrm>
          <a:off x="6250670" y="349206"/>
          <a:ext cx="5856408" cy="4480560"/>
        </p:xfrm>
        <a:graphic>
          <a:graphicData uri="http://schemas.openxmlformats.org/drawingml/2006/table">
            <a:tbl>
              <a:tblPr firstRow="1" bandRow="1">
                <a:tableStyleId>{5C22544A-7EE6-4342-B048-85BDC9FD1C3A}</a:tableStyleId>
              </a:tblPr>
              <a:tblGrid>
                <a:gridCol w="2894843">
                  <a:extLst>
                    <a:ext uri="{9D8B030D-6E8A-4147-A177-3AD203B41FA5}">
                      <a16:colId xmlns:a16="http://schemas.microsoft.com/office/drawing/2014/main" val="41219598"/>
                    </a:ext>
                  </a:extLst>
                </a:gridCol>
                <a:gridCol w="2961565">
                  <a:extLst>
                    <a:ext uri="{9D8B030D-6E8A-4147-A177-3AD203B41FA5}">
                      <a16:colId xmlns:a16="http://schemas.microsoft.com/office/drawing/2014/main" val="451875324"/>
                    </a:ext>
                  </a:extLst>
                </a:gridCol>
              </a:tblGrid>
              <a:tr h="560538">
                <a:tc>
                  <a:txBody>
                    <a:bodyPr/>
                    <a:lstStyle/>
                    <a:p>
                      <a:r>
                        <a:rPr lang="en-GB" sz="2400" dirty="0">
                          <a:solidFill>
                            <a:srgbClr val="EE6000"/>
                          </a:solidFill>
                        </a:rPr>
                        <a:t>First person singular</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r>
                        <a:rPr lang="en-GB" sz="2400" dirty="0">
                          <a:solidFill>
                            <a:srgbClr val="EE6000"/>
                          </a:solidFill>
                        </a:rPr>
                        <a:t>Second </a:t>
                      </a:r>
                    </a:p>
                    <a:p>
                      <a:r>
                        <a:rPr lang="en-GB" sz="2400" dirty="0">
                          <a:solidFill>
                            <a:srgbClr val="EE6000"/>
                          </a:solidFill>
                        </a:rPr>
                        <a:t>person singular</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915834297"/>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suis</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875814008"/>
                  </a:ext>
                </a:extLst>
              </a:tr>
              <a:tr h="454659">
                <a:tc>
                  <a:txBody>
                    <a:bodyPr/>
                    <a:lstStyle/>
                    <a:p>
                      <a:r>
                        <a:rPr lang="en-GB" sz="2400" b="1" dirty="0" err="1">
                          <a:solidFill>
                            <a:schemeClr val="accent5">
                              <a:lumMod val="50000"/>
                            </a:schemeClr>
                          </a:solidFill>
                        </a:rPr>
                        <a:t>j’ai</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265740421"/>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chante</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5856122"/>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danse</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64790800"/>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joue</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71613334"/>
                  </a:ext>
                </a:extLst>
              </a:tr>
              <a:tr h="454659">
                <a:tc>
                  <a:txBody>
                    <a:bodyPr/>
                    <a:lstStyle/>
                    <a:p>
                      <a:r>
                        <a:rPr lang="en-GB" sz="2400" b="1" dirty="0">
                          <a:solidFill>
                            <a:schemeClr val="accent5">
                              <a:lumMod val="50000"/>
                            </a:schemeClr>
                          </a:solidFill>
                        </a:rPr>
                        <a:t>je mange</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40685836"/>
                  </a:ext>
                </a:extLst>
              </a:tr>
              <a:tr h="454659">
                <a:tc>
                  <a:txBody>
                    <a:bodyPr/>
                    <a:lstStyle/>
                    <a:p>
                      <a:r>
                        <a:rPr lang="en-GB" sz="2400" b="1" dirty="0" err="1">
                          <a:solidFill>
                            <a:schemeClr val="accent5">
                              <a:lumMod val="50000"/>
                            </a:schemeClr>
                          </a:solidFill>
                        </a:rPr>
                        <a:t>j’aime</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388633898"/>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passe</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600090613"/>
                  </a:ext>
                </a:extLst>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8809" r="9578" b="4896"/>
          <a:stretch/>
        </p:blipFill>
        <p:spPr>
          <a:xfrm rot="1308786">
            <a:off x="11312945" y="7995"/>
            <a:ext cx="648511" cy="908764"/>
          </a:xfrm>
          <a:prstGeom prst="rect">
            <a:avLst/>
          </a:prstGeom>
        </p:spPr>
      </p:pic>
      <p:sp>
        <p:nvSpPr>
          <p:cNvPr id="2" name="TextBox 1"/>
          <p:cNvSpPr txBox="1"/>
          <p:nvPr/>
        </p:nvSpPr>
        <p:spPr>
          <a:xfrm>
            <a:off x="6457245" y="4924119"/>
            <a:ext cx="59678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passes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chantes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danses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7" name="Table 6"/>
          <p:cNvGraphicFramePr>
            <a:graphicFrameLocks noGrp="1"/>
          </p:cNvGraphicFramePr>
          <p:nvPr>
            <p:extLst/>
          </p:nvPr>
        </p:nvGraphicFramePr>
        <p:xfrm>
          <a:off x="188942" y="1720806"/>
          <a:ext cx="5856408" cy="2651760"/>
        </p:xfrm>
        <a:graphic>
          <a:graphicData uri="http://schemas.openxmlformats.org/drawingml/2006/table">
            <a:tbl>
              <a:tblPr firstRow="1" bandRow="1">
                <a:tableStyleId>{5C22544A-7EE6-4342-B048-85BDC9FD1C3A}</a:tableStyleId>
              </a:tblPr>
              <a:tblGrid>
                <a:gridCol w="2894843">
                  <a:extLst>
                    <a:ext uri="{9D8B030D-6E8A-4147-A177-3AD203B41FA5}">
                      <a16:colId xmlns:a16="http://schemas.microsoft.com/office/drawing/2014/main" val="41219598"/>
                    </a:ext>
                  </a:extLst>
                </a:gridCol>
                <a:gridCol w="2961565">
                  <a:extLst>
                    <a:ext uri="{9D8B030D-6E8A-4147-A177-3AD203B41FA5}">
                      <a16:colId xmlns:a16="http://schemas.microsoft.com/office/drawing/2014/main" val="451875324"/>
                    </a:ext>
                  </a:extLst>
                </a:gridCol>
              </a:tblGrid>
              <a:tr h="560538">
                <a:tc>
                  <a:txBody>
                    <a:bodyPr/>
                    <a:lstStyle/>
                    <a:p>
                      <a:r>
                        <a:rPr lang="en-GB" sz="2400" dirty="0">
                          <a:solidFill>
                            <a:srgbClr val="EE6000"/>
                          </a:solidFill>
                        </a:rPr>
                        <a:t>First person singular</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r>
                        <a:rPr lang="en-GB" sz="2400" dirty="0">
                          <a:solidFill>
                            <a:srgbClr val="EE6000"/>
                          </a:solidFill>
                        </a:rPr>
                        <a:t>Second </a:t>
                      </a:r>
                    </a:p>
                    <a:p>
                      <a:r>
                        <a:rPr lang="en-GB" sz="2400" dirty="0">
                          <a:solidFill>
                            <a:srgbClr val="EE6000"/>
                          </a:solidFill>
                        </a:rPr>
                        <a:t>person singular</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915834297"/>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suis</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875814008"/>
                  </a:ext>
                </a:extLst>
              </a:tr>
              <a:tr h="454659">
                <a:tc>
                  <a:txBody>
                    <a:bodyPr/>
                    <a:lstStyle/>
                    <a:p>
                      <a:r>
                        <a:rPr lang="en-GB" sz="2400" b="1" dirty="0" err="1">
                          <a:solidFill>
                            <a:schemeClr val="accent5">
                              <a:lumMod val="50000"/>
                            </a:schemeClr>
                          </a:solidFill>
                        </a:rPr>
                        <a:t>j’aime</a:t>
                      </a:r>
                      <a:r>
                        <a:rPr lang="en-GB" sz="2400" b="1" baseline="0" dirty="0">
                          <a:solidFill>
                            <a:schemeClr val="accent5">
                              <a:lumMod val="50000"/>
                            </a:schemeClr>
                          </a:solidFill>
                        </a:rPr>
                        <a:t> </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265740421"/>
                  </a:ext>
                </a:extLst>
              </a:tr>
              <a:tr h="454659">
                <a:tc>
                  <a:txBody>
                    <a:bodyPr/>
                    <a:lstStyle/>
                    <a:p>
                      <a:r>
                        <a:rPr lang="en-GB" sz="2400" b="1" dirty="0" err="1">
                          <a:solidFill>
                            <a:schemeClr val="accent5">
                              <a:lumMod val="50000"/>
                            </a:schemeClr>
                          </a:solidFill>
                        </a:rPr>
                        <a:t>j’ai</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64790800"/>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viens</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71613334"/>
                  </a:ext>
                </a:extLst>
              </a:tr>
            </a:tbl>
          </a:graphicData>
        </a:graphic>
      </p:graphicFrame>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2338" r="22857"/>
          <a:stretch/>
        </p:blipFill>
        <p:spPr>
          <a:xfrm rot="791577">
            <a:off x="4799887" y="1246401"/>
            <a:ext cx="819404" cy="841005"/>
          </a:xfrm>
          <a:prstGeom prst="rect">
            <a:avLst/>
          </a:prstGeom>
        </p:spPr>
      </p:pic>
      <p:sp>
        <p:nvSpPr>
          <p:cNvPr id="10" name="TextBox 9"/>
          <p:cNvSpPr txBox="1"/>
          <p:nvPr/>
        </p:nvSpPr>
        <p:spPr>
          <a:xfrm>
            <a:off x="188942" y="4871999"/>
            <a:ext cx="585640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 name="TextBox 2"/>
          <p:cNvSpPr txBox="1"/>
          <p:nvPr/>
        </p:nvSpPr>
        <p:spPr>
          <a:xfrm>
            <a:off x="3318848" y="2535213"/>
            <a:ext cx="12436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3318848" y="2996878"/>
            <a:ext cx="15484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3318847" y="3442382"/>
            <a:ext cx="15484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a:t>
            </a:r>
          </a:p>
        </p:txBody>
      </p:sp>
      <p:sp>
        <p:nvSpPr>
          <p:cNvPr id="14" name="TextBox 13"/>
          <p:cNvSpPr txBox="1"/>
          <p:nvPr/>
        </p:nvSpPr>
        <p:spPr>
          <a:xfrm>
            <a:off x="3318846" y="3883435"/>
            <a:ext cx="15484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p:nvPr/>
        </p:nvSpPr>
        <p:spPr>
          <a:xfrm>
            <a:off x="9258984" y="1163992"/>
            <a:ext cx="15484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9258984" y="1593157"/>
            <a:ext cx="15484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a:t>
            </a:r>
          </a:p>
        </p:txBody>
      </p:sp>
      <p:sp>
        <p:nvSpPr>
          <p:cNvPr id="17" name="TextBox 16"/>
          <p:cNvSpPr txBox="1"/>
          <p:nvPr/>
        </p:nvSpPr>
        <p:spPr>
          <a:xfrm>
            <a:off x="9258984" y="2054822"/>
            <a:ext cx="20878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chantes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9258984" y="2535213"/>
            <a:ext cx="19839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danses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9258984" y="2996878"/>
            <a:ext cx="19839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9258984" y="3458543"/>
            <a:ext cx="19839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manges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9258984" y="3905523"/>
            <a:ext cx="19839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9258984" y="4385179"/>
            <a:ext cx="19839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passes</a:t>
            </a:r>
          </a:p>
        </p:txBody>
      </p:sp>
    </p:spTree>
    <p:extLst>
      <p:ext uri="{BB962C8B-B14F-4D97-AF65-F5344CB8AC3E}">
        <p14:creationId xmlns:p14="http://schemas.microsoft.com/office/powerpoint/2010/main" val="153065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P spid="14" grpId="0"/>
      <p:bldP spid="15" grpId="0"/>
      <p:bldP spid="16" grpId="0"/>
      <p:bldP spid="17" grpId="0"/>
      <p:bldP spid="18" grpId="0"/>
      <p:bldP spid="19"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442109"/>
            <a:ext cx="5915046"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dirty="0">
                <a:ln>
                  <a:noFill/>
                </a:ln>
                <a:solidFill>
                  <a:srgbClr val="FFFFFF"/>
                </a:solidFill>
                <a:effectLst/>
                <a:uLnTx/>
                <a:uFillTx/>
                <a:latin typeface="Century Gothic"/>
                <a:sym typeface="Century Gothic"/>
              </a:rPr>
              <a:t>Question words</a:t>
            </a:r>
            <a:r>
              <a:rPr kumimoji="0" lang="en-GB" sz="3600" b="1" i="1" u="none" strike="noStrike" kern="0" cap="none" spc="0" normalizeH="0" baseline="0" noProof="0" dirty="0">
                <a:ln>
                  <a:noFill/>
                </a:ln>
                <a:solidFill>
                  <a:srgbClr val="FFFFFF"/>
                </a:solidFill>
                <a:effectLst/>
                <a:uLnTx/>
                <a:uFillTx/>
                <a:latin typeface="Century Gothic"/>
                <a:sym typeface="Century Gothic"/>
              </a:rPr>
              <a:t>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
        <p:nvSpPr>
          <p:cNvPr id="4" name="Rounded Rectangle 46" descr="background rectangle">
            <a:extLst>
              <a:ext uri="{FF2B5EF4-FFF2-40B4-BE49-F238E27FC236}">
                <a16:creationId xmlns:a16="http://schemas.microsoft.com/office/drawing/2014/main" id="{CB238838-6A9D-47A3-BE4F-676D1EC3BD53}"/>
              </a:ext>
            </a:extLst>
          </p:cNvPr>
          <p:cNvSpPr/>
          <p:nvPr/>
        </p:nvSpPr>
        <p:spPr>
          <a:xfrm>
            <a:off x="10522424" y="242613"/>
            <a:ext cx="1412077"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82830"/>
            <a:ext cx="6457246" cy="867128"/>
          </a:xfrm>
          <a:prstGeom prst="rect">
            <a:avLst/>
          </a:prstGeom>
        </p:spPr>
      </p:pic>
      <p:sp>
        <p:nvSpPr>
          <p:cNvPr id="7" name="Rectangle 6"/>
          <p:cNvSpPr/>
          <p:nvPr/>
        </p:nvSpPr>
        <p:spPr>
          <a:xfrm>
            <a:off x="117861" y="1316988"/>
            <a:ext cx="1207413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Remember, to form a question, we can swap the pronoun and the verb around:</a:t>
            </a:r>
          </a:p>
        </p:txBody>
      </p:sp>
      <p:sp>
        <p:nvSpPr>
          <p:cNvPr id="8" name="TextBox 7"/>
          <p:cNvSpPr txBox="1"/>
          <p:nvPr/>
        </p:nvSpPr>
        <p:spPr>
          <a:xfrm>
            <a:off x="-3" y="4501541"/>
            <a:ext cx="5870715" cy="707886"/>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 typeface="Arial"/>
              <a:buNone/>
              <a:tabLst/>
              <a:defRPr/>
            </a:pPr>
            <a:r>
              <a:rPr kumimoji="0" lang="en-GB" sz="3200" b="1"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a:sym typeface="Arial"/>
              </a:rPr>
              <a:t>Combien</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a:t>
            </a:r>
            <a:r>
              <a:rPr kumimoji="0" lang="en-GB" sz="32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a:sym typeface="Arial"/>
              </a:rPr>
              <a:t>comprends</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a:t>
            </a:r>
            <a:r>
              <a:rPr kumimoji="0" lang="en-GB" sz="32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a:sym typeface="Arial"/>
              </a:rPr>
              <a:t>tu</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a:t>
            </a:r>
            <a:r>
              <a:rPr kumimoji="0" lang="en-GB" sz="40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a:t>
            </a:r>
          </a:p>
        </p:txBody>
      </p:sp>
      <p:sp>
        <p:nvSpPr>
          <p:cNvPr id="9" name="TextBox 8"/>
          <p:cNvSpPr txBox="1"/>
          <p:nvPr/>
        </p:nvSpPr>
        <p:spPr>
          <a:xfrm>
            <a:off x="5838501" y="5217846"/>
            <a:ext cx="609600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What </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are you eating?</a:t>
            </a:r>
          </a:p>
        </p:txBody>
      </p:sp>
      <p:sp>
        <p:nvSpPr>
          <p:cNvPr id="10" name="Rectangle 9"/>
          <p:cNvSpPr/>
          <p:nvPr/>
        </p:nvSpPr>
        <p:spPr>
          <a:xfrm>
            <a:off x="2258004" y="5187069"/>
            <a:ext cx="3650358" cy="58477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1"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Que</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a:t>
            </a:r>
            <a:r>
              <a:rPr kumimoji="0" lang="en-GB" sz="32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a:sym typeface="Arial"/>
              </a:rPr>
              <a:t>manges-tu</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a:t>
            </a:r>
          </a:p>
        </p:txBody>
      </p:sp>
      <p:sp>
        <p:nvSpPr>
          <p:cNvPr id="11" name="Rectangle 10"/>
          <p:cNvSpPr/>
          <p:nvPr/>
        </p:nvSpPr>
        <p:spPr>
          <a:xfrm>
            <a:off x="2794093" y="5826757"/>
            <a:ext cx="732630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Arial"/>
                <a:sym typeface="Arial"/>
              </a:rPr>
              <a:t>These questions are asking for </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Arial"/>
                <a:sym typeface="Arial"/>
              </a:rPr>
              <a:t>information</a:t>
            </a: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Arial"/>
                <a:sym typeface="Arial"/>
              </a:rPr>
              <a:t>.</a:t>
            </a:r>
            <a:endPar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Arial"/>
              <a:sym typeface="Arial"/>
            </a:endParaRPr>
          </a:p>
        </p:txBody>
      </p:sp>
      <p:sp>
        <p:nvSpPr>
          <p:cNvPr id="12" name="TextBox 11"/>
          <p:cNvSpPr txBox="1"/>
          <p:nvPr/>
        </p:nvSpPr>
        <p:spPr>
          <a:xfrm>
            <a:off x="5870713" y="4577018"/>
            <a:ext cx="6321287"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How much</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do you understand?</a:t>
            </a:r>
            <a:endParaRPr kumimoji="0" lang="en-GB" sz="28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p:txBody>
      </p:sp>
      <p:sp>
        <p:nvSpPr>
          <p:cNvPr id="13" name="Rectangle 12"/>
          <p:cNvSpPr/>
          <p:nvPr/>
        </p:nvSpPr>
        <p:spPr>
          <a:xfrm>
            <a:off x="2651758" y="3180413"/>
            <a:ext cx="72854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Arial"/>
                <a:sym typeface="Arial"/>
              </a:rPr>
              <a:t>These questions are asking </a:t>
            </a:r>
            <a:r>
              <a:rPr kumimoji="0" lang="en-GB" sz="24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Arial"/>
                <a:sym typeface="Arial"/>
              </a:rPr>
              <a:t>fo</a:t>
            </a: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Arial"/>
                <a:sym typeface="Arial"/>
              </a:rPr>
              <a:t>r a </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Arial"/>
                <a:sym typeface="Arial"/>
              </a:rPr>
              <a:t>yes/no</a:t>
            </a: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Arial"/>
                <a:sym typeface="Arial"/>
              </a:rPr>
              <a:t> answer.</a:t>
            </a:r>
            <a:endParaRPr kumimoji="0" lang="en-GB" sz="2400" b="1" i="0" u="none" strike="noStrike" kern="0" cap="none" spc="0" normalizeH="0" baseline="0" noProof="0" dirty="0">
              <a:ln>
                <a:noFill/>
              </a:ln>
              <a:solidFill>
                <a:srgbClr val="ED7D31"/>
              </a:solidFill>
              <a:effectLst/>
              <a:uLnTx/>
              <a:uFillTx/>
              <a:latin typeface="Century Gothic"/>
              <a:ea typeface="+mn-ea"/>
              <a:cs typeface="Arial"/>
              <a:sym typeface="Century Gothic"/>
            </a:endParaRPr>
          </a:p>
        </p:txBody>
      </p:sp>
      <p:sp>
        <p:nvSpPr>
          <p:cNvPr id="14" name="TextBox 13">
            <a:extLst>
              <a:ext uri="{FF2B5EF4-FFF2-40B4-BE49-F238E27FC236}">
                <a16:creationId xmlns:a16="http://schemas.microsoft.com/office/drawing/2014/main" id="{25A933C4-3505-4ABD-B5C3-8EFCDBD11D8B}"/>
              </a:ext>
            </a:extLst>
          </p:cNvPr>
          <p:cNvSpPr txBox="1"/>
          <p:nvPr/>
        </p:nvSpPr>
        <p:spPr>
          <a:xfrm>
            <a:off x="289710" y="1854130"/>
            <a:ext cx="558100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Comprends-tu</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15" name="TextBox 14">
            <a:extLst>
              <a:ext uri="{FF2B5EF4-FFF2-40B4-BE49-F238E27FC236}">
                <a16:creationId xmlns:a16="http://schemas.microsoft.com/office/drawing/2014/main" id="{D2453C66-FAA4-442D-91F2-DA743CB60AE7}"/>
              </a:ext>
            </a:extLst>
          </p:cNvPr>
          <p:cNvSpPr txBox="1"/>
          <p:nvPr/>
        </p:nvSpPr>
        <p:spPr>
          <a:xfrm>
            <a:off x="5800852" y="1890205"/>
            <a:ext cx="57406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Do you understand?</a:t>
            </a:r>
          </a:p>
        </p:txBody>
      </p:sp>
      <p:sp>
        <p:nvSpPr>
          <p:cNvPr id="16" name="TextBox 15">
            <a:extLst>
              <a:ext uri="{FF2B5EF4-FFF2-40B4-BE49-F238E27FC236}">
                <a16:creationId xmlns:a16="http://schemas.microsoft.com/office/drawing/2014/main" id="{749B1412-D32F-4284-82A5-F6EE82E109B5}"/>
              </a:ext>
            </a:extLst>
          </p:cNvPr>
          <p:cNvSpPr txBox="1"/>
          <p:nvPr/>
        </p:nvSpPr>
        <p:spPr>
          <a:xfrm>
            <a:off x="562803" y="3866213"/>
            <a:ext cx="118263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We can also add a </a:t>
            </a:r>
            <a:r>
              <a:rPr kumimoji="0" lang="en-GB" sz="2400" b="1"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question word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the beginning of the question:</a:t>
            </a: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2" y="275079"/>
            <a:ext cx="4531705" cy="813130"/>
          </a:xfrm>
        </p:spPr>
        <p:txBody>
          <a:bodyPr>
            <a:normAutofit/>
          </a:bodyPr>
          <a:lstStyle/>
          <a:p>
            <a:pPr lvl="0">
              <a:lnSpc>
                <a:spcPct val="100000"/>
              </a:lnSpc>
              <a:spcBef>
                <a:spcPts val="0"/>
              </a:spcBef>
              <a:defRPr/>
            </a:pPr>
            <a:r>
              <a:rPr lang="en-US" sz="3600" b="1" dirty="0">
                <a:solidFill>
                  <a:schemeClr val="bg1"/>
                </a:solidFill>
              </a:rPr>
              <a:t>Question words</a:t>
            </a:r>
          </a:p>
        </p:txBody>
      </p:sp>
      <p:sp>
        <p:nvSpPr>
          <p:cNvPr id="18" name="Rectangle 17">
            <a:extLst>
              <a:ext uri="{FF2B5EF4-FFF2-40B4-BE49-F238E27FC236}">
                <a16:creationId xmlns:a16="http://schemas.microsoft.com/office/drawing/2014/main" id="{61A88181-EFA4-4650-8BEE-7F69E9978BCD}"/>
              </a:ext>
            </a:extLst>
          </p:cNvPr>
          <p:cNvSpPr/>
          <p:nvPr/>
        </p:nvSpPr>
        <p:spPr>
          <a:xfrm>
            <a:off x="3240916" y="2494885"/>
            <a:ext cx="2674130" cy="58477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Manges-</a:t>
            </a:r>
            <a:r>
              <a:rPr kumimoji="0" lang="en-GB" sz="32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a:sym typeface="Arial"/>
              </a:rPr>
              <a:t>tu</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a:t>
            </a:r>
          </a:p>
        </p:txBody>
      </p:sp>
      <p:sp>
        <p:nvSpPr>
          <p:cNvPr id="19" name="TextBox 18">
            <a:extLst>
              <a:ext uri="{FF2B5EF4-FFF2-40B4-BE49-F238E27FC236}">
                <a16:creationId xmlns:a16="http://schemas.microsoft.com/office/drawing/2014/main" id="{72721B85-3648-49DE-829C-D6EBF43ABE96}"/>
              </a:ext>
            </a:extLst>
          </p:cNvPr>
          <p:cNvSpPr txBox="1"/>
          <p:nvPr/>
        </p:nvSpPr>
        <p:spPr>
          <a:xfrm>
            <a:off x="5838501" y="2535551"/>
            <a:ext cx="609600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Are you eating?</a:t>
            </a:r>
          </a:p>
        </p:txBody>
      </p:sp>
      <p:sp>
        <p:nvSpPr>
          <p:cNvPr id="3" name="Speech Bubble: Rectangle with Corners Rounded 2">
            <a:extLst>
              <a:ext uri="{FF2B5EF4-FFF2-40B4-BE49-F238E27FC236}">
                <a16:creationId xmlns:a16="http://schemas.microsoft.com/office/drawing/2014/main" id="{0CA84FE3-D061-44A5-9415-3B6509D3357C}"/>
              </a:ext>
            </a:extLst>
          </p:cNvPr>
          <p:cNvSpPr/>
          <p:nvPr/>
        </p:nvSpPr>
        <p:spPr>
          <a:xfrm>
            <a:off x="117861" y="143870"/>
            <a:ext cx="3121098" cy="1788598"/>
          </a:xfrm>
          <a:prstGeom prst="wedgeRoundRectCallout">
            <a:avLst>
              <a:gd name="adj1" fmla="val -2478"/>
              <a:gd name="adj2" fmla="val 61884"/>
              <a:gd name="adj3" fmla="val 16667"/>
            </a:avLst>
          </a:prstGeom>
          <a:solidFill>
            <a:srgbClr val="115076"/>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pronoun-verb swap is used to translate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both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do</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are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questions.</a:t>
            </a:r>
          </a:p>
        </p:txBody>
      </p:sp>
      <p:sp>
        <p:nvSpPr>
          <p:cNvPr id="20" name="Speech Bubble: Rectangle with Corners Rounded 2">
            <a:extLst>
              <a:ext uri="{FF2B5EF4-FFF2-40B4-BE49-F238E27FC236}">
                <a16:creationId xmlns:a16="http://schemas.microsoft.com/office/drawing/2014/main" id="{0CA84FE3-D061-44A5-9415-3B6509D3357C}"/>
              </a:ext>
            </a:extLst>
          </p:cNvPr>
          <p:cNvSpPr/>
          <p:nvPr/>
        </p:nvSpPr>
        <p:spPr>
          <a:xfrm>
            <a:off x="1256636" y="3264906"/>
            <a:ext cx="2790244" cy="1193220"/>
          </a:xfrm>
          <a:prstGeom prst="wedgeRoundRectCallout">
            <a:avLst>
              <a:gd name="adj1" fmla="val 33511"/>
              <a:gd name="adj2" fmla="val 70003"/>
              <a:gd name="adj3" fmla="val 16667"/>
            </a:avLst>
          </a:prstGeom>
          <a:solidFill>
            <a:srgbClr val="115076"/>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When we do this, we also need the pronoun-verb swap!</a:t>
            </a:r>
          </a:p>
        </p:txBody>
      </p:sp>
    </p:spTree>
    <p:extLst>
      <p:ext uri="{BB962C8B-B14F-4D97-AF65-F5344CB8AC3E}">
        <p14:creationId xmlns:p14="http://schemas.microsoft.com/office/powerpoint/2010/main" val="330650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animBg="1"/>
      <p:bldP spid="13" grpId="0"/>
      <p:bldP spid="14" grpId="0"/>
      <p:bldP spid="15" grpId="0"/>
      <p:bldP spid="16" grpId="0"/>
      <p:bldP spid="18" grpId="0"/>
      <p:bldP spid="19" grpId="0" animBg="1"/>
      <p:bldP spid="3"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Parler</a:t>
            </a:r>
            <a:endParaRPr lang="en-GB" sz="3600" b="1" dirty="0">
              <a:solidFill>
                <a:schemeClr val="bg1"/>
              </a:solidFill>
            </a:endParaRP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8809" r="9578" b="4896"/>
          <a:stretch/>
        </p:blipFill>
        <p:spPr>
          <a:xfrm rot="20915264">
            <a:off x="2905673" y="1469351"/>
            <a:ext cx="2343396" cy="3283822"/>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22338" r="22857"/>
          <a:stretch/>
        </p:blipFill>
        <p:spPr>
          <a:xfrm rot="552584">
            <a:off x="7643478" y="1611583"/>
            <a:ext cx="2811431" cy="2885547"/>
          </a:xfrm>
          <a:prstGeom prst="rect">
            <a:avLst/>
          </a:prstGeom>
        </p:spPr>
      </p:pic>
      <p:sp>
        <p:nvSpPr>
          <p:cNvPr id="16" name="Rounded Rectangle 15"/>
          <p:cNvSpPr/>
          <p:nvPr/>
        </p:nvSpPr>
        <p:spPr>
          <a:xfrm rot="20947103">
            <a:off x="2261815" y="1315799"/>
            <a:ext cx="3631113" cy="3521121"/>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16"/>
          <p:cNvSpPr/>
          <p:nvPr/>
        </p:nvSpPr>
        <p:spPr>
          <a:xfrm rot="572052">
            <a:off x="7233637" y="1155027"/>
            <a:ext cx="3631113" cy="3521121"/>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p:cNvSpPr/>
          <p:nvPr/>
        </p:nvSpPr>
        <p:spPr>
          <a:xfrm rot="20856224">
            <a:off x="3313117" y="3700322"/>
            <a:ext cx="214106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Shy’M</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sp>
        <p:nvSpPr>
          <p:cNvPr id="19" name="Rectangle 18"/>
          <p:cNvSpPr/>
          <p:nvPr/>
        </p:nvSpPr>
        <p:spPr>
          <a:xfrm rot="554455">
            <a:off x="7100312" y="2902567"/>
            <a:ext cx="3375190"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Pierre </a:t>
            </a: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Gasly</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sp>
        <p:nvSpPr>
          <p:cNvPr id="2" name="Rectangle 1"/>
          <p:cNvSpPr/>
          <p:nvPr/>
        </p:nvSpPr>
        <p:spPr>
          <a:xfrm>
            <a:off x="2924061" y="4916514"/>
            <a:ext cx="755687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entury Gothic" panose="020F0302020204030204"/>
                <a:ea typeface="+mn-ea"/>
                <a:cs typeface="+mn-cs"/>
              </a:rPr>
              <a:t>Vérité</a:t>
            </a:r>
            <a:r>
              <a:rPr kumimoji="0" lang="en-US" sz="54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entury Gothic" panose="020F0302020204030204"/>
                <a:ea typeface="+mn-ea"/>
                <a:cs typeface="+mn-cs"/>
              </a:rPr>
              <a:t> </a:t>
            </a:r>
            <a:r>
              <a:rPr kumimoji="0" lang="en-US" sz="5400"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entury Gothic" panose="020F0302020204030204"/>
                <a:ea typeface="+mn-ea"/>
                <a:cs typeface="+mn-cs"/>
              </a:rPr>
              <a:t>ou</a:t>
            </a:r>
            <a:r>
              <a:rPr kumimoji="0" lang="en-US" sz="54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entury Gothic" panose="020F0302020204030204"/>
                <a:ea typeface="+mn-ea"/>
                <a:cs typeface="+mn-cs"/>
              </a:rPr>
              <a:t> </a:t>
            </a:r>
            <a:r>
              <a:rPr kumimoji="0" lang="en-US" sz="5400"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entury Gothic" panose="020F0302020204030204"/>
                <a:ea typeface="+mn-ea"/>
                <a:cs typeface="+mn-cs"/>
              </a:rPr>
              <a:t>mensonge</a:t>
            </a:r>
            <a:r>
              <a:rPr kumimoji="0" lang="en-US" sz="54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entury Gothic" panose="020F0302020204030204"/>
                <a:ea typeface="+mn-ea"/>
                <a:cs typeface="+mn-cs"/>
              </a:rPr>
              <a:t> ?</a:t>
            </a:r>
          </a:p>
        </p:txBody>
      </p:sp>
      <p:sp>
        <p:nvSpPr>
          <p:cNvPr id="20" name="Rectangle 19"/>
          <p:cNvSpPr/>
          <p:nvPr/>
        </p:nvSpPr>
        <p:spPr>
          <a:xfrm>
            <a:off x="4725839" y="5544508"/>
            <a:ext cx="395332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entury Gothic" panose="020F0302020204030204"/>
                <a:ea typeface="+mn-ea"/>
                <a:cs typeface="+mn-cs"/>
              </a:rPr>
              <a:t>Truth or lie?</a:t>
            </a:r>
          </a:p>
        </p:txBody>
      </p:sp>
    </p:spTree>
    <p:extLst>
      <p:ext uri="{BB962C8B-B14F-4D97-AF65-F5344CB8AC3E}">
        <p14:creationId xmlns:p14="http://schemas.microsoft.com/office/powerpoint/2010/main" val="243641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2050" y="4745339"/>
            <a:ext cx="793600" cy="73420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Les questions</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10748518" y="249869"/>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p:cNvGraphicFramePr>
            <a:graphicFrameLocks noGrp="1"/>
          </p:cNvGraphicFramePr>
          <p:nvPr>
            <p:extLst/>
          </p:nvPr>
        </p:nvGraphicFramePr>
        <p:xfrm>
          <a:off x="188942" y="1225844"/>
          <a:ext cx="3572681" cy="5016117"/>
        </p:xfrm>
        <a:graphic>
          <a:graphicData uri="http://schemas.openxmlformats.org/drawingml/2006/table">
            <a:tbl>
              <a:tblPr firstRow="1" bandRow="1">
                <a:tableStyleId>{5C22544A-7EE6-4342-B048-85BDC9FD1C3A}</a:tableStyleId>
              </a:tblPr>
              <a:tblGrid>
                <a:gridCol w="3572681">
                  <a:extLst>
                    <a:ext uri="{9D8B030D-6E8A-4147-A177-3AD203B41FA5}">
                      <a16:colId xmlns:a16="http://schemas.microsoft.com/office/drawing/2014/main" val="4179036759"/>
                    </a:ext>
                  </a:extLst>
                </a:gridCol>
              </a:tblGrid>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576951325"/>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35853239"/>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96920142"/>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1658456"/>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66045671"/>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15626882"/>
                  </a:ext>
                </a:extLst>
              </a:tr>
            </a:tbl>
          </a:graphicData>
        </a:graphic>
      </p:graphicFrame>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84" y="2196572"/>
            <a:ext cx="1010480" cy="751592"/>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102" y="4747263"/>
            <a:ext cx="824064" cy="709689"/>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684" y="1244541"/>
            <a:ext cx="807844" cy="834323"/>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625" y="3065872"/>
            <a:ext cx="901435" cy="828013"/>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557" y="5386294"/>
            <a:ext cx="954777" cy="1000499"/>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7098" y="3987121"/>
            <a:ext cx="1126071" cy="805829"/>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82541" y="1244540"/>
            <a:ext cx="897328" cy="897328"/>
          </a:xfrm>
          <a:prstGeom prst="rect">
            <a:avLst/>
          </a:prstGeom>
        </p:spPr>
      </p:pic>
      <p:pic>
        <p:nvPicPr>
          <p:cNvPr id="29" name="Picture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73323" y="2359475"/>
            <a:ext cx="814907" cy="572343"/>
          </a:xfrm>
          <a:prstGeom prst="rect">
            <a:avLst/>
          </a:prstGeom>
        </p:spPr>
      </p:pic>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61029" y="2283074"/>
            <a:ext cx="1205790" cy="530548"/>
          </a:xfrm>
          <a:prstGeom prst="rect">
            <a:avLst/>
          </a:prstGeom>
        </p:spPr>
      </p:pic>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43275" y="3136246"/>
            <a:ext cx="1178930" cy="78331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59218">
            <a:off x="1961035" y="4032858"/>
            <a:ext cx="693225" cy="600795"/>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61029" y="5475138"/>
            <a:ext cx="1013926" cy="750305"/>
          </a:xfrm>
          <a:prstGeom prst="rect">
            <a:avLst/>
          </a:prstGeom>
        </p:spPr>
      </p:pic>
      <p:sp>
        <p:nvSpPr>
          <p:cNvPr id="35" name="Rectangle 34"/>
          <p:cNvSpPr/>
          <p:nvPr/>
        </p:nvSpPr>
        <p:spPr>
          <a:xfrm>
            <a:off x="6993968" y="189123"/>
            <a:ext cx="196297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Shy’M</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sp>
        <p:nvSpPr>
          <p:cNvPr id="36" name="TextBox 35"/>
          <p:cNvSpPr txBox="1"/>
          <p:nvPr/>
        </p:nvSpPr>
        <p:spPr>
          <a:xfrm>
            <a:off x="3834643" y="1385427"/>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r>
              <a:rPr kumimoji="0" lang="en-GB"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fais-tu</a:t>
            </a:r>
            <a:r>
              <a:rPr kumimoji="0" lang="en-GB"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7" name="TextBox 36"/>
          <p:cNvSpPr txBox="1"/>
          <p:nvPr/>
        </p:nvSpPr>
        <p:spPr>
          <a:xfrm>
            <a:off x="3834644" y="2196572"/>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Combien</a:t>
            </a: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vues</a:t>
            </a: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sur YouTube as-</a:t>
            </a:r>
            <a:r>
              <a:rPr kumimoji="0" lang="en-US"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8" name="TextBox 37"/>
          <p:cNvSpPr txBox="1"/>
          <p:nvPr/>
        </p:nvSpPr>
        <p:spPr>
          <a:xfrm>
            <a:off x="3834642" y="3118349"/>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sport </a:t>
            </a:r>
            <a:r>
              <a:rPr kumimoji="0" lang="en-US"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fais-tu</a:t>
            </a: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9" name="TextBox 38"/>
          <p:cNvSpPr txBox="1"/>
          <p:nvPr/>
        </p:nvSpPr>
        <p:spPr>
          <a:xfrm>
            <a:off x="3859779" y="4025478"/>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manges</a:t>
            </a: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hamburgers </a:t>
            </a:r>
            <a:r>
              <a:rPr kumimoji="0" lang="en-US" sz="34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0" name="TextBox 39"/>
          <p:cNvSpPr txBox="1"/>
          <p:nvPr/>
        </p:nvSpPr>
        <p:spPr>
          <a:xfrm>
            <a:off x="3859779" y="4821426"/>
            <a:ext cx="8281621" cy="49244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chanteuse </a:t>
            </a:r>
            <a:r>
              <a:rPr kumimoji="0" lang="en-US" sz="26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pourquoi</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chantes</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pourquoi</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p:txBody>
      </p:sp>
      <p:sp>
        <p:nvSpPr>
          <p:cNvPr id="41" name="TextBox 40"/>
          <p:cNvSpPr txBox="1"/>
          <p:nvPr/>
        </p:nvSpPr>
        <p:spPr>
          <a:xfrm>
            <a:off x="3896238" y="5542513"/>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vas </a:t>
            </a:r>
            <a:r>
              <a:rPr kumimoji="0" lang="en-US"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4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42" name="Picture 41"/>
          <p:cNvPicPr>
            <a:picLocks noChangeAspect="1"/>
          </p:cNvPicPr>
          <p:nvPr/>
        </p:nvPicPr>
        <p:blipFill rotWithShape="1">
          <a:blip r:embed="rId17" cstate="print">
            <a:extLst>
              <a:ext uri="{28A0092B-C50C-407E-A947-70E740481C1C}">
                <a14:useLocalDpi xmlns:a14="http://schemas.microsoft.com/office/drawing/2010/main" val="0"/>
              </a:ext>
            </a:extLst>
          </a:blip>
          <a:srcRect t="8809" r="9578" b="4896"/>
          <a:stretch/>
        </p:blipFill>
        <p:spPr>
          <a:xfrm rot="432715">
            <a:off x="6290981" y="298664"/>
            <a:ext cx="648511" cy="908764"/>
          </a:xfrm>
          <a:prstGeom prst="rect">
            <a:avLst/>
          </a:prstGeom>
        </p:spPr>
      </p:pic>
    </p:spTree>
    <p:extLst>
      <p:ext uri="{BB962C8B-B14F-4D97-AF65-F5344CB8AC3E}">
        <p14:creationId xmlns:p14="http://schemas.microsoft.com/office/powerpoint/2010/main" val="22576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Les questions</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10748518" y="249869"/>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p:cNvGraphicFramePr>
            <a:graphicFrameLocks noGrp="1"/>
          </p:cNvGraphicFramePr>
          <p:nvPr>
            <p:extLst/>
          </p:nvPr>
        </p:nvGraphicFramePr>
        <p:xfrm>
          <a:off x="188942" y="1225844"/>
          <a:ext cx="3572681" cy="5016117"/>
        </p:xfrm>
        <a:graphic>
          <a:graphicData uri="http://schemas.openxmlformats.org/drawingml/2006/table">
            <a:tbl>
              <a:tblPr firstRow="1" bandRow="1">
                <a:tableStyleId>{5C22544A-7EE6-4342-B048-85BDC9FD1C3A}</a:tableStyleId>
              </a:tblPr>
              <a:tblGrid>
                <a:gridCol w="3572681">
                  <a:extLst>
                    <a:ext uri="{9D8B030D-6E8A-4147-A177-3AD203B41FA5}">
                      <a16:colId xmlns:a16="http://schemas.microsoft.com/office/drawing/2014/main" val="4179036759"/>
                    </a:ext>
                  </a:extLst>
                </a:gridCol>
              </a:tblGrid>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576951325"/>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35853239"/>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96920142"/>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1658456"/>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66045671"/>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15626882"/>
                  </a:ext>
                </a:extLst>
              </a:tr>
            </a:tbl>
          </a:graphicData>
        </a:graphic>
      </p:graphicFrame>
      <p:sp>
        <p:nvSpPr>
          <p:cNvPr id="9" name="Rectangle 8"/>
          <p:cNvSpPr/>
          <p:nvPr/>
        </p:nvSpPr>
        <p:spPr>
          <a:xfrm>
            <a:off x="6457245" y="302514"/>
            <a:ext cx="372294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Pierre </a:t>
            </a: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Gasly</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129" y="1257398"/>
            <a:ext cx="807844" cy="83432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278" y="2280449"/>
            <a:ext cx="824064" cy="70968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633" y="3932108"/>
            <a:ext cx="901435" cy="82801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111" y="4768639"/>
            <a:ext cx="1010480" cy="751592"/>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605" y="5417562"/>
            <a:ext cx="954777" cy="1000499"/>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25231" y="4749495"/>
            <a:ext cx="662213" cy="709684"/>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55908" y="4760121"/>
            <a:ext cx="702483" cy="688433"/>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65587" y="5520231"/>
            <a:ext cx="787246" cy="734587"/>
          </a:xfrm>
          <a:prstGeom prst="rect">
            <a:avLst/>
          </a:prstGeom>
        </p:spPr>
      </p:pic>
      <p:sp>
        <p:nvSpPr>
          <p:cNvPr id="19" name="Rectangle 18"/>
          <p:cNvSpPr/>
          <p:nvPr/>
        </p:nvSpPr>
        <p:spPr>
          <a:xfrm rot="19945858">
            <a:off x="1983154" y="5538918"/>
            <a:ext cx="1083950"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venir</a:t>
            </a: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a:t>
            </a:r>
          </a:p>
        </p:txBody>
      </p:sp>
      <p:sp>
        <p:nvSpPr>
          <p:cNvPr id="20" name="Rectangle 19"/>
          <p:cNvSpPr/>
          <p:nvPr/>
        </p:nvSpPr>
        <p:spPr>
          <a:xfrm>
            <a:off x="1356797" y="5079135"/>
            <a:ext cx="2404826" cy="461665"/>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frères et </a:t>
            </a:r>
            <a:r>
              <a:rPr kumimoji="0" lang="en-US" sz="2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sœurs</a:t>
            </a:r>
            <a:endPar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endParaRPr>
          </a:p>
        </p:txBody>
      </p:sp>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83339" y="2244057"/>
            <a:ext cx="1295424" cy="782471"/>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01616" y="3098205"/>
            <a:ext cx="1115188" cy="825239"/>
          </a:xfrm>
          <a:prstGeom prst="rect">
            <a:avLst/>
          </a:prstGeom>
        </p:spPr>
      </p:pic>
      <p:sp>
        <p:nvSpPr>
          <p:cNvPr id="23" name="Rectangle 22"/>
          <p:cNvSpPr/>
          <p:nvPr/>
        </p:nvSpPr>
        <p:spPr>
          <a:xfrm rot="20531820">
            <a:off x="1958764" y="3936789"/>
            <a:ext cx="1199367" cy="830997"/>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réseau</a:t>
            </a:r>
            <a:endPar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social</a:t>
            </a:r>
          </a:p>
        </p:txBody>
      </p:sp>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4490" y="1243613"/>
            <a:ext cx="897328" cy="897328"/>
          </a:xfrm>
          <a:prstGeom prst="rect">
            <a:avLst/>
          </a:prstGeom>
        </p:spPr>
      </p:pic>
      <p:pic>
        <p:nvPicPr>
          <p:cNvPr id="25" name="Picture 24"/>
          <p:cNvPicPr>
            <a:picLocks noChangeAspect="1"/>
          </p:cNvPicPr>
          <p:nvPr/>
        </p:nvPicPr>
        <p:blipFill rotWithShape="1">
          <a:blip r:embed="rId15" cstate="print">
            <a:extLst>
              <a:ext uri="{28A0092B-C50C-407E-A947-70E740481C1C}">
                <a14:useLocalDpi xmlns:a14="http://schemas.microsoft.com/office/drawing/2010/main" val="0"/>
              </a:ext>
            </a:extLst>
          </a:blip>
          <a:srcRect l="22338" r="22857"/>
          <a:stretch/>
        </p:blipFill>
        <p:spPr>
          <a:xfrm rot="791577">
            <a:off x="5612955" y="379273"/>
            <a:ext cx="819404" cy="841005"/>
          </a:xfrm>
          <a:prstGeom prst="rect">
            <a:avLst/>
          </a:prstGeom>
        </p:spPr>
      </p:pic>
      <p:sp>
        <p:nvSpPr>
          <p:cNvPr id="26" name="TextBox 25"/>
          <p:cNvSpPr txBox="1"/>
          <p:nvPr/>
        </p:nvSpPr>
        <p:spPr>
          <a:xfrm>
            <a:off x="3834642" y="4048210"/>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a:t>
            </a:r>
            <a:r>
              <a:rPr kumimoji="0" lang="en-US" sz="34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réseau</a:t>
            </a: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social ?</a:t>
            </a:r>
          </a:p>
        </p:txBody>
      </p:sp>
      <p:sp>
        <p:nvSpPr>
          <p:cNvPr id="27" name="TextBox 26"/>
          <p:cNvSpPr txBox="1"/>
          <p:nvPr/>
        </p:nvSpPr>
        <p:spPr>
          <a:xfrm>
            <a:off x="3834643" y="1385427"/>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r>
              <a:rPr kumimoji="0" lang="en-GB"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fais-tu</a:t>
            </a:r>
            <a:r>
              <a:rPr kumimoji="0" lang="en-GB"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8" name="TextBox 27"/>
          <p:cNvSpPr txBox="1"/>
          <p:nvPr/>
        </p:nvSpPr>
        <p:spPr>
          <a:xfrm>
            <a:off x="3834640" y="2272733"/>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Pourquoi</a:t>
            </a:r>
            <a:r>
              <a:rPr kumimoji="0" lang="en-GB"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a:t>
            </a:r>
            <a:r>
              <a:rPr kumimoji="0" lang="en-GB"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pilote</a:t>
            </a:r>
            <a:r>
              <a:rPr kumimoji="0" lang="en-GB"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automobile ?</a:t>
            </a:r>
          </a:p>
        </p:txBody>
      </p:sp>
      <p:sp>
        <p:nvSpPr>
          <p:cNvPr id="29" name="TextBox 28"/>
          <p:cNvSpPr txBox="1"/>
          <p:nvPr/>
        </p:nvSpPr>
        <p:spPr>
          <a:xfrm>
            <a:off x="3834641" y="3189580"/>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Aimes-tu</a:t>
            </a:r>
            <a:r>
              <a:rPr kumimoji="0" lang="en-GB"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GB"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GB"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0" name="TextBox 29"/>
          <p:cNvSpPr txBox="1"/>
          <p:nvPr/>
        </p:nvSpPr>
        <p:spPr>
          <a:xfrm>
            <a:off x="3834643" y="4805134"/>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Combien</a:t>
            </a: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frères et s</a:t>
            </a:r>
            <a:r>
              <a:rPr kumimoji="0" lang="fr-FR"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œurs</a:t>
            </a:r>
            <a:r>
              <a:rPr kumimoji="0" lang="fr-FR"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as-tu</a:t>
            </a: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p:cNvSpPr txBox="1"/>
          <p:nvPr/>
        </p:nvSpPr>
        <p:spPr>
          <a:xfrm>
            <a:off x="3834642" y="5579747"/>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US"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viens</a:t>
            </a: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34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2" name="Rectangle 31">
            <a:extLst>
              <a:ext uri="{FF2B5EF4-FFF2-40B4-BE49-F238E27FC236}">
                <a16:creationId xmlns:a16="http://schemas.microsoft.com/office/drawing/2014/main" id="{07190C9F-200B-4701-85DB-203D8DB4B09C}"/>
              </a:ext>
            </a:extLst>
          </p:cNvPr>
          <p:cNvSpPr/>
          <p:nvPr/>
        </p:nvSpPr>
        <p:spPr>
          <a:xfrm rot="20531820">
            <a:off x="11614" y="3224858"/>
            <a:ext cx="2099391" cy="461665"/>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aimer ?</a:t>
            </a:r>
          </a:p>
        </p:txBody>
      </p:sp>
    </p:spTree>
    <p:extLst>
      <p:ext uri="{BB962C8B-B14F-4D97-AF65-F5344CB8AC3E}">
        <p14:creationId xmlns:p14="http://schemas.microsoft.com/office/powerpoint/2010/main" val="90184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nvPr>
        </p:nvGraphicFramePr>
        <p:xfrm>
          <a:off x="671773" y="604675"/>
          <a:ext cx="5376460" cy="5717157"/>
        </p:xfrm>
        <a:graphic>
          <a:graphicData uri="http://schemas.openxmlformats.org/drawingml/2006/table">
            <a:tbl>
              <a:tblPr firstRow="1" bandRow="1">
                <a:tableStyleId>{5C22544A-7EE6-4342-B048-85BDC9FD1C3A}</a:tableStyleId>
              </a:tblPr>
              <a:tblGrid>
                <a:gridCol w="3572681">
                  <a:extLst>
                    <a:ext uri="{9D8B030D-6E8A-4147-A177-3AD203B41FA5}">
                      <a16:colId xmlns:a16="http://schemas.microsoft.com/office/drawing/2014/main" val="4179036759"/>
                    </a:ext>
                  </a:extLst>
                </a:gridCol>
                <a:gridCol w="1803779">
                  <a:extLst>
                    <a:ext uri="{9D8B030D-6E8A-4147-A177-3AD203B41FA5}">
                      <a16:colId xmlns:a16="http://schemas.microsoft.com/office/drawing/2014/main" val="3114606762"/>
                    </a:ext>
                  </a:extLst>
                </a:gridCol>
              </a:tblGrid>
              <a:tr h="580856">
                <a:tc>
                  <a:txBody>
                    <a:bodyPr/>
                    <a:lstStyle/>
                    <a:p>
                      <a:pPr algn="ctr"/>
                      <a:r>
                        <a:rPr lang="en-GB" sz="2000" dirty="0" err="1">
                          <a:solidFill>
                            <a:schemeClr val="accent5">
                              <a:lumMod val="50000"/>
                            </a:schemeClr>
                          </a:solidFill>
                          <a:latin typeface="Century Gothic" panose="020B0502020202020204" pitchFamily="34" charset="0"/>
                        </a:rPr>
                        <a:t>Shy’M</a:t>
                      </a:r>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r>
                        <a:rPr lang="en-GB" sz="2000" dirty="0" err="1">
                          <a:solidFill>
                            <a:schemeClr val="accent5">
                              <a:lumMod val="50000"/>
                            </a:schemeClr>
                          </a:solidFill>
                          <a:latin typeface="Century Gothic" panose="020B0502020202020204" pitchFamily="34" charset="0"/>
                        </a:rPr>
                        <a:t>Vérité</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ou</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mensonge</a:t>
                      </a:r>
                      <a:r>
                        <a:rPr lang="en-GB" sz="2000" dirty="0">
                          <a:solidFill>
                            <a:schemeClr val="accent5">
                              <a:lumMod val="50000"/>
                            </a:schemeClr>
                          </a:solidFill>
                          <a:latin typeface="Century Gothic" panose="020B0502020202020204" pitchFamily="34" charset="0"/>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57764288"/>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576951325"/>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35853239"/>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96920142"/>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1658456"/>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66045671"/>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15626882"/>
                  </a:ext>
                </a:extLst>
              </a:tr>
            </a:tbl>
          </a:graphicData>
        </a:graphic>
      </p:graphicFrame>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5041" y="4804289"/>
            <a:ext cx="793600" cy="734204"/>
          </a:xfrm>
          <a:prstGeom prst="rect">
            <a:avLst/>
          </a:prstGeom>
        </p:spPr>
      </p:pic>
      <p:sp>
        <p:nvSpPr>
          <p:cNvPr id="4" name="Rounded Rectangle 46" descr="background rectangle">
            <a:extLst>
              <a:ext uri="{FF2B5EF4-FFF2-40B4-BE49-F238E27FC236}">
                <a16:creationId xmlns:a16="http://schemas.microsoft.com/office/drawing/2014/main" id="{CB238838-6A9D-47A3-BE4F-676D1EC3BD53}"/>
              </a:ext>
            </a:extLst>
          </p:cNvPr>
          <p:cNvSpPr/>
          <p:nvPr/>
        </p:nvSpPr>
        <p:spPr>
          <a:xfrm>
            <a:off x="10773099" y="7025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98353"/>
            <a:ext cx="1062928" cy="344718"/>
          </a:xfrm>
        </p:spPr>
        <p:txBody>
          <a:bodyPr>
            <a:normAutofit fontScale="90000"/>
          </a:bodyPr>
          <a:lstStyle/>
          <a:p>
            <a:pPr lvl="0">
              <a:lnSpc>
                <a:spcPct val="100000"/>
              </a:lnSpc>
              <a:spcBef>
                <a:spcPts val="0"/>
              </a:spcBef>
              <a:defRPr/>
            </a:pPr>
            <a:r>
              <a:rPr lang="en-GB" sz="1800" b="1" dirty="0" err="1">
                <a:solidFill>
                  <a:prstClr val="white"/>
                </a:solidFill>
                <a:ea typeface="+mn-ea"/>
                <a:cs typeface="+mn-cs"/>
              </a:rPr>
              <a:t>parler</a:t>
            </a:r>
            <a:endParaRPr lang="en-US" dirty="0"/>
          </a:p>
        </p:txBody>
      </p:sp>
      <p:graphicFrame>
        <p:nvGraphicFramePr>
          <p:cNvPr id="7" name="Table 6"/>
          <p:cNvGraphicFramePr>
            <a:graphicFrameLocks noGrp="1"/>
          </p:cNvGraphicFramePr>
          <p:nvPr>
            <p:extLst/>
          </p:nvPr>
        </p:nvGraphicFramePr>
        <p:xfrm>
          <a:off x="6442502" y="604676"/>
          <a:ext cx="5376460" cy="5717157"/>
        </p:xfrm>
        <a:graphic>
          <a:graphicData uri="http://schemas.openxmlformats.org/drawingml/2006/table">
            <a:tbl>
              <a:tblPr firstRow="1" bandRow="1">
                <a:tableStyleId>{5C22544A-7EE6-4342-B048-85BDC9FD1C3A}</a:tableStyleId>
              </a:tblPr>
              <a:tblGrid>
                <a:gridCol w="3615898">
                  <a:extLst>
                    <a:ext uri="{9D8B030D-6E8A-4147-A177-3AD203B41FA5}">
                      <a16:colId xmlns:a16="http://schemas.microsoft.com/office/drawing/2014/main" val="4179036759"/>
                    </a:ext>
                  </a:extLst>
                </a:gridCol>
                <a:gridCol w="1760562">
                  <a:extLst>
                    <a:ext uri="{9D8B030D-6E8A-4147-A177-3AD203B41FA5}">
                      <a16:colId xmlns:a16="http://schemas.microsoft.com/office/drawing/2014/main" val="3114606762"/>
                    </a:ext>
                  </a:extLst>
                </a:gridCol>
              </a:tblGrid>
              <a:tr h="580856">
                <a:tc>
                  <a:txBody>
                    <a:bodyPr/>
                    <a:lstStyle/>
                    <a:p>
                      <a:pPr algn="ctr"/>
                      <a:r>
                        <a:rPr lang="en-GB" sz="2000" dirty="0">
                          <a:solidFill>
                            <a:schemeClr val="accent5">
                              <a:lumMod val="50000"/>
                            </a:schemeClr>
                          </a:solidFill>
                          <a:latin typeface="Century Gothic" panose="020B0502020202020204" pitchFamily="34" charset="0"/>
                        </a:rPr>
                        <a:t>Pierre</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Gasly</a:t>
                      </a:r>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r>
                        <a:rPr lang="en-GB" sz="2000" dirty="0" err="1">
                          <a:solidFill>
                            <a:schemeClr val="accent5">
                              <a:lumMod val="50000"/>
                            </a:schemeClr>
                          </a:solidFill>
                          <a:latin typeface="Century Gothic" panose="020B0502020202020204" pitchFamily="34" charset="0"/>
                        </a:rPr>
                        <a:t>Vérité</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ou</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mensonge</a:t>
                      </a:r>
                      <a:r>
                        <a:rPr lang="en-GB" sz="2000" dirty="0">
                          <a:solidFill>
                            <a:schemeClr val="accent5">
                              <a:lumMod val="50000"/>
                            </a:schemeClr>
                          </a:solidFill>
                          <a:latin typeface="Century Gothic" panose="020B0502020202020204" pitchFamily="34" charset="0"/>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57764288"/>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576951325"/>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35853239"/>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96920142"/>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1658456"/>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66045671"/>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15626882"/>
                  </a:ext>
                </a:extLst>
              </a:tr>
            </a:tbl>
          </a:graphicData>
        </a:graphic>
      </p:graphicFrame>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79" y="2276444"/>
            <a:ext cx="1010480" cy="75159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497" y="4827135"/>
            <a:ext cx="824064" cy="70968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079" y="1324413"/>
            <a:ext cx="807844" cy="83432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020" y="3145744"/>
            <a:ext cx="901435" cy="82801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7952" y="5466166"/>
            <a:ext cx="954777" cy="1000499"/>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493" y="4066993"/>
            <a:ext cx="1126071" cy="805829"/>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6350" y="1324412"/>
            <a:ext cx="807844" cy="83432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2499" y="2347463"/>
            <a:ext cx="824064" cy="70968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0854" y="3999122"/>
            <a:ext cx="901435" cy="828013"/>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332" y="4835653"/>
            <a:ext cx="1010480" cy="751592"/>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8826" y="5484576"/>
            <a:ext cx="954777" cy="1000499"/>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28452" y="4816509"/>
            <a:ext cx="662213" cy="709684"/>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59129" y="4827135"/>
            <a:ext cx="702483" cy="688433"/>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68808" y="5587245"/>
            <a:ext cx="787246" cy="734587"/>
          </a:xfrm>
          <a:prstGeom prst="rect">
            <a:avLst/>
          </a:prstGeom>
        </p:spPr>
      </p:pic>
      <p:sp>
        <p:nvSpPr>
          <p:cNvPr id="27" name="Rectangle 26"/>
          <p:cNvSpPr/>
          <p:nvPr/>
        </p:nvSpPr>
        <p:spPr>
          <a:xfrm rot="19945858">
            <a:off x="8086375" y="5605932"/>
            <a:ext cx="1083950"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venir</a:t>
            </a: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a:t>
            </a:r>
          </a:p>
        </p:txBody>
      </p:sp>
      <p:sp>
        <p:nvSpPr>
          <p:cNvPr id="28" name="Rectangle 27"/>
          <p:cNvSpPr/>
          <p:nvPr/>
        </p:nvSpPr>
        <p:spPr>
          <a:xfrm>
            <a:off x="7460018" y="5146149"/>
            <a:ext cx="2404826" cy="461665"/>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frères et </a:t>
            </a:r>
            <a:r>
              <a:rPr kumimoji="0" lang="en-US" sz="2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sœurs</a:t>
            </a:r>
            <a:endPar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endParaRPr>
          </a:p>
        </p:txBody>
      </p:sp>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86560" y="2311071"/>
            <a:ext cx="1295424" cy="782471"/>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04837" y="3165219"/>
            <a:ext cx="1115188" cy="825239"/>
          </a:xfrm>
          <a:prstGeom prst="rect">
            <a:avLst/>
          </a:prstGeom>
        </p:spPr>
      </p:pic>
      <p:sp>
        <p:nvSpPr>
          <p:cNvPr id="31" name="Rectangle 30"/>
          <p:cNvSpPr/>
          <p:nvPr/>
        </p:nvSpPr>
        <p:spPr>
          <a:xfrm rot="20531820">
            <a:off x="8061985" y="4003803"/>
            <a:ext cx="1199367" cy="830997"/>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réseau</a:t>
            </a:r>
            <a:endPar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social</a:t>
            </a:r>
          </a:p>
        </p:txBody>
      </p:sp>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07711" y="1310627"/>
            <a:ext cx="897328" cy="897328"/>
          </a:xfrm>
          <a:prstGeom prst="rect">
            <a:avLst/>
          </a:prstGeom>
        </p:spPr>
      </p:pic>
      <p:pic>
        <p:nvPicPr>
          <p:cNvPr id="33" name="Picture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06936" y="1324412"/>
            <a:ext cx="897328" cy="897328"/>
          </a:xfrm>
          <a:prstGeom prst="rect">
            <a:avLst/>
          </a:prstGeom>
        </p:spPr>
      </p:pic>
      <p:pic>
        <p:nvPicPr>
          <p:cNvPr id="34" name="Picture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97718" y="2439347"/>
            <a:ext cx="814907" cy="572343"/>
          </a:xfrm>
          <a:prstGeom prst="rect">
            <a:avLst/>
          </a:prstGeom>
        </p:spPr>
      </p:pic>
      <p:pic>
        <p:nvPicPr>
          <p:cNvPr id="35" name="Picture 3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85424" y="2362946"/>
            <a:ext cx="1205790" cy="530548"/>
          </a:xfrm>
          <a:prstGeom prst="rect">
            <a:avLst/>
          </a:prstGeom>
        </p:spPr>
      </p:pic>
      <p:pic>
        <p:nvPicPr>
          <p:cNvPr id="36" name="Picture 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67670" y="3216118"/>
            <a:ext cx="1178930" cy="783316"/>
          </a:xfrm>
          <a:prstGeom prst="rect">
            <a:avLst/>
          </a:prstGeom>
        </p:spPr>
      </p:pic>
      <p:pic>
        <p:nvPicPr>
          <p:cNvPr id="37" name="Picture 3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459218">
            <a:off x="2485430" y="4112730"/>
            <a:ext cx="693225" cy="600795"/>
          </a:xfrm>
          <a:prstGeom prst="rect">
            <a:avLst/>
          </a:prstGeom>
        </p:spPr>
      </p:pic>
      <p:pic>
        <p:nvPicPr>
          <p:cNvPr id="39" name="Picture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85424" y="5555010"/>
            <a:ext cx="1013926" cy="750305"/>
          </a:xfrm>
          <a:prstGeom prst="rect">
            <a:avLst/>
          </a:prstGeom>
        </p:spPr>
      </p:pic>
      <p:sp>
        <p:nvSpPr>
          <p:cNvPr id="40" name="TextBox 39"/>
          <p:cNvSpPr txBox="1"/>
          <p:nvPr/>
        </p:nvSpPr>
        <p:spPr>
          <a:xfrm>
            <a:off x="6598826" y="112320"/>
            <a:ext cx="3942174" cy="400110"/>
          </a:xfrm>
          <a:prstGeom prst="rect">
            <a:avLst/>
          </a:prstGeom>
          <a:noFill/>
          <a:ln>
            <a:solidFill>
              <a:srgbClr val="FF99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réseau</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social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social media</a:t>
            </a:r>
          </a:p>
        </p:txBody>
      </p:sp>
      <p:sp>
        <p:nvSpPr>
          <p:cNvPr id="41" name="Rectangle 40">
            <a:extLst>
              <a:ext uri="{FF2B5EF4-FFF2-40B4-BE49-F238E27FC236}">
                <a16:creationId xmlns:a16="http://schemas.microsoft.com/office/drawing/2014/main" id="{51A0AD24-D24B-407E-91C4-AAADF77E3A09}"/>
              </a:ext>
            </a:extLst>
          </p:cNvPr>
          <p:cNvSpPr/>
          <p:nvPr/>
        </p:nvSpPr>
        <p:spPr>
          <a:xfrm rot="20531820">
            <a:off x="6164079" y="3320996"/>
            <a:ext cx="2099391" cy="461665"/>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aimer ?</a:t>
            </a:r>
          </a:p>
        </p:txBody>
      </p:sp>
    </p:spTree>
    <p:extLst>
      <p:ext uri="{BB962C8B-B14F-4D97-AF65-F5344CB8AC3E}">
        <p14:creationId xmlns:p14="http://schemas.microsoft.com/office/powerpoint/2010/main" val="1148655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671773" y="604675"/>
          <a:ext cx="5376460" cy="5717157"/>
        </p:xfrm>
        <a:graphic>
          <a:graphicData uri="http://schemas.openxmlformats.org/drawingml/2006/table">
            <a:tbl>
              <a:tblPr firstRow="1" bandRow="1">
                <a:tableStyleId>{5C22544A-7EE6-4342-B048-85BDC9FD1C3A}</a:tableStyleId>
              </a:tblPr>
              <a:tblGrid>
                <a:gridCol w="3572681">
                  <a:extLst>
                    <a:ext uri="{9D8B030D-6E8A-4147-A177-3AD203B41FA5}">
                      <a16:colId xmlns:a16="http://schemas.microsoft.com/office/drawing/2014/main" val="4179036759"/>
                    </a:ext>
                  </a:extLst>
                </a:gridCol>
                <a:gridCol w="1803779">
                  <a:extLst>
                    <a:ext uri="{9D8B030D-6E8A-4147-A177-3AD203B41FA5}">
                      <a16:colId xmlns:a16="http://schemas.microsoft.com/office/drawing/2014/main" val="3114606762"/>
                    </a:ext>
                  </a:extLst>
                </a:gridCol>
              </a:tblGrid>
              <a:tr h="580856">
                <a:tc>
                  <a:txBody>
                    <a:bodyPr/>
                    <a:lstStyle/>
                    <a:p>
                      <a:pPr algn="ctr"/>
                      <a:r>
                        <a:rPr lang="en-GB" sz="2000" dirty="0" err="1">
                          <a:solidFill>
                            <a:schemeClr val="accent5">
                              <a:lumMod val="50000"/>
                            </a:schemeClr>
                          </a:solidFill>
                          <a:latin typeface="Century Gothic" panose="020B0502020202020204" pitchFamily="34" charset="0"/>
                        </a:rPr>
                        <a:t>Shy’M</a:t>
                      </a:r>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r>
                        <a:rPr lang="en-GB" sz="2000" dirty="0" err="1">
                          <a:solidFill>
                            <a:schemeClr val="accent5">
                              <a:lumMod val="50000"/>
                            </a:schemeClr>
                          </a:solidFill>
                          <a:latin typeface="Century Gothic" panose="020B0502020202020204" pitchFamily="34" charset="0"/>
                        </a:rPr>
                        <a:t>Vérité</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ou</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mensonge</a:t>
                      </a:r>
                      <a:r>
                        <a:rPr lang="en-GB" sz="2000" dirty="0">
                          <a:solidFill>
                            <a:schemeClr val="accent5">
                              <a:lumMod val="50000"/>
                            </a:schemeClr>
                          </a:solidFill>
                          <a:latin typeface="Century Gothic" panose="020B0502020202020204" pitchFamily="34" charset="0"/>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57764288"/>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576951325"/>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35853239"/>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96920142"/>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1658456"/>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66045671"/>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15626882"/>
                  </a:ext>
                </a:extLst>
              </a:tr>
            </a:tbl>
          </a:graphicData>
        </a:graphic>
      </p:graphicFrame>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5041" y="4804289"/>
            <a:ext cx="793600" cy="734204"/>
          </a:xfrm>
          <a:prstGeom prst="rect">
            <a:avLst/>
          </a:prstGeom>
        </p:spPr>
      </p:pic>
      <p:sp>
        <p:nvSpPr>
          <p:cNvPr id="4" name="Rounded Rectangle 46" descr="background rectangle">
            <a:extLst>
              <a:ext uri="{FF2B5EF4-FFF2-40B4-BE49-F238E27FC236}">
                <a16:creationId xmlns:a16="http://schemas.microsoft.com/office/drawing/2014/main" id="{CB238838-6A9D-47A3-BE4F-676D1EC3BD53}"/>
              </a:ext>
            </a:extLst>
          </p:cNvPr>
          <p:cNvSpPr/>
          <p:nvPr/>
        </p:nvSpPr>
        <p:spPr>
          <a:xfrm>
            <a:off x="10773099" y="7025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98353"/>
            <a:ext cx="1062928" cy="344718"/>
          </a:xfrm>
        </p:spPr>
        <p:txBody>
          <a:bodyPr>
            <a:normAutofit fontScale="90000"/>
          </a:bodyPr>
          <a:lstStyle/>
          <a:p>
            <a:pPr lvl="0">
              <a:lnSpc>
                <a:spcPct val="100000"/>
              </a:lnSpc>
              <a:spcBef>
                <a:spcPts val="0"/>
              </a:spcBef>
              <a:defRPr/>
            </a:pPr>
            <a:r>
              <a:rPr lang="en-GB" sz="1800" b="1" dirty="0" err="1">
                <a:solidFill>
                  <a:prstClr val="white"/>
                </a:solidFill>
                <a:ea typeface="+mn-ea"/>
                <a:cs typeface="+mn-cs"/>
              </a:rPr>
              <a:t>parler</a:t>
            </a:r>
            <a:endParaRPr lang="en-US" dirty="0"/>
          </a:p>
        </p:txBody>
      </p:sp>
      <p:graphicFrame>
        <p:nvGraphicFramePr>
          <p:cNvPr id="7" name="Table 6"/>
          <p:cNvGraphicFramePr>
            <a:graphicFrameLocks noGrp="1"/>
          </p:cNvGraphicFramePr>
          <p:nvPr/>
        </p:nvGraphicFramePr>
        <p:xfrm>
          <a:off x="6442502" y="604676"/>
          <a:ext cx="5376460" cy="5717157"/>
        </p:xfrm>
        <a:graphic>
          <a:graphicData uri="http://schemas.openxmlformats.org/drawingml/2006/table">
            <a:tbl>
              <a:tblPr firstRow="1" bandRow="1">
                <a:tableStyleId>{5C22544A-7EE6-4342-B048-85BDC9FD1C3A}</a:tableStyleId>
              </a:tblPr>
              <a:tblGrid>
                <a:gridCol w="3615898">
                  <a:extLst>
                    <a:ext uri="{9D8B030D-6E8A-4147-A177-3AD203B41FA5}">
                      <a16:colId xmlns:a16="http://schemas.microsoft.com/office/drawing/2014/main" val="4179036759"/>
                    </a:ext>
                  </a:extLst>
                </a:gridCol>
                <a:gridCol w="1760562">
                  <a:extLst>
                    <a:ext uri="{9D8B030D-6E8A-4147-A177-3AD203B41FA5}">
                      <a16:colId xmlns:a16="http://schemas.microsoft.com/office/drawing/2014/main" val="3114606762"/>
                    </a:ext>
                  </a:extLst>
                </a:gridCol>
              </a:tblGrid>
              <a:tr h="580856">
                <a:tc>
                  <a:txBody>
                    <a:bodyPr/>
                    <a:lstStyle/>
                    <a:p>
                      <a:pPr algn="ctr"/>
                      <a:r>
                        <a:rPr lang="en-GB" sz="2000" dirty="0">
                          <a:solidFill>
                            <a:schemeClr val="accent5">
                              <a:lumMod val="50000"/>
                            </a:schemeClr>
                          </a:solidFill>
                          <a:latin typeface="Century Gothic" panose="020B0502020202020204" pitchFamily="34" charset="0"/>
                        </a:rPr>
                        <a:t>Pierre</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Gasly</a:t>
                      </a:r>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r>
                        <a:rPr lang="en-GB" sz="2000" dirty="0" err="1">
                          <a:solidFill>
                            <a:schemeClr val="accent5">
                              <a:lumMod val="50000"/>
                            </a:schemeClr>
                          </a:solidFill>
                          <a:latin typeface="Century Gothic" panose="020B0502020202020204" pitchFamily="34" charset="0"/>
                        </a:rPr>
                        <a:t>Vérité</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ou</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mensonge</a:t>
                      </a:r>
                      <a:r>
                        <a:rPr lang="en-GB" sz="2000" dirty="0">
                          <a:solidFill>
                            <a:schemeClr val="accent5">
                              <a:lumMod val="50000"/>
                            </a:schemeClr>
                          </a:solidFill>
                          <a:latin typeface="Century Gothic" panose="020B0502020202020204" pitchFamily="34" charset="0"/>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57764288"/>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576951325"/>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35853239"/>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96920142"/>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1658456"/>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66045671"/>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15626882"/>
                  </a:ext>
                </a:extLst>
              </a:tr>
            </a:tbl>
          </a:graphicData>
        </a:graphic>
      </p:graphicFrame>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79" y="2276444"/>
            <a:ext cx="1010480" cy="75159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497" y="4827135"/>
            <a:ext cx="824064" cy="70968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079" y="1324413"/>
            <a:ext cx="807844" cy="83432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020" y="3145744"/>
            <a:ext cx="901435" cy="82801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7952" y="5466166"/>
            <a:ext cx="954777" cy="1000499"/>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493" y="4066993"/>
            <a:ext cx="1126071" cy="805829"/>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6350" y="1324412"/>
            <a:ext cx="807844" cy="83432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2499" y="2347463"/>
            <a:ext cx="824064" cy="70968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0854" y="3999122"/>
            <a:ext cx="901435" cy="828013"/>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332" y="4835653"/>
            <a:ext cx="1010480" cy="751592"/>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8826" y="5484576"/>
            <a:ext cx="954777" cy="1000499"/>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28452" y="4816509"/>
            <a:ext cx="662213" cy="709684"/>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59129" y="4827135"/>
            <a:ext cx="702483" cy="688433"/>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68808" y="5587245"/>
            <a:ext cx="787246" cy="734587"/>
          </a:xfrm>
          <a:prstGeom prst="rect">
            <a:avLst/>
          </a:prstGeom>
        </p:spPr>
      </p:pic>
      <p:sp>
        <p:nvSpPr>
          <p:cNvPr id="27" name="Rectangle 26"/>
          <p:cNvSpPr/>
          <p:nvPr/>
        </p:nvSpPr>
        <p:spPr>
          <a:xfrm rot="19945858">
            <a:off x="8086375" y="5605932"/>
            <a:ext cx="1083950"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venir</a:t>
            </a: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a:t>
            </a:r>
          </a:p>
        </p:txBody>
      </p:sp>
      <p:sp>
        <p:nvSpPr>
          <p:cNvPr id="28" name="Rectangle 27"/>
          <p:cNvSpPr/>
          <p:nvPr/>
        </p:nvSpPr>
        <p:spPr>
          <a:xfrm>
            <a:off x="7460018" y="5146149"/>
            <a:ext cx="2404826" cy="461665"/>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frères et </a:t>
            </a:r>
            <a:r>
              <a:rPr kumimoji="0" lang="en-US" sz="2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sœurs</a:t>
            </a:r>
            <a:endPar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endParaRPr>
          </a:p>
        </p:txBody>
      </p:sp>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86560" y="2311071"/>
            <a:ext cx="1295424" cy="782471"/>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04837" y="3165219"/>
            <a:ext cx="1115188" cy="825239"/>
          </a:xfrm>
          <a:prstGeom prst="rect">
            <a:avLst/>
          </a:prstGeom>
        </p:spPr>
      </p:pic>
      <p:sp>
        <p:nvSpPr>
          <p:cNvPr id="31" name="Rectangle 30"/>
          <p:cNvSpPr/>
          <p:nvPr/>
        </p:nvSpPr>
        <p:spPr>
          <a:xfrm rot="20531820">
            <a:off x="8061985" y="4003803"/>
            <a:ext cx="1199367" cy="830997"/>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réseau</a:t>
            </a:r>
            <a:endPar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social</a:t>
            </a:r>
          </a:p>
        </p:txBody>
      </p:sp>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07711" y="1310627"/>
            <a:ext cx="897328" cy="897328"/>
          </a:xfrm>
          <a:prstGeom prst="rect">
            <a:avLst/>
          </a:prstGeom>
        </p:spPr>
      </p:pic>
      <p:pic>
        <p:nvPicPr>
          <p:cNvPr id="33" name="Picture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06936" y="1324412"/>
            <a:ext cx="897328" cy="897328"/>
          </a:xfrm>
          <a:prstGeom prst="rect">
            <a:avLst/>
          </a:prstGeom>
        </p:spPr>
      </p:pic>
      <p:pic>
        <p:nvPicPr>
          <p:cNvPr id="34" name="Picture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97718" y="2439347"/>
            <a:ext cx="814907" cy="572343"/>
          </a:xfrm>
          <a:prstGeom prst="rect">
            <a:avLst/>
          </a:prstGeom>
        </p:spPr>
      </p:pic>
      <p:pic>
        <p:nvPicPr>
          <p:cNvPr id="35" name="Picture 3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85424" y="2362946"/>
            <a:ext cx="1205790" cy="530548"/>
          </a:xfrm>
          <a:prstGeom prst="rect">
            <a:avLst/>
          </a:prstGeom>
        </p:spPr>
      </p:pic>
      <p:pic>
        <p:nvPicPr>
          <p:cNvPr id="36" name="Picture 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67670" y="3216118"/>
            <a:ext cx="1178930" cy="783316"/>
          </a:xfrm>
          <a:prstGeom prst="rect">
            <a:avLst/>
          </a:prstGeom>
        </p:spPr>
      </p:pic>
      <p:pic>
        <p:nvPicPr>
          <p:cNvPr id="37" name="Picture 3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459218">
            <a:off x="2485430" y="4112730"/>
            <a:ext cx="693225" cy="600795"/>
          </a:xfrm>
          <a:prstGeom prst="rect">
            <a:avLst/>
          </a:prstGeom>
        </p:spPr>
      </p:pic>
      <p:pic>
        <p:nvPicPr>
          <p:cNvPr id="39" name="Picture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85424" y="5555010"/>
            <a:ext cx="1013926" cy="750305"/>
          </a:xfrm>
          <a:prstGeom prst="rect">
            <a:avLst/>
          </a:prstGeom>
        </p:spPr>
      </p:pic>
      <p:sp>
        <p:nvSpPr>
          <p:cNvPr id="40" name="TextBox 39"/>
          <p:cNvSpPr txBox="1"/>
          <p:nvPr/>
        </p:nvSpPr>
        <p:spPr>
          <a:xfrm>
            <a:off x="6598826" y="112320"/>
            <a:ext cx="3942174" cy="400110"/>
          </a:xfrm>
          <a:prstGeom prst="rect">
            <a:avLst/>
          </a:prstGeom>
          <a:noFill/>
          <a:ln>
            <a:solidFill>
              <a:srgbClr val="FF99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réseau</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social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social media</a:t>
            </a:r>
          </a:p>
        </p:txBody>
      </p:sp>
      <p:sp>
        <p:nvSpPr>
          <p:cNvPr id="41" name="Rectangle 40">
            <a:extLst>
              <a:ext uri="{FF2B5EF4-FFF2-40B4-BE49-F238E27FC236}">
                <a16:creationId xmlns:a16="http://schemas.microsoft.com/office/drawing/2014/main" id="{51A0AD24-D24B-407E-91C4-AAADF77E3A09}"/>
              </a:ext>
            </a:extLst>
          </p:cNvPr>
          <p:cNvSpPr/>
          <p:nvPr/>
        </p:nvSpPr>
        <p:spPr>
          <a:xfrm rot="20531820">
            <a:off x="6164079" y="3320996"/>
            <a:ext cx="2099391" cy="461665"/>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aimer ?</a:t>
            </a:r>
          </a:p>
        </p:txBody>
      </p:sp>
      <p:sp>
        <p:nvSpPr>
          <p:cNvPr id="42" name="Action Button: Custom 66" descr="number 1">
            <a:hlinkClick r:id="" action="ppaction://noaction" highlightClick="1">
              <a:snd r:embed="rId21" name="2.wav"/>
            </a:hlinkClick>
            <a:extLst>
              <a:ext uri="{FF2B5EF4-FFF2-40B4-BE49-F238E27FC236}">
                <a16:creationId xmlns:a16="http://schemas.microsoft.com/office/drawing/2014/main" id="{D22FE539-FE0F-48E5-B626-48899043F6FC}"/>
              </a:ext>
            </a:extLst>
          </p:cNvPr>
          <p:cNvSpPr/>
          <p:nvPr/>
        </p:nvSpPr>
        <p:spPr>
          <a:xfrm>
            <a:off x="4351036" y="242333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3" name="Action Button: Custom 66" descr="number 1">
            <a:hlinkClick r:id="" action="ppaction://noaction" highlightClick="1">
              <a:snd r:embed="rId22" name="1.wav"/>
            </a:hlinkClick>
            <a:extLst>
              <a:ext uri="{FF2B5EF4-FFF2-40B4-BE49-F238E27FC236}">
                <a16:creationId xmlns:a16="http://schemas.microsoft.com/office/drawing/2014/main" id="{D7C3562C-3E38-4BB6-BAD1-1C548E6B0095}"/>
              </a:ext>
            </a:extLst>
          </p:cNvPr>
          <p:cNvSpPr/>
          <p:nvPr/>
        </p:nvSpPr>
        <p:spPr>
          <a:xfrm>
            <a:off x="4358518" y="152683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4" name="Action Button: Custom 66" descr="number 1">
            <a:hlinkClick r:id="" action="ppaction://noaction" highlightClick="1">
              <a:snd r:embed="rId23" name="3.wav"/>
            </a:hlinkClick>
            <a:extLst>
              <a:ext uri="{FF2B5EF4-FFF2-40B4-BE49-F238E27FC236}">
                <a16:creationId xmlns:a16="http://schemas.microsoft.com/office/drawing/2014/main" id="{1F9DEF30-C1B4-4C90-800C-A5453F020E9F}"/>
              </a:ext>
            </a:extLst>
          </p:cNvPr>
          <p:cNvSpPr/>
          <p:nvPr/>
        </p:nvSpPr>
        <p:spPr>
          <a:xfrm>
            <a:off x="4362787" y="331983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5" name="Action Button: Custom 66" descr="number 1">
            <a:hlinkClick r:id="" action="ppaction://noaction" highlightClick="1">
              <a:snd r:embed="rId24" name="4.wav"/>
            </a:hlinkClick>
            <a:extLst>
              <a:ext uri="{FF2B5EF4-FFF2-40B4-BE49-F238E27FC236}">
                <a16:creationId xmlns:a16="http://schemas.microsoft.com/office/drawing/2014/main" id="{9BDE9E25-471B-451A-AB49-F80E82C2315F}"/>
              </a:ext>
            </a:extLst>
          </p:cNvPr>
          <p:cNvSpPr/>
          <p:nvPr/>
        </p:nvSpPr>
        <p:spPr>
          <a:xfrm>
            <a:off x="4358518" y="414312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6" name="Action Button: Custom 66" descr="number 1">
            <a:hlinkClick r:id="" action="ppaction://noaction" highlightClick="1">
              <a:snd r:embed="rId25" name="5.wav"/>
            </a:hlinkClick>
            <a:extLst>
              <a:ext uri="{FF2B5EF4-FFF2-40B4-BE49-F238E27FC236}">
                <a16:creationId xmlns:a16="http://schemas.microsoft.com/office/drawing/2014/main" id="{E0E92BD4-0900-4EAC-AC91-E16617F7BD16}"/>
              </a:ext>
            </a:extLst>
          </p:cNvPr>
          <p:cNvSpPr/>
          <p:nvPr/>
        </p:nvSpPr>
        <p:spPr>
          <a:xfrm>
            <a:off x="4358518" y="4901351"/>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7" name="Action Button: Custom 66" descr="number 1">
            <a:hlinkClick r:id="" action="ppaction://noaction" highlightClick="1">
              <a:snd r:embed="rId26" name="6.wav"/>
            </a:hlinkClick>
            <a:extLst>
              <a:ext uri="{FF2B5EF4-FFF2-40B4-BE49-F238E27FC236}">
                <a16:creationId xmlns:a16="http://schemas.microsoft.com/office/drawing/2014/main" id="{D6EBDFD3-E4C1-47E1-AC5E-509D37D9213C}"/>
              </a:ext>
            </a:extLst>
          </p:cNvPr>
          <p:cNvSpPr/>
          <p:nvPr/>
        </p:nvSpPr>
        <p:spPr>
          <a:xfrm>
            <a:off x="4353969" y="5660162"/>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8" name="Action Button: Custom 66" descr="number 1">
            <a:hlinkClick r:id="" action="ppaction://noaction" highlightClick="1">
              <a:snd r:embed="rId27" name="Fr 3.1.3 Slide 47.8.wav"/>
            </a:hlinkClick>
            <a:extLst>
              <a:ext uri="{FF2B5EF4-FFF2-40B4-BE49-F238E27FC236}">
                <a16:creationId xmlns:a16="http://schemas.microsoft.com/office/drawing/2014/main" id="{20D4152D-EE26-4CD4-AAC2-33BF5FA7EBB7}"/>
              </a:ext>
            </a:extLst>
          </p:cNvPr>
          <p:cNvSpPr/>
          <p:nvPr/>
        </p:nvSpPr>
        <p:spPr>
          <a:xfrm>
            <a:off x="10143862" y="242333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49" name="Action Button: Custom 66" descr="number 1">
            <a:hlinkClick r:id="" action="ppaction://noaction" highlightClick="1">
              <a:snd r:embed="rId28" name="Fr 3.1.3 Slide 47.7.wav"/>
            </a:hlinkClick>
            <a:extLst>
              <a:ext uri="{FF2B5EF4-FFF2-40B4-BE49-F238E27FC236}">
                <a16:creationId xmlns:a16="http://schemas.microsoft.com/office/drawing/2014/main" id="{7CFA86FD-57F3-4A48-BBAF-2FF7FA8B3AB2}"/>
              </a:ext>
            </a:extLst>
          </p:cNvPr>
          <p:cNvSpPr/>
          <p:nvPr/>
        </p:nvSpPr>
        <p:spPr>
          <a:xfrm>
            <a:off x="10151344" y="152683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50" name="Action Button: Custom 66" descr="number 1">
            <a:hlinkClick r:id="" action="ppaction://noaction" highlightClick="1">
              <a:snd r:embed="rId29" name="Fr 3.1.3 Slide 47.9.wav"/>
            </a:hlinkClick>
            <a:extLst>
              <a:ext uri="{FF2B5EF4-FFF2-40B4-BE49-F238E27FC236}">
                <a16:creationId xmlns:a16="http://schemas.microsoft.com/office/drawing/2014/main" id="{499C09E9-D7BE-49D9-B022-49E886826426}"/>
              </a:ext>
            </a:extLst>
          </p:cNvPr>
          <p:cNvSpPr/>
          <p:nvPr/>
        </p:nvSpPr>
        <p:spPr>
          <a:xfrm>
            <a:off x="10155613" y="331983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51" name="Action Button: Custom 66" descr="number 1">
            <a:hlinkClick r:id="" action="ppaction://noaction" highlightClick="1">
              <a:snd r:embed="rId30" name="Fr 3.1.3 Slide 47.10.wav"/>
            </a:hlinkClick>
            <a:extLst>
              <a:ext uri="{FF2B5EF4-FFF2-40B4-BE49-F238E27FC236}">
                <a16:creationId xmlns:a16="http://schemas.microsoft.com/office/drawing/2014/main" id="{29027120-A979-4CC1-8448-0C19137870DC}"/>
              </a:ext>
            </a:extLst>
          </p:cNvPr>
          <p:cNvSpPr/>
          <p:nvPr/>
        </p:nvSpPr>
        <p:spPr>
          <a:xfrm>
            <a:off x="10151344" y="414312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52" name="Action Button: Custom 66" descr="number 1">
            <a:hlinkClick r:id="" action="ppaction://noaction" highlightClick="1">
              <a:snd r:embed="rId31" name="Fr 3.1.3 Slide 47.11.wav"/>
            </a:hlinkClick>
            <a:extLst>
              <a:ext uri="{FF2B5EF4-FFF2-40B4-BE49-F238E27FC236}">
                <a16:creationId xmlns:a16="http://schemas.microsoft.com/office/drawing/2014/main" id="{E1F3B03A-C629-4D0C-A352-6B51857CD12B}"/>
              </a:ext>
            </a:extLst>
          </p:cNvPr>
          <p:cNvSpPr/>
          <p:nvPr/>
        </p:nvSpPr>
        <p:spPr>
          <a:xfrm>
            <a:off x="10151344" y="4901351"/>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53" name="Action Button: Custom 66" descr="number 1">
            <a:hlinkClick r:id="" action="ppaction://noaction" highlightClick="1">
              <a:snd r:embed="rId32" name="Fr 3.1.3 Slide 47.12.wav"/>
            </a:hlinkClick>
            <a:extLst>
              <a:ext uri="{FF2B5EF4-FFF2-40B4-BE49-F238E27FC236}">
                <a16:creationId xmlns:a16="http://schemas.microsoft.com/office/drawing/2014/main" id="{6AA72769-E6AA-4AB3-8F3B-A332D3F4F2FA}"/>
              </a:ext>
            </a:extLst>
          </p:cNvPr>
          <p:cNvSpPr/>
          <p:nvPr/>
        </p:nvSpPr>
        <p:spPr>
          <a:xfrm>
            <a:off x="10146795" y="5660162"/>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12</a:t>
            </a:r>
          </a:p>
        </p:txBody>
      </p:sp>
      <p:pic>
        <p:nvPicPr>
          <p:cNvPr id="54" name="Picture 53">
            <a:extLst>
              <a:ext uri="{FF2B5EF4-FFF2-40B4-BE49-F238E27FC236}">
                <a16:creationId xmlns:a16="http://schemas.microsoft.com/office/drawing/2014/main" id="{44ABFB37-1836-4BD1-95CF-48D7EC4FA7A7}"/>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162366" y="1526836"/>
            <a:ext cx="518400" cy="540000"/>
          </a:xfrm>
          <a:prstGeom prst="rect">
            <a:avLst/>
          </a:prstGeom>
        </p:spPr>
      </p:pic>
      <p:pic>
        <p:nvPicPr>
          <p:cNvPr id="55" name="Picture 54">
            <a:extLst>
              <a:ext uri="{FF2B5EF4-FFF2-40B4-BE49-F238E27FC236}">
                <a16:creationId xmlns:a16="http://schemas.microsoft.com/office/drawing/2014/main" id="{85E73E48-63AA-4466-A192-DB12A0C83378}"/>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162366" y="4911979"/>
            <a:ext cx="518400" cy="540000"/>
          </a:xfrm>
          <a:prstGeom prst="rect">
            <a:avLst/>
          </a:prstGeom>
        </p:spPr>
      </p:pic>
      <p:pic>
        <p:nvPicPr>
          <p:cNvPr id="56" name="Picture 55">
            <a:extLst>
              <a:ext uri="{FF2B5EF4-FFF2-40B4-BE49-F238E27FC236}">
                <a16:creationId xmlns:a16="http://schemas.microsoft.com/office/drawing/2014/main" id="{468C2370-6E11-4214-98FC-262A501089B7}"/>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162366" y="5659248"/>
            <a:ext cx="518400" cy="540000"/>
          </a:xfrm>
          <a:prstGeom prst="rect">
            <a:avLst/>
          </a:prstGeom>
        </p:spPr>
      </p:pic>
      <p:pic>
        <p:nvPicPr>
          <p:cNvPr id="57" name="Picture 56">
            <a:extLst>
              <a:ext uri="{FF2B5EF4-FFF2-40B4-BE49-F238E27FC236}">
                <a16:creationId xmlns:a16="http://schemas.microsoft.com/office/drawing/2014/main" id="{843C1CEC-9E94-4EF6-AAF0-711A3DFFD3ED}"/>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036805" y="4163715"/>
            <a:ext cx="518400" cy="540000"/>
          </a:xfrm>
          <a:prstGeom prst="rect">
            <a:avLst/>
          </a:prstGeom>
        </p:spPr>
      </p:pic>
      <p:pic>
        <p:nvPicPr>
          <p:cNvPr id="58" name="Picture 57">
            <a:extLst>
              <a:ext uri="{FF2B5EF4-FFF2-40B4-BE49-F238E27FC236}">
                <a16:creationId xmlns:a16="http://schemas.microsoft.com/office/drawing/2014/main" id="{8A37A7C5-6060-4584-8772-075E9C8DD908}"/>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012627" y="4920792"/>
            <a:ext cx="518400" cy="540000"/>
          </a:xfrm>
          <a:prstGeom prst="rect">
            <a:avLst/>
          </a:prstGeom>
        </p:spPr>
      </p:pic>
      <p:pic>
        <p:nvPicPr>
          <p:cNvPr id="59" name="Picture 58">
            <a:extLst>
              <a:ext uri="{FF2B5EF4-FFF2-40B4-BE49-F238E27FC236}">
                <a16:creationId xmlns:a16="http://schemas.microsoft.com/office/drawing/2014/main" id="{2B458D48-C5E3-4EBD-8461-C0BEF7131D7D}"/>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162366" y="3337776"/>
            <a:ext cx="518400" cy="540000"/>
          </a:xfrm>
          <a:prstGeom prst="rect">
            <a:avLst/>
          </a:prstGeom>
        </p:spPr>
      </p:pic>
      <p:sp>
        <p:nvSpPr>
          <p:cNvPr id="5" name="Multiplication Sign 4">
            <a:extLst>
              <a:ext uri="{FF2B5EF4-FFF2-40B4-BE49-F238E27FC236}">
                <a16:creationId xmlns:a16="http://schemas.microsoft.com/office/drawing/2014/main" id="{7FE2EBBA-CD0A-4880-ACDA-2F7F0A96491D}"/>
              </a:ext>
            </a:extLst>
          </p:cNvPr>
          <p:cNvSpPr/>
          <p:nvPr/>
        </p:nvSpPr>
        <p:spPr>
          <a:xfrm>
            <a:off x="5141640" y="2455518"/>
            <a:ext cx="488492" cy="540000"/>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Multiplication Sign 59">
            <a:extLst>
              <a:ext uri="{FF2B5EF4-FFF2-40B4-BE49-F238E27FC236}">
                <a16:creationId xmlns:a16="http://schemas.microsoft.com/office/drawing/2014/main" id="{25F107B8-8DF5-4DC1-813A-848FB0F4E724}"/>
              </a:ext>
            </a:extLst>
          </p:cNvPr>
          <p:cNvSpPr/>
          <p:nvPr/>
        </p:nvSpPr>
        <p:spPr>
          <a:xfrm>
            <a:off x="5178751" y="4199907"/>
            <a:ext cx="488492" cy="540000"/>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Multiplication Sign 60">
            <a:extLst>
              <a:ext uri="{FF2B5EF4-FFF2-40B4-BE49-F238E27FC236}">
                <a16:creationId xmlns:a16="http://schemas.microsoft.com/office/drawing/2014/main" id="{7D6F5C58-90A6-43FC-B432-BE747225BB9C}"/>
              </a:ext>
            </a:extLst>
          </p:cNvPr>
          <p:cNvSpPr/>
          <p:nvPr/>
        </p:nvSpPr>
        <p:spPr>
          <a:xfrm>
            <a:off x="11010907" y="1520215"/>
            <a:ext cx="488492" cy="540000"/>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Multiplication Sign 61">
            <a:extLst>
              <a:ext uri="{FF2B5EF4-FFF2-40B4-BE49-F238E27FC236}">
                <a16:creationId xmlns:a16="http://schemas.microsoft.com/office/drawing/2014/main" id="{80838A7E-3FE9-4346-97FF-C6DE3FC62989}"/>
              </a:ext>
            </a:extLst>
          </p:cNvPr>
          <p:cNvSpPr/>
          <p:nvPr/>
        </p:nvSpPr>
        <p:spPr>
          <a:xfrm>
            <a:off x="11031735" y="2423335"/>
            <a:ext cx="488492" cy="540000"/>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Multiplication Sign 62">
            <a:extLst>
              <a:ext uri="{FF2B5EF4-FFF2-40B4-BE49-F238E27FC236}">
                <a16:creationId xmlns:a16="http://schemas.microsoft.com/office/drawing/2014/main" id="{2E9A4FBD-D944-4766-82AE-96EEC07E4A87}"/>
              </a:ext>
            </a:extLst>
          </p:cNvPr>
          <p:cNvSpPr/>
          <p:nvPr/>
        </p:nvSpPr>
        <p:spPr>
          <a:xfrm>
            <a:off x="11010907" y="3384903"/>
            <a:ext cx="488492" cy="540000"/>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Multiplication Sign 63">
            <a:extLst>
              <a:ext uri="{FF2B5EF4-FFF2-40B4-BE49-F238E27FC236}">
                <a16:creationId xmlns:a16="http://schemas.microsoft.com/office/drawing/2014/main" id="{757B4A05-0C71-47E3-9B48-9D54709C7EF1}"/>
              </a:ext>
            </a:extLst>
          </p:cNvPr>
          <p:cNvSpPr/>
          <p:nvPr/>
        </p:nvSpPr>
        <p:spPr>
          <a:xfrm>
            <a:off x="11008632" y="5693393"/>
            <a:ext cx="488492" cy="540000"/>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DC91BA49-6B57-4977-AC74-F1040CF8400C}"/>
              </a:ext>
            </a:extLst>
          </p:cNvPr>
          <p:cNvSpPr/>
          <p:nvPr/>
        </p:nvSpPr>
        <p:spPr>
          <a:xfrm>
            <a:off x="5141640" y="1520215"/>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16295910-C8A6-42D7-A3C1-A618770A1801}"/>
              </a:ext>
            </a:extLst>
          </p:cNvPr>
          <p:cNvSpPr/>
          <p:nvPr/>
        </p:nvSpPr>
        <p:spPr>
          <a:xfrm>
            <a:off x="5141640" y="2414802"/>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939EFAE6-635E-43E6-9B19-28431EDCA8CD}"/>
              </a:ext>
            </a:extLst>
          </p:cNvPr>
          <p:cNvSpPr/>
          <p:nvPr/>
        </p:nvSpPr>
        <p:spPr>
          <a:xfrm>
            <a:off x="5141640" y="3338884"/>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78CADEA7-99C9-4790-9C16-1A4E73F8CECD}"/>
              </a:ext>
            </a:extLst>
          </p:cNvPr>
          <p:cNvSpPr/>
          <p:nvPr/>
        </p:nvSpPr>
        <p:spPr>
          <a:xfrm>
            <a:off x="5141640" y="4165920"/>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85827093-5BBA-4966-9FAA-1167F0DEDB49}"/>
              </a:ext>
            </a:extLst>
          </p:cNvPr>
          <p:cNvSpPr/>
          <p:nvPr/>
        </p:nvSpPr>
        <p:spPr>
          <a:xfrm>
            <a:off x="5141640" y="4911979"/>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3C1D99A4-47E0-414E-B3D3-7BA0A1930125}"/>
              </a:ext>
            </a:extLst>
          </p:cNvPr>
          <p:cNvSpPr/>
          <p:nvPr/>
        </p:nvSpPr>
        <p:spPr>
          <a:xfrm>
            <a:off x="5140766" y="5659248"/>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87A57B9D-CDFE-4D85-A6AB-DA033557CBAB}"/>
              </a:ext>
            </a:extLst>
          </p:cNvPr>
          <p:cNvSpPr/>
          <p:nvPr/>
        </p:nvSpPr>
        <p:spPr>
          <a:xfrm>
            <a:off x="10991027" y="1503306"/>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ectangle 70">
            <a:extLst>
              <a:ext uri="{FF2B5EF4-FFF2-40B4-BE49-F238E27FC236}">
                <a16:creationId xmlns:a16="http://schemas.microsoft.com/office/drawing/2014/main" id="{9EB564CC-F740-4B0C-8D5E-FE00CD8DF7EB}"/>
              </a:ext>
            </a:extLst>
          </p:cNvPr>
          <p:cNvSpPr/>
          <p:nvPr/>
        </p:nvSpPr>
        <p:spPr>
          <a:xfrm>
            <a:off x="11008632" y="2436567"/>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917D33E6-EC6A-4887-839F-C353390F092F}"/>
              </a:ext>
            </a:extLst>
          </p:cNvPr>
          <p:cNvSpPr/>
          <p:nvPr/>
        </p:nvSpPr>
        <p:spPr>
          <a:xfrm>
            <a:off x="11008632" y="3367994"/>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F66161C1-CB04-4569-8131-7B7BBF7FFF62}"/>
              </a:ext>
            </a:extLst>
          </p:cNvPr>
          <p:cNvSpPr/>
          <p:nvPr/>
        </p:nvSpPr>
        <p:spPr>
          <a:xfrm>
            <a:off x="11004689" y="4156872"/>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CC040558-1D6C-4545-A228-331ACDDA4E7F}"/>
              </a:ext>
            </a:extLst>
          </p:cNvPr>
          <p:cNvSpPr/>
          <p:nvPr/>
        </p:nvSpPr>
        <p:spPr>
          <a:xfrm>
            <a:off x="11008632" y="4911979"/>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994994F0-B198-4643-B27C-C323E51F78D7}"/>
              </a:ext>
            </a:extLst>
          </p:cNvPr>
          <p:cNvSpPr/>
          <p:nvPr/>
        </p:nvSpPr>
        <p:spPr>
          <a:xfrm>
            <a:off x="11001827" y="5654115"/>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86926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6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2" restart="whenNotActive" fill="hold" evtFilter="cancelBubble" nodeType="interactiveSeq">
                <p:stCondLst>
                  <p:cond evt="onClick" delay="0">
                    <p:tgtEl>
                      <p:spTgt spid="66"/>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7" restart="whenNotActive" fill="hold" evtFilter="cancelBubble" nodeType="interactiveSeq">
                <p:stCondLst>
                  <p:cond evt="onClick" delay="0">
                    <p:tgtEl>
                      <p:spTgt spid="67"/>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 restart="whenNotActive" fill="hold" evtFilter="cancelBubble" nodeType="interactiveSeq">
                <p:stCondLst>
                  <p:cond evt="onClick" delay="0">
                    <p:tgtEl>
                      <p:spTgt spid="6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7" restart="whenNotActive" fill="hold" evtFilter="cancelBubble" nodeType="interactiveSeq">
                <p:stCondLst>
                  <p:cond evt="onClick" delay="0">
                    <p:tgtEl>
                      <p:spTgt spid="7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32" restart="whenNotActive" fill="hold" evtFilter="cancelBubble" nodeType="interactiveSeq">
                <p:stCondLst>
                  <p:cond evt="onClick" delay="0">
                    <p:tgtEl>
                      <p:spTgt spid="6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37" restart="whenNotActive" fill="hold" evtFilter="cancelBubble" nodeType="interactiveSeq">
                <p:stCondLst>
                  <p:cond evt="onClick" delay="0">
                    <p:tgtEl>
                      <p:spTgt spid="71"/>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42" restart="whenNotActive" fill="hold" evtFilter="cancelBubble" nodeType="interactiveSeq">
                <p:stCondLst>
                  <p:cond evt="onClick" delay="0">
                    <p:tgtEl>
                      <p:spTgt spid="72"/>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52" restart="whenNotActive" fill="hold" evtFilter="cancelBubble" nodeType="interactiveSeq">
                <p:stCondLst>
                  <p:cond evt="onClick" delay="0">
                    <p:tgtEl>
                      <p:spTgt spid="74"/>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7" restart="whenNotActive" fill="hold" evtFilter="cancelBubble" nodeType="interactiveSeq">
                <p:stCondLst>
                  <p:cond evt="onClick" delay="0">
                    <p:tgtEl>
                      <p:spTgt spid="75"/>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childTnLst>
        </p:cTn>
      </p:par>
    </p:tnLst>
    <p:bldLst>
      <p:bldP spid="6"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009627" y="1879929"/>
          <a:ext cx="10169709" cy="4032832"/>
        </p:xfrm>
        <a:graphic>
          <a:graphicData uri="http://schemas.openxmlformats.org/drawingml/2006/table">
            <a:tbl>
              <a:tblPr firstRow="1" bandRow="1">
                <a:tableStyleId>{69CF1AB2-1976-4502-BF36-3FF5EA218861}</a:tableStyleId>
              </a:tblPr>
              <a:tblGrid>
                <a:gridCol w="555186">
                  <a:extLst>
                    <a:ext uri="{9D8B030D-6E8A-4147-A177-3AD203B41FA5}">
                      <a16:colId xmlns:a16="http://schemas.microsoft.com/office/drawing/2014/main" val="1375757404"/>
                    </a:ext>
                  </a:extLst>
                </a:gridCol>
                <a:gridCol w="5765854">
                  <a:extLst>
                    <a:ext uri="{9D8B030D-6E8A-4147-A177-3AD203B41FA5}">
                      <a16:colId xmlns:a16="http://schemas.microsoft.com/office/drawing/2014/main" val="2233703285"/>
                    </a:ext>
                  </a:extLst>
                </a:gridCol>
                <a:gridCol w="1924334">
                  <a:extLst>
                    <a:ext uri="{9D8B030D-6E8A-4147-A177-3AD203B41FA5}">
                      <a16:colId xmlns:a16="http://schemas.microsoft.com/office/drawing/2014/main" val="3561209792"/>
                    </a:ext>
                  </a:extLst>
                </a:gridCol>
                <a:gridCol w="1924335">
                  <a:extLst>
                    <a:ext uri="{9D8B030D-6E8A-4147-A177-3AD203B41FA5}">
                      <a16:colId xmlns:a16="http://schemas.microsoft.com/office/drawing/2014/main" val="1841703384"/>
                    </a:ext>
                  </a:extLst>
                </a:gridCol>
              </a:tblGrid>
              <a:tr h="418304">
                <a:tc>
                  <a:txBody>
                    <a:bodyPr/>
                    <a:lstStyle/>
                    <a:p>
                      <a:pPr algn="ctr"/>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lang="en-GB" sz="2400" dirty="0" err="1">
                          <a:solidFill>
                            <a:srgbClr val="115076"/>
                          </a:solidFill>
                        </a:rPr>
                        <a:t>oui</a:t>
                      </a:r>
                      <a:r>
                        <a:rPr lang="en-GB" sz="2400" dirty="0">
                          <a:solidFill>
                            <a:srgbClr val="115076"/>
                          </a:solidFill>
                        </a:rPr>
                        <a:t>/non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dirty="0">
                          <a:solidFill>
                            <a:srgbClr val="115076"/>
                          </a:solidFill>
                        </a:rPr>
                        <a:t>information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284161411"/>
                  </a:ext>
                </a:extLst>
              </a:tr>
              <a:tr h="446954">
                <a:tc>
                  <a:txBody>
                    <a:bodyPr/>
                    <a:lstStyle/>
                    <a:p>
                      <a:pPr algn="ctr"/>
                      <a:r>
                        <a:rPr lang="en-GB" sz="2000" b="1" dirty="0">
                          <a:solidFill>
                            <a:srgbClr val="115076"/>
                          </a:solidFill>
                        </a:rPr>
                        <a:t>1</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Quelle phrase </a:t>
                      </a:r>
                      <a:r>
                        <a:rPr lang="en-GB" sz="2000" dirty="0" err="1">
                          <a:solidFill>
                            <a:srgbClr val="115076"/>
                          </a:solidFill>
                        </a:rPr>
                        <a:t>apprends-tu</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146215799"/>
                  </a:ext>
                </a:extLst>
              </a:tr>
              <a:tr h="446954">
                <a:tc>
                  <a:txBody>
                    <a:bodyPr/>
                    <a:lstStyle/>
                    <a:p>
                      <a:pPr algn="ctr"/>
                      <a:r>
                        <a:rPr lang="en-GB" sz="2000" b="1" dirty="0">
                          <a:solidFill>
                            <a:srgbClr val="115076"/>
                          </a:solidFill>
                        </a:rPr>
                        <a:t>2</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a:solidFill>
                            <a:srgbClr val="115076"/>
                          </a:solidFill>
                        </a:rPr>
                        <a:t>Que </a:t>
                      </a:r>
                      <a:r>
                        <a:rPr lang="en-GB" sz="2000" dirty="0" err="1">
                          <a:solidFill>
                            <a:srgbClr val="115076"/>
                          </a:solidFill>
                        </a:rPr>
                        <a:t>fais-tu</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374275235"/>
                  </a:ext>
                </a:extLst>
              </a:tr>
              <a:tr h="446954">
                <a:tc>
                  <a:txBody>
                    <a:bodyPr/>
                    <a:lstStyle/>
                    <a:p>
                      <a:pPr algn="ctr"/>
                      <a:r>
                        <a:rPr lang="en-GB" sz="2000" b="1" dirty="0">
                          <a:solidFill>
                            <a:srgbClr val="115076"/>
                          </a:solidFill>
                        </a:rPr>
                        <a:t>3</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rgbClr val="115076"/>
                          </a:solidFill>
                        </a:rPr>
                        <a:t>Combien</a:t>
                      </a:r>
                      <a:r>
                        <a:rPr lang="en-GB" sz="2000" dirty="0">
                          <a:solidFill>
                            <a:srgbClr val="115076"/>
                          </a:solidFill>
                        </a:rPr>
                        <a:t> de </a:t>
                      </a:r>
                      <a:r>
                        <a:rPr lang="en-GB" sz="2000" dirty="0" err="1">
                          <a:solidFill>
                            <a:srgbClr val="115076"/>
                          </a:solidFill>
                        </a:rPr>
                        <a:t>langues</a:t>
                      </a:r>
                      <a:r>
                        <a:rPr lang="en-GB" sz="2000" dirty="0">
                          <a:solidFill>
                            <a:srgbClr val="115076"/>
                          </a:solidFill>
                        </a:rPr>
                        <a:t> </a:t>
                      </a:r>
                      <a:r>
                        <a:rPr lang="en-GB" sz="2000" dirty="0" err="1">
                          <a:solidFill>
                            <a:srgbClr val="115076"/>
                          </a:solidFill>
                        </a:rPr>
                        <a:t>comprends-tu</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99593152"/>
                  </a:ext>
                </a:extLst>
              </a:tr>
              <a:tr h="446954">
                <a:tc>
                  <a:txBody>
                    <a:bodyPr/>
                    <a:lstStyle/>
                    <a:p>
                      <a:pPr algn="ctr"/>
                      <a:r>
                        <a:rPr lang="en-GB" sz="2000" b="1" dirty="0">
                          <a:solidFill>
                            <a:srgbClr val="115076"/>
                          </a:solidFill>
                        </a:rPr>
                        <a:t>4</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rgbClr val="115076"/>
                          </a:solidFill>
                        </a:rPr>
                        <a:t>Viens-tu</a:t>
                      </a:r>
                      <a:r>
                        <a:rPr lang="en-GB" sz="2000" dirty="0">
                          <a:solidFill>
                            <a:srgbClr val="115076"/>
                          </a:solidFill>
                        </a:rPr>
                        <a:t> à la fête </a:t>
                      </a:r>
                      <a:r>
                        <a:rPr lang="en-GB" sz="2000" dirty="0" err="1">
                          <a:solidFill>
                            <a:srgbClr val="115076"/>
                          </a:solidFill>
                        </a:rPr>
                        <a:t>aujourd’hui</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37654080"/>
                  </a:ext>
                </a:extLst>
              </a:tr>
              <a:tr h="446954">
                <a:tc>
                  <a:txBody>
                    <a:bodyPr/>
                    <a:lstStyle/>
                    <a:p>
                      <a:pPr algn="ctr"/>
                      <a:r>
                        <a:rPr lang="en-GB" sz="2000" b="1" dirty="0">
                          <a:solidFill>
                            <a:srgbClr val="115076"/>
                          </a:solidFill>
                        </a:rPr>
                        <a:t>5</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rgbClr val="115076"/>
                          </a:solidFill>
                        </a:rPr>
                        <a:t>Quel</a:t>
                      </a:r>
                      <a:r>
                        <a:rPr lang="en-GB" sz="2000" dirty="0">
                          <a:solidFill>
                            <a:srgbClr val="115076"/>
                          </a:solidFill>
                        </a:rPr>
                        <a:t> jour </a:t>
                      </a:r>
                      <a:r>
                        <a:rPr lang="en-GB" sz="2000" dirty="0" err="1">
                          <a:solidFill>
                            <a:srgbClr val="115076"/>
                          </a:solidFill>
                        </a:rPr>
                        <a:t>sors-tu</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737366218"/>
                  </a:ext>
                </a:extLst>
              </a:tr>
              <a:tr h="446954">
                <a:tc>
                  <a:txBody>
                    <a:bodyPr/>
                    <a:lstStyle/>
                    <a:p>
                      <a:pPr algn="ctr"/>
                      <a:r>
                        <a:rPr lang="en-GB" sz="2000" b="1" dirty="0">
                          <a:solidFill>
                            <a:srgbClr val="115076"/>
                          </a:solidFill>
                        </a:rPr>
                        <a:t>6</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a:solidFill>
                            <a:srgbClr val="115076"/>
                          </a:solidFill>
                        </a:rPr>
                        <a:t>Dis-</a:t>
                      </a:r>
                      <a:r>
                        <a:rPr lang="en-GB" sz="2000" dirty="0" err="1">
                          <a:solidFill>
                            <a:srgbClr val="115076"/>
                          </a:solidFill>
                        </a:rPr>
                        <a:t>tu</a:t>
                      </a:r>
                      <a:r>
                        <a:rPr lang="en-GB" sz="2000" dirty="0">
                          <a:solidFill>
                            <a:srgbClr val="115076"/>
                          </a:solidFill>
                        </a:rPr>
                        <a:t> la </a:t>
                      </a:r>
                      <a:r>
                        <a:rPr lang="en-GB" sz="2000" dirty="0" err="1">
                          <a:solidFill>
                            <a:srgbClr val="115076"/>
                          </a:solidFill>
                        </a:rPr>
                        <a:t>réponse</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244485514"/>
                  </a:ext>
                </a:extLst>
              </a:tr>
              <a:tr h="446954">
                <a:tc>
                  <a:txBody>
                    <a:bodyPr/>
                    <a:lstStyle/>
                    <a:p>
                      <a:pPr algn="ctr"/>
                      <a:r>
                        <a:rPr lang="en-GB" sz="2000" b="1" dirty="0">
                          <a:solidFill>
                            <a:srgbClr val="115076"/>
                          </a:solidFill>
                        </a:rPr>
                        <a:t>7</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Fais-tu</a:t>
                      </a:r>
                      <a:r>
                        <a:rPr lang="en-GB" sz="2000" dirty="0">
                          <a:solidFill>
                            <a:srgbClr val="115076"/>
                          </a:solidFill>
                        </a:rPr>
                        <a:t> attention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900085658"/>
                  </a:ext>
                </a:extLst>
              </a:tr>
              <a:tr h="446954">
                <a:tc>
                  <a:txBody>
                    <a:bodyPr/>
                    <a:lstStyle/>
                    <a:p>
                      <a:pPr algn="ctr"/>
                      <a:r>
                        <a:rPr lang="en-GB" sz="2000" b="1" dirty="0">
                          <a:solidFill>
                            <a:srgbClr val="115076"/>
                          </a:solidFill>
                        </a:rPr>
                        <a:t>8</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rgbClr val="115076"/>
                          </a:solidFill>
                        </a:rPr>
                        <a:t>Prends-tu</a:t>
                      </a:r>
                      <a:r>
                        <a:rPr lang="en-GB" sz="2000" dirty="0">
                          <a:solidFill>
                            <a:srgbClr val="115076"/>
                          </a:solidFill>
                        </a:rPr>
                        <a:t> le train </a:t>
                      </a:r>
                      <a:r>
                        <a:rPr lang="en-GB" sz="2000" dirty="0" err="1">
                          <a:solidFill>
                            <a:srgbClr val="115076"/>
                          </a:solidFill>
                        </a:rPr>
                        <a:t>chaque</a:t>
                      </a:r>
                      <a:r>
                        <a:rPr lang="en-GB" sz="2000" dirty="0">
                          <a:solidFill>
                            <a:srgbClr val="115076"/>
                          </a:solidFill>
                        </a:rPr>
                        <a:t> jour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54852219"/>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4034"/>
            <a:ext cx="6457246" cy="867128"/>
          </a:xfrm>
          <a:prstGeom prst="rect">
            <a:avLst/>
          </a:prstGeom>
        </p:spPr>
      </p:pic>
      <p:sp>
        <p:nvSpPr>
          <p:cNvPr id="4" name="Title 3"/>
          <p:cNvSpPr>
            <a:spLocks noGrp="1"/>
          </p:cNvSpPr>
          <p:nvPr>
            <p:ph type="title"/>
          </p:nvPr>
        </p:nvSpPr>
        <p:spPr>
          <a:xfrm>
            <a:off x="0" y="182843"/>
            <a:ext cx="5265384" cy="707849"/>
          </a:xfrm>
        </p:spPr>
        <p:txBody>
          <a:bodyPr>
            <a:normAutofit fontScale="90000"/>
          </a:bodyPr>
          <a:lstStyle/>
          <a:p>
            <a:r>
              <a:rPr lang="en-GB" sz="3600" b="1" dirty="0">
                <a:solidFill>
                  <a:schemeClr val="bg1"/>
                </a:solidFill>
              </a:rPr>
              <a:t>Des questions d’un </a:t>
            </a:r>
            <a:r>
              <a:rPr lang="en-GB" sz="3600" b="1" dirty="0" err="1">
                <a:solidFill>
                  <a:schemeClr val="bg1"/>
                </a:solidFill>
              </a:rPr>
              <a:t>ami</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10748518" y="249869"/>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7" name="Picture 6">
            <a:extLst>
              <a:ext uri="{FF2B5EF4-FFF2-40B4-BE49-F238E27FC236}">
                <a16:creationId xmlns:a16="http://schemas.microsoft.com/office/drawing/2014/main" id="{55C3AB6E-23FA-43A5-93D4-29B9BA88B5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8614" y="2365324"/>
            <a:ext cx="340755" cy="354953"/>
          </a:xfrm>
          <a:prstGeom prst="rect">
            <a:avLst/>
          </a:prstGeom>
        </p:spPr>
      </p:pic>
      <p:pic>
        <p:nvPicPr>
          <p:cNvPr id="10" name="Picture 9">
            <a:extLst>
              <a:ext uri="{FF2B5EF4-FFF2-40B4-BE49-F238E27FC236}">
                <a16:creationId xmlns:a16="http://schemas.microsoft.com/office/drawing/2014/main" id="{55C3AB6E-23FA-43A5-93D4-29B9BA88B5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4412" y="2829249"/>
            <a:ext cx="340755" cy="354953"/>
          </a:xfrm>
          <a:prstGeom prst="rect">
            <a:avLst/>
          </a:prstGeom>
        </p:spPr>
      </p:pic>
      <p:pic>
        <p:nvPicPr>
          <p:cNvPr id="11" name="Picture 10">
            <a:extLst>
              <a:ext uri="{FF2B5EF4-FFF2-40B4-BE49-F238E27FC236}">
                <a16:creationId xmlns:a16="http://schemas.microsoft.com/office/drawing/2014/main" id="{55C3AB6E-23FA-43A5-93D4-29B9BA88B5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4412" y="3271804"/>
            <a:ext cx="340755" cy="354953"/>
          </a:xfrm>
          <a:prstGeom prst="rect">
            <a:avLst/>
          </a:prstGeom>
        </p:spPr>
      </p:pic>
      <p:pic>
        <p:nvPicPr>
          <p:cNvPr id="12" name="Picture 11">
            <a:extLst>
              <a:ext uri="{FF2B5EF4-FFF2-40B4-BE49-F238E27FC236}">
                <a16:creationId xmlns:a16="http://schemas.microsoft.com/office/drawing/2014/main" id="{55C3AB6E-23FA-43A5-93D4-29B9BA88B5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955" y="3736559"/>
            <a:ext cx="340755" cy="354953"/>
          </a:xfrm>
          <a:prstGeom prst="rect">
            <a:avLst/>
          </a:prstGeom>
        </p:spPr>
      </p:pic>
      <p:pic>
        <p:nvPicPr>
          <p:cNvPr id="13" name="Picture 12">
            <a:extLst>
              <a:ext uri="{FF2B5EF4-FFF2-40B4-BE49-F238E27FC236}">
                <a16:creationId xmlns:a16="http://schemas.microsoft.com/office/drawing/2014/main" id="{55C3AB6E-23FA-43A5-93D4-29B9BA88B5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4412" y="4151534"/>
            <a:ext cx="340755" cy="354953"/>
          </a:xfrm>
          <a:prstGeom prst="rect">
            <a:avLst/>
          </a:prstGeom>
        </p:spPr>
      </p:pic>
      <p:pic>
        <p:nvPicPr>
          <p:cNvPr id="14" name="Picture 13">
            <a:extLst>
              <a:ext uri="{FF2B5EF4-FFF2-40B4-BE49-F238E27FC236}">
                <a16:creationId xmlns:a16="http://schemas.microsoft.com/office/drawing/2014/main" id="{55C3AB6E-23FA-43A5-93D4-29B9BA88B5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954" y="4609880"/>
            <a:ext cx="340755" cy="354953"/>
          </a:xfrm>
          <a:prstGeom prst="rect">
            <a:avLst/>
          </a:prstGeom>
        </p:spPr>
      </p:pic>
      <p:pic>
        <p:nvPicPr>
          <p:cNvPr id="15" name="Picture 14">
            <a:extLst>
              <a:ext uri="{FF2B5EF4-FFF2-40B4-BE49-F238E27FC236}">
                <a16:creationId xmlns:a16="http://schemas.microsoft.com/office/drawing/2014/main" id="{55C3AB6E-23FA-43A5-93D4-29B9BA88B5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954" y="5068314"/>
            <a:ext cx="340755" cy="354953"/>
          </a:xfrm>
          <a:prstGeom prst="rect">
            <a:avLst/>
          </a:prstGeom>
        </p:spPr>
      </p:pic>
      <p:pic>
        <p:nvPicPr>
          <p:cNvPr id="16" name="Picture 15">
            <a:extLst>
              <a:ext uri="{FF2B5EF4-FFF2-40B4-BE49-F238E27FC236}">
                <a16:creationId xmlns:a16="http://schemas.microsoft.com/office/drawing/2014/main" id="{55C3AB6E-23FA-43A5-93D4-29B9BA88B5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953" y="5522535"/>
            <a:ext cx="340755" cy="354953"/>
          </a:xfrm>
          <a:prstGeom prst="rect">
            <a:avLst/>
          </a:prstGeom>
        </p:spPr>
      </p:pic>
      <p:sp>
        <p:nvSpPr>
          <p:cNvPr id="3" name="TextBox 2"/>
          <p:cNvSpPr txBox="1"/>
          <p:nvPr/>
        </p:nvSpPr>
        <p:spPr>
          <a:xfrm>
            <a:off x="0" y="1049971"/>
            <a:ext cx="73053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Lis les questions.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quoi la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réponse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dis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/non’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donnes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information ?</a:t>
            </a:r>
          </a:p>
        </p:txBody>
      </p:sp>
      <p:sp>
        <p:nvSpPr>
          <p:cNvPr id="6" name="TextBox 5"/>
          <p:cNvSpPr txBox="1"/>
          <p:nvPr/>
        </p:nvSpPr>
        <p:spPr>
          <a:xfrm>
            <a:off x="1614582" y="4143244"/>
            <a:ext cx="5690795" cy="400110"/>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Quel</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jour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sors-tu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9" name="TextBox 18"/>
          <p:cNvSpPr txBox="1"/>
          <p:nvPr/>
        </p:nvSpPr>
        <p:spPr>
          <a:xfrm>
            <a:off x="1618897" y="2360735"/>
            <a:ext cx="5690795" cy="400110"/>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Quelle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phrase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apprends-tu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20" name="TextBox 19"/>
          <p:cNvSpPr txBox="1"/>
          <p:nvPr/>
        </p:nvSpPr>
        <p:spPr>
          <a:xfrm>
            <a:off x="1614580" y="3244659"/>
            <a:ext cx="5690795" cy="400110"/>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Combien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de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langues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comprends-tu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21" name="Speech Bubble: Rectangle with Corners Rounded 2">
            <a:extLst>
              <a:ext uri="{FF2B5EF4-FFF2-40B4-BE49-F238E27FC236}">
                <a16:creationId xmlns:a16="http://schemas.microsoft.com/office/drawing/2014/main" id="{0CA84FE3-D061-44A5-9415-3B6509D3357C}"/>
              </a:ext>
            </a:extLst>
          </p:cNvPr>
          <p:cNvSpPr/>
          <p:nvPr/>
        </p:nvSpPr>
        <p:spPr>
          <a:xfrm>
            <a:off x="5566963" y="2387841"/>
            <a:ext cx="3412179" cy="784108"/>
          </a:xfrm>
          <a:prstGeom prst="wedgeRoundRectCallout">
            <a:avLst>
              <a:gd name="adj1" fmla="val -59724"/>
              <a:gd name="adj2" fmla="val 48137"/>
              <a:gd name="adj3" fmla="val 16667"/>
            </a:avLst>
          </a:prstGeom>
          <a:solidFill>
            <a:srgbClr val="115076"/>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Always use…</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Combien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noun</a:t>
            </a:r>
          </a:p>
        </p:txBody>
      </p:sp>
    </p:spTree>
    <p:extLst>
      <p:ext uri="{BB962C8B-B14F-4D97-AF65-F5344CB8AC3E}">
        <p14:creationId xmlns:p14="http://schemas.microsoft.com/office/powerpoint/2010/main" val="224747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4034"/>
            <a:ext cx="6457246" cy="867128"/>
          </a:xfrm>
          <a:prstGeom prst="rect">
            <a:avLst/>
          </a:prstGeom>
        </p:spPr>
      </p:pic>
      <p:sp>
        <p:nvSpPr>
          <p:cNvPr id="4" name="Title 3"/>
          <p:cNvSpPr>
            <a:spLocks noGrp="1"/>
          </p:cNvSpPr>
          <p:nvPr>
            <p:ph type="title"/>
          </p:nvPr>
        </p:nvSpPr>
        <p:spPr>
          <a:xfrm>
            <a:off x="0" y="182843"/>
            <a:ext cx="5265384" cy="707849"/>
          </a:xfrm>
        </p:spPr>
        <p:txBody>
          <a:bodyPr>
            <a:normAutofit fontScale="90000"/>
          </a:bodyPr>
          <a:lstStyle/>
          <a:p>
            <a:r>
              <a:rPr lang="en-GB" sz="3600" b="1" dirty="0">
                <a:solidFill>
                  <a:schemeClr val="bg1"/>
                </a:solidFill>
              </a:rPr>
              <a:t>Des questions d’un </a:t>
            </a:r>
            <a:r>
              <a:rPr lang="en-GB" sz="3600" b="1" dirty="0" err="1">
                <a:solidFill>
                  <a:schemeClr val="bg1"/>
                </a:solidFill>
              </a:rPr>
              <a:t>ami</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10748518" y="249869"/>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traduire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1"/>
          <p:cNvGraphicFramePr>
            <a:graphicFrameLocks noGrp="1"/>
          </p:cNvGraphicFramePr>
          <p:nvPr>
            <p:extLst/>
          </p:nvPr>
        </p:nvGraphicFramePr>
        <p:xfrm>
          <a:off x="188942" y="2138519"/>
          <a:ext cx="6116608" cy="3575632"/>
        </p:xfrm>
        <a:graphic>
          <a:graphicData uri="http://schemas.openxmlformats.org/drawingml/2006/table">
            <a:tbl>
              <a:tblPr firstRow="1" bandRow="1">
                <a:tableStyleId>{69CF1AB2-1976-4502-BF36-3FF5EA218861}</a:tableStyleId>
              </a:tblPr>
              <a:tblGrid>
                <a:gridCol w="488790">
                  <a:extLst>
                    <a:ext uri="{9D8B030D-6E8A-4147-A177-3AD203B41FA5}">
                      <a16:colId xmlns:a16="http://schemas.microsoft.com/office/drawing/2014/main" val="1375757404"/>
                    </a:ext>
                  </a:extLst>
                </a:gridCol>
                <a:gridCol w="5627818">
                  <a:extLst>
                    <a:ext uri="{9D8B030D-6E8A-4147-A177-3AD203B41FA5}">
                      <a16:colId xmlns:a16="http://schemas.microsoft.com/office/drawing/2014/main" val="2233703285"/>
                    </a:ext>
                  </a:extLst>
                </a:gridCol>
              </a:tblGrid>
              <a:tr h="446954">
                <a:tc>
                  <a:txBody>
                    <a:bodyPr/>
                    <a:lstStyle/>
                    <a:p>
                      <a:pPr algn="ctr"/>
                      <a:r>
                        <a:rPr lang="en-GB" sz="2000" b="1" dirty="0">
                          <a:solidFill>
                            <a:srgbClr val="115076"/>
                          </a:solidFill>
                        </a:rPr>
                        <a:t>1</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115076"/>
                          </a:solidFill>
                        </a:rPr>
                        <a:t>Quelle phrase </a:t>
                      </a:r>
                      <a:r>
                        <a:rPr lang="en-GB" sz="2000" b="0" dirty="0" err="1">
                          <a:solidFill>
                            <a:srgbClr val="115076"/>
                          </a:solidFill>
                        </a:rPr>
                        <a:t>apprends-tu</a:t>
                      </a:r>
                      <a:r>
                        <a:rPr lang="en-GB" sz="2000" b="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146215799"/>
                  </a:ext>
                </a:extLst>
              </a:tr>
              <a:tr h="446954">
                <a:tc>
                  <a:txBody>
                    <a:bodyPr/>
                    <a:lstStyle/>
                    <a:p>
                      <a:pPr algn="ctr"/>
                      <a:r>
                        <a:rPr lang="en-GB" sz="2000" b="1" dirty="0">
                          <a:solidFill>
                            <a:srgbClr val="115076"/>
                          </a:solidFill>
                        </a:rPr>
                        <a:t>2</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a:solidFill>
                            <a:srgbClr val="115076"/>
                          </a:solidFill>
                        </a:rPr>
                        <a:t>Que </a:t>
                      </a:r>
                      <a:r>
                        <a:rPr lang="en-GB" sz="2000" dirty="0" err="1">
                          <a:solidFill>
                            <a:srgbClr val="115076"/>
                          </a:solidFill>
                        </a:rPr>
                        <a:t>fais-tu</a:t>
                      </a:r>
                      <a:r>
                        <a:rPr lang="en-GB" sz="2000" dirty="0">
                          <a:solidFill>
                            <a:srgbClr val="115076"/>
                          </a:solidFill>
                        </a:rPr>
                        <a:t> </a:t>
                      </a:r>
                      <a:r>
                        <a:rPr lang="en-GB" sz="2000" dirty="0" err="1">
                          <a:solidFill>
                            <a:srgbClr val="115076"/>
                          </a:solidFill>
                        </a:rPr>
                        <a:t>samedi</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374275235"/>
                  </a:ext>
                </a:extLst>
              </a:tr>
              <a:tr h="446954">
                <a:tc>
                  <a:txBody>
                    <a:bodyPr/>
                    <a:lstStyle/>
                    <a:p>
                      <a:pPr algn="ctr"/>
                      <a:r>
                        <a:rPr lang="en-GB" sz="2000" b="1" dirty="0">
                          <a:solidFill>
                            <a:srgbClr val="115076"/>
                          </a:solidFill>
                        </a:rPr>
                        <a:t>3</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rgbClr val="115076"/>
                          </a:solidFill>
                        </a:rPr>
                        <a:t>Combien</a:t>
                      </a:r>
                      <a:r>
                        <a:rPr lang="en-GB" sz="2000" dirty="0">
                          <a:solidFill>
                            <a:srgbClr val="115076"/>
                          </a:solidFill>
                        </a:rPr>
                        <a:t> de </a:t>
                      </a:r>
                      <a:r>
                        <a:rPr lang="en-GB" sz="2000" dirty="0" err="1">
                          <a:solidFill>
                            <a:srgbClr val="115076"/>
                          </a:solidFill>
                        </a:rPr>
                        <a:t>langues</a:t>
                      </a:r>
                      <a:r>
                        <a:rPr lang="en-GB" sz="2000" dirty="0">
                          <a:solidFill>
                            <a:srgbClr val="115076"/>
                          </a:solidFill>
                        </a:rPr>
                        <a:t> </a:t>
                      </a:r>
                      <a:r>
                        <a:rPr lang="en-GB" sz="2000" dirty="0" err="1">
                          <a:solidFill>
                            <a:srgbClr val="115076"/>
                          </a:solidFill>
                        </a:rPr>
                        <a:t>comprends-tu</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99593152"/>
                  </a:ext>
                </a:extLst>
              </a:tr>
              <a:tr h="446954">
                <a:tc>
                  <a:txBody>
                    <a:bodyPr/>
                    <a:lstStyle/>
                    <a:p>
                      <a:pPr algn="ctr"/>
                      <a:r>
                        <a:rPr lang="en-GB" sz="2000" b="1" dirty="0">
                          <a:solidFill>
                            <a:srgbClr val="115076"/>
                          </a:solidFill>
                        </a:rPr>
                        <a:t>4</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rgbClr val="115076"/>
                          </a:solidFill>
                        </a:rPr>
                        <a:t>Viens-tu</a:t>
                      </a:r>
                      <a:r>
                        <a:rPr lang="en-GB" sz="2000" dirty="0">
                          <a:solidFill>
                            <a:srgbClr val="115076"/>
                          </a:solidFill>
                        </a:rPr>
                        <a:t> à la fête </a:t>
                      </a:r>
                      <a:r>
                        <a:rPr lang="en-GB" sz="2000" dirty="0" err="1">
                          <a:solidFill>
                            <a:srgbClr val="115076"/>
                          </a:solidFill>
                        </a:rPr>
                        <a:t>aujourd’hui</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37654080"/>
                  </a:ext>
                </a:extLst>
              </a:tr>
              <a:tr h="446954">
                <a:tc>
                  <a:txBody>
                    <a:bodyPr/>
                    <a:lstStyle/>
                    <a:p>
                      <a:pPr algn="ctr"/>
                      <a:r>
                        <a:rPr lang="en-GB" sz="2000" b="1" dirty="0">
                          <a:solidFill>
                            <a:srgbClr val="115076"/>
                          </a:solidFill>
                        </a:rPr>
                        <a:t>5</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rgbClr val="115076"/>
                          </a:solidFill>
                        </a:rPr>
                        <a:t>Quel</a:t>
                      </a:r>
                      <a:r>
                        <a:rPr lang="en-GB" sz="2000" dirty="0">
                          <a:solidFill>
                            <a:srgbClr val="115076"/>
                          </a:solidFill>
                        </a:rPr>
                        <a:t> jour </a:t>
                      </a:r>
                      <a:r>
                        <a:rPr lang="en-GB" sz="2000" dirty="0" err="1">
                          <a:solidFill>
                            <a:srgbClr val="115076"/>
                          </a:solidFill>
                        </a:rPr>
                        <a:t>sors-tu</a:t>
                      </a:r>
                      <a:r>
                        <a:rPr lang="en-GB" sz="2000" dirty="0">
                          <a:solidFill>
                            <a:srgbClr val="115076"/>
                          </a:solidFill>
                        </a:rPr>
                        <a:t> </a:t>
                      </a:r>
                      <a:r>
                        <a:rPr lang="en-GB" sz="2000" dirty="0" err="1">
                          <a:solidFill>
                            <a:srgbClr val="115076"/>
                          </a:solidFill>
                        </a:rPr>
                        <a:t>normalement</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737366218"/>
                  </a:ext>
                </a:extLst>
              </a:tr>
              <a:tr h="446954">
                <a:tc>
                  <a:txBody>
                    <a:bodyPr/>
                    <a:lstStyle/>
                    <a:p>
                      <a:pPr algn="ctr"/>
                      <a:r>
                        <a:rPr lang="en-GB" sz="2000" b="1" dirty="0">
                          <a:solidFill>
                            <a:srgbClr val="115076"/>
                          </a:solidFill>
                        </a:rPr>
                        <a:t>6</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a:solidFill>
                            <a:srgbClr val="115076"/>
                          </a:solidFill>
                        </a:rPr>
                        <a:t>Dis-</a:t>
                      </a:r>
                      <a:r>
                        <a:rPr lang="en-GB" sz="2000" dirty="0" err="1">
                          <a:solidFill>
                            <a:srgbClr val="115076"/>
                          </a:solidFill>
                        </a:rPr>
                        <a:t>tu</a:t>
                      </a:r>
                      <a:r>
                        <a:rPr lang="en-GB" sz="2000" dirty="0">
                          <a:solidFill>
                            <a:srgbClr val="115076"/>
                          </a:solidFill>
                        </a:rPr>
                        <a:t> la </a:t>
                      </a:r>
                      <a:r>
                        <a:rPr lang="en-GB" sz="2000" dirty="0" err="1">
                          <a:solidFill>
                            <a:srgbClr val="115076"/>
                          </a:solidFill>
                        </a:rPr>
                        <a:t>réponse</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244485514"/>
                  </a:ext>
                </a:extLst>
              </a:tr>
              <a:tr h="446954">
                <a:tc>
                  <a:txBody>
                    <a:bodyPr/>
                    <a:lstStyle/>
                    <a:p>
                      <a:pPr algn="ctr"/>
                      <a:r>
                        <a:rPr lang="en-GB" sz="2000" b="1" dirty="0">
                          <a:solidFill>
                            <a:srgbClr val="115076"/>
                          </a:solidFill>
                        </a:rPr>
                        <a:t>7</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Fais-tu</a:t>
                      </a:r>
                      <a:r>
                        <a:rPr lang="en-GB" sz="2000" dirty="0">
                          <a:solidFill>
                            <a:srgbClr val="115076"/>
                          </a:solidFill>
                        </a:rPr>
                        <a:t> attention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900085658"/>
                  </a:ext>
                </a:extLst>
              </a:tr>
              <a:tr h="446954">
                <a:tc>
                  <a:txBody>
                    <a:bodyPr/>
                    <a:lstStyle/>
                    <a:p>
                      <a:pPr algn="ctr"/>
                      <a:r>
                        <a:rPr lang="en-GB" sz="2000" b="1" dirty="0">
                          <a:solidFill>
                            <a:srgbClr val="115076"/>
                          </a:solidFill>
                        </a:rPr>
                        <a:t>8</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rgbClr val="115076"/>
                          </a:solidFill>
                        </a:rPr>
                        <a:t>Prends-tu</a:t>
                      </a:r>
                      <a:r>
                        <a:rPr lang="en-GB" sz="2000" dirty="0">
                          <a:solidFill>
                            <a:srgbClr val="115076"/>
                          </a:solidFill>
                        </a:rPr>
                        <a:t> le train </a:t>
                      </a:r>
                      <a:r>
                        <a:rPr lang="en-GB" sz="2000" dirty="0" err="1">
                          <a:solidFill>
                            <a:srgbClr val="115076"/>
                          </a:solidFill>
                        </a:rPr>
                        <a:t>chaque</a:t>
                      </a:r>
                      <a:r>
                        <a:rPr lang="en-GB" sz="2000" dirty="0">
                          <a:solidFill>
                            <a:srgbClr val="115076"/>
                          </a:solidFill>
                        </a:rPr>
                        <a:t> jour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54852219"/>
                  </a:ext>
                </a:extLst>
              </a:tr>
            </a:tbl>
          </a:graphicData>
        </a:graphic>
      </p:graphicFrame>
      <p:sp>
        <p:nvSpPr>
          <p:cNvPr id="3" name="TextBox 2"/>
          <p:cNvSpPr txBox="1"/>
          <p:nvPr/>
        </p:nvSpPr>
        <p:spPr>
          <a:xfrm>
            <a:off x="188942" y="1143849"/>
            <a:ext cx="7710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l’anglais</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 name="Rounded Rectangular Callout 5"/>
          <p:cNvSpPr/>
          <p:nvPr/>
        </p:nvSpPr>
        <p:spPr>
          <a:xfrm>
            <a:off x="6457245" y="634367"/>
            <a:ext cx="3986568" cy="1248536"/>
          </a:xfrm>
          <a:prstGeom prst="wedgeRoundRectCallout">
            <a:avLst>
              <a:gd name="adj1" fmla="val -64796"/>
              <a:gd name="adj2" fmla="val 42665"/>
              <a:gd name="adj3" fmla="val 16667"/>
            </a:avLst>
          </a:prstGeom>
          <a:solidFill>
            <a:srgbClr val="115076"/>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there are two translations into English of the present tense.  </a:t>
            </a:r>
          </a:p>
        </p:txBody>
      </p:sp>
      <p:sp>
        <p:nvSpPr>
          <p:cNvPr id="9" name="TextBox 8"/>
          <p:cNvSpPr txBox="1"/>
          <p:nvPr/>
        </p:nvSpPr>
        <p:spPr>
          <a:xfrm>
            <a:off x="6371180" y="2142598"/>
            <a:ext cx="5734755" cy="400110"/>
          </a:xfrm>
          <a:prstGeom prst="rect">
            <a:avLst/>
          </a:prstGeom>
          <a:solidFill>
            <a:schemeClr val="accent4">
              <a:lumMod val="60000"/>
              <a:lumOff val="40000"/>
            </a:schemeClr>
          </a:solidFill>
          <a:ln>
            <a:solidFill>
              <a:schemeClr val="accent4">
                <a:lumMod val="40000"/>
                <a:lumOff val="6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Which sentence are you learning?</a:t>
            </a:r>
          </a:p>
        </p:txBody>
      </p:sp>
      <p:sp>
        <p:nvSpPr>
          <p:cNvPr id="19" name="TextBox 18"/>
          <p:cNvSpPr txBox="1"/>
          <p:nvPr/>
        </p:nvSpPr>
        <p:spPr>
          <a:xfrm>
            <a:off x="6371180" y="2592232"/>
            <a:ext cx="5734755" cy="400110"/>
          </a:xfrm>
          <a:prstGeom prst="rect">
            <a:avLst/>
          </a:prstGeom>
          <a:solidFill>
            <a:schemeClr val="accent4">
              <a:lumMod val="60000"/>
              <a:lumOff val="40000"/>
            </a:schemeClr>
          </a:solidFill>
          <a:ln>
            <a:solidFill>
              <a:schemeClr val="accent4">
                <a:lumMod val="40000"/>
                <a:lumOff val="6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What are you doing on Saturday?</a:t>
            </a:r>
          </a:p>
        </p:txBody>
      </p:sp>
      <p:sp>
        <p:nvSpPr>
          <p:cNvPr id="20" name="TextBox 19"/>
          <p:cNvSpPr txBox="1"/>
          <p:nvPr/>
        </p:nvSpPr>
        <p:spPr>
          <a:xfrm>
            <a:off x="6371180" y="3042078"/>
            <a:ext cx="5734755" cy="400110"/>
          </a:xfrm>
          <a:prstGeom prst="rect">
            <a:avLst/>
          </a:prstGeom>
          <a:solidFill>
            <a:schemeClr val="accent4">
              <a:lumMod val="60000"/>
              <a:lumOff val="40000"/>
            </a:schemeClr>
          </a:solidFill>
          <a:ln>
            <a:solidFill>
              <a:schemeClr val="accent4">
                <a:lumMod val="40000"/>
                <a:lumOff val="6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How many languages do you understand?</a:t>
            </a:r>
          </a:p>
        </p:txBody>
      </p:sp>
      <p:sp>
        <p:nvSpPr>
          <p:cNvPr id="21" name="TextBox 20"/>
          <p:cNvSpPr txBox="1"/>
          <p:nvPr/>
        </p:nvSpPr>
        <p:spPr>
          <a:xfrm>
            <a:off x="6371180" y="3492810"/>
            <a:ext cx="5734755" cy="400110"/>
          </a:xfrm>
          <a:prstGeom prst="rect">
            <a:avLst/>
          </a:prstGeom>
          <a:solidFill>
            <a:schemeClr val="accent4">
              <a:lumMod val="60000"/>
              <a:lumOff val="40000"/>
            </a:schemeClr>
          </a:solidFill>
          <a:ln>
            <a:solidFill>
              <a:schemeClr val="accent4">
                <a:lumMod val="40000"/>
                <a:lumOff val="6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Are you coming to the party today?</a:t>
            </a:r>
          </a:p>
        </p:txBody>
      </p:sp>
      <p:sp>
        <p:nvSpPr>
          <p:cNvPr id="22" name="TextBox 21"/>
          <p:cNvSpPr txBox="1"/>
          <p:nvPr/>
        </p:nvSpPr>
        <p:spPr>
          <a:xfrm>
            <a:off x="6371180" y="3946732"/>
            <a:ext cx="5734755" cy="400110"/>
          </a:xfrm>
          <a:prstGeom prst="rect">
            <a:avLst/>
          </a:prstGeom>
          <a:solidFill>
            <a:schemeClr val="accent4">
              <a:lumMod val="60000"/>
              <a:lumOff val="40000"/>
            </a:schemeClr>
          </a:solidFill>
          <a:ln>
            <a:solidFill>
              <a:schemeClr val="accent4">
                <a:lumMod val="40000"/>
                <a:lumOff val="6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Which day do you normally go out?</a:t>
            </a:r>
          </a:p>
        </p:txBody>
      </p:sp>
      <p:sp>
        <p:nvSpPr>
          <p:cNvPr id="23" name="TextBox 22"/>
          <p:cNvSpPr txBox="1"/>
          <p:nvPr/>
        </p:nvSpPr>
        <p:spPr>
          <a:xfrm>
            <a:off x="6371180" y="4384288"/>
            <a:ext cx="5734755" cy="400110"/>
          </a:xfrm>
          <a:prstGeom prst="rect">
            <a:avLst/>
          </a:prstGeom>
          <a:solidFill>
            <a:schemeClr val="accent4">
              <a:lumMod val="60000"/>
              <a:lumOff val="40000"/>
            </a:schemeClr>
          </a:solidFill>
          <a:ln>
            <a:solidFill>
              <a:schemeClr val="accent4">
                <a:lumMod val="40000"/>
                <a:lumOff val="6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Do you say the answer?</a:t>
            </a:r>
          </a:p>
        </p:txBody>
      </p:sp>
      <p:sp>
        <p:nvSpPr>
          <p:cNvPr id="24" name="TextBox 23"/>
          <p:cNvSpPr txBox="1"/>
          <p:nvPr/>
        </p:nvSpPr>
        <p:spPr>
          <a:xfrm>
            <a:off x="6371180" y="4834134"/>
            <a:ext cx="5734755" cy="400110"/>
          </a:xfrm>
          <a:prstGeom prst="rect">
            <a:avLst/>
          </a:prstGeom>
          <a:solidFill>
            <a:schemeClr val="accent4">
              <a:lumMod val="60000"/>
              <a:lumOff val="40000"/>
            </a:schemeClr>
          </a:solidFill>
          <a:ln>
            <a:solidFill>
              <a:schemeClr val="accent4">
                <a:lumMod val="40000"/>
                <a:lumOff val="6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Are you paying attention?</a:t>
            </a:r>
          </a:p>
        </p:txBody>
      </p:sp>
      <p:sp>
        <p:nvSpPr>
          <p:cNvPr id="25" name="TextBox 24"/>
          <p:cNvSpPr txBox="1"/>
          <p:nvPr/>
        </p:nvSpPr>
        <p:spPr>
          <a:xfrm>
            <a:off x="6371180" y="5292031"/>
            <a:ext cx="5734755" cy="400110"/>
          </a:xfrm>
          <a:prstGeom prst="rect">
            <a:avLst/>
          </a:prstGeom>
          <a:solidFill>
            <a:schemeClr val="accent4">
              <a:lumMod val="60000"/>
              <a:lumOff val="40000"/>
            </a:schemeClr>
          </a:solidFill>
          <a:ln>
            <a:solidFill>
              <a:schemeClr val="accent4">
                <a:lumMod val="40000"/>
                <a:lumOff val="6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Do you take the train each day?</a:t>
            </a:r>
          </a:p>
        </p:txBody>
      </p:sp>
    </p:spTree>
    <p:extLst>
      <p:ext uri="{BB962C8B-B14F-4D97-AF65-F5344CB8AC3E}">
        <p14:creationId xmlns:p14="http://schemas.microsoft.com/office/powerpoint/2010/main" val="140014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0" grpId="0" animBg="1"/>
      <p:bldP spid="21" grpId="0" animBg="1"/>
      <p:bldP spid="22" grpId="0" animBg="1"/>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2" name="Table 41">
            <a:extLst>
              <a:ext uri="{FF2B5EF4-FFF2-40B4-BE49-F238E27FC236}">
                <a16:creationId xmlns:a16="http://schemas.microsoft.com/office/drawing/2014/main" id="{0417B8FE-C6FC-4A4E-A2F0-457E2D733A06}"/>
              </a:ext>
            </a:extLst>
          </p:cNvPr>
          <p:cNvGraphicFramePr>
            <a:graphicFrameLocks noGrp="1"/>
          </p:cNvGraphicFramePr>
          <p:nvPr>
            <p:extLst/>
          </p:nvPr>
        </p:nvGraphicFramePr>
        <p:xfrm>
          <a:off x="1776000" y="2264863"/>
          <a:ext cx="8640000" cy="360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810080005"/>
                    </a:ext>
                  </a:extLst>
                </a:gridCol>
                <a:gridCol w="1751841">
                  <a:extLst>
                    <a:ext uri="{9D8B030D-6E8A-4147-A177-3AD203B41FA5}">
                      <a16:colId xmlns:a16="http://schemas.microsoft.com/office/drawing/2014/main" val="1120428666"/>
                    </a:ext>
                  </a:extLst>
                </a:gridCol>
                <a:gridCol w="1848159">
                  <a:extLst>
                    <a:ext uri="{9D8B030D-6E8A-4147-A177-3AD203B41FA5}">
                      <a16:colId xmlns:a16="http://schemas.microsoft.com/office/drawing/2014/main" val="2133878556"/>
                    </a:ext>
                  </a:extLst>
                </a:gridCol>
                <a:gridCol w="720000">
                  <a:extLst>
                    <a:ext uri="{9D8B030D-6E8A-4147-A177-3AD203B41FA5}">
                      <a16:colId xmlns:a16="http://schemas.microsoft.com/office/drawing/2014/main" val="1314309203"/>
                    </a:ext>
                  </a:extLst>
                </a:gridCol>
                <a:gridCol w="1800000">
                  <a:extLst>
                    <a:ext uri="{9D8B030D-6E8A-4147-A177-3AD203B41FA5}">
                      <a16:colId xmlns:a16="http://schemas.microsoft.com/office/drawing/2014/main" val="1226845557"/>
                    </a:ext>
                  </a:extLst>
                </a:gridCol>
                <a:gridCol w="1800000">
                  <a:extLst>
                    <a:ext uri="{9D8B030D-6E8A-4147-A177-3AD203B41FA5}">
                      <a16:colId xmlns:a16="http://schemas.microsoft.com/office/drawing/2014/main" val="1897295395"/>
                    </a:ext>
                  </a:extLst>
                </a:gridCol>
              </a:tblGrid>
              <a:tr h="720000">
                <a:tc>
                  <a:txBody>
                    <a:bodyPr/>
                    <a:lstStyle/>
                    <a:p>
                      <a:pPr algn="ctr"/>
                      <a:endParaRPr lang="en-GB" sz="2000" b="1" dirty="0">
                        <a:solidFill>
                          <a:srgbClr val="115076"/>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200" b="1" dirty="0" err="1">
                          <a:solidFill>
                            <a:srgbClr val="115076"/>
                          </a:solidFill>
                        </a:rPr>
                        <a:t>oui</a:t>
                      </a:r>
                      <a:r>
                        <a:rPr lang="en-GB" sz="2200" b="1" dirty="0">
                          <a:solidFill>
                            <a:srgbClr val="115076"/>
                          </a:solidFill>
                        </a:rPr>
                        <a:t>/non</a:t>
                      </a:r>
                    </a:p>
                  </a:txBody>
                  <a:tcPr anchor="ctr">
                    <a:lnL w="12700" cap="flat" cmpd="sng" algn="ctr">
                      <a:solidFill>
                        <a:schemeClr val="tx1"/>
                      </a:solidFill>
                      <a:prstDash val="solid"/>
                      <a:round/>
                      <a:headEnd type="none" w="med" len="med"/>
                      <a:tailEnd type="none" w="med" len="med"/>
                    </a:lnL>
                  </a:tcPr>
                </a:tc>
                <a:tc>
                  <a:txBody>
                    <a:bodyPr/>
                    <a:lstStyle/>
                    <a:p>
                      <a:pPr algn="ctr"/>
                      <a:r>
                        <a:rPr lang="en-GB" sz="2200" b="1" dirty="0">
                          <a:solidFill>
                            <a:srgbClr val="115076"/>
                          </a:solidFill>
                        </a:rPr>
                        <a:t>information</a:t>
                      </a:r>
                    </a:p>
                  </a:txBody>
                  <a:tcPr anchor="ctr"/>
                </a:tc>
                <a:tc>
                  <a:txBody>
                    <a:bodyPr/>
                    <a:lstStyle/>
                    <a:p>
                      <a:pPr algn="ctr"/>
                      <a:endParaRPr lang="en-GB" sz="2200" b="1" dirty="0">
                        <a:solidFill>
                          <a:srgbClr val="115076"/>
                        </a:solidFill>
                      </a:endParaRPr>
                    </a:p>
                  </a:txBody>
                  <a:tcPr anchor="ctr">
                    <a:lnT w="12700" cap="flat" cmpd="sng" algn="ctr">
                      <a:noFill/>
                      <a:prstDash val="solid"/>
                      <a:round/>
                      <a:headEnd type="none" w="med" len="med"/>
                      <a:tailEnd type="none" w="med" len="med"/>
                    </a:lnT>
                  </a:tcPr>
                </a:tc>
                <a:tc>
                  <a:txBody>
                    <a:bodyPr/>
                    <a:lstStyle/>
                    <a:p>
                      <a:pPr algn="ctr"/>
                      <a:r>
                        <a:rPr lang="fr-FR" sz="2200" b="1" noProof="0" dirty="0">
                          <a:solidFill>
                            <a:srgbClr val="115076"/>
                          </a:solidFill>
                        </a:rPr>
                        <a:t>oui</a:t>
                      </a:r>
                      <a:r>
                        <a:rPr lang="en-GB" sz="2200" b="1" dirty="0">
                          <a:solidFill>
                            <a:srgbClr val="115076"/>
                          </a:solidFill>
                        </a:rPr>
                        <a:t>/non</a:t>
                      </a:r>
                    </a:p>
                  </a:txBody>
                  <a:tcPr anchor="ctr"/>
                </a:tc>
                <a:tc>
                  <a:txBody>
                    <a:bodyPr/>
                    <a:lstStyle/>
                    <a:p>
                      <a:pPr algn="ctr"/>
                      <a:r>
                        <a:rPr lang="en-GB" sz="2200" b="1" dirty="0">
                          <a:solidFill>
                            <a:srgbClr val="115076"/>
                          </a:solidFill>
                        </a:rPr>
                        <a:t>information</a:t>
                      </a:r>
                    </a:p>
                  </a:txBody>
                  <a:tcPr anchor="ctr"/>
                </a:tc>
                <a:extLst>
                  <a:ext uri="{0D108BD9-81ED-4DB2-BD59-A6C34878D82A}">
                    <a16:rowId xmlns:a16="http://schemas.microsoft.com/office/drawing/2014/main" val="3841078693"/>
                  </a:ext>
                </a:extLst>
              </a:tr>
              <a:tr h="720000">
                <a:tc>
                  <a:txBody>
                    <a:bodyPr/>
                    <a:lstStyle/>
                    <a:p>
                      <a:pPr algn="ctr"/>
                      <a:endParaRPr lang="en-GB" dirty="0">
                        <a:solidFill>
                          <a:srgbClr val="115076"/>
                        </a:solidFill>
                      </a:endParaRPr>
                    </a:p>
                  </a:txBody>
                  <a:tcPr anchor="ctr">
                    <a:lnT w="12700" cap="flat" cmpd="sng" algn="ctr">
                      <a:solidFill>
                        <a:schemeClr val="tx1"/>
                      </a:solidFill>
                      <a:prstDash val="solid"/>
                      <a:round/>
                      <a:headEnd type="none" w="med" len="med"/>
                      <a:tailEnd type="none" w="med" len="med"/>
                    </a:lnT>
                  </a:tcP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extLst>
                  <a:ext uri="{0D108BD9-81ED-4DB2-BD59-A6C34878D82A}">
                    <a16:rowId xmlns:a16="http://schemas.microsoft.com/office/drawing/2014/main" val="2327168465"/>
                  </a:ext>
                </a:extLst>
              </a:tr>
              <a:tr h="720000">
                <a:tc>
                  <a:txBody>
                    <a:bodyPr/>
                    <a:lstStyle/>
                    <a:p>
                      <a:pPr algn="ctr"/>
                      <a:endParaRPr lang="en-GB"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extLst>
                  <a:ext uri="{0D108BD9-81ED-4DB2-BD59-A6C34878D82A}">
                    <a16:rowId xmlns:a16="http://schemas.microsoft.com/office/drawing/2014/main" val="333875320"/>
                  </a:ext>
                </a:extLst>
              </a:tr>
              <a:tr h="720000">
                <a:tc>
                  <a:txBody>
                    <a:bodyPr/>
                    <a:lstStyle/>
                    <a:p>
                      <a:pPr algn="ctr"/>
                      <a:endParaRPr lang="en-GB"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extLst>
                  <a:ext uri="{0D108BD9-81ED-4DB2-BD59-A6C34878D82A}">
                    <a16:rowId xmlns:a16="http://schemas.microsoft.com/office/drawing/2014/main" val="2268102765"/>
                  </a:ext>
                </a:extLst>
              </a:tr>
              <a:tr h="720000">
                <a:tc>
                  <a:txBody>
                    <a:bodyPr/>
                    <a:lstStyle/>
                    <a:p>
                      <a:pPr algn="ctr"/>
                      <a:endParaRPr lang="en-GB"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extLst>
                  <a:ext uri="{0D108BD9-81ED-4DB2-BD59-A6C34878D82A}">
                    <a16:rowId xmlns:a16="http://schemas.microsoft.com/office/drawing/2014/main" val="2302951230"/>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314808"/>
            <a:ext cx="5265384" cy="707849"/>
          </a:xfrm>
        </p:spPr>
        <p:txBody>
          <a:bodyPr>
            <a:normAutofit/>
          </a:bodyPr>
          <a:lstStyle/>
          <a:p>
            <a:r>
              <a:rPr lang="en-GB" sz="3600" b="1" dirty="0">
                <a:solidFill>
                  <a:schemeClr val="bg1"/>
                </a:solidFill>
              </a:rPr>
              <a:t>Au </a:t>
            </a:r>
            <a:r>
              <a:rPr lang="en-GB" sz="3600" b="1" dirty="0" err="1">
                <a:solidFill>
                  <a:schemeClr val="bg1"/>
                </a:solidFill>
              </a:rPr>
              <a:t>téléphone</a:t>
            </a:r>
            <a:r>
              <a:rPr lang="en-GB" sz="3600" b="1" dirty="0">
                <a:solidFill>
                  <a:schemeClr val="bg1"/>
                </a:solidFill>
              </a:rPr>
              <a:t>!</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10748518" y="249869"/>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7D4F78E1-DE19-4EFD-8F49-AA9F123BB2D0}"/>
              </a:ext>
            </a:extLst>
          </p:cNvPr>
          <p:cNvSpPr txBox="1"/>
          <p:nvPr/>
        </p:nvSpPr>
        <p:spPr>
          <a:xfrm flipH="1">
            <a:off x="0" y="1163992"/>
            <a:ext cx="115859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Tu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parles</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avec un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ami</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au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téléphone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les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réponse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oui</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information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18" name="Picture 17">
            <a:extLst>
              <a:ext uri="{FF2B5EF4-FFF2-40B4-BE49-F238E27FC236}">
                <a16:creationId xmlns:a16="http://schemas.microsoft.com/office/drawing/2014/main" id="{55C3AB6E-23FA-43A5-93D4-29B9BA88B5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2521" y="2967124"/>
            <a:ext cx="691200" cy="720000"/>
          </a:xfrm>
          <a:prstGeom prst="rect">
            <a:avLst/>
          </a:prstGeom>
        </p:spPr>
      </p:pic>
      <p:pic>
        <p:nvPicPr>
          <p:cNvPr id="20" name="Picture 19">
            <a:extLst>
              <a:ext uri="{FF2B5EF4-FFF2-40B4-BE49-F238E27FC236}">
                <a16:creationId xmlns:a16="http://schemas.microsoft.com/office/drawing/2014/main" id="{30B63D1D-4775-4935-A264-022A86DACB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1860" y="3721999"/>
            <a:ext cx="691200" cy="720000"/>
          </a:xfrm>
          <a:prstGeom prst="rect">
            <a:avLst/>
          </a:prstGeom>
        </p:spPr>
      </p:pic>
      <p:pic>
        <p:nvPicPr>
          <p:cNvPr id="21" name="Picture 20">
            <a:extLst>
              <a:ext uri="{FF2B5EF4-FFF2-40B4-BE49-F238E27FC236}">
                <a16:creationId xmlns:a16="http://schemas.microsoft.com/office/drawing/2014/main" id="{607B9FCA-8093-4E66-B062-BE4D564782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7423" y="4423751"/>
            <a:ext cx="691200" cy="720000"/>
          </a:xfrm>
          <a:prstGeom prst="rect">
            <a:avLst/>
          </a:prstGeom>
        </p:spPr>
      </p:pic>
      <p:pic>
        <p:nvPicPr>
          <p:cNvPr id="22" name="Picture 21">
            <a:extLst>
              <a:ext uri="{FF2B5EF4-FFF2-40B4-BE49-F238E27FC236}">
                <a16:creationId xmlns:a16="http://schemas.microsoft.com/office/drawing/2014/main" id="{5FE396A9-67DC-4729-AD35-6236E7AED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2521" y="5135474"/>
            <a:ext cx="691200" cy="720000"/>
          </a:xfrm>
          <a:prstGeom prst="rect">
            <a:avLst/>
          </a:prstGeom>
        </p:spPr>
      </p:pic>
      <p:pic>
        <p:nvPicPr>
          <p:cNvPr id="23" name="Picture 22">
            <a:extLst>
              <a:ext uri="{FF2B5EF4-FFF2-40B4-BE49-F238E27FC236}">
                <a16:creationId xmlns:a16="http://schemas.microsoft.com/office/drawing/2014/main" id="{BE89E38E-B49A-4478-8CE6-F5664823BE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7144" y="2967124"/>
            <a:ext cx="691200" cy="720000"/>
          </a:xfrm>
          <a:prstGeom prst="rect">
            <a:avLst/>
          </a:prstGeom>
        </p:spPr>
      </p:pic>
      <p:pic>
        <p:nvPicPr>
          <p:cNvPr id="24" name="Picture 23">
            <a:extLst>
              <a:ext uri="{FF2B5EF4-FFF2-40B4-BE49-F238E27FC236}">
                <a16:creationId xmlns:a16="http://schemas.microsoft.com/office/drawing/2014/main" id="{B1A450D7-7735-4E08-B3A6-ECD7890D4D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685" y="3700256"/>
            <a:ext cx="691200" cy="720000"/>
          </a:xfrm>
          <a:prstGeom prst="rect">
            <a:avLst/>
          </a:prstGeom>
        </p:spPr>
      </p:pic>
      <p:pic>
        <p:nvPicPr>
          <p:cNvPr id="25" name="Picture 24">
            <a:extLst>
              <a:ext uri="{FF2B5EF4-FFF2-40B4-BE49-F238E27FC236}">
                <a16:creationId xmlns:a16="http://schemas.microsoft.com/office/drawing/2014/main" id="{ADAF31B7-2294-4223-AC61-B2AE8B7A24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7144" y="4416526"/>
            <a:ext cx="691200" cy="720000"/>
          </a:xfrm>
          <a:prstGeom prst="rect">
            <a:avLst/>
          </a:prstGeom>
        </p:spPr>
      </p:pic>
      <p:sp>
        <p:nvSpPr>
          <p:cNvPr id="28" name="Action Button: Custom 27" descr="number 1">
            <a:hlinkClick r:id="" action="ppaction://noaction" highlightClick="1">
              <a:snd r:embed="rId5" name="Fr 3.1.3 Slide 19.2.wav"/>
            </a:hlinkClick>
          </p:cNvPr>
          <p:cNvSpPr/>
          <p:nvPr/>
        </p:nvSpPr>
        <p:spPr>
          <a:xfrm>
            <a:off x="1874079" y="379025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9" name="Action Button: Custom 28" descr="number 1">
            <a:hlinkClick r:id="" action="ppaction://noaction" highlightClick="1">
              <a:snd r:embed="rId6" name="Fr 3.1.3 Slide 19.3.wav"/>
            </a:hlinkClick>
          </p:cNvPr>
          <p:cNvSpPr/>
          <p:nvPr/>
        </p:nvSpPr>
        <p:spPr>
          <a:xfrm>
            <a:off x="1874079" y="4533913"/>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0" name="Action Button: Custom 29" descr="number 1">
            <a:hlinkClick r:id="" action="ppaction://noaction" highlightClick="1">
              <a:snd r:embed="rId7" name="Fr 3.1.3 Slide 19.4.wav"/>
            </a:hlinkClick>
          </p:cNvPr>
          <p:cNvSpPr/>
          <p:nvPr/>
        </p:nvSpPr>
        <p:spPr>
          <a:xfrm>
            <a:off x="1874079" y="522547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1" name="Action Button: Custom 30" descr="number 1">
            <a:hlinkClick r:id="" action="ppaction://noaction" highlightClick="1">
              <a:snd r:embed="rId8" name="Fr 3.1.3 Slide 19.5.wav"/>
            </a:hlinkClick>
          </p:cNvPr>
          <p:cNvSpPr/>
          <p:nvPr/>
        </p:nvSpPr>
        <p:spPr>
          <a:xfrm>
            <a:off x="6183306" y="3058471"/>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2" name="Action Button: Custom 31" descr="number 1">
            <a:hlinkClick r:id="" action="ppaction://noaction" highlightClick="1">
              <a:snd r:embed="rId9" name="Fr 3.1.3 Slide 19.6.wav"/>
            </a:hlinkClick>
          </p:cNvPr>
          <p:cNvSpPr/>
          <p:nvPr/>
        </p:nvSpPr>
        <p:spPr>
          <a:xfrm>
            <a:off x="6183306" y="379025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3" name="Action Button: Custom 32" descr="number 1">
            <a:hlinkClick r:id="" action="ppaction://noaction" highlightClick="1">
              <a:snd r:embed="rId10" name="Fr 3.1.3 Slide 19.7.wav"/>
            </a:hlinkClick>
          </p:cNvPr>
          <p:cNvSpPr/>
          <p:nvPr/>
        </p:nvSpPr>
        <p:spPr>
          <a:xfrm>
            <a:off x="6183306" y="4533913"/>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7" name="Action Button: Custom 36" descr="number 1">
            <a:hlinkClick r:id="" action="ppaction://noaction" highlightClick="1">
              <a:snd r:embed="rId11" name="Fr 3.1.3 Slide 19.8.wav"/>
            </a:hlinkClick>
          </p:cNvPr>
          <p:cNvSpPr/>
          <p:nvPr/>
        </p:nvSpPr>
        <p:spPr>
          <a:xfrm>
            <a:off x="6183306" y="522547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8" name="Action Button: Custom 37" descr="number 1">
            <a:hlinkClick r:id="" action="ppaction://noaction" highlightClick="1">
              <a:snd r:embed="rId12" name="Fr 3.1.3 Slide 19.1.wav"/>
            </a:hlinkClick>
          </p:cNvPr>
          <p:cNvSpPr/>
          <p:nvPr/>
        </p:nvSpPr>
        <p:spPr>
          <a:xfrm>
            <a:off x="1874079" y="305747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pic>
        <p:nvPicPr>
          <p:cNvPr id="39" name="Picture 38">
            <a:extLst>
              <a:ext uri="{FF2B5EF4-FFF2-40B4-BE49-F238E27FC236}">
                <a16:creationId xmlns:a16="http://schemas.microsoft.com/office/drawing/2014/main" id="{ADAF31B7-2294-4223-AC61-B2AE8B7A24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685" y="5147269"/>
            <a:ext cx="691200" cy="720000"/>
          </a:xfrm>
          <a:prstGeom prst="rect">
            <a:avLst/>
          </a:prstGeom>
        </p:spPr>
      </p:pic>
    </p:spTree>
    <p:extLst>
      <p:ext uri="{BB962C8B-B14F-4D97-AF65-F5344CB8AC3E}">
        <p14:creationId xmlns:p14="http://schemas.microsoft.com/office/powerpoint/2010/main" val="6899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314808"/>
            <a:ext cx="5265384" cy="707849"/>
          </a:xfrm>
        </p:spPr>
        <p:txBody>
          <a:bodyPr>
            <a:normAutofit/>
          </a:bodyPr>
          <a:lstStyle/>
          <a:p>
            <a:r>
              <a:rPr lang="en-GB" sz="3600" b="1" dirty="0">
                <a:solidFill>
                  <a:schemeClr val="bg1"/>
                </a:solidFill>
              </a:rPr>
              <a:t>Au </a:t>
            </a:r>
            <a:r>
              <a:rPr lang="en-GB" sz="3600" b="1" dirty="0" err="1">
                <a:solidFill>
                  <a:schemeClr val="bg1"/>
                </a:solidFill>
              </a:rPr>
              <a:t>téléphone</a:t>
            </a:r>
            <a:r>
              <a:rPr lang="en-GB" sz="3600" b="1" dirty="0">
                <a:solidFill>
                  <a:schemeClr val="bg1"/>
                </a:solidFill>
              </a:rPr>
              <a:t>!</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10748518" y="249869"/>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2DD05C4A-F08B-4A83-B1FB-9666C75202B0}"/>
              </a:ext>
            </a:extLst>
          </p:cNvPr>
          <p:cNvGraphicFramePr>
            <a:graphicFrameLocks noGrp="1"/>
          </p:cNvGraphicFramePr>
          <p:nvPr>
            <p:extLst/>
          </p:nvPr>
        </p:nvGraphicFramePr>
        <p:xfrm>
          <a:off x="387743" y="2505656"/>
          <a:ext cx="11416514" cy="360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810080005"/>
                    </a:ext>
                  </a:extLst>
                </a:gridCol>
                <a:gridCol w="1282889">
                  <a:extLst>
                    <a:ext uri="{9D8B030D-6E8A-4147-A177-3AD203B41FA5}">
                      <a16:colId xmlns:a16="http://schemas.microsoft.com/office/drawing/2014/main" val="1120428666"/>
                    </a:ext>
                  </a:extLst>
                </a:gridCol>
                <a:gridCol w="1692323">
                  <a:extLst>
                    <a:ext uri="{9D8B030D-6E8A-4147-A177-3AD203B41FA5}">
                      <a16:colId xmlns:a16="http://schemas.microsoft.com/office/drawing/2014/main" val="2133878556"/>
                    </a:ext>
                  </a:extLst>
                </a:gridCol>
                <a:gridCol w="1924334">
                  <a:extLst>
                    <a:ext uri="{9D8B030D-6E8A-4147-A177-3AD203B41FA5}">
                      <a16:colId xmlns:a16="http://schemas.microsoft.com/office/drawing/2014/main" val="1907241013"/>
                    </a:ext>
                  </a:extLst>
                </a:gridCol>
                <a:gridCol w="720000">
                  <a:extLst>
                    <a:ext uri="{9D8B030D-6E8A-4147-A177-3AD203B41FA5}">
                      <a16:colId xmlns:a16="http://schemas.microsoft.com/office/drawing/2014/main" val="1314309203"/>
                    </a:ext>
                  </a:extLst>
                </a:gridCol>
                <a:gridCol w="1241946">
                  <a:extLst>
                    <a:ext uri="{9D8B030D-6E8A-4147-A177-3AD203B41FA5}">
                      <a16:colId xmlns:a16="http://schemas.microsoft.com/office/drawing/2014/main" val="1226845557"/>
                    </a:ext>
                  </a:extLst>
                </a:gridCol>
                <a:gridCol w="1695851">
                  <a:extLst>
                    <a:ext uri="{9D8B030D-6E8A-4147-A177-3AD203B41FA5}">
                      <a16:colId xmlns:a16="http://schemas.microsoft.com/office/drawing/2014/main" val="1897295395"/>
                    </a:ext>
                  </a:extLst>
                </a:gridCol>
                <a:gridCol w="2139171">
                  <a:extLst>
                    <a:ext uri="{9D8B030D-6E8A-4147-A177-3AD203B41FA5}">
                      <a16:colId xmlns:a16="http://schemas.microsoft.com/office/drawing/2014/main" val="2371751639"/>
                    </a:ext>
                  </a:extLst>
                </a:gridCol>
              </a:tblGrid>
              <a:tr h="720000">
                <a:tc>
                  <a:txBody>
                    <a:bodyPr/>
                    <a:lstStyle/>
                    <a:p>
                      <a:pPr algn="ctr"/>
                      <a:endParaRPr lang="en-GB" sz="2000" b="1" dirty="0">
                        <a:solidFill>
                          <a:srgbClr val="115076"/>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oui</a:t>
                      </a:r>
                      <a:r>
                        <a:rPr lang="en-GB" sz="2000" b="1" dirty="0">
                          <a:solidFill>
                            <a:srgbClr val="115076"/>
                          </a:solidFill>
                        </a:rPr>
                        <a:t>/non</a:t>
                      </a:r>
                    </a:p>
                  </a:txBody>
                  <a:tcPr anchor="ctr">
                    <a:lnL w="12700" cap="flat" cmpd="sng" algn="ctr">
                      <a:solidFill>
                        <a:schemeClr val="tx1"/>
                      </a:solidFill>
                      <a:prstDash val="solid"/>
                      <a:round/>
                      <a:headEnd type="none" w="med" len="med"/>
                      <a:tailEnd type="none" w="med" len="med"/>
                    </a:lnL>
                  </a:tcPr>
                </a:tc>
                <a:tc>
                  <a:txBody>
                    <a:bodyPr/>
                    <a:lstStyle/>
                    <a:p>
                      <a:pPr algn="ctr"/>
                      <a:r>
                        <a:rPr lang="en-GB" sz="2000" b="1" dirty="0">
                          <a:solidFill>
                            <a:srgbClr val="115076"/>
                          </a:solidFill>
                        </a:rPr>
                        <a:t>information</a:t>
                      </a:r>
                    </a:p>
                  </a:txBody>
                  <a:tcPr anchor="ctr"/>
                </a:tc>
                <a:tc>
                  <a:txBody>
                    <a:bodyPr/>
                    <a:lstStyle/>
                    <a:p>
                      <a:pPr algn="ctr"/>
                      <a:r>
                        <a:rPr lang="en-GB" sz="2000" b="1" dirty="0">
                          <a:solidFill>
                            <a:srgbClr val="115076"/>
                          </a:solidFill>
                        </a:rPr>
                        <a:t>question word</a:t>
                      </a:r>
                    </a:p>
                    <a:p>
                      <a:pPr algn="ctr"/>
                      <a:r>
                        <a:rPr lang="en-GB" sz="2000" b="1" dirty="0">
                          <a:solidFill>
                            <a:srgbClr val="115076"/>
                          </a:solidFill>
                        </a:rPr>
                        <a:t>(in English)</a:t>
                      </a:r>
                    </a:p>
                  </a:txBody>
                  <a:tcPr anchor="ctr"/>
                </a:tc>
                <a:tc>
                  <a:txBody>
                    <a:bodyPr/>
                    <a:lstStyle/>
                    <a:p>
                      <a:pPr algn="ctr"/>
                      <a:endParaRPr lang="en-GB" sz="2000" b="1" dirty="0">
                        <a:solidFill>
                          <a:srgbClr val="115076"/>
                        </a:solidFill>
                      </a:endParaRPr>
                    </a:p>
                  </a:txBody>
                  <a:tcPr anchor="ctr">
                    <a:lnT w="12700" cap="flat" cmpd="sng" algn="ctr">
                      <a:noFill/>
                      <a:prstDash val="solid"/>
                      <a:round/>
                      <a:headEnd type="none" w="med" len="med"/>
                      <a:tailEnd type="none" w="med" len="med"/>
                    </a:lnT>
                  </a:tcPr>
                </a:tc>
                <a:tc>
                  <a:txBody>
                    <a:bodyPr/>
                    <a:lstStyle/>
                    <a:p>
                      <a:pPr algn="ctr"/>
                      <a:r>
                        <a:rPr lang="en-GB" sz="2000" b="1" dirty="0" err="1">
                          <a:solidFill>
                            <a:srgbClr val="115076"/>
                          </a:solidFill>
                        </a:rPr>
                        <a:t>oui</a:t>
                      </a:r>
                      <a:r>
                        <a:rPr lang="en-GB" sz="2000" b="1" dirty="0">
                          <a:solidFill>
                            <a:srgbClr val="115076"/>
                          </a:solidFill>
                        </a:rPr>
                        <a:t>/non</a:t>
                      </a:r>
                    </a:p>
                  </a:txBody>
                  <a:tcPr anchor="ctr"/>
                </a:tc>
                <a:tc>
                  <a:txBody>
                    <a:bodyPr/>
                    <a:lstStyle/>
                    <a:p>
                      <a:pPr algn="ctr"/>
                      <a:r>
                        <a:rPr lang="en-GB" sz="2000" b="1" dirty="0">
                          <a:solidFill>
                            <a:srgbClr val="115076"/>
                          </a:solidFill>
                        </a:rPr>
                        <a:t>information</a:t>
                      </a:r>
                    </a:p>
                  </a:txBody>
                  <a:tcPr anchor="ctr"/>
                </a:tc>
                <a:tc>
                  <a:txBody>
                    <a:bodyPr/>
                    <a:lstStyle/>
                    <a:p>
                      <a:pPr algn="ctr"/>
                      <a:r>
                        <a:rPr lang="en-GB" sz="2000" b="1" dirty="0">
                          <a:solidFill>
                            <a:srgbClr val="115076"/>
                          </a:solidFill>
                        </a:rPr>
                        <a:t>question word</a:t>
                      </a:r>
                    </a:p>
                    <a:p>
                      <a:pPr algn="ctr"/>
                      <a:r>
                        <a:rPr lang="en-GB" sz="2000" b="1" dirty="0">
                          <a:solidFill>
                            <a:srgbClr val="115076"/>
                          </a:solidFill>
                        </a:rPr>
                        <a:t>(in English)</a:t>
                      </a:r>
                    </a:p>
                  </a:txBody>
                  <a:tcPr anchor="ctr"/>
                </a:tc>
                <a:extLst>
                  <a:ext uri="{0D108BD9-81ED-4DB2-BD59-A6C34878D82A}">
                    <a16:rowId xmlns:a16="http://schemas.microsoft.com/office/drawing/2014/main" val="3841078693"/>
                  </a:ext>
                </a:extLst>
              </a:tr>
              <a:tr h="720000">
                <a:tc>
                  <a:txBody>
                    <a:bodyPr/>
                    <a:lstStyle/>
                    <a:p>
                      <a:pPr algn="ctr"/>
                      <a:endParaRPr lang="en-GB" dirty="0">
                        <a:solidFill>
                          <a:srgbClr val="115076"/>
                        </a:solidFill>
                      </a:endParaRPr>
                    </a:p>
                  </a:txBody>
                  <a:tcPr anchor="ctr">
                    <a:lnT w="12700" cap="flat" cmpd="sng" algn="ctr">
                      <a:solidFill>
                        <a:schemeClr val="tx1"/>
                      </a:solidFill>
                      <a:prstDash val="solid"/>
                      <a:round/>
                      <a:headEnd type="none" w="med" len="med"/>
                      <a:tailEnd type="none" w="med" len="med"/>
                    </a:lnT>
                  </a:tcP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extLst>
                  <a:ext uri="{0D108BD9-81ED-4DB2-BD59-A6C34878D82A}">
                    <a16:rowId xmlns:a16="http://schemas.microsoft.com/office/drawing/2014/main" val="2327168465"/>
                  </a:ext>
                </a:extLst>
              </a:tr>
              <a:tr h="720000">
                <a:tc>
                  <a:txBody>
                    <a:bodyPr/>
                    <a:lstStyle/>
                    <a:p>
                      <a:pPr algn="ctr"/>
                      <a:endParaRPr lang="en-GB">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a:solidFill>
                          <a:srgbClr val="115076"/>
                        </a:solidFill>
                      </a:endParaRPr>
                    </a:p>
                  </a:txBody>
                  <a:tcPr anchor="ctr"/>
                </a:tc>
                <a:tc>
                  <a:txBody>
                    <a:bodyPr/>
                    <a:lstStyle/>
                    <a:p>
                      <a:pPr algn="ctr"/>
                      <a:endParaRPr lang="en-GB">
                        <a:solidFill>
                          <a:srgbClr val="115076"/>
                        </a:solidFill>
                      </a:endParaRPr>
                    </a:p>
                  </a:txBody>
                  <a:tcPr anchor="ctr"/>
                </a:tc>
                <a:extLst>
                  <a:ext uri="{0D108BD9-81ED-4DB2-BD59-A6C34878D82A}">
                    <a16:rowId xmlns:a16="http://schemas.microsoft.com/office/drawing/2014/main" val="2268102765"/>
                  </a:ext>
                </a:extLst>
              </a:tr>
              <a:tr h="720000">
                <a:tc>
                  <a:txBody>
                    <a:bodyPr/>
                    <a:lstStyle/>
                    <a:p>
                      <a:pPr algn="ctr"/>
                      <a:endParaRPr lang="en-GB">
                        <a:solidFill>
                          <a:srgbClr val="115076"/>
                        </a:solidFill>
                      </a:endParaRPr>
                    </a:p>
                  </a:txBody>
                  <a:tcPr anchor="ctr"/>
                </a:tc>
                <a:tc>
                  <a:txBody>
                    <a:bodyPr/>
                    <a:lstStyle/>
                    <a:p>
                      <a:pPr algn="ctr"/>
                      <a:endParaRPr lang="en-GB">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a:solidFill>
                          <a:srgbClr val="115076"/>
                        </a:solidFill>
                      </a:endParaRPr>
                    </a:p>
                  </a:txBody>
                  <a:tcPr anchor="ctr"/>
                </a:tc>
                <a:tc>
                  <a:txBody>
                    <a:bodyPr/>
                    <a:lstStyle/>
                    <a:p>
                      <a:pPr algn="ctr"/>
                      <a:endParaRPr lang="en-GB">
                        <a:solidFill>
                          <a:srgbClr val="115076"/>
                        </a:solidFill>
                      </a:endParaRPr>
                    </a:p>
                  </a:txBody>
                  <a:tcPr anchor="ctr"/>
                </a:tc>
                <a:tc>
                  <a:txBody>
                    <a:bodyPr/>
                    <a:lstStyle/>
                    <a:p>
                      <a:pPr algn="ctr"/>
                      <a:endParaRPr lang="en-GB">
                        <a:solidFill>
                          <a:srgbClr val="115076"/>
                        </a:solidFill>
                      </a:endParaRPr>
                    </a:p>
                  </a:txBody>
                  <a:tcPr anchor="ctr"/>
                </a:tc>
                <a:extLst>
                  <a:ext uri="{0D108BD9-81ED-4DB2-BD59-A6C34878D82A}">
                    <a16:rowId xmlns:a16="http://schemas.microsoft.com/office/drawing/2014/main" val="2302951230"/>
                  </a:ext>
                </a:extLst>
              </a:tr>
              <a:tr h="720000">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extLst>
                  <a:ext uri="{0D108BD9-81ED-4DB2-BD59-A6C34878D82A}">
                    <a16:rowId xmlns:a16="http://schemas.microsoft.com/office/drawing/2014/main" val="1457591091"/>
                  </a:ext>
                </a:extLst>
              </a:tr>
            </a:tbl>
          </a:graphicData>
        </a:graphic>
      </p:graphicFrame>
      <p:pic>
        <p:nvPicPr>
          <p:cNvPr id="18" name="Picture 17">
            <a:extLst>
              <a:ext uri="{FF2B5EF4-FFF2-40B4-BE49-F238E27FC236}">
                <a16:creationId xmlns:a16="http://schemas.microsoft.com/office/drawing/2014/main" id="{55C3AB6E-23FA-43A5-93D4-29B9BA88B5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3022" y="3221099"/>
            <a:ext cx="691200" cy="720000"/>
          </a:xfrm>
          <a:prstGeom prst="rect">
            <a:avLst/>
          </a:prstGeom>
        </p:spPr>
      </p:pic>
      <p:pic>
        <p:nvPicPr>
          <p:cNvPr id="19" name="Picture 18">
            <a:extLst>
              <a:ext uri="{FF2B5EF4-FFF2-40B4-BE49-F238E27FC236}">
                <a16:creationId xmlns:a16="http://schemas.microsoft.com/office/drawing/2014/main" id="{20FD3C14-8C31-417B-B0FE-740AFD978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6366" y="3928934"/>
            <a:ext cx="691200" cy="720000"/>
          </a:xfrm>
          <a:prstGeom prst="rect">
            <a:avLst/>
          </a:prstGeom>
        </p:spPr>
      </p:pic>
      <p:pic>
        <p:nvPicPr>
          <p:cNvPr id="20" name="Picture 19">
            <a:extLst>
              <a:ext uri="{FF2B5EF4-FFF2-40B4-BE49-F238E27FC236}">
                <a16:creationId xmlns:a16="http://schemas.microsoft.com/office/drawing/2014/main" id="{30B63D1D-4775-4935-A264-022A86DACB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6360" y="4652884"/>
            <a:ext cx="691200" cy="720000"/>
          </a:xfrm>
          <a:prstGeom prst="rect">
            <a:avLst/>
          </a:prstGeom>
        </p:spPr>
      </p:pic>
      <p:pic>
        <p:nvPicPr>
          <p:cNvPr id="21" name="Picture 20">
            <a:extLst>
              <a:ext uri="{FF2B5EF4-FFF2-40B4-BE49-F238E27FC236}">
                <a16:creationId xmlns:a16="http://schemas.microsoft.com/office/drawing/2014/main" id="{607B9FCA-8093-4E66-B062-BE4D564782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6958" y="5385656"/>
            <a:ext cx="691200" cy="720000"/>
          </a:xfrm>
          <a:prstGeom prst="rect">
            <a:avLst/>
          </a:prstGeom>
        </p:spPr>
      </p:pic>
      <p:pic>
        <p:nvPicPr>
          <p:cNvPr id="23" name="Picture 22">
            <a:extLst>
              <a:ext uri="{FF2B5EF4-FFF2-40B4-BE49-F238E27FC236}">
                <a16:creationId xmlns:a16="http://schemas.microsoft.com/office/drawing/2014/main" id="{BE89E38E-B49A-4478-8CE6-F5664823BE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9305" y="3239786"/>
            <a:ext cx="691200" cy="720000"/>
          </a:xfrm>
          <a:prstGeom prst="rect">
            <a:avLst/>
          </a:prstGeom>
        </p:spPr>
      </p:pic>
      <p:pic>
        <p:nvPicPr>
          <p:cNvPr id="24" name="Picture 23">
            <a:extLst>
              <a:ext uri="{FF2B5EF4-FFF2-40B4-BE49-F238E27FC236}">
                <a16:creationId xmlns:a16="http://schemas.microsoft.com/office/drawing/2014/main" id="{B1A450D7-7735-4E08-B3A6-ECD7890D4D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6801" y="3941099"/>
            <a:ext cx="691200" cy="720000"/>
          </a:xfrm>
          <a:prstGeom prst="rect">
            <a:avLst/>
          </a:prstGeom>
        </p:spPr>
      </p:pic>
      <p:pic>
        <p:nvPicPr>
          <p:cNvPr id="25" name="Picture 24">
            <a:extLst>
              <a:ext uri="{FF2B5EF4-FFF2-40B4-BE49-F238E27FC236}">
                <a16:creationId xmlns:a16="http://schemas.microsoft.com/office/drawing/2014/main" id="{ADAF31B7-2294-4223-AC61-B2AE8B7A24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0268" y="4661099"/>
            <a:ext cx="691200" cy="720000"/>
          </a:xfrm>
          <a:prstGeom prst="rect">
            <a:avLst/>
          </a:prstGeom>
        </p:spPr>
      </p:pic>
      <p:sp>
        <p:nvSpPr>
          <p:cNvPr id="26" name="Action Button: Custom 25" descr="number 1">
            <a:hlinkClick r:id="" action="ppaction://noaction" highlightClick="1">
              <a:snd r:embed="rId5" name="Fr 3.1.3 Slide 19.1.wav"/>
            </a:hlinkClick>
          </p:cNvPr>
          <p:cNvSpPr/>
          <p:nvPr/>
        </p:nvSpPr>
        <p:spPr>
          <a:xfrm>
            <a:off x="495003" y="3370579"/>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Action Button: Custom 26" descr="number 1">
            <a:hlinkClick r:id="" action="ppaction://noaction" highlightClick="1">
              <a:snd r:embed="rId6" name="Fr 3.1.3 Slide 19.2.wav"/>
            </a:hlinkClick>
          </p:cNvPr>
          <p:cNvSpPr/>
          <p:nvPr/>
        </p:nvSpPr>
        <p:spPr>
          <a:xfrm>
            <a:off x="495003" y="4054675"/>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8" name="Action Button: Custom 27" descr="number 1">
            <a:hlinkClick r:id="" action="ppaction://noaction" highlightClick="1">
              <a:snd r:embed="rId7" name="Fr 3.1.3 Slide 19.3.wav"/>
            </a:hlinkClick>
          </p:cNvPr>
          <p:cNvSpPr/>
          <p:nvPr/>
        </p:nvSpPr>
        <p:spPr>
          <a:xfrm>
            <a:off x="484399" y="4792305"/>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9" name="Action Button: Custom 28" descr="number 1">
            <a:hlinkClick r:id="" action="ppaction://noaction" highlightClick="1">
              <a:snd r:embed="rId8" name="Fr 3.1.3 Slide 19.4.wav"/>
            </a:hlinkClick>
          </p:cNvPr>
          <p:cNvSpPr/>
          <p:nvPr/>
        </p:nvSpPr>
        <p:spPr>
          <a:xfrm>
            <a:off x="484399" y="5492264"/>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1" name="Action Button: Custom 30" descr="number 1">
            <a:hlinkClick r:id="" action="ppaction://noaction" highlightClick="1">
              <a:snd r:embed="rId9" name="Fr 3.1.3 Slide 19.5.wav"/>
            </a:hlinkClick>
          </p:cNvPr>
          <p:cNvSpPr/>
          <p:nvPr/>
        </p:nvSpPr>
        <p:spPr>
          <a:xfrm>
            <a:off x="6104220" y="3370579"/>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2" name="Action Button: Custom 31" descr="number 1">
            <a:hlinkClick r:id="" action="ppaction://noaction" highlightClick="1">
              <a:snd r:embed="rId10" name="Fr 3.1.3 Slide 19.6.wav"/>
            </a:hlinkClick>
          </p:cNvPr>
          <p:cNvSpPr/>
          <p:nvPr/>
        </p:nvSpPr>
        <p:spPr>
          <a:xfrm>
            <a:off x="6104220" y="4102053"/>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3" name="Action Button: Custom 32" descr="number 1">
            <a:hlinkClick r:id="" action="ppaction://noaction" highlightClick="1">
              <a:snd r:embed="rId11" name="Fr 3.1.3 Slide 19.7.wav"/>
            </a:hlinkClick>
          </p:cNvPr>
          <p:cNvSpPr/>
          <p:nvPr/>
        </p:nvSpPr>
        <p:spPr>
          <a:xfrm>
            <a:off x="6104220" y="4807117"/>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 name="TextBox 2"/>
          <p:cNvSpPr txBox="1"/>
          <p:nvPr/>
        </p:nvSpPr>
        <p:spPr>
          <a:xfrm>
            <a:off x="9727325" y="3351529"/>
            <a:ext cx="20023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how much?</a:t>
            </a:r>
          </a:p>
        </p:txBody>
      </p:sp>
      <p:sp>
        <p:nvSpPr>
          <p:cNvPr id="35" name="TextBox 34"/>
          <p:cNvSpPr txBox="1"/>
          <p:nvPr/>
        </p:nvSpPr>
        <p:spPr>
          <a:xfrm>
            <a:off x="4194734" y="5517151"/>
            <a:ext cx="17011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what?</a:t>
            </a:r>
          </a:p>
        </p:txBody>
      </p:sp>
      <p:sp>
        <p:nvSpPr>
          <p:cNvPr id="36" name="TextBox 35"/>
          <p:cNvSpPr txBox="1"/>
          <p:nvPr/>
        </p:nvSpPr>
        <p:spPr>
          <a:xfrm>
            <a:off x="4194734" y="3370579"/>
            <a:ext cx="17011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which?</a:t>
            </a:r>
          </a:p>
        </p:txBody>
      </p:sp>
      <p:sp>
        <p:nvSpPr>
          <p:cNvPr id="37" name="Action Button: Custom 36" descr="number 1">
            <a:hlinkClick r:id="" action="ppaction://noaction" highlightClick="1">
              <a:snd r:embed="rId12" name="Fr 3.1.3 Slide 19.8.wav"/>
            </a:hlinkClick>
          </p:cNvPr>
          <p:cNvSpPr/>
          <p:nvPr/>
        </p:nvSpPr>
        <p:spPr>
          <a:xfrm>
            <a:off x="6104220" y="5517146"/>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39" name="Picture 38">
            <a:extLst>
              <a:ext uri="{FF2B5EF4-FFF2-40B4-BE49-F238E27FC236}">
                <a16:creationId xmlns:a16="http://schemas.microsoft.com/office/drawing/2014/main" id="{ADAF31B7-2294-4223-AC61-B2AE8B7A24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6801" y="5385593"/>
            <a:ext cx="691200" cy="720000"/>
          </a:xfrm>
          <a:prstGeom prst="rect">
            <a:avLst/>
          </a:prstGeom>
        </p:spPr>
      </p:pic>
      <p:sp>
        <p:nvSpPr>
          <p:cNvPr id="40" name="TextBox 39"/>
          <p:cNvSpPr txBox="1"/>
          <p:nvPr/>
        </p:nvSpPr>
        <p:spPr>
          <a:xfrm>
            <a:off x="9742525" y="4788067"/>
            <a:ext cx="20099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how many?</a:t>
            </a:r>
          </a:p>
        </p:txBody>
      </p:sp>
      <p:sp>
        <p:nvSpPr>
          <p:cNvPr id="34" name="TextBox 33">
            <a:extLst>
              <a:ext uri="{FF2B5EF4-FFF2-40B4-BE49-F238E27FC236}">
                <a16:creationId xmlns:a16="http://schemas.microsoft.com/office/drawing/2014/main" id="{83286AC6-4119-45FE-A2D7-317125900C3A}"/>
              </a:ext>
            </a:extLst>
          </p:cNvPr>
          <p:cNvSpPr txBox="1"/>
          <p:nvPr/>
        </p:nvSpPr>
        <p:spPr>
          <a:xfrm flipH="1">
            <a:off x="-1" y="1163992"/>
            <a:ext cx="119099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Tu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parles</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avec un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ami</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au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téléphone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les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réponse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oui</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information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Si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information,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mot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anglais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78287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188949" y="1392592"/>
            <a:ext cx="1071349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1) How many questions do you understand?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Combien</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de questions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comprends-tu</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2) Which book are you taking?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Quel</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livre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prends-tu</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3) Which language are you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Quelle langue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apprends-tu</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4) What are you saying to the teacher?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Que dis-</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tu</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au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professeur</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5) How much homework do you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Combien</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de devoirs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fais-tu</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1" name="Rounded Rectangle 10"/>
          <p:cNvSpPr/>
          <p:nvPr/>
        </p:nvSpPr>
        <p:spPr>
          <a:xfrm>
            <a:off x="188943" y="3607287"/>
            <a:ext cx="8516203" cy="395784"/>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ounded Rectangle 8"/>
          <p:cNvSpPr/>
          <p:nvPr/>
        </p:nvSpPr>
        <p:spPr>
          <a:xfrm>
            <a:off x="188945" y="1877936"/>
            <a:ext cx="8516203" cy="395784"/>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ounded Rectangle 9"/>
          <p:cNvSpPr/>
          <p:nvPr/>
        </p:nvSpPr>
        <p:spPr>
          <a:xfrm>
            <a:off x="188944" y="2745064"/>
            <a:ext cx="8516203" cy="395784"/>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ounded Rectangle 11"/>
          <p:cNvSpPr/>
          <p:nvPr/>
        </p:nvSpPr>
        <p:spPr>
          <a:xfrm>
            <a:off x="188942" y="4457121"/>
            <a:ext cx="8516203" cy="395784"/>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ounded Rectangle 12"/>
          <p:cNvSpPr/>
          <p:nvPr/>
        </p:nvSpPr>
        <p:spPr>
          <a:xfrm>
            <a:off x="188942" y="5324249"/>
            <a:ext cx="8516203" cy="395784"/>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Écris</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10748518" y="249869"/>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A20AEC94-DB2F-49C1-963A-E007EF696336}"/>
              </a:ext>
            </a:extLst>
          </p:cNvPr>
          <p:cNvSpPr/>
          <p:nvPr/>
        </p:nvSpPr>
        <p:spPr>
          <a:xfrm>
            <a:off x="9175765" y="1690627"/>
            <a:ext cx="2814171" cy="3456130"/>
          </a:xfrm>
          <a:prstGeom prst="wedgeRoundRectCallout">
            <a:avLst>
              <a:gd name="adj1" fmla="val 6251"/>
              <a:gd name="adj2" fmla="val 62444"/>
              <a:gd name="adj3" fmla="val 16667"/>
            </a:avLst>
          </a:prstGeom>
          <a:solidFill>
            <a:srgbClr val="115076"/>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There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two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English tenses here – present simple, and present continuous.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How many are there in French?</a:t>
            </a:r>
          </a:p>
        </p:txBody>
      </p:sp>
    </p:spTree>
    <p:extLst>
      <p:ext uri="{BB962C8B-B14F-4D97-AF65-F5344CB8AC3E}">
        <p14:creationId xmlns:p14="http://schemas.microsoft.com/office/powerpoint/2010/main" val="153271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9" grpId="0" animBg="1"/>
      <p:bldP spid="10" grpId="0" animBg="1"/>
      <p:bldP spid="12"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8138" y="4272336"/>
            <a:ext cx="47980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Comprends-tu</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mot ?</a:t>
            </a:r>
          </a:p>
        </p:txBody>
      </p:sp>
      <p:sp>
        <p:nvSpPr>
          <p:cNvPr id="16" name="TextBox 15"/>
          <p:cNvSpPr txBox="1"/>
          <p:nvPr/>
        </p:nvSpPr>
        <p:spPr>
          <a:xfrm>
            <a:off x="1283386" y="4251948"/>
            <a:ext cx="47980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Combien</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mots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comprends-tu</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2" name="Rounded Rectangle 11"/>
          <p:cNvSpPr/>
          <p:nvPr/>
        </p:nvSpPr>
        <p:spPr>
          <a:xfrm>
            <a:off x="5620508" y="4258095"/>
            <a:ext cx="3748868" cy="1378026"/>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3000" b="0" i="0" u="none" strike="noStrike" kern="1200" cap="none" spc="0" normalizeH="0" baseline="0" noProof="0" dirty="0" err="1">
                <a:ln>
                  <a:noFill/>
                </a:ln>
                <a:solidFill>
                  <a:prstClr val="white"/>
                </a:solidFill>
                <a:effectLst/>
                <a:uLnTx/>
                <a:uFillTx/>
                <a:latin typeface="Century Gothic" panose="020F0302020204030204"/>
                <a:ea typeface="+mn-ea"/>
                <a:cs typeface="+mn-cs"/>
              </a:rPr>
              <a:t>comprends</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 le mot</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3" name="Rounded Rectangle 12"/>
          <p:cNvSpPr/>
          <p:nvPr/>
        </p:nvSpPr>
        <p:spPr>
          <a:xfrm>
            <a:off x="1275420" y="4234849"/>
            <a:ext cx="3744810" cy="1409416"/>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3000" b="0" i="0" u="none" strike="noStrike" kern="1200" cap="none" spc="0" normalizeH="0" baseline="0" noProof="0" dirty="0" err="1">
                <a:ln>
                  <a:noFill/>
                </a:ln>
                <a:solidFill>
                  <a:prstClr val="white"/>
                </a:solidFill>
                <a:effectLst/>
                <a:uLnTx/>
                <a:uFillTx/>
                <a:latin typeface="Century Gothic" panose="020F0302020204030204"/>
                <a:ea typeface="+mn-ea"/>
                <a:cs typeface="+mn-cs"/>
              </a:rPr>
              <a:t>comprends</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 dix mots.</a:t>
            </a:r>
          </a:p>
        </p:txBody>
      </p:sp>
      <p:sp>
        <p:nvSpPr>
          <p:cNvPr id="3" name="Rounded Rectangular Callout 2"/>
          <p:cNvSpPr/>
          <p:nvPr/>
        </p:nvSpPr>
        <p:spPr>
          <a:xfrm>
            <a:off x="8664546" y="917991"/>
            <a:ext cx="3439236" cy="2166403"/>
          </a:xfrm>
          <a:prstGeom prst="wedgeRoundRectCallout">
            <a:avLst>
              <a:gd name="adj1" fmla="val -114881"/>
              <a:gd name="adj2" fmla="val 118259"/>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Look out for the word ‘Yes’;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this tells you what type of question is needed.</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quelle</a:t>
            </a:r>
            <a:r>
              <a:rPr lang="en-GB" sz="3600" b="1" dirty="0">
                <a:solidFill>
                  <a:schemeClr val="bg1"/>
                </a:solidFill>
              </a:rPr>
              <a:t> question?</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10748518" y="249869"/>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6"/>
          <p:cNvSpPr/>
          <p:nvPr/>
        </p:nvSpPr>
        <p:spPr>
          <a:xfrm>
            <a:off x="5738138" y="2847894"/>
            <a:ext cx="143821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Pierre</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3321102" y="1859565"/>
            <a:ext cx="1507299" cy="2115081"/>
          </a:xfrm>
          <a:prstGeom prst="rect">
            <a:avLst/>
          </a:prstGeom>
        </p:spPr>
      </p:pic>
      <p:pic>
        <p:nvPicPr>
          <p:cNvPr id="11" name="Picture 10"/>
          <p:cNvPicPr>
            <a:picLocks noChangeAspect="1"/>
          </p:cNvPicPr>
          <p:nvPr/>
        </p:nvPicPr>
        <p:blipFill rotWithShape="1">
          <a:blip r:embed="rId5"/>
          <a:srcRect l="49237" t="14899" r="17129" b="11582"/>
          <a:stretch/>
        </p:blipFill>
        <p:spPr>
          <a:xfrm>
            <a:off x="7035702" y="1729014"/>
            <a:ext cx="1686322" cy="2460371"/>
          </a:xfrm>
          <a:prstGeom prst="rect">
            <a:avLst/>
          </a:prstGeom>
        </p:spPr>
      </p:pic>
      <p:sp>
        <p:nvSpPr>
          <p:cNvPr id="14" name="Rectangle 13"/>
          <p:cNvSpPr/>
          <p:nvPr/>
        </p:nvSpPr>
        <p:spPr>
          <a:xfrm>
            <a:off x="1413055" y="2833611"/>
            <a:ext cx="173477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Marion</a:t>
            </a:r>
          </a:p>
        </p:txBody>
      </p:sp>
    </p:spTree>
    <p:extLst>
      <p:ext uri="{BB962C8B-B14F-4D97-AF65-F5344CB8AC3E}">
        <p14:creationId xmlns:p14="http://schemas.microsoft.com/office/powerpoint/2010/main" val="316443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2" grpId="0" animBg="1"/>
      <p:bldP spid="13"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3061812" y="5665860"/>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Quel</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train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2" name="TextBox 41"/>
          <p:cNvSpPr txBox="1"/>
          <p:nvPr/>
        </p:nvSpPr>
        <p:spPr>
          <a:xfrm>
            <a:off x="6290347" y="2690408"/>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Que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fais-tu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au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collège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 name="Rounded Rectangle 46" descr="background rectangle">
            <a:extLst>
              <a:ext uri="{FF2B5EF4-FFF2-40B4-BE49-F238E27FC236}">
                <a16:creationId xmlns:a16="http://schemas.microsoft.com/office/drawing/2014/main" id="{CB238838-6A9D-47A3-BE4F-676D1EC3BD53}"/>
              </a:ext>
            </a:extLst>
          </p:cNvPr>
          <p:cNvSpPr/>
          <p:nvPr/>
        </p:nvSpPr>
        <p:spPr>
          <a:xfrm>
            <a:off x="10590663" y="207784"/>
            <a:ext cx="1201003"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727140" y="207784"/>
            <a:ext cx="1255595" cy="344718"/>
          </a:xfrm>
        </p:spPr>
        <p:txBody>
          <a:bodyPr>
            <a:normAutofit fontScale="90000"/>
          </a:bodyPr>
          <a:lstStyle/>
          <a:p>
            <a:pPr lvl="0">
              <a:lnSpc>
                <a:spcPct val="100000"/>
              </a:lnSpc>
              <a:spcBef>
                <a:spcPts val="0"/>
              </a:spcBef>
              <a:defRPr/>
            </a:pPr>
            <a:r>
              <a:rPr lang="en-GB" sz="1800" b="1" dirty="0" err="1">
                <a:solidFill>
                  <a:prstClr val="white"/>
                </a:solidFill>
                <a:ea typeface="+mn-ea"/>
                <a:cs typeface="+mn-cs"/>
              </a:rPr>
              <a:t>parler</a:t>
            </a:r>
            <a:endParaRPr lang="en-US" dirty="0"/>
          </a:p>
        </p:txBody>
      </p:sp>
      <p:sp>
        <p:nvSpPr>
          <p:cNvPr id="9" name="Rectangle 8"/>
          <p:cNvSpPr/>
          <p:nvPr/>
        </p:nvSpPr>
        <p:spPr>
          <a:xfrm>
            <a:off x="3061812" y="3644652"/>
            <a:ext cx="10855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Luca</a:t>
            </a:r>
          </a:p>
        </p:txBody>
      </p:sp>
      <p:sp>
        <p:nvSpPr>
          <p:cNvPr id="10" name="Rectangle 9"/>
          <p:cNvSpPr/>
          <p:nvPr/>
        </p:nvSpPr>
        <p:spPr>
          <a:xfrm>
            <a:off x="89532" y="3602431"/>
            <a:ext cx="130195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Chloë</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11" name="Rectangle 10"/>
          <p:cNvSpPr/>
          <p:nvPr/>
        </p:nvSpPr>
        <p:spPr>
          <a:xfrm>
            <a:off x="2973238" y="5096131"/>
            <a:ext cx="1184941"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Anna</a:t>
            </a:r>
          </a:p>
        </p:txBody>
      </p:sp>
      <p:sp>
        <p:nvSpPr>
          <p:cNvPr id="12" name="Rectangle 11"/>
          <p:cNvSpPr/>
          <p:nvPr/>
        </p:nvSpPr>
        <p:spPr>
          <a:xfrm>
            <a:off x="163731" y="5082718"/>
            <a:ext cx="104868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Amir</a:t>
            </a:r>
          </a:p>
        </p:txBody>
      </p:sp>
      <p:sp>
        <p:nvSpPr>
          <p:cNvPr id="13" name="Rectangle 12"/>
          <p:cNvSpPr/>
          <p:nvPr/>
        </p:nvSpPr>
        <p:spPr>
          <a:xfrm>
            <a:off x="208025" y="674746"/>
            <a:ext cx="1154482"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Marc</a:t>
            </a:r>
          </a:p>
        </p:txBody>
      </p:sp>
      <p:sp>
        <p:nvSpPr>
          <p:cNvPr id="14" name="Rectangle 13"/>
          <p:cNvSpPr/>
          <p:nvPr/>
        </p:nvSpPr>
        <p:spPr>
          <a:xfrm>
            <a:off x="3049348" y="700226"/>
            <a:ext cx="1510350"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Hélène</a:t>
            </a:r>
          </a:p>
        </p:txBody>
      </p:sp>
      <p:sp>
        <p:nvSpPr>
          <p:cNvPr id="15" name="Rectangle 14"/>
          <p:cNvSpPr/>
          <p:nvPr/>
        </p:nvSpPr>
        <p:spPr>
          <a:xfrm>
            <a:off x="96541" y="2120365"/>
            <a:ext cx="1260281"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Maya</a:t>
            </a:r>
          </a:p>
        </p:txBody>
      </p:sp>
      <p:sp>
        <p:nvSpPr>
          <p:cNvPr id="16" name="Rectangle 15"/>
          <p:cNvSpPr/>
          <p:nvPr/>
        </p:nvSpPr>
        <p:spPr>
          <a:xfrm>
            <a:off x="3075012" y="2126896"/>
            <a:ext cx="1215397"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Rahul</a:t>
            </a:r>
          </a:p>
        </p:txBody>
      </p:sp>
      <p:sp>
        <p:nvSpPr>
          <p:cNvPr id="17" name="Rectangle 16"/>
          <p:cNvSpPr/>
          <p:nvPr/>
        </p:nvSpPr>
        <p:spPr>
          <a:xfrm>
            <a:off x="6413864" y="662607"/>
            <a:ext cx="1366679"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Clara</a:t>
            </a:r>
          </a:p>
        </p:txBody>
      </p:sp>
      <p:sp>
        <p:nvSpPr>
          <p:cNvPr id="18" name="Rectangle 17"/>
          <p:cNvSpPr/>
          <p:nvPr/>
        </p:nvSpPr>
        <p:spPr>
          <a:xfrm>
            <a:off x="5841131" y="5060772"/>
            <a:ext cx="2550725"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Faiza</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19" name="Rectangle 18"/>
          <p:cNvSpPr/>
          <p:nvPr/>
        </p:nvSpPr>
        <p:spPr>
          <a:xfrm>
            <a:off x="6266282" y="3551892"/>
            <a:ext cx="1708167"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Oscar</a:t>
            </a:r>
          </a:p>
        </p:txBody>
      </p:sp>
      <p:sp>
        <p:nvSpPr>
          <p:cNvPr id="20" name="Rectangle 19"/>
          <p:cNvSpPr/>
          <p:nvPr/>
        </p:nvSpPr>
        <p:spPr>
          <a:xfrm>
            <a:off x="6385603" y="2108545"/>
            <a:ext cx="1461783"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Émile</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21" name="Rectangle 20"/>
          <p:cNvSpPr/>
          <p:nvPr/>
        </p:nvSpPr>
        <p:spPr>
          <a:xfrm>
            <a:off x="9761064" y="5005505"/>
            <a:ext cx="10166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Félix</a:t>
            </a:r>
          </a:p>
        </p:txBody>
      </p:sp>
      <p:sp>
        <p:nvSpPr>
          <p:cNvPr id="22" name="Rectangle 21"/>
          <p:cNvSpPr/>
          <p:nvPr/>
        </p:nvSpPr>
        <p:spPr>
          <a:xfrm>
            <a:off x="9714578" y="3598353"/>
            <a:ext cx="82426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Ella</a:t>
            </a:r>
          </a:p>
        </p:txBody>
      </p:sp>
      <p:sp>
        <p:nvSpPr>
          <p:cNvPr id="23" name="Rectangle 22"/>
          <p:cNvSpPr/>
          <p:nvPr/>
        </p:nvSpPr>
        <p:spPr>
          <a:xfrm>
            <a:off x="9506839" y="2074960"/>
            <a:ext cx="1440456"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Anya</a:t>
            </a:r>
          </a:p>
        </p:txBody>
      </p:sp>
      <p:sp>
        <p:nvSpPr>
          <p:cNvPr id="25" name="TextBox 24"/>
          <p:cNvSpPr txBox="1"/>
          <p:nvPr/>
        </p:nvSpPr>
        <p:spPr>
          <a:xfrm>
            <a:off x="168304" y="1283948"/>
            <a:ext cx="30315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Combien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réponses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591648" y="624271"/>
            <a:ext cx="487203" cy="683656"/>
          </a:xfrm>
          <a:prstGeom prst="rect">
            <a:avLst/>
          </a:prstGeom>
        </p:spPr>
      </p:pic>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559925" y="2101035"/>
            <a:ext cx="487203" cy="683656"/>
          </a:xfrm>
          <a:prstGeom prst="rect">
            <a:avLst/>
          </a:prstGeom>
        </p:spPr>
      </p:pic>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591239" y="3479942"/>
            <a:ext cx="487203" cy="683656"/>
          </a:xfrm>
          <a:prstGeom prst="rect">
            <a:avLst/>
          </a:prstGeom>
        </p:spPr>
      </p:pic>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639951" y="5066134"/>
            <a:ext cx="487203" cy="683656"/>
          </a:xfrm>
          <a:prstGeom prst="rect">
            <a:avLst/>
          </a:prstGeom>
        </p:spPr>
      </p:pic>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904653" y="658907"/>
            <a:ext cx="487203" cy="683656"/>
          </a:xfrm>
          <a:prstGeom prst="rect">
            <a:avLst/>
          </a:prstGeom>
        </p:spPr>
      </p:pic>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47295" y="1998725"/>
            <a:ext cx="487203" cy="683656"/>
          </a:xfrm>
          <a:prstGeom prst="rect">
            <a:avLst/>
          </a:prstGeom>
        </p:spPr>
      </p:pic>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47294" y="3609165"/>
            <a:ext cx="487203" cy="683656"/>
          </a:xfrm>
          <a:prstGeom prst="rect">
            <a:avLst/>
          </a:prstGeom>
        </p:spPr>
      </p:pic>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847386" y="4985195"/>
            <a:ext cx="487203" cy="683656"/>
          </a:xfrm>
          <a:prstGeom prst="rect">
            <a:avLst/>
          </a:prstGeom>
        </p:spPr>
      </p:pic>
      <p:pic>
        <p:nvPicPr>
          <p:cNvPr id="34" name="Picture 33"/>
          <p:cNvPicPr>
            <a:picLocks noChangeAspect="1"/>
          </p:cNvPicPr>
          <p:nvPr/>
        </p:nvPicPr>
        <p:blipFill rotWithShape="1">
          <a:blip r:embed="rId4"/>
          <a:srcRect l="49237" t="14899" r="17129" b="11582"/>
          <a:stretch/>
        </p:blipFill>
        <p:spPr>
          <a:xfrm>
            <a:off x="4591648" y="3495611"/>
            <a:ext cx="530755" cy="774380"/>
          </a:xfrm>
          <a:prstGeom prst="rect">
            <a:avLst/>
          </a:prstGeom>
        </p:spPr>
      </p:pic>
      <p:pic>
        <p:nvPicPr>
          <p:cNvPr id="35" name="Picture 34"/>
          <p:cNvPicPr>
            <a:picLocks noChangeAspect="1"/>
          </p:cNvPicPr>
          <p:nvPr/>
        </p:nvPicPr>
        <p:blipFill rotWithShape="1">
          <a:blip r:embed="rId4"/>
          <a:srcRect l="49237" t="14899" r="17129" b="11582"/>
          <a:stretch/>
        </p:blipFill>
        <p:spPr>
          <a:xfrm>
            <a:off x="1552399" y="619542"/>
            <a:ext cx="530755" cy="774380"/>
          </a:xfrm>
          <a:prstGeom prst="rect">
            <a:avLst/>
          </a:prstGeom>
        </p:spPr>
      </p:pic>
      <p:pic>
        <p:nvPicPr>
          <p:cNvPr id="36" name="Picture 35"/>
          <p:cNvPicPr>
            <a:picLocks noChangeAspect="1"/>
          </p:cNvPicPr>
          <p:nvPr/>
        </p:nvPicPr>
        <p:blipFill rotWithShape="1">
          <a:blip r:embed="rId4"/>
          <a:srcRect l="49237" t="14899" r="17129" b="11582"/>
          <a:stretch/>
        </p:blipFill>
        <p:spPr>
          <a:xfrm>
            <a:off x="4567250" y="2028401"/>
            <a:ext cx="530755" cy="774380"/>
          </a:xfrm>
          <a:prstGeom prst="rect">
            <a:avLst/>
          </a:prstGeom>
        </p:spPr>
      </p:pic>
      <p:pic>
        <p:nvPicPr>
          <p:cNvPr id="37" name="Picture 36"/>
          <p:cNvPicPr>
            <a:picLocks noChangeAspect="1"/>
          </p:cNvPicPr>
          <p:nvPr/>
        </p:nvPicPr>
        <p:blipFill rotWithShape="1">
          <a:blip r:embed="rId4"/>
          <a:srcRect l="49237" t="14899" r="17129" b="11582"/>
          <a:stretch/>
        </p:blipFill>
        <p:spPr>
          <a:xfrm>
            <a:off x="1541529" y="4960188"/>
            <a:ext cx="530755" cy="774380"/>
          </a:xfrm>
          <a:prstGeom prst="rect">
            <a:avLst/>
          </a:prstGeom>
        </p:spPr>
      </p:pic>
      <p:pic>
        <p:nvPicPr>
          <p:cNvPr id="38" name="Picture 37"/>
          <p:cNvPicPr>
            <a:picLocks noChangeAspect="1"/>
          </p:cNvPicPr>
          <p:nvPr/>
        </p:nvPicPr>
        <p:blipFill rotWithShape="1">
          <a:blip r:embed="rId4"/>
          <a:srcRect l="49237" t="14899" r="17129" b="11582"/>
          <a:stretch/>
        </p:blipFill>
        <p:spPr>
          <a:xfrm>
            <a:off x="7882876" y="3446767"/>
            <a:ext cx="530755" cy="774380"/>
          </a:xfrm>
          <a:prstGeom prst="rect">
            <a:avLst/>
          </a:prstGeom>
        </p:spPr>
      </p:pic>
      <p:pic>
        <p:nvPicPr>
          <p:cNvPr id="39" name="Picture 38"/>
          <p:cNvPicPr>
            <a:picLocks noChangeAspect="1"/>
          </p:cNvPicPr>
          <p:nvPr/>
        </p:nvPicPr>
        <p:blipFill rotWithShape="1">
          <a:blip r:embed="rId4"/>
          <a:srcRect l="49237" t="14899" r="17129" b="11582"/>
          <a:stretch/>
        </p:blipFill>
        <p:spPr>
          <a:xfrm>
            <a:off x="7880727" y="2006245"/>
            <a:ext cx="530755" cy="774380"/>
          </a:xfrm>
          <a:prstGeom prst="rect">
            <a:avLst/>
          </a:prstGeom>
        </p:spPr>
      </p:pic>
      <p:pic>
        <p:nvPicPr>
          <p:cNvPr id="40" name="Picture 39"/>
          <p:cNvPicPr>
            <a:picLocks noChangeAspect="1"/>
          </p:cNvPicPr>
          <p:nvPr/>
        </p:nvPicPr>
        <p:blipFill rotWithShape="1">
          <a:blip r:embed="rId4"/>
          <a:srcRect l="49237" t="14899" r="17129" b="11582"/>
          <a:stretch/>
        </p:blipFill>
        <p:spPr>
          <a:xfrm>
            <a:off x="10903742" y="5020772"/>
            <a:ext cx="530755" cy="774380"/>
          </a:xfrm>
          <a:prstGeom prst="rect">
            <a:avLst/>
          </a:prstGeom>
        </p:spPr>
      </p:pic>
      <p:sp>
        <p:nvSpPr>
          <p:cNvPr id="41" name="TextBox 40"/>
          <p:cNvSpPr txBox="1"/>
          <p:nvPr/>
        </p:nvSpPr>
        <p:spPr>
          <a:xfrm>
            <a:off x="6446255" y="1284280"/>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maths?</a:t>
            </a:r>
          </a:p>
        </p:txBody>
      </p:sp>
      <p:sp>
        <p:nvSpPr>
          <p:cNvPr id="43" name="TextBox 42"/>
          <p:cNvSpPr txBox="1"/>
          <p:nvPr/>
        </p:nvSpPr>
        <p:spPr>
          <a:xfrm>
            <a:off x="9591043" y="2627130"/>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Fais-tu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devoirs?</a:t>
            </a:r>
          </a:p>
        </p:txBody>
      </p:sp>
      <p:sp>
        <p:nvSpPr>
          <p:cNvPr id="44" name="TextBox 43"/>
          <p:cNvSpPr txBox="1"/>
          <p:nvPr/>
        </p:nvSpPr>
        <p:spPr>
          <a:xfrm>
            <a:off x="162324" y="2676492"/>
            <a:ext cx="237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Sors-tu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souvent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5" name="TextBox 44"/>
          <p:cNvSpPr txBox="1"/>
          <p:nvPr/>
        </p:nvSpPr>
        <p:spPr>
          <a:xfrm>
            <a:off x="3225423" y="4258851"/>
            <a:ext cx="27353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Viens-tu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Londres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chaque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jour?</a:t>
            </a:r>
          </a:p>
        </p:txBody>
      </p:sp>
      <p:sp>
        <p:nvSpPr>
          <p:cNvPr id="46" name="TextBox 45"/>
          <p:cNvSpPr txBox="1"/>
          <p:nvPr/>
        </p:nvSpPr>
        <p:spPr>
          <a:xfrm>
            <a:off x="6468032" y="4184899"/>
            <a:ext cx="237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 train?</a:t>
            </a:r>
          </a:p>
        </p:txBody>
      </p:sp>
      <p:sp>
        <p:nvSpPr>
          <p:cNvPr id="47" name="TextBox 46"/>
          <p:cNvSpPr txBox="1"/>
          <p:nvPr/>
        </p:nvSpPr>
        <p:spPr>
          <a:xfrm>
            <a:off x="160260" y="5720226"/>
            <a:ext cx="237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Dis-</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vérité</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9" name="TextBox 48"/>
          <p:cNvSpPr txBox="1"/>
          <p:nvPr/>
        </p:nvSpPr>
        <p:spPr>
          <a:xfrm>
            <a:off x="6415570" y="5668641"/>
            <a:ext cx="237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Que dis-</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0" name="TextBox 49"/>
          <p:cNvSpPr txBox="1"/>
          <p:nvPr/>
        </p:nvSpPr>
        <p:spPr>
          <a:xfrm>
            <a:off x="9536588" y="5665860"/>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Combien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matières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fais-tu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1" name="TextBox 50"/>
          <p:cNvSpPr txBox="1"/>
          <p:nvPr/>
        </p:nvSpPr>
        <p:spPr>
          <a:xfrm>
            <a:off x="3031687" y="2707926"/>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Quelle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question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fais-tu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2" name="Rounded Rectangle 51"/>
          <p:cNvSpPr/>
          <p:nvPr/>
        </p:nvSpPr>
        <p:spPr>
          <a:xfrm>
            <a:off x="89532" y="1145071"/>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comprends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trois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réponses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3" name="TextBox 52"/>
          <p:cNvSpPr txBox="1"/>
          <p:nvPr/>
        </p:nvSpPr>
        <p:spPr>
          <a:xfrm>
            <a:off x="3084603" y="1312111"/>
            <a:ext cx="30315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Quel</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jour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sors-tu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4" name="Rounded Rectangle 53"/>
          <p:cNvSpPr/>
          <p:nvPr/>
        </p:nvSpPr>
        <p:spPr>
          <a:xfrm>
            <a:off x="3055764" y="1145071"/>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sors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samedi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5" name="Rounded Rectangle 54"/>
          <p:cNvSpPr/>
          <p:nvPr/>
        </p:nvSpPr>
        <p:spPr>
          <a:xfrm>
            <a:off x="6169443" y="116191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comprends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les maths.</a:t>
            </a:r>
          </a:p>
        </p:txBody>
      </p:sp>
      <p:sp>
        <p:nvSpPr>
          <p:cNvPr id="57" name="Rounded Rectangle 56"/>
          <p:cNvSpPr/>
          <p:nvPr/>
        </p:nvSpPr>
        <p:spPr>
          <a:xfrm>
            <a:off x="85963" y="2632463"/>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sors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souvent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8" name="Rounded Rectangle 57"/>
          <p:cNvSpPr/>
          <p:nvPr/>
        </p:nvSpPr>
        <p:spPr>
          <a:xfrm>
            <a:off x="3076721" y="2625028"/>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fais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question six.</a:t>
            </a:r>
          </a:p>
        </p:txBody>
      </p:sp>
      <p:sp>
        <p:nvSpPr>
          <p:cNvPr id="59" name="Rounded Rectangle 58"/>
          <p:cNvSpPr/>
          <p:nvPr/>
        </p:nvSpPr>
        <p:spPr>
          <a:xfrm>
            <a:off x="9136884" y="2632463"/>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fais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les devoirs.</a:t>
            </a:r>
          </a:p>
        </p:txBody>
      </p:sp>
      <p:sp>
        <p:nvSpPr>
          <p:cNvPr id="60" name="Rounded Rectangle 59"/>
          <p:cNvSpPr/>
          <p:nvPr/>
        </p:nvSpPr>
        <p:spPr>
          <a:xfrm>
            <a:off x="3124189" y="4206339"/>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viens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à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Londres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chaque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jour.</a:t>
            </a:r>
          </a:p>
        </p:txBody>
      </p:sp>
      <p:sp>
        <p:nvSpPr>
          <p:cNvPr id="61" name="Rounded Rectangle 60"/>
          <p:cNvSpPr/>
          <p:nvPr/>
        </p:nvSpPr>
        <p:spPr>
          <a:xfrm>
            <a:off x="6116145" y="4221147"/>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prends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le train.</a:t>
            </a:r>
          </a:p>
        </p:txBody>
      </p:sp>
      <p:sp>
        <p:nvSpPr>
          <p:cNvPr id="62" name="Rounded Rectangle 61"/>
          <p:cNvSpPr/>
          <p:nvPr/>
        </p:nvSpPr>
        <p:spPr>
          <a:xfrm>
            <a:off x="56522" y="549285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je dis la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vérité</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64" name="Rounded Rectangle 63"/>
          <p:cNvSpPr/>
          <p:nvPr/>
        </p:nvSpPr>
        <p:spPr>
          <a:xfrm>
            <a:off x="6165329" y="547618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Je dis,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strict!’</a:t>
            </a:r>
          </a:p>
        </p:txBody>
      </p:sp>
      <p:sp>
        <p:nvSpPr>
          <p:cNvPr id="65" name="Rounded Rectangle 64"/>
          <p:cNvSpPr/>
          <p:nvPr/>
        </p:nvSpPr>
        <p:spPr>
          <a:xfrm>
            <a:off x="9164800" y="5441270"/>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fais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douze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matières.</a:t>
            </a:r>
          </a:p>
        </p:txBody>
      </p:sp>
      <p:sp>
        <p:nvSpPr>
          <p:cNvPr id="66" name="Rectangle 65"/>
          <p:cNvSpPr/>
          <p:nvPr/>
        </p:nvSpPr>
        <p:spPr>
          <a:xfrm>
            <a:off x="9506837" y="727643"/>
            <a:ext cx="1927659"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Philippe</a:t>
            </a:r>
          </a:p>
        </p:txBody>
      </p:sp>
      <p:pic>
        <p:nvPicPr>
          <p:cNvPr id="67" name="Picture 66"/>
          <p:cNvPicPr>
            <a:picLocks noChangeAspect="1"/>
          </p:cNvPicPr>
          <p:nvPr/>
        </p:nvPicPr>
        <p:blipFill rotWithShape="1">
          <a:blip r:embed="rId4"/>
          <a:srcRect l="49237" t="14899" r="17129" b="11582"/>
          <a:stretch/>
        </p:blipFill>
        <p:spPr>
          <a:xfrm>
            <a:off x="11117370" y="674746"/>
            <a:ext cx="530755" cy="774380"/>
          </a:xfrm>
          <a:prstGeom prst="rect">
            <a:avLst/>
          </a:prstGeom>
        </p:spPr>
      </p:pic>
      <p:sp>
        <p:nvSpPr>
          <p:cNvPr id="68" name="TextBox 67"/>
          <p:cNvSpPr txBox="1"/>
          <p:nvPr/>
        </p:nvSpPr>
        <p:spPr>
          <a:xfrm>
            <a:off x="9591042" y="1264878"/>
            <a:ext cx="24723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Combien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mots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apprends-tu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69" name="Rounded Rectangle 68"/>
          <p:cNvSpPr/>
          <p:nvPr/>
        </p:nvSpPr>
        <p:spPr>
          <a:xfrm>
            <a:off x="9164801" y="1171552"/>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J’apprends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dix mots.</a:t>
            </a:r>
          </a:p>
        </p:txBody>
      </p:sp>
      <p:sp>
        <p:nvSpPr>
          <p:cNvPr id="70" name="TextBox 69"/>
          <p:cNvSpPr txBox="1"/>
          <p:nvPr/>
        </p:nvSpPr>
        <p:spPr>
          <a:xfrm>
            <a:off x="175655" y="4215431"/>
            <a:ext cx="24723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Apprends-tu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langue?</a:t>
            </a:r>
          </a:p>
        </p:txBody>
      </p:sp>
      <p:sp>
        <p:nvSpPr>
          <p:cNvPr id="71" name="TextBox 70"/>
          <p:cNvSpPr txBox="1"/>
          <p:nvPr/>
        </p:nvSpPr>
        <p:spPr>
          <a:xfrm>
            <a:off x="9533839" y="4173447"/>
            <a:ext cx="24723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phrase?</a:t>
            </a:r>
          </a:p>
        </p:txBody>
      </p:sp>
      <p:sp>
        <p:nvSpPr>
          <p:cNvPr id="73" name="Rounded Rectangle 72"/>
          <p:cNvSpPr/>
          <p:nvPr/>
        </p:nvSpPr>
        <p:spPr>
          <a:xfrm>
            <a:off x="9164801" y="4241279"/>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comprends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la phrase.</a:t>
            </a:r>
          </a:p>
        </p:txBody>
      </p:sp>
      <p:sp>
        <p:nvSpPr>
          <p:cNvPr id="56" name="Rounded Rectangle 55"/>
          <p:cNvSpPr/>
          <p:nvPr/>
        </p:nvSpPr>
        <p:spPr>
          <a:xfrm>
            <a:off x="6127521" y="261373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fais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des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exercices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au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collège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63" name="Rounded Rectangle 62"/>
          <p:cNvSpPr/>
          <p:nvPr/>
        </p:nvSpPr>
        <p:spPr>
          <a:xfrm>
            <a:off x="3076721" y="5479652"/>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prends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le train de Nice à Marseille.</a:t>
            </a:r>
          </a:p>
        </p:txBody>
      </p:sp>
      <p:sp>
        <p:nvSpPr>
          <p:cNvPr id="72" name="Rounded Rectangle 71"/>
          <p:cNvSpPr/>
          <p:nvPr/>
        </p:nvSpPr>
        <p:spPr>
          <a:xfrm>
            <a:off x="76676" y="4205920"/>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j’apprends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une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langue.</a:t>
            </a:r>
          </a:p>
        </p:txBody>
      </p:sp>
    </p:spTree>
    <p:extLst>
      <p:ext uri="{BB962C8B-B14F-4D97-AF65-F5344CB8AC3E}">
        <p14:creationId xmlns:p14="http://schemas.microsoft.com/office/powerpoint/2010/main" val="1914413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2"/>
                                        </p:tgtEl>
                                      </p:cBhvr>
                                    </p:animEffect>
                                    <p:set>
                                      <p:cBhvr>
                                        <p:cTn id="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 restart="whenNotActive" fill="hold" evtFilter="cancelBubble" nodeType="interactiveSeq">
                <p:stCondLst>
                  <p:cond evt="onClick" delay="0">
                    <p:tgtEl>
                      <p:spTgt spid="5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4"/>
                                        </p:tgtEl>
                                      </p:cBhvr>
                                    </p:animEffect>
                                    <p:set>
                                      <p:cBhvr>
                                        <p:cTn id="1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7"/>
                                        </p:tgtEl>
                                      </p:cBhvr>
                                    </p:animEffect>
                                    <p:set>
                                      <p:cBhvr>
                                        <p:cTn id="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9"/>
                                        </p:tgtEl>
                                      </p:cBhvr>
                                    </p:animEffect>
                                    <p:set>
                                      <p:cBhvr>
                                        <p:cTn id="4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4" restart="whenNotActive" fill="hold" evtFilter="cancelBubble" nodeType="interactiveSeq">
                <p:stCondLst>
                  <p:cond evt="onClick" delay="0">
                    <p:tgtEl>
                      <p:spTgt spid="6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0"/>
                                        </p:tgtEl>
                                      </p:cBhvr>
                                    </p:animEffect>
                                    <p:set>
                                      <p:cBhvr>
                                        <p:cTn id="4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50" restart="whenNotActive" fill="hold" evtFilter="cancelBubble" nodeType="interactiveSeq">
                <p:stCondLst>
                  <p:cond evt="onClick" delay="0">
                    <p:tgtEl>
                      <p:spTgt spid="6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62" restart="whenNotActive" fill="hold" evtFilter="cancelBubble" nodeType="interactiveSeq">
                <p:stCondLst>
                  <p:cond evt="onClick" delay="0">
                    <p:tgtEl>
                      <p:spTgt spid="6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3"/>
                                        </p:tgtEl>
                                      </p:cBhvr>
                                    </p:animEffect>
                                    <p:set>
                                      <p:cBhvr>
                                        <p:cTn id="6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4"/>
                                        </p:tgtEl>
                                      </p:cBhvr>
                                    </p:animEffect>
                                    <p:set>
                                      <p:cBhvr>
                                        <p:cTn id="7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5"/>
                                        </p:tgtEl>
                                      </p:cBhvr>
                                    </p:animEffect>
                                    <p:set>
                                      <p:cBhvr>
                                        <p:cTn id="79"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80" restart="whenNotActive" fill="hold" evtFilter="cancelBubble" nodeType="interactiveSeq">
                <p:stCondLst>
                  <p:cond evt="onClick" delay="0">
                    <p:tgtEl>
                      <p:spTgt spid="6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69"/>
                                        </p:tgtEl>
                                      </p:cBhvr>
                                    </p:animEffect>
                                    <p:set>
                                      <p:cBhvr>
                                        <p:cTn id="8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86" restart="whenNotActive" fill="hold" evtFilter="cancelBubble" nodeType="interactiveSeq">
                <p:stCondLst>
                  <p:cond evt="onClick" delay="0">
                    <p:tgtEl>
                      <p:spTgt spid="7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72"/>
                                        </p:tgtEl>
                                      </p:cBhvr>
                                    </p:animEffect>
                                    <p:set>
                                      <p:cBhvr>
                                        <p:cTn id="9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92" restart="whenNotActive" fill="hold" evtFilter="cancelBubble" nodeType="interactiveSeq">
                <p:stCondLst>
                  <p:cond evt="onClick" delay="0">
                    <p:tgtEl>
                      <p:spTgt spid="7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3"/>
                                        </p:tgtEl>
                                      </p:cBhvr>
                                    </p:animEffect>
                                    <p:set>
                                      <p:cBhvr>
                                        <p:cTn id="9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52" grpId="0" animBg="1"/>
      <p:bldP spid="54" grpId="0" animBg="1"/>
      <p:bldP spid="55" grpId="0" animBg="1"/>
      <p:bldP spid="57" grpId="0" animBg="1"/>
      <p:bldP spid="58" grpId="0" animBg="1"/>
      <p:bldP spid="59" grpId="0" animBg="1"/>
      <p:bldP spid="60" grpId="0" animBg="1"/>
      <p:bldP spid="61" grpId="0" animBg="1"/>
      <p:bldP spid="62" grpId="0" animBg="1"/>
      <p:bldP spid="64" grpId="0" animBg="1"/>
      <p:bldP spid="65" grpId="0" animBg="1"/>
      <p:bldP spid="69" grpId="0" animBg="1"/>
      <p:bldP spid="73" grpId="0" animBg="1"/>
      <p:bldP spid="56" grpId="0" animBg="1"/>
      <p:bldP spid="63" grpId="0" animBg="1"/>
      <p:bldP spid="7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 id="{A584392A-2C27-EF4E-BE7A-23E569A15FEE}" vid="{0F4D3EAD-005C-D745-BD1E-0E7FB5CD2B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17</TotalTime>
  <Words>5856</Words>
  <Application>Microsoft Office PowerPoint</Application>
  <PresentationFormat>Widescreen</PresentationFormat>
  <Paragraphs>743</Paragraphs>
  <Slides>24</Slides>
  <Notes>24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24</vt:i4>
      </vt:variant>
    </vt:vector>
  </HeadingPairs>
  <TitlesOfParts>
    <vt:vector size="36" baseType="lpstr">
      <vt:lpstr>SimSun</vt:lpstr>
      <vt:lpstr>Arial</vt:lpstr>
      <vt:lpstr>Calibri</vt:lpstr>
      <vt:lpstr>Calibri Light</vt:lpstr>
      <vt:lpstr>Century Gothic</vt:lpstr>
      <vt:lpstr>Symbol</vt:lpstr>
      <vt:lpstr>Times New Roman</vt:lpstr>
      <vt:lpstr>Tw Cen MT</vt:lpstr>
      <vt:lpstr>Office Theme</vt:lpstr>
      <vt:lpstr>2_Office Theme</vt:lpstr>
      <vt:lpstr>1_Office Theme</vt:lpstr>
      <vt:lpstr>5_Office Theme</vt:lpstr>
      <vt:lpstr>Grammar </vt:lpstr>
      <vt:lpstr>Question words</vt:lpstr>
      <vt:lpstr>Des questions d’un ami</vt:lpstr>
      <vt:lpstr>Des questions d’un ami</vt:lpstr>
      <vt:lpstr>Au téléphone!</vt:lpstr>
      <vt:lpstr>Au téléphone!</vt:lpstr>
      <vt:lpstr>Écris en français !</vt:lpstr>
      <vt:lpstr>C’est quelle question?</vt:lpstr>
      <vt:lpstr>parler</vt:lpstr>
      <vt:lpstr>C’est quelle question?</vt:lpstr>
      <vt:lpstr>parler</vt:lpstr>
      <vt:lpstr>Grammar </vt:lpstr>
      <vt:lpstr>Question words</vt:lpstr>
      <vt:lpstr>Twitter live chat!</vt:lpstr>
      <vt:lpstr>Deux personnes célèbres françaises</vt:lpstr>
      <vt:lpstr>biographie</vt:lpstr>
      <vt:lpstr>biographie</vt:lpstr>
      <vt:lpstr>Deux personnes célèbres français</vt:lpstr>
      <vt:lpstr>Les verbes</vt:lpstr>
      <vt:lpstr>Parler</vt:lpstr>
      <vt:lpstr>Les questions</vt:lpstr>
      <vt:lpstr>Les questions</vt:lpstr>
      <vt:lpstr>parler</vt:lpstr>
      <vt:lpstr>parler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Grammar </dc:title>
  <dc:creator>Kirsten Somerville</dc:creator>
  <cp:lastModifiedBy>Kirsten Somerville</cp:lastModifiedBy>
  <cp:revision>3</cp:revision>
  <dcterms:created xsi:type="dcterms:W3CDTF">2020-04-21T10:42:06Z</dcterms:created>
  <dcterms:modified xsi:type="dcterms:W3CDTF">2020-04-21T10:59:11Z</dcterms:modified>
</cp:coreProperties>
</file>