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257" r:id="rId4"/>
    <p:sldId id="285" r:id="rId5"/>
    <p:sldId id="353" r:id="rId6"/>
    <p:sldId id="345" r:id="rId7"/>
    <p:sldId id="286" r:id="rId8"/>
    <p:sldId id="354" r:id="rId9"/>
    <p:sldId id="34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70810" autoAdjust="0"/>
  </p:normalViewPr>
  <p:slideViewPr>
    <p:cSldViewPr snapToGrid="0">
      <p:cViewPr varScale="1">
        <p:scale>
          <a:sx n="87" d="100"/>
          <a:sy n="87" d="100"/>
        </p:scale>
        <p:origin x="200" y="20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11F72-3B8C-4ACD-BAFF-D3A3C52FC3C1}" type="datetimeFigureOut">
              <a:rPr lang="en-GB" smtClean="0"/>
              <a:t>30/03/2020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915B00-A722-4576-BEBA-2D508017725B}" type="slidenum">
              <a:rPr lang="en-GB" smtClean="0"/>
              <a:t>‹#›</a:t>
            </a:fld>
            <a:endParaRPr lang="en-GB"/>
          </a:p>
        </p:txBody>
      </p:sp>
    </p:spTree>
    <p:extLst>
      <p:ext uri="{BB962C8B-B14F-4D97-AF65-F5344CB8AC3E}">
        <p14:creationId xmlns:p14="http://schemas.microsoft.com/office/powerpoint/2010/main" val="2114917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97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rr</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8279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89532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5323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‘r’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4659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the images, students focus this time again closely on the SSC and the cluster</a:t>
            </a:r>
            <a:r>
              <a:rPr lang="en-GB" baseline="0" dirty="0"/>
              <a:t> words.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95775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Without the images or sound, students have to pronounce the words themselves.</a:t>
            </a:r>
            <a:endParaRPr lang="en-GB" sz="1200" kern="1200" dirty="0">
              <a:solidFill>
                <a:schemeClr val="tx1"/>
              </a:solidFill>
              <a:effectLs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34113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Play each sound</a:t>
            </a:r>
            <a:r>
              <a:rPr lang="en-US" sz="1200" kern="1200" baseline="0" dirty="0">
                <a:solidFill>
                  <a:schemeClr val="tx1"/>
                </a:solidFill>
                <a:effectLst/>
                <a:latin typeface="+mn-lt"/>
                <a:ea typeface="+mn-ea"/>
                <a:cs typeface="+mn-cs"/>
              </a:rPr>
              <a:t> twice. Those that quickly understand the SSC on the first hearing can then write the word. </a:t>
            </a:r>
            <a:endParaRPr lang="en-US" sz="1200" kern="1200" dirty="0">
              <a:solidFill>
                <a:schemeClr val="tx1"/>
              </a:solidFill>
              <a:effectLst/>
              <a:latin typeface="+mn-lt"/>
              <a:ea typeface="+mn-ea"/>
              <a:cs typeface="+mn-cs"/>
            </a:endParaRPr>
          </a:p>
          <a:p>
            <a:pPr hangingPunct="0"/>
            <a:r>
              <a:rPr lang="en-US" sz="1200" kern="1200" dirty="0">
                <a:solidFill>
                  <a:schemeClr val="tx1"/>
                </a:solidFill>
                <a:effectLst/>
                <a:latin typeface="+mn-lt"/>
                <a:ea typeface="+mn-ea"/>
                <a:cs typeface="+mn-cs"/>
              </a:rPr>
              <a:t>TRANSCRIPT</a:t>
            </a:r>
          </a:p>
          <a:p>
            <a:pPr marL="228600" indent="-228600" hangingPunct="0">
              <a:buAutoNum type="arabicParenR"/>
            </a:pPr>
            <a:r>
              <a:rPr lang="en-US" sz="1200" kern="1200" baseline="0" dirty="0" err="1">
                <a:solidFill>
                  <a:schemeClr val="tx1"/>
                </a:solidFill>
                <a:effectLst/>
                <a:latin typeface="+mn-lt"/>
                <a:ea typeface="+mn-ea"/>
                <a:cs typeface="+mn-cs"/>
              </a:rPr>
              <a:t>abrir</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dar</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correcto</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perro</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pero</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correo</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seria</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cerrar</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correr</a:t>
            </a:r>
            <a:endParaRPr lang="en-US" sz="1200" kern="1200" baseline="0" dirty="0">
              <a:solidFill>
                <a:schemeClr val="tx1"/>
              </a:solidFill>
              <a:effectLst/>
              <a:latin typeface="+mn-lt"/>
              <a:ea typeface="+mn-ea"/>
              <a:cs typeface="+mn-cs"/>
            </a:endParaRPr>
          </a:p>
          <a:p>
            <a:pPr marL="228600" indent="-228600" hangingPunct="0">
              <a:buAutoNum type="arabicParenR"/>
            </a:pPr>
            <a:r>
              <a:rPr lang="en-US" sz="1200" kern="1200" baseline="0" dirty="0" err="1">
                <a:solidFill>
                  <a:schemeClr val="tx1"/>
                </a:solidFill>
                <a:effectLst/>
                <a:latin typeface="+mn-lt"/>
                <a:ea typeface="+mn-ea"/>
                <a:cs typeface="+mn-cs"/>
              </a:rPr>
              <a:t>caro</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700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TRANSCRIPT</a:t>
            </a:r>
          </a:p>
          <a:p>
            <a:pPr marL="228600" indent="-228600" hangingPunct="0">
              <a:buAutoNum type="arabicParenR"/>
            </a:pPr>
            <a:r>
              <a:rPr lang="en-US" sz="1200" kern="1200" dirty="0" err="1">
                <a:solidFill>
                  <a:schemeClr val="tx1"/>
                </a:solidFill>
                <a:effectLst/>
                <a:latin typeface="+mn-lt"/>
                <a:ea typeface="+mn-ea"/>
                <a:cs typeface="+mn-cs"/>
              </a:rPr>
              <a:t>Estudiar</a:t>
            </a:r>
            <a:r>
              <a:rPr lang="en-US" sz="1200" kern="1200" dirty="0">
                <a:solidFill>
                  <a:schemeClr val="tx1"/>
                </a:solidFill>
                <a:effectLst/>
                <a:latin typeface="+mn-lt"/>
                <a:ea typeface="+mn-ea"/>
                <a:cs typeface="+mn-cs"/>
              </a:rPr>
              <a:t> arte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importante.</a:t>
            </a:r>
          </a:p>
          <a:p>
            <a:pPr marL="228600" indent="-228600" hangingPunct="0">
              <a:buAutoNum type="arabicParenR"/>
            </a:pPr>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señora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seria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pero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interesante</a:t>
            </a:r>
            <a:r>
              <a:rPr lang="en-US" sz="1200" kern="1200" dirty="0">
                <a:solidFill>
                  <a:schemeClr val="tx1"/>
                </a:solidFill>
                <a:effectLst/>
                <a:latin typeface="+mn-lt"/>
                <a:ea typeface="+mn-ea"/>
                <a:cs typeface="+mn-cs"/>
              </a:rPr>
              <a:t>.</a:t>
            </a:r>
          </a:p>
          <a:p>
            <a:pPr marL="228600" indent="-228600" hangingPunct="0">
              <a:buAutoNum type="arabicParenR"/>
            </a:pPr>
            <a:r>
              <a:rPr lang="en-US" sz="1200" kern="1200" dirty="0" err="1">
                <a:solidFill>
                  <a:schemeClr val="tx1"/>
                </a:solidFill>
                <a:effectLst/>
                <a:latin typeface="+mn-lt"/>
                <a:ea typeface="+mn-ea"/>
                <a:cs typeface="+mn-cs"/>
              </a:rPr>
              <a:t>Tienes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cuatro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correctas</a:t>
            </a:r>
            <a:r>
              <a:rPr lang="en-US" sz="1200" kern="1200" baseline="0" dirty="0">
                <a:solidFill>
                  <a:schemeClr val="tx1"/>
                </a:solidFill>
                <a:effectLst/>
                <a:latin typeface="+mn-lt"/>
                <a:ea typeface="+mn-ea"/>
                <a:cs typeface="+mn-cs"/>
              </a:rPr>
              <a:t>.</a:t>
            </a:r>
          </a:p>
          <a:p>
            <a:pPr marL="228600" indent="-228600" hangingPunct="0">
              <a:buAutoNum type="arabicParenR"/>
            </a:pPr>
            <a:r>
              <a:rPr lang="en-US" sz="1200" kern="1200" baseline="0" dirty="0">
                <a:solidFill>
                  <a:schemeClr val="tx1"/>
                </a:solidFill>
                <a:effectLst/>
                <a:latin typeface="+mn-lt"/>
                <a:ea typeface="+mn-ea"/>
                <a:cs typeface="+mn-cs"/>
              </a:rPr>
              <a:t>El </a:t>
            </a:r>
            <a:r>
              <a:rPr lang="en-US" sz="1200" kern="1200" baseline="0" dirty="0" err="1">
                <a:solidFill>
                  <a:schemeClr val="tx1"/>
                </a:solidFill>
                <a:effectLst/>
                <a:latin typeface="+mn-lt"/>
                <a:ea typeface="+mn-ea"/>
                <a:cs typeface="+mn-cs"/>
              </a:rPr>
              <a:t>perro</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es</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grande</a:t>
            </a:r>
            <a:r>
              <a:rPr lang="en-US" sz="1200" kern="1200" baseline="0" dirty="0">
                <a:solidFill>
                  <a:schemeClr val="tx1"/>
                </a:solidFill>
                <a:effectLst/>
                <a:latin typeface="+mn-lt"/>
                <a:ea typeface="+mn-ea"/>
                <a:cs typeface="+mn-cs"/>
              </a:rPr>
              <a:t> y </a:t>
            </a:r>
            <a:r>
              <a:rPr lang="en-US" sz="1200" kern="1200" baseline="0" dirty="0" err="1">
                <a:solidFill>
                  <a:schemeClr val="tx1"/>
                </a:solidFill>
                <a:effectLst/>
                <a:latin typeface="+mn-lt"/>
                <a:ea typeface="+mn-ea"/>
                <a:cs typeface="+mn-cs"/>
              </a:rPr>
              <a:t>está</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en</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Inglaterra</a:t>
            </a:r>
            <a:r>
              <a:rPr lang="en-US" sz="1200" kern="1200" baseline="0" dirty="0">
                <a:solidFill>
                  <a:schemeClr val="tx1"/>
                </a:solidFill>
                <a:effectLst/>
                <a:latin typeface="+mn-lt"/>
                <a:ea typeface="+mn-ea"/>
                <a:cs typeface="+mn-cs"/>
              </a:rPr>
              <a:t>.</a:t>
            </a:r>
          </a:p>
          <a:p>
            <a:pPr marL="228600" indent="-228600" hangingPunct="0">
              <a:buAutoNum type="arabicParenR"/>
            </a:pPr>
            <a:endParaRPr lang="en-US" sz="1200" kern="1200" baseline="0" dirty="0">
              <a:solidFill>
                <a:schemeClr val="tx1"/>
              </a:solidFill>
              <a:effectLst/>
              <a:latin typeface="+mn-lt"/>
              <a:ea typeface="+mn-ea"/>
              <a:cs typeface="+mn-cs"/>
            </a:endParaRPr>
          </a:p>
          <a:p>
            <a:pPr marL="0" indent="0" hangingPunct="0">
              <a:buNone/>
            </a:pPr>
            <a:r>
              <a:rPr lang="en-US" sz="1200" kern="1200" baseline="0" dirty="0">
                <a:solidFill>
                  <a:schemeClr val="tx1"/>
                </a:solidFill>
                <a:effectLst/>
                <a:latin typeface="+mn-lt"/>
                <a:ea typeface="+mn-ea"/>
                <a:cs typeface="+mn-cs"/>
              </a:rPr>
              <a:t>Students should tally every time they hear ‘r’ and ‘</a:t>
            </a:r>
            <a:r>
              <a:rPr lang="en-US" sz="1200" kern="1200" baseline="0" dirty="0" err="1">
                <a:solidFill>
                  <a:schemeClr val="tx1"/>
                </a:solidFill>
                <a:effectLst/>
                <a:latin typeface="+mn-lt"/>
                <a:ea typeface="+mn-ea"/>
                <a:cs typeface="+mn-cs"/>
              </a:rPr>
              <a:t>rr</a:t>
            </a:r>
            <a:r>
              <a:rPr lang="en-US" sz="1200" kern="1200" baseline="0" dirty="0">
                <a:solidFill>
                  <a:schemeClr val="tx1"/>
                </a:solidFill>
                <a:effectLst/>
                <a:latin typeface="+mn-lt"/>
                <a:ea typeface="+mn-ea"/>
                <a:cs typeface="+mn-cs"/>
              </a:rPr>
              <a:t>.’</a:t>
            </a:r>
          </a:p>
          <a:p>
            <a:pPr marL="0" indent="0" hangingPunct="0">
              <a:buNone/>
            </a:pPr>
            <a:r>
              <a:rPr lang="en-US" sz="1200" kern="1200" baseline="0" dirty="0">
                <a:solidFill>
                  <a:schemeClr val="tx1"/>
                </a:solidFill>
                <a:effectLst/>
                <a:latin typeface="+mn-lt"/>
                <a:ea typeface="+mn-ea"/>
                <a:cs typeface="+mn-cs"/>
              </a:rPr>
              <a:t>There are then two levels of differentiation available.</a:t>
            </a:r>
          </a:p>
          <a:p>
            <a:pPr marL="228600" indent="-228600" hangingPunct="0">
              <a:buAutoNum type="arabicParenR"/>
            </a:pPr>
            <a:r>
              <a:rPr lang="en-US" sz="1200" kern="1200" baseline="0" dirty="0">
                <a:solidFill>
                  <a:schemeClr val="tx1"/>
                </a:solidFill>
                <a:effectLst/>
                <a:latin typeface="+mn-lt"/>
                <a:ea typeface="+mn-ea"/>
                <a:cs typeface="+mn-cs"/>
              </a:rPr>
              <a:t>Students write the words containing the target SSCs in Spanish.</a:t>
            </a:r>
          </a:p>
          <a:p>
            <a:pPr marL="228600" indent="-228600" hangingPunct="0">
              <a:buAutoNum type="arabicParenR"/>
            </a:pPr>
            <a:r>
              <a:rPr lang="en-US" sz="1200" kern="1200" baseline="0" dirty="0">
                <a:solidFill>
                  <a:schemeClr val="tx1"/>
                </a:solidFill>
                <a:effectLst/>
                <a:latin typeface="+mn-lt"/>
                <a:ea typeface="+mn-ea"/>
                <a:cs typeface="+mn-cs"/>
              </a:rPr>
              <a:t>Higher ability students may be able to transcribe the whole sentence.</a:t>
            </a:r>
          </a:p>
          <a:p>
            <a:pPr marL="228600" indent="-228600" hangingPunct="0">
              <a:buAutoNum type="arabicParenR"/>
            </a:pPr>
            <a:endParaRPr lang="en-US" sz="1200" kern="1200" baseline="0" dirty="0">
              <a:solidFill>
                <a:schemeClr val="tx1"/>
              </a:solidFill>
              <a:effectLst/>
              <a:latin typeface="+mn-lt"/>
              <a:ea typeface="+mn-ea"/>
              <a:cs typeface="+mn-cs"/>
            </a:endParaRPr>
          </a:p>
          <a:p>
            <a:pPr marL="0" indent="0" hangingPunct="0">
              <a:buNone/>
            </a:pPr>
            <a:r>
              <a:rPr lang="en-US" sz="1200" kern="1200" baseline="0" dirty="0">
                <a:solidFill>
                  <a:schemeClr val="tx1"/>
                </a:solidFill>
                <a:effectLst/>
                <a:latin typeface="+mn-lt"/>
                <a:ea typeface="+mn-ea"/>
                <a:cs typeface="+mn-cs"/>
              </a:rPr>
              <a:t>The vocabulary used here is all known to students, taken from previously learnt vocab sets.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855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646445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241392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647142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36490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832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9550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6629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5717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82115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30/03/2020</a:t>
            </a:fld>
            <a:endParaRPr lang="en-GB"/>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761897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30/03/2020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175892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4F8C6B6-2664-4DC4-9B12-1B5B00E4D0D3}"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052405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30/03/2020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3556907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30/03/2020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814207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30/03/2020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623247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26019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7518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92915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22810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680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48708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38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F8C6B6-2664-4DC4-9B12-1B5B00E4D0D3}" type="datetimeFigureOut">
              <a:rPr lang="en-GB" smtClean="0"/>
              <a:t>30/03/2020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102507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71378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11772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20724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7260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4F8C6B6-2664-4DC4-9B12-1B5B00E4D0D3}"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17765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4F8C6B6-2664-4DC4-9B12-1B5B00E4D0D3}" type="datetimeFigureOut">
              <a:rPr lang="en-GB" smtClean="0"/>
              <a:t>30/03/2020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12440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4F8C6B6-2664-4DC4-9B12-1B5B00E4D0D3}" type="datetimeFigureOut">
              <a:rPr lang="en-GB" smtClean="0"/>
              <a:t>30/03/2020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372413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8C6B6-2664-4DC4-9B12-1B5B00E4D0D3}" type="datetimeFigureOut">
              <a:rPr lang="en-GB" smtClean="0"/>
              <a:t>30/03/2020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234257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F8C6B6-2664-4DC4-9B12-1B5B00E4D0D3}"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2523215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F8C6B6-2664-4DC4-9B12-1B5B00E4D0D3}" type="datetimeFigureOut">
              <a:rPr lang="en-GB" smtClean="0"/>
              <a:t>30/03/2020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98C8DE-92B8-4F3D-9DA8-B89CB4F7EE8E}" type="slidenum">
              <a:rPr lang="en-GB" smtClean="0"/>
              <a:t>‹#›</a:t>
            </a:fld>
            <a:endParaRPr lang="en-GB"/>
          </a:p>
        </p:txBody>
      </p:sp>
    </p:spTree>
    <p:extLst>
      <p:ext uri="{BB962C8B-B14F-4D97-AF65-F5344CB8AC3E}">
        <p14:creationId xmlns:p14="http://schemas.microsoft.com/office/powerpoint/2010/main" val="1365143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8C6B6-2664-4DC4-9B12-1B5B00E4D0D3}" type="datetimeFigureOut">
              <a:rPr lang="en-GB" smtClean="0"/>
              <a:t>30/03/2020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8C8DE-92B8-4F3D-9DA8-B89CB4F7EE8E}" type="slidenum">
              <a:rPr lang="en-GB" smtClean="0"/>
              <a:t>‹#›</a:t>
            </a:fld>
            <a:endParaRPr lang="en-GB"/>
          </a:p>
        </p:txBody>
      </p:sp>
    </p:spTree>
    <p:extLst>
      <p:ext uri="{BB962C8B-B14F-4D97-AF65-F5344CB8AC3E}">
        <p14:creationId xmlns:p14="http://schemas.microsoft.com/office/powerpoint/2010/main" val="1178745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Tw Cen MT" panose="020B0602020104020603"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Tw Cen MT" panose="020B0602020104020603" pitchFamily="34" charset="0"/>
              </a:rPr>
              <a:t>licensed as </a:t>
            </a:r>
            <a:r>
              <a:rPr lang="en-GB" sz="1100" b="1" u="sng" dirty="0">
                <a:solidFill>
                  <a:srgbClr val="FFFFFF"/>
                </a:solidFill>
                <a:latin typeface="Tw Cen MT" panose="020B0602020104020603" pitchFamily="34" charset="0"/>
                <a:hlinkClick r:id="rId16"/>
              </a:rPr>
              <a:t>CC BY-NC-SA 4.0</a:t>
            </a:r>
            <a:br>
              <a:rPr lang="en-GB" sz="1100" dirty="0">
                <a:latin typeface="Tw Cen MT" panose="020B0602020104020603" pitchFamily="34" charset="0"/>
              </a:rPr>
            </a:br>
            <a:endParaRPr lang="en-GB" sz="1100" dirty="0">
              <a:latin typeface="Tw Cen MT" panose="020B0602020104020603" pitchFamily="34" charset="0"/>
            </a:endParaRPr>
          </a:p>
        </p:txBody>
      </p:sp>
      <p:sp>
        <p:nvSpPr>
          <p:cNvPr id="8" name="TextBox 7"/>
          <p:cNvSpPr txBox="1"/>
          <p:nvPr userDrawn="1"/>
        </p:nvSpPr>
        <p:spPr>
          <a:xfrm>
            <a:off x="96577" y="6526075"/>
            <a:ext cx="2291024" cy="261610"/>
          </a:xfrm>
          <a:prstGeom prst="rect">
            <a:avLst/>
          </a:prstGeom>
          <a:noFill/>
        </p:spPr>
        <p:txBody>
          <a:bodyPr wrap="square" rtlCol="0">
            <a:spAutoFit/>
          </a:bodyPr>
          <a:lstStyle/>
          <a:p>
            <a:r>
              <a:rPr lang="en-GB" sz="1100" dirty="0">
                <a:solidFill>
                  <a:srgbClr val="002060"/>
                </a:solidFill>
              </a:rPr>
              <a:t>Nick Avery</a:t>
            </a:r>
          </a:p>
        </p:txBody>
      </p:sp>
    </p:spTree>
    <p:extLst>
      <p:ext uri="{BB962C8B-B14F-4D97-AF65-F5344CB8AC3E}">
        <p14:creationId xmlns:p14="http://schemas.microsoft.com/office/powerpoint/2010/main" val="18220992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68377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15.PNG"/><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audio" Target="../media/audio11.wav"/><Relationship Id="rId11" Type="http://schemas.openxmlformats.org/officeDocument/2006/relationships/image" Target="../media/image13.jpeg"/><Relationship Id="rId5" Type="http://schemas.openxmlformats.org/officeDocument/2006/relationships/audio" Target="../media/audio10.wav"/><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audio" Target="../media/audio9.wav"/><Relationship Id="rId9" Type="http://schemas.openxmlformats.org/officeDocument/2006/relationships/audio" Target="../media/audio14.wav"/><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8" Type="http://schemas.openxmlformats.org/officeDocument/2006/relationships/audio" Target="../media/audio19.wav"/><Relationship Id="rId13" Type="http://schemas.openxmlformats.org/officeDocument/2006/relationships/audio" Target="../media/audio24.wav"/><Relationship Id="rId3" Type="http://schemas.openxmlformats.org/officeDocument/2006/relationships/image" Target="../media/image18.png"/><Relationship Id="rId7" Type="http://schemas.openxmlformats.org/officeDocument/2006/relationships/audio" Target="../media/audio18.wav"/><Relationship Id="rId12" Type="http://schemas.openxmlformats.org/officeDocument/2006/relationships/audio" Target="../media/audio23.wav"/><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audio" Target="../media/audio17.wav"/><Relationship Id="rId11" Type="http://schemas.openxmlformats.org/officeDocument/2006/relationships/audio" Target="../media/audio22.wav"/><Relationship Id="rId5" Type="http://schemas.openxmlformats.org/officeDocument/2006/relationships/audio" Target="../media/audio16.wav"/><Relationship Id="rId10" Type="http://schemas.openxmlformats.org/officeDocument/2006/relationships/audio" Target="../media/audio21.wav"/><Relationship Id="rId4" Type="http://schemas.openxmlformats.org/officeDocument/2006/relationships/audio" Target="../media/audio15.wav"/><Relationship Id="rId9" Type="http://schemas.openxmlformats.org/officeDocument/2006/relationships/audio" Target="../media/audio20.wav"/></Relationships>
</file>

<file path=ppt/slides/_rels/slide9.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notesSlide" Target="../notesSlides/notesSlide9.xml"/><Relationship Id="rId1" Type="http://schemas.openxmlformats.org/officeDocument/2006/relationships/slideLayout" Target="../slideLayouts/slideLayout28.xml"/><Relationship Id="rId6" Type="http://schemas.openxmlformats.org/officeDocument/2006/relationships/audio" Target="../media/audio28.wav"/><Relationship Id="rId5" Type="http://schemas.openxmlformats.org/officeDocument/2006/relationships/audio" Target="../media/audio27.wav"/><Relationship Id="rId4" Type="http://schemas.openxmlformats.org/officeDocument/2006/relationships/audio" Target="../media/audio2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5" name="Rectangle 4"/>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2" name="Title 3">
            <a:extLst>
              <a:ext uri="{FF2B5EF4-FFF2-40B4-BE49-F238E27FC236}">
                <a16:creationId xmlns:a16="http://schemas.microsoft.com/office/drawing/2014/main" id="{7B424077-B2D5-46AA-BDA8-6FF15DA500E8}"/>
              </a:ext>
            </a:extLst>
          </p:cNvPr>
          <p:cNvSpPr txBox="1">
            <a:spLocks/>
          </p:cNvSpPr>
          <p:nvPr/>
        </p:nvSpPr>
        <p:spPr>
          <a:xfrm>
            <a:off x="223130" y="522658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2200" b="1" dirty="0">
                <a:solidFill>
                  <a:prstClr val="white"/>
                </a:solidFill>
                <a:latin typeface="Century Gothic" panose="020B0502020202020204" pitchFamily="34" charset="0"/>
              </a:rPr>
              <a:t>Y7 Spanish</a:t>
            </a:r>
          </a:p>
          <a:p>
            <a:pPr>
              <a:defRPr/>
            </a:pPr>
            <a:r>
              <a:rPr lang="en-GB" sz="2200" dirty="0">
                <a:solidFill>
                  <a:prstClr val="white"/>
                </a:solidFill>
                <a:latin typeface="Century Gothic" panose="020B0502020202020204" pitchFamily="34" charset="0"/>
              </a:rPr>
              <a:t>Term 2.1 - Week 2 - Lesson 31/32</a:t>
            </a:r>
          </a:p>
        </p:txBody>
      </p:sp>
      <p:sp>
        <p:nvSpPr>
          <p:cNvPr id="14" name="Title 3">
            <a:extLst>
              <a:ext uri="{FF2B5EF4-FFF2-40B4-BE49-F238E27FC236}">
                <a16:creationId xmlns:a16="http://schemas.microsoft.com/office/drawing/2014/main" id="{AB3692F8-CE33-C34E-B376-364FE77401E4}"/>
              </a:ext>
            </a:extLst>
          </p:cNvPr>
          <p:cNvSpPr txBox="1">
            <a:spLocks/>
          </p:cNvSpPr>
          <p:nvPr/>
        </p:nvSpPr>
        <p:spPr>
          <a:xfrm>
            <a:off x="223130" y="6151544"/>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a:defRPr/>
            </a:pPr>
            <a:r>
              <a:rPr lang="en-GB" sz="1400" dirty="0">
                <a:solidFill>
                  <a:prstClr val="white"/>
                </a:solidFill>
                <a:latin typeface="Century Gothic" panose="020B0502020202020204" pitchFamily="34" charset="0"/>
              </a:rPr>
              <a:t>Victoria Hobson / Rachel Hawkes / Nick Avery </a:t>
            </a:r>
          </a:p>
          <a:p>
            <a:pPr>
              <a:defRPr/>
            </a:pPr>
            <a:endParaRPr lang="en-GB" sz="1600" dirty="0">
              <a:solidFill>
                <a:prstClr val="white"/>
              </a:solidFill>
              <a:latin typeface="Century Gothic" panose="020B0502020202020204" pitchFamily="34" charset="0"/>
            </a:endParaRPr>
          </a:p>
          <a:p>
            <a:pPr>
              <a:defRPr/>
            </a:pPr>
            <a:r>
              <a:rPr lang="en-GB" sz="1400" dirty="0">
                <a:solidFill>
                  <a:prstClr val="white"/>
                </a:solidFill>
                <a:latin typeface="Century Gothic" panose="020B0502020202020204" pitchFamily="34" charset="0"/>
              </a:rPr>
              <a:t>Date updated: 30/03/2019</a:t>
            </a:r>
          </a:p>
        </p:txBody>
      </p:sp>
      <p:sp>
        <p:nvSpPr>
          <p:cNvPr id="2" name="Title 1">
            <a:extLst>
              <a:ext uri="{FF2B5EF4-FFF2-40B4-BE49-F238E27FC236}">
                <a16:creationId xmlns:a16="http://schemas.microsoft.com/office/drawing/2014/main" id="{4AAFF33F-A5FC-644D-9E94-59A7E9AD73EE}"/>
              </a:ext>
            </a:extLst>
          </p:cNvPr>
          <p:cNvSpPr>
            <a:spLocks noGrp="1"/>
          </p:cNvSpPr>
          <p:nvPr>
            <p:ph type="title"/>
          </p:nvPr>
        </p:nvSpPr>
        <p:spPr>
          <a:xfrm>
            <a:off x="43540" y="2200209"/>
            <a:ext cx="10515600" cy="1325563"/>
          </a:xfrm>
        </p:spPr>
        <p:txBody>
          <a:bodyPr>
            <a:normAutofit/>
          </a:bodyPr>
          <a:lstStyle/>
          <a:p>
            <a:r>
              <a:rPr lang="en-GB" sz="4000" b="1" dirty="0">
                <a:solidFill>
                  <a:prstClr val="white"/>
                </a:solidFill>
                <a:latin typeface="Century Gothic" panose="020B0502020202020204" pitchFamily="34" charset="0"/>
              </a:rPr>
              <a:t>Phonics: [</a:t>
            </a:r>
            <a:r>
              <a:rPr lang="en-GB" sz="4000" b="1" dirty="0" err="1">
                <a:solidFill>
                  <a:prstClr val="white"/>
                </a:solidFill>
                <a:latin typeface="Century Gothic" panose="020B0502020202020204" pitchFamily="34" charset="0"/>
              </a:rPr>
              <a:t>rr</a:t>
            </a:r>
            <a:r>
              <a:rPr lang="en-GB" sz="4000" b="1" dirty="0">
                <a:solidFill>
                  <a:prstClr val="white"/>
                </a:solidFill>
                <a:latin typeface="Century Gothic" panose="020B0502020202020204" pitchFamily="34" charset="0"/>
              </a:rPr>
              <a:t>] and [r] SSCs</a:t>
            </a:r>
            <a:endParaRPr lang="en-US" sz="4000" dirty="0"/>
          </a:p>
        </p:txBody>
      </p:sp>
    </p:spTree>
    <p:extLst>
      <p:ext uri="{BB962C8B-B14F-4D97-AF65-F5344CB8AC3E}">
        <p14:creationId xmlns:p14="http://schemas.microsoft.com/office/powerpoint/2010/main" val="284672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6A73D0-937E-214A-BDC5-C36FC0440600}"/>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rr</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val="1"/>
              </a:ext>
            </a:extLst>
          </p:cNvPr>
          <p:cNvSpPr/>
          <p:nvPr/>
        </p:nvSpPr>
        <p:spPr>
          <a:xfrm>
            <a:off x="4609214" y="2041451"/>
            <a:ext cx="2971800" cy="237929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4" name="Picture 2" descr="do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9570" y="2379848"/>
            <a:ext cx="1401926" cy="13081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009003" y="3419368"/>
            <a:ext cx="217399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7" name="TextBox 6"/>
          <p:cNvSpPr txBox="1"/>
          <p:nvPr/>
        </p:nvSpPr>
        <p:spPr>
          <a:xfrm>
            <a:off x="1165314" y="130267"/>
            <a:ext cx="25892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pic>
        <p:nvPicPr>
          <p:cNvPr id="29698" name="Picture 2" descr="blue stick figure runni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56873" y="1200330"/>
            <a:ext cx="1834092" cy="17118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08861" y="3361621"/>
            <a:ext cx="26569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9706" name="Picture 10" descr="woman closing a door while water escape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47812" y="4422057"/>
            <a:ext cx="1855988" cy="16394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428066" y="4422057"/>
            <a:ext cx="3335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grpSp>
        <p:nvGrpSpPr>
          <p:cNvPr id="2" name="Group 1" descr="envelope with an at sign on the back"/>
          <p:cNvGrpSpPr/>
          <p:nvPr/>
        </p:nvGrpSpPr>
        <p:grpSpPr>
          <a:xfrm>
            <a:off x="5467454" y="5390706"/>
            <a:ext cx="1257092" cy="804539"/>
            <a:chOff x="8841709" y="1059427"/>
            <a:chExt cx="1652564" cy="1057641"/>
          </a:xfrm>
        </p:grpSpPr>
        <p:pic>
          <p:nvPicPr>
            <p:cNvPr id="29704" name="Picture 8" descr="envelope with an at sign on the bac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41709" y="1059427"/>
              <a:ext cx="1652564" cy="105764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14825" y="1078203"/>
              <a:ext cx="4656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Tw Cen MT" panose="020B0602020104020603"/>
                  <a:ea typeface="+mn-ea"/>
                  <a:cs typeface="+mn-cs"/>
                </a:rPr>
                <a:t>@</a:t>
              </a:r>
            </a:p>
          </p:txBody>
        </p:sp>
      </p:grpSp>
      <p:sp>
        <p:nvSpPr>
          <p:cNvPr id="11" name="TextBox 10"/>
          <p:cNvSpPr txBox="1"/>
          <p:nvPr/>
        </p:nvSpPr>
        <p:spPr>
          <a:xfrm>
            <a:off x="8359650" y="184667"/>
            <a:ext cx="3335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io</a:t>
            </a:r>
          </a:p>
        </p:txBody>
      </p:sp>
      <p:pic>
        <p:nvPicPr>
          <p:cNvPr id="29700" name="Picture 4" descr="silhouette of four house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054759" y="1241269"/>
            <a:ext cx="1945651" cy="17178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80803" y="3331640"/>
            <a:ext cx="40998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ecto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9702" name="Picture 6" descr="green checkma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81890" y="4504267"/>
            <a:ext cx="1891393" cy="155724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15227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r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erro.wav"/>
                                        </p:tgtEl>
                                      </p:cMediaNode>
                                    </p:audio>
                                  </p:sub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5" name="correr.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698"/>
                                        </p:tgtEl>
                                        <p:attrNameLst>
                                          <p:attrName>style.visibility</p:attrName>
                                        </p:attrNameLst>
                                      </p:cBhvr>
                                      <p:to>
                                        <p:strVal val="visible"/>
                                      </p:to>
                                    </p:set>
                                    <p:animEffect transition="in" filter="fade">
                                      <p:cBhvr>
                                        <p:cTn id="28" dur="500"/>
                                        <p:tgtEl>
                                          <p:spTgt spid="29698"/>
                                        </p:tgtEl>
                                      </p:cBhvr>
                                    </p:animEffect>
                                  </p:childTnLst>
                                  <p:subTnLst>
                                    <p:audio>
                                      <p:cMediaNode>
                                        <p:cTn display="0" masterRel="sameClick">
                                          <p:stCondLst>
                                            <p:cond evt="begin" delay="0">
                                              <p:tn val="26"/>
                                            </p:cond>
                                          </p:stCondLst>
                                          <p:endCondLst>
                                            <p:cond evt="onStopAudio" delay="0">
                                              <p:tgtEl>
                                                <p:sldTgt/>
                                              </p:tgtEl>
                                            </p:cond>
                                          </p:endCondLst>
                                        </p:cTn>
                                        <p:tgtEl>
                                          <p:sndTgt r:embed="rId5" name="corre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subTnLst>
                                    <p:audio>
                                      <p:cMediaNode>
                                        <p:cTn display="0" masterRel="sameClick">
                                          <p:stCondLst>
                                            <p:cond evt="begin" delay="0">
                                              <p:tn val="31"/>
                                            </p:cond>
                                          </p:stCondLst>
                                          <p:endCondLst>
                                            <p:cond evt="onStopAudio" delay="0">
                                              <p:tgtEl>
                                                <p:sldTgt/>
                                              </p:tgtEl>
                                            </p:cond>
                                          </p:endCondLst>
                                        </p:cTn>
                                        <p:tgtEl>
                                          <p:sndTgt r:embed="rId6" name="barrio2.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700"/>
                                        </p:tgtEl>
                                        <p:attrNameLst>
                                          <p:attrName>style.visibility</p:attrName>
                                        </p:attrNameLst>
                                      </p:cBhvr>
                                      <p:to>
                                        <p:strVal val="visible"/>
                                      </p:to>
                                    </p:set>
                                    <p:animEffect transition="in" filter="fade">
                                      <p:cBhvr>
                                        <p:cTn id="38" dur="500"/>
                                        <p:tgtEl>
                                          <p:spTgt spid="29700"/>
                                        </p:tgtEl>
                                      </p:cBhvr>
                                    </p:animEffect>
                                  </p:childTnLst>
                                  <p:subTnLst>
                                    <p:audio>
                                      <p:cMediaNode>
                                        <p:cTn display="0" masterRel="sameClick">
                                          <p:stCondLst>
                                            <p:cond evt="begin" delay="0">
                                              <p:tn val="36"/>
                                            </p:cond>
                                          </p:stCondLst>
                                          <p:endCondLst>
                                            <p:cond evt="onStopAudio" delay="0">
                                              <p:tgtEl>
                                                <p:sldTgt/>
                                              </p:tgtEl>
                                            </p:cond>
                                          </p:endCondLst>
                                        </p:cTn>
                                        <p:tgtEl>
                                          <p:sndTgt r:embed="rId6" name="barrio2.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subTnLst>
                                    <p:audio>
                                      <p:cMediaNode>
                                        <p:cTn display="0" masterRel="sameClick">
                                          <p:stCondLst>
                                            <p:cond evt="begin" delay="0">
                                              <p:tn val="41"/>
                                            </p:cond>
                                          </p:stCondLst>
                                          <p:endCondLst>
                                            <p:cond evt="onStopAudio" delay="0">
                                              <p:tgtEl>
                                                <p:sldTgt/>
                                              </p:tgtEl>
                                            </p:cond>
                                          </p:endCondLst>
                                        </p:cTn>
                                        <p:tgtEl>
                                          <p:sndTgt r:embed="rId7" name="cerrar.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9706"/>
                                        </p:tgtEl>
                                        <p:attrNameLst>
                                          <p:attrName>style.visibility</p:attrName>
                                        </p:attrNameLst>
                                      </p:cBhvr>
                                      <p:to>
                                        <p:strVal val="visible"/>
                                      </p:to>
                                    </p:set>
                                    <p:animEffect transition="in" filter="fade">
                                      <p:cBhvr>
                                        <p:cTn id="48" dur="500"/>
                                        <p:tgtEl>
                                          <p:spTgt spid="29706"/>
                                        </p:tgtEl>
                                      </p:cBhvr>
                                    </p:animEffect>
                                  </p:childTnLst>
                                  <p:subTnLst>
                                    <p:audio>
                                      <p:cMediaNode>
                                        <p:cTn display="0" masterRel="sameClick">
                                          <p:stCondLst>
                                            <p:cond evt="begin" delay="0">
                                              <p:tn val="46"/>
                                            </p:cond>
                                          </p:stCondLst>
                                          <p:endCondLst>
                                            <p:cond evt="onStopAudio" delay="0">
                                              <p:tgtEl>
                                                <p:sldTgt/>
                                              </p:tgtEl>
                                            </p:cond>
                                          </p:endCondLst>
                                        </p:cTn>
                                        <p:tgtEl>
                                          <p:sndTgt r:embed="rId7" name="cerrar.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correo.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500"/>
                                        <p:tgtEl>
                                          <p:spTgt spid="2"/>
                                        </p:tgtEl>
                                      </p:cBhvr>
                                    </p:animEffect>
                                  </p:childTnLst>
                                  <p:subTnLst>
                                    <p:audio>
                                      <p:cMediaNode>
                                        <p:cTn display="0" masterRel="sameClick">
                                          <p:stCondLst>
                                            <p:cond evt="begin" delay="0">
                                              <p:tn val="56"/>
                                            </p:cond>
                                          </p:stCondLst>
                                          <p:endCondLst>
                                            <p:cond evt="onStopAudio" delay="0">
                                              <p:tgtEl>
                                                <p:sldTgt/>
                                              </p:tgtEl>
                                            </p:cond>
                                          </p:endCondLst>
                                        </p:cTn>
                                        <p:tgtEl>
                                          <p:sndTgt r:embed="rId8" name="correo.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subTnLst>
                                    <p:audio>
                                      <p:cMediaNode>
                                        <p:cTn display="0" masterRel="sameClick">
                                          <p:stCondLst>
                                            <p:cond evt="begin" delay="0">
                                              <p:tn val="61"/>
                                            </p:cond>
                                          </p:stCondLst>
                                          <p:endCondLst>
                                            <p:cond evt="onStopAudio" delay="0">
                                              <p:tgtEl>
                                                <p:sldTgt/>
                                              </p:tgtEl>
                                            </p:cond>
                                          </p:endCondLst>
                                        </p:cTn>
                                        <p:tgtEl>
                                          <p:sndTgt r:embed="rId9" name="correcto.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702"/>
                                        </p:tgtEl>
                                        <p:attrNameLst>
                                          <p:attrName>style.visibility</p:attrName>
                                        </p:attrNameLst>
                                      </p:cBhvr>
                                      <p:to>
                                        <p:strVal val="visible"/>
                                      </p:to>
                                    </p:set>
                                    <p:animEffect transition="in" filter="fade">
                                      <p:cBhvr>
                                        <p:cTn id="68" dur="500"/>
                                        <p:tgtEl>
                                          <p:spTgt spid="29702"/>
                                        </p:tgtEl>
                                      </p:cBhvr>
                                    </p:animEffect>
                                  </p:childTnLst>
                                  <p:subTnLst>
                                    <p:audio>
                                      <p:cMediaNode>
                                        <p:cTn display="0" masterRel="sameClick">
                                          <p:stCondLst>
                                            <p:cond evt="begin" delay="0">
                                              <p:tn val="66"/>
                                            </p:cond>
                                          </p:stCondLst>
                                          <p:endCondLst>
                                            <p:cond evt="onStopAudio" delay="0">
                                              <p:tgtEl>
                                                <p:sldTgt/>
                                              </p:tgtEl>
                                            </p:cond>
                                          </p:endCondLst>
                                        </p:cTn>
                                        <p:tgtEl>
                                          <p:sndTgt r:embed="rId9" name="correc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5" grpId="0"/>
      <p:bldP spid="7" grpId="0"/>
      <p:bldP spid="8" grpId="0"/>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B3AF-5FC4-3B49-B9C2-63EBBCADE9DE}"/>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rr</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val="1"/>
              </a:ext>
            </a:extLst>
          </p:cNvPr>
          <p:cNvSpPr/>
          <p:nvPr/>
        </p:nvSpPr>
        <p:spPr>
          <a:xfrm>
            <a:off x="4609214" y="2041451"/>
            <a:ext cx="2971800" cy="237929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009003" y="3419368"/>
            <a:ext cx="217399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7" name="TextBox 6"/>
          <p:cNvSpPr txBox="1"/>
          <p:nvPr/>
        </p:nvSpPr>
        <p:spPr>
          <a:xfrm>
            <a:off x="1165314" y="130267"/>
            <a:ext cx="25892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er</a:t>
            </a:r>
          </a:p>
        </p:txBody>
      </p:sp>
      <p:sp>
        <p:nvSpPr>
          <p:cNvPr id="8" name="TextBox 7"/>
          <p:cNvSpPr txBox="1"/>
          <p:nvPr/>
        </p:nvSpPr>
        <p:spPr>
          <a:xfrm>
            <a:off x="1008861" y="3361621"/>
            <a:ext cx="26569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4428066" y="4422057"/>
            <a:ext cx="3335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8359650" y="184667"/>
            <a:ext cx="3335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ba</a:t>
            </a:r>
            <a:r>
              <a:rPr kumimoji="0" lang="es-CO"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io</a:t>
            </a:r>
          </a:p>
        </p:txBody>
      </p:sp>
      <p:sp>
        <p:nvSpPr>
          <p:cNvPr id="9" name="TextBox 8"/>
          <p:cNvSpPr txBox="1"/>
          <p:nvPr/>
        </p:nvSpPr>
        <p:spPr>
          <a:xfrm>
            <a:off x="7980803" y="3331640"/>
            <a:ext cx="40998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ecto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372682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r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perro.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5" name="corre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6" name="barrio2.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cerrar.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correo.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correct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7" grpId="0"/>
      <p:bldP spid="8" grpId="0"/>
      <p:bldP spid="10" grpId="0"/>
      <p:bldP spid="11"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6969B-1922-544A-8FD5-5557594A2A9A}"/>
              </a:ext>
            </a:extLst>
          </p:cNvPr>
          <p:cNvSpPr>
            <a:spLocks noGrp="1"/>
          </p:cNvSpPr>
          <p:nvPr>
            <p:ph type="title"/>
          </p:nvPr>
        </p:nvSpPr>
        <p:spPr/>
        <p:txBody>
          <a:bodyPr>
            <a:normAutofit fontScale="90000"/>
          </a:bodyPr>
          <a:lstStyle/>
          <a:p>
            <a:pPr algn="ctr"/>
            <a:r>
              <a:rPr lang="en-GB" sz="13300" b="1" dirty="0" err="1">
                <a:solidFill>
                  <a:srgbClr val="115076"/>
                </a:solidFill>
                <a:latin typeface="Century Gothic" panose="020B0502020202020204" pitchFamily="34" charset="0"/>
                <a:cs typeface="Calibri" panose="020F0502020204030204" pitchFamily="34" charset="0"/>
              </a:rPr>
              <a:t>rr</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6" name="Rounded Rectangle 5" descr="rectangle">
            <a:extLst>
              <a:ext uri="{C183D7F6-B498-43B3-948B-1728B52AA6E4}">
                <adec:decorative xmlns:adec="http://schemas.microsoft.com/office/drawing/2017/decorative" val="1"/>
              </a:ext>
            </a:extLst>
          </p:cNvPr>
          <p:cNvSpPr/>
          <p:nvPr/>
        </p:nvSpPr>
        <p:spPr>
          <a:xfrm>
            <a:off x="4609214" y="2041451"/>
            <a:ext cx="2971800" cy="2379297"/>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angle 4"/>
          <p:cNvSpPr/>
          <p:nvPr/>
        </p:nvSpPr>
        <p:spPr>
          <a:xfrm>
            <a:off x="5009003" y="3419368"/>
            <a:ext cx="2173993"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7" name="TextBox 6"/>
          <p:cNvSpPr txBox="1"/>
          <p:nvPr/>
        </p:nvSpPr>
        <p:spPr>
          <a:xfrm>
            <a:off x="1165314" y="130267"/>
            <a:ext cx="258921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er</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8" name="TextBox 7"/>
          <p:cNvSpPr txBox="1"/>
          <p:nvPr/>
        </p:nvSpPr>
        <p:spPr>
          <a:xfrm>
            <a:off x="1008861" y="3361621"/>
            <a:ext cx="26569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ar</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0" name="TextBox 9"/>
          <p:cNvSpPr txBox="1"/>
          <p:nvPr/>
        </p:nvSpPr>
        <p:spPr>
          <a:xfrm>
            <a:off x="4428066" y="4422057"/>
            <a:ext cx="3335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1" name="TextBox 10"/>
          <p:cNvSpPr txBox="1"/>
          <p:nvPr/>
        </p:nvSpPr>
        <p:spPr>
          <a:xfrm>
            <a:off x="8359650" y="184667"/>
            <a:ext cx="333586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ba</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io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7980803" y="3331640"/>
            <a:ext cx="40998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co</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rr</a:t>
            </a:r>
            <a:r>
              <a:rPr kumimoji="0" lang="es-CO"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ecto</a:t>
            </a:r>
            <a:endParaRPr kumimoji="0" lang="es-CO"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8" name="TextBox 17"/>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319022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5" grpId="0"/>
      <p:bldP spid="7" grpId="0"/>
      <p:bldP spid="8" grpId="0"/>
      <p:bldP spid="10" grpId="0"/>
      <p:bldP spid="11"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624A-B9E7-4F41-9AAE-389C449848DD}"/>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r</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5" name="Rounded Rectangle 4" descr="rectangle">
            <a:extLst>
              <a:ext uri="{C183D7F6-B498-43B3-948B-1728B52AA6E4}">
                <adec:decorative xmlns:adec="http://schemas.microsoft.com/office/drawing/2017/decorative" val="1"/>
              </a:ext>
            </a:extLst>
          </p:cNvPr>
          <p:cNvSpPr/>
          <p:nvPr/>
        </p:nvSpPr>
        <p:spPr>
          <a:xfrm>
            <a:off x="4393204" y="1792908"/>
            <a:ext cx="3453623" cy="260170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pic>
        <p:nvPicPr>
          <p:cNvPr id="14" name="Picture 13" descr="cartoon holding hands up to show the word 'but'"/>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40737" y="2039949"/>
            <a:ext cx="1158555" cy="1581772"/>
          </a:xfrm>
          <a:prstGeom prst="rect">
            <a:avLst/>
          </a:prstGeom>
        </p:spPr>
      </p:pic>
      <p:sp>
        <p:nvSpPr>
          <p:cNvPr id="4" name="Rectangle 3"/>
          <p:cNvSpPr/>
          <p:nvPr/>
        </p:nvSpPr>
        <p:spPr>
          <a:xfrm>
            <a:off x="5124419" y="3378951"/>
            <a:ext cx="194316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6" name="Rectangle 5"/>
          <p:cNvSpPr/>
          <p:nvPr/>
        </p:nvSpPr>
        <p:spPr>
          <a:xfrm>
            <a:off x="1248526" y="205291"/>
            <a:ext cx="146867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Tw Cen MT" panose="020B0602020104020603"/>
              <a:ea typeface="+mn-ea"/>
              <a:cs typeface="+mn-cs"/>
            </a:endParaRPr>
          </a:p>
        </p:txBody>
      </p:sp>
      <p:pic>
        <p:nvPicPr>
          <p:cNvPr id="20" name="Picture 19" descr="one stick figure giving something to another"/>
          <p:cNvPicPr>
            <a:picLocks noChangeAspect="1"/>
          </p:cNvPicPr>
          <p:nvPr/>
        </p:nvPicPr>
        <p:blipFill>
          <a:blip r:embed="rId11" cstate="print">
            <a:clrChange>
              <a:clrFrom>
                <a:srgbClr val="E4E9ED"/>
              </a:clrFrom>
              <a:clrTo>
                <a:srgbClr val="E4E9ED">
                  <a:alpha val="0"/>
                </a:srgbClr>
              </a:clrTo>
            </a:clrChange>
            <a:extLst>
              <a:ext uri="{28A0092B-C50C-407E-A947-70E740481C1C}">
                <a14:useLocalDpi xmlns:a14="http://schemas.microsoft.com/office/drawing/2010/main" val="0"/>
              </a:ext>
            </a:extLst>
          </a:blip>
          <a:stretch>
            <a:fillRect/>
          </a:stretch>
        </p:blipFill>
        <p:spPr>
          <a:xfrm>
            <a:off x="720894" y="1035878"/>
            <a:ext cx="2785294" cy="1856863"/>
          </a:xfrm>
          <a:prstGeom prst="rect">
            <a:avLst/>
          </a:prstGeom>
        </p:spPr>
      </p:pic>
      <p:sp>
        <p:nvSpPr>
          <p:cNvPr id="9" name="Rectangle 8"/>
          <p:cNvSpPr/>
          <p:nvPr/>
        </p:nvSpPr>
        <p:spPr>
          <a:xfrm>
            <a:off x="1168895" y="3321398"/>
            <a:ext cx="189346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ia</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pic>
        <p:nvPicPr>
          <p:cNvPr id="30726" name="Picture 6" descr="Woman with dark brown hai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64721" y="4178711"/>
            <a:ext cx="1897641" cy="174583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975340" y="4637314"/>
            <a:ext cx="224131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sob</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16" name="TextBox 15"/>
          <p:cNvSpPr txBox="1"/>
          <p:nvPr/>
        </p:nvSpPr>
        <p:spPr>
          <a:xfrm>
            <a:off x="3937182" y="5443070"/>
            <a:ext cx="425292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[about; on top of]</a:t>
            </a:r>
          </a:p>
        </p:txBody>
      </p:sp>
      <p:sp>
        <p:nvSpPr>
          <p:cNvPr id="7" name="Rectangle 6"/>
          <p:cNvSpPr/>
          <p:nvPr/>
        </p:nvSpPr>
        <p:spPr>
          <a:xfrm>
            <a:off x="9147800" y="205291"/>
            <a:ext cx="185018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Tw Cen MT" panose="020B0602020104020603"/>
              <a:ea typeface="+mn-ea"/>
              <a:cs typeface="+mn-cs"/>
            </a:endParaRPr>
          </a:p>
        </p:txBody>
      </p:sp>
      <p:pic>
        <p:nvPicPr>
          <p:cNvPr id="12" name="Picture 11" descr="boy opening a doo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255100" y="1172198"/>
            <a:ext cx="1635585" cy="1635585"/>
          </a:xfrm>
          <a:prstGeom prst="rect">
            <a:avLst/>
          </a:prstGeom>
        </p:spPr>
      </p:pic>
      <p:sp>
        <p:nvSpPr>
          <p:cNvPr id="8" name="Rectangle 7"/>
          <p:cNvSpPr/>
          <p:nvPr/>
        </p:nvSpPr>
        <p:spPr>
          <a:xfrm>
            <a:off x="9349236" y="3321399"/>
            <a:ext cx="157126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ico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grpSp>
        <p:nvGrpSpPr>
          <p:cNvPr id="15" name="Group 14" descr="rich man with a bag of money"/>
          <p:cNvGrpSpPr/>
          <p:nvPr/>
        </p:nvGrpSpPr>
        <p:grpSpPr>
          <a:xfrm>
            <a:off x="8594425" y="4046185"/>
            <a:ext cx="2837420" cy="2070791"/>
            <a:chOff x="8594425" y="4046185"/>
            <a:chExt cx="2837420" cy="2070791"/>
          </a:xfrm>
        </p:grpSpPr>
        <p:pic>
          <p:nvPicPr>
            <p:cNvPr id="3" name="Picture 2" descr="bag of money"/>
            <p:cNvPicPr>
              <a:picLocks noChangeAspect="1"/>
            </p:cNvPicPr>
            <p:nvPr/>
          </p:nvPicPr>
          <p:blipFill>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594425" y="4723282"/>
              <a:ext cx="1666398" cy="1227233"/>
            </a:xfrm>
            <a:prstGeom prst="rect">
              <a:avLst/>
            </a:prstGeom>
          </p:spPr>
        </p:pic>
        <p:pic>
          <p:nvPicPr>
            <p:cNvPr id="13" name="Picture 12" descr="older man with monocle and top-hat"/>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103087" y="4046185"/>
              <a:ext cx="1328758" cy="2070791"/>
            </a:xfrm>
            <a:prstGeom prst="rect">
              <a:avLst/>
            </a:prstGeom>
          </p:spPr>
        </p:pic>
      </p:grpSp>
      <p:sp>
        <p:nvSpPr>
          <p:cNvPr id="19" name="TextBox 18"/>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767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r3.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pero.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dar.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subTnLst>
                                    <p:audio>
                                      <p:cMediaNode>
                                        <p:cTn display="0" masterRel="sameClick">
                                          <p:stCondLst>
                                            <p:cond evt="begin" delay="0">
                                              <p:tn val="26"/>
                                            </p:cond>
                                          </p:stCondLst>
                                          <p:endCondLst>
                                            <p:cond evt="onStopAudio" delay="0">
                                              <p:tgtEl>
                                                <p:sldTgt/>
                                              </p:tgtEl>
                                            </p:cond>
                                          </p:endCondLst>
                                        </p:cTn>
                                        <p:tgtEl>
                                          <p:sndTgt r:embed="rId5" name="da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6" name="abri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subTnLst>
                                    <p:audio>
                                      <p:cMediaNode>
                                        <p:cTn display="0" masterRel="sameClick">
                                          <p:stCondLst>
                                            <p:cond evt="begin" delay="0">
                                              <p:tn val="36"/>
                                            </p:cond>
                                          </p:stCondLst>
                                          <p:endCondLst>
                                            <p:cond evt="onStopAudio" delay="0">
                                              <p:tgtEl>
                                                <p:sldTgt/>
                                              </p:tgtEl>
                                            </p:cond>
                                          </p:endCondLst>
                                        </p:cTn>
                                        <p:tgtEl>
                                          <p:sndTgt r:embed="rId6" name="abrir.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subTnLst>
                                    <p:audio>
                                      <p:cMediaNode>
                                        <p:cTn display="0" masterRel="sameClick">
                                          <p:stCondLst>
                                            <p:cond evt="begin" delay="0">
                                              <p:tn val="41"/>
                                            </p:cond>
                                          </p:stCondLst>
                                          <p:endCondLst>
                                            <p:cond evt="onStopAudio" delay="0">
                                              <p:tgtEl>
                                                <p:sldTgt/>
                                              </p:tgtEl>
                                            </p:cond>
                                          </p:endCondLst>
                                        </p:cTn>
                                        <p:tgtEl>
                                          <p:sndTgt r:embed="rId7" name="seria.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726"/>
                                        </p:tgtEl>
                                        <p:attrNameLst>
                                          <p:attrName>style.visibility</p:attrName>
                                        </p:attrNameLst>
                                      </p:cBhvr>
                                      <p:to>
                                        <p:strVal val="visible"/>
                                      </p:to>
                                    </p:set>
                                    <p:animEffect transition="in" filter="fade">
                                      <p:cBhvr>
                                        <p:cTn id="48" dur="500"/>
                                        <p:tgtEl>
                                          <p:spTgt spid="30726"/>
                                        </p:tgtEl>
                                      </p:cBhvr>
                                    </p:animEffect>
                                  </p:childTnLst>
                                  <p:subTnLst>
                                    <p:audio>
                                      <p:cMediaNode>
                                        <p:cTn display="0" masterRel="sameClick">
                                          <p:stCondLst>
                                            <p:cond evt="begin" delay="0">
                                              <p:tn val="46"/>
                                            </p:cond>
                                          </p:stCondLst>
                                          <p:endCondLst>
                                            <p:cond evt="onStopAudio" delay="0">
                                              <p:tgtEl>
                                                <p:sldTgt/>
                                              </p:tgtEl>
                                            </p:cond>
                                          </p:endCondLst>
                                        </p:cTn>
                                        <p:tgtEl>
                                          <p:sndTgt r:embed="rId7" name="seria.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500"/>
                                        <p:tgtEl>
                                          <p:spTgt spid="10"/>
                                        </p:tgtEl>
                                      </p:cBhvr>
                                    </p:animEffect>
                                  </p:childTnLst>
                                  <p:subTnLst>
                                    <p:audio>
                                      <p:cMediaNode>
                                        <p:cTn display="0" masterRel="sameClick">
                                          <p:stCondLst>
                                            <p:cond evt="begin" delay="0">
                                              <p:tn val="51"/>
                                            </p:cond>
                                          </p:stCondLst>
                                          <p:endCondLst>
                                            <p:cond evt="onStopAudio" delay="0">
                                              <p:tgtEl>
                                                <p:sldTgt/>
                                              </p:tgtEl>
                                            </p:cond>
                                          </p:endCondLst>
                                        </p:cTn>
                                        <p:tgtEl>
                                          <p:sndTgt r:embed="rId8" name="sobr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subTnLst>
                                    <p:audio>
                                      <p:cMediaNode>
                                        <p:cTn display="0" masterRel="sameClick">
                                          <p:stCondLst>
                                            <p:cond evt="begin" delay="0">
                                              <p:tn val="56"/>
                                            </p:cond>
                                          </p:stCondLst>
                                          <p:endCondLst>
                                            <p:cond evt="onStopAudio" delay="0">
                                              <p:tgtEl>
                                                <p:sldTgt/>
                                              </p:tgtEl>
                                            </p:cond>
                                          </p:endCondLst>
                                        </p:cTn>
                                        <p:tgtEl>
                                          <p:sndTgt r:embed="rId8" name="sobr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subTnLst>
                                    <p:audio>
                                      <p:cMediaNode>
                                        <p:cTn display="0" masterRel="sameClick">
                                          <p:stCondLst>
                                            <p:cond evt="begin" delay="0">
                                              <p:tn val="61"/>
                                            </p:cond>
                                          </p:stCondLst>
                                          <p:endCondLst>
                                            <p:cond evt="onStopAudio" delay="0">
                                              <p:tgtEl>
                                                <p:sldTgt/>
                                              </p:tgtEl>
                                            </p:cond>
                                          </p:endCondLst>
                                        </p:cTn>
                                        <p:tgtEl>
                                          <p:sndTgt r:embed="rId9" name="rico.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500"/>
                                        <p:tgtEl>
                                          <p:spTgt spid="15"/>
                                        </p:tgtEl>
                                      </p:cBhvr>
                                    </p:animEffect>
                                  </p:childTnLst>
                                  <p:subTnLst>
                                    <p:audio>
                                      <p:cMediaNode>
                                        <p:cTn display="0" masterRel="sameClick">
                                          <p:stCondLst>
                                            <p:cond evt="begin" delay="0">
                                              <p:tn val="66"/>
                                            </p:cond>
                                          </p:stCondLst>
                                          <p:endCondLst>
                                            <p:cond evt="onStopAudio" delay="0">
                                              <p:tgtEl>
                                                <p:sldTgt/>
                                              </p:tgtEl>
                                            </p:cond>
                                          </p:endCondLst>
                                        </p:cTn>
                                        <p:tgtEl>
                                          <p:sndTgt r:embed="rId9" name="ric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P spid="6" grpId="0"/>
      <p:bldP spid="9" grpId="0"/>
      <p:bldP spid="10" grpId="0"/>
      <p:bldP spid="1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F0D7-CF39-0144-97D9-098E17B221F4}"/>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r</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5" name="Rounded Rectangle 4" descr="rectangle">
            <a:extLst>
              <a:ext uri="{C183D7F6-B498-43B3-948B-1728B52AA6E4}">
                <adec:decorative xmlns:adec="http://schemas.microsoft.com/office/drawing/2017/decorative" val="1"/>
              </a:ext>
            </a:extLst>
          </p:cNvPr>
          <p:cNvSpPr/>
          <p:nvPr/>
        </p:nvSpPr>
        <p:spPr>
          <a:xfrm>
            <a:off x="4393204" y="1792908"/>
            <a:ext cx="3453623" cy="260170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Rectangle 3"/>
          <p:cNvSpPr/>
          <p:nvPr/>
        </p:nvSpPr>
        <p:spPr>
          <a:xfrm>
            <a:off x="5124419" y="3378951"/>
            <a:ext cx="194316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6" name="Rectangle 5"/>
          <p:cNvSpPr/>
          <p:nvPr/>
        </p:nvSpPr>
        <p:spPr>
          <a:xfrm>
            <a:off x="1248526" y="205291"/>
            <a:ext cx="146867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Tw Cen MT" panose="020B0602020104020603"/>
              <a:ea typeface="+mn-ea"/>
              <a:cs typeface="+mn-cs"/>
            </a:endParaRPr>
          </a:p>
        </p:txBody>
      </p:sp>
      <p:sp>
        <p:nvSpPr>
          <p:cNvPr id="9" name="Rectangle 8"/>
          <p:cNvSpPr/>
          <p:nvPr/>
        </p:nvSpPr>
        <p:spPr>
          <a:xfrm>
            <a:off x="1168895" y="3321398"/>
            <a:ext cx="189346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ia</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10" name="Rectangle 9"/>
          <p:cNvSpPr/>
          <p:nvPr/>
        </p:nvSpPr>
        <p:spPr>
          <a:xfrm>
            <a:off x="4975340" y="4637314"/>
            <a:ext cx="224131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sob</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7" name="Rectangle 6"/>
          <p:cNvSpPr/>
          <p:nvPr/>
        </p:nvSpPr>
        <p:spPr>
          <a:xfrm>
            <a:off x="9147800" y="205291"/>
            <a:ext cx="185018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Tw Cen MT" panose="020B0602020104020603"/>
              <a:ea typeface="+mn-ea"/>
              <a:cs typeface="+mn-cs"/>
            </a:endParaRPr>
          </a:p>
        </p:txBody>
      </p:sp>
      <p:sp>
        <p:nvSpPr>
          <p:cNvPr id="8" name="Rectangle 7"/>
          <p:cNvSpPr/>
          <p:nvPr/>
        </p:nvSpPr>
        <p:spPr>
          <a:xfrm>
            <a:off x="9349236" y="3321399"/>
            <a:ext cx="157126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ico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19" name="TextBox 18"/>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186586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r3.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pero.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subTnLst>
                                    <p:audio>
                                      <p:cMediaNode>
                                        <p:cTn display="0" masterRel="sameClick">
                                          <p:stCondLst>
                                            <p:cond evt="begin" delay="0">
                                              <p:tn val="18"/>
                                            </p:cond>
                                          </p:stCondLst>
                                          <p:endCondLst>
                                            <p:cond evt="onStopAudio" delay="0">
                                              <p:tgtEl>
                                                <p:sldTgt/>
                                              </p:tgtEl>
                                            </p:cond>
                                          </p:endCondLst>
                                        </p:cTn>
                                        <p:tgtEl>
                                          <p:sndTgt r:embed="rId5" name="dar.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abri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subTnLst>
                                    <p:audio>
                                      <p:cMediaNode>
                                        <p:cTn display="0" masterRel="sameClick">
                                          <p:stCondLst>
                                            <p:cond evt="begin" delay="0">
                                              <p:tn val="28"/>
                                            </p:cond>
                                          </p:stCondLst>
                                          <p:endCondLst>
                                            <p:cond evt="onStopAudio" delay="0">
                                              <p:tgtEl>
                                                <p:sldTgt/>
                                              </p:tgtEl>
                                            </p:cond>
                                          </p:endCondLst>
                                        </p:cTn>
                                        <p:tgtEl>
                                          <p:sndTgt r:embed="rId7" name="seria.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subTnLst>
                                    <p:audio>
                                      <p:cMediaNode>
                                        <p:cTn display="0" masterRel="sameClick">
                                          <p:stCondLst>
                                            <p:cond evt="begin" delay="0">
                                              <p:tn val="33"/>
                                            </p:cond>
                                          </p:stCondLst>
                                          <p:endCondLst>
                                            <p:cond evt="onStopAudio" delay="0">
                                              <p:tgtEl>
                                                <p:sldTgt/>
                                              </p:tgtEl>
                                            </p:cond>
                                          </p:endCondLst>
                                        </p:cTn>
                                        <p:tgtEl>
                                          <p:sndTgt r:embed="rId8" name="sobr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subTnLst>
                                    <p:audio>
                                      <p:cMediaNode>
                                        <p:cTn display="0" masterRel="sameClick">
                                          <p:stCondLst>
                                            <p:cond evt="begin" delay="0">
                                              <p:tn val="38"/>
                                            </p:cond>
                                          </p:stCondLst>
                                          <p:endCondLst>
                                            <p:cond evt="onStopAudio" delay="0">
                                              <p:tgtEl>
                                                <p:sldTgt/>
                                              </p:tgtEl>
                                            </p:cond>
                                          </p:endCondLst>
                                        </p:cTn>
                                        <p:tgtEl>
                                          <p:sndTgt r:embed="rId9" name="rico.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P spid="6" grpId="0"/>
      <p:bldP spid="9" grpId="0"/>
      <p:bldP spid="10"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D7E91-F998-7048-9C28-7295994AE0BF}"/>
              </a:ext>
            </a:extLst>
          </p:cNvPr>
          <p:cNvSpPr>
            <a:spLocks noGrp="1"/>
          </p:cNvSpPr>
          <p:nvPr>
            <p:ph type="title"/>
          </p:nvPr>
        </p:nvSpPr>
        <p:spPr/>
        <p:txBody>
          <a:bodyPr>
            <a:normAutofit fontScale="90000"/>
          </a:bodyPr>
          <a:lstStyle/>
          <a:p>
            <a:pPr algn="ctr"/>
            <a:r>
              <a:rPr lang="en-GB" sz="13300" b="1" dirty="0">
                <a:solidFill>
                  <a:srgbClr val="115076"/>
                </a:solidFill>
                <a:latin typeface="Century Gothic" panose="020B0502020202020204" pitchFamily="34" charset="0"/>
                <a:cs typeface="Calibri" panose="020F0502020204030204" pitchFamily="34" charset="0"/>
              </a:rPr>
              <a:t>r</a:t>
            </a:r>
            <a:br>
              <a:rPr lang="en-GB" sz="9600" b="1" dirty="0">
                <a:solidFill>
                  <a:srgbClr val="115076"/>
                </a:solidFill>
                <a:latin typeface="Century Gothic" panose="020B0502020202020204" pitchFamily="34" charset="0"/>
                <a:cs typeface="Calibri" panose="020F0502020204030204" pitchFamily="34" charset="0"/>
              </a:rPr>
            </a:br>
            <a:endParaRPr lang="en-US" dirty="0"/>
          </a:p>
        </p:txBody>
      </p:sp>
      <p:sp>
        <p:nvSpPr>
          <p:cNvPr id="5" name="Rounded Rectangle 4" descr="rectangle">
            <a:extLst>
              <a:ext uri="{C183D7F6-B498-43B3-948B-1728B52AA6E4}">
                <adec:decorative xmlns:adec="http://schemas.microsoft.com/office/drawing/2017/decorative" val="1"/>
              </a:ext>
            </a:extLst>
          </p:cNvPr>
          <p:cNvSpPr/>
          <p:nvPr/>
        </p:nvSpPr>
        <p:spPr>
          <a:xfrm>
            <a:off x="4393204" y="1792908"/>
            <a:ext cx="3453623" cy="2601706"/>
          </a:xfrm>
          <a:prstGeom prst="roundRect">
            <a:avLst/>
          </a:prstGeom>
          <a:noFill/>
          <a:ln w="2222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4" name="Rectangle 3"/>
          <p:cNvSpPr/>
          <p:nvPr/>
        </p:nvSpPr>
        <p:spPr>
          <a:xfrm>
            <a:off x="5124419" y="3378951"/>
            <a:ext cx="194316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pe</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6" name="Rectangle 5"/>
          <p:cNvSpPr/>
          <p:nvPr/>
        </p:nvSpPr>
        <p:spPr>
          <a:xfrm>
            <a:off x="1248526" y="205291"/>
            <a:ext cx="1468671"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Tw Cen MT" panose="020B0602020104020603"/>
              <a:ea typeface="+mn-ea"/>
              <a:cs typeface="+mn-cs"/>
            </a:endParaRPr>
          </a:p>
        </p:txBody>
      </p:sp>
      <p:sp>
        <p:nvSpPr>
          <p:cNvPr id="9" name="Rectangle 8"/>
          <p:cNvSpPr/>
          <p:nvPr/>
        </p:nvSpPr>
        <p:spPr>
          <a:xfrm>
            <a:off x="1168895" y="3321398"/>
            <a:ext cx="1893467"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se</a:t>
            </a:r>
            <a:r>
              <a:rPr kumimoji="0" lang="en-GB" sz="6000" b="0" i="0" u="none" strike="noStrike" kern="1200" cap="none" spc="0" normalizeH="0" baseline="0" noProof="0" dirty="0" err="1">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ia</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10" name="Rectangle 9"/>
          <p:cNvSpPr/>
          <p:nvPr/>
        </p:nvSpPr>
        <p:spPr>
          <a:xfrm>
            <a:off x="4975340" y="4637314"/>
            <a:ext cx="224131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sob</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e</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7" name="Rectangle 6"/>
          <p:cNvSpPr/>
          <p:nvPr/>
        </p:nvSpPr>
        <p:spPr>
          <a:xfrm>
            <a:off x="9147800" y="205291"/>
            <a:ext cx="1850185" cy="101566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ab</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a:t>
            </a: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endParaRPr kumimoji="0" lang="en-GB" sz="6000" b="0" i="0" u="none" strike="noStrike" kern="1200" cap="none" spc="0" normalizeH="0" baseline="0" noProof="0" dirty="0">
              <a:ln>
                <a:noFill/>
              </a:ln>
              <a:solidFill>
                <a:srgbClr val="E87D1E"/>
              </a:solidFill>
              <a:effectLst/>
              <a:uLnTx/>
              <a:uFillTx/>
              <a:latin typeface="Tw Cen MT" panose="020B0602020104020603"/>
              <a:ea typeface="+mn-ea"/>
              <a:cs typeface="+mn-cs"/>
            </a:endParaRPr>
          </a:p>
        </p:txBody>
      </p:sp>
      <p:sp>
        <p:nvSpPr>
          <p:cNvPr id="8" name="Rectangle 7"/>
          <p:cNvSpPr/>
          <p:nvPr/>
        </p:nvSpPr>
        <p:spPr>
          <a:xfrm>
            <a:off x="9349236" y="3321399"/>
            <a:ext cx="1571264"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87D1E"/>
                </a:solidFill>
                <a:effectLst/>
                <a:uLnTx/>
                <a:uFillTx/>
                <a:latin typeface="Century Gothic" panose="020B0502020202020204" pitchFamily="34" charset="0"/>
                <a:ea typeface="+mn-ea"/>
                <a:cs typeface="Calibri" panose="020F0502020204030204" pitchFamily="34" charset="0"/>
              </a:rPr>
              <a:t>r</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ico</a:t>
            </a:r>
            <a:endParaRPr kumimoji="0" lang="en-GB" sz="6000" b="0" i="0" u="none" strike="noStrike" kern="1200" cap="none" spc="0" normalizeH="0" baseline="0" noProof="0" dirty="0">
              <a:ln>
                <a:noFill/>
              </a:ln>
              <a:solidFill>
                <a:srgbClr val="115076"/>
              </a:solidFill>
              <a:effectLst/>
              <a:uLnTx/>
              <a:uFillTx/>
              <a:latin typeface="Tw Cen MT" panose="020B0602020104020603"/>
              <a:ea typeface="+mn-ea"/>
              <a:cs typeface="+mn-cs"/>
            </a:endParaRPr>
          </a:p>
        </p:txBody>
      </p:sp>
      <p:sp>
        <p:nvSpPr>
          <p:cNvPr id="19" name="TextBox 18"/>
          <p:cNvSpPr txBox="1"/>
          <p:nvPr/>
        </p:nvSpPr>
        <p:spPr>
          <a:xfrm>
            <a:off x="8536199" y="6486521"/>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Nick Avery</a:t>
            </a:r>
          </a:p>
        </p:txBody>
      </p:sp>
    </p:spTree>
    <p:extLst>
      <p:ext uri="{BB962C8B-B14F-4D97-AF65-F5344CB8AC3E}">
        <p14:creationId xmlns:p14="http://schemas.microsoft.com/office/powerpoint/2010/main" val="245271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 grpId="0"/>
      <p:bldP spid="6" grpId="0"/>
      <p:bldP spid="9" grpId="0"/>
      <p:bldP spid="10"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descr="background rectangle">
            <a:extLst>
              <a:ext uri="{FF2B5EF4-FFF2-40B4-BE49-F238E27FC236}">
                <a16:creationId xmlns:a16="http://schemas.microsoft.com/office/drawing/2014/main" id="{3967DB2E-0F93-814A-8532-4A796BB841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4" name="Title 3"/>
          <p:cNvSpPr>
            <a:spLocks noGrp="1"/>
          </p:cNvSpPr>
          <p:nvPr>
            <p:ph type="title"/>
          </p:nvPr>
        </p:nvSpPr>
        <p:spPr>
          <a:xfrm>
            <a:off x="51512" y="315637"/>
            <a:ext cx="5368070" cy="707849"/>
          </a:xfrm>
        </p:spPr>
        <p:txBody>
          <a:bodyPr>
            <a:normAutofit/>
          </a:bodyPr>
          <a:lstStyle/>
          <a:p>
            <a:r>
              <a:rPr lang="en-GB" sz="3600" b="1" dirty="0">
                <a:solidFill>
                  <a:schemeClr val="bg1"/>
                </a:solidFill>
              </a:rPr>
              <a:t> ¿r o rr?</a:t>
            </a:r>
          </a:p>
        </p:txBody>
      </p:sp>
      <p:sp>
        <p:nvSpPr>
          <p:cNvPr id="10" name="Title 3" descr="title">
            <a:extLst>
              <a:ext uri="{C183D7F6-B498-43B3-948B-1728B52AA6E4}">
                <adec:decorative xmlns:adec="http://schemas.microsoft.com/office/drawing/2017/decorative" val="1"/>
              </a:ext>
            </a:extLst>
          </p:cNvPr>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0564238" y="291230"/>
            <a:ext cx="1327724"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escuchar</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7D77069A-5832-483F-90C1-0A720945AF94}"/>
              </a:ext>
            </a:extLst>
          </p:cNvPr>
          <p:cNvSpPr txBox="1"/>
          <p:nvPr/>
        </p:nvSpPr>
        <p:spPr>
          <a:xfrm>
            <a:off x="445477" y="1246715"/>
            <a:ext cx="1144648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Escucha</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y escribe la </a:t>
            </a: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letra</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¿Es ‘r’ o ‘rr’?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Escucha</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otra</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vez</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Escribe la palabra </a:t>
            </a: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en</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1F4E79"/>
                </a:solidFill>
                <a:effectLst/>
                <a:uLnTx/>
                <a:uFillTx/>
                <a:latin typeface="Century Gothic" panose="020B0502020202020204" pitchFamily="34" charset="0"/>
                <a:ea typeface="+mn-ea"/>
                <a:cs typeface="+mn-cs"/>
              </a:rPr>
              <a:t>español</a:t>
            </a:r>
            <a:r>
              <a:rPr kumimoji="0" lang="en-GB" sz="3200" b="1" i="0" u="none" strike="noStrike" kern="1200" cap="none" spc="0" normalizeH="0" baseline="0" noProof="0" dirty="0">
                <a:ln>
                  <a:noFill/>
                </a:ln>
                <a:solidFill>
                  <a:srgbClr val="1F4E79"/>
                </a:solidFill>
                <a:effectLst/>
                <a:uLnTx/>
                <a:uFillTx/>
                <a:latin typeface="Century Gothic" panose="020B0502020202020204" pitchFamily="34" charset="0"/>
                <a:ea typeface="+mn-ea"/>
                <a:cs typeface="+mn-cs"/>
              </a:rPr>
              <a:t>.</a:t>
            </a:r>
          </a:p>
        </p:txBody>
      </p:sp>
      <p:graphicFrame>
        <p:nvGraphicFramePr>
          <p:cNvPr id="56" name="Table 24" descr="Table for exercises">
            <a:extLst>
              <a:ext uri="{FF2B5EF4-FFF2-40B4-BE49-F238E27FC236}">
                <a16:creationId xmlns:a16="http://schemas.microsoft.com/office/drawing/2014/main" id="{1E39B82F-41F3-4CE0-B621-32FEC791372C}"/>
              </a:ext>
            </a:extLst>
          </p:cNvPr>
          <p:cNvGraphicFramePr>
            <a:graphicFrameLocks noGrp="1"/>
          </p:cNvGraphicFramePr>
          <p:nvPr>
            <p:extLst/>
          </p:nvPr>
        </p:nvGraphicFramePr>
        <p:xfrm>
          <a:off x="917208" y="2406657"/>
          <a:ext cx="10142979" cy="3825835"/>
        </p:xfrm>
        <a:graphic>
          <a:graphicData uri="http://schemas.openxmlformats.org/drawingml/2006/table">
            <a:tbl>
              <a:tblPr firstRow="1" bandRow="1">
                <a:tableStyleId>{5DA37D80-6434-44D0-A028-1B22A696006F}</a:tableStyleId>
              </a:tblPr>
              <a:tblGrid>
                <a:gridCol w="887011">
                  <a:extLst>
                    <a:ext uri="{9D8B030D-6E8A-4147-A177-3AD203B41FA5}">
                      <a16:colId xmlns:a16="http://schemas.microsoft.com/office/drawing/2014/main" val="2218395770"/>
                    </a:ext>
                  </a:extLst>
                </a:gridCol>
                <a:gridCol w="4105469">
                  <a:extLst>
                    <a:ext uri="{9D8B030D-6E8A-4147-A177-3AD203B41FA5}">
                      <a16:colId xmlns:a16="http://schemas.microsoft.com/office/drawing/2014/main" val="3328270413"/>
                    </a:ext>
                  </a:extLst>
                </a:gridCol>
                <a:gridCol w="839755">
                  <a:extLst>
                    <a:ext uri="{9D8B030D-6E8A-4147-A177-3AD203B41FA5}">
                      <a16:colId xmlns:a16="http://schemas.microsoft.com/office/drawing/2014/main" val="4057324009"/>
                    </a:ext>
                  </a:extLst>
                </a:gridCol>
                <a:gridCol w="4310744">
                  <a:extLst>
                    <a:ext uri="{9D8B030D-6E8A-4147-A177-3AD203B41FA5}">
                      <a16:colId xmlns:a16="http://schemas.microsoft.com/office/drawing/2014/main" val="3056158368"/>
                    </a:ext>
                  </a:extLst>
                </a:gridCol>
              </a:tblGrid>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r>
                        <a:rPr lang="en-GB" sz="1800" b="1" dirty="0"/>
                        <a:t>       </a:t>
                      </a: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2314955753"/>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3434331294"/>
                  </a:ext>
                </a:extLst>
              </a:tr>
              <a:tr h="765167">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1800" b="1">
                        <a:latin typeface="Century" panose="02040604050505020304" pitchFamily="18" charset="0"/>
                      </a:endParaRPr>
                    </a:p>
                  </a:txBody>
                  <a:tcPr/>
                </a:tc>
                <a:extLst>
                  <a:ext uri="{0D108BD9-81ED-4DB2-BD59-A6C34878D82A}">
                    <a16:rowId xmlns:a16="http://schemas.microsoft.com/office/drawing/2014/main" val="2668564831"/>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1163184148"/>
                  </a:ext>
                </a:extLst>
              </a:tr>
              <a:tr h="765167">
                <a:tc>
                  <a:txBody>
                    <a:bodyPr/>
                    <a:lstStyle/>
                    <a:p>
                      <a:pPr>
                        <a:lnSpc>
                          <a:spcPct val="200000"/>
                        </a:lnSpc>
                      </a:pPr>
                      <a:endParaRPr lang="en-GB" sz="1800" b="1">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tc>
                  <a:txBody>
                    <a:bodyPr/>
                    <a:lstStyle/>
                    <a:p>
                      <a:pPr>
                        <a:lnSpc>
                          <a:spcPct val="200000"/>
                        </a:lnSpc>
                      </a:pPr>
                      <a:endParaRPr lang="en-GB" sz="1800" b="1" dirty="0">
                        <a:latin typeface="Century" panose="02040604050505020304" pitchFamily="18" charset="0"/>
                      </a:endParaRPr>
                    </a:p>
                  </a:txBody>
                  <a:tcPr/>
                </a:tc>
                <a:extLst>
                  <a:ext uri="{0D108BD9-81ED-4DB2-BD59-A6C34878D82A}">
                    <a16:rowId xmlns:a16="http://schemas.microsoft.com/office/drawing/2014/main" val="2330453463"/>
                  </a:ext>
                </a:extLst>
              </a:tr>
            </a:tbl>
          </a:graphicData>
        </a:graphic>
      </p:graphicFrame>
      <p:sp>
        <p:nvSpPr>
          <p:cNvPr id="57" name="Google Shape;613;p26">
            <a:hlinkClick r:id="" action="ppaction://noaction" highlightClick="1">
              <a:snd r:embed="rId4" name="abrir (1).wav"/>
            </a:hlinkClick>
            <a:extLst>
              <a:ext uri="{FF2B5EF4-FFF2-40B4-BE49-F238E27FC236}">
                <a16:creationId xmlns:a16="http://schemas.microsoft.com/office/drawing/2014/main" id="{E81506B0-A3F8-47F6-A818-34153DC67087}"/>
              </a:ext>
            </a:extLst>
          </p:cNvPr>
          <p:cNvSpPr/>
          <p:nvPr/>
        </p:nvSpPr>
        <p:spPr>
          <a:xfrm>
            <a:off x="1022236" y="252457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8" name="Google Shape;613;p26">
            <a:hlinkClick r:id="" action="ppaction://noaction" highlightClick="1">
              <a:snd r:embed="rId5" name="dar (1).wav"/>
            </a:hlinkClick>
            <a:extLst>
              <a:ext uri="{FF2B5EF4-FFF2-40B4-BE49-F238E27FC236}">
                <a16:creationId xmlns:a16="http://schemas.microsoft.com/office/drawing/2014/main" id="{E81506B0-A3F8-47F6-A818-34153DC67087}"/>
              </a:ext>
            </a:extLst>
          </p:cNvPr>
          <p:cNvSpPr/>
          <p:nvPr/>
        </p:nvSpPr>
        <p:spPr>
          <a:xfrm>
            <a:off x="1022236" y="3276137"/>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9" name="Google Shape;613;p26">
            <a:hlinkClick r:id="" action="ppaction://noaction" highlightClick="1">
              <a:snd r:embed="rId6" name="correcto.wav"/>
            </a:hlinkClick>
            <a:extLst>
              <a:ext uri="{FF2B5EF4-FFF2-40B4-BE49-F238E27FC236}">
                <a16:creationId xmlns:a16="http://schemas.microsoft.com/office/drawing/2014/main" id="{E81506B0-A3F8-47F6-A818-34153DC67087}"/>
              </a:ext>
            </a:extLst>
          </p:cNvPr>
          <p:cNvSpPr/>
          <p:nvPr/>
        </p:nvSpPr>
        <p:spPr>
          <a:xfrm>
            <a:off x="1022236" y="403410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0" name="Google Shape;613;p26">
            <a:hlinkClick r:id="" action="ppaction://noaction" highlightClick="1">
              <a:snd r:embed="rId7" name="perro.wav"/>
            </a:hlinkClick>
            <a:extLst>
              <a:ext uri="{FF2B5EF4-FFF2-40B4-BE49-F238E27FC236}">
                <a16:creationId xmlns:a16="http://schemas.microsoft.com/office/drawing/2014/main" id="{E81506B0-A3F8-47F6-A818-34153DC67087}"/>
              </a:ext>
            </a:extLst>
          </p:cNvPr>
          <p:cNvSpPr/>
          <p:nvPr/>
        </p:nvSpPr>
        <p:spPr>
          <a:xfrm>
            <a:off x="1022237" y="4847440"/>
            <a:ext cx="452000"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1" name="Google Shape;613;p26">
            <a:hlinkClick r:id="" action="ppaction://noaction" highlightClick="1">
              <a:snd r:embed="rId8" name="pero.wav"/>
            </a:hlinkClick>
            <a:extLst>
              <a:ext uri="{FF2B5EF4-FFF2-40B4-BE49-F238E27FC236}">
                <a16:creationId xmlns:a16="http://schemas.microsoft.com/office/drawing/2014/main" id="{E81506B0-A3F8-47F6-A818-34153DC67087}"/>
              </a:ext>
            </a:extLst>
          </p:cNvPr>
          <p:cNvSpPr/>
          <p:nvPr/>
        </p:nvSpPr>
        <p:spPr>
          <a:xfrm>
            <a:off x="1022236" y="564471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2" name="Google Shape;613;p26">
            <a:hlinkClick r:id="" action="ppaction://noaction" highlightClick="1">
              <a:snd r:embed="rId9" name="correo.wav"/>
            </a:hlinkClick>
            <a:extLst>
              <a:ext uri="{FF2B5EF4-FFF2-40B4-BE49-F238E27FC236}">
                <a16:creationId xmlns:a16="http://schemas.microsoft.com/office/drawing/2014/main" id="{E81506B0-A3F8-47F6-A818-34153DC67087}"/>
              </a:ext>
            </a:extLst>
          </p:cNvPr>
          <p:cNvSpPr/>
          <p:nvPr/>
        </p:nvSpPr>
        <p:spPr>
          <a:xfrm>
            <a:off x="5997518" y="2524574"/>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3" name="Google Shape;613;p26">
            <a:hlinkClick r:id="" action="ppaction://noaction" highlightClick="1">
              <a:snd r:embed="rId10" name="seria (1).wav"/>
            </a:hlinkClick>
            <a:extLst>
              <a:ext uri="{FF2B5EF4-FFF2-40B4-BE49-F238E27FC236}">
                <a16:creationId xmlns:a16="http://schemas.microsoft.com/office/drawing/2014/main" id="{E81506B0-A3F8-47F6-A818-34153DC67087}"/>
              </a:ext>
            </a:extLst>
          </p:cNvPr>
          <p:cNvSpPr/>
          <p:nvPr/>
        </p:nvSpPr>
        <p:spPr>
          <a:xfrm>
            <a:off x="5997517" y="3306122"/>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4" name="Google Shape;613;p26">
            <a:hlinkClick r:id="" action="ppaction://noaction" highlightClick="1">
              <a:snd r:embed="rId11" name="cerrar.wav"/>
            </a:hlinkClick>
            <a:extLst>
              <a:ext uri="{FF2B5EF4-FFF2-40B4-BE49-F238E27FC236}">
                <a16:creationId xmlns:a16="http://schemas.microsoft.com/office/drawing/2014/main" id="{E81506B0-A3F8-47F6-A818-34153DC67087}"/>
              </a:ext>
            </a:extLst>
          </p:cNvPr>
          <p:cNvSpPr/>
          <p:nvPr/>
        </p:nvSpPr>
        <p:spPr>
          <a:xfrm>
            <a:off x="5988698" y="4070962"/>
            <a:ext cx="46964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5" name="Google Shape;613;p26">
            <a:hlinkClick r:id="" action="ppaction://noaction" highlightClick="1">
              <a:snd r:embed="rId12" name="correr.wav"/>
            </a:hlinkClick>
            <a:extLst>
              <a:ext uri="{FF2B5EF4-FFF2-40B4-BE49-F238E27FC236}">
                <a16:creationId xmlns:a16="http://schemas.microsoft.com/office/drawing/2014/main" id="{E81506B0-A3F8-47F6-A818-34153DC67087}"/>
              </a:ext>
            </a:extLst>
          </p:cNvPr>
          <p:cNvSpPr/>
          <p:nvPr/>
        </p:nvSpPr>
        <p:spPr>
          <a:xfrm>
            <a:off x="6006338" y="4855081"/>
            <a:ext cx="452001"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9</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Google Shape;613;p26">
            <a:hlinkClick r:id="" action="ppaction://noaction" highlightClick="1">
              <a:snd r:embed="rId13" name="caro.wav"/>
            </a:hlinkClick>
            <a:extLst>
              <a:ext uri="{FF2B5EF4-FFF2-40B4-BE49-F238E27FC236}">
                <a16:creationId xmlns:a16="http://schemas.microsoft.com/office/drawing/2014/main" id="{E81506B0-A3F8-47F6-A818-34153DC67087}"/>
              </a:ext>
            </a:extLst>
          </p:cNvPr>
          <p:cNvSpPr/>
          <p:nvPr/>
        </p:nvSpPr>
        <p:spPr>
          <a:xfrm>
            <a:off x="6006338" y="5610013"/>
            <a:ext cx="642818" cy="497223"/>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10</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2074276" y="2388464"/>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p>
        </p:txBody>
      </p:sp>
      <p:sp>
        <p:nvSpPr>
          <p:cNvPr id="67" name="TextBox 66"/>
          <p:cNvSpPr txBox="1"/>
          <p:nvPr/>
        </p:nvSpPr>
        <p:spPr>
          <a:xfrm>
            <a:off x="2985796" y="2331617"/>
            <a:ext cx="17299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abrir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68" name="TextBox 67"/>
          <p:cNvSpPr txBox="1"/>
          <p:nvPr/>
        </p:nvSpPr>
        <p:spPr>
          <a:xfrm>
            <a:off x="2060354" y="3091785"/>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p>
        </p:txBody>
      </p:sp>
      <p:sp>
        <p:nvSpPr>
          <p:cNvPr id="69" name="TextBox 68"/>
          <p:cNvSpPr txBox="1"/>
          <p:nvPr/>
        </p:nvSpPr>
        <p:spPr>
          <a:xfrm>
            <a:off x="2972865" y="3113628"/>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dar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0" name="TextBox 69"/>
          <p:cNvSpPr txBox="1"/>
          <p:nvPr/>
        </p:nvSpPr>
        <p:spPr>
          <a:xfrm>
            <a:off x="2074276" y="3863843"/>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rr</a:t>
            </a:r>
          </a:p>
        </p:txBody>
      </p:sp>
      <p:sp>
        <p:nvSpPr>
          <p:cNvPr id="71" name="TextBox 70"/>
          <p:cNvSpPr txBox="1"/>
          <p:nvPr/>
        </p:nvSpPr>
        <p:spPr>
          <a:xfrm>
            <a:off x="3002780" y="4696980"/>
            <a:ext cx="17299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perro</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2" name="TextBox 71"/>
          <p:cNvSpPr txBox="1"/>
          <p:nvPr/>
        </p:nvSpPr>
        <p:spPr>
          <a:xfrm>
            <a:off x="2060354" y="4711330"/>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rr</a:t>
            </a:r>
          </a:p>
        </p:txBody>
      </p:sp>
      <p:sp>
        <p:nvSpPr>
          <p:cNvPr id="73" name="TextBox 72"/>
          <p:cNvSpPr txBox="1"/>
          <p:nvPr/>
        </p:nvSpPr>
        <p:spPr>
          <a:xfrm>
            <a:off x="2986743" y="5412580"/>
            <a:ext cx="153022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pero</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4" name="TextBox 73"/>
          <p:cNvSpPr txBox="1"/>
          <p:nvPr/>
        </p:nvSpPr>
        <p:spPr>
          <a:xfrm>
            <a:off x="2060354" y="5452070"/>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p>
        </p:txBody>
      </p:sp>
      <p:sp>
        <p:nvSpPr>
          <p:cNvPr id="75" name="TextBox 74"/>
          <p:cNvSpPr txBox="1"/>
          <p:nvPr/>
        </p:nvSpPr>
        <p:spPr>
          <a:xfrm>
            <a:off x="2985796" y="3902399"/>
            <a:ext cx="257524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correcto</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6" name="TextBox 75"/>
          <p:cNvSpPr txBox="1"/>
          <p:nvPr/>
        </p:nvSpPr>
        <p:spPr>
          <a:xfrm>
            <a:off x="7310669" y="2362464"/>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rr</a:t>
            </a:r>
          </a:p>
        </p:txBody>
      </p:sp>
      <p:sp>
        <p:nvSpPr>
          <p:cNvPr id="77" name="TextBox 76"/>
          <p:cNvSpPr txBox="1"/>
          <p:nvPr/>
        </p:nvSpPr>
        <p:spPr>
          <a:xfrm>
            <a:off x="8560276" y="2368126"/>
            <a:ext cx="20039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correo</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78" name="TextBox 77"/>
          <p:cNvSpPr txBox="1"/>
          <p:nvPr/>
        </p:nvSpPr>
        <p:spPr>
          <a:xfrm>
            <a:off x="7318693" y="3136043"/>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p>
        </p:txBody>
      </p:sp>
      <p:sp>
        <p:nvSpPr>
          <p:cNvPr id="79" name="TextBox 78"/>
          <p:cNvSpPr txBox="1"/>
          <p:nvPr/>
        </p:nvSpPr>
        <p:spPr>
          <a:xfrm>
            <a:off x="8553706" y="3091784"/>
            <a:ext cx="20039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seria</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0" name="TextBox 79"/>
          <p:cNvSpPr txBox="1"/>
          <p:nvPr/>
        </p:nvSpPr>
        <p:spPr>
          <a:xfrm>
            <a:off x="8538484" y="3939253"/>
            <a:ext cx="20039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cerrar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1" name="TextBox 80"/>
          <p:cNvSpPr txBox="1"/>
          <p:nvPr/>
        </p:nvSpPr>
        <p:spPr>
          <a:xfrm>
            <a:off x="8519333" y="4688697"/>
            <a:ext cx="20039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correr</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83" name="TextBox 82"/>
          <p:cNvSpPr txBox="1"/>
          <p:nvPr/>
        </p:nvSpPr>
        <p:spPr>
          <a:xfrm>
            <a:off x="7337844" y="3904319"/>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rr</a:t>
            </a:r>
          </a:p>
        </p:txBody>
      </p:sp>
      <p:sp>
        <p:nvSpPr>
          <p:cNvPr id="84" name="TextBox 83"/>
          <p:cNvSpPr txBox="1"/>
          <p:nvPr/>
        </p:nvSpPr>
        <p:spPr>
          <a:xfrm>
            <a:off x="7365264" y="4728537"/>
            <a:ext cx="1250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rr</a:t>
            </a:r>
          </a:p>
        </p:txBody>
      </p:sp>
      <p:sp>
        <p:nvSpPr>
          <p:cNvPr id="85" name="TextBox 84"/>
          <p:cNvSpPr txBox="1"/>
          <p:nvPr/>
        </p:nvSpPr>
        <p:spPr>
          <a:xfrm>
            <a:off x="7365264" y="5412579"/>
            <a:ext cx="50162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a:t>
            </a:r>
          </a:p>
        </p:txBody>
      </p:sp>
      <p:sp>
        <p:nvSpPr>
          <p:cNvPr id="86" name="TextBox 85"/>
          <p:cNvSpPr txBox="1"/>
          <p:nvPr/>
        </p:nvSpPr>
        <p:spPr>
          <a:xfrm>
            <a:off x="8549273" y="5403246"/>
            <a:ext cx="2003961"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caro</a:t>
            </a:r>
            <a:endParaRPr kumimoji="0" lang="en-GB" sz="4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2970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TextBox 95">
            <a:extLst>
              <a:ext uri="{FF2B5EF4-FFF2-40B4-BE49-F238E27FC236}">
                <a16:creationId xmlns:a16="http://schemas.microsoft.com/office/drawing/2014/main" id="{6A500173-7AE1-4980-9C52-2DFAE38768EA}"/>
              </a:ext>
            </a:extLst>
          </p:cNvPr>
          <p:cNvSpPr txBox="1"/>
          <p:nvPr/>
        </p:nvSpPr>
        <p:spPr>
          <a:xfrm>
            <a:off x="80535" y="343664"/>
            <a:ext cx="12111455" cy="1077218"/>
          </a:xfrm>
          <a:prstGeom prst="rect">
            <a:avLst/>
          </a:prstGeom>
          <a:noFill/>
        </p:spPr>
        <p:txBody>
          <a:bodyPr wrap="square" rtlCol="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Escucha</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las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frases</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Marca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cada</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vez</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que hay una ‘r’ </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y una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rr</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Luego</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escribe las palabras o la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frase</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en</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 </a:t>
            </a:r>
            <a:r>
              <a:rPr kumimoji="0" lang="en-US" sz="3200" b="1"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mn-cs"/>
              </a:rPr>
              <a:t>español</a:t>
            </a:r>
            <a:r>
              <a:rPr kumimoji="0" lang="en-US" sz="3200" b="1" i="0" u="none" strike="noStrike" kern="1200" cap="none" spc="0" normalizeH="0" baseline="0" noProof="0" dirty="0">
                <a:ln>
                  <a:noFill/>
                </a:ln>
                <a:solidFill>
                  <a:srgbClr val="115076"/>
                </a:solidFill>
                <a:effectLst/>
                <a:uLnTx/>
                <a:uFillTx/>
                <a:latin typeface="Century Gothic" panose="020B0502020202020204" pitchFamily="34" charset="0"/>
                <a:ea typeface="+mn-ea"/>
                <a:cs typeface="+mn-cs"/>
              </a:rPr>
              <a:t>.</a:t>
            </a:r>
          </a:p>
        </p:txBody>
      </p:sp>
      <p:sp>
        <p:nvSpPr>
          <p:cNvPr id="10" name="Title 3" descr="title">
            <a:extLst>
              <a:ext uri="{C183D7F6-B498-43B3-948B-1728B52AA6E4}">
                <adec:decorative xmlns:adec="http://schemas.microsoft.com/office/drawing/2017/decorative" val="1"/>
              </a:ext>
            </a:extLst>
          </p:cNvPr>
          <p:cNvSpPr txBox="1">
            <a:spLocks/>
          </p:cNvSpPr>
          <p:nvPr/>
        </p:nvSpPr>
        <p:spPr>
          <a:xfrm>
            <a:off x="300038" y="338225"/>
            <a:ext cx="6353010" cy="7078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2" name="Rounded Rectangle 11">
            <a:extLst>
              <a:ext uri="{FF2B5EF4-FFF2-40B4-BE49-F238E27FC236}">
                <a16:creationId xmlns:a16="http://schemas.microsoft.com/office/drawing/2014/main" id="{D578714D-3580-C545-B5C1-E2A9449A0E26}"/>
              </a:ext>
            </a:extLst>
          </p:cNvPr>
          <p:cNvSpPr/>
          <p:nvPr/>
        </p:nvSpPr>
        <p:spPr>
          <a:xfrm>
            <a:off x="10825496" y="98511"/>
            <a:ext cx="1327724" cy="400919"/>
          </a:xfrm>
          <a:prstGeom prst="roundRect">
            <a:avLst/>
          </a:prstGeom>
          <a:solidFill>
            <a:srgbClr val="F664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7" name="Google Shape;613;p26">
            <a:hlinkClick r:id="" action="ppaction://noaction" highlightClick="1">
              <a:snd r:embed="rId3" name="PhonSentence 1. Estudiar...wav"/>
            </a:hlinkClick>
            <a:extLst>
              <a:ext uri="{FF2B5EF4-FFF2-40B4-BE49-F238E27FC236}">
                <a16:creationId xmlns:a16="http://schemas.microsoft.com/office/drawing/2014/main" id="{E81506B0-A3F8-47F6-A818-34153DC67087}"/>
              </a:ext>
            </a:extLst>
          </p:cNvPr>
          <p:cNvSpPr/>
          <p:nvPr/>
        </p:nvSpPr>
        <p:spPr>
          <a:xfrm>
            <a:off x="560006" y="2591311"/>
            <a:ext cx="729958" cy="788960"/>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58" name="Google Shape;613;p26">
            <a:hlinkClick r:id="" action="ppaction://noaction" highlightClick="1">
              <a:snd r:embed="rId4" name="la senora es seria pero interesante.wav"/>
            </a:hlinkClick>
            <a:extLst>
              <a:ext uri="{FF2B5EF4-FFF2-40B4-BE49-F238E27FC236}">
                <a16:creationId xmlns:a16="http://schemas.microsoft.com/office/drawing/2014/main" id="{E81506B0-A3F8-47F6-A818-34153DC67087}"/>
              </a:ext>
            </a:extLst>
          </p:cNvPr>
          <p:cNvSpPr/>
          <p:nvPr/>
        </p:nvSpPr>
        <p:spPr>
          <a:xfrm>
            <a:off x="560007" y="3548795"/>
            <a:ext cx="729957" cy="757967"/>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aphicFrame>
        <p:nvGraphicFramePr>
          <p:cNvPr id="3" name="Table 2"/>
          <p:cNvGraphicFramePr>
            <a:graphicFrameLocks noGrp="1"/>
          </p:cNvGraphicFramePr>
          <p:nvPr>
            <p:extLst/>
          </p:nvPr>
        </p:nvGraphicFramePr>
        <p:xfrm>
          <a:off x="1713022" y="1641779"/>
          <a:ext cx="10440198" cy="4572000"/>
        </p:xfrm>
        <a:graphic>
          <a:graphicData uri="http://schemas.openxmlformats.org/drawingml/2006/table">
            <a:tbl>
              <a:tblPr firstRow="1" bandRow="1">
                <a:tableStyleId>{5C22544A-7EE6-4342-B048-85BDC9FD1C3A}</a:tableStyleId>
              </a:tblPr>
              <a:tblGrid>
                <a:gridCol w="1383783">
                  <a:extLst>
                    <a:ext uri="{9D8B030D-6E8A-4147-A177-3AD203B41FA5}">
                      <a16:colId xmlns:a16="http://schemas.microsoft.com/office/drawing/2014/main" val="68050097"/>
                    </a:ext>
                  </a:extLst>
                </a:gridCol>
                <a:gridCol w="1417709">
                  <a:extLst>
                    <a:ext uri="{9D8B030D-6E8A-4147-A177-3AD203B41FA5}">
                      <a16:colId xmlns:a16="http://schemas.microsoft.com/office/drawing/2014/main" val="2770273631"/>
                    </a:ext>
                  </a:extLst>
                </a:gridCol>
                <a:gridCol w="7638706">
                  <a:extLst>
                    <a:ext uri="{9D8B030D-6E8A-4147-A177-3AD203B41FA5}">
                      <a16:colId xmlns:a16="http://schemas.microsoft.com/office/drawing/2014/main" val="3213567963"/>
                    </a:ext>
                  </a:extLst>
                </a:gridCol>
              </a:tblGrid>
              <a:tr h="370840">
                <a:tc>
                  <a:txBody>
                    <a:bodyPr/>
                    <a:lstStyle/>
                    <a:p>
                      <a:r>
                        <a:rPr lang="en-GB" sz="5400" b="1" dirty="0">
                          <a:solidFill>
                            <a:srgbClr val="115076"/>
                          </a:solidFill>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400" b="1" dirty="0">
                          <a:solidFill>
                            <a:srgbClr val="115076"/>
                          </a:solidFill>
                        </a:rPr>
                        <a:t>rr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5400" b="1" dirty="0" err="1">
                          <a:solidFill>
                            <a:srgbClr val="115076"/>
                          </a:solidFill>
                        </a:rPr>
                        <a:t>Frase</a:t>
                      </a:r>
                      <a:r>
                        <a:rPr lang="en-GB" sz="5400" b="1" dirty="0">
                          <a:solidFill>
                            <a:srgbClr val="115076"/>
                          </a:solidFill>
                        </a:rPr>
                        <a:t> / Palabras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6445397"/>
                  </a:ext>
                </a:extLst>
              </a:tr>
              <a:tr h="370840">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3477938"/>
                  </a:ext>
                </a:extLst>
              </a:tr>
              <a:tr h="370840">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3132629"/>
                  </a:ext>
                </a:extLst>
              </a:tr>
              <a:tr h="370840">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1799420"/>
                  </a:ext>
                </a:extLst>
              </a:tr>
              <a:tr h="370840">
                <a:tc>
                  <a:txBody>
                    <a:bodyPr/>
                    <a:lstStyle/>
                    <a:p>
                      <a:endParaRPr lang="en-GB" sz="54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5400" b="1" dirty="0">
                        <a:solidFill>
                          <a:srgbClr val="11507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884379"/>
                  </a:ext>
                </a:extLst>
              </a:tr>
            </a:tbl>
          </a:graphicData>
        </a:graphic>
      </p:graphicFrame>
      <p:sp>
        <p:nvSpPr>
          <p:cNvPr id="46" name="Google Shape;613;p26">
            <a:hlinkClick r:id="" action="ppaction://noaction" highlightClick="1">
              <a:snd r:embed="rId5" name="tienes cuatro correctas.wav"/>
            </a:hlinkClick>
            <a:extLst>
              <a:ext uri="{FF2B5EF4-FFF2-40B4-BE49-F238E27FC236}">
                <a16:creationId xmlns:a16="http://schemas.microsoft.com/office/drawing/2014/main" id="{E81506B0-A3F8-47F6-A818-34153DC67087}"/>
              </a:ext>
            </a:extLst>
          </p:cNvPr>
          <p:cNvSpPr/>
          <p:nvPr/>
        </p:nvSpPr>
        <p:spPr>
          <a:xfrm>
            <a:off x="560006" y="4490783"/>
            <a:ext cx="729957" cy="757967"/>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7" name="Google Shape;613;p26">
            <a:hlinkClick r:id="" action="ppaction://noaction" highlightClick="1">
              <a:snd r:embed="rId6" name="PhonSentence 4. El...wav"/>
            </a:hlinkClick>
            <a:extLst>
              <a:ext uri="{FF2B5EF4-FFF2-40B4-BE49-F238E27FC236}">
                <a16:creationId xmlns:a16="http://schemas.microsoft.com/office/drawing/2014/main" id="{E81506B0-A3F8-47F6-A818-34153DC67087}"/>
              </a:ext>
            </a:extLst>
          </p:cNvPr>
          <p:cNvSpPr/>
          <p:nvPr/>
        </p:nvSpPr>
        <p:spPr>
          <a:xfrm>
            <a:off x="574062" y="5432771"/>
            <a:ext cx="729957" cy="757967"/>
          </a:xfrm>
          <a:custGeom>
            <a:avLst/>
            <a:gdLst/>
            <a:ahLst/>
            <a:cxnLst/>
            <a:rect l="l" t="t" r="r" b="b"/>
            <a:pathLst>
              <a:path w="120000" h="120000" extrusionOk="0">
                <a:moveTo>
                  <a:pt x="0" y="0"/>
                </a:moveTo>
                <a:lnTo>
                  <a:pt x="120000" y="0"/>
                </a:lnTo>
                <a:lnTo>
                  <a:pt x="120000" y="120000"/>
                </a:lnTo>
                <a:lnTo>
                  <a:pt x="0" y="120000"/>
                </a:lnTo>
                <a:close/>
              </a:path>
            </a:pathLst>
          </a:custGeom>
          <a:solidFill>
            <a:srgbClr val="E25B00"/>
          </a:solidFill>
          <a:ln w="12700" cap="flat" cmpd="sng">
            <a:solidFill>
              <a:srgbClr val="11507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endParaRPr kumimoji="0"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14" name="Group 13"/>
          <p:cNvGrpSpPr/>
          <p:nvPr/>
        </p:nvGrpSpPr>
        <p:grpSpPr>
          <a:xfrm>
            <a:off x="2126512" y="2806995"/>
            <a:ext cx="407581" cy="573276"/>
            <a:chOff x="2126512" y="2806995"/>
            <a:chExt cx="407581" cy="573276"/>
          </a:xfrm>
        </p:grpSpPr>
        <p:cxnSp>
          <p:nvCxnSpPr>
            <p:cNvPr id="7" name="Straight Connector 6"/>
            <p:cNvCxnSpPr/>
            <p:nvPr/>
          </p:nvCxnSpPr>
          <p:spPr>
            <a:xfrm>
              <a:off x="2126512" y="2806995"/>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2342707" y="2806995"/>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34093" y="2806995"/>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2151322" y="3641140"/>
            <a:ext cx="584225" cy="573276"/>
            <a:chOff x="2151322" y="3641140"/>
            <a:chExt cx="584225" cy="573276"/>
          </a:xfrm>
        </p:grpSpPr>
        <p:cxnSp>
          <p:nvCxnSpPr>
            <p:cNvPr id="54" name="Straight Connector 53"/>
            <p:cNvCxnSpPr/>
            <p:nvPr/>
          </p:nvCxnSpPr>
          <p:spPr>
            <a:xfrm>
              <a:off x="2151322" y="3641140"/>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342707" y="3641140"/>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2534093" y="3641140"/>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35547" y="3641140"/>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a:off x="2126512" y="4533068"/>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476543" y="4583128"/>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476543" y="5382466"/>
            <a:ext cx="184601" cy="580806"/>
            <a:chOff x="3476543" y="5382466"/>
            <a:chExt cx="184601" cy="580806"/>
          </a:xfrm>
        </p:grpSpPr>
        <p:cxnSp>
          <p:nvCxnSpPr>
            <p:cNvPr id="90" name="Straight Connector 89"/>
            <p:cNvCxnSpPr/>
            <p:nvPr/>
          </p:nvCxnSpPr>
          <p:spPr>
            <a:xfrm>
              <a:off x="3476543" y="5389996"/>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3661144" y="5382466"/>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550851" y="2713605"/>
            <a:ext cx="66772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Estudia</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a</a:t>
            </a:r>
            <a:r>
              <a:rPr kumimoji="0" lang="en-GB" sz="3200" b="1" i="0" u="none" strike="noStrike" kern="1200" cap="none" spc="0" normalizeH="0" baseline="0" noProof="0" dirty="0">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te</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es </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impo</a:t>
            </a:r>
            <a:r>
              <a:rPr kumimoji="0" lang="en-GB" sz="3200" b="1" i="0" u="none" strike="noStrike" kern="1200" cap="none" spc="0" normalizeH="0" baseline="0" noProof="0" dirty="0">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tante</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93" name="TextBox 92"/>
          <p:cNvSpPr txBox="1"/>
          <p:nvPr/>
        </p:nvSpPr>
        <p:spPr>
          <a:xfrm>
            <a:off x="4550851" y="3656122"/>
            <a:ext cx="775011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La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seño</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a</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es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se</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ia</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pe</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es</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 inte</a:t>
            </a:r>
            <a:r>
              <a:rPr kumimoji="0" lang="en-GB" sz="3200" b="1" i="0" u="none" strike="noStrike" kern="1200" cap="none" spc="0" normalizeH="0" baseline="0" noProof="0" dirty="0">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a:ln>
                  <a:noFill/>
                </a:ln>
                <a:solidFill>
                  <a:srgbClr val="115076"/>
                </a:solidFill>
                <a:effectLst/>
                <a:uLnTx/>
                <a:uFillTx/>
                <a:latin typeface="Century Gothic" panose="020F0302020204030204"/>
                <a:ea typeface="+mn-ea"/>
                <a:cs typeface="+mn-cs"/>
              </a:rPr>
              <a:t>esante</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94" name="TextBox 93"/>
          <p:cNvSpPr txBox="1"/>
          <p:nvPr/>
        </p:nvSpPr>
        <p:spPr>
          <a:xfrm>
            <a:off x="4550853" y="4566803"/>
            <a:ext cx="667724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err="1">
                <a:ln>
                  <a:noFill/>
                </a:ln>
                <a:solidFill>
                  <a:srgbClr val="115076"/>
                </a:solidFill>
                <a:effectLst/>
                <a:uLnTx/>
                <a:uFillTx/>
                <a:latin typeface="Century Gothic" panose="020F0302020204030204"/>
                <a:ea typeface="+mn-ea"/>
                <a:cs typeface="+mn-cs"/>
              </a:rPr>
              <a:t>Tienes</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cuat</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co</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ectas</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95" name="TextBox 94"/>
          <p:cNvSpPr txBox="1"/>
          <p:nvPr/>
        </p:nvSpPr>
        <p:spPr>
          <a:xfrm>
            <a:off x="4550851" y="5178022"/>
            <a:ext cx="764114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El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pe</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o</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es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g</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ande</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y </a:t>
            </a:r>
            <a:r>
              <a:rPr kumimoji="0" lang="en-GB" sz="32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está</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Inglate</a:t>
            </a:r>
            <a:r>
              <a:rPr kumimoji="0" lang="en-GB" sz="3200" b="1" i="0" u="none" strike="noStrike" kern="1200" cap="none" spc="0" normalizeH="0" baseline="0" noProof="0" dirty="0" err="1">
                <a:ln>
                  <a:noFill/>
                </a:ln>
                <a:solidFill>
                  <a:srgbClr val="E25B00"/>
                </a:solidFill>
                <a:effectLst/>
                <a:uLnTx/>
                <a:uFillTx/>
                <a:latin typeface="Century Gothic" panose="020F0302020204030204"/>
                <a:ea typeface="+mn-ea"/>
                <a:cs typeface="+mn-cs"/>
              </a:rPr>
              <a:t>rr</a:t>
            </a:r>
            <a:r>
              <a:rPr kumimoji="0" lang="en-GB" sz="3200" b="1" i="0" u="none" strike="noStrike" kern="1200" cap="none" spc="0" normalizeH="0" baseline="0" noProof="0" dirty="0" err="1">
                <a:ln>
                  <a:noFill/>
                </a:ln>
                <a:solidFill>
                  <a:srgbClr val="115076"/>
                </a:solidFill>
                <a:effectLst/>
                <a:uLnTx/>
                <a:uFillTx/>
                <a:latin typeface="Century Gothic" panose="020F0302020204030204"/>
                <a:ea typeface="+mn-ea"/>
                <a:cs typeface="+mn-cs"/>
              </a:rPr>
              <a:t>a</a:t>
            </a:r>
            <a:r>
              <a:rPr kumimoji="0" lang="en-GB" sz="32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cxnSp>
        <p:nvCxnSpPr>
          <p:cNvPr id="97" name="Straight Connector 96"/>
          <p:cNvCxnSpPr/>
          <p:nvPr/>
        </p:nvCxnSpPr>
        <p:spPr>
          <a:xfrm>
            <a:off x="2151322" y="5432771"/>
            <a:ext cx="0" cy="573276"/>
          </a:xfrm>
          <a:prstGeom prst="line">
            <a:avLst/>
          </a:prstGeom>
          <a:ln w="57150">
            <a:solidFill>
              <a:srgbClr val="11507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825496" y="73780"/>
            <a:ext cx="2336885" cy="450379"/>
          </a:xfrm>
        </p:spPr>
        <p:txBody>
          <a:bodyPr>
            <a:noAutofit/>
          </a:bodyPr>
          <a:lstStyle/>
          <a:p>
            <a:r>
              <a:rPr lang="en-GB" sz="2000" b="1" dirty="0" err="1">
                <a:solidFill>
                  <a:schemeClr val="bg1"/>
                </a:solidFill>
              </a:rPr>
              <a:t>escuchar</a:t>
            </a:r>
            <a:endParaRPr lang="en-GB" sz="2000" b="1" dirty="0">
              <a:solidFill>
                <a:schemeClr val="bg1"/>
              </a:solidFill>
            </a:endParaRPr>
          </a:p>
        </p:txBody>
      </p:sp>
    </p:spTree>
    <p:extLst>
      <p:ext uri="{BB962C8B-B14F-4D97-AF65-F5344CB8AC3E}">
        <p14:creationId xmlns:p14="http://schemas.microsoft.com/office/powerpoint/2010/main" val="364574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3" grpId="0"/>
      <p:bldP spid="94"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sources (not bold NA).pptx" id="{C04240F7-4567-42F4-A6A9-1F35289C3A03}" vid="{11C110E3-9438-4B77-B542-C85A197C3B21}"/>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anish_template.pptx [Read-Only]" id="{223A5FE2-D646-431C-A223-FF3E69290268}" vid="{7360DC47-A87F-4B2E-B0FA-554F224BB3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490</Words>
  <Application>Microsoft Macintosh PowerPoint</Application>
  <PresentationFormat>Widescreen</PresentationFormat>
  <Paragraphs>146</Paragraphs>
  <Slides>9</Slides>
  <Notes>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Calibri Light</vt:lpstr>
      <vt:lpstr>Century</vt:lpstr>
      <vt:lpstr>Century Gothic</vt:lpstr>
      <vt:lpstr>Tw Cen MT</vt:lpstr>
      <vt:lpstr>Office Theme</vt:lpstr>
      <vt:lpstr>1_Office Theme</vt:lpstr>
      <vt:lpstr>2_Office Theme</vt:lpstr>
      <vt:lpstr>Phonics: [rr] and [r] SSCs</vt:lpstr>
      <vt:lpstr>rr </vt:lpstr>
      <vt:lpstr>rr </vt:lpstr>
      <vt:lpstr>rr </vt:lpstr>
      <vt:lpstr>r </vt:lpstr>
      <vt:lpstr>r </vt:lpstr>
      <vt:lpstr>r </vt:lpstr>
      <vt:lpstr> ¿r o rr?</vt:lpstr>
      <vt:lpstr>escuchar</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Avery</dc:creator>
  <cp:lastModifiedBy>Helen Thomas</cp:lastModifiedBy>
  <cp:revision>4</cp:revision>
  <dcterms:created xsi:type="dcterms:W3CDTF">2019-11-27T08:06:33Z</dcterms:created>
  <dcterms:modified xsi:type="dcterms:W3CDTF">2020-03-30T08:31:38Z</dcterms:modified>
</cp:coreProperties>
</file>