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4"/>
  </p:notesMasterIdLst>
  <p:sldIdLst>
    <p:sldId id="283" r:id="rId4"/>
    <p:sldId id="281" r:id="rId5"/>
    <p:sldId id="291" r:id="rId6"/>
    <p:sldId id="273" r:id="rId7"/>
    <p:sldId id="294" r:id="rId8"/>
    <p:sldId id="551" r:id="rId9"/>
    <p:sldId id="557" r:id="rId10"/>
    <p:sldId id="262" r:id="rId11"/>
    <p:sldId id="295" r:id="rId12"/>
    <p:sldId id="5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64492" autoAdjust="0"/>
  </p:normalViewPr>
  <p:slideViewPr>
    <p:cSldViewPr snapToGrid="0">
      <p:cViewPr varScale="1">
        <p:scale>
          <a:sx n="79" d="100"/>
          <a:sy n="79" d="100"/>
        </p:scale>
        <p:origin x="728" y="19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09/02/2020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1.1, Week 3:</a:t>
            </a:r>
          </a:p>
          <a:p>
            <a:pPr marL="0" indent="0">
              <a:buFontTx/>
              <a:buNone/>
            </a:pPr>
            <a:r>
              <a:rPr lang="en-GB" sz="1200" b="0" i="0" u="none" strike="noStrike" kern="1200" dirty="0">
                <a:solidFill>
                  <a:schemeClr val="tx1"/>
                </a:solidFill>
                <a:effectLst/>
                <a:latin typeface="+mn-lt"/>
                <a:ea typeface="+mn-ea"/>
                <a:cs typeface="+mn-cs"/>
              </a:rPr>
              <a:t>‘e’; </a:t>
            </a:r>
            <a:r>
              <a:rPr lang="en-GB" sz="1200" b="0" i="0" u="none" strike="noStrike" kern="1200" baseline="0" dirty="0">
                <a:solidFill>
                  <a:schemeClr val="tx1"/>
                </a:solidFill>
                <a:effectLst/>
                <a:latin typeface="+mn-lt"/>
                <a:ea typeface="+mn-ea"/>
                <a:cs typeface="+mn-cs"/>
              </a:rPr>
              <a:t>‘au’.</a:t>
            </a:r>
          </a:p>
          <a:p>
            <a:pPr marL="0" indent="0">
              <a:buFontTx/>
              <a:buNone/>
            </a:pP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 </a:t>
            </a:r>
            <a:r>
              <a:rPr lang="en-GB" b="1" baseline="0" dirty="0"/>
              <a:t>individual SSC ‘AU’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br>
              <a:rPr lang="en-GB" baseline="0" dirty="0"/>
            </a:br>
            <a:r>
              <a:rPr lang="en-GB" baseline="0" dirty="0"/>
              <a:t>Word frequency rankings (1 is the most common word in French): </a:t>
            </a:r>
            <a:br>
              <a:rPr lang="en-GB" baseline="0" dirty="0"/>
            </a:br>
            <a:r>
              <a:rPr lang="en-GB" b="1" baseline="0" dirty="0"/>
              <a:t>gauche </a:t>
            </a:r>
            <a:r>
              <a:rPr lang="en-GB" baseline="0" dirty="0"/>
              <a:t>[607]; </a:t>
            </a:r>
            <a:r>
              <a:rPr lang="en-GB" b="1" baseline="0" dirty="0" err="1"/>
              <a:t>aussi</a:t>
            </a:r>
            <a:r>
              <a:rPr lang="en-GB" baseline="0" dirty="0"/>
              <a:t> [44]; </a:t>
            </a:r>
            <a:r>
              <a:rPr lang="en-GB" b="1" baseline="0" dirty="0"/>
              <a:t>faux</a:t>
            </a:r>
            <a:r>
              <a:rPr lang="en-GB" b="0" baseline="0" dirty="0"/>
              <a:t>[555]</a:t>
            </a:r>
            <a:r>
              <a:rPr lang="en-GB" baseline="0" dirty="0"/>
              <a:t> </a:t>
            </a:r>
            <a:r>
              <a:rPr lang="en-GB" b="1" baseline="0" dirty="0"/>
              <a:t>photo</a:t>
            </a:r>
            <a:r>
              <a:rPr lang="en-GB" baseline="0" dirty="0"/>
              <a:t> [1412]; </a:t>
            </a:r>
            <a:r>
              <a:rPr lang="en-GB" b="1" baseline="0" dirty="0"/>
              <a:t>beau</a:t>
            </a:r>
            <a:r>
              <a:rPr lang="en-GB" baseline="0" dirty="0"/>
              <a:t> [393]; </a:t>
            </a:r>
            <a:r>
              <a:rPr lang="en-GB" b="1" baseline="0" dirty="0"/>
              <a:t>eau</a:t>
            </a:r>
            <a:r>
              <a:rPr lang="en-GB" baseline="0" dirty="0"/>
              <a:t> [475]</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br>
              <a:rPr lang="en-GB" baseline="0" dirty="0"/>
            </a:b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15694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‘e’ </a:t>
            </a:r>
            <a:r>
              <a:rPr lang="en-GB" baseline="0" dirty="0"/>
              <a:t>and then present and practise the pronunciation of the </a:t>
            </a:r>
            <a:r>
              <a:rPr lang="en-GB" b="1" baseline="0" dirty="0"/>
              <a:t>source word ‘je’.</a:t>
            </a:r>
            <a:br>
              <a:rPr lang="en-GB" baseline="0" dirty="0"/>
            </a:br>
            <a:r>
              <a:rPr lang="en-GB" dirty="0"/>
              <a:t>A possible gesture for this</a:t>
            </a:r>
            <a:r>
              <a:rPr lang="en-GB" b="1" dirty="0"/>
              <a:t> source </a:t>
            </a:r>
            <a:r>
              <a:rPr lang="en-GB" dirty="0"/>
              <a:t>word</a:t>
            </a:r>
            <a:r>
              <a:rPr lang="en-GB" baseline="0" dirty="0"/>
              <a:t> </a:t>
            </a:r>
            <a:r>
              <a:rPr lang="en-GB" dirty="0"/>
              <a:t>would be to</a:t>
            </a:r>
            <a:r>
              <a:rPr lang="en-GB" baseline="0" dirty="0"/>
              <a:t> </a:t>
            </a:r>
            <a:r>
              <a:rPr lang="en-GB" dirty="0"/>
              <a:t>point to oneself.</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9460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‘e’ </a:t>
            </a:r>
            <a:r>
              <a:rPr lang="en-GB" baseline="0" dirty="0"/>
              <a:t>and then present and practise the pronunciation of the </a:t>
            </a:r>
            <a:r>
              <a:rPr lang="en-GB" b="1" baseline="0" dirty="0"/>
              <a:t>source word ‘je’.</a:t>
            </a:r>
            <a:br>
              <a:rPr lang="en-GB" baseline="0" dirty="0"/>
            </a:br>
            <a:r>
              <a:rPr lang="en-GB" dirty="0"/>
              <a:t>A possible gesture for this</a:t>
            </a:r>
            <a:r>
              <a:rPr lang="en-GB" b="1" dirty="0"/>
              <a:t> source </a:t>
            </a:r>
            <a:r>
              <a:rPr lang="en-GB" dirty="0"/>
              <a:t>word</a:t>
            </a:r>
            <a:r>
              <a:rPr lang="en-GB" baseline="0" dirty="0"/>
              <a:t> </a:t>
            </a:r>
            <a:r>
              <a:rPr lang="en-GB" dirty="0"/>
              <a:t>would be to</a:t>
            </a:r>
            <a:r>
              <a:rPr lang="en-GB" baseline="0" dirty="0"/>
              <a:t> </a:t>
            </a:r>
            <a:r>
              <a:rPr lang="en-GB" dirty="0"/>
              <a:t>point to oneself.</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4062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‘E’ </a:t>
            </a:r>
            <a:r>
              <a:rPr lang="en-GB" baseline="0" dirty="0"/>
              <a:t>and then the </a:t>
            </a:r>
            <a:r>
              <a:rPr lang="en-GB" b="1" baseline="0" dirty="0"/>
              <a:t>source</a:t>
            </a:r>
            <a:r>
              <a:rPr lang="en-GB" baseline="0" dirty="0"/>
              <a:t> word ‘</a:t>
            </a:r>
            <a:r>
              <a:rPr lang="en-GB" b="1" baseline="0" dirty="0"/>
              <a:t>je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  </a:t>
            </a:r>
            <a:br>
              <a:rPr lang="en-GB" baseline="0" dirty="0"/>
            </a:br>
            <a:br>
              <a:rPr lang="en-GB" baseline="0" dirty="0"/>
            </a:br>
            <a:r>
              <a:rPr lang="en-GB" baseline="0" dirty="0"/>
              <a:t>NB: reinforce the SFC with ‘second’ – i.e. silent ‘d’</a:t>
            </a:r>
            <a:br>
              <a:rPr lang="en-GB" baseline="0" dirty="0"/>
            </a:br>
            <a:r>
              <a:rPr lang="en-GB" baseline="0" dirty="0"/>
              <a:t>NNB: ‘</a:t>
            </a:r>
            <a:r>
              <a:rPr lang="en-GB" baseline="0" dirty="0" err="1"/>
              <a:t>ch</a:t>
            </a:r>
            <a:r>
              <a:rPr lang="en-GB" baseline="0" dirty="0"/>
              <a:t>’ is a new SSC and has not yet been met – draw attention to it now, with this word, which will prime learners for its subsequent presentation.</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samedi</a:t>
            </a:r>
            <a:r>
              <a:rPr lang="en-GB" baseline="0" dirty="0"/>
              <a:t> [1355]; </a:t>
            </a:r>
            <a:r>
              <a:rPr lang="en-GB" b="1" baseline="0" dirty="0" err="1"/>
              <a:t>cela</a:t>
            </a:r>
            <a:r>
              <a:rPr lang="en-GB" b="1" baseline="0" dirty="0"/>
              <a:t> </a:t>
            </a:r>
            <a:r>
              <a:rPr lang="en-GB" b="0" baseline="0" dirty="0"/>
              <a:t>[54]</a:t>
            </a:r>
            <a:r>
              <a:rPr lang="en-GB" baseline="0" dirty="0"/>
              <a:t> </a:t>
            </a:r>
            <a:r>
              <a:rPr lang="en-GB" b="1" baseline="0" dirty="0"/>
              <a:t>second</a:t>
            </a:r>
            <a:r>
              <a:rPr lang="en-GB" baseline="0" dirty="0"/>
              <a:t> [379]; </a:t>
            </a:r>
            <a:r>
              <a:rPr lang="en-GB" b="1" baseline="0" dirty="0"/>
              <a:t>devoir</a:t>
            </a:r>
            <a:r>
              <a:rPr lang="en-GB" baseline="0" dirty="0"/>
              <a:t> [39]; </a:t>
            </a:r>
            <a:r>
              <a:rPr lang="en-GB" b="1" baseline="0" dirty="0"/>
              <a:t>cheval </a:t>
            </a:r>
            <a:r>
              <a:rPr lang="en-GB" baseline="0" dirty="0"/>
              <a:t>[2220]; </a:t>
            </a:r>
            <a:r>
              <a:rPr lang="en-GB" b="1" baseline="0" dirty="0"/>
              <a:t>je </a:t>
            </a:r>
            <a:r>
              <a:rPr lang="en-GB" baseline="0" dirty="0"/>
              <a:t>[22].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4</a:t>
            </a:fld>
            <a:endParaRPr lang="en-GB" dirty="0"/>
          </a:p>
        </p:txBody>
      </p:sp>
    </p:spTree>
    <p:extLst>
      <p:ext uri="{BB962C8B-B14F-4D97-AF65-F5344CB8AC3E}">
        <p14:creationId xmlns:p14="http://schemas.microsoft.com/office/powerpoint/2010/main" val="111121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‘E’ </a:t>
            </a:r>
            <a:r>
              <a:rPr lang="en-GB" baseline="0" dirty="0"/>
              <a:t>and then the </a:t>
            </a:r>
            <a:r>
              <a:rPr lang="en-GB" b="1" baseline="0" dirty="0"/>
              <a:t>source</a:t>
            </a:r>
            <a:r>
              <a:rPr lang="en-GB" baseline="0" dirty="0"/>
              <a:t> word ‘</a:t>
            </a:r>
            <a:r>
              <a:rPr lang="en-GB" b="1" baseline="0" dirty="0"/>
              <a:t>je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  </a:t>
            </a:r>
            <a:br>
              <a:rPr lang="en-GB" baseline="0" dirty="0"/>
            </a:br>
            <a:br>
              <a:rPr lang="en-GB" baseline="0" dirty="0"/>
            </a:br>
            <a:r>
              <a:rPr lang="en-GB" baseline="0" dirty="0"/>
              <a:t>NB: reinforce the SFC with ‘second’ – i.e. silent ‘d’</a:t>
            </a:r>
            <a:br>
              <a:rPr lang="en-GB" baseline="0" dirty="0"/>
            </a:br>
            <a:r>
              <a:rPr lang="en-GB" baseline="0" dirty="0"/>
              <a:t>NNB: ‘</a:t>
            </a:r>
            <a:r>
              <a:rPr lang="en-GB" baseline="0" dirty="0" err="1"/>
              <a:t>ch</a:t>
            </a:r>
            <a:r>
              <a:rPr lang="en-GB" baseline="0" dirty="0"/>
              <a:t>’ is a new SSC and has not yet been met – draw attention to it now, with this word, which will prime learners for its subsequent presentation.</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samedi</a:t>
            </a:r>
            <a:r>
              <a:rPr lang="en-GB" baseline="0" dirty="0"/>
              <a:t> [1355]; </a:t>
            </a:r>
            <a:r>
              <a:rPr lang="en-GB" b="1" baseline="0" dirty="0" err="1"/>
              <a:t>cela</a:t>
            </a:r>
            <a:r>
              <a:rPr lang="en-GB" b="1" baseline="0" dirty="0"/>
              <a:t> </a:t>
            </a:r>
            <a:r>
              <a:rPr lang="en-GB" b="0" baseline="0" dirty="0"/>
              <a:t>[54]</a:t>
            </a:r>
            <a:r>
              <a:rPr lang="en-GB" baseline="0" dirty="0"/>
              <a:t> </a:t>
            </a:r>
            <a:r>
              <a:rPr lang="en-GB" b="1" baseline="0" dirty="0"/>
              <a:t>second</a:t>
            </a:r>
            <a:r>
              <a:rPr lang="en-GB" baseline="0" dirty="0"/>
              <a:t> [379]; </a:t>
            </a:r>
            <a:r>
              <a:rPr lang="en-GB" b="1" baseline="0" dirty="0"/>
              <a:t>devoir</a:t>
            </a:r>
            <a:r>
              <a:rPr lang="en-GB" baseline="0" dirty="0"/>
              <a:t> [39]; </a:t>
            </a:r>
            <a:r>
              <a:rPr lang="en-GB" b="1" baseline="0" dirty="0"/>
              <a:t>cheval </a:t>
            </a:r>
            <a:r>
              <a:rPr lang="en-GB" baseline="0" dirty="0"/>
              <a:t>[2220]; </a:t>
            </a:r>
            <a:r>
              <a:rPr lang="en-GB" b="1" baseline="0" dirty="0"/>
              <a:t>je </a:t>
            </a:r>
            <a:r>
              <a:rPr lang="en-GB" baseline="0" dirty="0"/>
              <a:t>[22].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5</a:t>
            </a:fld>
            <a:endParaRPr lang="en-GB" dirty="0"/>
          </a:p>
        </p:txBody>
      </p:sp>
    </p:spTree>
    <p:extLst>
      <p:ext uri="{BB962C8B-B14F-4D97-AF65-F5344CB8AC3E}">
        <p14:creationId xmlns:p14="http://schemas.microsoft.com/office/powerpoint/2010/main" val="86045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non-audio version of the previous slide)</a:t>
            </a:r>
          </a:p>
          <a:p>
            <a:endParaRPr lang="en-GB" dirty="0"/>
          </a:p>
          <a:p>
            <a:r>
              <a:rPr lang="en-GB" dirty="0"/>
              <a:t>Introduce</a:t>
            </a:r>
            <a:r>
              <a:rPr lang="en-GB" baseline="0" dirty="0"/>
              <a:t> and elicit the pronunciation of the </a:t>
            </a:r>
            <a:r>
              <a:rPr lang="en-GB" b="1" baseline="0" dirty="0"/>
              <a:t>individual SSC ‘E’ </a:t>
            </a:r>
            <a:r>
              <a:rPr lang="en-GB" baseline="0" dirty="0"/>
              <a:t>and then the </a:t>
            </a:r>
            <a:r>
              <a:rPr lang="en-GB" b="1" baseline="0" dirty="0"/>
              <a:t>source</a:t>
            </a:r>
            <a:r>
              <a:rPr lang="en-GB" baseline="0" dirty="0"/>
              <a:t> word ‘</a:t>
            </a:r>
            <a:r>
              <a:rPr lang="en-GB" b="1" baseline="0" dirty="0"/>
              <a:t>je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  </a:t>
            </a:r>
            <a:br>
              <a:rPr lang="en-GB" baseline="0" dirty="0"/>
            </a:br>
            <a:br>
              <a:rPr lang="en-GB" baseline="0" dirty="0"/>
            </a:br>
            <a:r>
              <a:rPr lang="en-GB" baseline="0" dirty="0"/>
              <a:t>NB: reinforce the SFC with ‘second’ – i.e. silent ‘d’</a:t>
            </a:r>
            <a:br>
              <a:rPr lang="en-GB" baseline="0" dirty="0"/>
            </a:br>
            <a:r>
              <a:rPr lang="en-GB" baseline="0" dirty="0"/>
              <a:t>NNB: ‘</a:t>
            </a:r>
            <a:r>
              <a:rPr lang="en-GB" baseline="0" dirty="0" err="1"/>
              <a:t>ch</a:t>
            </a:r>
            <a:r>
              <a:rPr lang="en-GB" baseline="0" dirty="0"/>
              <a:t>’ is a new SSC and has not yet been met – draw attention to it now, with this word, which will prime learners for its subsequent presentation.</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samedi</a:t>
            </a:r>
            <a:r>
              <a:rPr lang="en-GB" baseline="0" dirty="0"/>
              <a:t> [1355]; </a:t>
            </a:r>
            <a:r>
              <a:rPr lang="en-GB" b="1" baseline="0" dirty="0" err="1"/>
              <a:t>cela</a:t>
            </a:r>
            <a:r>
              <a:rPr lang="en-GB" b="1" baseline="0" dirty="0"/>
              <a:t> </a:t>
            </a:r>
            <a:r>
              <a:rPr lang="en-GB" b="0" baseline="0" dirty="0"/>
              <a:t>[54]</a:t>
            </a:r>
            <a:r>
              <a:rPr lang="en-GB" baseline="0" dirty="0"/>
              <a:t> </a:t>
            </a:r>
            <a:r>
              <a:rPr lang="en-GB" b="1" baseline="0" dirty="0"/>
              <a:t>second</a:t>
            </a:r>
            <a:r>
              <a:rPr lang="en-GB" baseline="0" dirty="0"/>
              <a:t> [379]; </a:t>
            </a:r>
            <a:r>
              <a:rPr lang="en-GB" b="1" baseline="0" dirty="0"/>
              <a:t>devoir</a:t>
            </a:r>
            <a:r>
              <a:rPr lang="en-GB" baseline="0" dirty="0"/>
              <a:t> [39]; </a:t>
            </a:r>
            <a:r>
              <a:rPr lang="en-GB" b="1" baseline="0" dirty="0"/>
              <a:t>cheval </a:t>
            </a:r>
            <a:r>
              <a:rPr lang="en-GB" baseline="0" dirty="0"/>
              <a:t>[2220]; </a:t>
            </a:r>
            <a:r>
              <a:rPr lang="en-GB" b="1" baseline="0" dirty="0"/>
              <a:t>je </a:t>
            </a:r>
            <a:r>
              <a:rPr lang="en-GB" baseline="0" dirty="0"/>
              <a:t>[22].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7379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‘AU’ </a:t>
            </a:r>
            <a:r>
              <a:rPr lang="en-GB" baseline="0" dirty="0"/>
              <a:t>and then present and practise the pronunciation of the </a:t>
            </a:r>
            <a:r>
              <a:rPr lang="en-GB" b="1" baseline="0" dirty="0"/>
              <a:t>source word ‘gauche’.</a:t>
            </a:r>
            <a:br>
              <a:rPr lang="en-GB" baseline="0" dirty="0"/>
            </a:br>
            <a:r>
              <a:rPr lang="en-GB" dirty="0"/>
              <a:t>A possible gesture for this </a:t>
            </a:r>
            <a:r>
              <a:rPr lang="en-GB" b="1" dirty="0"/>
              <a:t>source</a:t>
            </a:r>
            <a:r>
              <a:rPr lang="en-GB" dirty="0"/>
              <a:t> word</a:t>
            </a:r>
            <a:r>
              <a:rPr lang="en-GB" baseline="0" dirty="0"/>
              <a:t> </a:t>
            </a:r>
            <a:r>
              <a:rPr lang="en-GB" dirty="0"/>
              <a:t>would be to point to</a:t>
            </a:r>
            <a:r>
              <a:rPr lang="en-GB" baseline="0" dirty="0"/>
              <a:t> the students’ left (teacher’s right!) to indicate this direction.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11602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 </a:t>
            </a:r>
            <a:r>
              <a:rPr lang="en-GB" b="1" baseline="0" dirty="0"/>
              <a:t>individual SSC ‘AU’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br>
              <a:rPr lang="en-GB" baseline="0" dirty="0"/>
            </a:br>
            <a:r>
              <a:rPr lang="en-GB" baseline="0" dirty="0"/>
              <a:t>Word frequency rankings (1 is the most common word in French): </a:t>
            </a:r>
            <a:br>
              <a:rPr lang="en-GB" baseline="0" dirty="0"/>
            </a:br>
            <a:r>
              <a:rPr lang="en-GB" b="1" baseline="0" dirty="0"/>
              <a:t>gauche </a:t>
            </a:r>
            <a:r>
              <a:rPr lang="en-GB" baseline="0" dirty="0"/>
              <a:t>[607]; </a:t>
            </a:r>
            <a:r>
              <a:rPr lang="en-GB" b="1" baseline="0" dirty="0" err="1"/>
              <a:t>aussi</a:t>
            </a:r>
            <a:r>
              <a:rPr lang="en-GB" baseline="0" dirty="0"/>
              <a:t> [44]; </a:t>
            </a:r>
            <a:r>
              <a:rPr lang="en-GB" b="1" baseline="0" dirty="0"/>
              <a:t>faux</a:t>
            </a:r>
            <a:r>
              <a:rPr lang="en-GB" b="0" baseline="0" dirty="0"/>
              <a:t>[555]</a:t>
            </a:r>
            <a:r>
              <a:rPr lang="en-GB" baseline="0" dirty="0"/>
              <a:t> </a:t>
            </a:r>
            <a:r>
              <a:rPr lang="en-GB" b="1" baseline="0" dirty="0"/>
              <a:t>photo</a:t>
            </a:r>
            <a:r>
              <a:rPr lang="en-GB" baseline="0" dirty="0"/>
              <a:t> [1412]; </a:t>
            </a:r>
            <a:r>
              <a:rPr lang="en-GB" b="1" baseline="0" dirty="0"/>
              <a:t>beau</a:t>
            </a:r>
            <a:r>
              <a:rPr lang="en-GB" baseline="0" dirty="0"/>
              <a:t> [393]; </a:t>
            </a:r>
            <a:r>
              <a:rPr lang="en-GB" b="1" baseline="0" dirty="0"/>
              <a:t>eau</a:t>
            </a:r>
            <a:r>
              <a:rPr lang="en-GB" baseline="0" dirty="0"/>
              <a:t> [475]</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br>
              <a:rPr lang="en-GB" baseline="0" dirty="0"/>
            </a:b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869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 </a:t>
            </a:r>
            <a:r>
              <a:rPr lang="en-GB" b="1" baseline="0" dirty="0"/>
              <a:t>individual SSC ‘AU’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br>
              <a:rPr lang="en-GB" baseline="0" dirty="0"/>
            </a:br>
            <a:r>
              <a:rPr lang="en-GB" baseline="0" dirty="0"/>
              <a:t>Word frequency rankings (1 is the most common word in French): </a:t>
            </a:r>
            <a:br>
              <a:rPr lang="en-GB" baseline="0" dirty="0"/>
            </a:br>
            <a:r>
              <a:rPr lang="en-GB" b="1" baseline="0" dirty="0"/>
              <a:t>gauche </a:t>
            </a:r>
            <a:r>
              <a:rPr lang="en-GB" baseline="0" dirty="0"/>
              <a:t>[607]; </a:t>
            </a:r>
            <a:r>
              <a:rPr lang="en-GB" b="1" baseline="0" dirty="0" err="1"/>
              <a:t>aussi</a:t>
            </a:r>
            <a:r>
              <a:rPr lang="en-GB" baseline="0" dirty="0"/>
              <a:t> [44]; </a:t>
            </a:r>
            <a:r>
              <a:rPr lang="en-GB" b="1" baseline="0" dirty="0"/>
              <a:t>faux</a:t>
            </a:r>
            <a:r>
              <a:rPr lang="en-GB" b="0" baseline="0" dirty="0"/>
              <a:t>[555]</a:t>
            </a:r>
            <a:r>
              <a:rPr lang="en-GB" baseline="0" dirty="0"/>
              <a:t> </a:t>
            </a:r>
            <a:r>
              <a:rPr lang="en-GB" b="1" baseline="0" dirty="0"/>
              <a:t>photo</a:t>
            </a:r>
            <a:r>
              <a:rPr lang="en-GB" baseline="0" dirty="0"/>
              <a:t> [1412]; </a:t>
            </a:r>
            <a:r>
              <a:rPr lang="en-GB" b="1" baseline="0" dirty="0"/>
              <a:t>beau</a:t>
            </a:r>
            <a:r>
              <a:rPr lang="en-GB" baseline="0" dirty="0"/>
              <a:t> [393]; </a:t>
            </a:r>
            <a:r>
              <a:rPr lang="en-GB" b="1" baseline="0" dirty="0"/>
              <a:t>eau</a:t>
            </a:r>
            <a:r>
              <a:rPr lang="en-GB" baseline="0" dirty="0"/>
              <a:t> [475]</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br>
              <a:rPr lang="en-GB" baseline="0" dirty="0"/>
            </a:b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885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50186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4912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68195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5912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6593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846772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37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79851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19547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818607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6863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9967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audio" Target="../media/audio9.wav"/></Relationships>
</file>

<file path=ppt/slides/_rels/slide8.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3.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image" Target="../media/image11.png"/><Relationship Id="rId5" Type="http://schemas.openxmlformats.org/officeDocument/2006/relationships/audio" Target="../media/audio10.wav"/><Relationship Id="rId10" Type="http://schemas.openxmlformats.org/officeDocument/2006/relationships/image" Target="../media/image10.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13.wav"/><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1.1 - Week 3</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09/02/20</a:t>
              </a:r>
            </a:p>
          </p:txBody>
        </p:sp>
      </p:grpSp>
      <p:sp>
        <p:nvSpPr>
          <p:cNvPr id="6" name="Title 5">
            <a:extLst>
              <a:ext uri="{FF2B5EF4-FFF2-40B4-BE49-F238E27FC236}">
                <a16:creationId xmlns:a16="http://schemas.microsoft.com/office/drawing/2014/main" id="{EE4996C1-F041-0643-BAF3-B7B6F0E309BB}"/>
              </a:ext>
            </a:extLst>
          </p:cNvPr>
          <p:cNvSpPr>
            <a:spLocks noGrp="1"/>
          </p:cNvSpPr>
          <p:nvPr>
            <p:ph type="title"/>
          </p:nvPr>
        </p:nvSpPr>
        <p:spPr>
          <a:xfrm>
            <a:off x="185383" y="1796722"/>
            <a:ext cx="2508831" cy="1325563"/>
          </a:xfrm>
        </p:spPr>
        <p:txBody>
          <a:bodyPr>
            <a:normAutofit/>
          </a:bodyPr>
          <a:lstStyle/>
          <a:p>
            <a:r>
              <a:rPr lang="en-GB" sz="4000" b="1" dirty="0">
                <a:solidFill>
                  <a:prstClr val="white"/>
                </a:solidFill>
              </a:rPr>
              <a:t>Phonics</a:t>
            </a:r>
            <a:endParaRPr lang="en-US" sz="4000" dirty="0"/>
          </a:p>
        </p:txBody>
      </p:sp>
    </p:spTree>
    <p:extLst>
      <p:ext uri="{BB962C8B-B14F-4D97-AF65-F5344CB8AC3E}">
        <p14:creationId xmlns:p14="http://schemas.microsoft.com/office/powerpoint/2010/main" val="45670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64783" y="3855617"/>
            <a:ext cx="3462433"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g</a:t>
            </a:r>
            <a:r>
              <a:rPr lang="en-GB" sz="6000" dirty="0">
                <a:solidFill>
                  <a:srgbClr val="FA6500"/>
                </a:solidFill>
                <a:latin typeface="Century Gothic" panose="020B0502020202020204" pitchFamily="34" charset="0"/>
                <a:cs typeface="Calibri" panose="020F0502020204030204" pitchFamily="34" charset="0"/>
              </a:rPr>
              <a:t>au</a:t>
            </a:r>
            <a:r>
              <a:rPr lang="en-GB" sz="6000" dirty="0">
                <a:solidFill>
                  <a:srgbClr val="115076"/>
                </a:solidFill>
                <a:latin typeface="Century Gothic" panose="020B0502020202020204" pitchFamily="34" charset="0"/>
                <a:cs typeface="Calibri" panose="020F0502020204030204" pitchFamily="34" charset="0"/>
              </a:rPr>
              <a:t>che</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278804" y="1553279"/>
            <a:ext cx="3634392" cy="343339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32004" y="527794"/>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FA6500"/>
                </a:solidFill>
                <a:latin typeface="Century Gothic" panose="020B0502020202020204" pitchFamily="34" charset="0"/>
                <a:cs typeface="Calibri" panose="020F0502020204030204" pitchFamily="34" charset="0"/>
              </a:rPr>
              <a:t>au</a:t>
            </a:r>
            <a:r>
              <a:rPr lang="en-GB" sz="6000" dirty="0">
                <a:solidFill>
                  <a:srgbClr val="115076"/>
                </a:solidFill>
                <a:latin typeface="Century Gothic" panose="020B0502020202020204" pitchFamily="34" charset="0"/>
                <a:cs typeface="Calibri" panose="020F0502020204030204" pitchFamily="34" charset="0"/>
              </a:rPr>
              <a:t>x</a:t>
            </a:r>
          </a:p>
        </p:txBody>
      </p:sp>
      <p:sp>
        <p:nvSpPr>
          <p:cNvPr id="15" name="TextBox 14"/>
          <p:cNvSpPr txBox="1"/>
          <p:nvPr/>
        </p:nvSpPr>
        <p:spPr>
          <a:xfrm>
            <a:off x="4579145" y="4881131"/>
            <a:ext cx="3007386" cy="1015663"/>
          </a:xfrm>
          <a:prstGeom prst="rect">
            <a:avLst/>
          </a:prstGeom>
          <a:noFill/>
        </p:spPr>
        <p:txBody>
          <a:bodyPr wrap="square" rtlCol="0">
            <a:spAutoFit/>
          </a:bodyPr>
          <a:lstStyle/>
          <a:p>
            <a:pPr algn="ctr"/>
            <a:r>
              <a:rPr lang="en-GB" sz="6000" dirty="0" err="1">
                <a:solidFill>
                  <a:srgbClr val="FA6500"/>
                </a:solidFill>
                <a:latin typeface="Century Gothic" panose="020B0502020202020204" pitchFamily="34" charset="0"/>
                <a:cs typeface="Calibri" panose="020F0502020204030204" pitchFamily="34" charset="0"/>
              </a:rPr>
              <a:t>au</a:t>
            </a:r>
            <a:r>
              <a:rPr lang="en-GB" sz="6000" dirty="0" err="1">
                <a:solidFill>
                  <a:srgbClr val="115076"/>
                </a:solidFill>
                <a:latin typeface="Century Gothic" panose="020B0502020202020204" pitchFamily="34" charset="0"/>
                <a:cs typeface="Calibri" panose="020F0502020204030204" pitchFamily="34" charset="0"/>
              </a:rPr>
              <a:t>ssi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208638" y="3453355"/>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a:t>
            </a:r>
            <a:r>
              <a:rPr lang="en-GB" sz="6000" dirty="0">
                <a:solidFill>
                  <a:srgbClr val="FA6500"/>
                </a:solidFill>
                <a:latin typeface="Century Gothic" panose="020B0502020202020204" pitchFamily="34" charset="0"/>
                <a:cs typeface="Calibri" panose="020F0502020204030204" pitchFamily="34" charset="0"/>
              </a:rPr>
              <a:t>eau</a:t>
            </a:r>
          </a:p>
        </p:txBody>
      </p:sp>
      <p:sp>
        <p:nvSpPr>
          <p:cNvPr id="20" name="TextBox 19"/>
          <p:cNvSpPr txBox="1"/>
          <p:nvPr/>
        </p:nvSpPr>
        <p:spPr>
          <a:xfrm>
            <a:off x="8635793" y="432512"/>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ph</a:t>
            </a:r>
            <a:r>
              <a:rPr lang="en-GB" sz="6000" dirty="0">
                <a:solidFill>
                  <a:srgbClr val="FA6500"/>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FA6500"/>
                </a:solidFill>
                <a:latin typeface="Century Gothic" panose="020B0502020202020204" pitchFamily="34" charset="0"/>
                <a:cs typeface="Calibri" panose="020F0502020204030204" pitchFamily="34" charset="0"/>
              </a:rPr>
              <a:t>o</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1" name="TextBox 20"/>
          <p:cNvSpPr txBox="1"/>
          <p:nvPr/>
        </p:nvSpPr>
        <p:spPr>
          <a:xfrm>
            <a:off x="7890595" y="3528036"/>
            <a:ext cx="4301405"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eau</a:t>
            </a:r>
          </a:p>
        </p:txBody>
      </p:sp>
      <p:sp>
        <p:nvSpPr>
          <p:cNvPr id="25" name="TextBox 24"/>
          <p:cNvSpPr txBox="1"/>
          <p:nvPr/>
        </p:nvSpPr>
        <p:spPr>
          <a:xfrm>
            <a:off x="4216400" y="979154"/>
            <a:ext cx="3756076" cy="461665"/>
          </a:xfrm>
          <a:prstGeom prst="rect">
            <a:avLst/>
          </a:prstGeom>
          <a:noFill/>
        </p:spPr>
        <p:txBody>
          <a:bodyPr wrap="square" rtlCol="0">
            <a:spAutoFit/>
          </a:bodyPr>
          <a:lstStyle/>
          <a:p>
            <a:pPr algn="ctr"/>
            <a:r>
              <a:rPr lang="en-GB" sz="2400" dirty="0">
                <a:solidFill>
                  <a:srgbClr val="115076"/>
                </a:solidFill>
                <a:latin typeface="Century Gothic" panose="020B0502020202020204" pitchFamily="34" charset="0"/>
              </a:rPr>
              <a:t>[au / eau / o]</a:t>
            </a:r>
          </a:p>
        </p:txBody>
      </p:sp>
      <p:sp>
        <p:nvSpPr>
          <p:cNvPr id="3" name="Title 2">
            <a:extLst>
              <a:ext uri="{FF2B5EF4-FFF2-40B4-BE49-F238E27FC236}">
                <a16:creationId xmlns:a16="http://schemas.microsoft.com/office/drawing/2014/main" id="{228A6210-3DEA-1646-A2A2-C55A40062EF3}"/>
              </a:ext>
            </a:extLst>
          </p:cNvPr>
          <p:cNvSpPr>
            <a:spLocks noGrp="1"/>
          </p:cNvSpPr>
          <p:nvPr>
            <p:ph type="title"/>
          </p:nvPr>
        </p:nvSpPr>
        <p:spPr>
          <a:xfrm>
            <a:off x="4947132" y="-92464"/>
            <a:ext cx="2294611" cy="1325563"/>
          </a:xfrm>
        </p:spPr>
        <p:txBody>
          <a:bodyPr>
            <a:noAutofit/>
          </a:bodyPr>
          <a:lstStyle/>
          <a:p>
            <a:pPr algn="ctr"/>
            <a:r>
              <a:rPr lang="en-GB" sz="12000" b="1" dirty="0">
                <a:solidFill>
                  <a:srgbClr val="115076"/>
                </a:solidFill>
                <a:cs typeface="Calibri" panose="020F0502020204030204" pitchFamily="34" charset="0"/>
              </a:rPr>
              <a:t>au</a:t>
            </a:r>
            <a:endParaRPr lang="en-US" sz="12000" dirty="0"/>
          </a:p>
        </p:txBody>
      </p:sp>
    </p:spTree>
    <p:extLst>
      <p:ext uri="{BB962C8B-B14F-4D97-AF65-F5344CB8AC3E}">
        <p14:creationId xmlns:p14="http://schemas.microsoft.com/office/powerpoint/2010/main" val="3860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7" grpId="0"/>
      <p:bldP spid="15" grpId="0"/>
      <p:bldP spid="18" grpId="0"/>
      <p:bldP spid="20" grpId="0"/>
      <p:bldP spid="21"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4792-F251-E34A-B536-B7541FA0AEEE}"/>
              </a:ext>
            </a:extLst>
          </p:cNvPr>
          <p:cNvSpPr>
            <a:spLocks noGrp="1"/>
          </p:cNvSpPr>
          <p:nvPr>
            <p:ph type="title"/>
          </p:nvPr>
        </p:nvSpPr>
        <p:spPr>
          <a:xfrm>
            <a:off x="0" y="-1164589"/>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e</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7" name="Picture 2" descr="boy with a hand on his ch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2551" y="542804"/>
            <a:ext cx="1494997" cy="34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54450" y="4042533"/>
            <a:ext cx="1483098"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j</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p>
        </p:txBody>
      </p:sp>
      <p:sp>
        <p:nvSpPr>
          <p:cNvPr id="6" name="TextBox 5"/>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322538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j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j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9407-76D6-D74A-A653-9AD1BACC554F}"/>
              </a:ext>
            </a:extLst>
          </p:cNvPr>
          <p:cNvSpPr>
            <a:spLocks noGrp="1"/>
          </p:cNvSpPr>
          <p:nvPr>
            <p:ph type="title"/>
          </p:nvPr>
        </p:nvSpPr>
        <p:spPr>
          <a:xfrm>
            <a:off x="0" y="-1164589"/>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e</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sp>
        <p:nvSpPr>
          <p:cNvPr id="5" name="TextBox 4"/>
          <p:cNvSpPr txBox="1"/>
          <p:nvPr/>
        </p:nvSpPr>
        <p:spPr>
          <a:xfrm>
            <a:off x="5454415" y="1900582"/>
            <a:ext cx="1483098"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j</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p>
        </p:txBody>
      </p:sp>
      <p:sp>
        <p:nvSpPr>
          <p:cNvPr id="6" name="TextBox 5"/>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18231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j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199" y="346951"/>
            <a:ext cx="10515600" cy="1325563"/>
          </a:xfrm>
        </p:spPr>
        <p:txBody>
          <a:bodyPr>
            <a:normAutofit fontScale="90000"/>
          </a:bodyPr>
          <a:lstStyle/>
          <a:p>
            <a:pPr algn="ctr"/>
            <a:r>
              <a:rPr lang="en-GB" sz="13300" b="1" dirty="0">
                <a:solidFill>
                  <a:srgbClr val="115076"/>
                </a:solidFill>
                <a:cs typeface="Calibri" panose="020F0502020204030204" pitchFamily="34" charset="0"/>
              </a:rPr>
              <a:t>e</a:t>
            </a:r>
            <a:br>
              <a:rPr lang="en-GB" sz="9600" b="1" dirty="0">
                <a:solidFill>
                  <a:srgbClr val="115076"/>
                </a:solidFill>
                <a:cs typeface="Calibri" panose="020F0502020204030204" pitchFamily="34" charset="0"/>
              </a:rPr>
            </a:br>
            <a:endParaRPr lang="en-GB" dirty="0"/>
          </a:p>
        </p:txBody>
      </p:sp>
      <p:sp>
        <p:nvSpPr>
          <p:cNvPr id="6" name="Rounded Rectangle 5" descr="rectangle"/>
          <p:cNvSpPr/>
          <p:nvPr/>
        </p:nvSpPr>
        <p:spPr>
          <a:xfrm>
            <a:off x="5105044" y="1486703"/>
            <a:ext cx="1986455" cy="271360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5" name="Picture 2" descr="calendar pointing to saturda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3225" y="1614157"/>
            <a:ext cx="692815" cy="162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57893" y="3158965"/>
            <a:ext cx="833883" cy="1015663"/>
          </a:xfrm>
          <a:prstGeom prst="rect">
            <a:avLst/>
          </a:prstGeom>
          <a:noFill/>
        </p:spPr>
        <p:txBody>
          <a:bodyPr wrap="none" rtlCol="0">
            <a:spAutoFit/>
          </a:bodyPr>
          <a:lstStyle/>
          <a:p>
            <a:r>
              <a:rPr lang="en-GB" sz="6000" dirty="0">
                <a:solidFill>
                  <a:srgbClr val="115076"/>
                </a:solidFill>
                <a:latin typeface="Century Gothic" panose="020B0502020202020204" pitchFamily="34" charset="0"/>
                <a:cs typeface="Calibri" panose="020F0502020204030204" pitchFamily="34" charset="0"/>
              </a:rPr>
              <a:t>j</a:t>
            </a:r>
            <a:r>
              <a:rPr lang="en-GB" sz="6000" dirty="0">
                <a:solidFill>
                  <a:srgbClr val="E65D00"/>
                </a:solidFill>
                <a:latin typeface="Century Gothic" panose="020B0502020202020204" pitchFamily="34" charset="0"/>
                <a:cs typeface="Calibri" panose="020F0502020204030204" pitchFamily="34" charset="0"/>
              </a:rPr>
              <a:t>e</a:t>
            </a:r>
          </a:p>
        </p:txBody>
      </p:sp>
      <p:sp>
        <p:nvSpPr>
          <p:cNvPr id="7" name="TextBox 6"/>
          <p:cNvSpPr txBox="1"/>
          <p:nvPr/>
        </p:nvSpPr>
        <p:spPr>
          <a:xfrm>
            <a:off x="1031630" y="461194"/>
            <a:ext cx="3001128"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sam</a:t>
            </a:r>
            <a:r>
              <a:rPr lang="en-GB" sz="6000" dirty="0" err="1">
                <a:solidFill>
                  <a:srgbClr val="E65D00"/>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grpSp>
        <p:nvGrpSpPr>
          <p:cNvPr id="15" name="Group 14" descr="calendar pointing to saturday"/>
          <p:cNvGrpSpPr/>
          <p:nvPr/>
        </p:nvGrpSpPr>
        <p:grpSpPr>
          <a:xfrm>
            <a:off x="1518072" y="1423359"/>
            <a:ext cx="3083766" cy="1799637"/>
            <a:chOff x="2250801" y="2166050"/>
            <a:chExt cx="1792048" cy="1091666"/>
          </a:xfrm>
        </p:grpSpPr>
        <p:pic>
          <p:nvPicPr>
            <p:cNvPr id="11" name="Picture 2" descr="calendar pointing to saturd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0801" y="2166050"/>
              <a:ext cx="1280032" cy="109166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3286104" y="2269757"/>
              <a:ext cx="756745" cy="2827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031630" y="3570129"/>
            <a:ext cx="302697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cond</a:t>
            </a:r>
          </a:p>
        </p:txBody>
      </p:sp>
      <p:grpSp>
        <p:nvGrpSpPr>
          <p:cNvPr id="18" name="Group 17" descr="podium with the second spot highlighted"/>
          <p:cNvGrpSpPr/>
          <p:nvPr/>
        </p:nvGrpSpPr>
        <p:grpSpPr>
          <a:xfrm>
            <a:off x="1031630" y="4585792"/>
            <a:ext cx="2669177" cy="1732184"/>
            <a:chOff x="1098258" y="4558568"/>
            <a:chExt cx="2669177" cy="1732184"/>
          </a:xfrm>
        </p:grpSpPr>
        <p:pic>
          <p:nvPicPr>
            <p:cNvPr id="2" name="Picture 1" descr="podium"/>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8258" y="4956163"/>
              <a:ext cx="2669177" cy="1334589"/>
            </a:xfrm>
            <a:prstGeom prst="rect">
              <a:avLst/>
            </a:prstGeom>
          </p:spPr>
        </p:pic>
        <p:sp>
          <p:nvSpPr>
            <p:cNvPr id="3" name="Down Arrow 2"/>
            <p:cNvSpPr/>
            <p:nvPr/>
          </p:nvSpPr>
          <p:spPr>
            <a:xfrm>
              <a:off x="1374381" y="4558568"/>
              <a:ext cx="391886" cy="784830"/>
            </a:xfrm>
            <a:prstGeom prst="downArrow">
              <a:avLst/>
            </a:prstGeom>
            <a:solidFill>
              <a:srgbClr val="F664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3927583" y="4151460"/>
            <a:ext cx="42583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voir</a:t>
            </a:r>
          </a:p>
        </p:txBody>
      </p:sp>
      <p:sp>
        <p:nvSpPr>
          <p:cNvPr id="20" name="Rectangle 19"/>
          <p:cNvSpPr/>
          <p:nvPr/>
        </p:nvSpPr>
        <p:spPr>
          <a:xfrm>
            <a:off x="4838290" y="5034712"/>
            <a:ext cx="2542684" cy="584775"/>
          </a:xfrm>
          <a:prstGeom prst="rect">
            <a:avLst/>
          </a:prstGeom>
        </p:spPr>
        <p:txBody>
          <a:bodyPr wrap="none">
            <a:spAutoFit/>
          </a:bodyPr>
          <a:lstStyle/>
          <a:p>
            <a:pPr algn="ctr"/>
            <a:r>
              <a:rPr lang="en-GB" sz="3200" dirty="0">
                <a:solidFill>
                  <a:srgbClr val="115076"/>
                </a:solidFill>
                <a:latin typeface="Century Gothic" panose="020B0502020202020204" pitchFamily="34" charset="0"/>
                <a:cs typeface="Calibri" panose="020F0502020204030204" pitchFamily="34" charset="0"/>
              </a:rPr>
              <a:t>[to have to]</a:t>
            </a:r>
            <a:endParaRPr lang="en-GB" sz="5400" dirty="0">
              <a:solidFill>
                <a:srgbClr val="115076"/>
              </a:solidFill>
              <a:latin typeface="Century Gothic" panose="020B0502020202020204" pitchFamily="34" charset="0"/>
              <a:cs typeface="Calibri" panose="020F0502020204030204" pitchFamily="34" charset="0"/>
            </a:endParaRPr>
          </a:p>
        </p:txBody>
      </p:sp>
      <p:sp>
        <p:nvSpPr>
          <p:cNvPr id="10" name="TextBox 9"/>
          <p:cNvSpPr txBox="1"/>
          <p:nvPr/>
        </p:nvSpPr>
        <p:spPr>
          <a:xfrm>
            <a:off x="9030731" y="461194"/>
            <a:ext cx="1870511"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a:t>
            </a:r>
            <a:r>
              <a:rPr lang="en-GB" sz="6000" dirty="0" err="1">
                <a:solidFill>
                  <a:srgbClr val="E65D00"/>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la</a:t>
            </a:r>
            <a:r>
              <a:rPr lang="en-GB" sz="6000" dirty="0">
                <a:latin typeface="Century Gothic" panose="020B0502020202020204" pitchFamily="34" charset="0"/>
                <a:cs typeface="Calibri" panose="020F0502020204030204" pitchFamily="34" charset="0"/>
              </a:rPr>
              <a:t> </a:t>
            </a:r>
          </a:p>
        </p:txBody>
      </p:sp>
      <p:sp>
        <p:nvSpPr>
          <p:cNvPr id="19" name="Rectangle 18"/>
          <p:cNvSpPr/>
          <p:nvPr/>
        </p:nvSpPr>
        <p:spPr>
          <a:xfrm>
            <a:off x="9255695" y="1307242"/>
            <a:ext cx="1420582" cy="646331"/>
          </a:xfrm>
          <a:prstGeom prst="rect">
            <a:avLst/>
          </a:prstGeom>
        </p:spPr>
        <p:txBody>
          <a:bodyPr wrap="none">
            <a:spAutoFit/>
          </a:bodyPr>
          <a:lstStyle/>
          <a:p>
            <a:pPr algn="ctr"/>
            <a:r>
              <a:rPr lang="en-GB" sz="3600" dirty="0">
                <a:solidFill>
                  <a:srgbClr val="115076"/>
                </a:solidFill>
                <a:latin typeface="Century Gothic" panose="020B0502020202020204" pitchFamily="34" charset="0"/>
                <a:cs typeface="Calibri" panose="020F0502020204030204" pitchFamily="34" charset="0"/>
              </a:rPr>
              <a:t>[that]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8675921" y="3542905"/>
            <a:ext cx="302697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ch</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val</a:t>
            </a:r>
          </a:p>
        </p:txBody>
      </p:sp>
      <p:pic>
        <p:nvPicPr>
          <p:cNvPr id="21" name="Picture 20" descr="hors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48256" y="4394472"/>
            <a:ext cx="1804851" cy="1804851"/>
          </a:xfrm>
          <a:prstGeom prst="rect">
            <a:avLst/>
          </a:prstGeom>
        </p:spPr>
      </p:pic>
      <p:sp>
        <p:nvSpPr>
          <p:cNvPr id="17" name="TextBox 16"/>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134403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je.wav"/>
                                        </p:tgtEl>
                                      </p:cMediaNode>
                                    </p:audio>
                                  </p:sub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samedi.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6" name="cela.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econd.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subTnLst>
                                    <p:audio>
                                      <p:cMediaNode>
                                        <p:cTn display="0" masterRel="sameClick">
                                          <p:stCondLst>
                                            <p:cond evt="begin" delay="0">
                                              <p:tn val="51"/>
                                            </p:cond>
                                          </p:stCondLst>
                                          <p:endCondLst>
                                            <p:cond evt="onStopAudio" delay="0">
                                              <p:tgtEl>
                                                <p:sldTgt/>
                                              </p:tgtEl>
                                            </p:cond>
                                          </p:endCondLst>
                                        </p:cTn>
                                        <p:tgtEl>
                                          <p:sndTgt r:embed="rId8" name="devoi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subTnLst>
                                    <p:audio>
                                      <p:cMediaNode>
                                        <p:cTn display="0" masterRel="sameClick">
                                          <p:stCondLst>
                                            <p:cond evt="begin" delay="0">
                                              <p:tn val="61"/>
                                            </p:cond>
                                          </p:stCondLst>
                                          <p:endCondLst>
                                            <p:cond evt="onStopAudio" delay="0">
                                              <p:tgtEl>
                                                <p:sldTgt/>
                                              </p:tgtEl>
                                            </p:cond>
                                          </p:endCondLst>
                                        </p:cTn>
                                        <p:tgtEl>
                                          <p:sndTgt r:embed="rId9" name="cheval.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4" grpId="0"/>
      <p:bldP spid="7" grpId="0"/>
      <p:bldP spid="8" grpId="0"/>
      <p:bldP spid="14" grpId="0"/>
      <p:bldP spid="20" grpId="0"/>
      <p:bldP spid="10" grpId="0"/>
      <p:bldP spid="19"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37420"/>
            <a:ext cx="10515600" cy="1325563"/>
          </a:xfrm>
        </p:spPr>
        <p:txBody>
          <a:bodyPr>
            <a:normAutofit fontScale="90000"/>
          </a:bodyPr>
          <a:lstStyle/>
          <a:p>
            <a:pPr algn="ctr"/>
            <a:r>
              <a:rPr lang="en-GB" sz="13300" b="1" dirty="0">
                <a:solidFill>
                  <a:srgbClr val="115076"/>
                </a:solidFill>
                <a:cs typeface="Calibri" panose="020F0502020204030204" pitchFamily="34" charset="0"/>
              </a:rPr>
              <a:t>e</a:t>
            </a:r>
            <a:br>
              <a:rPr lang="en-GB" sz="9600" b="1" dirty="0">
                <a:solidFill>
                  <a:srgbClr val="115076"/>
                </a:solidFill>
                <a:cs typeface="Calibri" panose="020F0502020204030204" pitchFamily="34" charset="0"/>
              </a:rPr>
            </a:br>
            <a:endParaRPr lang="en-GB" dirty="0"/>
          </a:p>
        </p:txBody>
      </p:sp>
      <p:sp>
        <p:nvSpPr>
          <p:cNvPr id="6" name="Rounded Rectangle 5" descr="rectangle"/>
          <p:cNvSpPr/>
          <p:nvPr/>
        </p:nvSpPr>
        <p:spPr>
          <a:xfrm>
            <a:off x="5105044" y="1486703"/>
            <a:ext cx="1986455" cy="271360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 name="TextBox 3"/>
          <p:cNvSpPr txBox="1"/>
          <p:nvPr/>
        </p:nvSpPr>
        <p:spPr>
          <a:xfrm>
            <a:off x="5757893" y="3158965"/>
            <a:ext cx="833883" cy="1015663"/>
          </a:xfrm>
          <a:prstGeom prst="rect">
            <a:avLst/>
          </a:prstGeom>
          <a:noFill/>
        </p:spPr>
        <p:txBody>
          <a:bodyPr wrap="none" rtlCol="0">
            <a:spAutoFit/>
          </a:bodyPr>
          <a:lstStyle/>
          <a:p>
            <a:r>
              <a:rPr lang="en-GB" sz="6000" dirty="0">
                <a:solidFill>
                  <a:srgbClr val="115076"/>
                </a:solidFill>
                <a:latin typeface="Century Gothic" panose="020B0502020202020204" pitchFamily="34" charset="0"/>
                <a:cs typeface="Calibri" panose="020F0502020204030204" pitchFamily="34" charset="0"/>
              </a:rPr>
              <a:t>j</a:t>
            </a:r>
            <a:r>
              <a:rPr lang="en-GB" sz="6000" dirty="0">
                <a:solidFill>
                  <a:srgbClr val="E65D00"/>
                </a:solidFill>
                <a:latin typeface="Century Gothic" panose="020B0502020202020204" pitchFamily="34" charset="0"/>
                <a:cs typeface="Calibri" panose="020F0502020204030204" pitchFamily="34" charset="0"/>
              </a:rPr>
              <a:t>e</a:t>
            </a:r>
          </a:p>
        </p:txBody>
      </p:sp>
      <p:sp>
        <p:nvSpPr>
          <p:cNvPr id="7" name="TextBox 6"/>
          <p:cNvSpPr txBox="1"/>
          <p:nvPr/>
        </p:nvSpPr>
        <p:spPr>
          <a:xfrm>
            <a:off x="1031630" y="461194"/>
            <a:ext cx="3001128"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sam</a:t>
            </a:r>
            <a:r>
              <a:rPr lang="en-GB" sz="6000" dirty="0" err="1">
                <a:solidFill>
                  <a:srgbClr val="E65D00"/>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1031630" y="3570129"/>
            <a:ext cx="302697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cond</a:t>
            </a:r>
          </a:p>
        </p:txBody>
      </p:sp>
      <p:sp>
        <p:nvSpPr>
          <p:cNvPr id="14" name="TextBox 13"/>
          <p:cNvSpPr txBox="1"/>
          <p:nvPr/>
        </p:nvSpPr>
        <p:spPr>
          <a:xfrm>
            <a:off x="3927583" y="4151460"/>
            <a:ext cx="42583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voir</a:t>
            </a:r>
          </a:p>
        </p:txBody>
      </p:sp>
      <p:sp>
        <p:nvSpPr>
          <p:cNvPr id="10" name="TextBox 9"/>
          <p:cNvSpPr txBox="1"/>
          <p:nvPr/>
        </p:nvSpPr>
        <p:spPr>
          <a:xfrm>
            <a:off x="9030731" y="461194"/>
            <a:ext cx="1870511"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a:t>
            </a:r>
            <a:r>
              <a:rPr lang="en-GB" sz="6000" dirty="0" err="1">
                <a:solidFill>
                  <a:srgbClr val="E65D00"/>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la</a:t>
            </a:r>
            <a:r>
              <a:rPr lang="en-GB" sz="6000" dirty="0">
                <a:latin typeface="Century Gothic" panose="020B0502020202020204" pitchFamily="34" charset="0"/>
                <a:cs typeface="Calibri" panose="020F0502020204030204" pitchFamily="34" charset="0"/>
              </a:rPr>
              <a:t> </a:t>
            </a:r>
          </a:p>
        </p:txBody>
      </p:sp>
      <p:sp>
        <p:nvSpPr>
          <p:cNvPr id="9" name="TextBox 8"/>
          <p:cNvSpPr txBox="1"/>
          <p:nvPr/>
        </p:nvSpPr>
        <p:spPr>
          <a:xfrm>
            <a:off x="8675921" y="3542905"/>
            <a:ext cx="302697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ch</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val</a:t>
            </a:r>
          </a:p>
        </p:txBody>
      </p:sp>
      <p:sp>
        <p:nvSpPr>
          <p:cNvPr id="17" name="TextBox 16"/>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319785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j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samedi.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cela.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second.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subTnLst>
                                    <p:audio>
                                      <p:cMediaNode>
                                        <p:cTn display="0" masterRel="sameClick">
                                          <p:stCondLst>
                                            <p:cond evt="begin" delay="0">
                                              <p:tn val="33"/>
                                            </p:cond>
                                          </p:stCondLst>
                                          <p:endCondLst>
                                            <p:cond evt="onStopAudio" delay="0">
                                              <p:tgtEl>
                                                <p:sldTgt/>
                                              </p:tgtEl>
                                            </p:cond>
                                          </p:endCondLst>
                                        </p:cTn>
                                        <p:tgtEl>
                                          <p:sndTgt r:embed="rId8" name="devoi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chev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4" grpId="0"/>
      <p:bldP spid="7" grpId="0"/>
      <p:bldP spid="8" grpId="0"/>
      <p:bldP spid="14" grpId="0"/>
      <p:bldP spid="1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7893" y="3158965"/>
            <a:ext cx="833883" cy="1015663"/>
          </a:xfrm>
          <a:prstGeom prst="rect">
            <a:avLst/>
          </a:prstGeom>
          <a:noFill/>
        </p:spPr>
        <p:txBody>
          <a:bodyPr wrap="none" rtlCol="0">
            <a:spAutoFit/>
          </a:bodyPr>
          <a:lstStyle/>
          <a:p>
            <a:r>
              <a:rPr lang="en-GB" sz="6000" dirty="0">
                <a:solidFill>
                  <a:srgbClr val="115076"/>
                </a:solidFill>
                <a:latin typeface="Century Gothic" panose="020B0502020202020204" pitchFamily="34" charset="0"/>
                <a:cs typeface="Calibri" panose="020F0502020204030204" pitchFamily="34" charset="0"/>
              </a:rPr>
              <a:t>j</a:t>
            </a:r>
            <a:r>
              <a:rPr lang="en-GB" sz="6000" dirty="0">
                <a:solidFill>
                  <a:srgbClr val="E65D00"/>
                </a:solidFill>
                <a:latin typeface="Century Gothic" panose="020B0502020202020204" pitchFamily="34" charset="0"/>
                <a:cs typeface="Calibri" panose="020F0502020204030204" pitchFamily="34" charset="0"/>
              </a:rPr>
              <a:t>e</a:t>
            </a:r>
          </a:p>
        </p:txBody>
      </p:sp>
      <p:sp>
        <p:nvSpPr>
          <p:cNvPr id="6" name="Rounded Rectangle 5"/>
          <p:cNvSpPr/>
          <p:nvPr/>
        </p:nvSpPr>
        <p:spPr>
          <a:xfrm>
            <a:off x="5105044" y="1486703"/>
            <a:ext cx="1986455" cy="271360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1031630" y="461194"/>
            <a:ext cx="3001128"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sam</a:t>
            </a:r>
            <a:r>
              <a:rPr lang="en-GB" sz="6000" dirty="0" err="1">
                <a:solidFill>
                  <a:srgbClr val="E65D00"/>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1031630" y="3570129"/>
            <a:ext cx="302697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cond</a:t>
            </a:r>
          </a:p>
        </p:txBody>
      </p:sp>
      <p:sp>
        <p:nvSpPr>
          <p:cNvPr id="9" name="TextBox 8"/>
          <p:cNvSpPr txBox="1"/>
          <p:nvPr/>
        </p:nvSpPr>
        <p:spPr>
          <a:xfrm>
            <a:off x="8675921" y="3542905"/>
            <a:ext cx="302697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ch</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val</a:t>
            </a:r>
          </a:p>
        </p:txBody>
      </p:sp>
      <p:sp>
        <p:nvSpPr>
          <p:cNvPr id="10" name="TextBox 9"/>
          <p:cNvSpPr txBox="1"/>
          <p:nvPr/>
        </p:nvSpPr>
        <p:spPr>
          <a:xfrm>
            <a:off x="9030731" y="461194"/>
            <a:ext cx="1870511"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a:t>
            </a:r>
            <a:r>
              <a:rPr lang="en-GB" sz="6000" dirty="0" err="1">
                <a:solidFill>
                  <a:srgbClr val="E65D00"/>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la</a:t>
            </a:r>
            <a:r>
              <a:rPr lang="en-GB" sz="6000" dirty="0">
                <a:solidFill>
                  <a:prstClr val="black"/>
                </a:solidFill>
                <a:latin typeface="Century Gothic" panose="020B0502020202020204" pitchFamily="34" charset="0"/>
                <a:cs typeface="Calibri" panose="020F0502020204030204" pitchFamily="34" charset="0"/>
              </a:rPr>
              <a:t> </a:t>
            </a:r>
          </a:p>
        </p:txBody>
      </p:sp>
      <p:sp>
        <p:nvSpPr>
          <p:cNvPr id="14" name="TextBox 13"/>
          <p:cNvSpPr txBox="1"/>
          <p:nvPr/>
        </p:nvSpPr>
        <p:spPr>
          <a:xfrm>
            <a:off x="3927583" y="4151460"/>
            <a:ext cx="42583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65D00"/>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voir</a:t>
            </a:r>
          </a:p>
        </p:txBody>
      </p:sp>
      <p:sp>
        <p:nvSpPr>
          <p:cNvPr id="2" name="Title 1">
            <a:extLst>
              <a:ext uri="{FF2B5EF4-FFF2-40B4-BE49-F238E27FC236}">
                <a16:creationId xmlns:a16="http://schemas.microsoft.com/office/drawing/2014/main" id="{54370E95-A74F-C54C-96FC-ED9CEC33385A}"/>
              </a:ext>
            </a:extLst>
          </p:cNvPr>
          <p:cNvSpPr>
            <a:spLocks noGrp="1"/>
          </p:cNvSpPr>
          <p:nvPr>
            <p:ph type="title"/>
          </p:nvPr>
        </p:nvSpPr>
        <p:spPr>
          <a:xfrm>
            <a:off x="838199" y="63790"/>
            <a:ext cx="10515600" cy="1325563"/>
          </a:xfrm>
        </p:spPr>
        <p:txBody>
          <a:bodyPr>
            <a:noAutofit/>
          </a:bodyPr>
          <a:lstStyle/>
          <a:p>
            <a:pPr algn="ctr"/>
            <a:r>
              <a:rPr lang="en-GB" sz="12000" b="1" dirty="0">
                <a:solidFill>
                  <a:srgbClr val="115076"/>
                </a:solidFill>
                <a:cs typeface="Calibri" panose="020F0502020204030204" pitchFamily="34" charset="0"/>
              </a:rPr>
              <a:t>e</a:t>
            </a:r>
            <a:endParaRPr lang="en-US" sz="12000" dirty="0"/>
          </a:p>
        </p:txBody>
      </p:sp>
    </p:spTree>
    <p:extLst>
      <p:ext uri="{BB962C8B-B14F-4D97-AF65-F5344CB8AC3E}">
        <p14:creationId xmlns:p14="http://schemas.microsoft.com/office/powerpoint/2010/main" val="40624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FCD0-1058-B947-98EB-8389472DC43A}"/>
              </a:ext>
            </a:extLst>
          </p:cNvPr>
          <p:cNvSpPr>
            <a:spLocks noGrp="1"/>
          </p:cNvSpPr>
          <p:nvPr>
            <p:ph type="title"/>
          </p:nvPr>
        </p:nvSpPr>
        <p:spPr>
          <a:xfrm>
            <a:off x="105814" y="-1167232"/>
            <a:ext cx="10515600" cy="1325563"/>
          </a:xfrm>
        </p:spPr>
        <p:txBody>
          <a:bodyPr/>
          <a:lstStyle/>
          <a:p>
            <a:pPr lvl="0">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au</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345215" y="1945849"/>
            <a:ext cx="37560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[au / eau / o]</a:t>
            </a:r>
          </a:p>
        </p:txBody>
      </p:sp>
      <p:grpSp>
        <p:nvGrpSpPr>
          <p:cNvPr id="13" name="Group 12" descr="two arrow diverging with another arrow highlighting the left option"/>
          <p:cNvGrpSpPr/>
          <p:nvPr/>
        </p:nvGrpSpPr>
        <p:grpSpPr>
          <a:xfrm>
            <a:off x="4667550" y="1597513"/>
            <a:ext cx="2856900" cy="2905322"/>
            <a:chOff x="5064823" y="1196357"/>
            <a:chExt cx="2856900" cy="2905322"/>
          </a:xfrm>
        </p:grpSpPr>
        <p:pic>
          <p:nvPicPr>
            <p:cNvPr id="8" name="Picture 7" descr="two arrow diverging with another arrow highlighting the left option"/>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64823" y="1196357"/>
              <a:ext cx="2856900" cy="2905322"/>
            </a:xfrm>
            <a:prstGeom prst="rect">
              <a:avLst/>
            </a:prstGeom>
          </p:spPr>
        </p:pic>
        <p:cxnSp>
          <p:nvCxnSpPr>
            <p:cNvPr id="9" name="Straight Arrow Connector 8" descr="two arrow diverging with another arrow highlighting the left option"/>
            <p:cNvCxnSpPr/>
            <p:nvPr/>
          </p:nvCxnSpPr>
          <p:spPr>
            <a:xfrm flipH="1" flipV="1">
              <a:off x="5782215" y="2051010"/>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01108" y="2881870"/>
              <a:ext cx="8676" cy="857516"/>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535065" y="4263529"/>
            <a:ext cx="91218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endParaRPr kumimoji="0" lang="en-GB" sz="12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4" name="TextBox 3"/>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127378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4" name="gauch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subTnLst>
                                    <p:audio>
                                      <p:cMediaNode>
                                        <p:cTn display="0" masterRel="sameClick">
                                          <p:stCondLst>
                                            <p:cond evt="begin" delay="0">
                                              <p:tn val="18"/>
                                            </p:cond>
                                          </p:stCondLst>
                                          <p:endCondLst>
                                            <p:cond evt="onStopAudio" delay="0">
                                              <p:tgtEl>
                                                <p:sldTgt/>
                                              </p:tgtEl>
                                            </p:cond>
                                          </p:endCondLst>
                                        </p:cTn>
                                        <p:tgtEl>
                                          <p:sndTgt r:embed="rId4" name="gauch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73323" y="122612"/>
            <a:ext cx="10515600" cy="1325563"/>
          </a:xfrm>
        </p:spPr>
        <p:txBody>
          <a:bodyPr>
            <a:normAutofit fontScale="90000"/>
          </a:bodyPr>
          <a:lstStyle/>
          <a:p>
            <a:pPr algn="ctr"/>
            <a:r>
              <a:rPr lang="en-GB" sz="13300" b="1" dirty="0">
                <a:solidFill>
                  <a:srgbClr val="115076"/>
                </a:solidFill>
                <a:cs typeface="Calibri" panose="020F0502020204030204" pitchFamily="34" charset="0"/>
              </a:rPr>
              <a:t>au</a:t>
            </a:r>
            <a:br>
              <a:rPr lang="en-GB" sz="9600" b="1" dirty="0">
                <a:solidFill>
                  <a:srgbClr val="115076"/>
                </a:solidFill>
                <a:cs typeface="Calibri" panose="020F0502020204030204" pitchFamily="34" charset="0"/>
              </a:rPr>
            </a:br>
            <a:endParaRPr lang="en-GB" dirty="0"/>
          </a:p>
        </p:txBody>
      </p:sp>
      <p:sp>
        <p:nvSpPr>
          <p:cNvPr id="25" name="TextBox 24"/>
          <p:cNvSpPr txBox="1"/>
          <p:nvPr/>
        </p:nvSpPr>
        <p:spPr>
          <a:xfrm>
            <a:off x="4216400" y="979154"/>
            <a:ext cx="3756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[au / eau / o]</a:t>
            </a:r>
          </a:p>
        </p:txBody>
      </p:sp>
      <p:sp>
        <p:nvSpPr>
          <p:cNvPr id="2" name="Rounded Rectangle 1" descr="rectangle"/>
          <p:cNvSpPr/>
          <p:nvPr/>
        </p:nvSpPr>
        <p:spPr>
          <a:xfrm>
            <a:off x="4278804" y="1553279"/>
            <a:ext cx="3634392" cy="343339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35" name="Group 34" descr="split arrow pointing to the left"/>
          <p:cNvGrpSpPr/>
          <p:nvPr/>
        </p:nvGrpSpPr>
        <p:grpSpPr>
          <a:xfrm>
            <a:off x="5174520" y="1873069"/>
            <a:ext cx="1862415" cy="2037271"/>
            <a:chOff x="5075098" y="1923905"/>
            <a:chExt cx="2089010" cy="2124417"/>
          </a:xfrm>
        </p:grpSpPr>
        <p:pic>
          <p:nvPicPr>
            <p:cNvPr id="10" name="Picture 9" descr="split arrow pointing to the left"/>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75098" y="1923905"/>
              <a:ext cx="2089010" cy="2124417"/>
            </a:xfrm>
            <a:prstGeom prst="rect">
              <a:avLst/>
            </a:prstGeom>
          </p:spPr>
        </p:pic>
        <p:cxnSp>
          <p:nvCxnSpPr>
            <p:cNvPr id="27" name="Straight Arrow Connector 26"/>
            <p:cNvCxnSpPr/>
            <p:nvPr/>
          </p:nvCxnSpPr>
          <p:spPr>
            <a:xfrm flipH="1" flipV="1">
              <a:off x="5478705" y="2406836"/>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0" y="3227951"/>
              <a:ext cx="23603" cy="627029"/>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364783" y="3855617"/>
            <a:ext cx="34624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endParaRPr kumimoji="0" lang="en-GB" sz="6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432004" y="527794"/>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x</a:t>
            </a:r>
          </a:p>
        </p:txBody>
      </p:sp>
      <p:pic>
        <p:nvPicPr>
          <p:cNvPr id="8" name="Picture 7" descr="red cros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4237" y="1553279"/>
            <a:ext cx="1422921" cy="1622770"/>
          </a:xfrm>
          <a:prstGeom prst="rect">
            <a:avLst/>
          </a:prstGeom>
        </p:spPr>
      </p:pic>
      <p:sp>
        <p:nvSpPr>
          <p:cNvPr id="18" name="TextBox 17"/>
          <p:cNvSpPr txBox="1"/>
          <p:nvPr/>
        </p:nvSpPr>
        <p:spPr>
          <a:xfrm>
            <a:off x="208638" y="3453355"/>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pic>
        <p:nvPicPr>
          <p:cNvPr id="5" name="Picture 4" descr="beautiful day with a su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82900" y="4330143"/>
            <a:ext cx="1725425" cy="1820262"/>
          </a:xfrm>
          <a:prstGeom prst="rect">
            <a:avLst/>
          </a:prstGeom>
        </p:spPr>
      </p:pic>
      <p:sp>
        <p:nvSpPr>
          <p:cNvPr id="15" name="TextBox 14"/>
          <p:cNvSpPr txBox="1"/>
          <p:nvPr/>
        </p:nvSpPr>
        <p:spPr>
          <a:xfrm>
            <a:off x="4579145" y="4881131"/>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ssi</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5166636" y="5630726"/>
            <a:ext cx="18556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[also]</a:t>
            </a:r>
          </a:p>
        </p:txBody>
      </p:sp>
      <p:sp>
        <p:nvSpPr>
          <p:cNvPr id="20" name="TextBox 19"/>
          <p:cNvSpPr txBox="1"/>
          <p:nvPr/>
        </p:nvSpPr>
        <p:spPr>
          <a:xfrm>
            <a:off x="8635793" y="432512"/>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ph</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3" name="Picture 2" descr="photograph of a tre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60769" y="1357798"/>
            <a:ext cx="2138476" cy="2013732"/>
          </a:xfrm>
          <a:prstGeom prst="rect">
            <a:avLst/>
          </a:prstGeom>
        </p:spPr>
      </p:pic>
      <p:sp>
        <p:nvSpPr>
          <p:cNvPr id="21" name="TextBox 20"/>
          <p:cNvSpPr txBox="1"/>
          <p:nvPr/>
        </p:nvSpPr>
        <p:spPr>
          <a:xfrm>
            <a:off x="7890595" y="3528036"/>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pic>
        <p:nvPicPr>
          <p:cNvPr id="9" name="Picture 8" descr="water drople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87166" y="4398074"/>
            <a:ext cx="1109142" cy="1633364"/>
          </a:xfrm>
          <a:prstGeom prst="rect">
            <a:avLst/>
          </a:prstGeom>
        </p:spPr>
      </p:pic>
      <p:sp>
        <p:nvSpPr>
          <p:cNvPr id="4" name="TextBox 3"/>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42265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4" name="gauche.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5" name="faux.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subTnLst>
                                    <p:audio>
                                      <p:cMediaNode>
                                        <p:cTn display="0" masterRel="sameClick">
                                          <p:stCondLst>
                                            <p:cond evt="begin" delay="0">
                                              <p:tn val="34"/>
                                            </p:cond>
                                          </p:stCondLst>
                                          <p:endCondLst>
                                            <p:cond evt="onStopAudio" delay="0">
                                              <p:tgtEl>
                                                <p:sldTgt/>
                                              </p:tgtEl>
                                            </p:cond>
                                          </p:endCondLst>
                                        </p:cTn>
                                        <p:tgtEl>
                                          <p:sndTgt r:embed="rId6" name="photo.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7" name="beau.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8" name="aussi.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subTnLst>
                                    <p:audio>
                                      <p:cMediaNode>
                                        <p:cTn display="0" masterRel="sameClick">
                                          <p:stCondLst>
                                            <p:cond evt="begin" delay="0">
                                              <p:tn val="64"/>
                                            </p:cond>
                                          </p:stCondLst>
                                          <p:endCondLst>
                                            <p:cond evt="onStopAudio" delay="0">
                                              <p:tgtEl>
                                                <p:sldTgt/>
                                              </p:tgtEl>
                                            </p:cond>
                                          </p:endCondLst>
                                        </p:cTn>
                                        <p:tgtEl>
                                          <p:sndTgt r:embed="rId9" name="eau.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animBg="1"/>
      <p:bldP spid="12" grpId="0"/>
      <p:bldP spid="7" grpId="0"/>
      <p:bldP spid="18" grpId="0"/>
      <p:bldP spid="15" grpId="0"/>
      <p:bldP spid="6"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3323" y="114574"/>
            <a:ext cx="10515600" cy="1325563"/>
          </a:xfrm>
        </p:spPr>
        <p:txBody>
          <a:bodyPr>
            <a:normAutofit fontScale="90000"/>
          </a:bodyPr>
          <a:lstStyle/>
          <a:p>
            <a:pPr algn="ctr"/>
            <a:r>
              <a:rPr lang="en-GB" sz="13300" b="1" dirty="0">
                <a:solidFill>
                  <a:srgbClr val="115076"/>
                </a:solidFill>
                <a:cs typeface="Calibri" panose="020F0502020204030204" pitchFamily="34" charset="0"/>
              </a:rPr>
              <a:t>au</a:t>
            </a:r>
            <a:br>
              <a:rPr lang="en-GB" sz="9600" b="1" dirty="0">
                <a:solidFill>
                  <a:srgbClr val="115076"/>
                </a:solidFill>
                <a:cs typeface="Calibri" panose="020F0502020204030204" pitchFamily="34" charset="0"/>
              </a:rPr>
            </a:br>
            <a:endParaRPr lang="en-GB" dirty="0"/>
          </a:p>
        </p:txBody>
      </p:sp>
      <p:sp>
        <p:nvSpPr>
          <p:cNvPr id="25" name="TextBox 24"/>
          <p:cNvSpPr txBox="1"/>
          <p:nvPr/>
        </p:nvSpPr>
        <p:spPr>
          <a:xfrm>
            <a:off x="4216400" y="979154"/>
            <a:ext cx="3756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[au / eau / o]</a:t>
            </a:r>
          </a:p>
        </p:txBody>
      </p:sp>
      <p:sp>
        <p:nvSpPr>
          <p:cNvPr id="2" name="Rounded Rectangle 1" descr="rectangle"/>
          <p:cNvSpPr/>
          <p:nvPr/>
        </p:nvSpPr>
        <p:spPr>
          <a:xfrm>
            <a:off x="4278804" y="1553279"/>
            <a:ext cx="3634392" cy="343339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extBox 11"/>
          <p:cNvSpPr txBox="1"/>
          <p:nvPr/>
        </p:nvSpPr>
        <p:spPr>
          <a:xfrm>
            <a:off x="4364783" y="3855617"/>
            <a:ext cx="34624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endParaRPr kumimoji="0" lang="en-GB" sz="6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432004" y="527794"/>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x</a:t>
            </a:r>
          </a:p>
        </p:txBody>
      </p:sp>
      <p:sp>
        <p:nvSpPr>
          <p:cNvPr id="18" name="TextBox 17"/>
          <p:cNvSpPr txBox="1"/>
          <p:nvPr/>
        </p:nvSpPr>
        <p:spPr>
          <a:xfrm>
            <a:off x="208638" y="3453355"/>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sp>
        <p:nvSpPr>
          <p:cNvPr id="15" name="TextBox 14"/>
          <p:cNvSpPr txBox="1"/>
          <p:nvPr/>
        </p:nvSpPr>
        <p:spPr>
          <a:xfrm>
            <a:off x="4579145" y="4881131"/>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ssi</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a:off x="8635793" y="432512"/>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ph</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1" name="TextBox 20"/>
          <p:cNvSpPr txBox="1"/>
          <p:nvPr/>
        </p:nvSpPr>
        <p:spPr>
          <a:xfrm>
            <a:off x="7890595" y="3528036"/>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sp>
        <p:nvSpPr>
          <p:cNvPr id="4" name="TextBox 3"/>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4183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4" name="faux.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5" name="photo.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subTnLst>
                                    <p:audio>
                                      <p:cMediaNode>
                                        <p:cTn display="0" masterRel="sameClick">
                                          <p:stCondLst>
                                            <p:cond evt="begin" delay="0">
                                              <p:tn val="31"/>
                                            </p:cond>
                                          </p:stCondLst>
                                          <p:endCondLst>
                                            <p:cond evt="onStopAudio" delay="0">
                                              <p:tgtEl>
                                                <p:sldTgt/>
                                              </p:tgtEl>
                                            </p:cond>
                                          </p:endCondLst>
                                        </p:cTn>
                                        <p:tgtEl>
                                          <p:sndTgt r:embed="rId6" name="beau.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7" name="aussi.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 grpId="0" animBg="1"/>
      <p:bldP spid="12" grpId="0"/>
      <p:bldP spid="7" grpId="0"/>
      <p:bldP spid="18" grpId="0"/>
      <p:bldP spid="15" grpId="0"/>
      <p:bldP spid="20" grpId="0"/>
      <p:bldP spid="21"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411</Words>
  <Application>Microsoft Macintosh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Century Gothic</vt:lpstr>
      <vt:lpstr>Tw Cen MT</vt:lpstr>
      <vt:lpstr>1_Office Theme</vt:lpstr>
      <vt:lpstr>2_Office Theme</vt:lpstr>
      <vt:lpstr>NCELP Theme</vt:lpstr>
      <vt:lpstr>Phonics</vt:lpstr>
      <vt:lpstr>e </vt:lpstr>
      <vt:lpstr>e </vt:lpstr>
      <vt:lpstr>e </vt:lpstr>
      <vt:lpstr>e </vt:lpstr>
      <vt:lpstr>e</vt:lpstr>
      <vt:lpstr>au </vt:lpstr>
      <vt:lpstr>au </vt:lpstr>
      <vt:lpstr>au </vt:lpstr>
      <vt:lpstr>au</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316</cp:revision>
  <dcterms:created xsi:type="dcterms:W3CDTF">2019-10-14T11:05:21Z</dcterms:created>
  <dcterms:modified xsi:type="dcterms:W3CDTF">2020-02-09T21:31:34Z</dcterms:modified>
</cp:coreProperties>
</file>