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Lst>
  <p:notesMasterIdLst>
    <p:notesMasterId r:id="rId33"/>
  </p:notesMasterIdLst>
  <p:sldIdLst>
    <p:sldId id="258" r:id="rId6"/>
    <p:sldId id="313" r:id="rId7"/>
    <p:sldId id="265" r:id="rId8"/>
    <p:sldId id="328" r:id="rId9"/>
    <p:sldId id="275" r:id="rId10"/>
    <p:sldId id="697" r:id="rId11"/>
    <p:sldId id="696" r:id="rId12"/>
    <p:sldId id="700" r:id="rId13"/>
    <p:sldId id="504" r:id="rId14"/>
    <p:sldId id="259" r:id="rId15"/>
    <p:sldId id="324" r:id="rId16"/>
    <p:sldId id="698" r:id="rId17"/>
    <p:sldId id="506" r:id="rId18"/>
    <p:sldId id="331" r:id="rId19"/>
    <p:sldId id="678" r:id="rId20"/>
    <p:sldId id="702" r:id="rId21"/>
    <p:sldId id="701" r:id="rId22"/>
    <p:sldId id="680" r:id="rId23"/>
    <p:sldId id="689" r:id="rId24"/>
    <p:sldId id="690" r:id="rId25"/>
    <p:sldId id="505" r:id="rId26"/>
    <p:sldId id="699" r:id="rId27"/>
    <p:sldId id="507" r:id="rId28"/>
    <p:sldId id="693" r:id="rId29"/>
    <p:sldId id="703" r:id="rId30"/>
    <p:sldId id="694" r:id="rId31"/>
    <p:sldId id="7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D1096B-EFF5-4D46-8642-CCC9CC772CD7}">
          <p14:sldIdLst>
            <p14:sldId id="258"/>
            <p14:sldId id="313"/>
            <p14:sldId id="265"/>
            <p14:sldId id="328"/>
            <p14:sldId id="275"/>
            <p14:sldId id="697"/>
            <p14:sldId id="696"/>
            <p14:sldId id="700"/>
            <p14:sldId id="504"/>
            <p14:sldId id="259"/>
            <p14:sldId id="324"/>
            <p14:sldId id="698"/>
            <p14:sldId id="506"/>
            <p14:sldId id="331"/>
            <p14:sldId id="678"/>
            <p14:sldId id="702"/>
            <p14:sldId id="701"/>
            <p14:sldId id="680"/>
            <p14:sldId id="689"/>
            <p14:sldId id="690"/>
            <p14:sldId id="505"/>
            <p14:sldId id="699"/>
            <p14:sldId id="507"/>
            <p14:sldId id="693"/>
            <p14:sldId id="703"/>
            <p14:sldId id="694"/>
            <p14:sldId id="70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EE6000"/>
    <a:srgbClr val="115076"/>
    <a:srgbClr val="E3EAFD"/>
    <a:srgbClr val="FCECE8"/>
    <a:srgbClr val="F8D7CD"/>
    <a:srgbClr val="FBF0D5"/>
    <a:srgbClr val="0000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6" autoAdjust="0"/>
    <p:restoredTop sz="90871" autoAdjust="0"/>
  </p:normalViewPr>
  <p:slideViewPr>
    <p:cSldViewPr snapToGrid="0">
      <p:cViewPr varScale="1">
        <p:scale>
          <a:sx n="71" d="100"/>
          <a:sy n="71" d="100"/>
        </p:scale>
        <p:origin x="835" y="4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13" Type="http://schemas.openxmlformats.org/officeDocument/2006/relationships/hyperlink" Target="https://creativecommons.org/licenses/by/2.0/" TargetMode="External"/><Relationship Id="rId3" Type="http://schemas.openxmlformats.org/officeDocument/2006/relationships/hyperlink" Target="https://upload.wikimedia.org/wikipedia/commons/8/80/Salon_chocolat_Paris_2017_Mercotte_3116c.jpg" TargetMode="External"/><Relationship Id="rId7" Type="http://schemas.openxmlformats.org/officeDocument/2006/relationships/hyperlink" Target="https://world.openproductsfacts.org/photographer/openfoodfacts-contributors" TargetMode="External"/><Relationship Id="rId12" Type="http://schemas.openxmlformats.org/officeDocument/2006/relationships/hyperlink" Target="https://commons.wikimedia.org/w/index.php?title=User:Crashandspin&amp;action=edit&amp;redlink=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orld.openproductsfacts.org/cgi/product_image.pl?code=9782034011337&amp;id=front_fr" TargetMode="External"/><Relationship Id="rId11" Type="http://schemas.openxmlformats.org/officeDocument/2006/relationships/hyperlink" Target="https://commons.wikimedia.org/wiki/File:Thierry_Henry_control_cropped.jpg#/media/File:Thierry_Henry_control_cropped.jpg" TargetMode="External"/><Relationship Id="rId5" Type="http://schemas.openxmlformats.org/officeDocument/2006/relationships/hyperlink" Target="https://creativecommons.org/licenses/by-sa/4.0/deed.en" TargetMode="External"/><Relationship Id="rId10" Type="http://schemas.openxmlformats.org/officeDocument/2006/relationships/hyperlink" Target="https://creativecommons.org/licenses/by-sa/2.0/deed.no" TargetMode="External"/><Relationship Id="rId4" Type="http://schemas.openxmlformats.org/officeDocument/2006/relationships/hyperlink" Target="https://commons.wikimedia.org/wiki/User:Sukkoria" TargetMode="External"/><Relationship Id="rId9" Type="http://schemas.openxmlformats.org/officeDocument/2006/relationships/hyperlink" Target="https://www.flickr.com/photos/actualitte/23904033857"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esources.ncelp.org/concern/resources/n009w409p?locale=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nedward/2192828100" TargetMode="External"/><Relationship Id="rId7" Type="http://schemas.openxmlformats.org/officeDocument/2006/relationships/hyperlink" Target="https://creativecommons.org/licenses/by-nc-sa/4.0/"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api.ndla.no/image-api/raw/Marjane%20Satrapi_2.jpg?width=480" TargetMode="Externa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nedwar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to subject pronoun </a:t>
            </a:r>
            <a:r>
              <a:rPr lang="fr-FR" sz="1200" b="0" i="1" noProof="0" dirty="0">
                <a:solidFill>
                  <a:prstClr val="white"/>
                </a:solidFill>
                <a:latin typeface="Calibri" panose="020F0502020204030204" pitchFamily="34" charset="0"/>
                <a:cs typeface="Calibri" panose="020F0502020204030204" pitchFamily="34" charset="0"/>
              </a:rPr>
              <a:t>il/elle</a:t>
            </a:r>
            <a:r>
              <a:rPr lang="fr-FR" sz="1200" b="0" i="0" noProof="0" dirty="0">
                <a:solidFill>
                  <a:prstClr val="white"/>
                </a:solidFill>
                <a:latin typeface="Calibri" panose="020F0502020204030204" pitchFamily="34" charset="0"/>
                <a:cs typeface="Calibri" panose="020F0502020204030204" pitchFamily="34" charset="0"/>
              </a:rPr>
              <a:t> </a:t>
            </a:r>
            <a:r>
              <a:rPr lang="en-GB" sz="1200" b="0" i="0" dirty="0">
                <a:solidFill>
                  <a:prstClr val="white"/>
                </a:solidFill>
                <a:latin typeface="Calibri" panose="020F0502020204030204" pitchFamily="34" charset="0"/>
                <a:cs typeface="Calibri" panose="020F0502020204030204" pitchFamily="34" charset="0"/>
              </a:rPr>
              <a:t>meaning “it” and </a:t>
            </a:r>
            <a:r>
              <a:rPr lang="fr-FR" sz="1200" b="0" i="1" noProof="0" dirty="0">
                <a:solidFill>
                  <a:prstClr val="white"/>
                </a:solidFill>
                <a:latin typeface="Calibri" panose="020F0502020204030204" pitchFamily="34" charset="0"/>
                <a:cs typeface="Calibri" panose="020F0502020204030204" pitchFamily="34" charset="0"/>
              </a:rPr>
              <a:t>ils/elles </a:t>
            </a:r>
            <a:r>
              <a:rPr lang="en-GB" sz="1200" b="0" i="0" dirty="0">
                <a:solidFill>
                  <a:prstClr val="white"/>
                </a:solidFill>
                <a:latin typeface="Calibri" panose="020F0502020204030204" pitchFamily="34" charset="0"/>
                <a:cs typeface="Calibri" panose="020F0502020204030204" pitchFamily="34" charset="0"/>
              </a:rPr>
              <a:t>meaning “they”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a:t>
            </a:r>
            <a:r>
              <a:rPr lang="en-GB" sz="1200" b="0" i="1" dirty="0">
                <a:solidFill>
                  <a:prstClr val="white"/>
                </a:solidFill>
                <a:latin typeface="Calibri" panose="020F0502020204030204" pitchFamily="34" charset="0"/>
                <a:cs typeface="Calibri" panose="020F0502020204030204" pitchFamily="34" charset="0"/>
              </a:rPr>
              <a:t>faire</a:t>
            </a:r>
            <a:r>
              <a:rPr lang="en-GB" sz="1200" b="0" i="0" dirty="0">
                <a:solidFill>
                  <a:prstClr val="white"/>
                </a:solidFill>
                <a:latin typeface="Calibri" panose="020F0502020204030204" pitchFamily="34" charset="0"/>
                <a:cs typeface="Calibri" panose="020F0502020204030204" pitchFamily="34" charset="0"/>
              </a:rPr>
              <a:t> (present tense, all persons)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coûter [984], je dis [37], tu dis [37], il dit [37], elle dit [37], vous dites [37], dit [37], je fais [25], tu fais [25], il fait [25], elle fait [25], nous faisons [25], vous faites [25], ils font [25], elles font [25], fait [25], fermer [757], interdire [533], prendre [43], je prends [43], tu prends [43], il prend [43], elle prend [43], pris [43], tuer [591], elle veut [57], allemand [844], anglais2 [784], anniversaire [2043], bibliothèque [2511], effort [388], fenêtre [1604], français2 [251], journal [520], lettre [480], marché [280], modèle [958], photo [1412], phrase [2074], roman [1262], texte [631], vérité [907], cher [803], intéressant [1244], drôle [2166], mauvais [274], moins [62], vrai [292], chez [206], dans [11], faire les magasins [25/3/1/1736], il fait beau [13/25/393], il fait mauvais [13/25/274], la [1], le [1], les [1], puisque [528], si1 [34]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and comprehension of revisited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sort the words into the five categories at the bottom of the slide, either by writing five lists, or colour-coding a printout of the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dirty="0"/>
          </a:p>
        </p:txBody>
      </p:sp>
    </p:spTree>
    <p:extLst>
      <p:ext uri="{BB962C8B-B14F-4D97-AF65-F5344CB8AC3E}">
        <p14:creationId xmlns:p14="http://schemas.microsoft.com/office/powerpoint/2010/main" val="37093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Revision of </a:t>
            </a:r>
            <a:r>
              <a:rPr lang="en-US" b="0" i="1" dirty="0"/>
              <a:t>il/</a:t>
            </a:r>
            <a:r>
              <a:rPr lang="fr-FR" b="0" i="1" noProof="0" dirty="0"/>
              <a:t>elle</a:t>
            </a:r>
            <a:r>
              <a:rPr lang="en-US" b="0" i="0" dirty="0"/>
              <a:t> meaning ‘it’ and introduction of </a:t>
            </a:r>
            <a:r>
              <a:rPr lang="fr-FR" b="0" i="1" noProof="0" dirty="0"/>
              <a:t>ils</a:t>
            </a:r>
            <a:r>
              <a:rPr lang="en-US" b="0" i="1" dirty="0"/>
              <a:t>/</a:t>
            </a:r>
            <a:r>
              <a:rPr lang="fr-FR" b="0" i="1" noProof="0" dirty="0"/>
              <a:t>elles</a:t>
            </a:r>
            <a:r>
              <a:rPr lang="en-US" b="0" i="0" dirty="0"/>
              <a:t> meaning ‘they’ for objects</a:t>
            </a:r>
            <a:endParaRPr lang="en-US" b="1" dirty="0"/>
          </a:p>
          <a:p>
            <a:endParaRPr lang="en-US" b="1" dirty="0"/>
          </a:p>
          <a:p>
            <a:r>
              <a:rPr lang="en-US" b="1" dirty="0"/>
              <a:t>Procedure:</a:t>
            </a:r>
          </a:p>
          <a:p>
            <a:r>
              <a:rPr lang="en-US" b="0" dirty="0"/>
              <a:t>1. Click to reveal explanations and examples.</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Aural recognition of </a:t>
            </a:r>
            <a:r>
              <a:rPr lang="en-US" b="0" i="1" dirty="0"/>
              <a:t>il/</a:t>
            </a:r>
            <a:r>
              <a:rPr lang="fr-FR" b="0" i="1" noProof="0" dirty="0"/>
              <a:t>elle</a:t>
            </a:r>
            <a:r>
              <a:rPr lang="en-US" b="0" i="0" dirty="0"/>
              <a:t> meaning ‘it’ and </a:t>
            </a:r>
            <a:r>
              <a:rPr lang="fr-FR" b="0" i="1" noProof="0" dirty="0"/>
              <a:t>ils</a:t>
            </a:r>
            <a:r>
              <a:rPr lang="en-US" b="0" i="1" dirty="0"/>
              <a:t>/</a:t>
            </a:r>
            <a:r>
              <a:rPr lang="fr-FR" b="0" i="1" noProof="0" dirty="0"/>
              <a:t>elles</a:t>
            </a:r>
            <a:r>
              <a:rPr lang="en-US" b="0" i="0" dirty="0"/>
              <a:t> meaning ‘they’</a:t>
            </a:r>
            <a:endParaRPr lang="en-US" b="1" dirty="0"/>
          </a:p>
          <a:p>
            <a:endParaRPr lang="en-US" b="1" dirty="0"/>
          </a:p>
          <a:p>
            <a:r>
              <a:rPr lang="en-US" b="1" dirty="0"/>
              <a:t>Procedure:</a:t>
            </a:r>
          </a:p>
          <a:p>
            <a:r>
              <a:rPr lang="en-US" b="0" dirty="0"/>
              <a:t>1. Click buttons to play audio.</a:t>
            </a:r>
          </a:p>
          <a:p>
            <a:r>
              <a:rPr lang="en-US" b="0" dirty="0"/>
              <a:t>2. Students listen for </a:t>
            </a:r>
            <a:r>
              <a:rPr lang="fr-FR" b="0" i="1" noProof="0" dirty="0"/>
              <a:t>il/elle/ils/elles</a:t>
            </a:r>
            <a:r>
              <a:rPr lang="fr-FR" b="0" i="0" noProof="0" dirty="0"/>
              <a:t> </a:t>
            </a:r>
            <a:r>
              <a:rPr lang="en-US" b="0" i="0" dirty="0"/>
              <a:t>and decide which object is being referred to. Since the singular and plural subject pronouns sound the same, they will also need to listen for the part of </a:t>
            </a:r>
            <a:r>
              <a:rPr lang="fr-FR" b="0" i="1" noProof="0" dirty="0">
                <a:latin typeface="Century Gothic" panose="020B0502020202020204" pitchFamily="34" charset="0"/>
              </a:rPr>
              <a:t>être</a:t>
            </a:r>
            <a:r>
              <a:rPr lang="en-US" b="0" i="0" dirty="0">
                <a:latin typeface="Century Gothic" panose="020B0502020202020204" pitchFamily="34" charset="0"/>
              </a:rPr>
              <a:t> for some questions.</a:t>
            </a:r>
            <a:endParaRPr lang="en-US" b="0" dirty="0"/>
          </a:p>
          <a:p>
            <a:r>
              <a:rPr lang="en-US" b="0" dirty="0"/>
              <a:t>3. Click to reveal answers.</a:t>
            </a:r>
          </a:p>
          <a:p>
            <a:r>
              <a:rPr lang="en-US" b="0" dirty="0"/>
              <a:t>4. Optional extension: listen again and transcribe the sentences, paying attention to the pronouns and the corresponding adjectival agreements.</a:t>
            </a:r>
          </a:p>
          <a:p>
            <a:endParaRPr lang="en-US" b="0" dirty="0"/>
          </a:p>
          <a:p>
            <a:r>
              <a:rPr lang="en-US" b="0" dirty="0"/>
              <a:t>Optional differentiation: Teachers could translate the answer options into English for a higher level of challenge.</a:t>
            </a:r>
          </a:p>
          <a:p>
            <a:endParaRPr lang="en-US" b="0" dirty="0"/>
          </a:p>
          <a:p>
            <a:r>
              <a:rPr lang="en-US" b="1" dirty="0"/>
              <a:t>Transcript: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est intéressant.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est difficile.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Ils sont allemands.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Elles sont vraies.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est mauvais.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est ch</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sont faciles.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Elles sont petites.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sont amusants.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Elles sont tristes.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 est vieille.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est idéal.</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br>
              <a:rPr lang="en-GB" baseline="0" dirty="0"/>
            </a:br>
            <a:r>
              <a:rPr lang="fr-FR" baseline="0" noProof="0" dirty="0"/>
              <a:t>librairie</a:t>
            </a:r>
            <a:r>
              <a:rPr lang="en-GB" baseline="0" dirty="0"/>
              <a:t> [4380]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013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Recap of the present tense of </a:t>
            </a:r>
            <a:r>
              <a:rPr lang="en-US" b="0" i="1" dirty="0"/>
              <a:t>faire</a:t>
            </a:r>
            <a:endParaRPr lang="en-US" b="1" dirty="0"/>
          </a:p>
          <a:p>
            <a:endParaRPr lang="en-US" b="1" dirty="0"/>
          </a:p>
          <a:p>
            <a:r>
              <a:rPr lang="en-US" b="1" dirty="0"/>
              <a:t>Procedure:</a:t>
            </a:r>
          </a:p>
          <a:p>
            <a:r>
              <a:rPr lang="en-US" b="0" dirty="0"/>
              <a:t>1. Click to reveal each part of the verb.</a:t>
            </a:r>
          </a:p>
          <a:p>
            <a:r>
              <a:rPr lang="en-US" b="0" dirty="0"/>
              <a:t>2. Elicit the English where possible.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28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of present tense of </a:t>
            </a:r>
            <a:r>
              <a:rPr lang="en-GB" b="0" i="1" baseline="0" dirty="0"/>
              <a:t>faire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choose the missing subjects of each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match reviews to book titles and pictures.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description [2779], g</a:t>
            </a:r>
            <a:r>
              <a:rPr lang="en-GB" b="0" baseline="0" dirty="0">
                <a:latin typeface="Century Gothic" panose="020B0502020202020204" pitchFamily="34" charset="0"/>
              </a:rPr>
              <a:t>âteau [4845], </a:t>
            </a:r>
            <a:r>
              <a:rPr lang="fr-FR" b="0" baseline="0" noProof="0" dirty="0">
                <a:latin typeface="Century Gothic" panose="020B0502020202020204" pitchFamily="34" charset="0"/>
              </a:rPr>
              <a:t>vocabulaire</a:t>
            </a:r>
            <a:r>
              <a:rPr lang="en-GB" b="0" baseline="0" dirty="0">
                <a:latin typeface="Century Gothic" panose="020B0502020202020204" pitchFamily="34" charset="0"/>
              </a:rPr>
              <a:t> [4159], assistant [3805]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Salon_chocolat_Paris_2017_Mercotte_3116c</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Sukkoria</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BY-SA 4.0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Dictionnaire</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 - Larousse</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openfoodfacts</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-contributors</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CC BY-SA 3.0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Phobos de Victor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Dixen</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ActuaLitté</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CC BY-SA 2.0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Thierry_Henry_control_New_York_Red_Bulls</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Crashandspin</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CC BY 2.0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present tense of </a:t>
            </a:r>
            <a:r>
              <a:rPr lang="en-GB" b="0" i="1" baseline="0" dirty="0"/>
              <a:t>faire</a:t>
            </a:r>
            <a:r>
              <a:rPr lang="en-GB" b="0" i="0" baseline="0" dirty="0"/>
              <a:t> and </a:t>
            </a:r>
            <a:r>
              <a:rPr lang="fr-FR" b="0" i="1" baseline="0" noProof="0" dirty="0"/>
              <a:t>il/elle/ils/elles</a:t>
            </a:r>
            <a:r>
              <a:rPr lang="fr-FR" b="0" i="0" baseline="0" noProof="0" dirty="0"/>
              <a:t> </a:t>
            </a:r>
            <a:r>
              <a:rPr lang="en-GB" b="0" i="0" baseline="0" dirty="0"/>
              <a:t>meaning ‘it’/’they’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Print </a:t>
            </a:r>
            <a:r>
              <a:rPr lang="en-GB" b="0" baseline="0" dirty="0" err="1"/>
              <a:t>rolecards</a:t>
            </a:r>
            <a:r>
              <a:rPr lang="en-GB" b="0" baseline="0" dirty="0"/>
              <a:t> from slide 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Use this slide to model the task.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Partner A asks yes/no questions using the appropriate part of </a:t>
            </a:r>
            <a:r>
              <a:rPr lang="en-GB" b="0" i="1" baseline="0" dirty="0"/>
              <a:t>faire</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Partner B answers, using the corresponding form of </a:t>
            </a:r>
            <a:r>
              <a:rPr lang="fr-FR" b="0" i="1" baseline="0" noProof="0" dirty="0"/>
              <a:t>il/elle est/ils/elles sont </a:t>
            </a:r>
            <a:r>
              <a:rPr lang="en-GB" b="0" i="1" baseline="0" dirty="0"/>
              <a:t>+ </a:t>
            </a:r>
            <a:r>
              <a:rPr lang="en-GB" b="0" i="0" baseline="0" dirty="0"/>
              <a:t>adjective with agreement.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Partners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verbe</a:t>
            </a:r>
            <a:r>
              <a:rPr lang="en-GB" b="0"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297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ROLECARDS FOR PRINTING</a:t>
            </a:r>
            <a:endParaRPr lang="en-GB" b="0" i="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205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ANSWERS</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364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Revision of verbs like </a:t>
            </a:r>
            <a:r>
              <a:rPr lang="en-GB" i="1" baseline="0" dirty="0"/>
              <a:t>prendre</a:t>
            </a:r>
            <a:r>
              <a:rPr lang="en-GB" i="0" baseline="0" dirty="0"/>
              <a:t> and verbs like </a:t>
            </a:r>
            <a:r>
              <a:rPr lang="en-GB" i="1" baseline="0" dirty="0"/>
              <a:t>lire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Revision of verbs with direct objects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coûter [984], je dis [37], tu dis [37], il dit [37], elle dit [37], vous dites [37], dit [37], je fais [25], tu fais [25], il fait [25], elle fait [25], nous faisons [25], vous faites [25], ils font [25], elles font [25], fait [25], fermer [757], interdire [533], prendre [43], je prends [43], tu prends [43], il prend [43], elle prend [43], pris [43], tuer [591], elle veut [57], allemand [844], anglais2 [784], anniversaire [2043], bibliothèque [2511], effort [388], fenêtre [1604], français2 [251], journal [520], lettre [480], marché [280], modèle [958], photo [1412], phrase [2074], roman [1262], texte [631], vérité [907], cher [803], intéressant [1244], drôle [2166], mauvais [274], moins [62], vrai [292], chez [206], dans [11], faire les magasins [25/3/1/1736], il fait beau [13/25/393], il fait mauvais [13/25/274], la [1], le [1], les [1], puisque [528], si1 [34]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767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comprehension of revisited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read the text and answer the questions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Discuss where the answers were found in the text.</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bande</a:t>
            </a:r>
            <a:r>
              <a:rPr lang="en-GB" b="0" baseline="0" dirty="0"/>
              <a:t> </a:t>
            </a:r>
            <a:r>
              <a:rPr lang="fr-FR" b="0" baseline="0" noProof="0" dirty="0"/>
              <a:t>dessinée</a:t>
            </a:r>
            <a:r>
              <a:rPr lang="en-GB" b="0" baseline="0" dirty="0"/>
              <a:t> [977/2086], lecture [1016]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violent [1119]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4993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Century Gothic" panose="020B0502020202020204" pitchFamily="34" charset="0"/>
                <a:ea typeface="+mn-ea"/>
                <a:cs typeface="+mn-cs"/>
              </a:rPr>
              <a:t>Explanation in English, if desired: </a:t>
            </a:r>
            <a:r>
              <a:rPr lang="en-CA" sz="1200" b="0" i="0" u="none" strike="noStrike" kern="1200" dirty="0">
                <a:solidFill>
                  <a:schemeClr val="tx1"/>
                </a:solidFill>
                <a:effectLst/>
                <a:latin typeface="Century Gothic" panose="020B0502020202020204" pitchFamily="34" charset="0"/>
                <a:ea typeface="+mn-ea"/>
                <a:cs typeface="+mn-cs"/>
              </a:rPr>
              <a:t>Something that makes French sounds very different from English is that some consonants at the ends of words are silent. This means you don’t pronounce/sound them out at all. As in the word ‘dans’ in French.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dans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‘Shhhh!’</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dans</a:t>
            </a:r>
            <a:r>
              <a:rPr lang="en-GB" baseline="0" dirty="0"/>
              <a:t> [11]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8267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sz="1800" dirty="0">
                <a:solidFill>
                  <a:srgbClr val="1F4E79"/>
                </a:solidFill>
                <a:effectLst/>
                <a:latin typeface="Century Gothic" panose="020B0502020202020204" pitchFamily="34" charset="0"/>
                <a:ea typeface="MS Mincho" panose="02020609040205080304" pitchFamily="49" charset="-128"/>
                <a:cs typeface="Times New Roman" panose="02020603050405020304" pitchFamily="18" charset="0"/>
              </a:rPr>
              <a:t>Lexical inference of positive/negative meanings of unknown adjectives based on comprehension of known vocabulary and structures; holistic written recognition and comprehension of </a:t>
            </a:r>
            <a:r>
              <a:rPr lang="en-GB" sz="1800" i="1" dirty="0">
                <a:solidFill>
                  <a:srgbClr val="1F4E79"/>
                </a:solidFill>
                <a:effectLst/>
                <a:latin typeface="Century Gothic" panose="020B0502020202020204" pitchFamily="34" charset="0"/>
                <a:ea typeface="MS Mincho" panose="02020609040205080304" pitchFamily="49" charset="-128"/>
                <a:cs typeface="Times New Roman" panose="02020603050405020304" pitchFamily="18" charset="0"/>
              </a:rPr>
              <a:t>il/</a:t>
            </a:r>
            <a:r>
              <a:rPr lang="fr-FR" sz="1800" i="1" noProof="0" dirty="0">
                <a:solidFill>
                  <a:srgbClr val="1F4E79"/>
                </a:solidFill>
                <a:effectLst/>
                <a:latin typeface="Century Gothic" panose="020B0502020202020204" pitchFamily="34" charset="0"/>
                <a:ea typeface="MS Mincho" panose="02020609040205080304" pitchFamily="49" charset="-128"/>
                <a:cs typeface="Times New Roman" panose="02020603050405020304" pitchFamily="18" charset="0"/>
              </a:rPr>
              <a:t>elle/ils/elles</a:t>
            </a:r>
            <a:r>
              <a:rPr lang="fr-FR" sz="1800" noProof="0" dirty="0">
                <a:solidFill>
                  <a:srgbClr val="1F4E79"/>
                </a:solidFill>
                <a:effectLst/>
                <a:latin typeface="Century Gothic" panose="020B0502020202020204" pitchFamily="34" charset="0"/>
                <a:ea typeface="MS Mincho" panose="02020609040205080304" pitchFamily="49" charset="-128"/>
                <a:cs typeface="Times New Roman" panose="02020603050405020304" pitchFamily="18" charset="0"/>
              </a:rPr>
              <a:t> </a:t>
            </a:r>
            <a:r>
              <a:rPr lang="en-GB" sz="1800" dirty="0">
                <a:solidFill>
                  <a:srgbClr val="1F4E79"/>
                </a:solidFill>
                <a:effectLst/>
                <a:latin typeface="Century Gothic" panose="020B0502020202020204" pitchFamily="34" charset="0"/>
                <a:ea typeface="MS Mincho" panose="02020609040205080304" pitchFamily="49" charset="-128"/>
                <a:cs typeface="Times New Roman" panose="02020603050405020304" pitchFamily="18" charset="0"/>
              </a:rPr>
              <a:t>meaning ‘it’/’they’.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read the sentences and decide whether the word in bold is positive or negative.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English translations.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Discuss what helped students to know whether the adjectives were positive or negative.</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génial</a:t>
            </a:r>
            <a:r>
              <a:rPr lang="en-GB" b="0" baseline="0" dirty="0"/>
              <a:t> [3872], </a:t>
            </a:r>
            <a:r>
              <a:rPr lang="fr-FR" b="0" baseline="0" noProof="0" dirty="0"/>
              <a:t>ennuyeux</a:t>
            </a:r>
            <a:r>
              <a:rPr lang="en-GB" b="0" baseline="0" dirty="0"/>
              <a:t> [&gt;5000], merveilleux [2209], b</a:t>
            </a:r>
            <a:r>
              <a:rPr lang="en-GB" b="0" baseline="0" dirty="0">
                <a:latin typeface="Century Gothic" panose="020B0502020202020204" pitchFamily="34" charset="0"/>
              </a:rPr>
              <a:t>ête [2591], </a:t>
            </a:r>
            <a:r>
              <a:rPr lang="fr-FR" b="0" baseline="0" noProof="0" dirty="0">
                <a:latin typeface="Century Gothic" panose="020B0502020202020204" pitchFamily="34" charset="0"/>
              </a:rPr>
              <a:t>divertissant</a:t>
            </a:r>
            <a:r>
              <a:rPr lang="en-GB" b="0" baseline="0" dirty="0">
                <a:latin typeface="Century Gothic" panose="020B0502020202020204" pitchFamily="34" charset="0"/>
              </a:rPr>
              <a:t> [&gt;5000], </a:t>
            </a:r>
            <a:r>
              <a:rPr lang="fr-FR" b="0" baseline="0" noProof="0" dirty="0">
                <a:latin typeface="Century Gothic" panose="020B0502020202020204" pitchFamily="34" charset="0"/>
              </a:rPr>
              <a:t>nul</a:t>
            </a:r>
            <a:r>
              <a:rPr lang="en-GB" b="0" baseline="0" dirty="0">
                <a:latin typeface="Century Gothic" panose="020B0502020202020204" pitchFamily="34" charset="0"/>
              </a:rPr>
              <a:t> [801], </a:t>
            </a:r>
            <a:r>
              <a:rPr lang="fr-FR" b="0" baseline="0" noProof="0" dirty="0">
                <a:latin typeface="Century Gothic" panose="020B0502020202020204" pitchFamily="34" charset="0"/>
              </a:rPr>
              <a:t>sensass</a:t>
            </a:r>
            <a:r>
              <a:rPr lang="en-GB" b="0" baseline="0" dirty="0">
                <a:latin typeface="Century Gothic" panose="020B0502020202020204" pitchFamily="34" charset="0"/>
              </a:rPr>
              <a:t> [&gt;5000], </a:t>
            </a:r>
            <a:r>
              <a:rPr lang="fr-FR" b="0" baseline="0" noProof="0" dirty="0">
                <a:latin typeface="Century Gothic" panose="020B0502020202020204" pitchFamily="34" charset="0"/>
              </a:rPr>
              <a:t>pourri</a:t>
            </a:r>
            <a:r>
              <a:rPr lang="en-GB" b="0" baseline="0" dirty="0">
                <a:latin typeface="Century Gothic" panose="020B0502020202020204" pitchFamily="34" charset="0"/>
              </a:rPr>
              <a:t> [&gt;5000], palpitant [&gt;5000], </a:t>
            </a:r>
            <a:r>
              <a:rPr lang="fr-FR" b="0" baseline="0" noProof="0" dirty="0">
                <a:latin typeface="Century Gothic" panose="020B0502020202020204" pitchFamily="34" charset="0"/>
              </a:rPr>
              <a:t>effrayant</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vampire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dirty="0"/>
          </a:p>
        </p:txBody>
      </p:sp>
    </p:spTree>
    <p:extLst>
      <p:ext uri="{BB962C8B-B14F-4D97-AF65-F5344CB8AC3E}">
        <p14:creationId xmlns:p14="http://schemas.microsoft.com/office/powerpoint/2010/main" val="4167486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Recap of verbs like </a:t>
            </a:r>
            <a:r>
              <a:rPr lang="en-US" b="0" i="1" dirty="0"/>
              <a:t>prendre </a:t>
            </a:r>
            <a:r>
              <a:rPr lang="en-US" b="0" i="0" dirty="0"/>
              <a:t>and verbs like </a:t>
            </a:r>
            <a:r>
              <a:rPr lang="en-US" b="0" i="1" dirty="0"/>
              <a:t>lire</a:t>
            </a:r>
            <a:endParaRPr lang="en-US" b="1" dirty="0"/>
          </a:p>
          <a:p>
            <a:endParaRPr lang="en-US" b="1" dirty="0"/>
          </a:p>
          <a:p>
            <a:r>
              <a:rPr lang="en-US" b="1" dirty="0"/>
              <a:t>Procedure:</a:t>
            </a:r>
          </a:p>
          <a:p>
            <a:r>
              <a:rPr lang="en-US" b="0" dirty="0"/>
              <a:t>1. Click to reveal examples.</a:t>
            </a:r>
          </a:p>
          <a:p>
            <a:r>
              <a:rPr lang="en-US" b="0" dirty="0"/>
              <a:t>2. Elicit French where possible.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374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Aural recognition of verbs like </a:t>
            </a:r>
            <a:r>
              <a:rPr lang="en-US" b="0" i="1" dirty="0"/>
              <a:t>prendre </a:t>
            </a:r>
            <a:r>
              <a:rPr lang="en-US" b="0" i="0" dirty="0"/>
              <a:t>and </a:t>
            </a:r>
            <a:r>
              <a:rPr lang="en-US" b="0" i="1" dirty="0"/>
              <a:t>lire</a:t>
            </a:r>
            <a:endParaRPr lang="en-US" b="1" dirty="0"/>
          </a:p>
          <a:p>
            <a:endParaRPr lang="en-US" b="1" dirty="0"/>
          </a:p>
          <a:p>
            <a:r>
              <a:rPr lang="en-US" b="1" dirty="0"/>
              <a:t>Procedure:</a:t>
            </a:r>
          </a:p>
          <a:p>
            <a:r>
              <a:rPr lang="en-US" b="0" dirty="0"/>
              <a:t>1. Click buttons on the left to play audio.</a:t>
            </a:r>
          </a:p>
          <a:p>
            <a:r>
              <a:rPr lang="en-US" b="0" dirty="0"/>
              <a:t>2. Students listen and tick </a:t>
            </a:r>
            <a:r>
              <a:rPr lang="en-US" b="0" i="1" dirty="0"/>
              <a:t>je, nous,</a:t>
            </a:r>
            <a:r>
              <a:rPr lang="en-US" b="0" i="0" dirty="0"/>
              <a:t> or </a:t>
            </a:r>
            <a:r>
              <a:rPr lang="en-US" b="0" i="1" dirty="0" err="1"/>
              <a:t>ils</a:t>
            </a:r>
            <a:r>
              <a:rPr lang="en-US" b="0" i="0" dirty="0"/>
              <a:t> according to the verb ending they hear.</a:t>
            </a:r>
            <a:endParaRPr lang="en-US" b="0" dirty="0"/>
          </a:p>
          <a:p>
            <a:r>
              <a:rPr lang="en-US" b="0" dirty="0"/>
              <a:t>3. Click to reveal answers.</a:t>
            </a:r>
          </a:p>
          <a:p>
            <a:r>
              <a:rPr lang="en-US" b="0" dirty="0"/>
              <a:t>4. Students listen again and makes notes in English.</a:t>
            </a:r>
          </a:p>
          <a:p>
            <a:r>
              <a:rPr lang="en-US" b="0" dirty="0"/>
              <a:t>5. Click to reveal answers.</a:t>
            </a:r>
          </a:p>
          <a:p>
            <a:r>
              <a:rPr lang="en-US" b="0" dirty="0"/>
              <a:t>6. Click buttons on the right to play full audio.</a:t>
            </a:r>
          </a:p>
          <a:p>
            <a:endParaRPr lang="en-US" b="0" dirty="0"/>
          </a:p>
          <a:p>
            <a:r>
              <a:rPr lang="en-US" b="1" dirty="0"/>
              <a:t>Transcript: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apprenons l’italien.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[Ils] comprennent l’anglais facilement.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Cette fois, [je] prends des livres de po</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èmes.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 traduisons un poème en anglais.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lisent beaucoup de romans.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disent parfois des phrases en anglais.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traduis les phrases en français pour pratiquer.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lis souvent le journal en italien.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traduis les mots difficiles.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Normalement, [nous] lisons des histoires amusantes.</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549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Recap of verbs with direct objects</a:t>
            </a:r>
            <a:endParaRPr lang="en-US" b="1" dirty="0"/>
          </a:p>
          <a:p>
            <a:endParaRPr lang="en-US" b="1" dirty="0"/>
          </a:p>
          <a:p>
            <a:r>
              <a:rPr lang="en-US" b="1" dirty="0"/>
              <a:t>Procedure:</a:t>
            </a:r>
          </a:p>
          <a:p>
            <a:r>
              <a:rPr lang="en-US" b="0" dirty="0"/>
              <a:t>1. Click to reveal explanations and examples.</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70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recognition and comprehension of verbs with direct objects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use their knowledge of direct objects to help them decide which verb goes in which gap.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conjugate the verbs and write them in the appropriate place.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Oral translation of book summaries if time allows, and discussion of which book they might like to read.</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franco-marocain [&gt;5000/3469]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identité</a:t>
            </a:r>
            <a:r>
              <a:rPr lang="en-GB" b="0" baseline="0" dirty="0"/>
              <a:t> [1437], </a:t>
            </a:r>
            <a:r>
              <a:rPr lang="fr-FR" b="0" baseline="0" noProof="0" dirty="0"/>
              <a:t>politicien</a:t>
            </a:r>
            <a:r>
              <a:rPr lang="en-GB" b="0" baseline="0" dirty="0"/>
              <a:t> [3371]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1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production of verbs with direct objects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Display this slide, give the instructions, and show the next slide to model the task. Click back to this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choose five pictures.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write at least one sentence for each picture to create a story.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can use dictionaries to find new nouns.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If time allows, students could read their stories to a partner, and the partner could guess which pictures were used.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Optional differentiation: teachers could provide extra support by giving the infinitives in French and/or providing gapped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nom [171] (meaning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image [659], </a:t>
            </a:r>
            <a:r>
              <a:rPr lang="fr-FR" b="0" baseline="0" noProof="0" dirty="0"/>
              <a:t>dictionnaire</a:t>
            </a:r>
            <a:r>
              <a:rPr lang="en-GB" b="0" baseline="0" dirty="0"/>
              <a:t> [4094]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537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USE THIS SLIDE TO MODEL THE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supermarché</a:t>
            </a:r>
            <a:r>
              <a:rPr lang="en-US" b="0" dirty="0"/>
              <a:t> [&gt;5000], </a:t>
            </a:r>
            <a:r>
              <a:rPr lang="fr-FR" b="0" noProof="0" dirty="0"/>
              <a:t>trophée</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image [659], </a:t>
            </a:r>
            <a:r>
              <a:rPr lang="fr-FR" b="0" baseline="0" noProof="0" dirty="0"/>
              <a:t>dictionnaire</a:t>
            </a:r>
            <a:r>
              <a:rPr lang="en-GB" b="0" baseline="0" dirty="0"/>
              <a:t> [4094], ingredient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12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9.3.1.2 vocabulary learning homework is here: </a:t>
            </a:r>
            <a:r>
              <a:rPr lang="en-US" dirty="0">
                <a:hlinkClick r:id="rId3"/>
              </a:rPr>
              <a:t>Resource | French SOW Y9 Term 3.1 Week 2 - vocabulary learning homework answers | ID: n009w409p | NCELP</a:t>
            </a:r>
            <a:r>
              <a:rPr lang="en-US" dirty="0"/>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fr-FR" b="1" baseline="0" noProof="0" dirty="0"/>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fr-FR" sz="1200" b="1" baseline="0" noProof="0" dirty="0">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fr-FR" b="1" baseline="0" noProof="0" dirty="0"/>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baseline="0" noProof="0" dirty="0"/>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fr-FR" b="1" baseline="0" noProof="0" dirty="0"/>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fr-FR" b="1" baseline="0" noProof="0" dirty="0"/>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fr-FR" b="1" baseline="0" noProof="0" dirty="0"/>
              <a:t>douze</a:t>
            </a:r>
            <a:r>
              <a:rPr lang="en-GB" baseline="0" dirty="0"/>
              <a:t> [1664]; </a:t>
            </a:r>
            <a:r>
              <a:rPr lang="fr-FR" b="1" baseline="0" noProof="0" dirty="0"/>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endParaRPr lang="en-US" b="1" dirty="0"/>
          </a:p>
          <a:p>
            <a:r>
              <a:rPr lang="en-US" b="1" dirty="0"/>
              <a:t>Timing: 3 minutes </a:t>
            </a:r>
            <a:r>
              <a:rPr lang="en-US" b="0" dirty="0"/>
              <a:t>for 2 slides</a:t>
            </a:r>
            <a:endParaRPr lang="en-US" b="1" dirty="0"/>
          </a:p>
          <a:p>
            <a:endParaRPr lang="en-US" b="1" dirty="0"/>
          </a:p>
          <a:p>
            <a:r>
              <a:rPr lang="en-US" b="1" dirty="0"/>
              <a:t>Aim: </a:t>
            </a:r>
            <a:r>
              <a:rPr lang="en-US" b="0" dirty="0"/>
              <a:t>aural recognition of SSC [SFE]</a:t>
            </a:r>
            <a:endParaRPr lang="en-US" b="1" dirty="0"/>
          </a:p>
          <a:p>
            <a:endParaRPr lang="en-US" b="1" dirty="0"/>
          </a:p>
          <a:p>
            <a:r>
              <a:rPr lang="en-US" b="1" dirty="0"/>
              <a:t>Procedure:</a:t>
            </a:r>
          </a:p>
          <a:p>
            <a:r>
              <a:rPr lang="en-US" b="0" dirty="0"/>
              <a:t>1. Click the numbers to play the audio.</a:t>
            </a:r>
          </a:p>
          <a:p>
            <a:r>
              <a:rPr lang="en-US" b="0" dirty="0"/>
              <a:t>2. Students choose whether the words have a silent final e [SFE] or not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crêpe [&gt;5000], gâteaux [4845], têtard [&gt;5000], dinde [&gt;5000], sirop [&gt;5000], fraise [&gt;5000], escargot [&gt;5000], crabe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2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 </a:t>
            </a:r>
            <a:r>
              <a:rPr lang="en-US" b="0" dirty="0"/>
              <a:t>Introduction of word pattern: adding –r or –er to English verbs ending in -ate</a:t>
            </a:r>
            <a:endParaRPr lang="en-US" b="1" dirty="0"/>
          </a:p>
          <a:p>
            <a:endParaRPr lang="en-US" b="1" dirty="0"/>
          </a:p>
          <a:p>
            <a:r>
              <a:rPr lang="en-US" b="1" dirty="0"/>
              <a:t>Procedure:</a:t>
            </a:r>
          </a:p>
          <a:p>
            <a:r>
              <a:rPr lang="en-US" b="0" dirty="0"/>
              <a:t>1. Click to reveal explanations and first example.</a:t>
            </a:r>
          </a:p>
          <a:p>
            <a:r>
              <a:rPr lang="en-US" b="0" dirty="0"/>
              <a:t>2. Elicit the remaining translations.</a:t>
            </a:r>
          </a:p>
          <a:p>
            <a:r>
              <a:rPr lang="en-US" b="0" dirty="0"/>
              <a:t>3. Ensure understanding.</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baseline="0" noProof="0" dirty="0"/>
              <a:t>éliminer</a:t>
            </a:r>
            <a:r>
              <a:rPr lang="en-GB" baseline="0" dirty="0"/>
              <a:t> [1454], </a:t>
            </a:r>
            <a:r>
              <a:rPr lang="fr-FR" baseline="0" noProof="0" dirty="0"/>
              <a:t>évaluer</a:t>
            </a:r>
            <a:r>
              <a:rPr lang="en-GB" baseline="0" dirty="0"/>
              <a:t> [1544], </a:t>
            </a:r>
            <a:r>
              <a:rPr lang="fr-FR" baseline="0" noProof="0" dirty="0"/>
              <a:t>intégrer</a:t>
            </a:r>
            <a:r>
              <a:rPr lang="en-GB" baseline="0" dirty="0"/>
              <a:t> [1764], </a:t>
            </a:r>
            <a:r>
              <a:rPr lang="fr-FR" baseline="0" noProof="0" dirty="0"/>
              <a:t>libérer</a:t>
            </a:r>
            <a:r>
              <a:rPr lang="en-GB" baseline="0" dirty="0"/>
              <a:t> [1190]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63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Written recognition of verbs that follow the –ate/-er word pattern</a:t>
            </a:r>
            <a:endParaRPr lang="en-US" b="1" dirty="0"/>
          </a:p>
          <a:p>
            <a:endParaRPr lang="en-US" b="1" dirty="0"/>
          </a:p>
          <a:p>
            <a:r>
              <a:rPr lang="en-US" b="1" dirty="0"/>
              <a:t>Procedure:</a:t>
            </a:r>
          </a:p>
          <a:p>
            <a:r>
              <a:rPr lang="en-US" b="0" dirty="0"/>
              <a:t>1. Students use the word pattern –ate/-er to help them translate the verbs in bold into English.</a:t>
            </a:r>
          </a:p>
          <a:p>
            <a:r>
              <a:rPr lang="en-US" b="0" dirty="0"/>
              <a:t>2. Click to reveal answers.</a:t>
            </a:r>
          </a:p>
          <a:p>
            <a:r>
              <a:rPr lang="en-US" b="0" dirty="0"/>
              <a:t>3. Elicit an oral translation of the text.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baseline="0" noProof="0" dirty="0"/>
              <a:t>bande</a:t>
            </a:r>
            <a:r>
              <a:rPr lang="en-GB" baseline="0" dirty="0"/>
              <a:t> </a:t>
            </a:r>
            <a:r>
              <a:rPr lang="fr-FR" baseline="0" noProof="0" dirty="0"/>
              <a:t>dessinée</a:t>
            </a:r>
            <a:r>
              <a:rPr lang="en-GB" baseline="0" dirty="0"/>
              <a:t> [977/2086]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communiquer</a:t>
            </a:r>
            <a:r>
              <a:rPr lang="en-GB" b="0" baseline="0" dirty="0"/>
              <a:t> [1514], Iran [&gt;5000], </a:t>
            </a:r>
            <a:r>
              <a:rPr lang="fr-FR" b="0" baseline="0" noProof="0" dirty="0"/>
              <a:t>révolution</a:t>
            </a:r>
            <a:r>
              <a:rPr lang="en-GB" b="0" baseline="0" dirty="0"/>
              <a:t> [1617], </a:t>
            </a:r>
            <a:r>
              <a:rPr lang="fr-FR" b="0" baseline="0" noProof="0" dirty="0"/>
              <a:t>illustrer</a:t>
            </a:r>
            <a:r>
              <a:rPr lang="en-GB" b="0" baseline="0" dirty="0"/>
              <a:t> [1939], </a:t>
            </a:r>
            <a:r>
              <a:rPr lang="fr-FR" b="0" baseline="0" noProof="0" dirty="0"/>
              <a:t>faciliter</a:t>
            </a:r>
            <a:r>
              <a:rPr lang="en-GB" b="0" baseline="0" dirty="0"/>
              <a:t> [1813], </a:t>
            </a:r>
            <a:r>
              <a:rPr lang="fr-FR" b="0" baseline="0" noProof="0" dirty="0"/>
              <a:t>compréhension</a:t>
            </a:r>
            <a:r>
              <a:rPr lang="en-GB" b="0" baseline="0" dirty="0"/>
              <a:t> [2827], </a:t>
            </a:r>
            <a:r>
              <a:rPr lang="fr-FR" b="0" baseline="0" noProof="0" dirty="0"/>
              <a:t>démontrer</a:t>
            </a:r>
            <a:r>
              <a:rPr lang="en-GB" b="0" baseline="0" dirty="0"/>
              <a:t> [1519], image [659], </a:t>
            </a:r>
            <a:r>
              <a:rPr lang="fr-FR" b="0" baseline="0" noProof="0" dirty="0"/>
              <a:t>dominer</a:t>
            </a:r>
            <a:r>
              <a:rPr lang="en-GB" b="0" baseline="0" dirty="0"/>
              <a:t> [1648], page [434], </a:t>
            </a:r>
            <a:r>
              <a:rPr lang="fr-FR" b="0" baseline="0" noProof="0" dirty="0"/>
              <a:t>concentrer</a:t>
            </a:r>
            <a:r>
              <a:rPr lang="en-GB" b="0" baseline="0" dirty="0"/>
              <a:t> [856], </a:t>
            </a:r>
            <a:r>
              <a:rPr lang="fr-FR" b="0" baseline="0" noProof="0" dirty="0"/>
              <a:t>apprécier</a:t>
            </a:r>
            <a:r>
              <a:rPr lang="en-GB" b="0" baseline="0" dirty="0"/>
              <a:t> [1061], </a:t>
            </a:r>
            <a:r>
              <a:rPr lang="fr-FR" b="0" baseline="0" noProof="0" dirty="0"/>
              <a:t>compliquer</a:t>
            </a:r>
            <a:r>
              <a:rPr lang="en-GB" b="0" baseline="0" dirty="0"/>
              <a:t> [1869], </a:t>
            </a:r>
            <a:r>
              <a:rPr lang="fr-FR" b="0" baseline="0" noProof="0" dirty="0"/>
              <a:t>collaborer</a:t>
            </a:r>
            <a:r>
              <a:rPr lang="en-GB" b="0" baseline="0" dirty="0"/>
              <a:t> [2963]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Persepolis</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John Niedermeyer</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BY-NC-SA 2.0</a:t>
            </a:r>
            <a:endPar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Marjane Satrapi</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CC BY-NC-SA 4.0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045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94836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5425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1710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6178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594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529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34535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3809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44887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18054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5125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2790927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image" Target="../media/image40.png"/><Relationship Id="rId3" Type="http://schemas.openxmlformats.org/officeDocument/2006/relationships/image" Target="../media/image23.png"/><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audio" Target="../media/audio35.wav"/><Relationship Id="rId10" Type="http://schemas.openxmlformats.org/officeDocument/2006/relationships/audio" Target="../media/audio30.wav"/><Relationship Id="rId19" Type="http://schemas.openxmlformats.org/officeDocument/2006/relationships/image" Target="../media/image41.pn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audio" Target="../media/audio34.wav"/></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3.png"/><Relationship Id="rId7"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g"/><Relationship Id="rId4" Type="http://schemas.openxmlformats.org/officeDocument/2006/relationships/image" Target="../media/image43.jpe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 Id="rId1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audio" Target="../media/audio46.wav"/><Relationship Id="rId26" Type="http://schemas.openxmlformats.org/officeDocument/2006/relationships/audio" Target="../media/audio54.wav"/><Relationship Id="rId3" Type="http://schemas.openxmlformats.org/officeDocument/2006/relationships/image" Target="../media/image23.png"/><Relationship Id="rId21" Type="http://schemas.openxmlformats.org/officeDocument/2006/relationships/audio" Target="../media/audio49.wav"/><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image" Target="../media/image69.png"/><Relationship Id="rId25" Type="http://schemas.openxmlformats.org/officeDocument/2006/relationships/audio" Target="../media/audio53.wav"/><Relationship Id="rId2" Type="http://schemas.openxmlformats.org/officeDocument/2006/relationships/notesSlide" Target="../notesSlides/notesSlide22.xml"/><Relationship Id="rId16" Type="http://schemas.openxmlformats.org/officeDocument/2006/relationships/image" Target="../media/image68.png"/><Relationship Id="rId20" Type="http://schemas.openxmlformats.org/officeDocument/2006/relationships/audio" Target="../media/audio48.wav"/><Relationship Id="rId1" Type="http://schemas.openxmlformats.org/officeDocument/2006/relationships/slideLayout" Target="../slideLayouts/slideLayout2.xml"/><Relationship Id="rId6" Type="http://schemas.openxmlformats.org/officeDocument/2006/relationships/audio" Target="../media/audio38.wav"/><Relationship Id="rId11" Type="http://schemas.openxmlformats.org/officeDocument/2006/relationships/audio" Target="../media/audio43.wav"/><Relationship Id="rId24" Type="http://schemas.openxmlformats.org/officeDocument/2006/relationships/audio" Target="../media/audio52.wav"/><Relationship Id="rId5" Type="http://schemas.openxmlformats.org/officeDocument/2006/relationships/audio" Target="../media/audio37.wav"/><Relationship Id="rId15" Type="http://schemas.openxmlformats.org/officeDocument/2006/relationships/image" Target="../media/image67.png"/><Relationship Id="rId23" Type="http://schemas.openxmlformats.org/officeDocument/2006/relationships/audio" Target="../media/audio51.wav"/><Relationship Id="rId28" Type="http://schemas.openxmlformats.org/officeDocument/2006/relationships/image" Target="../media/image38.png"/><Relationship Id="rId10" Type="http://schemas.openxmlformats.org/officeDocument/2006/relationships/audio" Target="../media/audio42.wav"/><Relationship Id="rId19" Type="http://schemas.openxmlformats.org/officeDocument/2006/relationships/audio" Target="../media/audio47.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66.png"/><Relationship Id="rId22" Type="http://schemas.openxmlformats.org/officeDocument/2006/relationships/audio" Target="../media/audio50.wav"/><Relationship Id="rId27" Type="http://schemas.openxmlformats.org/officeDocument/2006/relationships/audio" Target="../media/audio55.wav"/></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3" Type="http://schemas.openxmlformats.org/officeDocument/2006/relationships/image" Target="../media/image76.png"/><Relationship Id="rId18" Type="http://schemas.microsoft.com/office/2007/relationships/hdphoto" Target="../media/hdphoto10.wdp"/><Relationship Id="rId26" Type="http://schemas.microsoft.com/office/2007/relationships/hdphoto" Target="../media/hdphoto14.wdp"/><Relationship Id="rId3" Type="http://schemas.openxmlformats.org/officeDocument/2006/relationships/image" Target="../media/image23.png"/><Relationship Id="rId21" Type="http://schemas.openxmlformats.org/officeDocument/2006/relationships/image" Target="../media/image80.png"/><Relationship Id="rId34" Type="http://schemas.microsoft.com/office/2007/relationships/hdphoto" Target="../media/hdphoto18.wdp"/><Relationship Id="rId7" Type="http://schemas.openxmlformats.org/officeDocument/2006/relationships/image" Target="../media/image73.png"/><Relationship Id="rId12" Type="http://schemas.microsoft.com/office/2007/relationships/hdphoto" Target="../media/hdphoto7.wdp"/><Relationship Id="rId17" Type="http://schemas.openxmlformats.org/officeDocument/2006/relationships/image" Target="../media/image78.png"/><Relationship Id="rId25" Type="http://schemas.openxmlformats.org/officeDocument/2006/relationships/image" Target="../media/image82.png"/><Relationship Id="rId33" Type="http://schemas.openxmlformats.org/officeDocument/2006/relationships/image" Target="../media/image86.png"/><Relationship Id="rId2" Type="http://schemas.openxmlformats.org/officeDocument/2006/relationships/notesSlide" Target="../notesSlides/notesSlide25.xml"/><Relationship Id="rId16" Type="http://schemas.microsoft.com/office/2007/relationships/hdphoto" Target="../media/hdphoto9.wdp"/><Relationship Id="rId20" Type="http://schemas.microsoft.com/office/2007/relationships/hdphoto" Target="../media/hdphoto11.wdp"/><Relationship Id="rId29"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5.png"/><Relationship Id="rId24" Type="http://schemas.microsoft.com/office/2007/relationships/hdphoto" Target="../media/hdphoto13.wdp"/><Relationship Id="rId32" Type="http://schemas.microsoft.com/office/2007/relationships/hdphoto" Target="../media/hdphoto17.wdp"/><Relationship Id="rId5" Type="http://schemas.microsoft.com/office/2007/relationships/hdphoto" Target="../media/hdphoto4.wdp"/><Relationship Id="rId15" Type="http://schemas.openxmlformats.org/officeDocument/2006/relationships/image" Target="../media/image77.png"/><Relationship Id="rId23" Type="http://schemas.openxmlformats.org/officeDocument/2006/relationships/image" Target="../media/image81.png"/><Relationship Id="rId28" Type="http://schemas.microsoft.com/office/2007/relationships/hdphoto" Target="../media/hdphoto15.wdp"/><Relationship Id="rId10" Type="http://schemas.microsoft.com/office/2007/relationships/hdphoto" Target="../media/hdphoto6.wdp"/><Relationship Id="rId19" Type="http://schemas.openxmlformats.org/officeDocument/2006/relationships/image" Target="../media/image79.png"/><Relationship Id="rId31" Type="http://schemas.openxmlformats.org/officeDocument/2006/relationships/image" Target="../media/image85.png"/><Relationship Id="rId4" Type="http://schemas.openxmlformats.org/officeDocument/2006/relationships/image" Target="../media/image71.png"/><Relationship Id="rId9" Type="http://schemas.openxmlformats.org/officeDocument/2006/relationships/image" Target="../media/image74.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83.png"/><Relationship Id="rId30" Type="http://schemas.microsoft.com/office/2007/relationships/hdphoto" Target="../media/hdphoto16.wdp"/><Relationship Id="rId8"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microsoft.com/office/2007/relationships/hdphoto" Target="../media/hdphoto17.wdp"/><Relationship Id="rId3" Type="http://schemas.openxmlformats.org/officeDocument/2006/relationships/image" Target="../media/image23.png"/><Relationship Id="rId7" Type="http://schemas.microsoft.com/office/2007/relationships/hdphoto" Target="../media/hdphoto8.wdp"/><Relationship Id="rId12"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6.png"/><Relationship Id="rId11" Type="http://schemas.microsoft.com/office/2007/relationships/hdphoto" Target="../media/hdphoto13.wdp"/><Relationship Id="rId5" Type="http://schemas.microsoft.com/office/2007/relationships/hdphoto" Target="../media/hdphoto6.wdp"/><Relationship Id="rId10" Type="http://schemas.openxmlformats.org/officeDocument/2006/relationships/image" Target="../media/image81.png"/><Relationship Id="rId4" Type="http://schemas.openxmlformats.org/officeDocument/2006/relationships/image" Target="../media/image74.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hyperlink" Target="https://quizlet.com/gb/681934351/year-9-french-term-31-week-2-flash-cards/" TargetMode="External"/><Relationship Id="rId3" Type="http://schemas.openxmlformats.org/officeDocument/2006/relationships/image" Target="../media/image23.png"/><Relationship Id="rId7" Type="http://schemas.openxmlformats.org/officeDocument/2006/relationships/hyperlink" Target="https://resources.ncelp.org/concern/resources/1v53jz82q?locale=en" TargetMode="External"/><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hyperlink" Target="https://drive.google.com/file/d/1N0EziKn61-3bCRT7j-C-MvaXPok6WTZQ/view?usp=sharing" TargetMode="External"/><Relationship Id="rId5" Type="http://schemas.openxmlformats.org/officeDocument/2006/relationships/image" Target="../media/image88.png"/><Relationship Id="rId10"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jpg"/><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1.wav"/><Relationship Id="rId9" Type="http://schemas.openxmlformats.org/officeDocument/2006/relationships/audio" Target="../media/audio7.wav"/><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0.wav"/><Relationship Id="rId7" Type="http://schemas.openxmlformats.org/officeDocument/2006/relationships/audio" Target="../media/audio13.wav"/><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50.xml"/><Relationship Id="rId6" Type="http://schemas.openxmlformats.org/officeDocument/2006/relationships/audio" Target="../media/audio12.wav"/><Relationship Id="rId11" Type="http://schemas.openxmlformats.org/officeDocument/2006/relationships/image" Target="../media/image15.png"/><Relationship Id="rId5" Type="http://schemas.openxmlformats.org/officeDocument/2006/relationships/audio" Target="../media/audio11.wav"/><Relationship Id="rId1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audio" Target="../media/audio9.wav"/><Relationship Id="rId9" Type="http://schemas.openxmlformats.org/officeDocument/2006/relationships/audio" Target="../media/audio15.wav"/><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audio" Target="../media/audio19.wav"/><Relationship Id="rId5" Type="http://schemas.openxmlformats.org/officeDocument/2006/relationships/image" Target="../media/image25.jpeg"/><Relationship Id="rId10" Type="http://schemas.openxmlformats.org/officeDocument/2006/relationships/audio" Target="../media/audio18.wav"/><Relationship Id="rId4" Type="http://schemas.openxmlformats.org/officeDocument/2006/relationships/image" Target="../media/image24.jpeg"/><Relationship Id="rId9" Type="http://schemas.openxmlformats.org/officeDocument/2006/relationships/audio" Target="../media/audio17.wav"/></Relationships>
</file>

<file path=ppt/slides/_rels/slide7.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23.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audio" Target="../media/audio23.wav"/><Relationship Id="rId5" Type="http://schemas.openxmlformats.org/officeDocument/2006/relationships/image" Target="../media/image29.jpeg"/><Relationship Id="rId10" Type="http://schemas.openxmlformats.org/officeDocument/2006/relationships/audio" Target="../media/audio22.wav"/><Relationship Id="rId4" Type="http://schemas.openxmlformats.org/officeDocument/2006/relationships/image" Target="../media/image28.jpeg"/><Relationship Id="rId9" Type="http://schemas.openxmlformats.org/officeDocument/2006/relationships/audio" Target="../media/audio21.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415935" y="993761"/>
            <a:ext cx="7308549" cy="640111"/>
          </a:xfrm>
        </p:spPr>
        <p:txBody>
          <a:bodyPr>
            <a:normAutofit/>
          </a:bodyPr>
          <a:lstStyle/>
          <a:p>
            <a:pPr algn="l"/>
            <a:r>
              <a:rPr lang="en-GB" sz="4000" b="1" dirty="0">
                <a:solidFill>
                  <a:prstClr val="white"/>
                </a:solidFill>
              </a:rPr>
              <a:t>Talking about what you read</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300038" y="1955307"/>
            <a:ext cx="7693354" cy="2128879"/>
          </a:xfrm>
        </p:spPr>
        <p:txBody>
          <a:bodyPr>
            <a:noAutofit/>
          </a:bodyPr>
          <a:lstStyle/>
          <a:p>
            <a:pPr algn="l"/>
            <a:r>
              <a:rPr lang="en-US" sz="3000" dirty="0">
                <a:solidFill>
                  <a:prstClr val="white"/>
                </a:solidFill>
              </a:rPr>
              <a:t>Subject pronouns </a:t>
            </a:r>
            <a:r>
              <a:rPr lang="fr-FR" sz="3000" dirty="0">
                <a:solidFill>
                  <a:prstClr val="white"/>
                </a:solidFill>
              </a:rPr>
              <a:t>il/elle </a:t>
            </a:r>
            <a:r>
              <a:rPr lang="en-US" sz="3000" dirty="0">
                <a:solidFill>
                  <a:prstClr val="white"/>
                </a:solidFill>
              </a:rPr>
              <a:t>meaning 'it' and </a:t>
            </a:r>
            <a:r>
              <a:rPr lang="fr-FR" sz="3000" dirty="0">
                <a:solidFill>
                  <a:prstClr val="white"/>
                </a:solidFill>
              </a:rPr>
              <a:t>ils/elles </a:t>
            </a:r>
            <a:r>
              <a:rPr lang="en-US" sz="3000" dirty="0">
                <a:solidFill>
                  <a:prstClr val="white"/>
                </a:solidFill>
              </a:rPr>
              <a:t>meaning 'they’</a:t>
            </a:r>
          </a:p>
          <a:p>
            <a:pPr algn="l"/>
            <a:r>
              <a:rPr lang="en-US" sz="3000" dirty="0">
                <a:solidFill>
                  <a:prstClr val="white"/>
                </a:solidFill>
              </a:rPr>
              <a:t>faire (all persons)</a:t>
            </a:r>
            <a:endParaRPr lang="en-GB" sz="3200" dirty="0"/>
          </a:p>
          <a:p>
            <a:pPr algn="l"/>
            <a:r>
              <a:rPr lang="en-US" sz="3000" dirty="0">
                <a:solidFill>
                  <a:prstClr val="white"/>
                </a:solidFill>
              </a:rPr>
              <a:t>SFC and SFE</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300038" y="505843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1 - Lesson 47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92678" y="5826476"/>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 / Louise Bibbey</a:t>
            </a:r>
          </a:p>
          <a:p>
            <a:pPr>
              <a:defRPr/>
            </a:pPr>
            <a:r>
              <a:rPr lang="en-GB" sz="1400" dirty="0">
                <a:solidFill>
                  <a:prstClr val="white"/>
                </a:solidFill>
                <a:latin typeface="Century Gothic" panose="020B0502020202020204" pitchFamily="34" charset="0"/>
              </a:rPr>
              <a:t>Artwork by: Chloé </a:t>
            </a:r>
            <a:r>
              <a:rPr lang="fr-FR" sz="1400" dirty="0">
                <a:solidFill>
                  <a:prstClr val="white"/>
                </a:solidFill>
                <a:latin typeface="Century Gothic" panose="020B0502020202020204" pitchFamily="34" charset="0"/>
              </a:rPr>
              <a:t>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04/03/22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81825" y="296864"/>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BAE6A643-9BE9-4F35-B75E-05AA47BFFF74}"/>
              </a:ext>
            </a:extLst>
          </p:cNvPr>
          <p:cNvSpPr/>
          <p:nvPr/>
        </p:nvSpPr>
        <p:spPr>
          <a:xfrm>
            <a:off x="1714497" y="1335866"/>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chez</a:t>
            </a:r>
          </a:p>
        </p:txBody>
      </p:sp>
      <p:sp>
        <p:nvSpPr>
          <p:cNvPr id="9" name="Rectangle: Rounded Corners 8">
            <a:extLst>
              <a:ext uri="{FF2B5EF4-FFF2-40B4-BE49-F238E27FC236}">
                <a16:creationId xmlns:a16="http://schemas.microsoft.com/office/drawing/2014/main" id="{363D34A7-039F-4EF8-B8A0-F51125767138}"/>
              </a:ext>
            </a:extLst>
          </p:cNvPr>
          <p:cNvSpPr/>
          <p:nvPr/>
        </p:nvSpPr>
        <p:spPr>
          <a:xfrm>
            <a:off x="3905249" y="1335866"/>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la bibliothèque</a:t>
            </a:r>
          </a:p>
        </p:txBody>
      </p:sp>
      <p:sp>
        <p:nvSpPr>
          <p:cNvPr id="10" name="Rectangle: Rounded Corners 9">
            <a:extLst>
              <a:ext uri="{FF2B5EF4-FFF2-40B4-BE49-F238E27FC236}">
                <a16:creationId xmlns:a16="http://schemas.microsoft.com/office/drawing/2014/main" id="{ABCE5CC2-3C44-4D19-825F-553CDB952A92}"/>
              </a:ext>
            </a:extLst>
          </p:cNvPr>
          <p:cNvSpPr/>
          <p:nvPr/>
        </p:nvSpPr>
        <p:spPr>
          <a:xfrm>
            <a:off x="6096000" y="1335866"/>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cher</a:t>
            </a:r>
          </a:p>
        </p:txBody>
      </p:sp>
      <p:sp>
        <p:nvSpPr>
          <p:cNvPr id="11" name="Rectangle: Rounded Corners 10">
            <a:extLst>
              <a:ext uri="{FF2B5EF4-FFF2-40B4-BE49-F238E27FC236}">
                <a16:creationId xmlns:a16="http://schemas.microsoft.com/office/drawing/2014/main" id="{39C84561-CB35-4633-8657-C09F9575C734}"/>
              </a:ext>
            </a:extLst>
          </p:cNvPr>
          <p:cNvSpPr/>
          <p:nvPr/>
        </p:nvSpPr>
        <p:spPr>
          <a:xfrm>
            <a:off x="8286751" y="1335866"/>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l’allemand</a:t>
            </a:r>
          </a:p>
        </p:txBody>
      </p:sp>
      <p:sp>
        <p:nvSpPr>
          <p:cNvPr id="12" name="Rectangle: Rounded Corners 11">
            <a:extLst>
              <a:ext uri="{FF2B5EF4-FFF2-40B4-BE49-F238E27FC236}">
                <a16:creationId xmlns:a16="http://schemas.microsoft.com/office/drawing/2014/main" id="{E7F6F22F-D2D1-4A1B-9A76-3F161ED6035B}"/>
              </a:ext>
            </a:extLst>
          </p:cNvPr>
          <p:cNvSpPr/>
          <p:nvPr/>
        </p:nvSpPr>
        <p:spPr>
          <a:xfrm>
            <a:off x="1714497" y="220138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le marché</a:t>
            </a:r>
          </a:p>
        </p:txBody>
      </p:sp>
      <p:sp>
        <p:nvSpPr>
          <p:cNvPr id="13" name="Rectangle: Rounded Corners 12">
            <a:extLst>
              <a:ext uri="{FF2B5EF4-FFF2-40B4-BE49-F238E27FC236}">
                <a16:creationId xmlns:a16="http://schemas.microsoft.com/office/drawing/2014/main" id="{295E29C1-E94E-45D8-81CF-DD7CBD179E70}"/>
              </a:ext>
            </a:extLst>
          </p:cNvPr>
          <p:cNvSpPr/>
          <p:nvPr/>
        </p:nvSpPr>
        <p:spPr>
          <a:xfrm>
            <a:off x="3905248" y="220138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la lettre</a:t>
            </a:r>
          </a:p>
        </p:txBody>
      </p:sp>
      <p:sp>
        <p:nvSpPr>
          <p:cNvPr id="14" name="Rectangle: Rounded Corners 13">
            <a:extLst>
              <a:ext uri="{FF2B5EF4-FFF2-40B4-BE49-F238E27FC236}">
                <a16:creationId xmlns:a16="http://schemas.microsoft.com/office/drawing/2014/main" id="{11A0CA2F-2106-4049-A98B-5447160FECC2}"/>
              </a:ext>
            </a:extLst>
          </p:cNvPr>
          <p:cNvSpPr/>
          <p:nvPr/>
        </p:nvSpPr>
        <p:spPr>
          <a:xfrm>
            <a:off x="6096000" y="220138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l’anglais</a:t>
            </a:r>
          </a:p>
        </p:txBody>
      </p:sp>
      <p:sp>
        <p:nvSpPr>
          <p:cNvPr id="15" name="Rectangle: Rounded Corners 14">
            <a:extLst>
              <a:ext uri="{FF2B5EF4-FFF2-40B4-BE49-F238E27FC236}">
                <a16:creationId xmlns:a16="http://schemas.microsoft.com/office/drawing/2014/main" id="{1D5D4F6A-DD9E-40A6-ACA9-6608C6E0DC15}"/>
              </a:ext>
            </a:extLst>
          </p:cNvPr>
          <p:cNvSpPr/>
          <p:nvPr/>
        </p:nvSpPr>
        <p:spPr>
          <a:xfrm>
            <a:off x="8286751" y="220138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dans</a:t>
            </a:r>
          </a:p>
        </p:txBody>
      </p:sp>
      <p:sp>
        <p:nvSpPr>
          <p:cNvPr id="16" name="Rectangle: Rounded Corners 15">
            <a:extLst>
              <a:ext uri="{FF2B5EF4-FFF2-40B4-BE49-F238E27FC236}">
                <a16:creationId xmlns:a16="http://schemas.microsoft.com/office/drawing/2014/main" id="{BD9959D7-1E83-432C-85A9-FB24E7BEF2DE}"/>
              </a:ext>
            </a:extLst>
          </p:cNvPr>
          <p:cNvSpPr/>
          <p:nvPr/>
        </p:nvSpPr>
        <p:spPr>
          <a:xfrm>
            <a:off x="1714498" y="305761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intéressant</a:t>
            </a:r>
          </a:p>
        </p:txBody>
      </p:sp>
      <p:sp>
        <p:nvSpPr>
          <p:cNvPr id="17" name="Rectangle: Rounded Corners 16">
            <a:extLst>
              <a:ext uri="{FF2B5EF4-FFF2-40B4-BE49-F238E27FC236}">
                <a16:creationId xmlns:a16="http://schemas.microsoft.com/office/drawing/2014/main" id="{8E635D91-8E4D-4887-B294-6714B811653D}"/>
              </a:ext>
            </a:extLst>
          </p:cNvPr>
          <p:cNvSpPr/>
          <p:nvPr/>
        </p:nvSpPr>
        <p:spPr>
          <a:xfrm>
            <a:off x="3905248" y="305761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le roman</a:t>
            </a:r>
          </a:p>
        </p:txBody>
      </p:sp>
      <p:sp>
        <p:nvSpPr>
          <p:cNvPr id="18" name="Rectangle: Rounded Corners 17">
            <a:extLst>
              <a:ext uri="{FF2B5EF4-FFF2-40B4-BE49-F238E27FC236}">
                <a16:creationId xmlns:a16="http://schemas.microsoft.com/office/drawing/2014/main" id="{0C3C4BCB-569F-4838-95C7-265C3FF66A3E}"/>
              </a:ext>
            </a:extLst>
          </p:cNvPr>
          <p:cNvSpPr/>
          <p:nvPr/>
        </p:nvSpPr>
        <p:spPr>
          <a:xfrm>
            <a:off x="6096000" y="305761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mauvais</a:t>
            </a:r>
          </a:p>
        </p:txBody>
      </p:sp>
      <p:sp>
        <p:nvSpPr>
          <p:cNvPr id="19" name="Rectangle: Rounded Corners 18">
            <a:extLst>
              <a:ext uri="{FF2B5EF4-FFF2-40B4-BE49-F238E27FC236}">
                <a16:creationId xmlns:a16="http://schemas.microsoft.com/office/drawing/2014/main" id="{391126D6-F421-46CC-BEA7-3ADFB0B1BA26}"/>
              </a:ext>
            </a:extLst>
          </p:cNvPr>
          <p:cNvSpPr/>
          <p:nvPr/>
        </p:nvSpPr>
        <p:spPr>
          <a:xfrm>
            <a:off x="8286750" y="305761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le journal</a:t>
            </a:r>
          </a:p>
        </p:txBody>
      </p:sp>
      <p:sp>
        <p:nvSpPr>
          <p:cNvPr id="20" name="Rectangle: Rounded Corners 19">
            <a:extLst>
              <a:ext uri="{FF2B5EF4-FFF2-40B4-BE49-F238E27FC236}">
                <a16:creationId xmlns:a16="http://schemas.microsoft.com/office/drawing/2014/main" id="{EE72348D-798A-41D1-94A3-08440FB2DC7F}"/>
              </a:ext>
            </a:extLst>
          </p:cNvPr>
          <p:cNvSpPr/>
          <p:nvPr/>
        </p:nvSpPr>
        <p:spPr>
          <a:xfrm>
            <a:off x="1714498" y="392323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le texte</a:t>
            </a:r>
          </a:p>
        </p:txBody>
      </p:sp>
      <p:sp>
        <p:nvSpPr>
          <p:cNvPr id="21" name="Rectangle: Rounded Corners 20">
            <a:extLst>
              <a:ext uri="{FF2B5EF4-FFF2-40B4-BE49-F238E27FC236}">
                <a16:creationId xmlns:a16="http://schemas.microsoft.com/office/drawing/2014/main" id="{4754ECE5-81AD-4E19-91FB-0DF15A56982E}"/>
              </a:ext>
            </a:extLst>
          </p:cNvPr>
          <p:cNvSpPr/>
          <p:nvPr/>
        </p:nvSpPr>
        <p:spPr>
          <a:xfrm>
            <a:off x="3905249" y="392323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le français</a:t>
            </a:r>
          </a:p>
        </p:txBody>
      </p:sp>
      <p:sp>
        <p:nvSpPr>
          <p:cNvPr id="22" name="Rectangle: Rounded Corners 21">
            <a:extLst>
              <a:ext uri="{FF2B5EF4-FFF2-40B4-BE49-F238E27FC236}">
                <a16:creationId xmlns:a16="http://schemas.microsoft.com/office/drawing/2014/main" id="{01B2017C-C17F-432C-8C60-D684F53FE061}"/>
              </a:ext>
            </a:extLst>
          </p:cNvPr>
          <p:cNvSpPr/>
          <p:nvPr/>
        </p:nvSpPr>
        <p:spPr>
          <a:xfrm>
            <a:off x="6096000" y="392323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drôle</a:t>
            </a:r>
          </a:p>
        </p:txBody>
      </p:sp>
      <p:sp>
        <p:nvSpPr>
          <p:cNvPr id="23" name="Rectangle: Rounded Corners 22">
            <a:extLst>
              <a:ext uri="{FF2B5EF4-FFF2-40B4-BE49-F238E27FC236}">
                <a16:creationId xmlns:a16="http://schemas.microsoft.com/office/drawing/2014/main" id="{54FF426C-63C3-4392-8C8F-20A9A7B0A265}"/>
              </a:ext>
            </a:extLst>
          </p:cNvPr>
          <p:cNvSpPr/>
          <p:nvPr/>
        </p:nvSpPr>
        <p:spPr>
          <a:xfrm>
            <a:off x="8286750" y="3923230"/>
            <a:ext cx="2190751" cy="8671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dirty="0">
                <a:solidFill>
                  <a:srgbClr val="115076"/>
                </a:solidFill>
              </a:rPr>
              <a:t>vrai</a:t>
            </a:r>
          </a:p>
        </p:txBody>
      </p:sp>
      <p:sp>
        <p:nvSpPr>
          <p:cNvPr id="24" name="Rectangle: Rounded Corners 23">
            <a:extLst>
              <a:ext uri="{FF2B5EF4-FFF2-40B4-BE49-F238E27FC236}">
                <a16:creationId xmlns:a16="http://schemas.microsoft.com/office/drawing/2014/main" id="{9CBAD442-B29A-432A-9865-E53B322F7D1E}"/>
              </a:ext>
            </a:extLst>
          </p:cNvPr>
          <p:cNvSpPr/>
          <p:nvPr/>
        </p:nvSpPr>
        <p:spPr>
          <a:xfrm>
            <a:off x="619121" y="5090041"/>
            <a:ext cx="2190751" cy="867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dirty="0">
                <a:solidFill>
                  <a:srgbClr val="115076"/>
                </a:solidFill>
              </a:rPr>
              <a:t>adjectifs</a:t>
            </a:r>
          </a:p>
        </p:txBody>
      </p:sp>
      <p:sp>
        <p:nvSpPr>
          <p:cNvPr id="25" name="Rectangle: Rounded Corners 24">
            <a:extLst>
              <a:ext uri="{FF2B5EF4-FFF2-40B4-BE49-F238E27FC236}">
                <a16:creationId xmlns:a16="http://schemas.microsoft.com/office/drawing/2014/main" id="{438FD9FB-6E31-44EA-AA4F-828F9B13C7A5}"/>
              </a:ext>
            </a:extLst>
          </p:cNvPr>
          <p:cNvSpPr/>
          <p:nvPr/>
        </p:nvSpPr>
        <p:spPr>
          <a:xfrm>
            <a:off x="2809872" y="5090041"/>
            <a:ext cx="2190751" cy="867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400" dirty="0">
                <a:solidFill>
                  <a:srgbClr val="115076"/>
                </a:solidFill>
              </a:rPr>
              <a:t>lieux</a:t>
            </a:r>
          </a:p>
        </p:txBody>
      </p:sp>
      <p:sp>
        <p:nvSpPr>
          <p:cNvPr id="26" name="Rectangle: Rounded Corners 25">
            <a:extLst>
              <a:ext uri="{FF2B5EF4-FFF2-40B4-BE49-F238E27FC236}">
                <a16:creationId xmlns:a16="http://schemas.microsoft.com/office/drawing/2014/main" id="{16395D78-6452-479A-92A6-2EA539729511}"/>
              </a:ext>
            </a:extLst>
          </p:cNvPr>
          <p:cNvSpPr/>
          <p:nvPr/>
        </p:nvSpPr>
        <p:spPr>
          <a:xfrm>
            <a:off x="5000624" y="5090041"/>
            <a:ext cx="2190751" cy="8671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115076"/>
                </a:solidFill>
              </a:rPr>
              <a:t>choses à lire</a:t>
            </a:r>
          </a:p>
        </p:txBody>
      </p:sp>
      <p:sp>
        <p:nvSpPr>
          <p:cNvPr id="27" name="Rectangle: Rounded Corners 26">
            <a:extLst>
              <a:ext uri="{FF2B5EF4-FFF2-40B4-BE49-F238E27FC236}">
                <a16:creationId xmlns:a16="http://schemas.microsoft.com/office/drawing/2014/main" id="{AF8A9DC2-1D9F-41D1-A6F6-03531C551171}"/>
              </a:ext>
            </a:extLst>
          </p:cNvPr>
          <p:cNvSpPr/>
          <p:nvPr/>
        </p:nvSpPr>
        <p:spPr>
          <a:xfrm>
            <a:off x="7191374" y="5090041"/>
            <a:ext cx="2190751" cy="8671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115076"/>
                </a:solidFill>
              </a:rPr>
              <a:t>langues</a:t>
            </a:r>
          </a:p>
        </p:txBody>
      </p:sp>
      <p:sp>
        <p:nvSpPr>
          <p:cNvPr id="28" name="Rectangle: Rounded Corners 27">
            <a:extLst>
              <a:ext uri="{FF2B5EF4-FFF2-40B4-BE49-F238E27FC236}">
                <a16:creationId xmlns:a16="http://schemas.microsoft.com/office/drawing/2014/main" id="{9F0E4CBF-8BBE-4264-9F04-CEE1F55F92DA}"/>
              </a:ext>
            </a:extLst>
          </p:cNvPr>
          <p:cNvSpPr/>
          <p:nvPr/>
        </p:nvSpPr>
        <p:spPr>
          <a:xfrm>
            <a:off x="9382126" y="5090041"/>
            <a:ext cx="2190751" cy="8671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dirty="0">
                <a:solidFill>
                  <a:srgbClr val="115076"/>
                </a:solidFill>
              </a:rPr>
              <a:t>prépositions</a:t>
            </a:r>
          </a:p>
        </p:txBody>
      </p:sp>
      <p:sp>
        <p:nvSpPr>
          <p:cNvPr id="29" name="Rectangle: Rounded Corners 28">
            <a:extLst>
              <a:ext uri="{FF2B5EF4-FFF2-40B4-BE49-F238E27FC236}">
                <a16:creationId xmlns:a16="http://schemas.microsoft.com/office/drawing/2014/main" id="{5F47835E-CF26-4B2B-8C94-312E3250B9CC}"/>
              </a:ext>
            </a:extLst>
          </p:cNvPr>
          <p:cNvSpPr/>
          <p:nvPr/>
        </p:nvSpPr>
        <p:spPr>
          <a:xfrm>
            <a:off x="1714496" y="1326156"/>
            <a:ext cx="2190751" cy="8671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dirty="0">
                <a:solidFill>
                  <a:srgbClr val="115076"/>
                </a:solidFill>
              </a:rPr>
              <a:t>chez</a:t>
            </a:r>
          </a:p>
        </p:txBody>
      </p:sp>
      <p:sp>
        <p:nvSpPr>
          <p:cNvPr id="30" name="Rectangle: Rounded Corners 29">
            <a:extLst>
              <a:ext uri="{FF2B5EF4-FFF2-40B4-BE49-F238E27FC236}">
                <a16:creationId xmlns:a16="http://schemas.microsoft.com/office/drawing/2014/main" id="{11E26913-89C4-438B-B447-DF6C39A6A57F}"/>
              </a:ext>
            </a:extLst>
          </p:cNvPr>
          <p:cNvSpPr/>
          <p:nvPr/>
        </p:nvSpPr>
        <p:spPr>
          <a:xfrm>
            <a:off x="3905248" y="1326156"/>
            <a:ext cx="2190751" cy="867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400" dirty="0">
                <a:solidFill>
                  <a:srgbClr val="115076"/>
                </a:solidFill>
              </a:rPr>
              <a:t>la bibliothèque</a:t>
            </a:r>
          </a:p>
        </p:txBody>
      </p:sp>
      <p:sp>
        <p:nvSpPr>
          <p:cNvPr id="31" name="Rectangle: Rounded Corners 30">
            <a:extLst>
              <a:ext uri="{FF2B5EF4-FFF2-40B4-BE49-F238E27FC236}">
                <a16:creationId xmlns:a16="http://schemas.microsoft.com/office/drawing/2014/main" id="{E7547BDB-1CC9-4CD8-9C80-C9ACAF75CD3D}"/>
              </a:ext>
            </a:extLst>
          </p:cNvPr>
          <p:cNvSpPr/>
          <p:nvPr/>
        </p:nvSpPr>
        <p:spPr>
          <a:xfrm>
            <a:off x="6095998" y="1326156"/>
            <a:ext cx="2190751" cy="867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dirty="0">
                <a:solidFill>
                  <a:srgbClr val="115076"/>
                </a:solidFill>
              </a:rPr>
              <a:t>cher</a:t>
            </a:r>
          </a:p>
        </p:txBody>
      </p:sp>
      <p:sp>
        <p:nvSpPr>
          <p:cNvPr id="32" name="Rectangle: Rounded Corners 31">
            <a:extLst>
              <a:ext uri="{FF2B5EF4-FFF2-40B4-BE49-F238E27FC236}">
                <a16:creationId xmlns:a16="http://schemas.microsoft.com/office/drawing/2014/main" id="{EC66705F-1902-490B-9A5E-73D1962123E5}"/>
              </a:ext>
            </a:extLst>
          </p:cNvPr>
          <p:cNvSpPr/>
          <p:nvPr/>
        </p:nvSpPr>
        <p:spPr>
          <a:xfrm>
            <a:off x="8286749" y="1326156"/>
            <a:ext cx="2190751" cy="8671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115076"/>
                </a:solidFill>
              </a:rPr>
              <a:t>l’allemand</a:t>
            </a:r>
          </a:p>
        </p:txBody>
      </p:sp>
      <p:sp>
        <p:nvSpPr>
          <p:cNvPr id="33" name="Rectangle: Rounded Corners 32">
            <a:extLst>
              <a:ext uri="{FF2B5EF4-FFF2-40B4-BE49-F238E27FC236}">
                <a16:creationId xmlns:a16="http://schemas.microsoft.com/office/drawing/2014/main" id="{5BD7EE44-D4A5-4D19-88C5-7E0F1F358F13}"/>
              </a:ext>
            </a:extLst>
          </p:cNvPr>
          <p:cNvSpPr/>
          <p:nvPr/>
        </p:nvSpPr>
        <p:spPr>
          <a:xfrm>
            <a:off x="1714496" y="2191670"/>
            <a:ext cx="2190751" cy="867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400" dirty="0">
                <a:solidFill>
                  <a:srgbClr val="115076"/>
                </a:solidFill>
              </a:rPr>
              <a:t>le marché</a:t>
            </a:r>
          </a:p>
        </p:txBody>
      </p:sp>
      <p:sp>
        <p:nvSpPr>
          <p:cNvPr id="34" name="Rectangle: Rounded Corners 33">
            <a:extLst>
              <a:ext uri="{FF2B5EF4-FFF2-40B4-BE49-F238E27FC236}">
                <a16:creationId xmlns:a16="http://schemas.microsoft.com/office/drawing/2014/main" id="{CC052064-210B-4E8C-AAF7-AB270BF9B567}"/>
              </a:ext>
            </a:extLst>
          </p:cNvPr>
          <p:cNvSpPr/>
          <p:nvPr/>
        </p:nvSpPr>
        <p:spPr>
          <a:xfrm>
            <a:off x="3905247" y="2191670"/>
            <a:ext cx="2190751" cy="8671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115076"/>
                </a:solidFill>
              </a:rPr>
              <a:t>la lettre</a:t>
            </a:r>
          </a:p>
        </p:txBody>
      </p:sp>
      <p:sp>
        <p:nvSpPr>
          <p:cNvPr id="35" name="Rectangle: Rounded Corners 34">
            <a:extLst>
              <a:ext uri="{FF2B5EF4-FFF2-40B4-BE49-F238E27FC236}">
                <a16:creationId xmlns:a16="http://schemas.microsoft.com/office/drawing/2014/main" id="{FA48A508-CF2C-45E1-884F-0E72E7CD9EA2}"/>
              </a:ext>
            </a:extLst>
          </p:cNvPr>
          <p:cNvSpPr/>
          <p:nvPr/>
        </p:nvSpPr>
        <p:spPr>
          <a:xfrm>
            <a:off x="6095999" y="2191670"/>
            <a:ext cx="2190751" cy="8671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115076"/>
                </a:solidFill>
              </a:rPr>
              <a:t>l’anglais</a:t>
            </a:r>
          </a:p>
        </p:txBody>
      </p:sp>
      <p:sp>
        <p:nvSpPr>
          <p:cNvPr id="36" name="Rectangle: Rounded Corners 35">
            <a:extLst>
              <a:ext uri="{FF2B5EF4-FFF2-40B4-BE49-F238E27FC236}">
                <a16:creationId xmlns:a16="http://schemas.microsoft.com/office/drawing/2014/main" id="{30DB2E2A-F7BB-40F7-87F2-CF44C506D2F3}"/>
              </a:ext>
            </a:extLst>
          </p:cNvPr>
          <p:cNvSpPr/>
          <p:nvPr/>
        </p:nvSpPr>
        <p:spPr>
          <a:xfrm>
            <a:off x="8286750" y="2191670"/>
            <a:ext cx="2190751" cy="8671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dirty="0">
                <a:solidFill>
                  <a:srgbClr val="115076"/>
                </a:solidFill>
              </a:rPr>
              <a:t>dans</a:t>
            </a:r>
          </a:p>
        </p:txBody>
      </p:sp>
      <p:sp>
        <p:nvSpPr>
          <p:cNvPr id="37" name="Rectangle: Rounded Corners 36">
            <a:extLst>
              <a:ext uri="{FF2B5EF4-FFF2-40B4-BE49-F238E27FC236}">
                <a16:creationId xmlns:a16="http://schemas.microsoft.com/office/drawing/2014/main" id="{89A222DF-62D7-4121-8380-F299052DA83D}"/>
              </a:ext>
            </a:extLst>
          </p:cNvPr>
          <p:cNvSpPr/>
          <p:nvPr/>
        </p:nvSpPr>
        <p:spPr>
          <a:xfrm>
            <a:off x="1714497" y="3047900"/>
            <a:ext cx="2190751" cy="867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dirty="0">
                <a:solidFill>
                  <a:srgbClr val="115076"/>
                </a:solidFill>
              </a:rPr>
              <a:t>intéressant</a:t>
            </a:r>
          </a:p>
        </p:txBody>
      </p:sp>
      <p:sp>
        <p:nvSpPr>
          <p:cNvPr id="38" name="Rectangle: Rounded Corners 37">
            <a:extLst>
              <a:ext uri="{FF2B5EF4-FFF2-40B4-BE49-F238E27FC236}">
                <a16:creationId xmlns:a16="http://schemas.microsoft.com/office/drawing/2014/main" id="{131BE8EA-C397-4F82-9FFC-4822533FAE0F}"/>
              </a:ext>
            </a:extLst>
          </p:cNvPr>
          <p:cNvSpPr/>
          <p:nvPr/>
        </p:nvSpPr>
        <p:spPr>
          <a:xfrm>
            <a:off x="3905247" y="3047900"/>
            <a:ext cx="2190751" cy="8671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115076"/>
                </a:solidFill>
              </a:rPr>
              <a:t>le roman</a:t>
            </a:r>
          </a:p>
        </p:txBody>
      </p:sp>
      <p:sp>
        <p:nvSpPr>
          <p:cNvPr id="39" name="Rectangle: Rounded Corners 38">
            <a:extLst>
              <a:ext uri="{FF2B5EF4-FFF2-40B4-BE49-F238E27FC236}">
                <a16:creationId xmlns:a16="http://schemas.microsoft.com/office/drawing/2014/main" id="{871D00A0-AA11-482C-88D2-E6E1E1977A49}"/>
              </a:ext>
            </a:extLst>
          </p:cNvPr>
          <p:cNvSpPr/>
          <p:nvPr/>
        </p:nvSpPr>
        <p:spPr>
          <a:xfrm>
            <a:off x="6095999" y="3047900"/>
            <a:ext cx="2190751" cy="867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dirty="0">
                <a:solidFill>
                  <a:srgbClr val="115076"/>
                </a:solidFill>
              </a:rPr>
              <a:t>mauvais</a:t>
            </a:r>
          </a:p>
        </p:txBody>
      </p:sp>
      <p:sp>
        <p:nvSpPr>
          <p:cNvPr id="40" name="Rectangle: Rounded Corners 39">
            <a:extLst>
              <a:ext uri="{FF2B5EF4-FFF2-40B4-BE49-F238E27FC236}">
                <a16:creationId xmlns:a16="http://schemas.microsoft.com/office/drawing/2014/main" id="{8FD722E1-E5D9-4DFE-B288-AFC3E6820DA2}"/>
              </a:ext>
            </a:extLst>
          </p:cNvPr>
          <p:cNvSpPr/>
          <p:nvPr/>
        </p:nvSpPr>
        <p:spPr>
          <a:xfrm>
            <a:off x="8286749" y="3047900"/>
            <a:ext cx="2190751" cy="8671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115076"/>
                </a:solidFill>
              </a:rPr>
              <a:t>le journal</a:t>
            </a:r>
          </a:p>
        </p:txBody>
      </p:sp>
      <p:sp>
        <p:nvSpPr>
          <p:cNvPr id="41" name="Rectangle: Rounded Corners 40">
            <a:extLst>
              <a:ext uri="{FF2B5EF4-FFF2-40B4-BE49-F238E27FC236}">
                <a16:creationId xmlns:a16="http://schemas.microsoft.com/office/drawing/2014/main" id="{A20382FF-6DD2-4197-ABEF-84C4247CE803}"/>
              </a:ext>
            </a:extLst>
          </p:cNvPr>
          <p:cNvSpPr/>
          <p:nvPr/>
        </p:nvSpPr>
        <p:spPr>
          <a:xfrm>
            <a:off x="1714496" y="3913520"/>
            <a:ext cx="2190751" cy="8671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115076"/>
                </a:solidFill>
              </a:rPr>
              <a:t>le texte</a:t>
            </a:r>
          </a:p>
        </p:txBody>
      </p:sp>
      <p:sp>
        <p:nvSpPr>
          <p:cNvPr id="42" name="Rectangle: Rounded Corners 41">
            <a:extLst>
              <a:ext uri="{FF2B5EF4-FFF2-40B4-BE49-F238E27FC236}">
                <a16:creationId xmlns:a16="http://schemas.microsoft.com/office/drawing/2014/main" id="{923D00DB-D568-4935-A267-F800ECF1C519}"/>
              </a:ext>
            </a:extLst>
          </p:cNvPr>
          <p:cNvSpPr/>
          <p:nvPr/>
        </p:nvSpPr>
        <p:spPr>
          <a:xfrm>
            <a:off x="3905248" y="3913520"/>
            <a:ext cx="2190751" cy="8671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115076"/>
                </a:solidFill>
              </a:rPr>
              <a:t>le français</a:t>
            </a:r>
          </a:p>
        </p:txBody>
      </p:sp>
      <p:sp>
        <p:nvSpPr>
          <p:cNvPr id="43" name="Rectangle: Rounded Corners 42">
            <a:extLst>
              <a:ext uri="{FF2B5EF4-FFF2-40B4-BE49-F238E27FC236}">
                <a16:creationId xmlns:a16="http://schemas.microsoft.com/office/drawing/2014/main" id="{32081621-3765-4A7B-A356-5CFB9F32C852}"/>
              </a:ext>
            </a:extLst>
          </p:cNvPr>
          <p:cNvSpPr/>
          <p:nvPr/>
        </p:nvSpPr>
        <p:spPr>
          <a:xfrm>
            <a:off x="6095999" y="3913520"/>
            <a:ext cx="2190751" cy="867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dirty="0">
                <a:solidFill>
                  <a:srgbClr val="115076"/>
                </a:solidFill>
              </a:rPr>
              <a:t>drôle</a:t>
            </a:r>
          </a:p>
        </p:txBody>
      </p:sp>
      <p:sp>
        <p:nvSpPr>
          <p:cNvPr id="44" name="Rectangle: Rounded Corners 43">
            <a:extLst>
              <a:ext uri="{FF2B5EF4-FFF2-40B4-BE49-F238E27FC236}">
                <a16:creationId xmlns:a16="http://schemas.microsoft.com/office/drawing/2014/main" id="{42C89768-3845-415D-A396-CDD2B2C00574}"/>
              </a:ext>
            </a:extLst>
          </p:cNvPr>
          <p:cNvSpPr/>
          <p:nvPr/>
        </p:nvSpPr>
        <p:spPr>
          <a:xfrm>
            <a:off x="8286749" y="3913520"/>
            <a:ext cx="2190751" cy="8671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dirty="0">
                <a:solidFill>
                  <a:srgbClr val="115076"/>
                </a:solidFill>
              </a:rPr>
              <a:t>vrai</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‘it’ and ‘they’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B963B92B-AED7-4EAB-9919-138A2C023C69}"/>
              </a:ext>
            </a:extLst>
          </p:cNvPr>
          <p:cNvSpPr txBox="1"/>
          <p:nvPr/>
        </p:nvSpPr>
        <p:spPr>
          <a:xfrm>
            <a:off x="141039" y="1163992"/>
            <a:ext cx="119099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Remember we can use </a:t>
            </a:r>
            <a:r>
              <a:rPr lang="fr-FR" sz="2400" b="1" dirty="0">
                <a:solidFill>
                  <a:srgbClr val="104F75"/>
                </a:solidFill>
                <a:latin typeface="Century Gothic" panose="020F0302020204030204"/>
              </a:rPr>
              <a:t>il</a:t>
            </a:r>
            <a:r>
              <a:rPr lang="fr-FR" sz="2400" b="1" i="1" dirty="0">
                <a:solidFill>
                  <a:srgbClr val="104F75"/>
                </a:solidFill>
                <a:latin typeface="Century Gothic" panose="020F0302020204030204"/>
              </a:rPr>
              <a:t>/</a:t>
            </a:r>
            <a:r>
              <a:rPr lang="fr-FR" sz="2400" b="1" dirty="0">
                <a:solidFill>
                  <a:srgbClr val="104F75"/>
                </a:solidFill>
                <a:latin typeface="Century Gothic" panose="020F0302020204030204"/>
              </a:rPr>
              <a:t>elle</a:t>
            </a:r>
            <a:r>
              <a:rPr lang="fr-FR" sz="2400" dirty="0">
                <a:solidFill>
                  <a:srgbClr val="104F75"/>
                </a:solidFill>
                <a:latin typeface="Century Gothic" panose="020F0302020204030204"/>
              </a:rPr>
              <a:t> </a:t>
            </a:r>
            <a:r>
              <a:rPr lang="en-GB" sz="2400" dirty="0">
                <a:solidFill>
                  <a:srgbClr val="104F75"/>
                </a:solidFill>
                <a:latin typeface="Century Gothic" panose="020F0302020204030204"/>
              </a:rPr>
              <a:t>to mean </a:t>
            </a:r>
            <a:r>
              <a:rPr lang="en-GB" sz="2400" b="1" dirty="0">
                <a:solidFill>
                  <a:srgbClr val="104F75"/>
                </a:solidFill>
                <a:latin typeface="Century Gothic" panose="020F0302020204030204"/>
              </a:rPr>
              <a:t>it </a:t>
            </a:r>
            <a:r>
              <a:rPr lang="en-GB" sz="2400" dirty="0">
                <a:solidFill>
                  <a:srgbClr val="104F75"/>
                </a:solidFill>
                <a:latin typeface="Century Gothic" panose="020F0302020204030204"/>
              </a:rPr>
              <a:t>(referring to a thing).</a:t>
            </a:r>
          </a:p>
        </p:txBody>
      </p:sp>
      <p:sp>
        <p:nvSpPr>
          <p:cNvPr id="10" name="TextBox 9">
            <a:extLst>
              <a:ext uri="{FF2B5EF4-FFF2-40B4-BE49-F238E27FC236}">
                <a16:creationId xmlns:a16="http://schemas.microsoft.com/office/drawing/2014/main" id="{64D4382F-4781-4DE6-B6C6-634DEB85D86C}"/>
              </a:ext>
            </a:extLst>
          </p:cNvPr>
          <p:cNvSpPr txBox="1"/>
          <p:nvPr/>
        </p:nvSpPr>
        <p:spPr>
          <a:xfrm>
            <a:off x="141038" y="1738593"/>
            <a:ext cx="96723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We use </a:t>
            </a:r>
            <a:r>
              <a:rPr lang="fr-FR" sz="2400" b="1" dirty="0">
                <a:solidFill>
                  <a:srgbClr val="104F75"/>
                </a:solidFill>
                <a:latin typeface="Century Gothic" panose="020F0302020204030204"/>
              </a:rPr>
              <a:t>il</a:t>
            </a:r>
            <a:r>
              <a:rPr lang="fr-FR" sz="2400" dirty="0">
                <a:solidFill>
                  <a:srgbClr val="104F75"/>
                </a:solidFill>
                <a:latin typeface="Century Gothic" panose="020F0302020204030204"/>
              </a:rPr>
              <a:t> for </a:t>
            </a:r>
            <a:r>
              <a:rPr lang="en-GB" sz="2400" b="1" dirty="0">
                <a:solidFill>
                  <a:srgbClr val="104F75"/>
                </a:solidFill>
                <a:latin typeface="Century Gothic" panose="020F0302020204030204"/>
              </a:rPr>
              <a:t>masculine nouns </a:t>
            </a:r>
            <a:r>
              <a:rPr lang="en-GB" sz="2400" dirty="0">
                <a:solidFill>
                  <a:srgbClr val="104F75"/>
                </a:solidFill>
                <a:latin typeface="Century Gothic" panose="020F0302020204030204"/>
              </a:rPr>
              <a:t>and </a:t>
            </a:r>
            <a:r>
              <a:rPr lang="fr-FR" sz="2400" b="1" dirty="0">
                <a:solidFill>
                  <a:srgbClr val="104F75"/>
                </a:solidFill>
                <a:latin typeface="Century Gothic" panose="020F0302020204030204"/>
              </a:rPr>
              <a:t>elle</a:t>
            </a:r>
            <a:r>
              <a:rPr lang="fr-FR" sz="2400" dirty="0">
                <a:solidFill>
                  <a:srgbClr val="104F75"/>
                </a:solidFill>
                <a:latin typeface="Century Gothic" panose="020F0302020204030204"/>
              </a:rPr>
              <a:t> for </a:t>
            </a:r>
            <a:r>
              <a:rPr lang="en-GB" sz="2400" b="1" dirty="0">
                <a:solidFill>
                  <a:srgbClr val="104F75"/>
                </a:solidFill>
                <a:latin typeface="Century Gothic" panose="020F0302020204030204"/>
              </a:rPr>
              <a:t>feminine nouns</a:t>
            </a:r>
            <a:r>
              <a:rPr lang="en-GB" sz="2400" dirty="0">
                <a:solidFill>
                  <a:srgbClr val="104F75"/>
                </a:solidFill>
                <a:latin typeface="Century Gothic" panose="020F0302020204030204"/>
              </a:rPr>
              <a:t>.</a:t>
            </a:r>
          </a:p>
        </p:txBody>
      </p:sp>
      <p:sp>
        <p:nvSpPr>
          <p:cNvPr id="11" name="TextBox 10">
            <a:extLst>
              <a:ext uri="{FF2B5EF4-FFF2-40B4-BE49-F238E27FC236}">
                <a16:creationId xmlns:a16="http://schemas.microsoft.com/office/drawing/2014/main" id="{BAE870F3-1BEC-43DE-93C3-FF5865581B22}"/>
              </a:ext>
            </a:extLst>
          </p:cNvPr>
          <p:cNvSpPr txBox="1"/>
          <p:nvPr/>
        </p:nvSpPr>
        <p:spPr>
          <a:xfrm>
            <a:off x="141040" y="2313194"/>
            <a:ext cx="3495040" cy="461665"/>
          </a:xfrm>
          <a:prstGeom prst="rect">
            <a:avLst/>
          </a:prstGeom>
          <a:noFill/>
        </p:spPr>
        <p:txBody>
          <a:bodyPr wrap="square">
            <a:spAutoFit/>
          </a:bodyPr>
          <a:lstStyle/>
          <a:p>
            <a:r>
              <a:rPr lang="fr-FR" sz="2400" b="1" dirty="0">
                <a:solidFill>
                  <a:srgbClr val="104F75"/>
                </a:solidFill>
                <a:latin typeface="Century Gothic" panose="020F0302020204030204"/>
              </a:rPr>
              <a:t>Le collè</a:t>
            </a:r>
            <a:r>
              <a:rPr lang="fr-FR" sz="2400" b="1" dirty="0">
                <a:solidFill>
                  <a:srgbClr val="104F75"/>
                </a:solidFill>
                <a:latin typeface="Century Gothic" panose="020B0502020202020204" pitchFamily="34" charset="0"/>
              </a:rPr>
              <a:t>ge </a:t>
            </a:r>
            <a:r>
              <a:rPr lang="fr-FR" sz="2400" dirty="0">
                <a:solidFill>
                  <a:srgbClr val="104F75"/>
                </a:solidFill>
                <a:latin typeface="Century Gothic" panose="020B0502020202020204" pitchFamily="34" charset="0"/>
              </a:rPr>
              <a:t>est grand.</a:t>
            </a:r>
            <a:endParaRPr lang="fr-FR" sz="2400" dirty="0">
              <a:solidFill>
                <a:srgbClr val="104F75"/>
              </a:solidFill>
            </a:endParaRPr>
          </a:p>
        </p:txBody>
      </p:sp>
      <p:sp>
        <p:nvSpPr>
          <p:cNvPr id="13" name="TextBox 12">
            <a:extLst>
              <a:ext uri="{FF2B5EF4-FFF2-40B4-BE49-F238E27FC236}">
                <a16:creationId xmlns:a16="http://schemas.microsoft.com/office/drawing/2014/main" id="{564E6C21-D7FA-4572-9C97-2BF65898F236}"/>
              </a:ext>
            </a:extLst>
          </p:cNvPr>
          <p:cNvSpPr txBox="1"/>
          <p:nvPr/>
        </p:nvSpPr>
        <p:spPr>
          <a:xfrm>
            <a:off x="6014719" y="2310719"/>
            <a:ext cx="21542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04F75"/>
                </a:solidFill>
                <a:latin typeface="Century Gothic" panose="020B0502020202020204" pitchFamily="34" charset="0"/>
              </a:rPr>
              <a:t>Il</a:t>
            </a:r>
            <a:r>
              <a:rPr lang="fr-FR" sz="2400" dirty="0">
                <a:solidFill>
                  <a:srgbClr val="104F75"/>
                </a:solidFill>
                <a:latin typeface="Century Gothic" panose="020B0502020202020204" pitchFamily="34" charset="0"/>
              </a:rPr>
              <a:t> est grand.</a:t>
            </a:r>
          </a:p>
        </p:txBody>
      </p:sp>
      <p:sp>
        <p:nvSpPr>
          <p:cNvPr id="15" name="TextBox 14">
            <a:extLst>
              <a:ext uri="{FF2B5EF4-FFF2-40B4-BE49-F238E27FC236}">
                <a16:creationId xmlns:a16="http://schemas.microsoft.com/office/drawing/2014/main" id="{2EC8AD71-B339-430D-B406-61C72C6496B4}"/>
              </a:ext>
            </a:extLst>
          </p:cNvPr>
          <p:cNvSpPr txBox="1"/>
          <p:nvPr/>
        </p:nvSpPr>
        <p:spPr>
          <a:xfrm>
            <a:off x="141040" y="2887795"/>
            <a:ext cx="3942080" cy="461665"/>
          </a:xfrm>
          <a:prstGeom prst="rect">
            <a:avLst/>
          </a:prstGeom>
          <a:noFill/>
        </p:spPr>
        <p:txBody>
          <a:bodyPr wrap="square">
            <a:spAutoFit/>
          </a:bodyPr>
          <a:lstStyle/>
          <a:p>
            <a:r>
              <a:rPr lang="fr-FR" sz="2400" b="1" dirty="0">
                <a:solidFill>
                  <a:srgbClr val="104F75"/>
                </a:solidFill>
                <a:latin typeface="Century Gothic" panose="020B0502020202020204" pitchFamily="34" charset="0"/>
              </a:rPr>
              <a:t>La fenêtre </a:t>
            </a:r>
            <a:r>
              <a:rPr lang="fr-FR" sz="2400" dirty="0">
                <a:solidFill>
                  <a:srgbClr val="104F75"/>
                </a:solidFill>
                <a:latin typeface="Century Gothic" panose="020B0502020202020204" pitchFamily="34" charset="0"/>
              </a:rPr>
              <a:t>est nouvelle.	</a:t>
            </a:r>
            <a:endParaRPr lang="fr-FR" sz="2400" dirty="0">
              <a:solidFill>
                <a:srgbClr val="104F75"/>
              </a:solidFill>
            </a:endParaRPr>
          </a:p>
        </p:txBody>
      </p:sp>
      <p:sp>
        <p:nvSpPr>
          <p:cNvPr id="17" name="TextBox 16">
            <a:extLst>
              <a:ext uri="{FF2B5EF4-FFF2-40B4-BE49-F238E27FC236}">
                <a16:creationId xmlns:a16="http://schemas.microsoft.com/office/drawing/2014/main" id="{4C4BFE6E-2BE8-4059-A6AB-AB044163D209}"/>
              </a:ext>
            </a:extLst>
          </p:cNvPr>
          <p:cNvSpPr txBox="1"/>
          <p:nvPr/>
        </p:nvSpPr>
        <p:spPr>
          <a:xfrm>
            <a:off x="6014719" y="2845874"/>
            <a:ext cx="29885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04F75"/>
                </a:solidFill>
                <a:latin typeface="Century Gothic" panose="020B0502020202020204" pitchFamily="34" charset="0"/>
              </a:rPr>
              <a:t>Elle</a:t>
            </a:r>
            <a:r>
              <a:rPr lang="fr-FR" sz="2400" dirty="0">
                <a:solidFill>
                  <a:srgbClr val="104F75"/>
                </a:solidFill>
                <a:latin typeface="Century Gothic" panose="020B0502020202020204" pitchFamily="34" charset="0"/>
              </a:rPr>
              <a:t> est nouvelle.</a:t>
            </a:r>
          </a:p>
        </p:txBody>
      </p:sp>
      <p:sp>
        <p:nvSpPr>
          <p:cNvPr id="19" name="TextBox 18">
            <a:extLst>
              <a:ext uri="{FF2B5EF4-FFF2-40B4-BE49-F238E27FC236}">
                <a16:creationId xmlns:a16="http://schemas.microsoft.com/office/drawing/2014/main" id="{D7EA3C62-B312-413E-98A4-090214770FAD}"/>
              </a:ext>
            </a:extLst>
          </p:cNvPr>
          <p:cNvSpPr txBox="1"/>
          <p:nvPr/>
        </p:nvSpPr>
        <p:spPr>
          <a:xfrm>
            <a:off x="141038" y="3462396"/>
            <a:ext cx="94488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B0502020202020204" pitchFamily="34" charset="0"/>
              </a:rPr>
              <a:t>We use </a:t>
            </a:r>
            <a:r>
              <a:rPr lang="fr-FR" sz="2400" b="1" dirty="0">
                <a:solidFill>
                  <a:srgbClr val="104F75"/>
                </a:solidFill>
                <a:latin typeface="Century Gothic" panose="020B0502020202020204" pitchFamily="34" charset="0"/>
              </a:rPr>
              <a:t>ils/elles </a:t>
            </a:r>
            <a:r>
              <a:rPr lang="en-GB" sz="2400" dirty="0">
                <a:solidFill>
                  <a:srgbClr val="104F75"/>
                </a:solidFill>
                <a:latin typeface="Century Gothic" panose="020B0502020202020204" pitchFamily="34" charset="0"/>
              </a:rPr>
              <a:t>to mean </a:t>
            </a:r>
            <a:r>
              <a:rPr lang="en-GB" sz="2400" b="1" dirty="0">
                <a:solidFill>
                  <a:srgbClr val="104F75"/>
                </a:solidFill>
                <a:latin typeface="Century Gothic" panose="020B0502020202020204" pitchFamily="34" charset="0"/>
              </a:rPr>
              <a:t>they</a:t>
            </a:r>
            <a:r>
              <a:rPr lang="en-GB" sz="2400" dirty="0">
                <a:solidFill>
                  <a:srgbClr val="104F75"/>
                </a:solidFill>
                <a:latin typeface="Century Gothic" panose="020B0502020202020204" pitchFamily="34" charset="0"/>
              </a:rPr>
              <a:t> (referring to people and things).</a:t>
            </a:r>
          </a:p>
        </p:txBody>
      </p:sp>
      <p:sp>
        <p:nvSpPr>
          <p:cNvPr id="21" name="TextBox 20">
            <a:extLst>
              <a:ext uri="{FF2B5EF4-FFF2-40B4-BE49-F238E27FC236}">
                <a16:creationId xmlns:a16="http://schemas.microsoft.com/office/drawing/2014/main" id="{F47F6204-56D6-4E84-A21B-D813FB09F8B0}"/>
              </a:ext>
            </a:extLst>
          </p:cNvPr>
          <p:cNvSpPr txBox="1"/>
          <p:nvPr/>
        </p:nvSpPr>
        <p:spPr>
          <a:xfrm>
            <a:off x="141038" y="4036997"/>
            <a:ext cx="5265386"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Amir et Océane </a:t>
            </a:r>
            <a:r>
              <a:rPr kumimoji="0" lang="fr-FR" sz="2400" b="0" i="0" u="none" strike="noStrike" kern="1200" cap="none" spc="0" normalizeH="0" baseline="0" noProof="0" dirty="0">
                <a:ln>
                  <a:noFill/>
                </a:ln>
                <a:solidFill>
                  <a:srgbClr val="104F75"/>
                </a:solidFill>
                <a:effectLst/>
                <a:uLnTx/>
                <a:uFillTx/>
                <a:latin typeface="Century Gothic" panose="020F0302020204030204"/>
              </a:rPr>
              <a:t>sont intelligents.</a:t>
            </a:r>
            <a:endParaRPr lang="fr-FR" sz="2400" dirty="0">
              <a:solidFill>
                <a:srgbClr val="104F75"/>
              </a:solidFill>
            </a:endParaRPr>
          </a:p>
        </p:txBody>
      </p:sp>
      <p:sp>
        <p:nvSpPr>
          <p:cNvPr id="23" name="TextBox 22">
            <a:extLst>
              <a:ext uri="{FF2B5EF4-FFF2-40B4-BE49-F238E27FC236}">
                <a16:creationId xmlns:a16="http://schemas.microsoft.com/office/drawing/2014/main" id="{155009E1-28C3-49F3-8409-C2019D4EDD3A}"/>
              </a:ext>
            </a:extLst>
          </p:cNvPr>
          <p:cNvSpPr txBox="1"/>
          <p:nvPr/>
        </p:nvSpPr>
        <p:spPr>
          <a:xfrm>
            <a:off x="6095999" y="4031527"/>
            <a:ext cx="29073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Ils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sont intelligents.</a:t>
            </a:r>
          </a:p>
        </p:txBody>
      </p:sp>
      <p:sp>
        <p:nvSpPr>
          <p:cNvPr id="25" name="TextBox 24">
            <a:extLst>
              <a:ext uri="{FF2B5EF4-FFF2-40B4-BE49-F238E27FC236}">
                <a16:creationId xmlns:a16="http://schemas.microsoft.com/office/drawing/2014/main" id="{79D2C416-6C42-4E39-9330-9169F1D4A57D}"/>
              </a:ext>
            </a:extLst>
          </p:cNvPr>
          <p:cNvSpPr txBox="1"/>
          <p:nvPr/>
        </p:nvSpPr>
        <p:spPr>
          <a:xfrm>
            <a:off x="141040" y="5186199"/>
            <a:ext cx="39420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Les glaces </a:t>
            </a:r>
            <a:r>
              <a:rPr kumimoji="0" lang="fr-FR" sz="2400" b="0" i="0" u="none" strike="noStrike" kern="1200" cap="none" spc="0" normalizeH="0" baseline="0" noProof="0" dirty="0">
                <a:ln>
                  <a:noFill/>
                </a:ln>
                <a:solidFill>
                  <a:srgbClr val="104F75"/>
                </a:solidFill>
                <a:effectLst/>
                <a:uLnTx/>
                <a:uFillTx/>
                <a:latin typeface="Century Gothic" panose="020F0302020204030204"/>
              </a:rPr>
              <a:t>sont bonnes.	</a:t>
            </a:r>
            <a:endParaRPr lang="fr-FR" sz="2400" dirty="0">
              <a:solidFill>
                <a:srgbClr val="104F75"/>
              </a:solidFill>
            </a:endParaRPr>
          </a:p>
        </p:txBody>
      </p:sp>
      <p:sp>
        <p:nvSpPr>
          <p:cNvPr id="27" name="TextBox 26">
            <a:extLst>
              <a:ext uri="{FF2B5EF4-FFF2-40B4-BE49-F238E27FC236}">
                <a16:creationId xmlns:a16="http://schemas.microsoft.com/office/drawing/2014/main" id="{23C35575-D152-456F-8E85-ACFA92D4C91C}"/>
              </a:ext>
            </a:extLst>
          </p:cNvPr>
          <p:cNvSpPr txBox="1"/>
          <p:nvPr/>
        </p:nvSpPr>
        <p:spPr>
          <a:xfrm>
            <a:off x="6095999" y="5193214"/>
            <a:ext cx="29073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Elles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sont bonnes.</a:t>
            </a:r>
          </a:p>
        </p:txBody>
      </p:sp>
      <p:sp>
        <p:nvSpPr>
          <p:cNvPr id="16" name="TextBox 15">
            <a:extLst>
              <a:ext uri="{FF2B5EF4-FFF2-40B4-BE49-F238E27FC236}">
                <a16:creationId xmlns:a16="http://schemas.microsoft.com/office/drawing/2014/main" id="{971C1598-5075-49E0-A227-8676388C06DE}"/>
              </a:ext>
            </a:extLst>
          </p:cNvPr>
          <p:cNvSpPr txBox="1"/>
          <p:nvPr/>
        </p:nvSpPr>
        <p:spPr>
          <a:xfrm>
            <a:off x="141040" y="4611598"/>
            <a:ext cx="5265386"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Amir </a:t>
            </a:r>
            <a:r>
              <a:rPr lang="fr-FR" sz="2400" b="1" dirty="0">
                <a:solidFill>
                  <a:srgbClr val="104F75"/>
                </a:solidFill>
                <a:latin typeface="Century Gothic" panose="020F0302020204030204"/>
              </a:rPr>
              <a:t>and</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 Océane </a:t>
            </a:r>
            <a:r>
              <a:rPr kumimoji="0" lang="fr-FR" sz="2400" b="0" i="0" u="none" strike="noStrike" kern="1200" cap="none" spc="0" normalizeH="0" baseline="0" noProof="0" dirty="0">
                <a:ln>
                  <a:noFill/>
                </a:ln>
                <a:solidFill>
                  <a:srgbClr val="104F75"/>
                </a:solidFill>
                <a:effectLst/>
                <a:uLnTx/>
                <a:uFillTx/>
                <a:latin typeface="Century Gothic" panose="020F0302020204030204"/>
              </a:rPr>
              <a:t>are intelligent.</a:t>
            </a:r>
            <a:endParaRPr lang="fr-FR" sz="2400" dirty="0">
              <a:solidFill>
                <a:srgbClr val="104F75"/>
              </a:solidFill>
            </a:endParaRPr>
          </a:p>
        </p:txBody>
      </p:sp>
      <p:sp>
        <p:nvSpPr>
          <p:cNvPr id="18" name="TextBox 17">
            <a:extLst>
              <a:ext uri="{FF2B5EF4-FFF2-40B4-BE49-F238E27FC236}">
                <a16:creationId xmlns:a16="http://schemas.microsoft.com/office/drawing/2014/main" id="{AC311445-967B-439D-ABDF-55A94D89E8DF}"/>
              </a:ext>
            </a:extLst>
          </p:cNvPr>
          <p:cNvSpPr txBox="1"/>
          <p:nvPr/>
        </p:nvSpPr>
        <p:spPr>
          <a:xfrm>
            <a:off x="6095999" y="4609887"/>
            <a:ext cx="3168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104F75"/>
                </a:solidFill>
                <a:effectLst/>
                <a:uLnTx/>
                <a:uFillTx/>
                <a:latin typeface="Century Gothic" panose="020F0302020204030204"/>
                <a:ea typeface="+mn-ea"/>
                <a:cs typeface="+mn-cs"/>
              </a:rPr>
              <a:t>They</a:t>
            </a: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 are intelligent.</a:t>
            </a:r>
          </a:p>
        </p:txBody>
      </p:sp>
      <p:sp>
        <p:nvSpPr>
          <p:cNvPr id="20" name="TextBox 19">
            <a:extLst>
              <a:ext uri="{FF2B5EF4-FFF2-40B4-BE49-F238E27FC236}">
                <a16:creationId xmlns:a16="http://schemas.microsoft.com/office/drawing/2014/main" id="{0B4B3BE9-C66D-4A24-923D-89280669D367}"/>
              </a:ext>
            </a:extLst>
          </p:cNvPr>
          <p:cNvSpPr txBox="1"/>
          <p:nvPr/>
        </p:nvSpPr>
        <p:spPr>
          <a:xfrm>
            <a:off x="141040" y="5760802"/>
            <a:ext cx="50292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104F75"/>
                </a:solidFill>
                <a:effectLst/>
                <a:uLnTx/>
                <a:uFillTx/>
                <a:latin typeface="Century Gothic" panose="020F0302020204030204"/>
              </a:rPr>
              <a:t>The ice creams </a:t>
            </a:r>
            <a:r>
              <a:rPr kumimoji="0" lang="en-GB" sz="2400" b="0" i="0" u="none" strike="noStrike" kern="1200" cap="none" spc="0" normalizeH="0" baseline="0" dirty="0">
                <a:ln>
                  <a:noFill/>
                </a:ln>
                <a:solidFill>
                  <a:srgbClr val="104F75"/>
                </a:solidFill>
                <a:effectLst/>
                <a:uLnTx/>
                <a:uFillTx/>
                <a:latin typeface="Century Gothic" panose="020F0302020204030204"/>
              </a:rPr>
              <a:t>are good.</a:t>
            </a:r>
            <a:r>
              <a:rPr kumimoji="0" lang="fr-FR" sz="2400" b="0" i="0" u="none" strike="noStrike" kern="1200" cap="none" spc="0" normalizeH="0" baseline="0" noProof="0" dirty="0">
                <a:ln>
                  <a:noFill/>
                </a:ln>
                <a:solidFill>
                  <a:srgbClr val="104F75"/>
                </a:solidFill>
                <a:effectLst/>
                <a:uLnTx/>
                <a:uFillTx/>
                <a:latin typeface="Century Gothic" panose="020F0302020204030204"/>
              </a:rPr>
              <a:t>	</a:t>
            </a:r>
            <a:endParaRPr lang="fr-FR" sz="2400" dirty="0">
              <a:solidFill>
                <a:srgbClr val="104F75"/>
              </a:solidFill>
            </a:endParaRPr>
          </a:p>
        </p:txBody>
      </p:sp>
      <p:sp>
        <p:nvSpPr>
          <p:cNvPr id="22" name="TextBox 21">
            <a:extLst>
              <a:ext uri="{FF2B5EF4-FFF2-40B4-BE49-F238E27FC236}">
                <a16:creationId xmlns:a16="http://schemas.microsoft.com/office/drawing/2014/main" id="{B1A6EE64-BA4D-40CF-ACC4-8FCFFEB7CFC5}"/>
              </a:ext>
            </a:extLst>
          </p:cNvPr>
          <p:cNvSpPr txBox="1"/>
          <p:nvPr/>
        </p:nvSpPr>
        <p:spPr>
          <a:xfrm>
            <a:off x="6095999" y="5776541"/>
            <a:ext cx="29073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104F75"/>
                </a:solidFill>
                <a:effectLst/>
                <a:uLnTx/>
                <a:uFillTx/>
                <a:latin typeface="Century Gothic" panose="020F0302020204030204"/>
                <a:ea typeface="+mn-ea"/>
                <a:cs typeface="+mn-cs"/>
              </a:rPr>
              <a:t>They</a:t>
            </a: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 are good.</a:t>
            </a:r>
          </a:p>
        </p:txBody>
      </p:sp>
      <p:pic>
        <p:nvPicPr>
          <p:cNvPr id="6" name="Picture 5">
            <a:extLst>
              <a:ext uri="{FF2B5EF4-FFF2-40B4-BE49-F238E27FC236}">
                <a16:creationId xmlns:a16="http://schemas.microsoft.com/office/drawing/2014/main" id="{2243278D-9E35-4FE8-8E36-1B132DBB9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254" y="4840719"/>
            <a:ext cx="2358190" cy="1326482"/>
          </a:xfrm>
          <a:prstGeom prst="rect">
            <a:avLst/>
          </a:prstGeom>
        </p:spPr>
      </p:pic>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23" grpId="0"/>
      <p:bldP spid="25" grpId="0"/>
      <p:bldP spid="27" grpId="0"/>
      <p:bldP spid="16" grpId="0"/>
      <p:bldP spid="18"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Dans la librairie*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27721" y="25118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graphicFrame>
        <p:nvGraphicFramePr>
          <p:cNvPr id="3" name="Table 4">
            <a:extLst>
              <a:ext uri="{FF2B5EF4-FFF2-40B4-BE49-F238E27FC236}">
                <a16:creationId xmlns:a16="http://schemas.microsoft.com/office/drawing/2014/main" id="{4A80F755-EE4B-46C1-A19E-0DCE9DED191F}"/>
              </a:ext>
            </a:extLst>
          </p:cNvPr>
          <p:cNvGraphicFramePr>
            <a:graphicFrameLocks noGrp="1"/>
          </p:cNvGraphicFramePr>
          <p:nvPr/>
        </p:nvGraphicFramePr>
        <p:xfrm>
          <a:off x="117466" y="1163992"/>
          <a:ext cx="8128000" cy="5151120"/>
        </p:xfrm>
        <a:graphic>
          <a:graphicData uri="http://schemas.openxmlformats.org/drawingml/2006/table">
            <a:tbl>
              <a:tblPr firstRow="1" bandRow="1">
                <a:tableStyleId>{21E4AEA4-8DFA-4A89-87EB-49C32662AFE0}</a:tableStyleId>
              </a:tblPr>
              <a:tblGrid>
                <a:gridCol w="725268">
                  <a:extLst>
                    <a:ext uri="{9D8B030D-6E8A-4147-A177-3AD203B41FA5}">
                      <a16:colId xmlns:a16="http://schemas.microsoft.com/office/drawing/2014/main" val="1500490164"/>
                    </a:ext>
                  </a:extLst>
                </a:gridCol>
                <a:gridCol w="3701366">
                  <a:extLst>
                    <a:ext uri="{9D8B030D-6E8A-4147-A177-3AD203B41FA5}">
                      <a16:colId xmlns:a16="http://schemas.microsoft.com/office/drawing/2014/main" val="4192859567"/>
                    </a:ext>
                  </a:extLst>
                </a:gridCol>
                <a:gridCol w="3701366">
                  <a:extLst>
                    <a:ext uri="{9D8B030D-6E8A-4147-A177-3AD203B41FA5}">
                      <a16:colId xmlns:a16="http://schemas.microsoft.com/office/drawing/2014/main" val="2876404357"/>
                    </a:ext>
                  </a:extLst>
                </a:gridCol>
              </a:tblGrid>
              <a:tr h="370840">
                <a:tc>
                  <a:txBody>
                    <a:bodyPr/>
                    <a:lstStyle/>
                    <a:p>
                      <a:pPr algn="ctr"/>
                      <a:r>
                        <a:rPr lang="fr-FR" sz="2000" dirty="0"/>
                        <a:t>Q</a:t>
                      </a:r>
                    </a:p>
                  </a:txBody>
                  <a:tcPr/>
                </a:tc>
                <a:tc>
                  <a:txBody>
                    <a:bodyPr/>
                    <a:lstStyle/>
                    <a:p>
                      <a:pPr algn="ctr"/>
                      <a:r>
                        <a:rPr lang="fr-FR" sz="2000" dirty="0"/>
                        <a:t>A</a:t>
                      </a:r>
                    </a:p>
                  </a:txBody>
                  <a:tcPr/>
                </a:tc>
                <a:tc>
                  <a:txBody>
                    <a:bodyPr/>
                    <a:lstStyle/>
                    <a:p>
                      <a:pPr algn="ctr"/>
                      <a:r>
                        <a:rPr lang="fr-FR" sz="2000" dirty="0"/>
                        <a:t>B</a:t>
                      </a:r>
                    </a:p>
                  </a:txBody>
                  <a:tcPr/>
                </a:tc>
                <a:extLst>
                  <a:ext uri="{0D108BD9-81ED-4DB2-BD59-A6C34878D82A}">
                    <a16:rowId xmlns:a16="http://schemas.microsoft.com/office/drawing/2014/main" val="1261513552"/>
                  </a:ext>
                </a:extLst>
              </a:tr>
              <a:tr h="370840">
                <a:tc>
                  <a:txBody>
                    <a:bodyPr/>
                    <a:lstStyle/>
                    <a:p>
                      <a:pPr algn="ctr"/>
                      <a:endParaRPr lang="fr-FR"/>
                    </a:p>
                  </a:txBody>
                  <a:tcPr/>
                </a:tc>
                <a:tc>
                  <a:txBody>
                    <a:bodyPr/>
                    <a:lstStyle/>
                    <a:p>
                      <a:pPr algn="ctr"/>
                      <a:r>
                        <a:rPr lang="fr-FR" sz="2000" dirty="0">
                          <a:solidFill>
                            <a:srgbClr val="104F75"/>
                          </a:solidFill>
                        </a:rPr>
                        <a:t>le livre</a:t>
                      </a:r>
                    </a:p>
                  </a:txBody>
                  <a:tcPr/>
                </a:tc>
                <a:tc>
                  <a:txBody>
                    <a:bodyPr/>
                    <a:lstStyle/>
                    <a:p>
                      <a:pPr algn="ctr"/>
                      <a:r>
                        <a:rPr lang="fr-FR" sz="2000" dirty="0">
                          <a:solidFill>
                            <a:srgbClr val="104F75"/>
                          </a:solidFill>
                        </a:rPr>
                        <a:t>l’histoire</a:t>
                      </a:r>
                    </a:p>
                  </a:txBody>
                  <a:tcPr/>
                </a:tc>
                <a:extLst>
                  <a:ext uri="{0D108BD9-81ED-4DB2-BD59-A6C34878D82A}">
                    <a16:rowId xmlns:a16="http://schemas.microsoft.com/office/drawing/2014/main" val="1636594405"/>
                  </a:ext>
                </a:extLst>
              </a:tr>
              <a:tr h="370840">
                <a:tc>
                  <a:txBody>
                    <a:bodyPr/>
                    <a:lstStyle/>
                    <a:p>
                      <a:pPr algn="ctr"/>
                      <a:endParaRPr lang="fr-FR"/>
                    </a:p>
                  </a:txBody>
                  <a:tcPr/>
                </a:tc>
                <a:tc>
                  <a:txBody>
                    <a:bodyPr/>
                    <a:lstStyle/>
                    <a:p>
                      <a:pPr algn="ctr"/>
                      <a:r>
                        <a:rPr lang="fr-FR" sz="2000" dirty="0">
                          <a:solidFill>
                            <a:srgbClr val="104F75"/>
                          </a:solidFill>
                        </a:rPr>
                        <a:t>le texte</a:t>
                      </a:r>
                    </a:p>
                  </a:txBody>
                  <a:tcPr/>
                </a:tc>
                <a:tc>
                  <a:txBody>
                    <a:bodyPr/>
                    <a:lstStyle/>
                    <a:p>
                      <a:pPr algn="ctr"/>
                      <a:r>
                        <a:rPr lang="fr-FR" sz="2000" dirty="0">
                          <a:solidFill>
                            <a:srgbClr val="104F75"/>
                          </a:solidFill>
                        </a:rPr>
                        <a:t>la phrase</a:t>
                      </a:r>
                    </a:p>
                  </a:txBody>
                  <a:tcPr/>
                </a:tc>
                <a:extLst>
                  <a:ext uri="{0D108BD9-81ED-4DB2-BD59-A6C34878D82A}">
                    <a16:rowId xmlns:a16="http://schemas.microsoft.com/office/drawing/2014/main" val="2043419471"/>
                  </a:ext>
                </a:extLst>
              </a:tr>
              <a:tr h="370840">
                <a:tc>
                  <a:txBody>
                    <a:bodyPr/>
                    <a:lstStyle/>
                    <a:p>
                      <a:pPr algn="ctr"/>
                      <a:endParaRPr lang="fr-FR" dirty="0"/>
                    </a:p>
                  </a:txBody>
                  <a:tcPr/>
                </a:tc>
                <a:tc>
                  <a:txBody>
                    <a:bodyPr/>
                    <a:lstStyle/>
                    <a:p>
                      <a:pPr algn="ctr"/>
                      <a:r>
                        <a:rPr lang="fr-FR" sz="2000" dirty="0">
                          <a:solidFill>
                            <a:srgbClr val="104F75"/>
                          </a:solidFill>
                        </a:rPr>
                        <a:t>les romans</a:t>
                      </a:r>
                    </a:p>
                  </a:txBody>
                  <a:tcPr/>
                </a:tc>
                <a:tc>
                  <a:txBody>
                    <a:bodyPr/>
                    <a:lstStyle/>
                    <a:p>
                      <a:pPr algn="ctr"/>
                      <a:r>
                        <a:rPr lang="fr-FR" sz="2000" dirty="0">
                          <a:solidFill>
                            <a:srgbClr val="104F75"/>
                          </a:solidFill>
                        </a:rPr>
                        <a:t>le texte</a:t>
                      </a:r>
                    </a:p>
                  </a:txBody>
                  <a:tcPr/>
                </a:tc>
                <a:extLst>
                  <a:ext uri="{0D108BD9-81ED-4DB2-BD59-A6C34878D82A}">
                    <a16:rowId xmlns:a16="http://schemas.microsoft.com/office/drawing/2014/main" val="237323116"/>
                  </a:ext>
                </a:extLst>
              </a:tr>
              <a:tr h="370840">
                <a:tc>
                  <a:txBody>
                    <a:bodyPr/>
                    <a:lstStyle/>
                    <a:p>
                      <a:pPr algn="ctr"/>
                      <a:endParaRPr lang="fr-FR"/>
                    </a:p>
                  </a:txBody>
                  <a:tcPr/>
                </a:tc>
                <a:tc>
                  <a:txBody>
                    <a:bodyPr/>
                    <a:lstStyle/>
                    <a:p>
                      <a:pPr algn="ctr"/>
                      <a:r>
                        <a:rPr lang="fr-FR" sz="2000" dirty="0">
                          <a:solidFill>
                            <a:srgbClr val="104F75"/>
                          </a:solidFill>
                        </a:rPr>
                        <a:t>la phrase</a:t>
                      </a:r>
                    </a:p>
                  </a:txBody>
                  <a:tcPr/>
                </a:tc>
                <a:tc>
                  <a:txBody>
                    <a:bodyPr/>
                    <a:lstStyle/>
                    <a:p>
                      <a:pPr algn="ctr"/>
                      <a:r>
                        <a:rPr lang="fr-FR" sz="2000" dirty="0">
                          <a:solidFill>
                            <a:srgbClr val="104F75"/>
                          </a:solidFill>
                        </a:rPr>
                        <a:t>les histoires</a:t>
                      </a:r>
                    </a:p>
                  </a:txBody>
                  <a:tcPr/>
                </a:tc>
                <a:extLst>
                  <a:ext uri="{0D108BD9-81ED-4DB2-BD59-A6C34878D82A}">
                    <a16:rowId xmlns:a16="http://schemas.microsoft.com/office/drawing/2014/main" val="3300285780"/>
                  </a:ext>
                </a:extLst>
              </a:tr>
              <a:tr h="370840">
                <a:tc>
                  <a:txBody>
                    <a:bodyPr/>
                    <a:lstStyle/>
                    <a:p>
                      <a:pPr algn="ctr"/>
                      <a:endParaRPr lang="fr-FR"/>
                    </a:p>
                  </a:txBody>
                  <a:tcPr/>
                </a:tc>
                <a:tc>
                  <a:txBody>
                    <a:bodyPr/>
                    <a:lstStyle/>
                    <a:p>
                      <a:pPr algn="ctr"/>
                      <a:r>
                        <a:rPr lang="fr-FR" sz="2000" dirty="0">
                          <a:solidFill>
                            <a:srgbClr val="104F75"/>
                          </a:solidFill>
                        </a:rPr>
                        <a:t>le po</a:t>
                      </a:r>
                      <a:r>
                        <a:rPr lang="fr-FR" sz="2000" dirty="0">
                          <a:solidFill>
                            <a:srgbClr val="104F75"/>
                          </a:solidFill>
                          <a:latin typeface="Century Gothic" panose="020B0502020202020204" pitchFamily="34" charset="0"/>
                        </a:rPr>
                        <a:t>ème</a:t>
                      </a:r>
                      <a:endParaRPr lang="fr-FR" sz="2000" dirty="0">
                        <a:solidFill>
                          <a:srgbClr val="104F75"/>
                        </a:solidFill>
                      </a:endParaRPr>
                    </a:p>
                  </a:txBody>
                  <a:tcPr/>
                </a:tc>
                <a:tc>
                  <a:txBody>
                    <a:bodyPr/>
                    <a:lstStyle/>
                    <a:p>
                      <a:pPr algn="ctr"/>
                      <a:r>
                        <a:rPr lang="fr-FR" sz="2000" dirty="0">
                          <a:solidFill>
                            <a:srgbClr val="104F75"/>
                          </a:solidFill>
                        </a:rPr>
                        <a:t>la phrase</a:t>
                      </a:r>
                    </a:p>
                  </a:txBody>
                  <a:tcPr/>
                </a:tc>
                <a:extLst>
                  <a:ext uri="{0D108BD9-81ED-4DB2-BD59-A6C34878D82A}">
                    <a16:rowId xmlns:a16="http://schemas.microsoft.com/office/drawing/2014/main" val="3742020720"/>
                  </a:ext>
                </a:extLst>
              </a:tr>
              <a:tr h="370840">
                <a:tc>
                  <a:txBody>
                    <a:bodyPr/>
                    <a:lstStyle/>
                    <a:p>
                      <a:pPr algn="ctr"/>
                      <a:endParaRPr lang="fr-FR"/>
                    </a:p>
                  </a:txBody>
                  <a:tcPr/>
                </a:tc>
                <a:tc>
                  <a:txBody>
                    <a:bodyPr/>
                    <a:lstStyle/>
                    <a:p>
                      <a:pPr algn="ctr"/>
                      <a:r>
                        <a:rPr lang="fr-FR" sz="2000" dirty="0">
                          <a:solidFill>
                            <a:srgbClr val="104F75"/>
                          </a:solidFill>
                        </a:rPr>
                        <a:t>le livre</a:t>
                      </a:r>
                    </a:p>
                  </a:txBody>
                  <a:tcPr/>
                </a:tc>
                <a:tc>
                  <a:txBody>
                    <a:bodyPr/>
                    <a:lstStyle/>
                    <a:p>
                      <a:pPr algn="ctr"/>
                      <a:r>
                        <a:rPr lang="fr-FR" sz="2000" dirty="0">
                          <a:solidFill>
                            <a:srgbClr val="104F75"/>
                          </a:solidFill>
                        </a:rPr>
                        <a:t>la bande dessinée</a:t>
                      </a:r>
                    </a:p>
                  </a:txBody>
                  <a:tcPr/>
                </a:tc>
                <a:extLst>
                  <a:ext uri="{0D108BD9-81ED-4DB2-BD59-A6C34878D82A}">
                    <a16:rowId xmlns:a16="http://schemas.microsoft.com/office/drawing/2014/main" val="862305388"/>
                  </a:ext>
                </a:extLst>
              </a:tr>
              <a:tr h="370840">
                <a:tc>
                  <a:txBody>
                    <a:bodyPr/>
                    <a:lstStyle/>
                    <a:p>
                      <a:pPr algn="ctr"/>
                      <a:endParaRPr lang="fr-FR"/>
                    </a:p>
                  </a:txBody>
                  <a:tcPr/>
                </a:tc>
                <a:tc>
                  <a:txBody>
                    <a:bodyPr/>
                    <a:lstStyle/>
                    <a:p>
                      <a:pPr algn="ctr"/>
                      <a:r>
                        <a:rPr lang="fr-FR" sz="2000" dirty="0">
                          <a:solidFill>
                            <a:srgbClr val="104F75"/>
                          </a:solidFill>
                        </a:rPr>
                        <a:t>les po</a:t>
                      </a:r>
                      <a:r>
                        <a:rPr lang="fr-FR" sz="2000" dirty="0">
                          <a:solidFill>
                            <a:srgbClr val="104F75"/>
                          </a:solidFill>
                          <a:latin typeface="Century Gothic" panose="020B0502020202020204" pitchFamily="34" charset="0"/>
                        </a:rPr>
                        <a:t>èmes</a:t>
                      </a:r>
                      <a:endParaRPr lang="fr-FR" sz="2000" dirty="0">
                        <a:solidFill>
                          <a:srgbClr val="104F75"/>
                        </a:solidFill>
                      </a:endParaRPr>
                    </a:p>
                  </a:txBody>
                  <a:tcPr/>
                </a:tc>
                <a:tc>
                  <a:txBody>
                    <a:bodyPr/>
                    <a:lstStyle/>
                    <a:p>
                      <a:pPr algn="ctr"/>
                      <a:r>
                        <a:rPr lang="fr-FR" sz="2000" dirty="0">
                          <a:solidFill>
                            <a:srgbClr val="104F75"/>
                          </a:solidFill>
                        </a:rPr>
                        <a:t>les phrases</a:t>
                      </a:r>
                    </a:p>
                  </a:txBody>
                  <a:tcPr/>
                </a:tc>
                <a:extLst>
                  <a:ext uri="{0D108BD9-81ED-4DB2-BD59-A6C34878D82A}">
                    <a16:rowId xmlns:a16="http://schemas.microsoft.com/office/drawing/2014/main" val="3497853299"/>
                  </a:ext>
                </a:extLst>
              </a:tr>
              <a:tr h="370840">
                <a:tc>
                  <a:txBody>
                    <a:bodyPr/>
                    <a:lstStyle/>
                    <a:p>
                      <a:pPr algn="ctr"/>
                      <a:endParaRPr lang="fr-FR" dirty="0"/>
                    </a:p>
                  </a:txBody>
                  <a:tcPr/>
                </a:tc>
                <a:tc>
                  <a:txBody>
                    <a:bodyPr/>
                    <a:lstStyle/>
                    <a:p>
                      <a:pPr algn="ctr"/>
                      <a:r>
                        <a:rPr lang="fr-FR" sz="2000" dirty="0">
                          <a:solidFill>
                            <a:srgbClr val="104F75"/>
                          </a:solidFill>
                        </a:rPr>
                        <a:t>le roman</a:t>
                      </a:r>
                    </a:p>
                  </a:txBody>
                  <a:tcPr/>
                </a:tc>
                <a:tc>
                  <a:txBody>
                    <a:bodyPr/>
                    <a:lstStyle/>
                    <a:p>
                      <a:pPr algn="ctr"/>
                      <a:r>
                        <a:rPr lang="fr-FR" sz="2000" dirty="0">
                          <a:solidFill>
                            <a:srgbClr val="104F75"/>
                          </a:solidFill>
                        </a:rPr>
                        <a:t>les bandes dessinées</a:t>
                      </a:r>
                    </a:p>
                  </a:txBody>
                  <a:tcPr/>
                </a:tc>
                <a:extLst>
                  <a:ext uri="{0D108BD9-81ED-4DB2-BD59-A6C34878D82A}">
                    <a16:rowId xmlns:a16="http://schemas.microsoft.com/office/drawing/2014/main" val="748513234"/>
                  </a:ext>
                </a:extLst>
              </a:tr>
              <a:tr h="370840">
                <a:tc>
                  <a:txBody>
                    <a:bodyPr/>
                    <a:lstStyle/>
                    <a:p>
                      <a:pPr algn="ctr"/>
                      <a:endParaRPr lang="fr-FR" dirty="0"/>
                    </a:p>
                  </a:txBody>
                  <a:tcPr/>
                </a:tc>
                <a:tc>
                  <a:txBody>
                    <a:bodyPr/>
                    <a:lstStyle/>
                    <a:p>
                      <a:pPr algn="ctr"/>
                      <a:r>
                        <a:rPr lang="fr-FR" sz="2000" dirty="0">
                          <a:solidFill>
                            <a:srgbClr val="104F75"/>
                          </a:solidFill>
                        </a:rPr>
                        <a:t>les textes</a:t>
                      </a:r>
                    </a:p>
                  </a:txBody>
                  <a:tcPr/>
                </a:tc>
                <a:tc>
                  <a:txBody>
                    <a:bodyPr/>
                    <a:lstStyle/>
                    <a:p>
                      <a:pPr algn="ctr"/>
                      <a:r>
                        <a:rPr lang="fr-FR" sz="2000" dirty="0">
                          <a:solidFill>
                            <a:srgbClr val="104F75"/>
                          </a:solidFill>
                        </a:rPr>
                        <a:t>le po</a:t>
                      </a:r>
                      <a:r>
                        <a:rPr lang="fr-FR" sz="2000" dirty="0">
                          <a:solidFill>
                            <a:srgbClr val="104F75"/>
                          </a:solidFill>
                          <a:latin typeface="Century Gothic" panose="020B0502020202020204" pitchFamily="34" charset="0"/>
                        </a:rPr>
                        <a:t>ème</a:t>
                      </a:r>
                      <a:endParaRPr lang="fr-FR" sz="2000" dirty="0">
                        <a:solidFill>
                          <a:srgbClr val="104F75"/>
                        </a:solidFill>
                      </a:endParaRPr>
                    </a:p>
                  </a:txBody>
                  <a:tcPr/>
                </a:tc>
                <a:extLst>
                  <a:ext uri="{0D108BD9-81ED-4DB2-BD59-A6C34878D82A}">
                    <a16:rowId xmlns:a16="http://schemas.microsoft.com/office/drawing/2014/main" val="217904179"/>
                  </a:ext>
                </a:extLst>
              </a:tr>
              <a:tr h="370840">
                <a:tc>
                  <a:txBody>
                    <a:bodyPr/>
                    <a:lstStyle/>
                    <a:p>
                      <a:pPr algn="ctr"/>
                      <a:endParaRPr lang="fr-FR" dirty="0"/>
                    </a:p>
                  </a:txBody>
                  <a:tcPr/>
                </a:tc>
                <a:tc>
                  <a:txBody>
                    <a:bodyPr/>
                    <a:lstStyle/>
                    <a:p>
                      <a:pPr algn="ctr"/>
                      <a:r>
                        <a:rPr lang="fr-FR" sz="2000" dirty="0">
                          <a:solidFill>
                            <a:srgbClr val="104F75"/>
                          </a:solidFill>
                        </a:rPr>
                        <a:t>les romans</a:t>
                      </a:r>
                    </a:p>
                  </a:txBody>
                  <a:tcPr/>
                </a:tc>
                <a:tc>
                  <a:txBody>
                    <a:bodyPr/>
                    <a:lstStyle/>
                    <a:p>
                      <a:pPr algn="ctr"/>
                      <a:r>
                        <a:rPr lang="fr-FR" sz="2000" dirty="0">
                          <a:solidFill>
                            <a:srgbClr val="104F75"/>
                          </a:solidFill>
                        </a:rPr>
                        <a:t>les histoires</a:t>
                      </a:r>
                    </a:p>
                  </a:txBody>
                  <a:tcPr/>
                </a:tc>
                <a:extLst>
                  <a:ext uri="{0D108BD9-81ED-4DB2-BD59-A6C34878D82A}">
                    <a16:rowId xmlns:a16="http://schemas.microsoft.com/office/drawing/2014/main" val="3273643494"/>
                  </a:ext>
                </a:extLst>
              </a:tr>
              <a:tr h="370840">
                <a:tc>
                  <a:txBody>
                    <a:bodyPr/>
                    <a:lstStyle/>
                    <a:p>
                      <a:pPr algn="ctr"/>
                      <a:endParaRPr lang="fr-FR" dirty="0"/>
                    </a:p>
                  </a:txBody>
                  <a:tcPr/>
                </a:tc>
                <a:tc>
                  <a:txBody>
                    <a:bodyPr/>
                    <a:lstStyle/>
                    <a:p>
                      <a:pPr algn="ctr"/>
                      <a:r>
                        <a:rPr lang="fr-FR" sz="2000" dirty="0">
                          <a:solidFill>
                            <a:srgbClr val="104F75"/>
                          </a:solidFill>
                        </a:rPr>
                        <a:t>le journal</a:t>
                      </a:r>
                    </a:p>
                  </a:txBody>
                  <a:tcPr/>
                </a:tc>
                <a:tc>
                  <a:txBody>
                    <a:bodyPr/>
                    <a:lstStyle/>
                    <a:p>
                      <a:pPr algn="ctr"/>
                      <a:r>
                        <a:rPr lang="fr-FR" sz="2000" dirty="0">
                          <a:solidFill>
                            <a:srgbClr val="104F75"/>
                          </a:solidFill>
                        </a:rPr>
                        <a:t>l’histoire</a:t>
                      </a:r>
                    </a:p>
                  </a:txBody>
                  <a:tcPr/>
                </a:tc>
                <a:extLst>
                  <a:ext uri="{0D108BD9-81ED-4DB2-BD59-A6C34878D82A}">
                    <a16:rowId xmlns:a16="http://schemas.microsoft.com/office/drawing/2014/main" val="3716388324"/>
                  </a:ext>
                </a:extLst>
              </a:tr>
              <a:tr h="370840">
                <a:tc>
                  <a:txBody>
                    <a:bodyPr/>
                    <a:lstStyle/>
                    <a:p>
                      <a:pPr algn="ctr"/>
                      <a:endParaRPr lang="fr-FR" dirty="0"/>
                    </a:p>
                  </a:txBody>
                  <a:tcPr/>
                </a:tc>
                <a:tc>
                  <a:txBody>
                    <a:bodyPr/>
                    <a:lstStyle/>
                    <a:p>
                      <a:pPr algn="ctr"/>
                      <a:r>
                        <a:rPr lang="fr-FR" sz="2000" dirty="0">
                          <a:solidFill>
                            <a:srgbClr val="104F75"/>
                          </a:solidFill>
                        </a:rPr>
                        <a:t>le roman</a:t>
                      </a:r>
                    </a:p>
                  </a:txBody>
                  <a:tcPr/>
                </a:tc>
                <a:tc>
                  <a:txBody>
                    <a:bodyPr/>
                    <a:lstStyle/>
                    <a:p>
                      <a:pPr algn="ctr"/>
                      <a:r>
                        <a:rPr lang="fr-FR" sz="2000" dirty="0">
                          <a:solidFill>
                            <a:srgbClr val="104F75"/>
                          </a:solidFill>
                        </a:rPr>
                        <a:t>les livres</a:t>
                      </a:r>
                    </a:p>
                  </a:txBody>
                  <a:tcPr/>
                </a:tc>
                <a:extLst>
                  <a:ext uri="{0D108BD9-81ED-4DB2-BD59-A6C34878D82A}">
                    <a16:rowId xmlns:a16="http://schemas.microsoft.com/office/drawing/2014/main" val="3137063581"/>
                  </a:ext>
                </a:extLst>
              </a:tr>
            </a:tbl>
          </a:graphicData>
        </a:graphic>
      </p:graphicFrame>
      <p:sp>
        <p:nvSpPr>
          <p:cNvPr id="9" name="Action Button: Custom 16">
            <a:hlinkClick r:id="" action="ppaction://noaction" highlightClick="1">
              <a:snd r:embed="rId4" name="il est interessant.wav"/>
            </a:hlinkClick>
            <a:extLst>
              <a:ext uri="{FF2B5EF4-FFF2-40B4-BE49-F238E27FC236}">
                <a16:creationId xmlns:a16="http://schemas.microsoft.com/office/drawing/2014/main" id="{A2A067A6-46B5-4141-A2D6-B40B519D91BA}"/>
              </a:ext>
            </a:extLst>
          </p:cNvPr>
          <p:cNvSpPr/>
          <p:nvPr/>
        </p:nvSpPr>
        <p:spPr>
          <a:xfrm>
            <a:off x="235736" y="15790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elle est difficile.wav"/>
            </a:hlinkClick>
            <a:extLst>
              <a:ext uri="{FF2B5EF4-FFF2-40B4-BE49-F238E27FC236}">
                <a16:creationId xmlns:a16="http://schemas.microsoft.com/office/drawing/2014/main" id="{0D57E685-5DB9-4B28-866C-BCA3D017273A}"/>
              </a:ext>
            </a:extLst>
          </p:cNvPr>
          <p:cNvSpPr/>
          <p:nvPr/>
        </p:nvSpPr>
        <p:spPr>
          <a:xfrm>
            <a:off x="235736" y="19717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ils sont allemands.wav"/>
            </a:hlinkClick>
            <a:extLst>
              <a:ext uri="{FF2B5EF4-FFF2-40B4-BE49-F238E27FC236}">
                <a16:creationId xmlns:a16="http://schemas.microsoft.com/office/drawing/2014/main" id="{8ECFE511-A114-4A03-AC29-29270B36EF69}"/>
              </a:ext>
            </a:extLst>
          </p:cNvPr>
          <p:cNvSpPr/>
          <p:nvPr/>
        </p:nvSpPr>
        <p:spPr>
          <a:xfrm>
            <a:off x="235736" y="2364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elles sont vraies.wav"/>
            </a:hlinkClick>
            <a:extLst>
              <a:ext uri="{FF2B5EF4-FFF2-40B4-BE49-F238E27FC236}">
                <a16:creationId xmlns:a16="http://schemas.microsoft.com/office/drawing/2014/main" id="{5A8E5389-A150-4321-82E9-79C3DDA20A25}"/>
              </a:ext>
            </a:extLst>
          </p:cNvPr>
          <p:cNvSpPr/>
          <p:nvPr/>
        </p:nvSpPr>
        <p:spPr>
          <a:xfrm>
            <a:off x="235736" y="27573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il est mauvais.wav"/>
            </a:hlinkClick>
            <a:extLst>
              <a:ext uri="{FF2B5EF4-FFF2-40B4-BE49-F238E27FC236}">
                <a16:creationId xmlns:a16="http://schemas.microsoft.com/office/drawing/2014/main" id="{EB6F7DA8-6DC0-4EC2-8004-2993D60647FB}"/>
              </a:ext>
            </a:extLst>
          </p:cNvPr>
          <p:cNvSpPr/>
          <p:nvPr/>
        </p:nvSpPr>
        <p:spPr>
          <a:xfrm>
            <a:off x="235736" y="31500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elle est chere.wav"/>
            </a:hlinkClick>
            <a:extLst>
              <a:ext uri="{FF2B5EF4-FFF2-40B4-BE49-F238E27FC236}">
                <a16:creationId xmlns:a16="http://schemas.microsoft.com/office/drawing/2014/main" id="{234F2E2E-9E98-4FAA-9A74-9CFB3272C9F3}"/>
              </a:ext>
            </a:extLst>
          </p:cNvPr>
          <p:cNvSpPr/>
          <p:nvPr/>
        </p:nvSpPr>
        <p:spPr>
          <a:xfrm>
            <a:off x="235736" y="35428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ils sont faciles.wav"/>
            </a:hlinkClick>
            <a:extLst>
              <a:ext uri="{FF2B5EF4-FFF2-40B4-BE49-F238E27FC236}">
                <a16:creationId xmlns:a16="http://schemas.microsoft.com/office/drawing/2014/main" id="{F869C08F-5FD0-4437-81E8-C92864CBB9EC}"/>
              </a:ext>
            </a:extLst>
          </p:cNvPr>
          <p:cNvSpPr/>
          <p:nvPr/>
        </p:nvSpPr>
        <p:spPr>
          <a:xfrm>
            <a:off x="235736" y="39356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elles sont petites.wav"/>
            </a:hlinkClick>
            <a:extLst>
              <a:ext uri="{FF2B5EF4-FFF2-40B4-BE49-F238E27FC236}">
                <a16:creationId xmlns:a16="http://schemas.microsoft.com/office/drawing/2014/main" id="{F7615E69-2D8C-40D8-9373-71B2D40380FB}"/>
              </a:ext>
            </a:extLst>
          </p:cNvPr>
          <p:cNvSpPr/>
          <p:nvPr/>
        </p:nvSpPr>
        <p:spPr>
          <a:xfrm>
            <a:off x="235736" y="43283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Action Button: Custom 16">
            <a:hlinkClick r:id="" action="ppaction://noaction" highlightClick="1">
              <a:snd r:embed="rId12" name="ils sont amusants.wav"/>
            </a:hlinkClick>
            <a:extLst>
              <a:ext uri="{FF2B5EF4-FFF2-40B4-BE49-F238E27FC236}">
                <a16:creationId xmlns:a16="http://schemas.microsoft.com/office/drawing/2014/main" id="{5FD1DCC2-2181-4FA1-A4E1-60EFC77A3403}"/>
              </a:ext>
            </a:extLst>
          </p:cNvPr>
          <p:cNvSpPr/>
          <p:nvPr/>
        </p:nvSpPr>
        <p:spPr>
          <a:xfrm>
            <a:off x="235736" y="47211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8" name="Action Button: Custom 16">
            <a:hlinkClick r:id="" action="ppaction://noaction" highlightClick="1">
              <a:snd r:embed="rId13" name="elles sont tristes.wav"/>
            </a:hlinkClick>
            <a:extLst>
              <a:ext uri="{FF2B5EF4-FFF2-40B4-BE49-F238E27FC236}">
                <a16:creationId xmlns:a16="http://schemas.microsoft.com/office/drawing/2014/main" id="{2CB0F2D0-5A76-4A58-8FEA-5EA53FF3A67E}"/>
              </a:ext>
            </a:extLst>
          </p:cNvPr>
          <p:cNvSpPr/>
          <p:nvPr/>
        </p:nvSpPr>
        <p:spPr>
          <a:xfrm>
            <a:off x="235736" y="51139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9" name="Action Button: Custom 16">
            <a:hlinkClick r:id="" action="ppaction://noaction" highlightClick="1">
              <a:snd r:embed="rId14" name="elle est vieille.wav"/>
            </a:hlinkClick>
            <a:extLst>
              <a:ext uri="{FF2B5EF4-FFF2-40B4-BE49-F238E27FC236}">
                <a16:creationId xmlns:a16="http://schemas.microsoft.com/office/drawing/2014/main" id="{27DED8BB-FB3A-4B52-A0F8-0E60B5F56609}"/>
              </a:ext>
            </a:extLst>
          </p:cNvPr>
          <p:cNvSpPr/>
          <p:nvPr/>
        </p:nvSpPr>
        <p:spPr>
          <a:xfrm>
            <a:off x="235736" y="55067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20" name="Action Button: Custom 16">
            <a:hlinkClick r:id="" action="ppaction://noaction" highlightClick="1">
              <a:snd r:embed="rId15" name="il est ideal.wav"/>
            </a:hlinkClick>
            <a:extLst>
              <a:ext uri="{FF2B5EF4-FFF2-40B4-BE49-F238E27FC236}">
                <a16:creationId xmlns:a16="http://schemas.microsoft.com/office/drawing/2014/main" id="{19375C5F-AA15-46A5-99B2-A7E29607DC02}"/>
              </a:ext>
            </a:extLst>
          </p:cNvPr>
          <p:cNvSpPr/>
          <p:nvPr/>
        </p:nvSpPr>
        <p:spPr>
          <a:xfrm>
            <a:off x="235736" y="58994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 name="TextBox 4">
            <a:extLst>
              <a:ext uri="{FF2B5EF4-FFF2-40B4-BE49-F238E27FC236}">
                <a16:creationId xmlns:a16="http://schemas.microsoft.com/office/drawing/2014/main" id="{B047EF87-D82D-499D-8A64-37CF552EFBB3}"/>
              </a:ext>
            </a:extLst>
          </p:cNvPr>
          <p:cNvSpPr txBox="1"/>
          <p:nvPr/>
        </p:nvSpPr>
        <p:spPr>
          <a:xfrm>
            <a:off x="8421573" y="1066057"/>
            <a:ext cx="35346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Léa et Sophie sont dans la librairie. De quoi parlent-elles ? Coche les bons mots.</a:t>
            </a:r>
          </a:p>
        </p:txBody>
      </p:sp>
      <p:pic>
        <p:nvPicPr>
          <p:cNvPr id="21" name="Picture 20" descr="green checkmark">
            <a:extLst>
              <a:ext uri="{FF2B5EF4-FFF2-40B4-BE49-F238E27FC236}">
                <a16:creationId xmlns:a16="http://schemas.microsoft.com/office/drawing/2014/main" id="{239743D8-D87C-4585-B2B2-028B77B49D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47092" y="1577547"/>
            <a:ext cx="282522" cy="294294"/>
          </a:xfrm>
          <a:prstGeom prst="rect">
            <a:avLst/>
          </a:prstGeom>
        </p:spPr>
      </p:pic>
      <p:pic>
        <p:nvPicPr>
          <p:cNvPr id="22" name="Picture 21" descr="green checkmark">
            <a:extLst>
              <a:ext uri="{FF2B5EF4-FFF2-40B4-BE49-F238E27FC236}">
                <a16:creationId xmlns:a16="http://schemas.microsoft.com/office/drawing/2014/main" id="{FCD2AAE3-D53A-452A-93BE-5D2F985F445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55379" y="1971784"/>
            <a:ext cx="282522" cy="294294"/>
          </a:xfrm>
          <a:prstGeom prst="rect">
            <a:avLst/>
          </a:prstGeom>
        </p:spPr>
      </p:pic>
      <p:pic>
        <p:nvPicPr>
          <p:cNvPr id="23" name="Picture 22" descr="green checkmark">
            <a:extLst>
              <a:ext uri="{FF2B5EF4-FFF2-40B4-BE49-F238E27FC236}">
                <a16:creationId xmlns:a16="http://schemas.microsoft.com/office/drawing/2014/main" id="{44F9A7F6-9131-44BD-AD5B-06E4E502BE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47092" y="2366906"/>
            <a:ext cx="282522" cy="294294"/>
          </a:xfrm>
          <a:prstGeom prst="rect">
            <a:avLst/>
          </a:prstGeom>
        </p:spPr>
      </p:pic>
      <p:pic>
        <p:nvPicPr>
          <p:cNvPr id="24" name="Picture 23" descr="green checkmark">
            <a:extLst>
              <a:ext uri="{FF2B5EF4-FFF2-40B4-BE49-F238E27FC236}">
                <a16:creationId xmlns:a16="http://schemas.microsoft.com/office/drawing/2014/main" id="{AD8FAAB2-E431-4F91-9F8D-48A19C77B3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50180" y="2800434"/>
            <a:ext cx="282522" cy="294294"/>
          </a:xfrm>
          <a:prstGeom prst="rect">
            <a:avLst/>
          </a:prstGeom>
        </p:spPr>
      </p:pic>
      <p:pic>
        <p:nvPicPr>
          <p:cNvPr id="25" name="Picture 24" descr="green checkmark">
            <a:extLst>
              <a:ext uri="{FF2B5EF4-FFF2-40B4-BE49-F238E27FC236}">
                <a16:creationId xmlns:a16="http://schemas.microsoft.com/office/drawing/2014/main" id="{912470BB-3D1B-4FBF-A24F-092D71E314E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47092" y="3188201"/>
            <a:ext cx="282522" cy="294294"/>
          </a:xfrm>
          <a:prstGeom prst="rect">
            <a:avLst/>
          </a:prstGeom>
        </p:spPr>
      </p:pic>
      <p:pic>
        <p:nvPicPr>
          <p:cNvPr id="26" name="Picture 25" descr="green checkmark">
            <a:extLst>
              <a:ext uri="{FF2B5EF4-FFF2-40B4-BE49-F238E27FC236}">
                <a16:creationId xmlns:a16="http://schemas.microsoft.com/office/drawing/2014/main" id="{595F454B-086F-4024-986F-1159499AEF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50180" y="3570956"/>
            <a:ext cx="282522" cy="294294"/>
          </a:xfrm>
          <a:prstGeom prst="rect">
            <a:avLst/>
          </a:prstGeom>
        </p:spPr>
      </p:pic>
      <p:pic>
        <p:nvPicPr>
          <p:cNvPr id="27" name="Picture 26" descr="green checkmark">
            <a:extLst>
              <a:ext uri="{FF2B5EF4-FFF2-40B4-BE49-F238E27FC236}">
                <a16:creationId xmlns:a16="http://schemas.microsoft.com/office/drawing/2014/main" id="{3D4BE3F7-F613-4245-BC2C-1DFE829DA03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47092" y="4009496"/>
            <a:ext cx="282522" cy="294294"/>
          </a:xfrm>
          <a:prstGeom prst="rect">
            <a:avLst/>
          </a:prstGeom>
        </p:spPr>
      </p:pic>
      <p:pic>
        <p:nvPicPr>
          <p:cNvPr id="28" name="Picture 27" descr="green checkmark">
            <a:extLst>
              <a:ext uri="{FF2B5EF4-FFF2-40B4-BE49-F238E27FC236}">
                <a16:creationId xmlns:a16="http://schemas.microsoft.com/office/drawing/2014/main" id="{27996E12-E491-4682-A05D-3BE4EF481EE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51176" y="4416175"/>
            <a:ext cx="282522" cy="294294"/>
          </a:xfrm>
          <a:prstGeom prst="rect">
            <a:avLst/>
          </a:prstGeom>
        </p:spPr>
      </p:pic>
      <p:pic>
        <p:nvPicPr>
          <p:cNvPr id="29" name="Picture 28" descr="green checkmark">
            <a:extLst>
              <a:ext uri="{FF2B5EF4-FFF2-40B4-BE49-F238E27FC236}">
                <a16:creationId xmlns:a16="http://schemas.microsoft.com/office/drawing/2014/main" id="{522FFD4E-7586-4A97-8070-7F6E7E3987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47092" y="4772020"/>
            <a:ext cx="282522" cy="294294"/>
          </a:xfrm>
          <a:prstGeom prst="rect">
            <a:avLst/>
          </a:prstGeom>
        </p:spPr>
      </p:pic>
      <p:pic>
        <p:nvPicPr>
          <p:cNvPr id="30" name="Picture 29" descr="green checkmark">
            <a:extLst>
              <a:ext uri="{FF2B5EF4-FFF2-40B4-BE49-F238E27FC236}">
                <a16:creationId xmlns:a16="http://schemas.microsoft.com/office/drawing/2014/main" id="{0822F736-5564-4890-869C-7DBE3DFB98F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50180" y="5164789"/>
            <a:ext cx="282522" cy="294294"/>
          </a:xfrm>
          <a:prstGeom prst="rect">
            <a:avLst/>
          </a:prstGeom>
        </p:spPr>
      </p:pic>
      <p:pic>
        <p:nvPicPr>
          <p:cNvPr id="31" name="Picture 30" descr="green checkmark">
            <a:extLst>
              <a:ext uri="{FF2B5EF4-FFF2-40B4-BE49-F238E27FC236}">
                <a16:creationId xmlns:a16="http://schemas.microsoft.com/office/drawing/2014/main" id="{5F2E25C6-6E90-4068-AB84-696E0E4BB8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52918" y="5528108"/>
            <a:ext cx="282522" cy="294294"/>
          </a:xfrm>
          <a:prstGeom prst="rect">
            <a:avLst/>
          </a:prstGeom>
        </p:spPr>
      </p:pic>
      <p:pic>
        <p:nvPicPr>
          <p:cNvPr id="32" name="Picture 31" descr="green checkmark">
            <a:extLst>
              <a:ext uri="{FF2B5EF4-FFF2-40B4-BE49-F238E27FC236}">
                <a16:creationId xmlns:a16="http://schemas.microsoft.com/office/drawing/2014/main" id="{DE0671A7-11EA-41A7-89B6-B868AB667DB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47092" y="5997490"/>
            <a:ext cx="282522" cy="294294"/>
          </a:xfrm>
          <a:prstGeom prst="rect">
            <a:avLst/>
          </a:prstGeom>
        </p:spPr>
      </p:pic>
      <p:pic>
        <p:nvPicPr>
          <p:cNvPr id="33" name="Picture 32">
            <a:extLst>
              <a:ext uri="{FF2B5EF4-FFF2-40B4-BE49-F238E27FC236}">
                <a16:creationId xmlns:a16="http://schemas.microsoft.com/office/drawing/2014/main" id="{97D8436D-01E4-4263-A3EC-9DDE3DD2A33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31486" y="2244842"/>
            <a:ext cx="2181012" cy="2181012"/>
          </a:xfrm>
          <a:prstGeom prst="rect">
            <a:avLst/>
          </a:prstGeom>
        </p:spPr>
      </p:pic>
      <p:pic>
        <p:nvPicPr>
          <p:cNvPr id="35" name="Picture 34">
            <a:extLst>
              <a:ext uri="{FF2B5EF4-FFF2-40B4-BE49-F238E27FC236}">
                <a16:creationId xmlns:a16="http://schemas.microsoft.com/office/drawing/2014/main" id="{283E1046-9ADD-470B-A047-C54669A94D1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53562" y="3986859"/>
            <a:ext cx="2181012" cy="2181012"/>
          </a:xfrm>
          <a:prstGeom prst="rect">
            <a:avLst/>
          </a:prstGeom>
        </p:spPr>
      </p:pic>
      <p:sp>
        <p:nvSpPr>
          <p:cNvPr id="36" name="Speech Bubble: Rectangle with Corners Rounded 35">
            <a:extLst>
              <a:ext uri="{FF2B5EF4-FFF2-40B4-BE49-F238E27FC236}">
                <a16:creationId xmlns:a16="http://schemas.microsoft.com/office/drawing/2014/main" id="{83B68460-D07A-4292-B57C-B7BF4DCAED6F}"/>
              </a:ext>
            </a:extLst>
          </p:cNvPr>
          <p:cNvSpPr/>
          <p:nvPr/>
        </p:nvSpPr>
        <p:spPr>
          <a:xfrm>
            <a:off x="10027721" y="2800434"/>
            <a:ext cx="2022076" cy="1035368"/>
          </a:xfrm>
          <a:prstGeom prst="wedgeRoundRectCallout">
            <a:avLst>
              <a:gd name="adj1" fmla="val -67938"/>
              <a:gd name="adj2" fmla="val 38581"/>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librairie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bookshop</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a:extLst>
              <a:ext uri="{FF2B5EF4-FFF2-40B4-BE49-F238E27FC236}">
                <a16:creationId xmlns:a16="http://schemas.microsoft.com/office/drawing/2014/main" id="{BBCEF347-BE86-4DC2-83D6-8A9AE9207AD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98660" y="4768954"/>
            <a:ext cx="1429061" cy="1398917"/>
          </a:xfrm>
          <a:prstGeom prst="rect">
            <a:avLst/>
          </a:prstGeom>
        </p:spPr>
      </p:pic>
    </p:spTree>
    <p:extLst>
      <p:ext uri="{BB962C8B-B14F-4D97-AF65-F5344CB8AC3E}">
        <p14:creationId xmlns:p14="http://schemas.microsoft.com/office/powerpoint/2010/main" val="35116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11533" y="341311"/>
            <a:ext cx="5265384" cy="707849"/>
          </a:xfrm>
        </p:spPr>
        <p:txBody>
          <a:bodyPr>
            <a:normAutofit/>
          </a:bodyPr>
          <a:lstStyle/>
          <a:p>
            <a:r>
              <a:rPr lang="en-GB" sz="3600" b="1" dirty="0">
                <a:solidFill>
                  <a:schemeClr val="bg1"/>
                </a:solidFill>
              </a:rPr>
              <a:t>Faire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B71183F6-F0B4-4B0B-A3BB-1707A18F8D02}"/>
              </a:ext>
            </a:extLst>
          </p:cNvPr>
          <p:cNvSpPr txBox="1"/>
          <p:nvPr/>
        </p:nvSpPr>
        <p:spPr>
          <a:xfrm>
            <a:off x="284437" y="1616509"/>
            <a:ext cx="61874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Remember the verb </a:t>
            </a:r>
            <a:r>
              <a:rPr lang="fr-FR" sz="2400" b="1" dirty="0">
                <a:solidFill>
                  <a:srgbClr val="104F75"/>
                </a:solidFill>
                <a:latin typeface="Century Gothic" panose="020F0302020204030204"/>
              </a:rPr>
              <a:t>faire</a:t>
            </a:r>
            <a:r>
              <a:rPr lang="fr-FR" sz="2400" dirty="0">
                <a:solidFill>
                  <a:srgbClr val="104F75"/>
                </a:solidFill>
                <a:latin typeface="Century Gothic" panose="020F0302020204030204"/>
              </a:rPr>
              <a:t>:</a:t>
            </a:r>
          </a:p>
        </p:txBody>
      </p:sp>
      <p:sp>
        <p:nvSpPr>
          <p:cNvPr id="10" name="TextBox 9">
            <a:extLst>
              <a:ext uri="{FF2B5EF4-FFF2-40B4-BE49-F238E27FC236}">
                <a16:creationId xmlns:a16="http://schemas.microsoft.com/office/drawing/2014/main" id="{B5956759-3532-4DF4-943C-67FCA07E92E5}"/>
              </a:ext>
            </a:extLst>
          </p:cNvPr>
          <p:cNvSpPr txBox="1"/>
          <p:nvPr/>
        </p:nvSpPr>
        <p:spPr>
          <a:xfrm>
            <a:off x="284437" y="2433429"/>
            <a:ext cx="21461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I do, I make</a:t>
            </a:r>
          </a:p>
        </p:txBody>
      </p:sp>
      <p:sp>
        <p:nvSpPr>
          <p:cNvPr id="11" name="TextBox 10">
            <a:extLst>
              <a:ext uri="{FF2B5EF4-FFF2-40B4-BE49-F238E27FC236}">
                <a16:creationId xmlns:a16="http://schemas.microsoft.com/office/drawing/2014/main" id="{3E9398EF-5102-4F16-9943-B3A935592233}"/>
              </a:ext>
            </a:extLst>
          </p:cNvPr>
          <p:cNvSpPr txBox="1"/>
          <p:nvPr/>
        </p:nvSpPr>
        <p:spPr>
          <a:xfrm>
            <a:off x="3668982" y="2433429"/>
            <a:ext cx="19365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je fais</a:t>
            </a:r>
            <a:endPar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AB0C3DD0-58E7-471D-AE70-8F6C0F38FC54}"/>
              </a:ext>
            </a:extLst>
          </p:cNvPr>
          <p:cNvSpPr txBox="1"/>
          <p:nvPr/>
        </p:nvSpPr>
        <p:spPr>
          <a:xfrm>
            <a:off x="284437" y="3429000"/>
            <a:ext cx="2397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dirty="0">
                <a:ln>
                  <a:noFill/>
                </a:ln>
                <a:solidFill>
                  <a:srgbClr val="104F75"/>
                </a:solidFill>
                <a:effectLst/>
                <a:uLnTx/>
                <a:uFillTx/>
                <a:latin typeface="Century Gothic" panose="020F0302020204030204"/>
                <a:ea typeface="+mn-ea"/>
                <a:cs typeface="+mn-cs"/>
              </a:rPr>
              <a:t>you </a:t>
            </a:r>
            <a:r>
              <a:rPr kumimoji="0" lang="en-GB" sz="240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400" i="0" u="none" strike="noStrike" kern="1200" cap="none" spc="0" normalizeH="0" baseline="0" dirty="0">
                <a:ln>
                  <a:noFill/>
                </a:ln>
                <a:solidFill>
                  <a:srgbClr val="104F75"/>
                </a:solidFill>
                <a:effectLst/>
                <a:uLnTx/>
                <a:uFillTx/>
                <a:latin typeface="Century Gothic" panose="020F0302020204030204"/>
                <a:ea typeface="+mn-ea"/>
                <a:cs typeface="+mn-cs"/>
              </a:rPr>
              <a:t>do, you </a:t>
            </a:r>
            <a:r>
              <a:rPr kumimoji="0" lang="en-GB" sz="2400" i="0" u="none" strike="noStrike" kern="1200" cap="none" spc="0" normalizeH="0" baseline="-25000" dirty="0">
                <a:ln>
                  <a:noFill/>
                </a:ln>
                <a:solidFill>
                  <a:srgbClr val="104F75"/>
                </a:solidFill>
                <a:effectLst/>
                <a:uLnTx/>
                <a:uFillTx/>
                <a:latin typeface="Century Gothic" panose="020F0302020204030204"/>
                <a:ea typeface="+mn-ea"/>
                <a:cs typeface="+mn-cs"/>
              </a:rPr>
              <a:t>[sing.] </a:t>
            </a:r>
            <a:r>
              <a:rPr kumimoji="0" lang="en-GB" sz="2400" i="0" u="none" strike="noStrike" kern="1200" cap="none" spc="0" normalizeH="0" baseline="0" dirty="0">
                <a:ln>
                  <a:noFill/>
                </a:ln>
                <a:solidFill>
                  <a:srgbClr val="104F75"/>
                </a:solidFill>
                <a:effectLst/>
                <a:uLnTx/>
                <a:uFillTx/>
                <a:latin typeface="Century Gothic" panose="020F0302020204030204"/>
                <a:ea typeface="+mn-ea"/>
                <a:cs typeface="+mn-cs"/>
              </a:rPr>
              <a:t>make</a:t>
            </a:r>
          </a:p>
        </p:txBody>
      </p:sp>
      <p:sp>
        <p:nvSpPr>
          <p:cNvPr id="15" name="TextBox 14">
            <a:extLst>
              <a:ext uri="{FF2B5EF4-FFF2-40B4-BE49-F238E27FC236}">
                <a16:creationId xmlns:a16="http://schemas.microsoft.com/office/drawing/2014/main" id="{D1369EAA-C262-408A-8507-2FD5276E4C84}"/>
              </a:ext>
            </a:extLst>
          </p:cNvPr>
          <p:cNvSpPr txBox="1"/>
          <p:nvPr/>
        </p:nvSpPr>
        <p:spPr>
          <a:xfrm>
            <a:off x="3668982" y="3429000"/>
            <a:ext cx="18924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04F75"/>
                </a:solidFill>
                <a:latin typeface="Century Gothic" panose="020F0302020204030204"/>
              </a:rPr>
              <a:t>tu fais</a:t>
            </a:r>
          </a:p>
        </p:txBody>
      </p:sp>
      <p:sp>
        <p:nvSpPr>
          <p:cNvPr id="17" name="TextBox 16">
            <a:extLst>
              <a:ext uri="{FF2B5EF4-FFF2-40B4-BE49-F238E27FC236}">
                <a16:creationId xmlns:a16="http://schemas.microsoft.com/office/drawing/2014/main" id="{279A68C4-FB73-478F-96E3-ACAB36486A63}"/>
              </a:ext>
            </a:extLst>
          </p:cNvPr>
          <p:cNvSpPr txBox="1"/>
          <p:nvPr/>
        </p:nvSpPr>
        <p:spPr>
          <a:xfrm>
            <a:off x="284437" y="4779826"/>
            <a:ext cx="26416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he/she does, he/she makes</a:t>
            </a:r>
          </a:p>
        </p:txBody>
      </p:sp>
      <p:sp>
        <p:nvSpPr>
          <p:cNvPr id="19" name="TextBox 18">
            <a:extLst>
              <a:ext uri="{FF2B5EF4-FFF2-40B4-BE49-F238E27FC236}">
                <a16:creationId xmlns:a16="http://schemas.microsoft.com/office/drawing/2014/main" id="{2F3DD380-B737-400D-825A-A08FD58A695D}"/>
              </a:ext>
            </a:extLst>
          </p:cNvPr>
          <p:cNvSpPr txBox="1"/>
          <p:nvPr/>
        </p:nvSpPr>
        <p:spPr>
          <a:xfrm>
            <a:off x="3668982" y="4779826"/>
            <a:ext cx="18924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04F75"/>
                </a:solidFill>
                <a:latin typeface="Century Gothic" panose="020F0302020204030204"/>
              </a:rPr>
              <a:t>il/elle fait</a:t>
            </a:r>
          </a:p>
        </p:txBody>
      </p:sp>
      <p:sp>
        <p:nvSpPr>
          <p:cNvPr id="21" name="TextBox 20">
            <a:extLst>
              <a:ext uri="{FF2B5EF4-FFF2-40B4-BE49-F238E27FC236}">
                <a16:creationId xmlns:a16="http://schemas.microsoft.com/office/drawing/2014/main" id="{EB35F378-E8B3-4DC7-900B-AAF295B3FF21}"/>
              </a:ext>
            </a:extLst>
          </p:cNvPr>
          <p:cNvSpPr txBox="1"/>
          <p:nvPr/>
        </p:nvSpPr>
        <p:spPr>
          <a:xfrm>
            <a:off x="6096000" y="2433428"/>
            <a:ext cx="3024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we do, we make</a:t>
            </a:r>
          </a:p>
        </p:txBody>
      </p:sp>
      <p:sp>
        <p:nvSpPr>
          <p:cNvPr id="23" name="TextBox 22">
            <a:extLst>
              <a:ext uri="{FF2B5EF4-FFF2-40B4-BE49-F238E27FC236}">
                <a16:creationId xmlns:a16="http://schemas.microsoft.com/office/drawing/2014/main" id="{DE69293F-F804-45A0-940B-71F7D4933329}"/>
              </a:ext>
            </a:extLst>
          </p:cNvPr>
          <p:cNvSpPr txBox="1"/>
          <p:nvPr/>
        </p:nvSpPr>
        <p:spPr>
          <a:xfrm>
            <a:off x="9424511" y="2433429"/>
            <a:ext cx="21505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04F75"/>
                </a:solidFill>
                <a:latin typeface="Century Gothic" panose="020F0302020204030204"/>
              </a:rPr>
              <a:t>nous faisons</a:t>
            </a:r>
          </a:p>
        </p:txBody>
      </p:sp>
      <p:sp>
        <p:nvSpPr>
          <p:cNvPr id="25" name="TextBox 24">
            <a:extLst>
              <a:ext uri="{FF2B5EF4-FFF2-40B4-BE49-F238E27FC236}">
                <a16:creationId xmlns:a16="http://schemas.microsoft.com/office/drawing/2014/main" id="{6D0A6082-7A6A-485C-9B77-E72B8C07E41E}"/>
              </a:ext>
            </a:extLst>
          </p:cNvPr>
          <p:cNvSpPr txBox="1"/>
          <p:nvPr/>
        </p:nvSpPr>
        <p:spPr>
          <a:xfrm>
            <a:off x="6096000" y="3428999"/>
            <a:ext cx="264032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you </a:t>
            </a:r>
            <a:r>
              <a:rPr lang="en-GB" sz="2400" baseline="-25000" dirty="0">
                <a:solidFill>
                  <a:srgbClr val="104F75"/>
                </a:solidFill>
                <a:latin typeface="Century Gothic" panose="020F0302020204030204"/>
              </a:rPr>
              <a:t>[pl./fml] </a:t>
            </a:r>
            <a:r>
              <a:rPr lang="en-GB" sz="2400" dirty="0">
                <a:solidFill>
                  <a:srgbClr val="104F75"/>
                </a:solidFill>
                <a:latin typeface="Century Gothic" panose="020F0302020204030204"/>
              </a:rPr>
              <a:t>do, you </a:t>
            </a:r>
            <a:r>
              <a:rPr lang="en-GB" sz="2400" baseline="-25000" dirty="0">
                <a:solidFill>
                  <a:srgbClr val="104F75"/>
                </a:solidFill>
                <a:latin typeface="Century Gothic" panose="020F0302020204030204"/>
              </a:rPr>
              <a:t>[pl./fml] </a:t>
            </a:r>
            <a:r>
              <a:rPr lang="en-GB" sz="2400" dirty="0">
                <a:solidFill>
                  <a:srgbClr val="104F75"/>
                </a:solidFill>
                <a:latin typeface="Century Gothic" panose="020F0302020204030204"/>
              </a:rPr>
              <a:t>make</a:t>
            </a:r>
          </a:p>
        </p:txBody>
      </p:sp>
      <p:sp>
        <p:nvSpPr>
          <p:cNvPr id="27" name="TextBox 26">
            <a:extLst>
              <a:ext uri="{FF2B5EF4-FFF2-40B4-BE49-F238E27FC236}">
                <a16:creationId xmlns:a16="http://schemas.microsoft.com/office/drawing/2014/main" id="{4D945EF3-048A-4739-A0F9-BB7870F86D14}"/>
              </a:ext>
            </a:extLst>
          </p:cNvPr>
          <p:cNvSpPr txBox="1"/>
          <p:nvPr/>
        </p:nvSpPr>
        <p:spPr>
          <a:xfrm>
            <a:off x="9424511" y="3429000"/>
            <a:ext cx="19951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04F75"/>
                </a:solidFill>
                <a:latin typeface="Century Gothic" panose="020F0302020204030204"/>
              </a:rPr>
              <a:t>vous faites</a:t>
            </a:r>
            <a:endParaRPr lang="fr-FR" sz="2400" dirty="0">
              <a:solidFill>
                <a:srgbClr val="104F75"/>
              </a:solidFill>
              <a:latin typeface="Century Gothic" panose="020F0302020204030204"/>
            </a:endParaRPr>
          </a:p>
        </p:txBody>
      </p:sp>
      <p:sp>
        <p:nvSpPr>
          <p:cNvPr id="29" name="TextBox 28">
            <a:extLst>
              <a:ext uri="{FF2B5EF4-FFF2-40B4-BE49-F238E27FC236}">
                <a16:creationId xmlns:a16="http://schemas.microsoft.com/office/drawing/2014/main" id="{8B8F0817-AF73-4E91-B26B-D3B272241385}"/>
              </a:ext>
            </a:extLst>
          </p:cNvPr>
          <p:cNvSpPr txBox="1"/>
          <p:nvPr/>
        </p:nvSpPr>
        <p:spPr>
          <a:xfrm>
            <a:off x="6096000" y="4779825"/>
            <a:ext cx="189244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they do, they make</a:t>
            </a:r>
          </a:p>
        </p:txBody>
      </p:sp>
      <p:sp>
        <p:nvSpPr>
          <p:cNvPr id="31" name="TextBox 30">
            <a:extLst>
              <a:ext uri="{FF2B5EF4-FFF2-40B4-BE49-F238E27FC236}">
                <a16:creationId xmlns:a16="http://schemas.microsoft.com/office/drawing/2014/main" id="{E99AE069-DDCF-4743-894D-D131937BCFE7}"/>
              </a:ext>
            </a:extLst>
          </p:cNvPr>
          <p:cNvSpPr txBox="1"/>
          <p:nvPr/>
        </p:nvSpPr>
        <p:spPr>
          <a:xfrm>
            <a:off x="9424511" y="4779826"/>
            <a:ext cx="21892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104F75"/>
                </a:solidFill>
                <a:latin typeface="Century Gothic" panose="020F0302020204030204"/>
              </a:rPr>
              <a:t>ils/elles font</a:t>
            </a:r>
          </a:p>
        </p:txBody>
      </p:sp>
      <p:pic>
        <p:nvPicPr>
          <p:cNvPr id="5" name="Picture 4" descr="A group of toy figurines&#10;&#10;Description automatically generated with medium confidence">
            <a:extLst>
              <a:ext uri="{FF2B5EF4-FFF2-40B4-BE49-F238E27FC236}">
                <a16:creationId xmlns:a16="http://schemas.microsoft.com/office/drawing/2014/main" id="{6AE48461-AFC8-4F6F-BF60-A597B3DCB8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0227" y="249870"/>
            <a:ext cx="3576442" cy="1788222"/>
          </a:xfrm>
          <a:prstGeom prst="rect">
            <a:avLst/>
          </a:prstGeom>
        </p:spPr>
      </p:pic>
    </p:spTree>
    <p:extLst>
      <p:ext uri="{BB962C8B-B14F-4D97-AF65-F5344CB8AC3E}">
        <p14:creationId xmlns:p14="http://schemas.microsoft.com/office/powerpoint/2010/main" val="4340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23" grpId="0"/>
      <p:bldP spid="25" grpId="0"/>
      <p:bldP spid="27" grpId="0"/>
      <p:bldP spid="29"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CED5CCF-BB74-41CE-BD1B-3E278FA5ED69}"/>
              </a:ext>
            </a:extLst>
          </p:cNvPr>
          <p:cNvSpPr/>
          <p:nvPr/>
        </p:nvSpPr>
        <p:spPr>
          <a:xfrm>
            <a:off x="264617" y="1331885"/>
            <a:ext cx="2767318" cy="884021"/>
          </a:xfrm>
          <a:prstGeom prst="wedgeRoundRectCallout">
            <a:avLst>
              <a:gd name="adj1" fmla="val 1720"/>
              <a:gd name="adj2" fmla="val 6578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002060"/>
                </a:solidFill>
              </a:rPr>
              <a:t>1. Il y a </a:t>
            </a:r>
            <a:r>
              <a:rPr lang="fr-FR" sz="2000" b="1" dirty="0">
                <a:solidFill>
                  <a:srgbClr val="002060"/>
                </a:solidFill>
              </a:rPr>
              <a:t>une femme</a:t>
            </a:r>
            <a:r>
              <a:rPr lang="fr-FR" sz="2000" dirty="0">
                <a:solidFill>
                  <a:srgbClr val="002060"/>
                </a:solidFill>
              </a:rPr>
              <a:t> qui fait des g</a:t>
            </a:r>
            <a:r>
              <a:rPr lang="fr-FR" sz="2000" dirty="0">
                <a:solidFill>
                  <a:srgbClr val="002060"/>
                </a:solidFill>
                <a:latin typeface="Century Gothic" panose="020B0502020202020204" pitchFamily="34" charset="0"/>
              </a:rPr>
              <a:t>âteaux d’anniversaire.</a:t>
            </a:r>
            <a:endParaRPr lang="fr-FR" sz="2000" dirty="0">
              <a:solidFill>
                <a:srgbClr val="002060"/>
              </a:solidFill>
            </a:endParaRPr>
          </a:p>
        </p:txBody>
      </p:sp>
      <p:sp>
        <p:nvSpPr>
          <p:cNvPr id="9" name="Speech Bubble: Rectangle with Corners Rounded 8">
            <a:extLst>
              <a:ext uri="{FF2B5EF4-FFF2-40B4-BE49-F238E27FC236}">
                <a16:creationId xmlns:a16="http://schemas.microsoft.com/office/drawing/2014/main" id="{0E1481C8-4308-45AD-BB2B-ED6F47F2AB90}"/>
              </a:ext>
            </a:extLst>
          </p:cNvPr>
          <p:cNvSpPr/>
          <p:nvPr/>
        </p:nvSpPr>
        <p:spPr>
          <a:xfrm>
            <a:off x="3260714" y="1285556"/>
            <a:ext cx="3149600" cy="864304"/>
          </a:xfrm>
          <a:prstGeom prst="wedgeRoundRectCallout">
            <a:avLst>
              <a:gd name="adj1" fmla="val -3321"/>
              <a:gd name="adj2" fmla="val 6992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a:solidFill>
                  <a:srgbClr val="002060"/>
                </a:solidFill>
              </a:rPr>
              <a:t>2. Si </a:t>
            </a:r>
            <a:r>
              <a:rPr lang="fr-FR" sz="2000" b="1" dirty="0">
                <a:solidFill>
                  <a:srgbClr val="002060"/>
                </a:solidFill>
              </a:rPr>
              <a:t>tu</a:t>
            </a:r>
            <a:r>
              <a:rPr lang="fr-FR" sz="2000" dirty="0">
                <a:solidFill>
                  <a:srgbClr val="002060"/>
                </a:solidFill>
              </a:rPr>
              <a:t> fais du sport, c’est un livre intéressant.</a:t>
            </a:r>
          </a:p>
        </p:txBody>
      </p:sp>
      <p:sp>
        <p:nvSpPr>
          <p:cNvPr id="10" name="Speech Bubble: Rectangle with Corners Rounded 9">
            <a:extLst>
              <a:ext uri="{FF2B5EF4-FFF2-40B4-BE49-F238E27FC236}">
                <a16:creationId xmlns:a16="http://schemas.microsoft.com/office/drawing/2014/main" id="{64973BFB-9A24-4A6A-81C8-2992D68BCD53}"/>
              </a:ext>
            </a:extLst>
          </p:cNvPr>
          <p:cNvSpPr/>
          <p:nvPr/>
        </p:nvSpPr>
        <p:spPr>
          <a:xfrm>
            <a:off x="212063" y="2566058"/>
            <a:ext cx="5430050" cy="864822"/>
          </a:xfrm>
          <a:prstGeom prst="wedgeRoundRectCallout">
            <a:avLst>
              <a:gd name="adj1" fmla="val -44088"/>
              <a:gd name="adj2" fmla="val 7257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2000" dirty="0">
                <a:solidFill>
                  <a:srgbClr val="002060"/>
                </a:solidFill>
              </a:rPr>
              <a:t>4. </a:t>
            </a:r>
            <a:r>
              <a:rPr lang="fr-FR" sz="2000" b="1" dirty="0">
                <a:solidFill>
                  <a:srgbClr val="002060"/>
                </a:solidFill>
              </a:rPr>
              <a:t>Phileas Fogg et son assistant </a:t>
            </a:r>
            <a:r>
              <a:rPr lang="fr-FR" sz="2000" dirty="0">
                <a:solidFill>
                  <a:srgbClr val="002060"/>
                </a:solidFill>
              </a:rPr>
              <a:t>font un grand voyage en moins de trois mois.</a:t>
            </a:r>
          </a:p>
        </p:txBody>
      </p:sp>
      <p:sp>
        <p:nvSpPr>
          <p:cNvPr id="12" name="Speech Bubble: Rectangle with Corners Rounded 11">
            <a:extLst>
              <a:ext uri="{FF2B5EF4-FFF2-40B4-BE49-F238E27FC236}">
                <a16:creationId xmlns:a16="http://schemas.microsoft.com/office/drawing/2014/main" id="{79F75903-6840-421E-8AED-CD761795B75C}"/>
              </a:ext>
            </a:extLst>
          </p:cNvPr>
          <p:cNvSpPr/>
          <p:nvPr/>
        </p:nvSpPr>
        <p:spPr>
          <a:xfrm>
            <a:off x="6577957" y="1344187"/>
            <a:ext cx="5450442" cy="782448"/>
          </a:xfrm>
          <a:prstGeom prst="wedgeRoundRectCallout">
            <a:avLst>
              <a:gd name="adj1" fmla="val -40006"/>
              <a:gd name="adj2" fmla="val 7548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000" dirty="0">
                <a:solidFill>
                  <a:srgbClr val="002060"/>
                </a:solidFill>
              </a:rPr>
              <a:t>3. </a:t>
            </a:r>
            <a:r>
              <a:rPr lang="fr-FR" sz="2000" b="1" dirty="0">
                <a:solidFill>
                  <a:srgbClr val="002060"/>
                </a:solidFill>
              </a:rPr>
              <a:t>Nous </a:t>
            </a:r>
            <a:r>
              <a:rPr lang="fr-FR" sz="2000" dirty="0">
                <a:solidFill>
                  <a:srgbClr val="002060"/>
                </a:solidFill>
              </a:rPr>
              <a:t>faisons souvent des erreurs de vocabulaire, donc ce livre est tr</a:t>
            </a:r>
            <a:r>
              <a:rPr lang="fr-FR" sz="2000" dirty="0">
                <a:solidFill>
                  <a:srgbClr val="002060"/>
                </a:solidFill>
                <a:latin typeface="Century Gothic" panose="020B0502020202020204" pitchFamily="34" charset="0"/>
              </a:rPr>
              <a:t>ès utile !</a:t>
            </a:r>
            <a:endParaRPr lang="fr-FR" sz="2000" dirty="0">
              <a:solidFill>
                <a:srgbClr val="002060"/>
              </a:solidFill>
            </a:endParaRPr>
          </a:p>
        </p:txBody>
      </p:sp>
      <p:sp>
        <p:nvSpPr>
          <p:cNvPr id="13" name="Speech Bubble: Rectangle with Corners Rounded 12">
            <a:extLst>
              <a:ext uri="{FF2B5EF4-FFF2-40B4-BE49-F238E27FC236}">
                <a16:creationId xmlns:a16="http://schemas.microsoft.com/office/drawing/2014/main" id="{1B5DA6B8-BED1-4503-8956-A19AF549B761}"/>
              </a:ext>
            </a:extLst>
          </p:cNvPr>
          <p:cNvSpPr/>
          <p:nvPr/>
        </p:nvSpPr>
        <p:spPr>
          <a:xfrm>
            <a:off x="6095999" y="2542315"/>
            <a:ext cx="5936343" cy="536593"/>
          </a:xfrm>
          <a:prstGeom prst="wedgeRoundRectCallout">
            <a:avLst>
              <a:gd name="adj1" fmla="val -39659"/>
              <a:gd name="adj2" fmla="val 8143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a:solidFill>
                  <a:srgbClr val="002060"/>
                </a:solidFill>
              </a:rPr>
              <a:t>5. Il y a </a:t>
            </a:r>
            <a:r>
              <a:rPr lang="fr-FR" sz="2000" b="1" dirty="0">
                <a:solidFill>
                  <a:srgbClr val="002060"/>
                </a:solidFill>
              </a:rPr>
              <a:t>des gens </a:t>
            </a:r>
            <a:r>
              <a:rPr lang="fr-FR" sz="2000" dirty="0">
                <a:solidFill>
                  <a:srgbClr val="002060"/>
                </a:solidFill>
              </a:rPr>
              <a:t>qui font un voyage en espace.</a:t>
            </a:r>
          </a:p>
        </p:txBody>
      </p:sp>
      <p:sp>
        <p:nvSpPr>
          <p:cNvPr id="28" name="Speech Bubble: Rectangle with Corners Rounded 27">
            <a:extLst>
              <a:ext uri="{FF2B5EF4-FFF2-40B4-BE49-F238E27FC236}">
                <a16:creationId xmlns:a16="http://schemas.microsoft.com/office/drawing/2014/main" id="{9AFD4D70-74CE-4ABA-8CE7-1E47E79BF5EC}"/>
              </a:ext>
            </a:extLst>
          </p:cNvPr>
          <p:cNvSpPr/>
          <p:nvPr/>
        </p:nvSpPr>
        <p:spPr>
          <a:xfrm>
            <a:off x="270163" y="1341377"/>
            <a:ext cx="2767318" cy="884021"/>
          </a:xfrm>
          <a:prstGeom prst="wedgeRoundRectCallout">
            <a:avLst>
              <a:gd name="adj1" fmla="val 1720"/>
              <a:gd name="adj2" fmla="val 6578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000" dirty="0">
                <a:solidFill>
                  <a:srgbClr val="104F75"/>
                </a:solidFill>
              </a:rPr>
              <a:t>Il y a </a:t>
            </a:r>
            <a:r>
              <a:rPr lang="fr-FR" sz="2000" b="1" dirty="0">
                <a:solidFill>
                  <a:srgbClr val="104F75"/>
                </a:solidFill>
              </a:rPr>
              <a:t>[1] </a:t>
            </a:r>
            <a:r>
              <a:rPr lang="fr-FR" sz="2000" dirty="0">
                <a:solidFill>
                  <a:srgbClr val="104F75"/>
                </a:solidFill>
              </a:rPr>
              <a:t>qui fait des g</a:t>
            </a:r>
            <a:r>
              <a:rPr lang="fr-FR" sz="2000" dirty="0">
                <a:solidFill>
                  <a:srgbClr val="104F75"/>
                </a:solidFill>
                <a:latin typeface="Century Gothic" panose="020B0502020202020204" pitchFamily="34" charset="0"/>
              </a:rPr>
              <a:t>âteaux d’anniversaire.</a:t>
            </a:r>
            <a:endParaRPr lang="fr-FR" sz="2000" dirty="0">
              <a:solidFill>
                <a:srgbClr val="104F75"/>
              </a:solidFill>
            </a:endParaRPr>
          </a:p>
        </p:txBody>
      </p:sp>
      <p:sp>
        <p:nvSpPr>
          <p:cNvPr id="29" name="Speech Bubble: Rectangle with Corners Rounded 28">
            <a:extLst>
              <a:ext uri="{FF2B5EF4-FFF2-40B4-BE49-F238E27FC236}">
                <a16:creationId xmlns:a16="http://schemas.microsoft.com/office/drawing/2014/main" id="{679BAAB6-D556-433B-8B04-E12C0B06A5EA}"/>
              </a:ext>
            </a:extLst>
          </p:cNvPr>
          <p:cNvSpPr/>
          <p:nvPr/>
        </p:nvSpPr>
        <p:spPr>
          <a:xfrm>
            <a:off x="3279242" y="1284415"/>
            <a:ext cx="3149600" cy="867128"/>
          </a:xfrm>
          <a:prstGeom prst="wedgeRoundRectCallout">
            <a:avLst>
              <a:gd name="adj1" fmla="val -3321"/>
              <a:gd name="adj2" fmla="val 6992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a:solidFill>
                  <a:srgbClr val="104F75"/>
                </a:solidFill>
              </a:rPr>
              <a:t>Si </a:t>
            </a:r>
            <a:r>
              <a:rPr lang="fr-FR" sz="2000" b="1" dirty="0">
                <a:solidFill>
                  <a:srgbClr val="104F75"/>
                </a:solidFill>
              </a:rPr>
              <a:t>[2]</a:t>
            </a:r>
            <a:r>
              <a:rPr lang="fr-FR" sz="2000" dirty="0">
                <a:solidFill>
                  <a:srgbClr val="104F75"/>
                </a:solidFill>
              </a:rPr>
              <a:t> fais du sport, c’est un livre intéressant.</a:t>
            </a:r>
          </a:p>
        </p:txBody>
      </p:sp>
      <p:sp>
        <p:nvSpPr>
          <p:cNvPr id="30" name="Speech Bubble: Rectangle with Corners Rounded 29">
            <a:extLst>
              <a:ext uri="{FF2B5EF4-FFF2-40B4-BE49-F238E27FC236}">
                <a16:creationId xmlns:a16="http://schemas.microsoft.com/office/drawing/2014/main" id="{E616C642-C552-4902-B396-A97C627E25EC}"/>
              </a:ext>
            </a:extLst>
          </p:cNvPr>
          <p:cNvSpPr/>
          <p:nvPr/>
        </p:nvSpPr>
        <p:spPr>
          <a:xfrm>
            <a:off x="6555937" y="1343384"/>
            <a:ext cx="5450442" cy="782448"/>
          </a:xfrm>
          <a:prstGeom prst="wedgeRoundRectCallout">
            <a:avLst>
              <a:gd name="adj1" fmla="val -40006"/>
              <a:gd name="adj2" fmla="val 7548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000" b="1" dirty="0">
                <a:solidFill>
                  <a:srgbClr val="104F75"/>
                </a:solidFill>
              </a:rPr>
              <a:t>[3] </a:t>
            </a:r>
            <a:r>
              <a:rPr lang="fr-FR" sz="2000" dirty="0">
                <a:solidFill>
                  <a:srgbClr val="104F75"/>
                </a:solidFill>
              </a:rPr>
              <a:t>faisons souvent des erreurs de vocabulaire, donc ce livre est tr</a:t>
            </a:r>
            <a:r>
              <a:rPr lang="fr-FR" sz="2000" dirty="0">
                <a:solidFill>
                  <a:srgbClr val="104F75"/>
                </a:solidFill>
                <a:latin typeface="Century Gothic" panose="020B0502020202020204" pitchFamily="34" charset="0"/>
              </a:rPr>
              <a:t>ès utile !</a:t>
            </a:r>
            <a:endParaRPr lang="fr-FR" sz="2000" dirty="0">
              <a:solidFill>
                <a:srgbClr val="104F75"/>
              </a:solidFill>
            </a:endParaRPr>
          </a:p>
        </p:txBody>
      </p:sp>
      <p:sp>
        <p:nvSpPr>
          <p:cNvPr id="31" name="Speech Bubble: Rectangle with Corners Rounded 30">
            <a:extLst>
              <a:ext uri="{FF2B5EF4-FFF2-40B4-BE49-F238E27FC236}">
                <a16:creationId xmlns:a16="http://schemas.microsoft.com/office/drawing/2014/main" id="{6AD12798-1ADE-4260-85C6-B8798D8A7EA3}"/>
              </a:ext>
            </a:extLst>
          </p:cNvPr>
          <p:cNvSpPr/>
          <p:nvPr/>
        </p:nvSpPr>
        <p:spPr>
          <a:xfrm>
            <a:off x="233887" y="2575550"/>
            <a:ext cx="5430050" cy="864822"/>
          </a:xfrm>
          <a:prstGeom prst="wedgeRoundRectCallout">
            <a:avLst>
              <a:gd name="adj1" fmla="val -44088"/>
              <a:gd name="adj2" fmla="val 7257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2000" b="1" dirty="0">
                <a:solidFill>
                  <a:srgbClr val="104F75"/>
                </a:solidFill>
              </a:rPr>
              <a:t>[4] </a:t>
            </a:r>
            <a:r>
              <a:rPr lang="fr-FR" sz="2000" dirty="0">
                <a:solidFill>
                  <a:srgbClr val="104F75"/>
                </a:solidFill>
              </a:rPr>
              <a:t>font un grand voyage en moins de trois mois.</a:t>
            </a:r>
          </a:p>
        </p:txBody>
      </p:sp>
      <p:sp>
        <p:nvSpPr>
          <p:cNvPr id="32" name="Speech Bubble: Rectangle with Corners Rounded 31">
            <a:extLst>
              <a:ext uri="{FF2B5EF4-FFF2-40B4-BE49-F238E27FC236}">
                <a16:creationId xmlns:a16="http://schemas.microsoft.com/office/drawing/2014/main" id="{2D7B539D-6AAA-45EB-9870-37DAC5B1EF83}"/>
              </a:ext>
            </a:extLst>
          </p:cNvPr>
          <p:cNvSpPr/>
          <p:nvPr/>
        </p:nvSpPr>
        <p:spPr>
          <a:xfrm>
            <a:off x="6095999" y="2536502"/>
            <a:ext cx="5936343" cy="536593"/>
          </a:xfrm>
          <a:prstGeom prst="wedgeRoundRectCallout">
            <a:avLst>
              <a:gd name="adj1" fmla="val -39659"/>
              <a:gd name="adj2" fmla="val 8143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a:solidFill>
                  <a:srgbClr val="104F75"/>
                </a:solidFill>
              </a:rPr>
              <a:t>Il y a </a:t>
            </a:r>
            <a:r>
              <a:rPr lang="fr-FR" sz="2000" b="1" dirty="0">
                <a:solidFill>
                  <a:srgbClr val="104F75"/>
                </a:solidFill>
              </a:rPr>
              <a:t>[5] </a:t>
            </a:r>
            <a:r>
              <a:rPr lang="fr-FR" sz="2000" dirty="0">
                <a:solidFill>
                  <a:srgbClr val="104F75"/>
                </a:solidFill>
              </a:rPr>
              <a:t>qui font un voyage dans l’espace.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96001" cy="707849"/>
          </a:xfrm>
        </p:spPr>
        <p:txBody>
          <a:bodyPr>
            <a:normAutofit/>
          </a:bodyPr>
          <a:lstStyle/>
          <a:p>
            <a:r>
              <a:rPr lang="fr-FR" sz="3200" b="1" dirty="0">
                <a:solidFill>
                  <a:schemeClr val="bg1"/>
                </a:solidFill>
              </a:rPr>
              <a:t>Les livres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16520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803C2324-999E-44C1-BFDE-3E4CE2136C35}"/>
              </a:ext>
            </a:extLst>
          </p:cNvPr>
          <p:cNvSpPr txBox="1"/>
          <p:nvPr/>
        </p:nvSpPr>
        <p:spPr>
          <a:xfrm>
            <a:off x="6644640" y="165204"/>
            <a:ext cx="3806277" cy="1200329"/>
          </a:xfrm>
          <a:prstGeom prst="rect">
            <a:avLst/>
          </a:prstGeom>
          <a:noFill/>
        </p:spPr>
        <p:txBody>
          <a:bodyPr wrap="square" rtlCol="0">
            <a:spAutoFit/>
          </a:bodyPr>
          <a:lstStyle/>
          <a:p>
            <a:pPr algn="l"/>
            <a:r>
              <a:rPr lang="fr-FR" sz="2400" dirty="0">
                <a:solidFill>
                  <a:srgbClr val="104F75"/>
                </a:solidFill>
              </a:rPr>
              <a:t>Lis les descriptions des livres et choisis les bons mots. C’est quel livre ?</a:t>
            </a:r>
          </a:p>
        </p:txBody>
      </p:sp>
      <p:pic>
        <p:nvPicPr>
          <p:cNvPr id="15" name="Picture 14">
            <a:extLst>
              <a:ext uri="{FF2B5EF4-FFF2-40B4-BE49-F238E27FC236}">
                <a16:creationId xmlns:a16="http://schemas.microsoft.com/office/drawing/2014/main" id="{6726DC07-C737-4908-B425-6AAF8DFD94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687" r="7677"/>
          <a:stretch/>
        </p:blipFill>
        <p:spPr>
          <a:xfrm>
            <a:off x="435816" y="3624510"/>
            <a:ext cx="1271172" cy="1746623"/>
          </a:xfrm>
          <a:prstGeom prst="rect">
            <a:avLst/>
          </a:prstGeom>
        </p:spPr>
      </p:pic>
      <p:pic>
        <p:nvPicPr>
          <p:cNvPr id="17" name="Picture 16">
            <a:extLst>
              <a:ext uri="{FF2B5EF4-FFF2-40B4-BE49-F238E27FC236}">
                <a16:creationId xmlns:a16="http://schemas.microsoft.com/office/drawing/2014/main" id="{7AD9CA48-9785-4B0A-A724-54D4518353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718" y="4701382"/>
            <a:ext cx="999274" cy="666703"/>
          </a:xfrm>
          <a:prstGeom prst="rect">
            <a:avLst/>
          </a:prstGeom>
        </p:spPr>
      </p:pic>
      <p:pic>
        <p:nvPicPr>
          <p:cNvPr id="19" name="Picture 18">
            <a:extLst>
              <a:ext uri="{FF2B5EF4-FFF2-40B4-BE49-F238E27FC236}">
                <a16:creationId xmlns:a16="http://schemas.microsoft.com/office/drawing/2014/main" id="{66360E06-F6E5-4CB0-8428-7537E4C87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5173" y="3624509"/>
            <a:ext cx="1416456" cy="1746623"/>
          </a:xfrm>
          <a:prstGeom prst="rect">
            <a:avLst/>
          </a:prstGeom>
        </p:spPr>
      </p:pic>
      <p:pic>
        <p:nvPicPr>
          <p:cNvPr id="21" name="Picture 20">
            <a:extLst>
              <a:ext uri="{FF2B5EF4-FFF2-40B4-BE49-F238E27FC236}">
                <a16:creationId xmlns:a16="http://schemas.microsoft.com/office/drawing/2014/main" id="{B515BE99-07BD-424B-A418-1D34E62E24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7518" y="3624510"/>
            <a:ext cx="1905000" cy="1428750"/>
          </a:xfrm>
          <a:prstGeom prst="rect">
            <a:avLst/>
          </a:prstGeom>
        </p:spPr>
      </p:pic>
      <p:pic>
        <p:nvPicPr>
          <p:cNvPr id="23" name="Picture 22">
            <a:extLst>
              <a:ext uri="{FF2B5EF4-FFF2-40B4-BE49-F238E27FC236}">
                <a16:creationId xmlns:a16="http://schemas.microsoft.com/office/drawing/2014/main" id="{AAC51958-2FD7-470B-AF31-5B95E790C7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3138" y="3635353"/>
            <a:ext cx="1920796" cy="1440597"/>
          </a:xfrm>
          <a:prstGeom prst="rect">
            <a:avLst/>
          </a:prstGeom>
        </p:spPr>
      </p:pic>
      <p:pic>
        <p:nvPicPr>
          <p:cNvPr id="25" name="Picture 24">
            <a:extLst>
              <a:ext uri="{FF2B5EF4-FFF2-40B4-BE49-F238E27FC236}">
                <a16:creationId xmlns:a16="http://schemas.microsoft.com/office/drawing/2014/main" id="{B344E4AF-994B-4659-B50F-23295C9BC6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4600" y="4338885"/>
            <a:ext cx="924656" cy="888536"/>
          </a:xfrm>
          <a:prstGeom prst="rect">
            <a:avLst/>
          </a:prstGeom>
        </p:spPr>
      </p:pic>
      <p:pic>
        <p:nvPicPr>
          <p:cNvPr id="27" name="Picture 26">
            <a:extLst>
              <a:ext uri="{FF2B5EF4-FFF2-40B4-BE49-F238E27FC236}">
                <a16:creationId xmlns:a16="http://schemas.microsoft.com/office/drawing/2014/main" id="{9C99D54E-A55B-4B2E-B4CB-5ECB8ED6E6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57547" y="3635353"/>
            <a:ext cx="1152640" cy="1722696"/>
          </a:xfrm>
          <a:prstGeom prst="rect">
            <a:avLst/>
          </a:prstGeom>
        </p:spPr>
      </p:pic>
      <p:sp>
        <p:nvSpPr>
          <p:cNvPr id="33" name="TextBox 32">
            <a:extLst>
              <a:ext uri="{FF2B5EF4-FFF2-40B4-BE49-F238E27FC236}">
                <a16:creationId xmlns:a16="http://schemas.microsoft.com/office/drawing/2014/main" id="{3AE024FC-1652-47F7-A5AC-14A9CE35C49F}"/>
              </a:ext>
            </a:extLst>
          </p:cNvPr>
          <p:cNvSpPr txBox="1"/>
          <p:nvPr/>
        </p:nvSpPr>
        <p:spPr>
          <a:xfrm>
            <a:off x="64514" y="5389679"/>
            <a:ext cx="2578669" cy="707886"/>
          </a:xfrm>
          <a:prstGeom prst="rect">
            <a:avLst/>
          </a:prstGeom>
          <a:noFill/>
        </p:spPr>
        <p:txBody>
          <a:bodyPr wrap="square" rtlCol="0">
            <a:spAutoFit/>
          </a:bodyPr>
          <a:lstStyle/>
          <a:p>
            <a:pPr algn="ctr"/>
            <a:r>
              <a:rPr lang="fr-FR" sz="2000" b="1" dirty="0">
                <a:solidFill>
                  <a:srgbClr val="104F75"/>
                </a:solidFill>
              </a:rPr>
              <a:t>A. Les grimoires de Mercotte</a:t>
            </a:r>
          </a:p>
        </p:txBody>
      </p:sp>
      <p:sp>
        <p:nvSpPr>
          <p:cNvPr id="34" name="TextBox 33">
            <a:extLst>
              <a:ext uri="{FF2B5EF4-FFF2-40B4-BE49-F238E27FC236}">
                <a16:creationId xmlns:a16="http://schemas.microsoft.com/office/drawing/2014/main" id="{91C7BDC4-E099-4AFB-B429-8E830502E79A}"/>
              </a:ext>
            </a:extLst>
          </p:cNvPr>
          <p:cNvSpPr txBox="1"/>
          <p:nvPr/>
        </p:nvSpPr>
        <p:spPr>
          <a:xfrm>
            <a:off x="2797419" y="5425749"/>
            <a:ext cx="2578669" cy="707886"/>
          </a:xfrm>
          <a:prstGeom prst="rect">
            <a:avLst/>
          </a:prstGeom>
          <a:noFill/>
        </p:spPr>
        <p:txBody>
          <a:bodyPr wrap="square" rtlCol="0">
            <a:spAutoFit/>
          </a:bodyPr>
          <a:lstStyle/>
          <a:p>
            <a:pPr algn="ctr"/>
            <a:r>
              <a:rPr lang="fr-FR" sz="2000" b="1" dirty="0">
                <a:solidFill>
                  <a:srgbClr val="104F75"/>
                </a:solidFill>
              </a:rPr>
              <a:t>B. Le dictionnaire Larousse</a:t>
            </a:r>
          </a:p>
        </p:txBody>
      </p:sp>
      <p:sp>
        <p:nvSpPr>
          <p:cNvPr id="35" name="TextBox 34">
            <a:extLst>
              <a:ext uri="{FF2B5EF4-FFF2-40B4-BE49-F238E27FC236}">
                <a16:creationId xmlns:a16="http://schemas.microsoft.com/office/drawing/2014/main" id="{910CF29E-EAC2-4B7B-9D94-CF76CFEC5C2C}"/>
              </a:ext>
            </a:extLst>
          </p:cNvPr>
          <p:cNvSpPr txBox="1"/>
          <p:nvPr/>
        </p:nvSpPr>
        <p:spPr>
          <a:xfrm>
            <a:off x="5219073" y="5425749"/>
            <a:ext cx="2725656" cy="707886"/>
          </a:xfrm>
          <a:prstGeom prst="rect">
            <a:avLst/>
          </a:prstGeom>
          <a:noFill/>
        </p:spPr>
        <p:txBody>
          <a:bodyPr wrap="square" rtlCol="0">
            <a:spAutoFit/>
          </a:bodyPr>
          <a:lstStyle/>
          <a:p>
            <a:pPr algn="ctr"/>
            <a:r>
              <a:rPr lang="fr-FR" sz="2000" b="1" dirty="0">
                <a:solidFill>
                  <a:srgbClr val="104F75"/>
                </a:solidFill>
              </a:rPr>
              <a:t>C. La série Phobos de Victor Dixen</a:t>
            </a:r>
          </a:p>
        </p:txBody>
      </p:sp>
      <p:sp>
        <p:nvSpPr>
          <p:cNvPr id="36" name="TextBox 35">
            <a:extLst>
              <a:ext uri="{FF2B5EF4-FFF2-40B4-BE49-F238E27FC236}">
                <a16:creationId xmlns:a16="http://schemas.microsoft.com/office/drawing/2014/main" id="{6DF8E8DF-0220-45A7-AEB7-8463000BA2FA}"/>
              </a:ext>
            </a:extLst>
          </p:cNvPr>
          <p:cNvSpPr txBox="1"/>
          <p:nvPr/>
        </p:nvSpPr>
        <p:spPr>
          <a:xfrm>
            <a:off x="7805952" y="5425632"/>
            <a:ext cx="2077279" cy="1015663"/>
          </a:xfrm>
          <a:prstGeom prst="rect">
            <a:avLst/>
          </a:prstGeom>
          <a:noFill/>
        </p:spPr>
        <p:txBody>
          <a:bodyPr wrap="square" rtlCol="0">
            <a:spAutoFit/>
          </a:bodyPr>
          <a:lstStyle/>
          <a:p>
            <a:pPr algn="ctr"/>
            <a:r>
              <a:rPr lang="fr-FR" sz="2000" b="1" dirty="0">
                <a:solidFill>
                  <a:srgbClr val="104F75"/>
                </a:solidFill>
              </a:rPr>
              <a:t>D. Seul au sommet – Thierry Henry</a:t>
            </a:r>
          </a:p>
        </p:txBody>
      </p:sp>
      <p:sp>
        <p:nvSpPr>
          <p:cNvPr id="37" name="TextBox 36">
            <a:extLst>
              <a:ext uri="{FF2B5EF4-FFF2-40B4-BE49-F238E27FC236}">
                <a16:creationId xmlns:a16="http://schemas.microsoft.com/office/drawing/2014/main" id="{91FFF2AA-61E7-4D33-8A76-3F57F3DC695D}"/>
              </a:ext>
            </a:extLst>
          </p:cNvPr>
          <p:cNvSpPr txBox="1"/>
          <p:nvPr/>
        </p:nvSpPr>
        <p:spPr>
          <a:xfrm>
            <a:off x="9609760" y="5357932"/>
            <a:ext cx="2517726" cy="1015663"/>
          </a:xfrm>
          <a:prstGeom prst="rect">
            <a:avLst/>
          </a:prstGeom>
          <a:noFill/>
        </p:spPr>
        <p:txBody>
          <a:bodyPr wrap="square" rtlCol="0">
            <a:spAutoFit/>
          </a:bodyPr>
          <a:lstStyle/>
          <a:p>
            <a:pPr algn="ctr"/>
            <a:r>
              <a:rPr lang="fr-FR" sz="2000" b="1" dirty="0">
                <a:solidFill>
                  <a:srgbClr val="104F75"/>
                </a:solidFill>
              </a:rPr>
              <a:t>E. Le tour du monde en 80 jours – Jules Verne</a:t>
            </a:r>
          </a:p>
        </p:txBody>
      </p:sp>
      <p:sp>
        <p:nvSpPr>
          <p:cNvPr id="38" name="Rectangle: Rounded Corners 37">
            <a:extLst>
              <a:ext uri="{FF2B5EF4-FFF2-40B4-BE49-F238E27FC236}">
                <a16:creationId xmlns:a16="http://schemas.microsoft.com/office/drawing/2014/main" id="{C79F0C76-C094-4A54-B62F-9737459F19D9}"/>
              </a:ext>
            </a:extLst>
          </p:cNvPr>
          <p:cNvSpPr/>
          <p:nvPr/>
        </p:nvSpPr>
        <p:spPr>
          <a:xfrm>
            <a:off x="147740" y="3766488"/>
            <a:ext cx="11762180" cy="913300"/>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2400" b="1" dirty="0">
              <a:solidFill>
                <a:srgbClr val="104F75"/>
              </a:solidFill>
            </a:endParaRPr>
          </a:p>
          <a:p>
            <a:r>
              <a:rPr lang="fr-FR" sz="2400" b="1" dirty="0">
                <a:solidFill>
                  <a:srgbClr val="104F75"/>
                </a:solidFill>
              </a:rPr>
              <a:t>tu 	une femme 		Phileas Fogg et son assistant 	  nous		des gens</a:t>
            </a:r>
          </a:p>
          <a:p>
            <a:endParaRPr lang="fr-FR" dirty="0">
              <a:solidFill>
                <a:srgbClr val="104F75"/>
              </a:solidFill>
            </a:endParaRPr>
          </a:p>
        </p:txBody>
      </p:sp>
      <p:sp>
        <p:nvSpPr>
          <p:cNvPr id="3" name="TextBox 2">
            <a:extLst>
              <a:ext uri="{FF2B5EF4-FFF2-40B4-BE49-F238E27FC236}">
                <a16:creationId xmlns:a16="http://schemas.microsoft.com/office/drawing/2014/main" id="{821B6AB0-6F0D-4736-B14C-0D38F3531735}"/>
              </a:ext>
            </a:extLst>
          </p:cNvPr>
          <p:cNvSpPr txBox="1"/>
          <p:nvPr/>
        </p:nvSpPr>
        <p:spPr>
          <a:xfrm>
            <a:off x="2693640" y="1909712"/>
            <a:ext cx="394447" cy="461665"/>
          </a:xfrm>
          <a:prstGeom prst="rect">
            <a:avLst/>
          </a:prstGeom>
          <a:solidFill>
            <a:srgbClr val="104F75"/>
          </a:solidFill>
        </p:spPr>
        <p:txBody>
          <a:bodyPr wrap="square" rtlCol="0">
            <a:spAutoFit/>
          </a:bodyPr>
          <a:lstStyle/>
          <a:p>
            <a:pPr algn="l"/>
            <a:r>
              <a:rPr lang="fr-FR" sz="2400" b="1" dirty="0">
                <a:solidFill>
                  <a:schemeClr val="bg1"/>
                </a:solidFill>
              </a:rPr>
              <a:t>A</a:t>
            </a:r>
          </a:p>
        </p:txBody>
      </p:sp>
      <p:sp>
        <p:nvSpPr>
          <p:cNvPr id="39" name="TextBox 38">
            <a:extLst>
              <a:ext uri="{FF2B5EF4-FFF2-40B4-BE49-F238E27FC236}">
                <a16:creationId xmlns:a16="http://schemas.microsoft.com/office/drawing/2014/main" id="{DA9BF3FF-B481-4CF0-B2C0-B2EF11C6079E}"/>
              </a:ext>
            </a:extLst>
          </p:cNvPr>
          <p:cNvSpPr txBox="1"/>
          <p:nvPr/>
        </p:nvSpPr>
        <p:spPr>
          <a:xfrm>
            <a:off x="11668417" y="1163251"/>
            <a:ext cx="394447" cy="461665"/>
          </a:xfrm>
          <a:prstGeom prst="rect">
            <a:avLst/>
          </a:prstGeom>
          <a:solidFill>
            <a:srgbClr val="104F75"/>
          </a:solidFill>
        </p:spPr>
        <p:txBody>
          <a:bodyPr wrap="square" rtlCol="0">
            <a:spAutoFit/>
          </a:bodyPr>
          <a:lstStyle/>
          <a:p>
            <a:pPr algn="l"/>
            <a:r>
              <a:rPr lang="fr-FR" sz="2400" b="1" dirty="0">
                <a:solidFill>
                  <a:schemeClr val="bg1"/>
                </a:solidFill>
              </a:rPr>
              <a:t>B</a:t>
            </a:r>
          </a:p>
        </p:txBody>
      </p:sp>
      <p:sp>
        <p:nvSpPr>
          <p:cNvPr id="40" name="TextBox 39">
            <a:extLst>
              <a:ext uri="{FF2B5EF4-FFF2-40B4-BE49-F238E27FC236}">
                <a16:creationId xmlns:a16="http://schemas.microsoft.com/office/drawing/2014/main" id="{6C39BEAF-2D34-461C-A497-A68B4239AA31}"/>
              </a:ext>
            </a:extLst>
          </p:cNvPr>
          <p:cNvSpPr txBox="1"/>
          <p:nvPr/>
        </p:nvSpPr>
        <p:spPr>
          <a:xfrm>
            <a:off x="11563666" y="2556775"/>
            <a:ext cx="394447" cy="461665"/>
          </a:xfrm>
          <a:prstGeom prst="rect">
            <a:avLst/>
          </a:prstGeom>
          <a:solidFill>
            <a:srgbClr val="104F75"/>
          </a:solidFill>
        </p:spPr>
        <p:txBody>
          <a:bodyPr wrap="square" rtlCol="0">
            <a:spAutoFit/>
          </a:bodyPr>
          <a:lstStyle/>
          <a:p>
            <a:pPr algn="l"/>
            <a:r>
              <a:rPr lang="fr-FR" sz="2400" b="1" dirty="0">
                <a:solidFill>
                  <a:schemeClr val="bg1"/>
                </a:solidFill>
              </a:rPr>
              <a:t>C</a:t>
            </a:r>
          </a:p>
        </p:txBody>
      </p:sp>
      <p:sp>
        <p:nvSpPr>
          <p:cNvPr id="41" name="TextBox 40">
            <a:extLst>
              <a:ext uri="{FF2B5EF4-FFF2-40B4-BE49-F238E27FC236}">
                <a16:creationId xmlns:a16="http://schemas.microsoft.com/office/drawing/2014/main" id="{1B118A29-E743-49DB-B7AD-5ADAA841CCAE}"/>
              </a:ext>
            </a:extLst>
          </p:cNvPr>
          <p:cNvSpPr txBox="1"/>
          <p:nvPr/>
        </p:nvSpPr>
        <p:spPr>
          <a:xfrm>
            <a:off x="6075112" y="1760032"/>
            <a:ext cx="394447" cy="461665"/>
          </a:xfrm>
          <a:prstGeom prst="rect">
            <a:avLst/>
          </a:prstGeom>
          <a:solidFill>
            <a:srgbClr val="104F75"/>
          </a:solidFill>
        </p:spPr>
        <p:txBody>
          <a:bodyPr wrap="square" rtlCol="0">
            <a:spAutoFit/>
          </a:bodyPr>
          <a:lstStyle/>
          <a:p>
            <a:pPr algn="l"/>
            <a:r>
              <a:rPr lang="fr-FR" sz="2400" b="1" dirty="0">
                <a:solidFill>
                  <a:schemeClr val="bg1"/>
                </a:solidFill>
              </a:rPr>
              <a:t>D</a:t>
            </a:r>
          </a:p>
        </p:txBody>
      </p:sp>
      <p:sp>
        <p:nvSpPr>
          <p:cNvPr id="42" name="TextBox 41">
            <a:extLst>
              <a:ext uri="{FF2B5EF4-FFF2-40B4-BE49-F238E27FC236}">
                <a16:creationId xmlns:a16="http://schemas.microsoft.com/office/drawing/2014/main" id="{58934BB9-F6E8-430B-A127-4AD013EDC27D}"/>
              </a:ext>
            </a:extLst>
          </p:cNvPr>
          <p:cNvSpPr txBox="1"/>
          <p:nvPr/>
        </p:nvSpPr>
        <p:spPr>
          <a:xfrm>
            <a:off x="5306604" y="2926454"/>
            <a:ext cx="394447" cy="461665"/>
          </a:xfrm>
          <a:prstGeom prst="rect">
            <a:avLst/>
          </a:prstGeom>
          <a:solidFill>
            <a:srgbClr val="104F75"/>
          </a:solidFill>
        </p:spPr>
        <p:txBody>
          <a:bodyPr wrap="square" rtlCol="0">
            <a:spAutoFit/>
          </a:bodyPr>
          <a:lstStyle/>
          <a:p>
            <a:pPr algn="l"/>
            <a:r>
              <a:rPr lang="fr-FR" sz="2400" b="1" dirty="0">
                <a:solidFill>
                  <a:schemeClr val="bg1"/>
                </a:solidFill>
              </a:rPr>
              <a:t>E</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p:bldP spid="34" grpId="0"/>
      <p:bldP spid="35" grpId="0"/>
      <p:bldP spid="36" grpId="0"/>
      <p:bldP spid="37" grpId="0"/>
      <p:bldP spid="38" grpId="0" animBg="1"/>
      <p:bldP spid="3" grpId="0" animBg="1"/>
      <p:bldP spid="39" grpId="0" animBg="1"/>
      <p:bldP spid="40"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pic>
        <p:nvPicPr>
          <p:cNvPr id="5" name="Picture 4">
            <a:extLst>
              <a:ext uri="{FF2B5EF4-FFF2-40B4-BE49-F238E27FC236}">
                <a16:creationId xmlns:a16="http://schemas.microsoft.com/office/drawing/2014/main" id="{A61E9ED7-3FC1-4B9F-BC42-6EC7A996FE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3280" y="2909047"/>
            <a:ext cx="3231776" cy="3231776"/>
          </a:xfrm>
          <a:prstGeom prst="rect">
            <a:avLst/>
          </a:prstGeom>
        </p:spPr>
      </p:pic>
      <p:pic>
        <p:nvPicPr>
          <p:cNvPr id="13" name="Picture 12">
            <a:extLst>
              <a:ext uri="{FF2B5EF4-FFF2-40B4-BE49-F238E27FC236}">
                <a16:creationId xmlns:a16="http://schemas.microsoft.com/office/drawing/2014/main" id="{205EB4A0-4715-42C9-9A01-FF6F146033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353" y="2827783"/>
            <a:ext cx="3231776" cy="3231776"/>
          </a:xfrm>
          <a:prstGeom prst="rect">
            <a:avLst/>
          </a:prstGeom>
        </p:spPr>
      </p:pic>
      <p:sp>
        <p:nvSpPr>
          <p:cNvPr id="15" name="TextBox 14">
            <a:extLst>
              <a:ext uri="{FF2B5EF4-FFF2-40B4-BE49-F238E27FC236}">
                <a16:creationId xmlns:a16="http://schemas.microsoft.com/office/drawing/2014/main" id="{318C89A7-7D74-4B84-916C-A2CB9897A069}"/>
              </a:ext>
            </a:extLst>
          </p:cNvPr>
          <p:cNvSpPr txBox="1"/>
          <p:nvPr/>
        </p:nvSpPr>
        <p:spPr>
          <a:xfrm>
            <a:off x="180000" y="1268689"/>
            <a:ext cx="11729920" cy="461665"/>
          </a:xfrm>
          <a:prstGeom prst="rect">
            <a:avLst/>
          </a:prstGeom>
          <a:noFill/>
        </p:spPr>
        <p:txBody>
          <a:bodyPr wrap="square" rtlCol="0">
            <a:spAutoFit/>
          </a:bodyPr>
          <a:lstStyle/>
          <a:p>
            <a:pPr algn="l"/>
            <a:r>
              <a:rPr lang="fr-FR" sz="2400" b="1" dirty="0">
                <a:solidFill>
                  <a:srgbClr val="104F75"/>
                </a:solidFill>
              </a:rPr>
              <a:t>Partenaire A: </a:t>
            </a:r>
            <a:r>
              <a:rPr lang="fr-FR" sz="2400" dirty="0">
                <a:solidFill>
                  <a:srgbClr val="104F75"/>
                </a:solidFill>
              </a:rPr>
              <a:t>Pose des questions avec le verbe </a:t>
            </a:r>
            <a:r>
              <a:rPr lang="fr-FR" sz="2400" b="1" dirty="0">
                <a:solidFill>
                  <a:srgbClr val="104F75"/>
                </a:solidFill>
              </a:rPr>
              <a:t>faire</a:t>
            </a:r>
            <a:r>
              <a:rPr lang="fr-FR" sz="2400" dirty="0">
                <a:solidFill>
                  <a:srgbClr val="104F75"/>
                </a:solidFill>
              </a:rPr>
              <a:t>.</a:t>
            </a:r>
          </a:p>
        </p:txBody>
      </p:sp>
      <p:sp>
        <p:nvSpPr>
          <p:cNvPr id="25" name="TextBox 24">
            <a:extLst>
              <a:ext uri="{FF2B5EF4-FFF2-40B4-BE49-F238E27FC236}">
                <a16:creationId xmlns:a16="http://schemas.microsoft.com/office/drawing/2014/main" id="{279589B2-9E1B-4657-A2DF-7B1868D428F6}"/>
              </a:ext>
            </a:extLst>
          </p:cNvPr>
          <p:cNvSpPr txBox="1"/>
          <p:nvPr/>
        </p:nvSpPr>
        <p:spPr>
          <a:xfrm>
            <a:off x="180000" y="1803747"/>
            <a:ext cx="11729920" cy="830997"/>
          </a:xfrm>
          <a:prstGeom prst="rect">
            <a:avLst/>
          </a:prstGeom>
          <a:noFill/>
        </p:spPr>
        <p:txBody>
          <a:bodyPr wrap="square" rtlCol="0">
            <a:spAutoFit/>
          </a:bodyPr>
          <a:lstStyle/>
          <a:p>
            <a:pPr algn="l"/>
            <a:r>
              <a:rPr lang="fr-FR" sz="2400" b="1" dirty="0">
                <a:solidFill>
                  <a:srgbClr val="104F75"/>
                </a:solidFill>
              </a:rPr>
              <a:t>Partenaire B: </a:t>
            </a:r>
            <a:r>
              <a:rPr lang="fr-FR" sz="2400" dirty="0">
                <a:solidFill>
                  <a:srgbClr val="104F75"/>
                </a:solidFill>
              </a:rPr>
              <a:t>Réponds avec </a:t>
            </a:r>
            <a:r>
              <a:rPr lang="fr-FR" sz="2400" b="1" dirty="0">
                <a:solidFill>
                  <a:srgbClr val="104F75"/>
                </a:solidFill>
              </a:rPr>
              <a:t>oui</a:t>
            </a:r>
            <a:r>
              <a:rPr lang="fr-FR" sz="2400" dirty="0">
                <a:solidFill>
                  <a:srgbClr val="104F75"/>
                </a:solidFill>
              </a:rPr>
              <a:t> ou </a:t>
            </a:r>
            <a:r>
              <a:rPr lang="fr-FR" sz="2400" b="1" dirty="0">
                <a:solidFill>
                  <a:srgbClr val="104F75"/>
                </a:solidFill>
              </a:rPr>
              <a:t>non</a:t>
            </a:r>
            <a:r>
              <a:rPr lang="fr-FR" sz="2400" dirty="0">
                <a:solidFill>
                  <a:srgbClr val="104F75"/>
                </a:solidFill>
              </a:rPr>
              <a:t> et une phrase avec </a:t>
            </a:r>
            <a:r>
              <a:rPr lang="fr-FR" sz="2400" b="1" dirty="0">
                <a:solidFill>
                  <a:srgbClr val="104F75"/>
                </a:solidFill>
              </a:rPr>
              <a:t>il/elle est </a:t>
            </a:r>
            <a:r>
              <a:rPr lang="fr-FR" sz="2400" dirty="0">
                <a:solidFill>
                  <a:srgbClr val="104F75"/>
                </a:solidFill>
              </a:rPr>
              <a:t>ou </a:t>
            </a:r>
            <a:r>
              <a:rPr lang="fr-FR" sz="2400" b="1" dirty="0">
                <a:solidFill>
                  <a:srgbClr val="104F75"/>
                </a:solidFill>
              </a:rPr>
              <a:t>ils/elles sont</a:t>
            </a:r>
            <a:r>
              <a:rPr lang="fr-FR" sz="2400" dirty="0">
                <a:solidFill>
                  <a:srgbClr val="104F75"/>
                </a:solidFill>
              </a:rPr>
              <a:t>.</a:t>
            </a:r>
          </a:p>
        </p:txBody>
      </p:sp>
      <p:sp>
        <p:nvSpPr>
          <p:cNvPr id="17" name="Speech Bubble: Rectangle with Corners Rounded 16">
            <a:extLst>
              <a:ext uri="{FF2B5EF4-FFF2-40B4-BE49-F238E27FC236}">
                <a16:creationId xmlns:a16="http://schemas.microsoft.com/office/drawing/2014/main" id="{CD990BF7-FE34-4E38-86C7-6363BCDC7FE7}"/>
              </a:ext>
            </a:extLst>
          </p:cNvPr>
          <p:cNvSpPr/>
          <p:nvPr/>
        </p:nvSpPr>
        <p:spPr>
          <a:xfrm>
            <a:off x="2632692" y="3421456"/>
            <a:ext cx="2632692" cy="1311909"/>
          </a:xfrm>
          <a:prstGeom prst="wedgeRound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104F75"/>
                </a:solidFill>
              </a:rPr>
              <a:t>Fait-elle l’exercice de maths ? </a:t>
            </a:r>
          </a:p>
        </p:txBody>
      </p:sp>
      <p:sp>
        <p:nvSpPr>
          <p:cNvPr id="27" name="Speech Bubble: Rectangle with Corners Rounded 26">
            <a:extLst>
              <a:ext uri="{FF2B5EF4-FFF2-40B4-BE49-F238E27FC236}">
                <a16:creationId xmlns:a16="http://schemas.microsoft.com/office/drawing/2014/main" id="{5D648DEA-84F1-4FCD-946D-1360A3CEE6C6}"/>
              </a:ext>
            </a:extLst>
          </p:cNvPr>
          <p:cNvSpPr/>
          <p:nvPr/>
        </p:nvSpPr>
        <p:spPr>
          <a:xfrm>
            <a:off x="6698319" y="3429000"/>
            <a:ext cx="2632692" cy="1311909"/>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104F75"/>
                </a:solidFill>
              </a:rPr>
              <a:t> Non, il est trop difficile.</a:t>
            </a:r>
          </a:p>
        </p:txBody>
      </p:sp>
      <p:sp>
        <p:nvSpPr>
          <p:cNvPr id="19" name="TextBox 18">
            <a:extLst>
              <a:ext uri="{FF2B5EF4-FFF2-40B4-BE49-F238E27FC236}">
                <a16:creationId xmlns:a16="http://schemas.microsoft.com/office/drawing/2014/main" id="{B9D7D53D-987F-4E13-8750-8E8E4551A8CC}"/>
              </a:ext>
            </a:extLst>
          </p:cNvPr>
          <p:cNvSpPr txBox="1"/>
          <p:nvPr/>
        </p:nvSpPr>
        <p:spPr>
          <a:xfrm>
            <a:off x="2940423" y="5074024"/>
            <a:ext cx="2632692" cy="1200329"/>
          </a:xfrm>
          <a:prstGeom prst="rect">
            <a:avLst/>
          </a:prstGeom>
          <a:noFill/>
          <a:ln>
            <a:solidFill>
              <a:srgbClr val="002060"/>
            </a:solidFill>
          </a:ln>
        </p:spPr>
        <p:txBody>
          <a:bodyPr wrap="square" rtlCol="0">
            <a:spAutoFit/>
          </a:bodyPr>
          <a:lstStyle/>
          <a:p>
            <a:pPr algn="l"/>
            <a:r>
              <a:rPr lang="fr-FR" sz="2400" dirty="0">
                <a:solidFill>
                  <a:srgbClr val="104F75"/>
                </a:solidFill>
              </a:rPr>
              <a:t>[</a:t>
            </a:r>
            <a:r>
              <a:rPr lang="en-GB" sz="2400" dirty="0">
                <a:solidFill>
                  <a:srgbClr val="104F75"/>
                </a:solidFill>
              </a:rPr>
              <a:t>he</a:t>
            </a:r>
            <a:r>
              <a:rPr lang="fr-FR" sz="2400" dirty="0">
                <a:solidFill>
                  <a:srgbClr val="104F75"/>
                </a:solidFill>
              </a:rPr>
              <a:t>]</a:t>
            </a:r>
          </a:p>
          <a:p>
            <a:pPr algn="l"/>
            <a:endParaRPr lang="fr-FR" sz="2400" dirty="0">
              <a:solidFill>
                <a:srgbClr val="104F75"/>
              </a:solidFill>
            </a:endParaRPr>
          </a:p>
          <a:p>
            <a:pPr algn="l"/>
            <a:endParaRPr lang="fr-FR" sz="2400" dirty="0">
              <a:solidFill>
                <a:srgbClr val="104F75"/>
              </a:solidFill>
            </a:endParaRPr>
          </a:p>
        </p:txBody>
      </p:sp>
      <p:sp>
        <p:nvSpPr>
          <p:cNvPr id="29" name="TextBox 28">
            <a:extLst>
              <a:ext uri="{FF2B5EF4-FFF2-40B4-BE49-F238E27FC236}">
                <a16:creationId xmlns:a16="http://schemas.microsoft.com/office/drawing/2014/main" id="{C49056AD-F668-40D7-9AC7-1B768DFDAA33}"/>
              </a:ext>
            </a:extLst>
          </p:cNvPr>
          <p:cNvSpPr txBox="1"/>
          <p:nvPr/>
        </p:nvSpPr>
        <p:spPr>
          <a:xfrm>
            <a:off x="6618885" y="5074024"/>
            <a:ext cx="2632692" cy="461665"/>
          </a:xfrm>
          <a:prstGeom prst="rect">
            <a:avLst/>
          </a:prstGeom>
          <a:noFill/>
          <a:ln>
            <a:solidFill>
              <a:srgbClr val="002060"/>
            </a:solidFill>
          </a:ln>
        </p:spPr>
        <p:txBody>
          <a:bodyPr wrap="square" rtlCol="0">
            <a:spAutoFit/>
          </a:bodyPr>
          <a:lstStyle/>
          <a:p>
            <a:pPr algn="l"/>
            <a:r>
              <a:rPr lang="en-GB" sz="2400">
                <a:solidFill>
                  <a:srgbClr val="104F75"/>
                </a:solidFill>
              </a:rPr>
              <a:t>no, too difficult</a:t>
            </a:r>
          </a:p>
        </p:txBody>
      </p:sp>
      <p:pic>
        <p:nvPicPr>
          <p:cNvPr id="30" name="Picture 29">
            <a:extLst>
              <a:ext uri="{FF2B5EF4-FFF2-40B4-BE49-F238E27FC236}">
                <a16:creationId xmlns:a16="http://schemas.microsoft.com/office/drawing/2014/main" id="{7C0C7AE6-140E-495F-80FA-6E83A6C622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0628" y="5193070"/>
            <a:ext cx="875345" cy="1026986"/>
          </a:xfrm>
          <a:prstGeom prst="rect">
            <a:avLst/>
          </a:prstGeom>
        </p:spPr>
      </p:pic>
    </p:spTree>
    <p:extLst>
      <p:ext uri="{BB962C8B-B14F-4D97-AF65-F5344CB8AC3E}">
        <p14:creationId xmlns:p14="http://schemas.microsoft.com/office/powerpoint/2010/main" val="115814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3" name="TextBox 2">
            <a:extLst>
              <a:ext uri="{FF2B5EF4-FFF2-40B4-BE49-F238E27FC236}">
                <a16:creationId xmlns:a16="http://schemas.microsoft.com/office/drawing/2014/main" id="{0EE85F03-2F1B-4CD6-A127-2A54143159C7}"/>
              </a:ext>
            </a:extLst>
          </p:cNvPr>
          <p:cNvSpPr txBox="1"/>
          <p:nvPr/>
        </p:nvSpPr>
        <p:spPr>
          <a:xfrm>
            <a:off x="180000" y="1296000"/>
            <a:ext cx="5916000" cy="5047536"/>
          </a:xfrm>
          <a:prstGeom prst="rect">
            <a:avLst/>
          </a:prstGeom>
          <a:noFill/>
          <a:ln>
            <a:solidFill>
              <a:srgbClr val="002060"/>
            </a:solidFill>
            <a:prstDash val="dash"/>
          </a:ln>
        </p:spPr>
        <p:txBody>
          <a:bodyPr wrap="square" rtlCol="0">
            <a:spAutoFit/>
          </a:bodyPr>
          <a:lstStyle/>
          <a:p>
            <a:pPr algn="l"/>
            <a:r>
              <a:rPr lang="fr-FR" sz="1400" dirty="0">
                <a:solidFill>
                  <a:srgbClr val="104F75"/>
                </a:solidFill>
              </a:rPr>
              <a:t>Pose des questions </a:t>
            </a:r>
            <a:r>
              <a:rPr lang="fr-FR" sz="1400" dirty="0">
                <a:solidFill>
                  <a:srgbClr val="104F75"/>
                </a:solidFill>
                <a:latin typeface="Century Gothic" panose="020B0502020202020204" pitchFamily="34" charset="0"/>
              </a:rPr>
              <a:t>à ton/ta partenaire avec le verbe </a:t>
            </a:r>
            <a:r>
              <a:rPr lang="fr-FR" sz="1400" b="1" dirty="0">
                <a:solidFill>
                  <a:srgbClr val="104F75"/>
                </a:solidFill>
                <a:latin typeface="Century Gothic" panose="020B0502020202020204" pitchFamily="34" charset="0"/>
              </a:rPr>
              <a:t>faire</a:t>
            </a:r>
            <a:r>
              <a:rPr lang="fr-FR" sz="1400" dirty="0">
                <a:solidFill>
                  <a:srgbClr val="104F75"/>
                </a:solidFill>
                <a:latin typeface="Century Gothic" panose="020B0502020202020204" pitchFamily="34" charset="0"/>
              </a:rPr>
              <a:t>:</a:t>
            </a:r>
          </a:p>
          <a:p>
            <a:pPr algn="l"/>
            <a:endParaRPr lang="fr-FR" sz="1400" dirty="0">
              <a:solidFill>
                <a:srgbClr val="104F75"/>
              </a:solidFill>
              <a:latin typeface="Century Gothic" panose="020B0502020202020204" pitchFamily="34" charset="0"/>
            </a:endParaRPr>
          </a:p>
          <a:p>
            <a:pPr marL="342900" indent="-342900" algn="l">
              <a:buAutoNum type="arabicPeriod"/>
            </a:pPr>
            <a:r>
              <a:rPr lang="fr-FR" sz="1400" dirty="0">
                <a:solidFill>
                  <a:srgbClr val="104F75"/>
                </a:solidFill>
                <a:latin typeface="Century Gothic" panose="020B0502020202020204" pitchFamily="34" charset="0"/>
              </a:rPr>
              <a:t>[</a:t>
            </a:r>
            <a:r>
              <a:rPr lang="en-GB" sz="1400" dirty="0">
                <a:solidFill>
                  <a:srgbClr val="104F75"/>
                </a:solidFill>
                <a:latin typeface="Century Gothic" panose="020B0502020202020204" pitchFamily="34" charset="0"/>
              </a:rPr>
              <a:t>he]</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[you [pl./fml]]</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[you [sing.]] [the model]</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[we]</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[you [sing.]] [a visit of] </a:t>
            </a:r>
          </a:p>
          <a:p>
            <a:pPr marL="342900" indent="-342900" algn="l">
              <a:buAutoNum type="arabicPeriod"/>
            </a:pPr>
            <a:endParaRPr lang="fr-FR" sz="1400" dirty="0">
              <a:solidFill>
                <a:srgbClr val="104F75"/>
              </a:solidFill>
              <a:latin typeface="Century Gothic" panose="020B0502020202020204" pitchFamily="34" charset="0"/>
            </a:endParaRPr>
          </a:p>
          <a:p>
            <a:pPr algn="l"/>
            <a:r>
              <a:rPr lang="fr-FR" sz="1400" dirty="0">
                <a:solidFill>
                  <a:srgbClr val="104F75"/>
                </a:solidFill>
                <a:latin typeface="Century Gothic" panose="020B0502020202020204" pitchFamily="34" charset="0"/>
              </a:rPr>
              <a:t>Réponds aux questions de ton/ta partenaire:</a:t>
            </a:r>
          </a:p>
          <a:p>
            <a:pPr algn="l"/>
            <a:endParaRPr lang="fr-FR"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yes, difficult</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no, too expensive</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yes, beautiful</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yes, important</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yes, but bad</a:t>
            </a:r>
            <a:endParaRPr lang="en-GB" sz="2400" dirty="0">
              <a:solidFill>
                <a:srgbClr val="104F75"/>
              </a:solidFill>
            </a:endParaRPr>
          </a:p>
        </p:txBody>
      </p:sp>
      <p:sp>
        <p:nvSpPr>
          <p:cNvPr id="9" name="TextBox 8">
            <a:extLst>
              <a:ext uri="{FF2B5EF4-FFF2-40B4-BE49-F238E27FC236}">
                <a16:creationId xmlns:a16="http://schemas.microsoft.com/office/drawing/2014/main" id="{023DD03A-E16E-4FFF-B217-920C5237116F}"/>
              </a:ext>
            </a:extLst>
          </p:cNvPr>
          <p:cNvSpPr txBox="1"/>
          <p:nvPr/>
        </p:nvSpPr>
        <p:spPr>
          <a:xfrm>
            <a:off x="6096000" y="1296000"/>
            <a:ext cx="5916000" cy="5047536"/>
          </a:xfrm>
          <a:prstGeom prst="rect">
            <a:avLst/>
          </a:prstGeom>
          <a:noFill/>
          <a:ln>
            <a:solidFill>
              <a:srgbClr val="002060"/>
            </a:solidFill>
            <a:prstDash val="dash"/>
          </a:ln>
        </p:spPr>
        <p:txBody>
          <a:bodyPr wrap="square" rtlCol="0">
            <a:spAutoFit/>
          </a:bodyPr>
          <a:lstStyle/>
          <a:p>
            <a:pPr algn="l"/>
            <a:r>
              <a:rPr lang="fr-FR" sz="1400" dirty="0">
                <a:solidFill>
                  <a:srgbClr val="104F75"/>
                </a:solidFill>
              </a:rPr>
              <a:t>Pose des questions </a:t>
            </a:r>
            <a:r>
              <a:rPr lang="fr-FR" sz="1400" dirty="0">
                <a:solidFill>
                  <a:srgbClr val="104F75"/>
                </a:solidFill>
                <a:latin typeface="Century Gothic" panose="020B0502020202020204" pitchFamily="34" charset="0"/>
              </a:rPr>
              <a:t>à ton/ta partenaire avec le verbe </a:t>
            </a:r>
            <a:r>
              <a:rPr lang="fr-FR" sz="1400" b="1" dirty="0">
                <a:solidFill>
                  <a:srgbClr val="104F75"/>
                </a:solidFill>
                <a:latin typeface="Century Gothic" panose="020B0502020202020204" pitchFamily="34" charset="0"/>
              </a:rPr>
              <a:t>faire</a:t>
            </a:r>
            <a:r>
              <a:rPr lang="fr-FR" sz="1400" dirty="0">
                <a:solidFill>
                  <a:srgbClr val="104F75"/>
                </a:solidFill>
                <a:latin typeface="Century Gothic" panose="020B0502020202020204" pitchFamily="34" charset="0"/>
              </a:rPr>
              <a:t>:</a:t>
            </a:r>
          </a:p>
          <a:p>
            <a:pPr algn="l"/>
            <a:endParaRPr lang="fr-FR"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[you [pl./fml]] [homework]</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[he] [a journey]</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[you [sing.]]</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[we] [work experience]</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[she]</a:t>
            </a:r>
          </a:p>
          <a:p>
            <a:pPr marL="342900" indent="-342900" algn="l">
              <a:buAutoNum type="arabicPeriod"/>
            </a:pPr>
            <a:endParaRPr lang="fr-FR" sz="1400" dirty="0">
              <a:solidFill>
                <a:srgbClr val="104F75"/>
              </a:solidFill>
              <a:latin typeface="Century Gothic" panose="020B0502020202020204" pitchFamily="34" charset="0"/>
            </a:endParaRPr>
          </a:p>
          <a:p>
            <a:pPr algn="l"/>
            <a:r>
              <a:rPr lang="fr-FR" sz="1400" dirty="0">
                <a:solidFill>
                  <a:srgbClr val="104F75"/>
                </a:solidFill>
                <a:latin typeface="Century Gothic" panose="020B0502020202020204" pitchFamily="34" charset="0"/>
              </a:rPr>
              <a:t>Réponds aux questions de ton/ta partenaire:</a:t>
            </a:r>
          </a:p>
          <a:p>
            <a:pPr algn="l"/>
            <a:endParaRPr lang="fr-FR"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yes, good</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no, not open</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yes, big</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yes, long</a:t>
            </a:r>
          </a:p>
          <a:p>
            <a:pPr marL="342900" indent="-342900" algn="l">
              <a:buAutoNum type="arabicPeriod"/>
            </a:pPr>
            <a:endParaRPr lang="en-GB" sz="1400" dirty="0">
              <a:solidFill>
                <a:srgbClr val="104F75"/>
              </a:solidFill>
              <a:latin typeface="Century Gothic" panose="020B0502020202020204" pitchFamily="34" charset="0"/>
            </a:endParaRPr>
          </a:p>
          <a:p>
            <a:pPr marL="342900" indent="-342900" algn="l">
              <a:buAutoNum type="arabicPeriod"/>
            </a:pPr>
            <a:r>
              <a:rPr lang="en-GB" sz="1400" dirty="0">
                <a:solidFill>
                  <a:srgbClr val="104F75"/>
                </a:solidFill>
                <a:latin typeface="Century Gothic" panose="020B0502020202020204" pitchFamily="34" charset="0"/>
              </a:rPr>
              <a:t>yes, beautiful</a:t>
            </a:r>
            <a:endParaRPr lang="en-GB" sz="1400" dirty="0">
              <a:solidFill>
                <a:srgbClr val="104F75"/>
              </a:solidFill>
            </a:endParaRPr>
          </a:p>
        </p:txBody>
      </p:sp>
      <p:pic>
        <p:nvPicPr>
          <p:cNvPr id="10" name="Picture 9">
            <a:extLst>
              <a:ext uri="{FF2B5EF4-FFF2-40B4-BE49-F238E27FC236}">
                <a16:creationId xmlns:a16="http://schemas.microsoft.com/office/drawing/2014/main" id="{235BE24E-9E89-49B7-B256-0CD604AED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353" y="1625349"/>
            <a:ext cx="967593" cy="528648"/>
          </a:xfrm>
          <a:prstGeom prst="rect">
            <a:avLst/>
          </a:prstGeom>
        </p:spPr>
      </p:pic>
      <p:pic>
        <p:nvPicPr>
          <p:cNvPr id="12" name="Picture 11">
            <a:extLst>
              <a:ext uri="{FF2B5EF4-FFF2-40B4-BE49-F238E27FC236}">
                <a16:creationId xmlns:a16="http://schemas.microsoft.com/office/drawing/2014/main" id="{EBB61E2A-8DEC-42FF-8AE1-1791FE14F7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7509" y="1889673"/>
            <a:ext cx="453661" cy="648087"/>
          </a:xfrm>
          <a:prstGeom prst="rect">
            <a:avLst/>
          </a:prstGeom>
        </p:spPr>
      </p:pic>
      <p:pic>
        <p:nvPicPr>
          <p:cNvPr id="14" name="Picture 13">
            <a:extLst>
              <a:ext uri="{FF2B5EF4-FFF2-40B4-BE49-F238E27FC236}">
                <a16:creationId xmlns:a16="http://schemas.microsoft.com/office/drawing/2014/main" id="{8497F5BD-EC20-499B-AC9A-E54967B5955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889" b="95139" l="2656" r="98750">
                        <a14:foregroundMark x1="36771" y1="10833" x2="36771" y2="10833"/>
                        <a14:foregroundMark x1="29323" y1="19028" x2="29323" y2="19028"/>
                      </a14:backgroundRemoval>
                    </a14:imgEffect>
                  </a14:imgLayer>
                </a14:imgProps>
              </a:ext>
              <a:ext uri="{28A0092B-C50C-407E-A947-70E740481C1C}">
                <a14:useLocalDpi xmlns:a14="http://schemas.microsoft.com/office/drawing/2010/main" val="0"/>
              </a:ext>
            </a:extLst>
          </a:blip>
          <a:stretch>
            <a:fillRect/>
          </a:stretch>
        </p:blipFill>
        <p:spPr>
          <a:xfrm>
            <a:off x="2921833" y="2293556"/>
            <a:ext cx="1082289" cy="811717"/>
          </a:xfrm>
          <a:prstGeom prst="rect">
            <a:avLst/>
          </a:prstGeom>
        </p:spPr>
      </p:pic>
      <p:pic>
        <p:nvPicPr>
          <p:cNvPr id="16" name="Picture 15">
            <a:extLst>
              <a:ext uri="{FF2B5EF4-FFF2-40B4-BE49-F238E27FC236}">
                <a16:creationId xmlns:a16="http://schemas.microsoft.com/office/drawing/2014/main" id="{EC15C89D-08FE-4873-8E2D-4BBC3C4EE2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762" y="2928279"/>
            <a:ext cx="393182" cy="528648"/>
          </a:xfrm>
          <a:prstGeom prst="rect">
            <a:avLst/>
          </a:prstGeom>
        </p:spPr>
      </p:pic>
      <p:pic>
        <p:nvPicPr>
          <p:cNvPr id="18" name="Picture 17">
            <a:extLst>
              <a:ext uri="{FF2B5EF4-FFF2-40B4-BE49-F238E27FC236}">
                <a16:creationId xmlns:a16="http://schemas.microsoft.com/office/drawing/2014/main" id="{3632B48E-197B-4570-81A4-3583614038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5044" y="2935852"/>
            <a:ext cx="613578" cy="906905"/>
          </a:xfrm>
          <a:prstGeom prst="rect">
            <a:avLst/>
          </a:prstGeom>
        </p:spPr>
      </p:pic>
      <p:pic>
        <p:nvPicPr>
          <p:cNvPr id="20" name="Picture 19">
            <a:extLst>
              <a:ext uri="{FF2B5EF4-FFF2-40B4-BE49-F238E27FC236}">
                <a16:creationId xmlns:a16="http://schemas.microsoft.com/office/drawing/2014/main" id="{A864B8D8-135F-4580-8177-3C8ED63AC0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31518" y="1607394"/>
            <a:ext cx="544894" cy="546603"/>
          </a:xfrm>
          <a:prstGeom prst="rect">
            <a:avLst/>
          </a:prstGeom>
        </p:spPr>
      </p:pic>
      <p:pic>
        <p:nvPicPr>
          <p:cNvPr id="22" name="Picture 21">
            <a:extLst>
              <a:ext uri="{FF2B5EF4-FFF2-40B4-BE49-F238E27FC236}">
                <a16:creationId xmlns:a16="http://schemas.microsoft.com/office/drawing/2014/main" id="{52BB912D-449F-4AEB-883D-0D29BC0D66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890" y="2042444"/>
            <a:ext cx="644508" cy="422959"/>
          </a:xfrm>
          <a:prstGeom prst="rect">
            <a:avLst/>
          </a:prstGeom>
        </p:spPr>
      </p:pic>
      <p:pic>
        <p:nvPicPr>
          <p:cNvPr id="24" name="Picture 23">
            <a:extLst>
              <a:ext uri="{FF2B5EF4-FFF2-40B4-BE49-F238E27FC236}">
                <a16:creationId xmlns:a16="http://schemas.microsoft.com/office/drawing/2014/main" id="{5650CF7C-B56F-4F43-B972-4A2468FFD8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27706" y="2210620"/>
            <a:ext cx="510790" cy="268963"/>
          </a:xfrm>
          <a:prstGeom prst="rect">
            <a:avLst/>
          </a:prstGeom>
        </p:spPr>
      </p:pic>
      <p:pic>
        <p:nvPicPr>
          <p:cNvPr id="26" name="Picture 25">
            <a:extLst>
              <a:ext uri="{FF2B5EF4-FFF2-40B4-BE49-F238E27FC236}">
                <a16:creationId xmlns:a16="http://schemas.microsoft.com/office/drawing/2014/main" id="{22F2AC8D-0AF4-4D55-9723-99E1C290DA01}"/>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25166" y="2479583"/>
            <a:ext cx="990760" cy="743070"/>
          </a:xfrm>
          <a:prstGeom prst="rect">
            <a:avLst/>
          </a:prstGeom>
        </p:spPr>
      </p:pic>
      <p:pic>
        <p:nvPicPr>
          <p:cNvPr id="28" name="Picture 27">
            <a:extLst>
              <a:ext uri="{FF2B5EF4-FFF2-40B4-BE49-F238E27FC236}">
                <a16:creationId xmlns:a16="http://schemas.microsoft.com/office/drawing/2014/main" id="{134B87D3-E9E9-44D1-B4DF-DEFB76F7970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24545" y="3309045"/>
            <a:ext cx="300621" cy="601242"/>
          </a:xfrm>
          <a:prstGeom prst="rect">
            <a:avLst/>
          </a:prstGeom>
        </p:spPr>
      </p:pic>
    </p:spTree>
    <p:extLst>
      <p:ext uri="{BB962C8B-B14F-4D97-AF65-F5344CB8AC3E}">
        <p14:creationId xmlns:p14="http://schemas.microsoft.com/office/powerpoint/2010/main" val="4072351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3" name="TextBox 2">
            <a:extLst>
              <a:ext uri="{FF2B5EF4-FFF2-40B4-BE49-F238E27FC236}">
                <a16:creationId xmlns:a16="http://schemas.microsoft.com/office/drawing/2014/main" id="{0EE85F03-2F1B-4CD6-A127-2A54143159C7}"/>
              </a:ext>
            </a:extLst>
          </p:cNvPr>
          <p:cNvSpPr txBox="1"/>
          <p:nvPr/>
        </p:nvSpPr>
        <p:spPr>
          <a:xfrm>
            <a:off x="180000" y="1296000"/>
            <a:ext cx="5916000" cy="5016758"/>
          </a:xfrm>
          <a:prstGeom prst="rect">
            <a:avLst/>
          </a:prstGeom>
          <a:noFill/>
          <a:ln>
            <a:solidFill>
              <a:srgbClr val="002060"/>
            </a:solidFill>
            <a:prstDash val="dash"/>
          </a:ln>
        </p:spPr>
        <p:txBody>
          <a:bodyPr wrap="square" rtlCol="0">
            <a:spAutoFit/>
          </a:bodyPr>
          <a:lstStyle/>
          <a:p>
            <a:pPr algn="l"/>
            <a:r>
              <a:rPr lang="fr-FR" sz="2000" b="1" dirty="0">
                <a:solidFill>
                  <a:schemeClr val="accent5">
                    <a:lumMod val="50000"/>
                  </a:schemeClr>
                </a:solidFill>
              </a:rPr>
              <a:t>Partenaire A</a:t>
            </a:r>
          </a:p>
          <a:p>
            <a:pPr algn="l"/>
            <a:endParaRPr lang="fr-FR" sz="2000" dirty="0">
              <a:solidFill>
                <a:schemeClr val="accent5">
                  <a:lumMod val="50000"/>
                </a:schemeClr>
              </a:solidFill>
            </a:endParaRPr>
          </a:p>
          <a:p>
            <a:pPr marL="457200" indent="-457200" algn="l">
              <a:buAutoNum type="arabicPeriod"/>
            </a:pPr>
            <a:r>
              <a:rPr lang="fr-FR" sz="2000" dirty="0">
                <a:solidFill>
                  <a:schemeClr val="accent5">
                    <a:lumMod val="50000"/>
                  </a:schemeClr>
                </a:solidFill>
              </a:rPr>
              <a:t>Fait-il des g</a:t>
            </a:r>
            <a:r>
              <a:rPr lang="fr-FR" sz="2000" dirty="0">
                <a:solidFill>
                  <a:schemeClr val="accent5">
                    <a:lumMod val="50000"/>
                  </a:schemeClr>
                </a:solidFill>
                <a:latin typeface="Century Gothic" panose="020B0502020202020204" pitchFamily="34" charset="0"/>
              </a:rPr>
              <a:t>âteaux ?</a:t>
            </a:r>
          </a:p>
          <a:p>
            <a:pPr marL="457200" indent="-457200" algn="l">
              <a:buAutoNum type="arabicPeriod"/>
            </a:pPr>
            <a:r>
              <a:rPr lang="fr-FR" sz="2000" dirty="0">
                <a:solidFill>
                  <a:schemeClr val="accent5">
                    <a:lumMod val="50000"/>
                  </a:schemeClr>
                </a:solidFill>
                <a:latin typeface="Century Gothic" panose="020B0502020202020204" pitchFamily="34" charset="0"/>
              </a:rPr>
              <a:t>Faites-vous les magasins ?</a:t>
            </a:r>
          </a:p>
          <a:p>
            <a:pPr marL="457200" indent="-457200" algn="l">
              <a:buAutoNum type="arabicPeriod"/>
            </a:pPr>
            <a:r>
              <a:rPr lang="fr-FR" sz="2000" dirty="0">
                <a:solidFill>
                  <a:schemeClr val="accent5">
                    <a:lumMod val="50000"/>
                  </a:schemeClr>
                </a:solidFill>
                <a:latin typeface="Century Gothic" panose="020B0502020202020204" pitchFamily="34" charset="0"/>
              </a:rPr>
              <a:t>Fais-tu le modèle ?</a:t>
            </a:r>
          </a:p>
          <a:p>
            <a:pPr marL="457200" indent="-457200" algn="l">
              <a:buAutoNum type="arabicPeriod"/>
            </a:pPr>
            <a:r>
              <a:rPr lang="fr-FR" sz="2000" dirty="0">
                <a:solidFill>
                  <a:schemeClr val="accent5">
                    <a:lumMod val="50000"/>
                  </a:schemeClr>
                </a:solidFill>
                <a:latin typeface="Century Gothic" panose="020B0502020202020204" pitchFamily="34" charset="0"/>
              </a:rPr>
              <a:t>Faisons-nous une promenade ?</a:t>
            </a:r>
          </a:p>
          <a:p>
            <a:pPr marL="457200" indent="-457200" algn="l">
              <a:buAutoNum type="arabicPeriod"/>
            </a:pPr>
            <a:r>
              <a:rPr lang="fr-FR" sz="2000" dirty="0">
                <a:solidFill>
                  <a:schemeClr val="accent5">
                    <a:lumMod val="50000"/>
                  </a:schemeClr>
                </a:solidFill>
                <a:latin typeface="Century Gothic" panose="020B0502020202020204" pitchFamily="34" charset="0"/>
              </a:rPr>
              <a:t>Fais-tu une visite de l’église ?</a:t>
            </a:r>
          </a:p>
          <a:p>
            <a:pPr marL="457200" indent="-457200" algn="l">
              <a:buAutoNum type="arabicPeriod"/>
            </a:pPr>
            <a:endParaRPr lang="fr-FR" sz="2000" dirty="0">
              <a:solidFill>
                <a:schemeClr val="accent5">
                  <a:lumMod val="50000"/>
                </a:schemeClr>
              </a:solidFill>
              <a:latin typeface="Century Gothic" panose="020B0502020202020204" pitchFamily="34" charset="0"/>
            </a:endParaRPr>
          </a:p>
          <a:p>
            <a:pPr algn="l"/>
            <a:endParaRPr lang="fr-FR" sz="2000" dirty="0">
              <a:solidFill>
                <a:schemeClr val="accent5">
                  <a:lumMod val="50000"/>
                </a:schemeClr>
              </a:solidFill>
              <a:latin typeface="Century Gothic" panose="020B0502020202020204" pitchFamily="34" charset="0"/>
            </a:endParaRPr>
          </a:p>
          <a:p>
            <a:pPr marL="457200" indent="-457200" algn="l">
              <a:buAutoNum type="arabicPeriod"/>
            </a:pPr>
            <a:endParaRPr lang="fr-FR" sz="2000" dirty="0">
              <a:solidFill>
                <a:schemeClr val="accent5">
                  <a:lumMod val="50000"/>
                </a:schemeClr>
              </a:solidFill>
              <a:latin typeface="Century Gothic" panose="020B0502020202020204" pitchFamily="34" charset="0"/>
            </a:endParaRPr>
          </a:p>
          <a:p>
            <a:pPr marL="457200" indent="-457200" algn="l">
              <a:buFont typeface="+mj-lt"/>
              <a:buAutoNum type="arabicPeriod"/>
            </a:pPr>
            <a:r>
              <a:rPr lang="fr-FR" sz="2000" dirty="0">
                <a:solidFill>
                  <a:schemeClr val="accent5">
                    <a:lumMod val="50000"/>
                  </a:schemeClr>
                </a:solidFill>
                <a:latin typeface="Century Gothic" panose="020B0502020202020204" pitchFamily="34" charset="0"/>
              </a:rPr>
              <a:t>Oui, ils sont difficiles.</a:t>
            </a:r>
          </a:p>
          <a:p>
            <a:pPr marL="457200" indent="-457200" algn="l">
              <a:buFont typeface="+mj-lt"/>
              <a:buAutoNum type="arabicPeriod"/>
            </a:pPr>
            <a:r>
              <a:rPr lang="fr-FR" sz="2000" dirty="0">
                <a:solidFill>
                  <a:schemeClr val="accent5">
                    <a:lumMod val="50000"/>
                  </a:schemeClr>
                </a:solidFill>
                <a:latin typeface="Century Gothic" panose="020B0502020202020204" pitchFamily="34" charset="0"/>
              </a:rPr>
              <a:t>Non, il est trop cher.</a:t>
            </a:r>
          </a:p>
          <a:p>
            <a:pPr marL="457200" indent="-457200" algn="l">
              <a:buFont typeface="+mj-lt"/>
              <a:buAutoNum type="arabicPeriod"/>
            </a:pPr>
            <a:r>
              <a:rPr lang="fr-FR" sz="2000" dirty="0">
                <a:solidFill>
                  <a:schemeClr val="accent5">
                    <a:lumMod val="50000"/>
                  </a:schemeClr>
                </a:solidFill>
                <a:latin typeface="Century Gothic" panose="020B0502020202020204" pitchFamily="34" charset="0"/>
              </a:rPr>
              <a:t>Oui, elle est belle !</a:t>
            </a:r>
          </a:p>
          <a:p>
            <a:pPr marL="457200" indent="-457200" algn="l">
              <a:buFont typeface="+mj-lt"/>
              <a:buAutoNum type="arabicPeriod"/>
            </a:pPr>
            <a:r>
              <a:rPr lang="fr-FR" sz="2000" dirty="0">
                <a:solidFill>
                  <a:schemeClr val="accent5">
                    <a:lumMod val="50000"/>
                  </a:schemeClr>
                </a:solidFill>
                <a:latin typeface="Century Gothic" panose="020B0502020202020204" pitchFamily="34" charset="0"/>
              </a:rPr>
              <a:t>Oui, il est important.</a:t>
            </a:r>
          </a:p>
          <a:p>
            <a:pPr marL="457200" indent="-457200" algn="l">
              <a:buFont typeface="+mj-lt"/>
              <a:buAutoNum type="arabicPeriod"/>
            </a:pPr>
            <a:r>
              <a:rPr lang="fr-FR" sz="2000" dirty="0">
                <a:solidFill>
                  <a:schemeClr val="accent5">
                    <a:lumMod val="50000"/>
                  </a:schemeClr>
                </a:solidFill>
                <a:latin typeface="Century Gothic" panose="020B0502020202020204" pitchFamily="34" charset="0"/>
              </a:rPr>
              <a:t>Oui, mais elles sont mauvaises !</a:t>
            </a:r>
          </a:p>
          <a:p>
            <a:pPr marL="457200" indent="-457200" algn="l">
              <a:buAutoNum type="arabicPeriod"/>
            </a:pPr>
            <a:endParaRPr lang="fr-FR" sz="2000" dirty="0">
              <a:solidFill>
                <a:schemeClr val="accent5">
                  <a:lumMod val="50000"/>
                </a:schemeClr>
              </a:solidFill>
            </a:endParaRPr>
          </a:p>
        </p:txBody>
      </p:sp>
      <p:sp>
        <p:nvSpPr>
          <p:cNvPr id="9" name="TextBox 8">
            <a:extLst>
              <a:ext uri="{FF2B5EF4-FFF2-40B4-BE49-F238E27FC236}">
                <a16:creationId xmlns:a16="http://schemas.microsoft.com/office/drawing/2014/main" id="{023DD03A-E16E-4FFF-B217-920C5237116F}"/>
              </a:ext>
            </a:extLst>
          </p:cNvPr>
          <p:cNvSpPr txBox="1"/>
          <p:nvPr/>
        </p:nvSpPr>
        <p:spPr>
          <a:xfrm>
            <a:off x="6096000" y="1296000"/>
            <a:ext cx="5916000" cy="4924425"/>
          </a:xfrm>
          <a:prstGeom prst="rect">
            <a:avLst/>
          </a:prstGeom>
          <a:noFill/>
          <a:ln>
            <a:solidFill>
              <a:srgbClr val="002060"/>
            </a:solidFill>
            <a:prstDash val="dash"/>
          </a:ln>
        </p:spPr>
        <p:txBody>
          <a:bodyPr wrap="square" rtlCol="0">
            <a:spAutoFit/>
          </a:bodyPr>
          <a:lstStyle/>
          <a:p>
            <a:pPr algn="l"/>
            <a:r>
              <a:rPr lang="fr-FR" sz="2000" b="1" dirty="0">
                <a:solidFill>
                  <a:schemeClr val="accent5">
                    <a:lumMod val="50000"/>
                  </a:schemeClr>
                </a:solidFill>
              </a:rPr>
              <a:t>Partenaire B</a:t>
            </a:r>
          </a:p>
          <a:p>
            <a:pPr algn="l"/>
            <a:endParaRPr lang="fr-FR" sz="2000" dirty="0">
              <a:solidFill>
                <a:schemeClr val="accent5">
                  <a:lumMod val="50000"/>
                </a:schemeClr>
              </a:solidFill>
            </a:endParaRPr>
          </a:p>
          <a:p>
            <a:pPr marL="342900" indent="-342900" algn="l">
              <a:buAutoNum type="arabicPeriod"/>
            </a:pPr>
            <a:r>
              <a:rPr lang="fr-FR" sz="2000" dirty="0">
                <a:solidFill>
                  <a:schemeClr val="accent5">
                    <a:lumMod val="50000"/>
                  </a:schemeClr>
                </a:solidFill>
              </a:rPr>
              <a:t>Faites-vous les devoirs ?</a:t>
            </a:r>
          </a:p>
          <a:p>
            <a:pPr marL="342900" indent="-342900" algn="l">
              <a:buAutoNum type="arabicPeriod"/>
            </a:pPr>
            <a:r>
              <a:rPr lang="fr-FR" sz="2000" dirty="0">
                <a:solidFill>
                  <a:schemeClr val="accent5">
                    <a:lumMod val="50000"/>
                  </a:schemeClr>
                </a:solidFill>
              </a:rPr>
              <a:t>Fait-il un voyage aux États-Unis ?</a:t>
            </a:r>
          </a:p>
          <a:p>
            <a:pPr marL="342900" indent="-342900" algn="l">
              <a:buAutoNum type="arabicPeriod"/>
            </a:pPr>
            <a:r>
              <a:rPr lang="fr-FR" sz="2000" dirty="0">
                <a:solidFill>
                  <a:schemeClr val="accent5">
                    <a:lumMod val="50000"/>
                  </a:schemeClr>
                </a:solidFill>
              </a:rPr>
              <a:t>Fais-tu la photo ?</a:t>
            </a:r>
          </a:p>
          <a:p>
            <a:pPr marL="342900" indent="-342900" algn="l">
              <a:buAutoNum type="arabicPeriod"/>
            </a:pPr>
            <a:r>
              <a:rPr lang="fr-FR" sz="2000" dirty="0">
                <a:solidFill>
                  <a:schemeClr val="accent5">
                    <a:lumMod val="50000"/>
                  </a:schemeClr>
                </a:solidFill>
              </a:rPr>
              <a:t>Faisons-nous un stage ?</a:t>
            </a:r>
          </a:p>
          <a:p>
            <a:pPr marL="342900" indent="-342900" algn="l">
              <a:buAutoNum type="arabicPeriod"/>
            </a:pPr>
            <a:r>
              <a:rPr lang="fr-FR" sz="2000" dirty="0">
                <a:solidFill>
                  <a:schemeClr val="accent5">
                    <a:lumMod val="50000"/>
                  </a:schemeClr>
                </a:solidFill>
              </a:rPr>
              <a:t>Fait-elle des glaces ?</a:t>
            </a:r>
          </a:p>
          <a:p>
            <a:pPr marL="342900" indent="-342900" algn="l">
              <a:buAutoNum type="arabicPeriod"/>
            </a:pPr>
            <a:endParaRPr lang="fr-FR" sz="2000" dirty="0">
              <a:solidFill>
                <a:schemeClr val="accent5">
                  <a:lumMod val="50000"/>
                </a:schemeClr>
              </a:solidFill>
            </a:endParaRPr>
          </a:p>
          <a:p>
            <a:pPr algn="l"/>
            <a:endParaRPr lang="fr-FR" sz="2000" dirty="0">
              <a:solidFill>
                <a:schemeClr val="accent5">
                  <a:lumMod val="50000"/>
                </a:schemeClr>
              </a:solidFill>
            </a:endParaRPr>
          </a:p>
          <a:p>
            <a:pPr marL="342900" indent="-342900" algn="l">
              <a:buAutoNum type="arabicPeriod"/>
            </a:pPr>
            <a:endParaRPr lang="fr-FR" sz="2000" dirty="0">
              <a:solidFill>
                <a:schemeClr val="accent5">
                  <a:lumMod val="50000"/>
                </a:schemeClr>
              </a:solidFill>
            </a:endParaRPr>
          </a:p>
          <a:p>
            <a:pPr marL="457200" indent="-457200" algn="l">
              <a:buFont typeface="+mj-lt"/>
              <a:buAutoNum type="arabicPeriod"/>
            </a:pPr>
            <a:r>
              <a:rPr lang="fr-FR" sz="2000" dirty="0">
                <a:solidFill>
                  <a:schemeClr val="accent5">
                    <a:lumMod val="50000"/>
                  </a:schemeClr>
                </a:solidFill>
              </a:rPr>
              <a:t>Oui, ils sont bons.</a:t>
            </a:r>
          </a:p>
          <a:p>
            <a:pPr marL="457200" indent="-457200" algn="l">
              <a:buFont typeface="+mj-lt"/>
              <a:buAutoNum type="arabicPeriod"/>
            </a:pPr>
            <a:r>
              <a:rPr lang="fr-FR" sz="2000" dirty="0">
                <a:solidFill>
                  <a:schemeClr val="accent5">
                    <a:lumMod val="50000"/>
                  </a:schemeClr>
                </a:solidFill>
              </a:rPr>
              <a:t>Non, ils ne sont pas ouverts.</a:t>
            </a:r>
          </a:p>
          <a:p>
            <a:pPr marL="457200" indent="-457200" algn="l">
              <a:buFont typeface="+mj-lt"/>
              <a:buAutoNum type="arabicPeriod"/>
            </a:pPr>
            <a:r>
              <a:rPr lang="fr-FR" sz="2000" dirty="0">
                <a:solidFill>
                  <a:schemeClr val="accent5">
                    <a:lumMod val="50000"/>
                  </a:schemeClr>
                </a:solidFill>
              </a:rPr>
              <a:t>Oui, il est grand.</a:t>
            </a:r>
          </a:p>
          <a:p>
            <a:pPr marL="457200" indent="-457200" algn="l">
              <a:buFont typeface="+mj-lt"/>
              <a:buAutoNum type="arabicPeriod"/>
            </a:pPr>
            <a:r>
              <a:rPr lang="fr-FR" sz="2000" dirty="0">
                <a:solidFill>
                  <a:schemeClr val="accent5">
                    <a:lumMod val="50000"/>
                  </a:schemeClr>
                </a:solidFill>
              </a:rPr>
              <a:t>Oui, elle est longue.</a:t>
            </a:r>
          </a:p>
          <a:p>
            <a:pPr marL="457200" indent="-457200" algn="l">
              <a:buFont typeface="+mj-lt"/>
              <a:buAutoNum type="arabicPeriod"/>
            </a:pPr>
            <a:r>
              <a:rPr lang="fr-FR" sz="2000" dirty="0">
                <a:solidFill>
                  <a:schemeClr val="accent5">
                    <a:lumMod val="50000"/>
                  </a:schemeClr>
                </a:solidFill>
              </a:rPr>
              <a:t>Oui, elle est belle.</a:t>
            </a:r>
          </a:p>
          <a:p>
            <a:pPr algn="l"/>
            <a:endParaRPr lang="fr-FR" sz="1400" dirty="0">
              <a:solidFill>
                <a:schemeClr val="accent5">
                  <a:lumMod val="50000"/>
                </a:schemeClr>
              </a:solidFill>
            </a:endParaRPr>
          </a:p>
        </p:txBody>
      </p:sp>
    </p:spTree>
    <p:extLst>
      <p:ext uri="{BB962C8B-B14F-4D97-AF65-F5344CB8AC3E}">
        <p14:creationId xmlns:p14="http://schemas.microsoft.com/office/powerpoint/2010/main" val="335096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44667" y="482207"/>
            <a:ext cx="7308549" cy="1062010"/>
          </a:xfrm>
        </p:spPr>
        <p:txBody>
          <a:bodyPr>
            <a:normAutofit/>
          </a:bodyPr>
          <a:lstStyle/>
          <a:p>
            <a:pPr algn="l"/>
            <a:r>
              <a:rPr lang="en-GB" sz="4000" b="1" dirty="0">
                <a:solidFill>
                  <a:prstClr val="white"/>
                </a:solidFill>
              </a:rPr>
              <a:t>Talking about what you read</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92948" y="1656856"/>
            <a:ext cx="9376831" cy="2535689"/>
          </a:xfrm>
        </p:spPr>
        <p:txBody>
          <a:bodyPr>
            <a:noAutofit/>
          </a:bodyPr>
          <a:lstStyle/>
          <a:p>
            <a:pPr algn="l"/>
            <a:r>
              <a:rPr lang="en-US" sz="3000" dirty="0">
                <a:solidFill>
                  <a:prstClr val="white"/>
                </a:solidFill>
              </a:rPr>
              <a:t>Verbs like prendre and lire (present) (all persons)</a:t>
            </a:r>
          </a:p>
          <a:p>
            <a:pPr algn="l"/>
            <a:r>
              <a:rPr lang="en-US" sz="3000" dirty="0">
                <a:solidFill>
                  <a:prstClr val="white"/>
                </a:solidFill>
              </a:rPr>
              <a:t>Verbs with direct objects</a:t>
            </a:r>
            <a:endParaRPr lang="en-GB" sz="32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1 - Lesson 48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 / Louise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04/07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33872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fr-FR" sz="3600" b="1" dirty="0">
                <a:solidFill>
                  <a:schemeClr val="bg1"/>
                </a:solidFill>
                <a:latin typeface="Century Gothic" panose="020B0502020202020204" pitchFamily="34" charset="0"/>
              </a:rPr>
              <a:t>Les habitudes de lecture*</a:t>
            </a:r>
            <a:r>
              <a:rPr lang="en-GB" sz="3600" b="1" dirty="0">
                <a:solidFill>
                  <a:schemeClr val="bg1"/>
                </a:solidFill>
                <a:latin typeface="+mj-lt"/>
              </a:rPr>
              <a:t>  </a:t>
            </a:r>
          </a:p>
        </p:txBody>
      </p:sp>
      <p:sp>
        <p:nvSpPr>
          <p:cNvPr id="10" name="Rounded Rectangle 46">
            <a:extLst>
              <a:ext uri="{FF2B5EF4-FFF2-40B4-BE49-F238E27FC236}">
                <a16:creationId xmlns:a16="http://schemas.microsoft.com/office/drawing/2014/main" id="{C04F33B8-7D34-4999-9253-170F9DD3BAE3}"/>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vocabulaire</a:t>
            </a:r>
          </a:p>
        </p:txBody>
      </p:sp>
      <p:sp>
        <p:nvSpPr>
          <p:cNvPr id="3" name="TextBox 2">
            <a:extLst>
              <a:ext uri="{FF2B5EF4-FFF2-40B4-BE49-F238E27FC236}">
                <a16:creationId xmlns:a16="http://schemas.microsoft.com/office/drawing/2014/main" id="{89734921-8006-4CBC-A4E2-1347827B6BB0}"/>
              </a:ext>
            </a:extLst>
          </p:cNvPr>
          <p:cNvSpPr txBox="1"/>
          <p:nvPr/>
        </p:nvSpPr>
        <p:spPr>
          <a:xfrm>
            <a:off x="-1" y="4025569"/>
            <a:ext cx="11645761" cy="2308324"/>
          </a:xfrm>
          <a:prstGeom prst="rect">
            <a:avLst/>
          </a:prstGeom>
          <a:noFill/>
        </p:spPr>
        <p:txBody>
          <a:bodyPr wrap="square" rtlCol="0">
            <a:spAutoFit/>
          </a:bodyPr>
          <a:lstStyle/>
          <a:p>
            <a:pPr marL="457200" indent="-457200" algn="l">
              <a:buAutoNum type="arabicPeriod"/>
            </a:pPr>
            <a:r>
              <a:rPr lang="en-GB" sz="2400">
                <a:solidFill>
                  <a:srgbClr val="104F75"/>
                </a:solidFill>
                <a:latin typeface="Century Gothic" panose="020B0502020202020204" pitchFamily="34" charset="0"/>
              </a:rPr>
              <a:t>How often does Sophie read?</a:t>
            </a:r>
          </a:p>
          <a:p>
            <a:pPr marL="457200" indent="-457200" algn="l">
              <a:buAutoNum type="arabicPeriod"/>
            </a:pPr>
            <a:r>
              <a:rPr lang="en-GB" sz="2400">
                <a:solidFill>
                  <a:srgbClr val="104F75"/>
                </a:solidFill>
                <a:latin typeface="Century Gothic" panose="020B0502020202020204" pitchFamily="34" charset="0"/>
              </a:rPr>
              <a:t>When does she read in the garden?</a:t>
            </a:r>
          </a:p>
          <a:p>
            <a:pPr marL="457200" indent="-457200" algn="l">
              <a:buAutoNum type="arabicPeriod"/>
            </a:pPr>
            <a:r>
              <a:rPr lang="en-GB" sz="2400">
                <a:solidFill>
                  <a:srgbClr val="104F75"/>
                </a:solidFill>
                <a:latin typeface="Century Gothic" panose="020B0502020202020204" pitchFamily="34" charset="0"/>
              </a:rPr>
              <a:t>Which part of the house does she read in?</a:t>
            </a:r>
          </a:p>
          <a:p>
            <a:pPr marL="457200" indent="-457200" algn="l">
              <a:buAutoNum type="arabicPeriod"/>
            </a:pPr>
            <a:r>
              <a:rPr lang="en-GB" sz="2400">
                <a:solidFill>
                  <a:srgbClr val="104F75"/>
                </a:solidFill>
                <a:latin typeface="Century Gothic" panose="020B0502020202020204" pitchFamily="34" charset="0"/>
              </a:rPr>
              <a:t>What does she say about novels? (two details)</a:t>
            </a:r>
          </a:p>
          <a:p>
            <a:pPr marL="457200" indent="-457200" algn="l">
              <a:buAutoNum type="arabicPeriod"/>
            </a:pPr>
            <a:r>
              <a:rPr lang="en-GB" sz="2400">
                <a:solidFill>
                  <a:srgbClr val="104F75"/>
                </a:solidFill>
                <a:latin typeface="Century Gothic" panose="020B0502020202020204" pitchFamily="34" charset="0"/>
              </a:rPr>
              <a:t>How does she get graphic novels? Why?</a:t>
            </a:r>
          </a:p>
          <a:p>
            <a:pPr marL="457200" indent="-457200" algn="l">
              <a:buAutoNum type="arabicPeriod"/>
            </a:pPr>
            <a:r>
              <a:rPr lang="en-GB" sz="2400">
                <a:solidFill>
                  <a:srgbClr val="104F75"/>
                </a:solidFill>
                <a:latin typeface="Century Gothic" panose="020B0502020202020204" pitchFamily="34" charset="0"/>
              </a:rPr>
              <a:t>What is she not allowed to read? Why? Does she agree?</a:t>
            </a:r>
            <a:endParaRPr lang="en-GB" sz="2400">
              <a:solidFill>
                <a:srgbClr val="104F75"/>
              </a:solidFill>
            </a:endParaRPr>
          </a:p>
        </p:txBody>
      </p:sp>
      <p:sp>
        <p:nvSpPr>
          <p:cNvPr id="8" name="TextBox 7">
            <a:extLst>
              <a:ext uri="{FF2B5EF4-FFF2-40B4-BE49-F238E27FC236}">
                <a16:creationId xmlns:a16="http://schemas.microsoft.com/office/drawing/2014/main" id="{6BD04B78-ED71-4BC5-98C1-2FC1040191E3}"/>
              </a:ext>
            </a:extLst>
          </p:cNvPr>
          <p:cNvSpPr txBox="1"/>
          <p:nvPr/>
        </p:nvSpPr>
        <p:spPr>
          <a:xfrm>
            <a:off x="0" y="1209599"/>
            <a:ext cx="8037505" cy="2800767"/>
          </a:xfrm>
          <a:prstGeom prst="rect">
            <a:avLst/>
          </a:prstGeom>
          <a:solidFill>
            <a:schemeClr val="accent1">
              <a:lumMod val="20000"/>
              <a:lumOff val="80000"/>
            </a:schemeClr>
          </a:solidFill>
          <a:ln>
            <a:solidFill>
              <a:srgbClr val="002060"/>
            </a:solidFill>
          </a:ln>
        </p:spPr>
        <p:txBody>
          <a:bodyPr wrap="square">
            <a:spAutoFit/>
          </a:bodyPr>
          <a:lstStyle/>
          <a:p>
            <a:pPr algn="l"/>
            <a:r>
              <a:rPr lang="fr-FR" sz="2200" dirty="0">
                <a:solidFill>
                  <a:srgbClr val="104F75"/>
                </a:solidFill>
              </a:rPr>
              <a:t>Je fais l’effort de lire tous les jours. Quand il fait beau, je lis dans le jardin, mais s’il fait mauvais, je lis </a:t>
            </a:r>
            <a:r>
              <a:rPr lang="fr-FR" sz="2200" dirty="0">
                <a:solidFill>
                  <a:srgbClr val="104F75"/>
                </a:solidFill>
                <a:latin typeface="Century Gothic" panose="020B0502020202020204" pitchFamily="34" charset="0"/>
              </a:rPr>
              <a:t>à côté de la fenêtre de ma chambre. J’achète beaucoup de romans parce qu’ils ne coûtent pas trop cher. J’emprunte les bandes dessinées de la bibliothèque puisqu’elles sont chères. Ma mère interdit les livres de crime, parce qu’elle trouve qu’ils sont trop violents, mais j’aime savoir la vérité derrière ces histoires.</a:t>
            </a:r>
          </a:p>
        </p:txBody>
      </p:sp>
      <p:pic>
        <p:nvPicPr>
          <p:cNvPr id="6" name="Picture 5">
            <a:extLst>
              <a:ext uri="{FF2B5EF4-FFF2-40B4-BE49-F238E27FC236}">
                <a16:creationId xmlns:a16="http://schemas.microsoft.com/office/drawing/2014/main" id="{DCD835A2-7AB3-45EE-A383-51C96F82DD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5633" y="355105"/>
            <a:ext cx="3416160" cy="3416160"/>
          </a:xfrm>
          <a:prstGeom prst="rect">
            <a:avLst/>
          </a:prstGeom>
        </p:spPr>
      </p:pic>
      <p:sp>
        <p:nvSpPr>
          <p:cNvPr id="11" name="TextBox 10">
            <a:extLst>
              <a:ext uri="{FF2B5EF4-FFF2-40B4-BE49-F238E27FC236}">
                <a16:creationId xmlns:a16="http://schemas.microsoft.com/office/drawing/2014/main" id="{7672E43E-A7B7-45B0-A61B-8E1BE1D9EA4A}"/>
              </a:ext>
            </a:extLst>
          </p:cNvPr>
          <p:cNvSpPr txBox="1"/>
          <p:nvPr/>
        </p:nvSpPr>
        <p:spPr>
          <a:xfrm>
            <a:off x="6457245" y="163531"/>
            <a:ext cx="3416160" cy="1015663"/>
          </a:xfrm>
          <a:prstGeom prst="rect">
            <a:avLst/>
          </a:prstGeom>
          <a:noFill/>
        </p:spPr>
        <p:txBody>
          <a:bodyPr wrap="square" rtlCol="0">
            <a:spAutoFit/>
          </a:bodyPr>
          <a:lstStyle/>
          <a:p>
            <a:pPr algn="l"/>
            <a:r>
              <a:rPr lang="fr-FR" sz="2000" dirty="0">
                <a:solidFill>
                  <a:srgbClr val="104F75"/>
                </a:solidFill>
              </a:rPr>
              <a:t>Lis le message de Sophie et réponds aux questions en </a:t>
            </a:r>
            <a:r>
              <a:rPr lang="fr-FR" sz="2000">
                <a:solidFill>
                  <a:srgbClr val="104F75"/>
                </a:solidFill>
              </a:rPr>
              <a:t>anglais.</a:t>
            </a:r>
            <a:endParaRPr lang="fr-FR" sz="2000" dirty="0">
              <a:solidFill>
                <a:srgbClr val="104F75"/>
              </a:solidFill>
            </a:endParaRPr>
          </a:p>
        </p:txBody>
      </p:sp>
      <p:sp>
        <p:nvSpPr>
          <p:cNvPr id="13" name="Speech Bubble: Rectangle with Corners Rounded 12">
            <a:extLst>
              <a:ext uri="{FF2B5EF4-FFF2-40B4-BE49-F238E27FC236}">
                <a16:creationId xmlns:a16="http://schemas.microsoft.com/office/drawing/2014/main" id="{2E968B22-562C-4C5B-90E6-1831DF40FA3E}"/>
              </a:ext>
            </a:extLst>
          </p:cNvPr>
          <p:cNvSpPr/>
          <p:nvPr/>
        </p:nvSpPr>
        <p:spPr>
          <a:xfrm>
            <a:off x="8904320" y="4040771"/>
            <a:ext cx="2560648" cy="1878959"/>
          </a:xfrm>
          <a:prstGeom prst="wedgeRoundRectCallout">
            <a:avLst>
              <a:gd name="adj1" fmla="val -44154"/>
              <a:gd name="adj2" fmla="val -61085"/>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lecture</a:t>
            </a:r>
            <a:r>
              <a:rPr lang="fr-FR" sz="2000" dirty="0">
                <a:solidFill>
                  <a:prstClr val="white"/>
                </a:solidFill>
                <a:latin typeface="Century Gothic" panose="020B0502020202020204" pitchFamily="34" charset="0"/>
              </a:rPr>
              <a:t> = </a:t>
            </a:r>
            <a:r>
              <a:rPr lang="fr-FR" sz="2000" dirty="0" err="1">
                <a:solidFill>
                  <a:prstClr val="white"/>
                </a:solidFill>
                <a:latin typeface="Century Gothic" panose="020B0502020202020204" pitchFamily="34" charset="0"/>
              </a:rPr>
              <a:t>reading</a:t>
            </a:r>
            <a:endParaRPr lang="fr-FR" sz="2000" b="1" dirty="0">
              <a:solidFill>
                <a:prstClr val="white"/>
              </a:solidFill>
              <a:latin typeface="Century Gothic" panose="020B0502020202020204" pitchFamily="34" charset="0"/>
            </a:endParaRPr>
          </a:p>
          <a:p>
            <a:pPr algn="ctr"/>
            <a:r>
              <a:rPr lang="fr-FR" sz="2000" b="1" dirty="0">
                <a:solidFill>
                  <a:prstClr val="white"/>
                </a:solidFill>
                <a:latin typeface="Century Gothic" panose="020B0502020202020204" pitchFamily="34" charset="0"/>
              </a:rPr>
              <a:t>*la bande dessinée </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comic</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graphic</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novel</a:t>
            </a:r>
            <a:endParaRPr lang="fr-FR" sz="2000"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AE076305-4E71-4D28-AD4B-B35E0593A871}"/>
              </a:ext>
            </a:extLst>
          </p:cNvPr>
          <p:cNvSpPr txBox="1"/>
          <p:nvPr/>
        </p:nvSpPr>
        <p:spPr>
          <a:xfrm>
            <a:off x="8037505" y="1205147"/>
            <a:ext cx="4154495" cy="4832092"/>
          </a:xfrm>
          <a:prstGeom prst="rect">
            <a:avLst/>
          </a:prstGeom>
          <a:solidFill>
            <a:srgbClr val="FFFF00"/>
          </a:solidFill>
          <a:ln>
            <a:solidFill>
              <a:srgbClr val="002060"/>
            </a:solidFill>
          </a:ln>
        </p:spPr>
        <p:txBody>
          <a:bodyPr wrap="square" rtlCol="0">
            <a:spAutoFit/>
          </a:bodyPr>
          <a:lstStyle/>
          <a:p>
            <a:pPr algn="l"/>
            <a:r>
              <a:rPr lang="en-GB" sz="2200" dirty="0">
                <a:solidFill>
                  <a:srgbClr val="104F75"/>
                </a:solidFill>
              </a:rPr>
              <a:t>1. every day</a:t>
            </a:r>
          </a:p>
          <a:p>
            <a:pPr algn="l"/>
            <a:r>
              <a:rPr lang="en-GB" sz="2200" dirty="0">
                <a:solidFill>
                  <a:srgbClr val="104F75"/>
                </a:solidFill>
              </a:rPr>
              <a:t>2. when it’s nice weather</a:t>
            </a:r>
          </a:p>
          <a:p>
            <a:pPr algn="l"/>
            <a:r>
              <a:rPr lang="en-GB" sz="2200" dirty="0">
                <a:solidFill>
                  <a:srgbClr val="104F75"/>
                </a:solidFill>
              </a:rPr>
              <a:t>3. next to her bedroom window</a:t>
            </a:r>
          </a:p>
          <a:p>
            <a:pPr algn="l"/>
            <a:r>
              <a:rPr lang="en-GB" sz="2200" dirty="0">
                <a:solidFill>
                  <a:srgbClr val="104F75"/>
                </a:solidFill>
              </a:rPr>
              <a:t>4. She buys a lot because they don’t cost too much</a:t>
            </a:r>
          </a:p>
          <a:p>
            <a:pPr algn="l"/>
            <a:r>
              <a:rPr lang="en-GB" sz="2200" dirty="0">
                <a:solidFill>
                  <a:srgbClr val="104F75"/>
                </a:solidFill>
              </a:rPr>
              <a:t>5. She borrows them from the library because they’re expensive.</a:t>
            </a:r>
          </a:p>
          <a:p>
            <a:pPr algn="l"/>
            <a:r>
              <a:rPr lang="en-GB" sz="2200" dirty="0">
                <a:solidFill>
                  <a:srgbClr val="104F75"/>
                </a:solidFill>
              </a:rPr>
              <a:t>6. Books about crime, because her mother thinks they’re too violent, but Sophie likes to know the truth.</a:t>
            </a:r>
          </a:p>
        </p:txBody>
      </p:sp>
    </p:spTree>
    <p:extLst>
      <p:ext uri="{BB962C8B-B14F-4D97-AF65-F5344CB8AC3E}">
        <p14:creationId xmlns:p14="http://schemas.microsoft.com/office/powerpoint/2010/main" val="23330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87D1E"/>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2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a:bodyPr>
          <a:lstStyle/>
          <a:p>
            <a:r>
              <a:rPr lang="en-GB" sz="3600" b="1" dirty="0">
                <a:solidFill>
                  <a:schemeClr val="bg1"/>
                </a:solidFill>
              </a:rPr>
              <a:t>Les opinions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81825" y="234147"/>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A26B4D23-EAB1-4A99-9F69-4D4668C3444A}"/>
              </a:ext>
            </a:extLst>
          </p:cNvPr>
          <p:cNvSpPr txBox="1"/>
          <p:nvPr/>
        </p:nvSpPr>
        <p:spPr>
          <a:xfrm>
            <a:off x="91439" y="1645361"/>
            <a:ext cx="9861453" cy="4650247"/>
          </a:xfrm>
          <a:prstGeom prst="rect">
            <a:avLst/>
          </a:prstGeom>
          <a:noFill/>
          <a:ln>
            <a:solidFill>
              <a:srgbClr val="002060"/>
            </a:solidFill>
          </a:ln>
        </p:spPr>
        <p:txBody>
          <a:bodyPr wrap="square" rtlCol="0">
            <a:spAutoFit/>
          </a:bodyPr>
          <a:lstStyle/>
          <a:p>
            <a:pPr marL="457200" indent="-457200" algn="l">
              <a:lnSpc>
                <a:spcPct val="150000"/>
              </a:lnSpc>
              <a:buFont typeface="+mj-lt"/>
              <a:buAutoNum type="arabicPeriod"/>
            </a:pPr>
            <a:r>
              <a:rPr lang="fr-FR" sz="2000" dirty="0">
                <a:solidFill>
                  <a:srgbClr val="104F75"/>
                </a:solidFill>
              </a:rPr>
              <a:t>J’aime bien ce livre. Il est </a:t>
            </a:r>
            <a:r>
              <a:rPr lang="fr-FR" sz="2000" b="1" dirty="0">
                <a:solidFill>
                  <a:srgbClr val="104F75"/>
                </a:solidFill>
              </a:rPr>
              <a:t>génial</a:t>
            </a:r>
            <a:r>
              <a:rPr lang="fr-FR" sz="2000" dirty="0">
                <a:solidFill>
                  <a:srgbClr val="104F75"/>
                </a:solidFill>
              </a:rPr>
              <a:t> !</a:t>
            </a:r>
          </a:p>
          <a:p>
            <a:pPr marL="457200" indent="-457200" algn="l">
              <a:lnSpc>
                <a:spcPct val="150000"/>
              </a:lnSpc>
              <a:buFont typeface="+mj-lt"/>
              <a:buAutoNum type="arabicPeriod"/>
            </a:pPr>
            <a:r>
              <a:rPr lang="fr-FR" sz="2000" dirty="0">
                <a:solidFill>
                  <a:srgbClr val="104F75"/>
                </a:solidFill>
              </a:rPr>
              <a:t>Je ne veux pas finir cette histoire. Elle est </a:t>
            </a:r>
            <a:r>
              <a:rPr lang="fr-FR" sz="2000" b="1" dirty="0">
                <a:solidFill>
                  <a:srgbClr val="104F75"/>
                </a:solidFill>
              </a:rPr>
              <a:t>ennuyeuse</a:t>
            </a:r>
            <a:r>
              <a:rPr lang="fr-FR" sz="2000" dirty="0">
                <a:solidFill>
                  <a:srgbClr val="104F75"/>
                </a:solidFill>
              </a:rPr>
              <a:t>.</a:t>
            </a:r>
          </a:p>
          <a:p>
            <a:pPr marL="457200" indent="-457200" algn="l">
              <a:lnSpc>
                <a:spcPct val="150000"/>
              </a:lnSpc>
              <a:buFont typeface="+mj-lt"/>
              <a:buAutoNum type="arabicPeriod"/>
            </a:pPr>
            <a:r>
              <a:rPr lang="fr-FR" sz="2000" dirty="0">
                <a:solidFill>
                  <a:srgbClr val="104F75"/>
                </a:solidFill>
              </a:rPr>
              <a:t>Tu vas aimer ce roman. Il est </a:t>
            </a:r>
            <a:r>
              <a:rPr lang="fr-FR" sz="2000" b="1" dirty="0">
                <a:solidFill>
                  <a:srgbClr val="104F75"/>
                </a:solidFill>
              </a:rPr>
              <a:t>merveilleux</a:t>
            </a:r>
            <a:r>
              <a:rPr lang="fr-FR" sz="2000" dirty="0">
                <a:solidFill>
                  <a:srgbClr val="104F75"/>
                </a:solidFill>
              </a:rPr>
              <a:t>.</a:t>
            </a:r>
          </a:p>
          <a:p>
            <a:pPr marL="457200" indent="-457200" algn="l">
              <a:lnSpc>
                <a:spcPct val="150000"/>
              </a:lnSpc>
              <a:buFont typeface="+mj-lt"/>
              <a:buAutoNum type="arabicPeriod"/>
            </a:pPr>
            <a:r>
              <a:rPr lang="fr-FR" sz="2000" dirty="0">
                <a:solidFill>
                  <a:srgbClr val="104F75"/>
                </a:solidFill>
              </a:rPr>
              <a:t>Ma m</a:t>
            </a:r>
            <a:r>
              <a:rPr lang="fr-FR" sz="2000" dirty="0">
                <a:solidFill>
                  <a:srgbClr val="104F75"/>
                </a:solidFill>
                <a:latin typeface="Century Gothic" panose="020B0502020202020204" pitchFamily="34" charset="0"/>
              </a:rPr>
              <a:t>ère n’aime pas ce poème. Elle pense qu’il est </a:t>
            </a:r>
            <a:r>
              <a:rPr lang="fr-FR" sz="2000" b="1" dirty="0">
                <a:solidFill>
                  <a:srgbClr val="104F75"/>
                </a:solidFill>
                <a:latin typeface="Century Gothic" panose="020B0502020202020204" pitchFamily="34" charset="0"/>
              </a:rPr>
              <a:t>bête</a:t>
            </a:r>
            <a:r>
              <a:rPr lang="fr-FR" sz="2000" dirty="0">
                <a:solidFill>
                  <a:srgbClr val="104F75"/>
                </a:solidFill>
                <a:latin typeface="Century Gothic" panose="020B0502020202020204" pitchFamily="34" charset="0"/>
              </a:rPr>
              <a:t>.</a:t>
            </a:r>
          </a:p>
          <a:p>
            <a:pPr marL="457200" indent="-457200" algn="l">
              <a:lnSpc>
                <a:spcPct val="150000"/>
              </a:lnSpc>
              <a:buFont typeface="+mj-lt"/>
              <a:buAutoNum type="arabicPeriod"/>
            </a:pPr>
            <a:r>
              <a:rPr lang="fr-FR" sz="2000" dirty="0">
                <a:solidFill>
                  <a:srgbClr val="104F75"/>
                </a:solidFill>
                <a:latin typeface="Century Gothic" panose="020B0502020202020204" pitchFamily="34" charset="0"/>
              </a:rPr>
              <a:t>J’ai envie de lire ce texte. Ma sœur dit qu’il est </a:t>
            </a:r>
            <a:r>
              <a:rPr lang="fr-FR" sz="2000" b="1" dirty="0">
                <a:solidFill>
                  <a:srgbClr val="104F75"/>
                </a:solidFill>
                <a:latin typeface="Century Gothic" panose="020B0502020202020204" pitchFamily="34" charset="0"/>
              </a:rPr>
              <a:t>divertissant</a:t>
            </a:r>
            <a:r>
              <a:rPr lang="fr-FR" sz="2000" dirty="0">
                <a:solidFill>
                  <a:srgbClr val="104F75"/>
                </a:solidFill>
                <a:latin typeface="Century Gothic" panose="020B0502020202020204" pitchFamily="34" charset="0"/>
              </a:rPr>
              <a:t>.</a:t>
            </a:r>
          </a:p>
          <a:p>
            <a:pPr marL="457200" indent="-457200" algn="l">
              <a:lnSpc>
                <a:spcPct val="150000"/>
              </a:lnSpc>
              <a:buFont typeface="+mj-lt"/>
              <a:buAutoNum type="arabicPeriod"/>
            </a:pPr>
            <a:r>
              <a:rPr lang="fr-FR" sz="2000" dirty="0">
                <a:solidFill>
                  <a:srgbClr val="104F75"/>
                </a:solidFill>
                <a:latin typeface="Century Gothic" panose="020B0502020202020204" pitchFamily="34" charset="0"/>
              </a:rPr>
              <a:t>Je ne vais pas acheter ce journal. Je pense qu’il est </a:t>
            </a:r>
            <a:r>
              <a:rPr lang="fr-FR" sz="2000" b="1" dirty="0">
                <a:solidFill>
                  <a:srgbClr val="104F75"/>
                </a:solidFill>
                <a:latin typeface="Century Gothic" panose="020B0502020202020204" pitchFamily="34" charset="0"/>
              </a:rPr>
              <a:t>nul</a:t>
            </a:r>
            <a:r>
              <a:rPr lang="fr-FR" sz="2000" dirty="0">
                <a:solidFill>
                  <a:srgbClr val="104F75"/>
                </a:solidFill>
                <a:latin typeface="Century Gothic" panose="020B0502020202020204" pitchFamily="34" charset="0"/>
              </a:rPr>
              <a:t>.</a:t>
            </a:r>
          </a:p>
          <a:p>
            <a:pPr marL="457200" indent="-457200" algn="l">
              <a:lnSpc>
                <a:spcPct val="150000"/>
              </a:lnSpc>
              <a:buFont typeface="+mj-lt"/>
              <a:buAutoNum type="arabicPeriod"/>
            </a:pPr>
            <a:r>
              <a:rPr lang="fr-FR" sz="2000" dirty="0">
                <a:solidFill>
                  <a:srgbClr val="104F75"/>
                </a:solidFill>
                <a:latin typeface="Century Gothic" panose="020B0502020202020204" pitchFamily="34" charset="0"/>
              </a:rPr>
              <a:t>Je peux emprunter cette bande dessinée ? Je pense qu’elle est </a:t>
            </a:r>
            <a:r>
              <a:rPr lang="fr-FR" sz="2000" b="1" dirty="0">
                <a:solidFill>
                  <a:srgbClr val="104F75"/>
                </a:solidFill>
                <a:latin typeface="Century Gothic" panose="020B0502020202020204" pitchFamily="34" charset="0"/>
              </a:rPr>
              <a:t>sensass</a:t>
            </a:r>
            <a:r>
              <a:rPr lang="fr-FR" sz="2000" dirty="0">
                <a:solidFill>
                  <a:srgbClr val="104F75"/>
                </a:solidFill>
                <a:latin typeface="Century Gothic" panose="020B0502020202020204" pitchFamily="34" charset="0"/>
              </a:rPr>
              <a:t> !</a:t>
            </a:r>
          </a:p>
          <a:p>
            <a:pPr marL="457200" indent="-457200" algn="l">
              <a:lnSpc>
                <a:spcPct val="150000"/>
              </a:lnSpc>
              <a:buFont typeface="+mj-lt"/>
              <a:buAutoNum type="arabicPeriod"/>
            </a:pPr>
            <a:r>
              <a:rPr lang="fr-FR" sz="2000" dirty="0">
                <a:solidFill>
                  <a:srgbClr val="104F75"/>
                </a:solidFill>
                <a:latin typeface="Century Gothic" panose="020B0502020202020204" pitchFamily="34" charset="0"/>
              </a:rPr>
              <a:t>Mon frère aime cette histoire, mais je pense qu’elle est </a:t>
            </a:r>
            <a:r>
              <a:rPr lang="fr-FR" sz="2000" b="1" dirty="0">
                <a:solidFill>
                  <a:srgbClr val="104F75"/>
                </a:solidFill>
                <a:latin typeface="Century Gothic" panose="020B0502020202020204" pitchFamily="34" charset="0"/>
              </a:rPr>
              <a:t>pourrie</a:t>
            </a:r>
            <a:r>
              <a:rPr lang="fr-FR" sz="2000" dirty="0">
                <a:solidFill>
                  <a:srgbClr val="104F75"/>
                </a:solidFill>
                <a:latin typeface="Century Gothic" panose="020B0502020202020204" pitchFamily="34" charset="0"/>
              </a:rPr>
              <a:t>.</a:t>
            </a:r>
          </a:p>
          <a:p>
            <a:pPr marL="457200" indent="-457200" algn="l">
              <a:lnSpc>
                <a:spcPct val="150000"/>
              </a:lnSpc>
              <a:buFont typeface="+mj-lt"/>
              <a:buAutoNum type="arabicPeriod"/>
            </a:pPr>
            <a:r>
              <a:rPr lang="fr-FR" sz="2000" dirty="0">
                <a:solidFill>
                  <a:srgbClr val="104F75"/>
                </a:solidFill>
                <a:latin typeface="Century Gothic" panose="020B0502020202020204" pitchFamily="34" charset="0"/>
              </a:rPr>
              <a:t>Je ne peux pas fermer ce livre ! Il est </a:t>
            </a:r>
            <a:r>
              <a:rPr lang="fr-FR" sz="2000" b="1" dirty="0">
                <a:solidFill>
                  <a:srgbClr val="104F75"/>
                </a:solidFill>
                <a:latin typeface="Century Gothic" panose="020B0502020202020204" pitchFamily="34" charset="0"/>
              </a:rPr>
              <a:t>palpitant</a:t>
            </a:r>
            <a:r>
              <a:rPr lang="fr-FR" sz="2000" dirty="0">
                <a:solidFill>
                  <a:srgbClr val="104F75"/>
                </a:solidFill>
                <a:latin typeface="Century Gothic" panose="020B0502020202020204" pitchFamily="34" charset="0"/>
              </a:rPr>
              <a:t> !</a:t>
            </a:r>
          </a:p>
          <a:p>
            <a:pPr marL="457200" indent="-457200" algn="l">
              <a:lnSpc>
                <a:spcPct val="150000"/>
              </a:lnSpc>
              <a:buFont typeface="+mj-lt"/>
              <a:buAutoNum type="arabicPeriod"/>
            </a:pPr>
            <a:r>
              <a:rPr lang="fr-FR" sz="2000" dirty="0">
                <a:solidFill>
                  <a:srgbClr val="104F75"/>
                </a:solidFill>
              </a:rPr>
              <a:t>Je ne veux pas lire cette histoire de vampires. Elle est trop </a:t>
            </a:r>
            <a:r>
              <a:rPr lang="fr-FR" sz="2000" b="1" dirty="0">
                <a:solidFill>
                  <a:srgbClr val="104F75"/>
                </a:solidFill>
              </a:rPr>
              <a:t>effrayante</a:t>
            </a:r>
            <a:r>
              <a:rPr lang="fr-FR" sz="2000" dirty="0">
                <a:solidFill>
                  <a:srgbClr val="104F75"/>
                </a:solidFill>
              </a:rPr>
              <a:t>.</a:t>
            </a:r>
          </a:p>
        </p:txBody>
      </p:sp>
      <p:sp>
        <p:nvSpPr>
          <p:cNvPr id="9" name="TextBox 8">
            <a:extLst>
              <a:ext uri="{FF2B5EF4-FFF2-40B4-BE49-F238E27FC236}">
                <a16:creationId xmlns:a16="http://schemas.microsoft.com/office/drawing/2014/main" id="{FC17E338-C5D6-4B84-B469-2E8F28EAB003}"/>
              </a:ext>
            </a:extLst>
          </p:cNvPr>
          <p:cNvSpPr txBox="1"/>
          <p:nvPr/>
        </p:nvSpPr>
        <p:spPr>
          <a:xfrm>
            <a:off x="-1" y="1135862"/>
            <a:ext cx="11909921" cy="400110"/>
          </a:xfrm>
          <a:prstGeom prst="rect">
            <a:avLst/>
          </a:prstGeom>
          <a:noFill/>
        </p:spPr>
        <p:txBody>
          <a:bodyPr wrap="square">
            <a:spAutoFit/>
          </a:bodyPr>
          <a:lstStyle/>
          <a:p>
            <a:pPr algn="l"/>
            <a:r>
              <a:rPr lang="en-GB" sz="2000">
                <a:solidFill>
                  <a:srgbClr val="104F75"/>
                </a:solidFill>
              </a:rPr>
              <a:t>Use the context of these sentences to work out whether the word in </a:t>
            </a:r>
            <a:r>
              <a:rPr lang="en-GB" sz="2000" b="1">
                <a:solidFill>
                  <a:srgbClr val="104F75"/>
                </a:solidFill>
              </a:rPr>
              <a:t>bold</a:t>
            </a:r>
            <a:r>
              <a:rPr lang="en-GB" sz="2000">
                <a:solidFill>
                  <a:srgbClr val="104F75"/>
                </a:solidFill>
              </a:rPr>
              <a:t> is </a:t>
            </a:r>
            <a:r>
              <a:rPr lang="en-GB" sz="2000" b="1">
                <a:solidFill>
                  <a:srgbClr val="104F75"/>
                </a:solidFill>
              </a:rPr>
              <a:t>positive</a:t>
            </a:r>
            <a:r>
              <a:rPr lang="en-GB" sz="2000">
                <a:solidFill>
                  <a:srgbClr val="104F75"/>
                </a:solidFill>
              </a:rPr>
              <a:t> or </a:t>
            </a:r>
            <a:r>
              <a:rPr lang="en-GB" sz="2000" b="1">
                <a:solidFill>
                  <a:srgbClr val="104F75"/>
                </a:solidFill>
              </a:rPr>
              <a:t>negative</a:t>
            </a:r>
            <a:r>
              <a:rPr lang="en-GB" sz="2000">
                <a:solidFill>
                  <a:srgbClr val="104F75"/>
                </a:solidFill>
              </a:rPr>
              <a:t>.</a:t>
            </a:r>
          </a:p>
        </p:txBody>
      </p:sp>
      <p:pic>
        <p:nvPicPr>
          <p:cNvPr id="6" name="Picture 5">
            <a:extLst>
              <a:ext uri="{FF2B5EF4-FFF2-40B4-BE49-F238E27FC236}">
                <a16:creationId xmlns:a16="http://schemas.microsoft.com/office/drawing/2014/main" id="{5933CE90-E368-43B6-88F1-C236104BB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545" y="1645361"/>
            <a:ext cx="508279" cy="561829"/>
          </a:xfrm>
          <a:prstGeom prst="rect">
            <a:avLst/>
          </a:prstGeom>
        </p:spPr>
      </p:pic>
      <p:pic>
        <p:nvPicPr>
          <p:cNvPr id="10" name="Picture 9">
            <a:extLst>
              <a:ext uri="{FF2B5EF4-FFF2-40B4-BE49-F238E27FC236}">
                <a16:creationId xmlns:a16="http://schemas.microsoft.com/office/drawing/2014/main" id="{4FF436BD-E2F0-4F12-98AC-9A0A2826F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0819" y="2566547"/>
            <a:ext cx="508279" cy="561829"/>
          </a:xfrm>
          <a:prstGeom prst="rect">
            <a:avLst/>
          </a:prstGeom>
        </p:spPr>
      </p:pic>
      <p:pic>
        <p:nvPicPr>
          <p:cNvPr id="11" name="Picture 10">
            <a:extLst>
              <a:ext uri="{FF2B5EF4-FFF2-40B4-BE49-F238E27FC236}">
                <a16:creationId xmlns:a16="http://schemas.microsoft.com/office/drawing/2014/main" id="{655F30AC-A2A0-4A3B-BBA3-2948E433E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3447" y="3429517"/>
            <a:ext cx="508279" cy="561829"/>
          </a:xfrm>
          <a:prstGeom prst="rect">
            <a:avLst/>
          </a:prstGeom>
        </p:spPr>
      </p:pic>
      <p:pic>
        <p:nvPicPr>
          <p:cNvPr id="12" name="Picture 11">
            <a:extLst>
              <a:ext uri="{FF2B5EF4-FFF2-40B4-BE49-F238E27FC236}">
                <a16:creationId xmlns:a16="http://schemas.microsoft.com/office/drawing/2014/main" id="{4A6D2923-4822-49A7-A767-79FE8225B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498" y="4021672"/>
            <a:ext cx="508279" cy="561829"/>
          </a:xfrm>
          <a:prstGeom prst="rect">
            <a:avLst/>
          </a:prstGeom>
        </p:spPr>
      </p:pic>
      <p:pic>
        <p:nvPicPr>
          <p:cNvPr id="13" name="Picture 12">
            <a:extLst>
              <a:ext uri="{FF2B5EF4-FFF2-40B4-BE49-F238E27FC236}">
                <a16:creationId xmlns:a16="http://schemas.microsoft.com/office/drawing/2014/main" id="{DD9C364B-1C05-49B0-B146-17F4A7C54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245" y="5270783"/>
            <a:ext cx="508279" cy="561829"/>
          </a:xfrm>
          <a:prstGeom prst="rect">
            <a:avLst/>
          </a:prstGeom>
        </p:spPr>
      </p:pic>
      <p:pic>
        <p:nvPicPr>
          <p:cNvPr id="15" name="Picture 14">
            <a:extLst>
              <a:ext uri="{FF2B5EF4-FFF2-40B4-BE49-F238E27FC236}">
                <a16:creationId xmlns:a16="http://schemas.microsoft.com/office/drawing/2014/main" id="{3C4025CB-C526-47F4-BD1F-333EBB20EA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029" y="2094055"/>
            <a:ext cx="508279" cy="561829"/>
          </a:xfrm>
          <a:prstGeom prst="rect">
            <a:avLst/>
          </a:prstGeom>
        </p:spPr>
      </p:pic>
      <p:pic>
        <p:nvPicPr>
          <p:cNvPr id="16" name="Picture 15">
            <a:extLst>
              <a:ext uri="{FF2B5EF4-FFF2-40B4-BE49-F238E27FC236}">
                <a16:creationId xmlns:a16="http://schemas.microsoft.com/office/drawing/2014/main" id="{75CD39C3-A849-4D9D-844B-D0ACAED1F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9308" y="3039213"/>
            <a:ext cx="508279" cy="561829"/>
          </a:xfrm>
          <a:prstGeom prst="rect">
            <a:avLst/>
          </a:prstGeom>
        </p:spPr>
      </p:pic>
      <p:pic>
        <p:nvPicPr>
          <p:cNvPr id="17" name="Picture 16">
            <a:extLst>
              <a:ext uri="{FF2B5EF4-FFF2-40B4-BE49-F238E27FC236}">
                <a16:creationId xmlns:a16="http://schemas.microsoft.com/office/drawing/2014/main" id="{BC640176-758D-481A-9F23-8CEB3D7891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6232" y="3991346"/>
            <a:ext cx="508279" cy="561829"/>
          </a:xfrm>
          <a:prstGeom prst="rect">
            <a:avLst/>
          </a:prstGeom>
        </p:spPr>
      </p:pic>
      <p:pic>
        <p:nvPicPr>
          <p:cNvPr id="18" name="Picture 17">
            <a:extLst>
              <a:ext uri="{FF2B5EF4-FFF2-40B4-BE49-F238E27FC236}">
                <a16:creationId xmlns:a16="http://schemas.microsoft.com/office/drawing/2014/main" id="{13370652-0134-44E4-9CD1-B21EE9524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4511" y="4877822"/>
            <a:ext cx="508279" cy="561829"/>
          </a:xfrm>
          <a:prstGeom prst="rect">
            <a:avLst/>
          </a:prstGeom>
        </p:spPr>
      </p:pic>
      <p:pic>
        <p:nvPicPr>
          <p:cNvPr id="19" name="Picture 18">
            <a:extLst>
              <a:ext uri="{FF2B5EF4-FFF2-40B4-BE49-F238E27FC236}">
                <a16:creationId xmlns:a16="http://schemas.microsoft.com/office/drawing/2014/main" id="{855F5477-2327-49EA-947E-2711BEB7E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5267" y="5733972"/>
            <a:ext cx="508279" cy="561829"/>
          </a:xfrm>
          <a:prstGeom prst="rect">
            <a:avLst/>
          </a:prstGeom>
        </p:spPr>
      </p:pic>
      <p:sp>
        <p:nvSpPr>
          <p:cNvPr id="20" name="Rounded Rectangle 46">
            <a:extLst>
              <a:ext uri="{FF2B5EF4-FFF2-40B4-BE49-F238E27FC236}">
                <a16:creationId xmlns:a16="http://schemas.microsoft.com/office/drawing/2014/main" id="{65F20E35-177A-4A9B-A61F-D646C9819B24}"/>
              </a:ext>
            </a:extLst>
          </p:cNvPr>
          <p:cNvSpPr/>
          <p:nvPr/>
        </p:nvSpPr>
        <p:spPr>
          <a:xfrm>
            <a:off x="10113928" y="1636734"/>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great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46">
            <a:extLst>
              <a:ext uri="{FF2B5EF4-FFF2-40B4-BE49-F238E27FC236}">
                <a16:creationId xmlns:a16="http://schemas.microsoft.com/office/drawing/2014/main" id="{3C05125E-CEFA-4314-8B29-10E59EE5F1E6}"/>
              </a:ext>
            </a:extLst>
          </p:cNvPr>
          <p:cNvSpPr/>
          <p:nvPr/>
        </p:nvSpPr>
        <p:spPr>
          <a:xfrm>
            <a:off x="10113928" y="2109327"/>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boring</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ounded Rectangle 46">
            <a:extLst>
              <a:ext uri="{FF2B5EF4-FFF2-40B4-BE49-F238E27FC236}">
                <a16:creationId xmlns:a16="http://schemas.microsoft.com/office/drawing/2014/main" id="{3E6F26BE-281B-4C5C-87EE-E383758A9DA7}"/>
              </a:ext>
            </a:extLst>
          </p:cNvPr>
          <p:cNvSpPr/>
          <p:nvPr/>
        </p:nvSpPr>
        <p:spPr>
          <a:xfrm>
            <a:off x="10113928" y="2581920"/>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marvellous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46">
            <a:extLst>
              <a:ext uri="{FF2B5EF4-FFF2-40B4-BE49-F238E27FC236}">
                <a16:creationId xmlns:a16="http://schemas.microsoft.com/office/drawing/2014/main" id="{0BB32458-8F7C-40B1-A207-136138439F2D}"/>
              </a:ext>
            </a:extLst>
          </p:cNvPr>
          <p:cNvSpPr/>
          <p:nvPr/>
        </p:nvSpPr>
        <p:spPr>
          <a:xfrm>
            <a:off x="10113929" y="3054513"/>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stupid</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46">
            <a:extLst>
              <a:ext uri="{FF2B5EF4-FFF2-40B4-BE49-F238E27FC236}">
                <a16:creationId xmlns:a16="http://schemas.microsoft.com/office/drawing/2014/main" id="{1945FB17-81EA-4844-8791-55F924181380}"/>
              </a:ext>
            </a:extLst>
          </p:cNvPr>
          <p:cNvSpPr/>
          <p:nvPr/>
        </p:nvSpPr>
        <p:spPr>
          <a:xfrm>
            <a:off x="10113928" y="3527106"/>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entertaining</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46">
            <a:extLst>
              <a:ext uri="{FF2B5EF4-FFF2-40B4-BE49-F238E27FC236}">
                <a16:creationId xmlns:a16="http://schemas.microsoft.com/office/drawing/2014/main" id="{30E8008E-780C-429A-A769-1CDA36DC334D}"/>
              </a:ext>
            </a:extLst>
          </p:cNvPr>
          <p:cNvSpPr/>
          <p:nvPr/>
        </p:nvSpPr>
        <p:spPr>
          <a:xfrm>
            <a:off x="10113929" y="3999699"/>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rubbish</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46">
            <a:extLst>
              <a:ext uri="{FF2B5EF4-FFF2-40B4-BE49-F238E27FC236}">
                <a16:creationId xmlns:a16="http://schemas.microsoft.com/office/drawing/2014/main" id="{5633218F-ED69-4A78-810C-DDD869A4E3A6}"/>
              </a:ext>
            </a:extLst>
          </p:cNvPr>
          <p:cNvSpPr/>
          <p:nvPr/>
        </p:nvSpPr>
        <p:spPr>
          <a:xfrm>
            <a:off x="10113928" y="4472292"/>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sensational</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3900D766-4BCA-4FF1-BB55-454CFDC29B13}"/>
              </a:ext>
            </a:extLst>
          </p:cNvPr>
          <p:cNvSpPr/>
          <p:nvPr/>
        </p:nvSpPr>
        <p:spPr>
          <a:xfrm>
            <a:off x="10113929" y="4944885"/>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rotten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46">
            <a:extLst>
              <a:ext uri="{FF2B5EF4-FFF2-40B4-BE49-F238E27FC236}">
                <a16:creationId xmlns:a16="http://schemas.microsoft.com/office/drawing/2014/main" id="{16B609DF-E057-4797-B0DB-8F3AA88487A1}"/>
              </a:ext>
            </a:extLst>
          </p:cNvPr>
          <p:cNvSpPr/>
          <p:nvPr/>
        </p:nvSpPr>
        <p:spPr>
          <a:xfrm>
            <a:off x="10127703" y="5417475"/>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exciting</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46">
            <a:extLst>
              <a:ext uri="{FF2B5EF4-FFF2-40B4-BE49-F238E27FC236}">
                <a16:creationId xmlns:a16="http://schemas.microsoft.com/office/drawing/2014/main" id="{02E98117-18AC-41B9-95E1-2F910876476A}"/>
              </a:ext>
            </a:extLst>
          </p:cNvPr>
          <p:cNvSpPr/>
          <p:nvPr/>
        </p:nvSpPr>
        <p:spPr>
          <a:xfrm>
            <a:off x="10113928" y="5890068"/>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scary</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363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119258" cy="867128"/>
          </a:xfrm>
          <a:prstGeom prst="rect">
            <a:avLst/>
          </a:prstGeom>
        </p:spPr>
      </p:pic>
      <p:sp>
        <p:nvSpPr>
          <p:cNvPr id="4" name="Title 3"/>
          <p:cNvSpPr>
            <a:spLocks noGrp="1"/>
          </p:cNvSpPr>
          <p:nvPr>
            <p:ph type="title"/>
          </p:nvPr>
        </p:nvSpPr>
        <p:spPr>
          <a:xfrm>
            <a:off x="-1" y="296864"/>
            <a:ext cx="6284521" cy="707849"/>
          </a:xfrm>
        </p:spPr>
        <p:txBody>
          <a:bodyPr>
            <a:normAutofit/>
          </a:bodyPr>
          <a:lstStyle/>
          <a:p>
            <a:r>
              <a:rPr lang="en-GB" sz="3600" b="1" dirty="0">
                <a:solidFill>
                  <a:schemeClr val="bg1"/>
                </a:solidFill>
              </a:rPr>
              <a:t>Verbs like prendre and lire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FC8C13C8-80F1-4A83-89C5-7F517A581CC8}"/>
              </a:ext>
            </a:extLst>
          </p:cNvPr>
          <p:cNvSpPr txBox="1"/>
          <p:nvPr/>
        </p:nvSpPr>
        <p:spPr>
          <a:xfrm>
            <a:off x="8541140" y="3085119"/>
            <a:ext cx="30792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ils/elles comprennent</a:t>
            </a:r>
            <a:endParaRPr kumimoji="0" lang="fr-FR" sz="2000" b="0" i="1" u="none" strike="noStrike" kern="1200" cap="none" spc="0" normalizeH="0" baseline="0" noProof="0" dirty="0">
              <a:ln>
                <a:noFill/>
              </a:ln>
              <a:solidFill>
                <a:srgbClr val="104F75"/>
              </a:solidFill>
              <a:effectLst/>
              <a:uLnTx/>
              <a:uFillTx/>
              <a:latin typeface="Century Gothic" panose="020F0302020204030204"/>
            </a:endParaRPr>
          </a:p>
        </p:txBody>
      </p:sp>
      <p:sp>
        <p:nvSpPr>
          <p:cNvPr id="9" name="TextBox 8">
            <a:extLst>
              <a:ext uri="{FF2B5EF4-FFF2-40B4-BE49-F238E27FC236}">
                <a16:creationId xmlns:a16="http://schemas.microsoft.com/office/drawing/2014/main" id="{930808C5-42DC-4993-A19A-649789696A74}"/>
              </a:ext>
            </a:extLst>
          </p:cNvPr>
          <p:cNvSpPr txBox="1"/>
          <p:nvPr/>
        </p:nvSpPr>
        <p:spPr>
          <a:xfrm>
            <a:off x="9158990" y="5665259"/>
            <a:ext cx="25313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ils/elles lisent</a:t>
            </a:r>
          </a:p>
        </p:txBody>
      </p:sp>
      <p:sp>
        <p:nvSpPr>
          <p:cNvPr id="10" name="TextBox 9">
            <a:extLst>
              <a:ext uri="{FF2B5EF4-FFF2-40B4-BE49-F238E27FC236}">
                <a16:creationId xmlns:a16="http://schemas.microsoft.com/office/drawing/2014/main" id="{F6B49B60-9E71-42DA-B56E-EEC388BC8682}"/>
              </a:ext>
            </a:extLst>
          </p:cNvPr>
          <p:cNvSpPr txBox="1"/>
          <p:nvPr/>
        </p:nvSpPr>
        <p:spPr>
          <a:xfrm>
            <a:off x="153794" y="3668194"/>
            <a:ext cx="900519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Remember verbs like </a:t>
            </a:r>
            <a:r>
              <a:rPr lang="fr-FR" sz="2000" b="1" dirty="0">
                <a:solidFill>
                  <a:srgbClr val="104F75"/>
                </a:solidFill>
                <a:latin typeface="Century Gothic" panose="020F0302020204030204"/>
              </a:rPr>
              <a:t>lire </a:t>
            </a:r>
            <a:r>
              <a:rPr lang="fr-FR" sz="2000" dirty="0">
                <a:solidFill>
                  <a:srgbClr val="104F75"/>
                </a:solidFill>
                <a:latin typeface="Century Gothic" panose="020F0302020204030204"/>
              </a:rPr>
              <a:t>(</a:t>
            </a:r>
            <a:r>
              <a:rPr lang="fr-FR" sz="2000" b="1" dirty="0">
                <a:solidFill>
                  <a:srgbClr val="104F75"/>
                </a:solidFill>
                <a:latin typeface="Century Gothic" panose="020F0302020204030204"/>
              </a:rPr>
              <a:t>dire, conduire, interdire, construire, traduire</a:t>
            </a:r>
            <a:r>
              <a:rPr lang="fr-FR" sz="2000" dirty="0">
                <a:solidFill>
                  <a:srgbClr val="104F75"/>
                </a:solidFill>
                <a:latin typeface="Century Gothic" panose="020F0302020204030204"/>
              </a:rPr>
              <a:t>):</a:t>
            </a:r>
          </a:p>
        </p:txBody>
      </p:sp>
      <p:sp>
        <p:nvSpPr>
          <p:cNvPr id="11" name="TextBox 10">
            <a:extLst>
              <a:ext uri="{FF2B5EF4-FFF2-40B4-BE49-F238E27FC236}">
                <a16:creationId xmlns:a16="http://schemas.microsoft.com/office/drawing/2014/main" id="{624D85A0-DDFD-49FA-B00E-2AA26EB001FB}"/>
              </a:ext>
            </a:extLst>
          </p:cNvPr>
          <p:cNvSpPr txBox="1"/>
          <p:nvPr/>
        </p:nvSpPr>
        <p:spPr>
          <a:xfrm>
            <a:off x="153794" y="4269206"/>
            <a:ext cx="10419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I read</a:t>
            </a:r>
          </a:p>
        </p:txBody>
      </p:sp>
      <p:sp>
        <p:nvSpPr>
          <p:cNvPr id="12" name="TextBox 11">
            <a:extLst>
              <a:ext uri="{FF2B5EF4-FFF2-40B4-BE49-F238E27FC236}">
                <a16:creationId xmlns:a16="http://schemas.microsoft.com/office/drawing/2014/main" id="{76891032-4BB2-49E1-9A31-A3B02CF1F1E7}"/>
              </a:ext>
            </a:extLst>
          </p:cNvPr>
          <p:cNvSpPr txBox="1"/>
          <p:nvPr/>
        </p:nvSpPr>
        <p:spPr>
          <a:xfrm>
            <a:off x="267017" y="4677198"/>
            <a:ext cx="8505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je lis</a:t>
            </a:r>
          </a:p>
        </p:txBody>
      </p:sp>
      <p:sp>
        <p:nvSpPr>
          <p:cNvPr id="14" name="TextBox 13">
            <a:extLst>
              <a:ext uri="{FF2B5EF4-FFF2-40B4-BE49-F238E27FC236}">
                <a16:creationId xmlns:a16="http://schemas.microsoft.com/office/drawing/2014/main" id="{41637926-FFFD-497B-95DA-7811A51B8753}"/>
              </a:ext>
            </a:extLst>
          </p:cNvPr>
          <p:cNvSpPr txBox="1"/>
          <p:nvPr/>
        </p:nvSpPr>
        <p:spPr>
          <a:xfrm>
            <a:off x="4333563" y="4212925"/>
            <a:ext cx="217674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you </a:t>
            </a:r>
            <a:r>
              <a:rPr lang="en-GB" sz="2000" baseline="-25000" dirty="0">
                <a:solidFill>
                  <a:srgbClr val="104F75"/>
                </a:solidFill>
                <a:latin typeface="Century Gothic" panose="020F0302020204030204"/>
              </a:rPr>
              <a:t>[sing.] </a:t>
            </a:r>
            <a:r>
              <a:rPr lang="en-GB" sz="2000" dirty="0">
                <a:solidFill>
                  <a:srgbClr val="104F75"/>
                </a:solidFill>
                <a:latin typeface="Century Gothic" panose="020F0302020204030204"/>
              </a:rPr>
              <a:t>drive</a:t>
            </a:r>
          </a:p>
        </p:txBody>
      </p:sp>
      <p:sp>
        <p:nvSpPr>
          <p:cNvPr id="16" name="TextBox 15">
            <a:extLst>
              <a:ext uri="{FF2B5EF4-FFF2-40B4-BE49-F238E27FC236}">
                <a16:creationId xmlns:a16="http://schemas.microsoft.com/office/drawing/2014/main" id="{6054EEBE-D164-475F-96B0-3C6F155A8874}"/>
              </a:ext>
            </a:extLst>
          </p:cNvPr>
          <p:cNvSpPr txBox="1"/>
          <p:nvPr/>
        </p:nvSpPr>
        <p:spPr>
          <a:xfrm>
            <a:off x="4517198" y="4666726"/>
            <a:ext cx="15310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tu conduis</a:t>
            </a:r>
          </a:p>
        </p:txBody>
      </p:sp>
      <p:sp>
        <p:nvSpPr>
          <p:cNvPr id="18" name="TextBox 17">
            <a:extLst>
              <a:ext uri="{FF2B5EF4-FFF2-40B4-BE49-F238E27FC236}">
                <a16:creationId xmlns:a16="http://schemas.microsoft.com/office/drawing/2014/main" id="{FDE76442-1157-40F9-89B5-5C30A0EDDE55}"/>
              </a:ext>
            </a:extLst>
          </p:cNvPr>
          <p:cNvSpPr txBox="1"/>
          <p:nvPr/>
        </p:nvSpPr>
        <p:spPr>
          <a:xfrm>
            <a:off x="9134451" y="4221095"/>
            <a:ext cx="18925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he/she bans</a:t>
            </a:r>
          </a:p>
        </p:txBody>
      </p:sp>
      <p:sp>
        <p:nvSpPr>
          <p:cNvPr id="20" name="TextBox 19">
            <a:extLst>
              <a:ext uri="{FF2B5EF4-FFF2-40B4-BE49-F238E27FC236}">
                <a16:creationId xmlns:a16="http://schemas.microsoft.com/office/drawing/2014/main" id="{623A0EEC-3D20-41DB-9C25-165B4F0FCADD}"/>
              </a:ext>
            </a:extLst>
          </p:cNvPr>
          <p:cNvSpPr txBox="1"/>
          <p:nvPr/>
        </p:nvSpPr>
        <p:spPr>
          <a:xfrm>
            <a:off x="9167865" y="4683536"/>
            <a:ext cx="18925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il/elle interdit</a:t>
            </a:r>
          </a:p>
        </p:txBody>
      </p:sp>
      <p:sp>
        <p:nvSpPr>
          <p:cNvPr id="22" name="TextBox 21">
            <a:extLst>
              <a:ext uri="{FF2B5EF4-FFF2-40B4-BE49-F238E27FC236}">
                <a16:creationId xmlns:a16="http://schemas.microsoft.com/office/drawing/2014/main" id="{8788D515-15EE-4D8B-8196-E344740ECB27}"/>
              </a:ext>
            </a:extLst>
          </p:cNvPr>
          <p:cNvSpPr txBox="1"/>
          <p:nvPr/>
        </p:nvSpPr>
        <p:spPr>
          <a:xfrm>
            <a:off x="194700" y="5166274"/>
            <a:ext cx="124888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we build</a:t>
            </a:r>
          </a:p>
        </p:txBody>
      </p:sp>
      <p:sp>
        <p:nvSpPr>
          <p:cNvPr id="24" name="TextBox 23">
            <a:extLst>
              <a:ext uri="{FF2B5EF4-FFF2-40B4-BE49-F238E27FC236}">
                <a16:creationId xmlns:a16="http://schemas.microsoft.com/office/drawing/2014/main" id="{9C26AB02-64CF-42FC-868E-9BDB6C319DE2}"/>
              </a:ext>
            </a:extLst>
          </p:cNvPr>
          <p:cNvSpPr txBox="1"/>
          <p:nvPr/>
        </p:nvSpPr>
        <p:spPr>
          <a:xfrm>
            <a:off x="119279" y="5665259"/>
            <a:ext cx="25313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nous construisons</a:t>
            </a:r>
          </a:p>
        </p:txBody>
      </p:sp>
      <p:sp>
        <p:nvSpPr>
          <p:cNvPr id="26" name="TextBox 25">
            <a:extLst>
              <a:ext uri="{FF2B5EF4-FFF2-40B4-BE49-F238E27FC236}">
                <a16:creationId xmlns:a16="http://schemas.microsoft.com/office/drawing/2014/main" id="{BF06ECE6-2A03-4763-A55D-C9B9D9D64427}"/>
              </a:ext>
            </a:extLst>
          </p:cNvPr>
          <p:cNvSpPr txBox="1"/>
          <p:nvPr/>
        </p:nvSpPr>
        <p:spPr>
          <a:xfrm>
            <a:off x="4091995" y="5074361"/>
            <a:ext cx="265988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you </a:t>
            </a:r>
            <a:r>
              <a:rPr lang="en-GB" sz="2000" baseline="-25000" dirty="0">
                <a:solidFill>
                  <a:srgbClr val="104F75"/>
                </a:solidFill>
                <a:latin typeface="Century Gothic" panose="020F0302020204030204"/>
              </a:rPr>
              <a:t>[pl./fml] </a:t>
            </a:r>
            <a:r>
              <a:rPr lang="en-GB" sz="2000" dirty="0">
                <a:solidFill>
                  <a:srgbClr val="104F75"/>
                </a:solidFill>
                <a:latin typeface="Century Gothic" panose="020F0302020204030204"/>
              </a:rPr>
              <a:t>translate</a:t>
            </a:r>
          </a:p>
        </p:txBody>
      </p:sp>
      <p:sp>
        <p:nvSpPr>
          <p:cNvPr id="28" name="TextBox 27">
            <a:extLst>
              <a:ext uri="{FF2B5EF4-FFF2-40B4-BE49-F238E27FC236}">
                <a16:creationId xmlns:a16="http://schemas.microsoft.com/office/drawing/2014/main" id="{C5B44409-69C9-4135-A0F7-2559B739D508}"/>
              </a:ext>
            </a:extLst>
          </p:cNvPr>
          <p:cNvSpPr txBox="1"/>
          <p:nvPr/>
        </p:nvSpPr>
        <p:spPr>
          <a:xfrm>
            <a:off x="4311623" y="5619092"/>
            <a:ext cx="21719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vous traduisez</a:t>
            </a:r>
          </a:p>
        </p:txBody>
      </p:sp>
      <p:sp>
        <p:nvSpPr>
          <p:cNvPr id="30" name="TextBox 29">
            <a:extLst>
              <a:ext uri="{FF2B5EF4-FFF2-40B4-BE49-F238E27FC236}">
                <a16:creationId xmlns:a16="http://schemas.microsoft.com/office/drawing/2014/main" id="{EA011E04-C9BD-4490-858D-4056A71DF823}"/>
              </a:ext>
            </a:extLst>
          </p:cNvPr>
          <p:cNvSpPr txBox="1"/>
          <p:nvPr/>
        </p:nvSpPr>
        <p:spPr>
          <a:xfrm>
            <a:off x="9268142" y="5166274"/>
            <a:ext cx="15310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they read</a:t>
            </a:r>
          </a:p>
        </p:txBody>
      </p:sp>
      <p:sp>
        <p:nvSpPr>
          <p:cNvPr id="32" name="TextBox 31">
            <a:extLst>
              <a:ext uri="{FF2B5EF4-FFF2-40B4-BE49-F238E27FC236}">
                <a16:creationId xmlns:a16="http://schemas.microsoft.com/office/drawing/2014/main" id="{C4EEB472-7928-45B4-A9BC-1806EE72887E}"/>
              </a:ext>
            </a:extLst>
          </p:cNvPr>
          <p:cNvSpPr txBox="1"/>
          <p:nvPr/>
        </p:nvSpPr>
        <p:spPr>
          <a:xfrm>
            <a:off x="119279" y="1217164"/>
            <a:ext cx="72122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Remember verbs like </a:t>
            </a:r>
            <a:r>
              <a:rPr lang="fr-FR" sz="2000" b="1" dirty="0">
                <a:solidFill>
                  <a:srgbClr val="104F75"/>
                </a:solidFill>
                <a:latin typeface="Century Gothic" panose="020F0302020204030204"/>
              </a:rPr>
              <a:t>prendre </a:t>
            </a:r>
            <a:r>
              <a:rPr lang="fr-FR" sz="2000" dirty="0">
                <a:solidFill>
                  <a:srgbClr val="104F75"/>
                </a:solidFill>
                <a:latin typeface="Century Gothic" panose="020F0302020204030204"/>
              </a:rPr>
              <a:t>(</a:t>
            </a:r>
            <a:r>
              <a:rPr lang="fr-FR" sz="2000" b="1" dirty="0">
                <a:solidFill>
                  <a:srgbClr val="104F75"/>
                </a:solidFill>
                <a:latin typeface="Century Gothic" panose="020F0302020204030204"/>
              </a:rPr>
              <a:t>comprendre, apprendre</a:t>
            </a:r>
            <a:r>
              <a:rPr lang="fr-FR" sz="2000" dirty="0">
                <a:solidFill>
                  <a:srgbClr val="104F75"/>
                </a:solidFill>
                <a:latin typeface="Century Gothic" panose="020F0302020204030204"/>
              </a:rPr>
              <a:t>):</a:t>
            </a:r>
          </a:p>
        </p:txBody>
      </p:sp>
      <p:sp>
        <p:nvSpPr>
          <p:cNvPr id="34" name="TextBox 33">
            <a:extLst>
              <a:ext uri="{FF2B5EF4-FFF2-40B4-BE49-F238E27FC236}">
                <a16:creationId xmlns:a16="http://schemas.microsoft.com/office/drawing/2014/main" id="{40116C21-037C-4C34-BD81-AB9FAF584935}"/>
              </a:ext>
            </a:extLst>
          </p:cNvPr>
          <p:cNvSpPr txBox="1"/>
          <p:nvPr/>
        </p:nvSpPr>
        <p:spPr>
          <a:xfrm>
            <a:off x="153794" y="1649604"/>
            <a:ext cx="132430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I take</a:t>
            </a:r>
          </a:p>
        </p:txBody>
      </p:sp>
      <p:sp>
        <p:nvSpPr>
          <p:cNvPr id="36" name="TextBox 35">
            <a:extLst>
              <a:ext uri="{FF2B5EF4-FFF2-40B4-BE49-F238E27FC236}">
                <a16:creationId xmlns:a16="http://schemas.microsoft.com/office/drawing/2014/main" id="{9963F64F-8CC0-4A5A-A896-8703A25957DB}"/>
              </a:ext>
            </a:extLst>
          </p:cNvPr>
          <p:cNvSpPr txBox="1"/>
          <p:nvPr/>
        </p:nvSpPr>
        <p:spPr>
          <a:xfrm>
            <a:off x="153794" y="2193213"/>
            <a:ext cx="14492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je prends</a:t>
            </a:r>
          </a:p>
        </p:txBody>
      </p:sp>
      <p:sp>
        <p:nvSpPr>
          <p:cNvPr id="38" name="TextBox 37">
            <a:extLst>
              <a:ext uri="{FF2B5EF4-FFF2-40B4-BE49-F238E27FC236}">
                <a16:creationId xmlns:a16="http://schemas.microsoft.com/office/drawing/2014/main" id="{DA1435B5-5A94-4BD5-A907-8E8769716212}"/>
              </a:ext>
            </a:extLst>
          </p:cNvPr>
          <p:cNvSpPr txBox="1"/>
          <p:nvPr/>
        </p:nvSpPr>
        <p:spPr>
          <a:xfrm>
            <a:off x="3739731" y="1653117"/>
            <a:ext cx="30860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you </a:t>
            </a:r>
            <a:r>
              <a:rPr lang="en-GB" sz="2000" baseline="-25000" dirty="0">
                <a:solidFill>
                  <a:srgbClr val="104F75"/>
                </a:solidFill>
                <a:latin typeface="Century Gothic" panose="020F0302020204030204"/>
              </a:rPr>
              <a:t>[sing.] </a:t>
            </a:r>
            <a:r>
              <a:rPr lang="en-GB" sz="2000" dirty="0">
                <a:solidFill>
                  <a:srgbClr val="104F75"/>
                </a:solidFill>
                <a:latin typeface="Century Gothic" panose="020F0302020204030204"/>
              </a:rPr>
              <a:t>understand</a:t>
            </a:r>
          </a:p>
        </p:txBody>
      </p:sp>
      <p:sp>
        <p:nvSpPr>
          <p:cNvPr id="40" name="TextBox 39">
            <a:extLst>
              <a:ext uri="{FF2B5EF4-FFF2-40B4-BE49-F238E27FC236}">
                <a16:creationId xmlns:a16="http://schemas.microsoft.com/office/drawing/2014/main" id="{49CC0822-E172-4D0C-8BAB-7A7418BAB38D}"/>
              </a:ext>
            </a:extLst>
          </p:cNvPr>
          <p:cNvSpPr txBox="1"/>
          <p:nvPr/>
        </p:nvSpPr>
        <p:spPr>
          <a:xfrm>
            <a:off x="4057066" y="2206940"/>
            <a:ext cx="18925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tu comprends</a:t>
            </a:r>
          </a:p>
        </p:txBody>
      </p:sp>
      <p:sp>
        <p:nvSpPr>
          <p:cNvPr id="42" name="TextBox 41">
            <a:extLst>
              <a:ext uri="{FF2B5EF4-FFF2-40B4-BE49-F238E27FC236}">
                <a16:creationId xmlns:a16="http://schemas.microsoft.com/office/drawing/2014/main" id="{73DC13F2-E97E-4E59-BBF7-72FEAC3BF763}"/>
              </a:ext>
            </a:extLst>
          </p:cNvPr>
          <p:cNvSpPr txBox="1"/>
          <p:nvPr/>
        </p:nvSpPr>
        <p:spPr>
          <a:xfrm>
            <a:off x="9087389" y="1653603"/>
            <a:ext cx="18925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he/she learns</a:t>
            </a:r>
          </a:p>
        </p:txBody>
      </p:sp>
      <p:sp>
        <p:nvSpPr>
          <p:cNvPr id="44" name="TextBox 43">
            <a:extLst>
              <a:ext uri="{FF2B5EF4-FFF2-40B4-BE49-F238E27FC236}">
                <a16:creationId xmlns:a16="http://schemas.microsoft.com/office/drawing/2014/main" id="{27F9AC56-708C-4C1F-82E8-2BC88BD3A786}"/>
              </a:ext>
            </a:extLst>
          </p:cNvPr>
          <p:cNvSpPr txBox="1"/>
          <p:nvPr/>
        </p:nvSpPr>
        <p:spPr>
          <a:xfrm>
            <a:off x="9037707" y="2174561"/>
            <a:ext cx="204763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il/elle apprend</a:t>
            </a:r>
          </a:p>
        </p:txBody>
      </p:sp>
      <p:sp>
        <p:nvSpPr>
          <p:cNvPr id="46" name="TextBox 45">
            <a:extLst>
              <a:ext uri="{FF2B5EF4-FFF2-40B4-BE49-F238E27FC236}">
                <a16:creationId xmlns:a16="http://schemas.microsoft.com/office/drawing/2014/main" id="{9559DF98-2268-43D8-8556-EC858FC408AB}"/>
              </a:ext>
            </a:extLst>
          </p:cNvPr>
          <p:cNvSpPr txBox="1"/>
          <p:nvPr/>
        </p:nvSpPr>
        <p:spPr>
          <a:xfrm>
            <a:off x="153794" y="2669371"/>
            <a:ext cx="15310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we take</a:t>
            </a:r>
          </a:p>
        </p:txBody>
      </p:sp>
      <p:sp>
        <p:nvSpPr>
          <p:cNvPr id="48" name="TextBox 47">
            <a:extLst>
              <a:ext uri="{FF2B5EF4-FFF2-40B4-BE49-F238E27FC236}">
                <a16:creationId xmlns:a16="http://schemas.microsoft.com/office/drawing/2014/main" id="{8C338431-6A71-4C08-BDDF-152CD60DA846}"/>
              </a:ext>
            </a:extLst>
          </p:cNvPr>
          <p:cNvSpPr txBox="1"/>
          <p:nvPr/>
        </p:nvSpPr>
        <p:spPr>
          <a:xfrm>
            <a:off x="194700" y="3147236"/>
            <a:ext cx="217674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nous prenons</a:t>
            </a:r>
          </a:p>
        </p:txBody>
      </p:sp>
      <p:sp>
        <p:nvSpPr>
          <p:cNvPr id="50" name="TextBox 49">
            <a:extLst>
              <a:ext uri="{FF2B5EF4-FFF2-40B4-BE49-F238E27FC236}">
                <a16:creationId xmlns:a16="http://schemas.microsoft.com/office/drawing/2014/main" id="{FEDFF4E3-4773-4AAE-8818-FE7DE1CA7885}"/>
              </a:ext>
            </a:extLst>
          </p:cNvPr>
          <p:cNvSpPr txBox="1"/>
          <p:nvPr/>
        </p:nvSpPr>
        <p:spPr>
          <a:xfrm>
            <a:off x="3690897" y="2600665"/>
            <a:ext cx="304470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you </a:t>
            </a:r>
            <a:r>
              <a:rPr lang="en-GB" sz="2000" baseline="-25000" dirty="0">
                <a:solidFill>
                  <a:srgbClr val="104F75"/>
                </a:solidFill>
                <a:latin typeface="Century Gothic" panose="020F0302020204030204"/>
              </a:rPr>
              <a:t>[pl./fml] </a:t>
            </a:r>
            <a:r>
              <a:rPr lang="en-GB" sz="2000" dirty="0">
                <a:solidFill>
                  <a:srgbClr val="104F75"/>
                </a:solidFill>
                <a:latin typeface="Century Gothic" panose="020F0302020204030204"/>
              </a:rPr>
              <a:t>understand</a:t>
            </a:r>
          </a:p>
        </p:txBody>
      </p:sp>
      <p:sp>
        <p:nvSpPr>
          <p:cNvPr id="52" name="TextBox 51">
            <a:extLst>
              <a:ext uri="{FF2B5EF4-FFF2-40B4-BE49-F238E27FC236}">
                <a16:creationId xmlns:a16="http://schemas.microsoft.com/office/drawing/2014/main" id="{36CDE7DC-29DA-435B-8D55-24E747C6486E}"/>
              </a:ext>
            </a:extLst>
          </p:cNvPr>
          <p:cNvSpPr txBox="1"/>
          <p:nvPr/>
        </p:nvSpPr>
        <p:spPr>
          <a:xfrm>
            <a:off x="3966034" y="3086155"/>
            <a:ext cx="23184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vous comprenez</a:t>
            </a:r>
          </a:p>
        </p:txBody>
      </p:sp>
      <p:sp>
        <p:nvSpPr>
          <p:cNvPr id="54" name="TextBox 53">
            <a:extLst>
              <a:ext uri="{FF2B5EF4-FFF2-40B4-BE49-F238E27FC236}">
                <a16:creationId xmlns:a16="http://schemas.microsoft.com/office/drawing/2014/main" id="{1F8AC575-72B2-4682-B7CC-2F56B7B2CEA8}"/>
              </a:ext>
            </a:extLst>
          </p:cNvPr>
          <p:cNvSpPr txBox="1"/>
          <p:nvPr/>
        </p:nvSpPr>
        <p:spPr>
          <a:xfrm>
            <a:off x="9315207" y="2590589"/>
            <a:ext cx="15310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4F75"/>
                </a:solidFill>
                <a:latin typeface="Century Gothic" panose="020F0302020204030204"/>
              </a:rPr>
              <a:t>they learn</a:t>
            </a:r>
          </a:p>
        </p:txBody>
      </p:sp>
    </p:spTree>
    <p:extLst>
      <p:ext uri="{BB962C8B-B14F-4D97-AF65-F5344CB8AC3E}">
        <p14:creationId xmlns:p14="http://schemas.microsoft.com/office/powerpoint/2010/main" val="245050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4" grpId="0"/>
      <p:bldP spid="16" grpId="0"/>
      <p:bldP spid="18" grpId="0"/>
      <p:bldP spid="20" grpId="0"/>
      <p:bldP spid="22" grpId="0"/>
      <p:bldP spid="24" grpId="0"/>
      <p:bldP spid="26" grpId="0"/>
      <p:bldP spid="28" grpId="0"/>
      <p:bldP spid="30" grpId="0"/>
      <p:bldP spid="32" grpId="0"/>
      <p:bldP spid="34" grpId="0"/>
      <p:bldP spid="36" grpId="0"/>
      <p:bldP spid="38" grpId="0"/>
      <p:bldP spid="40" grpId="0"/>
      <p:bldP spid="42" grpId="0"/>
      <p:bldP spid="44" grpId="0"/>
      <p:bldP spid="46" grpId="0"/>
      <p:bldP spid="48" grpId="0"/>
      <p:bldP spid="50" grpId="0"/>
      <p:bldP spid="52" grpId="0"/>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À la bibliothèque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grammaire</a:t>
            </a:r>
          </a:p>
        </p:txBody>
      </p:sp>
      <p:sp>
        <p:nvSpPr>
          <p:cNvPr id="3" name="TextBox 2">
            <a:extLst>
              <a:ext uri="{FF2B5EF4-FFF2-40B4-BE49-F238E27FC236}">
                <a16:creationId xmlns:a16="http://schemas.microsoft.com/office/drawing/2014/main" id="{FDD91EE3-1539-4E8E-A1EB-9ADEAB08E60E}"/>
              </a:ext>
            </a:extLst>
          </p:cNvPr>
          <p:cNvSpPr txBox="1"/>
          <p:nvPr/>
        </p:nvSpPr>
        <p:spPr>
          <a:xfrm>
            <a:off x="8750266" y="769464"/>
            <a:ext cx="3256204"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Amir et Océane sont </a:t>
            </a:r>
            <a:r>
              <a:rPr lang="fr-FR" sz="2200" dirty="0">
                <a:solidFill>
                  <a:srgbClr val="104F75"/>
                </a:solidFill>
                <a:latin typeface="Century Gothic" panose="020F0302020204030204"/>
              </a:rPr>
              <a:t>à</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la biblioth</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èque. De qui parle Amir ? Coche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je</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(Amir),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(Amir et Océane), ou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(les parents d’Amir).</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graphicFrame>
        <p:nvGraphicFramePr>
          <p:cNvPr id="5" name="Table 5">
            <a:extLst>
              <a:ext uri="{FF2B5EF4-FFF2-40B4-BE49-F238E27FC236}">
                <a16:creationId xmlns:a16="http://schemas.microsoft.com/office/drawing/2014/main" id="{99E65D41-2285-4522-BB2B-56EAD33333ED}"/>
              </a:ext>
            </a:extLst>
          </p:cNvPr>
          <p:cNvGraphicFramePr>
            <a:graphicFrameLocks noGrp="1"/>
          </p:cNvGraphicFramePr>
          <p:nvPr/>
        </p:nvGraphicFramePr>
        <p:xfrm>
          <a:off x="228052" y="1784936"/>
          <a:ext cx="8215705" cy="4358640"/>
        </p:xfrm>
        <a:graphic>
          <a:graphicData uri="http://schemas.openxmlformats.org/drawingml/2006/table">
            <a:tbl>
              <a:tblPr firstRow="1" bandRow="1">
                <a:tableStyleId>{21E4AEA4-8DFA-4A89-87EB-49C32662AFE0}</a:tableStyleId>
              </a:tblPr>
              <a:tblGrid>
                <a:gridCol w="516243">
                  <a:extLst>
                    <a:ext uri="{9D8B030D-6E8A-4147-A177-3AD203B41FA5}">
                      <a16:colId xmlns:a16="http://schemas.microsoft.com/office/drawing/2014/main" val="3806585298"/>
                    </a:ext>
                  </a:extLst>
                </a:gridCol>
                <a:gridCol w="952202">
                  <a:extLst>
                    <a:ext uri="{9D8B030D-6E8A-4147-A177-3AD203B41FA5}">
                      <a16:colId xmlns:a16="http://schemas.microsoft.com/office/drawing/2014/main" val="2932256643"/>
                    </a:ext>
                  </a:extLst>
                </a:gridCol>
                <a:gridCol w="952202">
                  <a:extLst>
                    <a:ext uri="{9D8B030D-6E8A-4147-A177-3AD203B41FA5}">
                      <a16:colId xmlns:a16="http://schemas.microsoft.com/office/drawing/2014/main" val="3119101923"/>
                    </a:ext>
                  </a:extLst>
                </a:gridCol>
                <a:gridCol w="952202">
                  <a:extLst>
                    <a:ext uri="{9D8B030D-6E8A-4147-A177-3AD203B41FA5}">
                      <a16:colId xmlns:a16="http://schemas.microsoft.com/office/drawing/2014/main" val="3154387149"/>
                    </a:ext>
                  </a:extLst>
                </a:gridCol>
                <a:gridCol w="4320000">
                  <a:extLst>
                    <a:ext uri="{9D8B030D-6E8A-4147-A177-3AD203B41FA5}">
                      <a16:colId xmlns:a16="http://schemas.microsoft.com/office/drawing/2014/main" val="3415357423"/>
                    </a:ext>
                  </a:extLst>
                </a:gridCol>
                <a:gridCol w="522856">
                  <a:extLst>
                    <a:ext uri="{9D8B030D-6E8A-4147-A177-3AD203B41FA5}">
                      <a16:colId xmlns:a16="http://schemas.microsoft.com/office/drawing/2014/main" val="3214039476"/>
                    </a:ext>
                  </a:extLst>
                </a:gridCol>
              </a:tblGrid>
              <a:tr h="370840">
                <a:tc>
                  <a:txBody>
                    <a:bodyPr/>
                    <a:lstStyle/>
                    <a:p>
                      <a:pPr algn="ctr"/>
                      <a:r>
                        <a:rPr lang="fr-FR" sz="2000" dirty="0"/>
                        <a:t>Q</a:t>
                      </a:r>
                    </a:p>
                  </a:txBody>
                  <a:tcPr/>
                </a:tc>
                <a:tc>
                  <a:txBody>
                    <a:bodyPr/>
                    <a:lstStyle/>
                    <a:p>
                      <a:pPr algn="ctr"/>
                      <a:r>
                        <a:rPr lang="fr-FR" sz="2000" dirty="0"/>
                        <a:t>je</a:t>
                      </a:r>
                    </a:p>
                  </a:txBody>
                  <a:tcPr/>
                </a:tc>
                <a:tc>
                  <a:txBody>
                    <a:bodyPr/>
                    <a:lstStyle/>
                    <a:p>
                      <a:pPr algn="ctr"/>
                      <a:r>
                        <a:rPr lang="fr-FR" sz="2000" dirty="0"/>
                        <a:t>nous</a:t>
                      </a:r>
                    </a:p>
                  </a:txBody>
                  <a:tcPr/>
                </a:tc>
                <a:tc>
                  <a:txBody>
                    <a:bodyPr/>
                    <a:lstStyle/>
                    <a:p>
                      <a:pPr algn="ctr"/>
                      <a:r>
                        <a:rPr lang="fr-FR" sz="2000" dirty="0"/>
                        <a:t>ils</a:t>
                      </a:r>
                    </a:p>
                  </a:txBody>
                  <a:tcPr/>
                </a:tc>
                <a:tc>
                  <a:txBody>
                    <a:bodyPr/>
                    <a:lstStyle/>
                    <a:p>
                      <a:pPr algn="ctr"/>
                      <a:r>
                        <a:rPr lang="fr-FR" sz="2000" noProof="0" dirty="0">
                          <a:solidFill>
                            <a:schemeClr val="bg1">
                              <a:lumMod val="95000"/>
                            </a:schemeClr>
                          </a:solidFill>
                        </a:rPr>
                        <a:t>activité</a:t>
                      </a:r>
                    </a:p>
                  </a:txBody>
                  <a:tcPr/>
                </a:tc>
                <a:tc>
                  <a:txBody>
                    <a:bodyPr/>
                    <a:lstStyle/>
                    <a:p>
                      <a:pPr algn="ctr"/>
                      <a:r>
                        <a:rPr lang="fr-FR" sz="2000" dirty="0"/>
                        <a:t>R</a:t>
                      </a:r>
                    </a:p>
                  </a:txBody>
                  <a:tcPr/>
                </a:tc>
                <a:extLst>
                  <a:ext uri="{0D108BD9-81ED-4DB2-BD59-A6C34878D82A}">
                    <a16:rowId xmlns:a16="http://schemas.microsoft.com/office/drawing/2014/main" val="1548492704"/>
                  </a:ext>
                </a:extLst>
              </a:tr>
              <a:tr h="370840">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r>
                        <a:rPr lang="en-GB" sz="2000" noProof="0">
                          <a:solidFill>
                            <a:srgbClr val="104F75"/>
                          </a:solidFill>
                        </a:rPr>
                        <a:t>learn Italian</a:t>
                      </a:r>
                    </a:p>
                  </a:txBody>
                  <a:tcPr/>
                </a:tc>
                <a:tc>
                  <a:txBody>
                    <a:bodyPr/>
                    <a:lstStyle/>
                    <a:p>
                      <a:pPr algn="ctr"/>
                      <a:endParaRPr lang="fr-FR" sz="2000" dirty="0"/>
                    </a:p>
                  </a:txBody>
                  <a:tcPr/>
                </a:tc>
                <a:extLst>
                  <a:ext uri="{0D108BD9-81ED-4DB2-BD59-A6C34878D82A}">
                    <a16:rowId xmlns:a16="http://schemas.microsoft.com/office/drawing/2014/main" val="1012855663"/>
                  </a:ext>
                </a:extLst>
              </a:tr>
              <a:tr h="370840">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r>
                        <a:rPr lang="en-GB" sz="2000" noProof="0">
                          <a:solidFill>
                            <a:srgbClr val="104F75"/>
                          </a:solidFill>
                        </a:rPr>
                        <a:t>understand English easily</a:t>
                      </a:r>
                    </a:p>
                  </a:txBody>
                  <a:tcPr/>
                </a:tc>
                <a:tc>
                  <a:txBody>
                    <a:bodyPr/>
                    <a:lstStyle/>
                    <a:p>
                      <a:pPr algn="ctr"/>
                      <a:endParaRPr lang="fr-FR" sz="2000" dirty="0"/>
                    </a:p>
                  </a:txBody>
                  <a:tcPr/>
                </a:tc>
                <a:extLst>
                  <a:ext uri="{0D108BD9-81ED-4DB2-BD59-A6C34878D82A}">
                    <a16:rowId xmlns:a16="http://schemas.microsoft.com/office/drawing/2014/main" val="2344615243"/>
                  </a:ext>
                </a:extLst>
              </a:tr>
              <a:tr h="370840">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r>
                        <a:rPr lang="en-GB" sz="2000" noProof="0">
                          <a:solidFill>
                            <a:srgbClr val="104F75"/>
                          </a:solidFill>
                        </a:rPr>
                        <a:t>take books of poems</a:t>
                      </a:r>
                    </a:p>
                  </a:txBody>
                  <a:tcPr/>
                </a:tc>
                <a:tc>
                  <a:txBody>
                    <a:bodyPr/>
                    <a:lstStyle/>
                    <a:p>
                      <a:pPr algn="ctr"/>
                      <a:endParaRPr lang="fr-FR" sz="2000" dirty="0"/>
                    </a:p>
                  </a:txBody>
                  <a:tcPr/>
                </a:tc>
                <a:extLst>
                  <a:ext uri="{0D108BD9-81ED-4DB2-BD59-A6C34878D82A}">
                    <a16:rowId xmlns:a16="http://schemas.microsoft.com/office/drawing/2014/main" val="1010404478"/>
                  </a:ext>
                </a:extLst>
              </a:tr>
              <a:tr h="370840">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r>
                        <a:rPr lang="en-GB" sz="2000" noProof="0">
                          <a:solidFill>
                            <a:srgbClr val="104F75"/>
                          </a:solidFill>
                        </a:rPr>
                        <a:t>translate a poem into English</a:t>
                      </a:r>
                    </a:p>
                  </a:txBody>
                  <a:tcPr/>
                </a:tc>
                <a:tc>
                  <a:txBody>
                    <a:bodyPr/>
                    <a:lstStyle/>
                    <a:p>
                      <a:pPr algn="ctr"/>
                      <a:endParaRPr lang="fr-FR" sz="2000" dirty="0"/>
                    </a:p>
                  </a:txBody>
                  <a:tcPr/>
                </a:tc>
                <a:extLst>
                  <a:ext uri="{0D108BD9-81ED-4DB2-BD59-A6C34878D82A}">
                    <a16:rowId xmlns:a16="http://schemas.microsoft.com/office/drawing/2014/main" val="3865849180"/>
                  </a:ext>
                </a:extLst>
              </a:tr>
              <a:tr h="370840">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r>
                        <a:rPr lang="en-GB" sz="2000" noProof="0">
                          <a:solidFill>
                            <a:srgbClr val="104F75"/>
                          </a:solidFill>
                        </a:rPr>
                        <a:t>read lots of novels</a:t>
                      </a:r>
                    </a:p>
                  </a:txBody>
                  <a:tcPr/>
                </a:tc>
                <a:tc>
                  <a:txBody>
                    <a:bodyPr/>
                    <a:lstStyle/>
                    <a:p>
                      <a:pPr algn="ctr"/>
                      <a:endParaRPr lang="fr-FR" sz="2000" dirty="0"/>
                    </a:p>
                  </a:txBody>
                  <a:tcPr/>
                </a:tc>
                <a:extLst>
                  <a:ext uri="{0D108BD9-81ED-4DB2-BD59-A6C34878D82A}">
                    <a16:rowId xmlns:a16="http://schemas.microsoft.com/office/drawing/2014/main" val="691832583"/>
                  </a:ext>
                </a:extLst>
              </a:tr>
              <a:tr h="370840">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r>
                        <a:rPr lang="en-GB" sz="2000" noProof="0">
                          <a:solidFill>
                            <a:srgbClr val="104F75"/>
                          </a:solidFill>
                        </a:rPr>
                        <a:t>say sentences in English</a:t>
                      </a:r>
                    </a:p>
                  </a:txBody>
                  <a:tcPr/>
                </a:tc>
                <a:tc>
                  <a:txBody>
                    <a:bodyPr/>
                    <a:lstStyle/>
                    <a:p>
                      <a:pPr algn="ctr"/>
                      <a:endParaRPr lang="fr-FR" sz="2000" dirty="0"/>
                    </a:p>
                  </a:txBody>
                  <a:tcPr/>
                </a:tc>
                <a:extLst>
                  <a:ext uri="{0D108BD9-81ED-4DB2-BD59-A6C34878D82A}">
                    <a16:rowId xmlns:a16="http://schemas.microsoft.com/office/drawing/2014/main" val="3674154926"/>
                  </a:ext>
                </a:extLst>
              </a:tr>
              <a:tr h="370840">
                <a:tc>
                  <a:txBody>
                    <a:bodyPr/>
                    <a:lstStyle/>
                    <a:p>
                      <a:pPr algn="ctr"/>
                      <a:endParaRPr lang="fr-FR" sz="2000"/>
                    </a:p>
                  </a:txBody>
                  <a:tcPr/>
                </a:tc>
                <a:tc>
                  <a:txBody>
                    <a:bodyPr/>
                    <a:lstStyle/>
                    <a:p>
                      <a:pPr algn="ctr"/>
                      <a:endParaRPr lang="fr-FR" sz="2000"/>
                    </a:p>
                  </a:txBody>
                  <a:tcPr/>
                </a:tc>
                <a:tc>
                  <a:txBody>
                    <a:bodyPr/>
                    <a:lstStyle/>
                    <a:p>
                      <a:pPr algn="ctr"/>
                      <a:endParaRPr lang="fr-FR" sz="2000"/>
                    </a:p>
                  </a:txBody>
                  <a:tcPr/>
                </a:tc>
                <a:tc>
                  <a:txBody>
                    <a:bodyPr/>
                    <a:lstStyle/>
                    <a:p>
                      <a:pPr algn="ctr"/>
                      <a:endParaRPr lang="fr-FR" sz="2000" dirty="0"/>
                    </a:p>
                  </a:txBody>
                  <a:tcPr/>
                </a:tc>
                <a:tc>
                  <a:txBody>
                    <a:bodyPr/>
                    <a:lstStyle/>
                    <a:p>
                      <a:pPr algn="ctr"/>
                      <a:r>
                        <a:rPr lang="en-GB" sz="2000" noProof="0">
                          <a:solidFill>
                            <a:srgbClr val="104F75"/>
                          </a:solidFill>
                        </a:rPr>
                        <a:t>translate sentences into French</a:t>
                      </a:r>
                    </a:p>
                  </a:txBody>
                  <a:tcPr/>
                </a:tc>
                <a:tc>
                  <a:txBody>
                    <a:bodyPr/>
                    <a:lstStyle/>
                    <a:p>
                      <a:pPr algn="ctr"/>
                      <a:endParaRPr lang="fr-FR" sz="2000" dirty="0"/>
                    </a:p>
                  </a:txBody>
                  <a:tcPr/>
                </a:tc>
                <a:extLst>
                  <a:ext uri="{0D108BD9-81ED-4DB2-BD59-A6C34878D82A}">
                    <a16:rowId xmlns:a16="http://schemas.microsoft.com/office/drawing/2014/main" val="4105356328"/>
                  </a:ext>
                </a:extLst>
              </a:tr>
              <a:tr h="370840">
                <a:tc>
                  <a:txBody>
                    <a:bodyPr/>
                    <a:lstStyle/>
                    <a:p>
                      <a:pPr algn="ctr"/>
                      <a:endParaRPr lang="fr-FR" sz="2000" dirty="0"/>
                    </a:p>
                  </a:txBody>
                  <a:tcPr/>
                </a:tc>
                <a:tc>
                  <a:txBody>
                    <a:bodyPr/>
                    <a:lstStyle/>
                    <a:p>
                      <a:pPr algn="ctr"/>
                      <a:endParaRPr lang="fr-FR" sz="2000" dirty="0"/>
                    </a:p>
                  </a:txBody>
                  <a:tcPr/>
                </a:tc>
                <a:tc>
                  <a:txBody>
                    <a:bodyPr/>
                    <a:lstStyle/>
                    <a:p>
                      <a:pPr algn="ctr"/>
                      <a:endParaRPr lang="fr-FR" sz="2000" dirty="0"/>
                    </a:p>
                  </a:txBody>
                  <a:tcPr/>
                </a:tc>
                <a:tc>
                  <a:txBody>
                    <a:bodyPr/>
                    <a:lstStyle/>
                    <a:p>
                      <a:pPr algn="ctr"/>
                      <a:endParaRPr lang="fr-FR" sz="2000" dirty="0"/>
                    </a:p>
                  </a:txBody>
                  <a:tcPr/>
                </a:tc>
                <a:tc>
                  <a:txBody>
                    <a:bodyPr/>
                    <a:lstStyle/>
                    <a:p>
                      <a:pPr algn="ctr"/>
                      <a:r>
                        <a:rPr lang="en-GB" sz="2000" noProof="0">
                          <a:solidFill>
                            <a:srgbClr val="104F75"/>
                          </a:solidFill>
                        </a:rPr>
                        <a:t>read the newspaper in Italian</a:t>
                      </a:r>
                    </a:p>
                  </a:txBody>
                  <a:tcPr/>
                </a:tc>
                <a:tc>
                  <a:txBody>
                    <a:bodyPr/>
                    <a:lstStyle/>
                    <a:p>
                      <a:pPr algn="ctr"/>
                      <a:endParaRPr lang="fr-FR" sz="2000" dirty="0"/>
                    </a:p>
                  </a:txBody>
                  <a:tcPr/>
                </a:tc>
                <a:extLst>
                  <a:ext uri="{0D108BD9-81ED-4DB2-BD59-A6C34878D82A}">
                    <a16:rowId xmlns:a16="http://schemas.microsoft.com/office/drawing/2014/main" val="3416284854"/>
                  </a:ext>
                </a:extLst>
              </a:tr>
              <a:tr h="370840">
                <a:tc>
                  <a:txBody>
                    <a:bodyPr/>
                    <a:lstStyle/>
                    <a:p>
                      <a:pPr algn="ctr"/>
                      <a:endParaRPr lang="fr-FR" sz="2000" dirty="0"/>
                    </a:p>
                  </a:txBody>
                  <a:tcPr/>
                </a:tc>
                <a:tc>
                  <a:txBody>
                    <a:bodyPr/>
                    <a:lstStyle/>
                    <a:p>
                      <a:pPr algn="ctr"/>
                      <a:endParaRPr lang="fr-FR" sz="2000" dirty="0"/>
                    </a:p>
                  </a:txBody>
                  <a:tcPr/>
                </a:tc>
                <a:tc>
                  <a:txBody>
                    <a:bodyPr/>
                    <a:lstStyle/>
                    <a:p>
                      <a:pPr algn="ctr"/>
                      <a:endParaRPr lang="fr-FR" sz="2000" dirty="0"/>
                    </a:p>
                  </a:txBody>
                  <a:tcPr/>
                </a:tc>
                <a:tc>
                  <a:txBody>
                    <a:bodyPr/>
                    <a:lstStyle/>
                    <a:p>
                      <a:pPr algn="ctr"/>
                      <a:endParaRPr lang="fr-FR" sz="2000" dirty="0"/>
                    </a:p>
                  </a:txBody>
                  <a:tcPr/>
                </a:tc>
                <a:tc>
                  <a:txBody>
                    <a:bodyPr/>
                    <a:lstStyle/>
                    <a:p>
                      <a:pPr algn="ctr"/>
                      <a:r>
                        <a:rPr lang="en-GB" sz="2000" noProof="0">
                          <a:solidFill>
                            <a:srgbClr val="104F75"/>
                          </a:solidFill>
                        </a:rPr>
                        <a:t>translate the difficult words</a:t>
                      </a:r>
                    </a:p>
                  </a:txBody>
                  <a:tcPr/>
                </a:tc>
                <a:tc>
                  <a:txBody>
                    <a:bodyPr/>
                    <a:lstStyle/>
                    <a:p>
                      <a:pPr algn="ctr"/>
                      <a:endParaRPr lang="fr-FR" sz="2000" dirty="0"/>
                    </a:p>
                  </a:txBody>
                  <a:tcPr/>
                </a:tc>
                <a:extLst>
                  <a:ext uri="{0D108BD9-81ED-4DB2-BD59-A6C34878D82A}">
                    <a16:rowId xmlns:a16="http://schemas.microsoft.com/office/drawing/2014/main" val="322249177"/>
                  </a:ext>
                </a:extLst>
              </a:tr>
              <a:tr h="370840">
                <a:tc>
                  <a:txBody>
                    <a:bodyPr/>
                    <a:lstStyle/>
                    <a:p>
                      <a:pPr algn="ctr"/>
                      <a:endParaRPr lang="fr-FR" sz="2000" dirty="0"/>
                    </a:p>
                  </a:txBody>
                  <a:tcPr/>
                </a:tc>
                <a:tc>
                  <a:txBody>
                    <a:bodyPr/>
                    <a:lstStyle/>
                    <a:p>
                      <a:pPr algn="ctr"/>
                      <a:endParaRPr lang="fr-FR" sz="2000" dirty="0"/>
                    </a:p>
                  </a:txBody>
                  <a:tcPr/>
                </a:tc>
                <a:tc>
                  <a:txBody>
                    <a:bodyPr/>
                    <a:lstStyle/>
                    <a:p>
                      <a:pPr algn="ctr"/>
                      <a:endParaRPr lang="fr-FR" sz="2000" dirty="0"/>
                    </a:p>
                  </a:txBody>
                  <a:tcPr/>
                </a:tc>
                <a:tc>
                  <a:txBody>
                    <a:bodyPr/>
                    <a:lstStyle/>
                    <a:p>
                      <a:pPr algn="ctr"/>
                      <a:endParaRPr lang="fr-FR" sz="2000" dirty="0"/>
                    </a:p>
                  </a:txBody>
                  <a:tcPr/>
                </a:tc>
                <a:tc>
                  <a:txBody>
                    <a:bodyPr/>
                    <a:lstStyle/>
                    <a:p>
                      <a:pPr algn="ctr"/>
                      <a:r>
                        <a:rPr lang="en-GB" sz="2000" noProof="0" dirty="0">
                          <a:solidFill>
                            <a:srgbClr val="104F75"/>
                          </a:solidFill>
                        </a:rPr>
                        <a:t>read funny stories</a:t>
                      </a:r>
                    </a:p>
                  </a:txBody>
                  <a:tcPr/>
                </a:tc>
                <a:tc>
                  <a:txBody>
                    <a:bodyPr/>
                    <a:lstStyle/>
                    <a:p>
                      <a:pPr algn="ctr"/>
                      <a:endParaRPr lang="fr-FR" sz="2000" dirty="0"/>
                    </a:p>
                  </a:txBody>
                  <a:tcPr/>
                </a:tc>
                <a:extLst>
                  <a:ext uri="{0D108BD9-81ED-4DB2-BD59-A6C34878D82A}">
                    <a16:rowId xmlns:a16="http://schemas.microsoft.com/office/drawing/2014/main" val="3135581143"/>
                  </a:ext>
                </a:extLst>
              </a:tr>
            </a:tbl>
          </a:graphicData>
        </a:graphic>
      </p:graphicFrame>
      <p:sp>
        <p:nvSpPr>
          <p:cNvPr id="9" name="Action Button: Custom 16">
            <a:hlinkClick r:id="" action="ppaction://noaction" highlightClick="1">
              <a:snd r:embed="rId4" name="1. beep_apprenons_italien.wav"/>
            </a:hlinkClick>
            <a:extLst>
              <a:ext uri="{FF2B5EF4-FFF2-40B4-BE49-F238E27FC236}">
                <a16:creationId xmlns:a16="http://schemas.microsoft.com/office/drawing/2014/main" id="{1006C55F-6ACE-4177-AA73-EFB58EA65D45}"/>
              </a:ext>
            </a:extLst>
          </p:cNvPr>
          <p:cNvSpPr/>
          <p:nvPr/>
        </p:nvSpPr>
        <p:spPr>
          <a:xfrm>
            <a:off x="301124" y="21590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 beep_comprennent_langlais.wav"/>
            </a:hlinkClick>
            <a:extLst>
              <a:ext uri="{FF2B5EF4-FFF2-40B4-BE49-F238E27FC236}">
                <a16:creationId xmlns:a16="http://schemas.microsoft.com/office/drawing/2014/main" id="{3EB31666-0292-4445-B803-3F0D8D822336}"/>
              </a:ext>
            </a:extLst>
          </p:cNvPr>
          <p:cNvSpPr/>
          <p:nvPr/>
        </p:nvSpPr>
        <p:spPr>
          <a:xfrm>
            <a:off x="301124" y="2551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 cette_fois_beep.wav"/>
            </a:hlinkClick>
            <a:extLst>
              <a:ext uri="{FF2B5EF4-FFF2-40B4-BE49-F238E27FC236}">
                <a16:creationId xmlns:a16="http://schemas.microsoft.com/office/drawing/2014/main" id="{82A46672-F175-4873-9D62-B885F98CD33C}"/>
              </a:ext>
            </a:extLst>
          </p:cNvPr>
          <p:cNvSpPr/>
          <p:nvPr/>
        </p:nvSpPr>
        <p:spPr>
          <a:xfrm>
            <a:off x="301124" y="29446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 beep_traduisons.wav"/>
            </a:hlinkClick>
            <a:extLst>
              <a:ext uri="{FF2B5EF4-FFF2-40B4-BE49-F238E27FC236}">
                <a16:creationId xmlns:a16="http://schemas.microsoft.com/office/drawing/2014/main" id="{7699F424-EF3B-48AA-89C9-F8EB216F9A3A}"/>
              </a:ext>
            </a:extLst>
          </p:cNvPr>
          <p:cNvSpPr/>
          <p:nvPr/>
        </p:nvSpPr>
        <p:spPr>
          <a:xfrm>
            <a:off x="301124" y="33373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beep_lisent_beaucoup.wav"/>
            </a:hlinkClick>
            <a:extLst>
              <a:ext uri="{FF2B5EF4-FFF2-40B4-BE49-F238E27FC236}">
                <a16:creationId xmlns:a16="http://schemas.microsoft.com/office/drawing/2014/main" id="{E9F98A53-B692-48B2-9705-F3933BCC34CC}"/>
              </a:ext>
            </a:extLst>
          </p:cNvPr>
          <p:cNvSpPr/>
          <p:nvPr/>
        </p:nvSpPr>
        <p:spPr>
          <a:xfrm>
            <a:off x="301124" y="37301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 beep_disent_parfois.wav"/>
            </a:hlinkClick>
            <a:extLst>
              <a:ext uri="{FF2B5EF4-FFF2-40B4-BE49-F238E27FC236}">
                <a16:creationId xmlns:a16="http://schemas.microsoft.com/office/drawing/2014/main" id="{638CF4AF-4654-435B-908F-471D441FE9D7}"/>
              </a:ext>
            </a:extLst>
          </p:cNvPr>
          <p:cNvSpPr/>
          <p:nvPr/>
        </p:nvSpPr>
        <p:spPr>
          <a:xfrm>
            <a:off x="301124" y="41229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beep_traduis_les_phrases.wav"/>
            </a:hlinkClick>
            <a:extLst>
              <a:ext uri="{FF2B5EF4-FFF2-40B4-BE49-F238E27FC236}">
                <a16:creationId xmlns:a16="http://schemas.microsoft.com/office/drawing/2014/main" id="{30D60C58-F249-4C2C-B0BF-AC3CF11011E9}"/>
              </a:ext>
            </a:extLst>
          </p:cNvPr>
          <p:cNvSpPr/>
          <p:nvPr/>
        </p:nvSpPr>
        <p:spPr>
          <a:xfrm>
            <a:off x="301124" y="45157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beep_lis_souvent.wav"/>
            </a:hlinkClick>
            <a:extLst>
              <a:ext uri="{FF2B5EF4-FFF2-40B4-BE49-F238E27FC236}">
                <a16:creationId xmlns:a16="http://schemas.microsoft.com/office/drawing/2014/main" id="{E2F5FBD7-2C12-4BE4-873D-773CD0C8FF7F}"/>
              </a:ext>
            </a:extLst>
          </p:cNvPr>
          <p:cNvSpPr/>
          <p:nvPr/>
        </p:nvSpPr>
        <p:spPr>
          <a:xfrm>
            <a:off x="301124" y="4908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Action Button: Custom 16">
            <a:hlinkClick r:id="" action="ppaction://noaction" highlightClick="1">
              <a:snd r:embed="rId12" name="9. beep_traduis_les_mots.wav"/>
            </a:hlinkClick>
            <a:extLst>
              <a:ext uri="{FF2B5EF4-FFF2-40B4-BE49-F238E27FC236}">
                <a16:creationId xmlns:a16="http://schemas.microsoft.com/office/drawing/2014/main" id="{37C6C089-354D-4A14-AE34-5D6210A34E9F}"/>
              </a:ext>
            </a:extLst>
          </p:cNvPr>
          <p:cNvSpPr/>
          <p:nvPr/>
        </p:nvSpPr>
        <p:spPr>
          <a:xfrm>
            <a:off x="301124" y="53012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8" name="Action Button: Custom 16">
            <a:hlinkClick r:id="" action="ppaction://noaction" highlightClick="1">
              <a:snd r:embed="rId13" name="10. normalement_beep_lisons.wav"/>
            </a:hlinkClick>
            <a:extLst>
              <a:ext uri="{FF2B5EF4-FFF2-40B4-BE49-F238E27FC236}">
                <a16:creationId xmlns:a16="http://schemas.microsoft.com/office/drawing/2014/main" id="{CC3E9DB3-7149-475A-866D-8467C31A6484}"/>
              </a:ext>
            </a:extLst>
          </p:cNvPr>
          <p:cNvSpPr/>
          <p:nvPr/>
        </p:nvSpPr>
        <p:spPr>
          <a:xfrm>
            <a:off x="301124" y="56940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21" name="Picture 20">
            <a:extLst>
              <a:ext uri="{FF2B5EF4-FFF2-40B4-BE49-F238E27FC236}">
                <a16:creationId xmlns:a16="http://schemas.microsoft.com/office/drawing/2014/main" id="{FB809E15-A6C7-48C1-B7D3-78E28DF700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10589" y="4501990"/>
            <a:ext cx="1729034" cy="1729034"/>
          </a:xfrm>
          <a:prstGeom prst="rect">
            <a:avLst/>
          </a:prstGeom>
        </p:spPr>
      </p:pic>
      <p:pic>
        <p:nvPicPr>
          <p:cNvPr id="23" name="Picture 22">
            <a:extLst>
              <a:ext uri="{FF2B5EF4-FFF2-40B4-BE49-F238E27FC236}">
                <a16:creationId xmlns:a16="http://schemas.microsoft.com/office/drawing/2014/main" id="{9E72E268-2604-4147-89CA-169A578CA5D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6310" y="2552460"/>
            <a:ext cx="1949530" cy="1949530"/>
          </a:xfrm>
          <a:prstGeom prst="rect">
            <a:avLst/>
          </a:prstGeom>
        </p:spPr>
      </p:pic>
      <p:pic>
        <p:nvPicPr>
          <p:cNvPr id="27" name="Picture 26">
            <a:extLst>
              <a:ext uri="{FF2B5EF4-FFF2-40B4-BE49-F238E27FC236}">
                <a16:creationId xmlns:a16="http://schemas.microsoft.com/office/drawing/2014/main" id="{D35AAA00-116D-431B-AD55-977E9D9982C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46310" y="4848746"/>
            <a:ext cx="2114550" cy="1409700"/>
          </a:xfrm>
          <a:prstGeom prst="rect">
            <a:avLst/>
          </a:prstGeom>
        </p:spPr>
      </p:pic>
      <p:pic>
        <p:nvPicPr>
          <p:cNvPr id="29" name="Picture 28">
            <a:extLst>
              <a:ext uri="{FF2B5EF4-FFF2-40B4-BE49-F238E27FC236}">
                <a16:creationId xmlns:a16="http://schemas.microsoft.com/office/drawing/2014/main" id="{31FEA853-BA94-4EE1-8C0A-584D8869753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98393" y="3185424"/>
            <a:ext cx="1189074" cy="1163992"/>
          </a:xfrm>
          <a:prstGeom prst="rect">
            <a:avLst/>
          </a:prstGeom>
        </p:spPr>
      </p:pic>
      <p:sp>
        <p:nvSpPr>
          <p:cNvPr id="30" name="Action Button: Custom 16">
            <a:hlinkClick r:id="" action="ppaction://noaction" highlightClick="1">
              <a:snd r:embed="rId18" name="1. nous_apprenons_italien.wav"/>
            </a:hlinkClick>
            <a:extLst>
              <a:ext uri="{FF2B5EF4-FFF2-40B4-BE49-F238E27FC236}">
                <a16:creationId xmlns:a16="http://schemas.microsoft.com/office/drawing/2014/main" id="{14A5AF11-692D-419E-9835-F2D74420200E}"/>
              </a:ext>
            </a:extLst>
          </p:cNvPr>
          <p:cNvSpPr/>
          <p:nvPr/>
        </p:nvSpPr>
        <p:spPr>
          <a:xfrm>
            <a:off x="7956134" y="21590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19" name="2. ils_comprennent_langlais.wav"/>
            </a:hlinkClick>
            <a:extLst>
              <a:ext uri="{FF2B5EF4-FFF2-40B4-BE49-F238E27FC236}">
                <a16:creationId xmlns:a16="http://schemas.microsoft.com/office/drawing/2014/main" id="{445C46DF-8B7A-4192-98E6-665D1FE0B27E}"/>
              </a:ext>
            </a:extLst>
          </p:cNvPr>
          <p:cNvSpPr/>
          <p:nvPr/>
        </p:nvSpPr>
        <p:spPr>
          <a:xfrm>
            <a:off x="7956134" y="2551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20" name="3. cette_fois_je_prends.wav"/>
            </a:hlinkClick>
            <a:extLst>
              <a:ext uri="{FF2B5EF4-FFF2-40B4-BE49-F238E27FC236}">
                <a16:creationId xmlns:a16="http://schemas.microsoft.com/office/drawing/2014/main" id="{121C3873-7764-4B48-AE29-3D3DE5910154}"/>
              </a:ext>
            </a:extLst>
          </p:cNvPr>
          <p:cNvSpPr/>
          <p:nvPr/>
        </p:nvSpPr>
        <p:spPr>
          <a:xfrm>
            <a:off x="7956134" y="29446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21" name="4. nous_traduisons.wav"/>
            </a:hlinkClick>
            <a:extLst>
              <a:ext uri="{FF2B5EF4-FFF2-40B4-BE49-F238E27FC236}">
                <a16:creationId xmlns:a16="http://schemas.microsoft.com/office/drawing/2014/main" id="{A11D112F-694A-4EA4-8DEA-AAD2EB7372D8}"/>
              </a:ext>
            </a:extLst>
          </p:cNvPr>
          <p:cNvSpPr/>
          <p:nvPr/>
        </p:nvSpPr>
        <p:spPr>
          <a:xfrm>
            <a:off x="7956134" y="33373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22" name="5. ils_lisent_beaucoup.wav"/>
            </a:hlinkClick>
            <a:extLst>
              <a:ext uri="{FF2B5EF4-FFF2-40B4-BE49-F238E27FC236}">
                <a16:creationId xmlns:a16="http://schemas.microsoft.com/office/drawing/2014/main" id="{5F41AF67-C836-447A-99DA-D237F9A25093}"/>
              </a:ext>
            </a:extLst>
          </p:cNvPr>
          <p:cNvSpPr/>
          <p:nvPr/>
        </p:nvSpPr>
        <p:spPr>
          <a:xfrm>
            <a:off x="7956134" y="37301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23" name="6. ils_disent_parfois.wav"/>
            </a:hlinkClick>
            <a:extLst>
              <a:ext uri="{FF2B5EF4-FFF2-40B4-BE49-F238E27FC236}">
                <a16:creationId xmlns:a16="http://schemas.microsoft.com/office/drawing/2014/main" id="{22961E14-5494-4444-91D5-E24372F7CD9E}"/>
              </a:ext>
            </a:extLst>
          </p:cNvPr>
          <p:cNvSpPr/>
          <p:nvPr/>
        </p:nvSpPr>
        <p:spPr>
          <a:xfrm>
            <a:off x="7956134" y="41229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24" name="7. je_traduis_les_phrases.wav"/>
            </a:hlinkClick>
            <a:extLst>
              <a:ext uri="{FF2B5EF4-FFF2-40B4-BE49-F238E27FC236}">
                <a16:creationId xmlns:a16="http://schemas.microsoft.com/office/drawing/2014/main" id="{B7B3660E-17D6-4B6F-A08D-C680920B625C}"/>
              </a:ext>
            </a:extLst>
          </p:cNvPr>
          <p:cNvSpPr/>
          <p:nvPr/>
        </p:nvSpPr>
        <p:spPr>
          <a:xfrm>
            <a:off x="7956134" y="45157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25" name="8. je_lis_souvent.wav"/>
            </a:hlinkClick>
            <a:extLst>
              <a:ext uri="{FF2B5EF4-FFF2-40B4-BE49-F238E27FC236}">
                <a16:creationId xmlns:a16="http://schemas.microsoft.com/office/drawing/2014/main" id="{D7C666EA-1978-400B-A642-1FAE6D768418}"/>
              </a:ext>
            </a:extLst>
          </p:cNvPr>
          <p:cNvSpPr/>
          <p:nvPr/>
        </p:nvSpPr>
        <p:spPr>
          <a:xfrm>
            <a:off x="7956134" y="4908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Action Button: Custom 16">
            <a:hlinkClick r:id="" action="ppaction://noaction" highlightClick="1">
              <a:snd r:embed="rId26" name="9. je_traduis_les_mots.wav"/>
            </a:hlinkClick>
            <a:extLst>
              <a:ext uri="{FF2B5EF4-FFF2-40B4-BE49-F238E27FC236}">
                <a16:creationId xmlns:a16="http://schemas.microsoft.com/office/drawing/2014/main" id="{BBCFF0F6-88C9-40F9-B835-167C0BCC41DF}"/>
              </a:ext>
            </a:extLst>
          </p:cNvPr>
          <p:cNvSpPr/>
          <p:nvPr/>
        </p:nvSpPr>
        <p:spPr>
          <a:xfrm>
            <a:off x="7956134" y="53012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9" name="Action Button: Custom 16">
            <a:hlinkClick r:id="" action="ppaction://noaction" highlightClick="1">
              <a:snd r:embed="rId27" name="10. normalement_nous_lisons.wav"/>
            </a:hlinkClick>
            <a:extLst>
              <a:ext uri="{FF2B5EF4-FFF2-40B4-BE49-F238E27FC236}">
                <a16:creationId xmlns:a16="http://schemas.microsoft.com/office/drawing/2014/main" id="{040F25CF-03D1-473C-BC0D-5E5E223ABAE7}"/>
              </a:ext>
            </a:extLst>
          </p:cNvPr>
          <p:cNvSpPr/>
          <p:nvPr/>
        </p:nvSpPr>
        <p:spPr>
          <a:xfrm>
            <a:off x="7956134" y="56940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40" name="Picture 39" descr="green checkmark">
            <a:extLst>
              <a:ext uri="{FF2B5EF4-FFF2-40B4-BE49-F238E27FC236}">
                <a16:creationId xmlns:a16="http://schemas.microsoft.com/office/drawing/2014/main" id="{09F04A35-EF46-4A1E-B6E9-0196FCBC18B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089393" y="2209940"/>
            <a:ext cx="282522" cy="294294"/>
          </a:xfrm>
          <a:prstGeom prst="rect">
            <a:avLst/>
          </a:prstGeom>
        </p:spPr>
      </p:pic>
      <p:pic>
        <p:nvPicPr>
          <p:cNvPr id="41" name="Picture 40" descr="green checkmark">
            <a:extLst>
              <a:ext uri="{FF2B5EF4-FFF2-40B4-BE49-F238E27FC236}">
                <a16:creationId xmlns:a16="http://schemas.microsoft.com/office/drawing/2014/main" id="{F809BFFA-B241-45F3-91AC-2B903A4D1D5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990145" y="2650331"/>
            <a:ext cx="282522" cy="294294"/>
          </a:xfrm>
          <a:prstGeom prst="rect">
            <a:avLst/>
          </a:prstGeom>
        </p:spPr>
      </p:pic>
      <p:pic>
        <p:nvPicPr>
          <p:cNvPr id="42" name="Picture 41" descr="green checkmark">
            <a:extLst>
              <a:ext uri="{FF2B5EF4-FFF2-40B4-BE49-F238E27FC236}">
                <a16:creationId xmlns:a16="http://schemas.microsoft.com/office/drawing/2014/main" id="{548D92B6-9093-4B25-A2AA-E1B01C35DB1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96986" y="3032266"/>
            <a:ext cx="282522" cy="294294"/>
          </a:xfrm>
          <a:prstGeom prst="rect">
            <a:avLst/>
          </a:prstGeom>
        </p:spPr>
      </p:pic>
      <p:pic>
        <p:nvPicPr>
          <p:cNvPr id="43" name="Picture 42" descr="green checkmark">
            <a:extLst>
              <a:ext uri="{FF2B5EF4-FFF2-40B4-BE49-F238E27FC236}">
                <a16:creationId xmlns:a16="http://schemas.microsoft.com/office/drawing/2014/main" id="{C76A44DF-21EA-4F1E-9F92-035F2191C08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089393" y="3438453"/>
            <a:ext cx="282522" cy="294294"/>
          </a:xfrm>
          <a:prstGeom prst="rect">
            <a:avLst/>
          </a:prstGeom>
        </p:spPr>
      </p:pic>
      <p:pic>
        <p:nvPicPr>
          <p:cNvPr id="44" name="Picture 43" descr="green checkmark">
            <a:extLst>
              <a:ext uri="{FF2B5EF4-FFF2-40B4-BE49-F238E27FC236}">
                <a16:creationId xmlns:a16="http://schemas.microsoft.com/office/drawing/2014/main" id="{92537A2F-EBFD-45D4-A6D4-E80C186F28A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995393" y="4227814"/>
            <a:ext cx="282522" cy="294294"/>
          </a:xfrm>
          <a:prstGeom prst="rect">
            <a:avLst/>
          </a:prstGeom>
        </p:spPr>
      </p:pic>
      <p:pic>
        <p:nvPicPr>
          <p:cNvPr id="45" name="Picture 44" descr="green checkmark">
            <a:extLst>
              <a:ext uri="{FF2B5EF4-FFF2-40B4-BE49-F238E27FC236}">
                <a16:creationId xmlns:a16="http://schemas.microsoft.com/office/drawing/2014/main" id="{E9F270A2-3FA8-4577-84CA-70F072CD4DE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96986" y="4646512"/>
            <a:ext cx="282522" cy="294294"/>
          </a:xfrm>
          <a:prstGeom prst="rect">
            <a:avLst/>
          </a:prstGeom>
        </p:spPr>
      </p:pic>
      <p:pic>
        <p:nvPicPr>
          <p:cNvPr id="46" name="Picture 45" descr="green checkmark">
            <a:extLst>
              <a:ext uri="{FF2B5EF4-FFF2-40B4-BE49-F238E27FC236}">
                <a16:creationId xmlns:a16="http://schemas.microsoft.com/office/drawing/2014/main" id="{0C23D2CD-0580-402E-A7D6-DCD0840A329F}"/>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96986" y="5081169"/>
            <a:ext cx="282522" cy="294294"/>
          </a:xfrm>
          <a:prstGeom prst="rect">
            <a:avLst/>
          </a:prstGeom>
        </p:spPr>
      </p:pic>
      <p:pic>
        <p:nvPicPr>
          <p:cNvPr id="47" name="Picture 46" descr="green checkmark">
            <a:extLst>
              <a:ext uri="{FF2B5EF4-FFF2-40B4-BE49-F238E27FC236}">
                <a16:creationId xmlns:a16="http://schemas.microsoft.com/office/drawing/2014/main" id="{BD04F5F6-E988-477C-8AF6-98343AFF0D5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96986" y="5399714"/>
            <a:ext cx="282522" cy="294294"/>
          </a:xfrm>
          <a:prstGeom prst="rect">
            <a:avLst/>
          </a:prstGeom>
        </p:spPr>
      </p:pic>
      <p:pic>
        <p:nvPicPr>
          <p:cNvPr id="48" name="Picture 47" descr="green checkmark">
            <a:extLst>
              <a:ext uri="{FF2B5EF4-FFF2-40B4-BE49-F238E27FC236}">
                <a16:creationId xmlns:a16="http://schemas.microsoft.com/office/drawing/2014/main" id="{BC1FDAFA-510A-4B29-8322-BB8E477986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089393" y="5744861"/>
            <a:ext cx="282522" cy="294294"/>
          </a:xfrm>
          <a:prstGeom prst="rect">
            <a:avLst/>
          </a:prstGeom>
        </p:spPr>
      </p:pic>
      <p:sp>
        <p:nvSpPr>
          <p:cNvPr id="49" name="Rectangle 48">
            <a:extLst>
              <a:ext uri="{FF2B5EF4-FFF2-40B4-BE49-F238E27FC236}">
                <a16:creationId xmlns:a16="http://schemas.microsoft.com/office/drawing/2014/main" id="{68017F58-3140-48EA-B313-10731A248B0A}"/>
              </a:ext>
            </a:extLst>
          </p:cNvPr>
          <p:cNvSpPr/>
          <p:nvPr/>
        </p:nvSpPr>
        <p:spPr>
          <a:xfrm>
            <a:off x="3611880" y="2209940"/>
            <a:ext cx="4252631"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33AE582E-A0DC-483E-9948-D1D120689F8F}"/>
              </a:ext>
            </a:extLst>
          </p:cNvPr>
          <p:cNvSpPr/>
          <p:nvPr/>
        </p:nvSpPr>
        <p:spPr>
          <a:xfrm>
            <a:off x="3611880" y="2634944"/>
            <a:ext cx="4252631"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906119A9-9322-4284-BF3F-FF91E61C303F}"/>
              </a:ext>
            </a:extLst>
          </p:cNvPr>
          <p:cNvSpPr/>
          <p:nvPr/>
        </p:nvSpPr>
        <p:spPr>
          <a:xfrm>
            <a:off x="3645622" y="3038277"/>
            <a:ext cx="4252631"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C1B8BB90-8D40-4E1D-8194-2267FC47C2C8}"/>
              </a:ext>
            </a:extLst>
          </p:cNvPr>
          <p:cNvSpPr/>
          <p:nvPr/>
        </p:nvSpPr>
        <p:spPr>
          <a:xfrm>
            <a:off x="3645622" y="3438453"/>
            <a:ext cx="4252631"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64B27D4B-92CA-4711-964D-35B027B77BAD}"/>
              </a:ext>
            </a:extLst>
          </p:cNvPr>
          <p:cNvSpPr/>
          <p:nvPr/>
        </p:nvSpPr>
        <p:spPr>
          <a:xfrm>
            <a:off x="3645622" y="3807046"/>
            <a:ext cx="4252631"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5A7E68E3-CC7A-4DB6-93C2-6BF8F8E74DEF}"/>
              </a:ext>
            </a:extLst>
          </p:cNvPr>
          <p:cNvSpPr/>
          <p:nvPr/>
        </p:nvSpPr>
        <p:spPr>
          <a:xfrm>
            <a:off x="3674978" y="4217778"/>
            <a:ext cx="4252631"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858C53A0-DBBC-4698-9589-A8C5B24740E7}"/>
              </a:ext>
            </a:extLst>
          </p:cNvPr>
          <p:cNvSpPr/>
          <p:nvPr/>
        </p:nvSpPr>
        <p:spPr>
          <a:xfrm>
            <a:off x="3674979" y="4617954"/>
            <a:ext cx="4252631"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70EFA7E2-AF45-45CA-925D-042892EE0F9D}"/>
              </a:ext>
            </a:extLst>
          </p:cNvPr>
          <p:cNvSpPr/>
          <p:nvPr/>
        </p:nvSpPr>
        <p:spPr>
          <a:xfrm>
            <a:off x="3645622" y="5007450"/>
            <a:ext cx="4252631"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7B6B3EB0-7B48-4612-B327-F315F3CE3A38}"/>
              </a:ext>
            </a:extLst>
          </p:cNvPr>
          <p:cNvSpPr/>
          <p:nvPr/>
        </p:nvSpPr>
        <p:spPr>
          <a:xfrm>
            <a:off x="3645622" y="5396946"/>
            <a:ext cx="4252631"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F8C46182-3ED6-45F6-B5E7-2F102A8B431E}"/>
              </a:ext>
            </a:extLst>
          </p:cNvPr>
          <p:cNvSpPr/>
          <p:nvPr/>
        </p:nvSpPr>
        <p:spPr>
          <a:xfrm>
            <a:off x="3674562" y="5818358"/>
            <a:ext cx="4252631"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9" name="Picture 58" descr="green checkmark">
            <a:extLst>
              <a:ext uri="{FF2B5EF4-FFF2-40B4-BE49-F238E27FC236}">
                <a16:creationId xmlns:a16="http://schemas.microsoft.com/office/drawing/2014/main" id="{DD837CAA-C248-4445-98C1-FC7A31AC7BC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990145" y="3767420"/>
            <a:ext cx="282522" cy="294294"/>
          </a:xfrm>
          <a:prstGeom prst="rect">
            <a:avLst/>
          </a:prstGeom>
        </p:spPr>
      </p:pic>
    </p:spTree>
    <p:extLst>
      <p:ext uri="{BB962C8B-B14F-4D97-AF65-F5344CB8AC3E}">
        <p14:creationId xmlns:p14="http://schemas.microsoft.com/office/powerpoint/2010/main" val="161329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Verbs with direct objects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33B595A0-E1BB-4FCB-80FD-2270A5324233}"/>
              </a:ext>
            </a:extLst>
          </p:cNvPr>
          <p:cNvSpPr txBox="1"/>
          <p:nvPr/>
        </p:nvSpPr>
        <p:spPr>
          <a:xfrm>
            <a:off x="197058" y="1229336"/>
            <a:ext cx="87283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Some verbs need a direct object to follow them.</a:t>
            </a:r>
          </a:p>
        </p:txBody>
      </p:sp>
      <p:sp>
        <p:nvSpPr>
          <p:cNvPr id="10" name="TextBox 9">
            <a:extLst>
              <a:ext uri="{FF2B5EF4-FFF2-40B4-BE49-F238E27FC236}">
                <a16:creationId xmlns:a16="http://schemas.microsoft.com/office/drawing/2014/main" id="{BB6EDB1A-9127-407A-B3A0-B44956D4F6CE}"/>
              </a:ext>
            </a:extLst>
          </p:cNvPr>
          <p:cNvSpPr txBox="1"/>
          <p:nvPr/>
        </p:nvSpPr>
        <p:spPr>
          <a:xfrm>
            <a:off x="151494" y="1877296"/>
            <a:ext cx="3358467" cy="461665"/>
          </a:xfrm>
          <a:prstGeom prst="rect">
            <a:avLst/>
          </a:prstGeom>
          <a:noFill/>
        </p:spPr>
        <p:txBody>
          <a:bodyPr wrap="square">
            <a:spAutoFit/>
          </a:bodyPr>
          <a:lstStyle/>
          <a:p>
            <a:r>
              <a:rPr lang="fr-FR" sz="2400" b="1" dirty="0">
                <a:solidFill>
                  <a:srgbClr val="104F75"/>
                </a:solidFill>
                <a:latin typeface="Century Gothic" panose="020F0302020204030204"/>
              </a:rPr>
              <a:t>Je prends </a:t>
            </a:r>
            <a:r>
              <a:rPr lang="fr-FR" sz="2400" b="1" dirty="0">
                <a:solidFill>
                  <a:srgbClr val="E87D1E"/>
                </a:solidFill>
                <a:latin typeface="Century Gothic" panose="020F0302020204030204"/>
              </a:rPr>
              <a:t>un livre</a:t>
            </a:r>
            <a:r>
              <a:rPr lang="fr-FR" sz="2400" b="1" dirty="0">
                <a:solidFill>
                  <a:srgbClr val="4472C4">
                    <a:lumMod val="50000"/>
                  </a:srgbClr>
                </a:solidFill>
                <a:latin typeface="Century Gothic" panose="020F0302020204030204"/>
              </a:rPr>
              <a:t>.</a:t>
            </a:r>
            <a:r>
              <a:rPr lang="fr-FR" sz="2400" dirty="0">
                <a:solidFill>
                  <a:srgbClr val="4472C4">
                    <a:lumMod val="50000"/>
                  </a:srgbClr>
                </a:solidFill>
                <a:latin typeface="Century Gothic" panose="020F0302020204030204"/>
              </a:rPr>
              <a:t>	</a:t>
            </a:r>
            <a:endParaRPr lang="fr-FR" sz="2400" dirty="0"/>
          </a:p>
        </p:txBody>
      </p:sp>
      <p:sp>
        <p:nvSpPr>
          <p:cNvPr id="11" name="TextBox 10">
            <a:extLst>
              <a:ext uri="{FF2B5EF4-FFF2-40B4-BE49-F238E27FC236}">
                <a16:creationId xmlns:a16="http://schemas.microsoft.com/office/drawing/2014/main" id="{F2650CD0-389D-467C-9634-8D920075448F}"/>
              </a:ext>
            </a:extLst>
          </p:cNvPr>
          <p:cNvSpPr txBox="1"/>
          <p:nvPr/>
        </p:nvSpPr>
        <p:spPr>
          <a:xfrm>
            <a:off x="4052380" y="1895843"/>
            <a:ext cx="22526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I take </a:t>
            </a:r>
            <a:r>
              <a:rPr lang="en-GB" sz="2400" dirty="0">
                <a:solidFill>
                  <a:srgbClr val="E87D1E"/>
                </a:solidFill>
                <a:latin typeface="Century Gothic" panose="020F0302020204030204"/>
              </a:rPr>
              <a:t>a book</a:t>
            </a:r>
            <a:r>
              <a:rPr lang="en-GB" sz="2400" dirty="0">
                <a:solidFill>
                  <a:srgbClr val="4472C4">
                    <a:lumMod val="50000"/>
                  </a:srgbClr>
                </a:solidFill>
                <a:latin typeface="Century Gothic" panose="020F0302020204030204"/>
              </a:rPr>
              <a:t>.</a:t>
            </a:r>
          </a:p>
        </p:txBody>
      </p:sp>
      <p:sp>
        <p:nvSpPr>
          <p:cNvPr id="13" name="TextBox 12">
            <a:extLst>
              <a:ext uri="{FF2B5EF4-FFF2-40B4-BE49-F238E27FC236}">
                <a16:creationId xmlns:a16="http://schemas.microsoft.com/office/drawing/2014/main" id="{E6BED857-93C6-4225-A96A-B1C71E6E4130}"/>
              </a:ext>
            </a:extLst>
          </p:cNvPr>
          <p:cNvSpPr txBox="1"/>
          <p:nvPr/>
        </p:nvSpPr>
        <p:spPr>
          <a:xfrm>
            <a:off x="197060" y="2525256"/>
            <a:ext cx="108636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Some verbs can take a direct object, but also make sense on their own.</a:t>
            </a:r>
          </a:p>
        </p:txBody>
      </p:sp>
      <p:sp>
        <p:nvSpPr>
          <p:cNvPr id="15" name="TextBox 14">
            <a:extLst>
              <a:ext uri="{FF2B5EF4-FFF2-40B4-BE49-F238E27FC236}">
                <a16:creationId xmlns:a16="http://schemas.microsoft.com/office/drawing/2014/main" id="{D2AC1B2F-3739-49F6-B908-875C32AE00E1}"/>
              </a:ext>
            </a:extLst>
          </p:cNvPr>
          <p:cNvSpPr txBox="1"/>
          <p:nvPr/>
        </p:nvSpPr>
        <p:spPr>
          <a:xfrm>
            <a:off x="197058" y="3173216"/>
            <a:ext cx="3358467" cy="461665"/>
          </a:xfrm>
          <a:prstGeom prst="rect">
            <a:avLst/>
          </a:prstGeom>
          <a:noFill/>
        </p:spPr>
        <p:txBody>
          <a:bodyPr wrap="square">
            <a:spAutoFit/>
          </a:bodyPr>
          <a:lstStyle/>
          <a:p>
            <a:r>
              <a:rPr lang="fr-FR" sz="2400" b="1" dirty="0">
                <a:solidFill>
                  <a:srgbClr val="104F75"/>
                </a:solidFill>
                <a:latin typeface="Century Gothic" panose="020F0302020204030204"/>
              </a:rPr>
              <a:t>Il lit </a:t>
            </a:r>
            <a:r>
              <a:rPr lang="fr-FR" sz="2400" b="1" dirty="0">
                <a:solidFill>
                  <a:srgbClr val="E87D1E"/>
                </a:solidFill>
                <a:latin typeface="Century Gothic" panose="020F0302020204030204"/>
              </a:rPr>
              <a:t>un journal</a:t>
            </a:r>
            <a:r>
              <a:rPr lang="fr-FR" sz="2400" b="1" dirty="0">
                <a:solidFill>
                  <a:srgbClr val="4472C4">
                    <a:lumMod val="50000"/>
                  </a:srgbClr>
                </a:solidFill>
                <a:latin typeface="Century Gothic" panose="020F0302020204030204"/>
              </a:rPr>
              <a:t>.</a:t>
            </a:r>
            <a:r>
              <a:rPr lang="fr-FR" sz="2400" dirty="0">
                <a:solidFill>
                  <a:srgbClr val="4472C4">
                    <a:lumMod val="50000"/>
                  </a:srgbClr>
                </a:solidFill>
                <a:latin typeface="Century Gothic" panose="020F0302020204030204"/>
              </a:rPr>
              <a:t>	</a:t>
            </a:r>
            <a:endParaRPr lang="fr-FR" sz="2400" dirty="0"/>
          </a:p>
        </p:txBody>
      </p:sp>
      <p:sp>
        <p:nvSpPr>
          <p:cNvPr id="17" name="TextBox 16">
            <a:extLst>
              <a:ext uri="{FF2B5EF4-FFF2-40B4-BE49-F238E27FC236}">
                <a16:creationId xmlns:a16="http://schemas.microsoft.com/office/drawing/2014/main" id="{57641DEC-DFD9-4EE0-BA92-AA6880A5BD07}"/>
              </a:ext>
            </a:extLst>
          </p:cNvPr>
          <p:cNvSpPr txBox="1"/>
          <p:nvPr/>
        </p:nvSpPr>
        <p:spPr>
          <a:xfrm>
            <a:off x="3973456" y="3140026"/>
            <a:ext cx="41330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He reads </a:t>
            </a:r>
            <a:r>
              <a:rPr lang="en-GB" sz="2400" dirty="0">
                <a:solidFill>
                  <a:srgbClr val="E87D1E"/>
                </a:solidFill>
                <a:latin typeface="Century Gothic" panose="020F0302020204030204"/>
              </a:rPr>
              <a:t>a newspaper</a:t>
            </a:r>
            <a:r>
              <a:rPr lang="en-GB" sz="2400" dirty="0">
                <a:solidFill>
                  <a:srgbClr val="4472C4">
                    <a:lumMod val="50000"/>
                  </a:srgbClr>
                </a:solidFill>
                <a:latin typeface="Century Gothic" panose="020F0302020204030204"/>
              </a:rPr>
              <a:t>.</a:t>
            </a:r>
          </a:p>
        </p:txBody>
      </p:sp>
      <p:sp>
        <p:nvSpPr>
          <p:cNvPr id="19" name="TextBox 18">
            <a:extLst>
              <a:ext uri="{FF2B5EF4-FFF2-40B4-BE49-F238E27FC236}">
                <a16:creationId xmlns:a16="http://schemas.microsoft.com/office/drawing/2014/main" id="{2AE0D2F5-7F81-41E1-B2CB-205F5CD280AE}"/>
              </a:ext>
            </a:extLst>
          </p:cNvPr>
          <p:cNvSpPr txBox="1"/>
          <p:nvPr/>
        </p:nvSpPr>
        <p:spPr>
          <a:xfrm>
            <a:off x="197058" y="3821176"/>
            <a:ext cx="1426257"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Il </a:t>
            </a:r>
            <a:r>
              <a:rPr lang="fr-FR" sz="2400" b="1" dirty="0">
                <a:solidFill>
                  <a:srgbClr val="104F75"/>
                </a:solidFill>
                <a:latin typeface="Century Gothic" panose="020F0302020204030204"/>
              </a:rPr>
              <a:t>lit</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fr-FR" sz="2400" dirty="0"/>
          </a:p>
        </p:txBody>
      </p:sp>
      <p:sp>
        <p:nvSpPr>
          <p:cNvPr id="21" name="TextBox 20">
            <a:extLst>
              <a:ext uri="{FF2B5EF4-FFF2-40B4-BE49-F238E27FC236}">
                <a16:creationId xmlns:a16="http://schemas.microsoft.com/office/drawing/2014/main" id="{BA448199-B845-4CB6-939A-DB29FEBAF6E4}"/>
              </a:ext>
            </a:extLst>
          </p:cNvPr>
          <p:cNvSpPr txBox="1"/>
          <p:nvPr/>
        </p:nvSpPr>
        <p:spPr>
          <a:xfrm>
            <a:off x="3973456" y="3804581"/>
            <a:ext cx="1999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He reads.</a:t>
            </a:r>
          </a:p>
        </p:txBody>
      </p:sp>
      <p:sp>
        <p:nvSpPr>
          <p:cNvPr id="23" name="TextBox 22">
            <a:extLst>
              <a:ext uri="{FF2B5EF4-FFF2-40B4-BE49-F238E27FC236}">
                <a16:creationId xmlns:a16="http://schemas.microsoft.com/office/drawing/2014/main" id="{56F2F827-6684-45BC-87A9-63D92CED4948}"/>
              </a:ext>
            </a:extLst>
          </p:cNvPr>
          <p:cNvSpPr txBox="1"/>
          <p:nvPr/>
        </p:nvSpPr>
        <p:spPr>
          <a:xfrm>
            <a:off x="197058" y="4469136"/>
            <a:ext cx="68044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Some verbs can’t take a direct object.</a:t>
            </a:r>
          </a:p>
        </p:txBody>
      </p:sp>
      <p:sp>
        <p:nvSpPr>
          <p:cNvPr id="25" name="TextBox 24">
            <a:extLst>
              <a:ext uri="{FF2B5EF4-FFF2-40B4-BE49-F238E27FC236}">
                <a16:creationId xmlns:a16="http://schemas.microsoft.com/office/drawing/2014/main" id="{F69B59F5-CC9D-49B3-BF17-503E8A293998}"/>
              </a:ext>
            </a:extLst>
          </p:cNvPr>
          <p:cNvSpPr txBox="1"/>
          <p:nvPr/>
        </p:nvSpPr>
        <p:spPr>
          <a:xfrm>
            <a:off x="197058" y="5117098"/>
            <a:ext cx="2827496" cy="461665"/>
          </a:xfrm>
          <a:prstGeom prst="rect">
            <a:avLst/>
          </a:prstGeom>
          <a:noFill/>
        </p:spPr>
        <p:txBody>
          <a:bodyPr wrap="square">
            <a:spAutoFit/>
          </a:bodyPr>
          <a:lstStyle/>
          <a:p>
            <a:r>
              <a:rPr lang="fr-FR" sz="2400" b="1" dirty="0">
                <a:solidFill>
                  <a:srgbClr val="104F75"/>
                </a:solidFill>
                <a:latin typeface="Century Gothic" panose="020F0302020204030204"/>
              </a:rPr>
              <a:t>Nous dormons.</a:t>
            </a:r>
            <a:endParaRPr lang="fr-FR" sz="2400" b="1" dirty="0">
              <a:solidFill>
                <a:srgbClr val="104F75"/>
              </a:solidFill>
            </a:endParaRPr>
          </a:p>
        </p:txBody>
      </p:sp>
      <p:sp>
        <p:nvSpPr>
          <p:cNvPr id="27" name="TextBox 26">
            <a:extLst>
              <a:ext uri="{FF2B5EF4-FFF2-40B4-BE49-F238E27FC236}">
                <a16:creationId xmlns:a16="http://schemas.microsoft.com/office/drawing/2014/main" id="{2B6E06D4-9385-43DA-8F38-1A7D6D34B62C}"/>
              </a:ext>
            </a:extLst>
          </p:cNvPr>
          <p:cNvSpPr txBox="1"/>
          <p:nvPr/>
        </p:nvSpPr>
        <p:spPr>
          <a:xfrm>
            <a:off x="4052379" y="5083906"/>
            <a:ext cx="22526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We sleep.</a:t>
            </a:r>
          </a:p>
        </p:txBody>
      </p:sp>
      <p:pic>
        <p:nvPicPr>
          <p:cNvPr id="3" name="Picture 2" descr="Icon&#10;&#10;Description automatically generated">
            <a:extLst>
              <a:ext uri="{FF2B5EF4-FFF2-40B4-BE49-F238E27FC236}">
                <a16:creationId xmlns:a16="http://schemas.microsoft.com/office/drawing/2014/main" id="{342656F1-2E03-49D7-A15A-5C55D5D6C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224" y="3370858"/>
            <a:ext cx="2827496" cy="2586717"/>
          </a:xfrm>
          <a:prstGeom prst="rect">
            <a:avLst/>
          </a:prstGeom>
        </p:spPr>
      </p:pic>
    </p:spTree>
    <p:extLst>
      <p:ext uri="{BB962C8B-B14F-4D97-AF65-F5344CB8AC3E}">
        <p14:creationId xmlns:p14="http://schemas.microsoft.com/office/powerpoint/2010/main" val="106342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23" grpId="0"/>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96001" cy="707849"/>
          </a:xfrm>
        </p:spPr>
        <p:txBody>
          <a:bodyPr>
            <a:normAutofit/>
          </a:bodyPr>
          <a:lstStyle/>
          <a:p>
            <a:r>
              <a:rPr lang="fr-FR" sz="3200" b="1" dirty="0">
                <a:solidFill>
                  <a:schemeClr val="bg1"/>
                </a:solidFill>
              </a:rPr>
              <a:t>Les livres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50917" y="165204"/>
            <a:ext cx="145900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5" name="TextBox 4">
            <a:extLst>
              <a:ext uri="{FF2B5EF4-FFF2-40B4-BE49-F238E27FC236}">
                <a16:creationId xmlns:a16="http://schemas.microsoft.com/office/drawing/2014/main" id="{2E56E9C0-C26B-4B2D-BB66-C7491E639C9D}"/>
              </a:ext>
            </a:extLst>
          </p:cNvPr>
          <p:cNvSpPr txBox="1"/>
          <p:nvPr/>
        </p:nvSpPr>
        <p:spPr>
          <a:xfrm>
            <a:off x="-1" y="1233224"/>
            <a:ext cx="8918379" cy="5016758"/>
          </a:xfrm>
          <a:prstGeom prst="rect">
            <a:avLst/>
          </a:prstGeom>
          <a:noFill/>
        </p:spPr>
        <p:txBody>
          <a:bodyPr wrap="square" rtlCol="0">
            <a:spAutoFit/>
          </a:bodyPr>
          <a:lstStyle/>
          <a:p>
            <a:pPr marL="457200" indent="-457200" algn="l">
              <a:buFont typeface="+mj-lt"/>
              <a:buAutoNum type="arabicPeriod"/>
            </a:pPr>
            <a:r>
              <a:rPr lang="fr-FR" sz="2000" b="1" dirty="0">
                <a:solidFill>
                  <a:srgbClr val="104F75"/>
                </a:solidFill>
              </a:rPr>
              <a:t>Le Gone du Cha</a:t>
            </a:r>
            <a:r>
              <a:rPr lang="fr-FR" sz="2000" b="1" dirty="0">
                <a:solidFill>
                  <a:srgbClr val="104F75"/>
                </a:solidFill>
                <a:latin typeface="Century Gothic" panose="020B0502020202020204" pitchFamily="34" charset="0"/>
              </a:rPr>
              <a:t>âba : </a:t>
            </a:r>
            <a:r>
              <a:rPr lang="fr-FR" sz="2000" dirty="0">
                <a:solidFill>
                  <a:srgbClr val="104F75"/>
                </a:solidFill>
                <a:latin typeface="Century Gothic" panose="020B0502020202020204" pitchFamily="34" charset="0"/>
              </a:rPr>
              <a:t>Un garçon algérien ____________  son identité culturelle. Il ____________ à deux mondes. </a:t>
            </a:r>
            <a:r>
              <a:rPr lang="fr-FR" sz="2000" b="1" dirty="0">
                <a:solidFill>
                  <a:srgbClr val="104F75"/>
                </a:solidFill>
                <a:latin typeface="Century Gothic" panose="020B0502020202020204" pitchFamily="34" charset="0"/>
              </a:rPr>
              <a:t>(chercher, penser)</a:t>
            </a:r>
          </a:p>
          <a:p>
            <a:pPr marL="457200" indent="-457200" algn="l">
              <a:buFont typeface="+mj-lt"/>
              <a:buAutoNum type="arabicPeriod"/>
            </a:pPr>
            <a:r>
              <a:rPr lang="fr-FR" sz="2000" b="1" dirty="0">
                <a:solidFill>
                  <a:srgbClr val="104F75"/>
                </a:solidFill>
                <a:latin typeface="Century Gothic" panose="020B0502020202020204" pitchFamily="34" charset="0"/>
              </a:rPr>
              <a:t>Les mains sales : </a:t>
            </a:r>
            <a:r>
              <a:rPr lang="fr-FR" sz="2000" dirty="0">
                <a:solidFill>
                  <a:srgbClr val="104F75"/>
                </a:solidFill>
                <a:latin typeface="Century Gothic" panose="020B0502020202020204" pitchFamily="34" charset="0"/>
              </a:rPr>
              <a:t>Un homme ____________ à un groupe politique. Il ____________ un politicien. </a:t>
            </a:r>
            <a:r>
              <a:rPr lang="fr-FR" sz="2000" b="1" dirty="0">
                <a:solidFill>
                  <a:srgbClr val="104F75"/>
                </a:solidFill>
                <a:latin typeface="Century Gothic" panose="020B0502020202020204" pitchFamily="34" charset="0"/>
              </a:rPr>
              <a:t>(tuer, parler)</a:t>
            </a:r>
          </a:p>
          <a:p>
            <a:pPr marL="457200" indent="-457200" algn="l">
              <a:buFont typeface="+mj-lt"/>
              <a:buAutoNum type="arabicPeriod"/>
            </a:pPr>
            <a:r>
              <a:rPr lang="fr-FR" sz="2000" b="1" dirty="0">
                <a:solidFill>
                  <a:srgbClr val="104F75"/>
                </a:solidFill>
                <a:latin typeface="Century Gothic" panose="020B0502020202020204" pitchFamily="34" charset="0"/>
              </a:rPr>
              <a:t>Thérèse Desqueyroux : </a:t>
            </a:r>
            <a:r>
              <a:rPr lang="fr-FR" sz="2000" dirty="0">
                <a:solidFill>
                  <a:srgbClr val="104F75"/>
                </a:solidFill>
                <a:latin typeface="Century Gothic" panose="020B0502020202020204" pitchFamily="34" charset="0"/>
              </a:rPr>
              <a:t>Une femme ____________ son partenaire et ___________    à un crime. </a:t>
            </a:r>
            <a:r>
              <a:rPr lang="fr-FR" sz="2000" b="1" dirty="0">
                <a:solidFill>
                  <a:srgbClr val="104F75"/>
                </a:solidFill>
                <a:latin typeface="Century Gothic" panose="020B0502020202020204" pitchFamily="34" charset="0"/>
              </a:rPr>
              <a:t>(regarder, penser)</a:t>
            </a:r>
          </a:p>
          <a:p>
            <a:pPr marL="457200" indent="-457200" algn="l">
              <a:buFont typeface="+mj-lt"/>
              <a:buAutoNum type="arabicPeriod"/>
            </a:pPr>
            <a:r>
              <a:rPr lang="fr-FR" sz="2000" b="1" dirty="0">
                <a:solidFill>
                  <a:srgbClr val="104F75"/>
                </a:solidFill>
                <a:latin typeface="Century Gothic" panose="020B0502020202020204" pitchFamily="34" charset="0"/>
              </a:rPr>
              <a:t>Une si longue lettre : </a:t>
            </a:r>
            <a:r>
              <a:rPr lang="fr-FR" sz="2000" dirty="0">
                <a:solidFill>
                  <a:srgbClr val="104F75"/>
                </a:solidFill>
                <a:latin typeface="Century Gothic" panose="020B0502020202020204" pitchFamily="34" charset="0"/>
              </a:rPr>
              <a:t>Une femme ____________  à un événement triste. Elle ____________ une longue lettre. </a:t>
            </a:r>
            <a:r>
              <a:rPr lang="fr-FR" sz="2000" b="1" dirty="0">
                <a:solidFill>
                  <a:srgbClr val="104F75"/>
                </a:solidFill>
                <a:latin typeface="Century Gothic" panose="020B0502020202020204" pitchFamily="34" charset="0"/>
              </a:rPr>
              <a:t>(réagir, écrire)</a:t>
            </a:r>
          </a:p>
          <a:p>
            <a:pPr marL="457200" indent="-457200" algn="l">
              <a:buFont typeface="+mj-lt"/>
              <a:buAutoNum type="arabicPeriod"/>
            </a:pPr>
            <a:r>
              <a:rPr lang="fr-FR" sz="2000" b="1" dirty="0">
                <a:solidFill>
                  <a:srgbClr val="104F75"/>
                </a:solidFill>
                <a:latin typeface="Century Gothic" panose="020B0502020202020204" pitchFamily="34" charset="0"/>
              </a:rPr>
              <a:t>Un sac de billes : </a:t>
            </a:r>
            <a:r>
              <a:rPr lang="fr-FR" sz="2000" dirty="0">
                <a:solidFill>
                  <a:srgbClr val="104F75"/>
                </a:solidFill>
                <a:latin typeface="Century Gothic" panose="020B0502020202020204" pitchFamily="34" charset="0"/>
              </a:rPr>
              <a:t>Deux garçons juifs _____________ la liberté pendant la guerre. Ils ____________. </a:t>
            </a:r>
            <a:r>
              <a:rPr lang="fr-FR" sz="2000" b="1" dirty="0">
                <a:solidFill>
                  <a:srgbClr val="104F75"/>
                </a:solidFill>
                <a:latin typeface="Century Gothic" panose="020B0502020202020204" pitchFamily="34" charset="0"/>
              </a:rPr>
              <a:t>(chercher, partir)</a:t>
            </a:r>
          </a:p>
          <a:p>
            <a:pPr marL="457200" indent="-457200" algn="l">
              <a:buFont typeface="+mj-lt"/>
              <a:buAutoNum type="arabicPeriod"/>
            </a:pPr>
            <a:r>
              <a:rPr lang="fr-FR" sz="2000" b="1" dirty="0">
                <a:solidFill>
                  <a:srgbClr val="104F75"/>
                </a:solidFill>
                <a:latin typeface="Century Gothic" panose="020B0502020202020204" pitchFamily="34" charset="0"/>
              </a:rPr>
              <a:t>Bonjour Tristesse : </a:t>
            </a:r>
            <a:r>
              <a:rPr lang="fr-FR" sz="2000" dirty="0">
                <a:solidFill>
                  <a:srgbClr val="104F75"/>
                </a:solidFill>
                <a:latin typeface="Century Gothic" panose="020B0502020202020204" pitchFamily="34" charset="0"/>
              </a:rPr>
              <a:t>Une fille ____________ les vacances à la plage. Elle _____________ beaucoup à un beau garçon. </a:t>
            </a:r>
            <a:r>
              <a:rPr lang="fr-FR" sz="2000" b="1" dirty="0">
                <a:solidFill>
                  <a:srgbClr val="104F75"/>
                </a:solidFill>
                <a:latin typeface="Century Gothic" panose="020B0502020202020204" pitchFamily="34" charset="0"/>
              </a:rPr>
              <a:t>(passer, penser)</a:t>
            </a:r>
          </a:p>
          <a:p>
            <a:pPr marL="457200" indent="-457200" algn="l">
              <a:buFont typeface="+mj-lt"/>
              <a:buAutoNum type="arabicPeriod"/>
            </a:pPr>
            <a:r>
              <a:rPr lang="fr-FR" sz="2000" b="1" dirty="0">
                <a:solidFill>
                  <a:srgbClr val="104F75"/>
                </a:solidFill>
                <a:latin typeface="Century Gothic" panose="020B0502020202020204" pitchFamily="34" charset="0"/>
              </a:rPr>
              <a:t>Kiffe Kiffe Demain : </a:t>
            </a:r>
            <a:r>
              <a:rPr lang="fr-FR" sz="2000" dirty="0">
                <a:solidFill>
                  <a:srgbClr val="104F75"/>
                </a:solidFill>
                <a:latin typeface="Century Gothic" panose="020B0502020202020204" pitchFamily="34" charset="0"/>
              </a:rPr>
              <a:t>Une fille franco-marocaine* _____________ à Paris. Elle ____________ sa vie familiale. </a:t>
            </a:r>
            <a:r>
              <a:rPr lang="fr-FR" sz="2000" b="1" dirty="0">
                <a:solidFill>
                  <a:srgbClr val="104F75"/>
                </a:solidFill>
                <a:latin typeface="Century Gothic" panose="020B0502020202020204" pitchFamily="34" charset="0"/>
              </a:rPr>
              <a:t>(décrire, habiter)</a:t>
            </a:r>
          </a:p>
          <a:p>
            <a:pPr marL="457200" indent="-457200" algn="l">
              <a:buFont typeface="+mj-lt"/>
              <a:buAutoNum type="arabicPeriod"/>
            </a:pPr>
            <a:r>
              <a:rPr lang="fr-FR" sz="2000" b="1" dirty="0">
                <a:solidFill>
                  <a:srgbClr val="104F75"/>
                </a:solidFill>
                <a:latin typeface="Century Gothic" panose="020B0502020202020204" pitchFamily="34" charset="0"/>
              </a:rPr>
              <a:t>Boule de Suif : </a:t>
            </a:r>
            <a:r>
              <a:rPr lang="fr-FR" sz="2000" dirty="0">
                <a:solidFill>
                  <a:srgbClr val="104F75"/>
                </a:solidFill>
                <a:latin typeface="Century Gothic" panose="020B0502020202020204" pitchFamily="34" charset="0"/>
              </a:rPr>
              <a:t>Dix personnes __________.__ Une femme __________ son repas avec les autres. </a:t>
            </a:r>
            <a:r>
              <a:rPr lang="fr-FR" sz="2000" b="1" dirty="0">
                <a:solidFill>
                  <a:srgbClr val="104F75"/>
                </a:solidFill>
                <a:latin typeface="Century Gothic" panose="020B0502020202020204" pitchFamily="34" charset="0"/>
              </a:rPr>
              <a:t>(partager, voyager)</a:t>
            </a:r>
            <a:endParaRPr lang="fr-FR" sz="2400" b="1" dirty="0">
              <a:solidFill>
                <a:srgbClr val="104F75"/>
              </a:solidFill>
            </a:endParaRPr>
          </a:p>
        </p:txBody>
      </p:sp>
      <p:sp>
        <p:nvSpPr>
          <p:cNvPr id="6" name="TextBox 5">
            <a:extLst>
              <a:ext uri="{FF2B5EF4-FFF2-40B4-BE49-F238E27FC236}">
                <a16:creationId xmlns:a16="http://schemas.microsoft.com/office/drawing/2014/main" id="{4515690F-9EED-464D-89B4-C7724AD8C475}"/>
              </a:ext>
            </a:extLst>
          </p:cNvPr>
          <p:cNvSpPr txBox="1"/>
          <p:nvPr/>
        </p:nvSpPr>
        <p:spPr>
          <a:xfrm>
            <a:off x="6457245" y="37210"/>
            <a:ext cx="4192826" cy="1107996"/>
          </a:xfrm>
          <a:prstGeom prst="rect">
            <a:avLst/>
          </a:prstGeom>
          <a:noFill/>
        </p:spPr>
        <p:txBody>
          <a:bodyPr wrap="square" rtlCol="0">
            <a:spAutoFit/>
          </a:bodyPr>
          <a:lstStyle/>
          <a:p>
            <a:pPr algn="l"/>
            <a:r>
              <a:rPr lang="fr-FR" sz="2200" dirty="0">
                <a:solidFill>
                  <a:srgbClr val="104F75"/>
                </a:solidFill>
              </a:rPr>
              <a:t>Amir choisit un livre pour étudier. Écris les bons verbes dans la bonne forme.</a:t>
            </a:r>
          </a:p>
        </p:txBody>
      </p:sp>
      <p:pic>
        <p:nvPicPr>
          <p:cNvPr id="9" name="Picture 8">
            <a:extLst>
              <a:ext uri="{FF2B5EF4-FFF2-40B4-BE49-F238E27FC236}">
                <a16:creationId xmlns:a16="http://schemas.microsoft.com/office/drawing/2014/main" id="{95B8373B-2D80-4C89-8910-4357C02F7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7645" y="4264373"/>
            <a:ext cx="1729034" cy="1729034"/>
          </a:xfrm>
          <a:prstGeom prst="rect">
            <a:avLst/>
          </a:prstGeom>
        </p:spPr>
      </p:pic>
      <p:sp>
        <p:nvSpPr>
          <p:cNvPr id="10" name="Speech Bubble: Rectangle with Corners Rounded 9">
            <a:extLst>
              <a:ext uri="{FF2B5EF4-FFF2-40B4-BE49-F238E27FC236}">
                <a16:creationId xmlns:a16="http://schemas.microsoft.com/office/drawing/2014/main" id="{943D07E0-5FF2-4A81-94CB-D0F89F9C6F85}"/>
              </a:ext>
            </a:extLst>
          </p:cNvPr>
          <p:cNvSpPr/>
          <p:nvPr/>
        </p:nvSpPr>
        <p:spPr>
          <a:xfrm>
            <a:off x="9586400" y="2244983"/>
            <a:ext cx="2090279" cy="172903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*franco-marocain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French-Moroccan</a:t>
            </a:r>
            <a:endParaRPr lang="en-GB" sz="2000" b="1" dirty="0">
              <a:solidFill>
                <a:prstClr val="white"/>
              </a:solidFill>
              <a:latin typeface="Century Gothic" panose="020B0502020202020204" pitchFamily="34" charset="0"/>
            </a:endParaRPr>
          </a:p>
        </p:txBody>
      </p:sp>
      <p:sp>
        <p:nvSpPr>
          <p:cNvPr id="11" name="Rounded Rectangle 46">
            <a:extLst>
              <a:ext uri="{FF2B5EF4-FFF2-40B4-BE49-F238E27FC236}">
                <a16:creationId xmlns:a16="http://schemas.microsoft.com/office/drawing/2014/main" id="{D7694598-7154-46A7-99DD-A16964AE66CC}"/>
              </a:ext>
            </a:extLst>
          </p:cNvPr>
          <p:cNvSpPr/>
          <p:nvPr/>
        </p:nvSpPr>
        <p:spPr>
          <a:xfrm>
            <a:off x="5719979" y="1214438"/>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cherche</a:t>
            </a:r>
          </a:p>
        </p:txBody>
      </p:sp>
      <p:sp>
        <p:nvSpPr>
          <p:cNvPr id="12" name="Rounded Rectangle 46">
            <a:extLst>
              <a:ext uri="{FF2B5EF4-FFF2-40B4-BE49-F238E27FC236}">
                <a16:creationId xmlns:a16="http://schemas.microsoft.com/office/drawing/2014/main" id="{223266EC-9D7B-431A-8A9F-7CB6CFA90767}"/>
              </a:ext>
            </a:extLst>
          </p:cNvPr>
          <p:cNvSpPr/>
          <p:nvPr/>
        </p:nvSpPr>
        <p:spPr>
          <a:xfrm>
            <a:off x="1949973" y="1582383"/>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pense</a:t>
            </a:r>
          </a:p>
        </p:txBody>
      </p:sp>
      <p:sp>
        <p:nvSpPr>
          <p:cNvPr id="13" name="Rounded Rectangle 46">
            <a:extLst>
              <a:ext uri="{FF2B5EF4-FFF2-40B4-BE49-F238E27FC236}">
                <a16:creationId xmlns:a16="http://schemas.microsoft.com/office/drawing/2014/main" id="{950A1E26-E6AE-4606-9FE6-5070BEAB6467}"/>
              </a:ext>
            </a:extLst>
          </p:cNvPr>
          <p:cNvSpPr/>
          <p:nvPr/>
        </p:nvSpPr>
        <p:spPr>
          <a:xfrm>
            <a:off x="3999397" y="1860799"/>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a:t>
            </a:r>
          </a:p>
        </p:txBody>
      </p:sp>
      <p:sp>
        <p:nvSpPr>
          <p:cNvPr id="14" name="Rounded Rectangle 46">
            <a:extLst>
              <a:ext uri="{FF2B5EF4-FFF2-40B4-BE49-F238E27FC236}">
                <a16:creationId xmlns:a16="http://schemas.microsoft.com/office/drawing/2014/main" id="{373324D7-8106-49E8-B9C4-98328B28D47E}"/>
              </a:ext>
            </a:extLst>
          </p:cNvPr>
          <p:cNvSpPr/>
          <p:nvPr/>
        </p:nvSpPr>
        <p:spPr>
          <a:xfrm>
            <a:off x="490503" y="2197907"/>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tue</a:t>
            </a:r>
          </a:p>
        </p:txBody>
      </p:sp>
      <p:sp>
        <p:nvSpPr>
          <p:cNvPr id="15" name="Rounded Rectangle 46">
            <a:extLst>
              <a:ext uri="{FF2B5EF4-FFF2-40B4-BE49-F238E27FC236}">
                <a16:creationId xmlns:a16="http://schemas.microsoft.com/office/drawing/2014/main" id="{C262D4EB-EA0F-4F1E-B369-0BEB59BA1C47}"/>
              </a:ext>
            </a:extLst>
          </p:cNvPr>
          <p:cNvSpPr/>
          <p:nvPr/>
        </p:nvSpPr>
        <p:spPr>
          <a:xfrm>
            <a:off x="4839791" y="2483721"/>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regarde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16" name="Rounded Rectangle 46">
            <a:extLst>
              <a:ext uri="{FF2B5EF4-FFF2-40B4-BE49-F238E27FC236}">
                <a16:creationId xmlns:a16="http://schemas.microsoft.com/office/drawing/2014/main" id="{90E79A1D-751D-4DC4-8EDE-4B03F0FAAB29}"/>
              </a:ext>
            </a:extLst>
          </p:cNvPr>
          <p:cNvSpPr/>
          <p:nvPr/>
        </p:nvSpPr>
        <p:spPr>
          <a:xfrm>
            <a:off x="504791" y="2785500"/>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pense</a:t>
            </a:r>
          </a:p>
        </p:txBody>
      </p:sp>
      <p:sp>
        <p:nvSpPr>
          <p:cNvPr id="17" name="Rounded Rectangle 46">
            <a:extLst>
              <a:ext uri="{FF2B5EF4-FFF2-40B4-BE49-F238E27FC236}">
                <a16:creationId xmlns:a16="http://schemas.microsoft.com/office/drawing/2014/main" id="{F065192B-F1D6-4F01-8205-EC9591FFBD13}"/>
              </a:ext>
            </a:extLst>
          </p:cNvPr>
          <p:cNvSpPr/>
          <p:nvPr/>
        </p:nvSpPr>
        <p:spPr>
          <a:xfrm>
            <a:off x="4597802" y="3107237"/>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réagit</a:t>
            </a:r>
          </a:p>
        </p:txBody>
      </p:sp>
      <p:sp>
        <p:nvSpPr>
          <p:cNvPr id="18" name="Rounded Rectangle 46">
            <a:extLst>
              <a:ext uri="{FF2B5EF4-FFF2-40B4-BE49-F238E27FC236}">
                <a16:creationId xmlns:a16="http://schemas.microsoft.com/office/drawing/2014/main" id="{EDDD5F48-BF5D-455D-8575-78C5847A7EBC}"/>
              </a:ext>
            </a:extLst>
          </p:cNvPr>
          <p:cNvSpPr/>
          <p:nvPr/>
        </p:nvSpPr>
        <p:spPr>
          <a:xfrm>
            <a:off x="1663314" y="3399648"/>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écrit</a:t>
            </a:r>
          </a:p>
        </p:txBody>
      </p:sp>
      <p:sp>
        <p:nvSpPr>
          <p:cNvPr id="19" name="Rounded Rectangle 46">
            <a:extLst>
              <a:ext uri="{FF2B5EF4-FFF2-40B4-BE49-F238E27FC236}">
                <a16:creationId xmlns:a16="http://schemas.microsoft.com/office/drawing/2014/main" id="{8A86A874-B3EC-462C-8E36-75E61A9E6E85}"/>
              </a:ext>
            </a:extLst>
          </p:cNvPr>
          <p:cNvSpPr/>
          <p:nvPr/>
        </p:nvSpPr>
        <p:spPr>
          <a:xfrm>
            <a:off x="4953092" y="3702628"/>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cherchent</a:t>
            </a:r>
          </a:p>
        </p:txBody>
      </p:sp>
      <p:sp>
        <p:nvSpPr>
          <p:cNvPr id="20" name="Rounded Rectangle 46">
            <a:extLst>
              <a:ext uri="{FF2B5EF4-FFF2-40B4-BE49-F238E27FC236}">
                <a16:creationId xmlns:a16="http://schemas.microsoft.com/office/drawing/2014/main" id="{76E8AEB0-A355-453C-B9D6-8A87D86EE750}"/>
              </a:ext>
            </a:extLst>
          </p:cNvPr>
          <p:cNvSpPr/>
          <p:nvPr/>
        </p:nvSpPr>
        <p:spPr>
          <a:xfrm>
            <a:off x="3198645" y="4013046"/>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partent</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21" name="Rounded Rectangle 46">
            <a:extLst>
              <a:ext uri="{FF2B5EF4-FFF2-40B4-BE49-F238E27FC236}">
                <a16:creationId xmlns:a16="http://schemas.microsoft.com/office/drawing/2014/main" id="{C04902C0-1893-4C4A-8667-1291667544B4}"/>
              </a:ext>
            </a:extLst>
          </p:cNvPr>
          <p:cNvSpPr/>
          <p:nvPr/>
        </p:nvSpPr>
        <p:spPr>
          <a:xfrm>
            <a:off x="3702074" y="4337794"/>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passe</a:t>
            </a:r>
          </a:p>
        </p:txBody>
      </p:sp>
      <p:sp>
        <p:nvSpPr>
          <p:cNvPr id="22" name="Rounded Rectangle 46">
            <a:extLst>
              <a:ext uri="{FF2B5EF4-FFF2-40B4-BE49-F238E27FC236}">
                <a16:creationId xmlns:a16="http://schemas.microsoft.com/office/drawing/2014/main" id="{06F85C8A-532D-4497-BED4-276EA17AB078}"/>
              </a:ext>
            </a:extLst>
          </p:cNvPr>
          <p:cNvSpPr/>
          <p:nvPr/>
        </p:nvSpPr>
        <p:spPr>
          <a:xfrm>
            <a:off x="985193" y="4626694"/>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pense</a:t>
            </a:r>
          </a:p>
        </p:txBody>
      </p:sp>
      <p:sp>
        <p:nvSpPr>
          <p:cNvPr id="23" name="Rounded Rectangle 46">
            <a:extLst>
              <a:ext uri="{FF2B5EF4-FFF2-40B4-BE49-F238E27FC236}">
                <a16:creationId xmlns:a16="http://schemas.microsoft.com/office/drawing/2014/main" id="{A1535E99-432A-4CE9-8D90-A0C20EEDD0B4}"/>
              </a:ext>
            </a:extLst>
          </p:cNvPr>
          <p:cNvSpPr/>
          <p:nvPr/>
        </p:nvSpPr>
        <p:spPr>
          <a:xfrm>
            <a:off x="6406181" y="4937834"/>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habite</a:t>
            </a:r>
          </a:p>
        </p:txBody>
      </p:sp>
      <p:sp>
        <p:nvSpPr>
          <p:cNvPr id="24" name="Rounded Rectangle 46">
            <a:extLst>
              <a:ext uri="{FF2B5EF4-FFF2-40B4-BE49-F238E27FC236}">
                <a16:creationId xmlns:a16="http://schemas.microsoft.com/office/drawing/2014/main" id="{FA4F37D0-756E-4410-AE8C-BA3447E7E2AF}"/>
              </a:ext>
            </a:extLst>
          </p:cNvPr>
          <p:cNvSpPr/>
          <p:nvPr/>
        </p:nvSpPr>
        <p:spPr>
          <a:xfrm>
            <a:off x="1645729" y="5227895"/>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décrit</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ndParaRPr>
          </a:p>
        </p:txBody>
      </p:sp>
      <p:sp>
        <p:nvSpPr>
          <p:cNvPr id="25" name="Rounded Rectangle 46">
            <a:extLst>
              <a:ext uri="{FF2B5EF4-FFF2-40B4-BE49-F238E27FC236}">
                <a16:creationId xmlns:a16="http://schemas.microsoft.com/office/drawing/2014/main" id="{0785CE23-51DC-4E87-B06B-C523A7CA2CFC}"/>
              </a:ext>
            </a:extLst>
          </p:cNvPr>
          <p:cNvSpPr/>
          <p:nvPr/>
        </p:nvSpPr>
        <p:spPr>
          <a:xfrm>
            <a:off x="4058071" y="5545051"/>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voyagent</a:t>
            </a:r>
          </a:p>
        </p:txBody>
      </p:sp>
      <p:sp>
        <p:nvSpPr>
          <p:cNvPr id="26" name="Rounded Rectangle 46">
            <a:extLst>
              <a:ext uri="{FF2B5EF4-FFF2-40B4-BE49-F238E27FC236}">
                <a16:creationId xmlns:a16="http://schemas.microsoft.com/office/drawing/2014/main" id="{CBFFAD3B-0A7B-4A41-9DD4-09741DA4E245}"/>
              </a:ext>
            </a:extLst>
          </p:cNvPr>
          <p:cNvSpPr/>
          <p:nvPr/>
        </p:nvSpPr>
        <p:spPr>
          <a:xfrm>
            <a:off x="7216181" y="5545051"/>
            <a:ext cx="16200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partage</a:t>
            </a:r>
          </a:p>
        </p:txBody>
      </p:sp>
    </p:spTree>
    <p:extLst>
      <p:ext uri="{BB962C8B-B14F-4D97-AF65-F5344CB8AC3E}">
        <p14:creationId xmlns:p14="http://schemas.microsoft.com/office/powerpoint/2010/main" val="3579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Une histoire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0757" y="250486"/>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pic>
        <p:nvPicPr>
          <p:cNvPr id="5" name="Picture 4">
            <a:extLst>
              <a:ext uri="{FF2B5EF4-FFF2-40B4-BE49-F238E27FC236}">
                <a16:creationId xmlns:a16="http://schemas.microsoft.com/office/drawing/2014/main" id="{539382A2-B9B6-4E69-9BDD-ED1B52A1AC0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948" b="98698" l="7969" r="93073"/>
                    </a14:imgEffect>
                  </a14:imgLayer>
                </a14:imgProps>
              </a:ext>
              <a:ext uri="{28A0092B-C50C-407E-A947-70E740481C1C}">
                <a14:useLocalDpi xmlns:a14="http://schemas.microsoft.com/office/drawing/2010/main" val="0"/>
              </a:ext>
            </a:extLst>
          </a:blip>
          <a:stretch>
            <a:fillRect/>
          </a:stretch>
        </p:blipFill>
        <p:spPr>
          <a:xfrm>
            <a:off x="0" y="1193920"/>
            <a:ext cx="1510312" cy="1510312"/>
          </a:xfrm>
          <a:prstGeom prst="rect">
            <a:avLst/>
          </a:prstGeom>
        </p:spPr>
      </p:pic>
      <p:pic>
        <p:nvPicPr>
          <p:cNvPr id="10" name="Picture 9">
            <a:extLst>
              <a:ext uri="{FF2B5EF4-FFF2-40B4-BE49-F238E27FC236}">
                <a16:creationId xmlns:a16="http://schemas.microsoft.com/office/drawing/2014/main" id="{D1C92EA1-BADB-4C41-845E-75B2BF3C58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680" y="1338559"/>
            <a:ext cx="1510312" cy="1510312"/>
          </a:xfrm>
          <a:prstGeom prst="rect">
            <a:avLst/>
          </a:prstGeom>
        </p:spPr>
      </p:pic>
      <p:pic>
        <p:nvPicPr>
          <p:cNvPr id="12" name="Picture 11">
            <a:extLst>
              <a:ext uri="{FF2B5EF4-FFF2-40B4-BE49-F238E27FC236}">
                <a16:creationId xmlns:a16="http://schemas.microsoft.com/office/drawing/2014/main" id="{27C60D15-D4F1-4E0D-B00F-85B0712E9BF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8333" l="10000" r="93750"/>
                    </a14:imgEffect>
                  </a14:imgLayer>
                </a14:imgProps>
              </a:ext>
              <a:ext uri="{28A0092B-C50C-407E-A947-70E740481C1C}">
                <a14:useLocalDpi xmlns:a14="http://schemas.microsoft.com/office/drawing/2010/main" val="0"/>
              </a:ext>
            </a:extLst>
          </a:blip>
          <a:stretch>
            <a:fillRect/>
          </a:stretch>
        </p:blipFill>
        <p:spPr>
          <a:xfrm>
            <a:off x="3380704" y="1289840"/>
            <a:ext cx="1510312" cy="1510312"/>
          </a:xfrm>
          <a:prstGeom prst="rect">
            <a:avLst/>
          </a:prstGeom>
        </p:spPr>
      </p:pic>
      <p:pic>
        <p:nvPicPr>
          <p:cNvPr id="14" name="Picture 13">
            <a:extLst>
              <a:ext uri="{FF2B5EF4-FFF2-40B4-BE49-F238E27FC236}">
                <a16:creationId xmlns:a16="http://schemas.microsoft.com/office/drawing/2014/main" id="{CBC6FC54-CAF8-436F-A7B3-EC484FD470E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604" b="99531" l="5573" r="89688"/>
                    </a14:imgEffect>
                  </a14:imgLayer>
                </a14:imgProps>
              </a:ext>
              <a:ext uri="{28A0092B-C50C-407E-A947-70E740481C1C}">
                <a14:useLocalDpi xmlns:a14="http://schemas.microsoft.com/office/drawing/2010/main" val="0"/>
              </a:ext>
            </a:extLst>
          </a:blip>
          <a:stretch>
            <a:fillRect/>
          </a:stretch>
        </p:blipFill>
        <p:spPr>
          <a:xfrm>
            <a:off x="5017512" y="1295894"/>
            <a:ext cx="1534738" cy="1534738"/>
          </a:xfrm>
          <a:prstGeom prst="rect">
            <a:avLst/>
          </a:prstGeom>
        </p:spPr>
      </p:pic>
      <p:pic>
        <p:nvPicPr>
          <p:cNvPr id="16" name="Picture 15">
            <a:extLst>
              <a:ext uri="{FF2B5EF4-FFF2-40B4-BE49-F238E27FC236}">
                <a16:creationId xmlns:a16="http://schemas.microsoft.com/office/drawing/2014/main" id="{6B7303F9-E8A5-4D9E-9787-B10EC3206D0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4427" y1="21979" x2="44427" y2="21979"/>
                      </a14:backgroundRemoval>
                    </a14:imgEffect>
                  </a14:imgLayer>
                </a14:imgProps>
              </a:ext>
              <a:ext uri="{28A0092B-C50C-407E-A947-70E740481C1C}">
                <a14:useLocalDpi xmlns:a14="http://schemas.microsoft.com/office/drawing/2010/main" val="0"/>
              </a:ext>
            </a:extLst>
          </a:blip>
          <a:stretch>
            <a:fillRect/>
          </a:stretch>
        </p:blipFill>
        <p:spPr>
          <a:xfrm>
            <a:off x="6164278" y="1348647"/>
            <a:ext cx="1510312" cy="1510312"/>
          </a:xfrm>
          <a:prstGeom prst="rect">
            <a:avLst/>
          </a:prstGeom>
        </p:spPr>
      </p:pic>
      <p:pic>
        <p:nvPicPr>
          <p:cNvPr id="18" name="Picture 17">
            <a:extLst>
              <a:ext uri="{FF2B5EF4-FFF2-40B4-BE49-F238E27FC236}">
                <a16:creationId xmlns:a16="http://schemas.microsoft.com/office/drawing/2014/main" id="{B4C62BFA-0DB6-4035-844F-57669C65DEF0}"/>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823" b="100000" l="8281" r="92031"/>
                    </a14:imgEffect>
                  </a14:imgLayer>
                </a14:imgProps>
              </a:ext>
              <a:ext uri="{28A0092B-C50C-407E-A947-70E740481C1C}">
                <a14:useLocalDpi xmlns:a14="http://schemas.microsoft.com/office/drawing/2010/main" val="0"/>
              </a:ext>
            </a:extLst>
          </a:blip>
          <a:stretch>
            <a:fillRect/>
          </a:stretch>
        </p:blipFill>
        <p:spPr>
          <a:xfrm>
            <a:off x="7412430" y="1280654"/>
            <a:ext cx="1534738" cy="1534738"/>
          </a:xfrm>
          <a:prstGeom prst="rect">
            <a:avLst/>
          </a:prstGeom>
        </p:spPr>
      </p:pic>
      <p:pic>
        <p:nvPicPr>
          <p:cNvPr id="20" name="Picture 19">
            <a:extLst>
              <a:ext uri="{FF2B5EF4-FFF2-40B4-BE49-F238E27FC236}">
                <a16:creationId xmlns:a16="http://schemas.microsoft.com/office/drawing/2014/main" id="{8A28366E-43CB-4191-B54F-C79DC90CB196}"/>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2604" b="99844" l="4688" r="95938">
                        <a14:backgroundMark x1="42604" y1="88594" x2="42604" y2="88594"/>
                        <a14:backgroundMark x1="50885" y1="64583" x2="50885" y2="64583"/>
                        <a14:backgroundMark x1="51198" y1="69635" x2="51198" y2="69635"/>
                      </a14:backgroundRemoval>
                    </a14:imgEffect>
                  </a14:imgLayer>
                </a14:imgProps>
              </a:ext>
              <a:ext uri="{28A0092B-C50C-407E-A947-70E740481C1C}">
                <a14:useLocalDpi xmlns:a14="http://schemas.microsoft.com/office/drawing/2010/main" val="0"/>
              </a:ext>
            </a:extLst>
          </a:blip>
          <a:stretch>
            <a:fillRect/>
          </a:stretch>
        </p:blipFill>
        <p:spPr>
          <a:xfrm>
            <a:off x="9120445" y="1289840"/>
            <a:ext cx="1510312" cy="1510312"/>
          </a:xfrm>
          <a:prstGeom prst="rect">
            <a:avLst/>
          </a:prstGeom>
        </p:spPr>
      </p:pic>
      <p:pic>
        <p:nvPicPr>
          <p:cNvPr id="26" name="Picture 25">
            <a:extLst>
              <a:ext uri="{FF2B5EF4-FFF2-40B4-BE49-F238E27FC236}">
                <a16:creationId xmlns:a16="http://schemas.microsoft.com/office/drawing/2014/main" id="{D92D1C6A-ED02-4356-8CD0-AFFCA59A8578}"/>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2343" y="3425556"/>
            <a:ext cx="1522015" cy="1522015"/>
          </a:xfrm>
          <a:prstGeom prst="rect">
            <a:avLst/>
          </a:prstGeom>
        </p:spPr>
      </p:pic>
      <p:pic>
        <p:nvPicPr>
          <p:cNvPr id="30" name="Picture 29">
            <a:extLst>
              <a:ext uri="{FF2B5EF4-FFF2-40B4-BE49-F238E27FC236}">
                <a16:creationId xmlns:a16="http://schemas.microsoft.com/office/drawing/2014/main" id="{6B544DD2-DB80-4170-AB29-CC7FCF1E0B28}"/>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3854" b="96250" l="4479" r="96198"/>
                    </a14:imgEffect>
                  </a14:imgLayer>
                </a14:imgProps>
              </a:ext>
              <a:ext uri="{28A0092B-C50C-407E-A947-70E740481C1C}">
                <a14:useLocalDpi xmlns:a14="http://schemas.microsoft.com/office/drawing/2010/main" val="0"/>
              </a:ext>
            </a:extLst>
          </a:blip>
          <a:stretch>
            <a:fillRect/>
          </a:stretch>
        </p:blipFill>
        <p:spPr>
          <a:xfrm>
            <a:off x="3474698" y="3507852"/>
            <a:ext cx="1510314" cy="1510314"/>
          </a:xfrm>
          <a:prstGeom prst="rect">
            <a:avLst/>
          </a:prstGeom>
        </p:spPr>
      </p:pic>
      <p:pic>
        <p:nvPicPr>
          <p:cNvPr id="32" name="Picture 31">
            <a:extLst>
              <a:ext uri="{FF2B5EF4-FFF2-40B4-BE49-F238E27FC236}">
                <a16:creationId xmlns:a16="http://schemas.microsoft.com/office/drawing/2014/main" id="{0E0A4846-5BBC-4301-8911-650E1FE07266}"/>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5208" l="6250" r="90000">
                        <a14:foregroundMark x1="27760" y1="47292" x2="27760" y2="47292"/>
                        <a14:foregroundMark x1="21198" y1="65729" x2="21198" y2="65729"/>
                        <a14:foregroundMark x1="14583" y1="65000" x2="14583" y2="65000"/>
                        <a14:foregroundMark x1="34375" y1="72292" x2="34375" y2="72292"/>
                        <a14:foregroundMark x1="35781" y1="74740" x2="35781" y2="74740"/>
                        <a14:foregroundMark x1="35781" y1="65000" x2="35781" y2="65000"/>
                        <a14:foregroundMark x1="41667" y1="65365" x2="41667" y2="65365"/>
                        <a14:foregroundMark x1="29531" y1="57396" x2="29531" y2="57396"/>
                        <a14:foregroundMark x1="23281" y1="51823" x2="23281" y2="51823"/>
                        <a14:foregroundMark x1="23281" y1="42448" x2="23281" y2="42448"/>
                        <a14:foregroundMark x1="23281" y1="49375" x2="23281" y2="49375"/>
                        <a14:foregroundMark x1="23281" y1="45938" x2="23281" y2="45938"/>
                        <a14:foregroundMark x1="21510" y1="54271" x2="21510" y2="54271"/>
                        <a14:foregroundMark x1="30573" y1="52865" x2="30573" y2="52865"/>
                        <a14:foregroundMark x1="32969" y1="54271" x2="32969" y2="54271"/>
                        <a14:foregroundMark x1="26719" y1="54948" x2="26719" y2="54948"/>
                        <a14:foregroundMark x1="25365" y1="52865" x2="25365" y2="52865"/>
                        <a14:foregroundMark x1="22917" y1="55625" x2="22917" y2="55625"/>
                        <a14:foregroundMark x1="19115" y1="52188" x2="19115" y2="52188"/>
                      </a14:backgroundRemoval>
                    </a14:imgEffect>
                  </a14:imgLayer>
                </a14:imgProps>
              </a:ext>
              <a:ext uri="{28A0092B-C50C-407E-A947-70E740481C1C}">
                <a14:useLocalDpi xmlns:a14="http://schemas.microsoft.com/office/drawing/2010/main" val="0"/>
              </a:ext>
            </a:extLst>
          </a:blip>
          <a:stretch>
            <a:fillRect/>
          </a:stretch>
        </p:blipFill>
        <p:spPr>
          <a:xfrm>
            <a:off x="5174244" y="3485633"/>
            <a:ext cx="1510314" cy="1510314"/>
          </a:xfrm>
          <a:prstGeom prst="rect">
            <a:avLst/>
          </a:prstGeom>
        </p:spPr>
      </p:pic>
      <p:pic>
        <p:nvPicPr>
          <p:cNvPr id="34" name="Picture 33">
            <a:extLst>
              <a:ext uri="{FF2B5EF4-FFF2-40B4-BE49-F238E27FC236}">
                <a16:creationId xmlns:a16="http://schemas.microsoft.com/office/drawing/2014/main" id="{80F11FC2-CEFB-4FFF-A129-9418B692E4E2}"/>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6823" b="95104" l="10000" r="91198">
                        <a14:foregroundMark x1="74271" y1="9792" x2="74271" y2="9792"/>
                        <a14:foregroundMark x1="56198" y1="36719" x2="56198" y2="36719"/>
                      </a14:backgroundRemoval>
                    </a14:imgEffect>
                  </a14:imgLayer>
                </a14:imgProps>
              </a:ext>
              <a:ext uri="{28A0092B-C50C-407E-A947-70E740481C1C}">
                <a14:useLocalDpi xmlns:a14="http://schemas.microsoft.com/office/drawing/2010/main" val="0"/>
              </a:ext>
            </a:extLst>
          </a:blip>
          <a:stretch>
            <a:fillRect/>
          </a:stretch>
        </p:blipFill>
        <p:spPr>
          <a:xfrm>
            <a:off x="6811152" y="3539723"/>
            <a:ext cx="1510314" cy="1510314"/>
          </a:xfrm>
          <a:prstGeom prst="rect">
            <a:avLst/>
          </a:prstGeom>
        </p:spPr>
      </p:pic>
      <p:pic>
        <p:nvPicPr>
          <p:cNvPr id="36" name="Picture 35">
            <a:extLst>
              <a:ext uri="{FF2B5EF4-FFF2-40B4-BE49-F238E27FC236}">
                <a16:creationId xmlns:a16="http://schemas.microsoft.com/office/drawing/2014/main" id="{428CFA81-EF46-4ECF-AD10-CFD321F60BC2}"/>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9427" b="94531" l="4063" r="98906"/>
                    </a14:imgEffect>
                  </a14:imgLayer>
                </a14:imgProps>
              </a:ext>
              <a:ext uri="{28A0092B-C50C-407E-A947-70E740481C1C}">
                <a14:useLocalDpi xmlns:a14="http://schemas.microsoft.com/office/drawing/2010/main" val="0"/>
              </a:ext>
            </a:extLst>
          </a:blip>
          <a:stretch>
            <a:fillRect/>
          </a:stretch>
        </p:blipFill>
        <p:spPr>
          <a:xfrm>
            <a:off x="5013472" y="4921196"/>
            <a:ext cx="1534738" cy="1534738"/>
          </a:xfrm>
          <a:prstGeom prst="rect">
            <a:avLst/>
          </a:prstGeom>
        </p:spPr>
      </p:pic>
      <p:pic>
        <p:nvPicPr>
          <p:cNvPr id="38" name="Picture 37">
            <a:extLst>
              <a:ext uri="{FF2B5EF4-FFF2-40B4-BE49-F238E27FC236}">
                <a16:creationId xmlns:a16="http://schemas.microsoft.com/office/drawing/2014/main" id="{BD078F8C-F3A8-433E-99BA-89F71CC0F2EA}"/>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2500" b="99063" l="3750" r="95469">
                        <a14:foregroundMark x1="12500" y1="55625" x2="12500" y2="55625"/>
                        <a14:foregroundMark x1="25000" y1="27187" x2="25000" y2="27187"/>
                        <a14:foregroundMark x1="47552" y1="15365" x2="47552" y2="15365"/>
                        <a14:foregroundMark x1="79531" y1="50104" x2="79531" y2="50104"/>
                      </a14:backgroundRemoval>
                    </a14:imgEffect>
                  </a14:imgLayer>
                </a14:imgProps>
              </a:ext>
              <a:ext uri="{28A0092B-C50C-407E-A947-70E740481C1C}">
                <a14:useLocalDpi xmlns:a14="http://schemas.microsoft.com/office/drawing/2010/main" val="0"/>
              </a:ext>
            </a:extLst>
          </a:blip>
          <a:stretch>
            <a:fillRect/>
          </a:stretch>
        </p:blipFill>
        <p:spPr>
          <a:xfrm>
            <a:off x="9750756" y="3425556"/>
            <a:ext cx="1510314" cy="1510314"/>
          </a:xfrm>
          <a:prstGeom prst="rect">
            <a:avLst/>
          </a:prstGeom>
        </p:spPr>
      </p:pic>
      <p:pic>
        <p:nvPicPr>
          <p:cNvPr id="42" name="Picture 41">
            <a:extLst>
              <a:ext uri="{FF2B5EF4-FFF2-40B4-BE49-F238E27FC236}">
                <a16:creationId xmlns:a16="http://schemas.microsoft.com/office/drawing/2014/main" id="{7C937B95-91E6-4513-AA0C-AE00748E5721}"/>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5313" b="93021" l="9375" r="90000"/>
                    </a14:imgEffect>
                  </a14:imgLayer>
                </a14:imgProps>
              </a:ext>
              <a:ext uri="{28A0092B-C50C-407E-A947-70E740481C1C}">
                <a14:useLocalDpi xmlns:a14="http://schemas.microsoft.com/office/drawing/2010/main" val="0"/>
              </a:ext>
            </a:extLst>
          </a:blip>
          <a:stretch>
            <a:fillRect/>
          </a:stretch>
        </p:blipFill>
        <p:spPr>
          <a:xfrm>
            <a:off x="8365288" y="3573735"/>
            <a:ext cx="1510314" cy="1510314"/>
          </a:xfrm>
          <a:prstGeom prst="rect">
            <a:avLst/>
          </a:prstGeom>
        </p:spPr>
      </p:pic>
      <p:pic>
        <p:nvPicPr>
          <p:cNvPr id="46" name="Picture 45">
            <a:extLst>
              <a:ext uri="{FF2B5EF4-FFF2-40B4-BE49-F238E27FC236}">
                <a16:creationId xmlns:a16="http://schemas.microsoft.com/office/drawing/2014/main" id="{57A83793-158C-4C54-8841-F194839C8ACB}"/>
              </a:ext>
            </a:extLst>
          </p:cNvPr>
          <p:cNvPicPr>
            <a:picLocks noChangeAspect="1"/>
          </p:cNvPicPr>
          <p:nvPr/>
        </p:nvPicPr>
        <p:blipFill>
          <a:blip r:embed="rId31" cstate="print">
            <a:extLst>
              <a:ext uri="{BEBA8EAE-BF5A-486C-A8C5-ECC9F3942E4B}">
                <a14:imgProps xmlns:a14="http://schemas.microsoft.com/office/drawing/2010/main">
                  <a14:imgLayer r:embed="rId32">
                    <a14:imgEffect>
                      <a14:backgroundRemoval t="52" b="98333" l="10000" r="90625"/>
                    </a14:imgEffect>
                  </a14:imgLayer>
                </a14:imgProps>
              </a:ext>
              <a:ext uri="{28A0092B-C50C-407E-A947-70E740481C1C}">
                <a14:useLocalDpi xmlns:a14="http://schemas.microsoft.com/office/drawing/2010/main" val="0"/>
              </a:ext>
            </a:extLst>
          </a:blip>
          <a:stretch>
            <a:fillRect/>
          </a:stretch>
        </p:blipFill>
        <p:spPr>
          <a:xfrm>
            <a:off x="10444367" y="1057982"/>
            <a:ext cx="1892057" cy="1892057"/>
          </a:xfrm>
          <a:prstGeom prst="rect">
            <a:avLst/>
          </a:prstGeom>
        </p:spPr>
      </p:pic>
      <p:pic>
        <p:nvPicPr>
          <p:cNvPr id="48" name="Picture 47">
            <a:extLst>
              <a:ext uri="{FF2B5EF4-FFF2-40B4-BE49-F238E27FC236}">
                <a16:creationId xmlns:a16="http://schemas.microsoft.com/office/drawing/2014/main" id="{1E44AC36-3578-427C-B79B-3FC8BDE47829}"/>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4531" b="95938" l="5156" r="93385"/>
                    </a14:imgEffect>
                  </a14:imgLayer>
                </a14:imgProps>
              </a:ext>
              <a:ext uri="{28A0092B-C50C-407E-A947-70E740481C1C}">
                <a14:useLocalDpi xmlns:a14="http://schemas.microsoft.com/office/drawing/2010/main" val="0"/>
              </a:ext>
            </a:extLst>
          </a:blip>
          <a:stretch>
            <a:fillRect/>
          </a:stretch>
        </p:blipFill>
        <p:spPr>
          <a:xfrm>
            <a:off x="1753887" y="3539723"/>
            <a:ext cx="1510313" cy="1510313"/>
          </a:xfrm>
          <a:prstGeom prst="rect">
            <a:avLst/>
          </a:prstGeom>
        </p:spPr>
      </p:pic>
      <p:sp>
        <p:nvSpPr>
          <p:cNvPr id="49" name="TextBox 48">
            <a:extLst>
              <a:ext uri="{FF2B5EF4-FFF2-40B4-BE49-F238E27FC236}">
                <a16:creationId xmlns:a16="http://schemas.microsoft.com/office/drawing/2014/main" id="{9F4E78CC-9081-4CF9-86E6-F6A063A30553}"/>
              </a:ext>
            </a:extLst>
          </p:cNvPr>
          <p:cNvSpPr txBox="1"/>
          <p:nvPr/>
        </p:nvSpPr>
        <p:spPr>
          <a:xfrm>
            <a:off x="6445146" y="172516"/>
            <a:ext cx="4143217" cy="1323439"/>
          </a:xfrm>
          <a:prstGeom prst="rect">
            <a:avLst/>
          </a:prstGeom>
          <a:noFill/>
        </p:spPr>
        <p:txBody>
          <a:bodyPr wrap="square" rtlCol="0">
            <a:spAutoFit/>
          </a:bodyPr>
          <a:lstStyle/>
          <a:p>
            <a:pPr algn="l"/>
            <a:r>
              <a:rPr lang="fr-FR" sz="2000" dirty="0">
                <a:solidFill>
                  <a:srgbClr val="104F75"/>
                </a:solidFill>
              </a:rPr>
              <a:t>Choisis cinq images et écris une histoire. Tu peux chercher des noms* dans le dictionnaire si tu veux.</a:t>
            </a:r>
          </a:p>
        </p:txBody>
      </p:sp>
      <p:sp>
        <p:nvSpPr>
          <p:cNvPr id="9" name="TextBox 8">
            <a:extLst>
              <a:ext uri="{FF2B5EF4-FFF2-40B4-BE49-F238E27FC236}">
                <a16:creationId xmlns:a16="http://schemas.microsoft.com/office/drawing/2014/main" id="{CC475324-0A28-4ADC-8F84-C0F2B2C9AA80}"/>
              </a:ext>
            </a:extLst>
          </p:cNvPr>
          <p:cNvSpPr txBox="1"/>
          <p:nvPr/>
        </p:nvSpPr>
        <p:spPr>
          <a:xfrm>
            <a:off x="1964192" y="2950039"/>
            <a:ext cx="1500404" cy="400110"/>
          </a:xfrm>
          <a:prstGeom prst="rect">
            <a:avLst/>
          </a:prstGeom>
          <a:noFill/>
        </p:spPr>
        <p:txBody>
          <a:bodyPr wrap="square" rtlCol="0">
            <a:spAutoFit/>
          </a:bodyPr>
          <a:lstStyle/>
          <a:p>
            <a:pPr algn="l"/>
            <a:r>
              <a:rPr lang="en-GB" sz="2000">
                <a:solidFill>
                  <a:srgbClr val="104F75"/>
                </a:solidFill>
              </a:rPr>
              <a:t>[to give]</a:t>
            </a:r>
          </a:p>
        </p:txBody>
      </p:sp>
      <p:sp>
        <p:nvSpPr>
          <p:cNvPr id="31" name="TextBox 30">
            <a:extLst>
              <a:ext uri="{FF2B5EF4-FFF2-40B4-BE49-F238E27FC236}">
                <a16:creationId xmlns:a16="http://schemas.microsoft.com/office/drawing/2014/main" id="{220FD05E-B17F-46DF-884F-0F1883821A0C}"/>
              </a:ext>
            </a:extLst>
          </p:cNvPr>
          <p:cNvSpPr txBox="1"/>
          <p:nvPr/>
        </p:nvSpPr>
        <p:spPr>
          <a:xfrm>
            <a:off x="386636" y="2952552"/>
            <a:ext cx="1500404" cy="400110"/>
          </a:xfrm>
          <a:prstGeom prst="rect">
            <a:avLst/>
          </a:prstGeom>
          <a:noFill/>
        </p:spPr>
        <p:txBody>
          <a:bodyPr wrap="square" rtlCol="0">
            <a:spAutoFit/>
          </a:bodyPr>
          <a:lstStyle/>
          <a:p>
            <a:pPr algn="l"/>
            <a:r>
              <a:rPr lang="en-GB" sz="2000">
                <a:solidFill>
                  <a:srgbClr val="104F75"/>
                </a:solidFill>
              </a:rPr>
              <a:t>[to write]</a:t>
            </a:r>
          </a:p>
        </p:txBody>
      </p:sp>
      <p:sp>
        <p:nvSpPr>
          <p:cNvPr id="33" name="TextBox 32">
            <a:extLst>
              <a:ext uri="{FF2B5EF4-FFF2-40B4-BE49-F238E27FC236}">
                <a16:creationId xmlns:a16="http://schemas.microsoft.com/office/drawing/2014/main" id="{793E5415-18DE-495C-827C-C2117FFFC0A0}"/>
              </a:ext>
            </a:extLst>
          </p:cNvPr>
          <p:cNvSpPr txBox="1"/>
          <p:nvPr/>
        </p:nvSpPr>
        <p:spPr>
          <a:xfrm>
            <a:off x="3443184" y="2950039"/>
            <a:ext cx="1574327" cy="400110"/>
          </a:xfrm>
          <a:prstGeom prst="rect">
            <a:avLst/>
          </a:prstGeom>
          <a:noFill/>
        </p:spPr>
        <p:txBody>
          <a:bodyPr wrap="square" rtlCol="0">
            <a:spAutoFit/>
          </a:bodyPr>
          <a:lstStyle/>
          <a:p>
            <a:pPr algn="l"/>
            <a:r>
              <a:rPr lang="en-GB" sz="2000">
                <a:solidFill>
                  <a:srgbClr val="104F75"/>
                </a:solidFill>
              </a:rPr>
              <a:t>[to study]</a:t>
            </a:r>
          </a:p>
        </p:txBody>
      </p:sp>
      <p:sp>
        <p:nvSpPr>
          <p:cNvPr id="35" name="TextBox 34">
            <a:extLst>
              <a:ext uri="{FF2B5EF4-FFF2-40B4-BE49-F238E27FC236}">
                <a16:creationId xmlns:a16="http://schemas.microsoft.com/office/drawing/2014/main" id="{3A90D43A-BBC4-496D-AEDB-9E33829D6DC8}"/>
              </a:ext>
            </a:extLst>
          </p:cNvPr>
          <p:cNvSpPr txBox="1"/>
          <p:nvPr/>
        </p:nvSpPr>
        <p:spPr>
          <a:xfrm>
            <a:off x="5214868" y="2911712"/>
            <a:ext cx="1500404" cy="400110"/>
          </a:xfrm>
          <a:prstGeom prst="rect">
            <a:avLst/>
          </a:prstGeom>
          <a:noFill/>
        </p:spPr>
        <p:txBody>
          <a:bodyPr wrap="square" rtlCol="0">
            <a:spAutoFit/>
          </a:bodyPr>
          <a:lstStyle/>
          <a:p>
            <a:pPr algn="l"/>
            <a:r>
              <a:rPr lang="en-GB" sz="2000">
                <a:solidFill>
                  <a:srgbClr val="104F75"/>
                </a:solidFill>
              </a:rPr>
              <a:t>[to win]</a:t>
            </a:r>
          </a:p>
        </p:txBody>
      </p:sp>
      <p:sp>
        <p:nvSpPr>
          <p:cNvPr id="37" name="TextBox 36">
            <a:extLst>
              <a:ext uri="{FF2B5EF4-FFF2-40B4-BE49-F238E27FC236}">
                <a16:creationId xmlns:a16="http://schemas.microsoft.com/office/drawing/2014/main" id="{F59A24B3-6ED7-4FA2-9DEE-D417C7799428}"/>
              </a:ext>
            </a:extLst>
          </p:cNvPr>
          <p:cNvSpPr txBox="1"/>
          <p:nvPr/>
        </p:nvSpPr>
        <p:spPr>
          <a:xfrm>
            <a:off x="6506396" y="2912799"/>
            <a:ext cx="1500404" cy="400110"/>
          </a:xfrm>
          <a:prstGeom prst="rect">
            <a:avLst/>
          </a:prstGeom>
          <a:noFill/>
        </p:spPr>
        <p:txBody>
          <a:bodyPr wrap="square" rtlCol="0">
            <a:spAutoFit/>
          </a:bodyPr>
          <a:lstStyle/>
          <a:p>
            <a:pPr algn="l"/>
            <a:r>
              <a:rPr lang="en-GB" sz="2000">
                <a:solidFill>
                  <a:srgbClr val="104F75"/>
                </a:solidFill>
              </a:rPr>
              <a:t>[to say]</a:t>
            </a:r>
          </a:p>
        </p:txBody>
      </p:sp>
      <p:sp>
        <p:nvSpPr>
          <p:cNvPr id="39" name="TextBox 38">
            <a:extLst>
              <a:ext uri="{FF2B5EF4-FFF2-40B4-BE49-F238E27FC236}">
                <a16:creationId xmlns:a16="http://schemas.microsoft.com/office/drawing/2014/main" id="{B2A17A0C-827C-434B-9C43-39FF51D8BA79}"/>
              </a:ext>
            </a:extLst>
          </p:cNvPr>
          <p:cNvSpPr txBox="1"/>
          <p:nvPr/>
        </p:nvSpPr>
        <p:spPr>
          <a:xfrm>
            <a:off x="7722200" y="2912799"/>
            <a:ext cx="1720426" cy="400110"/>
          </a:xfrm>
          <a:prstGeom prst="rect">
            <a:avLst/>
          </a:prstGeom>
          <a:noFill/>
        </p:spPr>
        <p:txBody>
          <a:bodyPr wrap="square" rtlCol="0">
            <a:spAutoFit/>
          </a:bodyPr>
          <a:lstStyle/>
          <a:p>
            <a:pPr algn="l"/>
            <a:r>
              <a:rPr lang="en-GB" sz="2000">
                <a:solidFill>
                  <a:srgbClr val="104F75"/>
                </a:solidFill>
              </a:rPr>
              <a:t>[to borrow]</a:t>
            </a:r>
          </a:p>
        </p:txBody>
      </p:sp>
      <p:sp>
        <p:nvSpPr>
          <p:cNvPr id="41" name="TextBox 40">
            <a:extLst>
              <a:ext uri="{FF2B5EF4-FFF2-40B4-BE49-F238E27FC236}">
                <a16:creationId xmlns:a16="http://schemas.microsoft.com/office/drawing/2014/main" id="{D5D329F4-4F49-476F-A731-F7D27E18C24F}"/>
              </a:ext>
            </a:extLst>
          </p:cNvPr>
          <p:cNvSpPr txBox="1"/>
          <p:nvPr/>
        </p:nvSpPr>
        <p:spPr>
          <a:xfrm>
            <a:off x="9421410" y="2897559"/>
            <a:ext cx="1500404" cy="400110"/>
          </a:xfrm>
          <a:prstGeom prst="rect">
            <a:avLst/>
          </a:prstGeom>
          <a:noFill/>
        </p:spPr>
        <p:txBody>
          <a:bodyPr wrap="square" rtlCol="0">
            <a:spAutoFit/>
          </a:bodyPr>
          <a:lstStyle/>
          <a:p>
            <a:pPr algn="l"/>
            <a:r>
              <a:rPr lang="en-GB" sz="2000">
                <a:solidFill>
                  <a:srgbClr val="104F75"/>
                </a:solidFill>
              </a:rPr>
              <a:t>[to study]</a:t>
            </a:r>
          </a:p>
        </p:txBody>
      </p:sp>
      <p:sp>
        <p:nvSpPr>
          <p:cNvPr id="43" name="TextBox 42">
            <a:extLst>
              <a:ext uri="{FF2B5EF4-FFF2-40B4-BE49-F238E27FC236}">
                <a16:creationId xmlns:a16="http://schemas.microsoft.com/office/drawing/2014/main" id="{66839ED6-7FAF-44B0-8AA8-594D8724DF58}"/>
              </a:ext>
            </a:extLst>
          </p:cNvPr>
          <p:cNvSpPr txBox="1"/>
          <p:nvPr/>
        </p:nvSpPr>
        <p:spPr>
          <a:xfrm>
            <a:off x="10815052" y="2865849"/>
            <a:ext cx="1500404" cy="707886"/>
          </a:xfrm>
          <a:prstGeom prst="rect">
            <a:avLst/>
          </a:prstGeom>
          <a:noFill/>
        </p:spPr>
        <p:txBody>
          <a:bodyPr wrap="square" rtlCol="0">
            <a:spAutoFit/>
          </a:bodyPr>
          <a:lstStyle/>
          <a:p>
            <a:pPr algn="l"/>
            <a:r>
              <a:rPr lang="en-GB" sz="2000">
                <a:solidFill>
                  <a:srgbClr val="104F75"/>
                </a:solidFill>
              </a:rPr>
              <a:t>[to do cooking]</a:t>
            </a:r>
          </a:p>
        </p:txBody>
      </p:sp>
      <p:sp>
        <p:nvSpPr>
          <p:cNvPr id="45" name="TextBox 44">
            <a:extLst>
              <a:ext uri="{FF2B5EF4-FFF2-40B4-BE49-F238E27FC236}">
                <a16:creationId xmlns:a16="http://schemas.microsoft.com/office/drawing/2014/main" id="{32232DA7-67BB-4BEE-91F3-899EC04A694D}"/>
              </a:ext>
            </a:extLst>
          </p:cNvPr>
          <p:cNvSpPr txBox="1"/>
          <p:nvPr/>
        </p:nvSpPr>
        <p:spPr>
          <a:xfrm>
            <a:off x="181132" y="4934057"/>
            <a:ext cx="1500404" cy="400110"/>
          </a:xfrm>
          <a:prstGeom prst="rect">
            <a:avLst/>
          </a:prstGeom>
          <a:noFill/>
        </p:spPr>
        <p:txBody>
          <a:bodyPr wrap="square" rtlCol="0">
            <a:spAutoFit/>
          </a:bodyPr>
          <a:lstStyle/>
          <a:p>
            <a:pPr algn="l"/>
            <a:r>
              <a:rPr lang="en-GB" sz="2000">
                <a:solidFill>
                  <a:srgbClr val="104F75"/>
                </a:solidFill>
              </a:rPr>
              <a:t>[to learn ]</a:t>
            </a:r>
          </a:p>
        </p:txBody>
      </p:sp>
      <p:sp>
        <p:nvSpPr>
          <p:cNvPr id="47" name="TextBox 46">
            <a:extLst>
              <a:ext uri="{FF2B5EF4-FFF2-40B4-BE49-F238E27FC236}">
                <a16:creationId xmlns:a16="http://schemas.microsoft.com/office/drawing/2014/main" id="{E68FB09A-B0F2-4264-8D4A-F9884007FD1B}"/>
              </a:ext>
            </a:extLst>
          </p:cNvPr>
          <p:cNvSpPr txBox="1"/>
          <p:nvPr/>
        </p:nvSpPr>
        <p:spPr>
          <a:xfrm>
            <a:off x="1867035" y="4927253"/>
            <a:ext cx="1500404" cy="400110"/>
          </a:xfrm>
          <a:prstGeom prst="rect">
            <a:avLst/>
          </a:prstGeom>
          <a:noFill/>
        </p:spPr>
        <p:txBody>
          <a:bodyPr wrap="square" rtlCol="0">
            <a:spAutoFit/>
          </a:bodyPr>
          <a:lstStyle/>
          <a:p>
            <a:pPr algn="l"/>
            <a:r>
              <a:rPr lang="en-GB" sz="2000">
                <a:solidFill>
                  <a:srgbClr val="104F75"/>
                </a:solidFill>
              </a:rPr>
              <a:t>[to steal]</a:t>
            </a:r>
          </a:p>
        </p:txBody>
      </p:sp>
      <p:sp>
        <p:nvSpPr>
          <p:cNvPr id="50" name="TextBox 49">
            <a:extLst>
              <a:ext uri="{FF2B5EF4-FFF2-40B4-BE49-F238E27FC236}">
                <a16:creationId xmlns:a16="http://schemas.microsoft.com/office/drawing/2014/main" id="{372ED66B-E8DC-4F72-B250-73CD84AB98D9}"/>
              </a:ext>
            </a:extLst>
          </p:cNvPr>
          <p:cNvSpPr txBox="1"/>
          <p:nvPr/>
        </p:nvSpPr>
        <p:spPr>
          <a:xfrm>
            <a:off x="3714174" y="4921196"/>
            <a:ext cx="1500404" cy="400110"/>
          </a:xfrm>
          <a:prstGeom prst="rect">
            <a:avLst/>
          </a:prstGeom>
          <a:noFill/>
        </p:spPr>
        <p:txBody>
          <a:bodyPr wrap="square" rtlCol="0">
            <a:spAutoFit/>
          </a:bodyPr>
          <a:lstStyle/>
          <a:p>
            <a:pPr algn="l"/>
            <a:r>
              <a:rPr lang="en-GB" sz="2000">
                <a:solidFill>
                  <a:srgbClr val="104F75"/>
                </a:solidFill>
              </a:rPr>
              <a:t>[to build]</a:t>
            </a:r>
          </a:p>
        </p:txBody>
      </p:sp>
      <p:sp>
        <p:nvSpPr>
          <p:cNvPr id="52" name="TextBox 51">
            <a:extLst>
              <a:ext uri="{FF2B5EF4-FFF2-40B4-BE49-F238E27FC236}">
                <a16:creationId xmlns:a16="http://schemas.microsoft.com/office/drawing/2014/main" id="{9BFFAF66-CCEE-4649-8FFE-D227995E3A95}"/>
              </a:ext>
            </a:extLst>
          </p:cNvPr>
          <p:cNvSpPr txBox="1"/>
          <p:nvPr/>
        </p:nvSpPr>
        <p:spPr>
          <a:xfrm>
            <a:off x="5206967" y="4934057"/>
            <a:ext cx="1500404" cy="400110"/>
          </a:xfrm>
          <a:prstGeom prst="rect">
            <a:avLst/>
          </a:prstGeom>
          <a:noFill/>
        </p:spPr>
        <p:txBody>
          <a:bodyPr wrap="square" rtlCol="0">
            <a:spAutoFit/>
          </a:bodyPr>
          <a:lstStyle/>
          <a:p>
            <a:pPr algn="l"/>
            <a:r>
              <a:rPr lang="en-GB" sz="2000">
                <a:solidFill>
                  <a:srgbClr val="104F75"/>
                </a:solidFill>
              </a:rPr>
              <a:t>[to watch]</a:t>
            </a:r>
          </a:p>
        </p:txBody>
      </p:sp>
      <p:sp>
        <p:nvSpPr>
          <p:cNvPr id="53" name="TextBox 52">
            <a:extLst>
              <a:ext uri="{FF2B5EF4-FFF2-40B4-BE49-F238E27FC236}">
                <a16:creationId xmlns:a16="http://schemas.microsoft.com/office/drawing/2014/main" id="{3A7FE61A-B933-4569-B449-73C50C75189C}"/>
              </a:ext>
            </a:extLst>
          </p:cNvPr>
          <p:cNvSpPr txBox="1"/>
          <p:nvPr/>
        </p:nvSpPr>
        <p:spPr>
          <a:xfrm>
            <a:off x="7085776" y="4961935"/>
            <a:ext cx="1500404" cy="400110"/>
          </a:xfrm>
          <a:prstGeom prst="rect">
            <a:avLst/>
          </a:prstGeom>
          <a:noFill/>
        </p:spPr>
        <p:txBody>
          <a:bodyPr wrap="square" rtlCol="0">
            <a:spAutoFit/>
          </a:bodyPr>
          <a:lstStyle/>
          <a:p>
            <a:pPr algn="l"/>
            <a:r>
              <a:rPr lang="en-GB" sz="2000">
                <a:solidFill>
                  <a:srgbClr val="104F75"/>
                </a:solidFill>
              </a:rPr>
              <a:t>[to buy]</a:t>
            </a:r>
          </a:p>
        </p:txBody>
      </p:sp>
      <p:sp>
        <p:nvSpPr>
          <p:cNvPr id="54" name="TextBox 53">
            <a:extLst>
              <a:ext uri="{FF2B5EF4-FFF2-40B4-BE49-F238E27FC236}">
                <a16:creationId xmlns:a16="http://schemas.microsoft.com/office/drawing/2014/main" id="{AA879504-8018-45D4-AFC1-075B74486A70}"/>
              </a:ext>
            </a:extLst>
          </p:cNvPr>
          <p:cNvSpPr txBox="1"/>
          <p:nvPr/>
        </p:nvSpPr>
        <p:spPr>
          <a:xfrm>
            <a:off x="8378851" y="4947594"/>
            <a:ext cx="1722827" cy="400110"/>
          </a:xfrm>
          <a:prstGeom prst="rect">
            <a:avLst/>
          </a:prstGeom>
          <a:noFill/>
        </p:spPr>
        <p:txBody>
          <a:bodyPr wrap="square" rtlCol="0">
            <a:spAutoFit/>
          </a:bodyPr>
          <a:lstStyle/>
          <a:p>
            <a:pPr algn="l"/>
            <a:r>
              <a:rPr lang="en-GB" sz="2000">
                <a:solidFill>
                  <a:srgbClr val="104F75"/>
                </a:solidFill>
              </a:rPr>
              <a:t>[to look for]</a:t>
            </a:r>
          </a:p>
        </p:txBody>
      </p:sp>
      <p:sp>
        <p:nvSpPr>
          <p:cNvPr id="55" name="TextBox 54">
            <a:extLst>
              <a:ext uri="{FF2B5EF4-FFF2-40B4-BE49-F238E27FC236}">
                <a16:creationId xmlns:a16="http://schemas.microsoft.com/office/drawing/2014/main" id="{5A98906E-2603-4B7E-BA20-81763EE69518}"/>
              </a:ext>
            </a:extLst>
          </p:cNvPr>
          <p:cNvSpPr txBox="1"/>
          <p:nvPr/>
        </p:nvSpPr>
        <p:spPr>
          <a:xfrm>
            <a:off x="6548210" y="5687134"/>
            <a:ext cx="1500404" cy="400110"/>
          </a:xfrm>
          <a:prstGeom prst="rect">
            <a:avLst/>
          </a:prstGeom>
          <a:noFill/>
        </p:spPr>
        <p:txBody>
          <a:bodyPr wrap="square" rtlCol="0">
            <a:spAutoFit/>
          </a:bodyPr>
          <a:lstStyle/>
          <a:p>
            <a:pPr algn="l"/>
            <a:r>
              <a:rPr lang="en-GB" sz="2000">
                <a:solidFill>
                  <a:srgbClr val="104F75"/>
                </a:solidFill>
              </a:rPr>
              <a:t>[to read]</a:t>
            </a:r>
          </a:p>
        </p:txBody>
      </p:sp>
      <p:sp>
        <p:nvSpPr>
          <p:cNvPr id="56" name="TextBox 55">
            <a:extLst>
              <a:ext uri="{FF2B5EF4-FFF2-40B4-BE49-F238E27FC236}">
                <a16:creationId xmlns:a16="http://schemas.microsoft.com/office/drawing/2014/main" id="{599ACE44-8314-402A-9622-400386CD98DD}"/>
              </a:ext>
            </a:extLst>
          </p:cNvPr>
          <p:cNvSpPr txBox="1"/>
          <p:nvPr/>
        </p:nvSpPr>
        <p:spPr>
          <a:xfrm>
            <a:off x="9986677" y="4935870"/>
            <a:ext cx="1500404" cy="400110"/>
          </a:xfrm>
          <a:prstGeom prst="rect">
            <a:avLst/>
          </a:prstGeom>
          <a:noFill/>
        </p:spPr>
        <p:txBody>
          <a:bodyPr wrap="square" rtlCol="0">
            <a:spAutoFit/>
          </a:bodyPr>
          <a:lstStyle/>
          <a:p>
            <a:pPr algn="l"/>
            <a:r>
              <a:rPr lang="en-GB" sz="2000">
                <a:solidFill>
                  <a:srgbClr val="104F75"/>
                </a:solidFill>
              </a:rPr>
              <a:t>[to sing]</a:t>
            </a:r>
          </a:p>
        </p:txBody>
      </p:sp>
      <p:sp>
        <p:nvSpPr>
          <p:cNvPr id="11" name="Speech Bubble: Rectangle with Corners Rounded 10">
            <a:extLst>
              <a:ext uri="{FF2B5EF4-FFF2-40B4-BE49-F238E27FC236}">
                <a16:creationId xmlns:a16="http://schemas.microsoft.com/office/drawing/2014/main" id="{68DDE9C6-18D6-4167-AAAC-D501E8D86B5B}"/>
              </a:ext>
            </a:extLst>
          </p:cNvPr>
          <p:cNvSpPr/>
          <p:nvPr/>
        </p:nvSpPr>
        <p:spPr>
          <a:xfrm>
            <a:off x="1784573" y="5519441"/>
            <a:ext cx="2670277" cy="551858"/>
          </a:xfrm>
          <a:prstGeom prst="wedgeRoundRectCallout">
            <a:avLst>
              <a:gd name="adj1" fmla="val 69252"/>
              <a:gd name="adj2" fmla="val -32183"/>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 nom</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noun</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2802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Une histoire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3FF39D30-4649-CC4D-B004-F55757FC4AEF}"/>
              </a:ext>
            </a:extLst>
          </p:cNvPr>
          <p:cNvSpPr txBox="1"/>
          <p:nvPr/>
        </p:nvSpPr>
        <p:spPr>
          <a:xfrm>
            <a:off x="-132234" y="1557301"/>
            <a:ext cx="11527586" cy="461665"/>
          </a:xfrm>
          <a:prstGeom prst="rect">
            <a:avLst/>
          </a:prstGeom>
          <a:noFill/>
        </p:spPr>
        <p:txBody>
          <a:bodyPr wrap="square" rtlCol="0">
            <a:spAutoFit/>
          </a:bodyPr>
          <a:lstStyle/>
          <a:p>
            <a:endParaRPr lang="en-US" sz="2400" dirty="0">
              <a:solidFill>
                <a:schemeClr val="accent5">
                  <a:lumMod val="50000"/>
                </a:schemeClr>
              </a:solidFill>
            </a:endParaRPr>
          </a:p>
        </p:txBody>
      </p:sp>
      <p:sp>
        <p:nvSpPr>
          <p:cNvPr id="2" name="TextBox 1">
            <a:extLst>
              <a:ext uri="{FF2B5EF4-FFF2-40B4-BE49-F238E27FC236}">
                <a16:creationId xmlns:a16="http://schemas.microsoft.com/office/drawing/2014/main" id="{64408D80-919A-4D02-AAD8-4F10680A00E8}"/>
              </a:ext>
            </a:extLst>
          </p:cNvPr>
          <p:cNvSpPr txBox="1"/>
          <p:nvPr/>
        </p:nvSpPr>
        <p:spPr>
          <a:xfrm>
            <a:off x="-132234" y="1557301"/>
            <a:ext cx="11729920" cy="461665"/>
          </a:xfrm>
          <a:prstGeom prst="rect">
            <a:avLst/>
          </a:prstGeom>
          <a:noFill/>
        </p:spPr>
        <p:txBody>
          <a:bodyPr wrap="square" rtlCol="0">
            <a:spAutoFit/>
          </a:bodyPr>
          <a:lstStyle/>
          <a:p>
            <a:pPr algn="l"/>
            <a:endParaRPr lang="fr-FR" sz="2400" dirty="0">
              <a:solidFill>
                <a:schemeClr val="accent5">
                  <a:lumMod val="50000"/>
                </a:schemeClr>
              </a:solidFill>
            </a:endParaRPr>
          </a:p>
        </p:txBody>
      </p:sp>
      <p:pic>
        <p:nvPicPr>
          <p:cNvPr id="14" name="Picture 13">
            <a:extLst>
              <a:ext uri="{FF2B5EF4-FFF2-40B4-BE49-F238E27FC236}">
                <a16:creationId xmlns:a16="http://schemas.microsoft.com/office/drawing/2014/main" id="{CBC6FC54-CAF8-436F-A7B3-EC484FD470E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604" b="99531" l="5573" r="89688"/>
                    </a14:imgEffect>
                  </a14:imgLayer>
                </a14:imgProps>
              </a:ext>
              <a:ext uri="{28A0092B-C50C-407E-A947-70E740481C1C}">
                <a14:useLocalDpi xmlns:a14="http://schemas.microsoft.com/office/drawing/2010/main" val="0"/>
              </a:ext>
            </a:extLst>
          </a:blip>
          <a:stretch>
            <a:fillRect/>
          </a:stretch>
        </p:blipFill>
        <p:spPr>
          <a:xfrm>
            <a:off x="9830955" y="1557301"/>
            <a:ext cx="1451740" cy="1451740"/>
          </a:xfrm>
          <a:prstGeom prst="rect">
            <a:avLst/>
          </a:prstGeom>
        </p:spPr>
      </p:pic>
      <p:pic>
        <p:nvPicPr>
          <p:cNvPr id="18" name="Picture 17">
            <a:extLst>
              <a:ext uri="{FF2B5EF4-FFF2-40B4-BE49-F238E27FC236}">
                <a16:creationId xmlns:a16="http://schemas.microsoft.com/office/drawing/2014/main" id="{B4C62BFA-0DB6-4035-844F-57669C65DEF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823" b="100000" l="8281" r="92031"/>
                    </a14:imgEffect>
                  </a14:imgLayer>
                </a14:imgProps>
              </a:ext>
              <a:ext uri="{28A0092B-C50C-407E-A947-70E740481C1C}">
                <a14:useLocalDpi xmlns:a14="http://schemas.microsoft.com/office/drawing/2010/main" val="0"/>
              </a:ext>
            </a:extLst>
          </a:blip>
          <a:stretch>
            <a:fillRect/>
          </a:stretch>
        </p:blipFill>
        <p:spPr>
          <a:xfrm>
            <a:off x="2390702" y="1755354"/>
            <a:ext cx="1451740" cy="1451740"/>
          </a:xfrm>
          <a:prstGeom prst="rect">
            <a:avLst/>
          </a:prstGeom>
        </p:spPr>
      </p:pic>
      <p:pic>
        <p:nvPicPr>
          <p:cNvPr id="26" name="Picture 25">
            <a:extLst>
              <a:ext uri="{FF2B5EF4-FFF2-40B4-BE49-F238E27FC236}">
                <a16:creationId xmlns:a16="http://schemas.microsoft.com/office/drawing/2014/main" id="{D92D1C6A-ED02-4356-8CD0-AFFCA59A857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4916" y="1755354"/>
            <a:ext cx="1428636" cy="1428636"/>
          </a:xfrm>
          <a:prstGeom prst="rect">
            <a:avLst/>
          </a:prstGeom>
        </p:spPr>
      </p:pic>
      <p:pic>
        <p:nvPicPr>
          <p:cNvPr id="34" name="Picture 33">
            <a:extLst>
              <a:ext uri="{FF2B5EF4-FFF2-40B4-BE49-F238E27FC236}">
                <a16:creationId xmlns:a16="http://schemas.microsoft.com/office/drawing/2014/main" id="{80F11FC2-CEFB-4FFF-A129-9418B692E4E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823" b="95104" l="10000" r="91198">
                        <a14:foregroundMark x1="74271" y1="9792" x2="74271" y2="9792"/>
                        <a14:foregroundMark x1="56198" y1="36719" x2="56198" y2="36719"/>
                      </a14:backgroundRemoval>
                    </a14:imgEffect>
                  </a14:imgLayer>
                </a14:imgProps>
              </a:ext>
              <a:ext uri="{28A0092B-C50C-407E-A947-70E740481C1C}">
                <a14:useLocalDpi xmlns:a14="http://schemas.microsoft.com/office/drawing/2010/main" val="0"/>
              </a:ext>
            </a:extLst>
          </a:blip>
          <a:stretch>
            <a:fillRect/>
          </a:stretch>
        </p:blipFill>
        <p:spPr>
          <a:xfrm>
            <a:off x="4579829" y="1623360"/>
            <a:ext cx="1428637" cy="1428637"/>
          </a:xfrm>
          <a:prstGeom prst="rect">
            <a:avLst/>
          </a:prstGeom>
        </p:spPr>
      </p:pic>
      <p:pic>
        <p:nvPicPr>
          <p:cNvPr id="46" name="Picture 45">
            <a:extLst>
              <a:ext uri="{FF2B5EF4-FFF2-40B4-BE49-F238E27FC236}">
                <a16:creationId xmlns:a16="http://schemas.microsoft.com/office/drawing/2014/main" id="{57A83793-158C-4C54-8841-F194839C8AC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52" b="98333" l="10000" r="90625"/>
                    </a14:imgEffect>
                  </a14:imgLayer>
                </a14:imgProps>
              </a:ext>
              <a:ext uri="{28A0092B-C50C-407E-A947-70E740481C1C}">
                <a14:useLocalDpi xmlns:a14="http://schemas.microsoft.com/office/drawing/2010/main" val="0"/>
              </a:ext>
            </a:extLst>
          </a:blip>
          <a:stretch>
            <a:fillRect/>
          </a:stretch>
        </p:blipFill>
        <p:spPr>
          <a:xfrm>
            <a:off x="6830224" y="1394254"/>
            <a:ext cx="1789736" cy="1789736"/>
          </a:xfrm>
          <a:prstGeom prst="rect">
            <a:avLst/>
          </a:prstGeom>
        </p:spPr>
      </p:pic>
      <p:sp>
        <p:nvSpPr>
          <p:cNvPr id="3" name="TextBox 2">
            <a:extLst>
              <a:ext uri="{FF2B5EF4-FFF2-40B4-BE49-F238E27FC236}">
                <a16:creationId xmlns:a16="http://schemas.microsoft.com/office/drawing/2014/main" id="{89BAFDDA-70A6-44D0-B65A-4DF458B5420C}"/>
              </a:ext>
            </a:extLst>
          </p:cNvPr>
          <p:cNvSpPr txBox="1"/>
          <p:nvPr/>
        </p:nvSpPr>
        <p:spPr>
          <a:xfrm>
            <a:off x="390314" y="3207094"/>
            <a:ext cx="1741714" cy="461665"/>
          </a:xfrm>
          <a:prstGeom prst="rect">
            <a:avLst/>
          </a:prstGeom>
          <a:noFill/>
        </p:spPr>
        <p:txBody>
          <a:bodyPr wrap="square" rtlCol="0">
            <a:spAutoFit/>
          </a:bodyPr>
          <a:lstStyle/>
          <a:p>
            <a:pPr algn="l"/>
            <a:r>
              <a:rPr lang="en-GB" sz="2400">
                <a:solidFill>
                  <a:srgbClr val="104F75"/>
                </a:solidFill>
              </a:rPr>
              <a:t>[to learn]</a:t>
            </a:r>
          </a:p>
        </p:txBody>
      </p:sp>
      <p:sp>
        <p:nvSpPr>
          <p:cNvPr id="29" name="TextBox 28">
            <a:extLst>
              <a:ext uri="{FF2B5EF4-FFF2-40B4-BE49-F238E27FC236}">
                <a16:creationId xmlns:a16="http://schemas.microsoft.com/office/drawing/2014/main" id="{FBFD7C6D-B801-43EE-B0C3-0878190DB36A}"/>
              </a:ext>
            </a:extLst>
          </p:cNvPr>
          <p:cNvSpPr txBox="1"/>
          <p:nvPr/>
        </p:nvSpPr>
        <p:spPr>
          <a:xfrm>
            <a:off x="2478626" y="3210395"/>
            <a:ext cx="1910966" cy="461665"/>
          </a:xfrm>
          <a:prstGeom prst="rect">
            <a:avLst/>
          </a:prstGeom>
          <a:noFill/>
        </p:spPr>
        <p:txBody>
          <a:bodyPr wrap="square" rtlCol="0">
            <a:spAutoFit/>
          </a:bodyPr>
          <a:lstStyle/>
          <a:p>
            <a:pPr algn="l"/>
            <a:r>
              <a:rPr lang="en-GB" sz="2400">
                <a:solidFill>
                  <a:srgbClr val="104F75"/>
                </a:solidFill>
              </a:rPr>
              <a:t>[to borrow]</a:t>
            </a:r>
          </a:p>
        </p:txBody>
      </p:sp>
      <p:sp>
        <p:nvSpPr>
          <p:cNvPr id="31" name="TextBox 30">
            <a:extLst>
              <a:ext uri="{FF2B5EF4-FFF2-40B4-BE49-F238E27FC236}">
                <a16:creationId xmlns:a16="http://schemas.microsoft.com/office/drawing/2014/main" id="{72BB56A6-EE69-4150-9D84-F76AF41648F6}"/>
              </a:ext>
            </a:extLst>
          </p:cNvPr>
          <p:cNvSpPr txBox="1"/>
          <p:nvPr/>
        </p:nvSpPr>
        <p:spPr>
          <a:xfrm>
            <a:off x="4586740" y="3183990"/>
            <a:ext cx="1741714" cy="461665"/>
          </a:xfrm>
          <a:prstGeom prst="rect">
            <a:avLst/>
          </a:prstGeom>
          <a:noFill/>
        </p:spPr>
        <p:txBody>
          <a:bodyPr wrap="square" rtlCol="0">
            <a:spAutoFit/>
          </a:bodyPr>
          <a:lstStyle/>
          <a:p>
            <a:pPr algn="l"/>
            <a:r>
              <a:rPr lang="en-GB" sz="2400">
                <a:solidFill>
                  <a:srgbClr val="104F75"/>
                </a:solidFill>
              </a:rPr>
              <a:t>[to buy]</a:t>
            </a:r>
          </a:p>
        </p:txBody>
      </p:sp>
      <p:sp>
        <p:nvSpPr>
          <p:cNvPr id="33" name="TextBox 32">
            <a:extLst>
              <a:ext uri="{FF2B5EF4-FFF2-40B4-BE49-F238E27FC236}">
                <a16:creationId xmlns:a16="http://schemas.microsoft.com/office/drawing/2014/main" id="{8DA16D7C-8F54-42A4-8538-B325A8ED0437}"/>
              </a:ext>
            </a:extLst>
          </p:cNvPr>
          <p:cNvSpPr txBox="1"/>
          <p:nvPr/>
        </p:nvSpPr>
        <p:spPr>
          <a:xfrm>
            <a:off x="7076622" y="3207093"/>
            <a:ext cx="2511282" cy="461665"/>
          </a:xfrm>
          <a:prstGeom prst="rect">
            <a:avLst/>
          </a:prstGeom>
          <a:noFill/>
        </p:spPr>
        <p:txBody>
          <a:bodyPr wrap="square" rtlCol="0">
            <a:spAutoFit/>
          </a:bodyPr>
          <a:lstStyle/>
          <a:p>
            <a:pPr algn="l"/>
            <a:r>
              <a:rPr lang="en-GB" sz="2400">
                <a:solidFill>
                  <a:srgbClr val="104F75"/>
                </a:solidFill>
              </a:rPr>
              <a:t>[to do cooking]</a:t>
            </a:r>
          </a:p>
        </p:txBody>
      </p:sp>
      <p:sp>
        <p:nvSpPr>
          <p:cNvPr id="35" name="TextBox 34">
            <a:extLst>
              <a:ext uri="{FF2B5EF4-FFF2-40B4-BE49-F238E27FC236}">
                <a16:creationId xmlns:a16="http://schemas.microsoft.com/office/drawing/2014/main" id="{73F9DDB4-A338-4FCC-9020-B79835571615}"/>
              </a:ext>
            </a:extLst>
          </p:cNvPr>
          <p:cNvSpPr txBox="1"/>
          <p:nvPr/>
        </p:nvSpPr>
        <p:spPr>
          <a:xfrm>
            <a:off x="9934043" y="3183989"/>
            <a:ext cx="1741714" cy="461665"/>
          </a:xfrm>
          <a:prstGeom prst="rect">
            <a:avLst/>
          </a:prstGeom>
          <a:noFill/>
        </p:spPr>
        <p:txBody>
          <a:bodyPr wrap="square" rtlCol="0">
            <a:spAutoFit/>
          </a:bodyPr>
          <a:lstStyle/>
          <a:p>
            <a:pPr algn="l"/>
            <a:r>
              <a:rPr lang="en-GB" sz="2400">
                <a:solidFill>
                  <a:srgbClr val="104F75"/>
                </a:solidFill>
              </a:rPr>
              <a:t>[to win]</a:t>
            </a:r>
          </a:p>
        </p:txBody>
      </p:sp>
      <p:sp>
        <p:nvSpPr>
          <p:cNvPr id="9" name="TextBox 8">
            <a:extLst>
              <a:ext uri="{FF2B5EF4-FFF2-40B4-BE49-F238E27FC236}">
                <a16:creationId xmlns:a16="http://schemas.microsoft.com/office/drawing/2014/main" id="{67FF9E93-52FF-467F-B67A-EEAB48E8B404}"/>
              </a:ext>
            </a:extLst>
          </p:cNvPr>
          <p:cNvSpPr txBox="1"/>
          <p:nvPr/>
        </p:nvSpPr>
        <p:spPr>
          <a:xfrm>
            <a:off x="390314" y="3936486"/>
            <a:ext cx="10762621" cy="1200329"/>
          </a:xfrm>
          <a:prstGeom prst="rect">
            <a:avLst/>
          </a:prstGeom>
          <a:noFill/>
        </p:spPr>
        <p:txBody>
          <a:bodyPr wrap="square" rtlCol="0">
            <a:spAutoFit/>
          </a:bodyPr>
          <a:lstStyle/>
          <a:p>
            <a:pPr algn="l"/>
            <a:r>
              <a:rPr lang="fr-FR" sz="2400" dirty="0">
                <a:solidFill>
                  <a:srgbClr val="104F75"/>
                </a:solidFill>
              </a:rPr>
              <a:t>Sandrine apprend de nouvelles compétences. Elle emprunte beaucoup de livres </a:t>
            </a:r>
            <a:r>
              <a:rPr lang="fr-FR" sz="2400" dirty="0">
                <a:solidFill>
                  <a:srgbClr val="104F75"/>
                </a:solidFill>
                <a:latin typeface="Century Gothic" panose="020B0502020202020204" pitchFamily="34" charset="0"/>
              </a:rPr>
              <a:t>à</a:t>
            </a:r>
            <a:r>
              <a:rPr lang="fr-FR" sz="2400" dirty="0">
                <a:solidFill>
                  <a:srgbClr val="104F75"/>
                </a:solidFill>
              </a:rPr>
              <a:t> la biblioth</a:t>
            </a:r>
            <a:r>
              <a:rPr lang="fr-FR" sz="2400" dirty="0">
                <a:solidFill>
                  <a:srgbClr val="104F75"/>
                </a:solidFill>
                <a:latin typeface="Century Gothic" panose="020B0502020202020204" pitchFamily="34" charset="0"/>
              </a:rPr>
              <a:t>èque. Elle achète des ingrédients au supermarché*. Elle gagne une trophée* !</a:t>
            </a:r>
            <a:endParaRPr lang="fr-FR" sz="2400" dirty="0">
              <a:solidFill>
                <a:srgbClr val="104F75"/>
              </a:solidFill>
            </a:endParaRPr>
          </a:p>
        </p:txBody>
      </p:sp>
      <p:sp>
        <p:nvSpPr>
          <p:cNvPr id="37" name="TextBox 36">
            <a:extLst>
              <a:ext uri="{FF2B5EF4-FFF2-40B4-BE49-F238E27FC236}">
                <a16:creationId xmlns:a16="http://schemas.microsoft.com/office/drawing/2014/main" id="{D1150963-EA79-43FE-A88B-9B549AED212D}"/>
              </a:ext>
            </a:extLst>
          </p:cNvPr>
          <p:cNvSpPr txBox="1"/>
          <p:nvPr/>
        </p:nvSpPr>
        <p:spPr>
          <a:xfrm>
            <a:off x="6445146" y="172516"/>
            <a:ext cx="4143217" cy="1323439"/>
          </a:xfrm>
          <a:prstGeom prst="rect">
            <a:avLst/>
          </a:prstGeom>
          <a:noFill/>
        </p:spPr>
        <p:txBody>
          <a:bodyPr wrap="square" rtlCol="0">
            <a:spAutoFit/>
          </a:bodyPr>
          <a:lstStyle/>
          <a:p>
            <a:pPr algn="l"/>
            <a:r>
              <a:rPr lang="fr-FR" sz="2000" dirty="0">
                <a:solidFill>
                  <a:srgbClr val="104F75"/>
                </a:solidFill>
              </a:rPr>
              <a:t>Choisis cinq images et écris une histoire. Tu peux chercher des noms dans le dictionnaire si tu veux.</a:t>
            </a:r>
          </a:p>
        </p:txBody>
      </p:sp>
      <p:sp>
        <p:nvSpPr>
          <p:cNvPr id="39" name="Speech Bubble: Rectangle with Corners Rounded 38">
            <a:extLst>
              <a:ext uri="{FF2B5EF4-FFF2-40B4-BE49-F238E27FC236}">
                <a16:creationId xmlns:a16="http://schemas.microsoft.com/office/drawing/2014/main" id="{61476EFD-72E1-4D3E-8EF6-2888CD7D3346}"/>
              </a:ext>
            </a:extLst>
          </p:cNvPr>
          <p:cNvSpPr/>
          <p:nvPr/>
        </p:nvSpPr>
        <p:spPr>
          <a:xfrm>
            <a:off x="6274508" y="5367078"/>
            <a:ext cx="5713483" cy="785849"/>
          </a:xfrm>
          <a:prstGeom prst="wedgeRoundRectCallout">
            <a:avLst>
              <a:gd name="adj1" fmla="val 49545"/>
              <a:gd name="adj2" fmla="val -25648"/>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 supermarché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supermarket</a:t>
            </a:r>
          </a:p>
          <a:p>
            <a:pPr algn="ctr"/>
            <a:r>
              <a:rPr lang="fr-FR" sz="2000" b="1" dirty="0">
                <a:solidFill>
                  <a:prstClr val="white"/>
                </a:solidFill>
                <a:latin typeface="Century Gothic" panose="020B0502020202020204" pitchFamily="34" charset="0"/>
              </a:rPr>
              <a:t>*la trophée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trophy</a:t>
            </a:r>
          </a:p>
        </p:txBody>
      </p:sp>
    </p:spTree>
    <p:extLst>
      <p:ext uri="{BB962C8B-B14F-4D97-AF65-F5344CB8AC3E}">
        <p14:creationId xmlns:p14="http://schemas.microsoft.com/office/powerpoint/2010/main" val="350225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Calibri" panose="020F0502020204030204" pitchFamily="34" charset="0"/>
              </a:rPr>
              <a:t>Term 3.1, Week 2)</a:t>
            </a:r>
            <a:endParaRPr kumimoji="0" lang="en-GB" sz="2800" b="0"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229274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6">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77741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02042"/>
            <a:ext cx="377741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7">
                  <a:extLst>
                    <a:ext uri="{A12FA001-AC4F-418D-AE19-62706E023703}">
                      <ahyp:hlinkClr xmlns:ahyp="http://schemas.microsoft.com/office/drawing/2018/hyperlinkcolor" val="tx"/>
                    </a:ext>
                  </a:extLst>
                </a:hlinkClick>
              </a:rPr>
              <a:t>Student worksheet link</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229274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8">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4FB17609-EF2F-FF71-7326-6D8C395E12C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7771" y="4094843"/>
            <a:ext cx="1090151" cy="1090151"/>
          </a:xfrm>
          <a:prstGeom prst="rect">
            <a:avLst/>
          </a:prstGeom>
        </p:spPr>
      </p:pic>
      <p:sp>
        <p:nvSpPr>
          <p:cNvPr id="23" name="TextBox 9">
            <a:extLst>
              <a:ext uri="{FF2B5EF4-FFF2-40B4-BE49-F238E27FC236}">
                <a16:creationId xmlns:a16="http://schemas.microsoft.com/office/drawing/2014/main" id="{2F123ED9-82BB-DC0E-A2CD-7F6E1FAB880B}"/>
              </a:ext>
            </a:extLst>
          </p:cNvPr>
          <p:cNvSpPr txBox="1"/>
          <p:nvPr/>
        </p:nvSpPr>
        <p:spPr>
          <a:xfrm>
            <a:off x="4250620" y="4439716"/>
            <a:ext cx="330055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Quizlet QR code</a:t>
            </a:r>
          </a:p>
        </p:txBody>
      </p:sp>
      <p:pic>
        <p:nvPicPr>
          <p:cNvPr id="4" name="Picture 3">
            <a:extLst>
              <a:ext uri="{FF2B5EF4-FFF2-40B4-BE49-F238E27FC236}">
                <a16:creationId xmlns:a16="http://schemas.microsoft.com/office/drawing/2014/main" id="{00BEDBE4-A9E3-29E0-8C3D-3977523D7A3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95067" y="2300575"/>
            <a:ext cx="1128426" cy="1128426"/>
          </a:xfrm>
          <a:prstGeom prst="rect">
            <a:avLst/>
          </a:prstGeom>
        </p:spPr>
      </p:pic>
    </p:spTree>
    <p:extLst>
      <p:ext uri="{BB962C8B-B14F-4D97-AF65-F5344CB8AC3E}">
        <p14:creationId xmlns:p14="http://schemas.microsoft.com/office/powerpoint/2010/main" val="4070869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fr-FR" sz="6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fr-FR" sz="6000" b="0" i="0" u="none" strike="sng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dans.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5" name="peti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6" name="pri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prix.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7" name="mo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7" name="mo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subTnLst>
                                    <p:audio>
                                      <p:cMediaNode>
                                        <p:cTn display="0" masterRel="sameClick">
                                          <p:stCondLst>
                                            <p:cond evt="begin" delay="0">
                                              <p:tn val="58"/>
                                            </p:cond>
                                          </p:stCondLst>
                                          <p:endCondLst>
                                            <p:cond evt="onStopAudio" delay="0">
                                              <p:tgtEl>
                                                <p:sldTgt/>
                                              </p:tgtEl>
                                            </p:cond>
                                          </p:endCondLst>
                                        </p:cTn>
                                        <p:tgtEl>
                                          <p:sndTgt r:embed="rId8" name="mai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9" name="SFC_mais.wav"/>
                                        </p:tgtEl>
                                      </p:cMediaNode>
                                    </p:audio>
                                  </p:sub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8" name="mai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subTnLst>
                                    <p:audio>
                                      <p:cMediaNode>
                                        <p:cTn display="0" masterRel="sameClick">
                                          <p:stCondLst>
                                            <p:cond evt="begin" delay="0">
                                              <p:tn val="71"/>
                                            </p:cond>
                                          </p:stCondLst>
                                          <p:endCondLst>
                                            <p:cond evt="onStopAudio" delay="0">
                                              <p:tgtEl>
                                                <p:sldTgt/>
                                              </p:tgtEl>
                                            </p:cond>
                                          </p:endCondLst>
                                        </p:cTn>
                                        <p:tgtEl>
                                          <p:sndTgt r:embed="rId10" name="grand.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10"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6" grpId="0" animBg="1"/>
      <p:bldP spid="22" grpId="0"/>
      <p:bldP spid="27" grpId="0"/>
      <p:bldP spid="7" grpId="0"/>
      <p:bldP spid="5" grpId="0"/>
      <p:bldP spid="8" grpId="0"/>
      <p:bldP spid="24" grpId="0"/>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timide</a:t>
            </a:r>
          </a:p>
        </p:txBody>
      </p:sp>
      <p:sp>
        <p:nvSpPr>
          <p:cNvPr id="8" name="Multiply 7" descr="an orange x"/>
          <p:cNvSpPr/>
          <p:nvPr/>
        </p:nvSpPr>
        <p:spPr>
          <a:xfrm>
            <a:off x="7631797" y="3616342"/>
            <a:ext cx="1723123" cy="2367203"/>
          </a:xfrm>
          <a:prstGeom prst="mathMultiply">
            <a:avLst/>
          </a:prstGeom>
          <a:solidFill>
            <a:srgbClr val="E87D1E"/>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timide</a:t>
            </a:r>
          </a:p>
        </p:txBody>
      </p:sp>
      <p:sp>
        <p:nvSpPr>
          <p:cNvPr id="16" name="Multiply 15" descr="orange x"/>
          <p:cNvSpPr/>
          <p:nvPr/>
        </p:nvSpPr>
        <p:spPr>
          <a:xfrm>
            <a:off x="6651962" y="3769375"/>
            <a:ext cx="590109" cy="914714"/>
          </a:xfrm>
          <a:prstGeom prst="mathMultiply">
            <a:avLst/>
          </a:prstGeom>
          <a:solidFill>
            <a:srgbClr val="E87D1E"/>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fr-FR" sz="6000" b="0" i="0" u="none" strike="dbl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fr-FR" sz="6000" b="0" i="0" u="none" strike="dbl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a:t>
            </a:r>
          </a:p>
        </p:txBody>
      </p:sp>
      <p:pic>
        <p:nvPicPr>
          <p:cNvPr id="23" name="Picture 22" descr="the number twelv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426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4"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5"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6"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7"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7"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8"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8"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9"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Phonétique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picture containing grass, outdoor, bird, turkey&#10;&#10;Description automatically generated">
            <a:extLst>
              <a:ext uri="{FF2B5EF4-FFF2-40B4-BE49-F238E27FC236}">
                <a16:creationId xmlns:a16="http://schemas.microsoft.com/office/drawing/2014/main" id="{DF41B571-C68E-4A20-B628-09FA481127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08" t="13512" r="13210" b="11238"/>
          <a:stretch/>
        </p:blipFill>
        <p:spPr>
          <a:xfrm>
            <a:off x="6295637" y="3978462"/>
            <a:ext cx="3178199" cy="1895082"/>
          </a:xfrm>
          <a:prstGeom prst="rect">
            <a:avLst/>
          </a:prstGeom>
          <a:ln w="19050">
            <a:solidFill>
              <a:schemeClr val="tx1"/>
            </a:solidFill>
          </a:ln>
        </p:spPr>
      </p:pic>
      <p:pic>
        <p:nvPicPr>
          <p:cNvPr id="19" name="Picture 18" descr="A picture containing food, plate, table, piece&#10;&#10;Description automatically generated">
            <a:extLst>
              <a:ext uri="{FF2B5EF4-FFF2-40B4-BE49-F238E27FC236}">
                <a16:creationId xmlns:a16="http://schemas.microsoft.com/office/drawing/2014/main" id="{4A03DB34-1901-4BC3-809E-C7C350B34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6028" y="1652808"/>
            <a:ext cx="3234156" cy="1895083"/>
          </a:xfrm>
          <a:prstGeom prst="rect">
            <a:avLst/>
          </a:prstGeom>
          <a:ln w="19050">
            <a:solidFill>
              <a:srgbClr val="104F75"/>
            </a:solidFill>
          </a:ln>
        </p:spPr>
      </p:pic>
      <p:sp>
        <p:nvSpPr>
          <p:cNvPr id="22" name="TextBox 21">
            <a:extLst>
              <a:ext uri="{FF2B5EF4-FFF2-40B4-BE49-F238E27FC236}">
                <a16:creationId xmlns:a16="http://schemas.microsoft.com/office/drawing/2014/main" id="{D7522313-D688-4D44-A534-94195A4F748D}"/>
              </a:ext>
            </a:extLst>
          </p:cNvPr>
          <p:cNvSpPr txBox="1"/>
          <p:nvPr/>
        </p:nvSpPr>
        <p:spPr>
          <a:xfrm>
            <a:off x="165381" y="4414229"/>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têtard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[tadpole]</a:t>
            </a:r>
          </a:p>
        </p:txBody>
      </p:sp>
      <p:sp>
        <p:nvSpPr>
          <p:cNvPr id="23" name="TextBox 22">
            <a:extLst>
              <a:ext uri="{FF2B5EF4-FFF2-40B4-BE49-F238E27FC236}">
                <a16:creationId xmlns:a16="http://schemas.microsoft.com/office/drawing/2014/main" id="{689981C6-7CE7-45CB-890E-5D9200DB954C}"/>
              </a:ext>
            </a:extLst>
          </p:cNvPr>
          <p:cNvSpPr txBox="1"/>
          <p:nvPr/>
        </p:nvSpPr>
        <p:spPr>
          <a:xfrm>
            <a:off x="165381" y="1847114"/>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crêpe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[pancake]</a:t>
            </a:r>
          </a:p>
        </p:txBody>
      </p:sp>
      <p:sp>
        <p:nvSpPr>
          <p:cNvPr id="24" name="TextBox 23">
            <a:extLst>
              <a:ext uri="{FF2B5EF4-FFF2-40B4-BE49-F238E27FC236}">
                <a16:creationId xmlns:a16="http://schemas.microsoft.com/office/drawing/2014/main" id="{4243EDC5-1128-4096-86CC-79F8D5753E26}"/>
              </a:ext>
            </a:extLst>
          </p:cNvPr>
          <p:cNvSpPr txBox="1"/>
          <p:nvPr/>
        </p:nvSpPr>
        <p:spPr>
          <a:xfrm>
            <a:off x="9601215" y="1887812"/>
            <a:ext cx="24028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faux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[false]</a:t>
            </a:r>
          </a:p>
        </p:txBody>
      </p:sp>
      <p:sp>
        <p:nvSpPr>
          <p:cNvPr id="25" name="TextBox 24">
            <a:extLst>
              <a:ext uri="{FF2B5EF4-FFF2-40B4-BE49-F238E27FC236}">
                <a16:creationId xmlns:a16="http://schemas.microsoft.com/office/drawing/2014/main" id="{E2AE9885-C1A4-417C-BCFD-DBA255DE656A}"/>
              </a:ext>
            </a:extLst>
          </p:cNvPr>
          <p:cNvSpPr txBox="1"/>
          <p:nvPr/>
        </p:nvSpPr>
        <p:spPr>
          <a:xfrm>
            <a:off x="9759845" y="4414229"/>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dinde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[turkey]</a:t>
            </a:r>
          </a:p>
        </p:txBody>
      </p:sp>
      <p:sp>
        <p:nvSpPr>
          <p:cNvPr id="26" name="TextBox 25">
            <a:extLst>
              <a:ext uri="{FF2B5EF4-FFF2-40B4-BE49-F238E27FC236}">
                <a16:creationId xmlns:a16="http://schemas.microsoft.com/office/drawing/2014/main" id="{AFFF0008-AB8C-4AC7-9C3E-31E2330498E0}"/>
              </a:ext>
            </a:extLst>
          </p:cNvPr>
          <p:cNvSpPr txBox="1"/>
          <p:nvPr/>
        </p:nvSpPr>
        <p:spPr>
          <a:xfrm>
            <a:off x="6696528" y="262528"/>
            <a:ext cx="33416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C’est la SSC [</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SF</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e</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 </a:t>
            </a:r>
            <a:r>
              <a:rPr kumimoji="0" lang="fr-FR"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ou</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 [</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p>
        </p:txBody>
      </p:sp>
      <p:pic>
        <p:nvPicPr>
          <p:cNvPr id="30" name="Picture 29" descr="A child sitting at a table&#10;&#10;Description automatically generated with low confidence">
            <a:extLst>
              <a:ext uri="{FF2B5EF4-FFF2-40B4-BE49-F238E27FC236}">
                <a16:creationId xmlns:a16="http://schemas.microsoft.com/office/drawing/2014/main" id="{02A0856A-7506-4F8C-A545-54AF8ECB5F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3262" y="3978462"/>
            <a:ext cx="3223103" cy="1895082"/>
          </a:xfrm>
          <a:prstGeom prst="rect">
            <a:avLst/>
          </a:prstGeom>
          <a:ln w="19050">
            <a:solidFill>
              <a:schemeClr val="tx1"/>
            </a:solidFill>
          </a:ln>
        </p:spPr>
      </p:pic>
      <p:sp>
        <p:nvSpPr>
          <p:cNvPr id="2" name="Rectangle: Rounded Corners 1">
            <a:extLst>
              <a:ext uri="{FF2B5EF4-FFF2-40B4-BE49-F238E27FC236}">
                <a16:creationId xmlns:a16="http://schemas.microsoft.com/office/drawing/2014/main" id="{571C34F0-4C39-4CA3-8431-CBCB38C9C79F}"/>
              </a:ext>
            </a:extLst>
          </p:cNvPr>
          <p:cNvSpPr/>
          <p:nvPr/>
        </p:nvSpPr>
        <p:spPr>
          <a:xfrm>
            <a:off x="1659262" y="1988860"/>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CB876C90-C299-4E6A-A364-5A0523A94E81}"/>
              </a:ext>
            </a:extLst>
          </p:cNvPr>
          <p:cNvSpPr/>
          <p:nvPr/>
        </p:nvSpPr>
        <p:spPr>
          <a:xfrm>
            <a:off x="1976492" y="4550463"/>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3F2F6331-498D-46A5-A3FA-B8BB4A7E4575}"/>
              </a:ext>
            </a:extLst>
          </p:cNvPr>
          <p:cNvSpPr/>
          <p:nvPr/>
        </p:nvSpPr>
        <p:spPr>
          <a:xfrm>
            <a:off x="11354188" y="2019345"/>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CB2ED690-430E-40CA-AF23-1B0A2C253106}"/>
              </a:ext>
            </a:extLst>
          </p:cNvPr>
          <p:cNvSpPr/>
          <p:nvPr/>
        </p:nvSpPr>
        <p:spPr>
          <a:xfrm>
            <a:off x="11217339" y="4521262"/>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icture containing person, indoor&#10;&#10;Description automatically generated">
            <a:extLst>
              <a:ext uri="{FF2B5EF4-FFF2-40B4-BE49-F238E27FC236}">
                <a16:creationId xmlns:a16="http://schemas.microsoft.com/office/drawing/2014/main" id="{CD53FDFD-55E0-4A1E-B85D-3B08F79C91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6621" y="1652808"/>
            <a:ext cx="3178199" cy="1895083"/>
          </a:xfrm>
          <a:prstGeom prst="rect">
            <a:avLst/>
          </a:prstGeom>
          <a:ln w="19050">
            <a:solidFill>
              <a:srgbClr val="104F75"/>
            </a:solidFill>
          </a:ln>
        </p:spPr>
      </p:pic>
      <p:sp>
        <p:nvSpPr>
          <p:cNvPr id="7" name="TextBox 6">
            <a:extLst>
              <a:ext uri="{FF2B5EF4-FFF2-40B4-BE49-F238E27FC236}">
                <a16:creationId xmlns:a16="http://schemas.microsoft.com/office/drawing/2014/main" id="{D6DC41CD-E647-4246-B0C2-59C6E918234D}"/>
              </a:ext>
            </a:extLst>
          </p:cNvPr>
          <p:cNvSpPr txBox="1"/>
          <p:nvPr/>
        </p:nvSpPr>
        <p:spPr>
          <a:xfrm>
            <a:off x="477366" y="2915140"/>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3D7312FC-75DF-4609-845F-6CD9CE721244}"/>
              </a:ext>
            </a:extLst>
          </p:cNvPr>
          <p:cNvSpPr txBox="1"/>
          <p:nvPr/>
        </p:nvSpPr>
        <p:spPr>
          <a:xfrm>
            <a:off x="10071830" y="5419467"/>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F152F4BE-DAEC-45D9-A893-216D53DBE101}"/>
              </a:ext>
            </a:extLst>
          </p:cNvPr>
          <p:cNvSpPr txBox="1"/>
          <p:nvPr/>
        </p:nvSpPr>
        <p:spPr>
          <a:xfrm>
            <a:off x="477366" y="5419467"/>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E8EA045D-5337-4139-850A-DFA697B76B86}"/>
              </a:ext>
            </a:extLst>
          </p:cNvPr>
          <p:cNvSpPr txBox="1"/>
          <p:nvPr/>
        </p:nvSpPr>
        <p:spPr>
          <a:xfrm>
            <a:off x="10039579" y="2955838"/>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3" name="Action Button: Custom 16">
            <a:hlinkClick r:id="" action="ppaction://noaction" highlightClick="1">
              <a:snd r:embed="rId8" name="crepe.wav"/>
            </a:hlinkClick>
            <a:extLst>
              <a:ext uri="{FF2B5EF4-FFF2-40B4-BE49-F238E27FC236}">
                <a16:creationId xmlns:a16="http://schemas.microsoft.com/office/drawing/2014/main" id="{FD3B3663-C64A-45BB-85B9-A995B439B324}"/>
              </a:ext>
            </a:extLst>
          </p:cNvPr>
          <p:cNvSpPr/>
          <p:nvPr/>
        </p:nvSpPr>
        <p:spPr>
          <a:xfrm>
            <a:off x="2121591" y="1652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9" name="faux.wav"/>
            </a:hlinkClick>
            <a:extLst>
              <a:ext uri="{FF2B5EF4-FFF2-40B4-BE49-F238E27FC236}">
                <a16:creationId xmlns:a16="http://schemas.microsoft.com/office/drawing/2014/main" id="{7003CF4A-7A17-451D-B99E-70A7C65FB2EC}"/>
              </a:ext>
            </a:extLst>
          </p:cNvPr>
          <p:cNvSpPr/>
          <p:nvPr/>
        </p:nvSpPr>
        <p:spPr>
          <a:xfrm>
            <a:off x="9601215" y="16528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10" name="tetard.wav"/>
            </a:hlinkClick>
            <a:extLst>
              <a:ext uri="{FF2B5EF4-FFF2-40B4-BE49-F238E27FC236}">
                <a16:creationId xmlns:a16="http://schemas.microsoft.com/office/drawing/2014/main" id="{CA1F8796-E835-447A-A77B-6CC572751D1E}"/>
              </a:ext>
            </a:extLst>
          </p:cNvPr>
          <p:cNvSpPr/>
          <p:nvPr/>
        </p:nvSpPr>
        <p:spPr>
          <a:xfrm>
            <a:off x="2132830" y="39784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11" name="dinde.wav"/>
            </a:hlinkClick>
            <a:extLst>
              <a:ext uri="{FF2B5EF4-FFF2-40B4-BE49-F238E27FC236}">
                <a16:creationId xmlns:a16="http://schemas.microsoft.com/office/drawing/2014/main" id="{3E18A8BF-7390-4B15-99C7-70FCD95D3F59}"/>
              </a:ext>
            </a:extLst>
          </p:cNvPr>
          <p:cNvSpPr/>
          <p:nvPr/>
        </p:nvSpPr>
        <p:spPr>
          <a:xfrm>
            <a:off x="9601215" y="39784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 name="Oval 4">
            <a:extLst>
              <a:ext uri="{FF2B5EF4-FFF2-40B4-BE49-F238E27FC236}">
                <a16:creationId xmlns:a16="http://schemas.microsoft.com/office/drawing/2014/main" id="{E236E36A-15CB-4280-9C22-6FE9882547C7}"/>
              </a:ext>
            </a:extLst>
          </p:cNvPr>
          <p:cNvSpPr/>
          <p:nvPr/>
        </p:nvSpPr>
        <p:spPr>
          <a:xfrm>
            <a:off x="11056375" y="2044843"/>
            <a:ext cx="260491"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BDE69DB-DAF1-4C0E-90CF-69D8C1AF14D2}"/>
              </a:ext>
            </a:extLst>
          </p:cNvPr>
          <p:cNvSpPr/>
          <p:nvPr/>
        </p:nvSpPr>
        <p:spPr>
          <a:xfrm>
            <a:off x="1628065" y="4566709"/>
            <a:ext cx="339048"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491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hidden"/>
                                      </p:to>
                                    </p:set>
                                  </p:childTnLst>
                                </p:cTn>
                              </p:par>
                            </p:childTnLst>
                          </p:cTn>
                        </p:par>
                        <p:par>
                          <p:cTn id="16" fill="hold">
                            <p:stCondLst>
                              <p:cond delay="0"/>
                            </p:stCondLst>
                            <p:childTnLst>
                              <p:par>
                                <p:cTn id="17" presetID="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par>
                          <p:cTn id="27" fill="hold">
                            <p:stCondLst>
                              <p:cond delay="0"/>
                            </p:stCondLst>
                            <p:childTnLst>
                              <p:par>
                                <p:cTn id="28" presetID="2" presetClass="entr" presetSubtype="4"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hidden"/>
                                      </p:to>
                                    </p:set>
                                  </p:childTnLst>
                                </p:cTn>
                              </p:par>
                            </p:childTnLst>
                          </p:cTn>
                        </p:par>
                        <p:par>
                          <p:cTn id="38" fill="hold">
                            <p:stCondLst>
                              <p:cond delay="0"/>
                            </p:stCondLst>
                            <p:childTnLst>
                              <p:par>
                                <p:cTn id="39" presetID="2" presetClass="entr" presetSubtype="4"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7" grpId="0" animBg="1"/>
      <p:bldP spid="28" grpId="0" animBg="1"/>
      <p:bldP spid="7" grpId="0"/>
      <p:bldP spid="29" grpId="0"/>
      <p:bldP spid="31" grpId="0"/>
      <p:bldP spid="32" grpId="0"/>
      <p:bldP spid="5"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2" name="TextBox 11">
            <a:extLst>
              <a:ext uri="{FF2B5EF4-FFF2-40B4-BE49-F238E27FC236}">
                <a16:creationId xmlns:a16="http://schemas.microsoft.com/office/drawing/2014/main" id="{24952366-80DF-439B-B682-013BC6C03C10}"/>
              </a:ext>
            </a:extLst>
          </p:cNvPr>
          <p:cNvSpPr txBox="1"/>
          <p:nvPr/>
        </p:nvSpPr>
        <p:spPr>
          <a:xfrm>
            <a:off x="6696528" y="262528"/>
            <a:ext cx="33416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C’est la SSC </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SF</a:t>
            </a:r>
            <a:r>
              <a:rPr kumimoji="0" lang="en-GB" sz="3200" b="1"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e</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 </a:t>
            </a:r>
            <a:r>
              <a:rPr kumimoji="0" lang="fr-FR"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ou</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E87D1E"/>
                </a:solidFill>
                <a:effectLst/>
                <a:uLnTx/>
                <a:uFillTx/>
                <a:latin typeface="Century Gothic" panose="020F0302020204030204"/>
                <a:ea typeface="+mn-ea"/>
                <a:cs typeface="Arial"/>
                <a:sym typeface="Arial"/>
              </a:rPr>
              <a:t>--</a:t>
            </a:r>
            <a:r>
              <a:rPr kumimoji="0" lang="en-GB" sz="3200" b="0" i="0" u="none" strike="noStrike" kern="0" cap="none" spc="0" normalizeH="0" baseline="0" noProof="0" dirty="0">
                <a:ln>
                  <a:noFill/>
                </a:ln>
                <a:solidFill>
                  <a:srgbClr val="104F75"/>
                </a:solidFill>
                <a:effectLst/>
                <a:uLnTx/>
                <a:uFillTx/>
                <a:latin typeface="Century Gothic" panose="020F0302020204030204"/>
                <a:ea typeface="+mn-ea"/>
                <a:cs typeface="Arial"/>
                <a:sym typeface="Arial"/>
              </a:rPr>
              <a:t>]?</a:t>
            </a:r>
          </a:p>
        </p:txBody>
      </p:sp>
      <p:pic>
        <p:nvPicPr>
          <p:cNvPr id="3" name="Picture 2" descr="A group of people riding camels on a beach&#10;&#10;Description automatically generated with low confidence">
            <a:extLst>
              <a:ext uri="{FF2B5EF4-FFF2-40B4-BE49-F238E27FC236}">
                <a16:creationId xmlns:a16="http://schemas.microsoft.com/office/drawing/2014/main" id="{189369FD-8B0F-4A20-B69A-452592FDC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867" y="3919831"/>
            <a:ext cx="3227975" cy="1895081"/>
          </a:xfrm>
          <a:prstGeom prst="rect">
            <a:avLst/>
          </a:prstGeom>
          <a:ln w="19050">
            <a:solidFill>
              <a:schemeClr val="tx1"/>
            </a:solidFill>
          </a:ln>
        </p:spPr>
      </p:pic>
      <p:pic>
        <p:nvPicPr>
          <p:cNvPr id="6" name="Picture 5" descr="A group of strawberries&#10;&#10;Description automatically generated with medium confidence">
            <a:extLst>
              <a:ext uri="{FF2B5EF4-FFF2-40B4-BE49-F238E27FC236}">
                <a16:creationId xmlns:a16="http://schemas.microsoft.com/office/drawing/2014/main" id="{58772F9D-56F3-4AC3-B0C4-94C9DAB661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867" y="1650116"/>
            <a:ext cx="3227975" cy="1897774"/>
          </a:xfrm>
          <a:prstGeom prst="rect">
            <a:avLst/>
          </a:prstGeom>
          <a:ln w="19050">
            <a:solidFill>
              <a:schemeClr val="tx1"/>
            </a:solidFill>
          </a:ln>
        </p:spPr>
      </p:pic>
      <p:pic>
        <p:nvPicPr>
          <p:cNvPr id="9" name="Picture 8" descr="A snail on a leaf&#10;&#10;Description automatically generated">
            <a:extLst>
              <a:ext uri="{FF2B5EF4-FFF2-40B4-BE49-F238E27FC236}">
                <a16:creationId xmlns:a16="http://schemas.microsoft.com/office/drawing/2014/main" id="{3F8EF664-288B-4A30-9B58-1DCA031C47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6125" y="3919831"/>
            <a:ext cx="3234156" cy="1895081"/>
          </a:xfrm>
          <a:prstGeom prst="rect">
            <a:avLst/>
          </a:prstGeom>
          <a:ln w="19050">
            <a:solidFill>
              <a:schemeClr val="tx1"/>
            </a:solidFill>
          </a:ln>
        </p:spPr>
      </p:pic>
      <p:pic>
        <p:nvPicPr>
          <p:cNvPr id="13" name="Picture 12" descr="A picture containing table, bowl, food, soup&#10;&#10;Description automatically generated">
            <a:extLst>
              <a:ext uri="{FF2B5EF4-FFF2-40B4-BE49-F238E27FC236}">
                <a16:creationId xmlns:a16="http://schemas.microsoft.com/office/drawing/2014/main" id="{1510A96F-69FA-47C5-8744-E2DA04CBD9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6125" y="1652808"/>
            <a:ext cx="3234156" cy="1895082"/>
          </a:xfrm>
          <a:prstGeom prst="rect">
            <a:avLst/>
          </a:prstGeom>
          <a:ln w="19050">
            <a:solidFill>
              <a:schemeClr val="tx1"/>
            </a:solidFill>
          </a:ln>
        </p:spPr>
      </p:pic>
      <p:sp>
        <p:nvSpPr>
          <p:cNvPr id="20" name="TextBox 19">
            <a:extLst>
              <a:ext uri="{FF2B5EF4-FFF2-40B4-BE49-F238E27FC236}">
                <a16:creationId xmlns:a16="http://schemas.microsoft.com/office/drawing/2014/main" id="{627953D4-F09B-4C57-B080-E54FCCA89DA6}"/>
              </a:ext>
            </a:extLst>
          </p:cNvPr>
          <p:cNvSpPr txBox="1"/>
          <p:nvPr/>
        </p:nvSpPr>
        <p:spPr>
          <a:xfrm>
            <a:off x="-37635" y="4357479"/>
            <a:ext cx="24961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escargot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[snail]</a:t>
            </a:r>
          </a:p>
        </p:txBody>
      </p:sp>
      <p:sp>
        <p:nvSpPr>
          <p:cNvPr id="21" name="TextBox 20">
            <a:extLst>
              <a:ext uri="{FF2B5EF4-FFF2-40B4-BE49-F238E27FC236}">
                <a16:creationId xmlns:a16="http://schemas.microsoft.com/office/drawing/2014/main" id="{6327A25C-0154-46E8-AF55-6725AA76F576}"/>
              </a:ext>
            </a:extLst>
          </p:cNvPr>
          <p:cNvSpPr txBox="1"/>
          <p:nvPr/>
        </p:nvSpPr>
        <p:spPr>
          <a:xfrm>
            <a:off x="135378" y="1890570"/>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sirop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[syrup]</a:t>
            </a:r>
          </a:p>
        </p:txBody>
      </p:sp>
      <p:sp>
        <p:nvSpPr>
          <p:cNvPr id="22" name="TextBox 21">
            <a:extLst>
              <a:ext uri="{FF2B5EF4-FFF2-40B4-BE49-F238E27FC236}">
                <a16:creationId xmlns:a16="http://schemas.microsoft.com/office/drawing/2014/main" id="{59F76FB2-153B-408D-9086-AC8C49B3F70E}"/>
              </a:ext>
            </a:extLst>
          </p:cNvPr>
          <p:cNvSpPr txBox="1"/>
          <p:nvPr/>
        </p:nvSpPr>
        <p:spPr>
          <a:xfrm>
            <a:off x="9752860" y="1890570"/>
            <a:ext cx="24028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fraise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[strawberry]</a:t>
            </a:r>
          </a:p>
        </p:txBody>
      </p:sp>
      <p:sp>
        <p:nvSpPr>
          <p:cNvPr id="23" name="TextBox 22">
            <a:extLst>
              <a:ext uri="{FF2B5EF4-FFF2-40B4-BE49-F238E27FC236}">
                <a16:creationId xmlns:a16="http://schemas.microsoft.com/office/drawing/2014/main" id="{D2CF93FC-918E-4864-AB3F-29EB2F720683}"/>
              </a:ext>
            </a:extLst>
          </p:cNvPr>
          <p:cNvSpPr txBox="1"/>
          <p:nvPr/>
        </p:nvSpPr>
        <p:spPr>
          <a:xfrm>
            <a:off x="9910992" y="4321091"/>
            <a:ext cx="21500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4F75"/>
                </a:solidFill>
                <a:effectLst/>
                <a:uLnTx/>
                <a:uFillTx/>
                <a:latin typeface="Century Gothic" panose="020F0302020204030204"/>
                <a:ea typeface="+mn-ea"/>
                <a:cs typeface="+mn-cs"/>
              </a:rPr>
              <a:t>crabe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[crab]</a:t>
            </a:r>
          </a:p>
        </p:txBody>
      </p:sp>
      <p:sp>
        <p:nvSpPr>
          <p:cNvPr id="24" name="Rectangle: Rounded Corners 23">
            <a:extLst>
              <a:ext uri="{FF2B5EF4-FFF2-40B4-BE49-F238E27FC236}">
                <a16:creationId xmlns:a16="http://schemas.microsoft.com/office/drawing/2014/main" id="{8AA2C4D4-4CB6-49EA-9DAC-ABCC63345A00}"/>
              </a:ext>
            </a:extLst>
          </p:cNvPr>
          <p:cNvSpPr/>
          <p:nvPr/>
        </p:nvSpPr>
        <p:spPr>
          <a:xfrm>
            <a:off x="1823796" y="2074426"/>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6A41B5ED-B0A7-4E76-944F-7A7FFAD60C88}"/>
              </a:ext>
            </a:extLst>
          </p:cNvPr>
          <p:cNvSpPr/>
          <p:nvPr/>
        </p:nvSpPr>
        <p:spPr>
          <a:xfrm>
            <a:off x="11282933" y="2023068"/>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DFE90507-47F1-41AC-9689-A9E21918E969}"/>
              </a:ext>
            </a:extLst>
          </p:cNvPr>
          <p:cNvSpPr/>
          <p:nvPr/>
        </p:nvSpPr>
        <p:spPr>
          <a:xfrm>
            <a:off x="2346038" y="4502259"/>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3F2768E-890E-4BDF-AC96-B90EF9A04927}"/>
              </a:ext>
            </a:extLst>
          </p:cNvPr>
          <p:cNvSpPr/>
          <p:nvPr/>
        </p:nvSpPr>
        <p:spPr>
          <a:xfrm>
            <a:off x="11401327" y="4453605"/>
            <a:ext cx="348343" cy="48985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FB12B20-B4CF-4AAF-8557-24E0F45F51E6}"/>
              </a:ext>
            </a:extLst>
          </p:cNvPr>
          <p:cNvSpPr txBox="1"/>
          <p:nvPr/>
        </p:nvSpPr>
        <p:spPr>
          <a:xfrm>
            <a:off x="447363" y="2906792"/>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5048FFD2-57D1-463D-B53A-9F3D1069A399}"/>
              </a:ext>
            </a:extLst>
          </p:cNvPr>
          <p:cNvSpPr txBox="1"/>
          <p:nvPr/>
        </p:nvSpPr>
        <p:spPr>
          <a:xfrm>
            <a:off x="10191813" y="5377653"/>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C04AE55D-9710-4087-85BE-3DA65930377A}"/>
              </a:ext>
            </a:extLst>
          </p:cNvPr>
          <p:cNvSpPr txBox="1"/>
          <p:nvPr/>
        </p:nvSpPr>
        <p:spPr>
          <a:xfrm>
            <a:off x="447363" y="5377652"/>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551B15FE-40D7-4343-AEEE-483462DC028A}"/>
              </a:ext>
            </a:extLst>
          </p:cNvPr>
          <p:cNvSpPr txBox="1"/>
          <p:nvPr/>
        </p:nvSpPr>
        <p:spPr>
          <a:xfrm>
            <a:off x="10191224" y="2943828"/>
            <a:ext cx="15261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E87D1E"/>
                </a:solidFill>
                <a:effectLst/>
                <a:uLnTx/>
                <a:uFillTx/>
                <a:latin typeface="Century Gothic" panose="020F0302020204030204"/>
                <a:ea typeface="+mn-ea"/>
                <a:cs typeface="+mn-cs"/>
              </a:rPr>
              <a:t>SF</a:t>
            </a:r>
            <a:r>
              <a:rPr kumimoji="0" lang="en-GB" sz="3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360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2" name="Action Button: Custom 16">
            <a:hlinkClick r:id="" action="ppaction://noaction" highlightClick="1">
              <a:snd r:embed="rId8" name="sirop.wav"/>
            </a:hlinkClick>
            <a:extLst>
              <a:ext uri="{FF2B5EF4-FFF2-40B4-BE49-F238E27FC236}">
                <a16:creationId xmlns:a16="http://schemas.microsoft.com/office/drawing/2014/main" id="{17AEEC02-71F3-4881-BB0C-4BCC088A0E98}"/>
              </a:ext>
            </a:extLst>
          </p:cNvPr>
          <p:cNvSpPr/>
          <p:nvPr/>
        </p:nvSpPr>
        <p:spPr>
          <a:xfrm>
            <a:off x="2270539" y="16410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9" name="fraise.wav"/>
            </a:hlinkClick>
            <a:extLst>
              <a:ext uri="{FF2B5EF4-FFF2-40B4-BE49-F238E27FC236}">
                <a16:creationId xmlns:a16="http://schemas.microsoft.com/office/drawing/2014/main" id="{E392C5A7-EAD0-4D3E-9E8A-55A6C0697035}"/>
              </a:ext>
            </a:extLst>
          </p:cNvPr>
          <p:cNvSpPr/>
          <p:nvPr/>
        </p:nvSpPr>
        <p:spPr>
          <a:xfrm>
            <a:off x="9712403" y="16283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10" name="escargot.wav"/>
            </a:hlinkClick>
            <a:extLst>
              <a:ext uri="{FF2B5EF4-FFF2-40B4-BE49-F238E27FC236}">
                <a16:creationId xmlns:a16="http://schemas.microsoft.com/office/drawing/2014/main" id="{1FE90662-C2FE-4B9F-A6D3-EAB1415D587B}"/>
              </a:ext>
            </a:extLst>
          </p:cNvPr>
          <p:cNvSpPr/>
          <p:nvPr/>
        </p:nvSpPr>
        <p:spPr>
          <a:xfrm>
            <a:off x="2293550" y="39267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11" name="crabe.wav"/>
            </a:hlinkClick>
            <a:extLst>
              <a:ext uri="{FF2B5EF4-FFF2-40B4-BE49-F238E27FC236}">
                <a16:creationId xmlns:a16="http://schemas.microsoft.com/office/drawing/2014/main" id="{B40B0CD2-6F9A-48BC-A70A-2F251C446A1A}"/>
              </a:ext>
            </a:extLst>
          </p:cNvPr>
          <p:cNvSpPr/>
          <p:nvPr/>
        </p:nvSpPr>
        <p:spPr>
          <a:xfrm>
            <a:off x="9752860" y="38838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Oval 35">
            <a:extLst>
              <a:ext uri="{FF2B5EF4-FFF2-40B4-BE49-F238E27FC236}">
                <a16:creationId xmlns:a16="http://schemas.microsoft.com/office/drawing/2014/main" id="{D255F241-80FC-448C-A538-8C8F93C94B7B}"/>
              </a:ext>
            </a:extLst>
          </p:cNvPr>
          <p:cNvSpPr/>
          <p:nvPr/>
        </p:nvSpPr>
        <p:spPr>
          <a:xfrm>
            <a:off x="1427795" y="2020936"/>
            <a:ext cx="348343" cy="646331"/>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7D0E511-BE04-4343-9DA3-68C0B9ADDCA1}"/>
              </a:ext>
            </a:extLst>
          </p:cNvPr>
          <p:cNvSpPr/>
          <p:nvPr/>
        </p:nvSpPr>
        <p:spPr>
          <a:xfrm>
            <a:off x="2110122" y="4502259"/>
            <a:ext cx="307722" cy="489857"/>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10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ppt_x"/>
                                          </p:val>
                                        </p:tav>
                                        <p:tav tm="100000">
                                          <p:val>
                                            <p:strVal val="#ppt_x"/>
                                          </p:val>
                                        </p:tav>
                                      </p:tavLst>
                                    </p:anim>
                                    <p:anim calcmode="lin" valueType="num">
                                      <p:cBhvr additive="base">
                                        <p:cTn id="11" dur="500" fill="hold"/>
                                        <p:tgtEl>
                                          <p:spTgt spid="2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par>
                          <p:cTn id="19" fill="hold">
                            <p:stCondLst>
                              <p:cond delay="0"/>
                            </p:stCondLst>
                            <p:childTnLst>
                              <p:par>
                                <p:cTn id="20" presetID="2" presetClass="entr" presetSubtype="4"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hidden"/>
                                      </p:to>
                                    </p:set>
                                  </p:childTnLst>
                                </p:cTn>
                              </p:par>
                            </p:childTnLst>
                          </p:cTn>
                        </p:par>
                        <p:par>
                          <p:cTn id="28" fill="hold">
                            <p:stCondLst>
                              <p:cond delay="0"/>
                            </p:stCondLst>
                            <p:childTnLst>
                              <p:par>
                                <p:cTn id="29" presetID="2" presetClass="entr" presetSubtype="4"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par>
                          <p:cTn id="37" fill="hold">
                            <p:stCondLst>
                              <p:cond delay="0"/>
                            </p:stCondLst>
                            <p:childTnLst>
                              <p:par>
                                <p:cTn id="38" presetID="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Word patterns : -ate/-er </a:t>
            </a:r>
          </a:p>
        </p:txBody>
      </p:sp>
      <p:sp>
        <p:nvSpPr>
          <p:cNvPr id="3" name="TextBox 2">
            <a:extLst>
              <a:ext uri="{FF2B5EF4-FFF2-40B4-BE49-F238E27FC236}">
                <a16:creationId xmlns:a16="http://schemas.microsoft.com/office/drawing/2014/main" id="{38572626-0C2E-47E8-9706-8A383C277730}"/>
              </a:ext>
            </a:extLst>
          </p:cNvPr>
          <p:cNvSpPr txBox="1"/>
          <p:nvPr/>
        </p:nvSpPr>
        <p:spPr>
          <a:xfrm>
            <a:off x="293914" y="1404257"/>
            <a:ext cx="11616007" cy="461665"/>
          </a:xfrm>
          <a:prstGeom prst="rect">
            <a:avLst/>
          </a:prstGeom>
          <a:noFill/>
        </p:spPr>
        <p:txBody>
          <a:bodyPr wrap="square" rtlCol="0">
            <a:spAutoFit/>
          </a:bodyPr>
          <a:lstStyle/>
          <a:p>
            <a:pPr algn="l"/>
            <a:endParaRPr lang="fr-FR" sz="2400" b="1" dirty="0">
              <a:solidFill>
                <a:schemeClr val="accent5">
                  <a:lumMod val="50000"/>
                </a:schemeClr>
              </a:solidFill>
            </a:endParaRPr>
          </a:p>
        </p:txBody>
      </p:sp>
      <p:sp>
        <p:nvSpPr>
          <p:cNvPr id="9" name="Rounded Rectangle 46">
            <a:extLst>
              <a:ext uri="{FF2B5EF4-FFF2-40B4-BE49-F238E27FC236}">
                <a16:creationId xmlns:a16="http://schemas.microsoft.com/office/drawing/2014/main" id="{ED6A4798-7FA6-4982-9DC0-9639D9D2D3F2}"/>
              </a:ext>
            </a:extLst>
          </p:cNvPr>
          <p:cNvSpPr/>
          <p:nvPr/>
        </p:nvSpPr>
        <p:spPr>
          <a:xfrm>
            <a:off x="10081825" y="296864"/>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17D172D-D749-4A67-AE7D-54F319434710}"/>
              </a:ext>
            </a:extLst>
          </p:cNvPr>
          <p:cNvSpPr txBox="1"/>
          <p:nvPr/>
        </p:nvSpPr>
        <p:spPr>
          <a:xfrm>
            <a:off x="446048" y="1192850"/>
            <a:ext cx="10861289" cy="1107996"/>
          </a:xfrm>
          <a:prstGeom prst="rect">
            <a:avLst/>
          </a:prstGeom>
          <a:noFill/>
        </p:spPr>
        <p:txBody>
          <a:bodyPr wrap="square" rtlCol="0">
            <a:spAutoFit/>
          </a:bodyPr>
          <a:lstStyle/>
          <a:p>
            <a:pPr algn="l"/>
            <a:r>
              <a:rPr lang="en-GB" sz="2200" dirty="0">
                <a:solidFill>
                  <a:schemeClr val="accent5">
                    <a:lumMod val="50000"/>
                  </a:schemeClr>
                </a:solidFill>
              </a:rPr>
              <a:t>Lots of English verbs end in –ate. Many of these verbs come from French verbs ending in –er. This knowledge can help us to work out the English for new French verbs.</a:t>
            </a:r>
          </a:p>
        </p:txBody>
      </p:sp>
      <p:sp>
        <p:nvSpPr>
          <p:cNvPr id="10" name="TextBox 9">
            <a:extLst>
              <a:ext uri="{FF2B5EF4-FFF2-40B4-BE49-F238E27FC236}">
                <a16:creationId xmlns:a16="http://schemas.microsoft.com/office/drawing/2014/main" id="{4E0C8997-0044-438B-9E6D-F784BA21BB70}"/>
              </a:ext>
            </a:extLst>
          </p:cNvPr>
          <p:cNvSpPr txBox="1"/>
          <p:nvPr/>
        </p:nvSpPr>
        <p:spPr>
          <a:xfrm>
            <a:off x="446049" y="3316557"/>
            <a:ext cx="19689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éliminer</a:t>
            </a:r>
          </a:p>
        </p:txBody>
      </p:sp>
      <p:sp>
        <p:nvSpPr>
          <p:cNvPr id="11" name="TextBox 10">
            <a:extLst>
              <a:ext uri="{FF2B5EF4-FFF2-40B4-BE49-F238E27FC236}">
                <a16:creationId xmlns:a16="http://schemas.microsoft.com/office/drawing/2014/main" id="{08810358-E83B-471A-8289-C98BA55ABDD8}"/>
              </a:ext>
            </a:extLst>
          </p:cNvPr>
          <p:cNvSpPr txBox="1"/>
          <p:nvPr/>
        </p:nvSpPr>
        <p:spPr>
          <a:xfrm>
            <a:off x="6318436" y="3270319"/>
            <a:ext cx="2525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rPr>
              <a:t>evaluate</a:t>
            </a:r>
          </a:p>
        </p:txBody>
      </p:sp>
      <p:sp>
        <p:nvSpPr>
          <p:cNvPr id="12" name="TextBox 11">
            <a:extLst>
              <a:ext uri="{FF2B5EF4-FFF2-40B4-BE49-F238E27FC236}">
                <a16:creationId xmlns:a16="http://schemas.microsoft.com/office/drawing/2014/main" id="{B28FD3A2-2B10-4FAD-A553-D200CF0456EC}"/>
              </a:ext>
            </a:extLst>
          </p:cNvPr>
          <p:cNvSpPr txBox="1"/>
          <p:nvPr/>
        </p:nvSpPr>
        <p:spPr>
          <a:xfrm>
            <a:off x="446048" y="4847130"/>
            <a:ext cx="20348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intégrer</a:t>
            </a:r>
          </a:p>
        </p:txBody>
      </p:sp>
      <p:sp>
        <p:nvSpPr>
          <p:cNvPr id="13" name="TextBox 12">
            <a:extLst>
              <a:ext uri="{FF2B5EF4-FFF2-40B4-BE49-F238E27FC236}">
                <a16:creationId xmlns:a16="http://schemas.microsoft.com/office/drawing/2014/main" id="{98B5BC1E-D7D3-4700-B14C-FA0BE2138870}"/>
              </a:ext>
            </a:extLst>
          </p:cNvPr>
          <p:cNvSpPr txBox="1"/>
          <p:nvPr/>
        </p:nvSpPr>
        <p:spPr>
          <a:xfrm>
            <a:off x="6318436" y="4810259"/>
            <a:ext cx="22052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104F75"/>
                </a:solidFill>
                <a:latin typeface="Century Gothic" panose="020F0302020204030204"/>
              </a:rPr>
              <a:t>liberate</a:t>
            </a:r>
            <a:endPar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5135D31-C0C4-4508-AD92-C509DD18A167}"/>
              </a:ext>
            </a:extLst>
          </p:cNvPr>
          <p:cNvSpPr txBox="1"/>
          <p:nvPr/>
        </p:nvSpPr>
        <p:spPr>
          <a:xfrm>
            <a:off x="2480937" y="3316557"/>
            <a:ext cx="21393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104F75"/>
                </a:solidFill>
                <a:latin typeface="Century Gothic" panose="020F0302020204030204"/>
              </a:rPr>
              <a:t>eliminate</a:t>
            </a:r>
            <a:endParaRPr kumimoji="0" lang="en-GB" sz="3200" b="0" i="0" u="none" strike="noStrike" kern="1200" cap="none" spc="0" normalizeH="0" baseline="0" noProof="0" dirty="0">
              <a:ln>
                <a:noFill/>
              </a:ln>
              <a:solidFill>
                <a:srgbClr val="104F75"/>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D64D0F1A-AFBD-422B-BE74-2454F6757B1B}"/>
              </a:ext>
            </a:extLst>
          </p:cNvPr>
          <p:cNvSpPr txBox="1"/>
          <p:nvPr/>
        </p:nvSpPr>
        <p:spPr>
          <a:xfrm>
            <a:off x="2484172" y="4847130"/>
            <a:ext cx="21410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104F75"/>
                </a:solidFill>
                <a:latin typeface="Century Gothic" panose="020F0302020204030204"/>
              </a:rPr>
              <a:t>integrate</a:t>
            </a:r>
            <a:endPar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7F534BE2-B73B-4552-B962-7440A5733148}"/>
              </a:ext>
            </a:extLst>
          </p:cNvPr>
          <p:cNvSpPr txBox="1"/>
          <p:nvPr/>
        </p:nvSpPr>
        <p:spPr>
          <a:xfrm>
            <a:off x="8523714" y="3270319"/>
            <a:ext cx="2759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solidFill>
                  <a:srgbClr val="104F75"/>
                </a:solidFill>
                <a:latin typeface="Century Gothic" panose="020F0302020204030204"/>
              </a:rPr>
              <a:t>évaluer</a:t>
            </a:r>
            <a:endPar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525228D-E40A-44CE-B2D8-78806439043D}"/>
              </a:ext>
            </a:extLst>
          </p:cNvPr>
          <p:cNvSpPr txBox="1"/>
          <p:nvPr/>
        </p:nvSpPr>
        <p:spPr>
          <a:xfrm>
            <a:off x="8523714" y="4810259"/>
            <a:ext cx="21410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solidFill>
                  <a:srgbClr val="104F75"/>
                </a:solidFill>
                <a:latin typeface="Century Gothic" panose="020F0302020204030204"/>
              </a:rPr>
              <a:t>libér</a:t>
            </a:r>
            <a:r>
              <a:rPr kumimoji="0" lang="fr-FR" sz="3200" b="0" i="0" u="none" strike="noStrike" kern="1200" cap="none" spc="0" normalizeH="0" baseline="0" dirty="0">
                <a:ln>
                  <a:noFill/>
                </a:ln>
                <a:solidFill>
                  <a:srgbClr val="104F75"/>
                </a:solidFill>
                <a:effectLst/>
                <a:uLnTx/>
                <a:uFillTx/>
                <a:latin typeface="Century Gothic" panose="020F0302020204030204"/>
              </a:rPr>
              <a:t>er</a:t>
            </a:r>
          </a:p>
        </p:txBody>
      </p:sp>
      <p:sp>
        <p:nvSpPr>
          <p:cNvPr id="18" name="TextBox 17">
            <a:extLst>
              <a:ext uri="{FF2B5EF4-FFF2-40B4-BE49-F238E27FC236}">
                <a16:creationId xmlns:a16="http://schemas.microsoft.com/office/drawing/2014/main" id="{64483E6A-B870-4484-9C6D-5AD22AFCEB63}"/>
              </a:ext>
            </a:extLst>
          </p:cNvPr>
          <p:cNvSpPr txBox="1"/>
          <p:nvPr/>
        </p:nvSpPr>
        <p:spPr>
          <a:xfrm>
            <a:off x="446049" y="2496542"/>
            <a:ext cx="1756950"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français</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5D86C5A-53C6-4A0C-9555-7363A707D6EF}"/>
              </a:ext>
            </a:extLst>
          </p:cNvPr>
          <p:cNvSpPr txBox="1"/>
          <p:nvPr/>
        </p:nvSpPr>
        <p:spPr>
          <a:xfrm>
            <a:off x="2480937" y="2496542"/>
            <a:ext cx="1756950" cy="510778"/>
          </a:xfrm>
          <a:prstGeom prst="wedgeRoundRectCallout">
            <a:avLst>
              <a:gd name="adj1" fmla="val -24556"/>
              <a:gd name="adj2" fmla="val -41901"/>
              <a:gd name="adj3" fmla="val 16667"/>
            </a:avLst>
          </a:prstGeom>
          <a:solidFill>
            <a:srgbClr val="EE6000"/>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anglais</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F973A07-8201-411A-AC43-841EF1C717DD}"/>
              </a:ext>
            </a:extLst>
          </p:cNvPr>
          <p:cNvSpPr txBox="1"/>
          <p:nvPr/>
        </p:nvSpPr>
        <p:spPr>
          <a:xfrm>
            <a:off x="8523714" y="2496542"/>
            <a:ext cx="1756950"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français</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6959A831-E1C3-4A78-958A-7799014FF160}"/>
              </a:ext>
            </a:extLst>
          </p:cNvPr>
          <p:cNvSpPr txBox="1"/>
          <p:nvPr/>
        </p:nvSpPr>
        <p:spPr>
          <a:xfrm>
            <a:off x="6318436" y="2496542"/>
            <a:ext cx="1756950" cy="510778"/>
          </a:xfrm>
          <a:prstGeom prst="wedgeRoundRectCallout">
            <a:avLst>
              <a:gd name="adj1" fmla="val -24556"/>
              <a:gd name="adj2" fmla="val -41901"/>
              <a:gd name="adj3" fmla="val 16667"/>
            </a:avLst>
          </a:prstGeom>
          <a:solidFill>
            <a:srgbClr val="EE6000"/>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anglais</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quot;Not Allowed&quot; Symbol 5">
            <a:extLst>
              <a:ext uri="{FF2B5EF4-FFF2-40B4-BE49-F238E27FC236}">
                <a16:creationId xmlns:a16="http://schemas.microsoft.com/office/drawing/2014/main" id="{EFC4B567-5680-4912-87DD-C1FD3ED71FE3}"/>
              </a:ext>
            </a:extLst>
          </p:cNvPr>
          <p:cNvSpPr/>
          <p:nvPr/>
        </p:nvSpPr>
        <p:spPr>
          <a:xfrm>
            <a:off x="1766119" y="3901332"/>
            <a:ext cx="873760" cy="85852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pic>
        <p:nvPicPr>
          <p:cNvPr id="22" name="Picture 21">
            <a:extLst>
              <a:ext uri="{FF2B5EF4-FFF2-40B4-BE49-F238E27FC236}">
                <a16:creationId xmlns:a16="http://schemas.microsoft.com/office/drawing/2014/main" id="{F4675D7B-944C-4172-A6F5-0F5A351BA3E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46510" y1="24063" x2="46510" y2="24063"/>
                        <a14:backgroundMark x1="72240" y1="32969" x2="72240" y2="32969"/>
                      </a14:backgroundRemoval>
                    </a14:imgEffect>
                  </a14:imgLayer>
                </a14:imgProps>
              </a:ext>
              <a:ext uri="{28A0092B-C50C-407E-A947-70E740481C1C}">
                <a14:useLocalDpi xmlns:a14="http://schemas.microsoft.com/office/drawing/2010/main" val="0"/>
              </a:ext>
            </a:extLst>
          </a:blip>
          <a:stretch>
            <a:fillRect/>
          </a:stretch>
        </p:blipFill>
        <p:spPr>
          <a:xfrm>
            <a:off x="1292409" y="5142688"/>
            <a:ext cx="1821180" cy="1214120"/>
          </a:xfrm>
          <a:prstGeom prst="rect">
            <a:avLst/>
          </a:prstGeom>
        </p:spPr>
      </p:pic>
      <p:pic>
        <p:nvPicPr>
          <p:cNvPr id="24" name="Picture 23">
            <a:extLst>
              <a:ext uri="{FF2B5EF4-FFF2-40B4-BE49-F238E27FC236}">
                <a16:creationId xmlns:a16="http://schemas.microsoft.com/office/drawing/2014/main" id="{E3B57F7A-C8C7-4C00-B962-E85F420C11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3495" y="3395191"/>
            <a:ext cx="3535680" cy="1767840"/>
          </a:xfrm>
          <a:prstGeom prst="rect">
            <a:avLst/>
          </a:prstGeom>
        </p:spPr>
      </p:pic>
      <p:pic>
        <p:nvPicPr>
          <p:cNvPr id="26" name="Picture 25">
            <a:extLst>
              <a:ext uri="{FF2B5EF4-FFF2-40B4-BE49-F238E27FC236}">
                <a16:creationId xmlns:a16="http://schemas.microsoft.com/office/drawing/2014/main" id="{F08FB13B-C8BC-404F-A26B-FA7618281E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1825" y="4690976"/>
            <a:ext cx="1532642" cy="1408115"/>
          </a:xfrm>
          <a:prstGeom prst="rect">
            <a:avLst/>
          </a:prstGeom>
        </p:spPr>
      </p:pic>
    </p:spTree>
    <p:extLst>
      <p:ext uri="{BB962C8B-B14F-4D97-AF65-F5344CB8AC3E}">
        <p14:creationId xmlns:p14="http://schemas.microsoft.com/office/powerpoint/2010/main" val="53381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P spid="16" grpId="0"/>
      <p:bldP spid="17" grpId="0"/>
      <p:bldP spid="18" grpId="0" animBg="1"/>
      <p:bldP spid="19" grpId="0" animBg="1"/>
      <p:bldP spid="20" grpId="0" animBg="1"/>
      <p:bldP spid="21"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Persepolis</a:t>
            </a:r>
          </a:p>
        </p:txBody>
      </p:sp>
      <p:sp>
        <p:nvSpPr>
          <p:cNvPr id="3" name="TextBox 2">
            <a:extLst>
              <a:ext uri="{FF2B5EF4-FFF2-40B4-BE49-F238E27FC236}">
                <a16:creationId xmlns:a16="http://schemas.microsoft.com/office/drawing/2014/main" id="{38572626-0C2E-47E8-9706-8A383C277730}"/>
              </a:ext>
            </a:extLst>
          </p:cNvPr>
          <p:cNvSpPr txBox="1"/>
          <p:nvPr/>
        </p:nvSpPr>
        <p:spPr>
          <a:xfrm>
            <a:off x="20320" y="1300665"/>
            <a:ext cx="8656320" cy="4598246"/>
          </a:xfrm>
          <a:prstGeom prst="rect">
            <a:avLst/>
          </a:prstGeom>
          <a:solidFill>
            <a:srgbClr val="E3EAFD"/>
          </a:solidFill>
          <a:ln>
            <a:solidFill>
              <a:srgbClr val="002060"/>
            </a:solidFill>
          </a:ln>
        </p:spPr>
        <p:txBody>
          <a:bodyPr wrap="square" rtlCol="0">
            <a:spAutoFit/>
          </a:bodyPr>
          <a:lstStyle/>
          <a:p>
            <a:pPr algn="l">
              <a:lnSpc>
                <a:spcPct val="150000"/>
              </a:lnSpc>
            </a:pPr>
            <a:r>
              <a:rPr lang="fr-FR" sz="2200" dirty="0">
                <a:solidFill>
                  <a:schemeClr val="accent5">
                    <a:lumMod val="50000"/>
                  </a:schemeClr>
                </a:solidFill>
              </a:rPr>
              <a:t>En 2000 Marjane Satrapi </a:t>
            </a:r>
            <a:r>
              <a:rPr lang="fr-FR" sz="2200" b="1" dirty="0">
                <a:solidFill>
                  <a:schemeClr val="accent5">
                    <a:lumMod val="50000"/>
                  </a:schemeClr>
                </a:solidFill>
              </a:rPr>
              <a:t>[1] crée</a:t>
            </a:r>
            <a:r>
              <a:rPr lang="fr-FR" sz="2200" dirty="0">
                <a:solidFill>
                  <a:schemeClr val="accent5">
                    <a:lumMod val="50000"/>
                  </a:schemeClr>
                </a:solidFill>
              </a:rPr>
              <a:t> une bande dessinée* pour </a:t>
            </a:r>
            <a:r>
              <a:rPr lang="fr-FR" sz="2200" b="1" dirty="0">
                <a:solidFill>
                  <a:schemeClr val="accent5">
                    <a:lumMod val="50000"/>
                  </a:schemeClr>
                </a:solidFill>
              </a:rPr>
              <a:t>[2] communiquer</a:t>
            </a:r>
            <a:r>
              <a:rPr lang="fr-FR" sz="2200" dirty="0">
                <a:solidFill>
                  <a:schemeClr val="accent5">
                    <a:lumMod val="50000"/>
                  </a:schemeClr>
                </a:solidFill>
              </a:rPr>
              <a:t> l’histoire de sa vie d’enfant en Iran pendant la révolution.  Elle prend la décision d’</a:t>
            </a:r>
            <a:r>
              <a:rPr lang="fr-FR" sz="2200" b="1" dirty="0">
                <a:solidFill>
                  <a:schemeClr val="accent5">
                    <a:lumMod val="50000"/>
                  </a:schemeClr>
                </a:solidFill>
              </a:rPr>
              <a:t>[3] illustrer</a:t>
            </a:r>
            <a:r>
              <a:rPr lang="fr-FR" sz="2200" dirty="0">
                <a:solidFill>
                  <a:schemeClr val="accent5">
                    <a:lumMod val="50000"/>
                  </a:schemeClr>
                </a:solidFill>
              </a:rPr>
              <a:t> l’histoire pour </a:t>
            </a:r>
            <a:r>
              <a:rPr lang="fr-FR" sz="2200" b="1" dirty="0">
                <a:solidFill>
                  <a:schemeClr val="accent5">
                    <a:lumMod val="50000"/>
                  </a:schemeClr>
                </a:solidFill>
              </a:rPr>
              <a:t>[4] faciliter </a:t>
            </a:r>
            <a:r>
              <a:rPr lang="fr-FR" sz="2200" dirty="0">
                <a:solidFill>
                  <a:schemeClr val="accent5">
                    <a:lumMod val="50000"/>
                  </a:schemeClr>
                </a:solidFill>
              </a:rPr>
              <a:t>la compréhension. Elle </a:t>
            </a:r>
            <a:r>
              <a:rPr lang="fr-FR" sz="2200" b="1" dirty="0">
                <a:solidFill>
                  <a:schemeClr val="accent5">
                    <a:lumMod val="50000"/>
                  </a:schemeClr>
                </a:solidFill>
              </a:rPr>
              <a:t>[5] démontre</a:t>
            </a:r>
            <a:r>
              <a:rPr lang="fr-FR" sz="2200" dirty="0">
                <a:solidFill>
                  <a:schemeClr val="accent5">
                    <a:lumMod val="50000"/>
                  </a:schemeClr>
                </a:solidFill>
                <a:latin typeface="Century Gothic" panose="020B0502020202020204" pitchFamily="34" charset="0"/>
              </a:rPr>
              <a:t> l’idée de « lire » les images. </a:t>
            </a:r>
            <a:r>
              <a:rPr lang="fr-FR" sz="2200" dirty="0">
                <a:solidFill>
                  <a:schemeClr val="accent5">
                    <a:lumMod val="50000"/>
                  </a:schemeClr>
                </a:solidFill>
              </a:rPr>
              <a:t>Les images sont en noir et blanc pour ne pas </a:t>
            </a:r>
            <a:r>
              <a:rPr lang="fr-FR" sz="2200" b="1" dirty="0">
                <a:solidFill>
                  <a:schemeClr val="accent5">
                    <a:lumMod val="50000"/>
                  </a:schemeClr>
                </a:solidFill>
              </a:rPr>
              <a:t>[6] dominer </a:t>
            </a:r>
            <a:r>
              <a:rPr lang="fr-FR" sz="2200" dirty="0">
                <a:solidFill>
                  <a:schemeClr val="accent5">
                    <a:lumMod val="50000"/>
                  </a:schemeClr>
                </a:solidFill>
              </a:rPr>
              <a:t>la page : on peut </a:t>
            </a:r>
            <a:r>
              <a:rPr lang="fr-FR" sz="2200" b="1" dirty="0">
                <a:solidFill>
                  <a:schemeClr val="accent5">
                    <a:lumMod val="50000"/>
                  </a:schemeClr>
                </a:solidFill>
              </a:rPr>
              <a:t>[7] concentrer </a:t>
            </a:r>
            <a:r>
              <a:rPr lang="fr-FR" sz="2200" dirty="0">
                <a:solidFill>
                  <a:schemeClr val="accent5">
                    <a:lumMod val="50000"/>
                  </a:schemeClr>
                </a:solidFill>
              </a:rPr>
              <a:t>l’attention sur le texte et mieux </a:t>
            </a:r>
            <a:r>
              <a:rPr lang="fr-FR" sz="2200" b="1" dirty="0">
                <a:solidFill>
                  <a:schemeClr val="accent5">
                    <a:lumMod val="50000"/>
                  </a:schemeClr>
                </a:solidFill>
              </a:rPr>
              <a:t>[8] apprécier</a:t>
            </a:r>
            <a:r>
              <a:rPr lang="fr-FR" sz="2200" dirty="0">
                <a:solidFill>
                  <a:schemeClr val="accent5">
                    <a:lumMod val="50000"/>
                  </a:schemeClr>
                </a:solidFill>
              </a:rPr>
              <a:t> l’histoire. Elle ne veut pas </a:t>
            </a:r>
            <a:r>
              <a:rPr lang="fr-FR" sz="2200" b="1" dirty="0">
                <a:solidFill>
                  <a:schemeClr val="accent5">
                    <a:lumMod val="50000"/>
                  </a:schemeClr>
                </a:solidFill>
              </a:rPr>
              <a:t>[9] compliquer</a:t>
            </a:r>
            <a:r>
              <a:rPr lang="fr-FR" sz="2200" dirty="0">
                <a:solidFill>
                  <a:schemeClr val="accent5">
                    <a:lumMod val="50000"/>
                  </a:schemeClr>
                </a:solidFill>
              </a:rPr>
              <a:t> le roman. En 2007 elle </a:t>
            </a:r>
            <a:r>
              <a:rPr lang="fr-FR" sz="2200" b="1" dirty="0">
                <a:solidFill>
                  <a:schemeClr val="accent5">
                    <a:lumMod val="50000"/>
                  </a:schemeClr>
                </a:solidFill>
              </a:rPr>
              <a:t>[10] collabore</a:t>
            </a:r>
            <a:r>
              <a:rPr lang="fr-FR" sz="2200" dirty="0">
                <a:solidFill>
                  <a:schemeClr val="accent5">
                    <a:lumMod val="50000"/>
                  </a:schemeClr>
                </a:solidFill>
              </a:rPr>
              <a:t> avec Vincent Paronnaud pour faire un film du livre.</a:t>
            </a:r>
            <a:endParaRPr lang="fr-FR" sz="2200" b="1" dirty="0">
              <a:solidFill>
                <a:schemeClr val="accent5">
                  <a:lumMod val="50000"/>
                </a:schemeClr>
              </a:solidFill>
            </a:endParaRPr>
          </a:p>
        </p:txBody>
      </p:sp>
      <p:sp>
        <p:nvSpPr>
          <p:cNvPr id="9" name="Rounded Rectangle 46">
            <a:extLst>
              <a:ext uri="{FF2B5EF4-FFF2-40B4-BE49-F238E27FC236}">
                <a16:creationId xmlns:a16="http://schemas.microsoft.com/office/drawing/2014/main" id="{18520489-8ECB-4329-9A76-A3C3EF5A3DF8}"/>
              </a:ext>
            </a:extLst>
          </p:cNvPr>
          <p:cNvSpPr/>
          <p:nvPr/>
        </p:nvSpPr>
        <p:spPr>
          <a:xfrm>
            <a:off x="10081825" y="296864"/>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DD53199-8667-4925-992D-9CE79379B5DF}"/>
              </a:ext>
            </a:extLst>
          </p:cNvPr>
          <p:cNvSpPr txBox="1"/>
          <p:nvPr/>
        </p:nvSpPr>
        <p:spPr>
          <a:xfrm>
            <a:off x="6457245" y="241471"/>
            <a:ext cx="3372555" cy="830997"/>
          </a:xfrm>
          <a:prstGeom prst="rect">
            <a:avLst/>
          </a:prstGeom>
          <a:noFill/>
        </p:spPr>
        <p:txBody>
          <a:bodyPr wrap="square">
            <a:spAutoFit/>
          </a:bodyPr>
          <a:lstStyle/>
          <a:p>
            <a:pPr algn="l"/>
            <a:r>
              <a:rPr lang="fr-FR" sz="2400" dirty="0">
                <a:solidFill>
                  <a:srgbClr val="104F75"/>
                </a:solidFill>
              </a:rPr>
              <a:t>Traduis les verbes </a:t>
            </a:r>
            <a:r>
              <a:rPr lang="fr-FR" sz="2400" b="1" dirty="0">
                <a:solidFill>
                  <a:srgbClr val="104F75"/>
                </a:solidFill>
              </a:rPr>
              <a:t>en gras</a:t>
            </a:r>
            <a:r>
              <a:rPr lang="fr-FR" sz="2400" dirty="0">
                <a:solidFill>
                  <a:srgbClr val="104F75"/>
                </a:solidFill>
              </a:rPr>
              <a:t> en anglais.</a:t>
            </a:r>
          </a:p>
        </p:txBody>
      </p:sp>
      <p:pic>
        <p:nvPicPr>
          <p:cNvPr id="11" name="Picture 10">
            <a:extLst>
              <a:ext uri="{FF2B5EF4-FFF2-40B4-BE49-F238E27FC236}">
                <a16:creationId xmlns:a16="http://schemas.microsoft.com/office/drawing/2014/main" id="{31B786BD-15E2-46F5-A3E9-6F3F90861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5718" y="1315488"/>
            <a:ext cx="3044202" cy="1593850"/>
          </a:xfrm>
          <a:prstGeom prst="rect">
            <a:avLst/>
          </a:prstGeom>
        </p:spPr>
      </p:pic>
      <p:pic>
        <p:nvPicPr>
          <p:cNvPr id="13" name="Picture 12">
            <a:extLst>
              <a:ext uri="{FF2B5EF4-FFF2-40B4-BE49-F238E27FC236}">
                <a16:creationId xmlns:a16="http://schemas.microsoft.com/office/drawing/2014/main" id="{4A8C7D00-5CF5-4752-8BF9-7FD15E35E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4819" y="3183994"/>
            <a:ext cx="2286000" cy="3043237"/>
          </a:xfrm>
          <a:prstGeom prst="rect">
            <a:avLst/>
          </a:prstGeom>
        </p:spPr>
      </p:pic>
      <p:sp>
        <p:nvSpPr>
          <p:cNvPr id="2" name="TextBox 1">
            <a:extLst>
              <a:ext uri="{FF2B5EF4-FFF2-40B4-BE49-F238E27FC236}">
                <a16:creationId xmlns:a16="http://schemas.microsoft.com/office/drawing/2014/main" id="{CFB4CCFF-9E68-4B8B-8F91-31603250FA56}"/>
              </a:ext>
            </a:extLst>
          </p:cNvPr>
          <p:cNvSpPr txBox="1"/>
          <p:nvPr/>
        </p:nvSpPr>
        <p:spPr>
          <a:xfrm>
            <a:off x="8676640" y="1772141"/>
            <a:ext cx="3233280" cy="3785652"/>
          </a:xfrm>
          <a:prstGeom prst="rect">
            <a:avLst/>
          </a:prstGeom>
          <a:solidFill>
            <a:srgbClr val="FFFF00"/>
          </a:solidFill>
          <a:ln>
            <a:solidFill>
              <a:srgbClr val="002060"/>
            </a:solidFill>
          </a:ln>
        </p:spPr>
        <p:txBody>
          <a:bodyPr wrap="square" rtlCol="0">
            <a:spAutoFit/>
          </a:bodyPr>
          <a:lstStyle/>
          <a:p>
            <a:pPr marL="457200" indent="-457200" algn="l">
              <a:buAutoNum type="arabicPeriod"/>
            </a:pPr>
            <a:r>
              <a:rPr lang="en-GB" sz="2400" dirty="0">
                <a:solidFill>
                  <a:schemeClr val="accent5">
                    <a:lumMod val="50000"/>
                  </a:schemeClr>
                </a:solidFill>
              </a:rPr>
              <a:t>creates</a:t>
            </a:r>
          </a:p>
          <a:p>
            <a:pPr marL="457200" indent="-457200" algn="l">
              <a:buAutoNum type="arabicPeriod"/>
            </a:pPr>
            <a:r>
              <a:rPr lang="en-GB" sz="2400" dirty="0">
                <a:solidFill>
                  <a:schemeClr val="accent5">
                    <a:lumMod val="50000"/>
                  </a:schemeClr>
                </a:solidFill>
              </a:rPr>
              <a:t>communicate</a:t>
            </a:r>
          </a:p>
          <a:p>
            <a:pPr marL="457200" indent="-457200" algn="l">
              <a:buAutoNum type="arabicPeriod"/>
            </a:pPr>
            <a:r>
              <a:rPr lang="en-GB" sz="2400" dirty="0">
                <a:solidFill>
                  <a:schemeClr val="accent5">
                    <a:lumMod val="50000"/>
                  </a:schemeClr>
                </a:solidFill>
              </a:rPr>
              <a:t>illustrate</a:t>
            </a:r>
          </a:p>
          <a:p>
            <a:pPr marL="457200" indent="-457200" algn="l">
              <a:buAutoNum type="arabicPeriod"/>
            </a:pPr>
            <a:r>
              <a:rPr lang="en-GB" sz="2400" dirty="0">
                <a:solidFill>
                  <a:schemeClr val="accent5">
                    <a:lumMod val="50000"/>
                  </a:schemeClr>
                </a:solidFill>
              </a:rPr>
              <a:t>facilitate</a:t>
            </a:r>
          </a:p>
          <a:p>
            <a:pPr marL="457200" indent="-457200" algn="l">
              <a:buAutoNum type="arabicPeriod"/>
            </a:pPr>
            <a:r>
              <a:rPr lang="en-GB" sz="2400" dirty="0">
                <a:solidFill>
                  <a:schemeClr val="accent5">
                    <a:lumMod val="50000"/>
                  </a:schemeClr>
                </a:solidFill>
              </a:rPr>
              <a:t>demonstrates</a:t>
            </a:r>
          </a:p>
          <a:p>
            <a:pPr marL="457200" indent="-457200" algn="l">
              <a:buAutoNum type="arabicPeriod"/>
            </a:pPr>
            <a:r>
              <a:rPr lang="en-GB" sz="2400" dirty="0">
                <a:solidFill>
                  <a:schemeClr val="accent5">
                    <a:lumMod val="50000"/>
                  </a:schemeClr>
                </a:solidFill>
              </a:rPr>
              <a:t>dominate</a:t>
            </a:r>
          </a:p>
          <a:p>
            <a:pPr marL="457200" indent="-457200" algn="l">
              <a:buAutoNum type="arabicPeriod"/>
            </a:pPr>
            <a:r>
              <a:rPr lang="en-GB" sz="2400" dirty="0">
                <a:solidFill>
                  <a:schemeClr val="accent5">
                    <a:lumMod val="50000"/>
                  </a:schemeClr>
                </a:solidFill>
              </a:rPr>
              <a:t>concentrate</a:t>
            </a:r>
          </a:p>
          <a:p>
            <a:pPr marL="457200" indent="-457200" algn="l">
              <a:buAutoNum type="arabicPeriod"/>
            </a:pPr>
            <a:r>
              <a:rPr lang="en-GB" sz="2400" dirty="0">
                <a:solidFill>
                  <a:schemeClr val="accent5">
                    <a:lumMod val="50000"/>
                  </a:schemeClr>
                </a:solidFill>
              </a:rPr>
              <a:t>appreciate</a:t>
            </a:r>
          </a:p>
          <a:p>
            <a:pPr marL="457200" indent="-457200" algn="l">
              <a:buAutoNum type="arabicPeriod"/>
            </a:pPr>
            <a:r>
              <a:rPr lang="en-GB" sz="2400" dirty="0">
                <a:solidFill>
                  <a:schemeClr val="accent5">
                    <a:lumMod val="50000"/>
                  </a:schemeClr>
                </a:solidFill>
              </a:rPr>
              <a:t>complicate</a:t>
            </a:r>
          </a:p>
          <a:p>
            <a:pPr marL="457200" indent="-457200" algn="l">
              <a:buAutoNum type="arabicPeriod"/>
            </a:pPr>
            <a:r>
              <a:rPr lang="en-GB" sz="2400" dirty="0">
                <a:solidFill>
                  <a:schemeClr val="accent5">
                    <a:lumMod val="50000"/>
                  </a:schemeClr>
                </a:solidFill>
              </a:rPr>
              <a:t>collaborates</a:t>
            </a:r>
          </a:p>
        </p:txBody>
      </p:sp>
      <p:sp>
        <p:nvSpPr>
          <p:cNvPr id="5" name="Rectangle 4">
            <a:extLst>
              <a:ext uri="{FF2B5EF4-FFF2-40B4-BE49-F238E27FC236}">
                <a16:creationId xmlns:a16="http://schemas.microsoft.com/office/drawing/2014/main" id="{47AB1EF5-69FA-4AD1-AC19-D5D3D0150EB8}"/>
              </a:ext>
            </a:extLst>
          </p:cNvPr>
          <p:cNvSpPr/>
          <p:nvPr/>
        </p:nvSpPr>
        <p:spPr>
          <a:xfrm>
            <a:off x="20320" y="5898910"/>
            <a:ext cx="7762240" cy="481569"/>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bande dessinée</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comic, graphic novel</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7714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6365</Words>
  <Application>Microsoft Office PowerPoint</Application>
  <PresentationFormat>Widescreen</PresentationFormat>
  <Paragraphs>848</Paragraphs>
  <Slides>27</Slides>
  <Notes>27</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27</vt:i4>
      </vt:variant>
    </vt:vector>
  </HeadingPairs>
  <TitlesOfParts>
    <vt:vector size="36" baseType="lpstr">
      <vt:lpstr>Arial</vt:lpstr>
      <vt:lpstr>Calibri</vt:lpstr>
      <vt:lpstr>Century Gothic</vt:lpstr>
      <vt:lpstr>Tw Cen MT</vt:lpstr>
      <vt:lpstr>1_Office Theme</vt:lpstr>
      <vt:lpstr>NCELP Theme</vt:lpstr>
      <vt:lpstr>2_Office Theme</vt:lpstr>
      <vt:lpstr>4_Office Theme</vt:lpstr>
      <vt:lpstr>3_Office Theme</vt:lpstr>
      <vt:lpstr>Talking about what you read</vt:lpstr>
      <vt:lpstr>SFC</vt:lpstr>
      <vt:lpstr>SFC</vt:lpstr>
      <vt:lpstr>SFE</vt:lpstr>
      <vt:lpstr>SFE</vt:lpstr>
      <vt:lpstr>Phonétique  </vt:lpstr>
      <vt:lpstr>Phonétique  </vt:lpstr>
      <vt:lpstr>Word patterns : -ate/-er </vt:lpstr>
      <vt:lpstr>Persepolis</vt:lpstr>
      <vt:lpstr>Vocabulaire</vt:lpstr>
      <vt:lpstr>Saying ‘it’ and ‘they’</vt:lpstr>
      <vt:lpstr>Dans la librairie*</vt:lpstr>
      <vt:lpstr>Faire</vt:lpstr>
      <vt:lpstr>Les livres</vt:lpstr>
      <vt:lpstr>Qui fait quoi ?</vt:lpstr>
      <vt:lpstr>Qui fait quoi ?</vt:lpstr>
      <vt:lpstr>Qui fait quoi ?</vt:lpstr>
      <vt:lpstr>Talking about what you read</vt:lpstr>
      <vt:lpstr>PowerPoint Presentation</vt:lpstr>
      <vt:lpstr>Les opinions</vt:lpstr>
      <vt:lpstr>Verbs like prendre and lire</vt:lpstr>
      <vt:lpstr>À la bibliothèque</vt:lpstr>
      <vt:lpstr>Verbs with direct objects</vt:lpstr>
      <vt:lpstr>Les livres</vt:lpstr>
      <vt:lpstr>Une histoire</vt:lpstr>
      <vt:lpstr>Une histoire</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974</cp:revision>
  <dcterms:created xsi:type="dcterms:W3CDTF">2020-06-12T14:19:03Z</dcterms:created>
  <dcterms:modified xsi:type="dcterms:W3CDTF">2022-07-04T10:08:03Z</dcterms:modified>
</cp:coreProperties>
</file>