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1" r:id="rId7"/>
    <p:sldMasterId id="2147483734" r:id="rId8"/>
    <p:sldMasterId id="2147483747" r:id="rId9"/>
    <p:sldMasterId id="2147483759" r:id="rId10"/>
  </p:sldMasterIdLst>
  <p:notesMasterIdLst>
    <p:notesMasterId r:id="rId85"/>
  </p:notesMasterIdLst>
  <p:sldIdLst>
    <p:sldId id="315" r:id="rId11"/>
    <p:sldId id="650" r:id="rId12"/>
    <p:sldId id="652" r:id="rId13"/>
    <p:sldId id="653" r:id="rId14"/>
    <p:sldId id="654" r:id="rId15"/>
    <p:sldId id="274" r:id="rId16"/>
    <p:sldId id="656" r:id="rId17"/>
    <p:sldId id="657" r:id="rId18"/>
    <p:sldId id="658" r:id="rId19"/>
    <p:sldId id="659" r:id="rId20"/>
    <p:sldId id="660" r:id="rId21"/>
    <p:sldId id="661" r:id="rId22"/>
    <p:sldId id="662" r:id="rId23"/>
    <p:sldId id="320" r:id="rId24"/>
    <p:sldId id="663" r:id="rId25"/>
    <p:sldId id="333" r:id="rId26"/>
    <p:sldId id="265" r:id="rId27"/>
    <p:sldId id="257" r:id="rId28"/>
    <p:sldId id="266" r:id="rId29"/>
    <p:sldId id="267" r:id="rId30"/>
    <p:sldId id="268" r:id="rId31"/>
    <p:sldId id="269" r:id="rId32"/>
    <p:sldId id="270" r:id="rId33"/>
    <p:sldId id="755" r:id="rId34"/>
    <p:sldId id="556" r:id="rId35"/>
    <p:sldId id="756" r:id="rId36"/>
    <p:sldId id="365" r:id="rId37"/>
    <p:sldId id="366" r:id="rId38"/>
    <p:sldId id="367" r:id="rId39"/>
    <p:sldId id="368" r:id="rId40"/>
    <p:sldId id="369" r:id="rId41"/>
    <p:sldId id="389" r:id="rId42"/>
    <p:sldId id="390" r:id="rId43"/>
    <p:sldId id="398" r:id="rId44"/>
    <p:sldId id="401" r:id="rId45"/>
    <p:sldId id="403" r:id="rId46"/>
    <p:sldId id="555" r:id="rId47"/>
    <p:sldId id="359" r:id="rId48"/>
    <p:sldId id="757" r:id="rId49"/>
    <p:sldId id="363" r:id="rId50"/>
    <p:sldId id="361" r:id="rId51"/>
    <p:sldId id="384" r:id="rId52"/>
    <p:sldId id="758" r:id="rId53"/>
    <p:sldId id="716" r:id="rId54"/>
    <p:sldId id="742" r:id="rId55"/>
    <p:sldId id="721" r:id="rId56"/>
    <p:sldId id="760" r:id="rId57"/>
    <p:sldId id="761" r:id="rId58"/>
    <p:sldId id="762" r:id="rId59"/>
    <p:sldId id="763" r:id="rId60"/>
    <p:sldId id="765" r:id="rId61"/>
    <p:sldId id="766" r:id="rId62"/>
    <p:sldId id="713" r:id="rId63"/>
    <p:sldId id="316" r:id="rId64"/>
    <p:sldId id="672" r:id="rId65"/>
    <p:sldId id="767" r:id="rId66"/>
    <p:sldId id="717" r:id="rId67"/>
    <p:sldId id="735" r:id="rId68"/>
    <p:sldId id="768" r:id="rId69"/>
    <p:sldId id="273" r:id="rId70"/>
    <p:sldId id="769" r:id="rId71"/>
    <p:sldId id="770" r:id="rId72"/>
    <p:sldId id="771" r:id="rId73"/>
    <p:sldId id="772" r:id="rId74"/>
    <p:sldId id="843" r:id="rId75"/>
    <p:sldId id="825" r:id="rId76"/>
    <p:sldId id="851" r:id="rId77"/>
    <p:sldId id="504" r:id="rId78"/>
    <p:sldId id="507" r:id="rId79"/>
    <p:sldId id="724" r:id="rId80"/>
    <p:sldId id="726" r:id="rId81"/>
    <p:sldId id="725" r:id="rId82"/>
    <p:sldId id="852" r:id="rId83"/>
    <p:sldId id="655"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3"/>
    <a:srgbClr val="FFEEDD"/>
    <a:srgbClr val="B3D9FF"/>
    <a:srgbClr val="CDE6FF"/>
    <a:srgbClr val="E1F0FF"/>
    <a:srgbClr val="F3F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0" autoAdjust="0"/>
    <p:restoredTop sz="43831" autoAdjust="0"/>
  </p:normalViewPr>
  <p:slideViewPr>
    <p:cSldViewPr snapToGrid="0" snapToObjects="1">
      <p:cViewPr varScale="1">
        <p:scale>
          <a:sx n="46" d="100"/>
          <a:sy n="46" d="100"/>
        </p:scale>
        <p:origin x="2124" y="48"/>
      </p:cViewPr>
      <p:guideLst/>
    </p:cSldViewPr>
  </p:slideViewPr>
  <p:notesTextViewPr>
    <p:cViewPr>
      <p:scale>
        <a:sx n="1" d="1"/>
        <a:sy n="1" d="1"/>
      </p:scale>
      <p:origin x="0" y="0"/>
    </p:cViewPr>
  </p:notesTextViewPr>
  <p:sorterViewPr>
    <p:cViewPr>
      <p:scale>
        <a:sx n="100" d="100"/>
        <a:sy n="100" d="100"/>
      </p:scale>
      <p:origin x="0" y="-159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90F9A-3A8B-7943-BAE2-D93CB4A4A5C7}" type="datetimeFigureOut">
              <a:rPr lang="en-US" smtClean="0"/>
              <a:t>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8C0B8-26C3-C844-A108-16FD4B17F5ED}" type="slidenum">
              <a:rPr lang="en-US" smtClean="0"/>
              <a:t>‹#›</a:t>
            </a:fld>
            <a:endParaRPr lang="en-US"/>
          </a:p>
        </p:txBody>
      </p:sp>
    </p:spTree>
    <p:extLst>
      <p:ext uri="{BB962C8B-B14F-4D97-AF65-F5344CB8AC3E}">
        <p14:creationId xmlns:p14="http://schemas.microsoft.com/office/powerpoint/2010/main" val="166928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177/136216880808992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oi.org/10.1093/applin/aml048"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poemsintranslation.blogspot.com/2010/03/adel-karasholi-rope-from-german.html"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asis-database.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239042/PRIMARY_national_curriculum_-_Languages.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tscouncil.org.uk/wp-content/uploads/2016/12/MFL-Pedagogy-Review-Report-2.pdf" TargetMode="External"/><Relationship Id="rId4" Type="http://schemas.openxmlformats.org/officeDocument/2006/relationships/hyperlink" Target="https://consult.education.gov.uk/ebacc-and-arts-and-humanities-team/gcse-mfl-subject-content-review/supporting_documents/GCSE%20MFL%20subject%20content%20document.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entury Gothic" panose="020B0502020202020204" pitchFamily="34" charset="0"/>
              </a:rPr>
              <a:pPr/>
              <a:t>1</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79282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this is not so much a principle as further clarification about the sorts of words that are in the most common 2000, and the sorts of content they generate.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 x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as we just saw, the most common 2000 words include plenty of ‘content’ words – nouns, verbs and adjectives that we recognise as useful for plenty of topics.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range of topics they are useful for builds incrementally, meaning that lesson themes may seem very loose and generic in the initial stages of learning, but come Y8/Y9 and students find that words they learnt in Y7 can now be used within all sorts of contexts.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[Cue animation x 3]</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Looked at another way, putting themes to words rather than words to themes, is probably a very helpful way to think about vocabulary development.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you start out on the learning journey and students have only a few tens of words the topics may be fuzzy but taking a list of 1200 or 1700 words and seeing which topics/themes naturally fall out of them is extremely reassuring.  In the next part of the session, I’ll share some texts created using a 1200 / 1700 list so you can see this more clearly.</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personally I’m not too concerned that Y7 will arrive to lessons and have their aspirations of learning schools subjects or pets dashed.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 don’t think that this is what happens in reality.  Students crave learning success, and this is what we aim to design the curriculum and pedagogy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556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leads on to the personalisation principle.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Knowing the full extent of the vocabulary expectations for the GCSE course means that course planners, teachers and students can make informed choices about building a personal repertoire.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be encouraged to add words that are important to them, their personal ‘meanings that matter’, knowing that they will be able to use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gain credit for them in production.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It’s not necessary for all other students to learn the same words – that is exactly what clarification strategies like ‘Comment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-on’ are for.</a:t>
            </a:r>
            <a:r>
              <a:rPr lang="en-GB" sz="1200" b="1" kern="1200" dirty="0">
                <a:solidFill>
                  <a:schemeClr val="tx1"/>
                </a:solidFill>
                <a:effectLst/>
                <a:latin typeface="+mn-lt"/>
                <a:ea typeface="+mn-ea"/>
                <a:cs typeface="+mn-cs"/>
              </a:rPr>
              <a:t>  </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again helps not hinders unscripted target language communication in the classroom.</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26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consequence of the umbrella principle of </a:t>
            </a:r>
            <a:r>
              <a:rPr lang="en-GB" b="1" u="sng" dirty="0"/>
              <a:t>revisiting </a:t>
            </a:r>
            <a:r>
              <a:rPr lang="en-GB" b="0" u="none" dirty="0">
                <a:effectLst/>
              </a:rPr>
              <a:t>is that we can’t start out with topics are the main organising principle of the languages curriculum.</a:t>
            </a:r>
            <a:br>
              <a:rPr lang="en-GB" b="0" u="none" dirty="0">
                <a:effectLst/>
              </a:rPr>
            </a:br>
            <a:r>
              <a:rPr lang="en-GB" b="0" u="none" dirty="0">
                <a:effectLst/>
              </a:rPr>
              <a:t>What therefore drives curriculum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SOW is driven by the language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three foundational aspects of language knowledge are phonics, vocabulary and grammar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achieve the most logical sequencing, grammar leads but vocabulary is closely interwoven with the grammar and vocabulary selection based on frequency.  Vocabulary items are not chosen for their phonics (i.e. you wouldn’t refrain from introducing a HF word simply because pupils hadn’t explicitly learnt that sound), but phonics source and cluster words are chosen for their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use this this image frequently to represent the relationship between the strands, the braid signifying, amongst other things, that these strands of language knowledge are interconnected and, taught together in a joined up way, lead to more robust knowledge, much as a braid is stronger than a single thread.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287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Now, armed with the knowledge about the principles that underpin NCELP’s SOW design, it’s a useful moment to look at some resources and activities from lessons.  Some will be unlike what we see currently in textbooks, others will look reassuringly familiar – but they’re all created based on the principles we have just explored.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49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66155">
              <a:defRPr/>
            </a:pPr>
            <a:r>
              <a:rPr lang="en-GB" b="0" baseline="0" dirty="0"/>
              <a:t>This is just a quick recap of what we’re expecting to see reflected in resources in terms of grammar:</a:t>
            </a:r>
          </a:p>
          <a:p>
            <a:pPr marL="181154" indent="-181154">
              <a:buFont typeface="Arial" panose="020B0604020202020204" pitchFamily="34" charset="0"/>
              <a:buChar char="•"/>
            </a:pPr>
            <a:r>
              <a:rPr lang="en-GB" sz="1200" i="1" u="none" dirty="0">
                <a:latin typeface="Century Gothic" panose="020B0502020202020204" pitchFamily="34" charset="0"/>
              </a:rPr>
              <a:t>pairs</a:t>
            </a:r>
            <a:r>
              <a:rPr lang="en-GB" sz="1200" dirty="0">
                <a:latin typeface="Century Gothic" panose="020B0502020202020204" pitchFamily="34" charset="0"/>
              </a:rPr>
              <a:t> of grammar features are practised. For example, two verb endings with contrasting meanings (or functions) can be juxtaposed. Practising a whole new set of features together, e.g., a full range of verb endings, is unlikely to be effective, as it is beyond what most learners can pay attention to at any one time. </a:t>
            </a:r>
          </a:p>
          <a:p>
            <a:pPr marL="181154" indent="-181154">
              <a:buFont typeface="Arial" panose="020B0604020202020204" pitchFamily="34" charset="0"/>
              <a:buChar char="•"/>
            </a:pPr>
            <a:r>
              <a:rPr lang="en-GB" sz="1200" dirty="0">
                <a:latin typeface="Century Gothic" panose="020B0502020202020204" pitchFamily="34" charset="0"/>
              </a:rPr>
              <a:t>The practice itself should require attention to form </a:t>
            </a:r>
            <a:r>
              <a:rPr lang="en-GB" sz="1200" i="1" dirty="0">
                <a:latin typeface="Century Gothic" panose="020B0502020202020204" pitchFamily="34" charset="0"/>
              </a:rPr>
              <a:t>and </a:t>
            </a:r>
            <a:r>
              <a:rPr lang="en-GB" sz="1200" dirty="0">
                <a:latin typeface="Century Gothic" panose="020B0502020202020204" pitchFamily="34" charset="0"/>
              </a:rPr>
              <a:t>meaning. We might need to strip out other language in order to make attention to the grammar essential for task completion. </a:t>
            </a:r>
          </a:p>
          <a:p>
            <a:pPr marL="181154" indent="-181154">
              <a:buFont typeface="Arial" panose="020B0604020202020204" pitchFamily="34" charset="0"/>
              <a:buChar char="•"/>
            </a:pPr>
            <a:r>
              <a:rPr lang="en-GB" sz="1200" dirty="0">
                <a:latin typeface="Century Gothic" panose="020B0502020202020204" pitchFamily="34" charset="0"/>
              </a:rPr>
              <a:t>After a brief explanation, students are given plenty of practice, initially in reading and listening, with the new features before scaffolded production. </a:t>
            </a:r>
          </a:p>
          <a:p>
            <a:pPr marL="181154" indent="-181154">
              <a:buFont typeface="Arial" panose="020B0604020202020204" pitchFamily="34" charset="0"/>
              <a:buChar char="•"/>
            </a:pPr>
            <a:r>
              <a:rPr lang="en-GB" sz="1200" dirty="0">
                <a:latin typeface="Century Gothic" panose="020B0502020202020204" pitchFamily="34" charset="0"/>
              </a:rPr>
              <a:t>When features are revisited, they can be used more freely.</a:t>
            </a:r>
          </a:p>
          <a:p>
            <a:pPr marL="181154" indent="-181154">
              <a:buFont typeface="Arial" panose="020B0604020202020204" pitchFamily="34" charset="0"/>
              <a:buChar char="•"/>
            </a:pPr>
            <a:r>
              <a:rPr lang="en-GB" sz="1200" dirty="0">
                <a:latin typeface="Century Gothic" panose="020B0502020202020204" pitchFamily="34" charset="0"/>
              </a:rPr>
              <a:t>There is an emphasis on true manipulation of language (as opposed to chunks) as this gives students the best chance of being able to communicate meaning themselves.</a:t>
            </a:r>
          </a:p>
          <a:p>
            <a:pPr defTabSz="966155">
              <a:defRPr/>
            </a:pPr>
            <a:endParaRPr lang="en-GB" b="0" baseline="0" dirty="0"/>
          </a:p>
          <a:p>
            <a:endParaRPr lang="en-GB" sz="1200" b="1" u="none" kern="1200" dirty="0">
              <a:solidFill>
                <a:schemeClr val="tx1"/>
              </a:solidFill>
              <a:effectLst/>
              <a:latin typeface="+mn-lt"/>
              <a:ea typeface="+mn-ea"/>
              <a:cs typeface="+mn-cs"/>
            </a:endParaRPr>
          </a:p>
          <a:p>
            <a:endParaRPr lang="en-GB" sz="12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09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66155">
              <a:defRPr/>
            </a:pPr>
            <a:r>
              <a:rPr lang="en-GB" b="0" baseline="0" dirty="0"/>
              <a:t>This is just a quick recap of what we’re expecting to see reflected in resources in terms of grammar:</a:t>
            </a:r>
          </a:p>
          <a:p>
            <a:pPr marL="181154" indent="-181154">
              <a:buFont typeface="Arial" panose="020B0604020202020204" pitchFamily="34" charset="0"/>
              <a:buChar char="•"/>
            </a:pPr>
            <a:r>
              <a:rPr lang="en-GB" sz="1200" i="1" u="none" dirty="0">
                <a:latin typeface="Century Gothic" panose="020B0502020202020204" pitchFamily="34" charset="0"/>
              </a:rPr>
              <a:t>pairs</a:t>
            </a:r>
            <a:r>
              <a:rPr lang="en-GB" sz="1200" dirty="0">
                <a:latin typeface="Century Gothic" panose="020B0502020202020204" pitchFamily="34" charset="0"/>
              </a:rPr>
              <a:t> of grammar features are practised. For example, two verb endings with contrasting meanings (or functions) can be juxtaposed. Practising a whole new set of features together, e.g., a full range of verb endings, is unlikely to be effective, as it is beyond what most learners can pay attention to at any one time. </a:t>
            </a:r>
          </a:p>
          <a:p>
            <a:pPr marL="181154" indent="-181154">
              <a:buFont typeface="Arial" panose="020B0604020202020204" pitchFamily="34" charset="0"/>
              <a:buChar char="•"/>
            </a:pPr>
            <a:r>
              <a:rPr lang="en-GB" sz="1200" dirty="0">
                <a:latin typeface="Century Gothic" panose="020B0502020202020204" pitchFamily="34" charset="0"/>
              </a:rPr>
              <a:t>The practice itself should require attention to form </a:t>
            </a:r>
            <a:r>
              <a:rPr lang="en-GB" sz="1200" i="1" dirty="0">
                <a:latin typeface="Century Gothic" panose="020B0502020202020204" pitchFamily="34" charset="0"/>
              </a:rPr>
              <a:t>and </a:t>
            </a:r>
            <a:r>
              <a:rPr lang="en-GB" sz="1200" dirty="0">
                <a:latin typeface="Century Gothic" panose="020B0502020202020204" pitchFamily="34" charset="0"/>
              </a:rPr>
              <a:t>meaning. We might need to strip out other language in order to make attention to the grammar essential for task completion. </a:t>
            </a:r>
          </a:p>
          <a:p>
            <a:pPr marL="181154" indent="-181154">
              <a:buFont typeface="Arial" panose="020B0604020202020204" pitchFamily="34" charset="0"/>
              <a:buChar char="•"/>
            </a:pPr>
            <a:r>
              <a:rPr lang="en-GB" sz="1200" dirty="0">
                <a:latin typeface="Century Gothic" panose="020B0502020202020204" pitchFamily="34" charset="0"/>
              </a:rPr>
              <a:t>After a brief explanation, students are given plenty of practice, initially in reading and listening, with the new features before scaffolded production. </a:t>
            </a:r>
          </a:p>
          <a:p>
            <a:pPr marL="181154" indent="-181154">
              <a:buFont typeface="Arial" panose="020B0604020202020204" pitchFamily="34" charset="0"/>
              <a:buChar char="•"/>
            </a:pPr>
            <a:r>
              <a:rPr lang="en-GB" sz="1200" dirty="0">
                <a:latin typeface="Century Gothic" panose="020B0502020202020204" pitchFamily="34" charset="0"/>
              </a:rPr>
              <a:t>When features are revisited, they can be used more freely.</a:t>
            </a:r>
          </a:p>
          <a:p>
            <a:pPr marL="181154" indent="-181154">
              <a:buFont typeface="Arial" panose="020B0604020202020204" pitchFamily="34" charset="0"/>
              <a:buChar char="•"/>
            </a:pPr>
            <a:r>
              <a:rPr lang="en-GB" sz="1200" dirty="0">
                <a:latin typeface="Century Gothic" panose="020B0502020202020204" pitchFamily="34" charset="0"/>
              </a:rPr>
              <a:t>There is an emphasis on true manipulation of language (as opposed to chunks) as this gives students the best chance of being able to communicate meaning themselves.</a:t>
            </a:r>
          </a:p>
          <a:p>
            <a:pPr defTabSz="966155">
              <a:defRPr/>
            </a:pPr>
            <a:endParaRPr lang="en-GB" b="0" baseline="0" dirty="0"/>
          </a:p>
          <a:p>
            <a:pPr defTabSz="966155">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497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resource</a:t>
            </a:r>
            <a:r>
              <a:rPr lang="en-GB" baseline="0" dirty="0"/>
              <a:t> is taken from Year 8 Spanish, Term 2.1, week 2, where we see </a:t>
            </a:r>
            <a:r>
              <a:rPr lang="en-US" b="0" dirty="0"/>
              <a:t>we see</a:t>
            </a:r>
            <a:r>
              <a:rPr lang="en-US" b="0" baseline="0" dirty="0"/>
              <a:t> the 3</a:t>
            </a:r>
            <a:r>
              <a:rPr lang="en-US" b="0" baseline="30000" dirty="0"/>
              <a:t>rd</a:t>
            </a:r>
            <a:r>
              <a:rPr lang="en-US" b="0" baseline="0" dirty="0"/>
              <a:t> person singular </a:t>
            </a:r>
            <a:r>
              <a:rPr lang="en-US" b="0" baseline="0" dirty="0" err="1"/>
              <a:t>preterite</a:t>
            </a:r>
            <a:r>
              <a:rPr lang="en-US" b="0" baseline="0" dirty="0"/>
              <a:t> tense endings for –ER/-IR verbs being introduced for the first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Teachers go through the grammar explanation with students, revealing each new sentence on a mouse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through the explanations]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Answers are elicited from students where the knowledge is already known, in this case, third person singular present tense and then the new knowledge is presented, here also with an additional note as regards rules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[Cue animation]</a:t>
            </a:r>
          </a:p>
          <a:p>
            <a:pPr marL="0" marR="0" lvl="0" indent="0" algn="l" defTabSz="914400" rtl="0" eaLnBrk="1" fontAlgn="auto" latinLnBrk="0" hangingPunct="1">
              <a:lnSpc>
                <a:spcPct val="100000"/>
              </a:lnSpc>
              <a:spcBef>
                <a:spcPts val="0"/>
              </a:spcBef>
              <a:spcAft>
                <a:spcPts val="0"/>
              </a:spcAft>
              <a:buClr>
                <a:srgbClr val="FDF3ED"/>
              </a:buClr>
              <a:buSzPts val="2400"/>
              <a:buFont typeface="Arial"/>
              <a:buNone/>
              <a:tabLst/>
              <a:defRPr/>
            </a:pPr>
            <a:r>
              <a:rPr lang="en-US" b="0" dirty="0"/>
              <a:t>As you can</a:t>
            </a:r>
            <a:r>
              <a:rPr lang="en-US" b="0" baseline="0" dirty="0"/>
              <a:t> see:</a:t>
            </a:r>
          </a:p>
          <a:p>
            <a:pPr marL="0" marR="0" lvl="0" indent="0" algn="l" defTabSz="914400" rtl="0" eaLnBrk="1" fontAlgn="auto" latinLnBrk="0" hangingPunct="1">
              <a:lnSpc>
                <a:spcPct val="100000"/>
              </a:lnSpc>
              <a:spcBef>
                <a:spcPts val="0"/>
              </a:spcBef>
              <a:spcAft>
                <a:spcPts val="0"/>
              </a:spcAft>
              <a:buClr>
                <a:srgbClr val="FDF3ED"/>
              </a:buClr>
              <a:buSzPts val="2400"/>
              <a:buFont typeface="Arial"/>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sym typeface="Calibri"/>
              </a:rPr>
              <a:t>T</a:t>
            </a:r>
            <a:r>
              <a:rPr kumimoji="0" lang="en-GB" sz="1200" b="0"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he grammatical rule is explained </a:t>
            </a:r>
            <a:r>
              <a:rPr kumimoji="0" lang="en-GB" sz="1200" b="0" i="1"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very</a:t>
            </a:r>
            <a:r>
              <a:rPr kumimoji="0" lang="en-GB" sz="1200" b="0"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 briefly</a:t>
            </a:r>
            <a:endParaRPr kumimoji="0" lang="en-GB" sz="1050" b="0"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FDF3ED"/>
              </a:buClr>
              <a:buSzPts val="2400"/>
              <a:buFont typeface="Arial"/>
              <a:buNone/>
              <a:tabLst/>
              <a:defRPr/>
            </a:pPr>
            <a:r>
              <a:rPr kumimoji="0" lang="en-GB" sz="1200" b="0"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The focus is on one pair of </a:t>
            </a:r>
            <a:r>
              <a:rPr kumimoji="0" lang="en-GB" sz="1200" b="0" i="1" u="sng"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meanings</a:t>
            </a:r>
            <a:endParaRPr kumimoji="0" lang="en-GB" sz="1050" b="0" i="1" u="sng"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FDF3ED"/>
              </a:buClr>
              <a:buSzPts val="2400"/>
              <a:buFont typeface="Arial"/>
              <a:buNone/>
              <a:tabLst/>
              <a:defRPr/>
            </a:pPr>
            <a:r>
              <a:rPr kumimoji="0" lang="en-GB" sz="1200" b="0"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Problems the learner might encounter are explained. </a:t>
            </a:r>
          </a:p>
          <a:p>
            <a:r>
              <a:rPr lang="en-GB" sz="1200" b="0" i="0" u="none" strike="noStrike" kern="1200" baseline="0" dirty="0">
                <a:solidFill>
                  <a:schemeClr val="tx1"/>
                </a:solidFill>
                <a:latin typeface="+mn-lt"/>
                <a:ea typeface="+mn-ea"/>
                <a:cs typeface="+mn-cs"/>
              </a:rPr>
              <a:t>When it comes to the </a:t>
            </a:r>
            <a:r>
              <a:rPr lang="en-GB" sz="1200" b="0" i="0" u="sng" strike="noStrike" kern="1200" baseline="0" dirty="0">
                <a:solidFill>
                  <a:schemeClr val="tx1"/>
                </a:solidFill>
                <a:latin typeface="+mn-lt"/>
                <a:ea typeface="+mn-ea"/>
                <a:cs typeface="+mn-cs"/>
              </a:rPr>
              <a:t>content</a:t>
            </a:r>
            <a:r>
              <a:rPr lang="en-GB" sz="1200" b="0" i="0" u="none" strike="noStrike" kern="1200" baseline="0" dirty="0">
                <a:solidFill>
                  <a:schemeClr val="tx1"/>
                </a:solidFill>
                <a:latin typeface="+mn-lt"/>
                <a:ea typeface="+mn-ea"/>
                <a:cs typeface="+mn-cs"/>
              </a:rPr>
              <a:t> of the explanation, it is important to describe the </a:t>
            </a:r>
            <a:r>
              <a:rPr lang="en-GB" sz="1200" b="0" i="1" u="none" strike="noStrike" kern="1200" baseline="0" dirty="0">
                <a:solidFill>
                  <a:schemeClr val="tx1"/>
                </a:solidFill>
                <a:latin typeface="+mn-lt"/>
                <a:ea typeface="+mn-ea"/>
                <a:cs typeface="+mn-cs"/>
              </a:rPr>
              <a:t>meaning (or function</a:t>
            </a:r>
            <a:r>
              <a:rPr lang="en-GB" sz="1200" b="0" i="0" u="none" strike="noStrike" kern="1200" baseline="0" dirty="0">
                <a:solidFill>
                  <a:schemeClr val="tx1"/>
                </a:solidFill>
                <a:latin typeface="+mn-lt"/>
                <a:ea typeface="+mn-ea"/>
                <a:cs typeface="+mn-cs"/>
              </a:rPr>
              <a:t>) of the grammar (e.g. ‘to talk to more than one person, use …’ or ‘to talk about what someone else did in the past, use …), rather than just give information about forming the grammar.  Here you can see on the slide ‘To mean s/he or it for a completed action in the past…’</a:t>
            </a:r>
          </a:p>
          <a:p>
            <a:r>
              <a:rPr lang="en-GB" sz="1200" b="0" i="0" u="none" strike="noStrike" kern="1200" baseline="0" dirty="0">
                <a:solidFill>
                  <a:schemeClr val="tx1"/>
                </a:solidFill>
                <a:latin typeface="+mn-lt"/>
                <a:ea typeface="+mn-ea"/>
                <a:cs typeface="+mn-cs"/>
              </a:rPr>
              <a:t>It is also sometimes useful to explain why this grammar might be difficult.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Developing learners’ awareness of the relationship between English and the L2 is also beneficial, particularly for grammar features where the relationship is complex (e.g., when the L2 grammar feature exists in English but works differently in some way). </a:t>
            </a:r>
            <a:r>
              <a:rPr kumimoji="0" lang="en-GB" sz="1200" b="0"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 Here we can see that a reminder is given at the very start of the explanation: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Spanish the verb ending changes depending on who the verb refers to.</a:t>
            </a:r>
            <a:endParaRPr kumimoji="0" lang="en-GB" sz="1200" b="0"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FDF3ED"/>
              </a:buClr>
              <a:buSzPts val="2400"/>
              <a:buFont typeface="Arial"/>
              <a:buNone/>
              <a:tabLst/>
              <a:defRPr/>
            </a:pPr>
            <a:endParaRPr kumimoji="0" lang="en-GB" sz="1200" b="0"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Do please be aware, however, that importantly there is a strong body of research that suggests that, in any case, explicit grammar explanations (whether before or after practice, whether full paradigms or short explanations about a small number of features) are not very effective in and of themselves and are far less useful than the practice itself.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It is the </a:t>
            </a:r>
            <a:r>
              <a:rPr lang="en-GB" sz="1200" b="0" i="0" u="sng" strike="noStrike" kern="1200" baseline="0" dirty="0">
                <a:solidFill>
                  <a:schemeClr val="tx1"/>
                </a:solidFill>
                <a:latin typeface="+mn-lt"/>
                <a:ea typeface="+mn-ea"/>
                <a:cs typeface="+mn-cs"/>
              </a:rPr>
              <a:t>amount and nature of </a:t>
            </a:r>
            <a:r>
              <a:rPr lang="en-GB" sz="1200" b="1" i="1" u="sng" strike="noStrike" kern="1200" baseline="0" dirty="0">
                <a:solidFill>
                  <a:schemeClr val="tx1"/>
                </a:solidFill>
                <a:latin typeface="+mn-lt"/>
                <a:ea typeface="+mn-ea"/>
                <a:cs typeface="+mn-cs"/>
              </a:rPr>
              <a:t>practice </a:t>
            </a:r>
            <a:r>
              <a:rPr lang="en-GB" sz="1200" b="0" i="0" u="none" strike="noStrike" kern="1200" baseline="0" dirty="0">
                <a:solidFill>
                  <a:schemeClr val="tx1"/>
                </a:solidFill>
                <a:latin typeface="+mn-lt"/>
                <a:ea typeface="+mn-ea"/>
                <a:cs typeface="+mn-cs"/>
              </a:rPr>
              <a:t>that seem to have the biggest benefits for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For this reason, </a:t>
            </a:r>
            <a:r>
              <a:rPr lang="en-GB" b="0" i="0" dirty="0">
                <a:latin typeface="Century Gothic" panose="020B0502020202020204" pitchFamily="34" charset="0"/>
              </a:rPr>
              <a:t>t</a:t>
            </a:r>
            <a:r>
              <a:rPr lang="en-GB" dirty="0">
                <a:latin typeface="Century Gothic" panose="020B0502020202020204" pitchFamily="34" charset="0"/>
              </a:rPr>
              <a:t>he explanation is kept very brief.</a:t>
            </a:r>
            <a:r>
              <a:rPr lang="en-GB" baseline="0" dirty="0">
                <a:latin typeface="Century Gothic" panose="020B0502020202020204" pitchFamily="34" charset="0"/>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Further notes:</a:t>
            </a:r>
            <a:br>
              <a:rPr lang="en-US" b="1" dirty="0"/>
            </a:br>
            <a:r>
              <a:rPr lang="en-GB" sz="1200" b="0" i="0" u="none" strike="noStrike" kern="1200" baseline="0" dirty="0">
                <a:solidFill>
                  <a:schemeClr val="tx1"/>
                </a:solidFill>
                <a:latin typeface="+mn-lt"/>
                <a:ea typeface="+mn-ea"/>
                <a:cs typeface="+mn-cs"/>
              </a:rPr>
              <a:t>As regards </a:t>
            </a:r>
            <a:r>
              <a:rPr lang="en-GB" sz="1200" b="0" i="0" u="sng" strike="noStrike" kern="1200" baseline="0" dirty="0">
                <a:solidFill>
                  <a:schemeClr val="tx1"/>
                </a:solidFill>
                <a:latin typeface="+mn-lt"/>
                <a:ea typeface="+mn-ea"/>
                <a:cs typeface="+mn-cs"/>
              </a:rPr>
              <a:t>timing, </a:t>
            </a:r>
            <a:r>
              <a:rPr lang="en-GB" sz="1200" b="0" i="0" u="none" strike="noStrike" kern="1200" baseline="0" dirty="0">
                <a:solidFill>
                  <a:schemeClr val="tx1"/>
                </a:solidFill>
                <a:latin typeface="+mn-lt"/>
                <a:ea typeface="+mn-ea"/>
                <a:cs typeface="+mn-cs"/>
              </a:rPr>
              <a:t>body of research suggests that, for most learners, for most of the time, and for several different grammar features, providing an explanation upfront, </a:t>
            </a:r>
            <a:r>
              <a:rPr lang="en-GB" sz="1200" b="0" i="1" u="none" strike="noStrike" kern="1200" baseline="0" dirty="0">
                <a:solidFill>
                  <a:schemeClr val="tx1"/>
                </a:solidFill>
                <a:latin typeface="+mn-lt"/>
                <a:ea typeface="+mn-ea"/>
                <a:cs typeface="+mn-cs"/>
              </a:rPr>
              <a:t>before </a:t>
            </a:r>
            <a:r>
              <a:rPr lang="en-GB" sz="1200" b="0" i="0" u="none" strike="noStrike" kern="1200" baseline="0" dirty="0">
                <a:solidFill>
                  <a:schemeClr val="tx1"/>
                </a:solidFill>
                <a:latin typeface="+mn-lt"/>
                <a:ea typeface="+mn-ea"/>
                <a:cs typeface="+mn-cs"/>
              </a:rPr>
              <a:t>practice, is more beneficial than waiting for or asking learners to spot patterns.</a:t>
            </a:r>
          </a:p>
          <a:p>
            <a:r>
              <a:rPr lang="en-GB" sz="1200" b="0" i="0" u="none" strike="noStrike" kern="1200" baseline="0" dirty="0">
                <a:solidFill>
                  <a:schemeClr val="tx1"/>
                </a:solidFill>
                <a:latin typeface="+mn-lt"/>
                <a:ea typeface="+mn-ea"/>
                <a:cs typeface="+mn-cs"/>
              </a:rPr>
              <a:t>There are several reasons for this:</a:t>
            </a:r>
          </a:p>
          <a:p>
            <a:r>
              <a:rPr lang="en-GB" sz="1200" b="0" i="0" u="none" strike="noStrike" kern="1200" baseline="0" dirty="0">
                <a:solidFill>
                  <a:schemeClr val="tx1"/>
                </a:solidFill>
                <a:latin typeface="+mn-lt"/>
                <a:ea typeface="+mn-ea"/>
                <a:cs typeface="+mn-cs"/>
              </a:rPr>
              <a:t>First, providing an explanation can help learners to ‘break down’ the language and notice particular features when they are listening and reading. This can speed up learning. </a:t>
            </a:r>
          </a:p>
          <a:p>
            <a:r>
              <a:rPr lang="en-GB" sz="1200" b="0" i="0" u="none" strike="noStrike" kern="1200" baseline="0" dirty="0">
                <a:solidFill>
                  <a:schemeClr val="tx1"/>
                </a:solidFill>
                <a:latin typeface="+mn-lt"/>
                <a:ea typeface="+mn-ea"/>
                <a:cs typeface="+mn-cs"/>
              </a:rPr>
              <a:t>Second, although some learners are good at hearing or seeing patterns in language, many are not, and so providing an explanation may be fairer to help most learners in a class. </a:t>
            </a:r>
          </a:p>
          <a:p>
            <a:r>
              <a:rPr lang="en-GB" sz="1200" b="0" i="0" u="none" strike="noStrike" kern="1200" baseline="0" dirty="0">
                <a:solidFill>
                  <a:schemeClr val="tx1"/>
                </a:solidFill>
                <a:latin typeface="+mn-lt"/>
                <a:ea typeface="+mn-ea"/>
                <a:cs typeface="+mn-cs"/>
              </a:rPr>
              <a:t>Third, if learners are left to work out the pattern themselves at the start, they can establish erroneous connections between the grammar and its meaning (or function). </a:t>
            </a:r>
          </a:p>
          <a:p>
            <a:r>
              <a:rPr lang="en-GB" sz="1200" b="0" i="0" u="none" strike="noStrike" kern="1200" baseline="0" dirty="0">
                <a:solidFill>
                  <a:schemeClr val="tx1"/>
                </a:solidFill>
                <a:latin typeface="+mn-lt"/>
                <a:ea typeface="+mn-ea"/>
                <a:cs typeface="+mn-cs"/>
              </a:rPr>
              <a:t>Although errors can sometimes be useful, they can also make learning less accurate and slower, particularly in contexts with limited exposure to the language and limited opportunity to notice (‘undo’) the erroneous connection. </a:t>
            </a:r>
          </a:p>
          <a:p>
            <a:r>
              <a:rPr lang="en-GB" sz="1200" b="0" i="0" u="none" strike="noStrike" kern="1200" baseline="0" dirty="0">
                <a:solidFill>
                  <a:schemeClr val="tx1"/>
                </a:solidFill>
                <a:latin typeface="+mn-lt"/>
                <a:ea typeface="+mn-ea"/>
                <a:cs typeface="+mn-cs"/>
              </a:rPr>
              <a:t>Fourth, being told about how grammar works enables learners to apply this ‘pattern spotting skill’ later, when they are more proficient or are learning other languages. But, they need plenty of information and guidance in the early stages, given that language is so complex. </a:t>
            </a:r>
          </a:p>
          <a:p>
            <a:endParaRPr lang="en-US" b="1" dirty="0"/>
          </a:p>
          <a:p>
            <a:r>
              <a:rPr lang="en-US" b="1" dirty="0"/>
              <a:t>………………………………………………………………………………………………………………………………………………</a:t>
            </a:r>
          </a:p>
          <a:p>
            <a:r>
              <a:rPr lang="en-US" b="1" dirty="0"/>
              <a:t>Original teacher notes</a:t>
            </a:r>
          </a:p>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present tense for –er/–ir verbs (-e) and introduce</a:t>
            </a:r>
            <a:r>
              <a:rPr lang="en-GB" sz="1200" kern="1200" baseline="0" dirty="0">
                <a:solidFill>
                  <a:schemeClr val="tx1"/>
                </a:solidFill>
                <a:effectLst/>
                <a:latin typeface="+mn-lt"/>
                <a:ea typeface="+mn-ea"/>
                <a:cs typeface="+mn-cs"/>
              </a:rPr>
              <a:t> the 3rd  person singular preterite (-ió)</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292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1" dirty="0"/>
          </a:p>
          <a:p>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Y8 Spanish Term 2.1 - Week 2 – Lesson 31</a:t>
            </a:r>
            <a:endParaRPr lang="en-GB" b="1" dirty="0"/>
          </a:p>
          <a:p>
            <a:r>
              <a:rPr lang="en-US" b="1" dirty="0"/>
              <a:t>Original</a:t>
            </a:r>
            <a:r>
              <a:rPr lang="en-US" b="1" baseline="0" dirty="0"/>
              <a:t> teacher notes</a:t>
            </a:r>
            <a:endParaRPr lang="en-US" b="1" dirty="0"/>
          </a:p>
          <a:p>
            <a:r>
              <a:rPr lang="en-US" b="1" dirty="0"/>
              <a:t>Timing: </a:t>
            </a:r>
            <a:r>
              <a:rPr lang="en-US" b="0" dirty="0"/>
              <a:t>7 minutes.</a:t>
            </a:r>
          </a:p>
          <a:p>
            <a:endParaRPr lang="en-US" b="1" dirty="0"/>
          </a:p>
          <a:p>
            <a:r>
              <a:rPr lang="en-US" b="1" dirty="0"/>
              <a:t>Aim: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reading</a:t>
            </a:r>
            <a:r>
              <a:rPr lang="es-ES" b="0" dirty="0"/>
              <a:t>. To </a:t>
            </a:r>
            <a:r>
              <a:rPr lang="es-ES" b="0" dirty="0" err="1"/>
              <a:t>consolidate</a:t>
            </a:r>
            <a:r>
              <a:rPr lang="es-ES" b="0" dirty="0"/>
              <a:t> </a:t>
            </a:r>
            <a:r>
              <a:rPr lang="es-ES" b="0" dirty="0" err="1"/>
              <a:t>understanding</a:t>
            </a:r>
            <a:r>
              <a:rPr lang="es-ES" b="0" dirty="0"/>
              <a:t> of </a:t>
            </a:r>
            <a:r>
              <a:rPr lang="es-ES" b="0" dirty="0" err="1"/>
              <a:t>vocabulary</a:t>
            </a:r>
            <a:r>
              <a:rPr lang="es-ES" b="0" dirty="0"/>
              <a:t> </a:t>
            </a:r>
            <a:r>
              <a:rPr lang="es-ES" b="0" dirty="0" err="1"/>
              <a:t>through</a:t>
            </a:r>
            <a:r>
              <a:rPr lang="es-ES" b="0" dirty="0"/>
              <a:t> </a:t>
            </a:r>
            <a:r>
              <a:rPr lang="es-ES" b="0" dirty="0" err="1"/>
              <a:t>translation</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sentence  and decide whether it refers to the present or the past.</a:t>
            </a:r>
          </a:p>
          <a:p>
            <a:pPr marL="228600" indent="-228600">
              <a:buAutoNum type="arabicPeriod"/>
            </a:pPr>
            <a:r>
              <a:rPr lang="en-US" b="0" baseline="0" dirty="0"/>
              <a:t>Students write each sentence in English.</a:t>
            </a:r>
            <a:endParaRPr lang="es-419"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a:t>
            </a:r>
            <a:r>
              <a:rPr lang="en-GB" sz="1200" b="0" kern="1200" baseline="0" dirty="0">
                <a:solidFill>
                  <a:schemeClr val="tx1"/>
                </a:solidFill>
                <a:effectLst/>
                <a:latin typeface="+mn-lt"/>
                <a:ea typeface="+mn-ea"/>
                <a:cs typeface="+mn-cs"/>
              </a:rPr>
              <a:t> use of ‘de’ for possession features in the first line of the instructions (‘Daniel </a:t>
            </a:r>
            <a:r>
              <a:rPr lang="en-GB" sz="1200" b="0" kern="1200" baseline="0" dirty="0" err="1">
                <a:solidFill>
                  <a:schemeClr val="tx1"/>
                </a:solidFill>
                <a:effectLst/>
                <a:latin typeface="+mn-lt"/>
                <a:ea typeface="+mn-ea"/>
                <a:cs typeface="+mn-cs"/>
              </a:rPr>
              <a:t>habla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sobre</a:t>
            </a:r>
            <a:r>
              <a:rPr lang="en-GB" sz="1200" b="0" kern="1200" baseline="0" dirty="0">
                <a:solidFill>
                  <a:schemeClr val="tx1"/>
                </a:solidFill>
                <a:effectLst/>
                <a:latin typeface="+mn-lt"/>
                <a:ea typeface="+mn-ea"/>
                <a:cs typeface="+mn-cs"/>
              </a:rPr>
              <a:t> las </a:t>
            </a:r>
            <a:r>
              <a:rPr lang="en-GB" sz="1200" b="0" kern="1200" baseline="0" dirty="0" err="1">
                <a:solidFill>
                  <a:schemeClr val="tx1"/>
                </a:solidFill>
                <a:effectLst/>
                <a:latin typeface="+mn-lt"/>
                <a:ea typeface="+mn-ea"/>
                <a:cs typeface="+mn-cs"/>
              </a:rPr>
              <a:t>vacaciones</a:t>
            </a:r>
            <a:r>
              <a:rPr lang="en-GB" sz="1200" b="0" kern="1200" baseline="0" dirty="0">
                <a:solidFill>
                  <a:schemeClr val="tx1"/>
                </a:solidFill>
                <a:effectLst/>
                <a:latin typeface="+mn-lt"/>
                <a:ea typeface="+mn-ea"/>
                <a:cs typeface="+mn-cs"/>
              </a:rPr>
              <a:t> de una </a:t>
            </a:r>
            <a:r>
              <a:rPr lang="en-GB" sz="1200" b="0" kern="1200" baseline="0" dirty="0" err="1">
                <a:solidFill>
                  <a:schemeClr val="tx1"/>
                </a:solidFill>
                <a:effectLst/>
                <a:latin typeface="+mn-lt"/>
                <a:ea typeface="+mn-ea"/>
                <a:cs typeface="+mn-cs"/>
              </a:rPr>
              <a:t>amiga</a:t>
            </a:r>
            <a:r>
              <a:rPr lang="en-GB" sz="1200" b="0" kern="1200" baseline="0" dirty="0">
                <a:solidFill>
                  <a:schemeClr val="tx1"/>
                </a:solidFill>
                <a:effectLst/>
                <a:latin typeface="+mn-lt"/>
                <a:ea typeface="+mn-ea"/>
                <a:cs typeface="+mn-cs"/>
              </a:rPr>
              <a:t>’). This feature hasn’t yet been explicitly taught, but has appeared incidentally on occasions. If the meaning is unclear, it may be necessary to give this upfront.</a:t>
            </a:r>
            <a:endParaRPr lang="es-GB" sz="1200" b="1" kern="1200" dirty="0">
              <a:solidFill>
                <a:schemeClr val="tx1"/>
              </a:solidFill>
              <a:effectLst/>
              <a:latin typeface="+mn-lt"/>
              <a:ea typeface="+mn-ea"/>
              <a:cs typeface="+mn-cs"/>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837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1" dirty="0"/>
          </a:p>
          <a:p>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Y8 Spanish Term 2.1 - Week 2 – Lesson 31</a:t>
            </a:r>
            <a:endParaRPr lang="en-GB" b="1" dirty="0"/>
          </a:p>
          <a:p>
            <a:r>
              <a:rPr lang="en-US" b="1" dirty="0"/>
              <a:t>Original</a:t>
            </a:r>
            <a:r>
              <a:rPr lang="en-US" b="1" baseline="0" dirty="0"/>
              <a:t> teacher notes</a:t>
            </a:r>
            <a:endParaRPr lang="en-US" b="1" dirty="0"/>
          </a:p>
          <a:p>
            <a:r>
              <a:rPr lang="en-US" b="1" dirty="0"/>
              <a:t>Timing: </a:t>
            </a:r>
            <a:r>
              <a:rPr lang="en-US" b="0" dirty="0"/>
              <a:t>8 minutes</a:t>
            </a:r>
          </a:p>
          <a:p>
            <a:endParaRPr lang="en-US" b="1" dirty="0"/>
          </a:p>
          <a:p>
            <a:r>
              <a:rPr lang="en-US" b="1" dirty="0"/>
              <a:t>Aim: </a:t>
            </a:r>
            <a:r>
              <a:rPr lang="en-US" b="0" dirty="0"/>
              <a:t>1)</a:t>
            </a:r>
            <a:r>
              <a:rPr lang="en-US" b="1" dirty="0"/>
              <a:t>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listening</a:t>
            </a:r>
            <a:r>
              <a:rPr lang="es-ES" b="0" dirty="0"/>
              <a:t>; 2) to </a:t>
            </a:r>
            <a:r>
              <a:rPr lang="es-ES" b="0" dirty="0" err="1"/>
              <a:t>focus</a:t>
            </a:r>
            <a:r>
              <a:rPr lang="es-ES" b="0" dirty="0"/>
              <a:t> </a:t>
            </a:r>
            <a:r>
              <a:rPr lang="es-ES" b="0" dirty="0" err="1"/>
              <a:t>on</a:t>
            </a:r>
            <a:r>
              <a:rPr lang="es-ES" b="0" dirty="0"/>
              <a:t> </a:t>
            </a:r>
            <a:r>
              <a:rPr lang="es-ES" b="0" dirty="0" err="1"/>
              <a:t>the</a:t>
            </a:r>
            <a:r>
              <a:rPr lang="es-ES" b="0" dirty="0"/>
              <a:t> position of </a:t>
            </a:r>
            <a:r>
              <a:rPr lang="es-ES" b="0" dirty="0" err="1"/>
              <a:t>the</a:t>
            </a:r>
            <a:r>
              <a:rPr lang="es-ES" b="0" baseline="0" dirty="0"/>
              <a:t> stress and </a:t>
            </a:r>
            <a:r>
              <a:rPr lang="es-ES" b="0" baseline="0" dirty="0" err="1"/>
              <a:t>how</a:t>
            </a:r>
            <a:r>
              <a:rPr lang="es-ES" b="0" baseline="0" dirty="0"/>
              <a:t> </a:t>
            </a:r>
            <a:r>
              <a:rPr lang="es-ES" b="0" baseline="0" dirty="0" err="1"/>
              <a:t>this</a:t>
            </a:r>
            <a:r>
              <a:rPr lang="es-ES" b="0" baseline="0" dirty="0"/>
              <a:t> </a:t>
            </a:r>
            <a:r>
              <a:rPr lang="es-ES" b="0" baseline="0" dirty="0" err="1"/>
              <a:t>affects</a:t>
            </a:r>
            <a:r>
              <a:rPr lang="es-ES" b="0" baseline="0" dirty="0"/>
              <a:t> </a:t>
            </a:r>
            <a:r>
              <a:rPr lang="es-ES" b="0" baseline="0" dirty="0" err="1"/>
              <a:t>the</a:t>
            </a:r>
            <a:r>
              <a:rPr lang="es-ES" b="0" baseline="0" dirty="0"/>
              <a:t> use of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endParaRPr lang="es-ES" b="0" dirty="0"/>
          </a:p>
          <a:p>
            <a:endParaRPr lang="en-US" b="1" dirty="0"/>
          </a:p>
          <a:p>
            <a:r>
              <a:rPr lang="en-US" b="1" dirty="0"/>
              <a:t>Procedure:</a:t>
            </a:r>
          </a:p>
          <a:p>
            <a:pPr marL="228600" indent="-228600">
              <a:buAutoNum type="arabicPeriod"/>
            </a:pPr>
            <a:r>
              <a:rPr lang="en-US" b="0" dirty="0"/>
              <a:t>Students</a:t>
            </a:r>
            <a:r>
              <a:rPr lang="en-US" b="0" baseline="0" dirty="0"/>
              <a:t> l</a:t>
            </a:r>
            <a:r>
              <a:rPr lang="en-US" b="0" dirty="0"/>
              <a:t>isten to each recording.</a:t>
            </a:r>
          </a:p>
          <a:p>
            <a:pPr marL="228600" indent="-228600">
              <a:buAutoNum type="arabicPeriod"/>
            </a:pPr>
            <a:r>
              <a:rPr lang="en-US" b="0" baseline="0" dirty="0"/>
              <a:t>They tick the correct column depending on whether the sentence refers to the present or to a completed action in the past.</a:t>
            </a:r>
          </a:p>
          <a:p>
            <a:pPr marL="228600" indent="-228600">
              <a:buAutoNum type="arabicPeriod"/>
            </a:pPr>
            <a:r>
              <a:rPr lang="en-US" b="0" baseline="0" dirty="0"/>
              <a:t>Students listen again. This time, they write the verb in Spanish and the activity in English.</a:t>
            </a:r>
          </a:p>
          <a:p>
            <a:pPr marL="228600" indent="-228600">
              <a:buAutoNum type="arabicPeriod"/>
            </a:pPr>
            <a:endParaRPr lang="en-US" b="0" baseline="0" dirty="0"/>
          </a:p>
          <a:p>
            <a:pPr marL="0" indent="0">
              <a:buNone/>
            </a:pPr>
            <a:r>
              <a:rPr lang="en-US" b="1" baseline="0" dirty="0"/>
              <a:t>Note: </a:t>
            </a:r>
          </a:p>
          <a:p>
            <a:pPr marL="228600" indent="-228600">
              <a:buAutoNum type="arabicPeriod"/>
            </a:pPr>
            <a:r>
              <a:rPr lang="en-US" b="0" baseline="0" dirty="0"/>
              <a:t>Some students may be able to complete the different parts in one go, rather than as separate steps.</a:t>
            </a:r>
          </a:p>
          <a:p>
            <a:pPr marL="0" indent="0">
              <a:buNone/>
            </a:pPr>
            <a:endParaRPr lang="en-US" b="0" baseline="0" dirty="0"/>
          </a:p>
          <a:p>
            <a:pPr marL="0" indent="0">
              <a:buNone/>
            </a:pPr>
            <a:r>
              <a:rPr lang="en-US" b="1" baseline="0" dirty="0"/>
              <a:t>Transcript</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Vivió</a:t>
            </a:r>
            <a:r>
              <a:rPr lang="en-GB" sz="1200" b="0" i="0" u="none" strike="noStrike" kern="1200" cap="none" dirty="0">
                <a:solidFill>
                  <a:schemeClr val="tx1"/>
                </a:solidFill>
                <a:effectLst/>
                <a:latin typeface="+mn-lt"/>
                <a:ea typeface="Calibri"/>
                <a:cs typeface="Calibri"/>
                <a:sym typeface="Calibri"/>
              </a:rPr>
              <a:t> un año en México.</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Conoce</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frontera</a:t>
            </a:r>
            <a:r>
              <a:rPr lang="en-GB" sz="1200" b="0" i="0" u="none" strike="noStrike" kern="1200" cap="none" dirty="0">
                <a:solidFill>
                  <a:schemeClr val="tx1"/>
                </a:solidFill>
                <a:effectLst/>
                <a:latin typeface="+mn-lt"/>
                <a:ea typeface="Calibri"/>
                <a:cs typeface="Calibri"/>
                <a:sym typeface="Calibri"/>
              </a:rPr>
              <a:t> con </a:t>
            </a:r>
            <a:r>
              <a:rPr lang="en-GB" sz="1200" b="0" i="0" u="none" strike="noStrike" kern="1200" cap="none" dirty="0" err="1">
                <a:solidFill>
                  <a:schemeClr val="tx1"/>
                </a:solidFill>
                <a:effectLst/>
                <a:latin typeface="+mn-lt"/>
                <a:ea typeface="Calibri"/>
                <a:cs typeface="Calibri"/>
                <a:sym typeface="Calibri"/>
              </a:rPr>
              <a:t>Estados</a:t>
            </a:r>
            <a:r>
              <a:rPr lang="en-GB" sz="1200" b="0" i="0" u="none" strike="noStrike" kern="1200" cap="none" dirty="0">
                <a:solidFill>
                  <a:schemeClr val="tx1"/>
                </a:solidFill>
                <a:effectLst/>
                <a:latin typeface="+mn-lt"/>
                <a:ea typeface="Calibri"/>
                <a:cs typeface="Calibri"/>
                <a:sym typeface="Calibri"/>
              </a:rPr>
              <a:t> Unidos.</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Sufrió</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accidente</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coche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allí</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Ofrece</a:t>
            </a:r>
            <a:r>
              <a:rPr lang="en-GB" sz="1200" b="0" i="0" u="none" strike="noStrike" kern="1200" cap="none" dirty="0">
                <a:solidFill>
                  <a:schemeClr val="tx1"/>
                </a:solidFill>
                <a:effectLst/>
                <a:latin typeface="+mn-lt"/>
                <a:ea typeface="Calibri"/>
                <a:cs typeface="Calibri"/>
                <a:sym typeface="Calibri"/>
              </a:rPr>
              <a:t> regalos a los amigos después de las </a:t>
            </a:r>
            <a:r>
              <a:rPr lang="en-GB" sz="1200" b="0" i="0" u="none" strike="noStrike" kern="1200" cap="none" dirty="0" err="1">
                <a:solidFill>
                  <a:schemeClr val="tx1"/>
                </a:solidFill>
                <a:effectLst/>
                <a:latin typeface="+mn-lt"/>
                <a:ea typeface="Calibri"/>
                <a:cs typeface="Calibri"/>
                <a:sym typeface="Calibri"/>
              </a:rPr>
              <a:t>vacaciones</a:t>
            </a:r>
            <a:r>
              <a:rPr lang="en-GB" sz="1200" b="0" i="0" u="none" strike="noStrike" kern="1200" cap="none" dirty="0">
                <a:solidFill>
                  <a:schemeClr val="tx1"/>
                </a:solidFill>
                <a:effectLst/>
                <a:latin typeface="+mn-lt"/>
                <a:ea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Decide </a:t>
            </a:r>
            <a:r>
              <a:rPr lang="en-GB" sz="1200" b="0" i="0" u="none" strike="noStrike" kern="1200" cap="none" dirty="0" err="1">
                <a:solidFill>
                  <a:schemeClr val="tx1"/>
                </a:solidFill>
                <a:effectLst/>
                <a:latin typeface="+mn-lt"/>
                <a:ea typeface="Calibri"/>
                <a:cs typeface="Calibri"/>
                <a:sym typeface="Calibri"/>
              </a:rPr>
              <a:t>visitar</a:t>
            </a:r>
            <a:r>
              <a:rPr lang="en-GB" sz="1200" b="0" i="0" u="none" strike="noStrike" kern="1200" cap="none" dirty="0">
                <a:solidFill>
                  <a:schemeClr val="tx1"/>
                </a:solidFill>
                <a:effectLst/>
                <a:latin typeface="+mn-lt"/>
                <a:ea typeface="Calibri"/>
                <a:cs typeface="Calibri"/>
                <a:sym typeface="Calibri"/>
              </a:rPr>
              <a:t> pueblos </a:t>
            </a:r>
            <a:r>
              <a:rPr lang="en-GB" sz="1200" b="0" i="0" u="none" strike="noStrike" kern="1200" cap="none" dirty="0" err="1">
                <a:solidFill>
                  <a:schemeClr val="tx1"/>
                </a:solidFill>
                <a:effectLst/>
                <a:latin typeface="+mn-lt"/>
                <a:ea typeface="Calibri"/>
                <a:cs typeface="Calibri"/>
                <a:sym typeface="Calibri"/>
              </a:rPr>
              <a:t>antiguos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Aprende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cosas</a:t>
            </a:r>
            <a:r>
              <a:rPr lang="en-GB" sz="1200" b="0" i="0" u="none" strike="noStrike" kern="1200" cap="none" dirty="0">
                <a:solidFill>
                  <a:schemeClr val="tx1"/>
                </a:solidFill>
                <a:effectLst/>
                <a:latin typeface="+mn-lt"/>
                <a:ea typeface="Calibri"/>
                <a:cs typeface="Calibri"/>
                <a:sym typeface="Calibri"/>
              </a:rPr>
              <a:t> sobre la </a:t>
            </a:r>
            <a:r>
              <a:rPr lang="en-GB" sz="1200" b="0" i="0" u="none" strike="noStrike" kern="1200" cap="none" dirty="0" err="1">
                <a:solidFill>
                  <a:schemeClr val="tx1"/>
                </a:solidFill>
                <a:effectLst/>
                <a:latin typeface="+mn-lt"/>
                <a:ea typeface="Calibri"/>
                <a:cs typeface="Calibri"/>
                <a:sym typeface="Calibri"/>
              </a:rPr>
              <a:t>cultura</a:t>
            </a:r>
            <a:r>
              <a:rPr lang="en-GB" sz="1200" b="0" i="0" u="none" strike="noStrike" kern="1200" cap="none" dirty="0">
                <a:solidFill>
                  <a:schemeClr val="tx1"/>
                </a:solidFill>
                <a:effectLst/>
                <a:latin typeface="+mn-lt"/>
                <a:ea typeface="Calibri"/>
                <a:cs typeface="Calibri"/>
                <a:sym typeface="Calibri"/>
              </a:rPr>
              <a:t> de las </a:t>
            </a:r>
            <a:r>
              <a:rPr lang="en-GB" sz="1200" b="0" i="0" u="none" strike="noStrike" kern="1200" cap="none" dirty="0" err="1">
                <a:solidFill>
                  <a:schemeClr val="tx1"/>
                </a:solidFill>
                <a:effectLst/>
                <a:latin typeface="+mn-lt"/>
                <a:ea typeface="Calibri"/>
                <a:cs typeface="Calibri"/>
                <a:sym typeface="Calibri"/>
              </a:rPr>
              <a:t>ciudades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Rompió</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cámara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cerca</a:t>
            </a:r>
            <a:r>
              <a:rPr lang="en-GB" sz="1200" b="0" i="0" u="none" strike="noStrike" kern="1200" cap="none" dirty="0">
                <a:solidFill>
                  <a:schemeClr val="tx1"/>
                </a:solidFill>
                <a:effectLst/>
                <a:latin typeface="+mn-lt"/>
                <a:ea typeface="Calibri"/>
                <a:cs typeface="Calibri"/>
                <a:sym typeface="Calibri"/>
              </a:rPr>
              <a:t> de una </a:t>
            </a:r>
            <a:r>
              <a:rPr lang="en-GB" sz="1200" b="0" i="0" u="none" strike="noStrike" kern="1200" cap="none" dirty="0" err="1">
                <a:solidFill>
                  <a:schemeClr val="tx1"/>
                </a:solidFill>
                <a:effectLst/>
                <a:latin typeface="+mn-lt"/>
                <a:ea typeface="Calibri"/>
                <a:cs typeface="Calibri"/>
                <a:sym typeface="Calibri"/>
              </a:rPr>
              <a:t>montaña</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Salió</a:t>
            </a:r>
            <a:r>
              <a:rPr lang="en-GB" sz="1200" b="0" i="0" u="none" strike="noStrike" kern="1200" cap="none" dirty="0">
                <a:solidFill>
                  <a:schemeClr val="tx1"/>
                </a:solidFill>
                <a:effectLst/>
                <a:latin typeface="+mn-lt"/>
                <a:ea typeface="Calibri"/>
                <a:cs typeface="Calibri"/>
                <a:sym typeface="Calibri"/>
              </a:rPr>
              <a:t> con un amigo.</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300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Y8 Spanish Term 2.1 - Week 2 – Lesson 31</a:t>
            </a:r>
            <a:endParaRPr lang="en-GB" b="1" dirty="0"/>
          </a:p>
          <a:p>
            <a:r>
              <a:rPr lang="en-US" b="1" dirty="0"/>
              <a:t>Original</a:t>
            </a:r>
            <a:r>
              <a:rPr lang="en-US" b="1" baseline="0" dirty="0"/>
              <a:t> teacher notes</a:t>
            </a:r>
            <a:endParaRPr lang="en-US" b="1" dirty="0"/>
          </a:p>
          <a:p>
            <a:r>
              <a:rPr lang="en-GB" b="1" dirty="0"/>
              <a:t>Timing: </a:t>
            </a:r>
            <a:r>
              <a:rPr lang="en-GB" b="0" dirty="0"/>
              <a:t>10 minutes</a:t>
            </a:r>
          </a:p>
          <a:p>
            <a:endParaRPr lang="en-GB" b="1" dirty="0"/>
          </a:p>
          <a:p>
            <a:r>
              <a:rPr lang="en-GB" b="1" dirty="0"/>
              <a:t>Aim: </a:t>
            </a:r>
            <a:r>
              <a:rPr lang="en-GB" b="0" dirty="0"/>
              <a:t>to produce the third person singular forms of –</a:t>
            </a:r>
            <a:r>
              <a:rPr lang="en-GB" b="0" dirty="0" err="1"/>
              <a:t>er</a:t>
            </a:r>
            <a:r>
              <a:rPr lang="en-GB" b="0" dirty="0"/>
              <a:t>/–</a:t>
            </a:r>
            <a:r>
              <a:rPr lang="en-GB" b="0" dirty="0" err="1"/>
              <a:t>ir</a:t>
            </a:r>
            <a:r>
              <a:rPr lang="en-GB" b="0" dirty="0"/>
              <a:t> verbs in present and preterite</a:t>
            </a:r>
            <a:r>
              <a:rPr lang="en-GB" b="0" baseline="0" dirty="0"/>
              <a:t> in writing; to produce vocabulary in writing</a:t>
            </a:r>
            <a:endParaRPr lang="en-GB" b="0" dirty="0"/>
          </a:p>
          <a:p>
            <a:endParaRPr lang="en-GB" b="1" dirty="0"/>
          </a:p>
          <a:p>
            <a:r>
              <a:rPr lang="en-GB" b="1" dirty="0"/>
              <a:t>Procedure:</a:t>
            </a:r>
          </a:p>
          <a:p>
            <a:pPr marL="228600" indent="-228600">
              <a:buAutoNum type="arabicPeriod"/>
            </a:pPr>
            <a:r>
              <a:rPr lang="en-GB" b="0" baseline="0" dirty="0"/>
              <a:t>Students read the English sentences, paying particular attention to whether the verb refers to habitual present or to a completed action in the past.</a:t>
            </a:r>
          </a:p>
          <a:p>
            <a:pPr marL="228600" indent="-228600">
              <a:buAutoNum type="arabicPeriod"/>
            </a:pPr>
            <a:r>
              <a:rPr lang="en-GB" b="0" baseline="0" dirty="0"/>
              <a:t>They write the sentence in Spanish.</a:t>
            </a:r>
            <a:endParaRPr lang="en-GB" b="0" dirty="0"/>
          </a:p>
          <a:p>
            <a:endParaRPr lang="en-GB" b="1" dirty="0"/>
          </a:p>
          <a:p>
            <a:r>
              <a:rPr lang="en-GB" b="1" dirty="0"/>
              <a:t>Notes: </a:t>
            </a:r>
          </a:p>
          <a:p>
            <a:pPr marL="228600" indent="-228600">
              <a:buAutoNum type="arabicPeriod"/>
            </a:pPr>
            <a:r>
              <a:rPr lang="en-GB" b="0" baseline="0" dirty="0"/>
              <a:t>Sentences 1 and 3 are based on real places in the Spanish-speaking world. A picture and caption are included as additional information about these.</a:t>
            </a:r>
          </a:p>
          <a:p>
            <a:pPr marL="228600" indent="-228600">
              <a:buAutoNum type="arabicPeriod"/>
            </a:pPr>
            <a:r>
              <a:rPr lang="en-GB" b="0" baseline="0" dirty="0"/>
              <a:t>The vast majority of the words in this activity have either been practised in the preceding activities or were taught in Y7 (e.g. iglesia). It may be worth recapping the word ‘hasta’ (taught in Year 8 Term 1) with students before the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13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It’s probably useful to give just a very brief context to the Centre for Excellence (NCELP).</a:t>
            </a:r>
            <a:br>
              <a:rPr lang="en-GB" dirty="0"/>
            </a:br>
            <a:br>
              <a:rPr lang="en-GB" dirty="0"/>
            </a:br>
            <a:r>
              <a:rPr lang="en-GB" dirty="0"/>
              <a:t>In 2016, the Teaching Schools Council published the MFL Pedagogy Review.</a:t>
            </a:r>
            <a:br>
              <a:rPr lang="en-GB" dirty="0"/>
            </a:br>
            <a:r>
              <a:rPr lang="en-GB" dirty="0"/>
              <a:t>It presents evidence about current teaching practice of foreign languages at secondary school level, primarily KS3, and make recommendations for effective pedagogy.</a:t>
            </a:r>
            <a:br>
              <a:rPr lang="en-GB" dirty="0"/>
            </a:br>
            <a:r>
              <a:rPr lang="en-GB" dirty="0"/>
              <a:t>Set up in December 2018, the National Centre is funded by the Department for Education to work with researchers, teacher educators and specialist teacher practitioners to support the recommendations for teaching in the review, for teaching of vocabulary, grammar the phonics, or the sound-spelling correspondences of the new language.</a:t>
            </a:r>
            <a:br>
              <a:rPr lang="en-GB" dirty="0"/>
            </a:br>
            <a:r>
              <a:rPr lang="en-GB" dirty="0"/>
              <a:t>And the long term aim of the centre, as you can see from the mission statement here from our website, is to improve language curriculum design and pedagogy, leading to a higher uptake and greater success at GCSE.</a:t>
            </a:r>
          </a:p>
          <a:p>
            <a:endParaRPr lang="en-GB" dirty="0"/>
          </a:p>
          <a:p>
            <a:r>
              <a:rPr lang="en-GB" dirty="0"/>
              <a:t>For the first three years (we just started Year 4), we have been working intensively with a group of 45 partner secondary schools across 9 small hubs.  </a:t>
            </a:r>
            <a:br>
              <a:rPr lang="en-GB" dirty="0"/>
            </a:br>
            <a:r>
              <a:rPr lang="en-GB" dirty="0"/>
              <a:t>In addition, we have been running CPD and dissemination from the Centre whenever capacity has permitted, and to date, between 6500 and 7000 teachers have attended NCELP CPD sessions (though there may be some overlap in this feature).</a:t>
            </a:r>
            <a:br>
              <a:rPr lang="en-GB" dirty="0"/>
            </a:br>
            <a:r>
              <a:rPr lang="en-GB" dirty="0"/>
              <a:t>However, from now (January 2022), over three terms, we will be running a national CPD programme for teachers with a course of five sessions, run by 12 of our specialist teachers.</a:t>
            </a:r>
          </a:p>
          <a:p>
            <a:endParaRPr lang="en-GB" dirty="0"/>
          </a:p>
          <a:p>
            <a:r>
              <a:rPr lang="en-GB" dirty="0"/>
              <a:t>I work as Co-Director of NCELP – I’m seconded for four days a week from my school </a:t>
            </a:r>
            <a:r>
              <a:rPr lang="en-GB" dirty="0" err="1"/>
              <a:t>Comberton</a:t>
            </a:r>
            <a:r>
              <a:rPr lang="en-GB" dirty="0"/>
              <a:t> Village College, where my role is Director of International and Language Education across The Cam Academy Trust.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309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a:p>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Y8 Spanish Term 2.1 - Week 2 – Lesson 31</a:t>
            </a:r>
            <a:endParaRPr lang="en-GB" b="1" dirty="0"/>
          </a:p>
          <a:p>
            <a:r>
              <a:rPr lang="en-US" b="1" dirty="0"/>
              <a:t>Original</a:t>
            </a:r>
            <a:r>
              <a:rPr lang="en-US" b="1" baseline="0" dirty="0"/>
              <a:t> teacher notes</a:t>
            </a:r>
            <a:endParaRPr lang="en-US" b="1" dirty="0"/>
          </a:p>
          <a:p>
            <a:r>
              <a:rPr lang="en-GB" b="1" noProof="0" dirty="0"/>
              <a:t>Timing: </a:t>
            </a:r>
            <a:r>
              <a:rPr lang="en-GB" b="0" noProof="0" dirty="0"/>
              <a:t>10 min.</a:t>
            </a:r>
          </a:p>
          <a:p>
            <a:endParaRPr lang="en-GB" b="1" noProof="0" dirty="0"/>
          </a:p>
          <a:p>
            <a:r>
              <a:rPr lang="en-GB" b="1" noProof="0" dirty="0"/>
              <a:t>Aim: </a:t>
            </a:r>
            <a:r>
              <a:rPr lang="en-GB" b="0" noProof="0" dirty="0"/>
              <a:t>to practise producing and understanding the 1</a:t>
            </a:r>
            <a:r>
              <a:rPr lang="en-GB" b="0" baseline="30000" noProof="0" dirty="0"/>
              <a:t>st</a:t>
            </a:r>
            <a:r>
              <a:rPr lang="en-GB" b="0" noProof="0" dirty="0"/>
              <a:t> person singular present and 3</a:t>
            </a:r>
            <a:r>
              <a:rPr lang="en-GB" b="0" baseline="30000" noProof="0" dirty="0"/>
              <a:t>rd</a:t>
            </a:r>
            <a:r>
              <a:rPr lang="en-GB" b="0" noProof="0" dirty="0"/>
              <a:t> person singular preterite forms of –</a:t>
            </a:r>
            <a:r>
              <a:rPr lang="en-GB" b="0" noProof="0" dirty="0" err="1"/>
              <a:t>ar</a:t>
            </a:r>
            <a:r>
              <a:rPr lang="en-GB" b="0" noProof="0" dirty="0"/>
              <a:t> verbs in the oral</a:t>
            </a:r>
            <a:r>
              <a:rPr lang="en-GB" b="0" baseline="0" noProof="0" dirty="0"/>
              <a:t> modality; to practise producing and understanding vocabulary</a:t>
            </a:r>
          </a:p>
          <a:p>
            <a:endParaRPr lang="en-GB" b="1" noProof="0" dirty="0"/>
          </a:p>
          <a:p>
            <a:r>
              <a:rPr lang="en-GB" b="1" noProof="0" dirty="0"/>
              <a:t>Procedure:</a:t>
            </a:r>
          </a:p>
          <a:p>
            <a:r>
              <a:rPr lang="en-GB" b="0" noProof="0" dirty="0"/>
              <a:t>1. Person A says the card number and reads the question aloud in Spanish. (Saying</a:t>
            </a:r>
            <a:r>
              <a:rPr lang="en-GB" b="0" baseline="0" noProof="0" dirty="0"/>
              <a:t> the card number will help the partner to follow the order.)</a:t>
            </a:r>
            <a:endParaRPr lang="en-GB" b="0" noProof="0" dirty="0"/>
          </a:p>
          <a:p>
            <a:r>
              <a:rPr lang="en-GB" b="0" noProof="0" dirty="0"/>
              <a:t>2. Person B </a:t>
            </a:r>
            <a:r>
              <a:rPr lang="en-GB" sz="1200" kern="1200" noProof="0" dirty="0">
                <a:solidFill>
                  <a:schemeClr val="tx1"/>
                </a:solidFill>
                <a:effectLst/>
                <a:latin typeface="+mn-lt"/>
                <a:ea typeface="+mn-ea"/>
                <a:cs typeface="+mn-cs"/>
              </a:rPr>
              <a:t>looks at the card displayed on the</a:t>
            </a:r>
            <a:r>
              <a:rPr lang="en-GB" sz="1200" kern="1200" baseline="0" noProof="0" dirty="0">
                <a:solidFill>
                  <a:schemeClr val="tx1"/>
                </a:solidFill>
                <a:effectLst/>
                <a:latin typeface="+mn-lt"/>
                <a:ea typeface="+mn-ea"/>
                <a:cs typeface="+mn-cs"/>
              </a:rPr>
              <a:t> interactive whiteboard </a:t>
            </a:r>
            <a:r>
              <a:rPr lang="en-GB" sz="1200" kern="1200" noProof="0" dirty="0">
                <a:solidFill>
                  <a:schemeClr val="tx1"/>
                </a:solidFill>
                <a:effectLst/>
                <a:latin typeface="+mn-lt"/>
                <a:ea typeface="+mn-ea"/>
                <a:cs typeface="+mn-cs"/>
              </a:rPr>
              <a:t>with the same number that s/he just heard. Depending</a:t>
            </a:r>
            <a:r>
              <a:rPr lang="en-GB" sz="1200" kern="1200" baseline="0" noProof="0" dirty="0">
                <a:solidFill>
                  <a:schemeClr val="tx1"/>
                </a:solidFill>
                <a:effectLst/>
                <a:latin typeface="+mn-lt"/>
                <a:ea typeface="+mn-ea"/>
                <a:cs typeface="+mn-cs"/>
              </a:rPr>
              <a:t> on what Person A says, Person B </a:t>
            </a:r>
            <a:r>
              <a:rPr lang="en-GB" sz="1200" kern="1200" noProof="0" dirty="0">
                <a:solidFill>
                  <a:schemeClr val="tx1"/>
                </a:solidFill>
                <a:effectLst/>
                <a:latin typeface="+mn-lt"/>
                <a:ea typeface="+mn-ea"/>
                <a:cs typeface="+mn-cs"/>
              </a:rPr>
              <a:t>write</a:t>
            </a:r>
            <a:r>
              <a:rPr lang="en-GB" sz="1200" kern="1200" baseline="0" noProof="0" dirty="0">
                <a:solidFill>
                  <a:schemeClr val="tx1"/>
                </a:solidFill>
                <a:effectLst/>
                <a:latin typeface="+mn-lt"/>
                <a:ea typeface="+mn-ea"/>
                <a:cs typeface="+mn-cs"/>
              </a:rPr>
              <a:t>s the name of the person that the sentence corresponds to (e.g. 1. Paula).</a:t>
            </a:r>
          </a:p>
          <a:p>
            <a:endParaRPr lang="en-GB" sz="1200" b="1" kern="1200" baseline="0" noProof="0" dirty="0">
              <a:solidFill>
                <a:schemeClr val="tx1"/>
              </a:solidFill>
              <a:effectLst/>
              <a:latin typeface="+mn-lt"/>
              <a:ea typeface="+mn-ea"/>
              <a:cs typeface="+mn-cs"/>
            </a:endParaRPr>
          </a:p>
          <a:p>
            <a:r>
              <a:rPr lang="en-GB" sz="1200" b="1" kern="1200" baseline="0" noProof="0" dirty="0">
                <a:solidFill>
                  <a:schemeClr val="tx1"/>
                </a:solidFill>
                <a:effectLst/>
                <a:latin typeface="+mn-lt"/>
                <a:ea typeface="+mn-ea"/>
                <a:cs typeface="+mn-cs"/>
              </a:rPr>
              <a:t>Notes: </a:t>
            </a:r>
            <a:endParaRPr lang="en-GB" sz="1200" b="0" kern="1200" baseline="0" noProof="0" dirty="0">
              <a:solidFill>
                <a:schemeClr val="tx1"/>
              </a:solidFill>
              <a:effectLst/>
              <a:latin typeface="+mn-lt"/>
              <a:ea typeface="+mn-ea"/>
              <a:cs typeface="+mn-cs"/>
            </a:endParaRPr>
          </a:p>
          <a:p>
            <a:pPr marL="228600" indent="-228600">
              <a:buAutoNum type="arabicPeriod"/>
            </a:pPr>
            <a:r>
              <a:rPr lang="en-GB" sz="1200" b="0" kern="1200" baseline="0" noProof="0" dirty="0">
                <a:solidFill>
                  <a:schemeClr val="tx1"/>
                </a:solidFill>
                <a:effectLst/>
                <a:latin typeface="+mn-lt"/>
                <a:ea typeface="+mn-ea"/>
                <a:cs typeface="+mn-cs"/>
              </a:rPr>
              <a:t>The cards for the person speaking are on the next slide. These need to be printed. </a:t>
            </a:r>
          </a:p>
          <a:p>
            <a:pPr marL="228600" indent="-228600">
              <a:buAutoNum type="arabicPeriod"/>
            </a:pPr>
            <a:r>
              <a:rPr lang="en-GB" sz="1200" b="0" kern="1200" baseline="0" noProof="0" dirty="0">
                <a:solidFill>
                  <a:schemeClr val="tx1"/>
                </a:solidFill>
                <a:effectLst/>
                <a:latin typeface="+mn-lt"/>
                <a:ea typeface="+mn-ea"/>
                <a:cs typeface="+mn-cs"/>
              </a:rPr>
              <a:t>The cards for the person listening are on the following slide. These can be displayed on the board during the activity (no need to print).</a:t>
            </a:r>
            <a:endParaRPr lang="en-GB" b="1"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102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kern="1200" baseline="0" dirty="0">
                <a:solidFill>
                  <a:schemeClr val="tx1"/>
                </a:solidFill>
                <a:effectLst/>
                <a:latin typeface="+mn-lt"/>
                <a:ea typeface="+mn-ea"/>
                <a:cs typeface="+mn-cs"/>
              </a:rPr>
              <a:t>Resource C</a:t>
            </a:r>
          </a:p>
          <a:p>
            <a:endParaRPr lang="en-US" b="1" dirty="0"/>
          </a:p>
          <a:p>
            <a:r>
              <a:rPr lang="en-US" b="1" dirty="0"/>
              <a:t>……………………………………………………………………………………………………………………………………………………………………………………………………………..</a:t>
            </a:r>
          </a:p>
          <a:p>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Y8 Spanish Term 2.1 - Week 2 – Lesson 31</a:t>
            </a:r>
            <a:endParaRPr lang="en-US" b="1" dirty="0"/>
          </a:p>
          <a:p>
            <a:r>
              <a:rPr lang="en-US" b="1" dirty="0"/>
              <a:t>Original</a:t>
            </a:r>
            <a:r>
              <a:rPr lang="en-US" b="1" baseline="0" dirty="0"/>
              <a:t> teacher notes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a:t>
            </a:r>
            <a:r>
              <a:rPr lang="en-GB" b="0" baseline="0" dirty="0"/>
              <a:t> printer-friendly version of these speaking cards is available with the resource.</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60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kern="1200" baseline="0" dirty="0">
                <a:solidFill>
                  <a:schemeClr val="tx1"/>
                </a:solidFill>
                <a:effectLst/>
                <a:latin typeface="+mn-lt"/>
                <a:ea typeface="+mn-ea"/>
                <a:cs typeface="+mn-cs"/>
              </a:rPr>
              <a:t>Resource C</a:t>
            </a:r>
          </a:p>
          <a:p>
            <a:endParaRPr lang="en-US" b="1" dirty="0"/>
          </a:p>
          <a:p>
            <a:r>
              <a:rPr lang="en-US" b="1" dirty="0"/>
              <a:t>……………………………………………………………………………………………………………………………………………………………………………………………………………..</a:t>
            </a:r>
          </a:p>
          <a:p>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Y8 Spanish Term 2.1 - Week 2 – Lesson 31</a:t>
            </a:r>
          </a:p>
          <a:p>
            <a:r>
              <a:rPr lang="en-US" b="1" dirty="0"/>
              <a:t>Original</a:t>
            </a:r>
            <a:r>
              <a:rPr lang="en-US" b="1" baseline="0" dirty="0"/>
              <a:t> teacher notes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DISPLAY</a:t>
            </a:r>
            <a:r>
              <a:rPr lang="en-GB" b="1" dirty="0"/>
              <a:t> TO CLASS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While the other student reads his/her sentences aloud (see previous slide), the other student will be looking at these on the interactive</a:t>
            </a:r>
            <a:r>
              <a:rPr lang="en-GB" b="0" baseline="0" dirty="0"/>
              <a:t> white</a:t>
            </a:r>
            <a:r>
              <a:rPr lang="en-GB" b="0" dirty="0"/>
              <a:t>board,</a:t>
            </a:r>
            <a:r>
              <a:rPr lang="en-GB" b="0" baseline="0" dirty="0"/>
              <a:t> and will decide which person is referred to for each item.</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2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kern="1200" baseline="0" dirty="0">
                <a:solidFill>
                  <a:schemeClr val="tx1"/>
                </a:solidFill>
                <a:effectLst/>
                <a:latin typeface="+mn-lt"/>
                <a:ea typeface="+mn-ea"/>
                <a:cs typeface="+mn-cs"/>
              </a:rPr>
              <a:t>Resource C</a:t>
            </a:r>
          </a:p>
          <a:p>
            <a:endParaRPr lang="en-US" b="1" dirty="0"/>
          </a:p>
          <a:p>
            <a:r>
              <a:rPr lang="en-US" b="1" dirty="0"/>
              <a:t>……………………………………………………………………………………………………………………………………………………………………………………………………………..</a:t>
            </a:r>
          </a:p>
          <a:p>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Y8 Spanish Term 2.1 - Week 2 – Lesson 31</a:t>
            </a:r>
          </a:p>
          <a:p>
            <a:r>
              <a:rPr lang="en-US" b="1" dirty="0"/>
              <a:t>Original</a:t>
            </a:r>
            <a:r>
              <a:rPr lang="en-US" b="1" baseline="0" dirty="0"/>
              <a:t> teacher notes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8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 tying me knots trying to work out how to cover as many of the principles as possible in one set of resources.</a:t>
            </a:r>
            <a:br>
              <a:rPr lang="en-GB" dirty="0"/>
            </a:br>
            <a:r>
              <a:rPr lang="en-GB" dirty="0"/>
              <a:t>I wanted to demonstrate a range of vocabulary activities, but also show how grammar, vocabulary, phonics are woven together, and how culture, themes and topics find their way in, and so eventually I had the idea of tracing the path of one word through a whole KS3 scheme of work, to see its journey over the three years.  </a:t>
            </a:r>
          </a:p>
          <a:p>
            <a:endParaRPr lang="en-GB" dirty="0"/>
          </a:p>
          <a:p>
            <a:r>
              <a:rPr lang="en-GB" dirty="0"/>
              <a:t>I chose ‘tanzen’ (to dance in German) and did control F on the SOW and looked up all the times it appears.  </a:t>
            </a:r>
          </a:p>
          <a:p>
            <a:br>
              <a:rPr lang="en-GB" dirty="0"/>
            </a:br>
            <a:r>
              <a:rPr lang="en-GB" dirty="0"/>
              <a:t>It first appears in week 10 of Y7, in the context of activities you do at home.</a:t>
            </a:r>
            <a:br>
              <a:rPr lang="en-GB" dirty="0"/>
            </a:br>
            <a:r>
              <a:rPr lang="en-GB" dirty="0"/>
              <a:t>Three weeks later it recurs in a lesson about Christmas.</a:t>
            </a:r>
            <a:br>
              <a:rPr lang="en-GB" dirty="0"/>
            </a:br>
            <a:r>
              <a:rPr lang="en-GB" dirty="0"/>
              <a:t>And 6 weeks on, in week 19, the context is talking about other people, celebrities.</a:t>
            </a:r>
            <a:br>
              <a:rPr lang="en-GB" dirty="0"/>
            </a:br>
            <a:r>
              <a:rPr lang="en-GB" dirty="0"/>
              <a:t>In addition, I did the same search through the assessments and found tanzen in both the spring and summer tests.</a:t>
            </a:r>
          </a:p>
          <a:p>
            <a:r>
              <a:rPr lang="en-GB" dirty="0"/>
              <a:t>As well as appearing in a variety of topics, it has also appeared with different grammar features.</a:t>
            </a:r>
            <a:br>
              <a:rPr lang="en-GB" dirty="0"/>
            </a:br>
            <a:br>
              <a:rPr lang="en-GB" dirty="0"/>
            </a:br>
            <a:r>
              <a:rPr lang="en-GB" dirty="0"/>
              <a:t>This sort of spaced repetition, together with the variety of thematic and grammatical uses of the word, present a strong model for deep vocabulary knowledge.</a:t>
            </a:r>
          </a:p>
          <a:p>
            <a:r>
              <a:rPr lang="en-GB" dirty="0"/>
              <a:t>Let’s see what happens to tanzen in Y8.</a:t>
            </a: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233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Y8 we see tanzen appear as part of a larger vocabulary set, together with a whole bunch of other words from Y7, and the context is narrating past events, so we see tanzen getting used here in the perfect tense. It is revisited the week before, too, in the pre-learning Quizlet homework.</a:t>
            </a:r>
          </a:p>
          <a:p>
            <a:endParaRPr lang="en-GB" dirty="0"/>
          </a:p>
          <a:p>
            <a:r>
              <a:rPr lang="en-GB" dirty="0"/>
              <a:t>Assessment-wise, tanzen is in both Y8 assessments.</a:t>
            </a:r>
          </a:p>
          <a:p>
            <a:endParaRPr lang="en-GB" dirty="0"/>
          </a:p>
          <a:p>
            <a:r>
              <a:rPr lang="en-GB" dirty="0"/>
              <a:t>Then in Y9, it is also in the autumn term assessment, and then in week 15 as part of a lesson on New Year’s resolutions, so we assume we will see it in the future tense.</a:t>
            </a:r>
            <a:br>
              <a:rPr lang="en-GB" dirty="0"/>
            </a:br>
            <a:br>
              <a:rPr lang="en-GB" dirty="0"/>
            </a:br>
            <a:r>
              <a:rPr lang="en-GB" dirty="0"/>
              <a:t>6 weeks later we have a lesson focused on a poem by Adel </a:t>
            </a:r>
            <a:r>
              <a:rPr lang="en-GB" dirty="0" err="1"/>
              <a:t>Karasholi</a:t>
            </a:r>
            <a:r>
              <a:rPr lang="en-GB" dirty="0"/>
              <a:t>, Syrian immigrant to Germany who studied German at </a:t>
            </a:r>
            <a:r>
              <a:rPr lang="en-GB" dirty="0" err="1"/>
              <a:t>uni</a:t>
            </a:r>
            <a:r>
              <a:rPr lang="en-GB" dirty="0"/>
              <a:t> there and went on to be a poet.  </a:t>
            </a:r>
          </a:p>
          <a:p>
            <a:endParaRPr lang="en-GB" dirty="0"/>
          </a:p>
          <a:p>
            <a:r>
              <a:rPr lang="en-GB" dirty="0"/>
              <a:t>Finally, in the penultimate week of Y9, we see tanzen appear again, in Grimm brothers’ fairy tale der </a:t>
            </a:r>
            <a:r>
              <a:rPr lang="en-GB" dirty="0" err="1"/>
              <a:t>Rattenfänger</a:t>
            </a:r>
            <a:r>
              <a:rPr lang="en-GB" dirty="0"/>
              <a:t>.  This instance is incidental, as the word just happens to be in the text for that week, so it is a bonus.  </a:t>
            </a:r>
            <a:br>
              <a:rPr lang="en-GB" dirty="0"/>
            </a:br>
            <a:r>
              <a:rPr lang="en-GB" dirty="0"/>
              <a:t>There are doubtless several other lessons where ‘tanzen’ crops up incidentally without being part of the vocabulary sets for that week.  But over KS3 we can see that this word is encountered at least 15 times in a whole range of different contexts, more than we might have imagined, and also across the three main tenses for KS3, in different persons.</a:t>
            </a:r>
          </a:p>
          <a:p>
            <a:endParaRPr lang="en-GB" dirty="0"/>
          </a:p>
          <a:p>
            <a:r>
              <a:rPr lang="en-GB" dirty="0"/>
              <a:t>So, we don’t yet have any idea what this actually looks like so I’ve pulled out a selection of slides from these lessons, just so we can physically follow the KS3 journey of ‘tanzen’ from initial presentation, through many opportunities for practice, in receptive and productive modalities, and in spoken and written modes.</a:t>
            </a: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28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baseline="0" dirty="0">
                <a:latin typeface="+mn-lt"/>
              </a:rPr>
              <a:t>Timing: 3 minutes for sequence of </a:t>
            </a:r>
            <a:r>
              <a:rPr lang="en-GB" sz="1200" b="1" baseline="0">
                <a:latin typeface="+mn-lt"/>
              </a:rPr>
              <a:t>six slides</a:t>
            </a:r>
            <a:endParaRPr lang="en-GB" sz="1200" b="1" baseline="0" dirty="0">
              <a:latin typeface="+mn-lt"/>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a:ln>
                  <a:noFill/>
                </a:ln>
                <a:solidFill>
                  <a:prstClr val="black"/>
                </a:solidFill>
                <a:effectLst/>
                <a:uLnTx/>
                <a:uFillTx/>
                <a:latin typeface="+mn-lt"/>
                <a:ea typeface="+mn-ea"/>
                <a:cs typeface="+mn-cs"/>
              </a:rPr>
              <a:t>To </a:t>
            </a:r>
            <a:r>
              <a:rPr kumimoji="0" lang="en-GB" sz="1200" b="0" i="0" u="none" strike="noStrike" kern="1200" cap="none" spc="0" normalizeH="0" baseline="0" noProof="0" dirty="0">
                <a:ln>
                  <a:noFill/>
                </a:ln>
                <a:solidFill>
                  <a:prstClr val="black"/>
                </a:solidFill>
                <a:effectLst/>
                <a:uLnTx/>
                <a:uFillTx/>
                <a:latin typeface="+mn-lt"/>
                <a:ea typeface="+mn-ea"/>
                <a:cs typeface="+mn-cs"/>
              </a:rPr>
              <a:t>introduce the </a:t>
            </a:r>
            <a:r>
              <a:rPr kumimoji="0" lang="en-GB" sz="1200" b="0" i="0" u="none" strike="noStrike" kern="1200" cap="none" spc="0" normalizeH="0" baseline="0" noProof="0">
                <a:ln>
                  <a:noFill/>
                </a:ln>
                <a:solidFill>
                  <a:prstClr val="black"/>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tanzen </a:t>
            </a:r>
            <a:r>
              <a:rPr kumimoji="0" lang="en-GB" sz="1200" b="0" i="0" u="none" strike="noStrike" kern="1200" cap="none" spc="0" normalizeH="0" baseline="0" noProof="0">
                <a:ln>
                  <a:noFill/>
                </a:ln>
                <a:solidFill>
                  <a:prstClr val="black"/>
                </a:solidFill>
                <a:effectLst/>
                <a:uLnTx/>
                <a:uFillTx/>
                <a:latin typeface="+mn-lt"/>
                <a:ea typeface="+mn-ea"/>
                <a:cs typeface="+mn-cs"/>
              </a:rPr>
              <a:t>more </a:t>
            </a:r>
            <a:r>
              <a:rPr kumimoji="0" lang="en-GB" sz="1200" b="0" i="0" u="none" strike="noStrike" kern="1200" cap="none" spc="0" normalizeH="0" baseline="0" noProof="0" dirty="0">
                <a:ln>
                  <a:noFill/>
                </a:ln>
                <a:solidFill>
                  <a:prstClr val="black"/>
                </a:solidFill>
                <a:effectLst/>
                <a:uLnTx/>
                <a:uFillTx/>
                <a:latin typeface="+mn-lt"/>
                <a:ea typeface="+mn-ea"/>
                <a:cs typeface="+mn-cs"/>
              </a:rPr>
              <a:t>explicitly</a:t>
            </a:r>
            <a:r>
              <a:rPr kumimoji="0" lang="en-GB" sz="1200" b="0" i="0" u="none" strike="noStrike" kern="1200" cap="none" spc="0" normalizeH="0" baseline="0" noProof="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mn-lt"/>
                <a:ea typeface="+mn-ea"/>
                <a:cs typeface="+mn-cs"/>
                <a:sym typeface="Calibri"/>
              </a:rPr>
              <a:t>Note: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Tanzen </a:t>
            </a:r>
            <a:r>
              <a:rPr kumimoji="0" lang="en-GB" sz="1200" b="0" i="0" u="none" strike="noStrike" kern="1200" cap="none" spc="0" normalizeH="0" baseline="0" noProof="0">
                <a:ln>
                  <a:noFill/>
                </a:ln>
                <a:solidFill>
                  <a:prstClr val="black"/>
                </a:solidFill>
                <a:effectLst/>
                <a:uLnTx/>
                <a:uFillTx/>
                <a:latin typeface="+mn-lt"/>
                <a:ea typeface="+mn-ea"/>
                <a:cs typeface="+mn-cs"/>
              </a:rPr>
              <a:t>is </a:t>
            </a:r>
            <a:r>
              <a:rPr kumimoji="0" lang="en-GB" sz="1200" b="0" i="0" u="none" strike="noStrike" kern="1200" cap="none" spc="0" normalizeH="0" baseline="0" noProof="0" dirty="0">
                <a:ln>
                  <a:noFill/>
                </a:ln>
                <a:solidFill>
                  <a:prstClr val="black"/>
                </a:solidFill>
                <a:effectLst/>
                <a:uLnTx/>
                <a:uFillTx/>
                <a:latin typeface="+mn-lt"/>
                <a:ea typeface="+mn-ea"/>
                <a:cs typeface="+mn-cs"/>
              </a:rPr>
              <a:t>one of the NCELP 15 prototypical verbs in German. Prototypical verbs are common verbs that illustrate the typical characteristics of a class of verb – the German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tanzen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on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the SSC [z].</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mime dancing.</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tanzt</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say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the SSC [z].</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Try to elicit the meaning from the students. Emphasise the two meanings for the short form.  </a:t>
            </a:r>
          </a:p>
          <a:p>
            <a:pPr algn="l" rtl="0">
              <a:spcBef>
                <a:spcPts val="0"/>
              </a:spcBef>
              <a:spcAft>
                <a:spcPts val="0"/>
              </a:spcAft>
            </a:pPr>
            <a:endParaRPr lang="en-GB" sz="1200" b="0" i="0" dirty="0">
              <a:solidFill>
                <a:srgbClr val="000000"/>
              </a:solidFill>
              <a:effectLst/>
              <a:latin typeface="+mn-lt"/>
            </a:endParaRPr>
          </a:p>
          <a:p>
            <a:endParaRPr lang="en-GB"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073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06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557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31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 I’ve organised this session into two parts; in the first part I’m going to outline the set of principles that underpin languages curriculum design at NCELP and how these relate to the reality of language learning in the classroom context in England.  It looks like a lot (and it is) but I’ve kept it to one slide per principle.</a:t>
            </a:r>
            <a:br>
              <a:rPr lang="en-GB" b="0" baseline="0" dirty="0"/>
            </a:br>
            <a:r>
              <a:rPr lang="en-GB" b="0" baseline="0" dirty="0"/>
              <a:t>In the second part we’re going to look at a few resources and practical activity ideas that put these principles into action in the classroom.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220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911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077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0"/>
              <a:t>To present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Click on the audio buttons</a:t>
            </a:r>
            <a:r>
              <a:rPr lang="en-GB" baseline="0"/>
              <a:t> to play the full version of each recording (the p</a:t>
            </a:r>
            <a:r>
              <a:rPr lang="en-GB" b="0"/>
              <a:t>ronouns were obscured by noises for the acitivity</a:t>
            </a:r>
            <a:r>
              <a:rPr lang="en-GB" b="0" baseline="0"/>
              <a:t> itself)</a:t>
            </a:r>
            <a:r>
              <a:rPr lang="en-GB" b="0"/>
              <a:t>.</a:t>
            </a:r>
          </a:p>
          <a:p>
            <a:r>
              <a:rPr lang="en-GB" b="0" i="0"/>
              <a:t>3. Click to reveal the answers</a:t>
            </a:r>
            <a:r>
              <a:rPr lang="en-GB" b="0" i="0" baseline="0"/>
              <a:t>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Note:</a:t>
            </a:r>
            <a:r>
              <a:rPr lang="en-GB" sz="1200" b="0" kern="1200" baseline="0">
                <a:solidFill>
                  <a:schemeClr val="tx1"/>
                </a:solidFill>
                <a:effectLst/>
                <a:latin typeface="+mn-lt"/>
                <a:ea typeface="+mn-ea"/>
                <a:cs typeface="+mn-cs"/>
              </a:rPr>
              <a:t> All</a:t>
            </a:r>
            <a:r>
              <a:rPr lang="en-GB" b="0"/>
              <a:t> words in this exercise have been encountered previously, with the exception of </a:t>
            </a:r>
            <a:r>
              <a:rPr lang="en-GB" b="0" i="1"/>
              <a:t>Suppe</a:t>
            </a:r>
            <a:r>
              <a:rPr lang="en-GB" b="0" i="0"/>
              <a:t> which can be inferred from the English </a:t>
            </a:r>
            <a:r>
              <a:rPr lang="en-GB" b="0" i="1"/>
              <a:t>soup</a:t>
            </a:r>
            <a:r>
              <a:rPr lang="en-GB" b="0" i="0"/>
              <a:t>.</a:t>
            </a:r>
            <a:endParaRPr lang="en-GB" b="0"/>
          </a:p>
          <a:p>
            <a:endParaRPr lang="en-GB" b="0"/>
          </a:p>
          <a:p>
            <a:r>
              <a:rPr lang="en-GB" b="1"/>
              <a:t>Transcript:</a:t>
            </a:r>
          </a:p>
          <a:p>
            <a:r>
              <a:rPr lang="de-DE" sz="1200" kern="1200">
                <a:solidFill>
                  <a:schemeClr val="tx1"/>
                </a:solidFill>
                <a:effectLst/>
                <a:latin typeface="+mn-lt"/>
                <a:ea typeface="+mn-ea"/>
                <a:cs typeface="+mn-cs"/>
              </a:rPr>
              <a:t>a. Du gehst einmal die Woche tanzen.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b. Du machst kaum Hausaufgaben.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c. Du spielst sehr oft Computer.</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d. Ich gehe jeden Tag in den Garten.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e. Du kochst manchmal Suppe.</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f. Ich schreibe jeden Tag eine Liste.</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g. Ich rede sehr oft mit Freunden.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h. Ich tanze nie.</a:t>
            </a:r>
            <a:endParaRPr lang="en-GB" sz="1200" kern="1200">
              <a:solidFill>
                <a:schemeClr val="tx1"/>
              </a:solidFill>
              <a:effectLst/>
              <a:latin typeface="+mn-lt"/>
              <a:ea typeface="+mn-ea"/>
              <a:cs typeface="+mn-cs"/>
            </a:endParaRP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die Suppe [&gt;4037]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026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 </a:t>
            </a:r>
            <a:r>
              <a:rPr lang="en-GB" b="0"/>
              <a:t>To explain the rules of the Bingo game (English-German version, for additional vocabulary practice).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b="0"/>
              <a:t>Teacher distributes the Bingo cards included as supplementary materials this week. (The cards are double-sided, and there are three cards per page, so each printed sheet must be folded as instructed and cut into three). If</a:t>
            </a:r>
            <a:r>
              <a:rPr lang="en-GB" b="0" baseline="0"/>
              <a:t> teachers prefer, </a:t>
            </a:r>
            <a:r>
              <a:rPr lang="en-GB" b="1" baseline="0"/>
              <a:t>they can give students scrap paper</a:t>
            </a:r>
            <a:r>
              <a:rPr lang="en-GB" b="0" baseline="0"/>
              <a:t>, they can draw three 3x2 tables (for 3 rounds of the game) and select their own words from the vocabulary set, writing the English on one side and replicate the 3 x 2 tables with German words on the reverse. </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2. </a:t>
            </a:r>
            <a:r>
              <a:rPr lang="en-GB" b="0" baseline="0"/>
              <a:t>Depending on the class ability, teachers may choose to display or not to display the German words in the list. (The final slide in this lesson gives a list of the vocabulary from this week with the option to obscure the German words).</a:t>
            </a:r>
            <a:endParaRPr lang="en-GB"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3. </a:t>
            </a:r>
            <a:r>
              <a:rPr lang="en-GB" b="0"/>
              <a:t>Tell students to begin with the </a:t>
            </a:r>
            <a:r>
              <a:rPr lang="en-GB" b="1"/>
              <a:t>English side up. </a:t>
            </a:r>
            <a:r>
              <a:rPr lang="en-GB" b="0"/>
              <a:t>The teacher reads </a:t>
            </a:r>
            <a:r>
              <a:rPr lang="en-GB" b="1"/>
              <a:t>German words</a:t>
            </a:r>
            <a:r>
              <a:rPr lang="en-GB" b="0"/>
              <a:t> at random from this week’s vocabulary list.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4. Students cross off the words they hear. When a student has crossed of all of his/her words, they use the German interjection ‘Ich gewinne!’ to indicate that they win. Gewinnen</a:t>
            </a:r>
            <a:r>
              <a:rPr lang="en-GB" b="0" baseline="0"/>
              <a:t> (infinitive) is a cluster word from 1.1.5, recycled here, in the first person singular.  Ensure that students are clear about the meaning and that they can explain the verb ending change.</a:t>
            </a:r>
            <a:endParaRPr lang="en-GB" b="0"/>
          </a:p>
          <a:p>
            <a:endParaRPr lang="en-GB" b="0"/>
          </a:p>
          <a:p>
            <a:r>
              <a:rPr lang="en-GB" b="1"/>
              <a:t>Note: </a:t>
            </a:r>
            <a:r>
              <a:rPr lang="en-GB" b="0"/>
              <a:t>As there are only 10 words on this week’s vocabulary list, the game will not last very long! It is highly like that one or more students will win after only 6 words have been called. For that reason, it is suggested that at least three rounds are played for additional practice.</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069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5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hangingPunct="0"/>
            <a:r>
              <a:rPr lang="en-GB" b="1" dirty="0"/>
              <a:t>Aim: </a:t>
            </a:r>
            <a:r>
              <a:rPr lang="en-GB" b="0" dirty="0"/>
              <a:t>To </a:t>
            </a:r>
            <a:r>
              <a:rPr lang="en-US" sz="1200" b="0" kern="1200" baseline="0" dirty="0">
                <a:solidFill>
                  <a:schemeClr val="tx1"/>
                </a:solidFill>
                <a:effectLst/>
                <a:latin typeface="+mn-lt"/>
                <a:ea typeface="+mn-ea"/>
                <a:cs typeface="+mn-cs"/>
              </a:rPr>
              <a:t>revisit the VSO syntax of questions vs SVO of statements. </a:t>
            </a:r>
          </a:p>
          <a:p>
            <a:pPr hangingPunct="0"/>
            <a:endParaRPr lang="en-US" sz="1200" b="0"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This slide is the full task slide.</a:t>
            </a: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on the audio buttons</a:t>
            </a:r>
            <a:r>
              <a:rPr lang="en-GB" baseline="0" dirty="0"/>
              <a:t> to play each recording.</a:t>
            </a:r>
            <a:r>
              <a:rPr lang="en-GB" b="0" dirty="0"/>
              <a:t> The voice</a:t>
            </a:r>
            <a:r>
              <a:rPr lang="en-GB" b="0" baseline="0" dirty="0"/>
              <a:t> is robotic and has flat intonation, to remove this clue as to whether each sentence is a question or a statement.</a:t>
            </a:r>
            <a:endParaRPr lang="en-GB" b="0" dirty="0"/>
          </a:p>
          <a:p>
            <a:r>
              <a:rPr lang="en-GB" dirty="0"/>
              <a:t>2.</a:t>
            </a:r>
            <a:r>
              <a:rPr lang="en-GB" baseline="0" dirty="0"/>
              <a:t> </a:t>
            </a:r>
            <a:r>
              <a:rPr lang="en-GB" b="0" dirty="0"/>
              <a:t>Students can complete the activity by writing e.g. A) ?</a:t>
            </a:r>
            <a:r>
              <a:rPr lang="en-GB" b="0" i="1" dirty="0"/>
              <a:t>/ .</a:t>
            </a:r>
            <a:r>
              <a:rPr lang="en-GB" b="0" i="0" dirty="0"/>
              <a:t> in their exercise</a:t>
            </a:r>
            <a:r>
              <a:rPr lang="en-GB" b="0" i="0" baseline="0" dirty="0"/>
              <a:t> bo</a:t>
            </a:r>
            <a:r>
              <a:rPr lang="en-GB" b="0" i="0" dirty="0"/>
              <a:t>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3. Click to bring</a:t>
            </a:r>
            <a:r>
              <a:rPr lang="en-GB" b="0" i="0" baseline="0" dirty="0"/>
              <a:t> up the answers one by one. </a:t>
            </a:r>
            <a:r>
              <a:rPr lang="en-US" sz="1200" b="0" kern="1200" dirty="0">
                <a:solidFill>
                  <a:schemeClr val="tx1"/>
                </a:solidFill>
                <a:effectLst/>
                <a:latin typeface="+mn-lt"/>
                <a:ea typeface="+mn-ea"/>
                <a:cs typeface="+mn-cs"/>
              </a:rPr>
              <a:t>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 eine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oder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eine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 B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t>
            </a:r>
          </a:p>
          <a:p>
            <a:endParaRPr lang="en-GB" b="0" i="0" baseline="0" dirty="0"/>
          </a:p>
          <a:p>
            <a:r>
              <a:rPr lang="en-GB" b="1" dirty="0"/>
              <a:t>Transcript:</a:t>
            </a:r>
          </a:p>
          <a:p>
            <a:r>
              <a:rPr lang="de-DE" sz="1200" kern="1200" dirty="0">
                <a:solidFill>
                  <a:schemeClr val="tx1"/>
                </a:solidFill>
                <a:effectLst/>
                <a:latin typeface="+mn-lt"/>
                <a:ea typeface="+mn-ea"/>
                <a:cs typeface="+mn-cs"/>
              </a:rPr>
              <a:t>a) Hörst du jeden Tag das Lied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arbeitest kaum im Garten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Putzt du manchmal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Du tanzt nicht so gut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sitzt oft zu Hause am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Gehst du nie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 Du redest sehr oft im Unterricht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 Lernst du manchmal in der Schule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 Spielst du nie mit Freunden Fußball</a:t>
            </a:r>
            <a:endParaRPr lang="en-GB" sz="1200" kern="1200" dirty="0">
              <a:solidFill>
                <a:schemeClr val="tx1"/>
              </a:solidFill>
              <a:effectLst/>
              <a:latin typeface="+mn-lt"/>
              <a:ea typeface="+mn-ea"/>
              <a:cs typeface="+mn-cs"/>
            </a:endParaRPr>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855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6 minutes</a:t>
            </a:r>
            <a:br>
              <a:rPr lang="en-GB"/>
            </a:br>
            <a:br>
              <a:rPr lang="en-GB" b="1"/>
            </a:br>
            <a:r>
              <a:rPr lang="en-GB" b="1"/>
              <a:t>Aim: </a:t>
            </a:r>
            <a:r>
              <a:rPr lang="en-GB" b="0"/>
              <a:t>To practise distiguishing between the first and second person singular</a:t>
            </a:r>
            <a:r>
              <a:rPr lang="en-GB" b="0" baseline="0"/>
              <a:t> forms of the verb (speaking).</a:t>
            </a:r>
          </a:p>
          <a:p>
            <a:endParaRPr lang="en-GB" b="0" i="0"/>
          </a:p>
          <a:p>
            <a:r>
              <a:rPr lang="en-GB" b="1" i="0"/>
              <a:t>Note: </a:t>
            </a:r>
            <a:r>
              <a:rPr lang="en-GB" b="0" i="0"/>
              <a:t>This version of the speaking task expects</a:t>
            </a:r>
            <a:r>
              <a:rPr lang="en-GB" b="0" i="0" baseline="0"/>
              <a:t> students to generate the correct question with no verbal support at all.  There is an alternative version on the next slide, which gives the infinitive phrase.  That version still requires students to use the correct verb form and question syntax.</a:t>
            </a:r>
            <a:endParaRPr lang="en-GB" b="0" i="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a:t>
            </a:r>
            <a:r>
              <a:rPr lang="en-GB" b="0" i="0"/>
              <a:t>This slide can be printed and given to pupils, or they can quickly sketch a table in their workbooks.</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2.</a:t>
            </a:r>
            <a:r>
              <a:rPr lang="en-GB" b="0" i="0" baseline="0"/>
              <a:t> </a:t>
            </a:r>
            <a:r>
              <a:rPr lang="en-GB" b="0"/>
              <a:t>Students know the noun </a:t>
            </a:r>
            <a:r>
              <a:rPr lang="en-GB" b="1"/>
              <a:t>Frage</a:t>
            </a:r>
            <a:r>
              <a:rPr lang="en-GB" b="0"/>
              <a:t> (1.2.6), but have not encountered the verb form, </a:t>
            </a:r>
            <a:r>
              <a:rPr lang="en-GB" b="0" i="1"/>
              <a:t>fragen</a:t>
            </a:r>
            <a:r>
              <a:rPr lang="en-GB" b="0" i="0"/>
              <a:t>. Teacher to ask students what they think the instruction means and make the connection with </a:t>
            </a:r>
            <a:r>
              <a:rPr lang="en-GB" b="0" i="1"/>
              <a:t>Frage</a:t>
            </a:r>
            <a:r>
              <a:rPr lang="en-GB" b="0" i="0"/>
              <a:t>.</a:t>
            </a:r>
          </a:p>
          <a:p>
            <a:r>
              <a:rPr lang="en-GB" b="0" i="0"/>
              <a:t>3. </a:t>
            </a:r>
            <a:r>
              <a:rPr lang="en-GB" b="0"/>
              <a:t>In this oral exercise, students ask a partner how often they do the pictured activities, and tick the appropriate box. </a:t>
            </a:r>
            <a:br>
              <a:rPr lang="en-GB" b="0"/>
            </a:br>
            <a:r>
              <a:rPr lang="en-GB"/>
              <a:t>3.</a:t>
            </a:r>
            <a:r>
              <a:rPr lang="en-GB" baseline="0"/>
              <a:t> </a:t>
            </a:r>
            <a:r>
              <a:rPr lang="en-GB" b="0"/>
              <a:t>On completion, first, second and third person forms can be brought together through teacher elicitation of responses, e.g. </a:t>
            </a:r>
            <a:r>
              <a:rPr lang="en-GB" b="0" i="1"/>
              <a:t>‘Wie oft spielt Mary Computer?  Mary spielt kaum Computer</a:t>
            </a:r>
            <a:r>
              <a:rPr lang="en-GB" b="0" i="0"/>
              <a:t>’. ‘</a:t>
            </a:r>
            <a:r>
              <a:rPr lang="en-GB" b="0" i="1"/>
              <a:t>Wer kocht manchmal?’ ‘Sally kocht manchmal’ etc.</a:t>
            </a:r>
          </a:p>
          <a:p>
            <a:endParaRPr lang="en-GB" i="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118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20 minutes</a:t>
            </a:r>
            <a:br>
              <a:rPr lang="en-GB"/>
            </a:br>
            <a:br>
              <a:rPr lang="en-GB" b="1"/>
            </a:br>
            <a:r>
              <a:rPr lang="en-GB" b="1"/>
              <a:t>Aim: </a:t>
            </a:r>
            <a:r>
              <a:rPr lang="en-GB" b="0"/>
              <a:t>To revise the infinitive form of all verbs learned so far.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b="0" i="0"/>
              <a:t>Click</a:t>
            </a:r>
            <a:r>
              <a:rPr lang="en-GB" b="0" i="0" baseline="0"/>
              <a:t> to bring up the verbs one by one, eliciting the English meaning of each from the students. The final click brings up the main task instruction.</a:t>
            </a:r>
            <a:endParaRPr lang="en-GB" b="0"/>
          </a:p>
          <a:p>
            <a:r>
              <a:rPr lang="en-GB" sz="1200" b="0" i="0" kern="1200">
                <a:solidFill>
                  <a:schemeClr val="tx1"/>
                </a:solidFill>
                <a:effectLst/>
                <a:latin typeface="+mn-lt"/>
                <a:ea typeface="+mn-ea"/>
                <a:cs typeface="+mn-cs"/>
              </a:rPr>
              <a:t>2. Students prepare a survey with questions that they could send to a partner school (where there is a partner school, they should actually do this). First each student writes 5 questions individually.</a:t>
            </a:r>
          </a:p>
          <a:p>
            <a:r>
              <a:rPr lang="en-GB" sz="1200" b="0" i="0" kern="1200">
                <a:solidFill>
                  <a:schemeClr val="tx1"/>
                </a:solidFill>
                <a:effectLst/>
                <a:latin typeface="+mn-lt"/>
                <a:ea typeface="+mn-ea"/>
                <a:cs typeface="+mn-cs"/>
              </a:rPr>
              <a:t>3.</a:t>
            </a:r>
            <a:r>
              <a:rPr lang="en-GB" sz="1200" b="0" i="0" kern="1200" baseline="0">
                <a:solidFill>
                  <a:schemeClr val="tx1"/>
                </a:solidFill>
                <a:effectLst/>
                <a:latin typeface="+mn-lt"/>
                <a:ea typeface="+mn-ea"/>
                <a:cs typeface="+mn-cs"/>
              </a:rPr>
              <a:t> Th</a:t>
            </a:r>
            <a:r>
              <a:rPr lang="en-GB" sz="1200" b="0" i="0" kern="1200">
                <a:solidFill>
                  <a:schemeClr val="tx1"/>
                </a:solidFill>
                <a:effectLst/>
                <a:latin typeface="+mn-lt"/>
                <a:ea typeface="+mn-ea"/>
                <a:cs typeface="+mn-cs"/>
              </a:rPr>
              <a:t>en they pair up and ensure that they have 10 different ones between them.</a:t>
            </a:r>
          </a:p>
          <a:p>
            <a:r>
              <a:rPr lang="en-GB" sz="1200" b="0" i="0" kern="1200">
                <a:solidFill>
                  <a:schemeClr val="tx1"/>
                </a:solidFill>
                <a:effectLst/>
                <a:latin typeface="+mn-lt"/>
                <a:ea typeface="+mn-ea"/>
                <a:cs typeface="+mn-cs"/>
              </a:rPr>
              <a:t>4.</a:t>
            </a:r>
            <a:r>
              <a:rPr lang="en-GB" sz="1200" b="0" i="0" kern="1200" baseline="0">
                <a:solidFill>
                  <a:schemeClr val="tx1"/>
                </a:solidFill>
                <a:effectLst/>
                <a:latin typeface="+mn-lt"/>
                <a:ea typeface="+mn-ea"/>
                <a:cs typeface="+mn-cs"/>
              </a:rPr>
              <a:t> T</a:t>
            </a:r>
            <a:r>
              <a:rPr lang="en-GB" sz="1200" b="0" i="0" kern="1200">
                <a:solidFill>
                  <a:schemeClr val="tx1"/>
                </a:solidFill>
                <a:effectLst/>
                <a:latin typeface="+mn-lt"/>
                <a:ea typeface="+mn-ea"/>
                <a:cs typeface="+mn-cs"/>
              </a:rPr>
              <a:t>hen they join with another pair, and decide on the best 10 questions overall, eliminating those they think aren't as interesting. </a:t>
            </a:r>
          </a:p>
          <a:p>
            <a:r>
              <a:rPr lang="en-GB" sz="1200" b="0" i="0" kern="1200">
                <a:solidFill>
                  <a:schemeClr val="tx1"/>
                </a:solidFill>
                <a:effectLst/>
                <a:latin typeface="+mn-lt"/>
                <a:ea typeface="+mn-ea"/>
                <a:cs typeface="+mn-cs"/>
              </a:rPr>
              <a:t>5. On the slide that follows, the teacher gathers 20 different questions to put as survey to a German class (real or hypothetical).</a:t>
            </a:r>
            <a:endParaRPr lang="en-GB" b="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224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Here a lesson about Christmas-themed plural nouns.  The phonics focus is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ei</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and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 pair of phonemes that are often contrasted for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We use the opportunity to revisit and elicit orally the verb ‘tanzen’ in this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ii. Click again to bring up the picture of a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Reigen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(circle dance) and ask Was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ist</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das?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Tanzen is a previously taught word that we are revisiting this week, so if students automatically say ‘dance, or dancing’ then prompt them again to provide the German word.</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3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Practising phonics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ei</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and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in an authentic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lesson two includes a more detailed Christmas song covering the same SSCs. Depending on available time and how the students are getting on with these particular SSCs this activity could be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left out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Highlight the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ei</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SSCs in the text lines by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Students repeat out loud. </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3.</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Now sing the song together (Melody is Deck the Halls):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Schmückt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den Saal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mit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grünen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Zweigen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Tretet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an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zum</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bunten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Reigen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Auf und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nieder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immer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Singt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die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alten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Weihnachtslieder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p>
          <a:p>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4. Provide further cultural and linguistic information about the song.</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Click once to provide the glosses for the first line and elicit the meaning of the first line of the song.</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Decorate the hall with green branches.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Compare briefly with the English original: Deck the halls with boughs of holly.</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If students know this carol they may never have thought about the meaning of these quite archaic words!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ii. Click again to bring up the picture of a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Reigen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(circle dance) and ask Was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ist</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das?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Tanzen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is a previously taught word that we are revisiting this week, so if students automatically say ‘dance, or dancing’ then prompt them again to provide the German word.</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You might want to add that many western cultures (Germany and England, included) have traditional folk circle dances that originate from Greece.</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iii. Click for the 3</a:t>
            </a:r>
            <a:r>
              <a:rPr lang="en-GB" sz="1200" b="0" i="0" u="none" strike="noStrike" kern="1200" baseline="30000" dirty="0">
                <a:solidFill>
                  <a:schemeClr val="tx1"/>
                </a:solidFill>
                <a:effectLst/>
                <a:latin typeface="Calibri" panose="020F0502020204030204" pitchFamily="34" charset="0"/>
                <a:ea typeface="+mn-ea"/>
                <a:cs typeface="Calibri" panose="020F0502020204030204" pitchFamily="34" charset="0"/>
              </a:rPr>
              <a:t>rd</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call out and prompt students to tell you the meaning of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Weihnachtslieder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They were introduced to the word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Weihnachten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and several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Weihnachts</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compounds at the start of the lesson.  They know Lied from 7.1.1.7. Although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er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plurals are not a focus this week, it is likely that students will recognise the singular form and realise that it is plural, here.  You can tell them that this is a different plural ending that they will learn later.</a:t>
            </a:r>
            <a:endParaRPr lang="en-GB" baseline="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Picture attribution</a:t>
            </a:r>
            <a:r>
              <a:rPr lang="en-GB" dirty="0">
                <a:latin typeface="Calibri" panose="020F0502020204030204" pitchFamily="34" charset="0"/>
                <a:cs typeface="Calibri" panose="020F0502020204030204" pitchFamily="34" charset="0"/>
              </a:rPr>
              <a: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Hans </a:t>
            </a:r>
            <a:r>
              <a:rPr lang="en-GB" dirty="0" err="1">
                <a:latin typeface="Calibri" panose="020F0502020204030204" pitchFamily="34" charset="0"/>
                <a:cs typeface="Calibri" panose="020F0502020204030204" pitchFamily="34" charset="0"/>
              </a:rPr>
              <a:t>Thoma</a:t>
            </a:r>
            <a:r>
              <a:rPr lang="en-GB" dirty="0">
                <a:latin typeface="Calibri" panose="020F0502020204030204" pitchFamily="34" charset="0"/>
                <a:cs typeface="Calibri" panose="020F0502020204030204" pitchFamily="34" charset="0"/>
              </a:rPr>
              <a:t>, Public domain, via Wikimedia Commons</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Origin of the song Deck the Halls</a:t>
            </a:r>
            <a:r>
              <a:rPr lang="en-GB" dirty="0">
                <a:latin typeface="Calibri" panose="020F0502020204030204" pitchFamily="34" charset="0"/>
                <a:cs typeface="Calibri" panose="020F0502020204030204" pitchFamily="34" charset="0"/>
              </a:rPr>
              <a:t>:</a:t>
            </a:r>
          </a:p>
          <a:p>
            <a:r>
              <a:rPr lang="en-GB" sz="1200" b="1" i="0" kern="1200" dirty="0">
                <a:solidFill>
                  <a:schemeClr val="tx1"/>
                </a:solidFill>
                <a:effectLst/>
                <a:latin typeface="+mn-lt"/>
                <a:ea typeface="+mn-ea"/>
                <a:cs typeface="+mn-cs"/>
              </a:rPr>
              <a:t>1866</a:t>
            </a:r>
            <a:r>
              <a:rPr lang="en-GB" sz="1200" b="0" i="0" kern="1200" dirty="0">
                <a:solidFill>
                  <a:schemeClr val="tx1"/>
                </a:solidFill>
                <a:effectLst/>
                <a:latin typeface="+mn-lt"/>
                <a:ea typeface="+mn-ea"/>
                <a:cs typeface="+mn-cs"/>
              </a:rPr>
              <a:t>. Other “Nos Galan” lyrics were written by John Ceiriog Hughes (1832-1887), ca. 1873. Tune: Nos Galan (“New Year's Eve”) from John Thomas's Welsh Melodies with Welsh and English Poetry; this series by Thomas was a collaboration with John </a:t>
            </a:r>
            <a:r>
              <a:rPr lang="en-GB" sz="1200" b="0" i="0" kern="1200" dirty="0" err="1">
                <a:solidFill>
                  <a:schemeClr val="tx1"/>
                </a:solidFill>
                <a:effectLst/>
                <a:latin typeface="+mn-lt"/>
                <a:ea typeface="+mn-ea"/>
                <a:cs typeface="+mn-cs"/>
              </a:rPr>
              <a:t>Talhaiarn</a:t>
            </a:r>
            <a:r>
              <a:rPr lang="en-GB" sz="1200" b="0" i="0" kern="1200" dirty="0">
                <a:solidFill>
                  <a:schemeClr val="tx1"/>
                </a:solidFill>
                <a:effectLst/>
                <a:latin typeface="+mn-lt"/>
                <a:ea typeface="+mn-ea"/>
                <a:cs typeface="+mn-cs"/>
              </a:rPr>
              <a:t> Jones and Thomas Oliphant.</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65883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a:t>
            </a:r>
            <a:r>
              <a:rPr lang="en-GB" dirty="0"/>
              <a:t>revisit weak verbs in first, second, and third person singular.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This starter refreshes 10 of the weak verbs they already know and can be used in the question generating activity in lesson 2.</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Click to bring up the pictures,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say which verb from the list corresponds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confirm, by</a:t>
            </a:r>
            <a:r>
              <a:rPr lang="en-GB" b="0" baseline="0" dirty="0"/>
              <a:t> crossing out that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Continue until all verbs/pictures have been used.</a:t>
            </a:r>
            <a:endParaRPr lang="en-GB" i="1" dirty="0"/>
          </a:p>
          <a:p>
            <a:endParaRPr lang="en-GB" i="1"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705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Hedy </a:t>
            </a:r>
            <a:r>
              <a:rPr lang="en-GB" dirty="0" err="1"/>
              <a:t>Lamarr</a:t>
            </a:r>
            <a:r>
              <a:rPr lang="en-GB" dirty="0"/>
              <a:t> - https://en.wikipedia.org/wiki/Hedy_Lamarr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sym typeface="Wingdings" pitchFamily="2" charset="2"/>
              </a:rPr>
              <a:t>benutzen</a:t>
            </a:r>
            <a:r>
              <a:rPr lang="en-GB" sz="1200" b="0" i="0" u="none" strike="noStrike" kern="1200" dirty="0">
                <a:solidFill>
                  <a:schemeClr val="tx1"/>
                </a:solidFill>
                <a:effectLst/>
                <a:latin typeface="+mn-lt"/>
                <a:ea typeface="+mn-ea"/>
                <a:cs typeface="+mn-cs"/>
                <a:sym typeface="Wingdings" pitchFamily="2" charset="2"/>
              </a:rPr>
              <a:t> [872]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95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know words – to fix them in long-term memory – we have to revisit them, </a:t>
            </a:r>
            <a:r>
              <a:rPr lang="en-GB" sz="1200" b="1" kern="1200" dirty="0">
                <a:solidFill>
                  <a:schemeClr val="tx1"/>
                </a:solidFill>
                <a:effectLst/>
                <a:latin typeface="+mn-lt"/>
                <a:ea typeface="+mn-ea"/>
                <a:cs typeface="+mn-cs"/>
              </a:rPr>
              <a:t>a lot</a:t>
            </a:r>
            <a:r>
              <a:rPr lang="en-GB" sz="1200" kern="1200" dirty="0">
                <a:solidFill>
                  <a:schemeClr val="tx1"/>
                </a:solidFill>
                <a:effectLst/>
                <a:latin typeface="+mn-lt"/>
                <a:ea typeface="+mn-ea"/>
                <a:cs typeface="+mn-cs"/>
              </a:rPr>
              <a:t>. They do not stick otherwise.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what vocabulary experts say: [cue animation x 4]</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we accept this, then it follows that we  </a:t>
            </a:r>
            <a:r>
              <a:rPr lang="en-GB" sz="1200" kern="1200" dirty="0">
                <a:solidFill>
                  <a:schemeClr val="tx1"/>
                </a:solidFill>
                <a:effectLst/>
                <a:latin typeface="+mn-lt"/>
                <a:ea typeface="+mn-ea"/>
                <a:cs typeface="+mn-cs"/>
                <a:sym typeface="Wingdings" panose="05000000000000000000" pitchFamily="2" charset="2"/>
              </a:rPr>
              <a:t></a:t>
            </a:r>
            <a:r>
              <a:rPr lang="en-GB" sz="1200" kern="1200" dirty="0">
                <a:solidFill>
                  <a:schemeClr val="tx1"/>
                </a:solidFill>
                <a:effectLst/>
                <a:latin typeface="+mn-lt"/>
                <a:ea typeface="+mn-ea"/>
                <a:cs typeface="+mn-cs"/>
              </a:rPr>
              <a:t> have to prioritise high-frequency words in our curriculum planning/teaching as these are the words that occur in many contexts – otherwise you would just be revisiting the same topic or couple of topics every 3-4 weeks, every term, every year – if you choose rarer words your contexts are more limited, if you choose from the most common words then you find many different contexts in which they are routinely used.</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 it is we revisit school, holidays several times over KS3 and KS4 – such that students do find topics repetitive – however we don’t revisit the words enough for them to really learn them, so we currently have the worst of both worlds – as Barry Jones’ work with KS3 learners found in the 80s/early 90s – students find languages boring and difficult – boring as they repeat topics, difficult because they don’t revisit words enough to actually retain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 how many words can you realistically know by GCSE?  And isn’t it interesting that this is a question I hadn’t heard during the first 25 years of my teaching career?  It just didn’t come up.</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we take the total curriculum time over KS3 and KS4</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base the number of new words per week on a recommendation by Schmitt (which is also mentioned in the Pedagogy Review) which is 10 words per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get a 1700 target for top of higher tier, which is what informed the suggestion for the proposed new GCSE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5782"/>
                </a:solidFill>
                <a:latin typeface="Century Gothic" panose="020B0502020202020204" pitchFamily="34" charset="0"/>
              </a:rPr>
              <a:t>Nation, I. S. P. (2001). </a:t>
            </a:r>
            <a:r>
              <a:rPr lang="en-GB" sz="1200" i="1" dirty="0">
                <a:solidFill>
                  <a:srgbClr val="005782"/>
                </a:solidFill>
                <a:latin typeface="Century Gothic" panose="020B0502020202020204" pitchFamily="34" charset="0"/>
              </a:rPr>
              <a:t>Learning Vocabulary in Another Language. </a:t>
            </a:r>
            <a:r>
              <a:rPr lang="en-GB" sz="1200" dirty="0">
                <a:solidFill>
                  <a:srgbClr val="005782"/>
                </a:solidFill>
                <a:latin typeface="Century Gothic" panose="020B0502020202020204" pitchFamily="34" charset="0"/>
              </a:rPr>
              <a:t>Cambridge: Cambridge University Press.</a:t>
            </a:r>
            <a:endParaRPr lang="en-GB" sz="1200" dirty="0">
              <a:solidFill>
                <a:srgbClr val="005782"/>
              </a:solidFill>
              <a:latin typeface="Century Gothic" panose="020B0502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5782"/>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200" i="1" dirty="0">
                <a:solidFill>
                  <a:srgbClr val="005782"/>
                </a:solidFill>
                <a:latin typeface="Century Gothic" panose="020B0502020202020204" pitchFamily="34" charset="0"/>
                <a:cs typeface="Times New Roman" panose="02020603050405020304" pitchFamily="18" charset="0"/>
              </a:rPr>
              <a:t>Language Teaching Research, 12(3), 329–363. </a:t>
            </a:r>
            <a:r>
              <a:rPr lang="en-GB" sz="1200" dirty="0">
                <a:solidFill>
                  <a:srgbClr val="005782"/>
                </a:solidFill>
                <a:latin typeface="Century Gothic" panose="020B0502020202020204" pitchFamily="34" charset="0"/>
                <a:cs typeface="Times New Roman" panose="02020603050405020304" pitchFamily="18" charset="0"/>
                <a:hlinkClick r:id="rId3"/>
              </a:rPr>
              <a:t>https://doi.org/10.1177/1362168808089921</a:t>
            </a:r>
            <a:endParaRPr lang="en-US" dirty="0"/>
          </a:p>
          <a:p>
            <a:r>
              <a:rPr lang="en-GB" sz="1200" b="0" i="0" kern="1200" dirty="0">
                <a:solidFill>
                  <a:schemeClr val="tx1"/>
                </a:solidFill>
                <a:effectLst/>
                <a:latin typeface="+mn-lt"/>
                <a:ea typeface="+mn-ea"/>
                <a:cs typeface="+mn-cs"/>
              </a:rPr>
              <a:t>Milton, J (2015) "French lexis and formal exams in the British foreign language classroom", </a:t>
            </a:r>
            <a:r>
              <a:rPr lang="en-GB" sz="1200" b="0" i="1" kern="1200" dirty="0">
                <a:solidFill>
                  <a:schemeClr val="tx1"/>
                </a:solidFill>
                <a:effectLst/>
                <a:latin typeface="+mn-lt"/>
                <a:ea typeface="+mn-ea"/>
                <a:cs typeface="+mn-cs"/>
              </a:rPr>
              <a:t>Revue </a:t>
            </a:r>
            <a:r>
              <a:rPr lang="en-GB" sz="1200" b="0" i="1" kern="1200" dirty="0" err="1">
                <a:solidFill>
                  <a:schemeClr val="tx1"/>
                </a:solidFill>
                <a:effectLst/>
                <a:latin typeface="+mn-lt"/>
                <a:ea typeface="+mn-ea"/>
                <a:cs typeface="+mn-cs"/>
              </a:rPr>
              <a:t>française</a:t>
            </a:r>
            <a:r>
              <a:rPr lang="en-GB" sz="1200" b="0" i="1" kern="1200" dirty="0">
                <a:solidFill>
                  <a:schemeClr val="tx1"/>
                </a:solidFill>
                <a:effectLst/>
                <a:latin typeface="+mn-lt"/>
                <a:ea typeface="+mn-ea"/>
                <a:cs typeface="+mn-cs"/>
              </a:rPr>
              <a:t> de </a:t>
            </a:r>
            <a:r>
              <a:rPr lang="en-GB" sz="1200" b="0" i="1" kern="1200" dirty="0" err="1">
                <a:solidFill>
                  <a:schemeClr val="tx1"/>
                </a:solidFill>
                <a:effectLst/>
                <a:latin typeface="+mn-lt"/>
                <a:ea typeface="+mn-ea"/>
                <a:cs typeface="+mn-cs"/>
              </a:rPr>
              <a:t>linguistique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appliquée</a:t>
            </a:r>
            <a:r>
              <a:rPr lang="en-GB" sz="1200" b="0" i="0" kern="1200" dirty="0">
                <a:solidFill>
                  <a:schemeClr val="tx1"/>
                </a:solidFill>
                <a:effectLst/>
                <a:latin typeface="+mn-lt"/>
                <a:ea typeface="+mn-ea"/>
                <a:cs typeface="+mn-cs"/>
              </a:rPr>
              <a:t>, 2015/1 (Vol. XX), p. 107-119. DOI: 10.3917/rfla.201.0107</a:t>
            </a:r>
          </a:p>
          <a:p>
            <a:r>
              <a:rPr lang="en-GB" sz="1200" b="0" i="0" kern="1200" dirty="0">
                <a:solidFill>
                  <a:schemeClr val="tx1"/>
                </a:solidFill>
                <a:effectLst/>
                <a:latin typeface="+mn-lt"/>
                <a:ea typeface="+mn-ea"/>
                <a:cs typeface="+mn-cs"/>
              </a:rPr>
              <a:t>Webb, S. (2007) The Effects of Repetition on Vocabulary Knowledge, </a:t>
            </a:r>
            <a:r>
              <a:rPr lang="en-GB" sz="1200" b="0" i="1" kern="1200" dirty="0">
                <a:solidFill>
                  <a:schemeClr val="tx1"/>
                </a:solidFill>
                <a:effectLst/>
                <a:latin typeface="+mn-lt"/>
                <a:ea typeface="+mn-ea"/>
                <a:cs typeface="+mn-cs"/>
              </a:rPr>
              <a:t>Applied Linguistics</a:t>
            </a:r>
            <a:r>
              <a:rPr lang="en-GB" sz="1200" b="0" i="0" kern="1200" dirty="0">
                <a:solidFill>
                  <a:schemeClr val="tx1"/>
                </a:solidFill>
                <a:effectLst/>
                <a:latin typeface="+mn-lt"/>
                <a:ea typeface="+mn-ea"/>
                <a:cs typeface="+mn-cs"/>
              </a:rPr>
              <a:t>, 28 (1) 46–65, </a:t>
            </a:r>
            <a:r>
              <a:rPr lang="en-GB" sz="1200" b="0" i="0" u="none" strike="noStrike" kern="1200" dirty="0">
                <a:solidFill>
                  <a:schemeClr val="tx1"/>
                </a:solidFill>
                <a:effectLst/>
                <a:latin typeface="+mn-lt"/>
                <a:ea typeface="+mn-ea"/>
                <a:cs typeface="+mn-cs"/>
                <a:hlinkClick r:id="rId4"/>
              </a:rPr>
              <a:t>https://doi.org/10.1093/applin/aml048</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455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a:t>
            </a:r>
            <a:r>
              <a:rPr lang="en-US" b="0" baseline="0" dirty="0"/>
              <a:t> provide t</a:t>
            </a:r>
            <a:r>
              <a:rPr lang="en-US" b="0" dirty="0"/>
              <a:t>ranslation</a:t>
            </a:r>
            <a:r>
              <a:rPr lang="en-US" b="0" baseline="0" dirty="0"/>
              <a:t> practice (English to German).</a:t>
            </a:r>
          </a:p>
          <a:p>
            <a:endParaRPr lang="en-US" b="0" baseline="0" dirty="0">
              <a:sym typeface="Wingdings" pitchFamily="2" charset="2"/>
            </a:endParaRPr>
          </a:p>
          <a:p>
            <a:r>
              <a:rPr lang="en-US" b="1" baseline="0" dirty="0">
                <a:sym typeface="Wingdings" pitchFamily="2" charset="2"/>
              </a:rPr>
              <a:t>Note: </a:t>
            </a:r>
            <a:r>
              <a:rPr lang="en-US" b="0" dirty="0">
                <a:sym typeface="Wingdings" pitchFamily="2" charset="2"/>
              </a:rPr>
              <a:t>In </a:t>
            </a:r>
            <a:r>
              <a:rPr lang="en-US" dirty="0">
                <a:sym typeface="Wingdings" pitchFamily="2" charset="2"/>
              </a:rPr>
              <a:t>this activity we revisit asking open and closed questions using the words revisited in the vocab starter. </a:t>
            </a:r>
            <a:r>
              <a:rPr lang="en-US" b="0" dirty="0"/>
              <a:t>Students translate the English questions into German. They </a:t>
            </a:r>
            <a:r>
              <a:rPr lang="en-US" b="0" dirty="0" err="1"/>
              <a:t>practise</a:t>
            </a:r>
            <a:r>
              <a:rPr lang="en-US" b="0" dirty="0"/>
              <a:t> question formation as well as producing second person singular (du) verb forms. Du-questions will come back in the </a:t>
            </a:r>
            <a:r>
              <a:rPr lang="en-US" b="0" dirty="0" err="1"/>
              <a:t>dictagloss</a:t>
            </a:r>
            <a:r>
              <a:rPr lang="en-US" b="0" dirty="0"/>
              <a:t> task that follows. Translation is useful to draw attention to the do-auxiliary in English, which does not exist in German.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br>
              <a:rPr lang="en-GB" b="0" dirty="0"/>
            </a:br>
            <a:r>
              <a:rPr lang="en-GB" b="0" dirty="0"/>
              <a:t>1. </a:t>
            </a:r>
            <a:r>
              <a:rPr lang="en-GB" dirty="0"/>
              <a:t>Click to bring up the English sentences for translation into German,</a:t>
            </a:r>
            <a:r>
              <a:rPr lang="en-GB" baseline="0" dirty="0"/>
              <a:t> one by one.</a:t>
            </a:r>
            <a:endParaRPr lang="en-GB" dirty="0"/>
          </a:p>
          <a:p>
            <a:r>
              <a:rPr lang="en-GB" dirty="0"/>
              <a:t>2. Students attempt to translate each sentence into German.</a:t>
            </a:r>
          </a:p>
          <a:p>
            <a:r>
              <a:rPr lang="en-GB" dirty="0"/>
              <a:t>3.</a:t>
            </a:r>
            <a:r>
              <a:rPr lang="en-GB" baseline="0" dirty="0"/>
              <a:t> </a:t>
            </a:r>
            <a:r>
              <a:rPr lang="en-GB" dirty="0"/>
              <a:t>The second round of clicks</a:t>
            </a:r>
            <a:r>
              <a:rPr lang="en-GB" baseline="0" dirty="0"/>
              <a:t> brings up a suggested translation for each sentence</a:t>
            </a:r>
            <a:r>
              <a:rPr lang="en-GB" dirty="0"/>
              <a:t>.</a:t>
            </a:r>
          </a:p>
          <a:p>
            <a:r>
              <a:rPr lang="en-GB" dirty="0"/>
              <a:t>4. The final</a:t>
            </a:r>
            <a:r>
              <a:rPr lang="en-GB" baseline="0" dirty="0"/>
              <a:t> round of clicks brings up an additional question, eliciting the question word ‘</a:t>
            </a:r>
            <a:r>
              <a:rPr lang="en-GB" baseline="0" dirty="0" err="1"/>
              <a:t>wie</a:t>
            </a:r>
            <a:r>
              <a:rPr lang="en-GB" baseline="0" dirty="0"/>
              <a:t>?’ – see note below.</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US" b="1" dirty="0"/>
              <a:t>Note: </a:t>
            </a:r>
            <a:r>
              <a:rPr lang="en-GB" sz="1200" kern="1200" dirty="0" err="1">
                <a:solidFill>
                  <a:schemeClr val="tx1"/>
                </a:solidFill>
                <a:effectLst/>
                <a:latin typeface="+mn-lt"/>
                <a:ea typeface="+mn-ea"/>
                <a:cs typeface="+mn-cs"/>
              </a:rPr>
              <a:t>heißen</a:t>
            </a:r>
            <a:r>
              <a:rPr lang="en-GB" sz="1200" kern="1200" dirty="0">
                <a:solidFill>
                  <a:schemeClr val="tx1"/>
                </a:solidFill>
                <a:effectLst/>
                <a:latin typeface="+mn-lt"/>
                <a:ea typeface="+mn-ea"/>
                <a:cs typeface="+mn-cs"/>
              </a:rPr>
              <a:t> – now that we have introduced this verb, it would be usual for students to learn how to use to ask others’ names.  They haven’t yet done this, so won’t know that the question is ‘Wie’ not ‘Was’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flag this explicitly, here, with a note that recaps the prototypical meaning of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and how students have used it, plus the ‘what like’ meaning:</a:t>
            </a:r>
          </a:p>
          <a:p>
            <a:r>
              <a:rPr lang="en-GB" sz="1200" kern="1200" dirty="0" err="1">
                <a:solidFill>
                  <a:schemeClr val="tx1"/>
                </a:solidFill>
                <a:effectLst/>
                <a:latin typeface="+mn-lt"/>
                <a:ea typeface="+mn-ea"/>
                <a:cs typeface="+mn-cs"/>
              </a:rPr>
              <a:t>Ie</a:t>
            </a:r>
            <a:r>
              <a:rPr lang="en-GB" sz="1200" kern="1200" dirty="0">
                <a:solidFill>
                  <a:schemeClr val="tx1"/>
                </a:solidFill>
                <a:effectLst/>
                <a:latin typeface="+mn-lt"/>
                <a:ea typeface="+mn-ea"/>
                <a:cs typeface="+mn-cs"/>
              </a:rPr>
              <a:t>. Wie </a:t>
            </a:r>
            <a:r>
              <a:rPr lang="en-GB" sz="1200" kern="1200" dirty="0" err="1">
                <a:solidFill>
                  <a:schemeClr val="tx1"/>
                </a:solidFill>
                <a:effectLst/>
                <a:latin typeface="+mn-lt"/>
                <a:ea typeface="+mn-ea"/>
                <a:cs typeface="+mn-cs"/>
              </a:rPr>
              <a:t>geht’s</a:t>
            </a:r>
            <a:r>
              <a:rPr lang="en-GB" sz="1200" kern="1200" dirty="0">
                <a:solidFill>
                  <a:schemeClr val="tx1"/>
                </a:solidFill>
                <a:effectLst/>
                <a:latin typeface="+mn-lt"/>
                <a:ea typeface="+mn-ea"/>
                <a:cs typeface="+mn-cs"/>
              </a:rPr>
              <a:t> ? Gut, </a:t>
            </a:r>
            <a:r>
              <a:rPr lang="en-GB" sz="1200" kern="1200" dirty="0" err="1">
                <a:solidFill>
                  <a:schemeClr val="tx1"/>
                </a:solidFill>
                <a:effectLst/>
                <a:latin typeface="+mn-lt"/>
                <a:ea typeface="+mn-ea"/>
                <a:cs typeface="+mn-cs"/>
              </a:rPr>
              <a:t>danke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Wie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der Mann?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is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Then we</a:t>
            </a:r>
            <a:r>
              <a:rPr lang="en-GB" sz="1200" kern="1200" baseline="0" dirty="0">
                <a:solidFill>
                  <a:schemeClr val="tx1"/>
                </a:solidFill>
                <a:effectLst/>
                <a:latin typeface="+mn-lt"/>
                <a:ea typeface="+mn-ea"/>
                <a:cs typeface="+mn-cs"/>
              </a:rPr>
              <a:t> add a further </a:t>
            </a:r>
            <a:r>
              <a:rPr lang="en-GB" sz="1200" kern="1200" dirty="0">
                <a:solidFill>
                  <a:schemeClr val="tx1"/>
                </a:solidFill>
                <a:effectLst/>
                <a:latin typeface="+mn-lt"/>
                <a:ea typeface="+mn-ea"/>
                <a:cs typeface="+mn-cs"/>
              </a:rPr>
              <a:t>meaning – Wie instead of Was,</a:t>
            </a:r>
            <a:r>
              <a:rPr lang="en-GB" sz="1200" kern="1200" baseline="0" dirty="0">
                <a:solidFill>
                  <a:schemeClr val="tx1"/>
                </a:solidFill>
                <a:effectLst/>
                <a:latin typeface="+mn-lt"/>
                <a:ea typeface="+mn-ea"/>
                <a:cs typeface="+mn-cs"/>
              </a:rPr>
              <a:t> to mean ‘what’.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Wie </a:t>
            </a:r>
            <a:r>
              <a:rPr lang="en-GB" sz="1200" kern="1200" dirty="0" err="1">
                <a:solidFill>
                  <a:schemeClr val="tx1"/>
                </a:solidFill>
                <a:effectLst/>
                <a:latin typeface="+mn-lt"/>
                <a:ea typeface="+mn-ea"/>
                <a:cs typeface="+mn-cs"/>
              </a:rPr>
              <a:t>heißt</a:t>
            </a:r>
            <a:r>
              <a:rPr lang="en-GB" sz="1200" kern="1200" dirty="0">
                <a:solidFill>
                  <a:schemeClr val="tx1"/>
                </a:solidFill>
                <a:effectLst/>
                <a:latin typeface="+mn-lt"/>
                <a:ea typeface="+mn-ea"/>
                <a:cs typeface="+mn-cs"/>
              </a:rPr>
              <a:t> du? What are you called? (literally ‘how (do) you call you?’).</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874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provide a </a:t>
            </a:r>
            <a:r>
              <a:rPr lang="en-GB" b="0" baseline="0" dirty="0" err="1"/>
              <a:t>d</a:t>
            </a:r>
            <a:r>
              <a:rPr lang="en-GB" b="0" dirty="0" err="1"/>
              <a:t>ictagloss</a:t>
            </a:r>
            <a:r>
              <a:rPr lang="en-GB" b="0" dirty="0"/>
              <a:t> – Interview </a:t>
            </a:r>
            <a:r>
              <a:rPr lang="en-GB" b="0" dirty="0" err="1"/>
              <a:t>mit</a:t>
            </a:r>
            <a:r>
              <a:rPr lang="en-GB" b="0" dirty="0"/>
              <a:t> Papa </a:t>
            </a:r>
            <a:r>
              <a:rPr lang="en-GB" b="0" dirty="0" err="1"/>
              <a:t>Schlumpf</a:t>
            </a:r>
            <a:r>
              <a:rPr lang="en-GB" b="0" dirty="0"/>
              <a:t>.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This is a </a:t>
            </a:r>
            <a:r>
              <a:rPr lang="en-GB" b="0" dirty="0" err="1"/>
              <a:t>dictagloss</a:t>
            </a:r>
            <a:r>
              <a:rPr lang="en-GB" b="0" dirty="0"/>
              <a:t> activity where students reconstruct a text from notes about an interview they have listened to. The text is designed to practise verbs forms in the first, second, and third person singular beyond sentence level. The vocabulary items have been encountered before or are cognates. The vocab starters and content of lesson one will have refreshed students’ memory. An alternative version using slightly more complex language is available on the NCELP Resource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indent="0">
              <a:buFont typeface="+mj-lt"/>
              <a:buNone/>
            </a:pPr>
            <a:r>
              <a:rPr lang="en-GB" b="1" baseline="0" dirty="0"/>
              <a:t>Procedure:</a:t>
            </a:r>
            <a:endParaRPr lang="en-GB" b="0" baseline="0" dirty="0"/>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interview and take notes about each question and answer.</a:t>
            </a:r>
          </a:p>
          <a:p>
            <a:pPr marL="228600" indent="-228600">
              <a:buFont typeface="+mj-lt"/>
              <a:buAutoNum type="arabicPeriod"/>
            </a:pPr>
            <a:r>
              <a:rPr lang="en-GB" b="0" dirty="0"/>
              <a:t>Play the interview again if necessary. How many times is up depends on the class and ability level and is up to the teacher’s judgment.</a:t>
            </a:r>
          </a:p>
          <a:p>
            <a:pPr marL="228600" indent="-228600">
              <a:buFont typeface="+mj-lt"/>
              <a:buAutoNum type="arabicPeriod"/>
            </a:pPr>
            <a:r>
              <a:rPr lang="en-GB" b="0" dirty="0"/>
              <a:t>Based on the notes students reconstruct the dialogue (could be done in pairs).</a:t>
            </a:r>
          </a:p>
          <a:p>
            <a:pPr marL="228600" indent="-228600">
              <a:buFont typeface="+mj-lt"/>
              <a:buAutoNum type="arabicPeriod"/>
            </a:pPr>
            <a:r>
              <a:rPr lang="en-GB" b="0" dirty="0"/>
              <a:t>In pairs students perform the dialogue,</a:t>
            </a:r>
            <a:r>
              <a:rPr lang="en-GB" b="0" baseline="0" dirty="0"/>
              <a:t> as read aloud from their own 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A t</a:t>
            </a:r>
            <a:r>
              <a:rPr lang="en-GB" dirty="0"/>
              <a:t>ranscript is provided</a:t>
            </a:r>
            <a:r>
              <a:rPr lang="en-GB" baseline="0" dirty="0"/>
              <a:t> over the next two slides,</a:t>
            </a:r>
            <a:r>
              <a:rPr lang="en-GB" dirty="0"/>
              <a:t> for checking.</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68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a:t>
            </a:r>
            <a:r>
              <a:rPr lang="en-GB" dirty="0" err="1"/>
              <a:t>dictagloss</a:t>
            </a:r>
            <a:r>
              <a:rPr lang="en-GB" dirty="0"/>
              <a:t> for </a:t>
            </a:r>
            <a:r>
              <a:rPr lang="en-GB"/>
              <a:t>checking.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250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a:t>
            </a:r>
            <a:r>
              <a:rPr lang="en-GB" dirty="0" err="1"/>
              <a:t>dictagloss</a:t>
            </a:r>
            <a:r>
              <a:rPr lang="en-GB" dirty="0"/>
              <a:t> for checking.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3980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a range of revisited structures, including present, future, perfect and imperfect tenses. </a:t>
            </a:r>
            <a:br>
              <a:rPr lang="en-GB" b="0" dirty="0"/>
            </a:br>
            <a:br>
              <a:rPr lang="en-GB" b="0" dirty="0"/>
            </a:br>
            <a:r>
              <a:rPr lang="en-GB" b="1" dirty="0"/>
              <a:t>Procedure:</a:t>
            </a:r>
            <a:br>
              <a:rPr lang="en-GB" dirty="0"/>
            </a:br>
            <a:r>
              <a:rPr lang="en-GB" dirty="0"/>
              <a:t>1. Students describe the photo in German,</a:t>
            </a:r>
            <a:r>
              <a:rPr lang="en-GB" baseline="0" dirty="0"/>
              <a:t> translating the English sentences into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Suggested answers are on the next slide.</a:t>
            </a:r>
            <a:br>
              <a:rPr lang="en-GB" baseline="0" dirty="0"/>
            </a:br>
            <a:br>
              <a:rPr lang="en-GB" baseline="0" dirty="0"/>
            </a:br>
            <a:r>
              <a:rPr lang="en-GB" b="1" baseline="0" dirty="0"/>
              <a:t>Note</a:t>
            </a:r>
            <a:r>
              <a:rPr lang="en-GB" baseline="0" dirty="0"/>
              <a:t>: Some classes may need teacher scaffolding through this task.</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317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provide the answers to the</a:t>
            </a:r>
            <a:r>
              <a:rPr lang="en-GB" b="0" baseline="0" dirty="0"/>
              <a:t>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Click to bring up the suggested answers one by one.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unknown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cs typeface="Calibri"/>
                <a:sym typeface="Calibri"/>
              </a:rPr>
              <a:t>Band</a:t>
            </a:r>
            <a:r>
              <a:rPr lang="en-GB" sz="1200" b="0" i="0" u="none" strike="noStrike" kern="1200" cap="none" baseline="0" dirty="0">
                <a:solidFill>
                  <a:schemeClr val="tx1"/>
                </a:solidFill>
                <a:effectLst/>
                <a:latin typeface="+mn-lt"/>
                <a:cs typeface="Calibri"/>
                <a:sym typeface="Calibri"/>
              </a:rPr>
              <a:t> [&gt;5000]</a:t>
            </a:r>
            <a:br>
              <a:rPr lang="en-GB" dirty="0"/>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099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question formation.</a:t>
            </a:r>
            <a:br>
              <a:rPr lang="en-GB" b="0" dirty="0"/>
            </a:br>
            <a:br>
              <a:rPr lang="en-GB" b="0" dirty="0"/>
            </a:br>
            <a:r>
              <a:rPr lang="en-GB" b="1" dirty="0"/>
              <a:t>Procedure:</a:t>
            </a:r>
          </a:p>
          <a:p>
            <a:r>
              <a:rPr lang="en-GB" b="0" dirty="0"/>
              <a:t>1. Students read each answer and attempt to provide the question that would have elicited it.</a:t>
            </a:r>
          </a:p>
          <a:p>
            <a:r>
              <a:rPr lang="en-GB" b="0" dirty="0"/>
              <a:t>2.</a:t>
            </a:r>
            <a:r>
              <a:rPr lang="en-GB" b="0" baseline="0" dirty="0"/>
              <a:t> Click to make the correct questions appear one by one.</a:t>
            </a:r>
            <a:br>
              <a:rPr lang="en-GB" b="0" baseline="0" dirty="0"/>
            </a:br>
            <a:r>
              <a:rPr lang="en-GB" b="0" baseline="0" dirty="0"/>
              <a:t>3. For reinforcement, click the numbered buttons to hear the questions. Alternatively, take part in the full interview, using the player (bottom right of the slide). The questions are heard one by one, with a space for answering.  Students can do this, chorally, to practise reading aloud for fluency.</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Band [&gt;5000]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993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t>
            </a:r>
            <a:r>
              <a:rPr lang="en-GB" b="0" dirty="0"/>
              <a:t>Students can start this task without teacher input, as an </a:t>
            </a:r>
            <a:r>
              <a:rPr lang="en-GB" b="0" i="1" dirty="0" err="1"/>
              <a:t>Auftakt</a:t>
            </a:r>
            <a:r>
              <a:rPr lang="en-GB" b="0" i="1" dirty="0"/>
              <a:t> </a:t>
            </a:r>
            <a:r>
              <a:rPr lang="en-GB" b="0" dirty="0"/>
              <a:t>task.</a:t>
            </a:r>
          </a:p>
          <a:p>
            <a:r>
              <a:rPr lang="en-GB" b="1" dirty="0"/>
              <a:t>Timing: 8 minutes, including feedback</a:t>
            </a:r>
            <a:br>
              <a:rPr lang="en-GB" dirty="0"/>
            </a:br>
            <a:br>
              <a:rPr lang="en-GB" b="1" dirty="0"/>
            </a:br>
            <a:r>
              <a:rPr lang="en-GB" b="1" dirty="0"/>
              <a:t>Aim: </a:t>
            </a:r>
            <a:r>
              <a:rPr lang="en-GB" b="0" dirty="0"/>
              <a:t>to consolidate knowledge of 18 different SSC within previously taught vocabulary, and additionally to recall further words with these SSC.</a:t>
            </a:r>
            <a:br>
              <a:rPr lang="en-GB" b="0" dirty="0"/>
            </a:br>
            <a:br>
              <a:rPr lang="en-GB" dirty="0"/>
            </a:br>
            <a:r>
              <a:rPr lang="en-GB" b="1" dirty="0"/>
              <a:t>Procedure:</a:t>
            </a:r>
            <a:br>
              <a:rPr lang="en-GB" dirty="0"/>
            </a:br>
            <a:r>
              <a:rPr lang="en-GB" dirty="0"/>
              <a:t>1. Write 1-18 and a word from the table with that SSC.</a:t>
            </a:r>
          </a:p>
          <a:p>
            <a:r>
              <a:rPr lang="en-GB" dirty="0"/>
              <a:t>2. Ensure that students know that they should try to use all the words just once each.</a:t>
            </a:r>
          </a:p>
          <a:p>
            <a:r>
              <a:rPr lang="en-GB" dirty="0"/>
              <a:t>3. Challenge them to add a 2</a:t>
            </a:r>
            <a:r>
              <a:rPr lang="en-GB" baseline="30000" dirty="0"/>
              <a:t>nd</a:t>
            </a:r>
            <a:r>
              <a:rPr lang="en-GB" dirty="0"/>
              <a:t> word with the same SSC from their own vocabulary knowledge.</a:t>
            </a:r>
          </a:p>
          <a:p>
            <a:r>
              <a:rPr lang="en-GB" dirty="0"/>
              <a:t>4. Elicit the answers from students, providing a further opportunity to produce the words orally.</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categorise</a:t>
            </a:r>
            <a:r>
              <a:rPr lang="en-US" b="0" dirty="0"/>
              <a:t> semantically 18 items from this week’s revisited vocabulary set.</a:t>
            </a:r>
          </a:p>
          <a:p>
            <a:endParaRPr lang="en-US" b="1" dirty="0"/>
          </a:p>
          <a:p>
            <a:r>
              <a:rPr lang="en-US" b="1" dirty="0"/>
              <a:t>Procedure:</a:t>
            </a:r>
          </a:p>
          <a:p>
            <a:pPr marL="228600" indent="-228600">
              <a:buAutoNum type="arabicPeriod"/>
            </a:pPr>
            <a:r>
              <a:rPr lang="en-US" b="0" dirty="0"/>
              <a:t>Students use knowledge of meaning to identify a connecting theme,</a:t>
            </a:r>
            <a:r>
              <a:rPr lang="en-US" b="0" baseline="0" dirty="0"/>
              <a:t> which they can state in English.  </a:t>
            </a:r>
            <a:endParaRPr lang="en-US" b="0" dirty="0"/>
          </a:p>
          <a:p>
            <a:pPr marL="228600" indent="-228600">
              <a:buAutoNum type="arabicPeriod"/>
            </a:pPr>
            <a:r>
              <a:rPr lang="en-US" b="0" dirty="0"/>
              <a:t>Click to reveal the answers.  Note: there is more than one possible answer in each case.  Accept</a:t>
            </a:r>
            <a:r>
              <a:rPr lang="en-US" b="0" baseline="0" dirty="0"/>
              <a:t> any reasonable suggestion.  </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 (2 slides)</a:t>
            </a:r>
            <a:br>
              <a:rPr lang="en-GB" dirty="0"/>
            </a:br>
            <a:r>
              <a:rPr lang="en-GB" dirty="0"/>
              <a:t> </a:t>
            </a:r>
            <a:br>
              <a:rPr lang="en-GB" b="1" dirty="0"/>
            </a:br>
            <a:r>
              <a:rPr lang="en-GB" b="1" dirty="0"/>
              <a:t>Aim: </a:t>
            </a:r>
            <a:br>
              <a:rPr lang="en-GB" b="1" dirty="0"/>
            </a:br>
            <a:r>
              <a:rPr lang="en-GB" b="0" dirty="0" err="1"/>
              <a:t>i</a:t>
            </a:r>
            <a:r>
              <a:rPr lang="en-GB" b="0" dirty="0"/>
              <a:t>) to review the homework task.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the principle that says that in a time-limited classroom foreign language learning context where there are only so many words we can learn (as we have just seen), we need to prioritise the most useful words.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What are the most useful words? the most useful words are the most used words, the words that are demonstrably used more often than other words, in general conversation.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know that the 2,000 most common words cover 80-87% of all written text (Nation, 2001; Nation &amp; Waring, 1997) and 90+% of words in all informal conversation (Nation, 2001). This is a very important thing to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want our students to be able to communicate well – and generally what we and our students have in mind is ‘informal conversation’. That means they will be best served by knowing as many of the 2,000 most common words as possible.  Prioritising the most common words underpins the development of communication, it doesn’t undermine it.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no conflict between high-frequency words and developing communicative competence.  One directly supports the other.  The HF words are the meanings that matter for everyday communication.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[cue animation]</a:t>
            </a:r>
          </a:p>
          <a:p>
            <a:r>
              <a:rPr lang="en-US" dirty="0"/>
              <a:t>This visual demonstrates the importance of high frequency words. It is based on data about English. </a:t>
            </a:r>
          </a:p>
          <a:p>
            <a:r>
              <a:rPr lang="en-US" b="1" dirty="0"/>
              <a:t>The findings come 100 million of words collected from a wide range of texts from different contexts.</a:t>
            </a:r>
            <a:r>
              <a:rPr lang="en-US" dirty="0"/>
              <a:t> The information was reproduced in a book by Jim Milton. </a:t>
            </a:r>
          </a:p>
          <a:p>
            <a:r>
              <a:rPr lang="en-US" dirty="0"/>
              <a:t>The x axis along the bottom is ‘words by frequency’ – so, 1,000 means the most frequent 1000 words in a language. </a:t>
            </a:r>
          </a:p>
          <a:p>
            <a:r>
              <a:rPr lang="en-US" dirty="0"/>
              <a:t>The y axis is called ‘coverage’ – this is the proportion of word families in a text (from a conversation, formal speech, or written language) that you will understand if you know the 500, 1,000, 1,500, or 2,000 most frequent words etc. </a:t>
            </a:r>
          </a:p>
          <a:p>
            <a:r>
              <a:rPr lang="en-US" dirty="0"/>
              <a:t>The top grey line is the estimation for general conversation – very high frequency vocabulary is the most important for this</a:t>
            </a:r>
          </a:p>
          <a:p>
            <a:r>
              <a:rPr lang="en-US" dirty="0"/>
              <a:t>The middle line is the estimation for more formal speech – the media, educational contexts, </a:t>
            </a:r>
          </a:p>
          <a:p>
            <a:r>
              <a:rPr lang="en-US" dirty="0"/>
              <a:t>The bottom line is the estimation for written language – you tend to get rarer words being used in written texts – though this massively varies according to context and genre (type of text)</a:t>
            </a:r>
          </a:p>
          <a:p>
            <a:r>
              <a:rPr lang="en-US" dirty="0"/>
              <a:t>Let’s highlight three things about this visual: </a:t>
            </a:r>
            <a:br>
              <a:rPr lang="en-US" dirty="0"/>
            </a:br>
            <a:r>
              <a:rPr lang="en-US"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 you will see that knowing just the most frequent 200-300 words gives you a massive boost – you can see a really, really steep curve here – knowing these words gives you access to between 50% and 75% of any input you hear or read </a:t>
            </a:r>
            <a:br>
              <a:rPr lang="en-US" dirty="0"/>
            </a:br>
            <a:r>
              <a:rPr lang="en-US" dirty="0"/>
              <a:t>[cue animation]</a:t>
            </a:r>
          </a:p>
          <a:p>
            <a:r>
              <a:rPr lang="en-US" dirty="0"/>
              <a:t>Second – If you know somewhere around 1,700 of the most frequent words you </a:t>
            </a:r>
            <a:r>
              <a:rPr lang="en-US" i="0" dirty="0"/>
              <a:t>can probably </a:t>
            </a:r>
            <a:r>
              <a:rPr lang="en-US" dirty="0"/>
              <a:t>understand between 70% and 92% of things you read and hear.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[cue animation]</a:t>
            </a:r>
          </a:p>
          <a:p>
            <a:r>
              <a:rPr lang="en-US" dirty="0"/>
              <a:t>Third - This very clear value of knowing really high frequency words tends to almost completely plateau after </a:t>
            </a:r>
            <a:r>
              <a:rPr lang="en-US" i="1" dirty="0"/>
              <a:t>about </a:t>
            </a:r>
            <a:r>
              <a:rPr lang="en-US" dirty="0"/>
              <a:t>the 1,700 to 2,000 most frequent words; but this plateauing *starts* even earlier, at between 1,000 and 1,500 most frequent words. So, after knowing </a:t>
            </a:r>
            <a:r>
              <a:rPr lang="en-US" i="1" dirty="0"/>
              <a:t>about</a:t>
            </a:r>
            <a:r>
              <a:rPr lang="en-US" dirty="0"/>
              <a:t> the 1,500 most frequent words, how much you understand depends on whether you</a:t>
            </a:r>
            <a:r>
              <a:rPr lang="en-US" i="1" dirty="0"/>
              <a:t> happen </a:t>
            </a:r>
            <a:r>
              <a:rPr lang="en-US" dirty="0"/>
              <a:t>to know those other, rarer words. We need to know A LOT of words to be able to be sure that we will understand any more of a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date, the choice of which words we teach has had to be driven by intuition about which topics might come up in a child’s experience. Now, with the use of large corpora and the frequency information derived from them, we have hard evidence that can guide these choices.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But of course, we don’t need to stick to this slavishly. We still need to add in some words about the kinds of things that we *think* might be of special interest and use to our kinds of learners. It is hard to know which ‘rarer words’ a learner might need to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When time is limited and we have to make hard choices about the words we teach and revisit to ensure they are really known, then we are in with a good shout of motivating children, by showing them that they can ‘crack’ a language, if we provide them with a booster pack of ‘super-vocabulary’.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r>
              <a:rPr lang="en-GB" sz="1200" b="0" i="0" u="none" strike="noStrike" kern="1200" baseline="0" dirty="0">
                <a:solidFill>
                  <a:schemeClr val="tx1"/>
                </a:solidFill>
                <a:ea typeface="+mn-ea"/>
                <a:cs typeface="+mn-cs"/>
              </a:rPr>
              <a:t>Nation, I. S. P. (2001). </a:t>
            </a:r>
            <a:r>
              <a:rPr lang="en-GB" sz="1200" b="0" i="1" u="none" strike="noStrike" kern="1200" baseline="0" dirty="0">
                <a:solidFill>
                  <a:schemeClr val="tx1"/>
                </a:solidFill>
                <a:ea typeface="+mn-ea"/>
                <a:cs typeface="+mn-cs"/>
              </a:rPr>
              <a:t>Learning Vocabulary in Another Language. </a:t>
            </a:r>
            <a:r>
              <a:rPr lang="en-GB" sz="1200" b="0" i="0" u="none" strike="noStrike" kern="1200" baseline="0" dirty="0">
                <a:solidFill>
                  <a:schemeClr val="tx1"/>
                </a:solidFill>
                <a:ea typeface="+mn-ea"/>
                <a:cs typeface="+mn-cs"/>
              </a:rPr>
              <a:t>Cambridge: Cambridge University Press.</a:t>
            </a:r>
          </a:p>
          <a:p>
            <a:r>
              <a:rPr lang="en-GB" sz="1200" b="0" i="0" kern="1200" dirty="0">
                <a:solidFill>
                  <a:schemeClr val="tx1"/>
                </a:solidFill>
                <a:effectLst/>
                <a:latin typeface="+mn-lt"/>
                <a:ea typeface="+mn-ea"/>
                <a:cs typeface="+mn-cs"/>
              </a:rPr>
              <a:t>Nation, P. and Waring, R. (1997) Vocabulary Size, Text Coverage and Word Lists. In: Schmitt, N. and McCarthy, M., Eds., </a:t>
            </a:r>
            <a:r>
              <a:rPr lang="en-GB" sz="1200" b="0" i="1" kern="1200" dirty="0">
                <a:solidFill>
                  <a:schemeClr val="tx1"/>
                </a:solidFill>
                <a:effectLst/>
                <a:latin typeface="+mn-lt"/>
                <a:ea typeface="+mn-ea"/>
                <a:cs typeface="+mn-cs"/>
              </a:rPr>
              <a:t>Vocabulary: Description, Acquisition, and Pedagogy, </a:t>
            </a:r>
            <a:r>
              <a:rPr lang="en-GB" sz="1200" b="0" i="0" kern="1200" dirty="0">
                <a:solidFill>
                  <a:schemeClr val="tx1"/>
                </a:solidFill>
                <a:effectLst/>
                <a:latin typeface="+mn-lt"/>
                <a:ea typeface="+mn-ea"/>
                <a:cs typeface="+mn-cs"/>
              </a:rPr>
              <a:t>Cambridge University Press, Cambridge, 6-19.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388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520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0" dirty="0"/>
              <a:t>: </a:t>
            </a:r>
            <a:r>
              <a:rPr lang="en-GB" b="1" dirty="0"/>
              <a:t>2 minutes</a:t>
            </a:r>
            <a:br>
              <a:rPr lang="en-GB" dirty="0"/>
            </a:br>
            <a:br>
              <a:rPr lang="en-GB" b="1" dirty="0"/>
            </a:br>
            <a:r>
              <a:rPr lang="en-GB" b="1" dirty="0"/>
              <a:t>Aim: </a:t>
            </a:r>
            <a:r>
              <a:rPr lang="en-US" sz="1200" kern="1200" dirty="0">
                <a:solidFill>
                  <a:schemeClr val="tx1"/>
                </a:solidFill>
                <a:effectLst/>
                <a:latin typeface="+mn-lt"/>
                <a:ea typeface="+mn-ea"/>
                <a:cs typeface="+mn-cs"/>
              </a:rPr>
              <a:t>to recap some previously taught WO1 and WO3 conjunctions and compare the syntax.</a:t>
            </a:r>
            <a:endParaRPr lang="en-GB" sz="1200" kern="1200" dirty="0">
              <a:solidFill>
                <a:schemeClr val="tx1"/>
              </a:solidFill>
              <a:effectLst/>
              <a:latin typeface="+mn-lt"/>
              <a:ea typeface="+mn-ea"/>
              <a:cs typeface="+mn-cs"/>
            </a:endParaRPr>
          </a:p>
          <a:p>
            <a:br>
              <a:rPr lang="en-GB" dirty="0"/>
            </a:br>
            <a:r>
              <a:rPr lang="en-GB" b="1" dirty="0"/>
              <a:t>Procedure:</a:t>
            </a:r>
            <a:br>
              <a:rPr lang="en-GB" dirty="0"/>
            </a:br>
            <a:r>
              <a:rPr lang="en-GB" dirty="0"/>
              <a:t>1. Click to present the information.</a:t>
            </a:r>
            <a:br>
              <a:rPr lang="en-GB" dirty="0"/>
            </a:br>
            <a:r>
              <a:rPr lang="en-GB" dirty="0"/>
              <a:t>2. Elicit English meanings.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(or fewer, depending on activities chosen)</a:t>
            </a:r>
            <a:br>
              <a:rPr lang="en-GB" b="0" dirty="0"/>
            </a:br>
            <a:br>
              <a:rPr lang="en-GB" b="1" dirty="0"/>
            </a:br>
            <a:r>
              <a:rPr lang="en-GB" b="1" dirty="0"/>
              <a:t>Aim: </a:t>
            </a:r>
            <a:r>
              <a:rPr lang="en-GB" b="0" dirty="0"/>
              <a:t>to revisit vocabulary from this week’s sets in spoken and/or written production.</a:t>
            </a:r>
            <a:br>
              <a:rPr lang="en-GB" dirty="0"/>
            </a:br>
            <a:br>
              <a:rPr lang="en-GB" dirty="0"/>
            </a:br>
            <a:r>
              <a:rPr lang="en-GB" b="1" dirty="0"/>
              <a:t>Procedure:</a:t>
            </a:r>
            <a:br>
              <a:rPr lang="en-GB" dirty="0"/>
            </a:br>
            <a:r>
              <a:rPr lang="en-GB" dirty="0"/>
              <a:t>1. Elicit German for English words orally from the class. </a:t>
            </a:r>
            <a:r>
              <a:rPr lang="en-GB" i="1" dirty="0"/>
              <a:t>Note</a:t>
            </a:r>
            <a:r>
              <a:rPr lang="en-GB" dirty="0"/>
              <a:t>: the answer animations are triggers to allow feedback to be led by student responses.</a:t>
            </a:r>
          </a:p>
          <a:p>
            <a:r>
              <a:rPr lang="en-GB" dirty="0"/>
              <a:t>2. If desired, then slide could be re-presented as a written activity, which could have a time limit. For example, students could be challenged to write as many German meanings as possible within one minute. This allows differentiation by outcome.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mins (2 minutes to begin in class, finished at home).</a:t>
            </a:r>
            <a:br>
              <a:rPr lang="en-GB" b="1" dirty="0"/>
            </a:br>
            <a:br>
              <a:rPr lang="en-GB" b="1" dirty="0"/>
            </a:br>
            <a:r>
              <a:rPr lang="en-GB" b="1" dirty="0"/>
              <a:t>Aim</a:t>
            </a:r>
            <a:r>
              <a:rPr lang="en-GB" b="0" dirty="0"/>
              <a:t>: to practise the use of conjunctions in the written modality. </a:t>
            </a:r>
            <a:r>
              <a:rPr lang="en-US" b="0" dirty="0"/>
              <a:t>A writing task where students can either create plans/goals from the suggested words or select their own words to complete a set of sentences using a different conjunction each time.</a:t>
            </a:r>
            <a:br>
              <a:rPr lang="en-GB" dirty="0"/>
            </a:br>
            <a:br>
              <a:rPr lang="en-GB" dirty="0"/>
            </a:br>
            <a:r>
              <a:rPr lang="en-GB" b="1" dirty="0"/>
              <a:t>Procedure:</a:t>
            </a:r>
            <a:endParaRPr lang="en-GB" b="0" dirty="0"/>
          </a:p>
          <a:p>
            <a:r>
              <a:rPr lang="en-GB" dirty="0"/>
              <a:t>1. Explain the two options for the task.</a:t>
            </a:r>
            <a:br>
              <a:rPr lang="en-GB" dirty="0"/>
            </a:br>
            <a:r>
              <a:rPr lang="en-GB" dirty="0"/>
              <a:t>2. Ensure that the task is fully understood.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br>
              <a:rPr lang="en-GB" b="1" dirty="0"/>
            </a:br>
            <a:r>
              <a:rPr lang="en-GB" b="1" dirty="0"/>
              <a:t>Aim: </a:t>
            </a:r>
            <a:r>
              <a:rPr lang="en-GB" b="0" dirty="0"/>
              <a:t>to practise written comprehension of the previous phonics text and to answer written questions orally.</a:t>
            </a:r>
          </a:p>
          <a:p>
            <a:br>
              <a:rPr lang="en-GB" dirty="0"/>
            </a:br>
            <a:r>
              <a:rPr lang="en-GB" b="1" dirty="0"/>
              <a:t>Procedure:</a:t>
            </a:r>
            <a:br>
              <a:rPr lang="en-GB" dirty="0"/>
            </a:br>
            <a:r>
              <a:rPr lang="en-GB" dirty="0"/>
              <a:t>1. Students check their phonics transcriptions against the full text on this slide.</a:t>
            </a:r>
          </a:p>
          <a:p>
            <a:r>
              <a:rPr lang="en-GB" dirty="0"/>
              <a:t>2. Then students read the text and consider answers to the questions. </a:t>
            </a:r>
            <a:br>
              <a:rPr lang="en-GB" dirty="0"/>
            </a:br>
            <a:r>
              <a:rPr lang="en-GB" dirty="0"/>
              <a:t>3. Teachers elicit responses to the questions from students, orally.</a:t>
            </a:r>
          </a:p>
          <a:p>
            <a:r>
              <a:rPr lang="en-GB" dirty="0"/>
              <a:t>4. Teachers click to show answers within the text.</a:t>
            </a:r>
          </a:p>
          <a:p>
            <a:r>
              <a:rPr lang="en-GB" dirty="0"/>
              <a:t>5. Teachers click to bring up a call out about Leipzig.</a:t>
            </a:r>
          </a:p>
          <a:p>
            <a:endParaRPr lang="en-GB" dirty="0"/>
          </a:p>
          <a:p>
            <a:r>
              <a:rPr lang="en-GB" b="1" dirty="0"/>
              <a:t>Attribution: </a:t>
            </a:r>
            <a:r>
              <a:rPr lang="en-GB" sz="1200" kern="1200" dirty="0">
                <a:solidFill>
                  <a:schemeClr val="tx1"/>
                </a:solidFill>
                <a:effectLst/>
                <a:latin typeface="+mn-lt"/>
                <a:ea typeface="+mn-ea"/>
                <a:cs typeface="+mn-cs"/>
              </a:rPr>
              <a:t>Krzysztof </a:t>
            </a:r>
            <a:r>
              <a:rPr lang="en-GB" sz="1200" kern="1200" dirty="0" err="1">
                <a:solidFill>
                  <a:schemeClr val="tx1"/>
                </a:solidFill>
                <a:effectLst/>
                <a:latin typeface="+mn-lt"/>
                <a:ea typeface="+mn-ea"/>
                <a:cs typeface="+mn-cs"/>
              </a:rPr>
              <a:t>Golik</a:t>
            </a:r>
            <a:r>
              <a:rPr lang="en-GB" sz="1200" kern="1200" dirty="0">
                <a:solidFill>
                  <a:schemeClr val="tx1"/>
                </a:solidFill>
                <a:effectLst/>
                <a:latin typeface="+mn-lt"/>
                <a:ea typeface="+mn-ea"/>
                <a:cs typeface="+mn-cs"/>
              </a:rPr>
              <a:t>, CC BY-SA 4.0, via Wikimedia Commons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Doktor</a:t>
            </a:r>
            <a:r>
              <a:rPr lang="en-GB" baseline="0" dirty="0"/>
              <a:t> [240] Genre [&gt;5009] Heimat [1305] Journalist [1480] </a:t>
            </a:r>
            <a:r>
              <a:rPr lang="en-GB" baseline="0" dirty="0" err="1"/>
              <a:t>kurdisch</a:t>
            </a:r>
            <a:r>
              <a:rPr lang="en-GB" baseline="0" dirty="0"/>
              <a:t> [&gt;5009] </a:t>
            </a:r>
            <a:r>
              <a:rPr lang="en-GB" baseline="0" dirty="0" err="1"/>
              <a:t>Literatur</a:t>
            </a:r>
            <a:r>
              <a:rPr lang="en-GB" baseline="0" dirty="0"/>
              <a:t> [913] Migration [4123]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878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establish the context for the poem students will read; to make students think about the central motif of the poem (tightrope walking) and to stimulate interest in it.</a:t>
            </a:r>
            <a:br>
              <a:rPr lang="en-GB" dirty="0"/>
            </a:br>
            <a:br>
              <a:rPr lang="en-GB" dirty="0"/>
            </a:br>
            <a:r>
              <a:rPr lang="en-GB" b="1" dirty="0"/>
              <a:t>Procedure:</a:t>
            </a:r>
            <a:br>
              <a:rPr lang="en-GB" dirty="0"/>
            </a:br>
            <a:r>
              <a:rPr lang="en-GB" dirty="0"/>
              <a:t>1. Click to play the video clip from 1:00 to 1:30 to show high slacklining above a beach.</a:t>
            </a:r>
          </a:p>
          <a:p>
            <a:r>
              <a:rPr lang="en-GB" dirty="0"/>
              <a:t>2. Establish that the activity is called </a:t>
            </a:r>
            <a:r>
              <a:rPr lang="en-GB" dirty="0" err="1"/>
              <a:t>Seiltanzen</a:t>
            </a:r>
            <a:r>
              <a:rPr lang="en-GB" dirty="0"/>
              <a:t>.</a:t>
            </a:r>
          </a:p>
          <a:p>
            <a:r>
              <a:rPr lang="en-GB" dirty="0"/>
              <a:t>3. Use the multiple choice options to draw out the cross-linguistic difference between </a:t>
            </a:r>
            <a:r>
              <a:rPr lang="en-GB" dirty="0" err="1"/>
              <a:t>Seil</a:t>
            </a:r>
            <a:r>
              <a:rPr lang="en-GB" b="1" i="1" dirty="0" err="1"/>
              <a:t>tanzen</a:t>
            </a:r>
            <a:r>
              <a:rPr lang="en-GB" dirty="0"/>
              <a:t> and tightrope </a:t>
            </a:r>
            <a:r>
              <a:rPr lang="en-GB" b="1" i="1" dirty="0"/>
              <a:t>walking</a:t>
            </a:r>
            <a:r>
              <a:rPr lang="en-GB" dirty="0"/>
              <a:t>.</a:t>
            </a:r>
          </a:p>
          <a:p>
            <a:r>
              <a:rPr lang="en-GB" dirty="0"/>
              <a:t>4. Ask students which verb they think better describes the activity, as they saw it in the film clip.</a:t>
            </a:r>
          </a:p>
          <a:p>
            <a:endParaRPr lang="en-GB" dirty="0"/>
          </a:p>
          <a:p>
            <a:r>
              <a:rPr lang="en-GB" b="1" dirty="0"/>
              <a:t>Video attribution</a:t>
            </a:r>
            <a:r>
              <a:rPr lang="en-GB" dirty="0"/>
              <a:t>: Lyell Grunberg.</a:t>
            </a:r>
            <a:br>
              <a:rPr lang="en-GB" dirty="0"/>
            </a:br>
            <a:r>
              <a:rPr lang="en-GB" sz="1200" u="sng" kern="1200" dirty="0">
                <a:solidFill>
                  <a:schemeClr val="tx1"/>
                </a:solidFill>
                <a:effectLst/>
                <a:latin typeface="+mn-lt"/>
                <a:ea typeface="+mn-ea"/>
                <a:cs typeface="+mn-cs"/>
              </a:rPr>
              <a:t>https://</a:t>
            </a:r>
            <a:r>
              <a:rPr lang="en-GB" sz="1200" u="sng" kern="1200" dirty="0" err="1">
                <a:solidFill>
                  <a:schemeClr val="tx1"/>
                </a:solidFill>
                <a:effectLst/>
                <a:latin typeface="+mn-lt"/>
                <a:ea typeface="+mn-ea"/>
                <a:cs typeface="+mn-cs"/>
              </a:rPr>
              <a:t>www.youtube.com</a:t>
            </a:r>
            <a:r>
              <a:rPr lang="en-GB" sz="1200" u="sng" kern="1200" dirty="0">
                <a:solidFill>
                  <a:schemeClr val="tx1"/>
                </a:solidFill>
                <a:effectLst/>
                <a:latin typeface="+mn-lt"/>
                <a:ea typeface="+mn-ea"/>
                <a:cs typeface="+mn-cs"/>
              </a:rPr>
              <a:t>/</a:t>
            </a:r>
            <a:r>
              <a:rPr lang="en-GB" sz="1200" u="sng" kern="1200" dirty="0" err="1">
                <a:solidFill>
                  <a:schemeClr val="tx1"/>
                </a:solidFill>
                <a:effectLst/>
                <a:latin typeface="+mn-lt"/>
                <a:ea typeface="+mn-ea"/>
                <a:cs typeface="+mn-cs"/>
              </a:rPr>
              <a:t>watch?v</a:t>
            </a:r>
            <a:r>
              <a:rPr lang="en-GB" sz="1200" u="sng" kern="1200" dirty="0">
                <a:solidFill>
                  <a:schemeClr val="tx1"/>
                </a:solidFill>
                <a:effectLst/>
                <a:latin typeface="+mn-lt"/>
                <a:ea typeface="+mn-ea"/>
                <a:cs typeface="+mn-cs"/>
              </a:rPr>
              <a:t>=6Qfj8Po9org</a:t>
            </a:r>
          </a:p>
          <a:p>
            <a:endParaRPr lang="en-GB" dirty="0"/>
          </a:p>
          <a:p>
            <a:r>
              <a:rPr lang="it-IT" b="1" dirty="0"/>
              <a:t>Image attribution: </a:t>
            </a:r>
            <a:r>
              <a:rPr lang="it-IT" dirty="0"/>
              <a:t>Adi Holzer, Attribution, via Wikimedia Commons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7603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provide students with their first encounter with the poem text; </a:t>
            </a:r>
            <a:r>
              <a:rPr lang="en-US" b="0" i="0" dirty="0"/>
              <a:t>to</a:t>
            </a:r>
            <a:r>
              <a:rPr lang="en-US" b="0" i="0" baseline="0" dirty="0"/>
              <a:t> </a:t>
            </a:r>
            <a:r>
              <a:rPr lang="en-GB" baseline="0" dirty="0"/>
              <a:t>help students to connect the spoken and written forms of the language more securely; to practise transcribing a mixture of familiar and unfamiliar language.</a:t>
            </a:r>
            <a:br>
              <a:rPr lang="en-GB" dirty="0"/>
            </a:br>
            <a:br>
              <a:rPr lang="en-GB" dirty="0"/>
            </a:br>
            <a:r>
              <a:rPr lang="en-GB" b="1" dirty="0"/>
              <a:t>Procedure:</a:t>
            </a:r>
            <a:br>
              <a:rPr lang="en-GB" dirty="0"/>
            </a:br>
            <a:r>
              <a:rPr lang="en-GB" dirty="0"/>
              <a:t>1. Students number 1-12.</a:t>
            </a:r>
          </a:p>
          <a:p>
            <a:r>
              <a:rPr lang="en-GB" dirty="0"/>
              <a:t>2. Click to play audio.</a:t>
            </a:r>
          </a:p>
          <a:p>
            <a:r>
              <a:rPr lang="en-GB" dirty="0"/>
              <a:t>3. Students transcribe the 12 missing words.</a:t>
            </a:r>
          </a:p>
          <a:p>
            <a:r>
              <a:rPr lang="en-GB" dirty="0"/>
              <a:t>4. Click to check answers.</a:t>
            </a:r>
            <a:br>
              <a:rPr lang="en-GB" dirty="0"/>
            </a:br>
            <a:r>
              <a:rPr lang="en-GB" dirty="0"/>
              <a:t>5. Note that the next two slides support students to unpack the meaning of the text.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dirty="0">
                <a:solidFill>
                  <a:srgbClr val="002060"/>
                </a:solidFill>
              </a:rPr>
              <a:t>Und also sprach Abdulla zu mir</a:t>
            </a:r>
            <a:br>
              <a:rPr lang="de-DE" sz="1200" dirty="0">
                <a:solidFill>
                  <a:srgbClr val="002060"/>
                </a:solidFill>
              </a:rPr>
            </a:br>
            <a:r>
              <a:rPr lang="de-DE" sz="1200" b="1" dirty="0">
                <a:solidFill>
                  <a:srgbClr val="002060"/>
                </a:solidFill>
              </a:rPr>
              <a:t>Fremde </a:t>
            </a:r>
            <a:r>
              <a:rPr lang="de-DE" sz="1200" dirty="0">
                <a:solidFill>
                  <a:srgbClr val="002060"/>
                </a:solidFill>
              </a:rPr>
              <a:t>ist zu deiner Rechten</a:t>
            </a:r>
            <a:br>
              <a:rPr lang="de-DE" sz="1200" dirty="0">
                <a:solidFill>
                  <a:srgbClr val="002060"/>
                </a:solidFill>
              </a:rPr>
            </a:br>
            <a:r>
              <a:rPr lang="de-DE" sz="1200" dirty="0">
                <a:solidFill>
                  <a:srgbClr val="002060"/>
                </a:solidFill>
              </a:rPr>
              <a:t>Und zu deiner </a:t>
            </a:r>
            <a:r>
              <a:rPr lang="de-DE" sz="1200" b="1" dirty="0">
                <a:solidFill>
                  <a:srgbClr val="002060"/>
                </a:solidFill>
              </a:rPr>
              <a:t>Linken</a:t>
            </a:r>
            <a:r>
              <a:rPr lang="de-DE" sz="1200" dirty="0">
                <a:solidFill>
                  <a:srgbClr val="002060"/>
                </a:solidFill>
              </a:rPr>
              <a:t> ist Fremde</a:t>
            </a:r>
            <a:br>
              <a:rPr lang="de-DE" sz="1200" dirty="0">
                <a:solidFill>
                  <a:srgbClr val="002060"/>
                </a:solidFill>
              </a:rPr>
            </a:br>
            <a:r>
              <a:rPr lang="de-DE" sz="1200" dirty="0">
                <a:solidFill>
                  <a:srgbClr val="002060"/>
                </a:solidFill>
              </a:rPr>
              <a:t>Denn du tanzt auf einem </a:t>
            </a:r>
            <a:r>
              <a:rPr lang="de-DE" sz="1200" b="1" dirty="0">
                <a:solidFill>
                  <a:srgbClr val="002060"/>
                </a:solidFill>
              </a:rPr>
              <a:t>Seil</a:t>
            </a:r>
            <a:br>
              <a:rPr lang="de-DE" sz="1200" dirty="0">
                <a:solidFill>
                  <a:srgbClr val="002060"/>
                </a:solidFill>
              </a:rPr>
            </a:br>
            <a:r>
              <a:rPr lang="de-DE" sz="1200" dirty="0">
                <a:solidFill>
                  <a:srgbClr val="002060"/>
                </a:solidFill>
              </a:rPr>
              <a:t>Und er sprach</a:t>
            </a:r>
            <a:br>
              <a:rPr lang="de-DE" sz="1200" dirty="0">
                <a:solidFill>
                  <a:srgbClr val="002060"/>
                </a:solidFill>
              </a:rPr>
            </a:br>
            <a:r>
              <a:rPr lang="de-DE" sz="1200" dirty="0">
                <a:solidFill>
                  <a:srgbClr val="002060"/>
                </a:solidFill>
              </a:rPr>
              <a:t>Die Frage steht der Frage im </a:t>
            </a:r>
            <a:r>
              <a:rPr lang="de-DE" sz="1200" b="1" dirty="0">
                <a:solidFill>
                  <a:srgbClr val="002060"/>
                </a:solidFill>
              </a:rPr>
              <a:t>Wege</a:t>
            </a:r>
            <a:br>
              <a:rPr lang="de-DE" sz="1200" dirty="0">
                <a:solidFill>
                  <a:srgbClr val="002060"/>
                </a:solidFill>
              </a:rPr>
            </a:br>
            <a:r>
              <a:rPr lang="de-DE" sz="1200" dirty="0">
                <a:solidFill>
                  <a:srgbClr val="002060"/>
                </a:solidFill>
              </a:rPr>
              <a:t>Die </a:t>
            </a:r>
            <a:r>
              <a:rPr lang="de-DE" sz="1200" b="1" dirty="0">
                <a:solidFill>
                  <a:srgbClr val="002060"/>
                </a:solidFill>
              </a:rPr>
              <a:t>Antwort </a:t>
            </a:r>
            <a:r>
              <a:rPr lang="de-DE" sz="1200" dirty="0">
                <a:solidFill>
                  <a:srgbClr val="002060"/>
                </a:solidFill>
              </a:rPr>
              <a:t>der Antwort desgleichen</a:t>
            </a:r>
            <a:br>
              <a:rPr lang="de-DE" sz="1200" dirty="0">
                <a:solidFill>
                  <a:srgbClr val="002060"/>
                </a:solidFill>
              </a:rPr>
            </a:br>
            <a:r>
              <a:rPr lang="de-DE" sz="1200" dirty="0">
                <a:solidFill>
                  <a:srgbClr val="002060"/>
                </a:solidFill>
              </a:rPr>
              <a:t>Denn du </a:t>
            </a:r>
            <a:r>
              <a:rPr lang="de-DE" sz="1200" b="1" dirty="0">
                <a:solidFill>
                  <a:srgbClr val="002060"/>
                </a:solidFill>
              </a:rPr>
              <a:t>tanzt</a:t>
            </a:r>
            <a:r>
              <a:rPr lang="de-DE" sz="1200" dirty="0">
                <a:solidFill>
                  <a:srgbClr val="002060"/>
                </a:solidFill>
              </a:rPr>
              <a:t>  auf einem Seil</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de-DE" sz="1200" dirty="0">
                <a:solidFill>
                  <a:srgbClr val="002060"/>
                </a:solidFill>
              </a:rPr>
              <a:t>Und er </a:t>
            </a:r>
            <a:r>
              <a:rPr lang="de-DE" sz="1200" b="1" dirty="0">
                <a:solidFill>
                  <a:srgbClr val="002060"/>
                </a:solidFill>
              </a:rPr>
              <a:t>sprach</a:t>
            </a:r>
            <a:br>
              <a:rPr lang="de-DE" sz="1200" dirty="0">
                <a:solidFill>
                  <a:srgbClr val="002060"/>
                </a:solidFill>
              </a:rPr>
            </a:br>
            <a:r>
              <a:rPr lang="de-DE" sz="1200" b="1" dirty="0">
                <a:solidFill>
                  <a:srgbClr val="002060"/>
                </a:solidFill>
              </a:rPr>
              <a:t>Weder </a:t>
            </a:r>
            <a:r>
              <a:rPr lang="de-DE" sz="1200" dirty="0">
                <a:solidFill>
                  <a:srgbClr val="002060"/>
                </a:solidFill>
              </a:rPr>
              <a:t>der Osten ist Osten</a:t>
            </a:r>
            <a:br>
              <a:rPr lang="de-DE" sz="1200" dirty="0">
                <a:solidFill>
                  <a:srgbClr val="002060"/>
                </a:solidFill>
              </a:rPr>
            </a:br>
            <a:r>
              <a:rPr lang="de-DE" sz="1200" dirty="0">
                <a:solidFill>
                  <a:srgbClr val="002060"/>
                </a:solidFill>
              </a:rPr>
              <a:t>Noch der </a:t>
            </a:r>
            <a:r>
              <a:rPr lang="de-DE" sz="1200" b="1" dirty="0">
                <a:solidFill>
                  <a:srgbClr val="002060"/>
                </a:solidFill>
              </a:rPr>
              <a:t>Westen</a:t>
            </a:r>
            <a:r>
              <a:rPr lang="de-DE" sz="1200" dirty="0">
                <a:solidFill>
                  <a:srgbClr val="002060"/>
                </a:solidFill>
              </a:rPr>
              <a:t> Westen in dir</a:t>
            </a:r>
            <a:br>
              <a:rPr lang="de-DE" sz="1200" dirty="0">
                <a:solidFill>
                  <a:srgbClr val="002060"/>
                </a:solidFill>
              </a:rPr>
            </a:br>
            <a:r>
              <a:rPr lang="de-DE" sz="1200" dirty="0">
                <a:solidFill>
                  <a:srgbClr val="002060"/>
                </a:solidFill>
              </a:rPr>
              <a:t>Denn du tanzt auf einem Seil</a:t>
            </a:r>
            <a:br>
              <a:rPr lang="de-DE" sz="1200" dirty="0">
                <a:solidFill>
                  <a:srgbClr val="002060"/>
                </a:solidFill>
              </a:rPr>
            </a:br>
            <a:r>
              <a:rPr lang="de-DE" sz="1200" dirty="0">
                <a:solidFill>
                  <a:srgbClr val="002060"/>
                </a:solidFill>
              </a:rPr>
              <a:t>Und er sprach</a:t>
            </a:r>
            <a:br>
              <a:rPr lang="de-DE" sz="1200" dirty="0">
                <a:solidFill>
                  <a:srgbClr val="002060"/>
                </a:solidFill>
              </a:rPr>
            </a:br>
            <a:r>
              <a:rPr lang="de-DE" sz="1200" b="1" dirty="0">
                <a:solidFill>
                  <a:srgbClr val="002060"/>
                </a:solidFill>
              </a:rPr>
              <a:t>Schlie</a:t>
            </a:r>
            <a:r>
              <a:rPr lang="en-GB" sz="1200" b="1" dirty="0">
                <a:solidFill>
                  <a:srgbClr val="002060"/>
                </a:solidFill>
              </a:rPr>
              <a:t>ß</a:t>
            </a:r>
            <a:r>
              <a:rPr lang="de-DE" sz="1200" b="1" dirty="0">
                <a:solidFill>
                  <a:srgbClr val="002060"/>
                </a:solidFill>
              </a:rPr>
              <a:t>e </a:t>
            </a:r>
            <a:r>
              <a:rPr lang="de-DE" sz="1200" dirty="0">
                <a:solidFill>
                  <a:srgbClr val="002060"/>
                </a:solidFill>
              </a:rPr>
              <a:t>deine Augen</a:t>
            </a:r>
            <a:br>
              <a:rPr lang="de-DE" sz="1200" dirty="0">
                <a:solidFill>
                  <a:srgbClr val="002060"/>
                </a:solidFill>
              </a:rPr>
            </a:br>
            <a:r>
              <a:rPr lang="de-DE" sz="1200" dirty="0">
                <a:solidFill>
                  <a:srgbClr val="002060"/>
                </a:solidFill>
              </a:rPr>
              <a:t>Und laufe so </a:t>
            </a:r>
            <a:r>
              <a:rPr lang="de-DE" sz="1200" b="1" dirty="0">
                <a:solidFill>
                  <a:srgbClr val="002060"/>
                </a:solidFill>
              </a:rPr>
              <a:t>schnell</a:t>
            </a:r>
            <a:r>
              <a:rPr lang="de-DE" sz="1200" dirty="0">
                <a:solidFill>
                  <a:srgbClr val="002060"/>
                </a:solidFill>
              </a:rPr>
              <a:t> du laufen kannst</a:t>
            </a:r>
            <a:br>
              <a:rPr lang="de-DE" sz="1200" dirty="0">
                <a:solidFill>
                  <a:srgbClr val="002060"/>
                </a:solidFill>
              </a:rPr>
            </a:br>
            <a:r>
              <a:rPr lang="de-DE" sz="1200" b="1" dirty="0">
                <a:solidFill>
                  <a:srgbClr val="002060"/>
                </a:solidFill>
              </a:rPr>
              <a:t>Denn</a:t>
            </a:r>
            <a:r>
              <a:rPr lang="de-DE" sz="1200" dirty="0">
                <a:solidFill>
                  <a:srgbClr val="002060"/>
                </a:solidFill>
              </a:rPr>
              <a:t> du tanzt auf einem Seil</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94.4% of words used in this poem stem from word families with a high frequency. The only words not in top 2000 are </a:t>
            </a:r>
            <a:r>
              <a:rPr lang="en-US" sz="1200" b="1" kern="1200" dirty="0">
                <a:solidFill>
                  <a:schemeClr val="tx1"/>
                </a:solidFill>
                <a:effectLst/>
                <a:latin typeface="+mn-lt"/>
                <a:ea typeface="+mn-ea"/>
                <a:cs typeface="+mn-cs"/>
              </a:rPr>
              <a:t>das </a:t>
            </a:r>
            <a:r>
              <a:rPr lang="en-US" sz="1200" b="1" kern="1200" dirty="0" err="1">
                <a:solidFill>
                  <a:schemeClr val="tx1"/>
                </a:solidFill>
                <a:effectLst/>
                <a:latin typeface="+mn-lt"/>
                <a:ea typeface="+mn-ea"/>
                <a:cs typeface="+mn-cs"/>
              </a:rPr>
              <a:t>Seil</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a:t>
            </a:r>
            <a:r>
              <a:rPr lang="en-US" sz="1200" b="1" kern="1200" dirty="0" err="1">
                <a:solidFill>
                  <a:schemeClr val="tx1"/>
                </a:solidFill>
                <a:effectLst/>
                <a:latin typeface="+mn-lt"/>
                <a:ea typeface="+mn-ea"/>
                <a:cs typeface="+mn-cs"/>
              </a:rPr>
              <a:t>desgleichen</a:t>
            </a:r>
            <a:r>
              <a:rPr lang="en-US" sz="1200" b="0" kern="1200" dirty="0">
                <a:solidFill>
                  <a:schemeClr val="tx1"/>
                </a:solidFill>
                <a:effectLst/>
                <a:latin typeface="+mn-lt"/>
                <a:ea typeface="+mn-ea"/>
                <a:cs typeface="+mn-cs"/>
              </a:rPr>
              <a:t> (likewise).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Poem attribution: </a:t>
            </a:r>
            <a:r>
              <a:rPr lang="en-GB" sz="1200" b="0" i="0" kern="1200" dirty="0">
                <a:solidFill>
                  <a:schemeClr val="tx1"/>
                </a:solidFill>
                <a:effectLst/>
                <a:latin typeface="+mn-lt"/>
                <a:ea typeface="+mn-ea"/>
                <a:cs typeface="+mn-cs"/>
              </a:rPr>
              <a:t>Permission to use this poem was granted by the author for a previous non-for-profit educational languages project.  Multiple attempts were made to contact the author to obtain similar permissions for use of the poem in this resource but we have, to date, been unable to contact him.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Seil</a:t>
            </a:r>
            <a:r>
              <a:rPr lang="en-GB" baseline="0" dirty="0"/>
              <a:t> [4925] </a:t>
            </a:r>
            <a:r>
              <a:rPr lang="en-GB" baseline="0" dirty="0" err="1"/>
              <a:t>desgleichen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deepen vocabulary knowledge by considering word meanings for their symbolic association with tightrope walking; to consider and empathise with the experiences of the poet as expressed in the poem.</a:t>
            </a:r>
            <a:br>
              <a:rPr lang="en-GB" dirty="0"/>
            </a:br>
            <a:br>
              <a:rPr lang="en-GB" dirty="0"/>
            </a:br>
            <a:r>
              <a:rPr lang="en-GB" b="1" dirty="0"/>
              <a:t>Procedure:</a:t>
            </a:r>
            <a:br>
              <a:rPr lang="en-GB" dirty="0"/>
            </a:br>
            <a:r>
              <a:rPr lang="en-GB" dirty="0"/>
              <a:t>1. Students first select the five words that in their view best capture the metaphor of tightrope walking for the poet. Make it clear that they need to be considering the poet’s life experiences and what he was trying to express.</a:t>
            </a:r>
          </a:p>
          <a:p>
            <a:r>
              <a:rPr lang="en-GB" dirty="0"/>
              <a:t>2. In pairs, students compare their choices, reading aloud and working out the overlap. They should try to agree one final list between them. For this, they can use German: Ich </a:t>
            </a:r>
            <a:r>
              <a:rPr lang="en-GB" dirty="0" err="1"/>
              <a:t>denke</a:t>
            </a:r>
            <a:r>
              <a:rPr lang="en-GB" dirty="0"/>
              <a:t>, </a:t>
            </a:r>
            <a:r>
              <a:rPr lang="en-GB" dirty="0" err="1"/>
              <a:t>Risiko</a:t>
            </a:r>
            <a:r>
              <a:rPr lang="en-GB" dirty="0"/>
              <a:t> </a:t>
            </a:r>
            <a:r>
              <a:rPr lang="en-GB" dirty="0" err="1"/>
              <a:t>ist</a:t>
            </a:r>
            <a:r>
              <a:rPr lang="en-GB" dirty="0"/>
              <a:t> </a:t>
            </a:r>
            <a:r>
              <a:rPr lang="en-GB" dirty="0" err="1"/>
              <a:t>besser</a:t>
            </a:r>
            <a:r>
              <a:rPr lang="en-GB" dirty="0"/>
              <a:t> </a:t>
            </a:r>
            <a:r>
              <a:rPr lang="en-GB" dirty="0" err="1"/>
              <a:t>als</a:t>
            </a:r>
            <a:r>
              <a:rPr lang="en-GB" dirty="0"/>
              <a:t> Angst. </a:t>
            </a:r>
            <a:r>
              <a:rPr lang="en-GB" dirty="0" err="1"/>
              <a:t>Ja</a:t>
            </a:r>
            <a:r>
              <a:rPr lang="en-GB" dirty="0"/>
              <a:t>, ok. </a:t>
            </a:r>
            <a:r>
              <a:rPr lang="en-GB" dirty="0" err="1"/>
              <a:t>Nein</a:t>
            </a:r>
            <a:r>
              <a:rPr lang="en-GB" dirty="0"/>
              <a:t>, das </a:t>
            </a:r>
            <a:r>
              <a:rPr lang="en-GB" dirty="0" err="1"/>
              <a:t>ist</a:t>
            </a:r>
            <a:r>
              <a:rPr lang="en-GB" dirty="0"/>
              <a:t> </a:t>
            </a:r>
            <a:r>
              <a:rPr lang="en-GB" dirty="0" err="1"/>
              <a:t>nicht</a:t>
            </a:r>
            <a:r>
              <a:rPr lang="en-GB" dirty="0"/>
              <a:t> </a:t>
            </a:r>
            <a:r>
              <a:rPr lang="en-GB" dirty="0" err="1"/>
              <a:t>wahr</a:t>
            </a:r>
            <a:r>
              <a:rPr lang="en-GB" dirty="0"/>
              <a:t>, </a:t>
            </a:r>
            <a:r>
              <a:rPr lang="en-GB" dirty="0" err="1"/>
              <a:t>usw</a:t>
            </a:r>
            <a:r>
              <a:rPr lang="en-GB" dirty="0"/>
              <a:t>.</a:t>
            </a:r>
          </a:p>
          <a:p>
            <a:r>
              <a:rPr lang="en-GB" dirty="0"/>
              <a:t>3. If time allows, students could select the five words that best represent tightrope walking for them personally. This list may be both different from the poet’s and from each other’s.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Balanceakt</a:t>
            </a:r>
            <a:r>
              <a:rPr lang="en-GB" baseline="0" dirty="0"/>
              <a:t> [&gt;5009] Harmonie [&gt;5009] </a:t>
            </a:r>
            <a:r>
              <a:rPr lang="en-GB" baseline="0" dirty="0" err="1"/>
              <a:t>Konflikt</a:t>
            </a:r>
            <a:r>
              <a:rPr lang="en-GB" baseline="0" dirty="0"/>
              <a:t> [1414]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Image attribution: Adi Holzer, Attribution, via Wikimedia Commons</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TASK</a:t>
            </a:r>
          </a:p>
          <a:p>
            <a:r>
              <a:rPr lang="en-GB" b="1" dirty="0"/>
              <a:t>Timing: 7 minutes</a:t>
            </a:r>
            <a:br>
              <a:rPr lang="en-GB" dirty="0"/>
            </a:br>
            <a:br>
              <a:rPr lang="en-GB" b="1" dirty="0"/>
            </a:br>
            <a:r>
              <a:rPr lang="en-GB" b="1" dirty="0"/>
              <a:t>Aim: </a:t>
            </a:r>
            <a:r>
              <a:rPr lang="en-GB" b="0" dirty="0"/>
              <a:t>to reflect further on the symbolism of tightrope walking for the poet as a balancing act between two worlds, Syria and Germany; to use vocabulary knowledge to categorise the words accordingly.</a:t>
            </a:r>
            <a:br>
              <a:rPr lang="en-GB" dirty="0"/>
            </a:br>
            <a:br>
              <a:rPr lang="en-GB" dirty="0"/>
            </a:br>
            <a:r>
              <a:rPr lang="en-GB" b="1" dirty="0"/>
              <a:t>Procedure:</a:t>
            </a:r>
            <a:br>
              <a:rPr lang="en-GB" dirty="0"/>
            </a:br>
            <a:r>
              <a:rPr lang="en-GB" dirty="0"/>
              <a:t>1. Remind students that they need to do this task from the point of view of the poem himself. Give them the option to categorise words in the middle, if applicable to both ‘worlds’.</a:t>
            </a:r>
          </a:p>
          <a:p>
            <a:r>
              <a:rPr lang="en-GB" dirty="0"/>
              <a:t>2. Give students time to categorise the words.</a:t>
            </a:r>
          </a:p>
          <a:p>
            <a:r>
              <a:rPr lang="en-GB" dirty="0"/>
              <a:t>3. Click to give feedback on likely allocations. Some words could be allocated differently. It is important for students to know that there are no absolutely correct answers.</a:t>
            </a:r>
          </a:p>
          <a:p>
            <a:endParaRPr lang="en-GB" dirty="0"/>
          </a:p>
          <a:p>
            <a:r>
              <a:rPr lang="en-GB" b="1" dirty="0"/>
              <a:t>Attribution</a:t>
            </a:r>
            <a:r>
              <a:rPr lang="en-GB" dirty="0"/>
              <a:t>: kevint3141, CC BY 2.0, via Wikimedia Commons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ALTERNATIVE TASK focusing on translations of the poem text itself.</a:t>
            </a:r>
            <a:endParaRPr lang="en-GB" dirty="0"/>
          </a:p>
          <a:p>
            <a:endParaRPr lang="en-GB" dirty="0"/>
          </a:p>
          <a:p>
            <a:r>
              <a:rPr lang="en-GB" b="1" dirty="0"/>
              <a:t>Timing: 13 minutes (two slides)</a:t>
            </a:r>
            <a:br>
              <a:rPr lang="en-GB" dirty="0"/>
            </a:br>
            <a:br>
              <a:rPr lang="en-GB" b="1" dirty="0"/>
            </a:br>
            <a:r>
              <a:rPr lang="en-GB" b="1" dirty="0"/>
              <a:t>Aim: </a:t>
            </a:r>
            <a:r>
              <a:rPr lang="en-GB" b="0" dirty="0"/>
              <a:t>to consider different translations of the poem; to practise written translation of the second part of the poem, matching word choice and syntax patterns to decisions made about the first part.</a:t>
            </a:r>
          </a:p>
          <a:p>
            <a:endParaRPr lang="en-GB" b="0" dirty="0"/>
          </a:p>
          <a:p>
            <a:r>
              <a:rPr lang="en-GB" b="1" dirty="0"/>
              <a:t>Procedure:</a:t>
            </a:r>
            <a:br>
              <a:rPr lang="en-GB" dirty="0"/>
            </a:br>
            <a:r>
              <a:rPr lang="en-GB" dirty="0"/>
              <a:t>1. In the first part of the task students consider which translation of each line of the poem is the best (or they generate their own translation). Note: two different possible translations for each line of the poem are reveal on each click.</a:t>
            </a:r>
          </a:p>
          <a:p>
            <a:r>
              <a:rPr lang="en-GB" dirty="0"/>
              <a:t>2. There are no right answers, though teachers can focus students on the indication of formal proclamation (und also </a:t>
            </a:r>
            <a:r>
              <a:rPr lang="en-GB" dirty="0" err="1"/>
              <a:t>sprach</a:t>
            </a:r>
            <a:r>
              <a:rPr lang="en-GB" dirty="0"/>
              <a:t> Abdulla) that starts the poem, and the effect of the repeated line (</a:t>
            </a:r>
            <a:r>
              <a:rPr lang="en-GB" dirty="0" err="1"/>
              <a:t>denn</a:t>
            </a:r>
            <a:r>
              <a:rPr lang="en-GB" dirty="0"/>
              <a:t> du </a:t>
            </a:r>
            <a:r>
              <a:rPr lang="en-GB" dirty="0" err="1"/>
              <a:t>tanzt</a:t>
            </a:r>
            <a:r>
              <a:rPr lang="en-GB" dirty="0"/>
              <a:t> auf </a:t>
            </a:r>
            <a:r>
              <a:rPr lang="en-GB" dirty="0" err="1"/>
              <a:t>einem</a:t>
            </a:r>
            <a:r>
              <a:rPr lang="en-GB" dirty="0"/>
              <a:t> </a:t>
            </a:r>
            <a:r>
              <a:rPr lang="en-GB" dirty="0" err="1"/>
              <a:t>Seil</a:t>
            </a:r>
            <a:r>
              <a:rPr lang="en-GB" dirty="0"/>
              <a:t>) which lends solemnity and gravitas to its tone. Students could be encouraged to consider replicating these elements in their translation, e.g. the terms ‘thus’ and ‘for’ have a more solemn tone to them.</a:t>
            </a:r>
            <a:br>
              <a:rPr lang="en-GB" dirty="0"/>
            </a:br>
            <a:r>
              <a:rPr lang="en-GB" dirty="0"/>
              <a:t>3. Students write their preferred translation of these lines.</a:t>
            </a:r>
          </a:p>
          <a:p>
            <a:r>
              <a:rPr lang="en-GB" dirty="0"/>
              <a:t>4. Move to the next slide and ask students to complete the translation, in keeping with the choices they made about the first part.</a:t>
            </a:r>
          </a:p>
          <a:p>
            <a:r>
              <a:rPr lang="en-GB" dirty="0"/>
              <a:t>5. Click to reveal how the two translations completed. However, it is important for students to realise that there is no one ‘right’ translation</a:t>
            </a:r>
            <a:r>
              <a:rPr lang="en-GB"/>
              <a:t>. They </a:t>
            </a:r>
            <a:r>
              <a:rPr lang="en-GB" dirty="0"/>
              <a:t>are choices to be made and it’s important to make those choices based on a rationale.</a:t>
            </a:r>
            <a:br>
              <a:rPr lang="en-GB" dirty="0"/>
            </a:br>
            <a:endParaRPr lang="en-GB" dirty="0"/>
          </a:p>
          <a:p>
            <a:r>
              <a:rPr lang="en-GB" b="1" dirty="0"/>
              <a:t>Attribution:</a:t>
            </a:r>
          </a:p>
          <a:p>
            <a:r>
              <a:rPr lang="en-GB" dirty="0"/>
              <a:t>The second version of the translation is based on the following: </a:t>
            </a:r>
            <a:r>
              <a:rPr lang="en-GB" dirty="0">
                <a:hlinkClick r:id="rId3"/>
              </a:rPr>
              <a:t>http://poemsintranslation.blogspot.com/2010/03/adel-karasholi-rope-from-german.html</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Seil</a:t>
            </a:r>
            <a:r>
              <a:rPr lang="en-GB" baseline="0" dirty="0"/>
              <a:t> [4925] </a:t>
            </a:r>
            <a:r>
              <a:rPr lang="en-GB" baseline="0" dirty="0" err="1"/>
              <a:t>desgleichen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467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 we are talking about learning and knowing words better, and not necessarily fewer words. This means teaching more aspects of word knowledge.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checklist from Nation is a very comprehensive list of what we need to know about a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develop this level of knowledge, we need to teach the words individually, and alongside the words we need to teach the grammar features that glue the words together, so that students can manipulate language independently from the start, building up the knowledge gradually, so that each time they re-encounter a word they can do more with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takes careful, analytical planning of the curriculum – a weaving together of vocabulary and grammar features. And the third knowledge strand is phonics, of course, which is heavily implicated is several of the aspects of word knowledge listed here.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mustn’t forget either that many of the most common words carry multiple meanings  - and this is all part of knowing a word.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Additional info: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act of defining the words for GCSE should result in a higher overall vocabulary knowledge for the vast majority of students – currently you can pass a GCSE with between 500-800 words, and there is a lot of guessing as so many unknown words are used in the exams. Textbooks and GCSE courses focus on teaching all/most of the words from the current GCSE word list, 49% of which have never been in an exam.</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053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br>
              <a:rPr lang="en-GB" dirty="0"/>
            </a:br>
            <a:br>
              <a:rPr lang="en-GB" b="1" dirty="0"/>
            </a:br>
            <a:r>
              <a:rPr lang="en-GB" b="1" dirty="0"/>
              <a:t>Aim: </a:t>
            </a:r>
            <a:br>
              <a:rPr lang="en-GB" dirty="0"/>
            </a:br>
            <a:br>
              <a:rPr lang="en-GB" dirty="0"/>
            </a:br>
            <a:r>
              <a:rPr lang="en-GB" b="1" dirty="0"/>
              <a:t>Procedure:</a:t>
            </a:r>
            <a:br>
              <a:rPr lang="en-GB" dirty="0"/>
            </a:br>
            <a:r>
              <a:rPr lang="en-GB" dirty="0"/>
              <a:t>1.</a:t>
            </a:r>
          </a:p>
          <a:p>
            <a:r>
              <a:rPr lang="en-GB" dirty="0"/>
              <a:t>2.</a:t>
            </a:r>
          </a:p>
          <a:p>
            <a:r>
              <a:rPr lang="en-GB" dirty="0"/>
              <a:t>3.</a:t>
            </a:r>
          </a:p>
          <a:p>
            <a:r>
              <a:rPr lang="en-GB" dirty="0"/>
              <a:t>4.</a:t>
            </a:r>
          </a:p>
          <a:p>
            <a:r>
              <a:rPr lang="en-GB" dirty="0"/>
              <a:t>5.</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9938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dirty="0"/>
              <a:t>These are the SSC listed in the proposed GCSE Subject Content for French.</a:t>
            </a:r>
            <a:br>
              <a:rPr lang="en-GB" dirty="0"/>
            </a:br>
            <a:r>
              <a:rPr lang="en-GB" dirty="0"/>
              <a:t>As I mentioned, in my trust we have taught phonics explicitly since the early noughties.  However, in the last three years we have developed our practice in the light of NCELP’s work in this area.</a:t>
            </a:r>
            <a:br>
              <a:rPr lang="en-GB" dirty="0"/>
            </a:br>
            <a:r>
              <a:rPr lang="en-GB" dirty="0"/>
              <a:t>Many things are the same. However, we now:</a:t>
            </a:r>
            <a:br>
              <a:rPr lang="en-GB" dirty="0"/>
            </a:br>
            <a:r>
              <a:rPr lang="en-GB" dirty="0" err="1"/>
              <a:t>i</a:t>
            </a:r>
            <a:r>
              <a:rPr lang="en-GB" dirty="0"/>
              <a:t>) stagger the roll out of phonics more evenly across the year</a:t>
            </a:r>
            <a:br>
              <a:rPr lang="en-GB" dirty="0"/>
            </a:br>
            <a:r>
              <a:rPr lang="en-GB" dirty="0"/>
              <a:t>ii) revisit systematically</a:t>
            </a:r>
            <a:br>
              <a:rPr lang="en-GB" dirty="0"/>
            </a:br>
            <a:r>
              <a:rPr lang="en-GB" dirty="0"/>
              <a:t>iii) plan practice activities that use unknown words</a:t>
            </a:r>
            <a:br>
              <a:rPr lang="en-GB" dirty="0"/>
            </a:br>
            <a:r>
              <a:rPr lang="en-GB" dirty="0"/>
              <a:t>iv) make use of minimal pairs (use words that only differ by one phoneme)</a:t>
            </a:r>
            <a:br>
              <a:rPr lang="en-GB" dirty="0"/>
            </a:br>
            <a:r>
              <a:rPr lang="en-GB" dirty="0"/>
              <a:t>v) assess phonics knowledge</a:t>
            </a:r>
          </a:p>
          <a:p>
            <a:pPr defTabSz="966155">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444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554B495-4440-45E0-958D-AB1D87C1A852}"/>
              </a:ext>
            </a:extLst>
          </p:cNvPr>
          <p:cNvSpPr>
            <a:spLocks noGrp="1"/>
          </p:cNvSpPr>
          <p:nvPr>
            <p:ph type="body" idx="1"/>
          </p:nvPr>
        </p:nvSpPr>
        <p:spPr/>
        <p:txBody>
          <a:bodyPr/>
          <a:lstStyle/>
          <a:p>
            <a:r>
              <a:rPr lang="en-GB" dirty="0"/>
              <a:t>NCELP plans the initial teaching, practice and spaced revisiting of phonics with all of the identified sound-symbol correspondences into its SOW at KS3.</a:t>
            </a:r>
            <a:br>
              <a:rPr lang="en-GB" dirty="0"/>
            </a:br>
            <a:r>
              <a:rPr lang="en-GB" dirty="0"/>
              <a:t>Its assessments also test them.</a:t>
            </a:r>
            <a:br>
              <a:rPr lang="en-GB" dirty="0"/>
            </a:br>
            <a:r>
              <a:rPr lang="en-GB" dirty="0"/>
              <a:t>All of these materials are available in phonics collections, easily accessed from the homepage of the resource portal.</a:t>
            </a:r>
          </a:p>
        </p:txBody>
      </p:sp>
    </p:spTree>
    <p:extLst>
      <p:ext uri="{BB962C8B-B14F-4D97-AF65-F5344CB8AC3E}">
        <p14:creationId xmlns:p14="http://schemas.microsoft.com/office/powerpoint/2010/main" val="2520927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554B495-4440-45E0-958D-AB1D87C1A852}"/>
              </a:ext>
            </a:extLst>
          </p:cNvPr>
          <p:cNvSpPr>
            <a:spLocks noGrp="1"/>
          </p:cNvSpPr>
          <p:nvPr>
            <p:ph type="body" idx="1"/>
          </p:nvPr>
        </p:nvSpPr>
        <p:spPr/>
        <p:txBody>
          <a:bodyPr/>
          <a:lstStyle/>
          <a:p>
            <a:r>
              <a:rPr lang="en-GB" dirty="0"/>
              <a:t>I’m not sure I’d be confident that this would be as good for my students’ learning.</a:t>
            </a:r>
            <a:br>
              <a:rPr lang="en-GB" dirty="0"/>
            </a:br>
            <a:endParaRPr lang="en-GB" dirty="0"/>
          </a:p>
        </p:txBody>
      </p:sp>
    </p:spTree>
    <p:extLst>
      <p:ext uri="{BB962C8B-B14F-4D97-AF65-F5344CB8AC3E}">
        <p14:creationId xmlns:p14="http://schemas.microsoft.com/office/powerpoint/2010/main" val="6670107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 just have time for one example and I chose it because when I was reviewing the resource it struck me as a really good example of something that I wouldn’t just have come up with on the spur of the moment, if I’d noticed in a lesson that pupils were struggling with these two sounds.</a:t>
            </a:r>
          </a:p>
          <a:p>
            <a:r>
              <a:rPr lang="en-US" b="0" dirty="0"/>
              <a:t>So, I am fairly confident in saying that my students would be better served by this sets of slides than my spontaneously drawing their attention to the issue and casting around in the moment for a few examples to help them </a:t>
            </a:r>
            <a:r>
              <a:rPr lang="en-US" b="0" dirty="0" err="1"/>
              <a:t>practise</a:t>
            </a:r>
            <a:r>
              <a:rPr lang="en-US" b="0" dirty="0"/>
              <a:t>.</a:t>
            </a:r>
          </a:p>
          <a:p>
            <a:endParaRPr lang="en-US" b="1" dirty="0"/>
          </a:p>
          <a:p>
            <a:endParaRPr lang="en-US" b="1" dirty="0"/>
          </a:p>
          <a:p>
            <a:r>
              <a:rPr lang="en-US" b="1" dirty="0"/>
              <a:t>Timing: 1 minute</a:t>
            </a:r>
          </a:p>
          <a:p>
            <a:endParaRPr lang="en-US" b="1" dirty="0"/>
          </a:p>
          <a:p>
            <a:r>
              <a:rPr lang="en-US" b="1" dirty="0"/>
              <a:t>Aim: </a:t>
            </a:r>
            <a:r>
              <a:rPr lang="en-US" b="0" dirty="0"/>
              <a:t>Raising awareness of different sounds represented by the SSC [e].</a:t>
            </a:r>
            <a:endParaRPr lang="en-US" b="1" dirty="0"/>
          </a:p>
          <a:p>
            <a:endParaRPr lang="en-US" b="1" dirty="0"/>
          </a:p>
          <a:p>
            <a:r>
              <a:rPr lang="en-US" b="1" dirty="0"/>
              <a:t>Procedure:</a:t>
            </a:r>
          </a:p>
          <a:p>
            <a:pPr marL="241539" indent="-241539">
              <a:buAutoNum type="arabicPeriod"/>
            </a:pPr>
            <a:r>
              <a:rPr lang="en-US" b="0" dirty="0"/>
              <a:t>Explain that an e without an accent is not always pronounced like je, giving the example of avec.</a:t>
            </a:r>
          </a:p>
          <a:p>
            <a:pPr marL="241539" indent="-241539">
              <a:buAutoNum type="arabicPeriod"/>
            </a:pPr>
            <a:r>
              <a:rPr lang="en-US" b="0" dirty="0"/>
              <a:t>Listen to the audio, and students repeat the sentence, emphasizing the pronunciation of je and avec.</a:t>
            </a:r>
          </a:p>
          <a:p>
            <a:endParaRPr lang="en-US" b="0" dirty="0"/>
          </a:p>
          <a:p>
            <a:r>
              <a:rPr lang="en-US" b="1" dirty="0"/>
              <a:t>Transcript:</a:t>
            </a:r>
          </a:p>
          <a:p>
            <a:pPr marL="241539" indent="-241539">
              <a:buAutoNum type="arabicPeriod"/>
            </a:pPr>
            <a:r>
              <a:rPr lang="en-US" b="0" dirty="0"/>
              <a:t>Je </a:t>
            </a:r>
            <a:r>
              <a:rPr lang="en-US" b="0" dirty="0" err="1"/>
              <a:t>suis</a:t>
            </a:r>
            <a:r>
              <a:rPr lang="en-US" b="0" dirty="0"/>
              <a:t> avec </a:t>
            </a:r>
            <a:r>
              <a:rPr lang="en-US" b="0" dirty="0" err="1"/>
              <a:t>mon</a:t>
            </a:r>
            <a:r>
              <a:rPr lang="en-US" b="0" dirty="0"/>
              <a:t> chat, Pacha</a:t>
            </a:r>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1101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US" b="1" dirty="0"/>
              <a:t>Timing: 8 minutes. Slide 1/3.</a:t>
            </a:r>
          </a:p>
          <a:p>
            <a:endParaRPr lang="en-US" b="1" dirty="0"/>
          </a:p>
          <a:p>
            <a:r>
              <a:rPr lang="en-US" b="1" dirty="0"/>
              <a:t>Aim: </a:t>
            </a:r>
            <a:r>
              <a:rPr lang="en-US" b="0" dirty="0"/>
              <a:t>to </a:t>
            </a:r>
            <a:r>
              <a:rPr lang="en-US" b="0" dirty="0" err="1"/>
              <a:t>practise</a:t>
            </a:r>
            <a:r>
              <a:rPr lang="en-US" b="0" dirty="0"/>
              <a:t> aural recognition of SSCs [e/ê/è].</a:t>
            </a:r>
          </a:p>
          <a:p>
            <a:r>
              <a:rPr lang="en-US" b="1" dirty="0"/>
              <a:t>NB: </a:t>
            </a:r>
            <a:r>
              <a:rPr lang="en-US" b="0" dirty="0"/>
              <a:t>unknown words</a:t>
            </a:r>
            <a:endParaRPr lang="en-US" b="1" dirty="0"/>
          </a:p>
          <a:p>
            <a:endParaRPr lang="en-US" b="1" dirty="0"/>
          </a:p>
          <a:p>
            <a:r>
              <a:rPr lang="en-US" b="1" dirty="0"/>
              <a:t>Procedure:</a:t>
            </a:r>
          </a:p>
          <a:p>
            <a:r>
              <a:rPr lang="en-US" b="0" dirty="0"/>
              <a:t>1. Click numbers to hear a word.</a:t>
            </a:r>
          </a:p>
          <a:p>
            <a:r>
              <a:rPr lang="en-US" b="0" dirty="0"/>
              <a:t>2. Students tick whether they hear the [e] or [ê/è] sound</a:t>
            </a:r>
            <a:r>
              <a:rPr lang="en-US" b="0" i="0" dirty="0"/>
              <a:t>.</a:t>
            </a:r>
            <a:endParaRPr lang="en-US" b="0" dirty="0"/>
          </a:p>
          <a:p>
            <a:r>
              <a:rPr lang="en-US" b="0" dirty="0"/>
              <a:t>3. Click to reveal answers.</a:t>
            </a:r>
          </a:p>
          <a:p>
            <a:r>
              <a:rPr lang="en-US" b="0" dirty="0"/>
              <a:t>4. Listen again, this time drawing attention to the e sounds. Students repeat.</a:t>
            </a:r>
          </a:p>
          <a:p>
            <a:r>
              <a:rPr lang="en-US" b="0" dirty="0"/>
              <a:t>5. Students say the words one more time, emphasizing the correct e sound.</a:t>
            </a:r>
          </a:p>
          <a:p>
            <a:endParaRPr lang="en-US" b="0" dirty="0"/>
          </a:p>
          <a:p>
            <a:r>
              <a:rPr lang="en-US" b="1" dirty="0"/>
              <a:t>Transcript:</a:t>
            </a:r>
          </a:p>
          <a:p>
            <a:pPr marL="241539" indent="-241539">
              <a:buAutoNum type="arabicPeriod"/>
            </a:pPr>
            <a:r>
              <a:rPr lang="en-US" b="0" dirty="0"/>
              <a:t>tunnel</a:t>
            </a:r>
          </a:p>
          <a:p>
            <a:pPr marL="241539" indent="-241539">
              <a:buAutoNum type="arabicPeriod"/>
            </a:pPr>
            <a:r>
              <a:rPr lang="en-US" b="0" dirty="0"/>
              <a:t>chenille</a:t>
            </a:r>
          </a:p>
          <a:p>
            <a:pPr marL="241539" indent="-241539">
              <a:buAutoNum type="arabicPeriod"/>
            </a:pPr>
            <a:r>
              <a:rPr lang="en-US" b="0" dirty="0"/>
              <a:t>melon</a:t>
            </a:r>
          </a:p>
          <a:p>
            <a:pPr marL="241539" indent="-241539">
              <a:buAutoNum type="arabicPeriod"/>
            </a:pPr>
            <a:r>
              <a:rPr lang="en-US" b="0" dirty="0" err="1"/>
              <a:t>échecs</a:t>
            </a:r>
            <a:r>
              <a:rPr lang="en-US" b="0" dirty="0"/>
              <a:t> </a:t>
            </a:r>
          </a:p>
          <a:p>
            <a:endParaRPr lang="en-US" b="1" dirty="0"/>
          </a:p>
          <a:p>
            <a:pPr marL="241539" indent="-241539">
              <a:buAutoNum type="arabicPeriod"/>
            </a:pPr>
            <a:r>
              <a:rPr lang="en-GB" b="1" baseline="0" dirty="0">
                <a:solidFill>
                  <a:srgbClr val="C00000"/>
                </a:solidFill>
              </a:rPr>
              <a:t>Word frequency of unknown words used (1 is the most frequent word in French): </a:t>
            </a:r>
          </a:p>
          <a:p>
            <a:r>
              <a:rPr lang="en-US" b="0" dirty="0"/>
              <a:t>chenille </a:t>
            </a:r>
            <a:r>
              <a:rPr lang="en-GB" b="0" baseline="0" dirty="0">
                <a:latin typeface="Century Gothic" panose="020B0502020202020204" pitchFamily="34" charset="0"/>
              </a:rPr>
              <a:t>[&gt;5000], </a:t>
            </a:r>
            <a:r>
              <a:rPr lang="en-US" b="0" dirty="0" err="1"/>
              <a:t>échecs</a:t>
            </a:r>
            <a:r>
              <a:rPr lang="en-US" b="0" dirty="0"/>
              <a:t> </a:t>
            </a:r>
            <a:r>
              <a:rPr lang="en-GB" b="0" baseline="0" dirty="0">
                <a:latin typeface="Century Gothic" panose="020B0502020202020204" pitchFamily="34" charset="0"/>
              </a:rPr>
              <a:t>[&gt;5000]</a:t>
            </a:r>
            <a:endParaRPr lang="en-US" b="0" dirty="0"/>
          </a:p>
          <a:p>
            <a:pPr defTabSz="966155">
              <a:defRPr/>
            </a:pPr>
            <a:r>
              <a:rPr lang="de-DE" sz="1300" dirty="0">
                <a:solidFill>
                  <a:srgbClr val="C00000"/>
                </a:solidFill>
                <a:latin typeface="Century Gothic" panose="020B0502020202020204" pitchFamily="34" charset="0"/>
              </a:rPr>
              <a:t>Source: </a:t>
            </a:r>
            <a:r>
              <a:rPr lang="en-GB" sz="1300" dirty="0">
                <a:solidFill>
                  <a:srgbClr val="C00000"/>
                </a:solidFill>
                <a:latin typeface="Century Gothic" panose="020B0502020202020204" pitchFamily="34" charset="0"/>
              </a:rPr>
              <a:t>Lonsdale, D., &amp; Le Bras, Y.  (2009). </a:t>
            </a:r>
            <a:r>
              <a:rPr lang="en-GB" sz="1300" i="1" dirty="0">
                <a:solidFill>
                  <a:srgbClr val="C00000"/>
                </a:solidFill>
                <a:latin typeface="Century Gothic" panose="020B0502020202020204" pitchFamily="34" charset="0"/>
              </a:rPr>
              <a:t>A Frequency Dictionary of French: Core vocabulary for learners </a:t>
            </a:r>
            <a:r>
              <a:rPr lang="en-GB" sz="1300" dirty="0">
                <a:solidFill>
                  <a:srgbClr val="C00000"/>
                </a:solidFill>
                <a:latin typeface="Century Gothic" panose="020B0502020202020204" pitchFamily="34" charset="0"/>
              </a:rPr>
              <a:t>London: Routledge.</a:t>
            </a:r>
          </a:p>
          <a:p>
            <a:pPr defTabSz="966155">
              <a:defRPr/>
            </a:pPr>
            <a:endParaRPr lang="en-GB" sz="1300" dirty="0">
              <a:solidFill>
                <a:srgbClr val="C00000"/>
              </a:solidFill>
              <a:latin typeface="Century Gothic" panose="020B0502020202020204" pitchFamily="34" charset="0"/>
            </a:endParaRPr>
          </a:p>
          <a:p>
            <a:pPr defTabSz="966155">
              <a:defRPr/>
            </a:pPr>
            <a:r>
              <a:rPr lang="en-GB" b="1" baseline="0" dirty="0">
                <a:solidFill>
                  <a:srgbClr val="C00000"/>
                </a:solidFill>
              </a:rPr>
              <a:t>Word frequency of cognates used (1 is the most frequent word in French): </a:t>
            </a:r>
            <a:br>
              <a:rPr lang="en-GB" baseline="0" dirty="0">
                <a:solidFill>
                  <a:srgbClr val="C00000"/>
                </a:solidFill>
              </a:rPr>
            </a:br>
            <a:r>
              <a:rPr lang="en-US" b="0" dirty="0"/>
              <a:t>tunnel [3386], </a:t>
            </a:r>
            <a:r>
              <a:rPr lang="en-GB" b="0" baseline="0" dirty="0">
                <a:latin typeface="Century Gothic" panose="020B0502020202020204" pitchFamily="34" charset="0"/>
              </a:rPr>
              <a:t>m</a:t>
            </a:r>
            <a:r>
              <a:rPr lang="en-US" b="0" dirty="0" err="1"/>
              <a:t>elon</a:t>
            </a:r>
            <a:r>
              <a:rPr lang="en-US" b="0" dirty="0"/>
              <a:t> </a:t>
            </a:r>
            <a:r>
              <a:rPr lang="en-GB" b="0" baseline="0" dirty="0">
                <a:latin typeface="Century Gothic" panose="020B0502020202020204" pitchFamily="34" charset="0"/>
              </a:rPr>
              <a:t>[&gt;5000]</a:t>
            </a:r>
          </a:p>
          <a:p>
            <a:pPr defTabSz="966155">
              <a:defRPr/>
            </a:pPr>
            <a:r>
              <a:rPr lang="de-DE" sz="1300" dirty="0">
                <a:solidFill>
                  <a:srgbClr val="C00000"/>
                </a:solidFill>
                <a:latin typeface="Century Gothic" panose="020B0502020202020204" pitchFamily="34" charset="0"/>
              </a:rPr>
              <a:t>Source: </a:t>
            </a:r>
            <a:r>
              <a:rPr lang="en-GB" sz="1300" dirty="0">
                <a:solidFill>
                  <a:srgbClr val="C00000"/>
                </a:solidFill>
                <a:latin typeface="Century Gothic" panose="020B0502020202020204" pitchFamily="34" charset="0"/>
              </a:rPr>
              <a:t>Lonsdale, D., &amp; Le Bras, Y.  (2009). </a:t>
            </a:r>
            <a:r>
              <a:rPr lang="en-GB" sz="1300" i="1" dirty="0">
                <a:solidFill>
                  <a:srgbClr val="C00000"/>
                </a:solidFill>
                <a:latin typeface="Century Gothic" panose="020B0502020202020204" pitchFamily="34" charset="0"/>
              </a:rPr>
              <a:t>A Frequency Dictionary of French: Core vocabulary for learners </a:t>
            </a:r>
            <a:r>
              <a:rPr lang="en-GB" sz="1300" dirty="0">
                <a:solidFill>
                  <a:srgbClr val="C00000"/>
                </a:solidFill>
                <a:latin typeface="Century Gothic" panose="020B0502020202020204" pitchFamily="34" charset="0"/>
              </a:rPr>
              <a:t>London: Routledge.</a:t>
            </a:r>
          </a:p>
          <a:p>
            <a:pPr defTabSz="966155">
              <a:defRPr/>
            </a:pPr>
            <a:endParaRPr lang="en-GB" sz="13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481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US" b="1" dirty="0"/>
              <a:t>Slide 2/3</a:t>
            </a:r>
          </a:p>
          <a:p>
            <a:endParaRPr lang="en-US" b="1" dirty="0"/>
          </a:p>
          <a:p>
            <a:r>
              <a:rPr lang="en-US" b="1" dirty="0"/>
              <a:t>Transcript:</a:t>
            </a:r>
          </a:p>
          <a:p>
            <a:pPr marL="241539" indent="-241539">
              <a:buAutoNum type="arabicPeriod"/>
            </a:pPr>
            <a:r>
              <a:rPr lang="en-US" b="0" dirty="0" err="1"/>
              <a:t>renard</a:t>
            </a:r>
            <a:endParaRPr lang="en-US" b="0" dirty="0"/>
          </a:p>
          <a:p>
            <a:pPr marL="241539" indent="-241539">
              <a:buAutoNum type="arabicPeriod"/>
            </a:pPr>
            <a:r>
              <a:rPr lang="en-US" b="0" dirty="0"/>
              <a:t>cheval</a:t>
            </a:r>
          </a:p>
          <a:p>
            <a:pPr marL="241539" indent="-241539">
              <a:buAutoNum type="arabicPeriod"/>
            </a:pPr>
            <a:r>
              <a:rPr lang="en-US" b="0" dirty="0" err="1"/>
              <a:t>bec</a:t>
            </a:r>
            <a:endParaRPr lang="en-US" b="0" dirty="0"/>
          </a:p>
          <a:p>
            <a:pPr marL="241539" indent="-241539">
              <a:buAutoNum type="arabicPeriod"/>
            </a:pPr>
            <a:r>
              <a:rPr lang="en-US" b="0" dirty="0"/>
              <a:t>carrousel </a:t>
            </a:r>
          </a:p>
          <a:p>
            <a:endParaRPr lang="en-US" b="1" dirty="0"/>
          </a:p>
          <a:p>
            <a:pPr defTabSz="966155">
              <a:defRPr/>
            </a:pPr>
            <a:r>
              <a:rPr lang="en-GB" b="1" baseline="0" dirty="0">
                <a:solidFill>
                  <a:srgbClr val="C00000"/>
                </a:solidFill>
              </a:rPr>
              <a:t>Word frequency of unknown words used (1 is the most frequent word in French): </a:t>
            </a:r>
            <a:br>
              <a:rPr lang="en-GB" baseline="0" dirty="0">
                <a:solidFill>
                  <a:srgbClr val="C00000"/>
                </a:solidFill>
              </a:rPr>
            </a:br>
            <a:r>
              <a:rPr lang="en-GB" baseline="0" dirty="0" err="1">
                <a:solidFill>
                  <a:srgbClr val="C00000"/>
                </a:solidFill>
              </a:rPr>
              <a:t>renard</a:t>
            </a:r>
            <a:r>
              <a:rPr lang="en-GB" baseline="0" dirty="0">
                <a:solidFill>
                  <a:srgbClr val="C00000"/>
                </a:solidFill>
              </a:rPr>
              <a:t> </a:t>
            </a:r>
            <a:r>
              <a:rPr lang="en-GB" b="0" baseline="0" dirty="0">
                <a:latin typeface="Century Gothic" panose="020B0502020202020204" pitchFamily="34" charset="0"/>
              </a:rPr>
              <a:t>[&gt;5000], </a:t>
            </a:r>
            <a:r>
              <a:rPr lang="en-GB" baseline="0" dirty="0">
                <a:solidFill>
                  <a:srgbClr val="C00000"/>
                </a:solidFill>
              </a:rPr>
              <a:t>cheval [2220], </a:t>
            </a:r>
            <a:r>
              <a:rPr lang="en-GB" baseline="0" dirty="0" err="1">
                <a:solidFill>
                  <a:srgbClr val="C00000"/>
                </a:solidFill>
              </a:rPr>
              <a:t>bec</a:t>
            </a:r>
            <a:r>
              <a:rPr lang="en-GB" baseline="0" dirty="0">
                <a:solidFill>
                  <a:srgbClr val="C00000"/>
                </a:solidFill>
              </a:rPr>
              <a:t> </a:t>
            </a:r>
            <a:r>
              <a:rPr lang="en-GB" b="0" baseline="0" dirty="0">
                <a:latin typeface="Century Gothic" panose="020B0502020202020204" pitchFamily="34" charset="0"/>
              </a:rPr>
              <a:t>[&gt;5000]</a:t>
            </a:r>
          </a:p>
          <a:p>
            <a:pPr defTabSz="966155">
              <a:defRPr/>
            </a:pPr>
            <a:r>
              <a:rPr lang="de-DE" sz="1300" dirty="0">
                <a:solidFill>
                  <a:srgbClr val="C00000"/>
                </a:solidFill>
                <a:latin typeface="Century Gothic" panose="020B0502020202020204" pitchFamily="34" charset="0"/>
              </a:rPr>
              <a:t>Source: </a:t>
            </a:r>
            <a:r>
              <a:rPr lang="en-GB" sz="1300" dirty="0">
                <a:solidFill>
                  <a:srgbClr val="C00000"/>
                </a:solidFill>
                <a:latin typeface="Century Gothic" panose="020B0502020202020204" pitchFamily="34" charset="0"/>
              </a:rPr>
              <a:t>Lonsdale, D., &amp; Le Bras, Y.  (2009). </a:t>
            </a:r>
            <a:r>
              <a:rPr lang="en-GB" sz="1300" i="1" dirty="0">
                <a:solidFill>
                  <a:srgbClr val="C00000"/>
                </a:solidFill>
                <a:latin typeface="Century Gothic" panose="020B0502020202020204" pitchFamily="34" charset="0"/>
              </a:rPr>
              <a:t>A Frequency Dictionary of French: Core vocabulary for learners </a:t>
            </a:r>
            <a:r>
              <a:rPr lang="en-GB" sz="1300" dirty="0">
                <a:solidFill>
                  <a:srgbClr val="C00000"/>
                </a:solidFill>
                <a:latin typeface="Century Gothic" panose="020B0502020202020204" pitchFamily="34" charset="0"/>
              </a:rPr>
              <a:t>London: Routledge.</a:t>
            </a:r>
          </a:p>
          <a:p>
            <a:pPr defTabSz="966155">
              <a:defRPr/>
            </a:pPr>
            <a:endParaRPr lang="en-GB" sz="1300" dirty="0">
              <a:solidFill>
                <a:srgbClr val="C00000"/>
              </a:solidFill>
              <a:latin typeface="Century Gothic" panose="020B0502020202020204" pitchFamily="34" charset="0"/>
            </a:endParaRPr>
          </a:p>
          <a:p>
            <a:pPr defTabSz="966155">
              <a:defRPr/>
            </a:pPr>
            <a:r>
              <a:rPr lang="en-GB" b="1" baseline="0" dirty="0">
                <a:solidFill>
                  <a:srgbClr val="C00000"/>
                </a:solidFill>
              </a:rPr>
              <a:t>Word frequency of cognates used (1 is the most frequent word in French): </a:t>
            </a:r>
            <a:br>
              <a:rPr lang="en-GB" baseline="0" dirty="0">
                <a:solidFill>
                  <a:srgbClr val="C00000"/>
                </a:solidFill>
              </a:rPr>
            </a:br>
            <a:r>
              <a:rPr lang="en-GB" b="0" baseline="0" dirty="0">
                <a:latin typeface="Century Gothic" panose="020B0502020202020204" pitchFamily="34" charset="0"/>
              </a:rPr>
              <a:t>carrousel [&gt;5000]</a:t>
            </a:r>
          </a:p>
          <a:p>
            <a:pPr defTabSz="966155">
              <a:defRPr/>
            </a:pPr>
            <a:r>
              <a:rPr lang="de-DE" sz="1300" dirty="0">
                <a:solidFill>
                  <a:srgbClr val="C00000"/>
                </a:solidFill>
                <a:latin typeface="Century Gothic" panose="020B0502020202020204" pitchFamily="34" charset="0"/>
              </a:rPr>
              <a:t>Source: </a:t>
            </a:r>
            <a:r>
              <a:rPr lang="en-GB" sz="1300" dirty="0">
                <a:solidFill>
                  <a:srgbClr val="C00000"/>
                </a:solidFill>
                <a:latin typeface="Century Gothic" panose="020B0502020202020204" pitchFamily="34" charset="0"/>
              </a:rPr>
              <a:t>Lonsdale, D., &amp; Le Bras, Y.  (2009). </a:t>
            </a:r>
            <a:r>
              <a:rPr lang="en-GB" sz="1300" i="1" dirty="0">
                <a:solidFill>
                  <a:srgbClr val="C00000"/>
                </a:solidFill>
                <a:latin typeface="Century Gothic" panose="020B0502020202020204" pitchFamily="34" charset="0"/>
              </a:rPr>
              <a:t>A Frequency Dictionary of French: Core vocabulary for learners </a:t>
            </a:r>
            <a:r>
              <a:rPr lang="en-GB" sz="1300" dirty="0">
                <a:solidFill>
                  <a:srgbClr val="C00000"/>
                </a:solidFill>
                <a:latin typeface="Century Gothic" panose="020B0502020202020204" pitchFamily="34" charset="0"/>
              </a:rPr>
              <a:t>London: Routledge.</a:t>
            </a:r>
          </a:p>
          <a:p>
            <a:pPr defTabSz="966155">
              <a:defRPr/>
            </a:pPr>
            <a:endParaRPr lang="en-GB" sz="13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70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24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US" b="1" dirty="0"/>
              <a:t>Slide 3/3</a:t>
            </a:r>
          </a:p>
          <a:p>
            <a:endParaRPr lang="en-US" b="0" dirty="0"/>
          </a:p>
          <a:p>
            <a:r>
              <a:rPr lang="en-US" b="1" dirty="0"/>
              <a:t>Differentiation option for higher level students: </a:t>
            </a:r>
            <a:r>
              <a:rPr lang="en-US" b="0" dirty="0"/>
              <a:t>Do you notice any patterns emerging for words containing an e which is not pronounced like </a:t>
            </a:r>
            <a:r>
              <a:rPr lang="en-US" b="0" i="1" dirty="0"/>
              <a:t>je</a:t>
            </a:r>
            <a:r>
              <a:rPr lang="en-US" b="0" dirty="0"/>
              <a:t>?</a:t>
            </a:r>
          </a:p>
          <a:p>
            <a:r>
              <a:rPr lang="en-US" b="0" dirty="0"/>
              <a:t>Point out there is a rule in French for this: This pronunciation comes before double consonants e.g. –</a:t>
            </a:r>
            <a:r>
              <a:rPr lang="en-US" b="0" dirty="0" err="1"/>
              <a:t>ette</a:t>
            </a:r>
            <a:r>
              <a:rPr lang="en-US" b="0" dirty="0"/>
              <a:t>, and when it is a closed syllable (a syllable ending in a consonant sound), e.g. </a:t>
            </a:r>
            <a:r>
              <a:rPr lang="en-US" b="0" i="1" dirty="0"/>
              <a:t>caramel</a:t>
            </a:r>
            <a:r>
              <a:rPr lang="en-US" b="0" dirty="0"/>
              <a:t>,</a:t>
            </a:r>
            <a:r>
              <a:rPr lang="en-US" b="0" i="1" dirty="0"/>
              <a:t> </a:t>
            </a:r>
            <a:r>
              <a:rPr lang="en-US" b="0" i="1" dirty="0" err="1"/>
              <a:t>bec</a:t>
            </a:r>
            <a:r>
              <a:rPr lang="en-US" b="0" dirty="0"/>
              <a:t>. Can use following slide for add-on activity.</a:t>
            </a:r>
          </a:p>
          <a:p>
            <a:endParaRPr lang="en-US" b="0" dirty="0"/>
          </a:p>
          <a:p>
            <a:r>
              <a:rPr lang="en-US" b="1" dirty="0"/>
              <a:t>Transcript:</a:t>
            </a:r>
          </a:p>
          <a:p>
            <a:pPr marL="241539" indent="-241539">
              <a:buAutoNum type="arabicPeriod"/>
            </a:pPr>
            <a:r>
              <a:rPr lang="en-US" b="0" dirty="0"/>
              <a:t>caramel</a:t>
            </a:r>
          </a:p>
          <a:p>
            <a:pPr marL="241539" indent="-241539">
              <a:buAutoNum type="arabicPeriod"/>
            </a:pPr>
            <a:r>
              <a:rPr lang="en-US" b="0" dirty="0" err="1"/>
              <a:t>chaussette</a:t>
            </a:r>
            <a:endParaRPr lang="en-US" b="0" dirty="0"/>
          </a:p>
          <a:p>
            <a:pPr marL="241539" indent="-241539">
              <a:buAutoNum type="arabicPeriod"/>
            </a:pPr>
            <a:r>
              <a:rPr lang="en-US" b="0" dirty="0" err="1"/>
              <a:t>vitesse</a:t>
            </a:r>
            <a:endParaRPr lang="en-US" b="0" dirty="0"/>
          </a:p>
          <a:p>
            <a:pPr marL="241539" indent="-241539">
              <a:buAutoNum type="arabicPeriod"/>
            </a:pPr>
            <a:r>
              <a:rPr lang="en-US" b="0" dirty="0" err="1"/>
              <a:t>peluche</a:t>
            </a:r>
            <a:r>
              <a:rPr lang="en-US" b="0" dirty="0"/>
              <a:t> </a:t>
            </a:r>
          </a:p>
          <a:p>
            <a:endParaRPr lang="en-US" b="1" dirty="0"/>
          </a:p>
          <a:p>
            <a:pPr defTabSz="966155">
              <a:defRPr/>
            </a:pPr>
            <a:r>
              <a:rPr lang="en-GB" b="1" baseline="0" dirty="0">
                <a:solidFill>
                  <a:srgbClr val="C00000"/>
                </a:solidFill>
              </a:rPr>
              <a:t>Word frequency of unknown words used (1 is the most frequent word in French): </a:t>
            </a:r>
            <a:br>
              <a:rPr lang="en-GB" baseline="0" dirty="0">
                <a:solidFill>
                  <a:srgbClr val="C00000"/>
                </a:solidFill>
              </a:rPr>
            </a:br>
            <a:r>
              <a:rPr lang="en-GB" b="0" baseline="0" dirty="0" err="1">
                <a:latin typeface="Century Gothic" panose="020B0502020202020204" pitchFamily="34" charset="0"/>
              </a:rPr>
              <a:t>chaussette</a:t>
            </a:r>
            <a:r>
              <a:rPr lang="en-GB" b="0" baseline="0" dirty="0">
                <a:latin typeface="Century Gothic" panose="020B0502020202020204" pitchFamily="34" charset="0"/>
              </a:rPr>
              <a:t> [&gt;5000], </a:t>
            </a:r>
            <a:r>
              <a:rPr lang="en-GB" b="0" baseline="0" dirty="0" err="1">
                <a:latin typeface="Century Gothic" panose="020B0502020202020204" pitchFamily="34" charset="0"/>
              </a:rPr>
              <a:t>vitesse</a:t>
            </a:r>
            <a:r>
              <a:rPr lang="en-GB" b="0" baseline="0" dirty="0">
                <a:latin typeface="Century Gothic" panose="020B0502020202020204" pitchFamily="34" charset="0"/>
              </a:rPr>
              <a:t> [1065], </a:t>
            </a:r>
            <a:r>
              <a:rPr lang="en-GB" b="0" baseline="0" dirty="0" err="1">
                <a:latin typeface="Century Gothic" panose="020B0502020202020204" pitchFamily="34" charset="0"/>
              </a:rPr>
              <a:t>peluche</a:t>
            </a:r>
            <a:r>
              <a:rPr lang="en-GB" b="0" baseline="0" dirty="0">
                <a:latin typeface="Century Gothic" panose="020B0502020202020204" pitchFamily="34" charset="0"/>
              </a:rPr>
              <a:t> [&gt;5000]</a:t>
            </a:r>
          </a:p>
          <a:p>
            <a:pPr defTabSz="966155">
              <a:defRPr/>
            </a:pPr>
            <a:r>
              <a:rPr lang="de-DE" sz="1300" dirty="0">
                <a:solidFill>
                  <a:srgbClr val="C00000"/>
                </a:solidFill>
                <a:latin typeface="Century Gothic" panose="020B0502020202020204" pitchFamily="34" charset="0"/>
              </a:rPr>
              <a:t>Source: </a:t>
            </a:r>
            <a:r>
              <a:rPr lang="en-GB" sz="1300" dirty="0">
                <a:solidFill>
                  <a:srgbClr val="C00000"/>
                </a:solidFill>
                <a:latin typeface="Century Gothic" panose="020B0502020202020204" pitchFamily="34" charset="0"/>
              </a:rPr>
              <a:t>Lonsdale, D., &amp; Le Bras, Y.  (2009). </a:t>
            </a:r>
            <a:r>
              <a:rPr lang="en-GB" sz="1300" i="1" dirty="0">
                <a:solidFill>
                  <a:srgbClr val="C00000"/>
                </a:solidFill>
                <a:latin typeface="Century Gothic" panose="020B0502020202020204" pitchFamily="34" charset="0"/>
              </a:rPr>
              <a:t>A Frequency Dictionary of French: Core vocabulary for learners </a:t>
            </a:r>
            <a:r>
              <a:rPr lang="en-GB" sz="1300" dirty="0">
                <a:solidFill>
                  <a:srgbClr val="C00000"/>
                </a:solidFill>
                <a:latin typeface="Century Gothic" panose="020B0502020202020204" pitchFamily="34" charset="0"/>
              </a:rPr>
              <a:t>London: Routledge.</a:t>
            </a:r>
          </a:p>
          <a:p>
            <a:pPr defTabSz="966155">
              <a:defRPr/>
            </a:pPr>
            <a:endParaRPr lang="en-GB" sz="1300" dirty="0">
              <a:solidFill>
                <a:srgbClr val="C00000"/>
              </a:solidFill>
              <a:latin typeface="Century Gothic" panose="020B0502020202020204" pitchFamily="34" charset="0"/>
            </a:endParaRPr>
          </a:p>
          <a:p>
            <a:pPr defTabSz="966155">
              <a:defRPr/>
            </a:pPr>
            <a:r>
              <a:rPr lang="en-GB" b="1" baseline="0" dirty="0">
                <a:solidFill>
                  <a:srgbClr val="C00000"/>
                </a:solidFill>
              </a:rPr>
              <a:t>Word frequency of cognates used (1 is the most frequent word in French): </a:t>
            </a:r>
            <a:br>
              <a:rPr lang="en-GB" baseline="0" dirty="0">
                <a:solidFill>
                  <a:srgbClr val="C00000"/>
                </a:solidFill>
              </a:rPr>
            </a:br>
            <a:r>
              <a:rPr lang="en-GB" b="0" baseline="0" dirty="0">
                <a:latin typeface="Century Gothic" panose="020B0502020202020204" pitchFamily="34" charset="0"/>
              </a:rPr>
              <a:t>caramel [&gt;5000]</a:t>
            </a:r>
          </a:p>
          <a:p>
            <a:pPr defTabSz="966155">
              <a:defRPr/>
            </a:pPr>
            <a:r>
              <a:rPr lang="de-DE" sz="1300" dirty="0">
                <a:solidFill>
                  <a:srgbClr val="C00000"/>
                </a:solidFill>
                <a:latin typeface="Century Gothic" panose="020B0502020202020204" pitchFamily="34" charset="0"/>
              </a:rPr>
              <a:t>Source: </a:t>
            </a:r>
            <a:r>
              <a:rPr lang="en-GB" sz="1300" dirty="0">
                <a:solidFill>
                  <a:srgbClr val="C00000"/>
                </a:solidFill>
                <a:latin typeface="Century Gothic" panose="020B0502020202020204" pitchFamily="34" charset="0"/>
              </a:rPr>
              <a:t>Lonsdale, D., &amp; Le Bras, Y.  (2009). </a:t>
            </a:r>
            <a:r>
              <a:rPr lang="en-GB" sz="1300" i="1" dirty="0">
                <a:solidFill>
                  <a:srgbClr val="C00000"/>
                </a:solidFill>
                <a:latin typeface="Century Gothic" panose="020B0502020202020204" pitchFamily="34" charset="0"/>
              </a:rPr>
              <a:t>A Frequency Dictionary of French: Core vocabulary for learners </a:t>
            </a:r>
            <a:r>
              <a:rPr lang="en-GB" sz="1300" dirty="0">
                <a:solidFill>
                  <a:srgbClr val="C00000"/>
                </a:solidFill>
                <a:latin typeface="Century Gothic" panose="020B0502020202020204" pitchFamily="34" charset="0"/>
              </a:rPr>
              <a:t>London: Routledge.</a:t>
            </a:r>
          </a:p>
          <a:p>
            <a:pPr defTabSz="966155">
              <a:defRPr/>
            </a:pPr>
            <a:endParaRPr lang="en-GB" sz="13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71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5356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Timing: 3 minutes</a:t>
            </a:r>
          </a:p>
          <a:p>
            <a:endParaRPr lang="en-US" b="1" dirty="0"/>
          </a:p>
          <a:p>
            <a:r>
              <a:rPr lang="en-US" b="1" dirty="0"/>
              <a:t>Aim: Differentiation: additional slide for higher level students: </a:t>
            </a:r>
            <a:r>
              <a:rPr lang="en-US" b="0" dirty="0"/>
              <a:t>Raising awareness of differences between different ‘e’ sounds.</a:t>
            </a:r>
            <a:endParaRPr lang="en-US" b="1" dirty="0"/>
          </a:p>
          <a:p>
            <a:endParaRPr lang="en-US" b="1" dirty="0"/>
          </a:p>
          <a:p>
            <a:r>
              <a:rPr lang="en-US" b="1" dirty="0"/>
              <a:t>Procedure:</a:t>
            </a:r>
          </a:p>
          <a:p>
            <a:pPr lvl="0">
              <a:defRPr/>
            </a:pPr>
            <a:r>
              <a:rPr lang="en-US" sz="1300" dirty="0">
                <a:solidFill>
                  <a:srgbClr val="4472C4">
                    <a:lumMod val="50000"/>
                  </a:srgbClr>
                </a:solidFill>
              </a:rPr>
              <a:t>In French, the </a:t>
            </a:r>
            <a:r>
              <a:rPr lang="en-US" sz="1300" b="1" dirty="0">
                <a:solidFill>
                  <a:srgbClr val="EE6000"/>
                </a:solidFill>
              </a:rPr>
              <a:t>e</a:t>
            </a:r>
            <a:r>
              <a:rPr lang="en-US" sz="1300" dirty="0">
                <a:solidFill>
                  <a:srgbClr val="4472C4">
                    <a:lumMod val="50000"/>
                  </a:srgbClr>
                </a:solidFill>
              </a:rPr>
              <a:t> is </a:t>
            </a:r>
            <a:r>
              <a:rPr lang="en-US" sz="1300" b="1" dirty="0">
                <a:solidFill>
                  <a:srgbClr val="4472C4">
                    <a:lumMod val="50000"/>
                  </a:srgbClr>
                </a:solidFill>
              </a:rPr>
              <a:t>usually</a:t>
            </a:r>
            <a:r>
              <a:rPr lang="en-US" sz="1300" dirty="0">
                <a:solidFill>
                  <a:srgbClr val="4472C4">
                    <a:lumMod val="50000"/>
                  </a:srgbClr>
                </a:solidFill>
              </a:rPr>
              <a:t> pronounced as in av</a:t>
            </a:r>
            <a:r>
              <a:rPr lang="en-US" sz="1300" b="1" dirty="0">
                <a:solidFill>
                  <a:srgbClr val="EE6000"/>
                </a:solidFill>
              </a:rPr>
              <a:t>e</a:t>
            </a:r>
            <a:r>
              <a:rPr lang="en-US" sz="1300" dirty="0">
                <a:solidFill>
                  <a:srgbClr val="4472C4">
                    <a:lumMod val="50000"/>
                  </a:srgbClr>
                </a:solidFill>
              </a:rPr>
              <a:t>c </a:t>
            </a:r>
            <a:r>
              <a:rPr lang="en-US" sz="1300" b="1" dirty="0">
                <a:solidFill>
                  <a:srgbClr val="EE6000"/>
                </a:solidFill>
              </a:rPr>
              <a:t>[ê/è]</a:t>
            </a:r>
            <a:r>
              <a:rPr lang="en-US" sz="1300" dirty="0">
                <a:solidFill>
                  <a:srgbClr val="4472C4">
                    <a:lumMod val="50000"/>
                  </a:srgbClr>
                </a:solidFill>
              </a:rPr>
              <a:t> when:</a:t>
            </a:r>
          </a:p>
          <a:p>
            <a:pPr marL="966155" lvl="1" indent="-483078">
              <a:buAutoNum type="arabicPeriod"/>
              <a:defRPr/>
            </a:pPr>
            <a:r>
              <a:rPr lang="en-US" sz="1300" dirty="0">
                <a:solidFill>
                  <a:srgbClr val="4472C4">
                    <a:lumMod val="50000"/>
                  </a:srgbClr>
                </a:solidFill>
              </a:rPr>
              <a:t>It comes before a </a:t>
            </a:r>
            <a:r>
              <a:rPr lang="en-US" sz="1300" b="1" dirty="0">
                <a:solidFill>
                  <a:srgbClr val="4472C4">
                    <a:lumMod val="50000"/>
                  </a:srgbClr>
                </a:solidFill>
              </a:rPr>
              <a:t>double consonant</a:t>
            </a:r>
            <a:r>
              <a:rPr lang="en-US" sz="1300" dirty="0">
                <a:solidFill>
                  <a:srgbClr val="4472C4">
                    <a:lumMod val="50000"/>
                  </a:srgbClr>
                </a:solidFill>
              </a:rPr>
              <a:t>, such as </a:t>
            </a:r>
            <a:r>
              <a:rPr lang="fr-FR" sz="1300" dirty="0">
                <a:solidFill>
                  <a:srgbClr val="4472C4">
                    <a:lumMod val="50000"/>
                  </a:srgbClr>
                </a:solidFill>
              </a:rPr>
              <a:t>vit</a:t>
            </a:r>
            <a:r>
              <a:rPr lang="fr-FR" sz="1300" b="1" dirty="0">
                <a:solidFill>
                  <a:srgbClr val="EE6000"/>
                </a:solidFill>
              </a:rPr>
              <a:t>e</a:t>
            </a:r>
            <a:r>
              <a:rPr lang="fr-FR" sz="1300" dirty="0">
                <a:solidFill>
                  <a:srgbClr val="4472C4">
                    <a:lumMod val="50000"/>
                  </a:srgbClr>
                </a:solidFill>
              </a:rPr>
              <a:t>sse [speed]</a:t>
            </a:r>
          </a:p>
          <a:p>
            <a:pPr marL="966155" lvl="1" indent="-483078">
              <a:buAutoNum type="arabicPeriod"/>
              <a:defRPr/>
            </a:pPr>
            <a:r>
              <a:rPr lang="en-US" sz="1300" dirty="0">
                <a:solidFill>
                  <a:srgbClr val="4472C4">
                    <a:lumMod val="50000"/>
                  </a:srgbClr>
                </a:solidFill>
              </a:rPr>
              <a:t>It comes before a ‘</a:t>
            </a:r>
            <a:r>
              <a:rPr lang="en-US" sz="1300" b="1" dirty="0">
                <a:solidFill>
                  <a:srgbClr val="4472C4">
                    <a:lumMod val="50000"/>
                  </a:srgbClr>
                </a:solidFill>
              </a:rPr>
              <a:t>c</a:t>
            </a:r>
            <a:r>
              <a:rPr lang="en-US" sz="1300" dirty="0">
                <a:solidFill>
                  <a:srgbClr val="4472C4">
                    <a:lumMod val="50000"/>
                  </a:srgbClr>
                </a:solidFill>
              </a:rPr>
              <a:t>’ or ‘</a:t>
            </a:r>
            <a:r>
              <a:rPr lang="en-US" sz="1300" b="1" dirty="0">
                <a:solidFill>
                  <a:srgbClr val="4472C4">
                    <a:lumMod val="50000"/>
                  </a:srgbClr>
                </a:solidFill>
              </a:rPr>
              <a:t>l</a:t>
            </a:r>
            <a:r>
              <a:rPr lang="en-US" sz="1300" dirty="0">
                <a:solidFill>
                  <a:srgbClr val="4472C4">
                    <a:lumMod val="50000"/>
                  </a:srgbClr>
                </a:solidFill>
              </a:rPr>
              <a:t>’ in the </a:t>
            </a:r>
            <a:r>
              <a:rPr lang="en-US" sz="1300" b="1" dirty="0">
                <a:solidFill>
                  <a:srgbClr val="4472C4">
                    <a:lumMod val="50000"/>
                  </a:srgbClr>
                </a:solidFill>
              </a:rPr>
              <a:t>last syllable</a:t>
            </a:r>
            <a:r>
              <a:rPr lang="en-US" sz="1300" dirty="0">
                <a:solidFill>
                  <a:srgbClr val="4472C4">
                    <a:lumMod val="50000"/>
                  </a:srgbClr>
                </a:solidFill>
              </a:rPr>
              <a:t>, such as </a:t>
            </a:r>
            <a:r>
              <a:rPr lang="fr-FR" sz="1300" dirty="0">
                <a:solidFill>
                  <a:srgbClr val="4472C4">
                    <a:lumMod val="50000"/>
                  </a:srgbClr>
                </a:solidFill>
              </a:rPr>
              <a:t>b</a:t>
            </a:r>
            <a:r>
              <a:rPr lang="fr-FR" sz="1300" b="1" dirty="0">
                <a:solidFill>
                  <a:srgbClr val="EE6000"/>
                </a:solidFill>
              </a:rPr>
              <a:t>e</a:t>
            </a:r>
            <a:r>
              <a:rPr lang="fr-FR" sz="1300" dirty="0">
                <a:solidFill>
                  <a:srgbClr val="4472C4">
                    <a:lumMod val="50000"/>
                  </a:srgbClr>
                </a:solidFill>
              </a:rPr>
              <a:t>c [</a:t>
            </a:r>
            <a:r>
              <a:rPr lang="en-GB" sz="1300" dirty="0">
                <a:solidFill>
                  <a:srgbClr val="4472C4">
                    <a:lumMod val="50000"/>
                  </a:srgbClr>
                </a:solidFill>
              </a:rPr>
              <a:t>beak</a:t>
            </a:r>
            <a:r>
              <a:rPr lang="fr-FR" sz="1300" dirty="0">
                <a:solidFill>
                  <a:srgbClr val="4472C4">
                    <a:lumMod val="50000"/>
                  </a:srgbClr>
                </a:solidFill>
              </a:rPr>
              <a:t>]</a:t>
            </a:r>
          </a:p>
          <a:p>
            <a:pPr marL="241539" indent="-241539">
              <a:buAutoNum type="arabicPeriod"/>
            </a:pPr>
            <a:r>
              <a:rPr lang="en-US" b="0" dirty="0"/>
              <a:t>Students say the words, applying the rule.</a:t>
            </a:r>
          </a:p>
          <a:p>
            <a:pPr marL="241539" indent="-241539">
              <a:buAutoNum type="arabicPeriod"/>
            </a:pPr>
            <a:r>
              <a:rPr lang="en-US" b="0" dirty="0"/>
              <a:t>Listen to the native speaker to check. </a:t>
            </a:r>
          </a:p>
          <a:p>
            <a:endParaRPr lang="en-US" b="0" dirty="0"/>
          </a:p>
          <a:p>
            <a:r>
              <a:rPr lang="en-US" b="1" dirty="0"/>
              <a:t>Transcript:</a:t>
            </a:r>
          </a:p>
          <a:p>
            <a:pPr marL="241539" indent="-241539">
              <a:buAutoNum type="arabicPeriod"/>
            </a:pPr>
            <a:r>
              <a:rPr lang="en-US" b="0" dirty="0"/>
              <a:t>assiette</a:t>
            </a:r>
          </a:p>
          <a:p>
            <a:pPr marL="241539" indent="-241539">
              <a:buAutoNum type="arabicPeriod"/>
            </a:pPr>
            <a:r>
              <a:rPr lang="en-US" b="0" dirty="0" err="1"/>
              <a:t>verre</a:t>
            </a:r>
            <a:endParaRPr lang="en-US" b="0" dirty="0"/>
          </a:p>
          <a:p>
            <a:pPr marL="241539" indent="-241539">
              <a:buAutoNum type="arabicPeriod"/>
            </a:pPr>
            <a:r>
              <a:rPr lang="en-US" b="0" dirty="0"/>
              <a:t>repos</a:t>
            </a:r>
          </a:p>
          <a:p>
            <a:pPr marL="241539" indent="-241539">
              <a:buAutoNum type="arabicPeriod"/>
            </a:pPr>
            <a:r>
              <a:rPr lang="en-US" b="0" dirty="0" err="1"/>
              <a:t>culturel</a:t>
            </a:r>
            <a:endParaRPr lang="en-US" b="0" dirty="0"/>
          </a:p>
          <a:p>
            <a:pPr marL="241539" indent="-241539" defTabSz="966155">
              <a:buFontTx/>
              <a:buAutoNum type="arabicPeriod"/>
              <a:defRPr/>
            </a:pPr>
            <a:r>
              <a:rPr lang="en-US" b="0" dirty="0" err="1"/>
              <a:t>vaisselle</a:t>
            </a:r>
            <a:endParaRPr lang="en-US" b="0" dirty="0"/>
          </a:p>
          <a:p>
            <a:pPr marL="241539" indent="-241539">
              <a:buAutoNum type="arabicPeriod"/>
            </a:pPr>
            <a:r>
              <a:rPr lang="en-US" b="0" dirty="0"/>
              <a:t>première</a:t>
            </a:r>
          </a:p>
          <a:p>
            <a:endParaRPr lang="en-US" b="0" baseline="0" dirty="0"/>
          </a:p>
          <a:p>
            <a:r>
              <a:rPr lang="en-GB" b="1" baseline="0" dirty="0"/>
              <a:t>Word frequency of unknown words used (1 is the most frequent word in French): </a:t>
            </a:r>
          </a:p>
          <a:p>
            <a:pPr defTabSz="966155">
              <a:defRPr/>
            </a:pPr>
            <a:r>
              <a:rPr lang="en-US" b="0" dirty="0"/>
              <a:t>assiette [3756], </a:t>
            </a:r>
            <a:r>
              <a:rPr lang="en-US" b="0" dirty="0" err="1"/>
              <a:t>verre</a:t>
            </a:r>
            <a:r>
              <a:rPr lang="en-US" b="0" dirty="0"/>
              <a:t> [2174], repos [2731], </a:t>
            </a:r>
            <a:r>
              <a:rPr lang="en-US" b="0" dirty="0" err="1"/>
              <a:t>vaisselle</a:t>
            </a:r>
            <a:r>
              <a:rPr lang="en-US" b="0" dirty="0"/>
              <a:t> [</a:t>
            </a:r>
            <a:r>
              <a:rPr lang="en-GB" b="0" baseline="0" dirty="0">
                <a:latin typeface="Century Gothic" panose="020B0502020202020204" pitchFamily="34" charset="0"/>
              </a:rPr>
              <a:t>&gt;5000], </a:t>
            </a:r>
            <a:r>
              <a:rPr lang="en-US" b="0" dirty="0"/>
              <a:t>première [56]</a:t>
            </a:r>
          </a:p>
          <a:p>
            <a:pPr defTabSz="966155">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US" b="0" dirty="0"/>
          </a:p>
          <a:p>
            <a:endParaRPr lang="en-US" b="0" dirty="0"/>
          </a:p>
          <a:p>
            <a:pPr defTabSz="966155">
              <a:defRPr/>
            </a:pPr>
            <a:r>
              <a:rPr lang="en-GB" b="1" baseline="0" dirty="0"/>
              <a:t>Word frequency of cognates used (1 is the most frequent word in French): </a:t>
            </a:r>
            <a:br>
              <a:rPr lang="en-GB" baseline="0" dirty="0"/>
            </a:br>
            <a:r>
              <a:rPr lang="en-GB" baseline="0" dirty="0" err="1"/>
              <a:t>culturel</a:t>
            </a:r>
            <a:r>
              <a:rPr lang="en-GB" baseline="0" dirty="0"/>
              <a:t> [1495]</a:t>
            </a:r>
          </a:p>
          <a:p>
            <a:pPr defTabSz="966155">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72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797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That wasn’t much time to cover curriculum design principles and then show them in action but I hope you saw all of the principles reflected in the resources and activities that you’ve just seen. We had something from each of the three languages Fr, Gm and </a:t>
            </a:r>
            <a:r>
              <a:rPr lang="en-GB" b="0" baseline="0" dirty="0" err="1"/>
              <a:t>Sp</a:t>
            </a:r>
            <a:r>
              <a:rPr lang="en-GB" b="0" baseline="0" dirty="0"/>
              <a:t>, a focus on all three strands phonics, vocabulary and grammar, and some clear evidence of the revisiting, frequency, depth of word knowledge, practice, culture and thematic principles. Clearly, the personalisation principle is what happens organically in the classroom, in response to students’ own interests and search for individual meaning making, but I hope to have demonstrated that the prospect of a defined word list based on frequency paves the way for us as teachers to plan our teaching with a much greater degree of certainty about the connection between what we teach and what will be tested, and that removing the doubt and guesswork about which words to teach gives us all a firmer basis for freeing up students to personalise their vocabulary, too.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292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Evidence from research suggests that explicitly teaching grammar can be beneficial for learners and it is important to point this out because whether or not to teach grammar has been under debate for several decades in foreign language education and, as a result, messages have not always been clear in policy documents, in textbooks, or across different school and classroom contexts. </a:t>
            </a:r>
          </a:p>
          <a:p>
            <a:r>
              <a:rPr lang="en-GB" sz="1200" kern="1200" dirty="0">
                <a:solidFill>
                  <a:schemeClr val="tx1"/>
                </a:solidFill>
                <a:effectLst/>
                <a:latin typeface="+mn-lt"/>
                <a:ea typeface="+mn-ea"/>
                <a:cs typeface="+mn-cs"/>
              </a:rPr>
              <a:t>So, what do we know?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[Cue animation]</a:t>
            </a:r>
          </a:p>
          <a:p>
            <a:r>
              <a:rPr lang="en-US" sz="1200" kern="1200" dirty="0">
                <a:solidFill>
                  <a:schemeClr val="tx1"/>
                </a:solidFill>
                <a:effectLst/>
                <a:latin typeface="+mn-lt"/>
                <a:ea typeface="+mn-ea"/>
                <a:cs typeface="+mn-cs"/>
              </a:rPr>
              <a:t>Well, we know from research studies with learners in immersion contexts that even after hundreds of hours of exposure to a second or foreign language learners can still struggle with certain bits of grammar. </a:t>
            </a:r>
          </a:p>
          <a:p>
            <a:r>
              <a:rPr lang="en-US" sz="1200" kern="1200" dirty="0">
                <a:solidFill>
                  <a:schemeClr val="tx1"/>
                </a:solidFill>
                <a:effectLst/>
                <a:latin typeface="+mn-lt"/>
                <a:ea typeface="+mn-ea"/>
                <a:cs typeface="+mn-cs"/>
              </a:rPr>
              <a:t>Such studies therefore suggest that exposure to the language alone is not always sufficient for learners to develop reliable and accurate grammatical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[Cue animation]</a:t>
            </a:r>
          </a:p>
          <a:p>
            <a:r>
              <a:rPr lang="en-US" sz="1200" kern="1200" dirty="0">
                <a:solidFill>
                  <a:schemeClr val="tx1"/>
                </a:solidFill>
                <a:effectLst/>
                <a:latin typeface="+mn-lt"/>
                <a:ea typeface="+mn-ea"/>
                <a:cs typeface="+mn-cs"/>
              </a:rPr>
              <a:t>In addition, there is lots of evidence from a wide range of research studies with different learners, different languages, and different grammar features, which have demonstrated that explicit grammar teaching can be beneficial, both for learners’ comprehension of difficult grammar features and also for their accuracy in producing those bits of grammar.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[Cue animation]</a:t>
            </a:r>
          </a:p>
          <a:p>
            <a:r>
              <a:rPr lang="en-US" sz="1200" kern="1200" dirty="0">
                <a:solidFill>
                  <a:schemeClr val="tx1"/>
                </a:solidFill>
                <a:effectLst/>
                <a:latin typeface="+mn-lt"/>
                <a:ea typeface="+mn-ea"/>
                <a:cs typeface="+mn-cs"/>
              </a:rPr>
              <a:t>Such studies have also shown that explicit grammar teaching (so explaining the grammatical rule and providing the opportunity for focused practice using the new bit of grammar), this type of instruction does tend to be more effective and more reliable that waiting for learners to spot grammatical patterns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[Cue animation]</a:t>
            </a:r>
          </a:p>
          <a:p>
            <a:r>
              <a:rPr lang="en-US" sz="1200" kern="1200" dirty="0">
                <a:solidFill>
                  <a:schemeClr val="tx1"/>
                </a:solidFill>
                <a:effectLst/>
                <a:latin typeface="+mn-lt"/>
                <a:ea typeface="+mn-ea"/>
                <a:cs typeface="+mn-cs"/>
              </a:rPr>
              <a:t>Further, providing that brief description of the grammar before practice can help learners to pick up that new bit of grammar much more quickly. </a:t>
            </a:r>
            <a:r>
              <a:rPr lang="en-GB" sz="1200" kern="1200" dirty="0">
                <a:solidFill>
                  <a:schemeClr val="tx1"/>
                </a:solidFill>
                <a:effectLst/>
                <a:latin typeface="+mn-lt"/>
                <a:ea typeface="+mn-ea"/>
                <a:cs typeface="+mn-cs"/>
              </a:rPr>
              <a:t>Studies show that learners from Y3 onwards can benefit from this sort of short explicit explanation that leads into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Explicit grammar explanation also </a:t>
            </a:r>
            <a:r>
              <a:rPr lang="en-GB" sz="1200" kern="1200" dirty="0">
                <a:solidFill>
                  <a:schemeClr val="tx1"/>
                </a:solidFill>
                <a:effectLst/>
                <a:latin typeface="+mn-lt"/>
                <a:ea typeface="+mn-ea"/>
                <a:cs typeface="+mn-cs"/>
              </a:rPr>
              <a:t>has the benefit of levelling the playing field – a short explicit explanation of each feature before the practice supports all learners, rather than using inductive methods which favour the naturally analytical.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bottom of the slide here, we have references to a number of research studies which support these observations and the 4 references in bold are all included in the one-page </a:t>
            </a:r>
            <a:r>
              <a:rPr lang="en-US" sz="1200" u="sng" kern="1200" dirty="0">
                <a:solidFill>
                  <a:schemeClr val="tx1"/>
                </a:solidFill>
                <a:effectLst/>
                <a:latin typeface="+mn-lt"/>
                <a:ea typeface="+mn-ea"/>
                <a:cs typeface="+mn-cs"/>
                <a:hlinkClick r:id="rId3"/>
              </a:rPr>
              <a:t>OASIS</a:t>
            </a:r>
            <a:r>
              <a:rPr lang="en-US" sz="1200" kern="1200" dirty="0">
                <a:solidFill>
                  <a:schemeClr val="tx1"/>
                </a:solidFill>
                <a:effectLst/>
                <a:latin typeface="+mn-lt"/>
                <a:ea typeface="+mn-ea"/>
                <a:cs typeface="+mn-cs"/>
              </a:rPr>
              <a:t> summaries that accompany this presentation. These are a good place to start, if you would like to know more about the research evidence relating to these points about grammar teaching and learning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02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finally, just to say that I hope that the session has been interesting and useful.</a:t>
            </a:r>
          </a:p>
          <a:p>
            <a:r>
              <a:rPr lang="en-GB" sz="1200" kern="1200" dirty="0">
                <a:solidFill>
                  <a:schemeClr val="tx1"/>
                </a:solidFill>
                <a:effectLst/>
                <a:latin typeface="+mn-lt"/>
                <a:ea typeface="+mn-ea"/>
                <a:cs typeface="+mn-cs"/>
              </a:rPr>
              <a:t>Time in one session is obviously limited and there is a lot more I could have said, and a lot more interesting stuff to know about all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 would therefore really strongly encourage you to sign up for the summer term CPD course.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free because it is DfE-funded.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course starts next week and sign-up for that one closed in mid-December.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There are two further opportunities to access the course (Summer Term this year and Autumn Term 22/23).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content is research-informed languages teaching at KS3 and KS4.</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central purpose of the Centre’s work is to bring teachers and teaching and researchers and research into closer collaboration. The Centre’s pedagogy also aligns strongly with the proposed new GCSE, the Ofsted Framework, the ECF and </a:t>
            </a:r>
            <a:r>
              <a:rPr lang="en-GB" sz="1200" kern="1200" dirty="0" err="1">
                <a:solidFill>
                  <a:schemeClr val="tx1"/>
                </a:solidFill>
                <a:effectLst/>
                <a:latin typeface="+mn-lt"/>
                <a:ea typeface="+mn-ea"/>
                <a:cs typeface="+mn-cs"/>
              </a:rPr>
              <a:t>Rosenshine</a:t>
            </a:r>
            <a:r>
              <a:rPr lang="en-GB" sz="1200" kern="1200" dirty="0">
                <a:solidFill>
                  <a:schemeClr val="tx1"/>
                </a:solidFill>
                <a:effectLst/>
                <a:latin typeface="+mn-lt"/>
                <a:ea typeface="+mn-ea"/>
                <a:cs typeface="+mn-cs"/>
              </a:rPr>
              <a:t> principles.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five remote 2.5 hour sessions focus on the three knowledge strands of Phonics, Vocabulary, Grammar, there’s a session on curriculum design and assessment, and a final session on bringing it all together in meaningful practice.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much as possible, participants will be assigned to courses regionally - led by an NCELP Specialist Teacher near them, with other participants from their region. This offers the potential to make the most of local networking and peer support, both online and potentially also face-to-face.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caveat here is that our hub locations do not provide even coverage across England and there may be further exceptions: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places allocated from a waiting list (assuming we need one) will be to whichever course has availability.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will also make available a self-study version of the course (with certification) for anyone who is unable to access a ‘live’ place.  These sessions will also serve to facilitate a cascade model.</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93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practice principle </a:t>
            </a:r>
            <a:r>
              <a:rPr lang="en-GB" sz="1200" kern="1200" dirty="0">
                <a:solidFill>
                  <a:schemeClr val="tx1"/>
                </a:solidFill>
                <a:effectLst/>
                <a:latin typeface="+mn-lt"/>
                <a:ea typeface="+mn-ea"/>
                <a:cs typeface="+mn-cs"/>
              </a:rPr>
              <a:t>is the cornerstone of the language learning journey and it is the type or types of practice that determine how successful learners are.</a:t>
            </a:r>
            <a:br>
              <a:rPr lang="en-GB" sz="1200" kern="1200" dirty="0">
                <a:solidFill>
                  <a:schemeClr val="tx1"/>
                </a:solidFill>
                <a:effectLst/>
                <a:latin typeface="+mn-lt"/>
                <a:ea typeface="+mn-ea"/>
                <a:cs typeface="+mn-cs"/>
              </a:rPr>
            </a:br>
            <a:r>
              <a:rPr lang="en-GB" sz="1200" baseline="0" dirty="0">
                <a:solidFill>
                  <a:schemeClr val="accent5">
                    <a:lumMod val="50000"/>
                  </a:schemeClr>
                </a:solidFill>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Learners need a range of types of practice that revisit the same language in different contexts. </a:t>
            </a:r>
          </a:p>
          <a:p>
            <a:r>
              <a:rPr lang="en-GB" sz="1200" b="0" i="0" u="none" strike="noStrike" kern="1200" baseline="0" dirty="0">
                <a:solidFill>
                  <a:schemeClr val="tx1"/>
                </a:solidFill>
                <a:latin typeface="+mn-lt"/>
                <a:ea typeface="+mn-ea"/>
                <a:cs typeface="+mn-cs"/>
              </a:rPr>
              <a:t>[Cue animation]</a:t>
            </a:r>
          </a:p>
          <a:p>
            <a:r>
              <a:rPr lang="en-GB" sz="1200" b="0" i="0" u="none" strike="noStrike" kern="1200" baseline="0" dirty="0">
                <a:solidFill>
                  <a:schemeClr val="tx1"/>
                </a:solidFill>
                <a:latin typeface="+mn-lt"/>
                <a:ea typeface="+mn-ea"/>
                <a:cs typeface="+mn-cs"/>
              </a:rPr>
              <a:t>Initially, learners benefit from plentiful practice in listening and reading, through structured tasks that require learners to connect a sound-symbol correspondence, word or structure to its meaning or function. This kind of practice establishes knowledge receptively, before expecting learners to produce it in writing or speaking.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Next, learners benefit from ample practice in producing the new language in writing and speaking activities. Note that t</a:t>
            </a:r>
            <a:r>
              <a:rPr lang="en-GB" sz="1200" b="0" dirty="0">
                <a:solidFill>
                  <a:schemeClr val="accent5">
                    <a:lumMod val="50000"/>
                  </a:schemeClr>
                </a:solidFill>
              </a:rPr>
              <a:t>he progress from supported to unscripted, authentic communication is gradual.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The practice at this stage is carefully scaffolded to relieve pressure on working memory and allow the automatization of new language. The ‘meaningful’ aspect of this practice is the fact that the student cannot complete the task without fully understanding (connecting form with meaning) what s/he is saying.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[Cue animation]</a:t>
            </a:r>
            <a:br>
              <a:rPr lang="en-GB" sz="1200" b="0" i="0" u="none" strike="noStrike" kern="1200" baseline="0" dirty="0">
                <a:solidFill>
                  <a:schemeClr val="tx1"/>
                </a:solidFill>
                <a:latin typeface="+mn-lt"/>
                <a:ea typeface="+mn-ea"/>
                <a:cs typeface="+mn-cs"/>
              </a:rPr>
            </a:br>
            <a:r>
              <a:rPr lang="en-GB" sz="1200" b="0" i="0" u="none" strike="noStrike" kern="1200" baseline="0" dirty="0">
                <a:solidFill>
                  <a:schemeClr val="tx1"/>
                </a:solidFill>
                <a:latin typeface="+mn-lt"/>
                <a:ea typeface="+mn-ea"/>
                <a:cs typeface="+mn-cs"/>
              </a:rPr>
              <a:t>Learning is usually most successful at this stage when manipulation of language is required to fill a genuine information gap. Furthermore, it is often preferable for learners to need to (struggle to) retrieve the key language from memory than to have it clearly in view (e.g., in prompt word lists or full speaking/writing frames).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[Cue animation]</a:t>
            </a:r>
          </a:p>
          <a:p>
            <a:r>
              <a:rPr lang="en-GB" sz="1200" b="0" i="0" u="none" strike="noStrike" kern="1200" baseline="0" dirty="0">
                <a:solidFill>
                  <a:schemeClr val="tx1"/>
                </a:solidFill>
                <a:latin typeface="+mn-lt"/>
                <a:ea typeface="+mn-ea"/>
                <a:cs typeface="+mn-cs"/>
              </a:rPr>
              <a:t>Integrating modes (comprehension and production) and modalities (oral and written) in practice strengthens memory and facilitates more flexible language use. Tasks that involve different combinations of input and output (e.g., reading plus speaking or listening plus writing) are therefore beneficial to learners. </a:t>
            </a:r>
          </a:p>
          <a:p>
            <a:r>
              <a:rPr lang="en-GB" sz="1200" b="0" i="0" u="none" strike="noStrike" kern="1200" baseline="0" dirty="0">
                <a:solidFill>
                  <a:schemeClr val="tx1"/>
                </a:solidFill>
                <a:latin typeface="+mn-lt"/>
                <a:ea typeface="+mn-ea"/>
                <a:cs typeface="+mn-cs"/>
              </a:rPr>
              <a:t>Over time and after sufficient practice, language stored in memory is accessed more rapidly and with less conscious effort. This process facilitates a gradual move towards freer, meaningful production practice. (Skill-acquisition theory, </a:t>
            </a:r>
            <a:r>
              <a:rPr lang="en-GB" sz="1200" b="0" i="0" u="none" strike="noStrike" kern="1200" baseline="0" dirty="0" err="1">
                <a:solidFill>
                  <a:schemeClr val="tx1"/>
                </a:solidFill>
                <a:latin typeface="+mn-lt"/>
                <a:ea typeface="+mn-ea"/>
                <a:cs typeface="+mn-cs"/>
              </a:rPr>
              <a:t>DeKeyser</a:t>
            </a:r>
            <a:r>
              <a:rPr lang="en-GB" sz="1200" b="0" i="0" u="none" strike="noStrike" kern="1200" baseline="0" dirty="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Having realistic expectations about the amount and type of practice needed can guide teachers to limit the </a:t>
            </a:r>
            <a:r>
              <a:rPr lang="en-GB" sz="1200" i="1" dirty="0">
                <a:solidFill>
                  <a:schemeClr val="accent5">
                    <a:lumMod val="50000"/>
                  </a:schemeClr>
                </a:solidFill>
              </a:rPr>
              <a:t>quantity </a:t>
            </a:r>
            <a:r>
              <a:rPr lang="en-GB" sz="1200" dirty="0">
                <a:solidFill>
                  <a:schemeClr val="accent5">
                    <a:lumMod val="50000"/>
                  </a:schemeClr>
                </a:solidFill>
              </a:rPr>
              <a:t>of </a:t>
            </a:r>
            <a:r>
              <a:rPr lang="en-GB" sz="1200" i="1" dirty="0">
                <a:solidFill>
                  <a:schemeClr val="accent5">
                    <a:lumMod val="50000"/>
                  </a:schemeClr>
                </a:solidFill>
              </a:rPr>
              <a:t>new </a:t>
            </a:r>
            <a:r>
              <a:rPr lang="en-GB" sz="1200" dirty="0">
                <a:solidFill>
                  <a:schemeClr val="accent5">
                    <a:lumMod val="50000"/>
                  </a:schemeClr>
                </a:solidFill>
              </a:rPr>
              <a:t>language, in order to help pupils to eventually use language they have already encountered in different contexts more spontaneously, including under time and communicative pressure. </a:t>
            </a:r>
            <a:endPar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76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 teacher I know would say that culture isn’t important.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 it’s great that culture is more, not less accessible when we follow the frequency principle.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Freed up from a need to cover prescribed topics (many of which aren’t quintessentially cultural) we find we can draw on many aspects of culture that are typically underrepresented.</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Many words (the majority in fact) in the 2000 most frequency are rich content words.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we can have confidence that if we build from the words the contexts </a:t>
            </a:r>
            <a:r>
              <a:rPr lang="en-GB" sz="1200" b="1" i="1" kern="1200" dirty="0">
                <a:solidFill>
                  <a:schemeClr val="tx1"/>
                </a:solidFill>
                <a:effectLst/>
                <a:latin typeface="+mn-lt"/>
                <a:ea typeface="+mn-ea"/>
                <a:cs typeface="+mn-cs"/>
              </a:rPr>
              <a:t>will</a:t>
            </a:r>
            <a:r>
              <a:rPr lang="en-GB" sz="1200" kern="1200" dirty="0">
                <a:solidFill>
                  <a:schemeClr val="tx1"/>
                </a:solidFill>
                <a:effectLst/>
                <a:latin typeface="+mn-lt"/>
                <a:ea typeface="+mn-ea"/>
                <a:cs typeface="+mn-cs"/>
              </a:rPr>
              <a:t> 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it’s worth thinking as broadly as possible about culture.  We find it </a:t>
            </a:r>
            <a:r>
              <a:rPr lang="en-GB" sz="1200" b="0" kern="1200" baseline="0" dirty="0">
                <a:solidFill>
                  <a:schemeClr val="tx1"/>
                </a:solidFill>
                <a:effectLst/>
                <a:latin typeface="+mn-lt"/>
                <a:ea typeface="+mn-ea"/>
                <a:cs typeface="+mn-cs"/>
              </a:rPr>
              <a:t>richly represented in the sounds of the language, its words and its structures, (so, as </a:t>
            </a:r>
            <a:r>
              <a:rPr lang="en-GB" sz="1200" b="0" kern="1200" baseline="0" dirty="0" err="1">
                <a:solidFill>
                  <a:schemeClr val="tx1"/>
                </a:solidFill>
                <a:effectLst/>
                <a:latin typeface="+mn-lt"/>
                <a:ea typeface="+mn-ea"/>
                <a:cs typeface="+mn-cs"/>
              </a:rPr>
              <a:t>Kramsch</a:t>
            </a:r>
            <a:r>
              <a:rPr lang="en-GB" sz="1200" b="0" kern="1200" baseline="0" dirty="0">
                <a:solidFill>
                  <a:schemeClr val="tx1"/>
                </a:solidFill>
                <a:effectLst/>
                <a:latin typeface="+mn-lt"/>
                <a:ea typeface="+mn-ea"/>
                <a:cs typeface="+mn-cs"/>
              </a:rPr>
              <a:t> says, culture is in the language itself) and this is one way we can access it in our teaching.</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But of course it’s also clearly visible in the content of texts.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NCELP German resource developers are currently creating texts (could be listening or reading, though they are currently in written form) using an example word list of 1200 / 1700 words developed to meet the requirements of the proposed new GCSE content, as a kind of proof of concept endeavour.</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Here is one example about Handball, but other themes that have already been written about, using the same list of words, are: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Celebrations –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May, Christmas, Rosenmontag, </a:t>
            </a:r>
            <a:r>
              <a:rPr lang="en-GB" sz="1200" kern="1200" dirty="0" err="1">
                <a:solidFill>
                  <a:schemeClr val="tx1"/>
                </a:solidFill>
                <a:effectLst/>
                <a:latin typeface="+mn-lt"/>
                <a:ea typeface="+mn-ea"/>
                <a:cs typeface="+mn-cs"/>
              </a:rPr>
              <a:t>Fettdonnerstag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Locations – </a:t>
            </a:r>
            <a:r>
              <a:rPr lang="en-GB" sz="1200" kern="1200" dirty="0" err="1">
                <a:solidFill>
                  <a:schemeClr val="tx1"/>
                </a:solidFill>
                <a:effectLst/>
                <a:latin typeface="+mn-lt"/>
                <a:ea typeface="+mn-ea"/>
                <a:cs typeface="+mn-cs"/>
              </a:rPr>
              <a:t>Wattenmeer</a:t>
            </a:r>
            <a:r>
              <a:rPr lang="en-GB" sz="1200" kern="1200" dirty="0">
                <a:solidFill>
                  <a:schemeClr val="tx1"/>
                </a:solidFill>
                <a:effectLst/>
                <a:latin typeface="+mn-lt"/>
                <a:ea typeface="+mn-ea"/>
                <a:cs typeface="+mn-cs"/>
              </a:rPr>
              <a:t>, Bonn, </a:t>
            </a:r>
            <a:r>
              <a:rPr lang="en-GB" sz="1200" kern="1200" dirty="0" err="1">
                <a:solidFill>
                  <a:schemeClr val="tx1"/>
                </a:solidFill>
                <a:effectLst/>
                <a:latin typeface="+mn-lt"/>
                <a:ea typeface="+mn-ea"/>
                <a:cs typeface="+mn-cs"/>
              </a:rPr>
              <a:t>Rothenburg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Badeschiff</a:t>
            </a:r>
            <a:r>
              <a:rPr lang="en-GB" sz="1200" kern="1200" dirty="0">
                <a:solidFill>
                  <a:schemeClr val="tx1"/>
                </a:solidFill>
                <a:effectLst/>
                <a:latin typeface="+mn-lt"/>
                <a:ea typeface="+mn-ea"/>
                <a:cs typeface="+mn-cs"/>
              </a:rPr>
              <a:t> Berlin, </a:t>
            </a:r>
            <a:r>
              <a:rPr lang="en-GB" sz="1200" kern="1200" dirty="0" err="1">
                <a:solidFill>
                  <a:schemeClr val="tx1"/>
                </a:solidFill>
                <a:effectLst/>
                <a:latin typeface="+mn-lt"/>
                <a:ea typeface="+mn-ea"/>
                <a:cs typeface="+mn-cs"/>
              </a:rPr>
              <a:t>Sächsischer</a:t>
            </a:r>
            <a:r>
              <a:rPr lang="en-GB" sz="1200" kern="1200" dirty="0">
                <a:solidFill>
                  <a:schemeClr val="tx1"/>
                </a:solidFill>
                <a:effectLst/>
                <a:latin typeface="+mn-lt"/>
                <a:ea typeface="+mn-ea"/>
                <a:cs typeface="+mn-cs"/>
              </a:rPr>
              <a:t> Schweiz, </a:t>
            </a:r>
            <a:r>
              <a:rPr lang="en-GB" sz="1200" kern="1200" dirty="0" err="1">
                <a:solidFill>
                  <a:schemeClr val="tx1"/>
                </a:solidFill>
                <a:effectLst/>
                <a:latin typeface="+mn-lt"/>
                <a:ea typeface="+mn-ea"/>
                <a:cs typeface="+mn-cs"/>
              </a:rPr>
              <a:t>Wuppertaler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Schwebebahn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Events – Frankfurt book fair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People – Hannah Arendt, Milena </a:t>
            </a:r>
            <a:r>
              <a:rPr lang="en-GB" sz="1200" kern="1200" dirty="0" err="1">
                <a:solidFill>
                  <a:schemeClr val="tx1"/>
                </a:solidFill>
                <a:effectLst/>
                <a:latin typeface="+mn-lt"/>
                <a:ea typeface="+mn-ea"/>
                <a:cs typeface="+mn-cs"/>
              </a:rPr>
              <a:t>Glimbovski</a:t>
            </a:r>
            <a:r>
              <a:rPr lang="en-GB" sz="1200" kern="1200" dirty="0">
                <a:solidFill>
                  <a:schemeClr val="tx1"/>
                </a:solidFill>
                <a:effectLst/>
                <a:latin typeface="+mn-lt"/>
                <a:ea typeface="+mn-ea"/>
                <a:cs typeface="+mn-cs"/>
              </a:rPr>
              <a:t>, Influencers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Traditions – </a:t>
            </a:r>
            <a:r>
              <a:rPr lang="en-GB" sz="1200" kern="1200" dirty="0" err="1">
                <a:solidFill>
                  <a:schemeClr val="tx1"/>
                </a:solidFill>
                <a:effectLst/>
                <a:latin typeface="+mn-lt"/>
                <a:ea typeface="+mn-ea"/>
                <a:cs typeface="+mn-cs"/>
              </a:rPr>
              <a:t>Pfandsystem</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History – Checkpoint Charlie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School – German school system, mental health in schools, pets in lessons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Quirky news stories – horse that takes itself for a walk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Current affairs – Veganism, Hartz IV (unemployment benefit), Social media detox</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Literature  - </a:t>
            </a:r>
            <a:r>
              <a:rPr lang="en-GB" sz="1200" kern="1200" dirty="0" err="1">
                <a:solidFill>
                  <a:schemeClr val="tx1"/>
                </a:solidFill>
                <a:effectLst/>
                <a:latin typeface="+mn-lt"/>
                <a:ea typeface="+mn-ea"/>
                <a:cs typeface="+mn-cs"/>
              </a:rPr>
              <a:t>Kleider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Leute</a:t>
            </a:r>
            <a:r>
              <a:rPr lang="en-GB" sz="1200" kern="1200" dirty="0">
                <a:solidFill>
                  <a:schemeClr val="tx1"/>
                </a:solidFill>
                <a:effectLst/>
                <a:latin typeface="+mn-lt"/>
                <a:ea typeface="+mn-ea"/>
                <a:cs typeface="+mn-cs"/>
              </a:rPr>
              <a:t> (Gottfried Keller)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Science/Technology – Antibiotics, Clothes made from wood, foodstuffs etc..</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Language – </a:t>
            </a:r>
            <a:r>
              <a:rPr lang="en-GB" sz="1200" kern="1200" dirty="0" err="1">
                <a:solidFill>
                  <a:schemeClr val="tx1"/>
                </a:solidFill>
                <a:effectLst/>
                <a:latin typeface="+mn-lt"/>
                <a:ea typeface="+mn-ea"/>
                <a:cs typeface="+mn-cs"/>
              </a:rPr>
              <a:t>Saterfriesisch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Jobs - </a:t>
            </a:r>
            <a:r>
              <a:rPr lang="en-GB" sz="1200" kern="1200" dirty="0" err="1">
                <a:solidFill>
                  <a:schemeClr val="tx1"/>
                </a:solidFill>
                <a:effectLst/>
                <a:latin typeface="+mn-lt"/>
                <a:ea typeface="+mn-ea"/>
                <a:cs typeface="+mn-cs"/>
              </a:rPr>
              <a:t>Garnelen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r>
              <a:rPr lang="en-GB" sz="1200" dirty="0"/>
              <a:t>Learning a foreign language is a liberation from insularity and provides an opening to other </a:t>
            </a:r>
            <a:r>
              <a:rPr lang="en-GB" sz="1200" b="1" dirty="0">
                <a:solidFill>
                  <a:srgbClr val="EE6000"/>
                </a:solidFill>
              </a:rPr>
              <a:t>cultures</a:t>
            </a:r>
            <a:r>
              <a:rPr lang="en-GB" sz="1200" dirty="0"/>
              <a:t>.</a:t>
            </a:r>
          </a:p>
          <a:p>
            <a:pPr lvl="0">
              <a:defRPr/>
            </a:pPr>
            <a:r>
              <a:rPr lang="en-GB" sz="1200" dirty="0"/>
              <a:t>(</a:t>
            </a:r>
            <a:r>
              <a:rPr lang="en-GB" sz="1200" dirty="0">
                <a:hlinkClick r:id="rId3"/>
              </a:rPr>
              <a:t>National Curriculum Programmes of Study KS2 and KS3</a:t>
            </a:r>
            <a:r>
              <a:rPr lang="en-GB" sz="1200" dirty="0"/>
              <a:t>)</a:t>
            </a:r>
            <a:endParaRPr kumimoji="0" lang="en-GB" sz="1200" b="0" i="0" u="none" strike="noStrike" kern="1200" cap="none" spc="0" normalizeH="0" baseline="0" noProof="0" dirty="0">
              <a:ln>
                <a:noFill/>
              </a:ln>
              <a:solidFill>
                <a:srgbClr val="4472C4">
                  <a:lumMod val="50000"/>
                </a:srgb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r>
              <a:rPr lang="en-GB" sz="1200" dirty="0"/>
              <a:t>The study of a modern foreign language at GCSE should also broaden students’ horizons, encourage them to step </a:t>
            </a:r>
            <a:r>
              <a:rPr lang="en-GB" sz="1200" b="1" dirty="0">
                <a:solidFill>
                  <a:srgbClr val="EE6000"/>
                </a:solidFill>
              </a:rPr>
              <a:t>beyond familiar cultural boundaries </a:t>
            </a:r>
            <a:r>
              <a:rPr lang="en-GB" sz="1200" dirty="0"/>
              <a:t>and develop new ways of seeing the world. </a:t>
            </a:r>
          </a:p>
          <a:p>
            <a:pPr lvl="0">
              <a:defRPr/>
            </a:pPr>
            <a:r>
              <a:rPr lang="en-GB" sz="1200" dirty="0"/>
              <a:t>(</a:t>
            </a:r>
            <a:r>
              <a:rPr lang="en-GB" sz="1200" dirty="0">
                <a:hlinkClick r:id="rId4"/>
              </a:rPr>
              <a:t>proposed GCSE subject content</a:t>
            </a:r>
            <a:r>
              <a:rPr lang="en-GB" sz="1200" dirty="0"/>
              <a:t>)</a:t>
            </a:r>
            <a:endParaRPr kumimoji="0" lang="en-GB" sz="1200" b="0" i="0" u="none" strike="noStrike" kern="1200" cap="none" spc="0" normalizeH="0" baseline="0" noProof="0" dirty="0">
              <a:ln>
                <a:noFill/>
              </a:ln>
              <a:solidFill>
                <a:srgbClr val="4472C4">
                  <a:lumMod val="50000"/>
                </a:srgb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content taught through the new language should be stimulating and </a:t>
            </a:r>
            <a:r>
              <a:rPr lang="en-GB" sz="1200" b="1" dirty="0">
                <a:solidFill>
                  <a:srgbClr val="EE6000"/>
                </a:solidFill>
              </a:rPr>
              <a:t>widen pupils’ knowledge of the culture</a:t>
            </a:r>
            <a:r>
              <a:rPr lang="en-GB" sz="1200" dirty="0"/>
              <a:t>, history and literature of speakers of the new language, without compromising the necessary sequencing of vocabulary and grammar.  (</a:t>
            </a:r>
            <a:r>
              <a:rPr lang="en-GB" sz="1200" dirty="0">
                <a:hlinkClick r:id="rId5"/>
              </a:rPr>
              <a:t>Pedagogy Review, 2016</a:t>
            </a:r>
            <a:r>
              <a:rPr lang="en-GB" sz="1200" dirty="0"/>
              <a:t>)</a:t>
            </a:r>
            <a:endParaRPr kumimoji="0" lang="en-GB" sz="1200" b="0" i="0" u="none" strike="noStrike" kern="1200" cap="none" spc="0" normalizeH="0" baseline="0" noProof="0" dirty="0">
              <a:ln>
                <a:noFill/>
              </a:ln>
              <a:solidFill>
                <a:srgbClr val="4472C4">
                  <a:lumMod val="50000"/>
                </a:srgb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222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ECE9-556C-6544-915B-97A9DF8429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A01C1E-F3BA-464E-9AF8-D099927E9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E2DABA-5E02-6D49-AD69-59D6CA4BF5C2}"/>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5" name="Footer Placeholder 4">
            <a:extLst>
              <a:ext uri="{FF2B5EF4-FFF2-40B4-BE49-F238E27FC236}">
                <a16:creationId xmlns:a16="http://schemas.microsoft.com/office/drawing/2014/main" id="{D7C67707-719A-2E43-B37E-68732D486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EF2BE-0A31-AE49-A538-5AB55B2861BE}"/>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285223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A0924-D395-0141-8BBB-B00BBF473D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13A0A0-0A59-B146-BD0F-256221B2A3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A77D4-1B55-1C4C-AA2B-CFDD01402C4C}"/>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5" name="Footer Placeholder 4">
            <a:extLst>
              <a:ext uri="{FF2B5EF4-FFF2-40B4-BE49-F238E27FC236}">
                <a16:creationId xmlns:a16="http://schemas.microsoft.com/office/drawing/2014/main" id="{99677ACC-48C0-B649-9C6F-14D901D4B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33383-6630-814C-8F8F-DE018F2CC72A}"/>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1605851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2"/>
        <p:cNvGrpSpPr/>
        <p:nvPr/>
      </p:nvGrpSpPr>
      <p:grpSpPr>
        <a:xfrm>
          <a:off x="0" y="0"/>
          <a:ext cx="0" cy="0"/>
          <a:chOff x="0" y="0"/>
          <a:chExt cx="0" cy="0"/>
        </a:xfrm>
      </p:grpSpPr>
      <p:sp>
        <p:nvSpPr>
          <p:cNvPr id="43" name="Google Shape;43;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7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459257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6"/>
        <p:cNvGrpSpPr/>
        <p:nvPr/>
      </p:nvGrpSpPr>
      <p:grpSpPr>
        <a:xfrm>
          <a:off x="0" y="0"/>
          <a:ext cx="0" cy="0"/>
          <a:chOff x="0" y="0"/>
          <a:chExt cx="0" cy="0"/>
        </a:xfrm>
      </p:grpSpPr>
      <p:sp>
        <p:nvSpPr>
          <p:cNvPr id="47" name="Google Shape;47;p7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638872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9"/>
        <p:cNvGrpSpPr/>
        <p:nvPr/>
      </p:nvGrpSpPr>
      <p:grpSpPr>
        <a:xfrm>
          <a:off x="0" y="0"/>
          <a:ext cx="0" cy="0"/>
          <a:chOff x="0" y="0"/>
          <a:chExt cx="0" cy="0"/>
        </a:xfrm>
      </p:grpSpPr>
      <p:sp>
        <p:nvSpPr>
          <p:cNvPr id="50" name="Google Shape;50;p8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51016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901134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77789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8920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96480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63135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027174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70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421187-74EF-9746-9989-B00EB3372D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4B5C9C-F5A0-D649-A600-2B06693CBA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2F26F-44BB-8643-8D23-B5B73B9D9A16}"/>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5" name="Footer Placeholder 4">
            <a:extLst>
              <a:ext uri="{FF2B5EF4-FFF2-40B4-BE49-F238E27FC236}">
                <a16:creationId xmlns:a16="http://schemas.microsoft.com/office/drawing/2014/main" id="{6FEB9BCC-CC66-E04A-B1A0-1884E93B2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BF1E2-392E-C040-B553-29EFDCF979E4}"/>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25351122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90364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96595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2815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8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61412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8574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6863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2396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395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09851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66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298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9F85-6D9A-744F-8750-89089173D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F02DC-D9D2-204D-B15B-724F282337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E79EB-873D-6B41-B00A-2B106A6CA93A}"/>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5" name="Footer Placeholder 4">
            <a:extLst>
              <a:ext uri="{FF2B5EF4-FFF2-40B4-BE49-F238E27FC236}">
                <a16:creationId xmlns:a16="http://schemas.microsoft.com/office/drawing/2014/main" id="{97567262-4519-A940-B4A7-4648B90F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2D67A-52FA-424C-BCF7-D9F30D254C81}"/>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356857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65431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3429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0356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30611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943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15523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9566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1394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047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153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F956-0DD7-2C47-A99D-9E3F69433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A11F9-8C54-8646-B1DD-ED81E81ADD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6F5D93-399E-D048-A992-F29F4E6E50C1}"/>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5" name="Footer Placeholder 4">
            <a:extLst>
              <a:ext uri="{FF2B5EF4-FFF2-40B4-BE49-F238E27FC236}">
                <a16:creationId xmlns:a16="http://schemas.microsoft.com/office/drawing/2014/main" id="{DD459859-BB33-C048-BE0A-AE79DD4B9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58192-981D-DE45-8AA1-C68ADBE74240}"/>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4170047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84508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7753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1031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7067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1194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1967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52301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2152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6721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114259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9E65-D576-C245-B1B3-405980D931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2F2A4C-C06F-3145-B100-BED3C5572C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3CCF91-2869-B745-BC31-808F34908E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D8C6BD-095D-E947-86DB-D62CEFFABF8E}"/>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6" name="Footer Placeholder 5">
            <a:extLst>
              <a:ext uri="{FF2B5EF4-FFF2-40B4-BE49-F238E27FC236}">
                <a16:creationId xmlns:a16="http://schemas.microsoft.com/office/drawing/2014/main" id="{9AD41E24-9AE2-6542-9F3E-6ABF3080A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CAFF0-3B1F-7D42-88F0-40B367BACEDF}"/>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45398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090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9026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1937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6373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8610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78644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327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01705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8461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4395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4805-CBFA-364B-B7AB-E7E98065D7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38456E-3FF2-4E49-8C4E-5CF8E75A5F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8333C8-BDCD-AA43-A3FB-E4CFD4FEE7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0055BC-6CC6-B14E-8677-3488BA15F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007561-E5E8-4649-B4CC-FEF4531D26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CEDEA-6827-334B-B8C1-7EF08C8D5B85}"/>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8" name="Footer Placeholder 7">
            <a:extLst>
              <a:ext uri="{FF2B5EF4-FFF2-40B4-BE49-F238E27FC236}">
                <a16:creationId xmlns:a16="http://schemas.microsoft.com/office/drawing/2014/main" id="{0D396935-9139-BA41-B228-489AA18A6F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55A661-20EC-F84D-9838-8D4652FAA3BF}"/>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510276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36769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14840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76719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176854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05556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7616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9546476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3212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374982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821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5DFD-48A7-6347-B7CF-FBF6C20BC2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5B5D43-1490-754C-A0BA-9EB9437F898B}"/>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4" name="Footer Placeholder 3">
            <a:extLst>
              <a:ext uri="{FF2B5EF4-FFF2-40B4-BE49-F238E27FC236}">
                <a16:creationId xmlns:a16="http://schemas.microsoft.com/office/drawing/2014/main" id="{294D939B-0853-2248-9AC5-593C419A6C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90BD6B-558E-AE4B-A7DF-CB371C9FB07A}"/>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39908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97713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59897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8430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342869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729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6659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5442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163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47793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0341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53EA13-6003-664F-BA08-9914D553933A}"/>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3" name="Footer Placeholder 2">
            <a:extLst>
              <a:ext uri="{FF2B5EF4-FFF2-40B4-BE49-F238E27FC236}">
                <a16:creationId xmlns:a16="http://schemas.microsoft.com/office/drawing/2014/main" id="{9C4ADB84-6ECD-AD45-8599-EB8212BBE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42A6D8-DF0A-2444-B2D5-D81539A49D94}"/>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3153605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7092830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80350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3428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58462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05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600656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3584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601316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615585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41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07D9-049D-1946-8A25-C612F7692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63194F-E162-AC4E-8867-9686E5961A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8B3407-7007-5D47-B0CD-7EEE038DC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1A1B40-1873-F349-938C-9979D69D4C81}"/>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6" name="Footer Placeholder 5">
            <a:extLst>
              <a:ext uri="{FF2B5EF4-FFF2-40B4-BE49-F238E27FC236}">
                <a16:creationId xmlns:a16="http://schemas.microsoft.com/office/drawing/2014/main" id="{AB51CAC2-E9F2-8B4F-BA61-47399633E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327FC6-7BB4-C744-927B-6735899FFC0C}"/>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1349872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136595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12268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7827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317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3623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672796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08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30629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120520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853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0F8F-4EB8-9D46-9864-03CE7F110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12583F-AB17-4B47-B368-250D5DCD3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70C0A0-90C0-AD40-B7E7-A03BBFF5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0C323C-0566-8848-AF5A-37ECA40906D0}"/>
              </a:ext>
            </a:extLst>
          </p:cNvPr>
          <p:cNvSpPr>
            <a:spLocks noGrp="1"/>
          </p:cNvSpPr>
          <p:nvPr>
            <p:ph type="dt" sz="half" idx="10"/>
          </p:nvPr>
        </p:nvSpPr>
        <p:spPr/>
        <p:txBody>
          <a:bodyPr/>
          <a:lstStyle/>
          <a:p>
            <a:fld id="{2CA65223-D065-D742-AEF3-61D5B9304A90}" type="datetimeFigureOut">
              <a:rPr lang="en-US" smtClean="0"/>
              <a:t>1/3/2022</a:t>
            </a:fld>
            <a:endParaRPr lang="en-US"/>
          </a:p>
        </p:txBody>
      </p:sp>
      <p:sp>
        <p:nvSpPr>
          <p:cNvPr id="6" name="Footer Placeholder 5">
            <a:extLst>
              <a:ext uri="{FF2B5EF4-FFF2-40B4-BE49-F238E27FC236}">
                <a16:creationId xmlns:a16="http://schemas.microsoft.com/office/drawing/2014/main" id="{5C4FC541-CAA8-0341-86C4-AD15D14B6B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D2A64-DAB0-7D46-BA3A-C242DE4589A9}"/>
              </a:ext>
            </a:extLst>
          </p:cNvPr>
          <p:cNvSpPr>
            <a:spLocks noGrp="1"/>
          </p:cNvSpPr>
          <p:nvPr>
            <p:ph type="sldNum" sz="quarter" idx="12"/>
          </p:nvPr>
        </p:nvSpPr>
        <p:spPr/>
        <p:txBody>
          <a:bodyPr/>
          <a:lstStyle/>
          <a:p>
            <a:fld id="{0781FA0B-6E7D-1E4C-8AE1-C8F95A1EB8D9}" type="slidenum">
              <a:rPr lang="en-US" smtClean="0"/>
              <a:t>‹#›</a:t>
            </a:fld>
            <a:endParaRPr lang="en-US"/>
          </a:p>
        </p:txBody>
      </p:sp>
    </p:spTree>
    <p:extLst>
      <p:ext uri="{BB962C8B-B14F-4D97-AF65-F5344CB8AC3E}">
        <p14:creationId xmlns:p14="http://schemas.microsoft.com/office/powerpoint/2010/main" val="23572286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49245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3244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6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811923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6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278210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
        <p:cNvGrpSpPr/>
        <p:nvPr/>
      </p:nvGrpSpPr>
      <p:grpSpPr>
        <a:xfrm>
          <a:off x="0" y="0"/>
          <a:ext cx="0" cy="0"/>
          <a:chOff x="0" y="0"/>
          <a:chExt cx="0" cy="0"/>
        </a:xfrm>
      </p:grpSpPr>
      <p:sp>
        <p:nvSpPr>
          <p:cNvPr id="21" name="Google Shape;21;p6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6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0000"/>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rgbClr val="000000"/>
                </a:solidFill>
                <a:latin typeface="Century Gothic"/>
                <a:ea typeface="Century Gothic"/>
                <a:cs typeface="Century Gothic"/>
                <a:sym typeface="Century Gothic"/>
              </a:defRPr>
            </a:lvl2pPr>
            <a:lvl3pPr marL="0" marR="0" lvl="2" indent="0" algn="l" rtl="0">
              <a:spcBef>
                <a:spcPts val="0"/>
              </a:spcBef>
              <a:buNone/>
              <a:defRPr sz="1800" b="0" i="0" u="none" strike="noStrike" cap="none">
                <a:solidFill>
                  <a:srgbClr val="000000"/>
                </a:solidFill>
                <a:latin typeface="Century Gothic"/>
                <a:ea typeface="Century Gothic"/>
                <a:cs typeface="Century Gothic"/>
                <a:sym typeface="Century Gothic"/>
              </a:defRPr>
            </a:lvl3pPr>
            <a:lvl4pPr marL="0" marR="0" lvl="3" indent="0" algn="l" rtl="0">
              <a:spcBef>
                <a:spcPts val="0"/>
              </a:spcBef>
              <a:buNone/>
              <a:defRPr sz="1800" b="0" i="0" u="none" strike="noStrike" cap="none">
                <a:solidFill>
                  <a:srgbClr val="000000"/>
                </a:solidFill>
                <a:latin typeface="Century Gothic"/>
                <a:ea typeface="Century Gothic"/>
                <a:cs typeface="Century Gothic"/>
                <a:sym typeface="Century Gothic"/>
              </a:defRPr>
            </a:lvl4pPr>
            <a:lvl5pPr marL="0" marR="0" lvl="4" indent="0" algn="l" rtl="0">
              <a:spcBef>
                <a:spcPts val="0"/>
              </a:spcBef>
              <a:buNone/>
              <a:defRPr sz="1800" b="0" i="0" u="none" strike="noStrike" cap="none">
                <a:solidFill>
                  <a:srgbClr val="000000"/>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rgbClr val="000000"/>
                </a:solidFill>
                <a:latin typeface="Century Gothic"/>
                <a:ea typeface="Century Gothic"/>
                <a:cs typeface="Century Gothic"/>
                <a:sym typeface="Century Gothic"/>
              </a:defRPr>
            </a:lvl6pPr>
            <a:lvl7pPr marL="0" marR="0" lvl="6" indent="0" algn="l" rtl="0">
              <a:spcBef>
                <a:spcPts val="0"/>
              </a:spcBef>
              <a:buNone/>
              <a:defRPr sz="1800" b="0" i="0" u="none" strike="noStrike" cap="none">
                <a:solidFill>
                  <a:srgbClr val="000000"/>
                </a:solidFill>
                <a:latin typeface="Century Gothic"/>
                <a:ea typeface="Century Gothic"/>
                <a:cs typeface="Century Gothic"/>
                <a:sym typeface="Century Gothic"/>
              </a:defRPr>
            </a:lvl7pPr>
            <a:lvl8pPr marL="0" marR="0" lvl="7" indent="0" algn="l" rtl="0">
              <a:spcBef>
                <a:spcPts val="0"/>
              </a:spcBef>
              <a:buNone/>
              <a:defRPr sz="1800" b="0" i="0" u="none" strike="noStrike" cap="none">
                <a:solidFill>
                  <a:srgbClr val="000000"/>
                </a:solidFill>
                <a:latin typeface="Century Gothic"/>
                <a:ea typeface="Century Gothic"/>
                <a:cs typeface="Century Gothic"/>
                <a:sym typeface="Century Gothic"/>
              </a:defRPr>
            </a:lvl8pPr>
            <a:lvl9pPr marL="0" marR="0" lvl="8" indent="0" algn="l" rtl="0">
              <a:spcBef>
                <a:spcPts val="0"/>
              </a:spcBef>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999485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4"/>
        <p:cNvGrpSpPr/>
        <p:nvPr/>
      </p:nvGrpSpPr>
      <p:grpSpPr>
        <a:xfrm>
          <a:off x="0" y="0"/>
          <a:ext cx="0" cy="0"/>
          <a:chOff x="0" y="0"/>
          <a:chExt cx="0" cy="0"/>
        </a:xfrm>
      </p:grpSpPr>
      <p:sp>
        <p:nvSpPr>
          <p:cNvPr id="25" name="Google Shape;25;p7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228641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800705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1"/>
        <p:cNvGrpSpPr/>
        <p:nvPr/>
      </p:nvGrpSpPr>
      <p:grpSpPr>
        <a:xfrm>
          <a:off x="0" y="0"/>
          <a:ext cx="0" cy="0"/>
          <a:chOff x="0" y="0"/>
          <a:chExt cx="0" cy="0"/>
        </a:xfrm>
      </p:grpSpPr>
      <p:sp>
        <p:nvSpPr>
          <p:cNvPr id="32" name="Google Shape;32;p7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7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2108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580994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8"/>
        <p:cNvGrpSpPr/>
        <p:nvPr/>
      </p:nvGrpSpPr>
      <p:grpSpPr>
        <a:xfrm>
          <a:off x="0" y="0"/>
          <a:ext cx="0" cy="0"/>
          <a:chOff x="0" y="0"/>
          <a:chExt cx="0" cy="0"/>
        </a:xfrm>
      </p:grpSpPr>
      <p:sp>
        <p:nvSpPr>
          <p:cNvPr id="39" name="Google Shape;39;p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7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554252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5.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5.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939D8-BA8C-F541-8740-5C5EE51B3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E71156-B6BB-B14C-9664-EB937A876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96B4B-1097-B44A-AFE1-B4DC39B02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65223-D065-D742-AEF3-61D5B9304A90}" type="datetimeFigureOut">
              <a:rPr lang="en-US" smtClean="0"/>
              <a:t>1/3/2022</a:t>
            </a:fld>
            <a:endParaRPr lang="en-US"/>
          </a:p>
        </p:txBody>
      </p:sp>
      <p:sp>
        <p:nvSpPr>
          <p:cNvPr id="5" name="Footer Placeholder 4">
            <a:extLst>
              <a:ext uri="{FF2B5EF4-FFF2-40B4-BE49-F238E27FC236}">
                <a16:creationId xmlns:a16="http://schemas.microsoft.com/office/drawing/2014/main" id="{58A8C42C-B3E5-6043-A307-DC9201153D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ACCA0-307A-E84B-8F9C-8310430CA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1FA0B-6E7D-1E4C-8AE1-C8F95A1EB8D9}" type="slidenum">
              <a:rPr lang="en-US" smtClean="0"/>
              <a:t>‹#›</a:t>
            </a:fld>
            <a:endParaRPr lang="en-US"/>
          </a:p>
        </p:txBody>
      </p:sp>
    </p:spTree>
    <p:extLst>
      <p:ext uri="{BB962C8B-B14F-4D97-AF65-F5344CB8AC3E}">
        <p14:creationId xmlns:p14="http://schemas.microsoft.com/office/powerpoint/2010/main" val="45944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942616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010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674005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21442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227783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6395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124701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129682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704378174"/>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audio" Target="../media/audio2.wav"/><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0.tiff"/></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3.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32.tiff"/><Relationship Id="rId2" Type="http://schemas.openxmlformats.org/officeDocument/2006/relationships/notesSlide" Target="../notesSlides/notesSlide18.xml"/><Relationship Id="rId16" Type="http://schemas.microsoft.com/office/2007/relationships/hdphoto" Target="../media/hdphoto1.wdp"/><Relationship Id="rId1" Type="http://schemas.openxmlformats.org/officeDocument/2006/relationships/slideLayout" Target="../slideLayouts/slideLayout35.xml"/><Relationship Id="rId6" Type="http://schemas.openxmlformats.org/officeDocument/2006/relationships/audio" Target="../media/audio6.wav"/><Relationship Id="rId11" Type="http://schemas.openxmlformats.org/officeDocument/2006/relationships/image" Target="../media/image21.png"/><Relationship Id="rId5" Type="http://schemas.openxmlformats.org/officeDocument/2006/relationships/audio" Target="../media/audio5.wav"/><Relationship Id="rId15" Type="http://schemas.openxmlformats.org/officeDocument/2006/relationships/image" Target="../media/image22.png"/><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hyperlink" Target="https://ncelp.org/resources/mfl-review/"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5.tiff"/><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6.wdp"/><Relationship Id="rId3" Type="http://schemas.openxmlformats.org/officeDocument/2006/relationships/image" Target="../media/image39.tiff"/><Relationship Id="rId7" Type="http://schemas.openxmlformats.org/officeDocument/2006/relationships/image" Target="../media/image43.tiff"/><Relationship Id="rId12" Type="http://schemas.openxmlformats.org/officeDocument/2006/relationships/image" Target="../media/image36.png"/><Relationship Id="rId17" Type="http://schemas.microsoft.com/office/2007/relationships/hdphoto" Target="../media/hdphoto8.wdp"/><Relationship Id="rId2" Type="http://schemas.openxmlformats.org/officeDocument/2006/relationships/notesSlide" Target="../notesSlides/notesSlide22.xml"/><Relationship Id="rId16" Type="http://schemas.openxmlformats.org/officeDocument/2006/relationships/image" Target="../media/image46.png"/><Relationship Id="rId1" Type="http://schemas.openxmlformats.org/officeDocument/2006/relationships/slideLayout" Target="../slideLayouts/slideLayout35.xml"/><Relationship Id="rId6" Type="http://schemas.openxmlformats.org/officeDocument/2006/relationships/image" Target="../media/image42.tiff"/><Relationship Id="rId11" Type="http://schemas.microsoft.com/office/2007/relationships/hdphoto" Target="../media/hdphoto5.wdp"/><Relationship Id="rId5" Type="http://schemas.openxmlformats.org/officeDocument/2006/relationships/image" Target="../media/image41.tiff"/><Relationship Id="rId15" Type="http://schemas.microsoft.com/office/2007/relationships/hdphoto" Target="../media/hdphoto7.wdp"/><Relationship Id="rId10" Type="http://schemas.openxmlformats.org/officeDocument/2006/relationships/image" Target="../media/image45.png"/><Relationship Id="rId4" Type="http://schemas.openxmlformats.org/officeDocument/2006/relationships/image" Target="../media/image40.tiff"/><Relationship Id="rId9" Type="http://schemas.microsoft.com/office/2007/relationships/hdphoto" Target="../media/hdphoto4.wdp"/><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7.wdp"/><Relationship Id="rId3" Type="http://schemas.openxmlformats.org/officeDocument/2006/relationships/image" Target="../media/image39.tiff"/><Relationship Id="rId7" Type="http://schemas.openxmlformats.org/officeDocument/2006/relationships/image" Target="../media/image43.tiff"/><Relationship Id="rId12" Type="http://schemas.openxmlformats.org/officeDocument/2006/relationships/image" Target="../media/image37.png"/><Relationship Id="rId17" Type="http://schemas.microsoft.com/office/2007/relationships/hdphoto" Target="../media/hdphoto5.wdp"/><Relationship Id="rId2" Type="http://schemas.openxmlformats.org/officeDocument/2006/relationships/notesSlide" Target="../notesSlides/notesSlide23.xml"/><Relationship Id="rId16"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image" Target="../media/image42.tiff"/><Relationship Id="rId11" Type="http://schemas.microsoft.com/office/2007/relationships/hdphoto" Target="../media/hdphoto10.wdp"/><Relationship Id="rId5" Type="http://schemas.openxmlformats.org/officeDocument/2006/relationships/image" Target="../media/image41.tiff"/><Relationship Id="rId15" Type="http://schemas.microsoft.com/office/2007/relationships/hdphoto" Target="../media/hdphoto11.wdp"/><Relationship Id="rId10" Type="http://schemas.openxmlformats.org/officeDocument/2006/relationships/image" Target="../media/image36.png"/><Relationship Id="rId4" Type="http://schemas.openxmlformats.org/officeDocument/2006/relationships/image" Target="../media/image40.tiff"/><Relationship Id="rId9" Type="http://schemas.microsoft.com/office/2007/relationships/hdphoto" Target="../media/hdphoto9.wdp"/><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56.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32.xml"/><Relationship Id="rId1" Type="http://schemas.openxmlformats.org/officeDocument/2006/relationships/slideLayout" Target="../slideLayouts/slideLayout61.xml"/><Relationship Id="rId6" Type="http://schemas.openxmlformats.org/officeDocument/2006/relationships/image" Target="../media/image59.tiff"/><Relationship Id="rId11" Type="http://schemas.openxmlformats.org/officeDocument/2006/relationships/audio" Target="../media/audio15.wav"/><Relationship Id="rId5" Type="http://schemas.openxmlformats.org/officeDocument/2006/relationships/image" Target="../media/image58.tiff"/><Relationship Id="rId10" Type="http://schemas.openxmlformats.org/officeDocument/2006/relationships/audio" Target="../media/audio14.wav"/><Relationship Id="rId4" Type="http://schemas.openxmlformats.org/officeDocument/2006/relationships/image" Target="../media/image57.png"/><Relationship Id="rId9" Type="http://schemas.openxmlformats.org/officeDocument/2006/relationships/audio" Target="../media/audio13.wav"/><Relationship Id="rId14" Type="http://schemas.openxmlformats.org/officeDocument/2006/relationships/audio" Target="../media/audio18.wav"/></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image" Target="../media/image58.tiff"/><Relationship Id="rId5" Type="http://schemas.openxmlformats.org/officeDocument/2006/relationships/image" Target="../media/image59.tiff"/><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6.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34.xml"/><Relationship Id="rId1" Type="http://schemas.openxmlformats.org/officeDocument/2006/relationships/slideLayout" Target="../slideLayouts/slideLayout57.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62.png"/><Relationship Id="rId10" Type="http://schemas.openxmlformats.org/officeDocument/2006/relationships/audio" Target="../media/audio24.wav"/><Relationship Id="rId4" Type="http://schemas.openxmlformats.org/officeDocument/2006/relationships/image" Target="../media/image61.png"/><Relationship Id="rId9" Type="http://schemas.openxmlformats.org/officeDocument/2006/relationships/audio" Target="../media/audio23.wav"/><Relationship Id="rId14" Type="http://schemas.openxmlformats.org/officeDocument/2006/relationships/audio" Target="../media/audio28.wav"/></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5.tiff"/><Relationship Id="rId12" Type="http://schemas.openxmlformats.org/officeDocument/2006/relationships/image" Target="../media/image70.tiff"/><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image" Target="../media/image55.png"/><Relationship Id="rId11" Type="http://schemas.openxmlformats.org/officeDocument/2006/relationships/image" Target="../media/image69.tiff"/><Relationship Id="rId5" Type="http://schemas.openxmlformats.org/officeDocument/2006/relationships/image" Target="../media/image64.png"/><Relationship Id="rId10" Type="http://schemas.openxmlformats.org/officeDocument/2006/relationships/image" Target="../media/image68.tiff"/><Relationship Id="rId4" Type="http://schemas.openxmlformats.org/officeDocument/2006/relationships/image" Target="../media/image63.png"/><Relationship Id="rId9" Type="http://schemas.openxmlformats.org/officeDocument/2006/relationships/image" Target="../media/image67.tiff"/></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61.xml"/><Relationship Id="rId6" Type="http://schemas.openxmlformats.org/officeDocument/2006/relationships/image" Target="../media/image74.jpeg"/><Relationship Id="rId5" Type="http://schemas.openxmlformats.org/officeDocument/2006/relationships/image" Target="../media/image73.sv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56.pn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69.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69.xml"/><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8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2.wdp"/><Relationship Id="rId5" Type="http://schemas.openxmlformats.org/officeDocument/2006/relationships/image" Target="../media/image8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56.png"/><Relationship Id="rId3" Type="http://schemas.microsoft.com/office/2007/relationships/media" Target="../media/media3.wav"/><Relationship Id="rId7" Type="http://schemas.microsoft.com/office/2007/relationships/media" Target="../media/media5.wav"/><Relationship Id="rId12" Type="http://schemas.openxmlformats.org/officeDocument/2006/relationships/notesSlide" Target="../notesSlides/notesSlide4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69.xml"/><Relationship Id="rId5" Type="http://schemas.microsoft.com/office/2007/relationships/media" Target="../media/media4.wav"/><Relationship Id="rId10" Type="http://schemas.openxmlformats.org/officeDocument/2006/relationships/audio" Target="../media/media6.wav"/><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image" Target="../media/image56.png"/><Relationship Id="rId3" Type="http://schemas.microsoft.com/office/2007/relationships/media" Target="../media/media8.wav"/><Relationship Id="rId7" Type="http://schemas.microsoft.com/office/2007/relationships/media" Target="../media/media10.wav"/><Relationship Id="rId12" Type="http://schemas.openxmlformats.org/officeDocument/2006/relationships/notesSlide" Target="../notesSlides/notesSlide4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slideLayout" Target="../slideLayouts/slideLayout69.xml"/><Relationship Id="rId5" Type="http://schemas.microsoft.com/office/2007/relationships/media" Target="../media/media9.wav"/><Relationship Id="rId10" Type="http://schemas.openxmlformats.org/officeDocument/2006/relationships/audio" Target="../media/media11.wav"/><Relationship Id="rId4" Type="http://schemas.openxmlformats.org/officeDocument/2006/relationships/audio" Target="../media/media8.wav"/><Relationship Id="rId9" Type="http://schemas.microsoft.com/office/2007/relationships/media" Target="../media/media11.wav"/><Relationship Id="rId1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57.xml"/><Relationship Id="rId4" Type="http://schemas.openxmlformats.org/officeDocument/2006/relationships/image" Target="../media/image90.gif"/></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audio" Target="../media/audio32.wav"/><Relationship Id="rId18" Type="http://schemas.openxmlformats.org/officeDocument/2006/relationships/audio" Target="../media/audio37.wav"/><Relationship Id="rId3" Type="http://schemas.openxmlformats.org/officeDocument/2006/relationships/slideLayout" Target="../slideLayouts/slideLayout81.xml"/><Relationship Id="rId7" Type="http://schemas.openxmlformats.org/officeDocument/2006/relationships/image" Target="../media/image91.png"/><Relationship Id="rId12" Type="http://schemas.openxmlformats.org/officeDocument/2006/relationships/audio" Target="../media/audio31.wav"/><Relationship Id="rId17" Type="http://schemas.openxmlformats.org/officeDocument/2006/relationships/audio" Target="../media/audio36.wav"/><Relationship Id="rId2" Type="http://schemas.openxmlformats.org/officeDocument/2006/relationships/audio" Target="../media/media12.wav"/><Relationship Id="rId16" Type="http://schemas.openxmlformats.org/officeDocument/2006/relationships/audio" Target="../media/audio35.wav"/><Relationship Id="rId1" Type="http://schemas.microsoft.com/office/2007/relationships/media" Target="../media/media12.wav"/><Relationship Id="rId6" Type="http://schemas.openxmlformats.org/officeDocument/2006/relationships/image" Target="../media/image56.png"/><Relationship Id="rId11" Type="http://schemas.openxmlformats.org/officeDocument/2006/relationships/audio" Target="../media/audio30.wav"/><Relationship Id="rId5" Type="http://schemas.openxmlformats.org/officeDocument/2006/relationships/image" Target="../media/image4.jpg"/><Relationship Id="rId15" Type="http://schemas.openxmlformats.org/officeDocument/2006/relationships/audio" Target="../media/audio34.wav"/><Relationship Id="rId10" Type="http://schemas.openxmlformats.org/officeDocument/2006/relationships/audio" Target="../media/audio29.wav"/><Relationship Id="rId19" Type="http://schemas.openxmlformats.org/officeDocument/2006/relationships/image" Target="../media/image94.png"/><Relationship Id="rId4" Type="http://schemas.openxmlformats.org/officeDocument/2006/relationships/notesSlide" Target="../notesSlides/notesSlide46.xml"/><Relationship Id="rId9" Type="http://schemas.openxmlformats.org/officeDocument/2006/relationships/image" Target="../media/image93.gif"/><Relationship Id="rId14" Type="http://schemas.openxmlformats.org/officeDocument/2006/relationships/audio" Target="../media/audio33.wav"/></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1.xml"/><Relationship Id="rId5" Type="http://schemas.openxmlformats.org/officeDocument/2006/relationships/image" Target="../media/image98.pn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81.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8.xml"/><Relationship Id="rId1" Type="http://schemas.openxmlformats.org/officeDocument/2006/relationships/slideLayout" Target="../slideLayouts/slideLayout81.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9.xml"/><Relationship Id="rId1" Type="http://schemas.openxmlformats.org/officeDocument/2006/relationships/slideLayout" Target="../slideLayouts/slideLayout81.xml"/><Relationship Id="rId5" Type="http://schemas.openxmlformats.org/officeDocument/2006/relationships/image" Target="../media/image104.jpe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0.xml"/><Relationship Id="rId1" Type="http://schemas.openxmlformats.org/officeDocument/2006/relationships/slideLayout" Target="../slideLayouts/slideLayout81.xml"/><Relationship Id="rId5" Type="http://schemas.openxmlformats.org/officeDocument/2006/relationships/image" Target="../media/image105.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1.xml"/><Relationship Id="rId1" Type="http://schemas.openxmlformats.org/officeDocument/2006/relationships/slideLayout" Target="../slideLayouts/slideLayout81.xml"/><Relationship Id="rId5" Type="http://schemas.openxmlformats.org/officeDocument/2006/relationships/image" Target="../media/image106.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2.xml"/><Relationship Id="rId1" Type="http://schemas.openxmlformats.org/officeDocument/2006/relationships/slideLayout" Target="../slideLayouts/slideLayout81.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81.xml"/><Relationship Id="rId6" Type="http://schemas.openxmlformats.org/officeDocument/2006/relationships/image" Target="../media/image56.png"/><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4.xml"/><Relationship Id="rId1" Type="http://schemas.openxmlformats.org/officeDocument/2006/relationships/slideLayout" Target="../slideLayouts/slideLayout81.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5.xml"/><Relationship Id="rId1" Type="http://schemas.openxmlformats.org/officeDocument/2006/relationships/video" Target="https://www.youtube.com/embed/6Qfj8Po9org?start=269&amp;feature=oembed" TargetMode="Externa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81.xml"/><Relationship Id="rId7" Type="http://schemas.openxmlformats.org/officeDocument/2006/relationships/image" Target="../media/image114.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6.png"/><Relationship Id="rId5" Type="http://schemas.openxmlformats.org/officeDocument/2006/relationships/image" Target="../media/image4.jpg"/><Relationship Id="rId4"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7.xml"/><Relationship Id="rId1" Type="http://schemas.openxmlformats.org/officeDocument/2006/relationships/slideLayout" Target="../slideLayouts/slideLayout81.xml"/><Relationship Id="rId5" Type="http://schemas.openxmlformats.org/officeDocument/2006/relationships/image" Target="../media/image112.jpe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8.xml"/><Relationship Id="rId1" Type="http://schemas.openxmlformats.org/officeDocument/2006/relationships/slideLayout" Target="../slideLayouts/slideLayout81.xml"/><Relationship Id="rId5" Type="http://schemas.openxmlformats.org/officeDocument/2006/relationships/image" Target="../media/image115.jpe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60.xml"/><Relationship Id="rId1" Type="http://schemas.openxmlformats.org/officeDocument/2006/relationships/slideLayout" Target="../slideLayouts/slideLayout81.xml"/><Relationship Id="rId6" Type="http://schemas.openxmlformats.org/officeDocument/2006/relationships/image" Target="../media/image118.png"/><Relationship Id="rId5" Type="http://schemas.openxmlformats.org/officeDocument/2006/relationships/image" Target="../media/image56.png"/><Relationship Id="rId4" Type="http://schemas.openxmlformats.org/officeDocument/2006/relationships/image" Target="../media/image117.jp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svg"/><Relationship Id="rId2" Type="http://schemas.openxmlformats.org/officeDocument/2006/relationships/notesSlide" Target="../notesSlides/notesSlide62.xml"/><Relationship Id="rId1" Type="http://schemas.openxmlformats.org/officeDocument/2006/relationships/slideLayout" Target="../slideLayouts/slideLayout9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104.xml"/><Relationship Id="rId5" Type="http://schemas.openxmlformats.org/officeDocument/2006/relationships/audio" Target="../media/audio38.wav"/><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image" Target="../media/image120.png"/><Relationship Id="rId7" Type="http://schemas.openxmlformats.org/officeDocument/2006/relationships/audio" Target="../media/audio39.wav"/><Relationship Id="rId12"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104.xml"/><Relationship Id="rId6" Type="http://schemas.openxmlformats.org/officeDocument/2006/relationships/image" Target="../media/image128.png"/><Relationship Id="rId11" Type="http://schemas.openxmlformats.org/officeDocument/2006/relationships/image" Target="../media/image129.png"/><Relationship Id="rId5" Type="http://schemas.openxmlformats.org/officeDocument/2006/relationships/image" Target="../media/image127.png"/><Relationship Id="rId10" Type="http://schemas.openxmlformats.org/officeDocument/2006/relationships/audio" Target="../media/audio42.wav"/><Relationship Id="rId4" Type="http://schemas.openxmlformats.org/officeDocument/2006/relationships/image" Target="../media/image126.png"/><Relationship Id="rId9" Type="http://schemas.openxmlformats.org/officeDocument/2006/relationships/audio" Target="../media/audio41.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0.png"/><Relationship Id="rId7" Type="http://schemas.openxmlformats.org/officeDocument/2006/relationships/audio" Target="../media/audio46.wav"/><Relationship Id="rId12"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104.xml"/><Relationship Id="rId6" Type="http://schemas.openxmlformats.org/officeDocument/2006/relationships/audio" Target="../media/audio45.wav"/><Relationship Id="rId11" Type="http://schemas.openxmlformats.org/officeDocument/2006/relationships/image" Target="../media/image133.png"/><Relationship Id="rId5" Type="http://schemas.openxmlformats.org/officeDocument/2006/relationships/audio" Target="../media/audio44.wav"/><Relationship Id="rId10" Type="http://schemas.openxmlformats.org/officeDocument/2006/relationships/image" Target="../media/image132.png"/><Relationship Id="rId4" Type="http://schemas.openxmlformats.org/officeDocument/2006/relationships/audio" Target="../media/audio43.wav"/><Relationship Id="rId9" Type="http://schemas.openxmlformats.org/officeDocument/2006/relationships/image" Target="../media/image131.png"/></Relationships>
</file>

<file path=ppt/slides/_rels/slide7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0.png"/><Relationship Id="rId7" Type="http://schemas.openxmlformats.org/officeDocument/2006/relationships/audio" Target="../media/audio50.wav"/><Relationship Id="rId12" Type="http://schemas.openxmlformats.org/officeDocument/2006/relationships/image" Target="../media/image138.png"/><Relationship Id="rId2" Type="http://schemas.openxmlformats.org/officeDocument/2006/relationships/notesSlide" Target="../notesSlides/notesSlide67.xml"/><Relationship Id="rId1" Type="http://schemas.openxmlformats.org/officeDocument/2006/relationships/slideLayout" Target="../slideLayouts/slideLayout104.xml"/><Relationship Id="rId6" Type="http://schemas.openxmlformats.org/officeDocument/2006/relationships/audio" Target="../media/audio49.wav"/><Relationship Id="rId11" Type="http://schemas.openxmlformats.org/officeDocument/2006/relationships/image" Target="../media/image137.png"/><Relationship Id="rId5" Type="http://schemas.openxmlformats.org/officeDocument/2006/relationships/audio" Target="../media/audio48.wav"/><Relationship Id="rId10" Type="http://schemas.openxmlformats.org/officeDocument/2006/relationships/image" Target="../media/image136.png"/><Relationship Id="rId4" Type="http://schemas.openxmlformats.org/officeDocument/2006/relationships/audio" Target="../media/audio47.wav"/><Relationship Id="rId9" Type="http://schemas.openxmlformats.org/officeDocument/2006/relationships/image" Target="../media/image135.png"/></Relationships>
</file>

<file path=ppt/slides/_rels/slide72.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image" Target="../media/image120.png"/><Relationship Id="rId7" Type="http://schemas.openxmlformats.org/officeDocument/2006/relationships/audio" Target="../media/audio54.wav"/><Relationship Id="rId2" Type="http://schemas.openxmlformats.org/officeDocument/2006/relationships/notesSlide" Target="../notesSlides/notesSlide68.xml"/><Relationship Id="rId1" Type="http://schemas.openxmlformats.org/officeDocument/2006/relationships/slideLayout" Target="../slideLayouts/slideLayout104.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 Id="rId9" Type="http://schemas.openxmlformats.org/officeDocument/2006/relationships/audio" Target="../media/audio56.wav"/></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15.xml"/><Relationship Id="rId5" Type="http://schemas.openxmlformats.org/officeDocument/2006/relationships/image" Target="../media/image139.png"/><Relationship Id="rId4" Type="http://schemas.openxmlformats.org/officeDocument/2006/relationships/hyperlink" Target="https://eur01.safelinks.protection.outlook.com/?url=http%3A%2F%2Fwww.ncelp.org%2Fcpd&amp;data=04%7C01%7C%7C4799189147894145e27108d930de9b41%7C7eeaedd6bf3740158fe919fbc2c02d55%7C0%7C0%7C637594554935511760%7CUnknown%7CTWFpbGZsb3d8eyJWIjoiMC4wLjAwMDAiLCJQIjoiV2luMzIiLCJBTiI6Ik1haWwiLCJXVCI6Mn0%3D%7C1000&amp;sdata=FndjV0lvqLtBdqoMSpXygKTgG2RGzOiI69qpyt1ujCU%3D&amp;reserved=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oasis-database.org/concern/summaries/79407x19s?locale=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67489"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5" name="Rectangle 4"/>
          <p:cNvSpPr/>
          <p:nvPr/>
        </p:nvSpPr>
        <p:spPr>
          <a:xfrm>
            <a:off x="-167489"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3" name="TextBox 12"/>
          <p:cNvSpPr txBox="1"/>
          <p:nvPr/>
        </p:nvSpPr>
        <p:spPr>
          <a:xfrm>
            <a:off x="0" y="2298033"/>
            <a:ext cx="9174665" cy="1200329"/>
          </a:xfrm>
          <a:prstGeom prst="rect">
            <a:avLst/>
          </a:prstGeom>
          <a:noFill/>
        </p:spPr>
        <p:txBody>
          <a:bodyPr wrap="square" rtlCol="0">
            <a:spAutoFit/>
          </a:bodyPr>
          <a:lstStyle/>
          <a:p>
            <a:r>
              <a:rPr lang="en-US" sz="7200" dirty="0">
                <a:solidFill>
                  <a:schemeClr val="bg1"/>
                </a:solidFill>
              </a:rPr>
              <a:t>Meanings that matter</a:t>
            </a:r>
            <a:endParaRPr lang="en-GB" sz="7200" b="1" dirty="0">
              <a:solidFill>
                <a:schemeClr val="bg1"/>
              </a:solidFill>
              <a:latin typeface="Century Gothic" panose="020B0502020202020204" pitchFamily="34" charset="0"/>
            </a:endParaRPr>
          </a:p>
        </p:txBody>
      </p:sp>
      <p:sp>
        <p:nvSpPr>
          <p:cNvPr id="3" name="TextBox 2"/>
          <p:cNvSpPr txBox="1"/>
          <p:nvPr/>
        </p:nvSpPr>
        <p:spPr>
          <a:xfrm>
            <a:off x="-83028" y="6403589"/>
            <a:ext cx="4069582"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Presenter: Rachel Hawkes</a:t>
            </a:r>
          </a:p>
        </p:txBody>
      </p:sp>
      <p:pic>
        <p:nvPicPr>
          <p:cNvPr id="11" name="Picture 10">
            <a:extLst>
              <a:ext uri="{FF2B5EF4-FFF2-40B4-BE49-F238E27FC236}">
                <a16:creationId xmlns:a16="http://schemas.microsoft.com/office/drawing/2014/main" id="{FDE4BA9E-B45D-0C40-AEC7-B019C4CF2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6998" y="6428299"/>
            <a:ext cx="3077513" cy="288077"/>
          </a:xfrm>
          <a:prstGeom prst="rect">
            <a:avLst/>
          </a:prstGeom>
        </p:spPr>
      </p:pic>
      <p:sp>
        <p:nvSpPr>
          <p:cNvPr id="12" name="TextBox 11">
            <a:extLst>
              <a:ext uri="{FF2B5EF4-FFF2-40B4-BE49-F238E27FC236}">
                <a16:creationId xmlns:a16="http://schemas.microsoft.com/office/drawing/2014/main" id="{CE7862DB-C45F-4BB4-A84A-DD16CA63F448}"/>
              </a:ext>
            </a:extLst>
          </p:cNvPr>
          <p:cNvSpPr txBox="1"/>
          <p:nvPr/>
        </p:nvSpPr>
        <p:spPr>
          <a:xfrm>
            <a:off x="30169" y="3417067"/>
            <a:ext cx="4069582"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12 January 2022</a:t>
            </a:r>
          </a:p>
        </p:txBody>
      </p:sp>
    </p:spTree>
    <p:extLst>
      <p:ext uri="{BB962C8B-B14F-4D97-AF65-F5344CB8AC3E}">
        <p14:creationId xmlns:p14="http://schemas.microsoft.com/office/powerpoint/2010/main" val="312517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11583260" cy="867128"/>
          </a:xfrm>
          <a:prstGeom prst="rect">
            <a:avLst/>
          </a:prstGeom>
        </p:spPr>
      </p:pic>
      <p:sp>
        <p:nvSpPr>
          <p:cNvPr id="2" name="Title 1"/>
          <p:cNvSpPr>
            <a:spLocks noGrp="1"/>
          </p:cNvSpPr>
          <p:nvPr>
            <p:ph type="title"/>
          </p:nvPr>
        </p:nvSpPr>
        <p:spPr>
          <a:xfrm>
            <a:off x="0" y="0"/>
            <a:ext cx="10693400" cy="1325563"/>
          </a:xfrm>
        </p:spPr>
        <p:txBody>
          <a:bodyPr>
            <a:normAutofit/>
          </a:bodyPr>
          <a:lstStyle/>
          <a:p>
            <a:r>
              <a:rPr lang="en-GB" sz="3200" b="1" dirty="0">
                <a:solidFill>
                  <a:schemeClr val="bg1"/>
                </a:solidFill>
              </a:rPr>
              <a:t>Themes and topics (‘build it and they will come’)</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122463" y="1352594"/>
            <a:ext cx="6883069" cy="5745630"/>
          </a:xfrm>
        </p:spPr>
        <p:txBody>
          <a:bodyPr>
            <a:normAutofit fontScale="70000" lnSpcReduction="20000"/>
          </a:bodyPr>
          <a:lstStyle/>
          <a:p>
            <a:pPr marL="285750" indent="-285750">
              <a:lnSpc>
                <a:spcPct val="150000"/>
              </a:lnSpc>
              <a:buFont typeface="Wingdings" panose="05000000000000000000" pitchFamily="2" charset="2"/>
              <a:buChar char="§"/>
            </a:pPr>
            <a:r>
              <a:rPr lang="en-US" sz="2900" dirty="0"/>
              <a:t>many words in the top 2000 fit into a </a:t>
            </a:r>
            <a:r>
              <a:rPr lang="en-US" sz="2900" b="1" dirty="0"/>
              <a:t>range of topics</a:t>
            </a:r>
          </a:p>
          <a:p>
            <a:pPr marL="285750" indent="-285750">
              <a:lnSpc>
                <a:spcPct val="150000"/>
              </a:lnSpc>
              <a:buFont typeface="Wingdings" panose="05000000000000000000" pitchFamily="2" charset="2"/>
              <a:buChar char="§"/>
            </a:pPr>
            <a:r>
              <a:rPr lang="en-US" sz="2900" dirty="0"/>
              <a:t>important to connect new words in the L2 with </a:t>
            </a:r>
            <a:r>
              <a:rPr lang="en-US" sz="2900" b="1" dirty="0"/>
              <a:t>more than one </a:t>
            </a:r>
            <a:r>
              <a:rPr lang="en-US" sz="2900" dirty="0"/>
              <a:t>topic</a:t>
            </a:r>
          </a:p>
          <a:p>
            <a:pPr marL="285750" indent="-285750">
              <a:lnSpc>
                <a:spcPct val="150000"/>
              </a:lnSpc>
              <a:buFont typeface="Wingdings" panose="05000000000000000000" pitchFamily="2" charset="2"/>
              <a:buChar char="§"/>
            </a:pPr>
            <a:r>
              <a:rPr lang="en-US" sz="2900" dirty="0"/>
              <a:t>a process of putting themes/topics to the most common 2000 words revealed that </a:t>
            </a:r>
            <a:r>
              <a:rPr lang="en-US" sz="2900" b="1" dirty="0"/>
              <a:t>1231</a:t>
            </a:r>
            <a:r>
              <a:rPr lang="en-US" sz="2900" dirty="0"/>
              <a:t> (Fr), </a:t>
            </a:r>
            <a:r>
              <a:rPr lang="en-US" sz="2900" b="1" dirty="0"/>
              <a:t>1248</a:t>
            </a:r>
            <a:r>
              <a:rPr lang="en-US" sz="2900" dirty="0"/>
              <a:t> (</a:t>
            </a:r>
            <a:r>
              <a:rPr lang="en-US" sz="2900" dirty="0" err="1"/>
              <a:t>Sp</a:t>
            </a:r>
            <a:r>
              <a:rPr lang="en-US" sz="2900" dirty="0"/>
              <a:t>) and </a:t>
            </a:r>
            <a:r>
              <a:rPr lang="en-US" sz="2900" b="1" dirty="0"/>
              <a:t>1318</a:t>
            </a:r>
            <a:r>
              <a:rPr lang="en-US" sz="2900" dirty="0"/>
              <a:t> (Gm) words had strong connections with themes </a:t>
            </a:r>
          </a:p>
          <a:p>
            <a:pPr marL="285750" indent="-285750">
              <a:lnSpc>
                <a:spcPct val="150000"/>
              </a:lnSpc>
              <a:buFont typeface="Wingdings" panose="05000000000000000000" pitchFamily="2" charset="2"/>
              <a:buChar char="§"/>
            </a:pPr>
            <a:r>
              <a:rPr lang="en-GB" sz="2900" dirty="0">
                <a:solidFill>
                  <a:srgbClr val="4472C4">
                    <a:lumMod val="50000"/>
                  </a:srgbClr>
                </a:solidFill>
              </a:rPr>
              <a:t>Many others are </a:t>
            </a:r>
            <a:r>
              <a:rPr lang="en-GB" sz="2900" b="1" dirty="0">
                <a:solidFill>
                  <a:srgbClr val="4472C4">
                    <a:lumMod val="50000"/>
                  </a:srgbClr>
                </a:solidFill>
              </a:rPr>
              <a:t>highly important, useful words </a:t>
            </a:r>
            <a:r>
              <a:rPr lang="en-GB" sz="2900" dirty="0">
                <a:solidFill>
                  <a:srgbClr val="4472C4">
                    <a:lumMod val="50000"/>
                  </a:srgbClr>
                </a:solidFill>
              </a:rPr>
              <a:t>which can be used to talk about a </a:t>
            </a:r>
            <a:r>
              <a:rPr lang="en-GB" sz="2900" b="1" dirty="0">
                <a:solidFill>
                  <a:srgbClr val="4472C4">
                    <a:lumMod val="50000"/>
                  </a:srgbClr>
                </a:solidFill>
              </a:rPr>
              <a:t>range of topics</a:t>
            </a:r>
            <a:r>
              <a:rPr lang="en-US" sz="2900" dirty="0"/>
              <a:t> </a:t>
            </a:r>
          </a:p>
          <a:p>
            <a:pPr marL="285750" indent="-285750">
              <a:lnSpc>
                <a:spcPct val="150000"/>
              </a:lnSpc>
              <a:buFont typeface="Wingdings" panose="05000000000000000000" pitchFamily="2" charset="2"/>
              <a:buChar char="§"/>
            </a:pPr>
            <a:r>
              <a:rPr lang="en-US" sz="2900" dirty="0"/>
              <a:t>The % of function words (pronouns, prepositions, conjunctions </a:t>
            </a:r>
            <a:r>
              <a:rPr lang="en-US" sz="2900" dirty="0" err="1"/>
              <a:t>etc</a:t>
            </a:r>
            <a:r>
              <a:rPr lang="en-US" sz="2900" dirty="0"/>
              <a:t>) is low (5-9%)</a:t>
            </a:r>
          </a:p>
        </p:txBody>
      </p:sp>
      <p:sp>
        <p:nvSpPr>
          <p:cNvPr id="6" name="Oval 5">
            <a:extLst>
              <a:ext uri="{FF2B5EF4-FFF2-40B4-BE49-F238E27FC236}">
                <a16:creationId xmlns:a16="http://schemas.microsoft.com/office/drawing/2014/main" id="{B8970817-6E99-4A39-8650-8AAB7F3E58A0}"/>
              </a:ext>
            </a:extLst>
          </p:cNvPr>
          <p:cNvSpPr/>
          <p:nvPr/>
        </p:nvSpPr>
        <p:spPr>
          <a:xfrm>
            <a:off x="8698707" y="3156521"/>
            <a:ext cx="2171700" cy="1778000"/>
          </a:xfrm>
          <a:prstGeom prst="ellipse">
            <a:avLst/>
          </a:prstGeom>
          <a:noFill/>
          <a:ln w="190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E153B293-790B-4247-92FE-E8C59BC83108}"/>
              </a:ext>
            </a:extLst>
          </p:cNvPr>
          <p:cNvSpPr txBox="1"/>
          <p:nvPr/>
        </p:nvSpPr>
        <p:spPr>
          <a:xfrm>
            <a:off x="8970858" y="3334977"/>
            <a:ext cx="1600200" cy="954107"/>
          </a:xfrm>
          <a:prstGeom prst="rect">
            <a:avLst/>
          </a:prstGeom>
          <a:noFill/>
        </p:spPr>
        <p:txBody>
          <a:bodyPr wrap="square" rtlCol="0">
            <a:spAutoFit/>
          </a:bodyPr>
          <a:lstStyle/>
          <a:p>
            <a:pPr algn="ctr">
              <a:defRPr/>
            </a:pPr>
            <a:r>
              <a:rPr lang="en-GB" sz="2800" b="1" dirty="0">
                <a:solidFill>
                  <a:srgbClr val="ED7D31"/>
                </a:solidFill>
                <a:latin typeface="Ink Free" panose="03080402000500000000" pitchFamily="66" charset="0"/>
              </a:rPr>
              <a:t>la </a:t>
            </a:r>
            <a:r>
              <a:rPr lang="en-GB" sz="2800" b="1" dirty="0" err="1">
                <a:solidFill>
                  <a:srgbClr val="ED7D31"/>
                </a:solidFill>
                <a:latin typeface="Ink Free" panose="03080402000500000000" pitchFamily="66" charset="0"/>
              </a:rPr>
              <a:t>forêt</a:t>
            </a:r>
            <a:br>
              <a:rPr lang="en-GB" sz="2800" b="1" dirty="0">
                <a:solidFill>
                  <a:srgbClr val="ED7D31"/>
                </a:solidFill>
                <a:latin typeface="Ink Free" panose="03080402000500000000" pitchFamily="66" charset="0"/>
              </a:rPr>
            </a:br>
            <a:r>
              <a:rPr lang="en-GB" sz="2800" dirty="0">
                <a:solidFill>
                  <a:srgbClr val="ED7D31"/>
                </a:solidFill>
                <a:latin typeface="Ink Free" panose="03080402000500000000" pitchFamily="66" charset="0"/>
              </a:rPr>
              <a:t>[1274]</a:t>
            </a:r>
          </a:p>
        </p:txBody>
      </p:sp>
      <p:sp>
        <p:nvSpPr>
          <p:cNvPr id="8" name="TextBox 7">
            <a:extLst>
              <a:ext uri="{FF2B5EF4-FFF2-40B4-BE49-F238E27FC236}">
                <a16:creationId xmlns:a16="http://schemas.microsoft.com/office/drawing/2014/main" id="{79E6356A-6793-4B73-98FB-17AA64C37469}"/>
              </a:ext>
            </a:extLst>
          </p:cNvPr>
          <p:cNvSpPr txBox="1"/>
          <p:nvPr/>
        </p:nvSpPr>
        <p:spPr>
          <a:xfrm>
            <a:off x="6789845" y="2169204"/>
            <a:ext cx="2700124" cy="954107"/>
          </a:xfrm>
          <a:prstGeom prst="rect">
            <a:avLst/>
          </a:prstGeom>
          <a:noFill/>
        </p:spPr>
        <p:txBody>
          <a:bodyPr wrap="square" rtlCol="0">
            <a:spAutoFit/>
          </a:bodyPr>
          <a:lstStyle/>
          <a:p>
            <a:pPr algn="ctr">
              <a:defRPr/>
            </a:pPr>
            <a:r>
              <a:rPr lang="en-GB" sz="2800" b="1" dirty="0">
                <a:solidFill>
                  <a:srgbClr val="ED7D31"/>
                </a:solidFill>
                <a:latin typeface="Ink Free" panose="03080402000500000000" pitchFamily="66" charset="0"/>
              </a:rPr>
              <a:t>travel and tourism?</a:t>
            </a:r>
          </a:p>
        </p:txBody>
      </p:sp>
      <p:sp>
        <p:nvSpPr>
          <p:cNvPr id="10" name="TextBox 9">
            <a:extLst>
              <a:ext uri="{FF2B5EF4-FFF2-40B4-BE49-F238E27FC236}">
                <a16:creationId xmlns:a16="http://schemas.microsoft.com/office/drawing/2014/main" id="{F5EF9333-ABC4-4F00-8F6E-0712F78B0BF2}"/>
              </a:ext>
            </a:extLst>
          </p:cNvPr>
          <p:cNvSpPr txBox="1"/>
          <p:nvPr/>
        </p:nvSpPr>
        <p:spPr>
          <a:xfrm>
            <a:off x="8343321" y="1123454"/>
            <a:ext cx="2700124" cy="954107"/>
          </a:xfrm>
          <a:prstGeom prst="rect">
            <a:avLst/>
          </a:prstGeom>
          <a:noFill/>
        </p:spPr>
        <p:txBody>
          <a:bodyPr wrap="square" rtlCol="0">
            <a:spAutoFit/>
          </a:bodyPr>
          <a:lstStyle/>
          <a:p>
            <a:pPr algn="ctr">
              <a:defRPr/>
            </a:pPr>
            <a:r>
              <a:rPr lang="en-GB" sz="2800" b="1" dirty="0">
                <a:solidFill>
                  <a:srgbClr val="ED7D31"/>
                </a:solidFill>
                <a:latin typeface="Ink Free" panose="03080402000500000000" pitchFamily="66" charset="0"/>
              </a:rPr>
              <a:t>free-time activities?</a:t>
            </a:r>
          </a:p>
        </p:txBody>
      </p:sp>
      <p:sp>
        <p:nvSpPr>
          <p:cNvPr id="11" name="TextBox 10">
            <a:extLst>
              <a:ext uri="{FF2B5EF4-FFF2-40B4-BE49-F238E27FC236}">
                <a16:creationId xmlns:a16="http://schemas.microsoft.com/office/drawing/2014/main" id="{7FB06073-6737-4369-8246-F77888A87A85}"/>
              </a:ext>
            </a:extLst>
          </p:cNvPr>
          <p:cNvSpPr txBox="1"/>
          <p:nvPr/>
        </p:nvSpPr>
        <p:spPr>
          <a:xfrm>
            <a:off x="5641383" y="5353785"/>
            <a:ext cx="4523275" cy="954107"/>
          </a:xfrm>
          <a:prstGeom prst="rect">
            <a:avLst/>
          </a:prstGeom>
          <a:noFill/>
        </p:spPr>
        <p:txBody>
          <a:bodyPr wrap="square" rtlCol="0">
            <a:spAutoFit/>
          </a:bodyPr>
          <a:lstStyle/>
          <a:p>
            <a:pPr algn="ctr">
              <a:defRPr/>
            </a:pPr>
            <a:r>
              <a:rPr lang="en-GB" sz="2800" b="1" dirty="0">
                <a:solidFill>
                  <a:srgbClr val="ED7D31"/>
                </a:solidFill>
                <a:latin typeface="Ink Free" panose="03080402000500000000" pitchFamily="66" charset="0"/>
              </a:rPr>
              <a:t>home, town, </a:t>
            </a:r>
            <a:br>
              <a:rPr lang="en-GB" sz="2800" b="1" dirty="0">
                <a:solidFill>
                  <a:srgbClr val="ED7D31"/>
                </a:solidFill>
                <a:latin typeface="Ink Free" panose="03080402000500000000" pitchFamily="66" charset="0"/>
              </a:rPr>
            </a:br>
            <a:r>
              <a:rPr lang="en-GB" sz="2800" b="1" dirty="0">
                <a:solidFill>
                  <a:srgbClr val="ED7D31"/>
                </a:solidFill>
                <a:latin typeface="Ink Free" panose="03080402000500000000" pitchFamily="66" charset="0"/>
              </a:rPr>
              <a:t>neighbourhood and region ?</a:t>
            </a:r>
          </a:p>
        </p:txBody>
      </p:sp>
      <p:pic>
        <p:nvPicPr>
          <p:cNvPr id="12" name="Picture 2" descr="Forest, Trees, Plants, Woods, Greenery">
            <a:extLst>
              <a:ext uri="{FF2B5EF4-FFF2-40B4-BE49-F238E27FC236}">
                <a16:creationId xmlns:a16="http://schemas.microsoft.com/office/drawing/2014/main" id="{DF9321AD-CAF5-49F1-9F08-4DDB7EE0C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0883" y="4270619"/>
            <a:ext cx="1200150" cy="9190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74565A9-B07B-4A14-919A-BF573035C75B}"/>
              </a:ext>
            </a:extLst>
          </p:cNvPr>
          <p:cNvSpPr txBox="1"/>
          <p:nvPr/>
        </p:nvSpPr>
        <p:spPr>
          <a:xfrm>
            <a:off x="9770958" y="2174750"/>
            <a:ext cx="2700124" cy="954107"/>
          </a:xfrm>
          <a:prstGeom prst="rect">
            <a:avLst/>
          </a:prstGeom>
          <a:noFill/>
        </p:spPr>
        <p:txBody>
          <a:bodyPr wrap="square" rtlCol="0">
            <a:spAutoFit/>
          </a:bodyPr>
          <a:lstStyle/>
          <a:p>
            <a:pPr algn="ctr">
              <a:defRPr/>
            </a:pPr>
            <a:r>
              <a:rPr lang="en-GB" sz="2800" b="1" dirty="0">
                <a:solidFill>
                  <a:srgbClr val="ED7D31"/>
                </a:solidFill>
                <a:latin typeface="Ink Free" panose="03080402000500000000" pitchFamily="66" charset="0"/>
              </a:rPr>
              <a:t>global </a:t>
            </a:r>
            <a:br>
              <a:rPr lang="en-GB" sz="2800" b="1" dirty="0">
                <a:solidFill>
                  <a:srgbClr val="ED7D31"/>
                </a:solidFill>
                <a:latin typeface="Ink Free" panose="03080402000500000000" pitchFamily="66" charset="0"/>
              </a:rPr>
            </a:br>
            <a:r>
              <a:rPr lang="en-GB" sz="2800" b="1" dirty="0">
                <a:solidFill>
                  <a:srgbClr val="ED7D31"/>
                </a:solidFill>
                <a:latin typeface="Ink Free" panose="03080402000500000000" pitchFamily="66" charset="0"/>
              </a:rPr>
              <a:t>issues?</a:t>
            </a:r>
          </a:p>
        </p:txBody>
      </p:sp>
      <p:sp>
        <p:nvSpPr>
          <p:cNvPr id="14" name="TextBox 13">
            <a:extLst>
              <a:ext uri="{FF2B5EF4-FFF2-40B4-BE49-F238E27FC236}">
                <a16:creationId xmlns:a16="http://schemas.microsoft.com/office/drawing/2014/main" id="{67F39275-2623-49F3-8752-0FE61D85111B}"/>
              </a:ext>
            </a:extLst>
          </p:cNvPr>
          <p:cNvSpPr txBox="1"/>
          <p:nvPr/>
        </p:nvSpPr>
        <p:spPr>
          <a:xfrm>
            <a:off x="9653696" y="5353785"/>
            <a:ext cx="2700124" cy="954107"/>
          </a:xfrm>
          <a:prstGeom prst="rect">
            <a:avLst/>
          </a:prstGeom>
          <a:noFill/>
        </p:spPr>
        <p:txBody>
          <a:bodyPr wrap="square" rtlCol="0">
            <a:spAutoFit/>
          </a:bodyPr>
          <a:lstStyle/>
          <a:p>
            <a:pPr algn="ctr">
              <a:defRPr/>
            </a:pPr>
            <a:r>
              <a:rPr lang="en-GB" sz="2800" b="1" dirty="0">
                <a:solidFill>
                  <a:srgbClr val="ED7D31"/>
                </a:solidFill>
                <a:latin typeface="Ink Free" panose="03080402000500000000" pitchFamily="66" charset="0"/>
              </a:rPr>
              <a:t>social</a:t>
            </a:r>
            <a:br>
              <a:rPr lang="en-GB" sz="2800" b="1" dirty="0">
                <a:solidFill>
                  <a:srgbClr val="ED7D31"/>
                </a:solidFill>
                <a:latin typeface="Ink Free" panose="03080402000500000000" pitchFamily="66" charset="0"/>
              </a:rPr>
            </a:br>
            <a:r>
              <a:rPr lang="en-GB" sz="2800" b="1" dirty="0">
                <a:solidFill>
                  <a:srgbClr val="ED7D31"/>
                </a:solidFill>
                <a:latin typeface="Ink Free" panose="03080402000500000000" pitchFamily="66" charset="0"/>
              </a:rPr>
              <a:t> issues?</a:t>
            </a:r>
          </a:p>
        </p:txBody>
      </p:sp>
      <p:cxnSp>
        <p:nvCxnSpPr>
          <p:cNvPr id="15" name="Straight Connector 14">
            <a:extLst>
              <a:ext uri="{FF2B5EF4-FFF2-40B4-BE49-F238E27FC236}">
                <a16:creationId xmlns:a16="http://schemas.microsoft.com/office/drawing/2014/main" id="{98EC8CBB-DD53-498E-8305-D5BB22389E8B}"/>
              </a:ext>
            </a:extLst>
          </p:cNvPr>
          <p:cNvCxnSpPr/>
          <p:nvPr/>
        </p:nvCxnSpPr>
        <p:spPr>
          <a:xfrm>
            <a:off x="8368507" y="3027534"/>
            <a:ext cx="602351" cy="426305"/>
          </a:xfrm>
          <a:prstGeom prst="line">
            <a:avLst/>
          </a:prstGeom>
          <a:noFill/>
          <a:ln w="28575" cap="flat" cmpd="sng" algn="ctr">
            <a:solidFill>
              <a:srgbClr val="5B9BD5">
                <a:lumMod val="50000"/>
              </a:srgbClr>
            </a:solidFill>
            <a:prstDash val="solid"/>
            <a:miter lim="800000"/>
          </a:ln>
          <a:effectLst/>
        </p:spPr>
      </p:cxnSp>
      <p:cxnSp>
        <p:nvCxnSpPr>
          <p:cNvPr id="16" name="Straight Connector 15">
            <a:extLst>
              <a:ext uri="{FF2B5EF4-FFF2-40B4-BE49-F238E27FC236}">
                <a16:creationId xmlns:a16="http://schemas.microsoft.com/office/drawing/2014/main" id="{ABA361B1-39C0-4195-A65E-C4CFB0FC361F}"/>
              </a:ext>
            </a:extLst>
          </p:cNvPr>
          <p:cNvCxnSpPr>
            <a:cxnSpLocks/>
            <a:endCxn id="6" idx="0"/>
          </p:cNvCxnSpPr>
          <p:nvPr/>
        </p:nvCxnSpPr>
        <p:spPr>
          <a:xfrm>
            <a:off x="9784557" y="1967611"/>
            <a:ext cx="0" cy="1188910"/>
          </a:xfrm>
          <a:prstGeom prst="line">
            <a:avLst/>
          </a:prstGeom>
          <a:noFill/>
          <a:ln w="28575" cap="flat" cmpd="sng" algn="ctr">
            <a:solidFill>
              <a:srgbClr val="5B9BD5">
                <a:lumMod val="50000"/>
              </a:srgbClr>
            </a:solidFill>
            <a:prstDash val="solid"/>
            <a:miter lim="800000"/>
          </a:ln>
          <a:effectLst/>
        </p:spPr>
      </p:cxnSp>
      <p:cxnSp>
        <p:nvCxnSpPr>
          <p:cNvPr id="17" name="Straight Connector 16">
            <a:extLst>
              <a:ext uri="{FF2B5EF4-FFF2-40B4-BE49-F238E27FC236}">
                <a16:creationId xmlns:a16="http://schemas.microsoft.com/office/drawing/2014/main" id="{1A4D5DA4-F0D5-4CFE-A9CF-6B5E7DCA96D9}"/>
              </a:ext>
            </a:extLst>
          </p:cNvPr>
          <p:cNvCxnSpPr>
            <a:cxnSpLocks/>
            <a:endCxn id="13" idx="2"/>
          </p:cNvCxnSpPr>
          <p:nvPr/>
        </p:nvCxnSpPr>
        <p:spPr>
          <a:xfrm flipV="1">
            <a:off x="10624927" y="3128857"/>
            <a:ext cx="496093" cy="336008"/>
          </a:xfrm>
          <a:prstGeom prst="line">
            <a:avLst/>
          </a:prstGeom>
          <a:noFill/>
          <a:ln w="28575" cap="flat" cmpd="sng" algn="ctr">
            <a:solidFill>
              <a:srgbClr val="5B9BD5">
                <a:lumMod val="50000"/>
              </a:srgbClr>
            </a:solidFill>
            <a:prstDash val="solid"/>
            <a:miter lim="800000"/>
          </a:ln>
          <a:effectLst/>
        </p:spPr>
      </p:cxnSp>
      <p:cxnSp>
        <p:nvCxnSpPr>
          <p:cNvPr id="18" name="Straight Connector 17">
            <a:extLst>
              <a:ext uri="{FF2B5EF4-FFF2-40B4-BE49-F238E27FC236}">
                <a16:creationId xmlns:a16="http://schemas.microsoft.com/office/drawing/2014/main" id="{44353C0A-51EA-4742-8078-26E8CB70B48E}"/>
              </a:ext>
            </a:extLst>
          </p:cNvPr>
          <p:cNvCxnSpPr>
            <a:cxnSpLocks/>
          </p:cNvCxnSpPr>
          <p:nvPr/>
        </p:nvCxnSpPr>
        <p:spPr>
          <a:xfrm>
            <a:off x="10519304" y="4730136"/>
            <a:ext cx="551128" cy="574858"/>
          </a:xfrm>
          <a:prstGeom prst="line">
            <a:avLst/>
          </a:prstGeom>
          <a:noFill/>
          <a:ln w="28575" cap="flat" cmpd="sng" algn="ctr">
            <a:solidFill>
              <a:srgbClr val="5B9BD5">
                <a:lumMod val="50000"/>
              </a:srgbClr>
            </a:solidFill>
            <a:prstDash val="solid"/>
            <a:miter lim="800000"/>
          </a:ln>
          <a:effectLst/>
        </p:spPr>
      </p:cxnSp>
      <p:cxnSp>
        <p:nvCxnSpPr>
          <p:cNvPr id="19" name="Straight Connector 18">
            <a:extLst>
              <a:ext uri="{FF2B5EF4-FFF2-40B4-BE49-F238E27FC236}">
                <a16:creationId xmlns:a16="http://schemas.microsoft.com/office/drawing/2014/main" id="{4597BDCA-3FE3-4FD9-AF90-1F98E1FAF498}"/>
              </a:ext>
            </a:extLst>
          </p:cNvPr>
          <p:cNvCxnSpPr>
            <a:cxnSpLocks/>
          </p:cNvCxnSpPr>
          <p:nvPr/>
        </p:nvCxnSpPr>
        <p:spPr>
          <a:xfrm flipV="1">
            <a:off x="8428090" y="4741519"/>
            <a:ext cx="668657" cy="563475"/>
          </a:xfrm>
          <a:prstGeom prst="line">
            <a:avLst/>
          </a:prstGeom>
          <a:noFill/>
          <a:ln w="28575" cap="flat" cmpd="sng" algn="ctr">
            <a:solidFill>
              <a:srgbClr val="5B9BD5">
                <a:lumMod val="50000"/>
              </a:srgbClr>
            </a:solidFill>
            <a:prstDash val="solid"/>
            <a:miter lim="800000"/>
          </a:ln>
          <a:effectLst/>
        </p:spPr>
      </p:cxnSp>
    </p:spTree>
    <p:extLst>
      <p:ext uri="{BB962C8B-B14F-4D97-AF65-F5344CB8AC3E}">
        <p14:creationId xmlns:p14="http://schemas.microsoft.com/office/powerpoint/2010/main" val="324164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11583260" cy="867128"/>
          </a:xfrm>
          <a:prstGeom prst="rect">
            <a:avLst/>
          </a:prstGeom>
        </p:spPr>
      </p:pic>
      <p:sp>
        <p:nvSpPr>
          <p:cNvPr id="2" name="Title 1"/>
          <p:cNvSpPr>
            <a:spLocks noGrp="1"/>
          </p:cNvSpPr>
          <p:nvPr>
            <p:ph type="title"/>
          </p:nvPr>
        </p:nvSpPr>
        <p:spPr>
          <a:xfrm>
            <a:off x="0" y="0"/>
            <a:ext cx="10693400" cy="1325563"/>
          </a:xfrm>
        </p:spPr>
        <p:txBody>
          <a:bodyPr>
            <a:normAutofit/>
          </a:bodyPr>
          <a:lstStyle/>
          <a:p>
            <a:r>
              <a:rPr lang="en-GB" sz="3200" b="1" dirty="0">
                <a:solidFill>
                  <a:schemeClr val="bg1"/>
                </a:solidFill>
              </a:rPr>
              <a:t>The personalisation principle</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487006"/>
            <a:ext cx="5868261" cy="4351338"/>
          </a:xfrm>
        </p:spPr>
        <p:txBody>
          <a:bodyPr>
            <a:normAutofit/>
          </a:bodyPr>
          <a:lstStyle/>
          <a:p>
            <a:r>
              <a:rPr lang="en-GB" sz="2400" dirty="0"/>
              <a:t>A defined word list enables personalisation</a:t>
            </a:r>
          </a:p>
          <a:p>
            <a:endParaRPr lang="en-GB" sz="2400" dirty="0"/>
          </a:p>
          <a:p>
            <a:r>
              <a:rPr lang="en-GB" sz="2400" dirty="0"/>
              <a:t>Students can add their own ‘meanings that matter’</a:t>
            </a:r>
          </a:p>
          <a:p>
            <a:endParaRPr lang="en-GB" sz="2400" dirty="0"/>
          </a:p>
          <a:p>
            <a:r>
              <a:rPr lang="en-GB" sz="2400" dirty="0"/>
              <a:t>Equal credit in production </a:t>
            </a:r>
          </a:p>
          <a:p>
            <a:endParaRPr lang="en-GB" sz="2400" dirty="0"/>
          </a:p>
          <a:p>
            <a:r>
              <a:rPr lang="en-GB" sz="2400" dirty="0"/>
              <a:t>Communication opportunities (Comment </a:t>
            </a:r>
            <a:r>
              <a:rPr lang="en-GB" sz="2400" dirty="0" err="1"/>
              <a:t>dit</a:t>
            </a:r>
            <a:r>
              <a:rPr lang="en-GB" sz="2400" dirty="0"/>
              <a:t>-on XXX?)</a:t>
            </a:r>
          </a:p>
          <a:p>
            <a:endParaRPr lang="en-GB" sz="2400" dirty="0"/>
          </a:p>
        </p:txBody>
      </p:sp>
      <p:pic>
        <p:nvPicPr>
          <p:cNvPr id="4" name="Picture 3" descr="Shape, arrow&#10;&#10;Description automatically generated">
            <a:extLst>
              <a:ext uri="{FF2B5EF4-FFF2-40B4-BE49-F238E27FC236}">
                <a16:creationId xmlns:a16="http://schemas.microsoft.com/office/drawing/2014/main" id="{6420B848-A0B0-4A1D-9EFC-8C9F3671E15B}"/>
              </a:ext>
            </a:extLst>
          </p:cNvPr>
          <p:cNvPicPr>
            <a:picLocks noChangeAspect="1"/>
          </p:cNvPicPr>
          <p:nvPr/>
        </p:nvPicPr>
        <p:blipFill>
          <a:blip r:embed="rId4"/>
          <a:stretch>
            <a:fillRect/>
          </a:stretch>
        </p:blipFill>
        <p:spPr>
          <a:xfrm>
            <a:off x="6080569" y="3792777"/>
            <a:ext cx="3202916" cy="220701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6FFADE4-1829-47D4-BA00-AC6303770418}"/>
              </a:ext>
            </a:extLst>
          </p:cNvPr>
          <p:cNvPicPr>
            <a:picLocks noChangeAspect="1"/>
          </p:cNvPicPr>
          <p:nvPr/>
        </p:nvPicPr>
        <p:blipFill>
          <a:blip r:embed="rId5"/>
          <a:stretch>
            <a:fillRect/>
          </a:stretch>
        </p:blipFill>
        <p:spPr>
          <a:xfrm>
            <a:off x="7377261" y="296863"/>
            <a:ext cx="5097933" cy="3851329"/>
          </a:xfrm>
          <a:prstGeom prst="rect">
            <a:avLst/>
          </a:prstGeom>
        </p:spPr>
      </p:pic>
    </p:spTree>
    <p:extLst>
      <p:ext uri="{BB962C8B-B14F-4D97-AF65-F5344CB8AC3E}">
        <p14:creationId xmlns:p14="http://schemas.microsoft.com/office/powerpoint/2010/main" val="213193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11583260" cy="867128"/>
          </a:xfrm>
          <a:prstGeom prst="rect">
            <a:avLst/>
          </a:prstGeom>
        </p:spPr>
      </p:pic>
      <p:sp>
        <p:nvSpPr>
          <p:cNvPr id="2" name="Title 1"/>
          <p:cNvSpPr>
            <a:spLocks noGrp="1"/>
          </p:cNvSpPr>
          <p:nvPr>
            <p:ph type="title"/>
          </p:nvPr>
        </p:nvSpPr>
        <p:spPr>
          <a:xfrm>
            <a:off x="0" y="0"/>
            <a:ext cx="10693400" cy="1325563"/>
          </a:xfrm>
        </p:spPr>
        <p:txBody>
          <a:bodyPr>
            <a:normAutofit/>
          </a:bodyPr>
          <a:lstStyle/>
          <a:p>
            <a:r>
              <a:rPr lang="en-GB" sz="3200" b="1" dirty="0">
                <a:solidFill>
                  <a:schemeClr val="bg1"/>
                </a:solidFill>
              </a:rPr>
              <a:t>The three knowledge strands</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40" y="1487006"/>
            <a:ext cx="6002580" cy="4351338"/>
          </a:xfrm>
        </p:spPr>
        <p:txBody>
          <a:bodyPr>
            <a:normAutofit/>
          </a:bodyPr>
          <a:lstStyle/>
          <a:p>
            <a:r>
              <a:rPr lang="en-GB" sz="2400" dirty="0"/>
              <a:t>Revisiting principle means topics are not the main organising principle</a:t>
            </a:r>
            <a:endParaRPr lang="en-GB" sz="2400" b="1" dirty="0"/>
          </a:p>
          <a:p>
            <a:r>
              <a:rPr lang="en-GB" sz="2400" dirty="0"/>
              <a:t>The SOW is driven by the language itself</a:t>
            </a:r>
          </a:p>
          <a:p>
            <a:r>
              <a:rPr lang="en-GB" sz="2400" dirty="0"/>
              <a:t>The three language knowledge strands are phonics, vocabulary and grammar</a:t>
            </a:r>
          </a:p>
          <a:p>
            <a:r>
              <a:rPr lang="en-GB" sz="2400" dirty="0"/>
              <a:t>Logical sequencing</a:t>
            </a:r>
          </a:p>
          <a:p>
            <a:r>
              <a:rPr lang="en-GB" sz="2400" dirty="0"/>
              <a:t>Cohesion of the three strands</a:t>
            </a:r>
          </a:p>
        </p:txBody>
      </p:sp>
      <p:pic>
        <p:nvPicPr>
          <p:cNvPr id="6" name="Picture 5" descr="braid with three strands, one for each phonics, vocabulary, and grammar">
            <a:extLst>
              <a:ext uri="{FF2B5EF4-FFF2-40B4-BE49-F238E27FC236}">
                <a16:creationId xmlns:a16="http://schemas.microsoft.com/office/drawing/2014/main" id="{4F0F5EC2-90BD-49DF-BAB6-A3143C3C5C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670" y="1234385"/>
            <a:ext cx="6061330" cy="4409622"/>
          </a:xfrm>
          <a:prstGeom prst="rect">
            <a:avLst/>
          </a:prstGeom>
          <a:noFill/>
        </p:spPr>
      </p:pic>
      <p:pic>
        <p:nvPicPr>
          <p:cNvPr id="7" name="Picture 6" descr="Icon&#10;&#10;Description automatically generated">
            <a:extLst>
              <a:ext uri="{FF2B5EF4-FFF2-40B4-BE49-F238E27FC236}">
                <a16:creationId xmlns:a16="http://schemas.microsoft.com/office/drawing/2014/main" id="{9D9E1FF9-5284-4974-BE01-A1634BACC66B}"/>
              </a:ext>
            </a:extLst>
          </p:cNvPr>
          <p:cNvPicPr>
            <a:picLocks noChangeAspect="1"/>
          </p:cNvPicPr>
          <p:nvPr/>
        </p:nvPicPr>
        <p:blipFill>
          <a:blip r:embed="rId5"/>
          <a:stretch>
            <a:fillRect/>
          </a:stretch>
        </p:blipFill>
        <p:spPr>
          <a:xfrm flipH="1">
            <a:off x="5918525" y="1340230"/>
            <a:ext cx="901487" cy="704844"/>
          </a:xfrm>
          <a:prstGeom prst="rect">
            <a:avLst/>
          </a:prstGeom>
        </p:spPr>
      </p:pic>
    </p:spTree>
    <p:extLst>
      <p:ext uri="{BB962C8B-B14F-4D97-AF65-F5344CB8AC3E}">
        <p14:creationId xmlns:p14="http://schemas.microsoft.com/office/powerpoint/2010/main" val="26177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10363201" cy="867128"/>
          </a:xfrm>
          <a:prstGeom prst="rect">
            <a:avLst/>
          </a:prstGeom>
        </p:spPr>
      </p:pic>
      <p:sp>
        <p:nvSpPr>
          <p:cNvPr id="2" name="Title 1"/>
          <p:cNvSpPr>
            <a:spLocks noGrp="1"/>
          </p:cNvSpPr>
          <p:nvPr>
            <p:ph type="title"/>
          </p:nvPr>
        </p:nvSpPr>
        <p:spPr>
          <a:xfrm>
            <a:off x="-1" y="10195"/>
            <a:ext cx="8951495" cy="1325563"/>
          </a:xfrm>
        </p:spPr>
        <p:txBody>
          <a:bodyPr>
            <a:normAutofit/>
          </a:bodyPr>
          <a:lstStyle/>
          <a:p>
            <a:r>
              <a:rPr lang="en-GB" sz="3200" b="1" dirty="0">
                <a:solidFill>
                  <a:schemeClr val="bg1"/>
                </a:solidFill>
              </a:rPr>
              <a:t>Meanings that matter: session overview</a:t>
            </a:r>
          </a:p>
        </p:txBody>
      </p:sp>
      <p:pic>
        <p:nvPicPr>
          <p:cNvPr id="6" name="Picture 5" descr="Icon&#10;&#10;Description automatically generated">
            <a:extLst>
              <a:ext uri="{FF2B5EF4-FFF2-40B4-BE49-F238E27FC236}">
                <a16:creationId xmlns:a16="http://schemas.microsoft.com/office/drawing/2014/main" id="{E557CD65-8A42-41CD-8E66-00DB5D0B5972}"/>
              </a:ext>
            </a:extLst>
          </p:cNvPr>
          <p:cNvPicPr>
            <a:picLocks noChangeAspect="1"/>
          </p:cNvPicPr>
          <p:nvPr/>
        </p:nvPicPr>
        <p:blipFill>
          <a:blip r:embed="rId4"/>
          <a:stretch>
            <a:fillRect/>
          </a:stretch>
        </p:blipFill>
        <p:spPr>
          <a:xfrm flipH="1">
            <a:off x="7479734" y="730427"/>
            <a:ext cx="4038498" cy="3157572"/>
          </a:xfrm>
          <a:prstGeom prst="rect">
            <a:avLst/>
          </a:prstGeom>
        </p:spPr>
      </p:pic>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335758"/>
            <a:ext cx="11499040" cy="4978984"/>
          </a:xfrm>
        </p:spPr>
        <p:txBody>
          <a:bodyPr>
            <a:normAutofit/>
          </a:bodyPr>
          <a:lstStyle/>
          <a:p>
            <a:r>
              <a:rPr lang="en-GB" b="1" dirty="0"/>
              <a:t>Curriculum Design principles</a:t>
            </a:r>
          </a:p>
          <a:p>
            <a:pPr lvl="1"/>
            <a:r>
              <a:rPr lang="en-GB" dirty="0"/>
              <a:t>Revisiting principle (umbrella architecture)</a:t>
            </a:r>
          </a:p>
          <a:p>
            <a:pPr lvl="2"/>
            <a:r>
              <a:rPr lang="en-GB" sz="2400" dirty="0"/>
              <a:t>Frequency principle (aka the communication principle)</a:t>
            </a:r>
          </a:p>
          <a:p>
            <a:pPr lvl="2"/>
            <a:r>
              <a:rPr lang="en-GB" sz="2400" dirty="0"/>
              <a:t>Depth of word knowledge principle</a:t>
            </a:r>
          </a:p>
          <a:p>
            <a:pPr lvl="2"/>
            <a:r>
              <a:rPr lang="en-GB" sz="2400" dirty="0"/>
              <a:t>Explicit grammar principle (aka levelling the playing field)</a:t>
            </a:r>
          </a:p>
          <a:p>
            <a:pPr lvl="2"/>
            <a:r>
              <a:rPr lang="en-GB" sz="2400" dirty="0"/>
              <a:t>Practice principle</a:t>
            </a:r>
          </a:p>
          <a:p>
            <a:pPr lvl="2"/>
            <a:r>
              <a:rPr lang="en-GB" sz="2400" dirty="0"/>
              <a:t>Culture principle</a:t>
            </a:r>
          </a:p>
          <a:p>
            <a:pPr lvl="2"/>
            <a:r>
              <a:rPr lang="en-GB" sz="2400" dirty="0"/>
              <a:t>Personalisation principle</a:t>
            </a:r>
          </a:p>
          <a:p>
            <a:pPr lvl="2"/>
            <a:r>
              <a:rPr lang="en-GB" sz="2400" dirty="0"/>
              <a:t>Themes and topics (aka the ‘build it, they will come’ principle)</a:t>
            </a:r>
          </a:p>
          <a:p>
            <a:pPr lvl="2"/>
            <a:r>
              <a:rPr lang="en-GB" sz="2400" dirty="0"/>
              <a:t>Three knowledge strands</a:t>
            </a:r>
          </a:p>
          <a:p>
            <a:r>
              <a:rPr lang="en-GB" b="1" dirty="0"/>
              <a:t>Resources and activities</a:t>
            </a:r>
          </a:p>
          <a:p>
            <a:endParaRPr lang="en-GB" sz="2400" dirty="0"/>
          </a:p>
        </p:txBody>
      </p:sp>
      <p:pic>
        <p:nvPicPr>
          <p:cNvPr id="7" name="Picture 6" descr="green checkmark">
            <a:extLst>
              <a:ext uri="{FF2B5EF4-FFF2-40B4-BE49-F238E27FC236}">
                <a16:creationId xmlns:a16="http://schemas.microsoft.com/office/drawing/2014/main" id="{51BD015F-E86E-4034-A005-DCE9C2073F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759" y="1230606"/>
            <a:ext cx="422500" cy="440105"/>
          </a:xfrm>
          <a:prstGeom prst="rect">
            <a:avLst/>
          </a:prstGeom>
        </p:spPr>
      </p:pic>
    </p:spTree>
    <p:extLst>
      <p:ext uri="{BB962C8B-B14F-4D97-AF65-F5344CB8AC3E}">
        <p14:creationId xmlns:p14="http://schemas.microsoft.com/office/powerpoint/2010/main" val="42504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6101379" y="110517"/>
            <a:ext cx="2942289" cy="2880425"/>
            <a:chOff x="6101379" y="110517"/>
            <a:chExt cx="2942289" cy="2880425"/>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6101379" y="110517"/>
              <a:ext cx="2942289" cy="2823605"/>
            </a:xfrm>
            <a:prstGeom prst="rect">
              <a:avLst/>
            </a:prstGeom>
          </p:spPr>
        </p:pic>
        <p:sp>
          <p:nvSpPr>
            <p:cNvPr id="11" name="TextBox 10"/>
            <p:cNvSpPr txBox="1"/>
            <p:nvPr/>
          </p:nvSpPr>
          <p:spPr>
            <a:xfrm>
              <a:off x="6153682" y="128620"/>
              <a:ext cx="281541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feature is made task-essential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during practice by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removing as many other clues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from the sentence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31" name="Group 30"/>
          <p:cNvGrpSpPr/>
          <p:nvPr/>
        </p:nvGrpSpPr>
        <p:grpSpPr>
          <a:xfrm>
            <a:off x="314155" y="3523506"/>
            <a:ext cx="2937456" cy="2810222"/>
            <a:chOff x="314155" y="3523506"/>
            <a:chExt cx="2937456" cy="2810222"/>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155" y="3523506"/>
              <a:ext cx="2800792" cy="2810222"/>
            </a:xfrm>
            <a:prstGeom prst="rect">
              <a:avLst/>
            </a:prstGeom>
          </p:spPr>
        </p:pic>
        <p:sp>
          <p:nvSpPr>
            <p:cNvPr id="5" name="TextBox 4"/>
            <p:cNvSpPr txBox="1"/>
            <p:nvPr/>
          </p:nvSpPr>
          <p:spPr>
            <a:xfrm>
              <a:off x="336199" y="3556169"/>
              <a:ext cx="291541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extensive initial practice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pairs of features, very gradually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activities may incorporate more than two features.</a:t>
              </a:r>
            </a:p>
          </p:txBody>
        </p:sp>
      </p:grpSp>
      <p:grpSp>
        <p:nvGrpSpPr>
          <p:cNvPr id="6" name="Group 5"/>
          <p:cNvGrpSpPr/>
          <p:nvPr/>
        </p:nvGrpSpPr>
        <p:grpSpPr>
          <a:xfrm>
            <a:off x="307057" y="1727316"/>
            <a:ext cx="2791990" cy="1702324"/>
            <a:chOff x="2913825" y="85023"/>
            <a:chExt cx="2644160" cy="2653063"/>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8" name="TextBox 7"/>
            <p:cNvSpPr txBox="1"/>
            <p:nvPr/>
          </p:nvSpPr>
          <p:spPr>
            <a:xfrm>
              <a:off x="2933702" y="100292"/>
              <a:ext cx="2604407" cy="1295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5571" y="128620"/>
            <a:ext cx="2858394" cy="2828160"/>
          </a:xfrm>
          <a:prstGeom prst="rect">
            <a:avLst/>
          </a:prstGeom>
        </p:spPr>
      </p:pic>
      <p:grpSp>
        <p:nvGrpSpPr>
          <p:cNvPr id="30" name="Group 29"/>
          <p:cNvGrpSpPr/>
          <p:nvPr/>
        </p:nvGrpSpPr>
        <p:grpSpPr>
          <a:xfrm>
            <a:off x="3207293" y="3527263"/>
            <a:ext cx="2871359" cy="2862322"/>
            <a:chOff x="3207293" y="3527263"/>
            <a:chExt cx="2871359" cy="2862322"/>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7293" y="3527263"/>
              <a:ext cx="2871359" cy="2777892"/>
            </a:xfrm>
            <a:prstGeom prst="rect">
              <a:avLst/>
            </a:prstGeom>
          </p:spPr>
        </p:pic>
        <p:sp>
          <p:nvSpPr>
            <p:cNvPr id="14" name="TextBox 13"/>
            <p:cNvSpPr txBox="1"/>
            <p:nvPr/>
          </p:nvSpPr>
          <p:spPr>
            <a:xfrm>
              <a:off x="3266449" y="3527263"/>
              <a:ext cx="272531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Writing and speaking activities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help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establish and practise accessing knowledge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the input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5" name="Group 14"/>
          <p:cNvGrpSpPr/>
          <p:nvPr/>
        </p:nvGrpSpPr>
        <p:grpSpPr>
          <a:xfrm>
            <a:off x="6169884" y="3527263"/>
            <a:ext cx="2829050" cy="2797022"/>
            <a:chOff x="4828424" y="462351"/>
            <a:chExt cx="2852717" cy="2862322"/>
          </a:xfrm>
        </p:grpSpPr>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8424" y="462351"/>
              <a:ext cx="2852717" cy="2862322"/>
            </a:xfrm>
            <a:prstGeom prst="rect">
              <a:avLst/>
            </a:prstGeom>
          </p:spPr>
        </p:pic>
        <p:sp>
          <p:nvSpPr>
            <p:cNvPr id="17" name="TextBox 16"/>
            <p:cNvSpPr txBox="1"/>
            <p:nvPr/>
          </p:nvSpPr>
          <p:spPr>
            <a:xfrm>
              <a:off x="4828424" y="462351"/>
              <a:ext cx="2604407" cy="2377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Regularly</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re-visit the grammar feature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different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contexts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with different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vocabulary</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 name="Group 17"/>
          <p:cNvGrpSpPr/>
          <p:nvPr/>
        </p:nvGrpSpPr>
        <p:grpSpPr>
          <a:xfrm>
            <a:off x="307057" y="76594"/>
            <a:ext cx="2791990" cy="1695448"/>
            <a:chOff x="2913825" y="85023"/>
            <a:chExt cx="2644160" cy="2868276"/>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20" name="TextBox 19"/>
            <p:cNvSpPr txBox="1"/>
            <p:nvPr/>
          </p:nvSpPr>
          <p:spPr>
            <a:xfrm>
              <a:off x="2944592" y="193688"/>
              <a:ext cx="2604407" cy="275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succinct,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explicit description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feature and its meaning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1" name="Group 20"/>
          <p:cNvGrpSpPr/>
          <p:nvPr/>
        </p:nvGrpSpPr>
        <p:grpSpPr>
          <a:xfrm>
            <a:off x="3190538" y="89136"/>
            <a:ext cx="2921878" cy="2880638"/>
            <a:chOff x="118000" y="3298237"/>
            <a:chExt cx="2921878" cy="2880638"/>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000" y="3298237"/>
              <a:ext cx="2840318" cy="2849881"/>
            </a:xfrm>
            <a:prstGeom prst="rect">
              <a:avLst/>
            </a:prstGeom>
          </p:spPr>
        </p:pic>
        <p:sp>
          <p:nvSpPr>
            <p:cNvPr id="23" name="TextBox 22"/>
            <p:cNvSpPr txBox="1"/>
            <p:nvPr/>
          </p:nvSpPr>
          <p:spPr>
            <a:xfrm>
              <a:off x="197199" y="3316553"/>
              <a:ext cx="284267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Initial practice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reinforce knowledge of the grammatical form and its meaning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‘input’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 when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contrasting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features.</a:t>
              </a:r>
            </a:p>
          </p:txBody>
        </p:sp>
      </p:grpSp>
      <p:sp>
        <p:nvSpPr>
          <p:cNvPr id="24" name="TextBox 23"/>
          <p:cNvSpPr txBox="1"/>
          <p:nvPr/>
        </p:nvSpPr>
        <p:spPr>
          <a:xfrm>
            <a:off x="3269737" y="3060308"/>
            <a:ext cx="8256105" cy="369332"/>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24"/>
          <p:cNvSpPr txBox="1"/>
          <p:nvPr/>
        </p:nvSpPr>
        <p:spPr>
          <a:xfrm>
            <a:off x="314155" y="1752745"/>
            <a:ext cx="275001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Developing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awareness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relationship between English and the L2</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p:cNvSpPr txBox="1"/>
          <p:nvPr/>
        </p:nvSpPr>
        <p:spPr>
          <a:xfrm>
            <a:off x="9176055" y="131580"/>
            <a:ext cx="27985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Pairs of meanings juxtaposed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 combinations,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ensuring that features are revisited and reinforced.</a:t>
            </a:r>
          </a:p>
        </p:txBody>
      </p:sp>
      <p:grpSp>
        <p:nvGrpSpPr>
          <p:cNvPr id="32" name="Group 31"/>
          <p:cNvGrpSpPr/>
          <p:nvPr/>
        </p:nvGrpSpPr>
        <p:grpSpPr>
          <a:xfrm>
            <a:off x="9183570" y="3484719"/>
            <a:ext cx="2820395" cy="2862979"/>
            <a:chOff x="6162452" y="3499006"/>
            <a:chExt cx="2820395" cy="2862979"/>
          </a:xfrm>
        </p:grpSpPr>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2452" y="3532093"/>
              <a:ext cx="2820395" cy="2829892"/>
            </a:xfrm>
            <a:prstGeom prst="rect">
              <a:avLst/>
            </a:prstGeom>
          </p:spPr>
        </p:pic>
        <p:sp>
          <p:nvSpPr>
            <p:cNvPr id="28" name="TextBox 27"/>
            <p:cNvSpPr txBox="1"/>
            <p:nvPr/>
          </p:nvSpPr>
          <p:spPr>
            <a:xfrm>
              <a:off x="6198734" y="3499006"/>
              <a:ext cx="272531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Gradually move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from scaffolded production practice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freer production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 name="Title 1"/>
          <p:cNvSpPr>
            <a:spLocks noGrp="1"/>
          </p:cNvSpPr>
          <p:nvPr>
            <p:ph type="title"/>
          </p:nvPr>
        </p:nvSpPr>
        <p:spPr>
          <a:xfrm>
            <a:off x="3299583" y="2581049"/>
            <a:ext cx="8502355" cy="1325563"/>
          </a:xfrm>
        </p:spPr>
        <p:txBody>
          <a:bodyPr>
            <a:normAutofit/>
          </a:bodyPr>
          <a:lstStyle/>
          <a:p>
            <a:r>
              <a:rPr lang="en-GB" sz="2400" b="1" dirty="0">
                <a:solidFill>
                  <a:schemeClr val="bg1"/>
                </a:solidFill>
              </a:rPr>
              <a:t>Principles for teaching grammar in a foreign language</a:t>
            </a:r>
          </a:p>
        </p:txBody>
      </p:sp>
    </p:spTree>
    <p:extLst>
      <p:ext uri="{BB962C8B-B14F-4D97-AF65-F5344CB8AC3E}">
        <p14:creationId xmlns:p14="http://schemas.microsoft.com/office/powerpoint/2010/main" val="1750568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10363201" cy="867128"/>
          </a:xfrm>
          <a:prstGeom prst="rect">
            <a:avLst/>
          </a:prstGeom>
        </p:spPr>
      </p:pic>
      <p:sp>
        <p:nvSpPr>
          <p:cNvPr id="2" name="Title 1"/>
          <p:cNvSpPr>
            <a:spLocks noGrp="1"/>
          </p:cNvSpPr>
          <p:nvPr>
            <p:ph type="title"/>
          </p:nvPr>
        </p:nvSpPr>
        <p:spPr>
          <a:xfrm>
            <a:off x="-1" y="10195"/>
            <a:ext cx="8951495" cy="1325563"/>
          </a:xfrm>
        </p:spPr>
        <p:txBody>
          <a:bodyPr>
            <a:normAutofit/>
          </a:bodyPr>
          <a:lstStyle/>
          <a:p>
            <a:r>
              <a:rPr lang="en-GB" sz="3200" b="1" dirty="0">
                <a:solidFill>
                  <a:schemeClr val="bg1"/>
                </a:solidFill>
              </a:rPr>
              <a:t>Resources: grammar</a:t>
            </a:r>
          </a:p>
        </p:txBody>
      </p:sp>
      <p:sp>
        <p:nvSpPr>
          <p:cNvPr id="10" name="TextBox 9">
            <a:extLst>
              <a:ext uri="{FF2B5EF4-FFF2-40B4-BE49-F238E27FC236}">
                <a16:creationId xmlns:a16="http://schemas.microsoft.com/office/drawing/2014/main" id="{826B426E-2BB3-4F61-B1FE-7CD177B31F31}"/>
              </a:ext>
            </a:extLst>
          </p:cNvPr>
          <p:cNvSpPr txBox="1"/>
          <p:nvPr/>
        </p:nvSpPr>
        <p:spPr>
          <a:xfrm>
            <a:off x="490691" y="1622426"/>
            <a:ext cx="1215235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practise with</a:t>
            </a:r>
            <a:r>
              <a:rPr lang="en-GB" sz="2400" i="1" dirty="0">
                <a:solidFill>
                  <a:srgbClr val="002060"/>
                </a:solidFill>
                <a:latin typeface="Century Gothic" panose="020B0502020202020204" pitchFamily="34" charset="0"/>
              </a:rPr>
              <a:t> ‘pairs’ </a:t>
            </a:r>
            <a:r>
              <a:rPr lang="en-GB" sz="2400" dirty="0">
                <a:solidFill>
                  <a:srgbClr val="002060"/>
                </a:solidFill>
                <a:latin typeface="Century Gothic" panose="020B0502020202020204" pitchFamily="34" charset="0"/>
              </a:rPr>
              <a:t>of features (not whole paradigms)</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compels thinking about form </a:t>
            </a:r>
            <a:r>
              <a:rPr lang="en-GB" sz="2400" i="1" dirty="0">
                <a:solidFill>
                  <a:srgbClr val="002060"/>
                </a:solidFill>
                <a:latin typeface="Century Gothic" panose="020B0502020202020204" pitchFamily="34" charset="0"/>
              </a:rPr>
              <a:t>and </a:t>
            </a:r>
            <a:r>
              <a:rPr lang="en-GB" sz="2400" dirty="0">
                <a:solidFill>
                  <a:srgbClr val="002060"/>
                </a:solidFill>
                <a:latin typeface="Century Gothic" panose="020B0502020202020204" pitchFamily="34" charset="0"/>
              </a:rPr>
              <a:t>meaning</a:t>
            </a:r>
          </a:p>
          <a:p>
            <a:pPr>
              <a:lnSpc>
                <a:spcPct val="120000"/>
              </a:lnSpc>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brief explanation followed by input practice, then scaffolded production</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revisiting leads to freer production activities</a:t>
            </a:r>
          </a:p>
          <a:p>
            <a:pPr>
              <a:lnSpc>
                <a:spcPct val="120000"/>
              </a:lnSpc>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promotes true manipulation of language, where possible</a:t>
            </a:r>
          </a:p>
        </p:txBody>
      </p:sp>
    </p:spTree>
    <p:extLst>
      <p:ext uri="{BB962C8B-B14F-4D97-AF65-F5344CB8AC3E}">
        <p14:creationId xmlns:p14="http://schemas.microsoft.com/office/powerpoint/2010/main" val="178650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51970" y="8304"/>
            <a:ext cx="6484584" cy="1325563"/>
          </a:xfrm>
        </p:spPr>
        <p:txBody>
          <a:bodyPr>
            <a:normAutofit/>
          </a:bodyPr>
          <a:lstStyle/>
          <a:p>
            <a:r>
              <a:rPr lang="en-GB" sz="2400" b="1" dirty="0">
                <a:solidFill>
                  <a:schemeClr val="bg1"/>
                </a:solidFill>
              </a:rPr>
              <a:t>Talking about completed actions in the past: 3</a:t>
            </a:r>
            <a:r>
              <a:rPr lang="en-GB" sz="2400" b="1" baseline="30000" dirty="0">
                <a:solidFill>
                  <a:schemeClr val="bg1"/>
                </a:solidFill>
              </a:rPr>
              <a:t>rd</a:t>
            </a:r>
            <a:r>
              <a:rPr lang="en-GB" sz="2400" b="1" dirty="0">
                <a:solidFill>
                  <a:schemeClr val="bg1"/>
                </a:solidFill>
              </a:rPr>
              <a:t> person singular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600"/>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Spanish the verb ending changes depending on who the verb refers to.</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TextBox 8"/>
          <p:cNvSpPr txBox="1"/>
          <p:nvPr/>
        </p:nvSpPr>
        <p:spPr>
          <a:xfrm>
            <a:off x="298097" y="2886146"/>
            <a:ext cx="1189390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present with an –er or –ir verb, remove –er or –ir and add </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a:t>
            </a:r>
          </a:p>
        </p:txBody>
      </p:sp>
      <p:sp>
        <p:nvSpPr>
          <p:cNvPr id="3" name="Rectangle 2"/>
          <p:cNvSpPr/>
          <p:nvPr/>
        </p:nvSpPr>
        <p:spPr>
          <a:xfrm>
            <a:off x="2534333" y="3275423"/>
            <a:ext cx="56457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–e</a:t>
            </a:r>
            <a:endParaRPr kumimoji="0" lang="en-GB" sz="26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0" name="TextBox 9"/>
          <p:cNvSpPr txBox="1"/>
          <p:nvPr/>
        </p:nvSpPr>
        <p:spPr>
          <a:xfrm>
            <a:off x="298097" y="3831404"/>
            <a:ext cx="70772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Conoc</a:t>
            </a:r>
            <a:r>
              <a:rPr kumimoji="0" lang="en-GB" sz="26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_____________________________.</a:t>
            </a:r>
          </a:p>
        </p:txBody>
      </p:sp>
      <p:sp>
        <p:nvSpPr>
          <p:cNvPr id="11" name="Rectangle 10"/>
          <p:cNvSpPr/>
          <p:nvPr/>
        </p:nvSpPr>
        <p:spPr>
          <a:xfrm>
            <a:off x="2172992" y="3786141"/>
            <a:ext cx="493757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it knows, gets to know</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7259045" y="3771531"/>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Ofrec</a:t>
            </a:r>
            <a:r>
              <a:rPr kumimoji="0" lang="en-GB" sz="26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_________________.</a:t>
            </a:r>
          </a:p>
        </p:txBody>
      </p:sp>
      <p:sp>
        <p:nvSpPr>
          <p:cNvPr id="13" name="Rectangle 12"/>
          <p:cNvSpPr/>
          <p:nvPr/>
        </p:nvSpPr>
        <p:spPr>
          <a:xfrm>
            <a:off x="8985457" y="3736960"/>
            <a:ext cx="254589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it offers</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329233" y="4381645"/>
            <a:ext cx="1174797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a completed action in the past with an –er verb or –ir verb, remove –er or –ir and add </a:t>
            </a:r>
            <a:r>
              <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–ió</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p>
        </p:txBody>
      </p:sp>
      <p:sp>
        <p:nvSpPr>
          <p:cNvPr id="19" name="TextBox 18"/>
          <p:cNvSpPr txBox="1"/>
          <p:nvPr/>
        </p:nvSpPr>
        <p:spPr>
          <a:xfrm>
            <a:off x="4889169" y="5525436"/>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romp</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8847374" y="5478681"/>
            <a:ext cx="2662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romp</a:t>
            </a:r>
            <a:r>
              <a:rPr kumimoji="0" lang="en-GB" sz="26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ió</a:t>
            </a:r>
            <a:endPar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cxnSp>
        <p:nvCxnSpPr>
          <p:cNvPr id="21" name="Straight Arrow Connector 20"/>
          <p:cNvCxnSpPr/>
          <p:nvPr/>
        </p:nvCxnSpPr>
        <p:spPr>
          <a:xfrm>
            <a:off x="6462632" y="5810524"/>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595246" y="5841295"/>
            <a:ext cx="31663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 broke)</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p:cNvSpPr txBox="1"/>
          <p:nvPr/>
        </p:nvSpPr>
        <p:spPr>
          <a:xfrm>
            <a:off x="649924" y="5525436"/>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Romp</a:t>
            </a:r>
            <a:r>
              <a:rPr kumimoji="0" lang="en-GB" sz="2600" b="0" i="0" u="none" strike="sng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6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endParaRPr kumimoji="0" lang="en-GB" sz="2600" b="1" i="0" u="none" strike="sng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cxnSp>
        <p:nvCxnSpPr>
          <p:cNvPr id="24" name="Straight Arrow Connector 23"/>
          <p:cNvCxnSpPr/>
          <p:nvPr/>
        </p:nvCxnSpPr>
        <p:spPr>
          <a:xfrm>
            <a:off x="2864455" y="5813056"/>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B2C9FF7E-6291-014F-A787-4A1C5AF35BFD}"/>
              </a:ext>
            </a:extLst>
          </p:cNvPr>
          <p:cNvSpPr txBox="1"/>
          <p:nvPr/>
        </p:nvSpPr>
        <p:spPr>
          <a:xfrm>
            <a:off x="279642" y="2215882"/>
            <a:ext cx="800892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also depends on when the action takes place.</a:t>
            </a:r>
          </a:p>
        </p:txBody>
      </p:sp>
      <p:sp>
        <p:nvSpPr>
          <p:cNvPr id="6" name="Rounded Rectangular Callout 5"/>
          <p:cNvSpPr/>
          <p:nvPr/>
        </p:nvSpPr>
        <p:spPr>
          <a:xfrm>
            <a:off x="4518050" y="1714401"/>
            <a:ext cx="7541032" cy="3034896"/>
          </a:xfrm>
          <a:prstGeom prst="wedgeRoundRectCallout">
            <a:avLst>
              <a:gd name="adj1" fmla="val 23206"/>
              <a:gd name="adj2" fmla="val 7445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Notice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position of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stress. In 3rd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person</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singular </a:t>
            </a:r>
            <a:r>
              <a:rPr kumimoji="0" lang="es-ES" sz="2200" b="0" i="1" u="none" strike="noStrike" kern="1200" cap="none" spc="0" normalizeH="0" baseline="0" noProof="0" dirty="0" err="1">
                <a:ln>
                  <a:noFill/>
                </a:ln>
                <a:solidFill>
                  <a:srgbClr val="203864"/>
                </a:solidFill>
                <a:effectLst/>
                <a:uLnTx/>
                <a:uFillTx/>
                <a:latin typeface="Century Gothic" panose="020F0302020204030204"/>
                <a:ea typeface="+mn-ea"/>
                <a:cs typeface="+mn-cs"/>
              </a:rPr>
              <a:t>present</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it is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on</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penultimate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syllable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In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3rd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person</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singular </a:t>
            </a:r>
            <a:r>
              <a:rPr kumimoji="0" lang="es-ES" sz="2200" b="0" i="1" u="none" strike="noStrike" kern="1200" cap="none" spc="0" normalizeH="0" baseline="0" noProof="0" dirty="0" err="1">
                <a:ln>
                  <a:noFill/>
                </a:ln>
                <a:solidFill>
                  <a:srgbClr val="203864"/>
                </a:solidFill>
                <a:effectLst/>
                <a:uLnTx/>
                <a:uFillTx/>
                <a:latin typeface="Century Gothic" panose="020F0302020204030204"/>
                <a:ea typeface="+mn-ea"/>
                <a:cs typeface="+mn-cs"/>
              </a:rPr>
              <a:t>preterite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it is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always</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on</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final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syllable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sng" strike="noStrike" kern="1200" cap="none" spc="0" normalizeH="0" baseline="0" noProof="0" dirty="0">
                <a:ln>
                  <a:noFill/>
                </a:ln>
                <a:solidFill>
                  <a:srgbClr val="203864"/>
                </a:solidFill>
                <a:effectLst/>
                <a:uLnTx/>
                <a:uFillTx/>
                <a:latin typeface="Century Gothic" panose="020F0302020204030204"/>
                <a:ea typeface="+mn-ea"/>
                <a:cs typeface="+mn-cs"/>
              </a:rPr>
              <a:t>Su</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fre = s/he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or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it suffers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Su</a:t>
            </a:r>
            <a:r>
              <a:rPr kumimoji="0" lang="es-ES" sz="2200" b="0" i="0" u="sng" strike="noStrike" kern="1200" cap="none" spc="0" normalizeH="0" baseline="0" noProof="0" dirty="0">
                <a:ln>
                  <a:noFill/>
                </a:ln>
                <a:solidFill>
                  <a:srgbClr val="203864"/>
                </a:solidFill>
                <a:effectLst/>
                <a:uLnTx/>
                <a:uFillTx/>
                <a:latin typeface="Century Gothic" panose="020F0302020204030204"/>
                <a:ea typeface="+mn-ea"/>
                <a:cs typeface="+mn-cs"/>
              </a:rPr>
              <a:t>frió</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 s/he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or</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it suffered</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Action Button: Custom 30">
            <a:hlinkClick r:id="" action="ppaction://noaction" highlightClick="1">
              <a:snd r:embed="rId4" name="sufre.wav"/>
            </a:hlinkClick>
            <a:extLst>
              <a:ext uri="{FF2B5EF4-FFF2-40B4-BE49-F238E27FC236}">
                <a16:creationId xmlns:a16="http://schemas.microsoft.com/office/drawing/2014/main" id="{357175EF-76F9-FD44-B0C5-EEEE9C6A5049}"/>
              </a:ext>
            </a:extLst>
          </p:cNvPr>
          <p:cNvSpPr/>
          <p:nvPr/>
        </p:nvSpPr>
        <p:spPr>
          <a:xfrm>
            <a:off x="5979346" y="3495318"/>
            <a:ext cx="406086" cy="39610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6" name="Action Button: Custom 30">
            <a:hlinkClick r:id="" action="ppaction://noaction" highlightClick="1">
              <a:snd r:embed="rId5" name="sufrió.wav"/>
            </a:hlinkClick>
            <a:extLst>
              <a:ext uri="{FF2B5EF4-FFF2-40B4-BE49-F238E27FC236}">
                <a16:creationId xmlns:a16="http://schemas.microsoft.com/office/drawing/2014/main" id="{02A7B944-AEAC-9F4B-840B-F1A0AB2EACF7}"/>
              </a:ext>
            </a:extLst>
          </p:cNvPr>
          <p:cNvSpPr/>
          <p:nvPr/>
        </p:nvSpPr>
        <p:spPr>
          <a:xfrm>
            <a:off x="5979346" y="4044398"/>
            <a:ext cx="406086" cy="39610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nvGrpSpPr>
          <p:cNvPr id="34" name="Group 33"/>
          <p:cNvGrpSpPr/>
          <p:nvPr/>
        </p:nvGrpSpPr>
        <p:grpSpPr>
          <a:xfrm>
            <a:off x="307057" y="76594"/>
            <a:ext cx="2791990" cy="1695448"/>
            <a:chOff x="2913825" y="85023"/>
            <a:chExt cx="2644160" cy="2868276"/>
          </a:xfrm>
        </p:grpSpPr>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36" name="TextBox 35"/>
            <p:cNvSpPr txBox="1"/>
            <p:nvPr/>
          </p:nvSpPr>
          <p:spPr>
            <a:xfrm>
              <a:off x="2944592" y="193688"/>
              <a:ext cx="2604407" cy="275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succinct,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explicit description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feature and its meaning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37" name="Group 36"/>
          <p:cNvGrpSpPr/>
          <p:nvPr/>
        </p:nvGrpSpPr>
        <p:grpSpPr>
          <a:xfrm>
            <a:off x="307057" y="1727316"/>
            <a:ext cx="2791990" cy="1702324"/>
            <a:chOff x="307057" y="1727316"/>
            <a:chExt cx="2791990" cy="1702324"/>
          </a:xfrm>
        </p:grpSpPr>
        <p:grpSp>
          <p:nvGrpSpPr>
            <p:cNvPr id="38" name="Group 37"/>
            <p:cNvGrpSpPr/>
            <p:nvPr/>
          </p:nvGrpSpPr>
          <p:grpSpPr>
            <a:xfrm>
              <a:off x="307057" y="1727316"/>
              <a:ext cx="2791990" cy="1702324"/>
              <a:chOff x="2913825" y="85023"/>
              <a:chExt cx="2644160" cy="2653063"/>
            </a:xfrm>
          </p:grpSpPr>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41" name="TextBox 40"/>
              <p:cNvSpPr txBox="1"/>
              <p:nvPr/>
            </p:nvSpPr>
            <p:spPr>
              <a:xfrm>
                <a:off x="2933702" y="100292"/>
                <a:ext cx="2604407" cy="1295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9" name="TextBox 38"/>
            <p:cNvSpPr txBox="1"/>
            <p:nvPr/>
          </p:nvSpPr>
          <p:spPr>
            <a:xfrm>
              <a:off x="314155" y="1752745"/>
              <a:ext cx="274281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Developing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awareness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relationship between English and the L2</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Tree>
    <p:extLst>
      <p:ext uri="{BB962C8B-B14F-4D97-AF65-F5344CB8AC3E}">
        <p14:creationId xmlns:p14="http://schemas.microsoft.com/office/powerpoint/2010/main" val="16928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P spid="11" grpId="0"/>
      <p:bldP spid="12" grpId="0"/>
      <p:bldP spid="13" grpId="0"/>
      <p:bldP spid="14" grpId="0"/>
      <p:bldP spid="19" grpId="0"/>
      <p:bldP spid="20" grpId="0"/>
      <p:bldP spid="22" grpId="0"/>
      <p:bldP spid="23" grpId="0"/>
      <p:bldP spid="6"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45748-7264-AC40-89DF-070A9B9D8C1C}"/>
              </a:ext>
            </a:extLst>
          </p:cNvPr>
          <p:cNvSpPr>
            <a:spLocks noGrp="1"/>
          </p:cNvSpPr>
          <p:nvPr>
            <p:ph type="title"/>
          </p:nvPr>
        </p:nvSpPr>
        <p:spPr>
          <a:xfrm>
            <a:off x="267726" y="493718"/>
            <a:ext cx="9865728" cy="645788"/>
          </a:xfrm>
        </p:spPr>
        <p:txBody>
          <a:bodyPr>
            <a:normAutofit fontScale="90000"/>
          </a:bodyPr>
          <a:lstStyle/>
          <a:p>
            <a:pPr>
              <a:lnSpc>
                <a:spcPct val="100000"/>
              </a:lnSpc>
            </a:pPr>
            <a:r>
              <a:rPr lang="es-ES" sz="2400" b="1" dirty="0"/>
              <a:t>Daniel habla sobre las vacaciones de una amiga. </a:t>
            </a:r>
            <a:br>
              <a:rPr lang="es-ES" sz="2400" b="1" dirty="0"/>
            </a:br>
            <a:r>
              <a:rPr lang="es-ES" sz="2400" b="1" dirty="0"/>
              <a:t>Lee las frases. ¿Son las vacaciones de antes o son las vacaciones cada año? Elige la opción correcta y </a:t>
            </a:r>
            <a:r>
              <a:rPr lang="es-GB" sz="2400" b="1" dirty="0"/>
              <a:t>escribe la frase en inglés.</a:t>
            </a:r>
            <a:br>
              <a:rPr lang="es-GB" sz="2400" b="1" dirty="0"/>
            </a:br>
            <a:endParaRPr lang="es-GB" sz="2400" dirty="0"/>
          </a:p>
        </p:txBody>
      </p:sp>
      <p:graphicFrame>
        <p:nvGraphicFramePr>
          <p:cNvPr id="5" name="Tabla 4">
            <a:extLst>
              <a:ext uri="{FF2B5EF4-FFF2-40B4-BE49-F238E27FC236}">
                <a16:creationId xmlns:a16="http://schemas.microsoft.com/office/drawing/2014/main" id="{E189A2E4-F90E-D44D-8854-DC2DF8EE05BC}"/>
              </a:ext>
            </a:extLst>
          </p:cNvPr>
          <p:cNvGraphicFramePr>
            <a:graphicFrameLocks noGrp="1"/>
          </p:cNvGraphicFramePr>
          <p:nvPr/>
        </p:nvGraphicFramePr>
        <p:xfrm>
          <a:off x="284730" y="1200797"/>
          <a:ext cx="6990963" cy="5124214"/>
        </p:xfrm>
        <a:graphic>
          <a:graphicData uri="http://schemas.openxmlformats.org/drawingml/2006/table">
            <a:tbl>
              <a:tblPr firstRow="1" bandRow="1">
                <a:tableStyleId>{5DA37D80-6434-44D0-A028-1B22A696006F}</a:tableStyleId>
              </a:tblPr>
              <a:tblGrid>
                <a:gridCol w="4211070">
                  <a:extLst>
                    <a:ext uri="{9D8B030D-6E8A-4147-A177-3AD203B41FA5}">
                      <a16:colId xmlns:a16="http://schemas.microsoft.com/office/drawing/2014/main" val="3638835627"/>
                    </a:ext>
                  </a:extLst>
                </a:gridCol>
                <a:gridCol w="1460500">
                  <a:extLst>
                    <a:ext uri="{9D8B030D-6E8A-4147-A177-3AD203B41FA5}">
                      <a16:colId xmlns:a16="http://schemas.microsoft.com/office/drawing/2014/main" val="2663478142"/>
                    </a:ext>
                  </a:extLst>
                </a:gridCol>
                <a:gridCol w="1319393">
                  <a:extLst>
                    <a:ext uri="{9D8B030D-6E8A-4147-A177-3AD203B41FA5}">
                      <a16:colId xmlns:a16="http://schemas.microsoft.com/office/drawing/2014/main" val="3026718160"/>
                    </a:ext>
                  </a:extLst>
                </a:gridCol>
              </a:tblGrid>
              <a:tr h="1261072">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  </a:t>
                      </a:r>
                      <a:endParaRPr lang="en-GB" sz="2000" dirty="0">
                        <a:solidFill>
                          <a:srgbClr val="203864"/>
                        </a:solidFill>
                      </a:endParaRPr>
                    </a:p>
                    <a:p>
                      <a:pPr algn="ctr"/>
                      <a:endParaRPr lang="en-GB" sz="2000" dirty="0">
                        <a:solidFill>
                          <a:srgbClr val="203864"/>
                        </a:solidFill>
                      </a:endParaRPr>
                    </a:p>
                    <a:p>
                      <a:pPr algn="ctr"/>
                      <a:r>
                        <a:rPr lang="en-GB" sz="2000" dirty="0">
                          <a:solidFill>
                            <a:srgbClr val="203864"/>
                          </a:solidFill>
                        </a:rPr>
                        <a:t>Cada año</a:t>
                      </a:r>
                      <a:endParaRPr lang="es-GB" sz="2000" dirty="0">
                        <a:solidFill>
                          <a:srgbClr val="203864"/>
                        </a:solidFill>
                      </a:endParaRPr>
                    </a:p>
                  </a:txBody>
                  <a:tcPr anchor="ctr"/>
                </a:tc>
                <a:tc>
                  <a:txBody>
                    <a:bodyPr/>
                    <a:lstStyle/>
                    <a:p>
                      <a:pPr algn="ctr"/>
                      <a:endParaRPr lang="en-GB" sz="2000" dirty="0">
                        <a:solidFill>
                          <a:srgbClr val="203864"/>
                        </a:solidFill>
                      </a:endParaRPr>
                    </a:p>
                    <a:p>
                      <a:pPr algn="ctr"/>
                      <a:endParaRPr lang="en-GB" sz="2000" dirty="0">
                        <a:solidFill>
                          <a:srgbClr val="203864"/>
                        </a:solidFill>
                      </a:endParaRPr>
                    </a:p>
                    <a:p>
                      <a:pPr algn="ctr"/>
                      <a:r>
                        <a:rPr lang="en-GB" sz="2000" dirty="0">
                          <a:solidFill>
                            <a:srgbClr val="203864"/>
                          </a:solidFill>
                        </a:rPr>
                        <a:t>Antes</a:t>
                      </a:r>
                      <a:r>
                        <a:rPr lang="es-GB" sz="2000" dirty="0">
                          <a:solidFill>
                            <a:srgbClr val="203864"/>
                          </a:solidFill>
                        </a:rPr>
                        <a:t> </a:t>
                      </a:r>
                    </a:p>
                  </a:txBody>
                  <a:tcPr anchor="ctr"/>
                </a:tc>
                <a:extLst>
                  <a:ext uri="{0D108BD9-81ED-4DB2-BD59-A6C34878D82A}">
                    <a16:rowId xmlns:a16="http://schemas.microsoft.com/office/drawing/2014/main" val="10778810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920744521"/>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6" name="Título 1">
            <a:extLst>
              <a:ext uri="{FF2B5EF4-FFF2-40B4-BE49-F238E27FC236}">
                <a16:creationId xmlns:a16="http://schemas.microsoft.com/office/drawing/2014/main" id="{B80E1F2A-86AD-8A42-B234-B9F76F9136B2}"/>
              </a:ext>
            </a:extLst>
          </p:cNvPr>
          <p:cNvSpPr txBox="1">
            <a:spLocks/>
          </p:cNvSpPr>
          <p:nvPr/>
        </p:nvSpPr>
        <p:spPr>
          <a:xfrm>
            <a:off x="116308" y="781179"/>
            <a:ext cx="9040091" cy="36049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8" name="Tabla 7">
            <a:extLst>
              <a:ext uri="{FF2B5EF4-FFF2-40B4-BE49-F238E27FC236}">
                <a16:creationId xmlns:a16="http://schemas.microsoft.com/office/drawing/2014/main" id="{CD3958A5-7333-354B-8B84-C97682B39746}"/>
              </a:ext>
            </a:extLst>
          </p:cNvPr>
          <p:cNvGraphicFramePr>
            <a:graphicFrameLocks noGrp="1"/>
          </p:cNvGraphicFramePr>
          <p:nvPr/>
        </p:nvGraphicFramePr>
        <p:xfrm>
          <a:off x="7483829" y="1200798"/>
          <a:ext cx="4423441" cy="5124215"/>
        </p:xfrm>
        <a:graphic>
          <a:graphicData uri="http://schemas.openxmlformats.org/drawingml/2006/table">
            <a:tbl>
              <a:tblPr firstRow="1" bandRow="1">
                <a:tableStyleId>{5DA37D80-6434-44D0-A028-1B22A696006F}</a:tableStyleId>
              </a:tblPr>
              <a:tblGrid>
                <a:gridCol w="4423441">
                  <a:extLst>
                    <a:ext uri="{9D8B030D-6E8A-4147-A177-3AD203B41FA5}">
                      <a16:colId xmlns:a16="http://schemas.microsoft.com/office/drawing/2014/main" val="3638835627"/>
                    </a:ext>
                  </a:extLst>
                </a:gridCol>
              </a:tblGrid>
              <a:tr h="1246469">
                <a:tc>
                  <a:txBody>
                    <a:bodyPr/>
                    <a:lstStyle/>
                    <a:p>
                      <a:pPr algn="ctr"/>
                      <a:r>
                        <a:rPr lang="es-GB" sz="2000" dirty="0">
                          <a:solidFill>
                            <a:srgbClr val="203864"/>
                          </a:solidFill>
                        </a:rPr>
                        <a:t>En inglés</a:t>
                      </a:r>
                    </a:p>
                  </a:txBody>
                  <a:tcPr anchor="ctr"/>
                </a:tc>
                <a:extLst>
                  <a:ext uri="{0D108BD9-81ED-4DB2-BD59-A6C34878D82A}">
                    <a16:rowId xmlns:a16="http://schemas.microsoft.com/office/drawing/2014/main" val="1077881034"/>
                  </a:ext>
                </a:extLst>
              </a:tr>
              <a:tr h="646291">
                <a:tc>
                  <a:txBody>
                    <a:bodyPr/>
                    <a:lstStyle/>
                    <a:p>
                      <a:pPr algn="l"/>
                      <a:endParaRPr lang="es-GB" sz="2200" dirty="0">
                        <a:solidFill>
                          <a:srgbClr val="203864"/>
                        </a:solidFill>
                      </a:endParaRPr>
                    </a:p>
                  </a:txBody>
                  <a:tcPr anchor="ctr"/>
                </a:tc>
                <a:extLst>
                  <a:ext uri="{0D108BD9-81ED-4DB2-BD59-A6C34878D82A}">
                    <a16:rowId xmlns:a16="http://schemas.microsoft.com/office/drawing/2014/main" val="392074452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9" name="CuadroTexto 8">
            <a:extLst>
              <a:ext uri="{FF2B5EF4-FFF2-40B4-BE49-F238E27FC236}">
                <a16:creationId xmlns:a16="http://schemas.microsoft.com/office/drawing/2014/main" id="{08B3587F-186F-D34F-B219-83DB4CCC4944}"/>
              </a:ext>
            </a:extLst>
          </p:cNvPr>
          <p:cNvSpPr txBox="1"/>
          <p:nvPr/>
        </p:nvSpPr>
        <p:spPr>
          <a:xfrm>
            <a:off x="301735" y="2616600"/>
            <a:ext cx="4318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Decidió ir a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Estados Unidos. </a:t>
            </a:r>
          </a:p>
        </p:txBody>
      </p:sp>
      <p:sp>
        <p:nvSpPr>
          <p:cNvPr id="10" name="CuadroTexto 9">
            <a:extLst>
              <a:ext uri="{FF2B5EF4-FFF2-40B4-BE49-F238E27FC236}">
                <a16:creationId xmlns:a16="http://schemas.microsoft.com/office/drawing/2014/main" id="{90B7D2AF-AA5F-2F45-BD64-826057126D18}"/>
              </a:ext>
            </a:extLst>
          </p:cNvPr>
          <p:cNvSpPr txBox="1"/>
          <p:nvPr/>
        </p:nvSpPr>
        <p:spPr>
          <a:xfrm>
            <a:off x="284730" y="3087544"/>
            <a:ext cx="43170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Conoció los lugares famosos del país.</a:t>
            </a:r>
          </a:p>
        </p:txBody>
      </p:sp>
      <p:sp>
        <p:nvSpPr>
          <p:cNvPr id="11" name="CuadroTexto 10">
            <a:extLst>
              <a:ext uri="{FF2B5EF4-FFF2-40B4-BE49-F238E27FC236}">
                <a16:creationId xmlns:a16="http://schemas.microsoft.com/office/drawing/2014/main" id="{3056E1DB-8B10-F542-BA17-C20ED52F4223}"/>
              </a:ext>
            </a:extLst>
          </p:cNvPr>
          <p:cNvSpPr txBox="1"/>
          <p:nvPr/>
        </p:nvSpPr>
        <p:spPr>
          <a:xfrm>
            <a:off x="267726" y="3725084"/>
            <a:ext cx="44017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Comparte una casa con unos amigos.</a:t>
            </a:r>
          </a:p>
        </p:txBody>
      </p:sp>
      <p:sp>
        <p:nvSpPr>
          <p:cNvPr id="12" name="CuadroTexto 11">
            <a:extLst>
              <a:ext uri="{FF2B5EF4-FFF2-40B4-BE49-F238E27FC236}">
                <a16:creationId xmlns:a16="http://schemas.microsoft.com/office/drawing/2014/main" id="{342992A8-F34C-1E48-A302-4D2DA1C3463D}"/>
              </a:ext>
            </a:extLst>
          </p:cNvPr>
          <p:cNvSpPr txBox="1"/>
          <p:nvPr/>
        </p:nvSpPr>
        <p:spPr>
          <a:xfrm>
            <a:off x="267726" y="4484924"/>
            <a:ext cx="4317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Apenas aprendió inglés. </a:t>
            </a:r>
          </a:p>
        </p:txBody>
      </p:sp>
      <p:sp>
        <p:nvSpPr>
          <p:cNvPr id="13" name="CuadroTexto 12">
            <a:extLst>
              <a:ext uri="{FF2B5EF4-FFF2-40B4-BE49-F238E27FC236}">
                <a16:creationId xmlns:a16="http://schemas.microsoft.com/office/drawing/2014/main" id="{21CC7538-A909-6C44-8FDE-4E28DE073DFC}"/>
              </a:ext>
            </a:extLst>
          </p:cNvPr>
          <p:cNvSpPr txBox="1"/>
          <p:nvPr/>
        </p:nvSpPr>
        <p:spPr>
          <a:xfrm>
            <a:off x="267726" y="5011433"/>
            <a:ext cx="43170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Imprime los billetes antes del viaje.</a:t>
            </a:r>
          </a:p>
        </p:txBody>
      </p:sp>
      <p:sp>
        <p:nvSpPr>
          <p:cNvPr id="14" name="CuadroTexto 13">
            <a:extLst>
              <a:ext uri="{FF2B5EF4-FFF2-40B4-BE49-F238E27FC236}">
                <a16:creationId xmlns:a16="http://schemas.microsoft.com/office/drawing/2014/main" id="{8F8940E7-E0E2-A842-9499-A6DF18C53A7E}"/>
              </a:ext>
            </a:extLst>
          </p:cNvPr>
          <p:cNvSpPr txBox="1"/>
          <p:nvPr/>
        </p:nvSpPr>
        <p:spPr>
          <a:xfrm>
            <a:off x="267725" y="5648973"/>
            <a:ext cx="40207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Descubre partes del mundo en el extranjero. </a:t>
            </a:r>
          </a:p>
        </p:txBody>
      </p:sp>
      <p:sp>
        <p:nvSpPr>
          <p:cNvPr id="15" name="CuadroTexto 14">
            <a:extLst>
              <a:ext uri="{FF2B5EF4-FFF2-40B4-BE49-F238E27FC236}">
                <a16:creationId xmlns:a16="http://schemas.microsoft.com/office/drawing/2014/main" id="{20F5750B-E0A3-3441-A6B4-3C1CAB2B06EB}"/>
              </a:ext>
            </a:extLst>
          </p:cNvPr>
          <p:cNvSpPr txBox="1"/>
          <p:nvPr/>
        </p:nvSpPr>
        <p:spPr>
          <a:xfrm>
            <a:off x="7483827" y="2418012"/>
            <a:ext cx="43450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decided to go to the United States.</a:t>
            </a:r>
          </a:p>
        </p:txBody>
      </p:sp>
      <p:sp>
        <p:nvSpPr>
          <p:cNvPr id="16" name="Rectángulo 15">
            <a:extLst>
              <a:ext uri="{FF2B5EF4-FFF2-40B4-BE49-F238E27FC236}">
                <a16:creationId xmlns:a16="http://schemas.microsoft.com/office/drawing/2014/main" id="{0560C64A-9946-F544-9463-A16CBA40DA9B}"/>
              </a:ext>
            </a:extLst>
          </p:cNvPr>
          <p:cNvSpPr/>
          <p:nvPr/>
        </p:nvSpPr>
        <p:spPr>
          <a:xfrm>
            <a:off x="7483827" y="3040305"/>
            <a:ext cx="434506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got to know the famous places in the country.</a:t>
            </a:r>
          </a:p>
        </p:txBody>
      </p:sp>
      <p:sp>
        <p:nvSpPr>
          <p:cNvPr id="17" name="Rectángulo 16">
            <a:extLst>
              <a:ext uri="{FF2B5EF4-FFF2-40B4-BE49-F238E27FC236}">
                <a16:creationId xmlns:a16="http://schemas.microsoft.com/office/drawing/2014/main" id="{FDB28641-0322-774D-9FEE-B324346086C2}"/>
              </a:ext>
            </a:extLst>
          </p:cNvPr>
          <p:cNvSpPr/>
          <p:nvPr/>
        </p:nvSpPr>
        <p:spPr>
          <a:xfrm>
            <a:off x="7464092" y="4517635"/>
            <a:ext cx="43845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hardly/</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barely learned English.</a:t>
            </a:r>
          </a:p>
        </p:txBody>
      </p:sp>
      <p:sp>
        <p:nvSpPr>
          <p:cNvPr id="18" name="Rectángulo 17">
            <a:extLst>
              <a:ext uri="{FF2B5EF4-FFF2-40B4-BE49-F238E27FC236}">
                <a16:creationId xmlns:a16="http://schemas.microsoft.com/office/drawing/2014/main" id="{267F64F7-D518-6D48-8B25-1CC328230D51}"/>
              </a:ext>
            </a:extLst>
          </p:cNvPr>
          <p:cNvSpPr/>
          <p:nvPr/>
        </p:nvSpPr>
        <p:spPr>
          <a:xfrm>
            <a:off x="7483828" y="3702469"/>
            <a:ext cx="41735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shares a house with some friends.</a:t>
            </a:r>
          </a:p>
        </p:txBody>
      </p:sp>
      <p:sp>
        <p:nvSpPr>
          <p:cNvPr id="19" name="Rectángulo 18">
            <a:extLst>
              <a:ext uri="{FF2B5EF4-FFF2-40B4-BE49-F238E27FC236}">
                <a16:creationId xmlns:a16="http://schemas.microsoft.com/office/drawing/2014/main" id="{D071846C-BAC4-FB44-8745-062555CDE1F4}"/>
              </a:ext>
            </a:extLst>
          </p:cNvPr>
          <p:cNvSpPr/>
          <p:nvPr/>
        </p:nvSpPr>
        <p:spPr>
          <a:xfrm>
            <a:off x="7483828" y="4979037"/>
            <a:ext cx="434506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prints the tickets before the trip.</a:t>
            </a:r>
          </a:p>
        </p:txBody>
      </p:sp>
      <p:sp>
        <p:nvSpPr>
          <p:cNvPr id="20" name="Rectángulo 19">
            <a:extLst>
              <a:ext uri="{FF2B5EF4-FFF2-40B4-BE49-F238E27FC236}">
                <a16:creationId xmlns:a16="http://schemas.microsoft.com/office/drawing/2014/main" id="{7683DBA6-FC3F-6B4E-A72A-6DE7E099C6FB}"/>
              </a:ext>
            </a:extLst>
          </p:cNvPr>
          <p:cNvSpPr/>
          <p:nvPr/>
        </p:nvSpPr>
        <p:spPr>
          <a:xfrm>
            <a:off x="7483829" y="5665967"/>
            <a:ext cx="480513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discovers parts of the world abroad.</a:t>
            </a:r>
          </a:p>
        </p:txBody>
      </p:sp>
      <p:pic>
        <p:nvPicPr>
          <p:cNvPr id="21" name="Picture 8" descr="green checkmark">
            <a:extLst>
              <a:ext uri="{FF2B5EF4-FFF2-40B4-BE49-F238E27FC236}">
                <a16:creationId xmlns:a16="http://schemas.microsoft.com/office/drawing/2014/main" id="{9CA3039F-3045-8B49-9B73-031DA83D6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0125" y="2604895"/>
            <a:ext cx="406580" cy="423521"/>
          </a:xfrm>
          <a:prstGeom prst="rect">
            <a:avLst/>
          </a:prstGeom>
        </p:spPr>
      </p:pic>
      <p:pic>
        <p:nvPicPr>
          <p:cNvPr id="22" name="Picture 8" descr="green checkmark">
            <a:extLst>
              <a:ext uri="{FF2B5EF4-FFF2-40B4-BE49-F238E27FC236}">
                <a16:creationId xmlns:a16="http://schemas.microsoft.com/office/drawing/2014/main" id="{B8430A7A-1D38-6541-A5EA-B5A033ADE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9555" y="3308925"/>
            <a:ext cx="406580" cy="423521"/>
          </a:xfrm>
          <a:prstGeom prst="rect">
            <a:avLst/>
          </a:prstGeom>
        </p:spPr>
      </p:pic>
      <p:pic>
        <p:nvPicPr>
          <p:cNvPr id="23" name="Picture 8" descr="green checkmark">
            <a:extLst>
              <a:ext uri="{FF2B5EF4-FFF2-40B4-BE49-F238E27FC236}">
                <a16:creationId xmlns:a16="http://schemas.microsoft.com/office/drawing/2014/main" id="{1E4B4212-2B1F-C04A-9BEC-030C739766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3931065"/>
            <a:ext cx="406580" cy="423521"/>
          </a:xfrm>
          <a:prstGeom prst="rect">
            <a:avLst/>
          </a:prstGeom>
        </p:spPr>
      </p:pic>
      <p:pic>
        <p:nvPicPr>
          <p:cNvPr id="24" name="Picture 8" descr="green checkmark">
            <a:extLst>
              <a:ext uri="{FF2B5EF4-FFF2-40B4-BE49-F238E27FC236}">
                <a16:creationId xmlns:a16="http://schemas.microsoft.com/office/drawing/2014/main" id="{F0738937-6AC6-4A45-8D73-7D66F796A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0860" y="4536307"/>
            <a:ext cx="406580" cy="423521"/>
          </a:xfrm>
          <a:prstGeom prst="rect">
            <a:avLst/>
          </a:prstGeom>
        </p:spPr>
      </p:pic>
      <p:pic>
        <p:nvPicPr>
          <p:cNvPr id="25" name="Picture 8" descr="green checkmark">
            <a:extLst>
              <a:ext uri="{FF2B5EF4-FFF2-40B4-BE49-F238E27FC236}">
                <a16:creationId xmlns:a16="http://schemas.microsoft.com/office/drawing/2014/main" id="{229D674F-3D8D-B942-8BD7-3AB7B5C0EE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5173959"/>
            <a:ext cx="406580" cy="423521"/>
          </a:xfrm>
          <a:prstGeom prst="rect">
            <a:avLst/>
          </a:prstGeom>
        </p:spPr>
      </p:pic>
      <p:pic>
        <p:nvPicPr>
          <p:cNvPr id="26" name="Picture 8" descr="green checkmark">
            <a:extLst>
              <a:ext uri="{FF2B5EF4-FFF2-40B4-BE49-F238E27FC236}">
                <a16:creationId xmlns:a16="http://schemas.microsoft.com/office/drawing/2014/main" id="{DC48F8C9-4310-F043-A6D7-8C033002C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5811151"/>
            <a:ext cx="406580" cy="423521"/>
          </a:xfrm>
          <a:prstGeom prst="rect">
            <a:avLst/>
          </a:prstGeom>
        </p:spPr>
      </p:pic>
      <p:pic>
        <p:nvPicPr>
          <p:cNvPr id="7" name="Imagen 6">
            <a:extLst>
              <a:ext uri="{FF2B5EF4-FFF2-40B4-BE49-F238E27FC236}">
                <a16:creationId xmlns:a16="http://schemas.microsoft.com/office/drawing/2014/main" id="{5F7F90E0-195A-AD4B-8335-C2A62ECC6B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6962" y="1236664"/>
            <a:ext cx="1165307" cy="1165307"/>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378" y="1147951"/>
            <a:ext cx="2419787" cy="1361130"/>
          </a:xfrm>
          <a:prstGeom prst="rect">
            <a:avLst/>
          </a:prstGeom>
        </p:spPr>
      </p:pic>
      <p:sp>
        <p:nvSpPr>
          <p:cNvPr id="32"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4" name="Group 3"/>
          <p:cNvGrpSpPr/>
          <p:nvPr/>
        </p:nvGrpSpPr>
        <p:grpSpPr>
          <a:xfrm>
            <a:off x="237730" y="175058"/>
            <a:ext cx="2921878" cy="2880638"/>
            <a:chOff x="237730" y="175058"/>
            <a:chExt cx="2921878" cy="2880638"/>
          </a:xfrm>
        </p:grpSpPr>
        <p:grpSp>
          <p:nvGrpSpPr>
            <p:cNvPr id="28" name="Group 27"/>
            <p:cNvGrpSpPr/>
            <p:nvPr/>
          </p:nvGrpSpPr>
          <p:grpSpPr>
            <a:xfrm>
              <a:off x="237730" y="175058"/>
              <a:ext cx="2921878" cy="2880638"/>
              <a:chOff x="118000" y="3298237"/>
              <a:chExt cx="2921878" cy="2880638"/>
            </a:xfrm>
          </p:grpSpPr>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000" y="3298237"/>
                <a:ext cx="2840318" cy="2849881"/>
              </a:xfrm>
              <a:prstGeom prst="rect">
                <a:avLst/>
              </a:prstGeom>
            </p:spPr>
          </p:pic>
          <p:sp>
            <p:nvSpPr>
              <p:cNvPr id="30" name="TextBox 29"/>
              <p:cNvSpPr txBox="1"/>
              <p:nvPr/>
            </p:nvSpPr>
            <p:spPr>
              <a:xfrm>
                <a:off x="197199" y="3316553"/>
                <a:ext cx="284267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Initial practice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reinforce knowledge of the grammatical form and its meaning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‘input’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 when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contrasting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features.</a:t>
                </a:r>
              </a:p>
            </p:txBody>
          </p:sp>
        </p:grpSp>
        <p:sp>
          <p:nvSpPr>
            <p:cNvPr id="3" name="Rounded Rectangle 2"/>
            <p:cNvSpPr/>
            <p:nvPr/>
          </p:nvSpPr>
          <p:spPr>
            <a:xfrm>
              <a:off x="1111006" y="1777046"/>
              <a:ext cx="1063815" cy="32564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36" name="Group 35"/>
          <p:cNvGrpSpPr/>
          <p:nvPr/>
        </p:nvGrpSpPr>
        <p:grpSpPr>
          <a:xfrm>
            <a:off x="3413770" y="190033"/>
            <a:ext cx="2942289" cy="2880425"/>
            <a:chOff x="6101379" y="110517"/>
            <a:chExt cx="2942289" cy="2880425"/>
          </a:xfrm>
        </p:grpSpPr>
        <p:pic>
          <p:nvPicPr>
            <p:cNvPr id="37" name="Picture 36"/>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6101379" y="110517"/>
              <a:ext cx="2942289" cy="2823605"/>
            </a:xfrm>
            <a:prstGeom prst="rect">
              <a:avLst/>
            </a:prstGeom>
          </p:spPr>
        </p:pic>
        <p:sp>
          <p:nvSpPr>
            <p:cNvPr id="38" name="TextBox 37"/>
            <p:cNvSpPr txBox="1"/>
            <p:nvPr/>
          </p:nvSpPr>
          <p:spPr>
            <a:xfrm>
              <a:off x="6153682" y="128620"/>
              <a:ext cx="281541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feature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made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task-essential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during practice by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removing as many other clues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from the sentence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84215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58078" y="807843"/>
            <a:ext cx="10515600" cy="443618"/>
          </a:xfrm>
        </p:spPr>
        <p:txBody>
          <a:bodyPr>
            <a:noAutofit/>
          </a:bodyPr>
          <a:lstStyle/>
          <a:p>
            <a:pPr>
              <a:lnSpc>
                <a:spcPct val="110000"/>
              </a:lnSpc>
            </a:pPr>
            <a:r>
              <a:rPr lang="es-GB" sz="2100" b="1" dirty="0"/>
              <a:t>Ahora Lucía habla de las vacaciones de un amigo, Enrique.</a:t>
            </a:r>
            <a:br>
              <a:rPr lang="en-GB" sz="2100" b="1" dirty="0"/>
            </a:br>
            <a:r>
              <a:rPr lang="es-GB" sz="2100" b="1" dirty="0"/>
              <a:t>Escucha las frases. ¿</a:t>
            </a:r>
            <a:r>
              <a:rPr lang="en-GB" sz="2100" b="1" dirty="0"/>
              <a:t>La acción p</a:t>
            </a:r>
            <a:r>
              <a:rPr lang="es-GB" sz="2100" b="1" dirty="0"/>
              <a:t>asa </a:t>
            </a:r>
            <a:r>
              <a:rPr lang="en-GB" sz="2100" b="1" dirty="0"/>
              <a:t>normalmente </a:t>
            </a:r>
            <a:r>
              <a:rPr lang="es-GB" sz="2100" b="1" dirty="0"/>
              <a:t>o ya pasó?</a:t>
            </a:r>
            <a:br>
              <a:rPr lang="en-GB" sz="2100" b="1" dirty="0"/>
            </a:br>
            <a:r>
              <a:rPr lang="en-GB" sz="2100" b="1" dirty="0"/>
              <a:t>También</a:t>
            </a:r>
            <a:r>
              <a:rPr lang="es-GB" sz="2100" b="1" dirty="0"/>
              <a:t> escribe el verbo en español</a:t>
            </a:r>
            <a:r>
              <a:rPr lang="en-GB" sz="2100" b="1" dirty="0"/>
              <a:t> y</a:t>
            </a:r>
            <a:r>
              <a:rPr lang="es-GB" sz="2100" b="1" dirty="0"/>
              <a:t> la actividad en inglés.</a:t>
            </a:r>
            <a:br>
              <a:rPr lang="es-GB" sz="2100" b="1" dirty="0"/>
            </a:br>
            <a:br>
              <a:rPr lang="es-GB" sz="2100" b="1" dirty="0"/>
            </a:br>
            <a:endParaRPr lang="es-GB" sz="2100" b="1" dirty="0"/>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nvGraphicFramePr>
        <p:xfrm>
          <a:off x="281609" y="1334022"/>
          <a:ext cx="4157863" cy="4886880"/>
        </p:xfrm>
        <a:graphic>
          <a:graphicData uri="http://schemas.openxmlformats.org/drawingml/2006/table">
            <a:tbl>
              <a:tblPr firstRow="1" bandRow="1">
                <a:tableStyleId>{5DA37D80-6434-44D0-A028-1B22A696006F}</a:tableStyleId>
              </a:tblPr>
              <a:tblGrid>
                <a:gridCol w="654614">
                  <a:extLst>
                    <a:ext uri="{9D8B030D-6E8A-4147-A177-3AD203B41FA5}">
                      <a16:colId xmlns:a16="http://schemas.microsoft.com/office/drawing/2014/main" val="2450722576"/>
                    </a:ext>
                  </a:extLst>
                </a:gridCol>
                <a:gridCol w="1719891">
                  <a:extLst>
                    <a:ext uri="{9D8B030D-6E8A-4147-A177-3AD203B41FA5}">
                      <a16:colId xmlns:a16="http://schemas.microsoft.com/office/drawing/2014/main" val="2199670438"/>
                    </a:ext>
                  </a:extLst>
                </a:gridCol>
                <a:gridCol w="1783358">
                  <a:extLst>
                    <a:ext uri="{9D8B030D-6E8A-4147-A177-3AD203B41FA5}">
                      <a16:colId xmlns:a16="http://schemas.microsoft.com/office/drawing/2014/main" val="2532695452"/>
                    </a:ext>
                  </a:extLst>
                </a:gridCol>
              </a:tblGrid>
              <a:tr h="530850">
                <a:tc>
                  <a:txBody>
                    <a:bodyPr/>
                    <a:lstStyle/>
                    <a:p>
                      <a:pPr algn="ctr"/>
                      <a:endParaRPr lang="es-GB" dirty="0">
                        <a:solidFill>
                          <a:srgbClr val="203864"/>
                        </a:solidFill>
                      </a:endParaRPr>
                    </a:p>
                  </a:txBody>
                  <a:tcPr/>
                </a:tc>
                <a:tc>
                  <a:txBody>
                    <a:bodyPr/>
                    <a:lstStyle/>
                    <a:p>
                      <a:pPr algn="ctr"/>
                      <a:r>
                        <a:rPr lang="es-GB" dirty="0">
                          <a:solidFill>
                            <a:srgbClr val="203864"/>
                          </a:solidFill>
                        </a:rPr>
                        <a:t> Pasa </a:t>
                      </a:r>
                      <a:r>
                        <a:rPr lang="en-GB" dirty="0">
                          <a:solidFill>
                            <a:srgbClr val="203864"/>
                          </a:solidFill>
                        </a:rPr>
                        <a:t>normalmente</a:t>
                      </a:r>
                      <a:endParaRPr lang="es-GB" dirty="0">
                        <a:solidFill>
                          <a:srgbClr val="203864"/>
                        </a:solidFill>
                      </a:endParaRPr>
                    </a:p>
                  </a:txBody>
                  <a:tcPr anchor="ctr"/>
                </a:tc>
                <a:tc>
                  <a:txBody>
                    <a:bodyPr/>
                    <a:lstStyle/>
                    <a:p>
                      <a:pPr algn="ctr"/>
                      <a:r>
                        <a:rPr lang="es-GB" dirty="0">
                          <a:solidFill>
                            <a:srgbClr val="203864"/>
                          </a:solidFill>
                        </a:rPr>
                        <a:t>Ya pasó en el pasado</a:t>
                      </a:r>
                    </a:p>
                  </a:txBody>
                  <a:tcPr anchor="ctr"/>
                </a:tc>
                <a:extLst>
                  <a:ext uri="{0D108BD9-81ED-4DB2-BD59-A6C34878D82A}">
                    <a16:rowId xmlns:a16="http://schemas.microsoft.com/office/drawing/2014/main" val="42636805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173943590"/>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10" name="Action Button: Custom 20">
            <a:hlinkClick r:id="" action="ppaction://noaction" highlightClick="1">
              <a:snd r:embed="rId3" name="Vivió un año en México.wav"/>
            </a:hlinkClick>
            <a:extLst>
              <a:ext uri="{FF2B5EF4-FFF2-40B4-BE49-F238E27FC236}">
                <a16:creationId xmlns:a16="http://schemas.microsoft.com/office/drawing/2014/main" id="{C1D7154A-00F0-8348-A771-891935738EA5}"/>
              </a:ext>
            </a:extLst>
          </p:cNvPr>
          <p:cNvSpPr/>
          <p:nvPr/>
        </p:nvSpPr>
        <p:spPr>
          <a:xfrm>
            <a:off x="401335" y="203310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20">
            <a:hlinkClick r:id="" action="ppaction://noaction" highlightClick="1">
              <a:snd r:embed="rId4" name="Conoce la frontera con Estados Unidos.wav"/>
            </a:hlinkClick>
            <a:extLst>
              <a:ext uri="{FF2B5EF4-FFF2-40B4-BE49-F238E27FC236}">
                <a16:creationId xmlns:a16="http://schemas.microsoft.com/office/drawing/2014/main" id="{DBBA22FF-3A1B-4442-8720-90F13A0511B6}"/>
              </a:ext>
            </a:extLst>
          </p:cNvPr>
          <p:cNvSpPr/>
          <p:nvPr/>
        </p:nvSpPr>
        <p:spPr>
          <a:xfrm>
            <a:off x="401335" y="255872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20">
            <a:hlinkClick r:id="" action="ppaction://noaction" highlightClick="1">
              <a:snd r:embed="rId5" name="Sufrió un accidente de coche allí.wav"/>
            </a:hlinkClick>
            <a:extLst>
              <a:ext uri="{FF2B5EF4-FFF2-40B4-BE49-F238E27FC236}">
                <a16:creationId xmlns:a16="http://schemas.microsoft.com/office/drawing/2014/main" id="{8329F690-DFAF-DA41-AD64-A29A074276AA}"/>
              </a:ext>
            </a:extLst>
          </p:cNvPr>
          <p:cNvSpPr/>
          <p:nvPr/>
        </p:nvSpPr>
        <p:spPr>
          <a:xfrm>
            <a:off x="401335" y="308403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20">
            <a:hlinkClick r:id="" action="ppaction://noaction" highlightClick="1">
              <a:snd r:embed="rId6" name="Ofrece regalos a los amigos después de las vacaciones .wav"/>
            </a:hlinkClick>
            <a:extLst>
              <a:ext uri="{FF2B5EF4-FFF2-40B4-BE49-F238E27FC236}">
                <a16:creationId xmlns:a16="http://schemas.microsoft.com/office/drawing/2014/main" id="{46706D74-7B07-D24A-B0D2-BE1A8109F96F}"/>
              </a:ext>
            </a:extLst>
          </p:cNvPr>
          <p:cNvSpPr/>
          <p:nvPr/>
        </p:nvSpPr>
        <p:spPr>
          <a:xfrm>
            <a:off x="401335" y="361291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20">
            <a:hlinkClick r:id="" action="ppaction://noaction" highlightClick="1">
              <a:snd r:embed="rId7" name="Decide visitar pueblos antiguos.wav"/>
            </a:hlinkClick>
            <a:extLst>
              <a:ext uri="{FF2B5EF4-FFF2-40B4-BE49-F238E27FC236}">
                <a16:creationId xmlns:a16="http://schemas.microsoft.com/office/drawing/2014/main" id="{C0B0CC88-5F46-1049-820B-D19B8B34A87B}"/>
              </a:ext>
            </a:extLst>
          </p:cNvPr>
          <p:cNvSpPr/>
          <p:nvPr/>
        </p:nvSpPr>
        <p:spPr>
          <a:xfrm>
            <a:off x="401335" y="414673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20">
            <a:hlinkClick r:id="" action="ppaction://noaction" highlightClick="1">
              <a:snd r:embed="rId8" name="Aprende cosas sobre la cultura de las ciudades.wav"/>
            </a:hlinkClick>
            <a:extLst>
              <a:ext uri="{FF2B5EF4-FFF2-40B4-BE49-F238E27FC236}">
                <a16:creationId xmlns:a16="http://schemas.microsoft.com/office/drawing/2014/main" id="{2FC734F0-1D50-6048-BDBB-417EAB890887}"/>
              </a:ext>
            </a:extLst>
          </p:cNvPr>
          <p:cNvSpPr/>
          <p:nvPr/>
        </p:nvSpPr>
        <p:spPr>
          <a:xfrm>
            <a:off x="401335" y="46716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20">
            <a:hlinkClick r:id="" action="ppaction://noaction" highlightClick="1">
              <a:snd r:embed="rId9" name="Rompió la cámara cerca de una montaña.wav"/>
            </a:hlinkClick>
            <a:extLst>
              <a:ext uri="{FF2B5EF4-FFF2-40B4-BE49-F238E27FC236}">
                <a16:creationId xmlns:a16="http://schemas.microsoft.com/office/drawing/2014/main" id="{9B471C4D-2DC0-4246-8AEC-5B14F249D4D4}"/>
              </a:ext>
            </a:extLst>
          </p:cNvPr>
          <p:cNvSpPr/>
          <p:nvPr/>
        </p:nvSpPr>
        <p:spPr>
          <a:xfrm>
            <a:off x="401335" y="519654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20">
            <a:hlinkClick r:id="" action="ppaction://noaction" highlightClick="1">
              <a:snd r:embed="rId10" name="Todas las noches salió con un amigo.wav"/>
            </a:hlinkClick>
            <a:extLst>
              <a:ext uri="{FF2B5EF4-FFF2-40B4-BE49-F238E27FC236}">
                <a16:creationId xmlns:a16="http://schemas.microsoft.com/office/drawing/2014/main" id="{A3AEE2F8-B636-FF42-A3DA-AC82F8BA1F08}"/>
              </a:ext>
            </a:extLst>
          </p:cNvPr>
          <p:cNvSpPr/>
          <p:nvPr/>
        </p:nvSpPr>
        <p:spPr>
          <a:xfrm>
            <a:off x="401335" y="572117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aphicFrame>
        <p:nvGraphicFramePr>
          <p:cNvPr id="19" name="Tabla 18">
            <a:extLst>
              <a:ext uri="{FF2B5EF4-FFF2-40B4-BE49-F238E27FC236}">
                <a16:creationId xmlns:a16="http://schemas.microsoft.com/office/drawing/2014/main" id="{32D7640B-D78E-674B-AD35-DD40911A4021}"/>
              </a:ext>
            </a:extLst>
          </p:cNvPr>
          <p:cNvGraphicFramePr>
            <a:graphicFrameLocks noGrp="1"/>
          </p:cNvGraphicFramePr>
          <p:nvPr/>
        </p:nvGraphicFramePr>
        <p:xfrm>
          <a:off x="4559198" y="1331471"/>
          <a:ext cx="1671662" cy="4889362"/>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49922">
                <a:tc>
                  <a:txBody>
                    <a:bodyPr/>
                    <a:lstStyle/>
                    <a:p>
                      <a:pPr algn="ctr"/>
                      <a:r>
                        <a:rPr lang="es-GB" dirty="0">
                          <a:solidFill>
                            <a:srgbClr val="203864"/>
                          </a:solidFill>
                        </a:rPr>
                        <a:t>El verbo en español</a:t>
                      </a:r>
                    </a:p>
                  </a:txBody>
                  <a:tcPr anchor="ctr"/>
                </a:tc>
                <a:extLst>
                  <a:ext uri="{0D108BD9-81ED-4DB2-BD59-A6C34878D82A}">
                    <a16:rowId xmlns:a16="http://schemas.microsoft.com/office/drawing/2014/main" val="42636805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726000417"/>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graphicFrame>
        <p:nvGraphicFramePr>
          <p:cNvPr id="20" name="Tabla 19">
            <a:extLst>
              <a:ext uri="{FF2B5EF4-FFF2-40B4-BE49-F238E27FC236}">
                <a16:creationId xmlns:a16="http://schemas.microsoft.com/office/drawing/2014/main" id="{0A0C53DD-AEBD-034A-96A7-73F72FE47B3D}"/>
              </a:ext>
            </a:extLst>
          </p:cNvPr>
          <p:cNvGraphicFramePr>
            <a:graphicFrameLocks noGrp="1"/>
          </p:cNvGraphicFramePr>
          <p:nvPr/>
        </p:nvGraphicFramePr>
        <p:xfrm>
          <a:off x="6343877" y="1356349"/>
          <a:ext cx="5657198" cy="4864485"/>
        </p:xfrm>
        <a:graphic>
          <a:graphicData uri="http://schemas.openxmlformats.org/drawingml/2006/table">
            <a:tbl>
              <a:tblPr firstRow="1" bandRow="1">
                <a:tableStyleId>{5DA37D80-6434-44D0-A028-1B22A696006F}</a:tableStyleId>
              </a:tblPr>
              <a:tblGrid>
                <a:gridCol w="5657198">
                  <a:extLst>
                    <a:ext uri="{9D8B030D-6E8A-4147-A177-3AD203B41FA5}">
                      <a16:colId xmlns:a16="http://schemas.microsoft.com/office/drawing/2014/main" val="2199670438"/>
                    </a:ext>
                  </a:extLst>
                </a:gridCol>
              </a:tblGrid>
              <a:tr h="648285">
                <a:tc>
                  <a:txBody>
                    <a:bodyPr/>
                    <a:lstStyle/>
                    <a:p>
                      <a:pPr algn="ctr"/>
                      <a:r>
                        <a:rPr lang="es-GB" dirty="0">
                          <a:solidFill>
                            <a:srgbClr val="203864"/>
                          </a:solidFill>
                        </a:rPr>
                        <a:t>La actividad en inglés</a:t>
                      </a:r>
                    </a:p>
                  </a:txBody>
                  <a:tcPr anchor="ctr"/>
                </a:tc>
                <a:extLst>
                  <a:ext uri="{0D108BD9-81ED-4DB2-BD59-A6C34878D82A}">
                    <a16:rowId xmlns:a16="http://schemas.microsoft.com/office/drawing/2014/main" val="42636805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184961900"/>
                  </a:ext>
                </a:extLst>
              </a:tr>
              <a:tr h="527025">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21" name="Título 1">
            <a:extLst>
              <a:ext uri="{FF2B5EF4-FFF2-40B4-BE49-F238E27FC236}">
                <a16:creationId xmlns:a16="http://schemas.microsoft.com/office/drawing/2014/main" id="{5B016060-A06A-7442-B43B-5C2B44CB9F28}"/>
              </a:ext>
            </a:extLst>
          </p:cNvPr>
          <p:cNvSpPr txBox="1">
            <a:spLocks/>
          </p:cNvSpPr>
          <p:nvPr/>
        </p:nvSpPr>
        <p:spPr>
          <a:xfrm>
            <a:off x="4743384" y="786426"/>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2028820"/>
            <a:ext cx="406580" cy="423521"/>
          </a:xfrm>
          <a:prstGeom prst="rect">
            <a:avLst/>
          </a:prstGeom>
        </p:spPr>
      </p:pic>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2570806"/>
            <a:ext cx="406580" cy="423521"/>
          </a:xfrm>
          <a:prstGeom prst="rect">
            <a:avLst/>
          </a:prstGeom>
        </p:spPr>
      </p:pic>
      <p:pic>
        <p:nvPicPr>
          <p:cNvPr id="25"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1834" y="3079754"/>
            <a:ext cx="406580" cy="423521"/>
          </a:xfrm>
          <a:prstGeom prst="rect">
            <a:avLst/>
          </a:prstGeom>
        </p:spPr>
      </p:pic>
      <p:pic>
        <p:nvPicPr>
          <p:cNvPr id="26"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3601295"/>
            <a:ext cx="406580" cy="423521"/>
          </a:xfrm>
          <a:prstGeom prst="rect">
            <a:avLst/>
          </a:prstGeom>
        </p:spPr>
      </p:pic>
      <p:pic>
        <p:nvPicPr>
          <p:cNvPr id="27"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3658" y="4157136"/>
            <a:ext cx="406580" cy="423521"/>
          </a:xfrm>
          <a:prstGeom prst="rect">
            <a:avLst/>
          </a:prstGeom>
        </p:spPr>
      </p:pic>
      <p:pic>
        <p:nvPicPr>
          <p:cNvPr id="28"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6829" y="4663079"/>
            <a:ext cx="406580" cy="423521"/>
          </a:xfrm>
          <a:prstGeom prst="rect">
            <a:avLst/>
          </a:prstGeom>
        </p:spPr>
      </p:pic>
      <p:pic>
        <p:nvPicPr>
          <p:cNvPr id="29"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196548"/>
            <a:ext cx="406580" cy="423521"/>
          </a:xfrm>
          <a:prstGeom prst="rect">
            <a:avLst/>
          </a:prstGeom>
        </p:spPr>
      </p:pic>
      <p:pic>
        <p:nvPicPr>
          <p:cNvPr id="30"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728412"/>
            <a:ext cx="406580" cy="423521"/>
          </a:xfrm>
          <a:prstGeom prst="rect">
            <a:avLst/>
          </a:prstGeom>
        </p:spPr>
      </p:pic>
      <p:sp>
        <p:nvSpPr>
          <p:cNvPr id="31" name="CuadroTexto 30">
            <a:extLst>
              <a:ext uri="{FF2B5EF4-FFF2-40B4-BE49-F238E27FC236}">
                <a16:creationId xmlns:a16="http://schemas.microsoft.com/office/drawing/2014/main" id="{071B59E5-AB19-CF41-B927-8069791AB51F}"/>
              </a:ext>
            </a:extLst>
          </p:cNvPr>
          <p:cNvSpPr txBox="1"/>
          <p:nvPr/>
        </p:nvSpPr>
        <p:spPr>
          <a:xfrm>
            <a:off x="5021253" y="2004006"/>
            <a:ext cx="7409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vivió</a:t>
            </a:r>
          </a:p>
        </p:txBody>
      </p:sp>
      <p:sp>
        <p:nvSpPr>
          <p:cNvPr id="32" name="CuadroTexto 31">
            <a:extLst>
              <a:ext uri="{FF2B5EF4-FFF2-40B4-BE49-F238E27FC236}">
                <a16:creationId xmlns:a16="http://schemas.microsoft.com/office/drawing/2014/main" id="{B02CE49B-09FB-7E43-9B1C-BDDA6DAF3717}"/>
              </a:ext>
            </a:extLst>
          </p:cNvPr>
          <p:cNvSpPr txBox="1"/>
          <p:nvPr/>
        </p:nvSpPr>
        <p:spPr>
          <a:xfrm>
            <a:off x="4802441" y="2564143"/>
            <a:ext cx="1178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conoce</a:t>
            </a:r>
          </a:p>
        </p:txBody>
      </p:sp>
      <p:sp>
        <p:nvSpPr>
          <p:cNvPr id="33" name="CuadroTexto 32">
            <a:extLst>
              <a:ext uri="{FF2B5EF4-FFF2-40B4-BE49-F238E27FC236}">
                <a16:creationId xmlns:a16="http://schemas.microsoft.com/office/drawing/2014/main" id="{93C1AADC-CFA3-1D4D-8516-AC7E41622D5E}"/>
              </a:ext>
            </a:extLst>
          </p:cNvPr>
          <p:cNvSpPr txBox="1"/>
          <p:nvPr/>
        </p:nvSpPr>
        <p:spPr>
          <a:xfrm>
            <a:off x="4983581" y="3088425"/>
            <a:ext cx="8162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sufrió</a:t>
            </a:r>
          </a:p>
        </p:txBody>
      </p:sp>
      <p:sp>
        <p:nvSpPr>
          <p:cNvPr id="34" name="CuadroTexto 33">
            <a:extLst>
              <a:ext uri="{FF2B5EF4-FFF2-40B4-BE49-F238E27FC236}">
                <a16:creationId xmlns:a16="http://schemas.microsoft.com/office/drawing/2014/main" id="{D2AAD46F-81DC-7447-83D0-B74154CFF315}"/>
              </a:ext>
            </a:extLst>
          </p:cNvPr>
          <p:cNvSpPr txBox="1"/>
          <p:nvPr/>
        </p:nvSpPr>
        <p:spPr>
          <a:xfrm>
            <a:off x="4886600" y="3624635"/>
            <a:ext cx="10102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ofrece</a:t>
            </a:r>
          </a:p>
        </p:txBody>
      </p:sp>
      <p:sp>
        <p:nvSpPr>
          <p:cNvPr id="35" name="CuadroTexto 34">
            <a:extLst>
              <a:ext uri="{FF2B5EF4-FFF2-40B4-BE49-F238E27FC236}">
                <a16:creationId xmlns:a16="http://schemas.microsoft.com/office/drawing/2014/main" id="{0E2DE323-D5FC-0541-A7BC-25B87C48E1BD}"/>
              </a:ext>
            </a:extLst>
          </p:cNvPr>
          <p:cNvSpPr txBox="1"/>
          <p:nvPr/>
        </p:nvSpPr>
        <p:spPr>
          <a:xfrm>
            <a:off x="4847327" y="4157065"/>
            <a:ext cx="10887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a:t>
            </a:r>
          </a:p>
        </p:txBody>
      </p:sp>
      <p:sp>
        <p:nvSpPr>
          <p:cNvPr id="36" name="CuadroTexto 35">
            <a:extLst>
              <a:ext uri="{FF2B5EF4-FFF2-40B4-BE49-F238E27FC236}">
                <a16:creationId xmlns:a16="http://schemas.microsoft.com/office/drawing/2014/main" id="{E5CFB38E-4B19-8249-822F-D4DD4CD0A069}"/>
              </a:ext>
            </a:extLst>
          </p:cNvPr>
          <p:cNvSpPr txBox="1"/>
          <p:nvPr/>
        </p:nvSpPr>
        <p:spPr>
          <a:xfrm>
            <a:off x="4752750" y="4643857"/>
            <a:ext cx="1277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aprende</a:t>
            </a:r>
          </a:p>
        </p:txBody>
      </p:sp>
      <p:sp>
        <p:nvSpPr>
          <p:cNvPr id="37" name="CuadroTexto 36">
            <a:extLst>
              <a:ext uri="{FF2B5EF4-FFF2-40B4-BE49-F238E27FC236}">
                <a16:creationId xmlns:a16="http://schemas.microsoft.com/office/drawing/2014/main" id="{F4DAC0F8-B0EE-3B41-813A-803EF8F57831}"/>
              </a:ext>
            </a:extLst>
          </p:cNvPr>
          <p:cNvSpPr txBox="1"/>
          <p:nvPr/>
        </p:nvSpPr>
        <p:spPr>
          <a:xfrm>
            <a:off x="4872412" y="5203901"/>
            <a:ext cx="10647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rompió</a:t>
            </a:r>
          </a:p>
        </p:txBody>
      </p:sp>
      <p:sp>
        <p:nvSpPr>
          <p:cNvPr id="38" name="CuadroTexto 37">
            <a:extLst>
              <a:ext uri="{FF2B5EF4-FFF2-40B4-BE49-F238E27FC236}">
                <a16:creationId xmlns:a16="http://schemas.microsoft.com/office/drawing/2014/main" id="{135A88BD-6802-3F4A-9D5D-F1C443400150}"/>
              </a:ext>
            </a:extLst>
          </p:cNvPr>
          <p:cNvSpPr txBox="1"/>
          <p:nvPr/>
        </p:nvSpPr>
        <p:spPr>
          <a:xfrm>
            <a:off x="5047152" y="5766980"/>
            <a:ext cx="7296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salió</a:t>
            </a:r>
          </a:p>
        </p:txBody>
      </p:sp>
      <p:sp>
        <p:nvSpPr>
          <p:cNvPr id="40" name="CuadroTexto 39">
            <a:extLst>
              <a:ext uri="{FF2B5EF4-FFF2-40B4-BE49-F238E27FC236}">
                <a16:creationId xmlns:a16="http://schemas.microsoft.com/office/drawing/2014/main" id="{02CA31BF-E673-C64F-99C4-0D8456842AB4}"/>
              </a:ext>
            </a:extLst>
          </p:cNvPr>
          <p:cNvSpPr txBox="1"/>
          <p:nvPr/>
        </p:nvSpPr>
        <p:spPr>
          <a:xfrm>
            <a:off x="6450348" y="2054674"/>
            <a:ext cx="3369833"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lived for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year in Mexico</a:t>
            </a:r>
          </a:p>
        </p:txBody>
      </p:sp>
      <p:sp>
        <p:nvSpPr>
          <p:cNvPr id="41" name="CuadroTexto 40">
            <a:extLst>
              <a:ext uri="{FF2B5EF4-FFF2-40B4-BE49-F238E27FC236}">
                <a16:creationId xmlns:a16="http://schemas.microsoft.com/office/drawing/2014/main" id="{456B80AC-337D-1143-953C-6B7DBB71F9A5}"/>
              </a:ext>
            </a:extLst>
          </p:cNvPr>
          <p:cNvSpPr txBox="1"/>
          <p:nvPr/>
        </p:nvSpPr>
        <p:spPr>
          <a:xfrm>
            <a:off x="6474103" y="2582013"/>
            <a:ext cx="5091458"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knows the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border with the United States</a:t>
            </a:r>
          </a:p>
        </p:txBody>
      </p:sp>
      <p:sp>
        <p:nvSpPr>
          <p:cNvPr id="42" name="CuadroTexto 41">
            <a:extLst>
              <a:ext uri="{FF2B5EF4-FFF2-40B4-BE49-F238E27FC236}">
                <a16:creationId xmlns:a16="http://schemas.microsoft.com/office/drawing/2014/main" id="{EBEFD6D9-1E49-284F-8241-E87C5FF17A0D}"/>
              </a:ext>
            </a:extLst>
          </p:cNvPr>
          <p:cNvSpPr txBox="1"/>
          <p:nvPr/>
        </p:nvSpPr>
        <p:spPr>
          <a:xfrm>
            <a:off x="6495052" y="3088425"/>
            <a:ext cx="3861955"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suffered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car accident there</a:t>
            </a:r>
          </a:p>
        </p:txBody>
      </p:sp>
      <p:sp>
        <p:nvSpPr>
          <p:cNvPr id="43" name="CuadroTexto 42">
            <a:extLst>
              <a:ext uri="{FF2B5EF4-FFF2-40B4-BE49-F238E27FC236}">
                <a16:creationId xmlns:a16="http://schemas.microsoft.com/office/drawing/2014/main" id="{22DB41D3-3E3C-6140-9FB8-18C9D84B82A3}"/>
              </a:ext>
            </a:extLst>
          </p:cNvPr>
          <p:cNvSpPr txBox="1"/>
          <p:nvPr/>
        </p:nvSpPr>
        <p:spPr>
          <a:xfrm>
            <a:off x="6495052" y="3641380"/>
            <a:ext cx="4969630"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offers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gifts to friends after the holidays </a:t>
            </a:r>
          </a:p>
        </p:txBody>
      </p:sp>
      <p:sp>
        <p:nvSpPr>
          <p:cNvPr id="44" name="CuadroTexto 43">
            <a:extLst>
              <a:ext uri="{FF2B5EF4-FFF2-40B4-BE49-F238E27FC236}">
                <a16:creationId xmlns:a16="http://schemas.microsoft.com/office/drawing/2014/main" id="{0FC35474-9487-1F49-9067-8147909B4F39}"/>
              </a:ext>
            </a:extLst>
          </p:cNvPr>
          <p:cNvSpPr txBox="1"/>
          <p:nvPr/>
        </p:nvSpPr>
        <p:spPr>
          <a:xfrm>
            <a:off x="6474103" y="4153453"/>
            <a:ext cx="4299575"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decides to</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visit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old villages/towns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44">
            <a:extLst>
              <a:ext uri="{FF2B5EF4-FFF2-40B4-BE49-F238E27FC236}">
                <a16:creationId xmlns:a16="http://schemas.microsoft.com/office/drawing/2014/main" id="{9F99C8FE-A24C-5944-A0BF-D0936BBCA920}"/>
              </a:ext>
            </a:extLst>
          </p:cNvPr>
          <p:cNvSpPr txBox="1"/>
          <p:nvPr/>
        </p:nvSpPr>
        <p:spPr>
          <a:xfrm>
            <a:off x="6496214" y="4707886"/>
            <a:ext cx="5439310"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things about the culture of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cities</a:t>
            </a:r>
          </a:p>
        </p:txBody>
      </p:sp>
      <p:sp>
        <p:nvSpPr>
          <p:cNvPr id="46" name="CuadroTexto 45">
            <a:extLst>
              <a:ext uri="{FF2B5EF4-FFF2-40B4-BE49-F238E27FC236}">
                <a16:creationId xmlns:a16="http://schemas.microsoft.com/office/drawing/2014/main" id="{D05BBAE6-62AF-A445-B76E-016965ADFAD3}"/>
              </a:ext>
            </a:extLst>
          </p:cNvPr>
          <p:cNvSpPr txBox="1"/>
          <p:nvPr/>
        </p:nvSpPr>
        <p:spPr>
          <a:xfrm>
            <a:off x="6529088" y="5219959"/>
            <a:ext cx="4743606"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broke the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camera near a mountain</a:t>
            </a:r>
          </a:p>
        </p:txBody>
      </p:sp>
      <p:sp>
        <p:nvSpPr>
          <p:cNvPr id="47" name="CuadroTexto 46">
            <a:extLst>
              <a:ext uri="{FF2B5EF4-FFF2-40B4-BE49-F238E27FC236}">
                <a16:creationId xmlns:a16="http://schemas.microsoft.com/office/drawing/2014/main" id="{77005FAE-7F74-B040-A7ED-41ED8746D7C5}"/>
              </a:ext>
            </a:extLst>
          </p:cNvPr>
          <p:cNvSpPr txBox="1"/>
          <p:nvPr/>
        </p:nvSpPr>
        <p:spPr>
          <a:xfrm>
            <a:off x="6529088" y="5736028"/>
            <a:ext cx="2892138"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 out with a friend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Imagen 47">
            <a:extLst>
              <a:ext uri="{FF2B5EF4-FFF2-40B4-BE49-F238E27FC236}">
                <a16:creationId xmlns:a16="http://schemas.microsoft.com/office/drawing/2014/main" id="{C18AEADC-5E59-9E45-80A8-8CAFB06E3E3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26030" y="70300"/>
            <a:ext cx="1146332" cy="1273702"/>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52150"/>
          <a:stretch/>
        </p:blipFill>
        <p:spPr>
          <a:xfrm>
            <a:off x="9353229" y="-83569"/>
            <a:ext cx="1203881" cy="1415223"/>
          </a:xfrm>
          <a:prstGeom prst="rect">
            <a:avLst/>
          </a:prstGeom>
        </p:spPr>
      </p:pic>
      <p:sp>
        <p:nvSpPr>
          <p:cNvPr id="7" name="Rounded Rectangular Callout 6"/>
          <p:cNvSpPr/>
          <p:nvPr/>
        </p:nvSpPr>
        <p:spPr>
          <a:xfrm>
            <a:off x="6164779" y="488379"/>
            <a:ext cx="2327332" cy="945125"/>
          </a:xfrm>
          <a:prstGeom prst="wedgeRoundRectCallout">
            <a:avLst>
              <a:gd name="adj1" fmla="val -47026"/>
              <a:gd name="adj2" fmla="val 8324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1800" b="0" i="0" u="none" strike="noStrike" kern="1200" cap="none" spc="0" normalizeH="0" baseline="0" noProof="0" dirty="0">
                <a:ln>
                  <a:noFill/>
                </a:ln>
                <a:solidFill>
                  <a:srgbClr val="203864"/>
                </a:solidFill>
                <a:effectLst/>
                <a:uLnTx/>
                <a:uFillTx/>
                <a:latin typeface="Century Gothic" panose="020F0302020204030204"/>
                <a:ea typeface="+mn-ea"/>
                <a:cs typeface="+mn-cs"/>
              </a:rPr>
              <a:t>Where is the stress? Does it need an accent?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50" name="Group 49"/>
          <p:cNvGrpSpPr/>
          <p:nvPr/>
        </p:nvGrpSpPr>
        <p:grpSpPr>
          <a:xfrm>
            <a:off x="237730" y="175058"/>
            <a:ext cx="2921878" cy="2880638"/>
            <a:chOff x="237730" y="175058"/>
            <a:chExt cx="2921878" cy="2880638"/>
          </a:xfrm>
        </p:grpSpPr>
        <p:grpSp>
          <p:nvGrpSpPr>
            <p:cNvPr id="51" name="Group 50"/>
            <p:cNvGrpSpPr/>
            <p:nvPr/>
          </p:nvGrpSpPr>
          <p:grpSpPr>
            <a:xfrm>
              <a:off x="237730" y="175058"/>
              <a:ext cx="2921878" cy="2880638"/>
              <a:chOff x="118000" y="3298237"/>
              <a:chExt cx="2921878" cy="2880638"/>
            </a:xfrm>
          </p:grpSpPr>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000" y="3298237"/>
                <a:ext cx="2840318" cy="2849881"/>
              </a:xfrm>
              <a:prstGeom prst="rect">
                <a:avLst/>
              </a:prstGeom>
            </p:spPr>
          </p:pic>
          <p:sp>
            <p:nvSpPr>
              <p:cNvPr id="54" name="TextBox 53"/>
              <p:cNvSpPr txBox="1"/>
              <p:nvPr/>
            </p:nvSpPr>
            <p:spPr>
              <a:xfrm>
                <a:off x="197199" y="3316553"/>
                <a:ext cx="284267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Initial practice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reinforce knowledge of the grammatical form and its meaning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‘input’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 when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contrasting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features.</a:t>
                </a:r>
              </a:p>
            </p:txBody>
          </p:sp>
        </p:grpSp>
        <p:sp>
          <p:nvSpPr>
            <p:cNvPr id="52" name="Rounded Rectangle 51"/>
            <p:cNvSpPr/>
            <p:nvPr/>
          </p:nvSpPr>
          <p:spPr>
            <a:xfrm>
              <a:off x="930125" y="2073176"/>
              <a:ext cx="1160113" cy="32564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5" name="Group 54"/>
          <p:cNvGrpSpPr/>
          <p:nvPr/>
        </p:nvGrpSpPr>
        <p:grpSpPr>
          <a:xfrm>
            <a:off x="3413770" y="190033"/>
            <a:ext cx="2942289" cy="2880425"/>
            <a:chOff x="6101379" y="110517"/>
            <a:chExt cx="2942289" cy="2880425"/>
          </a:xfrm>
        </p:grpSpPr>
        <p:pic>
          <p:nvPicPr>
            <p:cNvPr id="56" name="Picture 55"/>
            <p:cNvPicPr>
              <a:picLocks noChangeAspect="1"/>
            </p:cNvPicPr>
            <p:nvPr/>
          </p:nvPicPr>
          <p:blipFill>
            <a:blip r:embed="rId15">
              <a:extLst>
                <a:ext uri="{BEBA8EAE-BF5A-486C-A8C5-ECC9F3942E4B}">
                  <a14:imgProps xmlns:a14="http://schemas.microsoft.com/office/drawing/2010/main">
                    <a14:imgLayer r:embed="rId16">
                      <a14:imgEffect>
                        <a14:colorTemperature colorTemp="11500"/>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6101379" y="110517"/>
              <a:ext cx="2942289" cy="2823605"/>
            </a:xfrm>
            <a:prstGeom prst="rect">
              <a:avLst/>
            </a:prstGeom>
          </p:spPr>
        </p:pic>
        <p:sp>
          <p:nvSpPr>
            <p:cNvPr id="57" name="TextBox 56"/>
            <p:cNvSpPr txBox="1"/>
            <p:nvPr/>
          </p:nvSpPr>
          <p:spPr>
            <a:xfrm>
              <a:off x="6153682" y="128620"/>
              <a:ext cx="281541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feature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made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task-essential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during practice by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removing as many other clues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from the sentence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03267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1000"/>
                                        <p:tgtEl>
                                          <p:spTgt spid="55"/>
                                        </p:tgtEl>
                                      </p:cBhvr>
                                    </p:animEffect>
                                    <p:anim calcmode="lin" valueType="num">
                                      <p:cBhvr>
                                        <p:cTn id="15" dur="1000" fill="hold"/>
                                        <p:tgtEl>
                                          <p:spTgt spid="55"/>
                                        </p:tgtEl>
                                        <p:attrNameLst>
                                          <p:attrName>ppt_x</p:attrName>
                                        </p:attrNameLst>
                                      </p:cBhvr>
                                      <p:tavLst>
                                        <p:tav tm="0">
                                          <p:val>
                                            <p:strVal val="#ppt_x"/>
                                          </p:val>
                                        </p:tav>
                                        <p:tav tm="100000">
                                          <p:val>
                                            <p:strVal val="#ppt_x"/>
                                          </p:val>
                                        </p:tav>
                                      </p:tavLst>
                                    </p:anim>
                                    <p:anim calcmode="lin" valueType="num">
                                      <p:cBhvr>
                                        <p:cTn id="1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nodePh="1">
                                  <p:stCondLst>
                                    <p:cond delay="0"/>
                                  </p:stCondLst>
                                  <p:endCondLst>
                                    <p:cond evt="begin" delay="0">
                                      <p:tn val="97"/>
                                    </p:cond>
                                  </p:end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2" grpId="0"/>
      <p:bldP spid="33" grpId="0"/>
      <p:bldP spid="34" grpId="0"/>
      <p:bldP spid="35" grpId="0"/>
      <p:bldP spid="36" grpId="0"/>
      <p:bldP spid="37" grpId="0"/>
      <p:bldP spid="38" grpId="0"/>
      <p:bldP spid="41" grpId="0"/>
      <p:bldP spid="42" grpId="0"/>
      <p:bldP spid="43" grpId="0"/>
      <p:bldP spid="44" grpId="0"/>
      <p:bldP spid="45" grpId="0"/>
      <p:bldP spid="46" grpId="0"/>
      <p:bldP spid="47" grpId="0"/>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09" y="27348"/>
            <a:ext cx="8651839" cy="1245170"/>
          </a:xfrm>
        </p:spPr>
        <p:txBody>
          <a:bodyPr>
            <a:noAutofit/>
          </a:bodyPr>
          <a:lstStyle/>
          <a:p>
            <a:pPr>
              <a:lnSpc>
                <a:spcPct val="100000"/>
              </a:lnSpc>
            </a:pPr>
            <a:r>
              <a:rPr lang="en-GB" sz="2200" b="1" dirty="0" err="1"/>
              <a:t>Ahora</a:t>
            </a:r>
            <a:r>
              <a:rPr lang="en-GB" sz="2200" b="1" dirty="0"/>
              <a:t> escribe </a:t>
            </a:r>
            <a:r>
              <a:rPr lang="en-GB" sz="2200" b="1" dirty="0" err="1"/>
              <a:t>unas</a:t>
            </a:r>
            <a:r>
              <a:rPr lang="en-GB" sz="2200" b="1" dirty="0"/>
              <a:t> </a:t>
            </a:r>
            <a:r>
              <a:rPr lang="en-GB" sz="2200" b="1" dirty="0" err="1"/>
              <a:t>frases</a:t>
            </a:r>
            <a:r>
              <a:rPr lang="en-GB" sz="2200" b="1" dirty="0"/>
              <a:t> </a:t>
            </a:r>
            <a:r>
              <a:rPr lang="en-GB" sz="2200" b="1" dirty="0" err="1"/>
              <a:t>sobre</a:t>
            </a:r>
            <a:r>
              <a:rPr lang="en-GB" sz="2200" b="1" dirty="0"/>
              <a:t> </a:t>
            </a:r>
            <a:r>
              <a:rPr lang="en-GB" sz="2200" b="1" dirty="0" err="1"/>
              <a:t>los</a:t>
            </a:r>
            <a:r>
              <a:rPr lang="en-GB" sz="2200" b="1" dirty="0"/>
              <a:t> </a:t>
            </a:r>
            <a:r>
              <a:rPr lang="en-GB" sz="2200" b="1" dirty="0" err="1"/>
              <a:t>viajes</a:t>
            </a:r>
            <a:r>
              <a:rPr lang="en-GB" sz="2200" b="1" dirty="0"/>
              <a:t> de Enrique. </a:t>
            </a:r>
            <a:r>
              <a:rPr lang="es-ES" sz="2200" b="1" dirty="0"/>
              <a:t>¿Son las vacaciones de antes o son las vacaciones cada año? </a:t>
            </a:r>
            <a:r>
              <a:rPr lang="en-GB" sz="2200" b="1" dirty="0" err="1"/>
              <a:t>Usa</a:t>
            </a:r>
            <a:r>
              <a:rPr lang="en-GB" sz="2200" b="1" dirty="0"/>
              <a:t> la forma </a:t>
            </a:r>
            <a:r>
              <a:rPr lang="en-GB" sz="2200" b="1" dirty="0" err="1"/>
              <a:t>correcta</a:t>
            </a:r>
            <a:r>
              <a:rPr lang="en-GB" sz="2200" b="1" dirty="0"/>
              <a:t> del </a:t>
            </a:r>
            <a:r>
              <a:rPr lang="en-GB" sz="2200" b="1" dirty="0" err="1"/>
              <a:t>verbo</a:t>
            </a:r>
            <a:r>
              <a:rPr lang="en-GB" sz="2200" b="1" dirty="0"/>
              <a:t> (‘–e’ o ‘–ió’), </a:t>
            </a:r>
            <a:r>
              <a:rPr lang="en-GB" sz="2200" b="1" dirty="0" err="1"/>
              <a:t>según</a:t>
            </a:r>
            <a:r>
              <a:rPr lang="en-GB" sz="2200" b="1" dirty="0"/>
              <a:t> la </a:t>
            </a:r>
            <a:r>
              <a:rPr lang="en-GB" sz="2200" b="1" dirty="0" err="1"/>
              <a:t>frase</a:t>
            </a:r>
            <a:r>
              <a:rPr lang="en-GB" sz="2200" b="1"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Imagen 47">
            <a:extLst>
              <a:ext uri="{FF2B5EF4-FFF2-40B4-BE49-F238E27FC236}">
                <a16:creationId xmlns:a16="http://schemas.microsoft.com/office/drawing/2014/main" id="{C18AEADC-5E59-9E45-80A8-8CAFB06E3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2377" y="1078124"/>
            <a:ext cx="1146332" cy="1273702"/>
          </a:xfrm>
          <a:prstGeom prst="rect">
            <a:avLst/>
          </a:prstGeom>
        </p:spPr>
      </p:pic>
      <p:sp>
        <p:nvSpPr>
          <p:cNvPr id="14" name="TextBox 13"/>
          <p:cNvSpPr txBox="1"/>
          <p:nvPr/>
        </p:nvSpPr>
        <p:spPr>
          <a:xfrm>
            <a:off x="305084" y="1154678"/>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He got to know a famous church in Colombia.</a:t>
            </a:r>
          </a:p>
        </p:txBody>
      </p:sp>
      <p:sp>
        <p:nvSpPr>
          <p:cNvPr id="15" name="TextBox 14"/>
          <p:cNvSpPr txBox="1"/>
          <p:nvPr/>
        </p:nvSpPr>
        <p:spPr>
          <a:xfrm>
            <a:off x="297109" y="2930314"/>
            <a:ext cx="91561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He decided to travel up to/as far as the border with Ecuador.</a:t>
            </a:r>
          </a:p>
        </p:txBody>
      </p:sp>
      <p:pic>
        <p:nvPicPr>
          <p:cNvPr id="1026" name="Picture 2" descr="Las Lajas, Colombia, The Sanctuary, Bridge, Church"/>
          <p:cNvPicPr>
            <a:picLocks noChangeAspect="1" noChangeArrowheads="1"/>
          </p:cNvPicPr>
          <p:nvPr/>
        </p:nvPicPr>
        <p:blipFill rotWithShape="1">
          <a:blip r:embed="rId4">
            <a:extLst>
              <a:ext uri="{28A0092B-C50C-407E-A947-70E740481C1C}">
                <a14:useLocalDpi xmlns:a14="http://schemas.microsoft.com/office/drawing/2010/main" val="0"/>
              </a:ext>
            </a:extLst>
          </a:blip>
          <a:srcRect t="1330" r="1748" b="1359"/>
          <a:stretch/>
        </p:blipFill>
        <p:spPr bwMode="auto">
          <a:xfrm>
            <a:off x="9310272" y="1282682"/>
            <a:ext cx="2520404" cy="35310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462312" y="4813765"/>
            <a:ext cx="37296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Santuario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Lajas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iglesia en 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suroeste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Colombia.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cerca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Ecuador. </a:t>
            </a:r>
          </a:p>
        </p:txBody>
      </p:sp>
      <p:sp>
        <p:nvSpPr>
          <p:cNvPr id="18" name="TextBox 17"/>
          <p:cNvSpPr txBox="1"/>
          <p:nvPr/>
        </p:nvSpPr>
        <p:spPr>
          <a:xfrm>
            <a:off x="300322" y="2031242"/>
            <a:ext cx="90325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He always breaks something.</a:t>
            </a:r>
          </a:p>
        </p:txBody>
      </p:sp>
      <p:sp>
        <p:nvSpPr>
          <p:cNvPr id="19" name="TextBox 18"/>
          <p:cNvSpPr txBox="1"/>
          <p:nvPr/>
        </p:nvSpPr>
        <p:spPr>
          <a:xfrm>
            <a:off x="300322" y="3781044"/>
            <a:ext cx="90325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He suffers many accidents during the holidays.</a:t>
            </a:r>
          </a:p>
        </p:txBody>
      </p:sp>
      <p:sp>
        <p:nvSpPr>
          <p:cNvPr id="20" name="TextBox 19"/>
          <p:cNvSpPr txBox="1"/>
          <p:nvPr/>
        </p:nvSpPr>
        <p:spPr>
          <a:xfrm>
            <a:off x="318121" y="4619642"/>
            <a:ext cx="69243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He offers presents to some friends after the trips.</a:t>
            </a:r>
          </a:p>
        </p:txBody>
      </p:sp>
      <p:sp>
        <p:nvSpPr>
          <p:cNvPr id="21" name="TextBox 20"/>
          <p:cNvSpPr txBox="1"/>
          <p:nvPr/>
        </p:nvSpPr>
        <p:spPr>
          <a:xfrm>
            <a:off x="297109" y="5439181"/>
            <a:ext cx="67073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He barely learnt English in the United States.</a:t>
            </a:r>
          </a:p>
        </p:txBody>
      </p:sp>
      <p:sp>
        <p:nvSpPr>
          <p:cNvPr id="22" name="TextBox 21"/>
          <p:cNvSpPr txBox="1"/>
          <p:nvPr/>
        </p:nvSpPr>
        <p:spPr>
          <a:xfrm>
            <a:off x="318121" y="1521870"/>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Conoció una iglesias famosa en Colombia.</a:t>
            </a:r>
          </a:p>
        </p:txBody>
      </p:sp>
      <p:sp>
        <p:nvSpPr>
          <p:cNvPr id="23" name="TextBox 22"/>
          <p:cNvSpPr txBox="1"/>
          <p:nvPr/>
        </p:nvSpPr>
        <p:spPr>
          <a:xfrm>
            <a:off x="305084" y="2393503"/>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Siempre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rompe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algo</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p:cNvSpPr txBox="1"/>
          <p:nvPr/>
        </p:nvSpPr>
        <p:spPr>
          <a:xfrm>
            <a:off x="305084" y="3289207"/>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Decidió</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viajar</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hasta la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Ecuador.</a:t>
            </a:r>
          </a:p>
        </p:txBody>
      </p:sp>
      <p:sp>
        <p:nvSpPr>
          <p:cNvPr id="25" name="TextBox 24"/>
          <p:cNvSpPr txBox="1"/>
          <p:nvPr/>
        </p:nvSpPr>
        <p:spPr>
          <a:xfrm>
            <a:off x="305084" y="4146864"/>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Sufre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accidentes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p:cNvSpPr txBox="1"/>
          <p:nvPr/>
        </p:nvSpPr>
        <p:spPr>
          <a:xfrm>
            <a:off x="318121" y="4966403"/>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Ofrece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regalos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amigos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después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p:cNvSpPr txBox="1"/>
          <p:nvPr/>
        </p:nvSpPr>
        <p:spPr>
          <a:xfrm>
            <a:off x="305084" y="5769910"/>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Apenas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aprendió</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Estados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Unidos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Rounded Rectangle 16"/>
          <p:cNvSpPr/>
          <p:nvPr/>
        </p:nvSpPr>
        <p:spPr>
          <a:xfrm>
            <a:off x="385383" y="1581423"/>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5" name="Rounded Rectangle 34"/>
          <p:cNvSpPr/>
          <p:nvPr/>
        </p:nvSpPr>
        <p:spPr>
          <a:xfrm>
            <a:off x="385383" y="2452847"/>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6" name="Rounded Rectangle 35"/>
          <p:cNvSpPr/>
          <p:nvPr/>
        </p:nvSpPr>
        <p:spPr>
          <a:xfrm>
            <a:off x="385382" y="3337111"/>
            <a:ext cx="61932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7" name="Rounded Rectangle 36"/>
          <p:cNvSpPr/>
          <p:nvPr/>
        </p:nvSpPr>
        <p:spPr>
          <a:xfrm>
            <a:off x="385382" y="418993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8" name="Rounded Rectangle 37"/>
          <p:cNvSpPr/>
          <p:nvPr/>
        </p:nvSpPr>
        <p:spPr>
          <a:xfrm>
            <a:off x="385382" y="5024602"/>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9" name="Rounded Rectangle 38"/>
          <p:cNvSpPr/>
          <p:nvPr/>
        </p:nvSpPr>
        <p:spPr>
          <a:xfrm>
            <a:off x="385382" y="586428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grpSp>
        <p:nvGrpSpPr>
          <p:cNvPr id="3" name="Group 2"/>
          <p:cNvGrpSpPr/>
          <p:nvPr/>
        </p:nvGrpSpPr>
        <p:grpSpPr>
          <a:xfrm>
            <a:off x="318121" y="115896"/>
            <a:ext cx="2871359" cy="2862322"/>
            <a:chOff x="318121" y="115896"/>
            <a:chExt cx="2871359" cy="2862322"/>
          </a:xfrm>
        </p:grpSpPr>
        <p:grpSp>
          <p:nvGrpSpPr>
            <p:cNvPr id="31" name="Group 30"/>
            <p:cNvGrpSpPr/>
            <p:nvPr/>
          </p:nvGrpSpPr>
          <p:grpSpPr>
            <a:xfrm>
              <a:off x="318121" y="115896"/>
              <a:ext cx="2871359" cy="2862322"/>
              <a:chOff x="3207293" y="3527263"/>
              <a:chExt cx="2871359" cy="2862322"/>
            </a:xfrm>
          </p:grpSpPr>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7293" y="3527263"/>
                <a:ext cx="2871359" cy="2777892"/>
              </a:xfrm>
              <a:prstGeom prst="rect">
                <a:avLst/>
              </a:prstGeom>
            </p:spPr>
          </p:pic>
          <p:sp>
            <p:nvSpPr>
              <p:cNvPr id="33" name="TextBox 32"/>
              <p:cNvSpPr txBox="1"/>
              <p:nvPr/>
            </p:nvSpPr>
            <p:spPr>
              <a:xfrm>
                <a:off x="3266449" y="3527263"/>
                <a:ext cx="272531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Writing and speaking activities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help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establish and practise accessing knowledge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the input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4" name="Rounded Rectangle 33"/>
            <p:cNvSpPr/>
            <p:nvPr/>
          </p:nvSpPr>
          <p:spPr>
            <a:xfrm>
              <a:off x="385382" y="162956"/>
              <a:ext cx="952967" cy="325648"/>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180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8" restart="whenNotActive" fill="hold" evtFilter="cancelBubble" nodeType="interactiveSeq">
                <p:stCondLst>
                  <p:cond evt="onClick" delay="0">
                    <p:tgtEl>
                      <p:spTgt spid="3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44" restart="whenNotActive" fill="hold" evtFilter="cancelBubble" nodeType="interactiveSeq">
                <p:stCondLst>
                  <p:cond evt="onClick" delay="0">
                    <p:tgtEl>
                      <p:spTgt spid="3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7" grpId="0" animBg="1"/>
      <p:bldP spid="35" grpId="0" animBg="1"/>
      <p:bldP spid="36"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454"/>
            <a:ext cx="12395200" cy="1325563"/>
          </a:xfrm>
        </p:spPr>
        <p:txBody>
          <a:bodyPr>
            <a:normAutofit/>
          </a:bodyPr>
          <a:lstStyle/>
          <a:p>
            <a:r>
              <a:rPr lang="en-GB" sz="3600" b="1" dirty="0">
                <a:solidFill>
                  <a:srgbClr val="002060"/>
                </a:solidFill>
              </a:rPr>
              <a:t>NCELP </a:t>
            </a:r>
            <a:r>
              <a:rPr lang="en-GB" sz="3200" b="1" dirty="0">
                <a:solidFill>
                  <a:srgbClr val="002060"/>
                </a:solidFill>
              </a:rPr>
              <a:t>(Centre for Excellence for Language Pedagogy)</a:t>
            </a:r>
            <a:endParaRPr lang="en-GB" sz="3600" b="1" dirty="0">
              <a:solidFill>
                <a:srgbClr val="002060"/>
              </a:solidFill>
            </a:endParaRPr>
          </a:p>
        </p:txBody>
      </p:sp>
      <p:sp>
        <p:nvSpPr>
          <p:cNvPr id="5" name="Content Placeholder 4">
            <a:extLst>
              <a:ext uri="{FF2B5EF4-FFF2-40B4-BE49-F238E27FC236}">
                <a16:creationId xmlns:a16="http://schemas.microsoft.com/office/drawing/2014/main" id="{37F7151B-BE07-45F5-BC92-BBC6566BD952}"/>
              </a:ext>
            </a:extLst>
          </p:cNvPr>
          <p:cNvSpPr>
            <a:spLocks noGrp="1"/>
          </p:cNvSpPr>
          <p:nvPr>
            <p:ph idx="1"/>
          </p:nvPr>
        </p:nvSpPr>
        <p:spPr>
          <a:xfrm>
            <a:off x="304800" y="1253331"/>
            <a:ext cx="10515600" cy="4351338"/>
          </a:xfrm>
        </p:spPr>
        <p:txBody>
          <a:bodyPr/>
          <a:lstStyle/>
          <a:p>
            <a:r>
              <a:rPr lang="en-GB" dirty="0">
                <a:hlinkClick r:id="rId3"/>
              </a:rPr>
              <a:t>MFL Pedagogy Review </a:t>
            </a:r>
            <a:r>
              <a:rPr lang="en-GB" dirty="0"/>
              <a:t>(Teaching Schools Council, 2016)</a:t>
            </a:r>
          </a:p>
          <a:p>
            <a:r>
              <a:rPr lang="en-GB" dirty="0">
                <a:hlinkClick r:id="rId3"/>
              </a:rPr>
              <a:t>National Centre for Excellence</a:t>
            </a:r>
            <a:r>
              <a:rPr lang="en-GB" dirty="0"/>
              <a:t> (2018 -)</a:t>
            </a:r>
          </a:p>
          <a:p>
            <a:endParaRPr lang="en-GB" dirty="0"/>
          </a:p>
        </p:txBody>
      </p:sp>
      <p:pic>
        <p:nvPicPr>
          <p:cNvPr id="6" name="Picture 5">
            <a:extLst>
              <a:ext uri="{FF2B5EF4-FFF2-40B4-BE49-F238E27FC236}">
                <a16:creationId xmlns:a16="http://schemas.microsoft.com/office/drawing/2014/main" id="{464ECAAA-143D-4012-964B-18C2B67A7661}"/>
              </a:ext>
            </a:extLst>
          </p:cNvPr>
          <p:cNvPicPr>
            <a:picLocks noChangeAspect="1"/>
          </p:cNvPicPr>
          <p:nvPr/>
        </p:nvPicPr>
        <p:blipFill>
          <a:blip r:embed="rId4"/>
          <a:stretch>
            <a:fillRect/>
          </a:stretch>
        </p:blipFill>
        <p:spPr>
          <a:xfrm>
            <a:off x="576262" y="2540794"/>
            <a:ext cx="11039475" cy="3838575"/>
          </a:xfrm>
          <a:prstGeom prst="rect">
            <a:avLst/>
          </a:prstGeom>
        </p:spPr>
      </p:pic>
    </p:spTree>
    <p:extLst>
      <p:ext uri="{BB962C8B-B14F-4D97-AF65-F5344CB8AC3E}">
        <p14:creationId xmlns:p14="http://schemas.microsoft.com/office/powerpoint/2010/main" val="2603117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tarjeta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opciones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mismo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número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presente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pasado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según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2498" y="2083551"/>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683196" y="2396503"/>
            <a:ext cx="421718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mira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opciones</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y escribe el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nombre</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correcto</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una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lista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771795" y="4869481"/>
            <a:ext cx="191261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lost a camera.</a:t>
            </a:r>
            <a:endParaRPr kumimoji="0" lang="es-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691818" y="3101956"/>
            <a:ext cx="1896471" cy="1255860"/>
          </a:xfrm>
          <a:prstGeom prst="wedgeRoundRectCallout">
            <a:avLst>
              <a:gd name="adj1" fmla="val -112203"/>
              <a:gd name="adj2" fmla="val 7588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Perdió una cámara.</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2893142" y="5833419"/>
            <a:ext cx="6552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Después, Persona B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Persona 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Imagen 4">
            <a:extLst>
              <a:ext uri="{FF2B5EF4-FFF2-40B4-BE49-F238E27FC236}">
                <a16:creationId xmlns:a16="http://schemas.microsoft.com/office/drawing/2014/main" id="{A9FAC5B8-4E8C-9A45-B46D-FEBBDDA5D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0112" y="1654789"/>
            <a:ext cx="1571485" cy="846234"/>
          </a:xfrm>
          <a:prstGeom prst="rect">
            <a:avLst/>
          </a:prstGeom>
        </p:spPr>
      </p:pic>
      <p:sp>
        <p:nvSpPr>
          <p:cNvPr id="31" name="Rectangle 1">
            <a:extLst>
              <a:ext uri="{FF2B5EF4-FFF2-40B4-BE49-F238E27FC236}">
                <a16:creationId xmlns:a16="http://schemas.microsoft.com/office/drawing/2014/main" id="{19DD7021-1199-7344-998E-C542ACB3E60F}"/>
              </a:ext>
            </a:extLst>
          </p:cNvPr>
          <p:cNvSpPr/>
          <p:nvPr/>
        </p:nvSpPr>
        <p:spPr>
          <a:xfrm>
            <a:off x="4895836" y="371971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EFC67971-E8E7-C047-A44D-37FE4E34F8A5}"/>
              </a:ext>
            </a:extLst>
          </p:cNvPr>
          <p:cNvSpPr txBox="1">
            <a:spLocks noChangeArrowheads="1"/>
          </p:cNvSpPr>
          <p:nvPr/>
        </p:nvSpPr>
        <p:spPr bwMode="auto">
          <a:xfrm>
            <a:off x="4963905" y="382243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CuadroTexto 32">
            <a:extLst>
              <a:ext uri="{FF2B5EF4-FFF2-40B4-BE49-F238E27FC236}">
                <a16:creationId xmlns:a16="http://schemas.microsoft.com/office/drawing/2014/main" id="{D67A9580-91A0-9B49-8DA1-EC908D1DDEF2}"/>
              </a:ext>
            </a:extLst>
          </p:cNvPr>
          <p:cNvSpPr txBox="1"/>
          <p:nvPr/>
        </p:nvSpPr>
        <p:spPr>
          <a:xfrm>
            <a:off x="4977946" y="4296937"/>
            <a:ext cx="14605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loses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4" name="CuadroTexto 33">
            <a:extLst>
              <a:ext uri="{FF2B5EF4-FFF2-40B4-BE49-F238E27FC236}">
                <a16:creationId xmlns:a16="http://schemas.microsoft.com/office/drawing/2014/main" id="{5F2028A6-5B0B-5940-9849-28047EB73C5B}"/>
              </a:ext>
            </a:extLst>
          </p:cNvPr>
          <p:cNvSpPr txBox="1"/>
          <p:nvPr/>
        </p:nvSpPr>
        <p:spPr>
          <a:xfrm>
            <a:off x="6613860" y="4296937"/>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lost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pic>
        <p:nvPicPr>
          <p:cNvPr id="35" name="Picture 7">
            <a:extLst>
              <a:ext uri="{FF2B5EF4-FFF2-40B4-BE49-F238E27FC236}">
                <a16:creationId xmlns:a16="http://schemas.microsoft.com/office/drawing/2014/main" id="{F2BFE075-592E-434B-A43C-357FA0E1DD2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5411593" y="3779874"/>
            <a:ext cx="593300" cy="581018"/>
          </a:xfrm>
          <a:prstGeom prst="rect">
            <a:avLst/>
          </a:prstGeom>
        </p:spPr>
      </p:pic>
      <p:pic>
        <p:nvPicPr>
          <p:cNvPr id="36" name="Picture 8">
            <a:extLst>
              <a:ext uri="{FF2B5EF4-FFF2-40B4-BE49-F238E27FC236}">
                <a16:creationId xmlns:a16="http://schemas.microsoft.com/office/drawing/2014/main" id="{5128030D-11FF-814B-A5A4-32AED8E48DE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7287931" y="3750024"/>
            <a:ext cx="569970" cy="604125"/>
          </a:xfrm>
          <a:prstGeom prst="rect">
            <a:avLst/>
          </a:prstGeom>
        </p:spPr>
      </p:pic>
      <p:graphicFrame>
        <p:nvGraphicFramePr>
          <p:cNvPr id="10" name="Tabla 9">
            <a:extLst>
              <a:ext uri="{FF2B5EF4-FFF2-40B4-BE49-F238E27FC236}">
                <a16:creationId xmlns:a16="http://schemas.microsoft.com/office/drawing/2014/main" id="{84C6D649-61EE-CD41-9636-3FE98CCB0002}"/>
              </a:ext>
            </a:extLst>
          </p:cNvPr>
          <p:cNvGraphicFramePr>
            <a:graphicFrameLocks noGrp="1"/>
          </p:cNvGraphicFramePr>
          <p:nvPr/>
        </p:nvGraphicFramePr>
        <p:xfrm>
          <a:off x="8995290" y="2671069"/>
          <a:ext cx="2079631" cy="3291840"/>
        </p:xfrm>
        <a:graphic>
          <a:graphicData uri="http://schemas.openxmlformats.org/drawingml/2006/table">
            <a:tbl>
              <a:tblPr firstRow="1" bandRow="1">
                <a:tableStyleId>{5DA37D80-6434-44D0-A028-1B22A696006F}</a:tableStyleId>
              </a:tblPr>
              <a:tblGrid>
                <a:gridCol w="422656">
                  <a:extLst>
                    <a:ext uri="{9D8B030D-6E8A-4147-A177-3AD203B41FA5}">
                      <a16:colId xmlns:a16="http://schemas.microsoft.com/office/drawing/2014/main" val="3769206215"/>
                    </a:ext>
                  </a:extLst>
                </a:gridCol>
                <a:gridCol w="1656975">
                  <a:extLst>
                    <a:ext uri="{9D8B030D-6E8A-4147-A177-3AD203B41FA5}">
                      <a16:colId xmlns:a16="http://schemas.microsoft.com/office/drawing/2014/main" val="2039333093"/>
                    </a:ext>
                  </a:extLst>
                </a:gridCol>
              </a:tblGrid>
              <a:tr h="321203">
                <a:tc>
                  <a:txBody>
                    <a:bodyPr/>
                    <a:lstStyle/>
                    <a:p>
                      <a:endParaRPr lang="es-GB" dirty="0"/>
                    </a:p>
                  </a:txBody>
                  <a:tcPr/>
                </a:tc>
                <a:tc>
                  <a:txBody>
                    <a:bodyPr/>
                    <a:lstStyle/>
                    <a:p>
                      <a:pPr algn="ctr"/>
                      <a:r>
                        <a:rPr lang="es-GB" dirty="0">
                          <a:solidFill>
                            <a:srgbClr val="203864"/>
                          </a:solidFill>
                        </a:rPr>
                        <a:t>Nombres</a:t>
                      </a:r>
                    </a:p>
                  </a:txBody>
                  <a:tcPr/>
                </a:tc>
                <a:extLst>
                  <a:ext uri="{0D108BD9-81ED-4DB2-BD59-A6C34878D82A}">
                    <a16:rowId xmlns:a16="http://schemas.microsoft.com/office/drawing/2014/main" val="1808010557"/>
                  </a:ext>
                </a:extLst>
              </a:tr>
              <a:tr h="321203">
                <a:tc>
                  <a:txBody>
                    <a:bodyPr/>
                    <a:lstStyle/>
                    <a:p>
                      <a:pPr algn="ctr"/>
                      <a:r>
                        <a:rPr lang="es-GB" dirty="0">
                          <a:solidFill>
                            <a:srgbClr val="203864"/>
                          </a:solidFill>
                        </a:rPr>
                        <a:t>1</a:t>
                      </a:r>
                    </a:p>
                  </a:txBody>
                  <a:tcPr/>
                </a:tc>
                <a:tc>
                  <a:txBody>
                    <a:bodyPr/>
                    <a:lstStyle/>
                    <a:p>
                      <a:endParaRPr lang="es-GB" dirty="0"/>
                    </a:p>
                  </a:txBody>
                  <a:tcPr/>
                </a:tc>
                <a:extLst>
                  <a:ext uri="{0D108BD9-81ED-4DB2-BD59-A6C34878D82A}">
                    <a16:rowId xmlns:a16="http://schemas.microsoft.com/office/drawing/2014/main" val="731240697"/>
                  </a:ext>
                </a:extLst>
              </a:tr>
              <a:tr h="321203">
                <a:tc>
                  <a:txBody>
                    <a:bodyPr/>
                    <a:lstStyle/>
                    <a:p>
                      <a:pPr algn="ctr"/>
                      <a:r>
                        <a:rPr lang="es-GB" dirty="0">
                          <a:solidFill>
                            <a:srgbClr val="203864"/>
                          </a:solidFill>
                        </a:rPr>
                        <a:t>2</a:t>
                      </a:r>
                    </a:p>
                  </a:txBody>
                  <a:tcPr/>
                </a:tc>
                <a:tc>
                  <a:txBody>
                    <a:bodyPr/>
                    <a:lstStyle/>
                    <a:p>
                      <a:endParaRPr lang="es-GB" dirty="0"/>
                    </a:p>
                  </a:txBody>
                  <a:tcPr/>
                </a:tc>
                <a:extLst>
                  <a:ext uri="{0D108BD9-81ED-4DB2-BD59-A6C34878D82A}">
                    <a16:rowId xmlns:a16="http://schemas.microsoft.com/office/drawing/2014/main" val="3889413453"/>
                  </a:ext>
                </a:extLst>
              </a:tr>
              <a:tr h="321203">
                <a:tc>
                  <a:txBody>
                    <a:bodyPr/>
                    <a:lstStyle/>
                    <a:p>
                      <a:pPr algn="ctr"/>
                      <a:r>
                        <a:rPr lang="es-GB" dirty="0">
                          <a:solidFill>
                            <a:srgbClr val="203864"/>
                          </a:solidFill>
                        </a:rPr>
                        <a:t>3</a:t>
                      </a:r>
                    </a:p>
                  </a:txBody>
                  <a:tcPr/>
                </a:tc>
                <a:tc>
                  <a:txBody>
                    <a:bodyPr/>
                    <a:lstStyle/>
                    <a:p>
                      <a:endParaRPr lang="es-GB"/>
                    </a:p>
                  </a:txBody>
                  <a:tcPr/>
                </a:tc>
                <a:extLst>
                  <a:ext uri="{0D108BD9-81ED-4DB2-BD59-A6C34878D82A}">
                    <a16:rowId xmlns:a16="http://schemas.microsoft.com/office/drawing/2014/main" val="2966517930"/>
                  </a:ext>
                </a:extLst>
              </a:tr>
              <a:tr h="321203">
                <a:tc>
                  <a:txBody>
                    <a:bodyPr/>
                    <a:lstStyle/>
                    <a:p>
                      <a:pPr algn="ctr"/>
                      <a:r>
                        <a:rPr lang="es-GB" dirty="0">
                          <a:solidFill>
                            <a:srgbClr val="203864"/>
                          </a:solidFill>
                        </a:rPr>
                        <a:t>4</a:t>
                      </a:r>
                    </a:p>
                  </a:txBody>
                  <a:tcPr/>
                </a:tc>
                <a:tc>
                  <a:txBody>
                    <a:bodyPr/>
                    <a:lstStyle/>
                    <a:p>
                      <a:endParaRPr lang="es-GB" dirty="0"/>
                    </a:p>
                  </a:txBody>
                  <a:tcPr/>
                </a:tc>
                <a:extLst>
                  <a:ext uri="{0D108BD9-81ED-4DB2-BD59-A6C34878D82A}">
                    <a16:rowId xmlns:a16="http://schemas.microsoft.com/office/drawing/2014/main" val="3578226277"/>
                  </a:ext>
                </a:extLst>
              </a:tr>
              <a:tr h="321203">
                <a:tc>
                  <a:txBody>
                    <a:bodyPr/>
                    <a:lstStyle/>
                    <a:p>
                      <a:pPr algn="ctr"/>
                      <a:r>
                        <a:rPr lang="es-GB" dirty="0">
                          <a:solidFill>
                            <a:srgbClr val="203864"/>
                          </a:solidFill>
                        </a:rPr>
                        <a:t>5</a:t>
                      </a:r>
                    </a:p>
                  </a:txBody>
                  <a:tcPr/>
                </a:tc>
                <a:tc>
                  <a:txBody>
                    <a:bodyPr/>
                    <a:lstStyle/>
                    <a:p>
                      <a:endParaRPr lang="es-GB"/>
                    </a:p>
                  </a:txBody>
                  <a:tcPr/>
                </a:tc>
                <a:extLst>
                  <a:ext uri="{0D108BD9-81ED-4DB2-BD59-A6C34878D82A}">
                    <a16:rowId xmlns:a16="http://schemas.microsoft.com/office/drawing/2014/main" val="3280699391"/>
                  </a:ext>
                </a:extLst>
              </a:tr>
              <a:tr h="321203">
                <a:tc>
                  <a:txBody>
                    <a:bodyPr/>
                    <a:lstStyle/>
                    <a:p>
                      <a:pPr algn="ctr"/>
                      <a:r>
                        <a:rPr lang="es-GB" dirty="0">
                          <a:solidFill>
                            <a:srgbClr val="203864"/>
                          </a:solidFill>
                        </a:rPr>
                        <a:t>6</a:t>
                      </a:r>
                    </a:p>
                  </a:txBody>
                  <a:tcPr/>
                </a:tc>
                <a:tc>
                  <a:txBody>
                    <a:bodyPr/>
                    <a:lstStyle/>
                    <a:p>
                      <a:endParaRPr lang="es-GB"/>
                    </a:p>
                  </a:txBody>
                  <a:tcPr/>
                </a:tc>
                <a:extLst>
                  <a:ext uri="{0D108BD9-81ED-4DB2-BD59-A6C34878D82A}">
                    <a16:rowId xmlns:a16="http://schemas.microsoft.com/office/drawing/2014/main" val="3795461113"/>
                  </a:ext>
                </a:extLst>
              </a:tr>
              <a:tr h="321203">
                <a:tc>
                  <a:txBody>
                    <a:bodyPr/>
                    <a:lstStyle/>
                    <a:p>
                      <a:pPr algn="ctr"/>
                      <a:r>
                        <a:rPr lang="es-GB" dirty="0">
                          <a:solidFill>
                            <a:srgbClr val="203864"/>
                          </a:solidFill>
                        </a:rPr>
                        <a:t>7</a:t>
                      </a:r>
                    </a:p>
                  </a:txBody>
                  <a:tcPr/>
                </a:tc>
                <a:tc>
                  <a:txBody>
                    <a:bodyPr/>
                    <a:lstStyle/>
                    <a:p>
                      <a:endParaRPr lang="es-GB"/>
                    </a:p>
                  </a:txBody>
                  <a:tcPr/>
                </a:tc>
                <a:extLst>
                  <a:ext uri="{0D108BD9-81ED-4DB2-BD59-A6C34878D82A}">
                    <a16:rowId xmlns:a16="http://schemas.microsoft.com/office/drawing/2014/main" val="790129317"/>
                  </a:ext>
                </a:extLst>
              </a:tr>
              <a:tr h="321203">
                <a:tc>
                  <a:txBody>
                    <a:bodyPr/>
                    <a:lstStyle/>
                    <a:p>
                      <a:pPr algn="ctr"/>
                      <a:r>
                        <a:rPr lang="es-GB" dirty="0">
                          <a:solidFill>
                            <a:srgbClr val="203864"/>
                          </a:solidFill>
                        </a:rPr>
                        <a:t>8</a:t>
                      </a:r>
                    </a:p>
                  </a:txBody>
                  <a:tcPr/>
                </a:tc>
                <a:tc>
                  <a:txBody>
                    <a:bodyPr/>
                    <a:lstStyle/>
                    <a:p>
                      <a:endParaRPr lang="es-GB" dirty="0"/>
                    </a:p>
                  </a:txBody>
                  <a:tcPr/>
                </a:tc>
                <a:extLst>
                  <a:ext uri="{0D108BD9-81ED-4DB2-BD59-A6C34878D82A}">
                    <a16:rowId xmlns:a16="http://schemas.microsoft.com/office/drawing/2014/main" val="737910659"/>
                  </a:ext>
                </a:extLst>
              </a:tr>
            </a:tbl>
          </a:graphicData>
        </a:graphic>
      </p:graphicFrame>
      <p:pic>
        <p:nvPicPr>
          <p:cNvPr id="37" name="Imagen 36">
            <a:extLst>
              <a:ext uri="{FF2B5EF4-FFF2-40B4-BE49-F238E27FC236}">
                <a16:creationId xmlns:a16="http://schemas.microsoft.com/office/drawing/2014/main" id="{509AD524-5D54-5443-860A-9744CD6364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2407" y="2541987"/>
            <a:ext cx="1025806" cy="817029"/>
          </a:xfrm>
          <a:prstGeom prst="rect">
            <a:avLst/>
          </a:prstGeom>
        </p:spPr>
      </p:pic>
      <p:sp>
        <p:nvSpPr>
          <p:cNvPr id="11" name="CuadroTexto 10">
            <a:extLst>
              <a:ext uri="{FF2B5EF4-FFF2-40B4-BE49-F238E27FC236}">
                <a16:creationId xmlns:a16="http://schemas.microsoft.com/office/drawing/2014/main" id="{5CE52D03-5B6B-8847-A831-722896AC056C}"/>
              </a:ext>
            </a:extLst>
          </p:cNvPr>
          <p:cNvSpPr txBox="1"/>
          <p:nvPr/>
        </p:nvSpPr>
        <p:spPr>
          <a:xfrm>
            <a:off x="9712130" y="3011161"/>
            <a:ext cx="96372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Paula</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29398" y="129082"/>
            <a:ext cx="2579247" cy="65908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pSp>
        <p:nvGrpSpPr>
          <p:cNvPr id="38" name="Group 37"/>
          <p:cNvGrpSpPr/>
          <p:nvPr/>
        </p:nvGrpSpPr>
        <p:grpSpPr>
          <a:xfrm>
            <a:off x="318121" y="115896"/>
            <a:ext cx="2871359" cy="2862322"/>
            <a:chOff x="318121" y="115896"/>
            <a:chExt cx="2871359" cy="2862322"/>
          </a:xfrm>
        </p:grpSpPr>
        <p:grpSp>
          <p:nvGrpSpPr>
            <p:cNvPr id="39" name="Group 38"/>
            <p:cNvGrpSpPr/>
            <p:nvPr/>
          </p:nvGrpSpPr>
          <p:grpSpPr>
            <a:xfrm>
              <a:off x="318121" y="115896"/>
              <a:ext cx="2871359" cy="2862322"/>
              <a:chOff x="3207293" y="3527263"/>
              <a:chExt cx="2871359" cy="2862322"/>
            </a:xfrm>
          </p:grpSpPr>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7293" y="3527263"/>
                <a:ext cx="2871359" cy="2777892"/>
              </a:xfrm>
              <a:prstGeom prst="rect">
                <a:avLst/>
              </a:prstGeom>
            </p:spPr>
          </p:pic>
          <p:sp>
            <p:nvSpPr>
              <p:cNvPr id="42" name="TextBox 41"/>
              <p:cNvSpPr txBox="1"/>
              <p:nvPr/>
            </p:nvSpPr>
            <p:spPr>
              <a:xfrm>
                <a:off x="3266449" y="3527263"/>
                <a:ext cx="272531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Writing and speaking activities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help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establish and practise accessing knowledge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the input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0" name="Rounded Rectangle 39"/>
            <p:cNvSpPr/>
            <p:nvPr/>
          </p:nvSpPr>
          <p:spPr>
            <a:xfrm>
              <a:off x="385839" y="452508"/>
              <a:ext cx="1260081" cy="325648"/>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7798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1" grpId="0" animBg="1"/>
      <p:bldP spid="22" grpId="0"/>
      <p:bldP spid="23" grpId="0" animBg="1"/>
      <p:bldP spid="43" grpId="0" animBg="1"/>
      <p:bldP spid="8" grpId="0"/>
      <p:bldP spid="31" grpId="0" animBg="1"/>
      <p:bldP spid="32" grpId="0"/>
      <p:bldP spid="33" grpId="0"/>
      <p:bldP spid="34"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7259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055011" y="725315"/>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suffered accidents.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94066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870696" y="1846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305515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3235225" y="738129"/>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broke a mobile.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312322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87431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94238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305687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312494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876217" y="338601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944285" y="34887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3056876" y="3406889"/>
            <a:ext cx="2030539" cy="129406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3124944" y="352955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CuadroTexto 46">
            <a:extLst>
              <a:ext uri="{FF2B5EF4-FFF2-40B4-BE49-F238E27FC236}">
                <a16:creationId xmlns:a16="http://schemas.microsoft.com/office/drawing/2014/main" id="{4C420205-0F2F-C54B-9328-BFDDCC608ADF}"/>
              </a:ext>
            </a:extLst>
          </p:cNvPr>
          <p:cNvSpPr txBox="1"/>
          <p:nvPr/>
        </p:nvSpPr>
        <p:spPr>
          <a:xfrm>
            <a:off x="6744552" y="45827"/>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cxnSp>
        <p:nvCxnSpPr>
          <p:cNvPr id="6" name="Conector recto 5">
            <a:extLst>
              <a:ext uri="{FF2B5EF4-FFF2-40B4-BE49-F238E27FC236}">
                <a16:creationId xmlns:a16="http://schemas.microsoft.com/office/drawing/2014/main" id="{4B6C6F5F-825A-7C44-B870-6A505723EC9B}"/>
              </a:ext>
            </a:extLst>
          </p:cNvPr>
          <p:cNvCxnSpPr/>
          <p:nvPr/>
        </p:nvCxnSpPr>
        <p:spPr>
          <a:xfrm>
            <a:off x="6095330" y="208675"/>
            <a:ext cx="0" cy="612436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1">
            <a:extLst>
              <a:ext uri="{FF2B5EF4-FFF2-40B4-BE49-F238E27FC236}">
                <a16:creationId xmlns:a16="http://schemas.microsoft.com/office/drawing/2014/main" id="{28F01D68-D6FE-8747-859B-E404F5E200AA}"/>
              </a:ext>
            </a:extLst>
          </p:cNvPr>
          <p:cNvSpPr/>
          <p:nvPr/>
        </p:nvSpPr>
        <p:spPr>
          <a:xfrm>
            <a:off x="875181"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F9268E33-1CFA-6A4B-93B9-617DF83B1D80}"/>
              </a:ext>
            </a:extLst>
          </p:cNvPr>
          <p:cNvSpPr txBox="1">
            <a:spLocks noChangeArrowheads="1"/>
          </p:cNvSpPr>
          <p:nvPr/>
        </p:nvSpPr>
        <p:spPr bwMode="auto">
          <a:xfrm>
            <a:off x="943249"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Rectangle 1">
            <a:extLst>
              <a:ext uri="{FF2B5EF4-FFF2-40B4-BE49-F238E27FC236}">
                <a16:creationId xmlns:a16="http://schemas.microsoft.com/office/drawing/2014/main" id="{39D683B3-5C34-CD49-BC4D-B2196400B34C}"/>
              </a:ext>
            </a:extLst>
          </p:cNvPr>
          <p:cNvSpPr/>
          <p:nvPr/>
        </p:nvSpPr>
        <p:spPr>
          <a:xfrm>
            <a:off x="3055157"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Text Box 10">
            <a:extLst>
              <a:ext uri="{FF2B5EF4-FFF2-40B4-BE49-F238E27FC236}">
                <a16:creationId xmlns:a16="http://schemas.microsoft.com/office/drawing/2014/main" id="{625A3C9C-B378-A74E-9629-D825ADCC1801}"/>
              </a:ext>
            </a:extLst>
          </p:cNvPr>
          <p:cNvSpPr txBox="1">
            <a:spLocks noChangeArrowheads="1"/>
          </p:cNvSpPr>
          <p:nvPr/>
        </p:nvSpPr>
        <p:spPr bwMode="auto">
          <a:xfrm>
            <a:off x="3123225"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3E835A6C-0EB9-294B-8CEC-E95E0B586A40}"/>
              </a:ext>
            </a:extLst>
          </p:cNvPr>
          <p:cNvSpPr txBox="1">
            <a:spLocks noChangeArrowheads="1"/>
          </p:cNvSpPr>
          <p:nvPr/>
        </p:nvSpPr>
        <p:spPr bwMode="auto">
          <a:xfrm>
            <a:off x="1001185" y="2157500"/>
            <a:ext cx="1782096"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learns about the culture.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 Box 2">
            <a:extLst>
              <a:ext uri="{FF2B5EF4-FFF2-40B4-BE49-F238E27FC236}">
                <a16:creationId xmlns:a16="http://schemas.microsoft.com/office/drawing/2014/main" id="{51878A13-563A-2D47-B347-E4E915375FFF}"/>
              </a:ext>
            </a:extLst>
          </p:cNvPr>
          <p:cNvSpPr txBox="1">
            <a:spLocks noChangeArrowheads="1"/>
          </p:cNvSpPr>
          <p:nvPr/>
        </p:nvSpPr>
        <p:spPr bwMode="auto">
          <a:xfrm>
            <a:off x="3235225" y="2157500"/>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shares an ice cream.</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EC31AC25-37F3-3348-A5AD-4D805051DB44}"/>
              </a:ext>
            </a:extLst>
          </p:cNvPr>
          <p:cNvSpPr txBox="1">
            <a:spLocks noChangeArrowheads="1"/>
          </p:cNvSpPr>
          <p:nvPr/>
        </p:nvSpPr>
        <p:spPr bwMode="auto">
          <a:xfrm>
            <a:off x="1111513" y="3731825"/>
            <a:ext cx="1671768"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offers drinks.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88CC831F-8144-2D44-B4EA-EFD77800B9FB}"/>
              </a:ext>
            </a:extLst>
          </p:cNvPr>
          <p:cNvSpPr txBox="1">
            <a:spLocks noChangeArrowheads="1"/>
          </p:cNvSpPr>
          <p:nvPr/>
        </p:nvSpPr>
        <p:spPr bwMode="auto">
          <a:xfrm>
            <a:off x="3243722"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printed the tickets.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id="{330FF410-4544-594B-A300-68C90296AD49}"/>
              </a:ext>
            </a:extLst>
          </p:cNvPr>
          <p:cNvSpPr txBox="1">
            <a:spLocks noChangeArrowheads="1"/>
          </p:cNvSpPr>
          <p:nvPr/>
        </p:nvSpPr>
        <p:spPr bwMode="auto">
          <a:xfrm>
            <a:off x="966558" y="5003304"/>
            <a:ext cx="1902950"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lives in the United States.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 Box 2">
            <a:extLst>
              <a:ext uri="{FF2B5EF4-FFF2-40B4-BE49-F238E27FC236}">
                <a16:creationId xmlns:a16="http://schemas.microsoft.com/office/drawing/2014/main" id="{BF1B2259-AACE-5147-A589-B3C777AAF6D5}"/>
              </a:ext>
            </a:extLst>
          </p:cNvPr>
          <p:cNvSpPr txBox="1">
            <a:spLocks noChangeArrowheads="1"/>
          </p:cNvSpPr>
          <p:nvPr/>
        </p:nvSpPr>
        <p:spPr bwMode="auto">
          <a:xfrm>
            <a:off x="3228279" y="4962491"/>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got to know France. </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Rectangle 1">
            <a:extLst>
              <a:ext uri="{FF2B5EF4-FFF2-40B4-BE49-F238E27FC236}">
                <a16:creationId xmlns:a16="http://schemas.microsoft.com/office/drawing/2014/main" id="{177014CA-CDAB-5C48-ACF2-27D0FCF5623E}"/>
              </a:ext>
            </a:extLst>
          </p:cNvPr>
          <p:cNvSpPr/>
          <p:nvPr/>
        </p:nvSpPr>
        <p:spPr>
          <a:xfrm>
            <a:off x="683997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Text Box 2">
            <a:extLst>
              <a:ext uri="{FF2B5EF4-FFF2-40B4-BE49-F238E27FC236}">
                <a16:creationId xmlns:a16="http://schemas.microsoft.com/office/drawing/2014/main" id="{6E8F0D7A-2F54-FC4B-BE8F-BE68EDF6E861}"/>
              </a:ext>
            </a:extLst>
          </p:cNvPr>
          <p:cNvSpPr txBox="1">
            <a:spLocks noChangeArrowheads="1"/>
          </p:cNvSpPr>
          <p:nvPr/>
        </p:nvSpPr>
        <p:spPr bwMode="auto">
          <a:xfrm>
            <a:off x="7022387" y="719529"/>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suffers accidents.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Text Box 10">
            <a:extLst>
              <a:ext uri="{FF2B5EF4-FFF2-40B4-BE49-F238E27FC236}">
                <a16:creationId xmlns:a16="http://schemas.microsoft.com/office/drawing/2014/main" id="{DC7A3E6B-096A-234A-A59F-C13A314A5B7C}"/>
              </a:ext>
            </a:extLst>
          </p:cNvPr>
          <p:cNvSpPr txBox="1">
            <a:spLocks noChangeArrowheads="1"/>
          </p:cNvSpPr>
          <p:nvPr/>
        </p:nvSpPr>
        <p:spPr bwMode="auto">
          <a:xfrm>
            <a:off x="690804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9" name="Rectangle 1">
            <a:extLst>
              <a:ext uri="{FF2B5EF4-FFF2-40B4-BE49-F238E27FC236}">
                <a16:creationId xmlns:a16="http://schemas.microsoft.com/office/drawing/2014/main" id="{CAF60F5F-B88A-E444-B9AC-B76F6DCD92CA}"/>
              </a:ext>
            </a:extLst>
          </p:cNvPr>
          <p:cNvSpPr/>
          <p:nvPr/>
        </p:nvSpPr>
        <p:spPr>
          <a:xfrm>
            <a:off x="902253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Text Box 2">
            <a:extLst>
              <a:ext uri="{FF2B5EF4-FFF2-40B4-BE49-F238E27FC236}">
                <a16:creationId xmlns:a16="http://schemas.microsoft.com/office/drawing/2014/main" id="{A8FE2752-AF34-534C-8BC0-9054F5FDE3AC}"/>
              </a:ext>
            </a:extLst>
          </p:cNvPr>
          <p:cNvSpPr txBox="1">
            <a:spLocks noChangeArrowheads="1"/>
          </p:cNvSpPr>
          <p:nvPr/>
        </p:nvSpPr>
        <p:spPr bwMode="auto">
          <a:xfrm>
            <a:off x="9202601" y="732343"/>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broke a mobile.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1" name="Text Box 10">
            <a:extLst>
              <a:ext uri="{FF2B5EF4-FFF2-40B4-BE49-F238E27FC236}">
                <a16:creationId xmlns:a16="http://schemas.microsoft.com/office/drawing/2014/main" id="{FCC4F3A0-2A67-0E4C-8154-368A45147E47}"/>
              </a:ext>
            </a:extLst>
          </p:cNvPr>
          <p:cNvSpPr txBox="1">
            <a:spLocks noChangeArrowheads="1"/>
          </p:cNvSpPr>
          <p:nvPr/>
        </p:nvSpPr>
        <p:spPr bwMode="auto">
          <a:xfrm>
            <a:off x="909060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2" name="Rectangle 1">
            <a:extLst>
              <a:ext uri="{FF2B5EF4-FFF2-40B4-BE49-F238E27FC236}">
                <a16:creationId xmlns:a16="http://schemas.microsoft.com/office/drawing/2014/main" id="{AA18108A-3D8A-494B-A9EA-EBCBDE96F024}"/>
              </a:ext>
            </a:extLst>
          </p:cNvPr>
          <p:cNvSpPr/>
          <p:nvPr/>
        </p:nvSpPr>
        <p:spPr>
          <a:xfrm>
            <a:off x="684169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Text Box 10">
            <a:extLst>
              <a:ext uri="{FF2B5EF4-FFF2-40B4-BE49-F238E27FC236}">
                <a16:creationId xmlns:a16="http://schemas.microsoft.com/office/drawing/2014/main" id="{733A92C3-3FED-A44E-9322-FC8CFE4EB290}"/>
              </a:ext>
            </a:extLst>
          </p:cNvPr>
          <p:cNvSpPr txBox="1">
            <a:spLocks noChangeArrowheads="1"/>
          </p:cNvSpPr>
          <p:nvPr/>
        </p:nvSpPr>
        <p:spPr bwMode="auto">
          <a:xfrm>
            <a:off x="690976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4" name="Rectangle 1">
            <a:extLst>
              <a:ext uri="{FF2B5EF4-FFF2-40B4-BE49-F238E27FC236}">
                <a16:creationId xmlns:a16="http://schemas.microsoft.com/office/drawing/2014/main" id="{71717D03-7A0F-6848-A15A-3A71D753CB18}"/>
              </a:ext>
            </a:extLst>
          </p:cNvPr>
          <p:cNvSpPr/>
          <p:nvPr/>
        </p:nvSpPr>
        <p:spPr>
          <a:xfrm>
            <a:off x="902425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Text Box 10">
            <a:extLst>
              <a:ext uri="{FF2B5EF4-FFF2-40B4-BE49-F238E27FC236}">
                <a16:creationId xmlns:a16="http://schemas.microsoft.com/office/drawing/2014/main" id="{D3AF0779-EC58-5A45-9D0E-D5725ED1FCBC}"/>
              </a:ext>
            </a:extLst>
          </p:cNvPr>
          <p:cNvSpPr txBox="1">
            <a:spLocks noChangeArrowheads="1"/>
          </p:cNvSpPr>
          <p:nvPr/>
        </p:nvSpPr>
        <p:spPr bwMode="auto">
          <a:xfrm>
            <a:off x="909232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6" name="Rectangle 1">
            <a:extLst>
              <a:ext uri="{FF2B5EF4-FFF2-40B4-BE49-F238E27FC236}">
                <a16:creationId xmlns:a16="http://schemas.microsoft.com/office/drawing/2014/main" id="{C095427D-077B-2849-9CC8-1ED856E42E96}"/>
              </a:ext>
            </a:extLst>
          </p:cNvPr>
          <p:cNvSpPr/>
          <p:nvPr/>
        </p:nvSpPr>
        <p:spPr>
          <a:xfrm>
            <a:off x="6841345" y="341338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Text Box 10">
            <a:extLst>
              <a:ext uri="{FF2B5EF4-FFF2-40B4-BE49-F238E27FC236}">
                <a16:creationId xmlns:a16="http://schemas.microsoft.com/office/drawing/2014/main" id="{BC013F69-3310-3B4C-9589-E59EF3C30AFF}"/>
              </a:ext>
            </a:extLst>
          </p:cNvPr>
          <p:cNvSpPr txBox="1">
            <a:spLocks noChangeArrowheads="1"/>
          </p:cNvSpPr>
          <p:nvPr/>
        </p:nvSpPr>
        <p:spPr bwMode="auto">
          <a:xfrm>
            <a:off x="6909413" y="351610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8" name="Rectangle 1">
            <a:extLst>
              <a:ext uri="{FF2B5EF4-FFF2-40B4-BE49-F238E27FC236}">
                <a16:creationId xmlns:a16="http://schemas.microsoft.com/office/drawing/2014/main" id="{91E7C142-AD22-1744-8C42-F029902CD9F4}"/>
              </a:ext>
            </a:extLst>
          </p:cNvPr>
          <p:cNvSpPr/>
          <p:nvPr/>
        </p:nvSpPr>
        <p:spPr>
          <a:xfrm>
            <a:off x="9022817" y="3443328"/>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Text Box 10">
            <a:extLst>
              <a:ext uri="{FF2B5EF4-FFF2-40B4-BE49-F238E27FC236}">
                <a16:creationId xmlns:a16="http://schemas.microsoft.com/office/drawing/2014/main" id="{BE1722CF-8A0E-7D4E-A769-0A6E6203A2D5}"/>
              </a:ext>
            </a:extLst>
          </p:cNvPr>
          <p:cNvSpPr txBox="1">
            <a:spLocks noChangeArrowheads="1"/>
          </p:cNvSpPr>
          <p:nvPr/>
        </p:nvSpPr>
        <p:spPr bwMode="auto">
          <a:xfrm>
            <a:off x="9090072" y="35569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0" name="Rectangle 1">
            <a:extLst>
              <a:ext uri="{FF2B5EF4-FFF2-40B4-BE49-F238E27FC236}">
                <a16:creationId xmlns:a16="http://schemas.microsoft.com/office/drawing/2014/main" id="{8FD90F73-400D-294E-918A-2E225486B909}"/>
              </a:ext>
            </a:extLst>
          </p:cNvPr>
          <p:cNvSpPr/>
          <p:nvPr/>
        </p:nvSpPr>
        <p:spPr>
          <a:xfrm>
            <a:off x="6840309"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Text Box 10">
            <a:extLst>
              <a:ext uri="{FF2B5EF4-FFF2-40B4-BE49-F238E27FC236}">
                <a16:creationId xmlns:a16="http://schemas.microsoft.com/office/drawing/2014/main" id="{69D782DD-A07C-194B-A811-64EABF210882}"/>
              </a:ext>
            </a:extLst>
          </p:cNvPr>
          <p:cNvSpPr txBox="1">
            <a:spLocks noChangeArrowheads="1"/>
          </p:cNvSpPr>
          <p:nvPr/>
        </p:nvSpPr>
        <p:spPr bwMode="auto">
          <a:xfrm>
            <a:off x="6908377"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2" name="Rectangle 1">
            <a:extLst>
              <a:ext uri="{FF2B5EF4-FFF2-40B4-BE49-F238E27FC236}">
                <a16:creationId xmlns:a16="http://schemas.microsoft.com/office/drawing/2014/main" id="{62A18C86-C0B5-6647-9AAB-99DA2B9FC297}"/>
              </a:ext>
            </a:extLst>
          </p:cNvPr>
          <p:cNvSpPr/>
          <p:nvPr/>
        </p:nvSpPr>
        <p:spPr>
          <a:xfrm>
            <a:off x="9020285"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Text Box 10">
            <a:extLst>
              <a:ext uri="{FF2B5EF4-FFF2-40B4-BE49-F238E27FC236}">
                <a16:creationId xmlns:a16="http://schemas.microsoft.com/office/drawing/2014/main" id="{8735D928-99DF-DF4E-B938-905E4A916FC1}"/>
              </a:ext>
            </a:extLst>
          </p:cNvPr>
          <p:cNvSpPr txBox="1">
            <a:spLocks noChangeArrowheads="1"/>
          </p:cNvSpPr>
          <p:nvPr/>
        </p:nvSpPr>
        <p:spPr bwMode="auto">
          <a:xfrm>
            <a:off x="9088353"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 Box 2">
            <a:extLst>
              <a:ext uri="{FF2B5EF4-FFF2-40B4-BE49-F238E27FC236}">
                <a16:creationId xmlns:a16="http://schemas.microsoft.com/office/drawing/2014/main" id="{32390449-6DA8-DC46-B979-AB39E9541A3D}"/>
              </a:ext>
            </a:extLst>
          </p:cNvPr>
          <p:cNvSpPr txBox="1">
            <a:spLocks noChangeArrowheads="1"/>
          </p:cNvSpPr>
          <p:nvPr/>
        </p:nvSpPr>
        <p:spPr bwMode="auto">
          <a:xfrm>
            <a:off x="6887392" y="2125369"/>
            <a:ext cx="1971737"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learnt about the culture.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5" name="Text Box 2">
            <a:extLst>
              <a:ext uri="{FF2B5EF4-FFF2-40B4-BE49-F238E27FC236}">
                <a16:creationId xmlns:a16="http://schemas.microsoft.com/office/drawing/2014/main" id="{CE1F8129-FAAD-ED4F-82C4-DB5237F920BE}"/>
              </a:ext>
            </a:extLst>
          </p:cNvPr>
          <p:cNvSpPr txBox="1">
            <a:spLocks noChangeArrowheads="1"/>
          </p:cNvSpPr>
          <p:nvPr/>
        </p:nvSpPr>
        <p:spPr bwMode="auto">
          <a:xfrm>
            <a:off x="9202601" y="2108248"/>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shared an ice cream.</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6" name="Text Box 2">
            <a:extLst>
              <a:ext uri="{FF2B5EF4-FFF2-40B4-BE49-F238E27FC236}">
                <a16:creationId xmlns:a16="http://schemas.microsoft.com/office/drawing/2014/main" id="{8EF37498-8114-FD4C-929C-44D087433669}"/>
              </a:ext>
            </a:extLst>
          </p:cNvPr>
          <p:cNvSpPr txBox="1">
            <a:spLocks noChangeArrowheads="1"/>
          </p:cNvSpPr>
          <p:nvPr/>
        </p:nvSpPr>
        <p:spPr bwMode="auto">
          <a:xfrm>
            <a:off x="7076641" y="3759187"/>
            <a:ext cx="1671768"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offers drinks.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58CFC3B9-C5A9-5944-8C9A-E43C30076B06}"/>
              </a:ext>
            </a:extLst>
          </p:cNvPr>
          <p:cNvSpPr txBox="1">
            <a:spLocks noChangeArrowheads="1"/>
          </p:cNvSpPr>
          <p:nvPr/>
        </p:nvSpPr>
        <p:spPr bwMode="auto">
          <a:xfrm>
            <a:off x="9193407"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prints the tickets.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8" name="Text Box 2">
            <a:extLst>
              <a:ext uri="{FF2B5EF4-FFF2-40B4-BE49-F238E27FC236}">
                <a16:creationId xmlns:a16="http://schemas.microsoft.com/office/drawing/2014/main" id="{A529EF1C-1E54-2A41-ACDD-23549E0655AA}"/>
              </a:ext>
            </a:extLst>
          </p:cNvPr>
          <p:cNvSpPr txBox="1">
            <a:spLocks noChangeArrowheads="1"/>
          </p:cNvSpPr>
          <p:nvPr/>
        </p:nvSpPr>
        <p:spPr bwMode="auto">
          <a:xfrm>
            <a:off x="6931686" y="5030666"/>
            <a:ext cx="1902950"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lived in the United States.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9" name="Text Box 2">
            <a:extLst>
              <a:ext uri="{FF2B5EF4-FFF2-40B4-BE49-F238E27FC236}">
                <a16:creationId xmlns:a16="http://schemas.microsoft.com/office/drawing/2014/main" id="{AF6E7CCC-C8D0-1342-9AAF-391557ADA693}"/>
              </a:ext>
            </a:extLst>
          </p:cNvPr>
          <p:cNvSpPr txBox="1">
            <a:spLocks noChangeArrowheads="1"/>
          </p:cNvSpPr>
          <p:nvPr/>
        </p:nvSpPr>
        <p:spPr bwMode="auto">
          <a:xfrm>
            <a:off x="9193407" y="4989853"/>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got to know France. </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11906250" y="6819900"/>
            <a:ext cx="1517353" cy="281813"/>
          </a:xfrm>
        </p:spPr>
        <p:txBody>
          <a:bodyPr>
            <a:normAutofit/>
          </a:bodyPr>
          <a:lstStyle/>
          <a:p>
            <a:r>
              <a:rPr lang="en-GB" sz="500" dirty="0">
                <a:solidFill>
                  <a:schemeClr val="bg1"/>
                </a:solidFill>
              </a:rPr>
              <a:t>HABLAR</a:t>
            </a:r>
          </a:p>
        </p:txBody>
      </p:sp>
    </p:spTree>
    <p:extLst>
      <p:ext uri="{BB962C8B-B14F-4D97-AF65-F5344CB8AC3E}">
        <p14:creationId xmlns:p14="http://schemas.microsoft.com/office/powerpoint/2010/main" val="4223404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breaks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broke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shares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shared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gets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got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Tree>
    <p:extLst>
      <p:ext uri="{BB962C8B-B14F-4D97-AF65-F5344CB8AC3E}">
        <p14:creationId xmlns:p14="http://schemas.microsoft.com/office/powerpoint/2010/main" val="4110305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breaks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broke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47187" y="3174274"/>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shares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shared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gets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got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17308951">
            <a:off x="6746046" y="827771"/>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0" cstate="screen">
            <a:extLst>
              <a:ext uri="{BEBA8EAE-BF5A-486C-A8C5-ECC9F3942E4B}">
                <a14:imgProps xmlns:a14="http://schemas.microsoft.com/office/drawing/2010/main">
                  <a14:imgLayer r:embed="rId1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
        <p:nvSpPr>
          <p:cNvPr id="69" name="Anillo 68">
            <a:extLst>
              <a:ext uri="{FF2B5EF4-FFF2-40B4-BE49-F238E27FC236}">
                <a16:creationId xmlns:a16="http://schemas.microsoft.com/office/drawing/2014/main" id="{BF6AE013-1C94-C144-A47C-C4CE30E0D08B}"/>
              </a:ext>
            </a:extLst>
          </p:cNvPr>
          <p:cNvSpPr/>
          <p:nvPr/>
        </p:nvSpPr>
        <p:spPr>
          <a:xfrm>
            <a:off x="654776" y="62288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0" name="Anillo 69">
            <a:extLst>
              <a:ext uri="{FF2B5EF4-FFF2-40B4-BE49-F238E27FC236}">
                <a16:creationId xmlns:a16="http://schemas.microsoft.com/office/drawing/2014/main" id="{A6B58E19-78AB-EE42-95B9-6EA688EE10B5}"/>
              </a:ext>
            </a:extLst>
          </p:cNvPr>
          <p:cNvSpPr/>
          <p:nvPr/>
        </p:nvSpPr>
        <p:spPr>
          <a:xfrm>
            <a:off x="6181355" y="59012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1" name="Anillo 70">
            <a:extLst>
              <a:ext uri="{FF2B5EF4-FFF2-40B4-BE49-F238E27FC236}">
                <a16:creationId xmlns:a16="http://schemas.microsoft.com/office/drawing/2014/main" id="{5347CC19-04EE-F04E-9AED-5CAB6E8F990E}"/>
              </a:ext>
            </a:extLst>
          </p:cNvPr>
          <p:cNvSpPr/>
          <p:nvPr/>
        </p:nvSpPr>
        <p:spPr>
          <a:xfrm>
            <a:off x="9718002" y="57119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9" name="Anillo 78">
            <a:extLst>
              <a:ext uri="{FF2B5EF4-FFF2-40B4-BE49-F238E27FC236}">
                <a16:creationId xmlns:a16="http://schemas.microsoft.com/office/drawing/2014/main" id="{207AFF1E-2F7F-7449-AB60-B97E712B86D6}"/>
              </a:ext>
            </a:extLst>
          </p:cNvPr>
          <p:cNvSpPr/>
          <p:nvPr/>
        </p:nvSpPr>
        <p:spPr>
          <a:xfrm>
            <a:off x="2496827" y="252461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7" name="Anillo 86">
            <a:extLst>
              <a:ext uri="{FF2B5EF4-FFF2-40B4-BE49-F238E27FC236}">
                <a16:creationId xmlns:a16="http://schemas.microsoft.com/office/drawing/2014/main" id="{0484CEE0-1652-1A49-93B5-37C79A273B78}"/>
              </a:ext>
            </a:extLst>
          </p:cNvPr>
          <p:cNvSpPr/>
          <p:nvPr/>
        </p:nvSpPr>
        <p:spPr>
          <a:xfrm>
            <a:off x="4370839" y="252461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1" name="Anillo 90">
            <a:extLst>
              <a:ext uri="{FF2B5EF4-FFF2-40B4-BE49-F238E27FC236}">
                <a16:creationId xmlns:a16="http://schemas.microsoft.com/office/drawing/2014/main" id="{D4793816-A66A-7740-B2E9-CAABC3A5AA1C}"/>
              </a:ext>
            </a:extLst>
          </p:cNvPr>
          <p:cNvSpPr/>
          <p:nvPr/>
        </p:nvSpPr>
        <p:spPr>
          <a:xfrm>
            <a:off x="7982063" y="2495465"/>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2" name="Anillo 91">
            <a:extLst>
              <a:ext uri="{FF2B5EF4-FFF2-40B4-BE49-F238E27FC236}">
                <a16:creationId xmlns:a16="http://schemas.microsoft.com/office/drawing/2014/main" id="{DE8E486C-8116-2D4E-9895-F2470CF67464}"/>
              </a:ext>
            </a:extLst>
          </p:cNvPr>
          <p:cNvSpPr/>
          <p:nvPr/>
        </p:nvSpPr>
        <p:spPr>
          <a:xfrm>
            <a:off x="4201751" y="435551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3" name="Anillo 92">
            <a:extLst>
              <a:ext uri="{FF2B5EF4-FFF2-40B4-BE49-F238E27FC236}">
                <a16:creationId xmlns:a16="http://schemas.microsoft.com/office/drawing/2014/main" id="{AD0374E2-775D-1848-87CC-63506D53B70F}"/>
              </a:ext>
            </a:extLst>
          </p:cNvPr>
          <p:cNvSpPr/>
          <p:nvPr/>
        </p:nvSpPr>
        <p:spPr>
          <a:xfrm>
            <a:off x="7858980" y="433690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4" name="Picture 6">
            <a:extLst>
              <a:ext uri="{FF2B5EF4-FFF2-40B4-BE49-F238E27FC236}">
                <a16:creationId xmlns:a16="http://schemas.microsoft.com/office/drawing/2014/main" id="{0176A7CD-8EBD-EE4B-A968-3AE57FD33977}"/>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95" name="Picture 6">
            <a:extLst>
              <a:ext uri="{FF2B5EF4-FFF2-40B4-BE49-F238E27FC236}">
                <a16:creationId xmlns:a16="http://schemas.microsoft.com/office/drawing/2014/main" id="{52FCF3D5-2BD3-0944-AB73-1570CC464BA0}"/>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623944" y="2662907"/>
            <a:ext cx="580018" cy="624705"/>
          </a:xfrm>
          <a:prstGeom prst="rect">
            <a:avLst/>
          </a:prstGeom>
        </p:spPr>
      </p:pic>
      <p:sp>
        <p:nvSpPr>
          <p:cNvPr id="5" name="Title 4"/>
          <p:cNvSpPr>
            <a:spLocks noGrp="1"/>
          </p:cNvSpPr>
          <p:nvPr>
            <p:ph type="title"/>
          </p:nvPr>
        </p:nvSpPr>
        <p:spPr>
          <a:xfrm>
            <a:off x="708189" y="223300"/>
            <a:ext cx="3723590" cy="518066"/>
          </a:xfrm>
        </p:spPr>
        <p:txBody>
          <a:bodyPr>
            <a:normAutofit/>
          </a:bodyPr>
          <a:lstStyle/>
          <a:p>
            <a:r>
              <a:rPr lang="es-GB" sz="2400" b="1" dirty="0"/>
              <a:t>Solución – Persona </a:t>
            </a:r>
            <a:r>
              <a:rPr lang="en-GB" sz="2400" b="1" dirty="0"/>
              <a:t>A</a:t>
            </a:r>
            <a:endParaRPr lang="en-GB" sz="2400" dirty="0"/>
          </a:p>
        </p:txBody>
      </p:sp>
    </p:spTree>
    <p:extLst>
      <p:ext uri="{BB962C8B-B14F-4D97-AF65-F5344CB8AC3E}">
        <p14:creationId xmlns:p14="http://schemas.microsoft.com/office/powerpoint/2010/main" val="99971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9" grpId="0" animBg="1"/>
      <p:bldP spid="87" grpId="0" animBg="1"/>
      <p:bldP spid="91" grpId="0" animBg="1"/>
      <p:bldP spid="92" grpId="0" animBg="1"/>
      <p:bldP spid="9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0" y="0"/>
            <a:ext cx="10321636" cy="626212"/>
          </a:xfrm>
        </p:spPr>
        <p:txBody>
          <a:bodyPr anchor="ctr">
            <a:noAutofit/>
          </a:bodyPr>
          <a:lstStyle/>
          <a:p>
            <a:r>
              <a:rPr lang="en-GB" sz="3600" b="1" dirty="0"/>
              <a:t>The KS3 life of ‘tanzen’</a:t>
            </a:r>
          </a:p>
        </p:txBody>
      </p:sp>
      <p:pic>
        <p:nvPicPr>
          <p:cNvPr id="6" name="Picture 5">
            <a:extLst>
              <a:ext uri="{FF2B5EF4-FFF2-40B4-BE49-F238E27FC236}">
                <a16:creationId xmlns:a16="http://schemas.microsoft.com/office/drawing/2014/main" id="{9A91B3A2-05CE-4BC8-AFBE-14ED71852431}"/>
              </a:ext>
            </a:extLst>
          </p:cNvPr>
          <p:cNvPicPr>
            <a:picLocks noChangeAspect="1"/>
          </p:cNvPicPr>
          <p:nvPr/>
        </p:nvPicPr>
        <p:blipFill>
          <a:blip r:embed="rId3"/>
          <a:stretch>
            <a:fillRect/>
          </a:stretch>
        </p:blipFill>
        <p:spPr>
          <a:xfrm>
            <a:off x="161106" y="1071950"/>
            <a:ext cx="9884229" cy="1261174"/>
          </a:xfrm>
          <a:prstGeom prst="rect">
            <a:avLst/>
          </a:prstGeom>
          <a:ln>
            <a:solidFill>
              <a:schemeClr val="tx1"/>
            </a:solidFill>
          </a:ln>
        </p:spPr>
      </p:pic>
      <p:pic>
        <p:nvPicPr>
          <p:cNvPr id="10" name="Picture 9">
            <a:extLst>
              <a:ext uri="{FF2B5EF4-FFF2-40B4-BE49-F238E27FC236}">
                <a16:creationId xmlns:a16="http://schemas.microsoft.com/office/drawing/2014/main" id="{7C8DD7F2-1B56-46D0-AEED-1C632C8797C8}"/>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513" y="1028423"/>
            <a:ext cx="927982" cy="920732"/>
          </a:xfrm>
          <a:prstGeom prst="rect">
            <a:avLst/>
          </a:prstGeom>
        </p:spPr>
      </p:pic>
      <p:pic>
        <p:nvPicPr>
          <p:cNvPr id="11" name="Picture 10">
            <a:extLst>
              <a:ext uri="{FF2B5EF4-FFF2-40B4-BE49-F238E27FC236}">
                <a16:creationId xmlns:a16="http://schemas.microsoft.com/office/drawing/2014/main" id="{F83E6546-428D-4EA8-B942-11FA46998724}"/>
              </a:ext>
            </a:extLst>
          </p:cNvPr>
          <p:cNvPicPr>
            <a:picLocks noChangeAspect="1"/>
          </p:cNvPicPr>
          <p:nvPr/>
        </p:nvPicPr>
        <p:blipFill>
          <a:blip r:embed="rId5"/>
          <a:stretch>
            <a:fillRect/>
          </a:stretch>
        </p:blipFill>
        <p:spPr>
          <a:xfrm>
            <a:off x="161106" y="2485917"/>
            <a:ext cx="9884229" cy="1886165"/>
          </a:xfrm>
          <a:prstGeom prst="rect">
            <a:avLst/>
          </a:prstGeom>
          <a:ln>
            <a:solidFill>
              <a:schemeClr val="tx1"/>
            </a:solidFill>
          </a:ln>
        </p:spPr>
      </p:pic>
      <p:pic>
        <p:nvPicPr>
          <p:cNvPr id="12" name="Picture 11">
            <a:extLst>
              <a:ext uri="{FF2B5EF4-FFF2-40B4-BE49-F238E27FC236}">
                <a16:creationId xmlns:a16="http://schemas.microsoft.com/office/drawing/2014/main" id="{13D5E769-9978-404A-BF26-FCF9BA6464EE}"/>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52293" y="2737955"/>
            <a:ext cx="927982" cy="920732"/>
          </a:xfrm>
          <a:prstGeom prst="rect">
            <a:avLst/>
          </a:prstGeom>
        </p:spPr>
      </p:pic>
      <p:pic>
        <p:nvPicPr>
          <p:cNvPr id="13" name="Picture 12">
            <a:extLst>
              <a:ext uri="{FF2B5EF4-FFF2-40B4-BE49-F238E27FC236}">
                <a16:creationId xmlns:a16="http://schemas.microsoft.com/office/drawing/2014/main" id="{8BA4EDDB-E10E-47DE-80B3-4B0D901FC746}"/>
              </a:ext>
            </a:extLst>
          </p:cNvPr>
          <p:cNvPicPr>
            <a:picLocks noChangeAspect="1"/>
          </p:cNvPicPr>
          <p:nvPr/>
        </p:nvPicPr>
        <p:blipFill>
          <a:blip r:embed="rId6"/>
          <a:stretch>
            <a:fillRect/>
          </a:stretch>
        </p:blipFill>
        <p:spPr>
          <a:xfrm>
            <a:off x="161106" y="4499938"/>
            <a:ext cx="9884229" cy="1729740"/>
          </a:xfrm>
          <a:prstGeom prst="rect">
            <a:avLst/>
          </a:prstGeom>
          <a:ln>
            <a:solidFill>
              <a:schemeClr val="tx1"/>
            </a:solidFill>
          </a:ln>
        </p:spPr>
      </p:pic>
      <p:pic>
        <p:nvPicPr>
          <p:cNvPr id="14" name="Picture 13">
            <a:extLst>
              <a:ext uri="{FF2B5EF4-FFF2-40B4-BE49-F238E27FC236}">
                <a16:creationId xmlns:a16="http://schemas.microsoft.com/office/drawing/2014/main" id="{410D415F-49A1-44CC-9D59-D82D53AD338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61537" y="4372082"/>
            <a:ext cx="927982" cy="920732"/>
          </a:xfrm>
          <a:prstGeom prst="rect">
            <a:avLst/>
          </a:prstGeom>
        </p:spPr>
      </p:pic>
      <p:sp>
        <p:nvSpPr>
          <p:cNvPr id="15" name="TextBox 14">
            <a:extLst>
              <a:ext uri="{FF2B5EF4-FFF2-40B4-BE49-F238E27FC236}">
                <a16:creationId xmlns:a16="http://schemas.microsoft.com/office/drawing/2014/main" id="{FC3EE8B7-5A40-4200-90EF-55375908D64C}"/>
              </a:ext>
            </a:extLst>
          </p:cNvPr>
          <p:cNvSpPr txBox="1"/>
          <p:nvPr/>
        </p:nvSpPr>
        <p:spPr>
          <a:xfrm>
            <a:off x="10112823" y="4139932"/>
            <a:ext cx="2106386"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pre-learning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9</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spring test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20</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summer test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32</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p:txBody>
      </p:sp>
      <p:sp>
        <p:nvSpPr>
          <p:cNvPr id="16" name="Speech Bubble: Rectangle with Corners Rounded 15">
            <a:extLst>
              <a:ext uri="{FF2B5EF4-FFF2-40B4-BE49-F238E27FC236}">
                <a16:creationId xmlns:a16="http://schemas.microsoft.com/office/drawing/2014/main" id="{7E5BEC8A-BD4C-4A61-8770-329445275BAC}"/>
              </a:ext>
            </a:extLst>
          </p:cNvPr>
          <p:cNvSpPr/>
          <p:nvPr/>
        </p:nvSpPr>
        <p:spPr>
          <a:xfrm>
            <a:off x="10085614" y="108613"/>
            <a:ext cx="2016034" cy="2224511"/>
          </a:xfrm>
          <a:prstGeom prst="wedgeRoundRectCallout">
            <a:avLst>
              <a:gd name="adj1" fmla="val -21260"/>
              <a:gd name="adj2" fmla="val 59619"/>
              <a:gd name="adj3" fmla="val 16667"/>
            </a:avLst>
          </a:prstGeom>
          <a:solidFill>
            <a:srgbClr val="115076"/>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“Vocabulary introduction and revision should be carefully planned.” (TSC)</a:t>
            </a:r>
          </a:p>
        </p:txBody>
      </p:sp>
      <p:sp>
        <p:nvSpPr>
          <p:cNvPr id="17" name="Rectangle 16">
            <a:extLst>
              <a:ext uri="{FF2B5EF4-FFF2-40B4-BE49-F238E27FC236}">
                <a16:creationId xmlns:a16="http://schemas.microsoft.com/office/drawing/2014/main" id="{19D58CF8-1A98-47F4-AC56-11E8F9B07E3C}"/>
              </a:ext>
            </a:extLst>
          </p:cNvPr>
          <p:cNvSpPr/>
          <p:nvPr/>
        </p:nvSpPr>
        <p:spPr>
          <a:xfrm>
            <a:off x="80555" y="1488789"/>
            <a:ext cx="729342" cy="56208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10</a:t>
            </a:r>
          </a:p>
        </p:txBody>
      </p:sp>
      <p:sp>
        <p:nvSpPr>
          <p:cNvPr id="18" name="Rectangle 17">
            <a:extLst>
              <a:ext uri="{FF2B5EF4-FFF2-40B4-BE49-F238E27FC236}">
                <a16:creationId xmlns:a16="http://schemas.microsoft.com/office/drawing/2014/main" id="{E03CE675-7DF0-4B37-815C-C6C78B45F762}"/>
              </a:ext>
            </a:extLst>
          </p:cNvPr>
          <p:cNvSpPr/>
          <p:nvPr/>
        </p:nvSpPr>
        <p:spPr>
          <a:xfrm>
            <a:off x="93618" y="3198321"/>
            <a:ext cx="729342" cy="56208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13</a:t>
            </a:r>
          </a:p>
        </p:txBody>
      </p:sp>
      <p:sp>
        <p:nvSpPr>
          <p:cNvPr id="19" name="Rectangle 18">
            <a:extLst>
              <a:ext uri="{FF2B5EF4-FFF2-40B4-BE49-F238E27FC236}">
                <a16:creationId xmlns:a16="http://schemas.microsoft.com/office/drawing/2014/main" id="{04E85F23-43CC-4EE4-BA0A-23BE56E2BF33}"/>
              </a:ext>
            </a:extLst>
          </p:cNvPr>
          <p:cNvSpPr/>
          <p:nvPr/>
        </p:nvSpPr>
        <p:spPr>
          <a:xfrm>
            <a:off x="93618" y="5011774"/>
            <a:ext cx="729342" cy="56208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19</a:t>
            </a:r>
          </a:p>
        </p:txBody>
      </p:sp>
      <p:sp>
        <p:nvSpPr>
          <p:cNvPr id="20" name="Rectangle: Rounded Corners 19">
            <a:extLst>
              <a:ext uri="{FF2B5EF4-FFF2-40B4-BE49-F238E27FC236}">
                <a16:creationId xmlns:a16="http://schemas.microsoft.com/office/drawing/2014/main" id="{54388290-5E5A-4C49-AB14-F8F2F80F9C87}"/>
              </a:ext>
            </a:extLst>
          </p:cNvPr>
          <p:cNvSpPr/>
          <p:nvPr/>
        </p:nvSpPr>
        <p:spPr>
          <a:xfrm>
            <a:off x="1071154" y="1071950"/>
            <a:ext cx="1397726" cy="1261174"/>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Rectangle: Rounded Corners 20">
            <a:extLst>
              <a:ext uri="{FF2B5EF4-FFF2-40B4-BE49-F238E27FC236}">
                <a16:creationId xmlns:a16="http://schemas.microsoft.com/office/drawing/2014/main" id="{A52433A1-DDE2-4200-A3DE-36205F795D83}"/>
              </a:ext>
            </a:extLst>
          </p:cNvPr>
          <p:cNvSpPr/>
          <p:nvPr/>
        </p:nvSpPr>
        <p:spPr>
          <a:xfrm>
            <a:off x="1079863" y="2848774"/>
            <a:ext cx="1397726" cy="1261174"/>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Rectangle: Rounded Corners 21">
            <a:extLst>
              <a:ext uri="{FF2B5EF4-FFF2-40B4-BE49-F238E27FC236}">
                <a16:creationId xmlns:a16="http://schemas.microsoft.com/office/drawing/2014/main" id="{50AFC20C-D50D-4EC1-8C74-999E3C042473}"/>
              </a:ext>
            </a:extLst>
          </p:cNvPr>
          <p:cNvSpPr/>
          <p:nvPr/>
        </p:nvSpPr>
        <p:spPr>
          <a:xfrm>
            <a:off x="1079863" y="4662227"/>
            <a:ext cx="1397726" cy="1261174"/>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Rectangle: Rounded Corners 22">
            <a:extLst>
              <a:ext uri="{FF2B5EF4-FFF2-40B4-BE49-F238E27FC236}">
                <a16:creationId xmlns:a16="http://schemas.microsoft.com/office/drawing/2014/main" id="{1A5E0F8D-C328-47CC-9893-366934B8D552}"/>
              </a:ext>
            </a:extLst>
          </p:cNvPr>
          <p:cNvSpPr/>
          <p:nvPr/>
        </p:nvSpPr>
        <p:spPr>
          <a:xfrm>
            <a:off x="9313817" y="1070838"/>
            <a:ext cx="731518" cy="1261174"/>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Rectangle: Rounded Corners 23">
            <a:extLst>
              <a:ext uri="{FF2B5EF4-FFF2-40B4-BE49-F238E27FC236}">
                <a16:creationId xmlns:a16="http://schemas.microsoft.com/office/drawing/2014/main" id="{365B1EF7-2291-43A9-AC7A-034758957A13}"/>
              </a:ext>
            </a:extLst>
          </p:cNvPr>
          <p:cNvSpPr/>
          <p:nvPr/>
        </p:nvSpPr>
        <p:spPr>
          <a:xfrm>
            <a:off x="9356785" y="2777750"/>
            <a:ext cx="688550" cy="1261174"/>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Rectangle: Rounded Corners 24">
            <a:extLst>
              <a:ext uri="{FF2B5EF4-FFF2-40B4-BE49-F238E27FC236}">
                <a16:creationId xmlns:a16="http://schemas.microsoft.com/office/drawing/2014/main" id="{75CE2011-75CD-4A16-9B9A-8368EC15B369}"/>
              </a:ext>
            </a:extLst>
          </p:cNvPr>
          <p:cNvSpPr/>
          <p:nvPr/>
        </p:nvSpPr>
        <p:spPr>
          <a:xfrm>
            <a:off x="9309933" y="4734221"/>
            <a:ext cx="731518" cy="1261174"/>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2A2EC5BF-01C0-4499-B94E-6BBA4FACF4C8}"/>
              </a:ext>
            </a:extLst>
          </p:cNvPr>
          <p:cNvSpPr txBox="1"/>
          <p:nvPr/>
        </p:nvSpPr>
        <p:spPr>
          <a:xfrm>
            <a:off x="9299112" y="5573854"/>
            <a:ext cx="8038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w Cen MT" panose="020B0602020104020603"/>
                <a:ea typeface="+mn-ea"/>
                <a:cs typeface="+mn-cs"/>
              </a:rPr>
              <a:t>Celebrities</a:t>
            </a:r>
          </a:p>
        </p:txBody>
      </p:sp>
    </p:spTree>
    <p:extLst>
      <p:ext uri="{BB962C8B-B14F-4D97-AF65-F5344CB8AC3E}">
        <p14:creationId xmlns:p14="http://schemas.microsoft.com/office/powerpoint/2010/main" val="28012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9893198" y="0"/>
            <a:ext cx="1578428" cy="328781"/>
          </a:xfrm>
        </p:spPr>
        <p:txBody>
          <a:bodyPr anchor="ctr">
            <a:normAutofit/>
          </a:bodyPr>
          <a:lstStyle/>
          <a:p>
            <a:r>
              <a:rPr lang="en-GB" sz="800" dirty="0">
                <a:solidFill>
                  <a:schemeClr val="bg1"/>
                </a:solidFill>
              </a:rPr>
              <a:t>the KS3 life of </a:t>
            </a:r>
            <a:r>
              <a:rPr lang="en-GB" sz="800" dirty="0" err="1">
                <a:solidFill>
                  <a:schemeClr val="bg1"/>
                </a:solidFill>
              </a:rPr>
              <a:t>tanzen</a:t>
            </a:r>
            <a:endParaRPr lang="en-GB" sz="800" dirty="0">
              <a:solidFill>
                <a:schemeClr val="bg1"/>
              </a:solidFill>
            </a:endParaRPr>
          </a:p>
        </p:txBody>
      </p:sp>
      <p:pic>
        <p:nvPicPr>
          <p:cNvPr id="3" name="Picture 2">
            <a:extLst>
              <a:ext uri="{FF2B5EF4-FFF2-40B4-BE49-F238E27FC236}">
                <a16:creationId xmlns:a16="http://schemas.microsoft.com/office/drawing/2014/main" id="{F426F0CC-4D0F-45C9-94D9-C81BD7557AF5}"/>
              </a:ext>
            </a:extLst>
          </p:cNvPr>
          <p:cNvPicPr>
            <a:picLocks noChangeAspect="1"/>
          </p:cNvPicPr>
          <p:nvPr/>
        </p:nvPicPr>
        <p:blipFill>
          <a:blip r:embed="rId3"/>
          <a:stretch>
            <a:fillRect/>
          </a:stretch>
        </p:blipFill>
        <p:spPr>
          <a:xfrm>
            <a:off x="269966" y="151218"/>
            <a:ext cx="9344297" cy="1511495"/>
          </a:xfrm>
          <a:prstGeom prst="rect">
            <a:avLst/>
          </a:prstGeom>
          <a:ln>
            <a:solidFill>
              <a:schemeClr val="tx1"/>
            </a:solidFill>
          </a:ln>
        </p:spPr>
      </p:pic>
      <p:pic>
        <p:nvPicPr>
          <p:cNvPr id="10" name="Picture 9">
            <a:extLst>
              <a:ext uri="{FF2B5EF4-FFF2-40B4-BE49-F238E27FC236}">
                <a16:creationId xmlns:a16="http://schemas.microsoft.com/office/drawing/2014/main" id="{7C8DD7F2-1B56-46D0-AEED-1C632C8797C8}"/>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75241" y="171849"/>
            <a:ext cx="927982" cy="920732"/>
          </a:xfrm>
          <a:prstGeom prst="rect">
            <a:avLst/>
          </a:prstGeom>
        </p:spPr>
      </p:pic>
      <p:pic>
        <p:nvPicPr>
          <p:cNvPr id="4" name="Picture 3">
            <a:extLst>
              <a:ext uri="{FF2B5EF4-FFF2-40B4-BE49-F238E27FC236}">
                <a16:creationId xmlns:a16="http://schemas.microsoft.com/office/drawing/2014/main" id="{06F0A784-D47F-4C4C-842F-2EFB572165FF}"/>
              </a:ext>
            </a:extLst>
          </p:cNvPr>
          <p:cNvPicPr>
            <a:picLocks noChangeAspect="1"/>
          </p:cNvPicPr>
          <p:nvPr/>
        </p:nvPicPr>
        <p:blipFill>
          <a:blip r:embed="rId5"/>
          <a:stretch>
            <a:fillRect/>
          </a:stretch>
        </p:blipFill>
        <p:spPr>
          <a:xfrm>
            <a:off x="269966" y="1833463"/>
            <a:ext cx="9344297" cy="1526490"/>
          </a:xfrm>
          <a:prstGeom prst="rect">
            <a:avLst/>
          </a:prstGeom>
          <a:ln>
            <a:solidFill>
              <a:schemeClr val="tx1"/>
            </a:solidFill>
          </a:ln>
        </p:spPr>
      </p:pic>
      <p:pic>
        <p:nvPicPr>
          <p:cNvPr id="5" name="Picture 4">
            <a:extLst>
              <a:ext uri="{FF2B5EF4-FFF2-40B4-BE49-F238E27FC236}">
                <a16:creationId xmlns:a16="http://schemas.microsoft.com/office/drawing/2014/main" id="{C4157174-16D6-47CC-AC96-195F09D86C5B}"/>
              </a:ext>
            </a:extLst>
          </p:cNvPr>
          <p:cNvPicPr>
            <a:picLocks noChangeAspect="1"/>
          </p:cNvPicPr>
          <p:nvPr/>
        </p:nvPicPr>
        <p:blipFill>
          <a:blip r:embed="rId6"/>
          <a:stretch>
            <a:fillRect/>
          </a:stretch>
        </p:blipFill>
        <p:spPr>
          <a:xfrm>
            <a:off x="269966" y="3530704"/>
            <a:ext cx="9344297" cy="1080077"/>
          </a:xfrm>
          <a:prstGeom prst="rect">
            <a:avLst/>
          </a:prstGeom>
          <a:ln>
            <a:solidFill>
              <a:schemeClr val="tx1"/>
            </a:solidFill>
          </a:ln>
        </p:spPr>
      </p:pic>
      <p:pic>
        <p:nvPicPr>
          <p:cNvPr id="7" name="Picture 6">
            <a:extLst>
              <a:ext uri="{FF2B5EF4-FFF2-40B4-BE49-F238E27FC236}">
                <a16:creationId xmlns:a16="http://schemas.microsoft.com/office/drawing/2014/main" id="{CA4A1D0E-7D9B-48B4-AEFD-131FD965D33B}"/>
              </a:ext>
            </a:extLst>
          </p:cNvPr>
          <p:cNvPicPr>
            <a:picLocks noChangeAspect="1"/>
          </p:cNvPicPr>
          <p:nvPr/>
        </p:nvPicPr>
        <p:blipFill>
          <a:blip r:embed="rId7"/>
          <a:stretch>
            <a:fillRect/>
          </a:stretch>
        </p:blipFill>
        <p:spPr>
          <a:xfrm>
            <a:off x="278674" y="4731685"/>
            <a:ext cx="9344297" cy="1561855"/>
          </a:xfrm>
          <a:prstGeom prst="rect">
            <a:avLst/>
          </a:prstGeom>
          <a:ln>
            <a:solidFill>
              <a:schemeClr val="tx1"/>
            </a:solidFill>
          </a:ln>
        </p:spPr>
      </p:pic>
      <p:pic>
        <p:nvPicPr>
          <p:cNvPr id="12" name="Picture 11">
            <a:extLst>
              <a:ext uri="{FF2B5EF4-FFF2-40B4-BE49-F238E27FC236}">
                <a16:creationId xmlns:a16="http://schemas.microsoft.com/office/drawing/2014/main" id="{13D5E769-9978-404A-BF26-FCF9BA6464EE}"/>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247259" y="2276467"/>
            <a:ext cx="927982" cy="920732"/>
          </a:xfrm>
          <a:prstGeom prst="rect">
            <a:avLst/>
          </a:prstGeom>
        </p:spPr>
      </p:pic>
      <p:pic>
        <p:nvPicPr>
          <p:cNvPr id="14" name="Picture 13">
            <a:extLst>
              <a:ext uri="{FF2B5EF4-FFF2-40B4-BE49-F238E27FC236}">
                <a16:creationId xmlns:a16="http://schemas.microsoft.com/office/drawing/2014/main" id="{410D415F-49A1-44CC-9D59-D82D53AD338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62298" y="3338454"/>
            <a:ext cx="927982" cy="920732"/>
          </a:xfrm>
          <a:prstGeom prst="rect">
            <a:avLst/>
          </a:prstGeom>
        </p:spPr>
      </p:pic>
      <p:pic>
        <p:nvPicPr>
          <p:cNvPr id="15" name="Picture 14">
            <a:extLst>
              <a:ext uri="{FF2B5EF4-FFF2-40B4-BE49-F238E27FC236}">
                <a16:creationId xmlns:a16="http://schemas.microsoft.com/office/drawing/2014/main" id="{FB78E5EC-4CD3-4A76-9F58-B9B0034D8765}"/>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5544" y="4710186"/>
            <a:ext cx="927982" cy="920732"/>
          </a:xfrm>
          <a:prstGeom prst="rect">
            <a:avLst/>
          </a:prstGeom>
        </p:spPr>
      </p:pic>
      <p:sp>
        <p:nvSpPr>
          <p:cNvPr id="16" name="Rectangle 15">
            <a:extLst>
              <a:ext uri="{FF2B5EF4-FFF2-40B4-BE49-F238E27FC236}">
                <a16:creationId xmlns:a16="http://schemas.microsoft.com/office/drawing/2014/main" id="{D008B164-B993-4F43-8367-D57E7BB96080}"/>
              </a:ext>
            </a:extLst>
          </p:cNvPr>
          <p:cNvSpPr/>
          <p:nvPr/>
        </p:nvSpPr>
        <p:spPr>
          <a:xfrm>
            <a:off x="115391" y="625925"/>
            <a:ext cx="729342" cy="56208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32</a:t>
            </a:r>
          </a:p>
        </p:txBody>
      </p:sp>
      <p:sp>
        <p:nvSpPr>
          <p:cNvPr id="17" name="TextBox 16">
            <a:extLst>
              <a:ext uri="{FF2B5EF4-FFF2-40B4-BE49-F238E27FC236}">
                <a16:creationId xmlns:a16="http://schemas.microsoft.com/office/drawing/2014/main" id="{C0286B24-3D8A-4681-8B03-087F95DED824}"/>
              </a:ext>
            </a:extLst>
          </p:cNvPr>
          <p:cNvSpPr txBox="1"/>
          <p:nvPr/>
        </p:nvSpPr>
        <p:spPr>
          <a:xfrm>
            <a:off x="9749507" y="328781"/>
            <a:ext cx="2298802"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Y8 spring test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18</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pre-learning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32</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Y8 summer test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33</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p:txBody>
      </p:sp>
      <p:sp>
        <p:nvSpPr>
          <p:cNvPr id="18" name="TextBox 17">
            <a:extLst>
              <a:ext uri="{FF2B5EF4-FFF2-40B4-BE49-F238E27FC236}">
                <a16:creationId xmlns:a16="http://schemas.microsoft.com/office/drawing/2014/main" id="{53465038-DC6D-44BE-BDE8-1E6C21EFD9C6}"/>
              </a:ext>
            </a:extLst>
          </p:cNvPr>
          <p:cNvSpPr txBox="1"/>
          <p:nvPr/>
        </p:nvSpPr>
        <p:spPr>
          <a:xfrm>
            <a:off x="9749506" y="2947357"/>
            <a:ext cx="2442493"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Y9 autumn test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12</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Y9 pre-learning </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14)</a:t>
            </a:r>
          </a:p>
        </p:txBody>
      </p:sp>
      <p:sp>
        <p:nvSpPr>
          <p:cNvPr id="19" name="Rectangle 18">
            <a:extLst>
              <a:ext uri="{FF2B5EF4-FFF2-40B4-BE49-F238E27FC236}">
                <a16:creationId xmlns:a16="http://schemas.microsoft.com/office/drawing/2014/main" id="{F7E42ECB-0B17-4268-ACEA-0D6D472FFE6D}"/>
              </a:ext>
            </a:extLst>
          </p:cNvPr>
          <p:cNvSpPr/>
          <p:nvPr/>
        </p:nvSpPr>
        <p:spPr>
          <a:xfrm>
            <a:off x="76202" y="2354079"/>
            <a:ext cx="729342" cy="56208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15</a:t>
            </a:r>
          </a:p>
        </p:txBody>
      </p:sp>
      <p:sp>
        <p:nvSpPr>
          <p:cNvPr id="20" name="Rectangle 19">
            <a:extLst>
              <a:ext uri="{FF2B5EF4-FFF2-40B4-BE49-F238E27FC236}">
                <a16:creationId xmlns:a16="http://schemas.microsoft.com/office/drawing/2014/main" id="{C2586B8D-E2E6-4859-845C-68274F49CB83}"/>
              </a:ext>
            </a:extLst>
          </p:cNvPr>
          <p:cNvSpPr/>
          <p:nvPr/>
        </p:nvSpPr>
        <p:spPr>
          <a:xfrm>
            <a:off x="84650" y="3764779"/>
            <a:ext cx="729342" cy="56208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21</a:t>
            </a:r>
          </a:p>
        </p:txBody>
      </p:sp>
      <p:sp>
        <p:nvSpPr>
          <p:cNvPr id="21" name="Rectangle 20">
            <a:extLst>
              <a:ext uri="{FF2B5EF4-FFF2-40B4-BE49-F238E27FC236}">
                <a16:creationId xmlns:a16="http://schemas.microsoft.com/office/drawing/2014/main" id="{E0B143FB-5847-428C-A5F1-07F3F944F629}"/>
              </a:ext>
            </a:extLst>
          </p:cNvPr>
          <p:cNvSpPr/>
          <p:nvPr/>
        </p:nvSpPr>
        <p:spPr>
          <a:xfrm>
            <a:off x="76202" y="5170552"/>
            <a:ext cx="729342" cy="56208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37</a:t>
            </a:r>
          </a:p>
        </p:txBody>
      </p:sp>
      <p:sp>
        <p:nvSpPr>
          <p:cNvPr id="22" name="Speech Bubble: Rectangle with Corners Rounded 21">
            <a:extLst>
              <a:ext uri="{FF2B5EF4-FFF2-40B4-BE49-F238E27FC236}">
                <a16:creationId xmlns:a16="http://schemas.microsoft.com/office/drawing/2014/main" id="{24E8DE92-3331-4D26-B9C1-E8A04A32362C}"/>
              </a:ext>
            </a:extLst>
          </p:cNvPr>
          <p:cNvSpPr/>
          <p:nvPr/>
        </p:nvSpPr>
        <p:spPr>
          <a:xfrm>
            <a:off x="9962735" y="4326859"/>
            <a:ext cx="2016034" cy="1966681"/>
          </a:xfrm>
          <a:prstGeom prst="wedgeRoundRectCallout">
            <a:avLst>
              <a:gd name="adj1" fmla="val -21260"/>
              <a:gd name="adj2" fmla="val 59619"/>
              <a:gd name="adj3" fmla="val 16667"/>
            </a:avLst>
          </a:prstGeom>
          <a:solidFill>
            <a:srgbClr val="115076"/>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Over KS3, learners have at least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15</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planned encounters with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tanzen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3" name="Rectangle: Rounded Corners 22">
            <a:extLst>
              <a:ext uri="{FF2B5EF4-FFF2-40B4-BE49-F238E27FC236}">
                <a16:creationId xmlns:a16="http://schemas.microsoft.com/office/drawing/2014/main" id="{0A4682F0-A776-46CC-A77D-AD4B8CDBE36C}"/>
              </a:ext>
            </a:extLst>
          </p:cNvPr>
          <p:cNvSpPr/>
          <p:nvPr/>
        </p:nvSpPr>
        <p:spPr>
          <a:xfrm>
            <a:off x="8893628" y="220511"/>
            <a:ext cx="729342" cy="1261174"/>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Rectangle: Rounded Corners 23">
            <a:extLst>
              <a:ext uri="{FF2B5EF4-FFF2-40B4-BE49-F238E27FC236}">
                <a16:creationId xmlns:a16="http://schemas.microsoft.com/office/drawing/2014/main" id="{9EDA5987-C93B-4F41-8BA5-B3C69DC8D558}"/>
              </a:ext>
            </a:extLst>
          </p:cNvPr>
          <p:cNvSpPr/>
          <p:nvPr/>
        </p:nvSpPr>
        <p:spPr>
          <a:xfrm>
            <a:off x="8882745" y="1944963"/>
            <a:ext cx="731518" cy="1261174"/>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Rectangle: Rounded Corners 24">
            <a:extLst>
              <a:ext uri="{FF2B5EF4-FFF2-40B4-BE49-F238E27FC236}">
                <a16:creationId xmlns:a16="http://schemas.microsoft.com/office/drawing/2014/main" id="{340827AB-076E-43AA-9777-3BA9653128D6}"/>
              </a:ext>
            </a:extLst>
          </p:cNvPr>
          <p:cNvSpPr/>
          <p:nvPr/>
        </p:nvSpPr>
        <p:spPr>
          <a:xfrm>
            <a:off x="8893628" y="3690047"/>
            <a:ext cx="731518" cy="760767"/>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Rounded Corners 25">
            <a:extLst>
              <a:ext uri="{FF2B5EF4-FFF2-40B4-BE49-F238E27FC236}">
                <a16:creationId xmlns:a16="http://schemas.microsoft.com/office/drawing/2014/main" id="{98AD6B3D-1578-4949-A54B-66F0C264C45D}"/>
              </a:ext>
            </a:extLst>
          </p:cNvPr>
          <p:cNvSpPr/>
          <p:nvPr/>
        </p:nvSpPr>
        <p:spPr>
          <a:xfrm>
            <a:off x="8785007" y="4928850"/>
            <a:ext cx="829256" cy="1261174"/>
          </a:xfrm>
          <a:prstGeom prst="roundRect">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2829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rgbClr val="5B9BD5">
                    <a:lumMod val="50000"/>
                  </a:srgbClr>
                </a:solidFill>
                <a:ea typeface="+mn-ea"/>
                <a:cs typeface="+mn-cs"/>
              </a:rPr>
              <a:t>tanzen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dance | dancing]</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tanzt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[dances | is dancing]</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AD2EB328-58CF-4B45-B68E-F460B9558A83}"/>
              </a:ext>
            </a:extLst>
          </p:cNvPr>
          <p:cNvPicPr>
            <a:picLocks noChangeAspect="1"/>
          </p:cNvPicPr>
          <p:nvPr/>
        </p:nvPicPr>
        <p:blipFill>
          <a:blip r:embed="rId3">
            <a:clrChange>
              <a:clrFrom>
                <a:srgbClr val="FCFAFB"/>
              </a:clrFrom>
              <a:clrTo>
                <a:srgbClr val="FCFAFB">
                  <a:alpha val="0"/>
                </a:srgbClr>
              </a:clrTo>
            </a:clrChange>
          </a:blip>
          <a:stretch>
            <a:fillRect/>
          </a:stretch>
        </p:blipFill>
        <p:spPr>
          <a:xfrm>
            <a:off x="10227735" y="99714"/>
            <a:ext cx="1833280" cy="1932957"/>
          </a:xfrm>
          <a:prstGeom prst="rect">
            <a:avLst/>
          </a:prstGeom>
        </p:spPr>
      </p:pic>
    </p:spTree>
    <p:extLst>
      <p:ext uri="{BB962C8B-B14F-4D97-AF65-F5344CB8AC3E}">
        <p14:creationId xmlns:p14="http://schemas.microsoft.com/office/powerpoint/2010/main" val="32859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tanzen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dance | dancing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tanzt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[dances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dancing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7338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tanzt</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[dances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dancing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a:t>
            </a: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tanzt</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oft.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730758" y="5039817"/>
            <a:ext cx="672565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often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dances</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0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tanzen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dance| dancing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lernt </a:t>
            </a:r>
            <a:r>
              <a:rPr kumimoji="0" lang="de-DE"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tanzen</a:t>
            </a: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2391508" y="4996800"/>
            <a:ext cx="758248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learns | is learning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to dance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988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10363201" cy="867128"/>
          </a:xfrm>
          <a:prstGeom prst="rect">
            <a:avLst/>
          </a:prstGeom>
        </p:spPr>
      </p:pic>
      <p:sp>
        <p:nvSpPr>
          <p:cNvPr id="2" name="Title 1"/>
          <p:cNvSpPr>
            <a:spLocks noGrp="1"/>
          </p:cNvSpPr>
          <p:nvPr>
            <p:ph type="title"/>
          </p:nvPr>
        </p:nvSpPr>
        <p:spPr>
          <a:xfrm>
            <a:off x="-1" y="10195"/>
            <a:ext cx="8951495" cy="1325563"/>
          </a:xfrm>
        </p:spPr>
        <p:txBody>
          <a:bodyPr>
            <a:normAutofit/>
          </a:bodyPr>
          <a:lstStyle/>
          <a:p>
            <a:r>
              <a:rPr lang="en-GB" sz="3200" b="1" dirty="0">
                <a:solidFill>
                  <a:schemeClr val="bg1"/>
                </a:solidFill>
              </a:rPr>
              <a:t>Meanings that matter: session overview</a:t>
            </a:r>
          </a:p>
        </p:txBody>
      </p:sp>
      <p:pic>
        <p:nvPicPr>
          <p:cNvPr id="6" name="Picture 5" descr="Icon&#10;&#10;Description automatically generated">
            <a:extLst>
              <a:ext uri="{FF2B5EF4-FFF2-40B4-BE49-F238E27FC236}">
                <a16:creationId xmlns:a16="http://schemas.microsoft.com/office/drawing/2014/main" id="{E557CD65-8A42-41CD-8E66-00DB5D0B5972}"/>
              </a:ext>
            </a:extLst>
          </p:cNvPr>
          <p:cNvPicPr>
            <a:picLocks noChangeAspect="1"/>
          </p:cNvPicPr>
          <p:nvPr/>
        </p:nvPicPr>
        <p:blipFill>
          <a:blip r:embed="rId4"/>
          <a:stretch>
            <a:fillRect/>
          </a:stretch>
        </p:blipFill>
        <p:spPr>
          <a:xfrm flipH="1">
            <a:off x="7479734" y="730427"/>
            <a:ext cx="4038498" cy="3157572"/>
          </a:xfrm>
          <a:prstGeom prst="rect">
            <a:avLst/>
          </a:prstGeom>
        </p:spPr>
      </p:pic>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335758"/>
            <a:ext cx="11499040" cy="4978984"/>
          </a:xfrm>
        </p:spPr>
        <p:txBody>
          <a:bodyPr>
            <a:normAutofit/>
          </a:bodyPr>
          <a:lstStyle/>
          <a:p>
            <a:r>
              <a:rPr lang="en-GB" b="1" dirty="0"/>
              <a:t>Curriculum Design principles</a:t>
            </a:r>
          </a:p>
          <a:p>
            <a:pPr lvl="1"/>
            <a:r>
              <a:rPr lang="en-GB" dirty="0"/>
              <a:t>Revisiting principle (umbrella architecture)</a:t>
            </a:r>
          </a:p>
          <a:p>
            <a:pPr lvl="2"/>
            <a:r>
              <a:rPr lang="en-GB" sz="2400" dirty="0"/>
              <a:t>Frequency principle (aka the communication principle)</a:t>
            </a:r>
          </a:p>
          <a:p>
            <a:pPr lvl="2"/>
            <a:r>
              <a:rPr lang="en-GB" sz="2400" dirty="0"/>
              <a:t>Depth of word knowledge principle</a:t>
            </a:r>
          </a:p>
          <a:p>
            <a:pPr lvl="2"/>
            <a:r>
              <a:rPr lang="en-GB" sz="2400" dirty="0"/>
              <a:t>Explicit grammar principle (aka levelling the playing field)</a:t>
            </a:r>
          </a:p>
          <a:p>
            <a:pPr lvl="2"/>
            <a:r>
              <a:rPr lang="en-GB" sz="2400" dirty="0"/>
              <a:t>Practice principle</a:t>
            </a:r>
          </a:p>
          <a:p>
            <a:pPr lvl="2"/>
            <a:r>
              <a:rPr lang="en-GB" sz="2400" dirty="0"/>
              <a:t>Culture principle</a:t>
            </a:r>
          </a:p>
          <a:p>
            <a:pPr lvl="2"/>
            <a:r>
              <a:rPr lang="en-GB" sz="2400" dirty="0"/>
              <a:t>Personalisation principle</a:t>
            </a:r>
          </a:p>
          <a:p>
            <a:pPr lvl="2"/>
            <a:r>
              <a:rPr lang="en-GB" sz="2400" dirty="0"/>
              <a:t>Themes and topics (aka the ‘build it, they will come’ principle)</a:t>
            </a:r>
          </a:p>
          <a:p>
            <a:pPr lvl="2"/>
            <a:r>
              <a:rPr lang="en-GB" sz="2400" dirty="0"/>
              <a:t>Three knowledge strands</a:t>
            </a:r>
          </a:p>
          <a:p>
            <a:r>
              <a:rPr lang="en-GB" b="1" dirty="0"/>
              <a:t>Resources and activities</a:t>
            </a:r>
          </a:p>
          <a:p>
            <a:endParaRPr lang="en-GB" sz="2400" dirty="0"/>
          </a:p>
        </p:txBody>
      </p:sp>
    </p:spTree>
    <p:extLst>
      <p:ext uri="{BB962C8B-B14F-4D97-AF65-F5344CB8AC3E}">
        <p14:creationId xmlns:p14="http://schemas.microsoft.com/office/powerpoint/2010/main" val="135106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tanzt</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[dances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dancing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2298042" y="3980894"/>
            <a:ext cx="718956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_____ oft.</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5339585" y="3980894"/>
            <a:ext cx="210222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tanzt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696761" y="5015502"/>
            <a:ext cx="839212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often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dances</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8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rgbClr val="5B9BD5">
                    <a:lumMod val="50000"/>
                  </a:srgbClr>
                </a:solidFill>
              </a:rPr>
              <a:t>tanzen</a:t>
            </a:r>
            <a:endParaRPr lang="en-GB" sz="11500" dirty="0"/>
          </a:p>
        </p:txBody>
      </p:sp>
      <p:sp>
        <p:nvSpPr>
          <p:cNvPr id="4" name="TextBox 3"/>
          <p:cNvSpPr txBox="1"/>
          <p:nvPr/>
        </p:nvSpPr>
        <p:spPr>
          <a:xfrm>
            <a:off x="3462566" y="2167200"/>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dance | dancing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lernt _</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______.</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6719342" y="4071102"/>
            <a:ext cx="269336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tanzen</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7" name="TextBox 6"/>
          <p:cNvSpPr txBox="1"/>
          <p:nvPr/>
        </p:nvSpPr>
        <p:spPr>
          <a:xfrm>
            <a:off x="2345610" y="5098063"/>
            <a:ext cx="790973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learns | is learning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to dance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61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FAE20-5B02-45F2-B704-CCC92E2809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87137" y="213709"/>
            <a:ext cx="10515600" cy="1325563"/>
          </a:xfrm>
        </p:spPr>
        <p:txBody>
          <a:bodyPr/>
          <a:lstStyle/>
          <a:p>
            <a:r>
              <a:rPr lang="en-GB" b="1">
                <a:solidFill>
                  <a:schemeClr val="bg1"/>
                </a:solidFill>
              </a:rPr>
              <a:t>Ich oder du?</a:t>
            </a:r>
            <a:br>
              <a:rPr lang="en-GB" b="1">
                <a:solidFill>
                  <a:schemeClr val="bg1"/>
                </a:solidFill>
              </a:rPr>
            </a:br>
            <a:endParaRPr lang="en-GB"/>
          </a:p>
        </p:txBody>
      </p:sp>
      <p:sp>
        <p:nvSpPr>
          <p:cNvPr id="3" name="Rounded Rectangle 11">
            <a:extLst>
              <a:ext uri="{FF2B5EF4-FFF2-40B4-BE49-F238E27FC236}">
                <a16:creationId xmlns:a16="http://schemas.microsoft.com/office/drawing/2014/main" id="{CAE4B1AA-49BC-4E74-B26E-F3031C4EDE51}"/>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3">
            <a:extLst>
              <a:ext uri="{FF2B5EF4-FFF2-40B4-BE49-F238E27FC236}">
                <a16:creationId xmlns:a16="http://schemas.microsoft.com/office/drawing/2014/main" id="{4FFAD605-FF06-4FE5-B61F-2ABF6550A013}"/>
              </a:ext>
            </a:extLst>
          </p:cNvPr>
          <p:cNvSpPr txBox="1">
            <a:spLocks/>
          </p:cNvSpPr>
          <p:nvPr/>
        </p:nvSpPr>
        <p:spPr>
          <a:xfrm>
            <a:off x="0" y="259315"/>
            <a:ext cx="570631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6" name="Content Placeholder 4">
            <a:extLst>
              <a:ext uri="{FF2B5EF4-FFF2-40B4-BE49-F238E27FC236}">
                <a16:creationId xmlns:a16="http://schemas.microsoft.com/office/drawing/2014/main" id="{D9C0457E-05C2-417B-B616-8A7184B676B7}"/>
              </a:ext>
            </a:extLst>
          </p:cNvPr>
          <p:cNvGraphicFramePr>
            <a:graphicFrameLocks/>
          </p:cNvGraphicFramePr>
          <p:nvPr/>
        </p:nvGraphicFramePr>
        <p:xfrm>
          <a:off x="689809" y="1422389"/>
          <a:ext cx="10812381" cy="4630276"/>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788416">
                <a:tc gridSpan="8">
                  <a:txBody>
                    <a:bodyPr/>
                    <a:lstStyle/>
                    <a:p>
                      <a:r>
                        <a:rPr lang="en-GB" sz="2000" b="0" baseline="0" dirty="0">
                          <a:solidFill>
                            <a:schemeClr val="accent1">
                              <a:lumMod val="50000"/>
                            </a:schemeClr>
                          </a:solidFill>
                          <a:latin typeface="Century Gothic" panose="020B0502020202020204" pitchFamily="34" charset="0"/>
                        </a:rPr>
                        <a:t>Mia is reading out a list of what she and Wolfgang do each week.</a:t>
                      </a:r>
                    </a:p>
                    <a:p>
                      <a:endParaRPr lang="en-GB" sz="2000" b="0" baseline="0" dirty="0">
                        <a:solidFill>
                          <a:schemeClr val="accent1">
                            <a:lumMod val="50000"/>
                          </a:schemeClr>
                        </a:solidFill>
                        <a:latin typeface="Century Gothic" panose="020B0502020202020204" pitchFamily="34" charset="0"/>
                      </a:endParaRPr>
                    </a:p>
                    <a:p>
                      <a:r>
                        <a:rPr lang="en-GB" sz="2000" b="1" dirty="0">
                          <a:solidFill>
                            <a:schemeClr val="accent1">
                              <a:lumMod val="50000"/>
                            </a:schemeClr>
                          </a:solidFill>
                          <a:latin typeface="Century Gothic" panose="020B0502020202020204" pitchFamily="34" charset="0"/>
                        </a:rPr>
                        <a:t>Wer </a:t>
                      </a:r>
                      <a:r>
                        <a:rPr lang="en-GB" sz="2000" b="1" dirty="0" err="1">
                          <a:solidFill>
                            <a:schemeClr val="accent1">
                              <a:lumMod val="50000"/>
                            </a:schemeClr>
                          </a:solidFill>
                          <a:latin typeface="Century Gothic" panose="020B0502020202020204" pitchFamily="34" charset="0"/>
                        </a:rPr>
                        <a:t>macht</a:t>
                      </a:r>
                      <a:r>
                        <a:rPr lang="en-GB" sz="2000" b="1" dirty="0">
                          <a:solidFill>
                            <a:schemeClr val="accent1">
                              <a:lumMod val="50000"/>
                            </a:schemeClr>
                          </a:solidFill>
                          <a:latin typeface="Century Gothic" panose="020B0502020202020204" pitchFamily="34" charset="0"/>
                        </a:rPr>
                        <a:t> was? </a:t>
                      </a:r>
                      <a:r>
                        <a:rPr lang="en-GB" sz="2000" b="0" dirty="0" err="1">
                          <a:solidFill>
                            <a:schemeClr val="accent1">
                              <a:lumMod val="50000"/>
                            </a:schemeClr>
                          </a:solidFill>
                          <a:latin typeface="Century Gothic" panose="020B0502020202020204" pitchFamily="34" charset="0"/>
                        </a:rPr>
                        <a:t>Schreib</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ich</a:t>
                      </a:r>
                      <a:r>
                        <a:rPr lang="en-GB" sz="2000" b="0" dirty="0">
                          <a:solidFill>
                            <a:schemeClr val="accent1">
                              <a:lumMod val="50000"/>
                            </a:schemeClr>
                          </a:solidFill>
                          <a:latin typeface="Century Gothic" panose="020B0502020202020204" pitchFamily="34" charset="0"/>
                        </a:rPr>
                        <a:t> (I) </a:t>
                      </a:r>
                      <a:r>
                        <a:rPr lang="en-GB" sz="2000" b="0" dirty="0" err="1">
                          <a:solidFill>
                            <a:schemeClr val="accent1">
                              <a:lumMod val="50000"/>
                            </a:schemeClr>
                          </a:solidFill>
                          <a:latin typeface="Century Gothic" panose="020B0502020202020204" pitchFamily="34" charset="0"/>
                        </a:rPr>
                        <a:t>oder</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du</a:t>
                      </a:r>
                      <a:r>
                        <a:rPr lang="en-GB" sz="2000" b="0" dirty="0">
                          <a:solidFill>
                            <a:schemeClr val="accent1">
                              <a:lumMod val="50000"/>
                            </a:schemeClr>
                          </a:solidFill>
                          <a:latin typeface="Century Gothic" panose="020B0502020202020204" pitchFamily="34" charset="0"/>
                        </a:rPr>
                        <a:t>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einmal</a:t>
                      </a:r>
                      <a:r>
                        <a:rPr lang="en-GB" sz="1800" b="0" dirty="0">
                          <a:solidFill>
                            <a:schemeClr val="accent1">
                              <a:lumMod val="50000"/>
                            </a:schemeClr>
                          </a:solidFill>
                          <a:latin typeface="Century Gothic" panose="020B0502020202020204" pitchFamily="34" charset="0"/>
                        </a:rPr>
                        <a:t> die </a:t>
                      </a:r>
                      <a:r>
                        <a:rPr lang="en-GB" sz="1800" b="0" dirty="0" err="1">
                          <a:solidFill>
                            <a:schemeClr val="accent1">
                              <a:lumMod val="50000"/>
                            </a:schemeClr>
                          </a:solidFill>
                          <a:latin typeface="Century Gothic" panose="020B0502020202020204" pitchFamily="34" charset="0"/>
                        </a:rPr>
                        <a:t>Woche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tanzen</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gehen</a:t>
                      </a:r>
                      <a:r>
                        <a:rPr lang="en-GB" sz="1800" b="0" dirty="0">
                          <a:solidFill>
                            <a:schemeClr val="accent1">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manchmal</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Suppe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kochen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1">
                              <a:lumMod val="50000"/>
                            </a:schemeClr>
                          </a:solidFill>
                          <a:latin typeface="Century Gothic" panose="020B0502020202020204" pitchFamily="34" charset="0"/>
                        </a:rPr>
                        <a:t>kaum</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Hausaufgaben</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machen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1">
                              <a:lumMod val="50000"/>
                            </a:schemeClr>
                          </a:solidFill>
                          <a:latin typeface="Century Gothic" panose="020B0502020202020204" pitchFamily="34" charset="0"/>
                        </a:rPr>
                        <a:t>jeden</a:t>
                      </a:r>
                      <a:r>
                        <a:rPr lang="en-GB" sz="1800" dirty="0">
                          <a:solidFill>
                            <a:schemeClr val="accent1">
                              <a:lumMod val="50000"/>
                            </a:schemeClr>
                          </a:solidFill>
                          <a:latin typeface="Century Gothic" panose="020B0502020202020204" pitchFamily="34" charset="0"/>
                        </a:rPr>
                        <a:t> Tag </a:t>
                      </a:r>
                      <a:r>
                        <a:rPr lang="en-GB" sz="1800" dirty="0" err="1">
                          <a:solidFill>
                            <a:schemeClr val="accent1">
                              <a:lumMod val="50000"/>
                            </a:schemeClr>
                          </a:solidFill>
                          <a:latin typeface="Century Gothic" panose="020B0502020202020204" pitchFamily="34" charset="0"/>
                        </a:rPr>
                        <a:t>eine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Liste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schreiben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sehr</a:t>
                      </a:r>
                      <a:r>
                        <a:rPr lang="en-GB" sz="1800" b="0" dirty="0">
                          <a:solidFill>
                            <a:schemeClr val="accent1">
                              <a:lumMod val="50000"/>
                            </a:schemeClr>
                          </a:solidFill>
                          <a:latin typeface="Century Gothic" panose="020B0502020202020204" pitchFamily="34" charset="0"/>
                        </a:rPr>
                        <a:t> oft Computer </a:t>
                      </a:r>
                      <a:r>
                        <a:rPr lang="en-GB" sz="1800" b="0" dirty="0" err="1">
                          <a:solidFill>
                            <a:schemeClr val="accent1">
                              <a:lumMod val="50000"/>
                            </a:schemeClr>
                          </a:solidFill>
                          <a:latin typeface="Century Gothic" panose="020B0502020202020204" pitchFamily="34" charset="0"/>
                        </a:rPr>
                        <a:t>spielen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sehr</a:t>
                      </a:r>
                      <a:r>
                        <a:rPr lang="en-GB" sz="1800" dirty="0">
                          <a:solidFill>
                            <a:schemeClr val="accent1">
                              <a:lumMod val="50000"/>
                            </a:schemeClr>
                          </a:solidFill>
                          <a:latin typeface="Century Gothic" panose="020B0502020202020204" pitchFamily="34" charset="0"/>
                        </a:rPr>
                        <a:t> oft </a:t>
                      </a:r>
                      <a:r>
                        <a:rPr lang="en-GB" sz="1800" dirty="0" err="1">
                          <a:solidFill>
                            <a:schemeClr val="accent1">
                              <a:lumMod val="50000"/>
                            </a:schemeClr>
                          </a:solidFill>
                          <a:latin typeface="Century Gothic" panose="020B0502020202020204" pitchFamily="34" charset="0"/>
                        </a:rPr>
                        <a:t>mit</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Freunden</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reden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jeden</a:t>
                      </a:r>
                      <a:r>
                        <a:rPr lang="en-GB" sz="1800" b="0" dirty="0">
                          <a:solidFill>
                            <a:schemeClr val="accent1">
                              <a:lumMod val="50000"/>
                            </a:schemeClr>
                          </a:solidFill>
                          <a:latin typeface="Century Gothic" panose="020B0502020202020204" pitchFamily="34" charset="0"/>
                        </a:rPr>
                        <a:t> Tag in den Garten </a:t>
                      </a:r>
                      <a:r>
                        <a:rPr lang="en-GB" sz="1800" b="0" dirty="0" err="1">
                          <a:solidFill>
                            <a:schemeClr val="accent1">
                              <a:lumMod val="50000"/>
                            </a:schemeClr>
                          </a:solidFill>
                          <a:latin typeface="Century Gothic" panose="020B0502020202020204" pitchFamily="34" charset="0"/>
                        </a:rPr>
                        <a:t>gehen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nie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tanzen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9741686"/>
                  </a:ext>
                </a:extLst>
              </a:tr>
            </a:tbl>
          </a:graphicData>
        </a:graphic>
      </p:graphicFrame>
      <p:pic>
        <p:nvPicPr>
          <p:cNvPr id="7" name="Picture 6">
            <a:extLst>
              <a:ext uri="{FF2B5EF4-FFF2-40B4-BE49-F238E27FC236}">
                <a16:creationId xmlns:a16="http://schemas.microsoft.com/office/drawing/2014/main" id="{4FF2B09D-8976-4173-9AA0-795111A44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837" y="3509660"/>
            <a:ext cx="372635" cy="388161"/>
          </a:xfrm>
          <a:prstGeom prst="rect">
            <a:avLst/>
          </a:prstGeom>
        </p:spPr>
      </p:pic>
      <p:pic>
        <p:nvPicPr>
          <p:cNvPr id="8" name="Picture 7">
            <a:extLst>
              <a:ext uri="{FF2B5EF4-FFF2-40B4-BE49-F238E27FC236}">
                <a16:creationId xmlns:a16="http://schemas.microsoft.com/office/drawing/2014/main" id="{D5C41295-E283-4207-981A-DC2FC87AAC8F}"/>
              </a:ext>
            </a:extLst>
          </p:cNvPr>
          <p:cNvPicPr>
            <a:picLocks noChangeAspect="1"/>
          </p:cNvPicPr>
          <p:nvPr/>
        </p:nvPicPr>
        <p:blipFill>
          <a:blip r:embed="rId5"/>
          <a:stretch>
            <a:fillRect/>
          </a:stretch>
        </p:blipFill>
        <p:spPr>
          <a:xfrm>
            <a:off x="5307029" y="2528456"/>
            <a:ext cx="510252" cy="490969"/>
          </a:xfrm>
          <a:prstGeom prst="rect">
            <a:avLst/>
          </a:prstGeom>
        </p:spPr>
      </p:pic>
      <p:pic>
        <p:nvPicPr>
          <p:cNvPr id="9" name="Picture 8">
            <a:extLst>
              <a:ext uri="{FF2B5EF4-FFF2-40B4-BE49-F238E27FC236}">
                <a16:creationId xmlns:a16="http://schemas.microsoft.com/office/drawing/2014/main" id="{8AC40A7A-03C3-463D-B33B-30EC4BE9970B}"/>
              </a:ext>
            </a:extLst>
          </p:cNvPr>
          <p:cNvPicPr>
            <a:picLocks noChangeAspect="1"/>
          </p:cNvPicPr>
          <p:nvPr/>
        </p:nvPicPr>
        <p:blipFill>
          <a:blip r:embed="rId5"/>
          <a:stretch>
            <a:fillRect/>
          </a:stretch>
        </p:blipFill>
        <p:spPr>
          <a:xfrm>
            <a:off x="10847815" y="2528455"/>
            <a:ext cx="510252" cy="490969"/>
          </a:xfrm>
          <a:prstGeom prst="rect">
            <a:avLst/>
          </a:prstGeom>
        </p:spPr>
      </p:pic>
      <p:pic>
        <p:nvPicPr>
          <p:cNvPr id="10" name="Picture 9">
            <a:extLst>
              <a:ext uri="{FF2B5EF4-FFF2-40B4-BE49-F238E27FC236}">
                <a16:creationId xmlns:a16="http://schemas.microsoft.com/office/drawing/2014/main" id="{0B78EC33-3B1E-4AE2-AF90-22FDD92309CD}"/>
              </a:ext>
            </a:extLst>
          </p:cNvPr>
          <p:cNvPicPr>
            <a:picLocks noChangeAspect="1"/>
          </p:cNvPicPr>
          <p:nvPr/>
        </p:nvPicPr>
        <p:blipFill>
          <a:blip r:embed="rId6"/>
          <a:stretch>
            <a:fillRect/>
          </a:stretch>
        </p:blipFill>
        <p:spPr>
          <a:xfrm>
            <a:off x="4424579" y="2528455"/>
            <a:ext cx="510253" cy="519973"/>
          </a:xfrm>
          <a:prstGeom prst="rect">
            <a:avLst/>
          </a:prstGeom>
        </p:spPr>
      </p:pic>
      <p:pic>
        <p:nvPicPr>
          <p:cNvPr id="11" name="Picture 10">
            <a:extLst>
              <a:ext uri="{FF2B5EF4-FFF2-40B4-BE49-F238E27FC236}">
                <a16:creationId xmlns:a16="http://schemas.microsoft.com/office/drawing/2014/main" id="{5FF76A94-08A5-4465-BE9E-E0CDF42EA8E8}"/>
              </a:ext>
            </a:extLst>
          </p:cNvPr>
          <p:cNvPicPr>
            <a:picLocks noChangeAspect="1"/>
          </p:cNvPicPr>
          <p:nvPr/>
        </p:nvPicPr>
        <p:blipFill>
          <a:blip r:embed="rId6"/>
          <a:stretch>
            <a:fillRect/>
          </a:stretch>
        </p:blipFill>
        <p:spPr>
          <a:xfrm>
            <a:off x="9965366" y="2499451"/>
            <a:ext cx="510253" cy="519973"/>
          </a:xfrm>
          <a:prstGeom prst="rect">
            <a:avLst/>
          </a:prstGeom>
        </p:spPr>
      </p:pic>
      <p:sp>
        <p:nvSpPr>
          <p:cNvPr id="12" name="TextBox 11">
            <a:extLst>
              <a:ext uri="{FF2B5EF4-FFF2-40B4-BE49-F238E27FC236}">
                <a16:creationId xmlns:a16="http://schemas.microsoft.com/office/drawing/2014/main" id="{34568A71-7E04-4AE6-BF41-6C1A3FDEF337}"/>
              </a:ext>
            </a:extLst>
          </p:cNvPr>
          <p:cNvSpPr txBox="1"/>
          <p:nvPr/>
        </p:nvSpPr>
        <p:spPr>
          <a:xfrm>
            <a:off x="4424579" y="3019424"/>
            <a:ext cx="600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13" name="TextBox 12">
            <a:extLst>
              <a:ext uri="{FF2B5EF4-FFF2-40B4-BE49-F238E27FC236}">
                <a16:creationId xmlns:a16="http://schemas.microsoft.com/office/drawing/2014/main" id="{44CA55A4-F00E-4181-8AA0-821B6C2994D8}"/>
              </a:ext>
            </a:extLst>
          </p:cNvPr>
          <p:cNvSpPr txBox="1"/>
          <p:nvPr/>
        </p:nvSpPr>
        <p:spPr>
          <a:xfrm>
            <a:off x="9980752" y="3019424"/>
            <a:ext cx="600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14" name="TextBox 13">
            <a:extLst>
              <a:ext uri="{FF2B5EF4-FFF2-40B4-BE49-F238E27FC236}">
                <a16:creationId xmlns:a16="http://schemas.microsoft.com/office/drawing/2014/main" id="{FC37F1AE-D5B9-45C0-9320-19E3AAC8E38C}"/>
              </a:ext>
            </a:extLst>
          </p:cNvPr>
          <p:cNvSpPr txBox="1"/>
          <p:nvPr/>
        </p:nvSpPr>
        <p:spPr>
          <a:xfrm>
            <a:off x="5344937" y="3019424"/>
            <a:ext cx="600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15" name="TextBox 14">
            <a:extLst>
              <a:ext uri="{FF2B5EF4-FFF2-40B4-BE49-F238E27FC236}">
                <a16:creationId xmlns:a16="http://schemas.microsoft.com/office/drawing/2014/main" id="{043CDE89-F0D8-44DD-9607-E91F893103FE}"/>
              </a:ext>
            </a:extLst>
          </p:cNvPr>
          <p:cNvSpPr txBox="1"/>
          <p:nvPr/>
        </p:nvSpPr>
        <p:spPr>
          <a:xfrm>
            <a:off x="10836912" y="3019424"/>
            <a:ext cx="600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pic>
        <p:nvPicPr>
          <p:cNvPr id="16" name="Picture 15">
            <a:extLst>
              <a:ext uri="{FF2B5EF4-FFF2-40B4-BE49-F238E27FC236}">
                <a16:creationId xmlns:a16="http://schemas.microsoft.com/office/drawing/2014/main" id="{FAA6C18E-5841-4E15-BD97-10DD3478F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1933" y="4157299"/>
            <a:ext cx="372635" cy="388161"/>
          </a:xfrm>
          <a:prstGeom prst="rect">
            <a:avLst/>
          </a:prstGeom>
        </p:spPr>
      </p:pic>
      <p:pic>
        <p:nvPicPr>
          <p:cNvPr id="17" name="Picture 16">
            <a:extLst>
              <a:ext uri="{FF2B5EF4-FFF2-40B4-BE49-F238E27FC236}">
                <a16:creationId xmlns:a16="http://schemas.microsoft.com/office/drawing/2014/main" id="{49473051-62D3-4B19-A6B1-E596E8B2D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682" y="4870478"/>
            <a:ext cx="372635" cy="388161"/>
          </a:xfrm>
          <a:prstGeom prst="rect">
            <a:avLst/>
          </a:prstGeom>
        </p:spPr>
      </p:pic>
      <p:pic>
        <p:nvPicPr>
          <p:cNvPr id="18" name="Picture 17">
            <a:extLst>
              <a:ext uri="{FF2B5EF4-FFF2-40B4-BE49-F238E27FC236}">
                <a16:creationId xmlns:a16="http://schemas.microsoft.com/office/drawing/2014/main" id="{41EA9BAF-494B-424E-A7D6-EB9787D1E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387" y="5539043"/>
            <a:ext cx="372635" cy="388161"/>
          </a:xfrm>
          <a:prstGeom prst="rect">
            <a:avLst/>
          </a:prstGeom>
        </p:spPr>
      </p:pic>
      <p:pic>
        <p:nvPicPr>
          <p:cNvPr id="19" name="Picture 18">
            <a:extLst>
              <a:ext uri="{FF2B5EF4-FFF2-40B4-BE49-F238E27FC236}">
                <a16:creationId xmlns:a16="http://schemas.microsoft.com/office/drawing/2014/main" id="{78522981-C644-4E3B-8F43-48518ECD1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072" y="3507796"/>
            <a:ext cx="372635" cy="388161"/>
          </a:xfrm>
          <a:prstGeom prst="rect">
            <a:avLst/>
          </a:prstGeom>
        </p:spPr>
      </p:pic>
      <p:pic>
        <p:nvPicPr>
          <p:cNvPr id="20" name="Picture 19">
            <a:extLst>
              <a:ext uri="{FF2B5EF4-FFF2-40B4-BE49-F238E27FC236}">
                <a16:creationId xmlns:a16="http://schemas.microsoft.com/office/drawing/2014/main" id="{E5ABDFA9-D6B9-45C8-8F31-C66B29386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173" y="4228298"/>
            <a:ext cx="372635" cy="388161"/>
          </a:xfrm>
          <a:prstGeom prst="rect">
            <a:avLst/>
          </a:prstGeom>
        </p:spPr>
      </p:pic>
      <p:pic>
        <p:nvPicPr>
          <p:cNvPr id="21" name="Picture 20">
            <a:extLst>
              <a:ext uri="{FF2B5EF4-FFF2-40B4-BE49-F238E27FC236}">
                <a16:creationId xmlns:a16="http://schemas.microsoft.com/office/drawing/2014/main" id="{2E06634B-7D05-4B43-8F33-50BC73A77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347" y="4854639"/>
            <a:ext cx="372635" cy="388161"/>
          </a:xfrm>
          <a:prstGeom prst="rect">
            <a:avLst/>
          </a:prstGeom>
        </p:spPr>
      </p:pic>
      <p:pic>
        <p:nvPicPr>
          <p:cNvPr id="22" name="Picture 21">
            <a:extLst>
              <a:ext uri="{FF2B5EF4-FFF2-40B4-BE49-F238E27FC236}">
                <a16:creationId xmlns:a16="http://schemas.microsoft.com/office/drawing/2014/main" id="{D246AF79-11BD-47D2-A705-8CA9D75F7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174" y="5504154"/>
            <a:ext cx="372635" cy="388161"/>
          </a:xfrm>
          <a:prstGeom prst="rect">
            <a:avLst/>
          </a:prstGeom>
        </p:spPr>
      </p:pic>
      <p:sp>
        <p:nvSpPr>
          <p:cNvPr id="23" name="TextBox 22">
            <a:hlinkClick r:id="" action="ppaction://noaction">
              <a:snd r:embed="rId7" name="A-A.wav"/>
            </a:hlinkClick>
            <a:extLst>
              <a:ext uri="{FF2B5EF4-FFF2-40B4-BE49-F238E27FC236}">
                <a16:creationId xmlns:a16="http://schemas.microsoft.com/office/drawing/2014/main" id="{10DD42B0-3022-4DC6-A579-EEB98AA98498}"/>
              </a:ext>
            </a:extLst>
          </p:cNvPr>
          <p:cNvSpPr txBox="1"/>
          <p:nvPr/>
        </p:nvSpPr>
        <p:spPr>
          <a:xfrm>
            <a:off x="752353"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p>
        </p:txBody>
      </p:sp>
      <p:sp>
        <p:nvSpPr>
          <p:cNvPr id="24" name="TextBox 23">
            <a:hlinkClick r:id="" action="ppaction://noaction">
              <a:snd r:embed="rId8" name="A-B.wav"/>
            </a:hlinkClick>
            <a:extLst>
              <a:ext uri="{FF2B5EF4-FFF2-40B4-BE49-F238E27FC236}">
                <a16:creationId xmlns:a16="http://schemas.microsoft.com/office/drawing/2014/main" id="{10DD42B0-3022-4DC6-A579-EEB98AA98498}"/>
              </a:ext>
            </a:extLst>
          </p:cNvPr>
          <p:cNvSpPr txBox="1"/>
          <p:nvPr/>
        </p:nvSpPr>
        <p:spPr>
          <a:xfrm>
            <a:off x="752353" y="414757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a:t>
            </a:r>
          </a:p>
        </p:txBody>
      </p:sp>
      <p:sp>
        <p:nvSpPr>
          <p:cNvPr id="25" name="TextBox 24">
            <a:hlinkClick r:id="" action="ppaction://noaction">
              <a:snd r:embed="rId9" name="A-C.wav"/>
            </a:hlinkClick>
            <a:extLst>
              <a:ext uri="{FF2B5EF4-FFF2-40B4-BE49-F238E27FC236}">
                <a16:creationId xmlns:a16="http://schemas.microsoft.com/office/drawing/2014/main" id="{10DD42B0-3022-4DC6-A579-EEB98AA98498}"/>
              </a:ext>
            </a:extLst>
          </p:cNvPr>
          <p:cNvSpPr txBox="1"/>
          <p:nvPr/>
        </p:nvSpPr>
        <p:spPr>
          <a:xfrm>
            <a:off x="752353" y="4808606"/>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26" name="TextBox 25">
            <a:hlinkClick r:id="" action="ppaction://noaction">
              <a:snd r:embed="rId10" name="A-D.wav"/>
            </a:hlinkClick>
            <a:extLst>
              <a:ext uri="{FF2B5EF4-FFF2-40B4-BE49-F238E27FC236}">
                <a16:creationId xmlns:a16="http://schemas.microsoft.com/office/drawing/2014/main" id="{10DD42B0-3022-4DC6-A579-EEB98AA98498}"/>
              </a:ext>
            </a:extLst>
          </p:cNvPr>
          <p:cNvSpPr txBox="1"/>
          <p:nvPr/>
        </p:nvSpPr>
        <p:spPr>
          <a:xfrm>
            <a:off x="752352" y="54696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t>
            </a:r>
          </a:p>
        </p:txBody>
      </p:sp>
      <p:sp>
        <p:nvSpPr>
          <p:cNvPr id="27" name="TextBox 26">
            <a:hlinkClick r:id="" action="ppaction://noaction">
              <a:snd r:embed="rId11" name="A-E.wav"/>
            </a:hlinkClick>
            <a:extLst>
              <a:ext uri="{FF2B5EF4-FFF2-40B4-BE49-F238E27FC236}">
                <a16:creationId xmlns:a16="http://schemas.microsoft.com/office/drawing/2014/main" id="{10DD42B0-3022-4DC6-A579-EEB98AA98498}"/>
              </a:ext>
            </a:extLst>
          </p:cNvPr>
          <p:cNvSpPr txBox="1"/>
          <p:nvPr/>
        </p:nvSpPr>
        <p:spPr>
          <a:xfrm>
            <a:off x="6060794"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a:t>
            </a:r>
          </a:p>
        </p:txBody>
      </p:sp>
      <p:sp>
        <p:nvSpPr>
          <p:cNvPr id="28" name="TextBox 27">
            <a:hlinkClick r:id="" action="ppaction://noaction">
              <a:snd r:embed="rId12" name="A-F.wav"/>
            </a:hlinkClick>
            <a:extLst>
              <a:ext uri="{FF2B5EF4-FFF2-40B4-BE49-F238E27FC236}">
                <a16:creationId xmlns:a16="http://schemas.microsoft.com/office/drawing/2014/main" id="{10DD42B0-3022-4DC6-A579-EEB98AA98498}"/>
              </a:ext>
            </a:extLst>
          </p:cNvPr>
          <p:cNvSpPr txBox="1"/>
          <p:nvPr/>
        </p:nvSpPr>
        <p:spPr>
          <a:xfrm>
            <a:off x="6060793" y="4147570"/>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a:t>
            </a:r>
          </a:p>
        </p:txBody>
      </p:sp>
      <p:sp>
        <p:nvSpPr>
          <p:cNvPr id="29" name="TextBox 28">
            <a:hlinkClick r:id="" action="ppaction://noaction">
              <a:snd r:embed="rId13" name="A-G.wav"/>
            </a:hlinkClick>
            <a:extLst>
              <a:ext uri="{FF2B5EF4-FFF2-40B4-BE49-F238E27FC236}">
                <a16:creationId xmlns:a16="http://schemas.microsoft.com/office/drawing/2014/main" id="{10DD42B0-3022-4DC6-A579-EEB98AA98498}"/>
              </a:ext>
            </a:extLst>
          </p:cNvPr>
          <p:cNvSpPr txBox="1"/>
          <p:nvPr/>
        </p:nvSpPr>
        <p:spPr>
          <a:xfrm>
            <a:off x="6060793" y="4808605"/>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a:t>
            </a:r>
          </a:p>
        </p:txBody>
      </p:sp>
      <p:sp>
        <p:nvSpPr>
          <p:cNvPr id="30" name="TextBox 29">
            <a:hlinkClick r:id="" action="ppaction://noaction">
              <a:snd r:embed="rId14" name="A-H.wav"/>
            </a:hlinkClick>
            <a:extLst>
              <a:ext uri="{FF2B5EF4-FFF2-40B4-BE49-F238E27FC236}">
                <a16:creationId xmlns:a16="http://schemas.microsoft.com/office/drawing/2014/main" id="{10DD42B0-3022-4DC6-A579-EEB98AA98498}"/>
              </a:ext>
            </a:extLst>
          </p:cNvPr>
          <p:cNvSpPr txBox="1"/>
          <p:nvPr/>
        </p:nvSpPr>
        <p:spPr>
          <a:xfrm>
            <a:off x="6060793" y="54696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31" name="Rectangle: Rounded Corners 30">
            <a:extLst>
              <a:ext uri="{FF2B5EF4-FFF2-40B4-BE49-F238E27FC236}">
                <a16:creationId xmlns:a16="http://schemas.microsoft.com/office/drawing/2014/main" id="{D64F993A-017A-48B1-8F9A-44B134CD69E4}"/>
              </a:ext>
            </a:extLst>
          </p:cNvPr>
          <p:cNvSpPr/>
          <p:nvPr/>
        </p:nvSpPr>
        <p:spPr>
          <a:xfrm>
            <a:off x="6901313" y="5543145"/>
            <a:ext cx="936401" cy="46166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750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87313" y="206378"/>
            <a:ext cx="10515600" cy="1325563"/>
          </a:xfrm>
        </p:spPr>
        <p:txBody>
          <a:bodyPr/>
          <a:lstStyle/>
          <a:p>
            <a:r>
              <a:rPr lang="en-GB" b="1">
                <a:solidFill>
                  <a:schemeClr val="bg1"/>
                </a:solidFill>
              </a:rPr>
              <a:t>Vokabeln</a:t>
            </a:r>
            <a:br>
              <a:rPr lang="en-GB" b="1">
                <a:solidFill>
                  <a:schemeClr val="bg1"/>
                </a:solidFill>
              </a:rPr>
            </a:br>
            <a:endParaRPr lang="en-GB"/>
          </a:p>
        </p:txBody>
      </p:sp>
      <p:pic>
        <p:nvPicPr>
          <p:cNvPr id="3" name="Picture 2">
            <a:extLst>
              <a:ext uri="{FF2B5EF4-FFF2-40B4-BE49-F238E27FC236}">
                <a16:creationId xmlns:a16="http://schemas.microsoft.com/office/drawing/2014/main" id="{DEBF5879-BB44-4166-8C3A-5097D34E0D84}"/>
              </a:ext>
            </a:extLst>
          </p:cNvPr>
          <p:cNvPicPr>
            <a:picLocks noChangeAspect="1"/>
          </p:cNvPicPr>
          <p:nvPr/>
        </p:nvPicPr>
        <p:blipFill>
          <a:blip r:embed="rId4"/>
          <a:stretch>
            <a:fillRect/>
          </a:stretch>
        </p:blipFill>
        <p:spPr>
          <a:xfrm>
            <a:off x="3050897" y="1679972"/>
            <a:ext cx="6090206" cy="3845718"/>
          </a:xfrm>
          <a:prstGeom prst="rect">
            <a:avLst/>
          </a:prstGeom>
        </p:spPr>
      </p:pic>
      <p:sp>
        <p:nvSpPr>
          <p:cNvPr id="4" name="Rounded Rectangle 11">
            <a:extLst>
              <a:ext uri="{FF2B5EF4-FFF2-40B4-BE49-F238E27FC236}">
                <a16:creationId xmlns:a16="http://schemas.microsoft.com/office/drawing/2014/main" id="{F244358A-BC0D-444B-AA4D-A899992D3B7E}"/>
              </a:ext>
            </a:extLst>
          </p:cNvPr>
          <p:cNvSpPr/>
          <p:nvPr/>
        </p:nvSpPr>
        <p:spPr>
          <a:xfrm>
            <a:off x="9972675" y="213709"/>
            <a:ext cx="202726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6"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cxnSp>
        <p:nvCxnSpPr>
          <p:cNvPr id="7" name="Straight Connector 6">
            <a:extLst>
              <a:ext uri="{FF2B5EF4-FFF2-40B4-BE49-F238E27FC236}">
                <a16:creationId xmlns:a16="http://schemas.microsoft.com/office/drawing/2014/main" id="{DE2A676B-CBD5-45DD-8491-1FDF565E8BA2}"/>
              </a:ext>
            </a:extLst>
          </p:cNvPr>
          <p:cNvCxnSpPr/>
          <p:nvPr/>
        </p:nvCxnSpPr>
        <p:spPr>
          <a:xfrm flipH="1">
            <a:off x="3403600" y="2476500"/>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F1259A-28C3-4F51-92F9-94872352F045}"/>
              </a:ext>
            </a:extLst>
          </p:cNvPr>
          <p:cNvCxnSpPr/>
          <p:nvPr/>
        </p:nvCxnSpPr>
        <p:spPr>
          <a:xfrm flipH="1">
            <a:off x="3403600" y="3960018"/>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17178-8556-48D5-AAE9-176367D28C6C}"/>
              </a:ext>
            </a:extLst>
          </p:cNvPr>
          <p:cNvCxnSpPr/>
          <p:nvPr/>
        </p:nvCxnSpPr>
        <p:spPr>
          <a:xfrm flipH="1">
            <a:off x="7286627" y="3960018"/>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BE5D9A-E9FE-4E41-B539-912E05F72BF5}"/>
              </a:ext>
            </a:extLst>
          </p:cNvPr>
          <p:cNvCxnSpPr/>
          <p:nvPr/>
        </p:nvCxnSpPr>
        <p:spPr>
          <a:xfrm flipH="1">
            <a:off x="7286627" y="2476499"/>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30F72D-7DD9-4EA1-B821-51272E2E6869}"/>
              </a:ext>
            </a:extLst>
          </p:cNvPr>
          <p:cNvCxnSpPr/>
          <p:nvPr/>
        </p:nvCxnSpPr>
        <p:spPr>
          <a:xfrm flipH="1">
            <a:off x="5345113" y="2476499"/>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1D5E13-E8C6-4746-8BDC-C071BC8EC5F3}"/>
              </a:ext>
            </a:extLst>
          </p:cNvPr>
          <p:cNvCxnSpPr/>
          <p:nvPr/>
        </p:nvCxnSpPr>
        <p:spPr>
          <a:xfrm flipH="1">
            <a:off x="5477909" y="3960018"/>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076005" y="4067175"/>
            <a:ext cx="1350633" cy="1376362"/>
          </a:xfrm>
          <a:prstGeom prst="rect">
            <a:avLst/>
          </a:prstGeom>
        </p:spPr>
      </p:pic>
      <p:pic>
        <p:nvPicPr>
          <p:cNvPr id="14" name="Picture 13">
            <a:extLst>
              <a:ext uri="{FF2B5EF4-FFF2-40B4-BE49-F238E27FC236}">
                <a16:creationId xmlns:a16="http://schemas.microsoft.com/office/drawing/2014/main" id="{438E7C80-D267-4A86-AF3C-B8EB77633156}"/>
              </a:ext>
            </a:extLst>
          </p:cNvPr>
          <p:cNvPicPr>
            <a:picLocks noChangeAspect="1"/>
          </p:cNvPicPr>
          <p:nvPr/>
        </p:nvPicPr>
        <p:blipFill>
          <a:blip r:embed="rId6"/>
          <a:stretch>
            <a:fillRect/>
          </a:stretch>
        </p:blipFill>
        <p:spPr>
          <a:xfrm>
            <a:off x="866775" y="4057355"/>
            <a:ext cx="1440625" cy="1386182"/>
          </a:xfrm>
          <a:prstGeom prst="rect">
            <a:avLst/>
          </a:prstGeom>
        </p:spPr>
      </p:pic>
      <p:sp>
        <p:nvSpPr>
          <p:cNvPr id="15" name="Speech Bubble: Oval 14">
            <a:extLst>
              <a:ext uri="{FF2B5EF4-FFF2-40B4-BE49-F238E27FC236}">
                <a16:creationId xmlns:a16="http://schemas.microsoft.com/office/drawing/2014/main" id="{CD0348C8-DE6A-43DC-8866-60EF24C8874F}"/>
              </a:ext>
            </a:extLst>
          </p:cNvPr>
          <p:cNvSpPr/>
          <p:nvPr/>
        </p:nvSpPr>
        <p:spPr>
          <a:xfrm>
            <a:off x="620299" y="20005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Ich</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gewinne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6" name="Speech Bubble: Oval 15">
            <a:extLst>
              <a:ext uri="{FF2B5EF4-FFF2-40B4-BE49-F238E27FC236}">
                <a16:creationId xmlns:a16="http://schemas.microsoft.com/office/drawing/2014/main" id="{7A58146C-87AB-4A1E-80B4-B87977212688}"/>
              </a:ext>
            </a:extLst>
          </p:cNvPr>
          <p:cNvSpPr/>
          <p:nvPr/>
        </p:nvSpPr>
        <p:spPr>
          <a:xfrm>
            <a:off x="9972675" y="20005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Ich</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gewinne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7" name="Rectangle: Rounded Corners 16">
            <a:extLst>
              <a:ext uri="{FF2B5EF4-FFF2-40B4-BE49-F238E27FC236}">
                <a16:creationId xmlns:a16="http://schemas.microsoft.com/office/drawing/2014/main" id="{42DDCBAA-F44A-448B-AF6D-E01A659A0065}"/>
              </a:ext>
            </a:extLst>
          </p:cNvPr>
          <p:cNvSpPr/>
          <p:nvPr/>
        </p:nvSpPr>
        <p:spPr>
          <a:xfrm>
            <a:off x="3403600" y="2399269"/>
            <a:ext cx="1457493" cy="1100531"/>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344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62928" y="190342"/>
            <a:ext cx="10495671" cy="1325563"/>
          </a:xfrm>
        </p:spPr>
        <p:txBody>
          <a:bodyPr/>
          <a:lstStyle/>
          <a:p>
            <a:r>
              <a:rPr lang="en-GB" b="1">
                <a:solidFill>
                  <a:schemeClr val="bg1"/>
                </a:solidFill>
              </a:rPr>
              <a:t>Frage oder Satz?</a:t>
            </a:r>
            <a:br>
              <a:rPr lang="en-GB" b="1">
                <a:solidFill>
                  <a:schemeClr val="bg1"/>
                </a:solidFill>
              </a:rPr>
            </a:br>
            <a:endParaRPr lang="en-GB"/>
          </a:p>
        </p:txBody>
      </p:sp>
      <p:sp>
        <p:nvSpPr>
          <p:cNvPr id="5"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 name="Picture 7">
            <a:extLst>
              <a:ext uri="{FF2B5EF4-FFF2-40B4-BE49-F238E27FC236}">
                <a16:creationId xmlns:a16="http://schemas.microsoft.com/office/drawing/2014/main" id="{86F59DF3-BBE6-4498-A4B9-A13605F3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84" y="3405743"/>
            <a:ext cx="1469557" cy="2275443"/>
          </a:xfrm>
          <a:prstGeom prst="rect">
            <a:avLst/>
          </a:prstGeom>
        </p:spPr>
      </p:pic>
      <p:sp>
        <p:nvSpPr>
          <p:cNvPr id="9" name="TextBox 8">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is making observations about Wolfgang. He can produce a lot of words, but lacks intonation (and manners!)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Is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asking a question or making a statement? Write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or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30A98750-4B2F-4C28-8292-F75039402C7D}"/>
              </a:ext>
            </a:extLst>
          </p:cNvPr>
          <p:cNvGrpSpPr/>
          <p:nvPr/>
        </p:nvGrpSpPr>
        <p:grpSpPr>
          <a:xfrm>
            <a:off x="3205794" y="3451268"/>
            <a:ext cx="5968997" cy="2256007"/>
            <a:chOff x="3513060" y="3610566"/>
            <a:chExt cx="5968997" cy="2256007"/>
          </a:xfrm>
        </p:grpSpPr>
        <p:sp>
          <p:nvSpPr>
            <p:cNvPr id="11" name="TextBox 10">
              <a:extLst>
                <a:ext uri="{FF2B5EF4-FFF2-40B4-BE49-F238E27FC236}">
                  <a16:creationId xmlns:a16="http://schemas.microsoft.com/office/drawing/2014/main" id="{00CFF7AD-803F-4237-9BAA-10EF5361C810}"/>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2" name="TextBox 11">
              <a:extLst>
                <a:ext uri="{FF2B5EF4-FFF2-40B4-BE49-F238E27FC236}">
                  <a16:creationId xmlns:a16="http://schemas.microsoft.com/office/drawing/2014/main" id="{F17297BC-397F-4842-8B7E-6DA0C386608E}"/>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3" name="TextBox 12">
              <a:extLst>
                <a:ext uri="{FF2B5EF4-FFF2-40B4-BE49-F238E27FC236}">
                  <a16:creationId xmlns:a16="http://schemas.microsoft.com/office/drawing/2014/main" id="{5CB3C472-B3CF-4689-B231-5013FE1EAFEA}"/>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4" name="TextBox 13">
              <a:extLst>
                <a:ext uri="{FF2B5EF4-FFF2-40B4-BE49-F238E27FC236}">
                  <a16:creationId xmlns:a16="http://schemas.microsoft.com/office/drawing/2014/main" id="{CBB8F95D-37F8-4A0E-ABB1-0ACC7EEB95F5}"/>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5" name="TextBox 14">
              <a:extLst>
                <a:ext uri="{FF2B5EF4-FFF2-40B4-BE49-F238E27FC236}">
                  <a16:creationId xmlns:a16="http://schemas.microsoft.com/office/drawing/2014/main" id="{8A877AE0-1160-410A-89CD-4DE645672706}"/>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6" name="TextBox 15">
              <a:hlinkClick r:id="" action="ppaction://noaction">
                <a:snd r:embed="rId5" name="9. Können sie fliegen_no pitch_dupl.wav"/>
              </a:hlinkClick>
              <a:extLst>
                <a:ext uri="{FF2B5EF4-FFF2-40B4-BE49-F238E27FC236}">
                  <a16:creationId xmlns:a16="http://schemas.microsoft.com/office/drawing/2014/main" id="{34377128-94E5-4DB2-9DF5-258E3DB55FDC}"/>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E72E69DD-C315-4014-8A91-CD106F8014BC}"/>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8" name="TextBox 17">
              <a:extLst>
                <a:ext uri="{FF2B5EF4-FFF2-40B4-BE49-F238E27FC236}">
                  <a16:creationId xmlns:a16="http://schemas.microsoft.com/office/drawing/2014/main" id="{371121FC-F894-41F6-B22F-6A3D97F42645}"/>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cxnSp>
          <p:nvCxnSpPr>
            <p:cNvPr id="19" name="Straight Connector 18">
              <a:extLst>
                <a:ext uri="{FF2B5EF4-FFF2-40B4-BE49-F238E27FC236}">
                  <a16:creationId xmlns:a16="http://schemas.microsoft.com/office/drawing/2014/main" id="{98269C0C-7148-43B1-92E5-3678CFDCF42E}"/>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164F85-5B04-41E2-9CDC-7727B3DF3810}"/>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4B1298-B8DA-4F40-817F-094E5222F920}"/>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3666A3-2039-4FBE-83D2-0DF789B8C19F}"/>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56B6BD-4E54-4EBF-8201-5AEBD6EB836B}"/>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1D4A62-CD84-47C5-B33C-991801DEA561}"/>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8F8F3-A19C-4092-B4CD-E27F295EAD1F}"/>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088B09-D211-4BA6-AE02-84AC933A5470}"/>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86510F-4E3F-49B2-A072-8E75046D82DC}"/>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224822F-9FA4-4491-94F3-42C240440D7F}"/>
              </a:ext>
            </a:extLst>
          </p:cNvPr>
          <p:cNvSpPr txBox="1"/>
          <p:nvPr/>
        </p:nvSpPr>
        <p:spPr>
          <a:xfrm>
            <a:off x="4204026" y="332179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A3245FD9-7FCD-45B5-8048-65BBEF3E50DD}"/>
              </a:ext>
            </a:extLst>
          </p:cNvPr>
          <p:cNvSpPr txBox="1"/>
          <p:nvPr/>
        </p:nvSpPr>
        <p:spPr>
          <a:xfrm>
            <a:off x="6201651" y="3299735"/>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B7CB47BD-8354-4553-92BC-14E64F29CD0C}"/>
              </a:ext>
            </a:extLst>
          </p:cNvPr>
          <p:cNvSpPr txBox="1"/>
          <p:nvPr/>
        </p:nvSpPr>
        <p:spPr>
          <a:xfrm>
            <a:off x="3205795"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31" name="TextBox 30">
            <a:hlinkClick r:id="" action="ppaction://noaction">
              <a:snd r:embed="rId6" name="L2-C.wav"/>
            </a:hlinkClick>
            <a:extLst>
              <a:ext uri="{FF2B5EF4-FFF2-40B4-BE49-F238E27FC236}">
                <a16:creationId xmlns:a16="http://schemas.microsoft.com/office/drawing/2014/main" id="{5B15161F-3ED1-4CEE-BFA0-F78F83985439}"/>
              </a:ext>
            </a:extLst>
          </p:cNvPr>
          <p:cNvSpPr txBox="1"/>
          <p:nvPr/>
        </p:nvSpPr>
        <p:spPr>
          <a:xfrm>
            <a:off x="7315959" y="343297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a:t>
            </a:r>
          </a:p>
        </p:txBody>
      </p:sp>
      <p:sp>
        <p:nvSpPr>
          <p:cNvPr id="32" name="TextBox 31">
            <a:hlinkClick r:id="" action="ppaction://noaction">
              <a:snd r:embed="rId7" name="L2-D.wav"/>
            </a:hlinkClick>
            <a:extLst>
              <a:ext uri="{FF2B5EF4-FFF2-40B4-BE49-F238E27FC236}">
                <a16:creationId xmlns:a16="http://schemas.microsoft.com/office/drawing/2014/main" id="{1EDE762F-662A-443D-9DB2-CA22F4186475}"/>
              </a:ext>
            </a:extLst>
          </p:cNvPr>
          <p:cNvSpPr txBox="1"/>
          <p:nvPr/>
        </p:nvSpPr>
        <p:spPr>
          <a:xfrm>
            <a:off x="3280709"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p>
        </p:txBody>
      </p:sp>
      <p:sp>
        <p:nvSpPr>
          <p:cNvPr id="33" name="TextBox 32">
            <a:hlinkClick r:id="" action="ppaction://noaction">
              <a:snd r:embed="rId8" name="L2-E.wav"/>
            </a:hlinkClick>
            <a:extLst>
              <a:ext uri="{FF2B5EF4-FFF2-40B4-BE49-F238E27FC236}">
                <a16:creationId xmlns:a16="http://schemas.microsoft.com/office/drawing/2014/main" id="{CF79D6B6-5698-43DD-BEF5-E55E7975568D}"/>
              </a:ext>
            </a:extLst>
          </p:cNvPr>
          <p:cNvSpPr txBox="1"/>
          <p:nvPr/>
        </p:nvSpPr>
        <p:spPr>
          <a:xfrm>
            <a:off x="5346862"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a:t>
            </a:r>
          </a:p>
        </p:txBody>
      </p:sp>
      <p:sp>
        <p:nvSpPr>
          <p:cNvPr id="34" name="TextBox 33">
            <a:hlinkClick r:id="" action="ppaction://noaction">
              <a:snd r:embed="rId9" name="L2-F.wav"/>
            </a:hlinkClick>
            <a:extLst>
              <a:ext uri="{FF2B5EF4-FFF2-40B4-BE49-F238E27FC236}">
                <a16:creationId xmlns:a16="http://schemas.microsoft.com/office/drawing/2014/main" id="{6B2C790A-B6E1-4BB2-872B-C621A9E2D5CF}"/>
              </a:ext>
            </a:extLst>
          </p:cNvPr>
          <p:cNvSpPr txBox="1"/>
          <p:nvPr/>
        </p:nvSpPr>
        <p:spPr>
          <a:xfrm>
            <a:off x="7350247" y="432819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p>
        </p:txBody>
      </p:sp>
      <p:sp>
        <p:nvSpPr>
          <p:cNvPr id="35" name="TextBox 34">
            <a:hlinkClick r:id="" action="ppaction://noaction">
              <a:snd r:embed="rId10" name="L2-G.wav"/>
            </a:hlinkClick>
            <a:extLst>
              <a:ext uri="{FF2B5EF4-FFF2-40B4-BE49-F238E27FC236}">
                <a16:creationId xmlns:a16="http://schemas.microsoft.com/office/drawing/2014/main" id="{21D844FC-6346-4905-ADCB-2F8AF9542F85}"/>
              </a:ext>
            </a:extLst>
          </p:cNvPr>
          <p:cNvSpPr txBox="1"/>
          <p:nvPr/>
        </p:nvSpPr>
        <p:spPr>
          <a:xfrm>
            <a:off x="3255682"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G</a:t>
            </a:r>
          </a:p>
        </p:txBody>
      </p:sp>
      <p:sp>
        <p:nvSpPr>
          <p:cNvPr id="36" name="TextBox 35">
            <a:hlinkClick r:id="" action="ppaction://noaction">
              <a:snd r:embed="rId11" name="L2-H.wav"/>
            </a:hlinkClick>
            <a:extLst>
              <a:ext uri="{FF2B5EF4-FFF2-40B4-BE49-F238E27FC236}">
                <a16:creationId xmlns:a16="http://schemas.microsoft.com/office/drawing/2014/main" id="{341446A5-8E27-4C25-9824-A7F452F11BE9}"/>
              </a:ext>
            </a:extLst>
          </p:cNvPr>
          <p:cNvSpPr txBox="1"/>
          <p:nvPr/>
        </p:nvSpPr>
        <p:spPr>
          <a:xfrm>
            <a:off x="5310764"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H</a:t>
            </a:r>
          </a:p>
        </p:txBody>
      </p:sp>
      <p:sp>
        <p:nvSpPr>
          <p:cNvPr id="37" name="TextBox 36">
            <a:hlinkClick r:id="" action="ppaction://noaction">
              <a:snd r:embed="rId12" name="L2-I.wav"/>
            </a:hlinkClick>
            <a:extLst>
              <a:ext uri="{FF2B5EF4-FFF2-40B4-BE49-F238E27FC236}">
                <a16:creationId xmlns:a16="http://schemas.microsoft.com/office/drawing/2014/main" id="{D5D45D11-3C8A-42F2-8CE5-D490C2571A7E}"/>
              </a:ext>
            </a:extLst>
          </p:cNvPr>
          <p:cNvSpPr txBox="1"/>
          <p:nvPr/>
        </p:nvSpPr>
        <p:spPr>
          <a:xfrm>
            <a:off x="7395193" y="519717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a:t>
            </a:r>
          </a:p>
        </p:txBody>
      </p:sp>
      <p:sp>
        <p:nvSpPr>
          <p:cNvPr id="38" name="TextBox 37">
            <a:hlinkClick r:id="" action="ppaction://noaction" highlightClick="1">
              <a:snd r:embed="rId13" name="L2-A.wav"/>
            </a:hlinkClick>
            <a:extLst>
              <a:ext uri="{FF2B5EF4-FFF2-40B4-BE49-F238E27FC236}">
                <a16:creationId xmlns:a16="http://schemas.microsoft.com/office/drawing/2014/main" id="{16A53757-B566-40C2-BA55-D3A5A8FEC584}"/>
              </a:ext>
            </a:extLst>
          </p:cNvPr>
          <p:cNvSpPr txBox="1"/>
          <p:nvPr/>
        </p:nvSpPr>
        <p:spPr>
          <a:xfrm>
            <a:off x="3268369" y="344611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a:t>
            </a:r>
          </a:p>
        </p:txBody>
      </p:sp>
      <p:sp>
        <p:nvSpPr>
          <p:cNvPr id="39" name="TextBox 38">
            <a:hlinkClick r:id="" action="ppaction://noaction" highlightClick="1">
              <a:snd r:embed="rId14" name="L2-B.wav"/>
            </a:hlinkClick>
            <a:extLst>
              <a:ext uri="{FF2B5EF4-FFF2-40B4-BE49-F238E27FC236}">
                <a16:creationId xmlns:a16="http://schemas.microsoft.com/office/drawing/2014/main" id="{2FE9B6DE-2EBF-4C24-9DBA-482A51541163}"/>
              </a:ext>
            </a:extLst>
          </p:cNvPr>
          <p:cNvSpPr txBox="1"/>
          <p:nvPr/>
        </p:nvSpPr>
        <p:spPr>
          <a:xfrm>
            <a:off x="5346862" y="344623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a:t>
            </a:r>
          </a:p>
        </p:txBody>
      </p:sp>
      <p:pic>
        <p:nvPicPr>
          <p:cNvPr id="40" name="Picture 39">
            <a:extLst>
              <a:ext uri="{FF2B5EF4-FFF2-40B4-BE49-F238E27FC236}">
                <a16:creationId xmlns:a16="http://schemas.microsoft.com/office/drawing/2014/main" id="{72BC4323-F2C7-417C-8739-694A925B1985}"/>
              </a:ext>
            </a:extLst>
          </p:cNvPr>
          <p:cNvPicPr>
            <a:picLocks noChangeAspect="1"/>
          </p:cNvPicPr>
          <p:nvPr/>
        </p:nvPicPr>
        <p:blipFill>
          <a:blip r:embed="rId15"/>
          <a:stretch>
            <a:fillRect/>
          </a:stretch>
        </p:blipFill>
        <p:spPr>
          <a:xfrm>
            <a:off x="10053158" y="4041799"/>
            <a:ext cx="1648929" cy="1791750"/>
          </a:xfrm>
          <a:prstGeom prst="rect">
            <a:avLst/>
          </a:prstGeom>
        </p:spPr>
      </p:pic>
      <p:sp>
        <p:nvSpPr>
          <p:cNvPr id="41" name="TextBox 40">
            <a:extLst>
              <a:ext uri="{FF2B5EF4-FFF2-40B4-BE49-F238E27FC236}">
                <a16:creationId xmlns:a16="http://schemas.microsoft.com/office/drawing/2014/main" id="{19A6C292-A032-4B63-92A5-4FC130AB70FF}"/>
              </a:ext>
            </a:extLst>
          </p:cNvPr>
          <p:cNvSpPr txBox="1"/>
          <p:nvPr/>
        </p:nvSpPr>
        <p:spPr>
          <a:xfrm>
            <a:off x="8321761" y="332179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3F09CC9C-A8CE-4AF0-BE94-E46B1EBBA862}"/>
              </a:ext>
            </a:extLst>
          </p:cNvPr>
          <p:cNvSpPr txBox="1"/>
          <p:nvPr/>
        </p:nvSpPr>
        <p:spPr>
          <a:xfrm>
            <a:off x="4124072" y="4166241"/>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C063189A-AA5F-445A-BC9D-F382A0B3F47A}"/>
              </a:ext>
            </a:extLst>
          </p:cNvPr>
          <p:cNvSpPr txBox="1"/>
          <p:nvPr/>
        </p:nvSpPr>
        <p:spPr>
          <a:xfrm>
            <a:off x="6216344" y="4193309"/>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4" name="TextBox 43">
            <a:extLst>
              <a:ext uri="{FF2B5EF4-FFF2-40B4-BE49-F238E27FC236}">
                <a16:creationId xmlns:a16="http://schemas.microsoft.com/office/drawing/2014/main" id="{6A5DDF59-AF5C-421C-8043-74FCCC807A43}"/>
              </a:ext>
            </a:extLst>
          </p:cNvPr>
          <p:cNvSpPr txBox="1"/>
          <p:nvPr/>
        </p:nvSpPr>
        <p:spPr>
          <a:xfrm>
            <a:off x="8297425" y="420251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2A2A1ED1-FACB-4C37-A6E7-257B6B8A4F21}"/>
              </a:ext>
            </a:extLst>
          </p:cNvPr>
          <p:cNvSpPr txBox="1"/>
          <p:nvPr/>
        </p:nvSpPr>
        <p:spPr>
          <a:xfrm>
            <a:off x="6272141" y="5074060"/>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2DC696C7-6464-4C40-B1A1-D4E993E480F3}"/>
              </a:ext>
            </a:extLst>
          </p:cNvPr>
          <p:cNvSpPr txBox="1"/>
          <p:nvPr/>
        </p:nvSpPr>
        <p:spPr>
          <a:xfrm>
            <a:off x="8321761" y="508042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7" name="TextBox 46">
            <a:extLst>
              <a:ext uri="{FF2B5EF4-FFF2-40B4-BE49-F238E27FC236}">
                <a16:creationId xmlns:a16="http://schemas.microsoft.com/office/drawing/2014/main" id="{B5B82059-2A85-4723-9857-CCDAC94B3EAE}"/>
              </a:ext>
            </a:extLst>
          </p:cNvPr>
          <p:cNvSpPr txBox="1"/>
          <p:nvPr/>
        </p:nvSpPr>
        <p:spPr>
          <a:xfrm>
            <a:off x="4132994" y="5074060"/>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8" name="Rectangle: Rounded Corners 47">
            <a:extLst>
              <a:ext uri="{FF2B5EF4-FFF2-40B4-BE49-F238E27FC236}">
                <a16:creationId xmlns:a16="http://schemas.microsoft.com/office/drawing/2014/main" id="{4E28AF58-0CD6-4161-9D63-057D2EB7AAB4}"/>
              </a:ext>
            </a:extLst>
          </p:cNvPr>
          <p:cNvSpPr/>
          <p:nvPr/>
        </p:nvSpPr>
        <p:spPr>
          <a:xfrm>
            <a:off x="3978910" y="4328199"/>
            <a:ext cx="936401" cy="46166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7F377CED-FEFD-4BCC-ACE4-6AECA224DB37}"/>
              </a:ext>
            </a:extLst>
          </p:cNvPr>
          <p:cNvSpPr/>
          <p:nvPr/>
        </p:nvSpPr>
        <p:spPr>
          <a:xfrm>
            <a:off x="93752" y="5934065"/>
            <a:ext cx="43845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Transcript</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 Du tanzt nicht so gut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827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0" y="205183"/>
            <a:ext cx="10515600" cy="1325563"/>
          </a:xfrm>
        </p:spPr>
        <p:txBody>
          <a:bodyPr>
            <a:normAutofit/>
          </a:bodyPr>
          <a:lstStyle/>
          <a:p>
            <a:r>
              <a:rPr lang="en-GB" sz="4000" b="1">
                <a:solidFill>
                  <a:schemeClr val="bg1"/>
                </a:solidFill>
              </a:rPr>
              <a:t>Wie oft machst du das?</a:t>
            </a:r>
            <a:br>
              <a:rPr lang="en-GB" sz="4000" b="1">
                <a:solidFill>
                  <a:schemeClr val="bg1"/>
                </a:solidFill>
              </a:rPr>
            </a:br>
            <a:endParaRPr lang="en-GB" sz="4000"/>
          </a:p>
        </p:txBody>
      </p:sp>
      <p:sp>
        <p:nvSpPr>
          <p:cNvPr id="20"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TextBox 22">
            <a:extLst>
              <a:ext uri="{FF2B5EF4-FFF2-40B4-BE49-F238E27FC236}">
                <a16:creationId xmlns:a16="http://schemas.microsoft.com/office/drawing/2014/main" id="{1096058F-580D-446F-A949-5FAC4219C7BD}"/>
              </a:ext>
            </a:extLst>
          </p:cNvPr>
          <p:cNvSpPr txBox="1"/>
          <p:nvPr/>
        </p:nvSpPr>
        <p:spPr>
          <a:xfrm>
            <a:off x="210939" y="1191245"/>
            <a:ext cx="1155521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Frag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Partner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oder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Partnerin</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Beispiel</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“Wie oft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spielst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du am Computer?”	 “Ich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spiele</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kaum</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am Computer.”</a:t>
            </a:r>
            <a:endPar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aphicFrame>
        <p:nvGraphicFramePr>
          <p:cNvPr id="24" name="Table 23">
            <a:extLst>
              <a:ext uri="{FF2B5EF4-FFF2-40B4-BE49-F238E27FC236}">
                <a16:creationId xmlns:a16="http://schemas.microsoft.com/office/drawing/2014/main" id="{76BCD178-BFFD-4931-AA84-847F08F3DC47}"/>
              </a:ext>
            </a:extLst>
          </p:cNvPr>
          <p:cNvGraphicFramePr>
            <a:graphicFrameLocks noGrp="1"/>
          </p:cNvGraphicFramePr>
          <p:nvPr/>
        </p:nvGraphicFramePr>
        <p:xfrm>
          <a:off x="318392" y="2602865"/>
          <a:ext cx="11555221" cy="3291840"/>
        </p:xfrm>
        <a:graphic>
          <a:graphicData uri="http://schemas.openxmlformats.org/drawingml/2006/table">
            <a:tbl>
              <a:tblPr firstRow="1" bandRow="1">
                <a:tableStyleId>{C4B1156A-380E-4F78-BDF5-A606A8083BF9}</a:tableStyleId>
              </a:tblPr>
              <a:tblGrid>
                <a:gridCol w="2501008">
                  <a:extLst>
                    <a:ext uri="{9D8B030D-6E8A-4147-A177-3AD203B41FA5}">
                      <a16:colId xmlns:a16="http://schemas.microsoft.com/office/drawing/2014/main" val="4141926184"/>
                    </a:ext>
                  </a:extLst>
                </a:gridCol>
                <a:gridCol w="1293459">
                  <a:extLst>
                    <a:ext uri="{9D8B030D-6E8A-4147-A177-3AD203B41FA5}">
                      <a16:colId xmlns:a16="http://schemas.microsoft.com/office/drawing/2014/main" val="2951996604"/>
                    </a:ext>
                  </a:extLst>
                </a:gridCol>
                <a:gridCol w="1293459">
                  <a:extLst>
                    <a:ext uri="{9D8B030D-6E8A-4147-A177-3AD203B41FA5}">
                      <a16:colId xmlns:a16="http://schemas.microsoft.com/office/drawing/2014/main" val="1009723302"/>
                    </a:ext>
                  </a:extLst>
                </a:gridCol>
                <a:gridCol w="1293459">
                  <a:extLst>
                    <a:ext uri="{9D8B030D-6E8A-4147-A177-3AD203B41FA5}">
                      <a16:colId xmlns:a16="http://schemas.microsoft.com/office/drawing/2014/main" val="1444865877"/>
                    </a:ext>
                  </a:extLst>
                </a:gridCol>
                <a:gridCol w="1293459">
                  <a:extLst>
                    <a:ext uri="{9D8B030D-6E8A-4147-A177-3AD203B41FA5}">
                      <a16:colId xmlns:a16="http://schemas.microsoft.com/office/drawing/2014/main" val="1280490764"/>
                    </a:ext>
                  </a:extLst>
                </a:gridCol>
                <a:gridCol w="1293459">
                  <a:extLst>
                    <a:ext uri="{9D8B030D-6E8A-4147-A177-3AD203B41FA5}">
                      <a16:colId xmlns:a16="http://schemas.microsoft.com/office/drawing/2014/main" val="2389576141"/>
                    </a:ext>
                  </a:extLst>
                </a:gridCol>
                <a:gridCol w="1293459">
                  <a:extLst>
                    <a:ext uri="{9D8B030D-6E8A-4147-A177-3AD203B41FA5}">
                      <a16:colId xmlns:a16="http://schemas.microsoft.com/office/drawing/2014/main" val="3837000179"/>
                    </a:ext>
                  </a:extLst>
                </a:gridCol>
                <a:gridCol w="1293459">
                  <a:extLst>
                    <a:ext uri="{9D8B030D-6E8A-4147-A177-3AD203B41FA5}">
                      <a16:colId xmlns:a16="http://schemas.microsoft.com/office/drawing/2014/main" val="2975131502"/>
                    </a:ext>
                  </a:extLst>
                </a:gridCol>
              </a:tblGrid>
              <a:tr h="489678">
                <a:tc>
                  <a:txBody>
                    <a:bodyPr/>
                    <a:lstStyle/>
                    <a:p>
                      <a:endParaRPr lang="en-GB" dirty="0"/>
                    </a:p>
                  </a:txBody>
                  <a:tcPr>
                    <a:solidFill>
                      <a:schemeClr val="bg1"/>
                    </a:solidFill>
                  </a:tcPr>
                </a:tc>
                <a:tc>
                  <a:txBody>
                    <a:bodyPr/>
                    <a:lstStyle/>
                    <a:p>
                      <a:pPr algn="ctr"/>
                      <a:endParaRPr lang="en-GB" dirty="0">
                        <a:solidFill>
                          <a:schemeClr val="accent1">
                            <a:lumMod val="50000"/>
                          </a:schemeClr>
                        </a:solidFill>
                      </a:endParaRPr>
                    </a:p>
                    <a:p>
                      <a:pPr algn="ctr"/>
                      <a:endParaRPr lang="en-GB" dirty="0">
                        <a:solidFill>
                          <a:schemeClr val="accent1">
                            <a:lumMod val="50000"/>
                          </a:schemeClr>
                        </a:solidFill>
                      </a:endParaRPr>
                    </a:p>
                    <a:p>
                      <a:pPr algn="ctr"/>
                      <a:endParaRPr lang="en-GB" dirty="0">
                        <a:solidFill>
                          <a:schemeClr val="accent1">
                            <a:lumMod val="50000"/>
                          </a:schemeClr>
                        </a:solidFill>
                      </a:endParaRPr>
                    </a:p>
                  </a:txBody>
                  <a:tcPr>
                    <a:solidFill>
                      <a:schemeClr val="bg1"/>
                    </a:solidFill>
                  </a:tcPr>
                </a:tc>
                <a:tc>
                  <a:txBody>
                    <a:bodyPr/>
                    <a:lstStyle/>
                    <a:p>
                      <a:pPr algn="ctr"/>
                      <a:endParaRPr lang="en-GB" b="0"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extLst>
                  <a:ext uri="{0D108BD9-81ED-4DB2-BD59-A6C34878D82A}">
                    <a16:rowId xmlns:a16="http://schemas.microsoft.com/office/drawing/2014/main" val="1363815721"/>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oft</a:t>
                      </a: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617132009"/>
                  </a:ext>
                </a:extLst>
              </a:tr>
              <a:tr h="389605">
                <a:tc>
                  <a:txBody>
                    <a:bodyPr/>
                    <a:lstStyle/>
                    <a:p>
                      <a:pPr algn="l"/>
                      <a:r>
                        <a:rPr lang="en-GB" sz="2000" b="0" dirty="0" err="1">
                          <a:solidFill>
                            <a:schemeClr val="accent1">
                              <a:lumMod val="50000"/>
                            </a:schemeClr>
                          </a:solidFill>
                        </a:rPr>
                        <a:t>manchmal</a:t>
                      </a:r>
                      <a:endParaRPr lang="en-GB" sz="2000" b="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2124376392"/>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kaum</a:t>
                      </a:r>
                      <a:endParaRPr lang="en-GB" sz="200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3602478167"/>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nie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818615644"/>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einmal</a:t>
                      </a:r>
                      <a:r>
                        <a:rPr lang="en-GB" sz="2000" dirty="0">
                          <a:solidFill>
                            <a:schemeClr val="accent1">
                              <a:lumMod val="50000"/>
                            </a:schemeClr>
                          </a:solidFill>
                        </a:rPr>
                        <a:t> die </a:t>
                      </a:r>
                      <a:r>
                        <a:rPr lang="en-GB" sz="2000" dirty="0" err="1">
                          <a:solidFill>
                            <a:schemeClr val="accent1">
                              <a:lumMod val="50000"/>
                            </a:schemeClr>
                          </a:solidFill>
                        </a:rPr>
                        <a:t>Woche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203056926"/>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jeden</a:t>
                      </a:r>
                      <a:r>
                        <a:rPr lang="en-GB" sz="2000" dirty="0">
                          <a:solidFill>
                            <a:schemeClr val="accent1">
                              <a:lumMod val="50000"/>
                            </a:schemeClr>
                          </a:solidFill>
                        </a:rPr>
                        <a:t> Tag</a:t>
                      </a:r>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720489894"/>
                  </a:ext>
                </a:extLst>
              </a:tr>
            </a:tbl>
          </a:graphicData>
        </a:graphic>
      </p:graphicFrame>
      <p:pic>
        <p:nvPicPr>
          <p:cNvPr id="25" name="Picture 24">
            <a:extLst>
              <a:ext uri="{FF2B5EF4-FFF2-40B4-BE49-F238E27FC236}">
                <a16:creationId xmlns:a16="http://schemas.microsoft.com/office/drawing/2014/main" id="{3ABB5EAF-302C-48BF-8D5D-620A0CF21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381" y="2709403"/>
            <a:ext cx="661955" cy="665298"/>
          </a:xfrm>
          <a:prstGeom prst="rect">
            <a:avLst/>
          </a:prstGeom>
        </p:spPr>
      </p:pic>
      <p:pic>
        <p:nvPicPr>
          <p:cNvPr id="26" name="Picture 25">
            <a:extLst>
              <a:ext uri="{FF2B5EF4-FFF2-40B4-BE49-F238E27FC236}">
                <a16:creationId xmlns:a16="http://schemas.microsoft.com/office/drawing/2014/main" id="{E5A66575-2829-4E55-9FB8-5B836B2A68CE}"/>
              </a:ext>
            </a:extLst>
          </p:cNvPr>
          <p:cNvPicPr>
            <a:picLocks noChangeAspect="1"/>
          </p:cNvPicPr>
          <p:nvPr/>
        </p:nvPicPr>
        <p:blipFill>
          <a:blip r:embed="rId5"/>
          <a:stretch>
            <a:fillRect/>
          </a:stretch>
        </p:blipFill>
        <p:spPr>
          <a:xfrm>
            <a:off x="4379204" y="2673562"/>
            <a:ext cx="743156" cy="763964"/>
          </a:xfrm>
          <a:prstGeom prst="rect">
            <a:avLst/>
          </a:prstGeom>
        </p:spPr>
      </p:pic>
      <p:pic>
        <p:nvPicPr>
          <p:cNvPr id="27" name="Picture 26">
            <a:extLst>
              <a:ext uri="{FF2B5EF4-FFF2-40B4-BE49-F238E27FC236}">
                <a16:creationId xmlns:a16="http://schemas.microsoft.com/office/drawing/2014/main" id="{F5A91E42-CE9E-4E1E-A8AF-13C130C4FBFE}"/>
              </a:ext>
            </a:extLst>
          </p:cNvPr>
          <p:cNvPicPr>
            <a:picLocks noChangeAspect="1"/>
          </p:cNvPicPr>
          <p:nvPr/>
        </p:nvPicPr>
        <p:blipFill>
          <a:blip r:embed="rId6"/>
          <a:stretch>
            <a:fillRect/>
          </a:stretch>
        </p:blipFill>
        <p:spPr>
          <a:xfrm>
            <a:off x="10894340" y="2663764"/>
            <a:ext cx="743156" cy="783562"/>
          </a:xfrm>
          <a:prstGeom prst="rect">
            <a:avLst/>
          </a:prstGeom>
        </p:spPr>
      </p:pic>
      <p:grpSp>
        <p:nvGrpSpPr>
          <p:cNvPr id="28" name="Group 27">
            <a:extLst>
              <a:ext uri="{FF2B5EF4-FFF2-40B4-BE49-F238E27FC236}">
                <a16:creationId xmlns:a16="http://schemas.microsoft.com/office/drawing/2014/main" id="{219D3F04-A868-4BF8-B4B1-CEB99D5F0D24}"/>
              </a:ext>
            </a:extLst>
          </p:cNvPr>
          <p:cNvGrpSpPr/>
          <p:nvPr/>
        </p:nvGrpSpPr>
        <p:grpSpPr>
          <a:xfrm>
            <a:off x="5536950" y="2709403"/>
            <a:ext cx="903196" cy="692283"/>
            <a:chOff x="10181631" y="1451097"/>
            <a:chExt cx="1175594" cy="869939"/>
          </a:xfrm>
        </p:grpSpPr>
        <p:pic>
          <p:nvPicPr>
            <p:cNvPr id="29" name="Picture 28">
              <a:extLst>
                <a:ext uri="{FF2B5EF4-FFF2-40B4-BE49-F238E27FC236}">
                  <a16:creationId xmlns:a16="http://schemas.microsoft.com/office/drawing/2014/main" id="{0E9D0FFB-803E-4B9A-9C05-79CAA57F4E51}"/>
                </a:ext>
              </a:extLst>
            </p:cNvPr>
            <p:cNvPicPr>
              <a:picLocks noChangeAspect="1"/>
            </p:cNvPicPr>
            <p:nvPr/>
          </p:nvPicPr>
          <p:blipFill>
            <a:blip r:embed="rId7"/>
            <a:stretch>
              <a:fillRect/>
            </a:stretch>
          </p:blipFill>
          <p:spPr>
            <a:xfrm>
              <a:off x="10181631" y="1451097"/>
              <a:ext cx="1175594" cy="869939"/>
            </a:xfrm>
            <a:prstGeom prst="rect">
              <a:avLst/>
            </a:prstGeom>
          </p:spPr>
        </p:pic>
        <p:pic>
          <p:nvPicPr>
            <p:cNvPr id="30" name="Picture 29">
              <a:extLst>
                <a:ext uri="{FF2B5EF4-FFF2-40B4-BE49-F238E27FC236}">
                  <a16:creationId xmlns:a16="http://schemas.microsoft.com/office/drawing/2014/main" id="{EE5B4B4C-A1B8-44E8-B2DE-B5170B377DF6}"/>
                </a:ext>
              </a:extLst>
            </p:cNvPr>
            <p:cNvPicPr>
              <a:picLocks noChangeAspect="1"/>
            </p:cNvPicPr>
            <p:nvPr/>
          </p:nvPicPr>
          <p:blipFill>
            <a:blip r:embed="rId8"/>
            <a:stretch>
              <a:fillRect/>
            </a:stretch>
          </p:blipFill>
          <p:spPr>
            <a:xfrm>
              <a:off x="10789465" y="1605572"/>
              <a:ext cx="354258" cy="196023"/>
            </a:xfrm>
            <a:prstGeom prst="rect">
              <a:avLst/>
            </a:prstGeom>
          </p:spPr>
        </p:pic>
      </p:grpSp>
      <p:pic>
        <p:nvPicPr>
          <p:cNvPr id="31" name="Picture 30">
            <a:extLst>
              <a:ext uri="{FF2B5EF4-FFF2-40B4-BE49-F238E27FC236}">
                <a16:creationId xmlns:a16="http://schemas.microsoft.com/office/drawing/2014/main" id="{9A611F54-32FB-405A-A839-2E7133C25672}"/>
              </a:ext>
            </a:extLst>
          </p:cNvPr>
          <p:cNvPicPr>
            <a:picLocks noChangeAspect="1"/>
          </p:cNvPicPr>
          <p:nvPr/>
        </p:nvPicPr>
        <p:blipFill>
          <a:blip r:embed="rId9"/>
          <a:stretch>
            <a:fillRect/>
          </a:stretch>
        </p:blipFill>
        <p:spPr>
          <a:xfrm>
            <a:off x="8195231" y="2701139"/>
            <a:ext cx="944023" cy="692283"/>
          </a:xfrm>
          <a:prstGeom prst="rect">
            <a:avLst/>
          </a:prstGeom>
        </p:spPr>
      </p:pic>
      <p:pic>
        <p:nvPicPr>
          <p:cNvPr id="32" name="Picture 31">
            <a:extLst>
              <a:ext uri="{FF2B5EF4-FFF2-40B4-BE49-F238E27FC236}">
                <a16:creationId xmlns:a16="http://schemas.microsoft.com/office/drawing/2014/main" id="{6E597B22-BE3F-4CB0-B062-9D746B5F228D}"/>
              </a:ext>
            </a:extLst>
          </p:cNvPr>
          <p:cNvPicPr>
            <a:picLocks noChangeAspect="1"/>
          </p:cNvPicPr>
          <p:nvPr/>
        </p:nvPicPr>
        <p:blipFill>
          <a:blip r:embed="rId10"/>
          <a:stretch>
            <a:fillRect/>
          </a:stretch>
        </p:blipFill>
        <p:spPr>
          <a:xfrm>
            <a:off x="8723596" y="2954466"/>
            <a:ext cx="355811" cy="410975"/>
          </a:xfrm>
          <a:prstGeom prst="rect">
            <a:avLst/>
          </a:prstGeom>
        </p:spPr>
      </p:pic>
      <p:pic>
        <p:nvPicPr>
          <p:cNvPr id="33" name="Picture 32">
            <a:extLst>
              <a:ext uri="{FF2B5EF4-FFF2-40B4-BE49-F238E27FC236}">
                <a16:creationId xmlns:a16="http://schemas.microsoft.com/office/drawing/2014/main" id="{42DEE869-BC06-4938-890A-9FB1B3B02CB9}"/>
              </a:ext>
            </a:extLst>
          </p:cNvPr>
          <p:cNvPicPr>
            <a:picLocks noChangeAspect="1"/>
          </p:cNvPicPr>
          <p:nvPr/>
        </p:nvPicPr>
        <p:blipFill>
          <a:blip r:embed="rId11"/>
          <a:stretch>
            <a:fillRect/>
          </a:stretch>
        </p:blipFill>
        <p:spPr>
          <a:xfrm>
            <a:off x="6836136" y="2698202"/>
            <a:ext cx="944505" cy="680044"/>
          </a:xfrm>
          <a:prstGeom prst="rect">
            <a:avLst/>
          </a:prstGeom>
        </p:spPr>
      </p:pic>
      <p:pic>
        <p:nvPicPr>
          <p:cNvPr id="34" name="Picture 33">
            <a:extLst>
              <a:ext uri="{FF2B5EF4-FFF2-40B4-BE49-F238E27FC236}">
                <a16:creationId xmlns:a16="http://schemas.microsoft.com/office/drawing/2014/main" id="{31F508C5-A5F6-43EB-AEEE-62A452183CE6}"/>
              </a:ext>
            </a:extLst>
          </p:cNvPr>
          <p:cNvPicPr>
            <a:picLocks noChangeAspect="1"/>
          </p:cNvPicPr>
          <p:nvPr/>
        </p:nvPicPr>
        <p:blipFill>
          <a:blip r:embed="rId12"/>
          <a:stretch>
            <a:fillRect/>
          </a:stretch>
        </p:blipFill>
        <p:spPr>
          <a:xfrm>
            <a:off x="9607772" y="2698202"/>
            <a:ext cx="743156" cy="733247"/>
          </a:xfrm>
          <a:prstGeom prst="rect">
            <a:avLst/>
          </a:prstGeom>
        </p:spPr>
      </p:pic>
      <p:sp>
        <p:nvSpPr>
          <p:cNvPr id="35" name="Rounded Rectangular Callout 4">
            <a:extLst>
              <a:ext uri="{FF2B5EF4-FFF2-40B4-BE49-F238E27FC236}">
                <a16:creationId xmlns:a16="http://schemas.microsoft.com/office/drawing/2014/main" id="{B979A94C-6E8A-4F44-9E92-36BA73177EEA}"/>
              </a:ext>
            </a:extLst>
          </p:cNvPr>
          <p:cNvSpPr/>
          <p:nvPr/>
        </p:nvSpPr>
        <p:spPr>
          <a:xfrm>
            <a:off x="6140028" y="149656"/>
            <a:ext cx="5968108" cy="1340264"/>
          </a:xfrm>
          <a:prstGeom prst="wedgeRoundRectCallout">
            <a:avLst>
              <a:gd name="adj1" fmla="val -21312"/>
              <a:gd name="adj2" fmla="val 80978"/>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Oft, </a:t>
            </a:r>
            <a:r>
              <a:rPr kumimoji="0" lang="en-GB" sz="24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kaum</a:t>
            </a:r>
            <a:r>
              <a:rPr kumimoji="0" lang="en-GB"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etc. are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adverbs.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They come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directly after the verb.</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B62410E4-0D7B-4158-9A4C-960A8F025E23}"/>
              </a:ext>
            </a:extLst>
          </p:cNvPr>
          <p:cNvSpPr/>
          <p:nvPr/>
        </p:nvSpPr>
        <p:spPr>
          <a:xfrm>
            <a:off x="10658223" y="2645025"/>
            <a:ext cx="1107935" cy="792501"/>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65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33597" y="234999"/>
            <a:ext cx="10515600" cy="1325563"/>
          </a:xfrm>
        </p:spPr>
        <p:txBody>
          <a:bodyPr/>
          <a:lstStyle/>
          <a:p>
            <a:r>
              <a:rPr lang="en-GB" b="1">
                <a:solidFill>
                  <a:schemeClr val="bg1"/>
                </a:solidFill>
              </a:rPr>
              <a:t>Fragen</a:t>
            </a:r>
            <a:br>
              <a:rPr lang="en-GB" b="1">
                <a:solidFill>
                  <a:schemeClr val="bg1"/>
                </a:solidFill>
              </a:rPr>
            </a:br>
            <a:endParaRPr lang="en-GB"/>
          </a:p>
        </p:txBody>
      </p:sp>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B73CB2AC-4147-405D-9A3E-B52FDBD0B2B7}"/>
              </a:ext>
            </a:extLst>
          </p:cNvPr>
          <p:cNvSpPr txBox="1"/>
          <p:nvPr/>
        </p:nvSpPr>
        <p:spPr>
          <a:xfrm>
            <a:off x="157902" y="1110615"/>
            <a:ext cx="11914386"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rPr>
              <a:t>You now know a lot of verbs! Here they are on one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What questions could you ask German students (about home or school) using these verbs? </a:t>
            </a:r>
            <a:r>
              <a:rPr kumimoji="0" lang="en-GB" sz="22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Schreib</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5 </a:t>
            </a:r>
            <a:r>
              <a:rPr kumimoji="0" lang="en-GB" sz="22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Fragen</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8" name="TextBox 7">
            <a:extLst>
              <a:ext uri="{FF2B5EF4-FFF2-40B4-BE49-F238E27FC236}">
                <a16:creationId xmlns:a16="http://schemas.microsoft.com/office/drawing/2014/main" id="{3CFF07B7-2B95-4553-8851-0A9C87BDF560}"/>
              </a:ext>
            </a:extLst>
          </p:cNvPr>
          <p:cNvSpPr txBox="1"/>
          <p:nvPr/>
        </p:nvSpPr>
        <p:spPr>
          <a:xfrm>
            <a:off x="849736" y="2519874"/>
            <a:ext cx="1066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4043E47-052D-4B83-ABAA-5DFB23F6F502}"/>
              </a:ext>
            </a:extLst>
          </p:cNvPr>
          <p:cNvSpPr txBox="1"/>
          <p:nvPr/>
        </p:nvSpPr>
        <p:spPr>
          <a:xfrm>
            <a:off x="2426544" y="1952065"/>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D7D31"/>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B1600FFB-BFE1-4B20-950F-3D88857B5B23}"/>
              </a:ext>
            </a:extLst>
          </p:cNvPr>
          <p:cNvSpPr txBox="1"/>
          <p:nvPr/>
        </p:nvSpPr>
        <p:spPr>
          <a:xfrm>
            <a:off x="3944031" y="2773277"/>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putzen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60A5DB1B-0A54-4FA3-8629-561AB201891C}"/>
              </a:ext>
            </a:extLst>
          </p:cNvPr>
          <p:cNvSpPr txBox="1"/>
          <p:nvPr/>
        </p:nvSpPr>
        <p:spPr>
          <a:xfrm>
            <a:off x="5459834" y="1952065"/>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D7D31"/>
                </a:solidFill>
                <a:effectLst/>
                <a:uLnTx/>
                <a:uFillTx/>
                <a:latin typeface="Century Gothic" panose="020F0302020204030204"/>
                <a:ea typeface="+mn-ea"/>
                <a:cs typeface="+mn-cs"/>
              </a:rPr>
              <a:t>machen</a:t>
            </a:r>
            <a:endParaRPr kumimoji="0" lang="en-GB"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D8F4DF4C-8A53-438C-B4FF-2F0B37E96E7A}"/>
              </a:ext>
            </a:extLst>
          </p:cNvPr>
          <p:cNvSpPr txBox="1"/>
          <p:nvPr/>
        </p:nvSpPr>
        <p:spPr>
          <a:xfrm>
            <a:off x="1554586" y="3367837"/>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D7D31"/>
                </a:solidFill>
                <a:effectLst/>
                <a:uLnTx/>
                <a:uFillTx/>
                <a:latin typeface="Century Gothic" panose="020F0302020204030204"/>
                <a:ea typeface="+mn-ea"/>
                <a:cs typeface="+mn-cs"/>
              </a:rPr>
              <a:t>gehen</a:t>
            </a:r>
            <a:endParaRPr kumimoji="0" lang="en-GB"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D3E8645-ECD5-4720-9B30-90CE28DF9FAA}"/>
              </a:ext>
            </a:extLst>
          </p:cNvPr>
          <p:cNvSpPr txBox="1"/>
          <p:nvPr/>
        </p:nvSpPr>
        <p:spPr>
          <a:xfrm>
            <a:off x="7947667" y="3158447"/>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560E76E-4C7E-41FE-8651-13B8789B4297}"/>
              </a:ext>
            </a:extLst>
          </p:cNvPr>
          <p:cNvSpPr txBox="1"/>
          <p:nvPr/>
        </p:nvSpPr>
        <p:spPr>
          <a:xfrm>
            <a:off x="5816181" y="4795209"/>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D7D31"/>
                </a:solidFill>
                <a:effectLst/>
                <a:uLnTx/>
                <a:uFillTx/>
                <a:latin typeface="Century Gothic" panose="020F0302020204030204"/>
                <a:ea typeface="+mn-ea"/>
                <a:cs typeface="+mn-cs"/>
              </a:rPr>
              <a:t>tanzen</a:t>
            </a:r>
            <a:endParaRPr kumimoji="0" lang="en-GB"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66DAC47D-95F1-4469-8E11-C1E375094658}"/>
              </a:ext>
            </a:extLst>
          </p:cNvPr>
          <p:cNvSpPr txBox="1"/>
          <p:nvPr/>
        </p:nvSpPr>
        <p:spPr>
          <a:xfrm>
            <a:off x="8288761" y="2142565"/>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singen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33B4D496-BF73-48DA-9A15-2142499B84F4}"/>
              </a:ext>
            </a:extLst>
          </p:cNvPr>
          <p:cNvSpPr txBox="1"/>
          <p:nvPr/>
        </p:nvSpPr>
        <p:spPr>
          <a:xfrm>
            <a:off x="3361744" y="4590735"/>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arbeiten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3A13AA2-0836-4471-95CE-888C18D459AA}"/>
              </a:ext>
            </a:extLst>
          </p:cNvPr>
          <p:cNvSpPr txBox="1"/>
          <p:nvPr/>
        </p:nvSpPr>
        <p:spPr>
          <a:xfrm>
            <a:off x="8091329" y="4589349"/>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D7D31"/>
                </a:solidFill>
                <a:effectLst/>
                <a:uLnTx/>
                <a:uFillTx/>
                <a:latin typeface="Century Gothic" panose="020F0302020204030204"/>
                <a:ea typeface="+mn-ea"/>
                <a:cs typeface="+mn-cs"/>
              </a:rPr>
              <a:t>lernen</a:t>
            </a:r>
            <a:endParaRPr kumimoji="0" lang="en-GB"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2B0BBBBF-CD44-400E-AC34-49FC938F7858}"/>
              </a:ext>
            </a:extLst>
          </p:cNvPr>
          <p:cNvSpPr txBox="1"/>
          <p:nvPr/>
        </p:nvSpPr>
        <p:spPr>
          <a:xfrm>
            <a:off x="6133517" y="2850919"/>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sein</a:t>
            </a:r>
          </a:p>
        </p:txBody>
      </p:sp>
      <p:sp>
        <p:nvSpPr>
          <p:cNvPr id="19" name="TextBox 18">
            <a:extLst>
              <a:ext uri="{FF2B5EF4-FFF2-40B4-BE49-F238E27FC236}">
                <a16:creationId xmlns:a16="http://schemas.microsoft.com/office/drawing/2014/main" id="{A1A3DFBF-172B-4D95-953C-403504A75A5D}"/>
              </a:ext>
            </a:extLst>
          </p:cNvPr>
          <p:cNvSpPr txBox="1"/>
          <p:nvPr/>
        </p:nvSpPr>
        <p:spPr>
          <a:xfrm>
            <a:off x="10147813" y="2291038"/>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D7D31"/>
                </a:solidFill>
                <a:effectLst/>
                <a:uLnTx/>
                <a:uFillTx/>
                <a:latin typeface="Century Gothic" panose="020F0302020204030204"/>
                <a:ea typeface="+mn-ea"/>
                <a:cs typeface="+mn-cs"/>
              </a:rPr>
              <a:t>hören</a:t>
            </a:r>
            <a:endParaRPr kumimoji="0" lang="en-GB"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CCC2972-D2F5-4478-A341-609D408399B6}"/>
              </a:ext>
            </a:extLst>
          </p:cNvPr>
          <p:cNvSpPr txBox="1"/>
          <p:nvPr/>
        </p:nvSpPr>
        <p:spPr>
          <a:xfrm>
            <a:off x="10195795" y="4404683"/>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D7D31"/>
                </a:solidFill>
                <a:effectLst/>
                <a:uLnTx/>
                <a:uFillTx/>
                <a:latin typeface="Century Gothic" panose="020F0302020204030204"/>
                <a:ea typeface="+mn-ea"/>
                <a:cs typeface="+mn-cs"/>
              </a:rPr>
              <a:t>sagen</a:t>
            </a:r>
            <a:endParaRPr kumimoji="0" lang="en-GB"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87B2AE4-E10D-4A19-A52B-785ECD8AFF36}"/>
              </a:ext>
            </a:extLst>
          </p:cNvPr>
          <p:cNvSpPr txBox="1"/>
          <p:nvPr/>
        </p:nvSpPr>
        <p:spPr>
          <a:xfrm>
            <a:off x="945407" y="4253238"/>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wohnen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0B39230-E9DE-425C-B58D-A0DB080D622C}"/>
              </a:ext>
            </a:extLst>
          </p:cNvPr>
          <p:cNvSpPr txBox="1"/>
          <p:nvPr/>
        </p:nvSpPr>
        <p:spPr>
          <a:xfrm>
            <a:off x="3759202" y="3687677"/>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D7D31"/>
                </a:solidFill>
                <a:effectLst/>
                <a:uLnTx/>
                <a:uFillTx/>
                <a:latin typeface="Century Gothic" panose="020F0302020204030204"/>
                <a:ea typeface="+mn-ea"/>
                <a:cs typeface="+mn-cs"/>
              </a:rPr>
              <a:t>reden</a:t>
            </a:r>
            <a:endParaRPr kumimoji="0" lang="en-GB"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D1129F1-BFBA-4AB2-9F9E-1B84EA1F364A}"/>
              </a:ext>
            </a:extLst>
          </p:cNvPr>
          <p:cNvSpPr txBox="1"/>
          <p:nvPr/>
        </p:nvSpPr>
        <p:spPr>
          <a:xfrm>
            <a:off x="10458051" y="3306920"/>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kochen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B070A632-9410-42C9-9B11-BA5F7636990C}"/>
              </a:ext>
            </a:extLst>
          </p:cNvPr>
          <p:cNvSpPr txBox="1"/>
          <p:nvPr/>
        </p:nvSpPr>
        <p:spPr>
          <a:xfrm>
            <a:off x="5851199" y="3676252"/>
            <a:ext cx="134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sitzen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4405A841-7196-47B7-8CA6-07F9D52B73F8}"/>
              </a:ext>
            </a:extLst>
          </p:cNvPr>
          <p:cNvSpPr/>
          <p:nvPr/>
        </p:nvSpPr>
        <p:spPr>
          <a:xfrm>
            <a:off x="5851199" y="4774015"/>
            <a:ext cx="936401" cy="46166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9542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F4E5F-D451-A341-BF0F-73BDDC9CAF9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400000">
            <a:off x="-1048547" y="1048547"/>
            <a:ext cx="6364224" cy="4267130"/>
          </a:xfrm>
          <a:prstGeom prst="rect">
            <a:avLst/>
          </a:prstGeom>
        </p:spPr>
      </p:pic>
      <p:sp>
        <p:nvSpPr>
          <p:cNvPr id="4" name="Content Placeholder 2">
            <a:extLst>
              <a:ext uri="{FF2B5EF4-FFF2-40B4-BE49-F238E27FC236}">
                <a16:creationId xmlns:a16="http://schemas.microsoft.com/office/drawing/2014/main" id="{45B13C68-825E-AE4E-A1B6-CD9AF7C7A364}"/>
              </a:ext>
            </a:extLst>
          </p:cNvPr>
          <p:cNvSpPr txBox="1">
            <a:spLocks/>
          </p:cNvSpPr>
          <p:nvPr/>
        </p:nvSpPr>
        <p:spPr>
          <a:xfrm>
            <a:off x="4702628" y="1164229"/>
            <a:ext cx="7489372" cy="52408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Tretet</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 </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zum</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bunten</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a:t>
            </a:r>
            <a:r>
              <a:rPr kumimoji="0" lang="en-US" sz="28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ei</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gen</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Fa-la-la-la-la-la-la-la-la!</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Auf und </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a:t>
            </a:r>
            <a:r>
              <a:rPr kumimoji="0" lang="en-US" sz="28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ie</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der</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immer</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a:t>
            </a:r>
            <a:r>
              <a:rPr kumimoji="0" lang="en-US" sz="28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ie</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der</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Fa-la-la-la-la-la-la-la-la!</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Singt</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die </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alten</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a:t>
            </a:r>
            <a:r>
              <a:rPr kumimoji="0" lang="en-US" sz="28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ei</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hnachtsl</a:t>
            </a:r>
            <a:r>
              <a:rPr kumimoji="0" lang="en-US" sz="28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ie</a:t>
            </a:r>
            <a:r>
              <a:rPr kumimoji="0" lang="en-US"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der</a:t>
            </a: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Fa-la-la-la-la-la-la-la-la!</a:t>
            </a:r>
          </a:p>
        </p:txBody>
      </p:sp>
      <p:pic>
        <p:nvPicPr>
          <p:cNvPr id="5" name="Graphic 6" descr="Music notes">
            <a:extLst>
              <a:ext uri="{FF2B5EF4-FFF2-40B4-BE49-F238E27FC236}">
                <a16:creationId xmlns:a16="http://schemas.microsoft.com/office/drawing/2014/main" id="{F0D4D339-1787-4E4C-92B2-FB10EE416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3328" y="1176528"/>
            <a:ext cx="2005584" cy="2005584"/>
          </a:xfrm>
          <a:prstGeom prst="rect">
            <a:avLst/>
          </a:prstGeom>
        </p:spPr>
      </p:pic>
      <p:sp>
        <p:nvSpPr>
          <p:cNvPr id="2" name="Title 1"/>
          <p:cNvSpPr>
            <a:spLocks noGrp="1"/>
          </p:cNvSpPr>
          <p:nvPr>
            <p:ph type="title"/>
          </p:nvPr>
        </p:nvSpPr>
        <p:spPr>
          <a:xfrm>
            <a:off x="4702628" y="863289"/>
            <a:ext cx="7166283" cy="1325563"/>
          </a:xfrm>
        </p:spPr>
        <p:txBody>
          <a:bodyPr>
            <a:noAutofit/>
          </a:bodyPr>
          <a:lstStyle/>
          <a:p>
            <a:pPr>
              <a:lnSpc>
                <a:spcPct val="150000"/>
              </a:lnSpc>
            </a:pPr>
            <a:r>
              <a:rPr lang="en-US" sz="2800" dirty="0" err="1">
                <a:solidFill>
                  <a:srgbClr val="115076"/>
                </a:solidFill>
              </a:rPr>
              <a:t>Schmückt</a:t>
            </a:r>
            <a:r>
              <a:rPr lang="en-US" sz="2800" dirty="0">
                <a:solidFill>
                  <a:srgbClr val="115076"/>
                </a:solidFill>
              </a:rPr>
              <a:t> den Saal </a:t>
            </a:r>
            <a:r>
              <a:rPr lang="en-US" sz="2800" dirty="0" err="1">
                <a:solidFill>
                  <a:srgbClr val="115076"/>
                </a:solidFill>
              </a:rPr>
              <a:t>mit</a:t>
            </a:r>
            <a:r>
              <a:rPr lang="en-US" sz="2800" dirty="0">
                <a:solidFill>
                  <a:srgbClr val="115076"/>
                </a:solidFill>
              </a:rPr>
              <a:t> </a:t>
            </a:r>
            <a:r>
              <a:rPr lang="en-US" sz="2800" dirty="0" err="1">
                <a:solidFill>
                  <a:srgbClr val="115076"/>
                </a:solidFill>
              </a:rPr>
              <a:t>grünen</a:t>
            </a:r>
            <a:r>
              <a:rPr lang="en-US" sz="2800" dirty="0">
                <a:solidFill>
                  <a:srgbClr val="115076"/>
                </a:solidFill>
              </a:rPr>
              <a:t> </a:t>
            </a:r>
            <a:r>
              <a:rPr lang="en-US" sz="2800" dirty="0" err="1">
                <a:solidFill>
                  <a:srgbClr val="115076"/>
                </a:solidFill>
              </a:rPr>
              <a:t>Zw</a:t>
            </a:r>
            <a:r>
              <a:rPr lang="en-US" sz="2800" b="1" dirty="0" err="1">
                <a:solidFill>
                  <a:srgbClr val="DAA520"/>
                </a:solidFill>
              </a:rPr>
              <a:t>ei</a:t>
            </a:r>
            <a:r>
              <a:rPr lang="en-US" sz="2800" dirty="0" err="1">
                <a:solidFill>
                  <a:srgbClr val="115076"/>
                </a:solidFill>
              </a:rPr>
              <a:t>gen</a:t>
            </a:r>
            <a:r>
              <a:rPr lang="en-US" sz="2800" dirty="0">
                <a:solidFill>
                  <a:srgbClr val="115076"/>
                </a:solidFill>
              </a:rPr>
              <a:t>!</a:t>
            </a:r>
            <a:br>
              <a:rPr lang="en-US" sz="2800" dirty="0">
                <a:solidFill>
                  <a:srgbClr val="115076"/>
                </a:solidFill>
              </a:rPr>
            </a:br>
            <a:r>
              <a:rPr lang="en-US" sz="2800" dirty="0">
                <a:solidFill>
                  <a:srgbClr val="115076"/>
                </a:solidFill>
              </a:rPr>
              <a:t>Fa-la-la-la-la-la-la-la-la!</a:t>
            </a:r>
            <a:br>
              <a:rPr lang="en-US" sz="2800" dirty="0">
                <a:solidFill>
                  <a:srgbClr val="115076"/>
                </a:solidFill>
              </a:rPr>
            </a:br>
            <a:endParaRPr lang="en-GB" sz="2800" dirty="0"/>
          </a:p>
        </p:txBody>
      </p:sp>
      <p:sp>
        <p:nvSpPr>
          <p:cNvPr id="6"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2" name="Group 21">
            <a:extLst>
              <a:ext uri="{FF2B5EF4-FFF2-40B4-BE49-F238E27FC236}">
                <a16:creationId xmlns:a16="http://schemas.microsoft.com/office/drawing/2014/main" id="{8686E23D-C97E-46B2-978A-56FF89F852DD}"/>
              </a:ext>
            </a:extLst>
          </p:cNvPr>
          <p:cNvGrpSpPr/>
          <p:nvPr/>
        </p:nvGrpSpPr>
        <p:grpSpPr>
          <a:xfrm>
            <a:off x="112409" y="212152"/>
            <a:ext cx="4267130" cy="1653010"/>
            <a:chOff x="112409" y="212152"/>
            <a:chExt cx="4267130" cy="1653010"/>
          </a:xfrm>
        </p:grpSpPr>
        <p:sp>
          <p:nvSpPr>
            <p:cNvPr id="9" name="Oval Callout 22">
              <a:extLst>
                <a:ext uri="{FF2B5EF4-FFF2-40B4-BE49-F238E27FC236}">
                  <a16:creationId xmlns:a16="http://schemas.microsoft.com/office/drawing/2014/main" id="{EB5C6DFB-F039-4FD3-9787-E09C4C17C187}"/>
                </a:ext>
              </a:extLst>
            </p:cNvPr>
            <p:cNvSpPr/>
            <p:nvPr/>
          </p:nvSpPr>
          <p:spPr>
            <a:xfrm>
              <a:off x="176307" y="212152"/>
              <a:ext cx="3857642" cy="1653010"/>
            </a:xfrm>
            <a:prstGeom prst="wedgeEllipseCallout">
              <a:avLst>
                <a:gd name="adj1" fmla="val 68254"/>
                <a:gd name="adj2" fmla="val -705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DFCF8078-B893-4C80-8A67-06EFD3A841CD}"/>
                </a:ext>
              </a:extLst>
            </p:cNvPr>
            <p:cNvSpPr/>
            <p:nvPr/>
          </p:nvSpPr>
          <p:spPr>
            <a:xfrm>
              <a:off x="112409" y="679141"/>
              <a:ext cx="426713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schmücken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decorate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Saal – the hall</a:t>
              </a:r>
            </a:p>
          </p:txBody>
        </p:sp>
      </p:grpSp>
      <p:grpSp>
        <p:nvGrpSpPr>
          <p:cNvPr id="23" name="Group 22">
            <a:extLst>
              <a:ext uri="{FF2B5EF4-FFF2-40B4-BE49-F238E27FC236}">
                <a16:creationId xmlns:a16="http://schemas.microsoft.com/office/drawing/2014/main" id="{F4366115-FD0A-42BD-9C6F-0FD4644694CA}"/>
              </a:ext>
            </a:extLst>
          </p:cNvPr>
          <p:cNvGrpSpPr/>
          <p:nvPr/>
        </p:nvGrpSpPr>
        <p:grpSpPr>
          <a:xfrm>
            <a:off x="-112410" y="1947049"/>
            <a:ext cx="4267130" cy="2390271"/>
            <a:chOff x="-112410" y="1947049"/>
            <a:chExt cx="4267130" cy="2390271"/>
          </a:xfrm>
        </p:grpSpPr>
        <p:sp>
          <p:nvSpPr>
            <p:cNvPr id="11" name="Oval Callout 22">
              <a:extLst>
                <a:ext uri="{FF2B5EF4-FFF2-40B4-BE49-F238E27FC236}">
                  <a16:creationId xmlns:a16="http://schemas.microsoft.com/office/drawing/2014/main" id="{F93A6F1B-AD51-43BF-AEA3-225A5E2F2C20}"/>
                </a:ext>
              </a:extLst>
            </p:cNvPr>
            <p:cNvSpPr/>
            <p:nvPr/>
          </p:nvSpPr>
          <p:spPr>
            <a:xfrm>
              <a:off x="112409" y="1947049"/>
              <a:ext cx="3857642" cy="2390271"/>
            </a:xfrm>
            <a:prstGeom prst="wedgeEllipseCallout">
              <a:avLst>
                <a:gd name="adj1" fmla="val 70376"/>
                <a:gd name="adj2" fmla="val -35885"/>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6C5424CA-A580-4D41-84D7-3390CE068431}"/>
                </a:ext>
              </a:extLst>
            </p:cNvPr>
            <p:cNvSpPr/>
            <p:nvPr/>
          </p:nvSpPr>
          <p:spPr>
            <a:xfrm>
              <a:off x="-112410" y="2059015"/>
              <a:ext cx="426713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Reigen</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4" name="Group 13">
              <a:extLst>
                <a:ext uri="{FF2B5EF4-FFF2-40B4-BE49-F238E27FC236}">
                  <a16:creationId xmlns:a16="http://schemas.microsoft.com/office/drawing/2014/main" id="{41E8CFFD-5F61-4946-9B0C-ABC2AA4AC4D0}"/>
                </a:ext>
              </a:extLst>
            </p:cNvPr>
            <p:cNvGrpSpPr/>
            <p:nvPr/>
          </p:nvGrpSpPr>
          <p:grpSpPr>
            <a:xfrm>
              <a:off x="1386534" y="2520680"/>
              <a:ext cx="1269242" cy="894030"/>
              <a:chOff x="-1937982" y="2288082"/>
              <a:chExt cx="1269242" cy="894030"/>
            </a:xfrm>
          </p:grpSpPr>
          <p:sp>
            <p:nvSpPr>
              <p:cNvPr id="13" name="Rectangle 12">
                <a:extLst>
                  <a:ext uri="{FF2B5EF4-FFF2-40B4-BE49-F238E27FC236}">
                    <a16:creationId xmlns:a16="http://schemas.microsoft.com/office/drawing/2014/main" id="{01B2983E-923F-47DE-BD0C-187FBE67222B}"/>
                  </a:ext>
                </a:extLst>
              </p:cNvPr>
              <p:cNvSpPr/>
              <p:nvPr/>
            </p:nvSpPr>
            <p:spPr>
              <a:xfrm>
                <a:off x="-1937982" y="2288082"/>
                <a:ext cx="1269242" cy="894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4564A79D-C7C6-4D93-839F-0CAEBEBA5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6442" y="2340465"/>
                <a:ext cx="1131885" cy="816560"/>
              </a:xfrm>
              <a:prstGeom prst="rect">
                <a:avLst/>
              </a:prstGeom>
            </p:spPr>
          </p:pic>
        </p:grpSp>
        <p:sp>
          <p:nvSpPr>
            <p:cNvPr id="15" name="Rectangle 14">
              <a:extLst>
                <a:ext uri="{FF2B5EF4-FFF2-40B4-BE49-F238E27FC236}">
                  <a16:creationId xmlns:a16="http://schemas.microsoft.com/office/drawing/2014/main" id="{083A6587-789C-4F7A-AA22-553F20569F6F}"/>
                </a:ext>
              </a:extLst>
            </p:cNvPr>
            <p:cNvSpPr/>
            <p:nvPr/>
          </p:nvSpPr>
          <p:spPr>
            <a:xfrm>
              <a:off x="-112410" y="3467093"/>
              <a:ext cx="426713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grpSp>
      <p:grpSp>
        <p:nvGrpSpPr>
          <p:cNvPr id="24" name="Group 23">
            <a:extLst>
              <a:ext uri="{FF2B5EF4-FFF2-40B4-BE49-F238E27FC236}">
                <a16:creationId xmlns:a16="http://schemas.microsoft.com/office/drawing/2014/main" id="{5F82906C-93F1-4B83-9D24-A0F3F123547B}"/>
              </a:ext>
            </a:extLst>
          </p:cNvPr>
          <p:cNvGrpSpPr/>
          <p:nvPr/>
        </p:nvGrpSpPr>
        <p:grpSpPr>
          <a:xfrm>
            <a:off x="-92335" y="4447159"/>
            <a:ext cx="4267130" cy="2390271"/>
            <a:chOff x="-92335" y="4447159"/>
            <a:chExt cx="4267130" cy="2390271"/>
          </a:xfrm>
        </p:grpSpPr>
        <p:sp>
          <p:nvSpPr>
            <p:cNvPr id="16" name="Oval Callout 22">
              <a:extLst>
                <a:ext uri="{FF2B5EF4-FFF2-40B4-BE49-F238E27FC236}">
                  <a16:creationId xmlns:a16="http://schemas.microsoft.com/office/drawing/2014/main" id="{1A3B87D6-B2E6-43FB-ABA8-8B06333735AF}"/>
                </a:ext>
              </a:extLst>
            </p:cNvPr>
            <p:cNvSpPr/>
            <p:nvPr/>
          </p:nvSpPr>
          <p:spPr>
            <a:xfrm>
              <a:off x="92334" y="4447159"/>
              <a:ext cx="3857642" cy="2390271"/>
            </a:xfrm>
            <a:prstGeom prst="wedgeEllipseCallout">
              <a:avLst>
                <a:gd name="adj1" fmla="val 68961"/>
                <a:gd name="adj2" fmla="val -33030"/>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CF7217FE-EC60-47F7-B125-B33031275968}"/>
                </a:ext>
              </a:extLst>
            </p:cNvPr>
            <p:cNvSpPr/>
            <p:nvPr/>
          </p:nvSpPr>
          <p:spPr>
            <a:xfrm>
              <a:off x="-92335" y="5705553"/>
              <a:ext cx="426713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Weihnachts</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lieder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9" name="Picture 18">
              <a:extLst>
                <a:ext uri="{FF2B5EF4-FFF2-40B4-BE49-F238E27FC236}">
                  <a16:creationId xmlns:a16="http://schemas.microsoft.com/office/drawing/2014/main" id="{275E38E0-F270-4D5E-8224-6E9A1E5CCD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6408" y="4822016"/>
              <a:ext cx="1569493" cy="874257"/>
            </a:xfrm>
            <a:prstGeom prst="rect">
              <a:avLst/>
            </a:prstGeom>
          </p:spPr>
        </p:pic>
      </p:grpSp>
      <p:pic>
        <p:nvPicPr>
          <p:cNvPr id="21" name="Picture 20" descr="A picture containing plant, dark, leaf&#10;&#10;Description automatically generated">
            <a:extLst>
              <a:ext uri="{FF2B5EF4-FFF2-40B4-BE49-F238E27FC236}">
                <a16:creationId xmlns:a16="http://schemas.microsoft.com/office/drawing/2014/main" id="{E0A8AEDB-9428-4D8E-BDA5-CA3FA92D6E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0080" y="41770"/>
            <a:ext cx="947017" cy="797566"/>
          </a:xfrm>
          <a:prstGeom prst="rect">
            <a:avLst/>
          </a:prstGeom>
        </p:spPr>
      </p:pic>
      <p:sp>
        <p:nvSpPr>
          <p:cNvPr id="25" name="Rectangle: Rounded Corners 24">
            <a:extLst>
              <a:ext uri="{FF2B5EF4-FFF2-40B4-BE49-F238E27FC236}">
                <a16:creationId xmlns:a16="http://schemas.microsoft.com/office/drawing/2014/main" id="{45AE8A03-C5B8-4B7E-97ED-495914F3BF60}"/>
              </a:ext>
            </a:extLst>
          </p:cNvPr>
          <p:cNvSpPr/>
          <p:nvPr/>
        </p:nvSpPr>
        <p:spPr>
          <a:xfrm>
            <a:off x="1024312" y="3467093"/>
            <a:ext cx="2046434" cy="46166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118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9" name="Title 11">
            <a:extLst>
              <a:ext uri="{FF2B5EF4-FFF2-40B4-BE49-F238E27FC236}">
                <a16:creationId xmlns:a16="http://schemas.microsoft.com/office/drawing/2014/main" id="{0AFB82CD-1537-054F-95F7-4B45C81900AF}"/>
              </a:ext>
            </a:extLst>
          </p:cNvPr>
          <p:cNvSpPr txBox="1">
            <a:spLocks noChangeAspect="1"/>
          </p:cNvSpPr>
          <p:nvPr/>
        </p:nvSpPr>
        <p:spPr>
          <a:xfrm>
            <a:off x="488061" y="1382984"/>
            <a:ext cx="2803779" cy="144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5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0" name="Picture 9" descr="A drawing of a cartoon character&#10;&#10;Description automatically generated">
            <a:extLst>
              <a:ext uri="{FF2B5EF4-FFF2-40B4-BE49-F238E27FC236}">
                <a16:creationId xmlns:a16="http://schemas.microsoft.com/office/drawing/2014/main" id="{41E78DC7-E895-4846-A530-D546A8108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47" y="1503487"/>
            <a:ext cx="2560000" cy="1440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13B23F9-A597-0442-A59A-8427114E1F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38" y="3396436"/>
            <a:ext cx="2560000" cy="1440000"/>
          </a:xfrm>
          <a:prstGeom prst="rect">
            <a:avLst/>
          </a:prstGeom>
        </p:spPr>
      </p:pic>
      <p:sp>
        <p:nvSpPr>
          <p:cNvPr id="13" name="Title 11">
            <a:extLst>
              <a:ext uri="{FF2B5EF4-FFF2-40B4-BE49-F238E27FC236}">
                <a16:creationId xmlns:a16="http://schemas.microsoft.com/office/drawing/2014/main" id="{FE1BDDBE-9FE9-4747-966A-BBFFD141FAFB}"/>
              </a:ext>
            </a:extLst>
          </p:cNvPr>
          <p:cNvSpPr txBox="1">
            <a:spLocks/>
          </p:cNvSpPr>
          <p:nvPr/>
        </p:nvSpPr>
        <p:spPr>
          <a:xfrm>
            <a:off x="9286976" y="866240"/>
            <a:ext cx="2995766" cy="534955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hören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tanzen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spielen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arbeiten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rPr>
              <a:t>schreiben</a:t>
            </a: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reden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kochen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putzen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gehen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lernen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endParaRPr>
          </a:p>
        </p:txBody>
      </p:sp>
      <p:pic>
        <p:nvPicPr>
          <p:cNvPr id="15" name="Picture 14" descr="A drawing of a cartoon character&#10;&#10;Description automatically generated">
            <a:extLst>
              <a:ext uri="{FF2B5EF4-FFF2-40B4-BE49-F238E27FC236}">
                <a16:creationId xmlns:a16="http://schemas.microsoft.com/office/drawing/2014/main" id="{D2DA1AA9-B9A1-9E48-A73F-38A997CA70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5683" y="1209668"/>
            <a:ext cx="2560000" cy="1440000"/>
          </a:xfrm>
          <a:prstGeom prst="rect">
            <a:avLst/>
          </a:prstGeom>
        </p:spPr>
      </p:pic>
      <p:pic>
        <p:nvPicPr>
          <p:cNvPr id="17" name="Picture 16" descr="A close up of a toy&#10;&#10;Description automatically generated">
            <a:extLst>
              <a:ext uri="{FF2B5EF4-FFF2-40B4-BE49-F238E27FC236}">
                <a16:creationId xmlns:a16="http://schemas.microsoft.com/office/drawing/2014/main" id="{98D11C6A-3D6A-5546-8109-1DEBEA925A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5305" y="2855126"/>
            <a:ext cx="2560000" cy="1440000"/>
          </a:xfrm>
          <a:prstGeom prst="rect">
            <a:avLst/>
          </a:prstGeom>
        </p:spPr>
      </p:pic>
      <p:pic>
        <p:nvPicPr>
          <p:cNvPr id="19" name="Picture 18" descr="A close up of a toy&#10;&#10;Description automatically generated">
            <a:extLst>
              <a:ext uri="{FF2B5EF4-FFF2-40B4-BE49-F238E27FC236}">
                <a16:creationId xmlns:a16="http://schemas.microsoft.com/office/drawing/2014/main" id="{E8E6B61C-EDE2-BF4C-AC1B-CBDF1BF3AA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2753" y="4928332"/>
            <a:ext cx="2560000" cy="1440000"/>
          </a:xfrm>
          <a:prstGeom prst="rect">
            <a:avLst/>
          </a:prstGeom>
        </p:spPr>
      </p:pic>
      <p:pic>
        <p:nvPicPr>
          <p:cNvPr id="21" name="Picture 20" descr="A drawing of a cartoon character&#10;&#10;Description automatically generated">
            <a:extLst>
              <a:ext uri="{FF2B5EF4-FFF2-40B4-BE49-F238E27FC236}">
                <a16:creationId xmlns:a16="http://schemas.microsoft.com/office/drawing/2014/main" id="{81A3B86F-BF0C-534B-83CF-CFEA4BB27E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2616" y="1209668"/>
            <a:ext cx="2559999" cy="1440000"/>
          </a:xfrm>
          <a:prstGeom prst="rect">
            <a:avLst/>
          </a:prstGeom>
        </p:spPr>
      </p:pic>
      <p:pic>
        <p:nvPicPr>
          <p:cNvPr id="23" name="Picture 22" descr="A picture containing chair, table, drawing&#10;&#10;Description automatically generated">
            <a:extLst>
              <a:ext uri="{FF2B5EF4-FFF2-40B4-BE49-F238E27FC236}">
                <a16:creationId xmlns:a16="http://schemas.microsoft.com/office/drawing/2014/main" id="{D298982C-067A-0940-A723-309D92C5E8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6270" y="3023471"/>
            <a:ext cx="2560000" cy="1440000"/>
          </a:xfrm>
          <a:prstGeom prst="rect">
            <a:avLst/>
          </a:prstGeom>
        </p:spPr>
      </p:pic>
      <p:pic>
        <p:nvPicPr>
          <p:cNvPr id="25" name="Picture 24" descr="A picture containing table&#10;&#10;Description automatically generated">
            <a:extLst>
              <a:ext uri="{FF2B5EF4-FFF2-40B4-BE49-F238E27FC236}">
                <a16:creationId xmlns:a16="http://schemas.microsoft.com/office/drawing/2014/main" id="{1E4C95F2-E3DF-6245-A784-64492E8F13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917" y="4863963"/>
            <a:ext cx="2560000" cy="1440000"/>
          </a:xfrm>
          <a:prstGeom prst="rect">
            <a:avLst/>
          </a:prstGeom>
        </p:spPr>
      </p:pic>
      <p:pic>
        <p:nvPicPr>
          <p:cNvPr id="27" name="Picture 26" descr="A picture containing toy, drawing&#10;&#10;Description automatically generated">
            <a:extLst>
              <a:ext uri="{FF2B5EF4-FFF2-40B4-BE49-F238E27FC236}">
                <a16:creationId xmlns:a16="http://schemas.microsoft.com/office/drawing/2014/main" id="{C5CC185A-61F9-3549-BB3A-384C6423FBBD}"/>
              </a:ext>
            </a:extLst>
          </p:cNvPr>
          <p:cNvPicPr>
            <a:picLocks noChangeAspect="1"/>
          </p:cNvPicPr>
          <p:nvPr/>
        </p:nvPicPr>
        <p:blipFill>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406382" y="4143963"/>
            <a:ext cx="2560000" cy="1440000"/>
          </a:xfrm>
          <a:prstGeom prst="rect">
            <a:avLst/>
          </a:prstGeom>
        </p:spPr>
      </p:pic>
      <p:pic>
        <p:nvPicPr>
          <p:cNvPr id="29" name="Picture 28" descr="A picture containing drawing, table&#10;&#10;Description automatically generated">
            <a:extLst>
              <a:ext uri="{FF2B5EF4-FFF2-40B4-BE49-F238E27FC236}">
                <a16:creationId xmlns:a16="http://schemas.microsoft.com/office/drawing/2014/main" id="{97D8BFFB-F832-1F42-BF1F-CBF71F8896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23791" y="4836436"/>
            <a:ext cx="2560000" cy="1440000"/>
          </a:xfrm>
          <a:prstGeom prst="rect">
            <a:avLst/>
          </a:prstGeom>
        </p:spPr>
      </p:pic>
      <p:cxnSp>
        <p:nvCxnSpPr>
          <p:cNvPr id="33" name="Straight Connector 32">
            <a:extLst>
              <a:ext uri="{FF2B5EF4-FFF2-40B4-BE49-F238E27FC236}">
                <a16:creationId xmlns:a16="http://schemas.microsoft.com/office/drawing/2014/main" id="{2F838E29-00A8-294E-B98A-5AD3835F7397}"/>
              </a:ext>
            </a:extLst>
          </p:cNvPr>
          <p:cNvCxnSpPr>
            <a:cxnSpLocks/>
          </p:cNvCxnSpPr>
          <p:nvPr/>
        </p:nvCxnSpPr>
        <p:spPr>
          <a:xfrm>
            <a:off x="9286976" y="1325832"/>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BE8E390-52F6-7644-A4B2-80681ECB8DFD}"/>
              </a:ext>
            </a:extLst>
          </p:cNvPr>
          <p:cNvCxnSpPr>
            <a:cxnSpLocks/>
          </p:cNvCxnSpPr>
          <p:nvPr/>
        </p:nvCxnSpPr>
        <p:spPr>
          <a:xfrm>
            <a:off x="9286976" y="1861955"/>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3A1B16-B3F5-5142-8D1E-CAC60F664515}"/>
              </a:ext>
            </a:extLst>
          </p:cNvPr>
          <p:cNvCxnSpPr>
            <a:cxnSpLocks/>
          </p:cNvCxnSpPr>
          <p:nvPr/>
        </p:nvCxnSpPr>
        <p:spPr>
          <a:xfrm>
            <a:off x="9322525" y="2352765"/>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4BE6293-0D43-0D4E-A82C-3031E56CBCDB}"/>
              </a:ext>
            </a:extLst>
          </p:cNvPr>
          <p:cNvCxnSpPr>
            <a:cxnSpLocks/>
          </p:cNvCxnSpPr>
          <p:nvPr/>
        </p:nvCxnSpPr>
        <p:spPr>
          <a:xfrm>
            <a:off x="9322525" y="2856643"/>
            <a:ext cx="1349829"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72A23-E7EA-6D48-B65F-FA5F5ADFFB8D}"/>
              </a:ext>
            </a:extLst>
          </p:cNvPr>
          <p:cNvCxnSpPr>
            <a:cxnSpLocks/>
          </p:cNvCxnSpPr>
          <p:nvPr/>
        </p:nvCxnSpPr>
        <p:spPr>
          <a:xfrm>
            <a:off x="9322525" y="3324996"/>
            <a:ext cx="1464988"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0DA861-E5D7-C746-A75D-E7A527B0875F}"/>
              </a:ext>
            </a:extLst>
          </p:cNvPr>
          <p:cNvCxnSpPr>
            <a:cxnSpLocks/>
          </p:cNvCxnSpPr>
          <p:nvPr/>
        </p:nvCxnSpPr>
        <p:spPr>
          <a:xfrm>
            <a:off x="9286976" y="3838043"/>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9A4422-A160-124C-9D2B-C1EF584FBE5A}"/>
              </a:ext>
            </a:extLst>
          </p:cNvPr>
          <p:cNvCxnSpPr>
            <a:cxnSpLocks/>
          </p:cNvCxnSpPr>
          <p:nvPr/>
        </p:nvCxnSpPr>
        <p:spPr>
          <a:xfrm>
            <a:off x="9286976" y="4348441"/>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203C27-4EC1-3146-86CE-0201CC0284C5}"/>
              </a:ext>
            </a:extLst>
          </p:cNvPr>
          <p:cNvCxnSpPr>
            <a:cxnSpLocks/>
          </p:cNvCxnSpPr>
          <p:nvPr/>
        </p:nvCxnSpPr>
        <p:spPr>
          <a:xfrm>
            <a:off x="9286976" y="4863963"/>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4086D6-845C-174F-9A53-6DB8FE9233C4}"/>
              </a:ext>
            </a:extLst>
          </p:cNvPr>
          <p:cNvCxnSpPr>
            <a:cxnSpLocks/>
          </p:cNvCxnSpPr>
          <p:nvPr/>
        </p:nvCxnSpPr>
        <p:spPr>
          <a:xfrm>
            <a:off x="9286976" y="5354513"/>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E1BB478-DC60-AC42-9CCB-D0B990806DEB}"/>
              </a:ext>
            </a:extLst>
          </p:cNvPr>
          <p:cNvCxnSpPr>
            <a:cxnSpLocks/>
          </p:cNvCxnSpPr>
          <p:nvPr/>
        </p:nvCxnSpPr>
        <p:spPr>
          <a:xfrm>
            <a:off x="9286976" y="5876607"/>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30"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080A83FC-E15E-4C1C-B7F3-39DC3D073BAF}"/>
              </a:ext>
            </a:extLst>
          </p:cNvPr>
          <p:cNvSpPr/>
          <p:nvPr/>
        </p:nvSpPr>
        <p:spPr>
          <a:xfrm>
            <a:off x="8880605" y="1637767"/>
            <a:ext cx="2046434" cy="46166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401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Hedy </a:t>
            </a:r>
            <a:r>
              <a:rPr lang="en-GB" sz="3600" b="1" dirty="0" err="1">
                <a:solidFill>
                  <a:schemeClr val="bg1"/>
                </a:solidFill>
              </a:rPr>
              <a:t>Lamarr</a:t>
            </a:r>
            <a:endParaRPr lang="en-GB" sz="3600" b="1" dirty="0">
              <a:solidFill>
                <a:schemeClr val="bg1"/>
              </a:solidFill>
            </a:endParaRP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Mein Name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Hedy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Lamarr</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Ich</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komme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aus</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Österreich</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aber</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ich</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lebe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den USA.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Ich</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spiele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tanze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Filmen</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habe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Stern auf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dem</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Hollywood Walk of Fame. 2014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bekomme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Platz in der National Inventors Hall of Fame.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Ich mag Technik und man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benutzt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meine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Technologien</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WLan</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und Bluetooth.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A person posing for the camera&#10;&#10;Description automatically generated">
            <a:extLst>
              <a:ext uri="{FF2B5EF4-FFF2-40B4-BE49-F238E27FC236}">
                <a16:creationId xmlns:a16="http://schemas.microsoft.com/office/drawing/2014/main" id="{FE834E94-AED5-A446-8B58-E9BCE67FD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314" y="1888141"/>
            <a:ext cx="2524286" cy="3163213"/>
          </a:xfrm>
          <a:prstGeom prst="rect">
            <a:avLst/>
          </a:prstGeom>
        </p:spPr>
      </p:pic>
      <p:sp>
        <p:nvSpPr>
          <p:cNvPr id="2" name="Rectangle 1"/>
          <p:cNvSpPr/>
          <p:nvPr/>
        </p:nvSpPr>
        <p:spPr>
          <a:xfrm>
            <a:off x="9567467" y="5816084"/>
            <a:ext cx="244009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benutzen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 to use</a:t>
            </a:r>
          </a:p>
        </p:txBody>
      </p:sp>
      <p:sp>
        <p:nvSpPr>
          <p:cNvPr id="11"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
            </a:r>
          </a:p>
        </p:txBody>
      </p:sp>
      <p:sp>
        <p:nvSpPr>
          <p:cNvPr id="8" name="Rectangle: Rounded Corners 7">
            <a:extLst>
              <a:ext uri="{FF2B5EF4-FFF2-40B4-BE49-F238E27FC236}">
                <a16:creationId xmlns:a16="http://schemas.microsoft.com/office/drawing/2014/main" id="{2CE16899-CBF8-4094-9ADB-DF586C3F24BE}"/>
              </a:ext>
            </a:extLst>
          </p:cNvPr>
          <p:cNvSpPr/>
          <p:nvPr/>
        </p:nvSpPr>
        <p:spPr>
          <a:xfrm>
            <a:off x="5264569" y="2635294"/>
            <a:ext cx="831431" cy="41963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725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10363201" cy="867128"/>
          </a:xfrm>
          <a:prstGeom prst="rect">
            <a:avLst/>
          </a:prstGeom>
        </p:spPr>
      </p:pic>
      <p:sp>
        <p:nvSpPr>
          <p:cNvPr id="2" name="Title 1"/>
          <p:cNvSpPr>
            <a:spLocks noGrp="1"/>
          </p:cNvSpPr>
          <p:nvPr>
            <p:ph type="title"/>
          </p:nvPr>
        </p:nvSpPr>
        <p:spPr>
          <a:xfrm>
            <a:off x="-1" y="10195"/>
            <a:ext cx="8951495" cy="1325563"/>
          </a:xfrm>
        </p:spPr>
        <p:txBody>
          <a:bodyPr>
            <a:normAutofit/>
          </a:bodyPr>
          <a:lstStyle/>
          <a:p>
            <a:r>
              <a:rPr lang="en-GB" sz="3200" b="1" dirty="0">
                <a:solidFill>
                  <a:schemeClr val="bg1"/>
                </a:solidFill>
              </a:rPr>
              <a:t>Revisiting principle (umbrella architecture)</a:t>
            </a:r>
          </a:p>
        </p:txBody>
      </p:sp>
      <p:pic>
        <p:nvPicPr>
          <p:cNvPr id="6" name="Picture 5" descr="Icon&#10;&#10;Description automatically generated">
            <a:extLst>
              <a:ext uri="{FF2B5EF4-FFF2-40B4-BE49-F238E27FC236}">
                <a16:creationId xmlns:a16="http://schemas.microsoft.com/office/drawing/2014/main" id="{E557CD65-8A42-41CD-8E66-00DB5D0B5972}"/>
              </a:ext>
            </a:extLst>
          </p:cNvPr>
          <p:cNvPicPr>
            <a:picLocks noChangeAspect="1"/>
          </p:cNvPicPr>
          <p:nvPr/>
        </p:nvPicPr>
        <p:blipFill>
          <a:blip r:embed="rId4">
            <a:duotone>
              <a:schemeClr val="accent2">
                <a:shade val="45000"/>
                <a:satMod val="135000"/>
              </a:schemeClr>
              <a:prstClr val="white"/>
            </a:duotone>
          </a:blip>
          <a:stretch>
            <a:fillRect/>
          </a:stretch>
        </p:blipFill>
        <p:spPr>
          <a:xfrm rot="20065827" flipH="1">
            <a:off x="2574900" y="1389757"/>
            <a:ext cx="6229935" cy="4870986"/>
          </a:xfrm>
          <a:prstGeom prst="rect">
            <a:avLst/>
          </a:prstGeom>
        </p:spPr>
      </p:pic>
      <p:sp>
        <p:nvSpPr>
          <p:cNvPr id="8" name="Rectangle 7">
            <a:extLst>
              <a:ext uri="{FF2B5EF4-FFF2-40B4-BE49-F238E27FC236}">
                <a16:creationId xmlns:a16="http://schemas.microsoft.com/office/drawing/2014/main" id="{D8F7CB93-AEC5-4A27-83DF-3AA91DC62B51}"/>
              </a:ext>
            </a:extLst>
          </p:cNvPr>
          <p:cNvSpPr/>
          <p:nvPr/>
        </p:nvSpPr>
        <p:spPr>
          <a:xfrm>
            <a:off x="154073" y="1307937"/>
            <a:ext cx="11925631" cy="830997"/>
          </a:xfrm>
          <a:prstGeom prst="rect">
            <a:avLst/>
          </a:prstGeom>
          <a:solidFill>
            <a:srgbClr val="F3F9FF"/>
          </a:solidFill>
          <a:ln>
            <a:solidFill>
              <a:srgbClr val="00206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204E79"/>
                </a:solidFill>
                <a:effectLst/>
                <a:uLnTx/>
                <a:uFillTx/>
                <a:latin typeface="+mj-lt"/>
              </a:rPr>
              <a:t>Multiple exposures and use are important to consolidate knowledge and develop fluency, anywhere between 5 – 20 encounters. (Nation, 2001:81)</a:t>
            </a:r>
          </a:p>
        </p:txBody>
      </p:sp>
      <p:sp>
        <p:nvSpPr>
          <p:cNvPr id="10" name="Rectangle 9">
            <a:extLst>
              <a:ext uri="{FF2B5EF4-FFF2-40B4-BE49-F238E27FC236}">
                <a16:creationId xmlns:a16="http://schemas.microsoft.com/office/drawing/2014/main" id="{54C316CE-5A22-4E34-8429-5D4F302B5AAA}"/>
              </a:ext>
            </a:extLst>
          </p:cNvPr>
          <p:cNvSpPr/>
          <p:nvPr/>
        </p:nvSpPr>
        <p:spPr>
          <a:xfrm>
            <a:off x="154072" y="2295164"/>
            <a:ext cx="11925631" cy="461665"/>
          </a:xfrm>
          <a:prstGeom prst="rect">
            <a:avLst/>
          </a:prstGeom>
          <a:solidFill>
            <a:srgbClr val="E1F0FF"/>
          </a:solidFill>
          <a:ln>
            <a:solidFill>
              <a:srgbClr val="00206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204E79"/>
                </a:solidFill>
                <a:effectLst/>
                <a:uLnTx/>
                <a:uFillTx/>
                <a:latin typeface="+mj-lt"/>
              </a:rPr>
              <a:t>Spaced repetition, 10+ encounters (e.g., Webb, 2007)</a:t>
            </a:r>
          </a:p>
        </p:txBody>
      </p:sp>
      <p:sp>
        <p:nvSpPr>
          <p:cNvPr id="11" name="Rectangle 10">
            <a:extLst>
              <a:ext uri="{FF2B5EF4-FFF2-40B4-BE49-F238E27FC236}">
                <a16:creationId xmlns:a16="http://schemas.microsoft.com/office/drawing/2014/main" id="{0EDDCA25-6AEA-4FC0-8256-F7E2755098C2}"/>
              </a:ext>
            </a:extLst>
          </p:cNvPr>
          <p:cNvSpPr/>
          <p:nvPr/>
        </p:nvSpPr>
        <p:spPr>
          <a:xfrm>
            <a:off x="154073" y="2958234"/>
            <a:ext cx="11925631" cy="1938992"/>
          </a:xfrm>
          <a:prstGeom prst="rect">
            <a:avLst/>
          </a:prstGeom>
          <a:solidFill>
            <a:srgbClr val="CDE6FF"/>
          </a:solidFill>
          <a:ln>
            <a:solidFill>
              <a:srgbClr val="002060"/>
            </a:solidFill>
          </a:ln>
        </p:spPr>
        <p:txBody>
          <a:bodyPr wrap="square">
            <a:spAutoFit/>
          </a:bodyPr>
          <a:lstStyle/>
          <a:p>
            <a:pPr lvl="0" algn="ctr"/>
            <a:r>
              <a:rPr lang="en-GB" sz="2400" kern="0" dirty="0">
                <a:solidFill>
                  <a:srgbClr val="204E79"/>
                </a:solidFill>
                <a:latin typeface="+mj-lt"/>
              </a:rPr>
              <a:t>‘Recycling is necessary, and if it is neglected, many partially learned words will be forgotten, wasting all the effort already put into learning them ... Recycling has to be consciously built into vocabulary learning programs, and teachers must guard against presenting lexical items once and then forgetting about them, or else their students will likely do the same.’ (Schmitt, 2008:343)</a:t>
            </a:r>
          </a:p>
        </p:txBody>
      </p:sp>
      <p:sp>
        <p:nvSpPr>
          <p:cNvPr id="12" name="Rectangle 11">
            <a:extLst>
              <a:ext uri="{FF2B5EF4-FFF2-40B4-BE49-F238E27FC236}">
                <a16:creationId xmlns:a16="http://schemas.microsoft.com/office/drawing/2014/main" id="{5FDB755B-A73D-4987-A0E0-60A1F32E698D}"/>
              </a:ext>
            </a:extLst>
          </p:cNvPr>
          <p:cNvSpPr/>
          <p:nvPr/>
        </p:nvSpPr>
        <p:spPr>
          <a:xfrm>
            <a:off x="154073" y="5098631"/>
            <a:ext cx="11925631" cy="1200329"/>
          </a:xfrm>
          <a:prstGeom prst="rect">
            <a:avLst/>
          </a:prstGeom>
          <a:solidFill>
            <a:srgbClr val="B3D9FF"/>
          </a:solidFill>
          <a:ln>
            <a:solidFill>
              <a:srgbClr val="002060"/>
            </a:solidFill>
          </a:ln>
        </p:spPr>
        <p:txBody>
          <a:bodyPr wrap="square">
            <a:spAutoFit/>
          </a:bodyPr>
          <a:lstStyle/>
          <a:p>
            <a:pPr lvl="0" algn="ctr"/>
            <a:r>
              <a:rPr lang="en-GB" sz="2400" kern="0" dirty="0">
                <a:solidFill>
                  <a:srgbClr val="204E79"/>
                </a:solidFill>
                <a:latin typeface="+mj-lt"/>
              </a:rPr>
              <a:t>‘the 1500 words contained in the GCSE specification would, if learned, bring these learners of this exam to a level of threshold understanding and put them somewhere near B1 level French learners in other countries’. (Milton, 2015: 117)</a:t>
            </a:r>
          </a:p>
        </p:txBody>
      </p:sp>
      <p:sp>
        <p:nvSpPr>
          <p:cNvPr id="13" name="Rectangle: Rounded Corners 12">
            <a:extLst>
              <a:ext uri="{FF2B5EF4-FFF2-40B4-BE49-F238E27FC236}">
                <a16:creationId xmlns:a16="http://schemas.microsoft.com/office/drawing/2014/main" id="{8561AD00-F02A-4C17-ADE5-C5004A89DEE7}"/>
              </a:ext>
            </a:extLst>
          </p:cNvPr>
          <p:cNvSpPr/>
          <p:nvPr/>
        </p:nvSpPr>
        <p:spPr>
          <a:xfrm rot="21316310">
            <a:off x="433220" y="1515907"/>
            <a:ext cx="11631825" cy="3560580"/>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How many words can you </a:t>
            </a:r>
            <a:r>
              <a:rPr kumimoji="0" lang="en-GB" sz="24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know by GCSE?</a:t>
            </a:r>
          </a:p>
          <a:p>
            <a:pPr marR="0" lvl="0" algn="l" defTabSz="914400" rtl="0" eaLnBrk="1" fontAlgn="auto" latinLnBrk="0" hangingPunct="1">
              <a:lnSpc>
                <a:spcPct val="100000"/>
              </a:lnSpc>
              <a:spcBef>
                <a:spcPts val="0"/>
              </a:spcBef>
              <a:spcAft>
                <a:spcPts val="0"/>
              </a:spcAft>
              <a:buClrTx/>
              <a:buSzTx/>
              <a:tabLst/>
              <a:defRPr/>
            </a:pP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Curriculum time available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168 weeks</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(36 weeks/year</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over 5 years, minus one term in year 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Based on acquisition of ca. 10 new words/week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(e.g. Schmitt 2004),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ca. 1680</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words</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if all are retained and can be both understood and produced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Informing suggestion of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1700 target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for top of Higher tier</a:t>
            </a:r>
          </a:p>
        </p:txBody>
      </p:sp>
    </p:spTree>
    <p:extLst>
      <p:ext uri="{BB962C8B-B14F-4D97-AF65-F5344CB8AC3E}">
        <p14:creationId xmlns:p14="http://schemas.microsoft.com/office/powerpoint/2010/main" val="27283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B92DE56B-226C-AF4D-B76C-7790AC8CC025}"/>
              </a:ext>
            </a:extLst>
          </p:cNvPr>
          <p:cNvSpPr txBox="1"/>
          <p:nvPr/>
        </p:nvSpPr>
        <p:spPr>
          <a:xfrm>
            <a:off x="394395" y="252695"/>
            <a:ext cx="91553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Schreib</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auf Deutsch</a:t>
            </a:r>
            <a:endParaRPr kumimoji="0" lang="en-US" sz="2400" b="1"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7B9F0872-8B50-1342-92E4-B72413F71EB5}"/>
              </a:ext>
            </a:extLst>
          </p:cNvPr>
          <p:cNvSpPr txBox="1"/>
          <p:nvPr/>
        </p:nvSpPr>
        <p:spPr>
          <a:xfrm>
            <a:off x="11976100" y="55880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 name="Title 11">
            <a:extLst>
              <a:ext uri="{FF2B5EF4-FFF2-40B4-BE49-F238E27FC236}">
                <a16:creationId xmlns:a16="http://schemas.microsoft.com/office/drawing/2014/main" id="{72D4803A-00E3-FA40-BCB3-AA84F29A9EEC}"/>
              </a:ext>
            </a:extLst>
          </p:cNvPr>
          <p:cNvSpPr>
            <a:spLocks noGrp="1"/>
          </p:cNvSpPr>
          <p:nvPr>
            <p:ph type="title"/>
          </p:nvPr>
        </p:nvSpPr>
        <p:spPr>
          <a:xfrm>
            <a:off x="1270046" y="1013285"/>
            <a:ext cx="3793021" cy="530298"/>
          </a:xfrm>
        </p:spPr>
        <p:txBody>
          <a:bodyPr>
            <a:normAutofit/>
          </a:bodyPr>
          <a:lstStyle/>
          <a:p>
            <a:pPr lvl="0">
              <a:lnSpc>
                <a:spcPct val="100000"/>
              </a:lnSpc>
              <a:spcBef>
                <a:spcPts val="0"/>
              </a:spcBef>
            </a:pPr>
            <a:r>
              <a:rPr lang="en-US" sz="2400" dirty="0">
                <a:solidFill>
                  <a:srgbClr val="1F4E79"/>
                </a:solidFill>
              </a:rPr>
              <a:t>Who never dances?</a:t>
            </a:r>
          </a:p>
        </p:txBody>
      </p:sp>
      <p:sp>
        <p:nvSpPr>
          <p:cNvPr id="6" name="Action Button: Custom 5">
            <a:hlinkClick r:id="" action="ppaction://noaction" highlightClick="1"/>
            <a:extLst>
              <a:ext uri="{FF2B5EF4-FFF2-40B4-BE49-F238E27FC236}">
                <a16:creationId xmlns:a16="http://schemas.microsoft.com/office/drawing/2014/main" id="{1501CDC9-55A8-974C-89CC-019DCC44AF61}"/>
              </a:ext>
            </a:extLst>
          </p:cNvPr>
          <p:cNvSpPr/>
          <p:nvPr/>
        </p:nvSpPr>
        <p:spPr>
          <a:xfrm>
            <a:off x="406354" y="1050163"/>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Action Button: Custom 6">
            <a:hlinkClick r:id="" action="ppaction://noaction" highlightClick="1"/>
            <a:extLst>
              <a:ext uri="{FF2B5EF4-FFF2-40B4-BE49-F238E27FC236}">
                <a16:creationId xmlns:a16="http://schemas.microsoft.com/office/drawing/2014/main" id="{0A7A7B6A-E344-4046-8B69-4685296DF08D}"/>
              </a:ext>
            </a:extLst>
          </p:cNvPr>
          <p:cNvSpPr/>
          <p:nvPr/>
        </p:nvSpPr>
        <p:spPr>
          <a:xfrm>
            <a:off x="394395" y="1739126"/>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8" name="Action Button: Custom 7">
            <a:hlinkClick r:id="" action="ppaction://noaction" highlightClick="1"/>
            <a:extLst>
              <a:ext uri="{FF2B5EF4-FFF2-40B4-BE49-F238E27FC236}">
                <a16:creationId xmlns:a16="http://schemas.microsoft.com/office/drawing/2014/main" id="{CC049F48-B4BF-3C49-B357-0EE16EB0A33F}"/>
              </a:ext>
            </a:extLst>
          </p:cNvPr>
          <p:cNvSpPr/>
          <p:nvPr/>
        </p:nvSpPr>
        <p:spPr>
          <a:xfrm>
            <a:off x="394395" y="2429012"/>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9" name="Action Button: Custom 8">
            <a:hlinkClick r:id="" action="ppaction://noaction" highlightClick="1"/>
            <a:extLst>
              <a:ext uri="{FF2B5EF4-FFF2-40B4-BE49-F238E27FC236}">
                <a16:creationId xmlns:a16="http://schemas.microsoft.com/office/drawing/2014/main" id="{B787D918-140D-394A-AE21-043A59FFFE02}"/>
              </a:ext>
            </a:extLst>
          </p:cNvPr>
          <p:cNvSpPr/>
          <p:nvPr/>
        </p:nvSpPr>
        <p:spPr>
          <a:xfrm>
            <a:off x="394395" y="3118898"/>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 name="Action Button: Custom 9">
            <a:hlinkClick r:id="" action="ppaction://noaction" highlightClick="1"/>
            <a:extLst>
              <a:ext uri="{FF2B5EF4-FFF2-40B4-BE49-F238E27FC236}">
                <a16:creationId xmlns:a16="http://schemas.microsoft.com/office/drawing/2014/main" id="{15476CCE-065F-5E49-9077-B1235FA0AC03}"/>
              </a:ext>
            </a:extLst>
          </p:cNvPr>
          <p:cNvSpPr/>
          <p:nvPr/>
        </p:nvSpPr>
        <p:spPr>
          <a:xfrm>
            <a:off x="406354" y="3808784"/>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1" name="Action Button: Custom 10">
            <a:hlinkClick r:id="" action="ppaction://noaction" highlightClick="1"/>
            <a:extLst>
              <a:ext uri="{FF2B5EF4-FFF2-40B4-BE49-F238E27FC236}">
                <a16:creationId xmlns:a16="http://schemas.microsoft.com/office/drawing/2014/main" id="{0CF055BC-6FE5-B44C-8B34-B58FDAF66EC1}"/>
              </a:ext>
            </a:extLst>
          </p:cNvPr>
          <p:cNvSpPr/>
          <p:nvPr/>
        </p:nvSpPr>
        <p:spPr>
          <a:xfrm>
            <a:off x="406354" y="4497747"/>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Action Button: Custom 11">
            <a:hlinkClick r:id="" action="ppaction://noaction" highlightClick="1"/>
            <a:extLst>
              <a:ext uri="{FF2B5EF4-FFF2-40B4-BE49-F238E27FC236}">
                <a16:creationId xmlns:a16="http://schemas.microsoft.com/office/drawing/2014/main" id="{05F57C66-9725-384D-AAEC-D9B95F276BD3}"/>
              </a:ext>
            </a:extLst>
          </p:cNvPr>
          <p:cNvSpPr/>
          <p:nvPr/>
        </p:nvSpPr>
        <p:spPr>
          <a:xfrm>
            <a:off x="382434" y="5846523"/>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3" name="Title 11">
            <a:extLst>
              <a:ext uri="{FF2B5EF4-FFF2-40B4-BE49-F238E27FC236}">
                <a16:creationId xmlns:a16="http://schemas.microsoft.com/office/drawing/2014/main" id="{90C25D42-4832-9247-AC46-0ACF184EB7B5}"/>
              </a:ext>
            </a:extLst>
          </p:cNvPr>
          <p:cNvSpPr txBox="1">
            <a:spLocks/>
          </p:cNvSpPr>
          <p:nvPr/>
        </p:nvSpPr>
        <p:spPr>
          <a:xfrm>
            <a:off x="1270046" y="1702757"/>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rPr>
              <a:t>How do you write that?</a:t>
            </a:r>
            <a:endParaRPr kumimoji="0" lang="en-US" sz="44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14" name="Title 11">
            <a:extLst>
              <a:ext uri="{FF2B5EF4-FFF2-40B4-BE49-F238E27FC236}">
                <a16:creationId xmlns:a16="http://schemas.microsoft.com/office/drawing/2014/main" id="{3F752013-0E8B-7047-BC60-14580B69F655}"/>
              </a:ext>
            </a:extLst>
          </p:cNvPr>
          <p:cNvSpPr txBox="1">
            <a:spLocks/>
          </p:cNvSpPr>
          <p:nvPr/>
        </p:nvSpPr>
        <p:spPr>
          <a:xfrm>
            <a:off x="1270046" y="2390326"/>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rPr>
              <a:t>Are you going home?</a:t>
            </a:r>
            <a:endParaRPr kumimoji="0" lang="en-US" sz="44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15" name="Title 11">
            <a:extLst>
              <a:ext uri="{FF2B5EF4-FFF2-40B4-BE49-F238E27FC236}">
                <a16:creationId xmlns:a16="http://schemas.microsoft.com/office/drawing/2014/main" id="{C1350FB3-CDD9-FA4E-939A-CC34BEE53D3C}"/>
              </a:ext>
            </a:extLst>
          </p:cNvPr>
          <p:cNvSpPr txBox="1">
            <a:spLocks/>
          </p:cNvSpPr>
          <p:nvPr/>
        </p:nvSpPr>
        <p:spPr>
          <a:xfrm>
            <a:off x="1270046" y="3085416"/>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rPr>
              <a:t>What do you cook often?</a:t>
            </a:r>
            <a:endParaRPr kumimoji="0" lang="en-US" sz="44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16" name="Title 11">
            <a:extLst>
              <a:ext uri="{FF2B5EF4-FFF2-40B4-BE49-F238E27FC236}">
                <a16:creationId xmlns:a16="http://schemas.microsoft.com/office/drawing/2014/main" id="{BC09B6D7-79BC-9849-B4CF-E8D8523A6CCE}"/>
              </a:ext>
            </a:extLst>
          </p:cNvPr>
          <p:cNvSpPr txBox="1">
            <a:spLocks/>
          </p:cNvSpPr>
          <p:nvPr/>
        </p:nvSpPr>
        <p:spPr>
          <a:xfrm>
            <a:off x="1270046" y="3770098"/>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Do you work every day?</a:t>
            </a:r>
          </a:p>
        </p:txBody>
      </p:sp>
      <p:sp>
        <p:nvSpPr>
          <p:cNvPr id="17" name="Title 11">
            <a:extLst>
              <a:ext uri="{FF2B5EF4-FFF2-40B4-BE49-F238E27FC236}">
                <a16:creationId xmlns:a16="http://schemas.microsoft.com/office/drawing/2014/main" id="{B79D63AE-07A8-4147-AC09-297FC9A9D2D4}"/>
              </a:ext>
            </a:extLst>
          </p:cNvPr>
          <p:cNvSpPr txBox="1">
            <a:spLocks/>
          </p:cNvSpPr>
          <p:nvPr/>
        </p:nvSpPr>
        <p:spPr>
          <a:xfrm>
            <a:off x="1270046" y="4452934"/>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Where do you live now?</a:t>
            </a:r>
          </a:p>
        </p:txBody>
      </p:sp>
      <p:sp>
        <p:nvSpPr>
          <p:cNvPr id="18" name="Title 11">
            <a:extLst>
              <a:ext uri="{FF2B5EF4-FFF2-40B4-BE49-F238E27FC236}">
                <a16:creationId xmlns:a16="http://schemas.microsoft.com/office/drawing/2014/main" id="{3F981CA5-FAA4-5C47-B1BB-D8A0E0FA096C}"/>
              </a:ext>
            </a:extLst>
          </p:cNvPr>
          <p:cNvSpPr txBox="1">
            <a:spLocks/>
          </p:cNvSpPr>
          <p:nvPr/>
        </p:nvSpPr>
        <p:spPr>
          <a:xfrm>
            <a:off x="1270046" y="5807837"/>
            <a:ext cx="25738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Wie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j-ea"/>
                <a:cs typeface="+mj-cs"/>
              </a:rPr>
              <a:t>heißt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rPr>
              <a:t> du?</a:t>
            </a:r>
            <a:endParaRPr kumimoji="0" lang="en-US" sz="44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19" name="Title 11">
            <a:extLst>
              <a:ext uri="{FF2B5EF4-FFF2-40B4-BE49-F238E27FC236}">
                <a16:creationId xmlns:a16="http://schemas.microsoft.com/office/drawing/2014/main" id="{6FEC2D78-BC62-534D-8304-95B926AC78EC}"/>
              </a:ext>
            </a:extLst>
          </p:cNvPr>
          <p:cNvSpPr txBox="1">
            <a:spLocks/>
          </p:cNvSpPr>
          <p:nvPr/>
        </p:nvSpPr>
        <p:spPr>
          <a:xfrm>
            <a:off x="1293966" y="5294473"/>
            <a:ext cx="493750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j-ea"/>
                <a:cs typeface="+mj-cs"/>
              </a:rPr>
              <a:t>Fill in the correct question word:</a:t>
            </a:r>
            <a:endParaRPr kumimoji="0" lang="en-US" sz="44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20" name="Title 11">
            <a:extLst>
              <a:ext uri="{FF2B5EF4-FFF2-40B4-BE49-F238E27FC236}">
                <a16:creationId xmlns:a16="http://schemas.microsoft.com/office/drawing/2014/main" id="{C2C7F8DC-D182-0C4D-8D3C-32C26D3C9A0F}"/>
              </a:ext>
            </a:extLst>
          </p:cNvPr>
          <p:cNvSpPr txBox="1">
            <a:spLocks/>
          </p:cNvSpPr>
          <p:nvPr/>
        </p:nvSpPr>
        <p:spPr>
          <a:xfrm>
            <a:off x="5621913" y="1013285"/>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Wer</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tanzt</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nie</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a:t>
            </a:r>
          </a:p>
        </p:txBody>
      </p:sp>
      <p:sp>
        <p:nvSpPr>
          <p:cNvPr id="21" name="Title 11">
            <a:extLst>
              <a:ext uri="{FF2B5EF4-FFF2-40B4-BE49-F238E27FC236}">
                <a16:creationId xmlns:a16="http://schemas.microsoft.com/office/drawing/2014/main" id="{0C100A84-9BB5-3941-9F9A-22C256A62C81}"/>
              </a:ext>
            </a:extLst>
          </p:cNvPr>
          <p:cNvSpPr txBox="1">
            <a:spLocks/>
          </p:cNvSpPr>
          <p:nvPr/>
        </p:nvSpPr>
        <p:spPr>
          <a:xfrm>
            <a:off x="5621912" y="1702757"/>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Wie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schreibt</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man das?</a:t>
            </a:r>
          </a:p>
        </p:txBody>
      </p:sp>
      <p:sp>
        <p:nvSpPr>
          <p:cNvPr id="22" name="Title 11">
            <a:extLst>
              <a:ext uri="{FF2B5EF4-FFF2-40B4-BE49-F238E27FC236}">
                <a16:creationId xmlns:a16="http://schemas.microsoft.com/office/drawing/2014/main" id="{BD3B7ACD-178E-B246-8152-E9C83BEA2B44}"/>
              </a:ext>
            </a:extLst>
          </p:cNvPr>
          <p:cNvSpPr txBox="1">
            <a:spLocks/>
          </p:cNvSpPr>
          <p:nvPr/>
        </p:nvSpPr>
        <p:spPr>
          <a:xfrm>
            <a:off x="5621911" y="2429012"/>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Gehst</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du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nach</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Hause</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a:t>
            </a:r>
          </a:p>
        </p:txBody>
      </p:sp>
      <p:sp>
        <p:nvSpPr>
          <p:cNvPr id="23" name="Title 11">
            <a:extLst>
              <a:ext uri="{FF2B5EF4-FFF2-40B4-BE49-F238E27FC236}">
                <a16:creationId xmlns:a16="http://schemas.microsoft.com/office/drawing/2014/main" id="{8506149C-8BDD-4F45-AFFC-2ACC2CF76720}"/>
              </a:ext>
            </a:extLst>
          </p:cNvPr>
          <p:cNvSpPr txBox="1">
            <a:spLocks/>
          </p:cNvSpPr>
          <p:nvPr/>
        </p:nvSpPr>
        <p:spPr>
          <a:xfrm>
            <a:off x="5608953" y="3074763"/>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Was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kochst</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du oft?</a:t>
            </a:r>
          </a:p>
        </p:txBody>
      </p:sp>
      <p:sp>
        <p:nvSpPr>
          <p:cNvPr id="24" name="Title 11">
            <a:extLst>
              <a:ext uri="{FF2B5EF4-FFF2-40B4-BE49-F238E27FC236}">
                <a16:creationId xmlns:a16="http://schemas.microsoft.com/office/drawing/2014/main" id="{4B2AA0E0-85E5-6444-BA18-C0EF99A31F26}"/>
              </a:ext>
            </a:extLst>
          </p:cNvPr>
          <p:cNvSpPr txBox="1">
            <a:spLocks/>
          </p:cNvSpPr>
          <p:nvPr/>
        </p:nvSpPr>
        <p:spPr>
          <a:xfrm>
            <a:off x="5621911" y="3770098"/>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Arbeitest</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du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jeden</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Tag?</a:t>
            </a:r>
          </a:p>
        </p:txBody>
      </p:sp>
      <p:sp>
        <p:nvSpPr>
          <p:cNvPr id="26" name="Title 11">
            <a:extLst>
              <a:ext uri="{FF2B5EF4-FFF2-40B4-BE49-F238E27FC236}">
                <a16:creationId xmlns:a16="http://schemas.microsoft.com/office/drawing/2014/main" id="{AE84D142-786D-4F4F-B15D-D012EC39A6B5}"/>
              </a:ext>
            </a:extLst>
          </p:cNvPr>
          <p:cNvSpPr txBox="1">
            <a:spLocks/>
          </p:cNvSpPr>
          <p:nvPr/>
        </p:nvSpPr>
        <p:spPr>
          <a:xfrm>
            <a:off x="5621911" y="4446769"/>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Wo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wohnst</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du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jetzt</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a:t>
            </a:r>
          </a:p>
        </p:txBody>
      </p:sp>
      <p:sp>
        <p:nvSpPr>
          <p:cNvPr id="27" name="Title 11">
            <a:extLst>
              <a:ext uri="{FF2B5EF4-FFF2-40B4-BE49-F238E27FC236}">
                <a16:creationId xmlns:a16="http://schemas.microsoft.com/office/drawing/2014/main" id="{F62C050B-4605-6847-A347-1042CF1A32B9}"/>
              </a:ext>
            </a:extLst>
          </p:cNvPr>
          <p:cNvSpPr txBox="1">
            <a:spLocks/>
          </p:cNvSpPr>
          <p:nvPr/>
        </p:nvSpPr>
        <p:spPr>
          <a:xfrm>
            <a:off x="1241714" y="5816304"/>
            <a:ext cx="756768" cy="53029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___</a:t>
            </a:r>
          </a:p>
        </p:txBody>
      </p:sp>
      <p:sp>
        <p:nvSpPr>
          <p:cNvPr id="29"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ular Callout 4">
            <a:extLst>
              <a:ext uri="{FF2B5EF4-FFF2-40B4-BE49-F238E27FC236}">
                <a16:creationId xmlns:a16="http://schemas.microsoft.com/office/drawing/2014/main" id="{2A84B3ED-4140-9549-8237-C548BC398038}"/>
              </a:ext>
            </a:extLst>
          </p:cNvPr>
          <p:cNvSpPr/>
          <p:nvPr/>
        </p:nvSpPr>
        <p:spPr>
          <a:xfrm>
            <a:off x="5319805" y="378104"/>
            <a:ext cx="6582297" cy="3922292"/>
          </a:xfrm>
          <a:prstGeom prst="wedgeRoundRectCallout">
            <a:avLst>
              <a:gd name="adj1" fmla="val -42795"/>
              <a:gd name="adj2" fmla="val 72225"/>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Wie</a:t>
            </a:r>
            <a:r>
              <a:rPr kumimoji="0" lang="en-GB" sz="2400" b="0" i="1"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can mean </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how: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Wie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geht’s</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Gut,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danke</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Wie</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can mean </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what like: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Wie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der Mann?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groß</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Here we get </a:t>
            </a:r>
            <a:r>
              <a:rPr kumimoji="0" lang="en-GB" sz="2400" b="0" i="0" u="none" strike="noStrike" kern="1200" cap="none" spc="0" normalizeH="0" baseline="0" noProof="0" dirty="0" err="1">
                <a:ln>
                  <a:noFill/>
                </a:ln>
                <a:solidFill>
                  <a:srgbClr val="DAA520"/>
                </a:solidFill>
                <a:effectLst/>
                <a:uLnTx/>
                <a:uFillTx/>
                <a:latin typeface="Century Gothic" panose="020F0302020204030204"/>
                <a:ea typeface="+mn-ea"/>
                <a:cs typeface="+mn-cs"/>
              </a:rPr>
              <a:t>wie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instead of </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n-ea"/>
                <a:cs typeface="+mn-cs"/>
              </a:rPr>
              <a:t>was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400" b="0" i="1" u="none" strike="noStrike" kern="1200" cap="none" spc="0" normalizeH="0" baseline="0" noProof="0" dirty="0">
                <a:ln>
                  <a:noFill/>
                </a:ln>
                <a:solidFill>
                  <a:srgbClr val="DAA520"/>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Wie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heißt</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du? (What are you called?)</a:t>
            </a:r>
          </a:p>
        </p:txBody>
      </p:sp>
      <p:sp>
        <p:nvSpPr>
          <p:cNvPr id="30" name="Rectangle: Rounded Corners 29">
            <a:extLst>
              <a:ext uri="{FF2B5EF4-FFF2-40B4-BE49-F238E27FC236}">
                <a16:creationId xmlns:a16="http://schemas.microsoft.com/office/drawing/2014/main" id="{AC997AD0-AA0F-4B05-81AF-D657A5434B0D}"/>
              </a:ext>
            </a:extLst>
          </p:cNvPr>
          <p:cNvSpPr/>
          <p:nvPr/>
        </p:nvSpPr>
        <p:spPr>
          <a:xfrm>
            <a:off x="1140461" y="1053315"/>
            <a:ext cx="3793021" cy="530298"/>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5111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6556C5FF-3BA6-E64E-A420-BFDEFA65C5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94445" y="447505"/>
            <a:ext cx="9604481" cy="6514344"/>
          </a:xfrm>
          <a:prstGeom prst="rect">
            <a:avLst/>
          </a:prstGeom>
        </p:spPr>
      </p:pic>
      <p:sp>
        <p:nvSpPr>
          <p:cNvPr id="4" name="Title 3"/>
          <p:cNvSpPr>
            <a:spLocks noGrp="1"/>
          </p:cNvSpPr>
          <p:nvPr>
            <p:ph type="title"/>
          </p:nvPr>
        </p:nvSpPr>
        <p:spPr>
          <a:xfrm>
            <a:off x="-1" y="0"/>
            <a:ext cx="12192001" cy="1354667"/>
          </a:xfrm>
          <a:solidFill>
            <a:srgbClr val="DAA520"/>
          </a:solidFill>
        </p:spPr>
        <p:txBody>
          <a:bodyPr>
            <a:normAutofit/>
          </a:bodyPr>
          <a:lstStyle/>
          <a:p>
            <a:r>
              <a:rPr lang="en-GB" b="1" dirty="0" err="1">
                <a:solidFill>
                  <a:schemeClr val="bg1"/>
                </a:solidFill>
              </a:rPr>
              <a:t>Exklusives</a:t>
            </a:r>
            <a:r>
              <a:rPr lang="en-GB" b="1" dirty="0">
                <a:solidFill>
                  <a:schemeClr val="bg1"/>
                </a:solidFill>
              </a:rPr>
              <a:t> Interview!</a:t>
            </a:r>
          </a:p>
        </p:txBody>
      </p:sp>
      <p:sp>
        <p:nvSpPr>
          <p:cNvPr id="2" name="Rectangle 1">
            <a:extLst>
              <a:ext uri="{FF2B5EF4-FFF2-40B4-BE49-F238E27FC236}">
                <a16:creationId xmlns:a16="http://schemas.microsoft.com/office/drawing/2014/main" id="{27C71757-A0A7-6148-998E-CCCF4C774B8A}"/>
              </a:ext>
            </a:extLst>
          </p:cNvPr>
          <p:cNvSpPr/>
          <p:nvPr/>
        </p:nvSpPr>
        <p:spPr>
          <a:xfrm>
            <a:off x="-1" y="1354667"/>
            <a:ext cx="6961994" cy="50122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PAPA SCHLUMPF: </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“ICH LERNE JAPANISCH”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
                <a:srgbClr val="E00000"/>
              </a:buClr>
              <a:buSzPct val="200000"/>
              <a:buFont typeface="Arial" panose="020B0604020202020204" pitchFamily="34" charset="0"/>
              <a:buChar char="•"/>
              <a:tabLst/>
              <a:defRPr/>
            </a:pPr>
            <a:r>
              <a:rPr kumimoji="0" lang="en-US" sz="3600" b="0" i="0" u="none" strike="noStrike" kern="1200" cap="none" spc="0" normalizeH="0" baseline="0" noProof="0" dirty="0" err="1">
                <a:ln>
                  <a:noFill/>
                </a:ln>
                <a:solidFill>
                  <a:prstClr val="white"/>
                </a:solidFill>
                <a:effectLst/>
                <a:uLnTx/>
                <a:uFillTx/>
                <a:latin typeface="Century Gothic" panose="020F0302020204030204"/>
                <a:ea typeface="+mn-ea"/>
                <a:cs typeface="Times New Roman" panose="02020603050405020304" pitchFamily="18" charset="0"/>
              </a:rPr>
              <a:t>Hör</a:t>
            </a:r>
            <a:r>
              <a:rPr kumimoji="0" lang="en-US" sz="3600" b="0" i="0" u="none" strike="noStrike" kern="1200" cap="none" spc="0" normalizeH="0" baseline="0" noProof="0" dirty="0">
                <a:ln>
                  <a:noFill/>
                </a:ln>
                <a:solidFill>
                  <a:prstClr val="white"/>
                </a:solidFill>
                <a:effectLst/>
                <a:uLnTx/>
                <a:uFillTx/>
                <a:latin typeface="Century Gothic" panose="020F0302020204030204"/>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Century Gothic" panose="020F0302020204030204"/>
                <a:ea typeface="+mn-ea"/>
                <a:cs typeface="Times New Roman" panose="02020603050405020304" pitchFamily="18" charset="0"/>
              </a:rPr>
              <a:t>jetzt</a:t>
            </a:r>
            <a:r>
              <a:rPr kumimoji="0" lang="en-US" sz="3600" b="0" i="0" u="none" strike="noStrike" kern="1200" cap="none" spc="0" normalizeH="0" baseline="0" noProof="0" dirty="0">
                <a:ln>
                  <a:noFill/>
                </a:ln>
                <a:solidFill>
                  <a:prstClr val="white"/>
                </a:solidFill>
                <a:effectLst/>
                <a:uLnTx/>
                <a:uFillTx/>
                <a:latin typeface="Century Gothic" panose="020F0302020204030204"/>
                <a:ea typeface="+mn-ea"/>
                <a:cs typeface="Times New Roman" panose="02020603050405020304" pitchFamily="18" charset="0"/>
              </a:rPr>
              <a:t> das </a:t>
            </a:r>
            <a:r>
              <a:rPr kumimoji="0" lang="en-US" sz="3600" b="0" i="0" u="none" strike="noStrike" kern="1200" cap="none" spc="0" normalizeH="0" baseline="0" noProof="0" dirty="0" err="1">
                <a:ln>
                  <a:noFill/>
                </a:ln>
                <a:solidFill>
                  <a:prstClr val="white"/>
                </a:solidFill>
                <a:effectLst/>
                <a:uLnTx/>
                <a:uFillTx/>
                <a:latin typeface="Century Gothic" panose="020F0302020204030204"/>
                <a:ea typeface="+mn-ea"/>
                <a:cs typeface="Times New Roman" panose="02020603050405020304" pitchFamily="18" charset="0"/>
              </a:rPr>
              <a:t>exklusive</a:t>
            </a:r>
            <a:r>
              <a:rPr kumimoji="0" lang="en-US" sz="3600" b="0" i="0" u="none" strike="noStrike" kern="1200" cap="none" spc="0" normalizeH="0" baseline="0" noProof="0" dirty="0">
                <a:ln>
                  <a:noFill/>
                </a:ln>
                <a:solidFill>
                  <a:prstClr val="white"/>
                </a:solidFill>
                <a:effectLst/>
                <a:uLnTx/>
                <a:uFillTx/>
                <a:latin typeface="Century Gothic" panose="020F0302020204030204"/>
                <a:ea typeface="+mn-ea"/>
                <a:cs typeface="Times New Roman" panose="02020603050405020304" pitchFamily="18" charset="0"/>
              </a:rPr>
              <a:t> Interview an!</a:t>
            </a:r>
          </a:p>
        </p:txBody>
      </p:sp>
      <p:pic>
        <p:nvPicPr>
          <p:cNvPr id="3" name="Online Media 2" descr="dictagloss version 1.mp3">
            <a:hlinkClick r:id="" action="ppaction://media"/>
            <a:extLst>
              <a:ext uri="{FF2B5EF4-FFF2-40B4-BE49-F238E27FC236}">
                <a16:creationId xmlns:a16="http://schemas.microsoft.com/office/drawing/2014/main" id="{2D143E02-EB1B-7244-9ED3-7E31AD7AAB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13887" y="4454585"/>
            <a:ext cx="812800" cy="812800"/>
          </a:xfrm>
          <a:prstGeom prst="rect">
            <a:avLst/>
          </a:prstGeom>
        </p:spPr>
      </p:pic>
      <p:sp>
        <p:nvSpPr>
          <p:cNvPr id="8" name="Rounded Rectangle 11">
            <a:extLst>
              <a:ext uri="{FF2B5EF4-FFF2-40B4-BE49-F238E27FC236}">
                <a16:creationId xmlns:a16="http://schemas.microsoft.com/office/drawing/2014/main" id="{483D7EB9-C2AA-4190-98DE-925F861600E9}"/>
              </a:ext>
            </a:extLst>
          </p:cNvPr>
          <p:cNvSpPr/>
          <p:nvPr/>
        </p:nvSpPr>
        <p:spPr>
          <a:xfrm>
            <a:off x="8475260" y="247046"/>
            <a:ext cx="348206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15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94041"/>
            <a:ext cx="25908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Transcript</a:t>
            </a: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624185" y="1310065"/>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Was sind deine Hobbys?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Ich mag reisen und ich reise oft. Ich sitze oder liege auch manchmal im Wald und denke an das Leben.</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624179" y="2318930"/>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Hast du Familie?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Ja.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  </a:t>
            </a: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Ich habe auch einen Freund. Er heißt </a:t>
            </a:r>
            <a:r>
              <a:rPr kumimoji="0" lang="de-DE" sz="2000" b="0" i="0" u="none" strike="noStrike" kern="1200" cap="none" spc="0" normalizeH="0" baseline="0" noProof="0" dirty="0" err="1">
                <a:ln>
                  <a:noFill/>
                </a:ln>
                <a:solidFill>
                  <a:srgbClr val="1F4E79"/>
                </a:solidFill>
                <a:effectLst/>
                <a:uLnTx/>
                <a:uFillTx/>
                <a:latin typeface="Century Gothic" panose="020B0502020202020204" pitchFamily="34" charset="0"/>
                <a:ea typeface="+mj-ea"/>
                <a:cs typeface="+mj-cs"/>
              </a:rPr>
              <a:t>Hiro</a:t>
            </a: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 Er wohnt leider in Japan, aber wir reden oft.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 </a:t>
            </a:r>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624180" y="3222057"/>
            <a:ext cx="9978798"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Was ist deine Lieblingsfarbe?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Es gibt viel Blau in meiner Welt. Aber Blau ist langweilig. Ich mag Schwarz sehr!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624181" y="4269483"/>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Wie viele Schlümpfe gibt es?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Ich glaube, es gibt rund eine Million, aber ich weiß es nicht! Ein Schlumpf kocht, ein Schlumpf putzt, ein Schlumpf tanzt...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10" name="Title 11">
            <a:extLst>
              <a:ext uri="{FF2B5EF4-FFF2-40B4-BE49-F238E27FC236}">
                <a16:creationId xmlns:a16="http://schemas.microsoft.com/office/drawing/2014/main" id="{5F846F03-7A62-474A-A792-7F641026A829}"/>
              </a:ext>
            </a:extLst>
          </p:cNvPr>
          <p:cNvSpPr txBox="1">
            <a:spLocks/>
          </p:cNvSpPr>
          <p:nvPr/>
        </p:nvSpPr>
        <p:spPr>
          <a:xfrm>
            <a:off x="1624182" y="5319550"/>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Arbeitest du jeden Tag?</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Ja, ich arbeite viel, aber ich mag das. Es gibt viele Schlümpfe und sie haben viele Fragen.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pic>
        <p:nvPicPr>
          <p:cNvPr id="2" name="Online Media 1" descr="Was sind deine Hobbys.wav">
            <a:hlinkClick r:id="" action="ppaction://media"/>
            <a:extLst>
              <a:ext uri="{FF2B5EF4-FFF2-40B4-BE49-F238E27FC236}">
                <a16:creationId xmlns:a16="http://schemas.microsoft.com/office/drawing/2014/main" id="{BE0937BF-7352-3D43-94F0-99197BBAEBB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53912" y="1310065"/>
            <a:ext cx="720000" cy="720000"/>
          </a:xfrm>
          <a:prstGeom prst="rect">
            <a:avLst/>
          </a:prstGeom>
          <a:solidFill>
            <a:srgbClr val="DAA520"/>
          </a:solidFill>
          <a:ln>
            <a:solidFill>
              <a:srgbClr val="115076"/>
            </a:solidFill>
          </a:ln>
        </p:spPr>
      </p:pic>
      <p:pic>
        <p:nvPicPr>
          <p:cNvPr id="11" name="Online Media 10" descr="Hast du Familie.wav">
            <a:hlinkClick r:id="" action="ppaction://media"/>
            <a:extLst>
              <a:ext uri="{FF2B5EF4-FFF2-40B4-BE49-F238E27FC236}">
                <a16:creationId xmlns:a16="http://schemas.microsoft.com/office/drawing/2014/main" id="{04BD99A5-9B74-5841-91BF-A25B73CE411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53912" y="2360132"/>
            <a:ext cx="720000" cy="720000"/>
          </a:xfrm>
          <a:prstGeom prst="rect">
            <a:avLst/>
          </a:prstGeom>
          <a:solidFill>
            <a:srgbClr val="DAA520"/>
          </a:solidFill>
          <a:ln>
            <a:solidFill>
              <a:srgbClr val="115076"/>
            </a:solidFill>
          </a:ln>
        </p:spPr>
      </p:pic>
      <p:pic>
        <p:nvPicPr>
          <p:cNvPr id="12" name="Online Media 11" descr="Was ist deine Lieblingsfarbe.wav">
            <a:hlinkClick r:id="" action="ppaction://media"/>
            <a:extLst>
              <a:ext uri="{FF2B5EF4-FFF2-40B4-BE49-F238E27FC236}">
                <a16:creationId xmlns:a16="http://schemas.microsoft.com/office/drawing/2014/main" id="{12449FF0-9760-9B42-950F-86B334678359}"/>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53912" y="3410199"/>
            <a:ext cx="720000" cy="720000"/>
          </a:xfrm>
          <a:prstGeom prst="rect">
            <a:avLst/>
          </a:prstGeom>
          <a:solidFill>
            <a:srgbClr val="DAA520"/>
          </a:solidFill>
          <a:ln>
            <a:solidFill>
              <a:srgbClr val="115076"/>
            </a:solidFill>
          </a:ln>
        </p:spPr>
      </p:pic>
      <p:pic>
        <p:nvPicPr>
          <p:cNvPr id="13" name="Online Media 12" descr="Wie viele Schlümpfe gibt es.wav">
            <a:hlinkClick r:id="" action="ppaction://media"/>
            <a:extLst>
              <a:ext uri="{FF2B5EF4-FFF2-40B4-BE49-F238E27FC236}">
                <a16:creationId xmlns:a16="http://schemas.microsoft.com/office/drawing/2014/main" id="{05BA5DC2-B425-A745-954D-EE24F7244949}"/>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53912" y="4460266"/>
            <a:ext cx="720000" cy="720000"/>
          </a:xfrm>
          <a:prstGeom prst="rect">
            <a:avLst/>
          </a:prstGeom>
          <a:solidFill>
            <a:srgbClr val="DAA520"/>
          </a:solidFill>
          <a:ln>
            <a:solidFill>
              <a:srgbClr val="115076"/>
            </a:solidFill>
          </a:ln>
        </p:spPr>
      </p:pic>
      <p:pic>
        <p:nvPicPr>
          <p:cNvPr id="14" name="Online Media 13" descr="Arbeitest du jeden tag.wav">
            <a:hlinkClick r:id="" action="ppaction://media"/>
            <a:extLst>
              <a:ext uri="{FF2B5EF4-FFF2-40B4-BE49-F238E27FC236}">
                <a16:creationId xmlns:a16="http://schemas.microsoft.com/office/drawing/2014/main" id="{BBEEC492-B4A4-4D48-A14D-554446458D75}"/>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553912" y="5510333"/>
            <a:ext cx="720000" cy="720000"/>
          </a:xfrm>
          <a:prstGeom prst="rect">
            <a:avLst/>
          </a:prstGeom>
          <a:solidFill>
            <a:srgbClr val="DAA520"/>
          </a:solidFill>
          <a:ln>
            <a:solidFill>
              <a:srgbClr val="115076"/>
            </a:solidFill>
          </a:ln>
        </p:spPr>
      </p:pic>
      <p:sp>
        <p:nvSpPr>
          <p:cNvPr id="1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9412333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audio>
              <p:cMediaNode vol="80000">
                <p:cTn id="3" fill="hold" display="0">
                  <p:stCondLst>
                    <p:cond delay="indefinite"/>
                  </p:stCondLst>
                  <p:endCondLst>
                    <p:cond evt="onStopAudio" delay="0">
                      <p:tgtEl>
                        <p:sldTgt/>
                      </p:tgtEl>
                    </p:cond>
                  </p:endCondLst>
                </p:cTn>
                <p:tgtEl>
                  <p:spTgt spid="11"/>
                </p:tgtEl>
              </p:cMediaNode>
            </p:audio>
            <p:audio>
              <p:cMediaNode vol="80000">
                <p:cTn id="4" fill="hold" display="0">
                  <p:stCondLst>
                    <p:cond delay="indefinite"/>
                  </p:stCondLst>
                  <p:endCondLst>
                    <p:cond evt="onStopAudio" delay="0">
                      <p:tgtEl>
                        <p:sldTgt/>
                      </p:tgtEl>
                    </p:cond>
                  </p:endCondLst>
                </p:cTn>
                <p:tgtEl>
                  <p:spTgt spid="12"/>
                </p:tgtEl>
              </p:cMediaNode>
            </p:audio>
            <p:audio>
              <p:cMediaNode vol="80000">
                <p:cTn id="5" fill="hold" display="0">
                  <p:stCondLst>
                    <p:cond delay="indefinite"/>
                  </p:stCondLst>
                  <p:endCondLst>
                    <p:cond evt="onStopAudio" delay="0">
                      <p:tgtEl>
                        <p:sldTgt/>
                      </p:tgtEl>
                    </p:cond>
                  </p:endCondLst>
                </p:cTn>
                <p:tgtEl>
                  <p:spTgt spid="13"/>
                </p:tgtEl>
              </p:cMediaNode>
            </p:audio>
            <p:audio>
              <p:cMediaNode vol="80000">
                <p:cTn id="6" fill="hold" display="0">
                  <p:stCondLst>
                    <p:cond delay="indefinite"/>
                  </p:stCondLst>
                  <p:endCondLst>
                    <p:cond evt="onStopAudio" delay="0">
                      <p:tgtEl>
                        <p:sldTgt/>
                      </p:tgtEl>
                    </p:cond>
                  </p:endCondLst>
                </p:cTn>
                <p:tgtEl>
                  <p:spTgt spid="1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94041"/>
            <a:ext cx="26289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Transcript</a:t>
            </a: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580589" y="1230257"/>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Was magst du nicht?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Ich mag Hunde nicht.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  </a:t>
            </a:r>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580586" y="2100206"/>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Was machst du jeden Tag?</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Ich gehe jeden Tag in den Wald. Ich mache Yoga, ich tanze, und ich gehe wieder nach Hause.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580587" y="3152802"/>
            <a:ext cx="9978798"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Verstehst du Fremdsprachen?</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Ich spreche </a:t>
            </a:r>
            <a:r>
              <a:rPr kumimoji="0" lang="de-DE" sz="2000" b="0" i="0" u="none" strike="noStrike" kern="1200" cap="none" spc="0" normalizeH="0" baseline="0" noProof="0" dirty="0" err="1">
                <a:ln>
                  <a:noFill/>
                </a:ln>
                <a:solidFill>
                  <a:srgbClr val="1F4E79"/>
                </a:solidFill>
                <a:effectLst/>
                <a:uLnTx/>
                <a:uFillTx/>
                <a:latin typeface="Century Gothic" panose="020B0502020202020204" pitchFamily="34" charset="0"/>
                <a:ea typeface="+mj-ea"/>
                <a:cs typeface="+mj-cs"/>
              </a:rPr>
              <a:t>Schlümpfisch</a:t>
            </a: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 aber ich verstehe auch sehr gut Deutsch. Ich lerne jetzt Japanisch und ich gehe einmal die Woche in die Schule.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580588" y="4131820"/>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Hörst du Musik?</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Ja, aber ich habe leider kaum Zeit.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sp>
        <p:nvSpPr>
          <p:cNvPr id="11" name="Title 11">
            <a:extLst>
              <a:ext uri="{FF2B5EF4-FFF2-40B4-BE49-F238E27FC236}">
                <a16:creationId xmlns:a16="http://schemas.microsoft.com/office/drawing/2014/main" id="{4B837C17-D28D-EB4A-B530-6DD7E66E77AA}"/>
              </a:ext>
            </a:extLst>
          </p:cNvPr>
          <p:cNvSpPr txBox="1">
            <a:spLocks/>
          </p:cNvSpPr>
          <p:nvPr/>
        </p:nvSpPr>
        <p:spPr>
          <a:xfrm>
            <a:off x="1580589" y="5184416"/>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Was gibt es auf deiner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mj-ea"/>
                <a:cs typeface="+mj-cs"/>
              </a:rPr>
              <a:t>Bucketliste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rPr>
              <a:t>Ich denke manchmal: “Ich schreibe ein Buch!”, aber ich weiß nicht.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j-ea"/>
              <a:cs typeface="+mj-cs"/>
            </a:endParaRPr>
          </a:p>
        </p:txBody>
      </p:sp>
      <p:pic>
        <p:nvPicPr>
          <p:cNvPr id="12" name="Online Media 11" descr="Was magst du nicht.wav">
            <a:hlinkClick r:id="" action="ppaction://media"/>
            <a:extLst>
              <a:ext uri="{FF2B5EF4-FFF2-40B4-BE49-F238E27FC236}">
                <a16:creationId xmlns:a16="http://schemas.microsoft.com/office/drawing/2014/main" id="{CAC1C461-23C7-C842-B025-A0B46035497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58240" y="1309632"/>
            <a:ext cx="720000" cy="720000"/>
          </a:xfrm>
          <a:prstGeom prst="rect">
            <a:avLst/>
          </a:prstGeom>
          <a:solidFill>
            <a:srgbClr val="DAA520"/>
          </a:solidFill>
          <a:ln>
            <a:solidFill>
              <a:srgbClr val="115076"/>
            </a:solidFill>
          </a:ln>
        </p:spPr>
      </p:pic>
      <p:pic>
        <p:nvPicPr>
          <p:cNvPr id="13" name="Online Media 12" descr="Was machst du jeden tag.wav">
            <a:hlinkClick r:id="" action="ppaction://media"/>
            <a:extLst>
              <a:ext uri="{FF2B5EF4-FFF2-40B4-BE49-F238E27FC236}">
                <a16:creationId xmlns:a16="http://schemas.microsoft.com/office/drawing/2014/main" id="{0A8D0ABB-7E22-0D49-8532-D9AC21A879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58240" y="2368989"/>
            <a:ext cx="720000" cy="720000"/>
          </a:xfrm>
          <a:prstGeom prst="rect">
            <a:avLst/>
          </a:prstGeom>
          <a:solidFill>
            <a:srgbClr val="DAA520"/>
          </a:solidFill>
          <a:ln>
            <a:solidFill>
              <a:srgbClr val="115076"/>
            </a:solidFill>
          </a:ln>
        </p:spPr>
      </p:pic>
      <p:pic>
        <p:nvPicPr>
          <p:cNvPr id="14" name="Online Media 13" descr="Verstehst du Fremdsprachen.wav">
            <a:hlinkClick r:id="" action="ppaction://media"/>
            <a:extLst>
              <a:ext uri="{FF2B5EF4-FFF2-40B4-BE49-F238E27FC236}">
                <a16:creationId xmlns:a16="http://schemas.microsoft.com/office/drawing/2014/main" id="{E2CA08FD-8CCF-5549-B860-C521A8A85ADF}"/>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5540" y="3402946"/>
            <a:ext cx="720000" cy="720000"/>
          </a:xfrm>
          <a:prstGeom prst="rect">
            <a:avLst/>
          </a:prstGeom>
          <a:solidFill>
            <a:srgbClr val="DAA520"/>
          </a:solidFill>
          <a:ln>
            <a:solidFill>
              <a:srgbClr val="115076"/>
            </a:solidFill>
          </a:ln>
        </p:spPr>
      </p:pic>
      <p:pic>
        <p:nvPicPr>
          <p:cNvPr id="15" name="Online Media 14" descr="Hörst du Musik.wav">
            <a:hlinkClick r:id="" action="ppaction://media"/>
            <a:extLst>
              <a:ext uri="{FF2B5EF4-FFF2-40B4-BE49-F238E27FC236}">
                <a16:creationId xmlns:a16="http://schemas.microsoft.com/office/drawing/2014/main" id="{4C14ED36-50E9-AC41-B404-796CED1D0512}"/>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58240" y="4462303"/>
            <a:ext cx="720000" cy="720000"/>
          </a:xfrm>
          <a:prstGeom prst="rect">
            <a:avLst/>
          </a:prstGeom>
          <a:solidFill>
            <a:srgbClr val="DAA520"/>
          </a:solidFill>
          <a:ln>
            <a:solidFill>
              <a:srgbClr val="115076"/>
            </a:solidFill>
          </a:ln>
        </p:spPr>
      </p:pic>
      <p:pic>
        <p:nvPicPr>
          <p:cNvPr id="16" name="Online Media 15" descr="Was gibt es auf deine Bucketliste.wav">
            <a:hlinkClick r:id="" action="ppaction://media"/>
            <a:extLst>
              <a:ext uri="{FF2B5EF4-FFF2-40B4-BE49-F238E27FC236}">
                <a16:creationId xmlns:a16="http://schemas.microsoft.com/office/drawing/2014/main" id="{ECB4F48F-DEA1-7B4B-A637-4CA1824FAFA4}"/>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545540" y="5508960"/>
            <a:ext cx="720000" cy="720000"/>
          </a:xfrm>
          <a:prstGeom prst="rect">
            <a:avLst/>
          </a:prstGeom>
          <a:solidFill>
            <a:srgbClr val="DAA520"/>
          </a:solidFill>
          <a:ln>
            <a:solidFill>
              <a:srgbClr val="115076"/>
            </a:solidFill>
          </a:ln>
        </p:spPr>
      </p:pic>
      <p:sp>
        <p:nvSpPr>
          <p:cNvPr id="7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39111598-9E3A-4355-A495-54BBEFA71983}"/>
              </a:ext>
            </a:extLst>
          </p:cNvPr>
          <p:cNvSpPr/>
          <p:nvPr/>
        </p:nvSpPr>
        <p:spPr>
          <a:xfrm>
            <a:off x="7903859" y="2467060"/>
            <a:ext cx="1344050" cy="470394"/>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845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audio>
              <p:cMediaNode vol="80000">
                <p:cTn id="8" fill="hold" display="0">
                  <p:stCondLst>
                    <p:cond delay="indefinite"/>
                  </p:stCondLst>
                  <p:endCondLst>
                    <p:cond evt="onStopAudio" delay="0">
                      <p:tgtEl>
                        <p:sldTgt/>
                      </p:tgtEl>
                    </p:cond>
                  </p:endCondLst>
                </p:cTn>
                <p:tgtEl>
                  <p:spTgt spid="13"/>
                </p:tgtEl>
              </p:cMediaNode>
            </p:audio>
            <p:audio>
              <p:cMediaNode vol="80000">
                <p:cTn id="9" fill="hold" display="0">
                  <p:stCondLst>
                    <p:cond delay="indefinite"/>
                  </p:stCondLst>
                  <p:endCondLst>
                    <p:cond evt="onStopAudio" delay="0">
                      <p:tgtEl>
                        <p:sldTgt/>
                      </p:tgtEl>
                    </p:cond>
                  </p:endCondLst>
                </p:cTn>
                <p:tgtEl>
                  <p:spTgt spid="14"/>
                </p:tgtEl>
              </p:cMediaNode>
            </p:audio>
            <p:audio>
              <p:cMediaNode vol="80000">
                <p:cTn id="10" fill="hold" display="0">
                  <p:stCondLst>
                    <p:cond delay="indefinite"/>
                  </p:stCondLst>
                  <p:endCondLst>
                    <p:cond evt="onStopAudio" delay="0">
                      <p:tgtEl>
                        <p:sldTgt/>
                      </p:tgtEl>
                    </p:cond>
                  </p:endCondLst>
                </p:cTn>
                <p:tgtEl>
                  <p:spTgt spid="15"/>
                </p:tgtEl>
              </p:cMediaNode>
            </p:audio>
            <p:audio>
              <p:cMediaNode vol="80000">
                <p:cTn id="11" fill="hold" display="0">
                  <p:stCondLst>
                    <p:cond delay="indefinite"/>
                  </p:stCondLst>
                  <p:endCondLst>
                    <p:cond evt="onStopAudio" delay="0">
                      <p:tgtEl>
                        <p:sldTgt/>
                      </p:tgtEl>
                    </p:cond>
                  </p:endCondLst>
                </p:cTn>
                <p:tgtEl>
                  <p:spTgt spid="16"/>
                </p:tgtEl>
              </p:cMediaNode>
            </p:audio>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err="1">
                <a:solidFill>
                  <a:schemeClr val="bg1"/>
                </a:solidFill>
              </a:rPr>
              <a:t>Beschreib</a:t>
            </a:r>
            <a:r>
              <a:rPr lang="en-GB" sz="3600" b="1" dirty="0">
                <a:solidFill>
                  <a:schemeClr val="bg1"/>
                </a:solidFill>
              </a:rPr>
              <a:t> das Bild</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34846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das?</a:t>
            </a:r>
          </a:p>
        </p:txBody>
      </p:sp>
      <p:pic>
        <p:nvPicPr>
          <p:cNvPr id="27" name="Picture 26">
            <a:extLst>
              <a:ext uri="{FF2B5EF4-FFF2-40B4-BE49-F238E27FC236}">
                <a16:creationId xmlns:a16="http://schemas.microsoft.com/office/drawing/2014/main" id="{061AE636-ECAE-4D55-B2D3-2097B4118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4972" y="1001890"/>
            <a:ext cx="7817579" cy="5199739"/>
          </a:xfrm>
          <a:prstGeom prst="rect">
            <a:avLst/>
          </a:prstGeom>
        </p:spPr>
      </p:pic>
      <p:sp>
        <p:nvSpPr>
          <p:cNvPr id="7" name="TextBox 6">
            <a:extLst>
              <a:ext uri="{FF2B5EF4-FFF2-40B4-BE49-F238E27FC236}">
                <a16:creationId xmlns:a16="http://schemas.microsoft.com/office/drawing/2014/main" id="{E46DDA72-41B9-422F-BEF5-E6CCE998D2AE}"/>
              </a:ext>
            </a:extLst>
          </p:cNvPr>
          <p:cNvSpPr txBox="1"/>
          <p:nvPr/>
        </p:nvSpPr>
        <p:spPr>
          <a:xfrm>
            <a:off x="123568" y="1786891"/>
            <a:ext cx="348460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 The five friends are at a concert.</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 They have already heard a great band. </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 The music was really good.</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 They danced and sang a lot.</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 A new band begins to play.</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6. Heidi is going to dance again.</a:t>
            </a:r>
            <a:r>
              <a:rPr kumimoji="0" lang="en-US" sz="2400" b="0" i="0" u="none" strike="noStrike" kern="1200" cap="none" spc="0" normalizeH="0" baseline="0" noProof="0">
                <a:ln>
                  <a:noFill/>
                </a:ln>
                <a:solidFill>
                  <a:srgbClr val="115076"/>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Rectangle: Rounded Corners 7">
            <a:extLst>
              <a:ext uri="{FF2B5EF4-FFF2-40B4-BE49-F238E27FC236}">
                <a16:creationId xmlns:a16="http://schemas.microsoft.com/office/drawing/2014/main" id="{8C112962-F771-4DBE-A5D6-638A285CC8CA}"/>
              </a:ext>
            </a:extLst>
          </p:cNvPr>
          <p:cNvSpPr/>
          <p:nvPr/>
        </p:nvSpPr>
        <p:spPr>
          <a:xfrm>
            <a:off x="119448" y="4049048"/>
            <a:ext cx="3288769" cy="66842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681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a:solidFill>
                  <a:schemeClr val="bg1"/>
                </a:solidFill>
              </a:rPr>
              <a:t>Antworten</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34846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das?</a:t>
            </a:r>
          </a:p>
        </p:txBody>
      </p:sp>
      <p:sp>
        <p:nvSpPr>
          <p:cNvPr id="7" name="TextBox 6">
            <a:extLst>
              <a:ext uri="{FF2B5EF4-FFF2-40B4-BE49-F238E27FC236}">
                <a16:creationId xmlns:a16="http://schemas.microsoft.com/office/drawing/2014/main" id="{E46DDA72-41B9-422F-BEF5-E6CCE998D2AE}"/>
              </a:ext>
            </a:extLst>
          </p:cNvPr>
          <p:cNvSpPr txBox="1"/>
          <p:nvPr/>
        </p:nvSpPr>
        <p:spPr>
          <a:xfrm>
            <a:off x="5638341" y="1758998"/>
            <a:ext cx="664697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1. Die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fünf</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Freunde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sind</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auf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einem</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Konzert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b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b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2. Sie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haben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schon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eine</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tolle</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Band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gehört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b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b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3. Die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Musik</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war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wirklich</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sehr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gut.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4. Sie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haben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viel</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getanzt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und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gesungen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b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b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5. Eine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neue</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Band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beginnt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zu</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spielen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6. Heidi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wird</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noch</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einmal</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tanzen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E46DDA72-41B9-422F-BEF5-E6CCE998D2AE}"/>
              </a:ext>
            </a:extLst>
          </p:cNvPr>
          <p:cNvSpPr txBox="1"/>
          <p:nvPr/>
        </p:nvSpPr>
        <p:spPr>
          <a:xfrm>
            <a:off x="123568" y="1761714"/>
            <a:ext cx="549323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 The five friends are at a concert.</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 They have already heard a great band. </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 The music was really good.</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 They danced and sang a lot.</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 A new band begins to play.</a:t>
            </a:r>
            <a:b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b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6. Heidi is going to dance again.</a:t>
            </a:r>
            <a:r>
              <a:rPr kumimoji="0" lang="en-US" sz="2400" b="0" i="0" u="none" strike="noStrike" kern="1200" cap="none" spc="0" normalizeH="0" baseline="0" noProof="0">
                <a:ln>
                  <a:noFill/>
                </a:ln>
                <a:solidFill>
                  <a:srgbClr val="115076"/>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4B8E5A47-45AF-4B0B-B65C-BCB50B630BEC}"/>
              </a:ext>
            </a:extLst>
          </p:cNvPr>
          <p:cNvSpPr/>
          <p:nvPr/>
        </p:nvSpPr>
        <p:spPr>
          <a:xfrm>
            <a:off x="102026" y="4256866"/>
            <a:ext cx="4782064" cy="66842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EA7749D0-A568-4DAC-9217-E31F5B050FBD}"/>
              </a:ext>
            </a:extLst>
          </p:cNvPr>
          <p:cNvSpPr/>
          <p:nvPr/>
        </p:nvSpPr>
        <p:spPr>
          <a:xfrm>
            <a:off x="5638340" y="4256866"/>
            <a:ext cx="6430091" cy="66842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790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3056"/>
            <a:ext cx="5585254" cy="869950"/>
          </a:xfrm>
          <a:prstGeom prst="rect">
            <a:avLst/>
          </a:prstGeom>
        </p:spPr>
      </p:pic>
      <p:sp>
        <p:nvSpPr>
          <p:cNvPr id="4" name="Title 3"/>
          <p:cNvSpPr>
            <a:spLocks noGrp="1"/>
          </p:cNvSpPr>
          <p:nvPr>
            <p:ph type="title"/>
          </p:nvPr>
        </p:nvSpPr>
        <p:spPr>
          <a:xfrm>
            <a:off x="0" y="152337"/>
            <a:ext cx="5016843" cy="707849"/>
          </a:xfrm>
        </p:spPr>
        <p:txBody>
          <a:bodyPr>
            <a:normAutofit/>
          </a:bodyPr>
          <a:lstStyle/>
          <a:p>
            <a:r>
              <a:rPr lang="en-GB" sz="3600" b="1" dirty="0">
                <a:solidFill>
                  <a:schemeClr val="bg1"/>
                </a:solidFill>
              </a:rPr>
              <a:t>Ein Interview </a:t>
            </a:r>
            <a:r>
              <a:rPr lang="en-GB" sz="3600" b="1" dirty="0" err="1">
                <a:solidFill>
                  <a:schemeClr val="bg1"/>
                </a:solidFill>
              </a:rPr>
              <a:t>mit</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35403" y="247046"/>
            <a:ext cx="24219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BC61019-3824-409C-9B96-197E4B0320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6895" y="32084"/>
            <a:ext cx="1490770" cy="1031893"/>
          </a:xfrm>
          <a:prstGeom prst="rect">
            <a:avLst/>
          </a:prstGeom>
        </p:spPr>
      </p:pic>
      <p:pic>
        <p:nvPicPr>
          <p:cNvPr id="9" name="Picture 8">
            <a:extLst>
              <a:ext uri="{FF2B5EF4-FFF2-40B4-BE49-F238E27FC236}">
                <a16:creationId xmlns:a16="http://schemas.microsoft.com/office/drawing/2014/main" id="{4C512BC9-6ECF-4402-8D76-972B9CFFF312}"/>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636063" y="713166"/>
            <a:ext cx="503480" cy="590160"/>
          </a:xfrm>
          <a:prstGeom prst="rect">
            <a:avLst/>
          </a:prstGeom>
        </p:spPr>
      </p:pic>
      <p:pic>
        <p:nvPicPr>
          <p:cNvPr id="11" name="Picture 10">
            <a:extLst>
              <a:ext uri="{FF2B5EF4-FFF2-40B4-BE49-F238E27FC236}">
                <a16:creationId xmlns:a16="http://schemas.microsoft.com/office/drawing/2014/main" id="{E1766D91-6181-49A2-8D5C-8B2FD875E1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6328" y="113056"/>
            <a:ext cx="865205" cy="1158947"/>
          </a:xfrm>
          <a:prstGeom prst="rect">
            <a:avLst/>
          </a:prstGeom>
        </p:spPr>
      </p:pic>
      <p:sp>
        <p:nvSpPr>
          <p:cNvPr id="13" name="Rectangle 12"/>
          <p:cNvSpPr/>
          <p:nvPr/>
        </p:nvSpPr>
        <p:spPr>
          <a:xfrm>
            <a:off x="602390" y="887482"/>
            <a:ext cx="11354937"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1: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Hallo, wie geht’s?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Gut, danke.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2: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Wie heißt 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heiße 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3: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Seit wann bist du hier?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bin seit gestern Abend hier.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4: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Welche Bands hast du schon gehört?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habe schon die Bands Mondlicht und Terraforming gehört.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5: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Wie hast du sie gefunden?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habe sie ganz toll gefunden. Mondlicht ist meine Lieblingsband.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6: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Spielst du ein Instrument?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Ja, ich spiele Klarinette und ich habe früher in einem Chor gesungen.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7: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Wann hast du mit der Klarinette angefangen?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habe vor drei Jahren mit der Klarinette angefangen.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8: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Hörst du lieber klassische Musik oder Popmusik?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höre lieber Popmusik, aber ich spiele lieber klassische Musik.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9: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Was wirst du heute noch machen?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Heute werde ich noch viele Bands hören und vielleicht auch tanzen!</a:t>
            </a:r>
          </a:p>
        </p:txBody>
      </p:sp>
      <p:sp>
        <p:nvSpPr>
          <p:cNvPr id="10" name="TextBox 9">
            <a:extLst>
              <a:ext uri="{FF2B5EF4-FFF2-40B4-BE49-F238E27FC236}">
                <a16:creationId xmlns:a16="http://schemas.microsoft.com/office/drawing/2014/main" id="{B43113A1-E1DB-4A6A-9EA8-3BD0F5FC25CE}"/>
              </a:ext>
            </a:extLst>
          </p:cNvPr>
          <p:cNvSpPr txBox="1"/>
          <p:nvPr/>
        </p:nvSpPr>
        <p:spPr>
          <a:xfrm>
            <a:off x="4430397" y="1299299"/>
            <a:ext cx="44113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hat der Interviewer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gefragt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(1-9) auf.</a:t>
            </a:r>
          </a:p>
        </p:txBody>
      </p:sp>
      <p:sp>
        <p:nvSpPr>
          <p:cNvPr id="12" name="Action Button: Custom 16">
            <a:hlinkClick r:id="" action="ppaction://noaction" highlightClick="1">
              <a:snd r:embed="rId10" name="8.3.2.2 Slide 47 1.wav"/>
            </a:hlinkClick>
            <a:extLst>
              <a:ext uri="{FF2B5EF4-FFF2-40B4-BE49-F238E27FC236}">
                <a16:creationId xmlns:a16="http://schemas.microsoft.com/office/drawing/2014/main" id="{5DAC4C87-68DD-476D-B6B5-EFD38178B857}"/>
              </a:ext>
            </a:extLst>
          </p:cNvPr>
          <p:cNvSpPr/>
          <p:nvPr/>
        </p:nvSpPr>
        <p:spPr>
          <a:xfrm>
            <a:off x="103195" y="90924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11" name="8.3.2.2 Slide 47 2.wav"/>
            </a:hlinkClick>
            <a:extLst>
              <a:ext uri="{FF2B5EF4-FFF2-40B4-BE49-F238E27FC236}">
                <a16:creationId xmlns:a16="http://schemas.microsoft.com/office/drawing/2014/main" id="{21C7BDA3-A2B8-4E0F-ADA0-2ED8819090E2}"/>
              </a:ext>
            </a:extLst>
          </p:cNvPr>
          <p:cNvSpPr/>
          <p:nvPr/>
        </p:nvSpPr>
        <p:spPr>
          <a:xfrm>
            <a:off x="103195" y="14912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12" name="8.3.2.2 Slide 47 3.wav"/>
            </a:hlinkClick>
            <a:extLst>
              <a:ext uri="{FF2B5EF4-FFF2-40B4-BE49-F238E27FC236}">
                <a16:creationId xmlns:a16="http://schemas.microsoft.com/office/drawing/2014/main" id="{6F258A56-7746-48B2-B457-A6F48991170F}"/>
              </a:ext>
            </a:extLst>
          </p:cNvPr>
          <p:cNvSpPr/>
          <p:nvPr/>
        </p:nvSpPr>
        <p:spPr>
          <a:xfrm>
            <a:off x="103195" y="21654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6">
            <a:hlinkClick r:id="" action="ppaction://noaction" highlightClick="1">
              <a:snd r:embed="rId13" name="8.3.2.2 Slide 47 6.wav"/>
            </a:hlinkClick>
            <a:extLst>
              <a:ext uri="{FF2B5EF4-FFF2-40B4-BE49-F238E27FC236}">
                <a16:creationId xmlns:a16="http://schemas.microsoft.com/office/drawing/2014/main" id="{BFFC9574-1FA6-41C7-9961-0E6EBFC50201}"/>
              </a:ext>
            </a:extLst>
          </p:cNvPr>
          <p:cNvSpPr/>
          <p:nvPr/>
        </p:nvSpPr>
        <p:spPr>
          <a:xfrm>
            <a:off x="101117" y="39888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4" name="8.3.2.2 Slide 47 5.wav"/>
            </a:hlinkClick>
            <a:extLst>
              <a:ext uri="{FF2B5EF4-FFF2-40B4-BE49-F238E27FC236}">
                <a16:creationId xmlns:a16="http://schemas.microsoft.com/office/drawing/2014/main" id="{1117B02B-222D-45D4-A73E-D9343DFE0EC6}"/>
              </a:ext>
            </a:extLst>
          </p:cNvPr>
          <p:cNvSpPr/>
          <p:nvPr/>
        </p:nvSpPr>
        <p:spPr>
          <a:xfrm>
            <a:off x="103195" y="33553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15" name="8.3.2.2 Slide 47 4.wav"/>
            </a:hlinkClick>
            <a:extLst>
              <a:ext uri="{FF2B5EF4-FFF2-40B4-BE49-F238E27FC236}">
                <a16:creationId xmlns:a16="http://schemas.microsoft.com/office/drawing/2014/main" id="{49638C4D-E044-41FD-BED0-A4957399A5AC}"/>
              </a:ext>
            </a:extLst>
          </p:cNvPr>
          <p:cNvSpPr/>
          <p:nvPr/>
        </p:nvSpPr>
        <p:spPr>
          <a:xfrm>
            <a:off x="101117" y="277881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6" name="8.3.2.2 Slide 47 7.wav"/>
            </a:hlinkClick>
            <a:extLst>
              <a:ext uri="{FF2B5EF4-FFF2-40B4-BE49-F238E27FC236}">
                <a16:creationId xmlns:a16="http://schemas.microsoft.com/office/drawing/2014/main" id="{C9D675A6-CA53-4389-8E1F-BAD1498B8886}"/>
              </a:ext>
            </a:extLst>
          </p:cNvPr>
          <p:cNvSpPr/>
          <p:nvPr/>
        </p:nvSpPr>
        <p:spPr>
          <a:xfrm>
            <a:off x="101117" y="46661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Action Button: Custom 16">
            <a:hlinkClick r:id="" action="ppaction://noaction" highlightClick="1">
              <a:snd r:embed="rId17" name="8.3.2.2 Slide 47 8.wav"/>
            </a:hlinkClick>
            <a:extLst>
              <a:ext uri="{FF2B5EF4-FFF2-40B4-BE49-F238E27FC236}">
                <a16:creationId xmlns:a16="http://schemas.microsoft.com/office/drawing/2014/main" id="{2B1A29C8-17FF-4A01-B794-BED0770273F2}"/>
              </a:ext>
            </a:extLst>
          </p:cNvPr>
          <p:cNvSpPr/>
          <p:nvPr/>
        </p:nvSpPr>
        <p:spPr>
          <a:xfrm>
            <a:off x="103712" y="53274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Action Button: Custom 16">
            <a:hlinkClick r:id="" action="ppaction://noaction" highlightClick="1">
              <a:snd r:embed="rId18" name="8.3.2.2 Slide 47 9.wav"/>
            </a:hlinkClick>
            <a:extLst>
              <a:ext uri="{FF2B5EF4-FFF2-40B4-BE49-F238E27FC236}">
                <a16:creationId xmlns:a16="http://schemas.microsoft.com/office/drawing/2014/main" id="{735B1961-2560-4B60-B462-4983ADFCBBFA}"/>
              </a:ext>
            </a:extLst>
          </p:cNvPr>
          <p:cNvSpPr/>
          <p:nvPr/>
        </p:nvSpPr>
        <p:spPr>
          <a:xfrm>
            <a:off x="101117" y="59040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2" name="8.3.2.2 Slide 47 full">
            <a:hlinkClick r:id="" action="ppaction://media"/>
            <a:extLst>
              <a:ext uri="{FF2B5EF4-FFF2-40B4-BE49-F238E27FC236}">
                <a16:creationId xmlns:a16="http://schemas.microsoft.com/office/drawing/2014/main" id="{7BC3A4F7-6060-4588-BD41-C37BA273A04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11368" y="5497631"/>
            <a:ext cx="406400" cy="406400"/>
          </a:xfrm>
          <a:prstGeom prst="rect">
            <a:avLst/>
          </a:prstGeom>
        </p:spPr>
      </p:pic>
      <p:sp>
        <p:nvSpPr>
          <p:cNvPr id="22" name="Rectangle: Rounded Corners 21">
            <a:extLst>
              <a:ext uri="{FF2B5EF4-FFF2-40B4-BE49-F238E27FC236}">
                <a16:creationId xmlns:a16="http://schemas.microsoft.com/office/drawing/2014/main" id="{142037E2-1EB6-4A9E-AFAD-0D84C3DB86E8}"/>
              </a:ext>
            </a:extLst>
          </p:cNvPr>
          <p:cNvSpPr/>
          <p:nvPr/>
        </p:nvSpPr>
        <p:spPr>
          <a:xfrm>
            <a:off x="8654692" y="6047074"/>
            <a:ext cx="1216671" cy="43429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995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EECC7-92ED-42AA-876B-EE17EF70B807}"/>
              </a:ext>
            </a:extLst>
          </p:cNvPr>
          <p:cNvSpPr>
            <a:spLocks noGrp="1"/>
          </p:cNvSpPr>
          <p:nvPr>
            <p:ph type="title"/>
          </p:nvPr>
        </p:nvSpPr>
        <p:spPr>
          <a:xfrm>
            <a:off x="132805" y="168049"/>
            <a:ext cx="10515600" cy="366824"/>
          </a:xfrm>
        </p:spPr>
        <p:txBody>
          <a:bodyPr>
            <a:noAutofit/>
          </a:bodyPr>
          <a:lstStyle/>
          <a:p>
            <a:r>
              <a:rPr lang="en-GB" sz="3200" b="1" dirty="0"/>
              <a:t>Assessments</a:t>
            </a:r>
          </a:p>
        </p:txBody>
      </p:sp>
      <p:sp>
        <p:nvSpPr>
          <p:cNvPr id="3" name="Content Placeholder 2">
            <a:extLst>
              <a:ext uri="{FF2B5EF4-FFF2-40B4-BE49-F238E27FC236}">
                <a16:creationId xmlns:a16="http://schemas.microsoft.com/office/drawing/2014/main" id="{2959348C-CBD7-4772-AE24-01DF8E242087}"/>
              </a:ext>
            </a:extLst>
          </p:cNvPr>
          <p:cNvSpPr>
            <a:spLocks noGrp="1"/>
          </p:cNvSpPr>
          <p:nvPr>
            <p:ph idx="1"/>
          </p:nvPr>
        </p:nvSpPr>
        <p:spPr>
          <a:xfrm>
            <a:off x="132805" y="681037"/>
            <a:ext cx="10515600" cy="4351338"/>
          </a:xfrm>
        </p:spPr>
        <p:txBody>
          <a:bodyPr/>
          <a:lstStyle/>
          <a:p>
            <a:r>
              <a:rPr lang="en-GB" dirty="0"/>
              <a:t>7.2.1.6 achievement: vocab (R)</a:t>
            </a:r>
          </a:p>
          <a:p>
            <a:r>
              <a:rPr lang="en-GB" dirty="0"/>
              <a:t>7.2.1.6 achievement: vocab (W)</a:t>
            </a:r>
          </a:p>
          <a:p>
            <a:r>
              <a:rPr lang="en-GB" dirty="0"/>
              <a:t>7.3.2.2 achievement: vocab (R)</a:t>
            </a:r>
          </a:p>
        </p:txBody>
      </p:sp>
      <p:pic>
        <p:nvPicPr>
          <p:cNvPr id="10" name="Picture 9">
            <a:extLst>
              <a:ext uri="{FF2B5EF4-FFF2-40B4-BE49-F238E27FC236}">
                <a16:creationId xmlns:a16="http://schemas.microsoft.com/office/drawing/2014/main" id="{BE5ECEFB-D86D-4311-839D-A2491830C4A7}"/>
              </a:ext>
            </a:extLst>
          </p:cNvPr>
          <p:cNvPicPr>
            <a:picLocks noChangeAspect="1"/>
          </p:cNvPicPr>
          <p:nvPr/>
        </p:nvPicPr>
        <p:blipFill>
          <a:blip r:embed="rId2"/>
          <a:stretch>
            <a:fillRect/>
          </a:stretch>
        </p:blipFill>
        <p:spPr>
          <a:xfrm>
            <a:off x="1072398" y="4727624"/>
            <a:ext cx="4267715" cy="1572632"/>
          </a:xfrm>
          <a:prstGeom prst="rect">
            <a:avLst/>
          </a:prstGeom>
        </p:spPr>
      </p:pic>
      <p:pic>
        <p:nvPicPr>
          <p:cNvPr id="11" name="Picture 10">
            <a:extLst>
              <a:ext uri="{FF2B5EF4-FFF2-40B4-BE49-F238E27FC236}">
                <a16:creationId xmlns:a16="http://schemas.microsoft.com/office/drawing/2014/main" id="{EBAA6515-8E19-44C0-9AE7-0A7A04366F56}"/>
              </a:ext>
            </a:extLst>
          </p:cNvPr>
          <p:cNvPicPr>
            <a:picLocks noChangeAspect="1"/>
          </p:cNvPicPr>
          <p:nvPr/>
        </p:nvPicPr>
        <p:blipFill>
          <a:blip r:embed="rId3"/>
          <a:stretch>
            <a:fillRect/>
          </a:stretch>
        </p:blipFill>
        <p:spPr>
          <a:xfrm>
            <a:off x="6612796" y="534873"/>
            <a:ext cx="4621776" cy="2251313"/>
          </a:xfrm>
          <a:prstGeom prst="rect">
            <a:avLst/>
          </a:prstGeom>
        </p:spPr>
      </p:pic>
      <p:pic>
        <p:nvPicPr>
          <p:cNvPr id="12" name="Picture 11">
            <a:extLst>
              <a:ext uri="{FF2B5EF4-FFF2-40B4-BE49-F238E27FC236}">
                <a16:creationId xmlns:a16="http://schemas.microsoft.com/office/drawing/2014/main" id="{1158E3BB-9E8F-477A-B293-755501AE2298}"/>
              </a:ext>
            </a:extLst>
          </p:cNvPr>
          <p:cNvPicPr>
            <a:picLocks noChangeAspect="1"/>
          </p:cNvPicPr>
          <p:nvPr/>
        </p:nvPicPr>
        <p:blipFill>
          <a:blip r:embed="rId4"/>
          <a:stretch>
            <a:fillRect/>
          </a:stretch>
        </p:blipFill>
        <p:spPr>
          <a:xfrm>
            <a:off x="957428" y="2183964"/>
            <a:ext cx="4152745" cy="2331787"/>
          </a:xfrm>
          <a:prstGeom prst="rect">
            <a:avLst/>
          </a:prstGeom>
        </p:spPr>
      </p:pic>
      <p:pic>
        <p:nvPicPr>
          <p:cNvPr id="13" name="Picture 12">
            <a:extLst>
              <a:ext uri="{FF2B5EF4-FFF2-40B4-BE49-F238E27FC236}">
                <a16:creationId xmlns:a16="http://schemas.microsoft.com/office/drawing/2014/main" id="{E712E903-1778-43C4-BDC5-7C00F18CEC8C}"/>
              </a:ext>
            </a:extLst>
          </p:cNvPr>
          <p:cNvPicPr>
            <a:picLocks noChangeAspect="1"/>
          </p:cNvPicPr>
          <p:nvPr/>
        </p:nvPicPr>
        <p:blipFill>
          <a:blip r:embed="rId5"/>
          <a:stretch>
            <a:fillRect/>
          </a:stretch>
        </p:blipFill>
        <p:spPr>
          <a:xfrm>
            <a:off x="6612796" y="3302576"/>
            <a:ext cx="4621776" cy="2850095"/>
          </a:xfrm>
          <a:prstGeom prst="rect">
            <a:avLst/>
          </a:prstGeom>
        </p:spPr>
      </p:pic>
      <p:sp>
        <p:nvSpPr>
          <p:cNvPr id="8" name="Rectangle: Rounded Corners 7">
            <a:extLst>
              <a:ext uri="{FF2B5EF4-FFF2-40B4-BE49-F238E27FC236}">
                <a16:creationId xmlns:a16="http://schemas.microsoft.com/office/drawing/2014/main" id="{5C6452D5-FC82-47E7-9C9E-468E9D40E0B3}"/>
              </a:ext>
            </a:extLst>
          </p:cNvPr>
          <p:cNvSpPr/>
          <p:nvPr/>
        </p:nvSpPr>
        <p:spPr>
          <a:xfrm>
            <a:off x="815223" y="2938904"/>
            <a:ext cx="4782064" cy="166436"/>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B2B89C4C-F7C4-411A-92CB-341C07D6C7FC}"/>
              </a:ext>
            </a:extLst>
          </p:cNvPr>
          <p:cNvSpPr/>
          <p:nvPr/>
        </p:nvSpPr>
        <p:spPr>
          <a:xfrm>
            <a:off x="2589291" y="5620621"/>
            <a:ext cx="1865014" cy="166694"/>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C92E4361-3F51-4551-B8FA-D3C94E312DC8}"/>
              </a:ext>
            </a:extLst>
          </p:cNvPr>
          <p:cNvSpPr/>
          <p:nvPr/>
        </p:nvSpPr>
        <p:spPr>
          <a:xfrm>
            <a:off x="6612796" y="1868259"/>
            <a:ext cx="4782064" cy="166436"/>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8C483695-CB53-422D-B754-3059875E4167}"/>
              </a:ext>
            </a:extLst>
          </p:cNvPr>
          <p:cNvSpPr/>
          <p:nvPr/>
        </p:nvSpPr>
        <p:spPr>
          <a:xfrm>
            <a:off x="9003828" y="5556237"/>
            <a:ext cx="864449" cy="146734"/>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6A234CC4-0680-4C13-86E3-02F4205B698A}"/>
              </a:ext>
            </a:extLst>
          </p:cNvPr>
          <p:cNvSpPr/>
          <p:nvPr/>
        </p:nvSpPr>
        <p:spPr>
          <a:xfrm>
            <a:off x="9868277" y="5825678"/>
            <a:ext cx="1251325" cy="146734"/>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656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EECC7-92ED-42AA-876B-EE17EF70B807}"/>
              </a:ext>
            </a:extLst>
          </p:cNvPr>
          <p:cNvSpPr>
            <a:spLocks noGrp="1"/>
          </p:cNvSpPr>
          <p:nvPr>
            <p:ph type="title"/>
          </p:nvPr>
        </p:nvSpPr>
        <p:spPr>
          <a:xfrm>
            <a:off x="132805" y="168049"/>
            <a:ext cx="10515600" cy="366824"/>
          </a:xfrm>
        </p:spPr>
        <p:txBody>
          <a:bodyPr>
            <a:noAutofit/>
          </a:bodyPr>
          <a:lstStyle/>
          <a:p>
            <a:r>
              <a:rPr lang="en-GB" sz="3200" b="1" dirty="0"/>
              <a:t>Assessments</a:t>
            </a:r>
          </a:p>
        </p:txBody>
      </p:sp>
      <p:sp>
        <p:nvSpPr>
          <p:cNvPr id="3" name="Content Placeholder 2">
            <a:extLst>
              <a:ext uri="{FF2B5EF4-FFF2-40B4-BE49-F238E27FC236}">
                <a16:creationId xmlns:a16="http://schemas.microsoft.com/office/drawing/2014/main" id="{2959348C-CBD7-4772-AE24-01DF8E242087}"/>
              </a:ext>
            </a:extLst>
          </p:cNvPr>
          <p:cNvSpPr>
            <a:spLocks noGrp="1"/>
          </p:cNvSpPr>
          <p:nvPr>
            <p:ph idx="1"/>
          </p:nvPr>
        </p:nvSpPr>
        <p:spPr>
          <a:xfrm>
            <a:off x="132805" y="681037"/>
            <a:ext cx="10515600" cy="4351338"/>
          </a:xfrm>
        </p:spPr>
        <p:txBody>
          <a:bodyPr/>
          <a:lstStyle/>
          <a:p>
            <a:r>
              <a:rPr lang="en-GB" dirty="0"/>
              <a:t>8.2.1.4 achievement: grammar (W)</a:t>
            </a:r>
          </a:p>
          <a:p>
            <a:r>
              <a:rPr lang="en-GB" dirty="0"/>
              <a:t>8.2.1.4 achievement: vocab (L)</a:t>
            </a:r>
          </a:p>
        </p:txBody>
      </p:sp>
      <p:pic>
        <p:nvPicPr>
          <p:cNvPr id="6" name="Picture 5">
            <a:extLst>
              <a:ext uri="{FF2B5EF4-FFF2-40B4-BE49-F238E27FC236}">
                <a16:creationId xmlns:a16="http://schemas.microsoft.com/office/drawing/2014/main" id="{A03A4523-AB99-45FD-BC36-47A679390D4B}"/>
              </a:ext>
            </a:extLst>
          </p:cNvPr>
          <p:cNvPicPr>
            <a:picLocks noChangeAspect="1"/>
          </p:cNvPicPr>
          <p:nvPr/>
        </p:nvPicPr>
        <p:blipFill>
          <a:blip r:embed="rId2"/>
          <a:stretch>
            <a:fillRect/>
          </a:stretch>
        </p:blipFill>
        <p:spPr>
          <a:xfrm>
            <a:off x="681732" y="1835204"/>
            <a:ext cx="5133703" cy="2043004"/>
          </a:xfrm>
          <a:prstGeom prst="rect">
            <a:avLst/>
          </a:prstGeom>
        </p:spPr>
      </p:pic>
      <p:pic>
        <p:nvPicPr>
          <p:cNvPr id="7" name="Picture 6">
            <a:extLst>
              <a:ext uri="{FF2B5EF4-FFF2-40B4-BE49-F238E27FC236}">
                <a16:creationId xmlns:a16="http://schemas.microsoft.com/office/drawing/2014/main" id="{39B42DBD-DD95-4F85-8AD5-5A468AE13195}"/>
              </a:ext>
            </a:extLst>
          </p:cNvPr>
          <p:cNvPicPr>
            <a:picLocks noChangeAspect="1"/>
          </p:cNvPicPr>
          <p:nvPr/>
        </p:nvPicPr>
        <p:blipFill>
          <a:blip r:embed="rId3"/>
          <a:stretch>
            <a:fillRect/>
          </a:stretch>
        </p:blipFill>
        <p:spPr>
          <a:xfrm>
            <a:off x="7003305" y="284740"/>
            <a:ext cx="4962272" cy="4980426"/>
          </a:xfrm>
          <a:prstGeom prst="rect">
            <a:avLst/>
          </a:prstGeom>
        </p:spPr>
      </p:pic>
      <p:sp>
        <p:nvSpPr>
          <p:cNvPr id="8" name="Rectangle 7">
            <a:extLst>
              <a:ext uri="{FF2B5EF4-FFF2-40B4-BE49-F238E27FC236}">
                <a16:creationId xmlns:a16="http://schemas.microsoft.com/office/drawing/2014/main" id="{56A84CA6-0251-4C9F-8F81-A5102AD677C5}"/>
              </a:ext>
            </a:extLst>
          </p:cNvPr>
          <p:cNvSpPr/>
          <p:nvPr/>
        </p:nvSpPr>
        <p:spPr>
          <a:xfrm>
            <a:off x="7003305" y="5776300"/>
            <a:ext cx="5188695" cy="3342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Times New Roman" panose="02020603050405020304" pitchFamily="18" charset="0"/>
              </a:rPr>
              <a:t>Transcript: 8. A – wollen    B – danken    C – das Beispiel    D – </a:t>
            </a:r>
            <a:r>
              <a:rPr kumimoji="0" lang="de-DE" sz="12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Times New Roman" panose="02020603050405020304" pitchFamily="18" charset="0"/>
              </a:rPr>
              <a:t>tanzen</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9" name="Rectangle: Rounded Corners 8">
            <a:extLst>
              <a:ext uri="{FF2B5EF4-FFF2-40B4-BE49-F238E27FC236}">
                <a16:creationId xmlns:a16="http://schemas.microsoft.com/office/drawing/2014/main" id="{C7705B98-8129-4D27-AFE2-60456E0887D5}"/>
              </a:ext>
            </a:extLst>
          </p:cNvPr>
          <p:cNvSpPr/>
          <p:nvPr/>
        </p:nvSpPr>
        <p:spPr>
          <a:xfrm>
            <a:off x="928137" y="2948839"/>
            <a:ext cx="1941812" cy="147446"/>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09C5AEFE-4DBA-4FAF-9BCC-76C4CE6A34CE}"/>
              </a:ext>
            </a:extLst>
          </p:cNvPr>
          <p:cNvSpPr/>
          <p:nvPr/>
        </p:nvSpPr>
        <p:spPr>
          <a:xfrm>
            <a:off x="11119237" y="4870764"/>
            <a:ext cx="735147" cy="316871"/>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2238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EECC7-92ED-42AA-876B-EE17EF70B807}"/>
              </a:ext>
            </a:extLst>
          </p:cNvPr>
          <p:cNvSpPr>
            <a:spLocks noGrp="1"/>
          </p:cNvSpPr>
          <p:nvPr>
            <p:ph type="title"/>
          </p:nvPr>
        </p:nvSpPr>
        <p:spPr>
          <a:xfrm>
            <a:off x="132805" y="168049"/>
            <a:ext cx="10515600" cy="366824"/>
          </a:xfrm>
        </p:spPr>
        <p:txBody>
          <a:bodyPr>
            <a:noAutofit/>
          </a:bodyPr>
          <a:lstStyle/>
          <a:p>
            <a:r>
              <a:rPr lang="en-GB" sz="3200" b="1" dirty="0"/>
              <a:t>Assessments</a:t>
            </a:r>
          </a:p>
        </p:txBody>
      </p:sp>
      <p:sp>
        <p:nvSpPr>
          <p:cNvPr id="3" name="Content Placeholder 2">
            <a:extLst>
              <a:ext uri="{FF2B5EF4-FFF2-40B4-BE49-F238E27FC236}">
                <a16:creationId xmlns:a16="http://schemas.microsoft.com/office/drawing/2014/main" id="{2959348C-CBD7-4772-AE24-01DF8E242087}"/>
              </a:ext>
            </a:extLst>
          </p:cNvPr>
          <p:cNvSpPr>
            <a:spLocks noGrp="1"/>
          </p:cNvSpPr>
          <p:nvPr>
            <p:ph idx="1"/>
          </p:nvPr>
        </p:nvSpPr>
        <p:spPr>
          <a:xfrm>
            <a:off x="132805" y="681037"/>
            <a:ext cx="10515600" cy="4351338"/>
          </a:xfrm>
        </p:spPr>
        <p:txBody>
          <a:bodyPr/>
          <a:lstStyle/>
          <a:p>
            <a:r>
              <a:rPr lang="en-GB" dirty="0"/>
              <a:t>8.3.2.3 applying knowledge (R)</a:t>
            </a:r>
          </a:p>
          <a:p>
            <a:r>
              <a:rPr lang="en-GB" dirty="0"/>
              <a:t>8.3.2.3 achievement: grammar (S)</a:t>
            </a:r>
          </a:p>
        </p:txBody>
      </p:sp>
      <p:pic>
        <p:nvPicPr>
          <p:cNvPr id="4" name="Picture 3">
            <a:extLst>
              <a:ext uri="{FF2B5EF4-FFF2-40B4-BE49-F238E27FC236}">
                <a16:creationId xmlns:a16="http://schemas.microsoft.com/office/drawing/2014/main" id="{0BBE3DDD-1E9F-4FDD-B3F2-A7B51641BBA9}"/>
              </a:ext>
            </a:extLst>
          </p:cNvPr>
          <p:cNvPicPr>
            <a:picLocks noChangeAspect="1"/>
          </p:cNvPicPr>
          <p:nvPr/>
        </p:nvPicPr>
        <p:blipFill>
          <a:blip r:embed="rId2"/>
          <a:stretch>
            <a:fillRect/>
          </a:stretch>
        </p:blipFill>
        <p:spPr>
          <a:xfrm>
            <a:off x="7326659" y="168049"/>
            <a:ext cx="4367381" cy="6008914"/>
          </a:xfrm>
          <a:prstGeom prst="rect">
            <a:avLst/>
          </a:prstGeom>
        </p:spPr>
      </p:pic>
      <p:pic>
        <p:nvPicPr>
          <p:cNvPr id="5" name="Picture 4">
            <a:extLst>
              <a:ext uri="{FF2B5EF4-FFF2-40B4-BE49-F238E27FC236}">
                <a16:creationId xmlns:a16="http://schemas.microsoft.com/office/drawing/2014/main" id="{E54CEBFA-93F8-482F-B419-891EE4229C75}"/>
              </a:ext>
            </a:extLst>
          </p:cNvPr>
          <p:cNvPicPr>
            <a:picLocks noChangeAspect="1"/>
          </p:cNvPicPr>
          <p:nvPr/>
        </p:nvPicPr>
        <p:blipFill>
          <a:blip r:embed="rId3"/>
          <a:stretch>
            <a:fillRect/>
          </a:stretch>
        </p:blipFill>
        <p:spPr>
          <a:xfrm>
            <a:off x="497960" y="2435035"/>
            <a:ext cx="6096000" cy="1987929"/>
          </a:xfrm>
          <a:prstGeom prst="rect">
            <a:avLst/>
          </a:prstGeom>
        </p:spPr>
      </p:pic>
      <p:sp>
        <p:nvSpPr>
          <p:cNvPr id="6" name="Rectangle: Rounded Corners 5">
            <a:extLst>
              <a:ext uri="{FF2B5EF4-FFF2-40B4-BE49-F238E27FC236}">
                <a16:creationId xmlns:a16="http://schemas.microsoft.com/office/drawing/2014/main" id="{8CB9B4EE-EEFD-4F98-9337-D8D87685CFE1}"/>
              </a:ext>
            </a:extLst>
          </p:cNvPr>
          <p:cNvSpPr/>
          <p:nvPr/>
        </p:nvSpPr>
        <p:spPr>
          <a:xfrm>
            <a:off x="810442" y="3636903"/>
            <a:ext cx="1570619" cy="174606"/>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Rectangle: Rounded Corners 6">
            <a:extLst>
              <a:ext uri="{FF2B5EF4-FFF2-40B4-BE49-F238E27FC236}">
                <a16:creationId xmlns:a16="http://schemas.microsoft.com/office/drawing/2014/main" id="{736BDC96-7657-4CA5-BBE6-4C3567F02739}"/>
              </a:ext>
            </a:extLst>
          </p:cNvPr>
          <p:cNvSpPr/>
          <p:nvPr/>
        </p:nvSpPr>
        <p:spPr>
          <a:xfrm>
            <a:off x="10072138" y="5402328"/>
            <a:ext cx="576268" cy="147446"/>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Rounded Corners 7">
            <a:extLst>
              <a:ext uri="{FF2B5EF4-FFF2-40B4-BE49-F238E27FC236}">
                <a16:creationId xmlns:a16="http://schemas.microsoft.com/office/drawing/2014/main" id="{A2C16A71-749A-4C3E-BCC5-93349D63CFDB}"/>
              </a:ext>
            </a:extLst>
          </p:cNvPr>
          <p:cNvSpPr/>
          <p:nvPr/>
        </p:nvSpPr>
        <p:spPr>
          <a:xfrm>
            <a:off x="7834950" y="5531301"/>
            <a:ext cx="403704" cy="14744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7217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11149264" cy="867128"/>
          </a:xfrm>
          <a:prstGeom prst="rect">
            <a:avLst/>
          </a:prstGeom>
        </p:spPr>
      </p:pic>
      <p:sp>
        <p:nvSpPr>
          <p:cNvPr id="2" name="Title 1"/>
          <p:cNvSpPr>
            <a:spLocks noGrp="1"/>
          </p:cNvSpPr>
          <p:nvPr>
            <p:ph type="title"/>
          </p:nvPr>
        </p:nvSpPr>
        <p:spPr>
          <a:xfrm>
            <a:off x="9700" y="18255"/>
            <a:ext cx="10515600" cy="1325563"/>
          </a:xfrm>
        </p:spPr>
        <p:txBody>
          <a:bodyPr>
            <a:normAutofit/>
          </a:bodyPr>
          <a:lstStyle/>
          <a:p>
            <a:r>
              <a:rPr lang="en-GB" sz="3200" b="1" dirty="0">
                <a:solidFill>
                  <a:schemeClr val="bg1"/>
                </a:solidFill>
              </a:rPr>
              <a:t>Frequency principle </a:t>
            </a:r>
            <a:r>
              <a:rPr lang="en-GB" sz="2400" b="1" dirty="0">
                <a:solidFill>
                  <a:schemeClr val="bg1"/>
                </a:solidFill>
              </a:rPr>
              <a:t>(aka the communication principle)</a:t>
            </a:r>
            <a:endParaRPr lang="en-GB" sz="3200" b="1" dirty="0">
              <a:solidFill>
                <a:schemeClr val="bg1"/>
              </a:solidFill>
            </a:endParaRPr>
          </a:p>
        </p:txBody>
      </p:sp>
      <p:sp>
        <p:nvSpPr>
          <p:cNvPr id="4" name="Content Placeholder 3">
            <a:extLst>
              <a:ext uri="{FF2B5EF4-FFF2-40B4-BE49-F238E27FC236}">
                <a16:creationId xmlns:a16="http://schemas.microsoft.com/office/drawing/2014/main" id="{B940ECCC-8D00-4987-A581-3F25241CF73E}"/>
              </a:ext>
            </a:extLst>
          </p:cNvPr>
          <p:cNvSpPr>
            <a:spLocks noGrp="1"/>
          </p:cNvSpPr>
          <p:nvPr>
            <p:ph idx="1"/>
          </p:nvPr>
        </p:nvSpPr>
        <p:spPr>
          <a:xfrm>
            <a:off x="316830" y="1343818"/>
            <a:ext cx="11614303" cy="956301"/>
          </a:xfrm>
        </p:spPr>
        <p:txBody>
          <a:bodyPr/>
          <a:lstStyle/>
          <a:p>
            <a:r>
              <a:rPr lang="en-GB" dirty="0"/>
              <a:t>2,000 most common words cover 80-87% all written text and 90+% of words in all informal conversation (Nation, 2001)</a:t>
            </a:r>
          </a:p>
        </p:txBody>
      </p:sp>
      <p:pic>
        <p:nvPicPr>
          <p:cNvPr id="9" name="Content Placeholder 3" descr="Graph demonstrating importance of high frequency words ">
            <a:extLst>
              <a:ext uri="{FF2B5EF4-FFF2-40B4-BE49-F238E27FC236}">
                <a16:creationId xmlns:a16="http://schemas.microsoft.com/office/drawing/2014/main" id="{D6E08B06-43AB-4D49-9219-803C5E031C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002"/>
          <a:stretch/>
        </p:blipFill>
        <p:spPr>
          <a:xfrm>
            <a:off x="849870" y="2643713"/>
            <a:ext cx="8835260" cy="2888724"/>
          </a:xfrm>
          <a:prstGeom prst="rect">
            <a:avLst/>
          </a:prstGeom>
        </p:spPr>
      </p:pic>
      <p:sp>
        <p:nvSpPr>
          <p:cNvPr id="13" name="TextBox 12">
            <a:extLst>
              <a:ext uri="{FF2B5EF4-FFF2-40B4-BE49-F238E27FC236}">
                <a16:creationId xmlns:a16="http://schemas.microsoft.com/office/drawing/2014/main" id="{CD820F12-18C3-4BFC-9ACF-AC705AB9B05C}"/>
              </a:ext>
            </a:extLst>
          </p:cNvPr>
          <p:cNvSpPr txBox="1"/>
          <p:nvPr/>
        </p:nvSpPr>
        <p:spPr>
          <a:xfrm>
            <a:off x="588771" y="5537636"/>
            <a:ext cx="326886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E7E6E6">
                    <a:lumMod val="75000"/>
                  </a:srgbClr>
                </a:solidFill>
                <a:effectLst/>
                <a:uLnTx/>
                <a:uFillTx/>
                <a:sym typeface="Wingdings" panose="05000000000000000000" pitchFamily="2" charset="2"/>
              </a:rPr>
              <a:t></a:t>
            </a:r>
            <a:r>
              <a:rPr kumimoji="0" lang="en-GB" sz="1200" b="0" i="0" u="none" strike="noStrike" kern="0" cap="none" spc="0" normalizeH="0" baseline="0" noProof="0" dirty="0">
                <a:ln>
                  <a:noFill/>
                </a:ln>
                <a:solidFill>
                  <a:srgbClr val="5B9BD5">
                    <a:lumMod val="50000"/>
                  </a:srgbClr>
                </a:solidFill>
                <a:effectLst/>
                <a:uLnTx/>
                <a:uFillTx/>
                <a:sym typeface="Wingdings" panose="05000000000000000000" pitchFamily="2" charset="2"/>
              </a:rPr>
              <a:t> General conversation  </a:t>
            </a:r>
            <a:br>
              <a:rPr kumimoji="0" lang="en-GB" sz="1200" b="0" i="0" u="none" strike="noStrike" kern="0" cap="none" spc="0" normalizeH="0" baseline="0" noProof="0" dirty="0">
                <a:ln>
                  <a:noFill/>
                </a:ln>
                <a:solidFill>
                  <a:srgbClr val="5B9BD5">
                    <a:lumMod val="50000"/>
                  </a:srgbClr>
                </a:solidFill>
                <a:effectLst/>
                <a:uLnTx/>
                <a:uFillTx/>
                <a:sym typeface="Wingdings" panose="05000000000000000000" pitchFamily="2" charset="2"/>
              </a:rPr>
            </a:br>
            <a:r>
              <a:rPr kumimoji="0" lang="en-GB" sz="1200" b="0" i="0" u="none" strike="noStrike" kern="0" cap="none" spc="0" normalizeH="0" baseline="0" noProof="0" dirty="0">
                <a:ln>
                  <a:noFill/>
                </a:ln>
                <a:solidFill>
                  <a:srgbClr val="5B9BD5">
                    <a:lumMod val="50000"/>
                  </a:srgbClr>
                </a:solidFill>
                <a:effectLst/>
                <a:uLnTx/>
                <a:uFillTx/>
                <a:sym typeface="Wingdings" panose="05000000000000000000" pitchFamily="2" charset="2"/>
              </a:rPr>
              <a:t> More formal speech – e.g. lectures</a:t>
            </a:r>
            <a:br>
              <a:rPr kumimoji="0" lang="en-GB" sz="1200" b="0" i="0" u="none" strike="noStrike" kern="0" cap="none" spc="0" normalizeH="0" baseline="0" noProof="0" dirty="0">
                <a:ln>
                  <a:noFill/>
                </a:ln>
                <a:solidFill>
                  <a:srgbClr val="5B9BD5">
                    <a:lumMod val="50000"/>
                  </a:srgbClr>
                </a:solidFill>
                <a:effectLst/>
                <a:uLnTx/>
                <a:uFillTx/>
                <a:sym typeface="Wingdings" panose="05000000000000000000" pitchFamily="2" charset="2"/>
              </a:rPr>
            </a:br>
            <a:r>
              <a:rPr kumimoji="0" lang="en-GB" sz="1200" b="0" i="0" u="none" strike="noStrike" kern="0" cap="none" spc="0" normalizeH="0" baseline="0" noProof="0" dirty="0">
                <a:ln>
                  <a:noFill/>
                </a:ln>
                <a:solidFill>
                  <a:srgbClr val="5B9BD5">
                    <a:lumMod val="50000"/>
                  </a:srgbClr>
                </a:solidFill>
                <a:effectLst/>
                <a:uLnTx/>
                <a:uFillTx/>
                <a:sym typeface="Wingdings 3" panose="05040102010807070707" pitchFamily="18" charset="2"/>
              </a:rPr>
              <a:t> Written language </a:t>
            </a:r>
            <a:endParaRPr kumimoji="0" lang="en-GB" sz="1200" b="0" i="0" u="none" strike="noStrike" kern="0" cap="none" spc="0" normalizeH="0" baseline="0" noProof="0" dirty="0">
              <a:ln>
                <a:noFill/>
              </a:ln>
              <a:solidFill>
                <a:srgbClr val="5B9BD5">
                  <a:lumMod val="50000"/>
                </a:srgbClr>
              </a:solidFill>
              <a:effectLst/>
              <a:uLnTx/>
              <a:uFillTx/>
            </a:endParaRPr>
          </a:p>
        </p:txBody>
      </p:sp>
      <p:sp>
        <p:nvSpPr>
          <p:cNvPr id="14" name="Rectangle 13">
            <a:extLst>
              <a:ext uri="{FF2B5EF4-FFF2-40B4-BE49-F238E27FC236}">
                <a16:creationId xmlns:a16="http://schemas.microsoft.com/office/drawing/2014/main" id="{C8E00649-E126-4A31-89C1-5685B59FF76A}"/>
              </a:ext>
            </a:extLst>
          </p:cNvPr>
          <p:cNvSpPr/>
          <p:nvPr/>
        </p:nvSpPr>
        <p:spPr>
          <a:xfrm>
            <a:off x="3558073" y="6159639"/>
            <a:ext cx="8982661" cy="2616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5B9BD5">
                    <a:lumMod val="50000"/>
                  </a:srgbClr>
                </a:solidFill>
                <a:effectLst/>
                <a:uLnTx/>
                <a:uFillTx/>
              </a:rPr>
              <a:t>Work by Paul Nation, cited by Milton, J. (2009) </a:t>
            </a:r>
            <a:r>
              <a:rPr kumimoji="0" lang="en-GB" sz="1100" b="0" i="1" u="none" strike="noStrike" kern="0" cap="none" spc="0" normalizeH="0" baseline="0" noProof="0" dirty="0">
                <a:ln>
                  <a:noFill/>
                </a:ln>
                <a:solidFill>
                  <a:srgbClr val="5B9BD5">
                    <a:lumMod val="50000"/>
                  </a:srgbClr>
                </a:solidFill>
                <a:effectLst/>
                <a:uLnTx/>
                <a:uFillTx/>
              </a:rPr>
              <a:t>Measuring second language vocabulary acquisition </a:t>
            </a:r>
            <a:r>
              <a:rPr kumimoji="0" lang="en-GB" sz="1100" b="0" i="0" u="none" strike="noStrike" kern="0" cap="none" spc="0" normalizeH="0" baseline="0" noProof="0" dirty="0">
                <a:ln>
                  <a:noFill/>
                </a:ln>
                <a:solidFill>
                  <a:srgbClr val="5B9BD5">
                    <a:lumMod val="50000"/>
                  </a:srgbClr>
                </a:solidFill>
                <a:effectLst/>
                <a:uLnTx/>
                <a:uFillTx/>
              </a:rPr>
              <a:t>(p. 58). Multilingual Matters. </a:t>
            </a:r>
          </a:p>
        </p:txBody>
      </p:sp>
      <p:sp>
        <p:nvSpPr>
          <p:cNvPr id="15" name="Oval 14">
            <a:extLst>
              <a:ext uri="{FF2B5EF4-FFF2-40B4-BE49-F238E27FC236}">
                <a16:creationId xmlns:a16="http://schemas.microsoft.com/office/drawing/2014/main" id="{BB5D1AD8-486A-42C0-836D-C76A213A9592}"/>
              </a:ext>
              <a:ext uri="{C183D7F6-B498-43B3-948B-1728B52AA6E4}">
                <adec:decorative xmlns:adec="http://schemas.microsoft.com/office/drawing/2017/decorative" val="1"/>
              </a:ext>
            </a:extLst>
          </p:cNvPr>
          <p:cNvSpPr/>
          <p:nvPr/>
        </p:nvSpPr>
        <p:spPr>
          <a:xfrm>
            <a:off x="1003563" y="3016463"/>
            <a:ext cx="1508240" cy="1598288"/>
          </a:xfrm>
          <a:prstGeom prst="ellipse">
            <a:avLst/>
          </a:prstGeom>
          <a:noFill/>
          <a:ln w="635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6C1B58E2-C24A-46D5-9A8F-BBA7A8E1E15D}"/>
              </a:ext>
              <a:ext uri="{C183D7F6-B498-43B3-948B-1728B52AA6E4}">
                <adec:decorative xmlns:adec="http://schemas.microsoft.com/office/drawing/2017/decorative" val="1"/>
              </a:ext>
            </a:extLst>
          </p:cNvPr>
          <p:cNvSpPr/>
          <p:nvPr/>
        </p:nvSpPr>
        <p:spPr>
          <a:xfrm>
            <a:off x="4785115" y="2479947"/>
            <a:ext cx="1326272" cy="1109063"/>
          </a:xfrm>
          <a:prstGeom prst="ellipse">
            <a:avLst/>
          </a:prstGeom>
          <a:noFill/>
          <a:ln w="635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8510A1D8-8F8B-494D-81F2-5D4CAFB13C02}"/>
              </a:ext>
              <a:ext uri="{C183D7F6-B498-43B3-948B-1728B52AA6E4}">
                <adec:decorative xmlns:adec="http://schemas.microsoft.com/office/drawing/2017/decorative" val="1"/>
              </a:ext>
            </a:extLst>
          </p:cNvPr>
          <p:cNvSpPr/>
          <p:nvPr/>
        </p:nvSpPr>
        <p:spPr>
          <a:xfrm>
            <a:off x="6747007" y="2479946"/>
            <a:ext cx="2938123" cy="973649"/>
          </a:xfrm>
          <a:prstGeom prst="ellipse">
            <a:avLst/>
          </a:prstGeom>
          <a:noFill/>
          <a:ln w="635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P spid="14" grpId="0"/>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EECC7-92ED-42AA-876B-EE17EF70B807}"/>
              </a:ext>
            </a:extLst>
          </p:cNvPr>
          <p:cNvSpPr>
            <a:spLocks noGrp="1"/>
          </p:cNvSpPr>
          <p:nvPr>
            <p:ph type="title"/>
          </p:nvPr>
        </p:nvSpPr>
        <p:spPr>
          <a:xfrm>
            <a:off x="132805" y="168049"/>
            <a:ext cx="10515600" cy="366824"/>
          </a:xfrm>
        </p:spPr>
        <p:txBody>
          <a:bodyPr>
            <a:noAutofit/>
          </a:bodyPr>
          <a:lstStyle/>
          <a:p>
            <a:r>
              <a:rPr lang="en-GB" sz="3200" b="1" dirty="0"/>
              <a:t>Assessments</a:t>
            </a:r>
          </a:p>
        </p:txBody>
      </p:sp>
      <p:sp>
        <p:nvSpPr>
          <p:cNvPr id="3" name="Content Placeholder 2">
            <a:extLst>
              <a:ext uri="{FF2B5EF4-FFF2-40B4-BE49-F238E27FC236}">
                <a16:creationId xmlns:a16="http://schemas.microsoft.com/office/drawing/2014/main" id="{2959348C-CBD7-4772-AE24-01DF8E242087}"/>
              </a:ext>
            </a:extLst>
          </p:cNvPr>
          <p:cNvSpPr>
            <a:spLocks noGrp="1"/>
          </p:cNvSpPr>
          <p:nvPr>
            <p:ph idx="1"/>
          </p:nvPr>
        </p:nvSpPr>
        <p:spPr>
          <a:xfrm>
            <a:off x="132805" y="681037"/>
            <a:ext cx="10515600" cy="4351338"/>
          </a:xfrm>
        </p:spPr>
        <p:txBody>
          <a:bodyPr/>
          <a:lstStyle/>
          <a:p>
            <a:r>
              <a:rPr lang="en-GB" dirty="0"/>
              <a:t>9.1.2.5 achievement: grammar (R)</a:t>
            </a:r>
          </a:p>
        </p:txBody>
      </p:sp>
      <p:pic>
        <p:nvPicPr>
          <p:cNvPr id="7" name="Picture 6">
            <a:extLst>
              <a:ext uri="{FF2B5EF4-FFF2-40B4-BE49-F238E27FC236}">
                <a16:creationId xmlns:a16="http://schemas.microsoft.com/office/drawing/2014/main" id="{0D5CCD8C-D0FB-4218-BF91-C686FFB62242}"/>
              </a:ext>
            </a:extLst>
          </p:cNvPr>
          <p:cNvPicPr>
            <a:picLocks noChangeAspect="1"/>
          </p:cNvPicPr>
          <p:nvPr/>
        </p:nvPicPr>
        <p:blipFill>
          <a:blip r:embed="rId2"/>
          <a:stretch>
            <a:fillRect/>
          </a:stretch>
        </p:blipFill>
        <p:spPr>
          <a:xfrm>
            <a:off x="435564" y="1534363"/>
            <a:ext cx="6905625" cy="1838325"/>
          </a:xfrm>
          <a:prstGeom prst="rect">
            <a:avLst/>
          </a:prstGeom>
        </p:spPr>
      </p:pic>
      <p:sp>
        <p:nvSpPr>
          <p:cNvPr id="5" name="Rectangle: Rounded Corners 4">
            <a:extLst>
              <a:ext uri="{FF2B5EF4-FFF2-40B4-BE49-F238E27FC236}">
                <a16:creationId xmlns:a16="http://schemas.microsoft.com/office/drawing/2014/main" id="{3CC870D0-A617-448B-B7F4-552795F26F06}"/>
              </a:ext>
            </a:extLst>
          </p:cNvPr>
          <p:cNvSpPr/>
          <p:nvPr/>
        </p:nvSpPr>
        <p:spPr>
          <a:xfrm>
            <a:off x="498938" y="2453525"/>
            <a:ext cx="864449" cy="234679"/>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176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7599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2428501" y="393862"/>
            <a:ext cx="7183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1-18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a:t>
            </a:r>
          </a:p>
        </p:txBody>
      </p:sp>
      <p:sp>
        <p:nvSpPr>
          <p:cNvPr id="6" name="Oval 5">
            <a:extLst>
              <a:ext uri="{FF2B5EF4-FFF2-40B4-BE49-F238E27FC236}">
                <a16:creationId xmlns:a16="http://schemas.microsoft.com/office/drawing/2014/main" id="{BB820EA9-B8B8-4611-99BA-87ABF9F3EA71}"/>
              </a:ext>
            </a:extLst>
          </p:cNvPr>
          <p:cNvSpPr/>
          <p:nvPr/>
        </p:nvSpPr>
        <p:spPr>
          <a:xfrm>
            <a:off x="336176" y="1757665"/>
            <a:ext cx="1264024" cy="797276"/>
          </a:xfrm>
          <a:prstGeom prst="ellipse">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Start</a:t>
            </a:r>
          </a:p>
        </p:txBody>
      </p:sp>
      <p:sp>
        <p:nvSpPr>
          <p:cNvPr id="7" name="Oval 6">
            <a:extLst>
              <a:ext uri="{FF2B5EF4-FFF2-40B4-BE49-F238E27FC236}">
                <a16:creationId xmlns:a16="http://schemas.microsoft.com/office/drawing/2014/main" id="{48CC9A71-B9FF-4866-8809-EFD235F8B150}"/>
              </a:ext>
            </a:extLst>
          </p:cNvPr>
          <p:cNvSpPr/>
          <p:nvPr/>
        </p:nvSpPr>
        <p:spPr>
          <a:xfrm>
            <a:off x="9816001" y="4105760"/>
            <a:ext cx="1264024" cy="797276"/>
          </a:xfrm>
          <a:prstGeom prst="ellipse">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Ziel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Oval 7">
            <a:extLst>
              <a:ext uri="{FF2B5EF4-FFF2-40B4-BE49-F238E27FC236}">
                <a16:creationId xmlns:a16="http://schemas.microsoft.com/office/drawing/2014/main" id="{508DD9B1-62AA-424C-AA8C-B07909F16520}"/>
              </a:ext>
            </a:extLst>
          </p:cNvPr>
          <p:cNvSpPr/>
          <p:nvPr/>
        </p:nvSpPr>
        <p:spPr>
          <a:xfrm>
            <a:off x="1640541" y="1757665"/>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[v]</a:t>
            </a:r>
          </a:p>
        </p:txBody>
      </p:sp>
      <p:sp>
        <p:nvSpPr>
          <p:cNvPr id="9" name="Oval 8">
            <a:extLst>
              <a:ext uri="{FF2B5EF4-FFF2-40B4-BE49-F238E27FC236}">
                <a16:creationId xmlns:a16="http://schemas.microsoft.com/office/drawing/2014/main" id="{49BFC026-ECAD-4B69-92A6-DCF66F68DF05}"/>
              </a:ext>
            </a:extLst>
          </p:cNvPr>
          <p:cNvSpPr/>
          <p:nvPr/>
        </p:nvSpPr>
        <p:spPr>
          <a:xfrm>
            <a:off x="3009630" y="1425032"/>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a:t>
            </a:r>
          </a:p>
        </p:txBody>
      </p:sp>
      <p:sp>
        <p:nvSpPr>
          <p:cNvPr id="10" name="Oval 9">
            <a:extLst>
              <a:ext uri="{FF2B5EF4-FFF2-40B4-BE49-F238E27FC236}">
                <a16:creationId xmlns:a16="http://schemas.microsoft.com/office/drawing/2014/main" id="{50CCA744-F24F-49A6-86BF-A8806D4FECE7}"/>
              </a:ext>
            </a:extLst>
          </p:cNvPr>
          <p:cNvSpPr/>
          <p:nvPr/>
        </p:nvSpPr>
        <p:spPr>
          <a:xfrm>
            <a:off x="4470171" y="1279576"/>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1" name="Oval 10">
            <a:extLst>
              <a:ext uri="{FF2B5EF4-FFF2-40B4-BE49-F238E27FC236}">
                <a16:creationId xmlns:a16="http://schemas.microsoft.com/office/drawing/2014/main" id="{0D9C6872-29C0-4EE3-8C03-8717779D7952}"/>
              </a:ext>
            </a:extLst>
          </p:cNvPr>
          <p:cNvSpPr/>
          <p:nvPr/>
        </p:nvSpPr>
        <p:spPr>
          <a:xfrm>
            <a:off x="5930712" y="1163991"/>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äu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12" name="Table 12">
            <a:extLst>
              <a:ext uri="{FF2B5EF4-FFF2-40B4-BE49-F238E27FC236}">
                <a16:creationId xmlns:a16="http://schemas.microsoft.com/office/drawing/2014/main" id="{2ADA388D-3B31-43B6-9ABF-C141CE59D8E5}"/>
              </a:ext>
            </a:extLst>
          </p:cNvPr>
          <p:cNvGraphicFramePr>
            <a:graphicFrameLocks noGrp="1"/>
          </p:cNvGraphicFramePr>
          <p:nvPr/>
        </p:nvGraphicFramePr>
        <p:xfrm>
          <a:off x="154994" y="5100336"/>
          <a:ext cx="11802330" cy="1188720"/>
        </p:xfrm>
        <a:graphic>
          <a:graphicData uri="http://schemas.openxmlformats.org/drawingml/2006/table">
            <a:tbl>
              <a:tblPr firstRow="1" bandRow="1">
                <a:tableStyleId>{5940675A-B579-460E-94D1-54222C63F5DA}</a:tableStyleId>
              </a:tblPr>
              <a:tblGrid>
                <a:gridCol w="1967055">
                  <a:extLst>
                    <a:ext uri="{9D8B030D-6E8A-4147-A177-3AD203B41FA5}">
                      <a16:colId xmlns:a16="http://schemas.microsoft.com/office/drawing/2014/main" val="3824190196"/>
                    </a:ext>
                  </a:extLst>
                </a:gridCol>
                <a:gridCol w="1967055">
                  <a:extLst>
                    <a:ext uri="{9D8B030D-6E8A-4147-A177-3AD203B41FA5}">
                      <a16:colId xmlns:a16="http://schemas.microsoft.com/office/drawing/2014/main" val="3494878008"/>
                    </a:ext>
                  </a:extLst>
                </a:gridCol>
                <a:gridCol w="1967055">
                  <a:extLst>
                    <a:ext uri="{9D8B030D-6E8A-4147-A177-3AD203B41FA5}">
                      <a16:colId xmlns:a16="http://schemas.microsoft.com/office/drawing/2014/main" val="3451120811"/>
                    </a:ext>
                  </a:extLst>
                </a:gridCol>
                <a:gridCol w="1967055">
                  <a:extLst>
                    <a:ext uri="{9D8B030D-6E8A-4147-A177-3AD203B41FA5}">
                      <a16:colId xmlns:a16="http://schemas.microsoft.com/office/drawing/2014/main" val="1625967139"/>
                    </a:ext>
                  </a:extLst>
                </a:gridCol>
                <a:gridCol w="1967055">
                  <a:extLst>
                    <a:ext uri="{9D8B030D-6E8A-4147-A177-3AD203B41FA5}">
                      <a16:colId xmlns:a16="http://schemas.microsoft.com/office/drawing/2014/main" val="420006775"/>
                    </a:ext>
                  </a:extLst>
                </a:gridCol>
                <a:gridCol w="1967055">
                  <a:extLst>
                    <a:ext uri="{9D8B030D-6E8A-4147-A177-3AD203B41FA5}">
                      <a16:colId xmlns:a16="http://schemas.microsoft.com/office/drawing/2014/main" val="1897889771"/>
                    </a:ext>
                  </a:extLst>
                </a:gridCol>
              </a:tblGrid>
              <a:tr h="370840">
                <a:tc>
                  <a:txBody>
                    <a:bodyPr/>
                    <a:lstStyle/>
                    <a:p>
                      <a:pPr algn="ctr"/>
                      <a:r>
                        <a:rPr lang="en-GB" sz="2000" dirty="0" err="1">
                          <a:solidFill>
                            <a:srgbClr val="115076"/>
                          </a:solidFill>
                        </a:rPr>
                        <a:t>häufig</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versprechen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aufstehen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einkaufen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manchmal</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studieren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4084978943"/>
                  </a:ext>
                </a:extLst>
              </a:tr>
              <a:tr h="370840">
                <a:tc>
                  <a:txBody>
                    <a:bodyPr/>
                    <a:lstStyle/>
                    <a:p>
                      <a:pPr algn="ctr"/>
                      <a:r>
                        <a:rPr lang="en-GB" sz="2000" dirty="0" err="1">
                          <a:solidFill>
                            <a:srgbClr val="115076"/>
                          </a:solidFill>
                        </a:rPr>
                        <a:t>anschauen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viel</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a:solidFill>
                            <a:srgbClr val="115076"/>
                          </a:solidFill>
                        </a:rPr>
                        <a:t>Sport</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stattfinden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aufhören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wenig</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2466173937"/>
                  </a:ext>
                </a:extLst>
              </a:tr>
              <a:tr h="370840">
                <a:tc>
                  <a:txBody>
                    <a:bodyPr/>
                    <a:lstStyle/>
                    <a:p>
                      <a:pPr algn="ctr"/>
                      <a:r>
                        <a:rPr lang="en-GB" sz="2000" dirty="0">
                          <a:solidFill>
                            <a:srgbClr val="115076"/>
                          </a:solidFill>
                        </a:rPr>
                        <a:t>Universität</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tanzen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aussehen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planen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wünschen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Konzert</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3911645701"/>
                  </a:ext>
                </a:extLst>
              </a:tr>
            </a:tbl>
          </a:graphicData>
        </a:graphic>
      </p:graphicFrame>
      <p:sp>
        <p:nvSpPr>
          <p:cNvPr id="14" name="Oval 13">
            <a:extLst>
              <a:ext uri="{FF2B5EF4-FFF2-40B4-BE49-F238E27FC236}">
                <a16:creationId xmlns:a16="http://schemas.microsoft.com/office/drawing/2014/main" id="{EDE6CA5F-4434-4693-AC87-A456DD2C1116}"/>
              </a:ext>
            </a:extLst>
          </p:cNvPr>
          <p:cNvSpPr/>
          <p:nvPr/>
        </p:nvSpPr>
        <p:spPr>
          <a:xfrm>
            <a:off x="7384432" y="1241297"/>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[au]</a:t>
            </a:r>
          </a:p>
        </p:txBody>
      </p:sp>
      <p:sp>
        <p:nvSpPr>
          <p:cNvPr id="15" name="Oval 14">
            <a:extLst>
              <a:ext uri="{FF2B5EF4-FFF2-40B4-BE49-F238E27FC236}">
                <a16:creationId xmlns:a16="http://schemas.microsoft.com/office/drawing/2014/main" id="{744E9454-BF20-483C-A4C4-3E92E6FDEF20}"/>
              </a:ext>
            </a:extLst>
          </p:cNvPr>
          <p:cNvSpPr/>
          <p:nvPr/>
        </p:nvSpPr>
        <p:spPr>
          <a:xfrm>
            <a:off x="8753521" y="908664"/>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ig</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6" name="Oval 15">
            <a:extLst>
              <a:ext uri="{FF2B5EF4-FFF2-40B4-BE49-F238E27FC236}">
                <a16:creationId xmlns:a16="http://schemas.microsoft.com/office/drawing/2014/main" id="{B6782B01-6A2C-4F43-AAE2-B0771F437595}"/>
              </a:ext>
            </a:extLst>
          </p:cNvPr>
          <p:cNvSpPr/>
          <p:nvPr/>
        </p:nvSpPr>
        <p:spPr>
          <a:xfrm>
            <a:off x="10062079" y="1249165"/>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7" name="Oval 16">
            <a:extLst>
              <a:ext uri="{FF2B5EF4-FFF2-40B4-BE49-F238E27FC236}">
                <a16:creationId xmlns:a16="http://schemas.microsoft.com/office/drawing/2014/main" id="{B7D1C5D7-C3C3-4FB3-888C-B6B5C110BC07}"/>
              </a:ext>
            </a:extLst>
          </p:cNvPr>
          <p:cNvSpPr/>
          <p:nvPr/>
        </p:nvSpPr>
        <p:spPr>
          <a:xfrm rot="20872130">
            <a:off x="9234321" y="1988304"/>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8" name="Oval 17">
            <a:extLst>
              <a:ext uri="{FF2B5EF4-FFF2-40B4-BE49-F238E27FC236}">
                <a16:creationId xmlns:a16="http://schemas.microsoft.com/office/drawing/2014/main" id="{5AD9ED8F-13DA-4D34-A7DC-4A153A03971D}"/>
              </a:ext>
            </a:extLst>
          </p:cNvPr>
          <p:cNvSpPr/>
          <p:nvPr/>
        </p:nvSpPr>
        <p:spPr>
          <a:xfrm rot="20872130">
            <a:off x="7865231" y="2445078"/>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[z]</a:t>
            </a:r>
          </a:p>
        </p:txBody>
      </p:sp>
      <p:sp>
        <p:nvSpPr>
          <p:cNvPr id="19" name="Oval 18">
            <a:extLst>
              <a:ext uri="{FF2B5EF4-FFF2-40B4-BE49-F238E27FC236}">
                <a16:creationId xmlns:a16="http://schemas.microsoft.com/office/drawing/2014/main" id="{17CC7566-8D11-4E35-8136-5F6C41AD3AAE}"/>
              </a:ext>
            </a:extLst>
          </p:cNvPr>
          <p:cNvSpPr/>
          <p:nvPr/>
        </p:nvSpPr>
        <p:spPr>
          <a:xfrm>
            <a:off x="6404690" y="2700404"/>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0" name="Oval 19">
            <a:extLst>
              <a:ext uri="{FF2B5EF4-FFF2-40B4-BE49-F238E27FC236}">
                <a16:creationId xmlns:a16="http://schemas.microsoft.com/office/drawing/2014/main" id="{C889E8F5-9FFA-4786-8F20-12DE65316F96}"/>
              </a:ext>
            </a:extLst>
          </p:cNvPr>
          <p:cNvSpPr/>
          <p:nvPr/>
        </p:nvSpPr>
        <p:spPr>
          <a:xfrm rot="20872130">
            <a:off x="4944148" y="2862449"/>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1" name="Oval 20">
            <a:extLst>
              <a:ext uri="{FF2B5EF4-FFF2-40B4-BE49-F238E27FC236}">
                <a16:creationId xmlns:a16="http://schemas.microsoft.com/office/drawing/2014/main" id="{5DEE6F4C-2C32-46D5-827D-634BA23CE301}"/>
              </a:ext>
            </a:extLst>
          </p:cNvPr>
          <p:cNvSpPr/>
          <p:nvPr/>
        </p:nvSpPr>
        <p:spPr>
          <a:xfrm>
            <a:off x="3483608" y="2989372"/>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2" name="Oval 21">
            <a:extLst>
              <a:ext uri="{FF2B5EF4-FFF2-40B4-BE49-F238E27FC236}">
                <a16:creationId xmlns:a16="http://schemas.microsoft.com/office/drawing/2014/main" id="{70EBB070-930A-4239-9F35-89540F4C7AED}"/>
              </a:ext>
            </a:extLst>
          </p:cNvPr>
          <p:cNvSpPr/>
          <p:nvPr/>
        </p:nvSpPr>
        <p:spPr>
          <a:xfrm rot="20540119">
            <a:off x="2053041" y="3173795"/>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k</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urzes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[e]</a:t>
            </a:r>
          </a:p>
        </p:txBody>
      </p:sp>
      <p:sp>
        <p:nvSpPr>
          <p:cNvPr id="23" name="Oval 22">
            <a:extLst>
              <a:ext uri="{FF2B5EF4-FFF2-40B4-BE49-F238E27FC236}">
                <a16:creationId xmlns:a16="http://schemas.microsoft.com/office/drawing/2014/main" id="{6A9E98F4-EBA1-4F13-A63A-3C0CC2B0EF48}"/>
              </a:ext>
            </a:extLst>
          </p:cNvPr>
          <p:cNvSpPr/>
          <p:nvPr/>
        </p:nvSpPr>
        <p:spPr>
          <a:xfrm rot="330497">
            <a:off x="2410869" y="3945923"/>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kurzes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a:t>
            </a:r>
          </a:p>
        </p:txBody>
      </p:sp>
      <p:sp>
        <p:nvSpPr>
          <p:cNvPr id="24" name="Oval 23">
            <a:extLst>
              <a:ext uri="{FF2B5EF4-FFF2-40B4-BE49-F238E27FC236}">
                <a16:creationId xmlns:a16="http://schemas.microsoft.com/office/drawing/2014/main" id="{D5CE248B-8EF4-44F3-87D6-7D3AD22E31B2}"/>
              </a:ext>
            </a:extLst>
          </p:cNvPr>
          <p:cNvSpPr/>
          <p:nvPr/>
        </p:nvSpPr>
        <p:spPr>
          <a:xfrm>
            <a:off x="3891097" y="4073522"/>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[e]</a:t>
            </a:r>
          </a:p>
        </p:txBody>
      </p:sp>
      <p:sp>
        <p:nvSpPr>
          <p:cNvPr id="25" name="Oval 24">
            <a:extLst>
              <a:ext uri="{FF2B5EF4-FFF2-40B4-BE49-F238E27FC236}">
                <a16:creationId xmlns:a16="http://schemas.microsoft.com/office/drawing/2014/main" id="{55704468-E1DE-4388-B042-51B391F45C4F}"/>
              </a:ext>
            </a:extLst>
          </p:cNvPr>
          <p:cNvSpPr/>
          <p:nvPr/>
        </p:nvSpPr>
        <p:spPr>
          <a:xfrm>
            <a:off x="5406195" y="4089350"/>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[ä]</a:t>
            </a:r>
          </a:p>
        </p:txBody>
      </p:sp>
      <p:sp>
        <p:nvSpPr>
          <p:cNvPr id="26" name="Oval 25">
            <a:extLst>
              <a:ext uri="{FF2B5EF4-FFF2-40B4-BE49-F238E27FC236}">
                <a16:creationId xmlns:a16="http://schemas.microsoft.com/office/drawing/2014/main" id="{5AB9B129-7ADA-4855-B053-DE30DB99FF10}"/>
              </a:ext>
            </a:extLst>
          </p:cNvPr>
          <p:cNvSpPr/>
          <p:nvPr/>
        </p:nvSpPr>
        <p:spPr>
          <a:xfrm>
            <a:off x="6877113" y="4159511"/>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a:t>
            </a:r>
          </a:p>
        </p:txBody>
      </p:sp>
      <p:sp>
        <p:nvSpPr>
          <p:cNvPr id="27" name="Oval 26">
            <a:extLst>
              <a:ext uri="{FF2B5EF4-FFF2-40B4-BE49-F238E27FC236}">
                <a16:creationId xmlns:a16="http://schemas.microsoft.com/office/drawing/2014/main" id="{DD40EBD8-DEFB-4121-9EE6-B54F03DDE16A}"/>
              </a:ext>
            </a:extLst>
          </p:cNvPr>
          <p:cNvSpPr/>
          <p:nvPr/>
        </p:nvSpPr>
        <p:spPr>
          <a:xfrm>
            <a:off x="8348031" y="4175447"/>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[ö]</a:t>
            </a:r>
          </a:p>
        </p:txBody>
      </p:sp>
      <p:sp>
        <p:nvSpPr>
          <p:cNvPr id="29" name="TextBox 28">
            <a:extLst>
              <a:ext uri="{FF2B5EF4-FFF2-40B4-BE49-F238E27FC236}">
                <a16:creationId xmlns:a16="http://schemas.microsoft.com/office/drawing/2014/main" id="{AB251A70-CAFA-4F96-9100-9B1DAFAC46B3}"/>
              </a:ext>
            </a:extLst>
          </p:cNvPr>
          <p:cNvSpPr txBox="1"/>
          <p:nvPr/>
        </p:nvSpPr>
        <p:spPr>
          <a:xfrm>
            <a:off x="1570172" y="1340684"/>
            <a:ext cx="162193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B251A70-CAFA-4F96-9100-9B1DAFAC46B3}"/>
              </a:ext>
            </a:extLst>
          </p:cNvPr>
          <p:cNvSpPr txBox="1"/>
          <p:nvPr/>
        </p:nvSpPr>
        <p:spPr>
          <a:xfrm>
            <a:off x="2894442" y="996203"/>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wünschen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B251A70-CAFA-4F96-9100-9B1DAFAC46B3}"/>
              </a:ext>
            </a:extLst>
          </p:cNvPr>
          <p:cNvSpPr txBox="1"/>
          <p:nvPr/>
        </p:nvSpPr>
        <p:spPr>
          <a:xfrm>
            <a:off x="4575231" y="872849"/>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einkaufen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B251A70-CAFA-4F96-9100-9B1DAFAC46B3}"/>
              </a:ext>
            </a:extLst>
          </p:cNvPr>
          <p:cNvSpPr txBox="1"/>
          <p:nvPr/>
        </p:nvSpPr>
        <p:spPr>
          <a:xfrm>
            <a:off x="6253671" y="787706"/>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häufig</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AB251A70-CAFA-4F96-9100-9B1DAFAC46B3}"/>
              </a:ext>
            </a:extLst>
          </p:cNvPr>
          <p:cNvSpPr txBox="1"/>
          <p:nvPr/>
        </p:nvSpPr>
        <p:spPr>
          <a:xfrm>
            <a:off x="7416141" y="826172"/>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aussehen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B251A70-CAFA-4F96-9100-9B1DAFAC46B3}"/>
              </a:ext>
            </a:extLst>
          </p:cNvPr>
          <p:cNvSpPr txBox="1"/>
          <p:nvPr/>
        </p:nvSpPr>
        <p:spPr>
          <a:xfrm>
            <a:off x="8804786" y="467180"/>
            <a:ext cx="1838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B251A70-CAFA-4F96-9100-9B1DAFAC46B3}"/>
              </a:ext>
            </a:extLst>
          </p:cNvPr>
          <p:cNvSpPr txBox="1"/>
          <p:nvPr/>
        </p:nvSpPr>
        <p:spPr>
          <a:xfrm>
            <a:off x="10249034" y="836421"/>
            <a:ext cx="17570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B251A70-CAFA-4F96-9100-9B1DAFAC46B3}"/>
              </a:ext>
            </a:extLst>
          </p:cNvPr>
          <p:cNvSpPr txBox="1"/>
          <p:nvPr/>
        </p:nvSpPr>
        <p:spPr>
          <a:xfrm>
            <a:off x="9048522" y="1665504"/>
            <a:ext cx="12891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Sport</a:t>
            </a:r>
          </a:p>
        </p:txBody>
      </p:sp>
      <p:sp>
        <p:nvSpPr>
          <p:cNvPr id="37" name="TextBox 36">
            <a:extLst>
              <a:ext uri="{FF2B5EF4-FFF2-40B4-BE49-F238E27FC236}">
                <a16:creationId xmlns:a16="http://schemas.microsoft.com/office/drawing/2014/main" id="{AB251A70-CAFA-4F96-9100-9B1DAFAC46B3}"/>
              </a:ext>
            </a:extLst>
          </p:cNvPr>
          <p:cNvSpPr txBox="1"/>
          <p:nvPr/>
        </p:nvSpPr>
        <p:spPr>
          <a:xfrm>
            <a:off x="7865927" y="1979504"/>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Konzert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AB251A70-CAFA-4F96-9100-9B1DAFAC46B3}"/>
              </a:ext>
            </a:extLst>
          </p:cNvPr>
          <p:cNvSpPr txBox="1"/>
          <p:nvPr/>
        </p:nvSpPr>
        <p:spPr>
          <a:xfrm>
            <a:off x="6298184" y="2296436"/>
            <a:ext cx="17454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anschauen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AB251A70-CAFA-4F96-9100-9B1DAFAC46B3}"/>
              </a:ext>
            </a:extLst>
          </p:cNvPr>
          <p:cNvSpPr txBox="1"/>
          <p:nvPr/>
        </p:nvSpPr>
        <p:spPr>
          <a:xfrm>
            <a:off x="4805844" y="2439985"/>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stattfinden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AB251A70-CAFA-4F96-9100-9B1DAFAC46B3}"/>
              </a:ext>
            </a:extLst>
          </p:cNvPr>
          <p:cNvSpPr txBox="1"/>
          <p:nvPr/>
        </p:nvSpPr>
        <p:spPr>
          <a:xfrm>
            <a:off x="3442198" y="2628533"/>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studieren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AB251A70-CAFA-4F96-9100-9B1DAFAC46B3}"/>
              </a:ext>
            </a:extLst>
          </p:cNvPr>
          <p:cNvSpPr txBox="1"/>
          <p:nvPr/>
        </p:nvSpPr>
        <p:spPr>
          <a:xfrm>
            <a:off x="1526945" y="2702868"/>
            <a:ext cx="21103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versprechen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AB251A70-CAFA-4F96-9100-9B1DAFAC46B3}"/>
              </a:ext>
            </a:extLst>
          </p:cNvPr>
          <p:cNvSpPr txBox="1"/>
          <p:nvPr/>
        </p:nvSpPr>
        <p:spPr>
          <a:xfrm>
            <a:off x="2217737" y="4655354"/>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AB251A70-CAFA-4F96-9100-9B1DAFAC46B3}"/>
              </a:ext>
            </a:extLst>
          </p:cNvPr>
          <p:cNvSpPr txBox="1"/>
          <p:nvPr/>
        </p:nvSpPr>
        <p:spPr>
          <a:xfrm>
            <a:off x="4035530" y="3717919"/>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aufstehen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AB251A70-CAFA-4F96-9100-9B1DAFAC46B3}"/>
              </a:ext>
            </a:extLst>
          </p:cNvPr>
          <p:cNvSpPr txBox="1"/>
          <p:nvPr/>
        </p:nvSpPr>
        <p:spPr>
          <a:xfrm>
            <a:off x="5405273" y="3711390"/>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a:t>
            </a:r>
          </a:p>
        </p:txBody>
      </p:sp>
      <p:sp>
        <p:nvSpPr>
          <p:cNvPr id="46" name="TextBox 45">
            <a:extLst>
              <a:ext uri="{FF2B5EF4-FFF2-40B4-BE49-F238E27FC236}">
                <a16:creationId xmlns:a16="http://schemas.microsoft.com/office/drawing/2014/main" id="{AB251A70-CAFA-4F96-9100-9B1DAFAC46B3}"/>
              </a:ext>
            </a:extLst>
          </p:cNvPr>
          <p:cNvSpPr txBox="1"/>
          <p:nvPr/>
        </p:nvSpPr>
        <p:spPr>
          <a:xfrm>
            <a:off x="7062969" y="3710779"/>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AB251A70-CAFA-4F96-9100-9B1DAFAC46B3}"/>
              </a:ext>
            </a:extLst>
          </p:cNvPr>
          <p:cNvSpPr txBox="1"/>
          <p:nvPr/>
        </p:nvSpPr>
        <p:spPr>
          <a:xfrm>
            <a:off x="8391289" y="3723915"/>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aufhören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ectangle: Rounded Corners 47">
            <a:extLst>
              <a:ext uri="{FF2B5EF4-FFF2-40B4-BE49-F238E27FC236}">
                <a16:creationId xmlns:a16="http://schemas.microsoft.com/office/drawing/2014/main" id="{7C8FC3A3-D6C3-4A5D-864A-6E6C320FDCD5}"/>
              </a:ext>
            </a:extLst>
          </p:cNvPr>
          <p:cNvSpPr/>
          <p:nvPr/>
        </p:nvSpPr>
        <p:spPr>
          <a:xfrm>
            <a:off x="2542839" y="5967839"/>
            <a:ext cx="1094422" cy="271688"/>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68A882BB-1352-4D86-BE2C-53D3DFCB92A2}"/>
              </a:ext>
            </a:extLst>
          </p:cNvPr>
          <p:cNvSpPr/>
          <p:nvPr/>
        </p:nvSpPr>
        <p:spPr>
          <a:xfrm>
            <a:off x="2187088" y="4738587"/>
            <a:ext cx="1255110" cy="34765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1990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3891" cy="707849"/>
          </a:xfrm>
        </p:spPr>
        <p:txBody>
          <a:bodyPr>
            <a:normAutofit fontScale="90000"/>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Kategorie</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6906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connects the following lists of words?</a:t>
            </a:r>
          </a:p>
        </p:txBody>
      </p:sp>
      <p:graphicFrame>
        <p:nvGraphicFramePr>
          <p:cNvPr id="7" name="Table 4">
            <a:extLst>
              <a:ext uri="{FF2B5EF4-FFF2-40B4-BE49-F238E27FC236}">
                <a16:creationId xmlns:a16="http://schemas.microsoft.com/office/drawing/2014/main" id="{599873D3-BE98-4F96-9711-C74107DA0E83}"/>
              </a:ext>
            </a:extLst>
          </p:cNvPr>
          <p:cNvGraphicFramePr>
            <a:graphicFrameLocks noGrp="1"/>
          </p:cNvGraphicFramePr>
          <p:nvPr/>
        </p:nvGraphicFramePr>
        <p:xfrm>
          <a:off x="225146" y="2215732"/>
          <a:ext cx="8640000" cy="342328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33209997"/>
                    </a:ext>
                  </a:extLst>
                </a:gridCol>
                <a:gridCol w="2700000">
                  <a:extLst>
                    <a:ext uri="{9D8B030D-6E8A-4147-A177-3AD203B41FA5}">
                      <a16:colId xmlns:a16="http://schemas.microsoft.com/office/drawing/2014/main" val="3691643346"/>
                    </a:ext>
                  </a:extLst>
                </a:gridCol>
                <a:gridCol w="2700000">
                  <a:extLst>
                    <a:ext uri="{9D8B030D-6E8A-4147-A177-3AD203B41FA5}">
                      <a16:colId xmlns:a16="http://schemas.microsoft.com/office/drawing/2014/main" val="39307311"/>
                    </a:ext>
                  </a:extLst>
                </a:gridCol>
                <a:gridCol w="2700000">
                  <a:extLst>
                    <a:ext uri="{9D8B030D-6E8A-4147-A177-3AD203B41FA5}">
                      <a16:colId xmlns:a16="http://schemas.microsoft.com/office/drawing/2014/main" val="2331276432"/>
                    </a:ext>
                  </a:extLst>
                </a:gridCol>
              </a:tblGrid>
              <a:tr h="370840">
                <a:tc>
                  <a:txBody>
                    <a:bodyPr/>
                    <a:lstStyle/>
                    <a:p>
                      <a:pPr algn="ctr">
                        <a:lnSpc>
                          <a:spcPct val="150000"/>
                        </a:lnSpc>
                      </a:pPr>
                      <a:r>
                        <a:rPr lang="fr-FR" sz="2400" b="1" dirty="0">
                          <a:solidFill>
                            <a:srgbClr val="115076"/>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Rad </a:t>
                      </a:r>
                      <a:r>
                        <a:rPr lang="fr-FR" sz="2400" b="0" dirty="0" err="1">
                          <a:solidFill>
                            <a:srgbClr val="115076"/>
                          </a:solidFill>
                          <a:latin typeface="Century Gothic" panose="020B0502020202020204" pitchFamily="34" charset="0"/>
                        </a:rPr>
                        <a:t>fahren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klettern</a:t>
                      </a:r>
                      <a:endParaRPr lang="fr-FR" sz="2400" b="0"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fangen</a:t>
                      </a:r>
                      <a:endParaRPr lang="fr-FR" sz="2400" b="0"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115076"/>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oft</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häufig</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viel</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115076"/>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nicht</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wenig</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kaum</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115076"/>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gut</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ich</a:t>
                      </a:r>
                      <a:r>
                        <a:rPr lang="fr-FR" sz="2400" b="0" dirty="0">
                          <a:solidFill>
                            <a:srgbClr val="115076"/>
                          </a:solidFill>
                          <a:latin typeface="Century Gothic" panose="020B0502020202020204" pitchFamily="34" charset="0"/>
                        </a:rPr>
                        <a:t> </a:t>
                      </a:r>
                      <a:r>
                        <a:rPr lang="fr-FR" sz="2400" b="0" dirty="0" err="1">
                          <a:solidFill>
                            <a:srgbClr val="115076"/>
                          </a:solidFill>
                          <a:latin typeface="Century Gothic" panose="020B0502020202020204" pitchFamily="34" charset="0"/>
                        </a:rPr>
                        <a:t>mag</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ich</a:t>
                      </a:r>
                      <a:r>
                        <a:rPr lang="fr-FR" sz="2400" b="0" dirty="0">
                          <a:solidFill>
                            <a:srgbClr val="115076"/>
                          </a:solidFill>
                          <a:latin typeface="Century Gothic" panose="020B0502020202020204" pitchFamily="34" charset="0"/>
                        </a:rPr>
                        <a:t> </a:t>
                      </a:r>
                      <a:r>
                        <a:rPr lang="fr-FR" sz="2400" b="0" dirty="0" err="1">
                          <a:solidFill>
                            <a:srgbClr val="115076"/>
                          </a:solidFill>
                          <a:latin typeface="Century Gothic" panose="020B0502020202020204" pitchFamily="34" charset="0"/>
                        </a:rPr>
                        <a:t>wünsche</a:t>
                      </a:r>
                      <a:r>
                        <a:rPr lang="fr-FR" sz="2400" b="0" dirty="0">
                          <a:solidFill>
                            <a:srgbClr val="115076"/>
                          </a:solidFill>
                          <a:latin typeface="Century Gothic" panose="020B0502020202020204" pitchFamily="34" charset="0"/>
                        </a:rPr>
                        <a:t> mir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115076"/>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zuhören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Konzert</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tanzen</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115076"/>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bekommen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danken</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Geschenk</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sp>
        <p:nvSpPr>
          <p:cNvPr id="8" name="Speech Bubble: Rectangle 7">
            <a:extLst>
              <a:ext uri="{FF2B5EF4-FFF2-40B4-BE49-F238E27FC236}">
                <a16:creationId xmlns:a16="http://schemas.microsoft.com/office/drawing/2014/main" id="{B3BFAC0E-2571-4646-90A4-BDA71088D8C1}"/>
              </a:ext>
            </a:extLst>
          </p:cNvPr>
          <p:cNvSpPr/>
          <p:nvPr/>
        </p:nvSpPr>
        <p:spPr>
          <a:xfrm>
            <a:off x="9268774" y="2083381"/>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a:t>
            </a:r>
          </a:p>
        </p:txBody>
      </p:sp>
      <p:sp>
        <p:nvSpPr>
          <p:cNvPr id="9" name="Speech Bubble: Rectangle 8">
            <a:extLst>
              <a:ext uri="{FF2B5EF4-FFF2-40B4-BE49-F238E27FC236}">
                <a16:creationId xmlns:a16="http://schemas.microsoft.com/office/drawing/2014/main" id="{C116F1D6-5BA3-44C4-96B4-4A43FD7F5D3F}"/>
              </a:ext>
            </a:extLst>
          </p:cNvPr>
          <p:cNvSpPr/>
          <p:nvPr/>
        </p:nvSpPr>
        <p:spPr>
          <a:xfrm>
            <a:off x="9268774" y="2742275"/>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lot</a:t>
            </a:r>
          </a:p>
        </p:txBody>
      </p:sp>
      <p:sp>
        <p:nvSpPr>
          <p:cNvPr id="10" name="Speech Bubble: Rectangle 9">
            <a:extLst>
              <a:ext uri="{FF2B5EF4-FFF2-40B4-BE49-F238E27FC236}">
                <a16:creationId xmlns:a16="http://schemas.microsoft.com/office/drawing/2014/main" id="{FF32923E-F9C9-46DF-BF79-1C742E3E7AAA}"/>
              </a:ext>
            </a:extLst>
          </p:cNvPr>
          <p:cNvSpPr/>
          <p:nvPr/>
        </p:nvSpPr>
        <p:spPr>
          <a:xfrm>
            <a:off x="9268774" y="3401169"/>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lot</a:t>
            </a:r>
          </a:p>
        </p:txBody>
      </p:sp>
      <p:sp>
        <p:nvSpPr>
          <p:cNvPr id="11" name="Speech Bubble: Rectangle 10">
            <a:extLst>
              <a:ext uri="{FF2B5EF4-FFF2-40B4-BE49-F238E27FC236}">
                <a16:creationId xmlns:a16="http://schemas.microsoft.com/office/drawing/2014/main" id="{68FC53FC-4A31-4824-897C-0DC747FE1DB8}"/>
              </a:ext>
            </a:extLst>
          </p:cNvPr>
          <p:cNvSpPr/>
          <p:nvPr/>
        </p:nvSpPr>
        <p:spPr>
          <a:xfrm>
            <a:off x="9245552" y="4060063"/>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positive</a:t>
            </a:r>
          </a:p>
        </p:txBody>
      </p:sp>
      <p:sp>
        <p:nvSpPr>
          <p:cNvPr id="12" name="Speech Bubble: Rectangle 11">
            <a:extLst>
              <a:ext uri="{FF2B5EF4-FFF2-40B4-BE49-F238E27FC236}">
                <a16:creationId xmlns:a16="http://schemas.microsoft.com/office/drawing/2014/main" id="{F23138FD-3DAB-4306-902B-611FA47B4BB8}"/>
              </a:ext>
            </a:extLst>
          </p:cNvPr>
          <p:cNvSpPr/>
          <p:nvPr/>
        </p:nvSpPr>
        <p:spPr>
          <a:xfrm>
            <a:off x="9245552" y="4718957"/>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music</a:t>
            </a:r>
          </a:p>
        </p:txBody>
      </p:sp>
      <p:sp>
        <p:nvSpPr>
          <p:cNvPr id="13" name="Speech Bubble: Rectangle 12">
            <a:extLst>
              <a:ext uri="{FF2B5EF4-FFF2-40B4-BE49-F238E27FC236}">
                <a16:creationId xmlns:a16="http://schemas.microsoft.com/office/drawing/2014/main" id="{4D2E29BA-78C1-478C-859A-DB6EA3879F82}"/>
              </a:ext>
            </a:extLst>
          </p:cNvPr>
          <p:cNvSpPr/>
          <p:nvPr/>
        </p:nvSpPr>
        <p:spPr>
          <a:xfrm>
            <a:off x="9257361" y="5377851"/>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gift g</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iving</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Rounded Corners 13">
            <a:extLst>
              <a:ext uri="{FF2B5EF4-FFF2-40B4-BE49-F238E27FC236}">
                <a16:creationId xmlns:a16="http://schemas.microsoft.com/office/drawing/2014/main" id="{1F1EA816-A570-44FC-9B44-2D56B723EDB7}"/>
              </a:ext>
            </a:extLst>
          </p:cNvPr>
          <p:cNvSpPr/>
          <p:nvPr/>
        </p:nvSpPr>
        <p:spPr>
          <a:xfrm>
            <a:off x="6807200" y="4635375"/>
            <a:ext cx="1456650" cy="438008"/>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0188"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Neujahrsvorsätze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992739" y="276019"/>
            <a:ext cx="85306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336801" y="1686530"/>
            <a:ext cx="7686976" cy="4593565"/>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Me</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ine Schwester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wünscht sich|</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nächstes Jahr Sport </a:t>
            </a:r>
            <a:b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an der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Universität|</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studieren. Sie hat also eine </a:t>
            </a:r>
            <a:b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Liste mit diesen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Neujahrsvorsätzen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geschrieben. </a:t>
            </a:r>
            <a:endPar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Sie mag|</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Konzerte|</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aber dieses Jahr wird sie wohl*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kaum|</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einem gehen. Sie wird lieber früh aufstehen und vor der Schule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Rad fahren|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Musik kann sie dann beim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Laufen|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hören. Sie plant auch,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häufig|klettern|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gehen - mindestens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zweimal|</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pro Woche.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Klettern|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ist gut für die Muskeln, und sie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will</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|gesund aussehen!  Sie verspricht, sie wird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aufhören so viel|Kaffee|</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trinken, obwohl sie das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relativ|</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schwierig finden wird! Das ist ganz schön*|</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viel|</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aber sie will so gerne einen Platz an der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Universität</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bekommen|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4C1C7C36-A3ED-4D57-9253-B3850414B202}"/>
              </a:ext>
            </a:extLst>
          </p:cNvPr>
          <p:cNvSpPr/>
          <p:nvPr/>
        </p:nvSpPr>
        <p:spPr>
          <a:xfrm>
            <a:off x="527050" y="4431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Ideen</a:t>
            </a: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527050" y="3703019"/>
            <a:ext cx="1543050" cy="6043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461251" y="3088154"/>
            <a:ext cx="16746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527050" y="2239104"/>
            <a:ext cx="1543050" cy="6991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Akademie x2</a:t>
            </a: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527050" y="168653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476500" y="1144769"/>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annehmen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4384458" y="1155112"/>
            <a:ext cx="197254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laufen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x2</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462968" y="116399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111988" y="1158110"/>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10183973" y="12161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einmal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10224679" y="4709605"/>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224679" y="4146265"/>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237548" y="3551433"/>
            <a:ext cx="1489475" cy="4965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237548" y="2916583"/>
            <a:ext cx="148947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249424" y="2353318"/>
            <a:ext cx="1828985" cy="4392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224679" y="1784698"/>
            <a:ext cx="154940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Tee</a:t>
            </a:r>
          </a:p>
        </p:txBody>
      </p:sp>
      <p:sp>
        <p:nvSpPr>
          <p:cNvPr id="33" name="Speech Bubble: Rectangle with Corners Rounded 32">
            <a:extLst>
              <a:ext uri="{FF2B5EF4-FFF2-40B4-BE49-F238E27FC236}">
                <a16:creationId xmlns:a16="http://schemas.microsoft.com/office/drawing/2014/main" id="{DC2CB9E4-AFFE-491D-80E4-6F0819572CAB}"/>
              </a:ext>
            </a:extLst>
          </p:cNvPr>
          <p:cNvSpPr/>
          <p:nvPr/>
        </p:nvSpPr>
        <p:spPr>
          <a:xfrm>
            <a:off x="131648" y="5020072"/>
            <a:ext cx="2139927" cy="1185494"/>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26" name="Speech Bubble: Rectangle with Corners Rounded 25">
            <a:extLst>
              <a:ext uri="{FF2B5EF4-FFF2-40B4-BE49-F238E27FC236}">
                <a16:creationId xmlns:a16="http://schemas.microsoft.com/office/drawing/2014/main" id="{2F0102A0-A3BE-47E5-BC14-F7B947884C2A}"/>
              </a:ext>
            </a:extLst>
          </p:cNvPr>
          <p:cNvSpPr/>
          <p:nvPr/>
        </p:nvSpPr>
        <p:spPr>
          <a:xfrm>
            <a:off x="6639310" y="5510654"/>
            <a:ext cx="5482441" cy="769441"/>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*Neujahrsvorsätze – New Year’s Resolutions</a:t>
            </a:r>
            <a:b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*wohl – probably |*ganz schön – quite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0" name="Picture 39">
            <a:extLst>
              <a:ext uri="{FF2B5EF4-FFF2-40B4-BE49-F238E27FC236}">
                <a16:creationId xmlns:a16="http://schemas.microsoft.com/office/drawing/2014/main" id="{ADC72276-2A8D-4870-BF05-DEAFB5D8563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5324" y="1812509"/>
            <a:ext cx="1314450" cy="874395"/>
          </a:xfrm>
          <a:prstGeom prst="rect">
            <a:avLst/>
          </a:prstGeom>
          <a:noFill/>
          <a:ln>
            <a:noFill/>
          </a:ln>
        </p:spPr>
      </p:pic>
      <p:sp>
        <p:nvSpPr>
          <p:cNvPr id="31" name="Rectangle: Rounded Corners 30">
            <a:extLst>
              <a:ext uri="{FF2B5EF4-FFF2-40B4-BE49-F238E27FC236}">
                <a16:creationId xmlns:a16="http://schemas.microsoft.com/office/drawing/2014/main" id="{98AA889A-CB79-402F-A9D8-1873A29F1048}"/>
              </a:ext>
            </a:extLst>
          </p:cNvPr>
          <p:cNvSpPr/>
          <p:nvPr/>
        </p:nvSpPr>
        <p:spPr>
          <a:xfrm>
            <a:off x="6648215" y="1228505"/>
            <a:ext cx="1129574" cy="39161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4FAE1668-5900-4ACB-91A1-BB33C3A5A631}"/>
              </a:ext>
            </a:extLst>
          </p:cNvPr>
          <p:cNvSpPr/>
          <p:nvPr/>
        </p:nvSpPr>
        <p:spPr>
          <a:xfrm flipV="1">
            <a:off x="7021119" y="3714012"/>
            <a:ext cx="864449" cy="384767"/>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82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9261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[4/4]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72034" y="247046"/>
            <a:ext cx="228529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71" name="TextBox 70">
            <a:extLst>
              <a:ext uri="{FF2B5EF4-FFF2-40B4-BE49-F238E27FC236}">
                <a16:creationId xmlns:a16="http://schemas.microsoft.com/office/drawing/2014/main" id="{E928A9D3-99A7-4498-89F8-E0DBC64EA625}"/>
              </a:ext>
            </a:extLst>
          </p:cNvPr>
          <p:cNvSpPr txBox="1"/>
          <p:nvPr/>
        </p:nvSpPr>
        <p:spPr>
          <a:xfrm>
            <a:off x="219215" y="3083139"/>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72" name="TextBox 71">
            <a:extLst>
              <a:ext uri="{FF2B5EF4-FFF2-40B4-BE49-F238E27FC236}">
                <a16:creationId xmlns:a16="http://schemas.microsoft.com/office/drawing/2014/main" id="{3DB4125C-D5C4-480E-A70C-E2C5D02C57C9}"/>
              </a:ext>
            </a:extLst>
          </p:cNvPr>
          <p:cNvSpPr txBox="1"/>
          <p:nvPr/>
        </p:nvSpPr>
        <p:spPr>
          <a:xfrm>
            <a:off x="180000" y="2029607"/>
            <a:ext cx="1058752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8" name="Picture 17" descr="A close up of a logo&#10;&#10;Description automatically generated">
            <a:extLst>
              <a:ext uri="{FF2B5EF4-FFF2-40B4-BE49-F238E27FC236}">
                <a16:creationId xmlns:a16="http://schemas.microsoft.com/office/drawing/2014/main" id="{DEE53466-1EC2-4623-81D9-583AA15AAC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5342" y="80727"/>
            <a:ext cx="1455806" cy="1296577"/>
          </a:xfrm>
          <a:prstGeom prst="rect">
            <a:avLst/>
          </a:prstGeom>
        </p:spPr>
      </p:pic>
      <p:sp>
        <p:nvSpPr>
          <p:cNvPr id="19" name="TextBox 18">
            <a:extLst>
              <a:ext uri="{FF2B5EF4-FFF2-40B4-BE49-F238E27FC236}">
                <a16:creationId xmlns:a16="http://schemas.microsoft.com/office/drawing/2014/main" id="{19B3E351-BDEE-42C8-A987-6E7A3CF4EAE7}"/>
              </a:ext>
            </a:extLst>
          </p:cNvPr>
          <p:cNvSpPr txBox="1"/>
          <p:nvPr/>
        </p:nvSpPr>
        <p:spPr>
          <a:xfrm>
            <a:off x="386061" y="3700738"/>
            <a:ext cx="34493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anschauen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2B072CC-86AA-4FCC-A0C4-C4E09254EF61}"/>
              </a:ext>
            </a:extLst>
          </p:cNvPr>
          <p:cNvSpPr txBox="1"/>
          <p:nvPr/>
        </p:nvSpPr>
        <p:spPr>
          <a:xfrm>
            <a:off x="7112125" y="3700737"/>
            <a:ext cx="233667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F507D44-E88A-48F8-894B-7C18E25E0F22}"/>
              </a:ext>
            </a:extLst>
          </p:cNvPr>
          <p:cNvSpPr txBox="1"/>
          <p:nvPr/>
        </p:nvSpPr>
        <p:spPr>
          <a:xfrm>
            <a:off x="4014365" y="3707924"/>
            <a:ext cx="291879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wünscht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4A5940FC-DAD8-4EED-A094-27C3788814A2}"/>
              </a:ext>
            </a:extLst>
          </p:cNvPr>
          <p:cNvSpPr txBox="1"/>
          <p:nvPr/>
        </p:nvSpPr>
        <p:spPr>
          <a:xfrm>
            <a:off x="386061" y="4602438"/>
            <a:ext cx="29667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gefangen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3E5B232F-2EA2-4B7C-AA65-D98DFE7A5B80}"/>
              </a:ext>
            </a:extLst>
          </p:cNvPr>
          <p:cNvSpPr txBox="1"/>
          <p:nvPr/>
        </p:nvSpPr>
        <p:spPr>
          <a:xfrm>
            <a:off x="3483821" y="4602428"/>
            <a:ext cx="34493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bekommen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7E8D1A7-652F-4CB2-967A-BE58D0FC401C}"/>
              </a:ext>
            </a:extLst>
          </p:cNvPr>
          <p:cNvSpPr txBox="1"/>
          <p:nvPr/>
        </p:nvSpPr>
        <p:spPr>
          <a:xfrm>
            <a:off x="7064181" y="4602426"/>
            <a:ext cx="454141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kaum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03A98D0-F2B9-414C-9567-5356C6D175A2}"/>
              </a:ext>
            </a:extLst>
          </p:cNvPr>
          <p:cNvSpPr txBox="1"/>
          <p:nvPr/>
        </p:nvSpPr>
        <p:spPr>
          <a:xfrm>
            <a:off x="386061" y="5458592"/>
            <a:ext cx="48082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elativ</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gut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3C785BA7-E843-47C2-92E5-D37E60B56345}"/>
              </a:ext>
            </a:extLst>
          </p:cNvPr>
          <p:cNvSpPr txBox="1"/>
          <p:nvPr/>
        </p:nvSpPr>
        <p:spPr>
          <a:xfrm>
            <a:off x="5296546" y="5445892"/>
            <a:ext cx="2918796" cy="781883"/>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klettern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DF95678-ABD7-4570-A1D1-65A343862F39}"/>
              </a:ext>
            </a:extLst>
          </p:cNvPr>
          <p:cNvSpPr txBox="1"/>
          <p:nvPr/>
        </p:nvSpPr>
        <p:spPr>
          <a:xfrm>
            <a:off x="8353168" y="5458371"/>
            <a:ext cx="19634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E1655E5-9C01-4862-BFB2-A74EF88FE60A}"/>
              </a:ext>
            </a:extLst>
          </p:cNvPr>
          <p:cNvSpPr txBox="1"/>
          <p:nvPr/>
        </p:nvSpPr>
        <p:spPr>
          <a:xfrm>
            <a:off x="9602331" y="3700736"/>
            <a:ext cx="200326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magst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C27433E9-7804-43EA-AFAC-7F53DDAE4B8C}"/>
              </a:ext>
            </a:extLst>
          </p:cNvPr>
          <p:cNvSpPr/>
          <p:nvPr/>
        </p:nvSpPr>
        <p:spPr>
          <a:xfrm>
            <a:off x="8546471" y="5556236"/>
            <a:ext cx="1629623" cy="600119"/>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3458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9"/>
                                        </p:tgtEl>
                                        <p:attrNameLst>
                                          <p:attrName>fillcolor</p:attrName>
                                        </p:attrNameLst>
                                      </p:cBhvr>
                                      <p:to>
                                        <a:schemeClr val="accent2"/>
                                      </p:to>
                                    </p:animClr>
                                    <p:set>
                                      <p:cBhvr>
                                        <p:cTn id="7" dur="2000" fill="hold"/>
                                        <p:tgtEl>
                                          <p:spTgt spid="19"/>
                                        </p:tgtEl>
                                        <p:attrNameLst>
                                          <p:attrName>fill.type</p:attrName>
                                        </p:attrNameLst>
                                      </p:cBhvr>
                                      <p:to>
                                        <p:strVal val="solid"/>
                                      </p:to>
                                    </p:set>
                                    <p:set>
                                      <p:cBhvr>
                                        <p:cTn id="8" dur="2000" fill="hold"/>
                                        <p:tgtEl>
                                          <p:spTgt spid="1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0"/>
                                        </p:tgtEl>
                                        <p:attrNameLst>
                                          <p:attrName>fillcolor</p:attrName>
                                        </p:attrNameLst>
                                      </p:cBhvr>
                                      <p:to>
                                        <a:schemeClr val="accent2"/>
                                      </p:to>
                                    </p:animClr>
                                    <p:set>
                                      <p:cBhvr>
                                        <p:cTn id="11" dur="2000" fill="hold"/>
                                        <p:tgtEl>
                                          <p:spTgt spid="20"/>
                                        </p:tgtEl>
                                        <p:attrNameLst>
                                          <p:attrName>fill.type</p:attrName>
                                        </p:attrNameLst>
                                      </p:cBhvr>
                                      <p:to>
                                        <p:strVal val="solid"/>
                                      </p:to>
                                    </p:set>
                                    <p:set>
                                      <p:cBhvr>
                                        <p:cTn id="12" dur="2000" fill="hold"/>
                                        <p:tgtEl>
                                          <p:spTgt spid="20"/>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24"/>
                                        </p:tgtEl>
                                        <p:attrNameLst>
                                          <p:attrName>fillcolor</p:attrName>
                                        </p:attrNameLst>
                                      </p:cBhvr>
                                      <p:to>
                                        <a:schemeClr val="accent2"/>
                                      </p:to>
                                    </p:animClr>
                                    <p:set>
                                      <p:cBhvr>
                                        <p:cTn id="15" dur="2000" fill="hold"/>
                                        <p:tgtEl>
                                          <p:spTgt spid="24"/>
                                        </p:tgtEl>
                                        <p:attrNameLst>
                                          <p:attrName>fill.type</p:attrName>
                                        </p:attrNameLst>
                                      </p:cBhvr>
                                      <p:to>
                                        <p:strVal val="solid"/>
                                      </p:to>
                                    </p:set>
                                    <p:set>
                                      <p:cBhvr>
                                        <p:cTn id="16" dur="2000" fill="hold"/>
                                        <p:tgtEl>
                                          <p:spTgt spid="24"/>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26"/>
                                        </p:tgtEl>
                                        <p:attrNameLst>
                                          <p:attrName>fillcolor</p:attrName>
                                        </p:attrNameLst>
                                      </p:cBhvr>
                                      <p:to>
                                        <a:schemeClr val="accent2"/>
                                      </p:to>
                                    </p:animClr>
                                    <p:set>
                                      <p:cBhvr>
                                        <p:cTn id="19" dur="2000" fill="hold"/>
                                        <p:tgtEl>
                                          <p:spTgt spid="26"/>
                                        </p:tgtEl>
                                        <p:attrNameLst>
                                          <p:attrName>fill.type</p:attrName>
                                        </p:attrNameLst>
                                      </p:cBhvr>
                                      <p:to>
                                        <p:strVal val="solid"/>
                                      </p:to>
                                    </p:set>
                                    <p:set>
                                      <p:cBhvr>
                                        <p:cTn id="20" dur="2000" fill="hold"/>
                                        <p:tgtEl>
                                          <p:spTgt spid="2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88217" cy="869950"/>
          </a:xfrm>
          <a:prstGeom prst="rect">
            <a:avLst/>
          </a:prstGeom>
        </p:spPr>
      </p:pic>
      <p:sp>
        <p:nvSpPr>
          <p:cNvPr id="4" name="Title 3"/>
          <p:cNvSpPr>
            <a:spLocks noGrp="1"/>
          </p:cNvSpPr>
          <p:nvPr>
            <p:ph type="title"/>
          </p:nvPr>
        </p:nvSpPr>
        <p:spPr>
          <a:xfrm>
            <a:off x="0" y="321466"/>
            <a:ext cx="8077200" cy="707849"/>
          </a:xfrm>
        </p:spPr>
        <p:txBody>
          <a:bodyPr>
            <a:normAutofit/>
          </a:bodyPr>
          <a:lstStyle/>
          <a:p>
            <a:r>
              <a:rPr lang="en-GB" sz="3000" b="1" dirty="0" err="1">
                <a:solidFill>
                  <a:schemeClr val="bg1"/>
                </a:solidFill>
              </a:rPr>
              <a:t>Bindewörter</a:t>
            </a:r>
            <a:r>
              <a:rPr lang="en-GB" sz="3000" b="1" dirty="0">
                <a:solidFill>
                  <a:schemeClr val="bg1"/>
                </a:solidFill>
              </a:rPr>
              <a:t> (conjunctions)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Speech Bubble: Rectangle with Corners Rounded 19">
            <a:extLst>
              <a:ext uri="{FF2B5EF4-FFF2-40B4-BE49-F238E27FC236}">
                <a16:creationId xmlns:a16="http://schemas.microsoft.com/office/drawing/2014/main" id="{310B6995-772B-48CB-8395-BFDE9A83DFE0}"/>
              </a:ext>
            </a:extLst>
          </p:cNvPr>
          <p:cNvSpPr/>
          <p:nvPr/>
        </p:nvSpPr>
        <p:spPr>
          <a:xfrm>
            <a:off x="79015" y="1385127"/>
            <a:ext cx="5586062" cy="568634"/>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some conjunctions kick the verb to the end of the clause:</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17BF10FB-0DEA-45EB-BD3F-FE797A387CA7}"/>
              </a:ext>
            </a:extLst>
          </p:cNvPr>
          <p:cNvSpPr/>
          <p:nvPr/>
        </p:nvSpPr>
        <p:spPr>
          <a:xfrm>
            <a:off x="918649" y="2124558"/>
            <a:ext cx="3532813" cy="349836"/>
          </a:xfrm>
          <a:prstGeom prst="wedgeRoundRectCallout">
            <a:avLst>
              <a:gd name="adj1" fmla="val 23921"/>
              <a:gd name="adj2" fmla="val 83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is word order 3 (WO3). </a:t>
            </a:r>
          </a:p>
        </p:txBody>
      </p:sp>
      <p:sp>
        <p:nvSpPr>
          <p:cNvPr id="25" name="Speech Bubble: Rectangle with Corners Rounded 19">
            <a:extLst>
              <a:ext uri="{FF2B5EF4-FFF2-40B4-BE49-F238E27FC236}">
                <a16:creationId xmlns:a16="http://schemas.microsoft.com/office/drawing/2014/main" id="{1867F609-934D-4C99-9843-CCA976B33425}"/>
              </a:ext>
            </a:extLst>
          </p:cNvPr>
          <p:cNvSpPr/>
          <p:nvPr/>
        </p:nvSpPr>
        <p:spPr>
          <a:xfrm>
            <a:off x="6087316" y="1369692"/>
            <a:ext cx="5586062" cy="568634"/>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Other conjunctions do not change the word order:</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7" name="Straight Connector 6">
            <a:extLst>
              <a:ext uri="{FF2B5EF4-FFF2-40B4-BE49-F238E27FC236}">
                <a16:creationId xmlns:a16="http://schemas.microsoft.com/office/drawing/2014/main" id="{37D2B058-61F2-480A-A36A-A0C65EE3AC79}"/>
              </a:ext>
            </a:extLst>
          </p:cNvPr>
          <p:cNvCxnSpPr/>
          <p:nvPr/>
        </p:nvCxnSpPr>
        <p:spPr>
          <a:xfrm>
            <a:off x="6011918" y="1249207"/>
            <a:ext cx="0" cy="5013715"/>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FD20F07-9660-476A-B3A9-CB902285A467}"/>
              </a:ext>
            </a:extLst>
          </p:cNvPr>
          <p:cNvSpPr txBox="1"/>
          <p:nvPr/>
        </p:nvSpPr>
        <p:spPr>
          <a:xfrm>
            <a:off x="253479" y="2446931"/>
            <a:ext cx="5221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feiern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weil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Spaß</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4621196D-8AA6-493A-BEEF-F6A2A67E1A92}"/>
              </a:ext>
            </a:extLst>
          </p:cNvPr>
          <p:cNvSpPr txBox="1"/>
          <p:nvPr/>
        </p:nvSpPr>
        <p:spPr>
          <a:xfrm>
            <a:off x="6053364" y="2446479"/>
            <a:ext cx="5221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feiern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denn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Spaß</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421B8793-20CF-4B87-B930-76A30146999C}"/>
              </a:ext>
            </a:extLst>
          </p:cNvPr>
          <p:cNvSpPr txBox="1"/>
          <p:nvPr/>
        </p:nvSpPr>
        <p:spPr>
          <a:xfrm>
            <a:off x="212033" y="3229350"/>
            <a:ext cx="637978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obwohl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dauert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5E517DCF-1931-43CE-AE47-90119385EA17}"/>
              </a:ext>
            </a:extLst>
          </p:cNvPr>
          <p:cNvSpPr txBox="1"/>
          <p:nvPr/>
        </p:nvSpPr>
        <p:spPr>
          <a:xfrm>
            <a:off x="253479" y="4019868"/>
            <a:ext cx="59488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während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unterhalten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D0A3D20B-6791-4A36-976F-75B9BC926F45}"/>
              </a:ext>
            </a:extLst>
          </p:cNvPr>
          <p:cNvSpPr txBox="1"/>
          <p:nvPr/>
        </p:nvSpPr>
        <p:spPr>
          <a:xfrm>
            <a:off x="235475" y="4881153"/>
            <a:ext cx="5221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dass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4F7BA8F8-6A1D-47A5-A0BD-08F2C4F0D80A}"/>
              </a:ext>
            </a:extLst>
          </p:cNvPr>
          <p:cNvSpPr txBox="1"/>
          <p:nvPr/>
        </p:nvSpPr>
        <p:spPr>
          <a:xfrm>
            <a:off x="6078628" y="3229351"/>
            <a:ext cx="5221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aber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dauert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2CAB6B07-8B70-491C-8586-96039A8D32B0}"/>
              </a:ext>
            </a:extLst>
          </p:cNvPr>
          <p:cNvSpPr txBox="1"/>
          <p:nvPr/>
        </p:nvSpPr>
        <p:spPr>
          <a:xfrm>
            <a:off x="6078628" y="4019869"/>
            <a:ext cx="5221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EA5F00"/>
                </a:solidFill>
                <a:effectLst/>
                <a:uLnTx/>
                <a:uFillTx/>
                <a:latin typeface="Century Gothic" panose="020F0302020204030204"/>
                <a:ea typeface="+mn-ea"/>
                <a:cs typeface="+mn-cs"/>
              </a:rPr>
              <a:t>und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unterhalten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uns.</a:t>
            </a:r>
          </a:p>
        </p:txBody>
      </p:sp>
      <p:sp>
        <p:nvSpPr>
          <p:cNvPr id="33" name="TextBox 32">
            <a:extLst>
              <a:ext uri="{FF2B5EF4-FFF2-40B4-BE49-F238E27FC236}">
                <a16:creationId xmlns:a16="http://schemas.microsoft.com/office/drawing/2014/main" id="{1C8BCFBC-F761-4535-8ABC-94D1536B0C36}"/>
              </a:ext>
            </a:extLst>
          </p:cNvPr>
          <p:cNvSpPr txBox="1"/>
          <p:nvPr/>
        </p:nvSpPr>
        <p:spPr>
          <a:xfrm>
            <a:off x="6035361" y="4881144"/>
            <a:ext cx="5221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EA5F00"/>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E0A751FE-46B3-403D-86B0-CDB85E2E3506}"/>
              </a:ext>
            </a:extLst>
          </p:cNvPr>
          <p:cNvSpPr txBox="1"/>
          <p:nvPr/>
        </p:nvSpPr>
        <p:spPr>
          <a:xfrm>
            <a:off x="261435" y="5690976"/>
            <a:ext cx="5221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wenn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1423E5C5-A6CC-4A8A-B565-1E29FC00EDA2}"/>
              </a:ext>
            </a:extLst>
          </p:cNvPr>
          <p:cNvSpPr txBox="1"/>
          <p:nvPr/>
        </p:nvSpPr>
        <p:spPr>
          <a:xfrm>
            <a:off x="6078629" y="5690976"/>
            <a:ext cx="5221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denn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Speech Bubble: Rectangle with Corners Rounded 35">
            <a:extLst>
              <a:ext uri="{FF2B5EF4-FFF2-40B4-BE49-F238E27FC236}">
                <a16:creationId xmlns:a16="http://schemas.microsoft.com/office/drawing/2014/main" id="{CDC64829-36E9-49A9-A96E-E965C8342349}"/>
              </a:ext>
            </a:extLst>
          </p:cNvPr>
          <p:cNvSpPr/>
          <p:nvPr/>
        </p:nvSpPr>
        <p:spPr>
          <a:xfrm>
            <a:off x="7113940" y="2033973"/>
            <a:ext cx="3532813" cy="349836"/>
          </a:xfrm>
          <a:prstGeom prst="wedgeRoundRectCallout">
            <a:avLst>
              <a:gd name="adj1" fmla="val 23921"/>
              <a:gd name="adj2" fmla="val 83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is word order 1 (WO1). </a:t>
            </a:r>
          </a:p>
        </p:txBody>
      </p:sp>
      <p:pic>
        <p:nvPicPr>
          <p:cNvPr id="19" name="Picture 18">
            <a:extLst>
              <a:ext uri="{FF2B5EF4-FFF2-40B4-BE49-F238E27FC236}">
                <a16:creationId xmlns:a16="http://schemas.microsoft.com/office/drawing/2014/main" id="{A9F3CDD7-DB1D-49A7-AF6D-C7CBF8798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554">
            <a:off x="7832801" y="-140122"/>
            <a:ext cx="2125675" cy="1546096"/>
          </a:xfrm>
          <a:prstGeom prst="rect">
            <a:avLst/>
          </a:prstGeom>
        </p:spPr>
      </p:pic>
      <p:sp>
        <p:nvSpPr>
          <p:cNvPr id="38" name="TextBox 37">
            <a:extLst>
              <a:ext uri="{FF2B5EF4-FFF2-40B4-BE49-F238E27FC236}">
                <a16:creationId xmlns:a16="http://schemas.microsoft.com/office/drawing/2014/main" id="{B2295B66-E84A-4585-A557-D44038C40551}"/>
              </a:ext>
            </a:extLst>
          </p:cNvPr>
          <p:cNvSpPr txBox="1"/>
          <p:nvPr/>
        </p:nvSpPr>
        <p:spPr>
          <a:xfrm>
            <a:off x="261434" y="2793796"/>
            <a:ext cx="5221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celebrate because it’s fun.</a:t>
            </a:r>
          </a:p>
        </p:txBody>
      </p:sp>
      <p:sp>
        <p:nvSpPr>
          <p:cNvPr id="39" name="TextBox 38">
            <a:extLst>
              <a:ext uri="{FF2B5EF4-FFF2-40B4-BE49-F238E27FC236}">
                <a16:creationId xmlns:a16="http://schemas.microsoft.com/office/drawing/2014/main" id="{6CBA4871-BE2E-45DF-8275-CD696B931D4C}"/>
              </a:ext>
            </a:extLst>
          </p:cNvPr>
          <p:cNvSpPr txBox="1"/>
          <p:nvPr/>
        </p:nvSpPr>
        <p:spPr>
          <a:xfrm>
            <a:off x="6061319" y="2789231"/>
            <a:ext cx="5221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celebrate because it’s fun.</a:t>
            </a:r>
          </a:p>
        </p:txBody>
      </p:sp>
      <p:sp>
        <p:nvSpPr>
          <p:cNvPr id="40" name="TextBox 39">
            <a:extLst>
              <a:ext uri="{FF2B5EF4-FFF2-40B4-BE49-F238E27FC236}">
                <a16:creationId xmlns:a16="http://schemas.microsoft.com/office/drawing/2014/main" id="{865A009C-5393-4278-A7D6-E6E524C813CA}"/>
              </a:ext>
            </a:extLst>
          </p:cNvPr>
          <p:cNvSpPr txBox="1"/>
          <p:nvPr/>
        </p:nvSpPr>
        <p:spPr>
          <a:xfrm>
            <a:off x="253479" y="3586803"/>
            <a:ext cx="584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coming, although it takes a long time.</a:t>
            </a:r>
          </a:p>
        </p:txBody>
      </p:sp>
      <p:sp>
        <p:nvSpPr>
          <p:cNvPr id="41" name="TextBox 40">
            <a:extLst>
              <a:ext uri="{FF2B5EF4-FFF2-40B4-BE49-F238E27FC236}">
                <a16:creationId xmlns:a16="http://schemas.microsoft.com/office/drawing/2014/main" id="{732D3C07-7E75-4C2E-86AA-BC675EFCA51E}"/>
              </a:ext>
            </a:extLst>
          </p:cNvPr>
          <p:cNvSpPr txBox="1"/>
          <p:nvPr/>
        </p:nvSpPr>
        <p:spPr>
          <a:xfrm>
            <a:off x="6064133" y="3581314"/>
            <a:ext cx="584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coming but it takes a long time.</a:t>
            </a:r>
          </a:p>
        </p:txBody>
      </p:sp>
      <p:sp>
        <p:nvSpPr>
          <p:cNvPr id="42" name="TextBox 41">
            <a:extLst>
              <a:ext uri="{FF2B5EF4-FFF2-40B4-BE49-F238E27FC236}">
                <a16:creationId xmlns:a16="http://schemas.microsoft.com/office/drawing/2014/main" id="{CD9A83D4-3F1C-455B-BF86-008A7D182821}"/>
              </a:ext>
            </a:extLst>
          </p:cNvPr>
          <p:cNvSpPr txBox="1"/>
          <p:nvPr/>
        </p:nvSpPr>
        <p:spPr>
          <a:xfrm>
            <a:off x="228859" y="4378792"/>
            <a:ext cx="584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cook whilst we chat.</a:t>
            </a:r>
          </a:p>
        </p:txBody>
      </p:sp>
      <p:sp>
        <p:nvSpPr>
          <p:cNvPr id="43" name="TextBox 42">
            <a:extLst>
              <a:ext uri="{FF2B5EF4-FFF2-40B4-BE49-F238E27FC236}">
                <a16:creationId xmlns:a16="http://schemas.microsoft.com/office/drawing/2014/main" id="{11A9DB9F-52E6-4BD2-92CA-64D38853C4CC}"/>
              </a:ext>
            </a:extLst>
          </p:cNvPr>
          <p:cNvSpPr txBox="1"/>
          <p:nvPr/>
        </p:nvSpPr>
        <p:spPr>
          <a:xfrm>
            <a:off x="6096000" y="4386371"/>
            <a:ext cx="584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cook and we chat.</a:t>
            </a:r>
          </a:p>
        </p:txBody>
      </p:sp>
      <p:sp>
        <p:nvSpPr>
          <p:cNvPr id="44" name="TextBox 43">
            <a:extLst>
              <a:ext uri="{FF2B5EF4-FFF2-40B4-BE49-F238E27FC236}">
                <a16:creationId xmlns:a16="http://schemas.microsoft.com/office/drawing/2014/main" id="{706DECB9-4EEA-48A7-AC24-6B2CBDC59FC8}"/>
              </a:ext>
            </a:extLst>
          </p:cNvPr>
          <p:cNvSpPr txBox="1"/>
          <p:nvPr/>
        </p:nvSpPr>
        <p:spPr>
          <a:xfrm>
            <a:off x="220980" y="5255535"/>
            <a:ext cx="584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believe that it’s important.</a:t>
            </a:r>
          </a:p>
        </p:txBody>
      </p:sp>
      <p:sp>
        <p:nvSpPr>
          <p:cNvPr id="45" name="TextBox 44">
            <a:extLst>
              <a:ext uri="{FF2B5EF4-FFF2-40B4-BE49-F238E27FC236}">
                <a16:creationId xmlns:a16="http://schemas.microsoft.com/office/drawing/2014/main" id="{11E3380F-0E64-49BA-878D-35EF6AD1E902}"/>
              </a:ext>
            </a:extLst>
          </p:cNvPr>
          <p:cNvSpPr txBox="1"/>
          <p:nvPr/>
        </p:nvSpPr>
        <p:spPr>
          <a:xfrm>
            <a:off x="6020865" y="5220969"/>
            <a:ext cx="584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believe it’s important.</a:t>
            </a:r>
          </a:p>
        </p:txBody>
      </p:sp>
      <p:sp>
        <p:nvSpPr>
          <p:cNvPr id="46" name="TextBox 45">
            <a:extLst>
              <a:ext uri="{FF2B5EF4-FFF2-40B4-BE49-F238E27FC236}">
                <a16:creationId xmlns:a16="http://schemas.microsoft.com/office/drawing/2014/main" id="{0DD6E18B-5720-4E3C-B62A-89C0D2899D0B}"/>
              </a:ext>
            </a:extLst>
          </p:cNvPr>
          <p:cNvSpPr txBox="1"/>
          <p:nvPr/>
        </p:nvSpPr>
        <p:spPr>
          <a:xfrm>
            <a:off x="253479" y="6033609"/>
            <a:ext cx="584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dance if/when there’s music.</a:t>
            </a:r>
          </a:p>
        </p:txBody>
      </p:sp>
      <p:sp>
        <p:nvSpPr>
          <p:cNvPr id="47" name="TextBox 46">
            <a:extLst>
              <a:ext uri="{FF2B5EF4-FFF2-40B4-BE49-F238E27FC236}">
                <a16:creationId xmlns:a16="http://schemas.microsoft.com/office/drawing/2014/main" id="{908F08E3-0130-46B2-BE57-C39024521D56}"/>
              </a:ext>
            </a:extLst>
          </p:cNvPr>
          <p:cNvSpPr txBox="1"/>
          <p:nvPr/>
        </p:nvSpPr>
        <p:spPr>
          <a:xfrm>
            <a:off x="6114807" y="6062867"/>
            <a:ext cx="584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dance because/as there’s music.</a:t>
            </a:r>
          </a:p>
        </p:txBody>
      </p:sp>
      <p:sp>
        <p:nvSpPr>
          <p:cNvPr id="37" name="Rectangle: Rounded Corners 36">
            <a:extLst>
              <a:ext uri="{FF2B5EF4-FFF2-40B4-BE49-F238E27FC236}">
                <a16:creationId xmlns:a16="http://schemas.microsoft.com/office/drawing/2014/main" id="{3E59C3CB-9155-44AB-BEC2-EF5A8A92C3BD}"/>
              </a:ext>
            </a:extLst>
          </p:cNvPr>
          <p:cNvSpPr/>
          <p:nvPr/>
        </p:nvSpPr>
        <p:spPr>
          <a:xfrm>
            <a:off x="228859" y="5738205"/>
            <a:ext cx="1618048" cy="383657"/>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330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5" grpId="0" animBg="1"/>
      <p:bldP spid="14" grpId="0"/>
      <p:bldP spid="27" grpId="0"/>
      <p:bldP spid="28" grpId="0"/>
      <p:bldP spid="29" grpId="0"/>
      <p:bldP spid="30" grpId="0"/>
      <p:bldP spid="31" grpId="0"/>
      <p:bldP spid="32" grpId="0"/>
      <p:bldP spid="33" grpId="0"/>
      <p:bldP spid="34" grpId="0"/>
      <p:bldP spid="35" grpId="0"/>
      <p:bldP spid="36" grpId="0" animBg="1"/>
      <p:bldP spid="38" grpId="0"/>
      <p:bldP spid="39" grpId="0"/>
      <p:bldP spid="40" grpId="0"/>
      <p:bldP spid="41" grpId="0"/>
      <p:bldP spid="42" grpId="0"/>
      <p:bldP spid="43" grpId="0"/>
      <p:bldP spid="44" grpId="0"/>
      <p:bldP spid="45" grpId="0"/>
      <p:bldP spid="46" grpId="0"/>
      <p:bldP spid="47" grpId="0"/>
      <p:bldP spid="3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7A89D25A-7162-4828-94A0-EDF7F0C5B97B}"/>
              </a:ext>
            </a:extLst>
          </p:cNvPr>
          <p:cNvGraphicFramePr>
            <a:graphicFrameLocks noGrp="1"/>
          </p:cNvGraphicFramePr>
          <p:nvPr/>
        </p:nvGraphicFramePr>
        <p:xfrm>
          <a:off x="235751" y="1101098"/>
          <a:ext cx="11720500" cy="4975910"/>
        </p:xfrm>
        <a:graphic>
          <a:graphicData uri="http://schemas.openxmlformats.org/drawingml/2006/table">
            <a:tbl>
              <a:tblPr firstRow="1" bandRow="1">
                <a:tableStyleId>{5940675A-B579-460E-94D1-54222C63F5DA}</a:tableStyleId>
              </a:tblPr>
              <a:tblGrid>
                <a:gridCol w="2930125">
                  <a:extLst>
                    <a:ext uri="{9D8B030D-6E8A-4147-A177-3AD203B41FA5}">
                      <a16:colId xmlns:a16="http://schemas.microsoft.com/office/drawing/2014/main" val="4218511066"/>
                    </a:ext>
                  </a:extLst>
                </a:gridCol>
                <a:gridCol w="2930125">
                  <a:extLst>
                    <a:ext uri="{9D8B030D-6E8A-4147-A177-3AD203B41FA5}">
                      <a16:colId xmlns:a16="http://schemas.microsoft.com/office/drawing/2014/main" val="1421711129"/>
                    </a:ext>
                  </a:extLst>
                </a:gridCol>
                <a:gridCol w="2930125">
                  <a:extLst>
                    <a:ext uri="{9D8B030D-6E8A-4147-A177-3AD203B41FA5}">
                      <a16:colId xmlns:a16="http://schemas.microsoft.com/office/drawing/2014/main" val="2997456581"/>
                    </a:ext>
                  </a:extLst>
                </a:gridCol>
                <a:gridCol w="2930125">
                  <a:extLst>
                    <a:ext uri="{9D8B030D-6E8A-4147-A177-3AD203B41FA5}">
                      <a16:colId xmlns:a16="http://schemas.microsoft.com/office/drawing/2014/main" val="1216760198"/>
                    </a:ext>
                  </a:extLst>
                </a:gridCol>
              </a:tblGrid>
              <a:tr h="99518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05845780"/>
                  </a:ext>
                </a:extLst>
              </a:tr>
              <a:tr h="995182">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17481603"/>
                  </a:ext>
                </a:extLst>
              </a:tr>
              <a:tr h="99518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48373279"/>
                  </a:ext>
                </a:extLst>
              </a:tr>
              <a:tr h="995182">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26786343"/>
                  </a:ext>
                </a:extLst>
              </a:tr>
              <a:tr h="995182">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02980608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0303"/>
            <a:ext cx="2743200" cy="869950"/>
          </a:xfrm>
          <a:prstGeom prst="rect">
            <a:avLst/>
          </a:prstGeom>
        </p:spPr>
      </p:pic>
      <p:sp>
        <p:nvSpPr>
          <p:cNvPr id="4" name="Title 3"/>
          <p:cNvSpPr>
            <a:spLocks noGrp="1"/>
          </p:cNvSpPr>
          <p:nvPr>
            <p:ph type="title"/>
          </p:nvPr>
        </p:nvSpPr>
        <p:spPr>
          <a:xfrm>
            <a:off x="0" y="168433"/>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036798" y="247046"/>
            <a:ext cx="292209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848455" y="19752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p>
        </p:txBody>
      </p:sp>
      <p:sp>
        <p:nvSpPr>
          <p:cNvPr id="6" name="Rectangle 5">
            <a:extLst>
              <a:ext uri="{FF2B5EF4-FFF2-40B4-BE49-F238E27FC236}">
                <a16:creationId xmlns:a16="http://schemas.microsoft.com/office/drawing/2014/main" id="{6E7AA284-EE71-4AB3-8079-6ABFDF387E47}"/>
              </a:ext>
            </a:extLst>
          </p:cNvPr>
          <p:cNvSpPr/>
          <p:nvPr/>
        </p:nvSpPr>
        <p:spPr>
          <a:xfrm>
            <a:off x="235749" y="110158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a:t>
            </a:r>
          </a:p>
        </p:txBody>
      </p:sp>
      <p:sp>
        <p:nvSpPr>
          <p:cNvPr id="8" name="Rectangle 7">
            <a:extLst>
              <a:ext uri="{FF2B5EF4-FFF2-40B4-BE49-F238E27FC236}">
                <a16:creationId xmlns:a16="http://schemas.microsoft.com/office/drawing/2014/main" id="{FA2EC06A-B078-4488-A472-1D0F94EF1F49}"/>
              </a:ext>
            </a:extLst>
          </p:cNvPr>
          <p:cNvSpPr/>
          <p:nvPr/>
        </p:nvSpPr>
        <p:spPr>
          <a:xfrm>
            <a:off x="235749" y="2100261"/>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a:t>
            </a:r>
          </a:p>
        </p:txBody>
      </p:sp>
      <p:sp>
        <p:nvSpPr>
          <p:cNvPr id="9" name="Rectangle 8">
            <a:extLst>
              <a:ext uri="{FF2B5EF4-FFF2-40B4-BE49-F238E27FC236}">
                <a16:creationId xmlns:a16="http://schemas.microsoft.com/office/drawing/2014/main" id="{7AB63A4B-E6C6-4944-8921-A623C077A20C}"/>
              </a:ext>
            </a:extLst>
          </p:cNvPr>
          <p:cNvSpPr/>
          <p:nvPr/>
        </p:nvSpPr>
        <p:spPr>
          <a:xfrm>
            <a:off x="235749" y="3100185"/>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3</a:t>
            </a:r>
          </a:p>
        </p:txBody>
      </p:sp>
      <p:sp>
        <p:nvSpPr>
          <p:cNvPr id="10" name="Rectangle 9">
            <a:extLst>
              <a:ext uri="{FF2B5EF4-FFF2-40B4-BE49-F238E27FC236}">
                <a16:creationId xmlns:a16="http://schemas.microsoft.com/office/drawing/2014/main" id="{F8449627-B323-4020-8C65-176B6A92998D}"/>
              </a:ext>
            </a:extLst>
          </p:cNvPr>
          <p:cNvSpPr/>
          <p:nvPr/>
        </p:nvSpPr>
        <p:spPr>
          <a:xfrm>
            <a:off x="235749" y="4087977"/>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4</a:t>
            </a:r>
          </a:p>
        </p:txBody>
      </p:sp>
      <p:sp>
        <p:nvSpPr>
          <p:cNvPr id="11" name="Rectangle 10">
            <a:extLst>
              <a:ext uri="{FF2B5EF4-FFF2-40B4-BE49-F238E27FC236}">
                <a16:creationId xmlns:a16="http://schemas.microsoft.com/office/drawing/2014/main" id="{A959A256-62F6-4061-A408-C8612EA65EEA}"/>
              </a:ext>
            </a:extLst>
          </p:cNvPr>
          <p:cNvSpPr/>
          <p:nvPr/>
        </p:nvSpPr>
        <p:spPr>
          <a:xfrm>
            <a:off x="235749" y="5089216"/>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5</a:t>
            </a:r>
          </a:p>
        </p:txBody>
      </p:sp>
      <p:sp>
        <p:nvSpPr>
          <p:cNvPr id="12" name="Rectangle 11">
            <a:extLst>
              <a:ext uri="{FF2B5EF4-FFF2-40B4-BE49-F238E27FC236}">
                <a16:creationId xmlns:a16="http://schemas.microsoft.com/office/drawing/2014/main" id="{1D87F1AC-CA63-49AA-8CB9-7425BFEF9271}"/>
              </a:ext>
            </a:extLst>
          </p:cNvPr>
          <p:cNvSpPr/>
          <p:nvPr/>
        </p:nvSpPr>
        <p:spPr>
          <a:xfrm>
            <a:off x="3169854" y="110109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6</a:t>
            </a:r>
          </a:p>
        </p:txBody>
      </p:sp>
      <p:sp>
        <p:nvSpPr>
          <p:cNvPr id="14" name="Rectangle 13">
            <a:extLst>
              <a:ext uri="{FF2B5EF4-FFF2-40B4-BE49-F238E27FC236}">
                <a16:creationId xmlns:a16="http://schemas.microsoft.com/office/drawing/2014/main" id="{7AEE87AF-34C4-47C7-9D5D-1721630AED6F}"/>
              </a:ext>
            </a:extLst>
          </p:cNvPr>
          <p:cNvSpPr/>
          <p:nvPr/>
        </p:nvSpPr>
        <p:spPr>
          <a:xfrm>
            <a:off x="3169854" y="208972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7</a:t>
            </a:r>
          </a:p>
        </p:txBody>
      </p:sp>
      <p:sp>
        <p:nvSpPr>
          <p:cNvPr id="15" name="Rectangle 14">
            <a:extLst>
              <a:ext uri="{FF2B5EF4-FFF2-40B4-BE49-F238E27FC236}">
                <a16:creationId xmlns:a16="http://schemas.microsoft.com/office/drawing/2014/main" id="{A51B7F70-4DA2-4B55-B4D2-9DC6E959FF45}"/>
              </a:ext>
            </a:extLst>
          </p:cNvPr>
          <p:cNvSpPr/>
          <p:nvPr/>
        </p:nvSpPr>
        <p:spPr>
          <a:xfrm>
            <a:off x="3169854" y="308965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8</a:t>
            </a:r>
          </a:p>
        </p:txBody>
      </p:sp>
      <p:sp>
        <p:nvSpPr>
          <p:cNvPr id="16" name="Rectangle 15">
            <a:extLst>
              <a:ext uri="{FF2B5EF4-FFF2-40B4-BE49-F238E27FC236}">
                <a16:creationId xmlns:a16="http://schemas.microsoft.com/office/drawing/2014/main" id="{EC0FB043-D828-4513-964E-1EAB846D1B3B}"/>
              </a:ext>
            </a:extLst>
          </p:cNvPr>
          <p:cNvSpPr/>
          <p:nvPr/>
        </p:nvSpPr>
        <p:spPr>
          <a:xfrm>
            <a:off x="3169854" y="407744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9</a:t>
            </a:r>
          </a:p>
        </p:txBody>
      </p:sp>
      <p:sp>
        <p:nvSpPr>
          <p:cNvPr id="17" name="Rectangle 16">
            <a:extLst>
              <a:ext uri="{FF2B5EF4-FFF2-40B4-BE49-F238E27FC236}">
                <a16:creationId xmlns:a16="http://schemas.microsoft.com/office/drawing/2014/main" id="{2039DE3E-DCF8-48AA-86BF-7A385F9F491D}"/>
              </a:ext>
            </a:extLst>
          </p:cNvPr>
          <p:cNvSpPr/>
          <p:nvPr/>
        </p:nvSpPr>
        <p:spPr>
          <a:xfrm>
            <a:off x="3169854" y="507868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10</a:t>
            </a:r>
          </a:p>
        </p:txBody>
      </p:sp>
      <p:sp>
        <p:nvSpPr>
          <p:cNvPr id="18" name="Rectangle 17">
            <a:extLst>
              <a:ext uri="{FF2B5EF4-FFF2-40B4-BE49-F238E27FC236}">
                <a16:creationId xmlns:a16="http://schemas.microsoft.com/office/drawing/2014/main" id="{93F42215-833D-41E4-8F9C-F4A683B38CA2}"/>
              </a:ext>
            </a:extLst>
          </p:cNvPr>
          <p:cNvSpPr/>
          <p:nvPr/>
        </p:nvSpPr>
        <p:spPr>
          <a:xfrm>
            <a:off x="6103959" y="110158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11</a:t>
            </a:r>
          </a:p>
        </p:txBody>
      </p:sp>
      <p:sp>
        <p:nvSpPr>
          <p:cNvPr id="19" name="Rectangle 18">
            <a:extLst>
              <a:ext uri="{FF2B5EF4-FFF2-40B4-BE49-F238E27FC236}">
                <a16:creationId xmlns:a16="http://schemas.microsoft.com/office/drawing/2014/main" id="{BB2363CE-EF6F-46EA-A847-92D27CFC59D6}"/>
              </a:ext>
            </a:extLst>
          </p:cNvPr>
          <p:cNvSpPr/>
          <p:nvPr/>
        </p:nvSpPr>
        <p:spPr>
          <a:xfrm>
            <a:off x="6103959" y="2100261"/>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12</a:t>
            </a:r>
          </a:p>
        </p:txBody>
      </p:sp>
      <p:sp>
        <p:nvSpPr>
          <p:cNvPr id="20" name="Rectangle 19">
            <a:extLst>
              <a:ext uri="{FF2B5EF4-FFF2-40B4-BE49-F238E27FC236}">
                <a16:creationId xmlns:a16="http://schemas.microsoft.com/office/drawing/2014/main" id="{2AC2EA6F-E72D-4563-BB70-5CC4E1969FEC}"/>
              </a:ext>
            </a:extLst>
          </p:cNvPr>
          <p:cNvSpPr/>
          <p:nvPr/>
        </p:nvSpPr>
        <p:spPr>
          <a:xfrm>
            <a:off x="6103959" y="3100185"/>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13</a:t>
            </a:r>
          </a:p>
        </p:txBody>
      </p:sp>
      <p:sp>
        <p:nvSpPr>
          <p:cNvPr id="21" name="Rectangle 20">
            <a:extLst>
              <a:ext uri="{FF2B5EF4-FFF2-40B4-BE49-F238E27FC236}">
                <a16:creationId xmlns:a16="http://schemas.microsoft.com/office/drawing/2014/main" id="{075BA474-FEDD-4AFA-A94B-97B7D5AFFD3B}"/>
              </a:ext>
            </a:extLst>
          </p:cNvPr>
          <p:cNvSpPr/>
          <p:nvPr/>
        </p:nvSpPr>
        <p:spPr>
          <a:xfrm>
            <a:off x="6103959" y="4087977"/>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14</a:t>
            </a:r>
          </a:p>
        </p:txBody>
      </p:sp>
      <p:sp>
        <p:nvSpPr>
          <p:cNvPr id="22" name="Rectangle 21">
            <a:extLst>
              <a:ext uri="{FF2B5EF4-FFF2-40B4-BE49-F238E27FC236}">
                <a16:creationId xmlns:a16="http://schemas.microsoft.com/office/drawing/2014/main" id="{73CC51B1-F261-479C-8F4B-C389E211AB8B}"/>
              </a:ext>
            </a:extLst>
          </p:cNvPr>
          <p:cNvSpPr/>
          <p:nvPr/>
        </p:nvSpPr>
        <p:spPr>
          <a:xfrm>
            <a:off x="6103959" y="5089216"/>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15</a:t>
            </a:r>
          </a:p>
        </p:txBody>
      </p:sp>
      <p:sp>
        <p:nvSpPr>
          <p:cNvPr id="23" name="Rectangle 22">
            <a:extLst>
              <a:ext uri="{FF2B5EF4-FFF2-40B4-BE49-F238E27FC236}">
                <a16:creationId xmlns:a16="http://schemas.microsoft.com/office/drawing/2014/main" id="{D97191B6-71E2-45A0-9FAA-F908CD1F071E}"/>
              </a:ext>
            </a:extLst>
          </p:cNvPr>
          <p:cNvSpPr/>
          <p:nvPr/>
        </p:nvSpPr>
        <p:spPr>
          <a:xfrm>
            <a:off x="9038064" y="110109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16</a:t>
            </a:r>
          </a:p>
        </p:txBody>
      </p:sp>
      <p:sp>
        <p:nvSpPr>
          <p:cNvPr id="24" name="Rectangle 23">
            <a:extLst>
              <a:ext uri="{FF2B5EF4-FFF2-40B4-BE49-F238E27FC236}">
                <a16:creationId xmlns:a16="http://schemas.microsoft.com/office/drawing/2014/main" id="{6E9FA11B-C886-47F6-9A81-76F3294CF53F}"/>
              </a:ext>
            </a:extLst>
          </p:cNvPr>
          <p:cNvSpPr/>
          <p:nvPr/>
        </p:nvSpPr>
        <p:spPr>
          <a:xfrm>
            <a:off x="9038064" y="208972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17</a:t>
            </a:r>
          </a:p>
        </p:txBody>
      </p:sp>
      <p:sp>
        <p:nvSpPr>
          <p:cNvPr id="25" name="Rectangle 24">
            <a:extLst>
              <a:ext uri="{FF2B5EF4-FFF2-40B4-BE49-F238E27FC236}">
                <a16:creationId xmlns:a16="http://schemas.microsoft.com/office/drawing/2014/main" id="{885FAD2F-DAF3-4059-B219-466B142901D3}"/>
              </a:ext>
            </a:extLst>
          </p:cNvPr>
          <p:cNvSpPr/>
          <p:nvPr/>
        </p:nvSpPr>
        <p:spPr>
          <a:xfrm>
            <a:off x="9038064" y="308965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18</a:t>
            </a:r>
          </a:p>
        </p:txBody>
      </p:sp>
      <p:sp>
        <p:nvSpPr>
          <p:cNvPr id="26" name="Rectangle 25">
            <a:extLst>
              <a:ext uri="{FF2B5EF4-FFF2-40B4-BE49-F238E27FC236}">
                <a16:creationId xmlns:a16="http://schemas.microsoft.com/office/drawing/2014/main" id="{4892F96E-C891-4848-A036-5B23ABEF3AF6}"/>
              </a:ext>
            </a:extLst>
          </p:cNvPr>
          <p:cNvSpPr/>
          <p:nvPr/>
        </p:nvSpPr>
        <p:spPr>
          <a:xfrm>
            <a:off x="9038064" y="407744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19</a:t>
            </a:r>
          </a:p>
        </p:txBody>
      </p:sp>
      <p:sp>
        <p:nvSpPr>
          <p:cNvPr id="27" name="Rectangle 26">
            <a:extLst>
              <a:ext uri="{FF2B5EF4-FFF2-40B4-BE49-F238E27FC236}">
                <a16:creationId xmlns:a16="http://schemas.microsoft.com/office/drawing/2014/main" id="{70254FB9-B4BB-4469-B2E6-845B34769260}"/>
              </a:ext>
            </a:extLst>
          </p:cNvPr>
          <p:cNvSpPr/>
          <p:nvPr/>
        </p:nvSpPr>
        <p:spPr>
          <a:xfrm>
            <a:off x="9038064" y="507868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20</a:t>
            </a:r>
          </a:p>
        </p:txBody>
      </p:sp>
      <p:sp>
        <p:nvSpPr>
          <p:cNvPr id="48" name="TextBox 47">
            <a:extLst>
              <a:ext uri="{FF2B5EF4-FFF2-40B4-BE49-F238E27FC236}">
                <a16:creationId xmlns:a16="http://schemas.microsoft.com/office/drawing/2014/main" id="{8AECB5EF-AE77-40A0-A066-6002DA6436D0}"/>
              </a:ext>
            </a:extLst>
          </p:cNvPr>
          <p:cNvSpPr txBox="1"/>
          <p:nvPr/>
        </p:nvSpPr>
        <p:spPr>
          <a:xfrm>
            <a:off x="9566552" y="513423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accept</a:t>
            </a:r>
          </a:p>
        </p:txBody>
      </p:sp>
      <p:sp>
        <p:nvSpPr>
          <p:cNvPr id="50" name="TextBox 49">
            <a:extLst>
              <a:ext uri="{FF2B5EF4-FFF2-40B4-BE49-F238E27FC236}">
                <a16:creationId xmlns:a16="http://schemas.microsoft.com/office/drawing/2014/main" id="{941ED81D-7C35-4455-844F-4CC6DC7F336B}"/>
              </a:ext>
            </a:extLst>
          </p:cNvPr>
          <p:cNvSpPr txBox="1"/>
          <p:nvPr/>
        </p:nvSpPr>
        <p:spPr>
          <a:xfrm>
            <a:off x="907360" y="1668736"/>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kaum</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43E4C00-DE2B-4B51-9CA3-CBF253441702}"/>
              </a:ext>
            </a:extLst>
          </p:cNvPr>
          <p:cNvSpPr txBox="1"/>
          <p:nvPr/>
        </p:nvSpPr>
        <p:spPr>
          <a:xfrm>
            <a:off x="907360" y="2682453"/>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AE393D50-E96E-49E4-91FD-F5C9B0E323B7}"/>
              </a:ext>
            </a:extLst>
          </p:cNvPr>
          <p:cNvSpPr txBox="1"/>
          <p:nvPr/>
        </p:nvSpPr>
        <p:spPr>
          <a:xfrm>
            <a:off x="821225" y="368591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anschauen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FD7F8300-5E2D-48B8-82EB-2496A5097315}"/>
              </a:ext>
            </a:extLst>
          </p:cNvPr>
          <p:cNvSpPr txBox="1"/>
          <p:nvPr/>
        </p:nvSpPr>
        <p:spPr>
          <a:xfrm>
            <a:off x="821225" y="4663663"/>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aufstehen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F56AF99C-AAD9-434B-9756-CFB661C35F54}"/>
              </a:ext>
            </a:extLst>
          </p:cNvPr>
          <p:cNvSpPr txBox="1"/>
          <p:nvPr/>
        </p:nvSpPr>
        <p:spPr>
          <a:xfrm>
            <a:off x="821225" y="565322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stattfinden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D205936B-78FF-4FDB-A952-476B29B153C9}"/>
              </a:ext>
            </a:extLst>
          </p:cNvPr>
          <p:cNvSpPr txBox="1"/>
          <p:nvPr/>
        </p:nvSpPr>
        <p:spPr>
          <a:xfrm>
            <a:off x="3847850" y="1669106"/>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relativ</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BD0A97ED-9461-4683-9FEA-BA36C4235B97}"/>
              </a:ext>
            </a:extLst>
          </p:cNvPr>
          <p:cNvSpPr txBox="1"/>
          <p:nvPr/>
        </p:nvSpPr>
        <p:spPr>
          <a:xfrm>
            <a:off x="3883243" y="2695040"/>
            <a:ext cx="21862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wünsche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mir</a:t>
            </a:r>
          </a:p>
        </p:txBody>
      </p:sp>
      <p:sp>
        <p:nvSpPr>
          <p:cNvPr id="57" name="TextBox 56">
            <a:extLst>
              <a:ext uri="{FF2B5EF4-FFF2-40B4-BE49-F238E27FC236}">
                <a16:creationId xmlns:a16="http://schemas.microsoft.com/office/drawing/2014/main" id="{6D996AB0-C3FF-4816-A1BC-87131DB3CD7C}"/>
              </a:ext>
            </a:extLst>
          </p:cNvPr>
          <p:cNvSpPr txBox="1"/>
          <p:nvPr/>
        </p:nvSpPr>
        <p:spPr>
          <a:xfrm>
            <a:off x="3823685" y="3666351"/>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aussehen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C5FCF7B8-6795-4397-9C4B-8C2F90430439}"/>
              </a:ext>
            </a:extLst>
          </p:cNvPr>
          <p:cNvSpPr txBox="1"/>
          <p:nvPr/>
        </p:nvSpPr>
        <p:spPr>
          <a:xfrm>
            <a:off x="3794883" y="4689106"/>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danken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C9AF4C30-0048-4ED3-A1D0-F00B81809E8B}"/>
              </a:ext>
            </a:extLst>
          </p:cNvPr>
          <p:cNvSpPr txBox="1"/>
          <p:nvPr/>
        </p:nvSpPr>
        <p:spPr>
          <a:xfrm>
            <a:off x="3769375" y="5611343"/>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Liste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33969E47-4DF3-4BBD-AB5E-102C184F4418}"/>
              </a:ext>
            </a:extLst>
          </p:cNvPr>
          <p:cNvSpPr txBox="1"/>
          <p:nvPr/>
        </p:nvSpPr>
        <p:spPr>
          <a:xfrm>
            <a:off x="6743950" y="1682055"/>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suchen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53FA2C09-49C6-4E52-ABF3-5BCA1AC1B7D3}"/>
              </a:ext>
            </a:extLst>
          </p:cNvPr>
          <p:cNvSpPr txBox="1"/>
          <p:nvPr/>
        </p:nvSpPr>
        <p:spPr>
          <a:xfrm>
            <a:off x="6791305" y="2684882"/>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ankommen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66E88902-5A4A-478B-8896-771052BA6803}"/>
              </a:ext>
            </a:extLst>
          </p:cNvPr>
          <p:cNvSpPr txBox="1"/>
          <p:nvPr/>
        </p:nvSpPr>
        <p:spPr>
          <a:xfrm>
            <a:off x="6705170" y="368834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klettern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C1307B1B-C3AD-479E-B423-F1870AB25AE0}"/>
              </a:ext>
            </a:extLst>
          </p:cNvPr>
          <p:cNvSpPr txBox="1"/>
          <p:nvPr/>
        </p:nvSpPr>
        <p:spPr>
          <a:xfrm>
            <a:off x="6705170" y="4666092"/>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stellen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C80DE5B-6B3B-4667-BC19-CFDD3BB05E46}"/>
              </a:ext>
            </a:extLst>
          </p:cNvPr>
          <p:cNvSpPr txBox="1"/>
          <p:nvPr/>
        </p:nvSpPr>
        <p:spPr>
          <a:xfrm>
            <a:off x="6705170" y="5655657"/>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häufig</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16623B30-BFEF-4B52-9BE0-346D6D28E1D0}"/>
              </a:ext>
            </a:extLst>
          </p:cNvPr>
          <p:cNvSpPr txBox="1"/>
          <p:nvPr/>
        </p:nvSpPr>
        <p:spPr>
          <a:xfrm>
            <a:off x="9660209" y="1673031"/>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Konzert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5CE1045A-CA21-4396-AD35-0F81F1057E50}"/>
              </a:ext>
            </a:extLst>
          </p:cNvPr>
          <p:cNvSpPr txBox="1"/>
          <p:nvPr/>
        </p:nvSpPr>
        <p:spPr>
          <a:xfrm>
            <a:off x="9722016" y="2671435"/>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tanzen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E27D1BCA-FC17-4B25-B71C-25D7F88519C3}"/>
              </a:ext>
            </a:extLst>
          </p:cNvPr>
          <p:cNvSpPr txBox="1"/>
          <p:nvPr/>
        </p:nvSpPr>
        <p:spPr>
          <a:xfrm>
            <a:off x="9635880" y="3674901"/>
            <a:ext cx="2057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versprechen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06D75E2B-0352-433D-A4C3-24753A809405}"/>
              </a:ext>
            </a:extLst>
          </p:cNvPr>
          <p:cNvSpPr txBox="1"/>
          <p:nvPr/>
        </p:nvSpPr>
        <p:spPr>
          <a:xfrm>
            <a:off x="9635881" y="4652645"/>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pro</a:t>
            </a:r>
          </a:p>
        </p:txBody>
      </p:sp>
      <p:sp>
        <p:nvSpPr>
          <p:cNvPr id="69" name="TextBox 68">
            <a:extLst>
              <a:ext uri="{FF2B5EF4-FFF2-40B4-BE49-F238E27FC236}">
                <a16:creationId xmlns:a16="http://schemas.microsoft.com/office/drawing/2014/main" id="{25FD144E-CE59-405A-86F5-14C7323C01BE}"/>
              </a:ext>
            </a:extLst>
          </p:cNvPr>
          <p:cNvSpPr txBox="1"/>
          <p:nvPr/>
        </p:nvSpPr>
        <p:spPr>
          <a:xfrm>
            <a:off x="9635881" y="5642210"/>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annehmen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Rounded Rectangle 31">
            <a:extLst>
              <a:ext uri="{FF2B5EF4-FFF2-40B4-BE49-F238E27FC236}">
                <a16:creationId xmlns:a16="http://schemas.microsoft.com/office/drawing/2014/main" id="{D27203D4-01F5-4915-9F60-FFCA35859814}"/>
              </a:ext>
            </a:extLst>
          </p:cNvPr>
          <p:cNvSpPr/>
          <p:nvPr/>
        </p:nvSpPr>
        <p:spPr>
          <a:xfrm>
            <a:off x="3732046" y="568969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0" name="Rounded Rectangle 31">
            <a:extLst>
              <a:ext uri="{FF2B5EF4-FFF2-40B4-BE49-F238E27FC236}">
                <a16:creationId xmlns:a16="http://schemas.microsoft.com/office/drawing/2014/main" id="{FC67B329-18FF-4A18-80AD-1467866068F7}"/>
              </a:ext>
            </a:extLst>
          </p:cNvPr>
          <p:cNvSpPr/>
          <p:nvPr/>
        </p:nvSpPr>
        <p:spPr>
          <a:xfrm>
            <a:off x="743749" y="1726350"/>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1" name="Rounded Rectangle 31">
            <a:extLst>
              <a:ext uri="{FF2B5EF4-FFF2-40B4-BE49-F238E27FC236}">
                <a16:creationId xmlns:a16="http://schemas.microsoft.com/office/drawing/2014/main" id="{8B4153AD-B383-45C7-A8BA-4715327295B3}"/>
              </a:ext>
            </a:extLst>
          </p:cNvPr>
          <p:cNvSpPr/>
          <p:nvPr/>
        </p:nvSpPr>
        <p:spPr>
          <a:xfrm>
            <a:off x="781682" y="27328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2" name="Rounded Rectangle 31">
            <a:extLst>
              <a:ext uri="{FF2B5EF4-FFF2-40B4-BE49-F238E27FC236}">
                <a16:creationId xmlns:a16="http://schemas.microsoft.com/office/drawing/2014/main" id="{F64206F0-9D46-4CA2-ACC4-3F0088201932}"/>
              </a:ext>
            </a:extLst>
          </p:cNvPr>
          <p:cNvSpPr/>
          <p:nvPr/>
        </p:nvSpPr>
        <p:spPr>
          <a:xfrm>
            <a:off x="781682" y="372462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3" name="Rounded Rectangle 31">
            <a:extLst>
              <a:ext uri="{FF2B5EF4-FFF2-40B4-BE49-F238E27FC236}">
                <a16:creationId xmlns:a16="http://schemas.microsoft.com/office/drawing/2014/main" id="{BC66BEBB-AF39-40CC-813E-3A9FFCB5C4CC}"/>
              </a:ext>
            </a:extLst>
          </p:cNvPr>
          <p:cNvSpPr/>
          <p:nvPr/>
        </p:nvSpPr>
        <p:spPr>
          <a:xfrm>
            <a:off x="781682" y="47081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4" name="Rounded Rectangle 31">
            <a:extLst>
              <a:ext uri="{FF2B5EF4-FFF2-40B4-BE49-F238E27FC236}">
                <a16:creationId xmlns:a16="http://schemas.microsoft.com/office/drawing/2014/main" id="{E151A543-2B91-4B54-A760-C5FAC1D5030F}"/>
              </a:ext>
            </a:extLst>
          </p:cNvPr>
          <p:cNvSpPr/>
          <p:nvPr/>
        </p:nvSpPr>
        <p:spPr>
          <a:xfrm>
            <a:off x="781682" y="568969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5" name="Rounded Rectangle 31">
            <a:extLst>
              <a:ext uri="{FF2B5EF4-FFF2-40B4-BE49-F238E27FC236}">
                <a16:creationId xmlns:a16="http://schemas.microsoft.com/office/drawing/2014/main" id="{9038909C-02F0-48D3-B130-8160A93D9B85}"/>
              </a:ext>
            </a:extLst>
          </p:cNvPr>
          <p:cNvSpPr/>
          <p:nvPr/>
        </p:nvSpPr>
        <p:spPr>
          <a:xfrm>
            <a:off x="3694113" y="1726350"/>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6" name="Rounded Rectangle 31">
            <a:extLst>
              <a:ext uri="{FF2B5EF4-FFF2-40B4-BE49-F238E27FC236}">
                <a16:creationId xmlns:a16="http://schemas.microsoft.com/office/drawing/2014/main" id="{50D80F31-91B2-4B97-A56C-A3BAC0480BD6}"/>
              </a:ext>
            </a:extLst>
          </p:cNvPr>
          <p:cNvSpPr/>
          <p:nvPr/>
        </p:nvSpPr>
        <p:spPr>
          <a:xfrm>
            <a:off x="3732046" y="27328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7" name="Rounded Rectangle 31">
            <a:extLst>
              <a:ext uri="{FF2B5EF4-FFF2-40B4-BE49-F238E27FC236}">
                <a16:creationId xmlns:a16="http://schemas.microsoft.com/office/drawing/2014/main" id="{D8C496C5-C80C-4B0E-8D75-D36C2950909E}"/>
              </a:ext>
            </a:extLst>
          </p:cNvPr>
          <p:cNvSpPr/>
          <p:nvPr/>
        </p:nvSpPr>
        <p:spPr>
          <a:xfrm>
            <a:off x="3732046" y="372462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8" name="Rounded Rectangle 31">
            <a:extLst>
              <a:ext uri="{FF2B5EF4-FFF2-40B4-BE49-F238E27FC236}">
                <a16:creationId xmlns:a16="http://schemas.microsoft.com/office/drawing/2014/main" id="{16FB6415-48F0-4FC2-9389-6492D2DB2897}"/>
              </a:ext>
            </a:extLst>
          </p:cNvPr>
          <p:cNvSpPr/>
          <p:nvPr/>
        </p:nvSpPr>
        <p:spPr>
          <a:xfrm>
            <a:off x="3732046" y="47081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9" name="Rounded Rectangle 31">
            <a:extLst>
              <a:ext uri="{FF2B5EF4-FFF2-40B4-BE49-F238E27FC236}">
                <a16:creationId xmlns:a16="http://schemas.microsoft.com/office/drawing/2014/main" id="{D68EC059-CB63-4C4B-B498-E4CC7FDB3B69}"/>
              </a:ext>
            </a:extLst>
          </p:cNvPr>
          <p:cNvSpPr/>
          <p:nvPr/>
        </p:nvSpPr>
        <p:spPr>
          <a:xfrm>
            <a:off x="9543609" y="47081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0" name="Rounded Rectangle 31">
            <a:extLst>
              <a:ext uri="{FF2B5EF4-FFF2-40B4-BE49-F238E27FC236}">
                <a16:creationId xmlns:a16="http://schemas.microsoft.com/office/drawing/2014/main" id="{006CE78C-9B37-4FCF-BB7A-9E593D14139A}"/>
              </a:ext>
            </a:extLst>
          </p:cNvPr>
          <p:cNvSpPr/>
          <p:nvPr/>
        </p:nvSpPr>
        <p:spPr>
          <a:xfrm>
            <a:off x="6610432" y="1726350"/>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1" name="Rounded Rectangle 31">
            <a:extLst>
              <a:ext uri="{FF2B5EF4-FFF2-40B4-BE49-F238E27FC236}">
                <a16:creationId xmlns:a16="http://schemas.microsoft.com/office/drawing/2014/main" id="{A32CBA71-E9F4-451C-B250-EB594E33501E}"/>
              </a:ext>
            </a:extLst>
          </p:cNvPr>
          <p:cNvSpPr/>
          <p:nvPr/>
        </p:nvSpPr>
        <p:spPr>
          <a:xfrm>
            <a:off x="6648365" y="27328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2" name="Rounded Rectangle 31">
            <a:extLst>
              <a:ext uri="{FF2B5EF4-FFF2-40B4-BE49-F238E27FC236}">
                <a16:creationId xmlns:a16="http://schemas.microsoft.com/office/drawing/2014/main" id="{D9AE4C80-0950-49C3-9891-B63AFEDE739D}"/>
              </a:ext>
            </a:extLst>
          </p:cNvPr>
          <p:cNvSpPr/>
          <p:nvPr/>
        </p:nvSpPr>
        <p:spPr>
          <a:xfrm>
            <a:off x="6648365" y="568969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3" name="Rounded Rectangle 31">
            <a:extLst>
              <a:ext uri="{FF2B5EF4-FFF2-40B4-BE49-F238E27FC236}">
                <a16:creationId xmlns:a16="http://schemas.microsoft.com/office/drawing/2014/main" id="{99F09FDE-ADC0-4B5B-A034-E388BF76250A}"/>
              </a:ext>
            </a:extLst>
          </p:cNvPr>
          <p:cNvSpPr/>
          <p:nvPr/>
        </p:nvSpPr>
        <p:spPr>
          <a:xfrm>
            <a:off x="6648365" y="372462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4" name="Rounded Rectangle 31">
            <a:extLst>
              <a:ext uri="{FF2B5EF4-FFF2-40B4-BE49-F238E27FC236}">
                <a16:creationId xmlns:a16="http://schemas.microsoft.com/office/drawing/2014/main" id="{A6E7ED78-0372-4F04-BAEF-39E6E343F58D}"/>
              </a:ext>
            </a:extLst>
          </p:cNvPr>
          <p:cNvSpPr/>
          <p:nvPr/>
        </p:nvSpPr>
        <p:spPr>
          <a:xfrm>
            <a:off x="6648365" y="47081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5" name="Rounded Rectangle 31">
            <a:extLst>
              <a:ext uri="{FF2B5EF4-FFF2-40B4-BE49-F238E27FC236}">
                <a16:creationId xmlns:a16="http://schemas.microsoft.com/office/drawing/2014/main" id="{374446A6-D5B8-4351-AB43-EC862CCBD673}"/>
              </a:ext>
            </a:extLst>
          </p:cNvPr>
          <p:cNvSpPr/>
          <p:nvPr/>
        </p:nvSpPr>
        <p:spPr>
          <a:xfrm>
            <a:off x="9505676" y="1726350"/>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6" name="Rounded Rectangle 31">
            <a:extLst>
              <a:ext uri="{FF2B5EF4-FFF2-40B4-BE49-F238E27FC236}">
                <a16:creationId xmlns:a16="http://schemas.microsoft.com/office/drawing/2014/main" id="{3C1C8BC8-3A54-4141-8A12-FEE013342754}"/>
              </a:ext>
            </a:extLst>
          </p:cNvPr>
          <p:cNvSpPr/>
          <p:nvPr/>
        </p:nvSpPr>
        <p:spPr>
          <a:xfrm>
            <a:off x="9543609" y="27328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7" name="Rounded Rectangle 31">
            <a:extLst>
              <a:ext uri="{FF2B5EF4-FFF2-40B4-BE49-F238E27FC236}">
                <a16:creationId xmlns:a16="http://schemas.microsoft.com/office/drawing/2014/main" id="{4FE061D4-26BF-4850-B7E3-83AE1E4A35D7}"/>
              </a:ext>
            </a:extLst>
          </p:cNvPr>
          <p:cNvSpPr/>
          <p:nvPr/>
        </p:nvSpPr>
        <p:spPr>
          <a:xfrm>
            <a:off x="9543609" y="372462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8" name="Rounded Rectangle 31">
            <a:extLst>
              <a:ext uri="{FF2B5EF4-FFF2-40B4-BE49-F238E27FC236}">
                <a16:creationId xmlns:a16="http://schemas.microsoft.com/office/drawing/2014/main" id="{EE9A01D5-31D1-4CC4-AFFA-51793852E764}"/>
              </a:ext>
            </a:extLst>
          </p:cNvPr>
          <p:cNvSpPr/>
          <p:nvPr/>
        </p:nvSpPr>
        <p:spPr>
          <a:xfrm>
            <a:off x="9543609" y="568969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9" name="TextBox 88">
            <a:extLst>
              <a:ext uri="{FF2B5EF4-FFF2-40B4-BE49-F238E27FC236}">
                <a16:creationId xmlns:a16="http://schemas.microsoft.com/office/drawing/2014/main" id="{3CFF9BB4-92AE-4B27-80DD-1E8800E7E18C}"/>
              </a:ext>
            </a:extLst>
          </p:cNvPr>
          <p:cNvSpPr txBox="1"/>
          <p:nvPr/>
        </p:nvSpPr>
        <p:spPr>
          <a:xfrm>
            <a:off x="3769375" y="418847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thank</a:t>
            </a:r>
          </a:p>
        </p:txBody>
      </p:sp>
      <p:sp>
        <p:nvSpPr>
          <p:cNvPr id="90" name="TextBox 89">
            <a:extLst>
              <a:ext uri="{FF2B5EF4-FFF2-40B4-BE49-F238E27FC236}">
                <a16:creationId xmlns:a16="http://schemas.microsoft.com/office/drawing/2014/main" id="{FD918F9A-8E18-4B96-A7F3-0F8F922127E6}"/>
              </a:ext>
            </a:extLst>
          </p:cNvPr>
          <p:cNvSpPr txBox="1"/>
          <p:nvPr/>
        </p:nvSpPr>
        <p:spPr>
          <a:xfrm>
            <a:off x="816990" y="221138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catch</a:t>
            </a:r>
          </a:p>
        </p:txBody>
      </p:sp>
      <p:sp>
        <p:nvSpPr>
          <p:cNvPr id="91" name="TextBox 90">
            <a:extLst>
              <a:ext uri="{FF2B5EF4-FFF2-40B4-BE49-F238E27FC236}">
                <a16:creationId xmlns:a16="http://schemas.microsoft.com/office/drawing/2014/main" id="{BF1D43ED-B7B6-4479-8598-297449619D9E}"/>
              </a:ext>
            </a:extLst>
          </p:cNvPr>
          <p:cNvSpPr txBox="1"/>
          <p:nvPr/>
        </p:nvSpPr>
        <p:spPr>
          <a:xfrm>
            <a:off x="3801911" y="2192410"/>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wish for</a:t>
            </a:r>
          </a:p>
        </p:txBody>
      </p:sp>
      <p:sp>
        <p:nvSpPr>
          <p:cNvPr id="92" name="TextBox 91">
            <a:extLst>
              <a:ext uri="{FF2B5EF4-FFF2-40B4-BE49-F238E27FC236}">
                <a16:creationId xmlns:a16="http://schemas.microsoft.com/office/drawing/2014/main" id="{494F7281-DB7D-46FF-BD68-1C2979FD13BE}"/>
              </a:ext>
            </a:extLst>
          </p:cNvPr>
          <p:cNvSpPr txBox="1"/>
          <p:nvPr/>
        </p:nvSpPr>
        <p:spPr>
          <a:xfrm>
            <a:off x="6743950" y="3219617"/>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climb</a:t>
            </a:r>
          </a:p>
        </p:txBody>
      </p:sp>
      <p:sp>
        <p:nvSpPr>
          <p:cNvPr id="93" name="TextBox 92">
            <a:extLst>
              <a:ext uri="{FF2B5EF4-FFF2-40B4-BE49-F238E27FC236}">
                <a16:creationId xmlns:a16="http://schemas.microsoft.com/office/drawing/2014/main" id="{172C7636-E957-4A72-A1CA-E542397234D0}"/>
              </a:ext>
            </a:extLst>
          </p:cNvPr>
          <p:cNvSpPr txBox="1"/>
          <p:nvPr/>
        </p:nvSpPr>
        <p:spPr>
          <a:xfrm>
            <a:off x="853856" y="5133087"/>
            <a:ext cx="1889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take place</a:t>
            </a:r>
          </a:p>
        </p:txBody>
      </p:sp>
      <p:sp>
        <p:nvSpPr>
          <p:cNvPr id="94" name="TextBox 93">
            <a:extLst>
              <a:ext uri="{FF2B5EF4-FFF2-40B4-BE49-F238E27FC236}">
                <a16:creationId xmlns:a16="http://schemas.microsoft.com/office/drawing/2014/main" id="{9B7B7E03-6568-43CB-83E8-F17AAA430487}"/>
              </a:ext>
            </a:extLst>
          </p:cNvPr>
          <p:cNvSpPr txBox="1"/>
          <p:nvPr/>
        </p:nvSpPr>
        <p:spPr>
          <a:xfrm>
            <a:off x="6770884" y="4148276"/>
            <a:ext cx="19502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put, place</a:t>
            </a:r>
          </a:p>
        </p:txBody>
      </p:sp>
      <p:sp>
        <p:nvSpPr>
          <p:cNvPr id="95" name="TextBox 94">
            <a:extLst>
              <a:ext uri="{FF2B5EF4-FFF2-40B4-BE49-F238E27FC236}">
                <a16:creationId xmlns:a16="http://schemas.microsoft.com/office/drawing/2014/main" id="{BC1BCBE5-3046-4080-B492-A5A07BBF3597}"/>
              </a:ext>
            </a:extLst>
          </p:cNvPr>
          <p:cNvSpPr txBox="1"/>
          <p:nvPr/>
        </p:nvSpPr>
        <p:spPr>
          <a:xfrm>
            <a:off x="9587767" y="313118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promise</a:t>
            </a:r>
          </a:p>
        </p:txBody>
      </p:sp>
      <p:sp>
        <p:nvSpPr>
          <p:cNvPr id="96" name="TextBox 95">
            <a:extLst>
              <a:ext uri="{FF2B5EF4-FFF2-40B4-BE49-F238E27FC236}">
                <a16:creationId xmlns:a16="http://schemas.microsoft.com/office/drawing/2014/main" id="{C3A3D5E4-23AC-4BA2-81DF-30ABD8527C3A}"/>
              </a:ext>
            </a:extLst>
          </p:cNvPr>
          <p:cNvSpPr txBox="1"/>
          <p:nvPr/>
        </p:nvSpPr>
        <p:spPr>
          <a:xfrm>
            <a:off x="3883243" y="515033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list</a:t>
            </a:r>
          </a:p>
        </p:txBody>
      </p:sp>
      <p:sp>
        <p:nvSpPr>
          <p:cNvPr id="97" name="TextBox 96">
            <a:extLst>
              <a:ext uri="{FF2B5EF4-FFF2-40B4-BE49-F238E27FC236}">
                <a16:creationId xmlns:a16="http://schemas.microsoft.com/office/drawing/2014/main" id="{E9A0502C-16BA-4F3A-8735-9DEE9E14950F}"/>
              </a:ext>
            </a:extLst>
          </p:cNvPr>
          <p:cNvSpPr txBox="1"/>
          <p:nvPr/>
        </p:nvSpPr>
        <p:spPr>
          <a:xfrm>
            <a:off x="6648365" y="515033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frequent</a:t>
            </a:r>
          </a:p>
        </p:txBody>
      </p:sp>
      <p:sp>
        <p:nvSpPr>
          <p:cNvPr id="98" name="TextBox 97">
            <a:extLst>
              <a:ext uri="{FF2B5EF4-FFF2-40B4-BE49-F238E27FC236}">
                <a16:creationId xmlns:a16="http://schemas.microsoft.com/office/drawing/2014/main" id="{643C5C35-F95A-4CF3-B489-4A00A843FB1B}"/>
              </a:ext>
            </a:extLst>
          </p:cNvPr>
          <p:cNvSpPr txBox="1"/>
          <p:nvPr/>
        </p:nvSpPr>
        <p:spPr>
          <a:xfrm>
            <a:off x="9639846" y="4122400"/>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per</a:t>
            </a:r>
          </a:p>
        </p:txBody>
      </p:sp>
      <p:sp>
        <p:nvSpPr>
          <p:cNvPr id="99" name="TextBox 98">
            <a:extLst>
              <a:ext uri="{FF2B5EF4-FFF2-40B4-BE49-F238E27FC236}">
                <a16:creationId xmlns:a16="http://schemas.microsoft.com/office/drawing/2014/main" id="{54CB5C44-76DB-4729-A81A-9D0F3D03EBDD}"/>
              </a:ext>
            </a:extLst>
          </p:cNvPr>
          <p:cNvSpPr txBox="1"/>
          <p:nvPr/>
        </p:nvSpPr>
        <p:spPr>
          <a:xfrm>
            <a:off x="3826982" y="1163654"/>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relatively</a:t>
            </a:r>
          </a:p>
        </p:txBody>
      </p:sp>
      <p:sp>
        <p:nvSpPr>
          <p:cNvPr id="100" name="TextBox 99">
            <a:extLst>
              <a:ext uri="{FF2B5EF4-FFF2-40B4-BE49-F238E27FC236}">
                <a16:creationId xmlns:a16="http://schemas.microsoft.com/office/drawing/2014/main" id="{4F2412EF-BC3D-44C1-A2F7-A0A33FF25C78}"/>
              </a:ext>
            </a:extLst>
          </p:cNvPr>
          <p:cNvSpPr txBox="1"/>
          <p:nvPr/>
        </p:nvSpPr>
        <p:spPr>
          <a:xfrm>
            <a:off x="6869767" y="220729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arrive</a:t>
            </a:r>
          </a:p>
        </p:txBody>
      </p:sp>
      <p:sp>
        <p:nvSpPr>
          <p:cNvPr id="101" name="TextBox 100">
            <a:extLst>
              <a:ext uri="{FF2B5EF4-FFF2-40B4-BE49-F238E27FC236}">
                <a16:creationId xmlns:a16="http://schemas.microsoft.com/office/drawing/2014/main" id="{BCE01608-3B80-4FE8-B033-A4E374EEE550}"/>
              </a:ext>
            </a:extLst>
          </p:cNvPr>
          <p:cNvSpPr txBox="1"/>
          <p:nvPr/>
        </p:nvSpPr>
        <p:spPr>
          <a:xfrm>
            <a:off x="885214" y="3175718"/>
            <a:ext cx="2280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watch, look at</a:t>
            </a:r>
          </a:p>
        </p:txBody>
      </p:sp>
      <p:sp>
        <p:nvSpPr>
          <p:cNvPr id="102" name="TextBox 101">
            <a:extLst>
              <a:ext uri="{FF2B5EF4-FFF2-40B4-BE49-F238E27FC236}">
                <a16:creationId xmlns:a16="http://schemas.microsoft.com/office/drawing/2014/main" id="{D653A61B-1855-447E-B902-3021343C723E}"/>
              </a:ext>
            </a:extLst>
          </p:cNvPr>
          <p:cNvSpPr txBox="1"/>
          <p:nvPr/>
        </p:nvSpPr>
        <p:spPr>
          <a:xfrm>
            <a:off x="3781691" y="3171599"/>
            <a:ext cx="21133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appear, look</a:t>
            </a:r>
          </a:p>
        </p:txBody>
      </p:sp>
      <p:sp>
        <p:nvSpPr>
          <p:cNvPr id="103" name="TextBox 102">
            <a:extLst>
              <a:ext uri="{FF2B5EF4-FFF2-40B4-BE49-F238E27FC236}">
                <a16:creationId xmlns:a16="http://schemas.microsoft.com/office/drawing/2014/main" id="{4D4307B3-F7D9-46EE-A3A0-034E244A3EC6}"/>
              </a:ext>
            </a:extLst>
          </p:cNvPr>
          <p:cNvSpPr txBox="1"/>
          <p:nvPr/>
        </p:nvSpPr>
        <p:spPr>
          <a:xfrm>
            <a:off x="825895" y="121686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hardly</a:t>
            </a:r>
          </a:p>
        </p:txBody>
      </p:sp>
      <p:sp>
        <p:nvSpPr>
          <p:cNvPr id="104" name="TextBox 103">
            <a:extLst>
              <a:ext uri="{FF2B5EF4-FFF2-40B4-BE49-F238E27FC236}">
                <a16:creationId xmlns:a16="http://schemas.microsoft.com/office/drawing/2014/main" id="{29A30294-F458-43EF-B001-24D5D6EF1BC0}"/>
              </a:ext>
            </a:extLst>
          </p:cNvPr>
          <p:cNvSpPr txBox="1"/>
          <p:nvPr/>
        </p:nvSpPr>
        <p:spPr>
          <a:xfrm>
            <a:off x="9732614" y="114829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concert</a:t>
            </a:r>
          </a:p>
        </p:txBody>
      </p:sp>
      <p:sp>
        <p:nvSpPr>
          <p:cNvPr id="105" name="TextBox 104">
            <a:extLst>
              <a:ext uri="{FF2B5EF4-FFF2-40B4-BE49-F238E27FC236}">
                <a16:creationId xmlns:a16="http://schemas.microsoft.com/office/drawing/2014/main" id="{2628FEB5-2138-43C4-BD6F-3EE7580B14B8}"/>
              </a:ext>
            </a:extLst>
          </p:cNvPr>
          <p:cNvSpPr txBox="1"/>
          <p:nvPr/>
        </p:nvSpPr>
        <p:spPr>
          <a:xfrm>
            <a:off x="845553" y="414297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get up</a:t>
            </a:r>
          </a:p>
        </p:txBody>
      </p:sp>
      <p:sp>
        <p:nvSpPr>
          <p:cNvPr id="107" name="TextBox 106">
            <a:extLst>
              <a:ext uri="{FF2B5EF4-FFF2-40B4-BE49-F238E27FC236}">
                <a16:creationId xmlns:a16="http://schemas.microsoft.com/office/drawing/2014/main" id="{4877C4CF-9DC9-46C1-B8C1-B829DD05E068}"/>
              </a:ext>
            </a:extLst>
          </p:cNvPr>
          <p:cNvSpPr txBox="1"/>
          <p:nvPr/>
        </p:nvSpPr>
        <p:spPr>
          <a:xfrm>
            <a:off x="6860187" y="1171052"/>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search </a:t>
            </a:r>
          </a:p>
        </p:txBody>
      </p:sp>
      <p:sp>
        <p:nvSpPr>
          <p:cNvPr id="108" name="TextBox 107">
            <a:extLst>
              <a:ext uri="{FF2B5EF4-FFF2-40B4-BE49-F238E27FC236}">
                <a16:creationId xmlns:a16="http://schemas.microsoft.com/office/drawing/2014/main" id="{0CDE2047-A3A1-400A-AF9A-D7A864607830}"/>
              </a:ext>
            </a:extLst>
          </p:cNvPr>
          <p:cNvSpPr txBox="1"/>
          <p:nvPr/>
        </p:nvSpPr>
        <p:spPr>
          <a:xfrm>
            <a:off x="9732614" y="2199062"/>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dance</a:t>
            </a:r>
          </a:p>
        </p:txBody>
      </p:sp>
    </p:spTree>
    <p:extLst>
      <p:ext uri="{BB962C8B-B14F-4D97-AF65-F5344CB8AC3E}">
        <p14:creationId xmlns:p14="http://schemas.microsoft.com/office/powerpoint/2010/main" val="1461006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 restart="whenNotActive" fill="hold" evtFilter="cancelBubble" nodeType="interactiveSeq">
                <p:stCondLst>
                  <p:cond evt="onClick" delay="0">
                    <p:tgtEl>
                      <p:spTgt spid="7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2" restart="whenNotActive" fill="hold" evtFilter="cancelBubble" nodeType="interactiveSeq">
                <p:stCondLst>
                  <p:cond evt="onClick" delay="0">
                    <p:tgtEl>
                      <p:spTgt spid="7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 restart="whenNotActive" fill="hold" evtFilter="cancelBubble" nodeType="interactiveSeq">
                <p:stCondLst>
                  <p:cond evt="onClick" delay="0">
                    <p:tgtEl>
                      <p:spTgt spid="7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2" restart="whenNotActive" fill="hold" evtFilter="cancelBubble" nodeType="interactiveSeq">
                <p:stCondLst>
                  <p:cond evt="onClick" delay="0">
                    <p:tgtEl>
                      <p:spTgt spid="7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7" restart="whenNotActive" fill="hold" evtFilter="cancelBubble" nodeType="interactiveSeq">
                <p:stCondLst>
                  <p:cond evt="onClick" delay="0">
                    <p:tgtEl>
                      <p:spTgt spid="7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32" restart="whenNotActive" fill="hold" evtFilter="cancelBubble" nodeType="interactiveSeq">
                <p:stCondLst>
                  <p:cond evt="onClick" delay="0">
                    <p:tgtEl>
                      <p:spTgt spid="7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7" restart="whenNotActive" fill="hold" evtFilter="cancelBubble" nodeType="interactiveSeq">
                <p:stCondLst>
                  <p:cond evt="onClick" delay="0">
                    <p:tgtEl>
                      <p:spTgt spid="7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2" restart="whenNotActive" fill="hold" evtFilter="cancelBubble" nodeType="interactiveSeq">
                <p:stCondLst>
                  <p:cond evt="onClick" delay="0">
                    <p:tgtEl>
                      <p:spTgt spid="7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 restart="whenNotActive" fill="hold" evtFilter="cancelBubble" nodeType="interactiveSeq">
                <p:stCondLst>
                  <p:cond evt="onClick" delay="0">
                    <p:tgtEl>
                      <p:spTgt spid="7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52" restart="whenNotActive" fill="hold" evtFilter="cancelBubble" nodeType="interactiveSeq">
                <p:stCondLst>
                  <p:cond evt="onClick" delay="0">
                    <p:tgtEl>
                      <p:spTgt spid="7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57" restart="whenNotActive" fill="hold" evtFilter="cancelBubble" nodeType="interactiveSeq">
                <p:stCondLst>
                  <p:cond evt="onClick" delay="0">
                    <p:tgtEl>
                      <p:spTgt spid="80"/>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2" restart="whenNotActive" fill="hold" evtFilter="cancelBubble" nodeType="interactiveSeq">
                <p:stCondLst>
                  <p:cond evt="onClick" delay="0">
                    <p:tgtEl>
                      <p:spTgt spid="8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67" restart="whenNotActive" fill="hold" evtFilter="cancelBubble" nodeType="interactiveSeq">
                <p:stCondLst>
                  <p:cond evt="onClick" delay="0">
                    <p:tgtEl>
                      <p:spTgt spid="8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72" restart="whenNotActive" fill="hold" evtFilter="cancelBubble" nodeType="interactiveSeq">
                <p:stCondLst>
                  <p:cond evt="onClick" delay="0">
                    <p:tgtEl>
                      <p:spTgt spid="8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77" restart="whenNotActive" fill="hold" evtFilter="cancelBubble" nodeType="interactiveSeq">
                <p:stCondLst>
                  <p:cond evt="onClick" delay="0">
                    <p:tgtEl>
                      <p:spTgt spid="84"/>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6"/>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92" restart="whenNotActive" fill="hold" evtFilter="cancelBubble" nodeType="interactiveSeq">
                <p:stCondLst>
                  <p:cond evt="onClick" delay="0">
                    <p:tgtEl>
                      <p:spTgt spid="87"/>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97" restart="whenNotActive" fill="hold" evtFilter="cancelBubble" nodeType="interactiveSeq">
                <p:stCondLst>
                  <p:cond evt="onClick" delay="0">
                    <p:tgtEl>
                      <p:spTgt spid="88"/>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4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descr="Shape&#10;&#10;Description automatically generated">
            <a:extLst>
              <a:ext uri="{FF2B5EF4-FFF2-40B4-BE49-F238E27FC236}">
                <a16:creationId xmlns:a16="http://schemas.microsoft.com/office/drawing/2014/main" id="{1C089723-2C73-481D-8BB6-82B99776132D}"/>
              </a:ext>
            </a:extLst>
          </p:cNvPr>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486873" y="569008"/>
            <a:ext cx="6155099" cy="6155099"/>
          </a:xfrm>
          <a:prstGeom prst="rect">
            <a:avLst/>
          </a:prstGeom>
        </p:spPr>
      </p:pic>
      <p:pic>
        <p:nvPicPr>
          <p:cNvPr id="29" name="Picture 28">
            <a:extLst>
              <a:ext uri="{FF2B5EF4-FFF2-40B4-BE49-F238E27FC236}">
                <a16:creationId xmlns:a16="http://schemas.microsoft.com/office/drawing/2014/main" id="{5FBD6D18-C796-40FB-B959-7135D3632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2797239" y="4432914"/>
            <a:ext cx="2080658" cy="200913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 y="169002"/>
            <a:ext cx="3745089" cy="869950"/>
          </a:xfrm>
          <a:prstGeom prst="rect">
            <a:avLst/>
          </a:prstGeom>
        </p:spPr>
      </p:pic>
      <p:sp>
        <p:nvSpPr>
          <p:cNvPr id="4" name="Title 3"/>
          <p:cNvSpPr>
            <a:spLocks noGrp="1"/>
          </p:cNvSpPr>
          <p:nvPr>
            <p:ph type="title"/>
          </p:nvPr>
        </p:nvSpPr>
        <p:spPr>
          <a:xfrm>
            <a:off x="-1437" y="230232"/>
            <a:ext cx="3745089" cy="707849"/>
          </a:xfrm>
        </p:spPr>
        <p:txBody>
          <a:bodyPr>
            <a:normAutofit/>
          </a:bodyPr>
          <a:lstStyle/>
          <a:p>
            <a:r>
              <a:rPr lang="en-GB" sz="3600" b="1" dirty="0">
                <a:solidFill>
                  <a:schemeClr val="bg1"/>
                </a:solidFill>
              </a:rPr>
              <a:t>Ein </a:t>
            </a:r>
            <a:r>
              <a:rPr lang="en-GB" sz="3600" b="1" dirty="0" err="1">
                <a:solidFill>
                  <a:schemeClr val="bg1"/>
                </a:solidFill>
              </a:rPr>
              <a:t>neuer</a:t>
            </a:r>
            <a:r>
              <a:rPr lang="en-GB" sz="3600" b="1" dirty="0">
                <a:solidFill>
                  <a:schemeClr val="bg1"/>
                </a:solidFill>
              </a:rPr>
              <a:t> Start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5">
            <a:extLst>
              <a:ext uri="{FF2B5EF4-FFF2-40B4-BE49-F238E27FC236}">
                <a16:creationId xmlns:a16="http://schemas.microsoft.com/office/drawing/2014/main" id="{FA5050C0-0922-4309-9E20-C0B6F7CB6155}"/>
              </a:ext>
            </a:extLst>
          </p:cNvPr>
          <p:cNvGraphicFramePr>
            <a:graphicFrameLocks noGrp="1"/>
          </p:cNvGraphicFramePr>
          <p:nvPr/>
        </p:nvGraphicFramePr>
        <p:xfrm>
          <a:off x="9366434" y="2184895"/>
          <a:ext cx="2825185" cy="2286000"/>
        </p:xfrm>
        <a:graphic>
          <a:graphicData uri="http://schemas.openxmlformats.org/drawingml/2006/table">
            <a:tbl>
              <a:tblPr firstRow="1" bandRow="1">
                <a:tableStyleId>{00A15C55-8517-42AA-B614-E9B94910E393}</a:tableStyleId>
              </a:tblPr>
              <a:tblGrid>
                <a:gridCol w="1733496">
                  <a:extLst>
                    <a:ext uri="{9D8B030D-6E8A-4147-A177-3AD203B41FA5}">
                      <a16:colId xmlns:a16="http://schemas.microsoft.com/office/drawing/2014/main" val="1611895787"/>
                    </a:ext>
                  </a:extLst>
                </a:gridCol>
                <a:gridCol w="1091689">
                  <a:extLst>
                    <a:ext uri="{9D8B030D-6E8A-4147-A177-3AD203B41FA5}">
                      <a16:colId xmlns:a16="http://schemas.microsoft.com/office/drawing/2014/main" val="3752766340"/>
                    </a:ext>
                  </a:extLst>
                </a:gridCol>
              </a:tblGrid>
              <a:tr h="0">
                <a:tc>
                  <a:txBody>
                    <a:bodyPr/>
                    <a:lstStyle/>
                    <a:p>
                      <a:pPr algn="ctr"/>
                      <a:r>
                        <a:rPr lang="en-US" sz="2400" dirty="0">
                          <a:solidFill>
                            <a:srgbClr val="115076"/>
                          </a:solidFill>
                        </a:rPr>
                        <a:t>         WO3</a:t>
                      </a:r>
                      <a:endParaRPr lang="en-GB" sz="2400" dirty="0">
                        <a:solidFill>
                          <a:srgbClr val="115076"/>
                        </a:solidFill>
                      </a:endParaRPr>
                    </a:p>
                  </a:txBody>
                  <a:tcPr anchor="ctr"/>
                </a:tc>
                <a:tc>
                  <a:txBody>
                    <a:bodyPr/>
                    <a:lstStyle/>
                    <a:p>
                      <a:pPr algn="r"/>
                      <a:r>
                        <a:rPr lang="en-US" sz="2400" dirty="0">
                          <a:solidFill>
                            <a:srgbClr val="115076"/>
                          </a:solidFill>
                        </a:rPr>
                        <a:t>WO 1 </a:t>
                      </a:r>
                      <a:endParaRPr lang="en-GB" sz="2400" dirty="0">
                        <a:solidFill>
                          <a:srgbClr val="115076"/>
                        </a:solidFill>
                      </a:endParaRPr>
                    </a:p>
                  </a:txBody>
                  <a:tcPr anchor="ctr"/>
                </a:tc>
                <a:extLst>
                  <a:ext uri="{0D108BD9-81ED-4DB2-BD59-A6C34878D82A}">
                    <a16:rowId xmlns:a16="http://schemas.microsoft.com/office/drawing/2014/main" val="1500324733"/>
                  </a:ext>
                </a:extLst>
              </a:tr>
              <a:tr h="370840">
                <a:tc>
                  <a:txBody>
                    <a:bodyPr/>
                    <a:lstStyle/>
                    <a:p>
                      <a:pPr algn="r"/>
                      <a:r>
                        <a:rPr lang="en-US" sz="2400" dirty="0" err="1">
                          <a:solidFill>
                            <a:srgbClr val="115076"/>
                          </a:solidFill>
                        </a:rPr>
                        <a:t>weil</a:t>
                      </a:r>
                      <a:endParaRPr lang="en-GB" sz="2400" dirty="0">
                        <a:solidFill>
                          <a:srgbClr val="115076"/>
                        </a:solidFill>
                      </a:endParaRPr>
                    </a:p>
                  </a:txBody>
                  <a:tcPr/>
                </a:tc>
                <a:tc>
                  <a:txBody>
                    <a:bodyPr/>
                    <a:lstStyle/>
                    <a:p>
                      <a:pPr algn="r"/>
                      <a:r>
                        <a:rPr lang="en-US" sz="2400" dirty="0">
                          <a:solidFill>
                            <a:srgbClr val="115076"/>
                          </a:solidFill>
                        </a:rPr>
                        <a:t>und</a:t>
                      </a:r>
                      <a:endParaRPr lang="en-GB" sz="2400" dirty="0">
                        <a:solidFill>
                          <a:srgbClr val="115076"/>
                        </a:solidFill>
                      </a:endParaRPr>
                    </a:p>
                  </a:txBody>
                  <a:tcPr/>
                </a:tc>
                <a:extLst>
                  <a:ext uri="{0D108BD9-81ED-4DB2-BD59-A6C34878D82A}">
                    <a16:rowId xmlns:a16="http://schemas.microsoft.com/office/drawing/2014/main" val="2975848609"/>
                  </a:ext>
                </a:extLst>
              </a:tr>
              <a:tr h="370840">
                <a:tc>
                  <a:txBody>
                    <a:bodyPr/>
                    <a:lstStyle/>
                    <a:p>
                      <a:pPr algn="r"/>
                      <a:r>
                        <a:rPr lang="en-US" sz="2400" dirty="0" err="1">
                          <a:solidFill>
                            <a:srgbClr val="115076"/>
                          </a:solidFill>
                        </a:rPr>
                        <a:t>dass</a:t>
                      </a:r>
                      <a:endParaRPr lang="en-GB" sz="2400" dirty="0">
                        <a:solidFill>
                          <a:srgbClr val="115076"/>
                        </a:solidFill>
                      </a:endParaRPr>
                    </a:p>
                  </a:txBody>
                  <a:tcPr/>
                </a:tc>
                <a:tc>
                  <a:txBody>
                    <a:bodyPr/>
                    <a:lstStyle/>
                    <a:p>
                      <a:pPr algn="r"/>
                      <a:r>
                        <a:rPr lang="en-US" sz="2400" dirty="0" err="1">
                          <a:solidFill>
                            <a:srgbClr val="115076"/>
                          </a:solidFill>
                        </a:rPr>
                        <a:t>denn</a:t>
                      </a:r>
                      <a:endParaRPr lang="en-GB" sz="2400" dirty="0">
                        <a:solidFill>
                          <a:srgbClr val="115076"/>
                        </a:solidFill>
                      </a:endParaRPr>
                    </a:p>
                  </a:txBody>
                  <a:tcPr/>
                </a:tc>
                <a:extLst>
                  <a:ext uri="{0D108BD9-81ED-4DB2-BD59-A6C34878D82A}">
                    <a16:rowId xmlns:a16="http://schemas.microsoft.com/office/drawing/2014/main" val="906560216"/>
                  </a:ext>
                </a:extLst>
              </a:tr>
              <a:tr h="370840">
                <a:tc>
                  <a:txBody>
                    <a:bodyPr/>
                    <a:lstStyle/>
                    <a:p>
                      <a:pPr algn="r"/>
                      <a:r>
                        <a:rPr lang="en-US" sz="2400" dirty="0" err="1">
                          <a:solidFill>
                            <a:srgbClr val="115076"/>
                          </a:solidFill>
                        </a:rPr>
                        <a:t>wenn</a:t>
                      </a:r>
                      <a:endParaRPr lang="en-GB" sz="2400" dirty="0">
                        <a:solidFill>
                          <a:srgbClr val="115076"/>
                        </a:solidFill>
                      </a:endParaRPr>
                    </a:p>
                  </a:txBody>
                  <a:tcPr/>
                </a:tc>
                <a:tc>
                  <a:txBody>
                    <a:bodyPr/>
                    <a:lstStyle/>
                    <a:p>
                      <a:pPr algn="r"/>
                      <a:r>
                        <a:rPr lang="en-US" sz="2400" dirty="0" err="1">
                          <a:solidFill>
                            <a:srgbClr val="115076"/>
                          </a:solidFill>
                        </a:rPr>
                        <a:t>oder</a:t>
                      </a:r>
                      <a:endParaRPr lang="en-GB" sz="2400" dirty="0">
                        <a:solidFill>
                          <a:srgbClr val="115076"/>
                        </a:solidFill>
                      </a:endParaRPr>
                    </a:p>
                  </a:txBody>
                  <a:tcPr/>
                </a:tc>
                <a:extLst>
                  <a:ext uri="{0D108BD9-81ED-4DB2-BD59-A6C34878D82A}">
                    <a16:rowId xmlns:a16="http://schemas.microsoft.com/office/drawing/2014/main" val="2581902659"/>
                  </a:ext>
                </a:extLst>
              </a:tr>
              <a:tr h="370840">
                <a:tc>
                  <a:txBody>
                    <a:bodyPr/>
                    <a:lstStyle/>
                    <a:p>
                      <a:pPr algn="r"/>
                      <a:r>
                        <a:rPr lang="en-GB" sz="2400" dirty="0" err="1">
                          <a:solidFill>
                            <a:srgbClr val="115076"/>
                          </a:solidFill>
                        </a:rPr>
                        <a:t>obwohl</a:t>
                      </a:r>
                      <a:endParaRPr lang="en-GB" sz="2400" dirty="0">
                        <a:solidFill>
                          <a:srgbClr val="115076"/>
                        </a:solidFill>
                      </a:endParaRPr>
                    </a:p>
                  </a:txBody>
                  <a:tcPr/>
                </a:tc>
                <a:tc>
                  <a:txBody>
                    <a:bodyPr/>
                    <a:lstStyle/>
                    <a:p>
                      <a:pPr algn="r"/>
                      <a:r>
                        <a:rPr lang="en-US" sz="2400" dirty="0" err="1">
                          <a:solidFill>
                            <a:srgbClr val="115076"/>
                          </a:solidFill>
                        </a:rPr>
                        <a:t>aber</a:t>
                      </a:r>
                      <a:endParaRPr lang="en-GB" sz="2400" dirty="0">
                        <a:solidFill>
                          <a:srgbClr val="115076"/>
                        </a:solidFill>
                      </a:endParaRPr>
                    </a:p>
                  </a:txBody>
                  <a:tcPr/>
                </a:tc>
                <a:extLst>
                  <a:ext uri="{0D108BD9-81ED-4DB2-BD59-A6C34878D82A}">
                    <a16:rowId xmlns:a16="http://schemas.microsoft.com/office/drawing/2014/main" val="3836175497"/>
                  </a:ext>
                </a:extLst>
              </a:tr>
            </a:tbl>
          </a:graphicData>
        </a:graphic>
      </p:graphicFrame>
      <p:pic>
        <p:nvPicPr>
          <p:cNvPr id="21" name="Picture 20">
            <a:extLst>
              <a:ext uri="{FF2B5EF4-FFF2-40B4-BE49-F238E27FC236}">
                <a16:creationId xmlns:a16="http://schemas.microsoft.com/office/drawing/2014/main" id="{BFC6F860-695C-4168-903E-6D022D47B3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9215" y="1916990"/>
            <a:ext cx="2301317" cy="2222209"/>
          </a:xfrm>
          <a:prstGeom prst="rect">
            <a:avLst/>
          </a:prstGeom>
        </p:spPr>
      </p:pic>
      <p:pic>
        <p:nvPicPr>
          <p:cNvPr id="25" name="Picture 24">
            <a:extLst>
              <a:ext uri="{FF2B5EF4-FFF2-40B4-BE49-F238E27FC236}">
                <a16:creationId xmlns:a16="http://schemas.microsoft.com/office/drawing/2014/main" id="{24668F5B-E37B-4FCC-B391-295B955A3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5984">
            <a:off x="227946" y="1228943"/>
            <a:ext cx="2080658" cy="2009135"/>
          </a:xfrm>
          <a:prstGeom prst="rect">
            <a:avLst/>
          </a:prstGeom>
        </p:spPr>
      </p:pic>
      <p:sp>
        <p:nvSpPr>
          <p:cNvPr id="9" name="TextBox 8">
            <a:extLst>
              <a:ext uri="{FF2B5EF4-FFF2-40B4-BE49-F238E27FC236}">
                <a16:creationId xmlns:a16="http://schemas.microsoft.com/office/drawing/2014/main" id="{C7D7102C-B4C7-4101-83B1-4AB506763D29}"/>
              </a:ext>
            </a:extLst>
          </p:cNvPr>
          <p:cNvSpPr txBox="1"/>
          <p:nvPr/>
        </p:nvSpPr>
        <p:spPr>
          <a:xfrm>
            <a:off x="363909" y="1236286"/>
            <a:ext cx="180473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(-r,-s)</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Hobby</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etwas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Neues</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F3F5854B-356B-45E1-A5E4-207D01AF5F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260602" y="3675383"/>
            <a:ext cx="2341826" cy="2261325"/>
          </a:xfrm>
          <a:prstGeom prst="rect">
            <a:avLst/>
          </a:prstGeom>
        </p:spPr>
      </p:pic>
      <p:sp>
        <p:nvSpPr>
          <p:cNvPr id="16" name="TextBox 15">
            <a:extLst>
              <a:ext uri="{FF2B5EF4-FFF2-40B4-BE49-F238E27FC236}">
                <a16:creationId xmlns:a16="http://schemas.microsoft.com/office/drawing/2014/main" id="{117F5D59-3938-4D79-B42F-363FCEC4638B}"/>
              </a:ext>
            </a:extLst>
          </p:cNvPr>
          <p:cNvSpPr txBox="1"/>
          <p:nvPr/>
        </p:nvSpPr>
        <p:spPr>
          <a:xfrm rot="246663">
            <a:off x="371768" y="3831856"/>
            <a:ext cx="205707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BD7B50C3-3DF4-4E63-AAD0-3F2EBCF340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5113503" y="4353422"/>
            <a:ext cx="2080658" cy="2009135"/>
          </a:xfrm>
          <a:prstGeom prst="rect">
            <a:avLst/>
          </a:prstGeom>
        </p:spPr>
      </p:pic>
      <p:sp>
        <p:nvSpPr>
          <p:cNvPr id="11" name="TextBox 10">
            <a:extLst>
              <a:ext uri="{FF2B5EF4-FFF2-40B4-BE49-F238E27FC236}">
                <a16:creationId xmlns:a16="http://schemas.microsoft.com/office/drawing/2014/main" id="{33DCDF62-483F-4C35-85FB-2C693E0BA127}"/>
              </a:ext>
            </a:extLst>
          </p:cNvPr>
          <p:cNvSpPr txBox="1"/>
          <p:nvPr/>
        </p:nvSpPr>
        <p:spPr>
          <a:xfrm rot="166596">
            <a:off x="5261034" y="4388492"/>
            <a:ext cx="187183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versprechen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schlafen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3635797" y="278854"/>
            <a:ext cx="7651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Beschreib</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deine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Pläne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und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Ziele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für</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neue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Jahr</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Du </a:t>
            </a:r>
            <a:r>
              <a:rPr kumimoji="0" lang="en-US" sz="2000" b="0" i="1" u="none" strike="noStrike" kern="1200" cap="none" spc="0" normalizeH="0" baseline="0" noProof="0" dirty="0" err="1">
                <a:ln>
                  <a:noFill/>
                </a:ln>
                <a:solidFill>
                  <a:srgbClr val="115076"/>
                </a:solidFill>
                <a:effectLst/>
                <a:uLnTx/>
                <a:uFillTx/>
                <a:latin typeface="Century Gothic" panose="020F0302020204030204"/>
                <a:ea typeface="+mn-ea"/>
                <a:cs typeface="+mn-cs"/>
              </a:rPr>
              <a:t>kannst</a:t>
            </a: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115076"/>
                </a:solidFill>
                <a:effectLst/>
                <a:uLnTx/>
                <a:uFillTx/>
                <a:latin typeface="Century Gothic" panose="020F0302020204030204"/>
                <a:ea typeface="+mn-ea"/>
                <a:cs typeface="+mn-cs"/>
              </a:rPr>
              <a:t>diese</a:t>
            </a: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 Ideen </a:t>
            </a:r>
            <a:r>
              <a:rPr kumimoji="0" lang="en-US" sz="2000" b="0" i="1"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115076"/>
                </a:solidFill>
                <a:effectLst/>
                <a:uLnTx/>
                <a:uFillTx/>
                <a:latin typeface="Century Gothic" panose="020F0302020204030204"/>
                <a:ea typeface="+mn-ea"/>
                <a:cs typeface="+mn-cs"/>
              </a:rPr>
              <a:t>deine</a:t>
            </a: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115076"/>
                </a:solidFill>
                <a:effectLst/>
                <a:uLnTx/>
                <a:uFillTx/>
                <a:latin typeface="Century Gothic" panose="020F0302020204030204"/>
                <a:ea typeface="+mn-ea"/>
                <a:cs typeface="+mn-cs"/>
              </a:rPr>
              <a:t>eigenen</a:t>
            </a: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 Ideen </a:t>
            </a:r>
            <a:r>
              <a:rPr kumimoji="0" lang="en-US" sz="2000" b="0" i="1" u="none" strike="noStrike" kern="1200" cap="none" spc="0" normalizeH="0" baseline="0" noProof="0" dirty="0" err="1">
                <a:ln>
                  <a:noFill/>
                </a:ln>
                <a:solidFill>
                  <a:srgbClr val="115076"/>
                </a:solidFill>
                <a:effectLst/>
                <a:uLnTx/>
                <a:uFillTx/>
                <a:latin typeface="Century Gothic" panose="020F0302020204030204"/>
                <a:ea typeface="+mn-ea"/>
                <a:cs typeface="+mn-cs"/>
              </a:rPr>
              <a:t>benutzen</a:t>
            </a: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4" name="Rectangle 23">
            <a:extLst>
              <a:ext uri="{FF2B5EF4-FFF2-40B4-BE49-F238E27FC236}">
                <a16:creationId xmlns:a16="http://schemas.microsoft.com/office/drawing/2014/main" id="{0941A5DE-EC9B-4EC7-80B7-45A39FA5BA5E}"/>
              </a:ext>
            </a:extLst>
          </p:cNvPr>
          <p:cNvSpPr/>
          <p:nvPr/>
        </p:nvSpPr>
        <p:spPr>
          <a:xfrm>
            <a:off x="9326235" y="986740"/>
            <a:ext cx="273323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Schreib </a:t>
            </a:r>
            <a:r>
              <a:rPr kumimoji="0" lang="de-DE" sz="2000" b="0" i="0" u="sng" strike="noStrike" kern="1200" cap="none" spc="0" normalizeH="0" baseline="0" noProof="0" dirty="0">
                <a:ln>
                  <a:noFill/>
                </a:ln>
                <a:solidFill>
                  <a:srgbClr val="115076"/>
                </a:solidFill>
                <a:effectLst/>
                <a:uLnTx/>
                <a:uFillTx/>
                <a:latin typeface="Century Gothic" panose="020F0302020204030204"/>
                <a:ea typeface="+mn-ea"/>
                <a:cs typeface="+mn-cs"/>
              </a:rPr>
              <a:t>acht</a:t>
            </a: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 Sätze und benutze die Konjunktionen.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FBC8B6F8-E53C-4516-B0C6-AFCB3B51AA46}"/>
              </a:ext>
            </a:extLst>
          </p:cNvPr>
          <p:cNvSpPr/>
          <p:nvPr/>
        </p:nvSpPr>
        <p:spPr>
          <a:xfrm>
            <a:off x="9351956" y="4662585"/>
            <a:ext cx="273323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Try to use WO3 with some one-verb and two-verb structures.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F767A1A-2705-4D4D-9358-B1F0EA1A19F6}"/>
              </a:ext>
            </a:extLst>
          </p:cNvPr>
          <p:cNvSpPr txBox="1"/>
          <p:nvPr/>
        </p:nvSpPr>
        <p:spPr>
          <a:xfrm rot="166596">
            <a:off x="2852269" y="2250421"/>
            <a:ext cx="18718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TextBox 21">
            <a:extLst>
              <a:ext uri="{FF2B5EF4-FFF2-40B4-BE49-F238E27FC236}">
                <a16:creationId xmlns:a16="http://schemas.microsoft.com/office/drawing/2014/main" id="{06AF843F-1C2E-420B-A853-47796A52547C}"/>
              </a:ext>
            </a:extLst>
          </p:cNvPr>
          <p:cNvSpPr txBox="1"/>
          <p:nvPr/>
        </p:nvSpPr>
        <p:spPr>
          <a:xfrm rot="166596">
            <a:off x="7666721" y="1814923"/>
            <a:ext cx="18718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3" name="Picture 22">
            <a:extLst>
              <a:ext uri="{FF2B5EF4-FFF2-40B4-BE49-F238E27FC236}">
                <a16:creationId xmlns:a16="http://schemas.microsoft.com/office/drawing/2014/main" id="{D33DFEE7-84AF-4124-85BF-ACF86E38F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7393158" y="1643255"/>
            <a:ext cx="2080658" cy="2009135"/>
          </a:xfrm>
          <a:prstGeom prst="rect">
            <a:avLst/>
          </a:prstGeom>
        </p:spPr>
      </p:pic>
      <p:pic>
        <p:nvPicPr>
          <p:cNvPr id="28" name="Picture 27">
            <a:extLst>
              <a:ext uri="{FF2B5EF4-FFF2-40B4-BE49-F238E27FC236}">
                <a16:creationId xmlns:a16="http://schemas.microsoft.com/office/drawing/2014/main" id="{A2DAABAE-1B15-40F2-A695-1A9D499329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2621730" y="2048586"/>
            <a:ext cx="2080658" cy="2009135"/>
          </a:xfrm>
          <a:prstGeom prst="rect">
            <a:avLst/>
          </a:prstGeom>
        </p:spPr>
      </p:pic>
      <p:pic>
        <p:nvPicPr>
          <p:cNvPr id="30" name="Picture 29">
            <a:extLst>
              <a:ext uri="{FF2B5EF4-FFF2-40B4-BE49-F238E27FC236}">
                <a16:creationId xmlns:a16="http://schemas.microsoft.com/office/drawing/2014/main" id="{FAB1D791-C7D8-4A54-AC02-8E0103CC62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3157" y="4165848"/>
            <a:ext cx="2080658" cy="2009135"/>
          </a:xfrm>
          <a:prstGeom prst="rect">
            <a:avLst/>
          </a:prstGeom>
        </p:spPr>
      </p:pic>
      <p:sp>
        <p:nvSpPr>
          <p:cNvPr id="12" name="TextBox 11">
            <a:extLst>
              <a:ext uri="{FF2B5EF4-FFF2-40B4-BE49-F238E27FC236}">
                <a16:creationId xmlns:a16="http://schemas.microsoft.com/office/drawing/2014/main" id="{0F921D8F-DAD5-4DFC-BC2F-2288DA64CB9D}"/>
              </a:ext>
            </a:extLst>
          </p:cNvPr>
          <p:cNvSpPr txBox="1"/>
          <p:nvPr/>
        </p:nvSpPr>
        <p:spPr>
          <a:xfrm rot="202383">
            <a:off x="2722173" y="2209469"/>
            <a:ext cx="21840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obwohl</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Schokolade</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aufhören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45C679E-8156-4C80-8A06-F3263B498240}"/>
              </a:ext>
            </a:extLst>
          </p:cNvPr>
          <p:cNvSpPr txBox="1"/>
          <p:nvPr/>
        </p:nvSpPr>
        <p:spPr>
          <a:xfrm rot="21088112">
            <a:off x="4882913" y="2042979"/>
            <a:ext cx="18660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studieren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wenn</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Schule</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0B9D5825-68DD-477D-8B8C-9EC98FE1898A}"/>
              </a:ext>
            </a:extLst>
          </p:cNvPr>
          <p:cNvSpPr txBox="1"/>
          <p:nvPr/>
        </p:nvSpPr>
        <p:spPr>
          <a:xfrm rot="286601">
            <a:off x="7550120" y="1848822"/>
            <a:ext cx="18718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79619FDF-0A8A-4B19-A911-AE074990A154}"/>
              </a:ext>
            </a:extLst>
          </p:cNvPr>
          <p:cNvSpPr txBox="1"/>
          <p:nvPr/>
        </p:nvSpPr>
        <p:spPr>
          <a:xfrm rot="21044466">
            <a:off x="7490825" y="4286917"/>
            <a:ext cx="187183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häufig</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Sport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0597EA76-CEEC-4D7D-B00A-AD24FBD982DE}"/>
              </a:ext>
            </a:extLst>
          </p:cNvPr>
          <p:cNvSpPr txBox="1"/>
          <p:nvPr/>
        </p:nvSpPr>
        <p:spPr>
          <a:xfrm rot="166596">
            <a:off x="2926035" y="4578102"/>
            <a:ext cx="187183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relativ</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ungesund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53DE2DED-D7B3-4FED-A49D-3EA2C6A302E2}"/>
              </a:ext>
            </a:extLst>
          </p:cNvPr>
          <p:cNvSpPr/>
          <p:nvPr/>
        </p:nvSpPr>
        <p:spPr>
          <a:xfrm rot="181787">
            <a:off x="7551669" y="2434049"/>
            <a:ext cx="973717" cy="427546"/>
          </a:xfrm>
          <a:prstGeom prst="roundRect">
            <a:avLst/>
          </a:prstGeom>
          <a:solidFill>
            <a:srgbClr val="0070C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1500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021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90532" y="1297119"/>
            <a:ext cx="608764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Adel Karasholi ist ein Dichter aus Syrien. Seine Familie ist kurdisch. Er wurde 1936 in Syrien geboren. Als Dichter und Journalist hatte er in seiner Heimat* zu wenig Freiheit. 1961 ist er nach Leipzig in Deutschland gekommen. Er hat dort Deutsch studiert und eine Doktorarbeit geschrieben. Er schreibt Gedichte 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 Gedicht ‘Seiltanz’ gehört zum Genre ‘Migrationsliteratur’. </a:t>
            </a:r>
          </a:p>
        </p:txBody>
      </p:sp>
      <p:sp>
        <p:nvSpPr>
          <p:cNvPr id="6" name="TextBox 5">
            <a:extLst>
              <a:ext uri="{FF2B5EF4-FFF2-40B4-BE49-F238E27FC236}">
                <a16:creationId xmlns:a16="http://schemas.microsoft.com/office/drawing/2014/main" id="{420507D0-68BB-4F64-992E-8781F0F2D506}"/>
              </a:ext>
            </a:extLst>
          </p:cNvPr>
          <p:cNvSpPr txBox="1"/>
          <p:nvPr/>
        </p:nvSpPr>
        <p:spPr>
          <a:xfrm flipH="1">
            <a:off x="11157797" y="3005279"/>
            <a:ext cx="9655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66400"/>
                </a:solidFill>
                <a:effectLst/>
                <a:uLnTx/>
                <a:uFillTx/>
                <a:latin typeface="Century Gothic" panose="020F0302020204030204"/>
                <a:ea typeface="+mn-ea"/>
                <a:cs typeface="+mn-cs"/>
              </a:rPr>
              <a:t>Syrien</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pic>
        <p:nvPicPr>
          <p:cNvPr id="7" name="Picture 6" descr="A picture containing text, map&#10;&#10;Description automatically generated">
            <a:extLst>
              <a:ext uri="{FF2B5EF4-FFF2-40B4-BE49-F238E27FC236}">
                <a16:creationId xmlns:a16="http://schemas.microsoft.com/office/drawing/2014/main" id="{B597C661-D176-403C-9416-FD9DE493F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8177" y="869536"/>
            <a:ext cx="4810124" cy="2505075"/>
          </a:xfrm>
          <a:prstGeom prst="rect">
            <a:avLst/>
          </a:prstGeom>
        </p:spPr>
      </p:pic>
      <p:sp>
        <p:nvSpPr>
          <p:cNvPr id="8" name="Arrow: Up 7">
            <a:extLst>
              <a:ext uri="{FF2B5EF4-FFF2-40B4-BE49-F238E27FC236}">
                <a16:creationId xmlns:a16="http://schemas.microsoft.com/office/drawing/2014/main" id="{461A0327-8CE3-484D-AFB4-E4AE1CE956D8}"/>
              </a:ext>
            </a:extLst>
          </p:cNvPr>
          <p:cNvSpPr/>
          <p:nvPr/>
        </p:nvSpPr>
        <p:spPr>
          <a:xfrm rot="16200000">
            <a:off x="11029633" y="2318048"/>
            <a:ext cx="256328" cy="1118134"/>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6215727-B0B4-44FC-AFC2-C1D0E1269AC7}"/>
              </a:ext>
            </a:extLst>
          </p:cNvPr>
          <p:cNvSpPr txBox="1"/>
          <p:nvPr/>
        </p:nvSpPr>
        <p:spPr>
          <a:xfrm>
            <a:off x="7725211" y="330457"/>
            <a:ext cx="20018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rPr>
              <a:t>Deutschland</a:t>
            </a:r>
          </a:p>
        </p:txBody>
      </p:sp>
      <p:sp>
        <p:nvSpPr>
          <p:cNvPr id="10" name="Arrow: Down 9">
            <a:extLst>
              <a:ext uri="{FF2B5EF4-FFF2-40B4-BE49-F238E27FC236}">
                <a16:creationId xmlns:a16="http://schemas.microsoft.com/office/drawing/2014/main" id="{7AFEFAF7-F549-46A9-9FD4-86EC8338A064}"/>
              </a:ext>
            </a:extLst>
          </p:cNvPr>
          <p:cNvSpPr/>
          <p:nvPr/>
        </p:nvSpPr>
        <p:spPr>
          <a:xfrm rot="2083647">
            <a:off x="7778069" y="617328"/>
            <a:ext cx="376017" cy="1175943"/>
          </a:xfrm>
          <a:prstGeom prst="downArrow">
            <a:avLst/>
          </a:prstGeom>
          <a:solidFill>
            <a:srgbClr val="00206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E3278B10-B858-4E03-836A-AFFF03C0AA75}"/>
              </a:ext>
            </a:extLst>
          </p:cNvPr>
          <p:cNvSpPr/>
          <p:nvPr/>
        </p:nvSpPr>
        <p:spPr>
          <a:xfrm>
            <a:off x="5987019" y="3521305"/>
            <a:ext cx="5999625"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Wo liegt Syrien – im Westen oder im Osten?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Wann wurde Adel Karasholi geboren?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Warum hat er Syrien verlassen?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4</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Wie alt war er, als er nach Deutschland gefahren 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5</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Wo und was hat er in Deutschland studiert?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6</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In welcher Sprache schreibt er Gedichte?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7</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Was ist „Migrationsliteratur“, deiner Meinung nach?</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5" name="Picture 14" descr="A picture containing outdoor, building, sky, old&#10;&#10;Description automatically generated">
            <a:extLst>
              <a:ext uri="{FF2B5EF4-FFF2-40B4-BE49-F238E27FC236}">
                <a16:creationId xmlns:a16="http://schemas.microsoft.com/office/drawing/2014/main" id="{8B17CB47-F252-4D3A-8441-0A659343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3052" y="4711659"/>
            <a:ext cx="2557166" cy="1668276"/>
          </a:xfrm>
          <a:prstGeom prst="rect">
            <a:avLst/>
          </a:prstGeom>
        </p:spPr>
      </p:pic>
      <p:sp>
        <p:nvSpPr>
          <p:cNvPr id="12" name="Rectangle: Rounded Corners 11">
            <a:extLst>
              <a:ext uri="{FF2B5EF4-FFF2-40B4-BE49-F238E27FC236}">
                <a16:creationId xmlns:a16="http://schemas.microsoft.com/office/drawing/2014/main" id="{79C7E8DC-C50B-4F44-9034-C438AF5FFE7D}"/>
              </a:ext>
            </a:extLst>
          </p:cNvPr>
          <p:cNvSpPr/>
          <p:nvPr/>
        </p:nvSpPr>
        <p:spPr>
          <a:xfrm>
            <a:off x="10728304" y="3490527"/>
            <a:ext cx="988560"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Osten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C5974B01-22F9-47B7-B2F5-CA45F836BF94}"/>
              </a:ext>
            </a:extLst>
          </p:cNvPr>
          <p:cNvSpPr/>
          <p:nvPr/>
        </p:nvSpPr>
        <p:spPr>
          <a:xfrm>
            <a:off x="4906630" y="1610974"/>
            <a:ext cx="883249"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1936</a:t>
            </a:r>
          </a:p>
        </p:txBody>
      </p:sp>
      <p:sp>
        <p:nvSpPr>
          <p:cNvPr id="18" name="Rectangle: Rounded Corners 17">
            <a:extLst>
              <a:ext uri="{FF2B5EF4-FFF2-40B4-BE49-F238E27FC236}">
                <a16:creationId xmlns:a16="http://schemas.microsoft.com/office/drawing/2014/main" id="{F4976007-B009-4791-AE4D-7602DF1C944E}"/>
              </a:ext>
            </a:extLst>
          </p:cNvPr>
          <p:cNvSpPr/>
          <p:nvPr/>
        </p:nvSpPr>
        <p:spPr>
          <a:xfrm>
            <a:off x="3628756" y="2320775"/>
            <a:ext cx="2355272"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wenig</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Freiheit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F4DAD72B-89F2-4682-8140-0FE658ABEC5B}"/>
              </a:ext>
            </a:extLst>
          </p:cNvPr>
          <p:cNvSpPr/>
          <p:nvPr/>
        </p:nvSpPr>
        <p:spPr>
          <a:xfrm>
            <a:off x="7737593" y="4751402"/>
            <a:ext cx="1651307"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25 Jahre alt</a:t>
            </a:r>
          </a:p>
        </p:txBody>
      </p:sp>
      <p:sp>
        <p:nvSpPr>
          <p:cNvPr id="20" name="Rectangle: Rounded Corners 19">
            <a:extLst>
              <a:ext uri="{FF2B5EF4-FFF2-40B4-BE49-F238E27FC236}">
                <a16:creationId xmlns:a16="http://schemas.microsoft.com/office/drawing/2014/main" id="{3ABF5A5C-DFC2-4273-B84D-9E37D5A4FE61}"/>
              </a:ext>
            </a:extLst>
          </p:cNvPr>
          <p:cNvSpPr/>
          <p:nvPr/>
        </p:nvSpPr>
        <p:spPr>
          <a:xfrm>
            <a:off x="-15176" y="2666724"/>
            <a:ext cx="846448"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1961</a:t>
            </a:r>
          </a:p>
        </p:txBody>
      </p:sp>
      <p:sp>
        <p:nvSpPr>
          <p:cNvPr id="21" name="Rectangle: Rounded Corners 20">
            <a:extLst>
              <a:ext uri="{FF2B5EF4-FFF2-40B4-BE49-F238E27FC236}">
                <a16:creationId xmlns:a16="http://schemas.microsoft.com/office/drawing/2014/main" id="{8088B1D7-DB4A-4104-AFD8-4AE8EDA38FFC}"/>
              </a:ext>
            </a:extLst>
          </p:cNvPr>
          <p:cNvSpPr/>
          <p:nvPr/>
        </p:nvSpPr>
        <p:spPr>
          <a:xfrm>
            <a:off x="2287419" y="2690107"/>
            <a:ext cx="1030948"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Leipzig</a:t>
            </a:r>
          </a:p>
        </p:txBody>
      </p:sp>
      <p:sp>
        <p:nvSpPr>
          <p:cNvPr id="22" name="Rectangle: Rounded Corners 21">
            <a:extLst>
              <a:ext uri="{FF2B5EF4-FFF2-40B4-BE49-F238E27FC236}">
                <a16:creationId xmlns:a16="http://schemas.microsoft.com/office/drawing/2014/main" id="{7DCD36C1-4BED-4B87-8A99-B7C55B1E4103}"/>
              </a:ext>
            </a:extLst>
          </p:cNvPr>
          <p:cNvSpPr/>
          <p:nvPr/>
        </p:nvSpPr>
        <p:spPr>
          <a:xfrm>
            <a:off x="3371221" y="2994642"/>
            <a:ext cx="1170633"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Deutsch</a:t>
            </a:r>
          </a:p>
        </p:txBody>
      </p:sp>
      <p:sp>
        <p:nvSpPr>
          <p:cNvPr id="23" name="Rectangle: Rounded Corners 22">
            <a:extLst>
              <a:ext uri="{FF2B5EF4-FFF2-40B4-BE49-F238E27FC236}">
                <a16:creationId xmlns:a16="http://schemas.microsoft.com/office/drawing/2014/main" id="{D1C5F9C7-5503-40DC-B449-E86250836E2C}"/>
              </a:ext>
            </a:extLst>
          </p:cNvPr>
          <p:cNvSpPr/>
          <p:nvPr/>
        </p:nvSpPr>
        <p:spPr>
          <a:xfrm>
            <a:off x="3256970" y="3682512"/>
            <a:ext cx="1170633"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Deutsch</a:t>
            </a:r>
          </a:p>
        </p:txBody>
      </p:sp>
      <p:sp>
        <p:nvSpPr>
          <p:cNvPr id="24" name="Rectangle: Rounded Corners 23">
            <a:extLst>
              <a:ext uri="{FF2B5EF4-FFF2-40B4-BE49-F238E27FC236}">
                <a16:creationId xmlns:a16="http://schemas.microsoft.com/office/drawing/2014/main" id="{AC61E75E-6964-4609-9A23-8286343C08E0}"/>
              </a:ext>
            </a:extLst>
          </p:cNvPr>
          <p:cNvSpPr/>
          <p:nvPr/>
        </p:nvSpPr>
        <p:spPr>
          <a:xfrm>
            <a:off x="7033628" y="5981499"/>
            <a:ext cx="4923698"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Literatur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Thema</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‘Migration’</a:t>
            </a:r>
          </a:p>
        </p:txBody>
      </p:sp>
      <p:sp>
        <p:nvSpPr>
          <p:cNvPr id="26" name="Speech Bubble: Rectangle with Corners Rounded 25">
            <a:extLst>
              <a:ext uri="{FF2B5EF4-FFF2-40B4-BE49-F238E27FC236}">
                <a16:creationId xmlns:a16="http://schemas.microsoft.com/office/drawing/2014/main" id="{C65664CF-729B-41C0-86BF-EDC0A563A077}"/>
              </a:ext>
            </a:extLst>
          </p:cNvPr>
          <p:cNvSpPr/>
          <p:nvPr/>
        </p:nvSpPr>
        <p:spPr>
          <a:xfrm>
            <a:off x="4133387" y="207669"/>
            <a:ext cx="2300976" cy="648317"/>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Heimat – homeland </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FA418D0A-9C74-4F4C-9B9C-1D3AF2720A02}"/>
              </a:ext>
            </a:extLst>
          </p:cNvPr>
          <p:cNvSpPr/>
          <p:nvPr/>
        </p:nvSpPr>
        <p:spPr>
          <a:xfrm>
            <a:off x="2027186" y="3980887"/>
            <a:ext cx="1170633" cy="43554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173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22D7C56B-DB60-4924-843B-54B482FE61D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9757"/>
            <a:ext cx="6807200" cy="869950"/>
          </a:xfrm>
          <a:prstGeom prst="rect">
            <a:avLst/>
          </a:prstGeom>
        </p:spPr>
      </p:pic>
      <p:sp>
        <p:nvSpPr>
          <p:cNvPr id="2" name="Title 1">
            <a:extLst>
              <a:ext uri="{FF2B5EF4-FFF2-40B4-BE49-F238E27FC236}">
                <a16:creationId xmlns:a16="http://schemas.microsoft.com/office/drawing/2014/main" id="{9F0DBCFF-75C3-4EA9-8337-FF728A41B69A}"/>
              </a:ext>
            </a:extLst>
          </p:cNvPr>
          <p:cNvSpPr>
            <a:spLocks noGrp="1"/>
          </p:cNvSpPr>
          <p:nvPr>
            <p:ph type="title"/>
          </p:nvPr>
        </p:nvSpPr>
        <p:spPr>
          <a:xfrm>
            <a:off x="0" y="0"/>
            <a:ext cx="10515600" cy="1325563"/>
          </a:xfrm>
        </p:spPr>
        <p:txBody>
          <a:bodyPr/>
          <a:lstStyle/>
          <a:p>
            <a:r>
              <a:rPr lang="en-GB" b="1" dirty="0">
                <a:solidFill>
                  <a:schemeClr val="bg1"/>
                </a:solidFill>
              </a:rPr>
              <a:t>das </a:t>
            </a:r>
            <a:r>
              <a:rPr lang="en-GB" b="1" dirty="0" err="1">
                <a:solidFill>
                  <a:schemeClr val="bg1"/>
                </a:solidFill>
              </a:rPr>
              <a:t>Gedicht</a:t>
            </a:r>
            <a:r>
              <a:rPr lang="en-GB" b="1" dirty="0">
                <a:solidFill>
                  <a:schemeClr val="bg1"/>
                </a:solidFill>
              </a:rPr>
              <a:t> </a:t>
            </a:r>
            <a:r>
              <a:rPr lang="en-GB" b="1" i="1" dirty="0" err="1">
                <a:solidFill>
                  <a:schemeClr val="bg1"/>
                </a:solidFill>
              </a:rPr>
              <a:t>Seiltanz</a:t>
            </a:r>
            <a:endParaRPr lang="en-GB" dirty="0">
              <a:solidFill>
                <a:schemeClr val="bg1"/>
              </a:solidFill>
            </a:endParaRPr>
          </a:p>
        </p:txBody>
      </p:sp>
      <p:sp>
        <p:nvSpPr>
          <p:cNvPr id="5" name="TextBox 4">
            <a:extLst>
              <a:ext uri="{FF2B5EF4-FFF2-40B4-BE49-F238E27FC236}">
                <a16:creationId xmlns:a16="http://schemas.microsoft.com/office/drawing/2014/main" id="{FB572C34-F84F-4569-82AC-2C569DC9480E}"/>
              </a:ext>
            </a:extLst>
          </p:cNvPr>
          <p:cNvSpPr txBox="1"/>
          <p:nvPr/>
        </p:nvSpPr>
        <p:spPr>
          <a:xfrm>
            <a:off x="138437" y="1218410"/>
            <a:ext cx="11374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Bevor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Gedicht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Seiltanz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guckt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Kurzfilm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a:t>
            </a:r>
          </a:p>
        </p:txBody>
      </p:sp>
      <p:sp>
        <p:nvSpPr>
          <p:cNvPr id="6" name="TextBox 5">
            <a:extLst>
              <a:ext uri="{FF2B5EF4-FFF2-40B4-BE49-F238E27FC236}">
                <a16:creationId xmlns:a16="http://schemas.microsoft.com/office/drawing/2014/main" id="{11ED999F-2319-4839-AAD1-A5624968EAF1}"/>
              </a:ext>
            </a:extLst>
          </p:cNvPr>
          <p:cNvSpPr txBox="1"/>
          <p:nvPr/>
        </p:nvSpPr>
        <p:spPr>
          <a:xfrm>
            <a:off x="138437" y="1669895"/>
            <a:ext cx="11374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Person auf dem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Speech Bubble: Rectangle with Corners Rounded 6">
            <a:extLst>
              <a:ext uri="{FF2B5EF4-FFF2-40B4-BE49-F238E27FC236}">
                <a16:creationId xmlns:a16="http://schemas.microsoft.com/office/drawing/2014/main" id="{BDD9D262-9476-4738-812E-969C751DC62B}"/>
              </a:ext>
            </a:extLst>
          </p:cNvPr>
          <p:cNvSpPr/>
          <p:nvPr/>
        </p:nvSpPr>
        <p:spPr>
          <a:xfrm>
            <a:off x="6034292" y="478899"/>
            <a:ext cx="3257022" cy="466949"/>
          </a:xfrm>
          <a:prstGeom prst="wedgeRoundRectCallout">
            <a:avLst>
              <a:gd name="adj1" fmla="val -19687"/>
              <a:gd name="adj2" fmla="val 4251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Seil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rope/tightrope</a:t>
            </a:r>
          </a:p>
        </p:txBody>
      </p:sp>
      <p:pic>
        <p:nvPicPr>
          <p:cNvPr id="8" name="Picture 2" descr="https://upload.wikimedia.org/wikipedia/commons/thumb/2/26/Adi_Holzer_Werksverzeichnis_850_Lebenslauf.jpg/256px-Adi_Holzer_Werksverzeichnis_850_Lebenslauf.jpg">
            <a:extLst>
              <a:ext uri="{FF2B5EF4-FFF2-40B4-BE49-F238E27FC236}">
                <a16:creationId xmlns:a16="http://schemas.microsoft.com/office/drawing/2014/main" id="{4DB23622-5E1E-46C8-B787-2CB3C8476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9675" y="1926569"/>
            <a:ext cx="3167651" cy="39100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9" name="Table 17">
            <a:extLst>
              <a:ext uri="{FF2B5EF4-FFF2-40B4-BE49-F238E27FC236}">
                <a16:creationId xmlns:a16="http://schemas.microsoft.com/office/drawing/2014/main" id="{01B503AB-4B0A-4334-B248-408E8391DA3A}"/>
              </a:ext>
            </a:extLst>
          </p:cNvPr>
          <p:cNvGraphicFramePr>
            <a:graphicFrameLocks noGrp="1"/>
          </p:cNvGraphicFramePr>
          <p:nvPr/>
        </p:nvGraphicFramePr>
        <p:xfrm>
          <a:off x="5960168" y="2484370"/>
          <a:ext cx="2466109" cy="3155220"/>
        </p:xfrm>
        <a:graphic>
          <a:graphicData uri="http://schemas.openxmlformats.org/drawingml/2006/table">
            <a:tbl>
              <a:tblPr firstRow="1" bandRow="1">
                <a:tableStyleId>{5940675A-B579-460E-94D1-54222C63F5DA}</a:tableStyleId>
              </a:tblPr>
              <a:tblGrid>
                <a:gridCol w="714033">
                  <a:extLst>
                    <a:ext uri="{9D8B030D-6E8A-4147-A177-3AD203B41FA5}">
                      <a16:colId xmlns:a16="http://schemas.microsoft.com/office/drawing/2014/main" val="1462727081"/>
                    </a:ext>
                  </a:extLst>
                </a:gridCol>
                <a:gridCol w="1752076">
                  <a:extLst>
                    <a:ext uri="{9D8B030D-6E8A-4147-A177-3AD203B41FA5}">
                      <a16:colId xmlns:a16="http://schemas.microsoft.com/office/drawing/2014/main" val="4036464161"/>
                    </a:ext>
                  </a:extLst>
                </a:gridCol>
              </a:tblGrid>
              <a:tr h="788805">
                <a:tc>
                  <a:txBody>
                    <a:bodyPr/>
                    <a:lstStyle/>
                    <a:p>
                      <a:pPr algn="ctr"/>
                      <a:r>
                        <a:rPr lang="en-GB" sz="2800" dirty="0">
                          <a:solidFill>
                            <a:srgbClr val="002060"/>
                          </a:solidFill>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GB" sz="2800" dirty="0" err="1">
                          <a:solidFill>
                            <a:srgbClr val="002060"/>
                          </a:solidFill>
                        </a:rPr>
                        <a:t>fahren</a:t>
                      </a:r>
                      <a:endParaRPr lang="en-GB" sz="2800" dirty="0">
                        <a:solidFill>
                          <a:srgbClr val="002060"/>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83612613"/>
                  </a:ext>
                </a:extLst>
              </a:tr>
              <a:tr h="788805">
                <a:tc>
                  <a:txBody>
                    <a:bodyPr/>
                    <a:lstStyle/>
                    <a:p>
                      <a:pPr algn="ctr"/>
                      <a:r>
                        <a:rPr lang="en-GB" sz="2800" dirty="0">
                          <a:solidFill>
                            <a:srgbClr val="002060"/>
                          </a:solidFill>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GB" sz="2800" dirty="0" err="1">
                          <a:solidFill>
                            <a:srgbClr val="002060"/>
                          </a:solidFill>
                        </a:rPr>
                        <a:t>laufen</a:t>
                      </a:r>
                      <a:endParaRPr lang="en-GB" sz="2800" dirty="0">
                        <a:solidFill>
                          <a:srgbClr val="002060"/>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31000828"/>
                  </a:ext>
                </a:extLst>
              </a:tr>
              <a:tr h="788805">
                <a:tc>
                  <a:txBody>
                    <a:bodyPr/>
                    <a:lstStyle/>
                    <a:p>
                      <a:pPr algn="ctr"/>
                      <a:r>
                        <a:rPr lang="en-GB" sz="2800" dirty="0">
                          <a:solidFill>
                            <a:srgbClr val="002060"/>
                          </a:solidFill>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GB" sz="2800" dirty="0" err="1">
                          <a:solidFill>
                            <a:srgbClr val="002060"/>
                          </a:solidFill>
                        </a:rPr>
                        <a:t>tanzen</a:t>
                      </a:r>
                      <a:endParaRPr lang="en-GB" sz="2800" dirty="0">
                        <a:solidFill>
                          <a:srgbClr val="002060"/>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83385101"/>
                  </a:ext>
                </a:extLst>
              </a:tr>
              <a:tr h="788805">
                <a:tc>
                  <a:txBody>
                    <a:bodyPr/>
                    <a:lstStyle/>
                    <a:p>
                      <a:pPr algn="ctr"/>
                      <a:r>
                        <a:rPr lang="en-GB" sz="2800" dirty="0">
                          <a:solidFill>
                            <a:srgbClr val="002060"/>
                          </a:solidFill>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GB" sz="2800" dirty="0" err="1">
                          <a:solidFill>
                            <a:srgbClr val="002060"/>
                          </a:solidFill>
                        </a:rPr>
                        <a:t>gehen</a:t>
                      </a:r>
                      <a:endParaRPr lang="en-GB" sz="2800" dirty="0">
                        <a:solidFill>
                          <a:srgbClr val="002060"/>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52083541"/>
                  </a:ext>
                </a:extLst>
              </a:tr>
            </a:tbl>
          </a:graphicData>
        </a:graphic>
      </p:graphicFrame>
      <p:sp>
        <p:nvSpPr>
          <p:cNvPr id="3" name="TextBox 2">
            <a:extLst>
              <a:ext uri="{FF2B5EF4-FFF2-40B4-BE49-F238E27FC236}">
                <a16:creationId xmlns:a16="http://schemas.microsoft.com/office/drawing/2014/main" id="{76B1826C-0837-4A5A-BB9D-6C7C693FEBCC}"/>
              </a:ext>
            </a:extLst>
          </p:cNvPr>
          <p:cNvSpPr txBox="1"/>
          <p:nvPr/>
        </p:nvSpPr>
        <p:spPr>
          <a:xfrm>
            <a:off x="8789675" y="5836640"/>
            <a:ext cx="316765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Adi Holzer</a:t>
            </a:r>
          </a:p>
        </p:txBody>
      </p:sp>
      <p:pic>
        <p:nvPicPr>
          <p:cNvPr id="10" name="Online Media 9" descr="First Ever Slackline at Navagio Beach / Zakynthos, Greece">
            <a:hlinkClick r:id="" action="ppaction://media"/>
            <a:extLst>
              <a:ext uri="{FF2B5EF4-FFF2-40B4-BE49-F238E27FC236}">
                <a16:creationId xmlns:a16="http://schemas.microsoft.com/office/drawing/2014/main" id="{FB32E5B5-86A9-9443-B578-EAE4FFD78F60}"/>
              </a:ext>
            </a:extLst>
          </p:cNvPr>
          <p:cNvPicPr>
            <a:picLocks noRot="1" noChangeAspect="1"/>
          </p:cNvPicPr>
          <p:nvPr>
            <a:videoFile r:link="rId1"/>
          </p:nvPr>
        </p:nvPicPr>
        <p:blipFill>
          <a:blip r:embed="rId6"/>
          <a:stretch>
            <a:fillRect/>
          </a:stretch>
        </p:blipFill>
        <p:spPr>
          <a:xfrm>
            <a:off x="247159" y="2499385"/>
            <a:ext cx="5531310" cy="3125190"/>
          </a:xfrm>
          <a:prstGeom prst="rect">
            <a:avLst/>
          </a:prstGeom>
        </p:spPr>
      </p:pic>
      <p:sp>
        <p:nvSpPr>
          <p:cNvPr id="11" name="TextBox 10">
            <a:extLst>
              <a:ext uri="{FF2B5EF4-FFF2-40B4-BE49-F238E27FC236}">
                <a16:creationId xmlns:a16="http://schemas.microsoft.com/office/drawing/2014/main" id="{D5272C8B-254B-954F-B38E-55EF348C30C3}"/>
              </a:ext>
            </a:extLst>
          </p:cNvPr>
          <p:cNvSpPr txBox="1"/>
          <p:nvPr/>
        </p:nvSpPr>
        <p:spPr>
          <a:xfrm>
            <a:off x="2610818" y="5667363"/>
            <a:ext cx="316765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Lyell Grunberg</a:t>
            </a:r>
          </a:p>
        </p:txBody>
      </p:sp>
      <p:sp>
        <p:nvSpPr>
          <p:cNvPr id="12" name="Rectangle: Rounded Corners 11">
            <a:extLst>
              <a:ext uri="{FF2B5EF4-FFF2-40B4-BE49-F238E27FC236}">
                <a16:creationId xmlns:a16="http://schemas.microsoft.com/office/drawing/2014/main" id="{823D781E-1871-4091-810C-99E83C368ACE}"/>
              </a:ext>
            </a:extLst>
          </p:cNvPr>
          <p:cNvSpPr/>
          <p:nvPr/>
        </p:nvSpPr>
        <p:spPr>
          <a:xfrm>
            <a:off x="6717525" y="4209861"/>
            <a:ext cx="1260301" cy="578710"/>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7835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8077200" cy="867128"/>
          </a:xfrm>
          <a:prstGeom prst="rect">
            <a:avLst/>
          </a:prstGeom>
        </p:spPr>
      </p:pic>
      <p:sp>
        <p:nvSpPr>
          <p:cNvPr id="2" name="Title 1"/>
          <p:cNvSpPr>
            <a:spLocks noGrp="1"/>
          </p:cNvSpPr>
          <p:nvPr>
            <p:ph type="title"/>
          </p:nvPr>
        </p:nvSpPr>
        <p:spPr>
          <a:xfrm>
            <a:off x="0" y="0"/>
            <a:ext cx="8991600" cy="1325563"/>
          </a:xfrm>
        </p:spPr>
        <p:txBody>
          <a:bodyPr>
            <a:normAutofit/>
          </a:bodyPr>
          <a:lstStyle/>
          <a:p>
            <a:r>
              <a:rPr lang="en-GB" sz="3200" b="1" dirty="0">
                <a:solidFill>
                  <a:schemeClr val="bg1"/>
                </a:solidFill>
              </a:rPr>
              <a:t>Depth of word knowledge principle</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156235" y="3101303"/>
            <a:ext cx="4030069" cy="4351338"/>
          </a:xfrm>
        </p:spPr>
        <p:txBody>
          <a:bodyPr>
            <a:normAutofit/>
          </a:bodyPr>
          <a:lstStyle/>
          <a:p>
            <a:r>
              <a:rPr lang="en-GB" sz="2400" dirty="0"/>
              <a:t>learning and knowing words better</a:t>
            </a:r>
          </a:p>
          <a:p>
            <a:r>
              <a:rPr lang="en-GB" sz="2400" dirty="0"/>
              <a:t>teaching more aspects of word knowledge</a:t>
            </a:r>
          </a:p>
          <a:p>
            <a:r>
              <a:rPr lang="en-GB" sz="2400" dirty="0"/>
              <a:t>teaching mainly individual words</a:t>
            </a:r>
          </a:p>
          <a:p>
            <a:r>
              <a:rPr lang="en-GB" sz="2400" dirty="0"/>
              <a:t>careful curriculum planning</a:t>
            </a:r>
          </a:p>
          <a:p>
            <a:endParaRPr lang="en-GB" sz="2400" dirty="0"/>
          </a:p>
          <a:p>
            <a:endParaRPr lang="en-GB" sz="2400" dirty="0"/>
          </a:p>
        </p:txBody>
      </p:sp>
      <p:pic>
        <p:nvPicPr>
          <p:cNvPr id="6" name="Picture 5">
            <a:extLst>
              <a:ext uri="{FF2B5EF4-FFF2-40B4-BE49-F238E27FC236}">
                <a16:creationId xmlns:a16="http://schemas.microsoft.com/office/drawing/2014/main" id="{C07174FB-5BB4-4E89-88E3-FE5876CA1625}"/>
              </a:ext>
            </a:extLst>
          </p:cNvPr>
          <p:cNvPicPr>
            <a:picLocks noChangeAspect="1"/>
          </p:cNvPicPr>
          <p:nvPr/>
        </p:nvPicPr>
        <p:blipFill rotWithShape="1">
          <a:blip r:embed="rId4"/>
          <a:srcRect t="3748" b="1467"/>
          <a:stretch/>
        </p:blipFill>
        <p:spPr>
          <a:xfrm>
            <a:off x="4413290" y="1163991"/>
            <a:ext cx="7622475" cy="5124659"/>
          </a:xfrm>
          <a:prstGeom prst="rect">
            <a:avLst/>
          </a:prstGeom>
          <a:ln w="38100">
            <a:solidFill>
              <a:srgbClr val="1F4E79"/>
            </a:solidFill>
          </a:ln>
        </p:spPr>
      </p:pic>
      <p:sp>
        <p:nvSpPr>
          <p:cNvPr id="7" name="TextBox 6">
            <a:extLst>
              <a:ext uri="{FF2B5EF4-FFF2-40B4-BE49-F238E27FC236}">
                <a16:creationId xmlns:a16="http://schemas.microsoft.com/office/drawing/2014/main" id="{0E1069AA-C3F1-4FDA-BFBC-3F533A2A1F19}"/>
              </a:ext>
            </a:extLst>
          </p:cNvPr>
          <p:cNvSpPr txBox="1"/>
          <p:nvPr/>
        </p:nvSpPr>
        <p:spPr>
          <a:xfrm>
            <a:off x="8110890" y="721247"/>
            <a:ext cx="4151861"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(Nation, 2001:27)</a:t>
            </a:r>
          </a:p>
        </p:txBody>
      </p:sp>
      <p:sp>
        <p:nvSpPr>
          <p:cNvPr id="8" name="TextBox 7">
            <a:extLst>
              <a:ext uri="{FF2B5EF4-FFF2-40B4-BE49-F238E27FC236}">
                <a16:creationId xmlns:a16="http://schemas.microsoft.com/office/drawing/2014/main" id="{6FA4844E-4EE7-4EF7-BB5D-552BCBE1E61C}"/>
              </a:ext>
            </a:extLst>
          </p:cNvPr>
          <p:cNvSpPr txBox="1"/>
          <p:nvPr/>
        </p:nvSpPr>
        <p:spPr>
          <a:xfrm>
            <a:off x="0" y="1156786"/>
            <a:ext cx="4413290" cy="1692771"/>
          </a:xfrm>
          <a:prstGeom prst="rect">
            <a:avLst/>
          </a:prstGeom>
          <a:solidFill>
            <a:srgbClr val="E87D1E">
              <a:alpha val="11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“The nearest thing we have to a definitive list of what it means to know a word”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(Milton, 2013:59)</a:t>
            </a:r>
            <a:endParaRPr kumimoji="0" lang="en-GB" sz="2400" b="0"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45198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32145" cy="707849"/>
          </a:xfrm>
        </p:spPr>
        <p:txBody>
          <a:bodyPr>
            <a:normAutofit/>
          </a:bodyPr>
          <a:lstStyle/>
          <a:p>
            <a:r>
              <a:rPr lang="en-GB" sz="3600" b="1" dirty="0" err="1">
                <a:solidFill>
                  <a:schemeClr val="bg1"/>
                </a:solidFill>
              </a:rPr>
              <a:t>Seiltanz</a:t>
            </a:r>
            <a:r>
              <a:rPr lang="en-GB" sz="3600" b="1" dirty="0">
                <a:solidFill>
                  <a:schemeClr val="bg1"/>
                </a:solidFill>
              </a:rPr>
              <a:t> – Adel </a:t>
            </a:r>
            <a:r>
              <a:rPr lang="en-GB" sz="3600" b="1" dirty="0" err="1">
                <a:solidFill>
                  <a:schemeClr val="bg1"/>
                </a:solidFill>
              </a:rPr>
              <a:t>Karasholi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6393436" y="668417"/>
            <a:ext cx="579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7F813C76-CEE8-4FF4-A17D-8F65331BFEE2}"/>
              </a:ext>
            </a:extLst>
          </p:cNvPr>
          <p:cNvSpPr/>
          <p:nvPr/>
        </p:nvSpPr>
        <p:spPr>
          <a:xfrm>
            <a:off x="355600" y="1905506"/>
            <a:ext cx="6037836"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Und also sprach Abdulla zu mir</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Fremde</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ist zu deiner Rechten</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Und zu deiner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Linken</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ist Fremde</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Denn du tanzt auf einem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Seil</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Und er sprach</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Die Frage steht der Frage im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Wege</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Antwort </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der Antwort desgleichen</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Denn du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tanzt</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auf einem Seil</a:t>
            </a:r>
          </a:p>
        </p:txBody>
      </p:sp>
      <p:sp>
        <p:nvSpPr>
          <p:cNvPr id="7" name="Rectangle 6">
            <a:extLst>
              <a:ext uri="{FF2B5EF4-FFF2-40B4-BE49-F238E27FC236}">
                <a16:creationId xmlns:a16="http://schemas.microsoft.com/office/drawing/2014/main" id="{74C92AAA-A148-4888-BA50-280DC80F44FE}"/>
              </a:ext>
            </a:extLst>
          </p:cNvPr>
          <p:cNvSpPr/>
          <p:nvPr/>
        </p:nvSpPr>
        <p:spPr>
          <a:xfrm>
            <a:off x="6583528" y="3025518"/>
            <a:ext cx="560847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Und er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sprach</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Weder </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der Osten ist Osten</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Noch der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Westen</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Westen in dir</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Denn du tanzt auf einem Seil</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Und er sprach</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Schlie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ß</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e </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deine Augen</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Und laufe so       </a:t>
            </a: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schnell</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du laufen kannst</a:t>
            </a:r>
            <a:b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Denn</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du tanzt auf einem Seil</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Oval 7">
            <a:extLst>
              <a:ext uri="{FF2B5EF4-FFF2-40B4-BE49-F238E27FC236}">
                <a16:creationId xmlns:a16="http://schemas.microsoft.com/office/drawing/2014/main" id="{1054B6D3-BB4E-49CF-8EB8-B850BE33D445}"/>
              </a:ext>
            </a:extLst>
          </p:cNvPr>
          <p:cNvSpPr/>
          <p:nvPr/>
        </p:nvSpPr>
        <p:spPr>
          <a:xfrm>
            <a:off x="112293" y="226805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Oval 8">
            <a:extLst>
              <a:ext uri="{FF2B5EF4-FFF2-40B4-BE49-F238E27FC236}">
                <a16:creationId xmlns:a16="http://schemas.microsoft.com/office/drawing/2014/main" id="{9E2B07CF-CB0A-400A-BB33-E86B7D02ADEC}"/>
              </a:ext>
            </a:extLst>
          </p:cNvPr>
          <p:cNvSpPr/>
          <p:nvPr/>
        </p:nvSpPr>
        <p:spPr>
          <a:xfrm>
            <a:off x="2560472" y="2722986"/>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Oval 9">
            <a:extLst>
              <a:ext uri="{FF2B5EF4-FFF2-40B4-BE49-F238E27FC236}">
                <a16:creationId xmlns:a16="http://schemas.microsoft.com/office/drawing/2014/main" id="{12973E15-A64C-448A-AA20-4025EA1F79C0}"/>
              </a:ext>
            </a:extLst>
          </p:cNvPr>
          <p:cNvSpPr/>
          <p:nvPr/>
        </p:nvSpPr>
        <p:spPr>
          <a:xfrm>
            <a:off x="4164291" y="3082298"/>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Oval 10">
            <a:extLst>
              <a:ext uri="{FF2B5EF4-FFF2-40B4-BE49-F238E27FC236}">
                <a16:creationId xmlns:a16="http://schemas.microsoft.com/office/drawing/2014/main" id="{B46C15DF-DFD8-47BA-B76F-1FA728A6CC42}"/>
              </a:ext>
            </a:extLst>
          </p:cNvPr>
          <p:cNvSpPr/>
          <p:nvPr/>
        </p:nvSpPr>
        <p:spPr>
          <a:xfrm>
            <a:off x="4681527" y="379205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Oval 11">
            <a:extLst>
              <a:ext uri="{FF2B5EF4-FFF2-40B4-BE49-F238E27FC236}">
                <a16:creationId xmlns:a16="http://schemas.microsoft.com/office/drawing/2014/main" id="{BF086C71-AAD4-4282-8F79-85F936D542D4}"/>
              </a:ext>
            </a:extLst>
          </p:cNvPr>
          <p:cNvSpPr/>
          <p:nvPr/>
        </p:nvSpPr>
        <p:spPr>
          <a:xfrm>
            <a:off x="942109" y="4177205"/>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Oval 12">
            <a:extLst>
              <a:ext uri="{FF2B5EF4-FFF2-40B4-BE49-F238E27FC236}">
                <a16:creationId xmlns:a16="http://schemas.microsoft.com/office/drawing/2014/main" id="{2925BC66-5D91-4485-AA47-42435D17CCD2}"/>
              </a:ext>
            </a:extLst>
          </p:cNvPr>
          <p:cNvSpPr/>
          <p:nvPr/>
        </p:nvSpPr>
        <p:spPr>
          <a:xfrm>
            <a:off x="1747982" y="4543063"/>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16" name="Picture 15">
            <a:extLst>
              <a:ext uri="{FF2B5EF4-FFF2-40B4-BE49-F238E27FC236}">
                <a16:creationId xmlns:a16="http://schemas.microsoft.com/office/drawing/2014/main" id="{0AA5B997-289C-41DC-AB11-B4385C52A4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5899" y="1163991"/>
            <a:ext cx="2741427" cy="1827618"/>
          </a:xfrm>
          <a:prstGeom prst="rect">
            <a:avLst/>
          </a:prstGeom>
        </p:spPr>
      </p:pic>
      <p:sp>
        <p:nvSpPr>
          <p:cNvPr id="19" name="Oval 18">
            <a:extLst>
              <a:ext uri="{FF2B5EF4-FFF2-40B4-BE49-F238E27FC236}">
                <a16:creationId xmlns:a16="http://schemas.microsoft.com/office/drawing/2014/main" id="{1196ABDE-D15B-4F2D-9D16-CD058BBE86EB}"/>
              </a:ext>
            </a:extLst>
          </p:cNvPr>
          <p:cNvSpPr/>
          <p:nvPr/>
        </p:nvSpPr>
        <p:spPr>
          <a:xfrm>
            <a:off x="7740987" y="311471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0" name="Oval 19">
            <a:extLst>
              <a:ext uri="{FF2B5EF4-FFF2-40B4-BE49-F238E27FC236}">
                <a16:creationId xmlns:a16="http://schemas.microsoft.com/office/drawing/2014/main" id="{66F7814B-A1F3-42A1-A305-8A626742DB91}"/>
              </a:ext>
            </a:extLst>
          </p:cNvPr>
          <p:cNvSpPr/>
          <p:nvPr/>
        </p:nvSpPr>
        <p:spPr>
          <a:xfrm>
            <a:off x="6281143" y="3489520"/>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1" name="Oval 20">
            <a:extLst>
              <a:ext uri="{FF2B5EF4-FFF2-40B4-BE49-F238E27FC236}">
                <a16:creationId xmlns:a16="http://schemas.microsoft.com/office/drawing/2014/main" id="{B921BD4C-0B92-40CF-BBAB-29DBB985578C}"/>
              </a:ext>
            </a:extLst>
          </p:cNvPr>
          <p:cNvSpPr/>
          <p:nvPr/>
        </p:nvSpPr>
        <p:spPr>
          <a:xfrm>
            <a:off x="8165862" y="3846963"/>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2" name="Oval 21">
            <a:extLst>
              <a:ext uri="{FF2B5EF4-FFF2-40B4-BE49-F238E27FC236}">
                <a16:creationId xmlns:a16="http://schemas.microsoft.com/office/drawing/2014/main" id="{95C0D620-B7B6-4996-AB03-638B0A00F528}"/>
              </a:ext>
            </a:extLst>
          </p:cNvPr>
          <p:cNvSpPr/>
          <p:nvPr/>
        </p:nvSpPr>
        <p:spPr>
          <a:xfrm>
            <a:off x="6096000" y="4935144"/>
            <a:ext cx="487528" cy="340600"/>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23" name="Oval 22">
            <a:extLst>
              <a:ext uri="{FF2B5EF4-FFF2-40B4-BE49-F238E27FC236}">
                <a16:creationId xmlns:a16="http://schemas.microsoft.com/office/drawing/2014/main" id="{A9D77EE0-B382-428D-BD74-23C8D001B575}"/>
              </a:ext>
            </a:extLst>
          </p:cNvPr>
          <p:cNvSpPr/>
          <p:nvPr/>
        </p:nvSpPr>
        <p:spPr>
          <a:xfrm>
            <a:off x="8543719" y="5275744"/>
            <a:ext cx="487528" cy="340600"/>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24" name="Oval 23">
            <a:extLst>
              <a:ext uri="{FF2B5EF4-FFF2-40B4-BE49-F238E27FC236}">
                <a16:creationId xmlns:a16="http://schemas.microsoft.com/office/drawing/2014/main" id="{88DC70A0-2C15-4FC3-BECC-01FFBC5ADD8B}"/>
              </a:ext>
            </a:extLst>
          </p:cNvPr>
          <p:cNvSpPr/>
          <p:nvPr/>
        </p:nvSpPr>
        <p:spPr>
          <a:xfrm>
            <a:off x="6154037" y="6002701"/>
            <a:ext cx="487528" cy="340600"/>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sp>
        <p:nvSpPr>
          <p:cNvPr id="25" name="Rectangle: Rounded Corners 24">
            <a:extLst>
              <a:ext uri="{FF2B5EF4-FFF2-40B4-BE49-F238E27FC236}">
                <a16:creationId xmlns:a16="http://schemas.microsoft.com/office/drawing/2014/main" id="{28D81020-F7D8-4FFD-AD0A-4833265EC333}"/>
              </a:ext>
            </a:extLst>
          </p:cNvPr>
          <p:cNvSpPr/>
          <p:nvPr/>
        </p:nvSpPr>
        <p:spPr>
          <a:xfrm>
            <a:off x="581891" y="2268052"/>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a:t>
            </a:r>
          </a:p>
        </p:txBody>
      </p:sp>
      <p:sp>
        <p:nvSpPr>
          <p:cNvPr id="26" name="Rectangle: Rounded Corners 25">
            <a:extLst>
              <a:ext uri="{FF2B5EF4-FFF2-40B4-BE49-F238E27FC236}">
                <a16:creationId xmlns:a16="http://schemas.microsoft.com/office/drawing/2014/main" id="{B50DA0FE-1594-4F55-9BA4-93A9CF055FB6}"/>
              </a:ext>
            </a:extLst>
          </p:cNvPr>
          <p:cNvSpPr/>
          <p:nvPr/>
        </p:nvSpPr>
        <p:spPr>
          <a:xfrm>
            <a:off x="2939163" y="2636391"/>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a:t>
            </a:r>
          </a:p>
        </p:txBody>
      </p:sp>
      <p:sp>
        <p:nvSpPr>
          <p:cNvPr id="27" name="Rectangle: Rounded Corners 26">
            <a:extLst>
              <a:ext uri="{FF2B5EF4-FFF2-40B4-BE49-F238E27FC236}">
                <a16:creationId xmlns:a16="http://schemas.microsoft.com/office/drawing/2014/main" id="{51D121CD-3A5D-42B1-99C0-281E18FBD100}"/>
              </a:ext>
            </a:extLst>
          </p:cNvPr>
          <p:cNvSpPr/>
          <p:nvPr/>
        </p:nvSpPr>
        <p:spPr>
          <a:xfrm>
            <a:off x="4619646" y="2999273"/>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a:t>
            </a:r>
          </a:p>
        </p:txBody>
      </p:sp>
      <p:sp>
        <p:nvSpPr>
          <p:cNvPr id="28" name="Rectangle: Rounded Corners 27">
            <a:extLst>
              <a:ext uri="{FF2B5EF4-FFF2-40B4-BE49-F238E27FC236}">
                <a16:creationId xmlns:a16="http://schemas.microsoft.com/office/drawing/2014/main" id="{DE36790F-7942-476D-9B70-4BF54F93A5C4}"/>
              </a:ext>
            </a:extLst>
          </p:cNvPr>
          <p:cNvSpPr/>
          <p:nvPr/>
        </p:nvSpPr>
        <p:spPr>
          <a:xfrm>
            <a:off x="5076089" y="3752798"/>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a:t>
            </a:r>
          </a:p>
        </p:txBody>
      </p:sp>
      <p:sp>
        <p:nvSpPr>
          <p:cNvPr id="29" name="Rectangle: Rounded Corners 28">
            <a:extLst>
              <a:ext uri="{FF2B5EF4-FFF2-40B4-BE49-F238E27FC236}">
                <a16:creationId xmlns:a16="http://schemas.microsoft.com/office/drawing/2014/main" id="{E0DA935C-C0AF-42F5-BBF2-49F13B4EC838}"/>
              </a:ext>
            </a:extLst>
          </p:cNvPr>
          <p:cNvSpPr/>
          <p:nvPr/>
        </p:nvSpPr>
        <p:spPr>
          <a:xfrm>
            <a:off x="1342736" y="4156957"/>
            <a:ext cx="1166091" cy="3728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a:t>
            </a:r>
          </a:p>
        </p:txBody>
      </p:sp>
      <p:sp>
        <p:nvSpPr>
          <p:cNvPr id="30" name="Rectangle: Rounded Corners 29">
            <a:extLst>
              <a:ext uri="{FF2B5EF4-FFF2-40B4-BE49-F238E27FC236}">
                <a16:creationId xmlns:a16="http://schemas.microsoft.com/office/drawing/2014/main" id="{81E6F008-1A3E-4A06-AC42-50DF9B5875A7}"/>
              </a:ext>
            </a:extLst>
          </p:cNvPr>
          <p:cNvSpPr/>
          <p:nvPr/>
        </p:nvSpPr>
        <p:spPr>
          <a:xfrm>
            <a:off x="2103582" y="4525296"/>
            <a:ext cx="83558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a:t>
            </a:r>
          </a:p>
        </p:txBody>
      </p:sp>
      <p:sp>
        <p:nvSpPr>
          <p:cNvPr id="31" name="Rectangle: Rounded Corners 30">
            <a:extLst>
              <a:ext uri="{FF2B5EF4-FFF2-40B4-BE49-F238E27FC236}">
                <a16:creationId xmlns:a16="http://schemas.microsoft.com/office/drawing/2014/main" id="{2D9CCDEB-872F-4E4C-8AD1-3AC811112DF4}"/>
              </a:ext>
            </a:extLst>
          </p:cNvPr>
          <p:cNvSpPr/>
          <p:nvPr/>
        </p:nvSpPr>
        <p:spPr>
          <a:xfrm>
            <a:off x="8165862" y="3034653"/>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a:t>
            </a:r>
          </a:p>
        </p:txBody>
      </p:sp>
      <p:sp>
        <p:nvSpPr>
          <p:cNvPr id="32" name="Rectangle: Rounded Corners 31">
            <a:extLst>
              <a:ext uri="{FF2B5EF4-FFF2-40B4-BE49-F238E27FC236}">
                <a16:creationId xmlns:a16="http://schemas.microsoft.com/office/drawing/2014/main" id="{F34D9761-D7B0-44D2-8D4A-BEE84B71AA63}"/>
              </a:ext>
            </a:extLst>
          </p:cNvPr>
          <p:cNvSpPr/>
          <p:nvPr/>
        </p:nvSpPr>
        <p:spPr>
          <a:xfrm>
            <a:off x="6687438" y="3447396"/>
            <a:ext cx="94466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a:t>
            </a:r>
          </a:p>
        </p:txBody>
      </p:sp>
      <p:sp>
        <p:nvSpPr>
          <p:cNvPr id="33" name="Rectangle: Rounded Corners 32">
            <a:extLst>
              <a:ext uri="{FF2B5EF4-FFF2-40B4-BE49-F238E27FC236}">
                <a16:creationId xmlns:a16="http://schemas.microsoft.com/office/drawing/2014/main" id="{49EB6C99-5B4D-4BE0-A90F-36A9F3FB0311}"/>
              </a:ext>
            </a:extLst>
          </p:cNvPr>
          <p:cNvSpPr/>
          <p:nvPr/>
        </p:nvSpPr>
        <p:spPr>
          <a:xfrm>
            <a:off x="8572958" y="3792052"/>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a:t>
            </a:r>
          </a:p>
        </p:txBody>
      </p:sp>
      <p:sp>
        <p:nvSpPr>
          <p:cNvPr id="34" name="Rectangle: Rounded Corners 33">
            <a:extLst>
              <a:ext uri="{FF2B5EF4-FFF2-40B4-BE49-F238E27FC236}">
                <a16:creationId xmlns:a16="http://schemas.microsoft.com/office/drawing/2014/main" id="{0C67510A-0D87-40E5-95AF-9B8D137D86C5}"/>
              </a:ext>
            </a:extLst>
          </p:cNvPr>
          <p:cNvSpPr/>
          <p:nvPr/>
        </p:nvSpPr>
        <p:spPr>
          <a:xfrm>
            <a:off x="6666761" y="4885841"/>
            <a:ext cx="1271894"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a:t>
            </a:r>
          </a:p>
        </p:txBody>
      </p:sp>
      <p:sp>
        <p:nvSpPr>
          <p:cNvPr id="35" name="Rectangle: Rounded Corners 34">
            <a:extLst>
              <a:ext uri="{FF2B5EF4-FFF2-40B4-BE49-F238E27FC236}">
                <a16:creationId xmlns:a16="http://schemas.microsoft.com/office/drawing/2014/main" id="{219BA0F8-02FE-44BE-935B-9ED82DF1AEA7}"/>
              </a:ext>
            </a:extLst>
          </p:cNvPr>
          <p:cNvSpPr/>
          <p:nvPr/>
        </p:nvSpPr>
        <p:spPr>
          <a:xfrm>
            <a:off x="9053265" y="5281266"/>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a:t>
            </a:r>
          </a:p>
        </p:txBody>
      </p:sp>
      <p:sp>
        <p:nvSpPr>
          <p:cNvPr id="36" name="Rectangle: Rounded Corners 35">
            <a:extLst>
              <a:ext uri="{FF2B5EF4-FFF2-40B4-BE49-F238E27FC236}">
                <a16:creationId xmlns:a16="http://schemas.microsoft.com/office/drawing/2014/main" id="{37889BF0-98F0-4100-91D9-8E36A9769D2F}"/>
              </a:ext>
            </a:extLst>
          </p:cNvPr>
          <p:cNvSpPr/>
          <p:nvPr/>
        </p:nvSpPr>
        <p:spPr>
          <a:xfrm>
            <a:off x="6666762" y="6037723"/>
            <a:ext cx="814694" cy="2865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a:t>
            </a:r>
          </a:p>
        </p:txBody>
      </p:sp>
      <p:pic>
        <p:nvPicPr>
          <p:cNvPr id="14" name="9.2.2.1 Slide 10 Seiltanz">
            <a:hlinkClick r:id="" action="ppaction://media"/>
            <a:extLst>
              <a:ext uri="{FF2B5EF4-FFF2-40B4-BE49-F238E27FC236}">
                <a16:creationId xmlns:a16="http://schemas.microsoft.com/office/drawing/2014/main" id="{377873B6-2467-47E0-ADE4-81E9A04170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69692" y="1593794"/>
            <a:ext cx="869950" cy="869950"/>
          </a:xfrm>
          <a:prstGeom prst="rect">
            <a:avLst/>
          </a:prstGeom>
        </p:spPr>
      </p:pic>
      <p:sp>
        <p:nvSpPr>
          <p:cNvPr id="37" name="Rectangle: Rounded Corners 36">
            <a:extLst>
              <a:ext uri="{FF2B5EF4-FFF2-40B4-BE49-F238E27FC236}">
                <a16:creationId xmlns:a16="http://schemas.microsoft.com/office/drawing/2014/main" id="{69201AB6-2845-41B0-98B3-AFF2CFEB4D8E}"/>
              </a:ext>
            </a:extLst>
          </p:cNvPr>
          <p:cNvSpPr/>
          <p:nvPr/>
        </p:nvSpPr>
        <p:spPr>
          <a:xfrm>
            <a:off x="0" y="365256"/>
            <a:ext cx="1800949" cy="53399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616A0C4D-EA6E-4885-856C-E86FD4E1BDD6}"/>
              </a:ext>
            </a:extLst>
          </p:cNvPr>
          <p:cNvSpPr/>
          <p:nvPr/>
        </p:nvSpPr>
        <p:spPr>
          <a:xfrm>
            <a:off x="1305603" y="3049134"/>
            <a:ext cx="1254869" cy="41274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B1B121D4-8F74-4A07-9C48-60176534B056}"/>
              </a:ext>
            </a:extLst>
          </p:cNvPr>
          <p:cNvSpPr/>
          <p:nvPr/>
        </p:nvSpPr>
        <p:spPr>
          <a:xfrm>
            <a:off x="1683609" y="4514215"/>
            <a:ext cx="1254869" cy="41274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4D1E79D2-0184-4B50-AFF7-AE2690321FDA}"/>
              </a:ext>
            </a:extLst>
          </p:cNvPr>
          <p:cNvSpPr/>
          <p:nvPr/>
        </p:nvSpPr>
        <p:spPr>
          <a:xfrm>
            <a:off x="7532614" y="4161621"/>
            <a:ext cx="1254869" cy="41274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559800" cy="869950"/>
          </a:xfrm>
          <a:prstGeom prst="rect">
            <a:avLst/>
          </a:prstGeom>
        </p:spPr>
      </p:pic>
      <p:sp>
        <p:nvSpPr>
          <p:cNvPr id="4" name="Title 3"/>
          <p:cNvSpPr>
            <a:spLocks noGrp="1"/>
          </p:cNvSpPr>
          <p:nvPr>
            <p:ph type="title"/>
          </p:nvPr>
        </p:nvSpPr>
        <p:spPr>
          <a:xfrm>
            <a:off x="0" y="294041"/>
            <a:ext cx="7835900" cy="707849"/>
          </a:xfrm>
        </p:spPr>
        <p:txBody>
          <a:bodyPr>
            <a:noAutofit/>
          </a:bodyPr>
          <a:lstStyle/>
          <a:p>
            <a:r>
              <a:rPr lang="en-GB" sz="2800" b="1" dirty="0">
                <a:solidFill>
                  <a:schemeClr val="bg1"/>
                </a:solidFill>
              </a:rPr>
              <a:t>Was </a:t>
            </a:r>
            <a:r>
              <a:rPr lang="en-GB" sz="2800" b="1" dirty="0" err="1">
                <a:solidFill>
                  <a:schemeClr val="bg1"/>
                </a:solidFill>
              </a:rPr>
              <a:t>symbolisiert</a:t>
            </a:r>
            <a:r>
              <a:rPr lang="en-GB" sz="2800" b="1" dirty="0">
                <a:solidFill>
                  <a:schemeClr val="bg1"/>
                </a:solidFill>
              </a:rPr>
              <a:t> </a:t>
            </a:r>
            <a:r>
              <a:rPr lang="en-GB" sz="2800" b="1" dirty="0" err="1">
                <a:solidFill>
                  <a:schemeClr val="bg1"/>
                </a:solidFill>
              </a:rPr>
              <a:t>Seiltanzen</a:t>
            </a:r>
            <a:r>
              <a:rPr lang="en-GB" sz="2800" b="1" dirty="0">
                <a:solidFill>
                  <a:schemeClr val="bg1"/>
                </a:solidFill>
              </a:rPr>
              <a:t> </a:t>
            </a:r>
            <a:r>
              <a:rPr lang="en-GB" sz="2800" b="1" dirty="0" err="1">
                <a:solidFill>
                  <a:schemeClr val="bg1"/>
                </a:solidFill>
              </a:rPr>
              <a:t>für</a:t>
            </a:r>
            <a:r>
              <a:rPr lang="en-GB" sz="2800" b="1" dirty="0">
                <a:solidFill>
                  <a:schemeClr val="bg1"/>
                </a:solidFill>
              </a:rPr>
              <a:t> den </a:t>
            </a:r>
            <a:r>
              <a:rPr lang="en-GB" sz="2800" b="1" dirty="0" err="1">
                <a:solidFill>
                  <a:schemeClr val="bg1"/>
                </a:solidFill>
              </a:rPr>
              <a:t>Dichter</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4111" y="1177101"/>
            <a:ext cx="55638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Wähle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Vergleiche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Partner*in. </a:t>
            </a:r>
          </a:p>
        </p:txBody>
      </p:sp>
      <p:pic>
        <p:nvPicPr>
          <p:cNvPr id="6" name="Picture 2" descr="https://upload.wikimedia.org/wikipedia/commons/thumb/2/26/Adi_Holzer_Werksverzeichnis_850_Lebenslauf.jpg/256px-Adi_Holzer_Werksverzeichnis_850_Lebenslauf.jpg">
            <a:extLst>
              <a:ext uri="{FF2B5EF4-FFF2-40B4-BE49-F238E27FC236}">
                <a16:creationId xmlns:a16="http://schemas.microsoft.com/office/drawing/2014/main" id="{30D39A17-9B0A-492B-B79D-4E838D848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30" y="2015325"/>
            <a:ext cx="4088670" cy="398672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10">
            <a:extLst>
              <a:ext uri="{FF2B5EF4-FFF2-40B4-BE49-F238E27FC236}">
                <a16:creationId xmlns:a16="http://schemas.microsoft.com/office/drawing/2014/main" id="{B9262AF1-EE09-4309-9F0F-E8DA34CE12F6}"/>
              </a:ext>
            </a:extLst>
          </p:cNvPr>
          <p:cNvSpPr/>
          <p:nvPr/>
        </p:nvSpPr>
        <p:spPr>
          <a:xfrm>
            <a:off x="8775467" y="4800580"/>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Freude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0">
            <a:extLst>
              <a:ext uri="{FF2B5EF4-FFF2-40B4-BE49-F238E27FC236}">
                <a16:creationId xmlns:a16="http://schemas.microsoft.com/office/drawing/2014/main" id="{D3A63296-CF30-4F76-8BCA-763480A83E54}"/>
              </a:ext>
            </a:extLst>
          </p:cNvPr>
          <p:cNvSpPr/>
          <p:nvPr/>
        </p:nvSpPr>
        <p:spPr>
          <a:xfrm>
            <a:off x="9639300" y="890820"/>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Risiko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0">
            <a:extLst>
              <a:ext uri="{FF2B5EF4-FFF2-40B4-BE49-F238E27FC236}">
                <a16:creationId xmlns:a16="http://schemas.microsoft.com/office/drawing/2014/main" id="{F858ACC7-09DE-4830-B951-1275CCD23A83}"/>
              </a:ext>
            </a:extLst>
          </p:cNvPr>
          <p:cNvSpPr/>
          <p:nvPr/>
        </p:nvSpPr>
        <p:spPr>
          <a:xfrm>
            <a:off x="6680200" y="2548190"/>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B0216BDF-00C0-483D-9FBD-DBE40E4A7AE8}"/>
              </a:ext>
            </a:extLst>
          </p:cNvPr>
          <p:cNvSpPr/>
          <p:nvPr/>
        </p:nvSpPr>
        <p:spPr>
          <a:xfrm>
            <a:off x="8445500" y="2102451"/>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Konflikt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10">
            <a:extLst>
              <a:ext uri="{FF2B5EF4-FFF2-40B4-BE49-F238E27FC236}">
                <a16:creationId xmlns:a16="http://schemas.microsoft.com/office/drawing/2014/main" id="{39AF951E-384D-411F-8915-099A386979A4}"/>
              </a:ext>
            </a:extLst>
          </p:cNvPr>
          <p:cNvSpPr/>
          <p:nvPr/>
        </p:nvSpPr>
        <p:spPr>
          <a:xfrm>
            <a:off x="10337070" y="2217990"/>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Angst</a:t>
            </a:r>
          </a:p>
        </p:txBody>
      </p:sp>
      <p:sp>
        <p:nvSpPr>
          <p:cNvPr id="13" name="Rounded Rectangle 10">
            <a:extLst>
              <a:ext uri="{FF2B5EF4-FFF2-40B4-BE49-F238E27FC236}">
                <a16:creationId xmlns:a16="http://schemas.microsoft.com/office/drawing/2014/main" id="{44A5A297-779E-4398-B08E-8D47540AFEF8}"/>
              </a:ext>
            </a:extLst>
          </p:cNvPr>
          <p:cNvSpPr/>
          <p:nvPr/>
        </p:nvSpPr>
        <p:spPr>
          <a:xfrm>
            <a:off x="8445500" y="3314082"/>
            <a:ext cx="1955800"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Balanceakt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le 10">
            <a:extLst>
              <a:ext uri="{FF2B5EF4-FFF2-40B4-BE49-F238E27FC236}">
                <a16:creationId xmlns:a16="http://schemas.microsoft.com/office/drawing/2014/main" id="{893F416E-1071-42DA-8CC1-83964DA54E6D}"/>
              </a:ext>
            </a:extLst>
          </p:cNvPr>
          <p:cNvSpPr/>
          <p:nvPr/>
        </p:nvSpPr>
        <p:spPr>
          <a:xfrm>
            <a:off x="6527800" y="4008690"/>
            <a:ext cx="1771999"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Harmonie</a:t>
            </a:r>
          </a:p>
        </p:txBody>
      </p:sp>
      <p:sp>
        <p:nvSpPr>
          <p:cNvPr id="15" name="Rounded Rectangle 10">
            <a:extLst>
              <a:ext uri="{FF2B5EF4-FFF2-40B4-BE49-F238E27FC236}">
                <a16:creationId xmlns:a16="http://schemas.microsoft.com/office/drawing/2014/main" id="{06807E6B-A0AF-43B9-8501-74964F9857D3}"/>
              </a:ext>
            </a:extLst>
          </p:cNvPr>
          <p:cNvSpPr/>
          <p:nvPr/>
        </p:nvSpPr>
        <p:spPr>
          <a:xfrm>
            <a:off x="7360001" y="5574293"/>
            <a:ext cx="1339732"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le 10">
            <a:extLst>
              <a:ext uri="{FF2B5EF4-FFF2-40B4-BE49-F238E27FC236}">
                <a16:creationId xmlns:a16="http://schemas.microsoft.com/office/drawing/2014/main" id="{EBD45C78-E3F1-48D6-A21F-3BF37D21EECA}"/>
              </a:ext>
            </a:extLst>
          </p:cNvPr>
          <p:cNvSpPr/>
          <p:nvPr/>
        </p:nvSpPr>
        <p:spPr>
          <a:xfrm>
            <a:off x="6302458" y="1260766"/>
            <a:ext cx="25529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Schwierigkeit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10">
            <a:extLst>
              <a:ext uri="{FF2B5EF4-FFF2-40B4-BE49-F238E27FC236}">
                <a16:creationId xmlns:a16="http://schemas.microsoft.com/office/drawing/2014/main" id="{55CFB93D-22EE-4379-BEFF-4BC583788A7D}"/>
              </a:ext>
            </a:extLst>
          </p:cNvPr>
          <p:cNvSpPr/>
          <p:nvPr/>
        </p:nvSpPr>
        <p:spPr>
          <a:xfrm>
            <a:off x="9804633" y="4057331"/>
            <a:ext cx="2171700"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Wirklichkeit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ounded Rectangle 10">
            <a:extLst>
              <a:ext uri="{FF2B5EF4-FFF2-40B4-BE49-F238E27FC236}">
                <a16:creationId xmlns:a16="http://schemas.microsoft.com/office/drawing/2014/main" id="{83642207-8485-4B94-8694-9719B469FF15}"/>
              </a:ext>
            </a:extLst>
          </p:cNvPr>
          <p:cNvSpPr/>
          <p:nvPr/>
        </p:nvSpPr>
        <p:spPr>
          <a:xfrm>
            <a:off x="10134600" y="5744310"/>
            <a:ext cx="1718666"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Lustigkeit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ounded Rectangle 10">
            <a:extLst>
              <a:ext uri="{FF2B5EF4-FFF2-40B4-BE49-F238E27FC236}">
                <a16:creationId xmlns:a16="http://schemas.microsoft.com/office/drawing/2014/main" id="{CF17CD6C-AE28-46A0-B8F8-58C517A0A593}"/>
              </a:ext>
            </a:extLst>
          </p:cNvPr>
          <p:cNvSpPr/>
          <p:nvPr/>
        </p:nvSpPr>
        <p:spPr>
          <a:xfrm>
            <a:off x="5210000" y="3194659"/>
            <a:ext cx="1771999"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Sicherheit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10">
            <a:extLst>
              <a:ext uri="{FF2B5EF4-FFF2-40B4-BE49-F238E27FC236}">
                <a16:creationId xmlns:a16="http://schemas.microsoft.com/office/drawing/2014/main" id="{7C97CE83-3B16-4BD1-9A55-2C6EA5B9A9EF}"/>
              </a:ext>
            </a:extLst>
          </p:cNvPr>
          <p:cNvSpPr/>
          <p:nvPr/>
        </p:nvSpPr>
        <p:spPr>
          <a:xfrm>
            <a:off x="5588002" y="4760262"/>
            <a:ext cx="1771999"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Freiheit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Speech Bubble: Rectangle with Corners Rounded 20">
            <a:extLst>
              <a:ext uri="{FF2B5EF4-FFF2-40B4-BE49-F238E27FC236}">
                <a16:creationId xmlns:a16="http://schemas.microsoft.com/office/drawing/2014/main" id="{F551A423-92B9-45A6-BE27-B086AD74D1BB}"/>
              </a:ext>
            </a:extLst>
          </p:cNvPr>
          <p:cNvSpPr/>
          <p:nvPr/>
        </p:nvSpPr>
        <p:spPr>
          <a:xfrm>
            <a:off x="132850" y="5843098"/>
            <a:ext cx="3556257" cy="466949"/>
          </a:xfrm>
          <a:prstGeom prst="wedgeRoundRectCallout">
            <a:avLst>
              <a:gd name="adj1" fmla="val -16905"/>
              <a:gd name="adj2" fmla="val -4357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vergleichen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compare</a:t>
            </a:r>
          </a:p>
        </p:txBody>
      </p:sp>
      <p:sp>
        <p:nvSpPr>
          <p:cNvPr id="22" name="TextBox 21">
            <a:extLst>
              <a:ext uri="{FF2B5EF4-FFF2-40B4-BE49-F238E27FC236}">
                <a16:creationId xmlns:a16="http://schemas.microsoft.com/office/drawing/2014/main" id="{69BAF946-4321-4D7A-B0AC-ABC83757A9C3}"/>
              </a:ext>
            </a:extLst>
          </p:cNvPr>
          <p:cNvSpPr txBox="1"/>
          <p:nvPr/>
        </p:nvSpPr>
        <p:spPr>
          <a:xfrm>
            <a:off x="1718736" y="5967179"/>
            <a:ext cx="316765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Adi Holzer</a:t>
            </a:r>
          </a:p>
        </p:txBody>
      </p:sp>
      <p:sp>
        <p:nvSpPr>
          <p:cNvPr id="23" name="Rectangle: Rounded Corners 22">
            <a:extLst>
              <a:ext uri="{FF2B5EF4-FFF2-40B4-BE49-F238E27FC236}">
                <a16:creationId xmlns:a16="http://schemas.microsoft.com/office/drawing/2014/main" id="{E8F796DF-982F-4C33-BA06-27F901B02484}"/>
              </a:ext>
            </a:extLst>
          </p:cNvPr>
          <p:cNvSpPr/>
          <p:nvPr/>
        </p:nvSpPr>
        <p:spPr>
          <a:xfrm>
            <a:off x="3025031" y="406899"/>
            <a:ext cx="1737092" cy="41274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985000" cy="869950"/>
          </a:xfrm>
          <a:prstGeom prst="rect">
            <a:avLst/>
          </a:prstGeom>
        </p:spPr>
      </p:pic>
      <p:sp>
        <p:nvSpPr>
          <p:cNvPr id="4" name="Title 3"/>
          <p:cNvSpPr>
            <a:spLocks noGrp="1"/>
          </p:cNvSpPr>
          <p:nvPr>
            <p:ph type="title"/>
          </p:nvPr>
        </p:nvSpPr>
        <p:spPr>
          <a:xfrm>
            <a:off x="0" y="294041"/>
            <a:ext cx="7670800" cy="707849"/>
          </a:xfrm>
        </p:spPr>
        <p:txBody>
          <a:bodyPr>
            <a:normAutofit/>
          </a:bodyPr>
          <a:lstStyle/>
          <a:p>
            <a:r>
              <a:rPr lang="en-GB" sz="3600" b="1" dirty="0">
                <a:solidFill>
                  <a:schemeClr val="bg1"/>
                </a:solidFill>
              </a:rPr>
              <a:t>Der </a:t>
            </a:r>
            <a:r>
              <a:rPr lang="en-GB" sz="3600" b="1" dirty="0" err="1">
                <a:solidFill>
                  <a:schemeClr val="bg1"/>
                </a:solidFill>
              </a:rPr>
              <a:t>Seiltanz</a:t>
            </a:r>
            <a:r>
              <a:rPr lang="en-GB" sz="3600" b="1" dirty="0">
                <a:solidFill>
                  <a:schemeClr val="bg1"/>
                </a:solidFill>
              </a:rPr>
              <a:t> von </a:t>
            </a:r>
            <a:r>
              <a:rPr lang="en-GB" sz="3600" b="1" dirty="0" err="1">
                <a:solidFill>
                  <a:schemeClr val="bg1"/>
                </a:solidFill>
              </a:rPr>
              <a:t>Migranten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57800" y="1155719"/>
            <a:ext cx="1132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Seiltanz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symbolisiert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Balanceakt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zwischen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Kategorisiere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Picture 6">
            <a:extLst>
              <a:ext uri="{FF2B5EF4-FFF2-40B4-BE49-F238E27FC236}">
                <a16:creationId xmlns:a16="http://schemas.microsoft.com/office/drawing/2014/main" id="{C9EDAED2-B644-4F19-A0C0-62362CE897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700" y="2990850"/>
            <a:ext cx="4292600" cy="3219450"/>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330CA447-76E0-4851-B6BE-6214229DECEE}"/>
              </a:ext>
            </a:extLst>
          </p:cNvPr>
          <p:cNvSpPr/>
          <p:nvPr/>
        </p:nvSpPr>
        <p:spPr>
          <a:xfrm>
            <a:off x="218295" y="3040039"/>
            <a:ext cx="3271200" cy="3219450"/>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avolini" panose="03000502040302020204" pitchFamily="66" charset="0"/>
                <a:ea typeface="+mn-ea"/>
                <a:cs typeface="Cavolini" panose="03000502040302020204" pitchFamily="66" charset="0"/>
              </a:rPr>
              <a:t>Syrien</a:t>
            </a:r>
            <a:endParaRPr kumimoji="0" lang="en-GB" sz="2400" b="1" i="0" u="none" strike="noStrike" kern="1200" cap="none" spc="0" normalizeH="0" baseline="0" noProof="0" dirty="0">
              <a:ln>
                <a:noFill/>
              </a:ln>
              <a:solidFill>
                <a:srgbClr val="115076"/>
              </a:solidFill>
              <a:effectLst/>
              <a:uLnTx/>
              <a:uFillTx/>
              <a:latin typeface="Cavolini" panose="03000502040302020204" pitchFamily="66" charset="0"/>
              <a:ea typeface="+mn-ea"/>
              <a:cs typeface="Cavolini" panose="03000502040302020204" pitchFamily="66" charset="0"/>
            </a:endParaRPr>
          </a:p>
        </p:txBody>
      </p:sp>
      <p:sp>
        <p:nvSpPr>
          <p:cNvPr id="9" name="Rectangle 8">
            <a:extLst>
              <a:ext uri="{FF2B5EF4-FFF2-40B4-BE49-F238E27FC236}">
                <a16:creationId xmlns:a16="http://schemas.microsoft.com/office/drawing/2014/main" id="{6DF98846-39CE-4D15-93E6-660EDCB7F702}"/>
              </a:ext>
            </a:extLst>
          </p:cNvPr>
          <p:cNvSpPr/>
          <p:nvPr/>
        </p:nvSpPr>
        <p:spPr>
          <a:xfrm>
            <a:off x="8768400" y="2990850"/>
            <a:ext cx="3271200" cy="3219450"/>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avolini" panose="03000502040302020204" pitchFamily="66" charset="0"/>
                <a:ea typeface="+mn-ea"/>
                <a:cs typeface="Cavolini" panose="03000502040302020204" pitchFamily="66" charset="0"/>
              </a:rPr>
              <a:t>Deutschland</a:t>
            </a:r>
          </a:p>
        </p:txBody>
      </p:sp>
      <p:sp>
        <p:nvSpPr>
          <p:cNvPr id="10" name="Rectangle: Rounded Corners 9">
            <a:extLst>
              <a:ext uri="{FF2B5EF4-FFF2-40B4-BE49-F238E27FC236}">
                <a16:creationId xmlns:a16="http://schemas.microsoft.com/office/drawing/2014/main" id="{E733CFA0-725B-4A6D-94A7-2177F4B146D7}"/>
              </a:ext>
            </a:extLst>
          </p:cNvPr>
          <p:cNvSpPr/>
          <p:nvPr/>
        </p:nvSpPr>
        <p:spPr>
          <a:xfrm>
            <a:off x="652000" y="1671745"/>
            <a:ext cx="10337800" cy="1043183"/>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Syrien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Deutschland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Westen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Osten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Gegenwart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Vergangenheit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Freiheit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Krieg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Gefahr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Risiko</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Sicherheit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Familie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Kindheit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Muttersprache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Fremdsprache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Zukunft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|Arbeit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unbekannt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fremd | Freunde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frei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2" name="TextBox 1">
            <a:extLst>
              <a:ext uri="{FF2B5EF4-FFF2-40B4-BE49-F238E27FC236}">
                <a16:creationId xmlns:a16="http://schemas.microsoft.com/office/drawing/2014/main" id="{3A7B63A3-BAAB-416F-8165-C770B4114711}"/>
              </a:ext>
            </a:extLst>
          </p:cNvPr>
          <p:cNvSpPr txBox="1"/>
          <p:nvPr/>
        </p:nvSpPr>
        <p:spPr>
          <a:xfrm rot="21072766">
            <a:off x="1495266" y="4764335"/>
            <a:ext cx="19281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Kindheit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9627025-1E95-4599-8D75-0015FF0B5A36}"/>
              </a:ext>
            </a:extLst>
          </p:cNvPr>
          <p:cNvSpPr txBox="1"/>
          <p:nvPr/>
        </p:nvSpPr>
        <p:spPr>
          <a:xfrm rot="21072766">
            <a:off x="8824872" y="3326684"/>
            <a:ext cx="1480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Westen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BE74BD4A-87BF-4465-97D1-07A17D77765F}"/>
              </a:ext>
            </a:extLst>
          </p:cNvPr>
          <p:cNvSpPr txBox="1"/>
          <p:nvPr/>
        </p:nvSpPr>
        <p:spPr>
          <a:xfrm rot="21072766">
            <a:off x="1024214" y="3667881"/>
            <a:ext cx="2727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Vergangenheit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A47A451A-6913-4947-932D-A81E84343245}"/>
              </a:ext>
            </a:extLst>
          </p:cNvPr>
          <p:cNvSpPr txBox="1"/>
          <p:nvPr/>
        </p:nvSpPr>
        <p:spPr>
          <a:xfrm rot="21072766">
            <a:off x="10082222" y="3387873"/>
            <a:ext cx="19635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Gegenwart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B6E7F3EB-8DF5-42D6-8446-B0BC4C88BF83}"/>
              </a:ext>
            </a:extLst>
          </p:cNvPr>
          <p:cNvSpPr txBox="1"/>
          <p:nvPr/>
        </p:nvSpPr>
        <p:spPr>
          <a:xfrm rot="21072766">
            <a:off x="8792129" y="3987684"/>
            <a:ext cx="19653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Freiheit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95A75011-E543-4F34-8029-4C3CDFBA2332}"/>
              </a:ext>
            </a:extLst>
          </p:cNvPr>
          <p:cNvSpPr txBox="1"/>
          <p:nvPr/>
        </p:nvSpPr>
        <p:spPr>
          <a:xfrm rot="21072766">
            <a:off x="180956" y="4212485"/>
            <a:ext cx="114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Krieg</a:t>
            </a:r>
          </a:p>
        </p:txBody>
      </p:sp>
      <p:sp>
        <p:nvSpPr>
          <p:cNvPr id="16" name="TextBox 15">
            <a:extLst>
              <a:ext uri="{FF2B5EF4-FFF2-40B4-BE49-F238E27FC236}">
                <a16:creationId xmlns:a16="http://schemas.microsoft.com/office/drawing/2014/main" id="{C7AE6E47-4237-4B16-A35F-1361623CE13C}"/>
              </a:ext>
            </a:extLst>
          </p:cNvPr>
          <p:cNvSpPr txBox="1"/>
          <p:nvPr/>
        </p:nvSpPr>
        <p:spPr>
          <a:xfrm rot="21072766">
            <a:off x="1041513" y="4293660"/>
            <a:ext cx="15772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16BC3D0-807E-4B6E-A4A0-E6DE00ACC083}"/>
              </a:ext>
            </a:extLst>
          </p:cNvPr>
          <p:cNvSpPr txBox="1"/>
          <p:nvPr/>
        </p:nvSpPr>
        <p:spPr>
          <a:xfrm rot="21072766">
            <a:off x="5615803" y="4704361"/>
            <a:ext cx="114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Risiko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BC02267-E13B-4D12-91B6-2A288467D721}"/>
              </a:ext>
            </a:extLst>
          </p:cNvPr>
          <p:cNvSpPr txBox="1"/>
          <p:nvPr/>
        </p:nvSpPr>
        <p:spPr>
          <a:xfrm rot="21072766">
            <a:off x="10198284" y="4065954"/>
            <a:ext cx="19775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Sicherheit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21128BF3-3C43-4911-98D6-BFE90978A9D1}"/>
              </a:ext>
            </a:extLst>
          </p:cNvPr>
          <p:cNvSpPr txBox="1"/>
          <p:nvPr/>
        </p:nvSpPr>
        <p:spPr>
          <a:xfrm rot="21072766">
            <a:off x="188933" y="4844673"/>
            <a:ext cx="1581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8799187C-F0C3-41D0-8F35-33A9F2E1C92E}"/>
              </a:ext>
            </a:extLst>
          </p:cNvPr>
          <p:cNvSpPr txBox="1"/>
          <p:nvPr/>
        </p:nvSpPr>
        <p:spPr>
          <a:xfrm rot="21072766">
            <a:off x="299763" y="3458711"/>
            <a:ext cx="114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5E589F5-A834-46F6-BEB3-EE779F030ADF}"/>
              </a:ext>
            </a:extLst>
          </p:cNvPr>
          <p:cNvSpPr txBox="1"/>
          <p:nvPr/>
        </p:nvSpPr>
        <p:spPr>
          <a:xfrm rot="21072766">
            <a:off x="217794" y="5412319"/>
            <a:ext cx="2408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Muttersprache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8082718B-BD7A-4258-B590-DE6136C40E8E}"/>
              </a:ext>
            </a:extLst>
          </p:cNvPr>
          <p:cNvSpPr txBox="1"/>
          <p:nvPr/>
        </p:nvSpPr>
        <p:spPr>
          <a:xfrm rot="21072766">
            <a:off x="8822689" y="4617279"/>
            <a:ext cx="33711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Fremdsprache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4E723CDB-D6E7-473B-B147-16C28B13AE4E}"/>
              </a:ext>
            </a:extLst>
          </p:cNvPr>
          <p:cNvSpPr txBox="1"/>
          <p:nvPr/>
        </p:nvSpPr>
        <p:spPr>
          <a:xfrm rot="21072766">
            <a:off x="5548146" y="5043927"/>
            <a:ext cx="1816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Zukunft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1546011C-D317-4391-AA15-9D4A9E1539E3}"/>
              </a:ext>
            </a:extLst>
          </p:cNvPr>
          <p:cNvSpPr txBox="1"/>
          <p:nvPr/>
        </p:nvSpPr>
        <p:spPr>
          <a:xfrm rot="21072766">
            <a:off x="8792366" y="5245169"/>
            <a:ext cx="19248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Arbeit</a:t>
            </a:r>
          </a:p>
        </p:txBody>
      </p:sp>
      <p:sp>
        <p:nvSpPr>
          <p:cNvPr id="25" name="TextBox 24">
            <a:extLst>
              <a:ext uri="{FF2B5EF4-FFF2-40B4-BE49-F238E27FC236}">
                <a16:creationId xmlns:a16="http://schemas.microsoft.com/office/drawing/2014/main" id="{E7DF1E78-95DB-4A84-BEAA-39CB4B233BCF}"/>
              </a:ext>
            </a:extLst>
          </p:cNvPr>
          <p:cNvSpPr txBox="1"/>
          <p:nvPr/>
        </p:nvSpPr>
        <p:spPr>
          <a:xfrm rot="21072766">
            <a:off x="10213599" y="5034682"/>
            <a:ext cx="2036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unbekannt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7A36945D-4092-432F-B4BE-ECFC35CF9CD8}"/>
              </a:ext>
            </a:extLst>
          </p:cNvPr>
          <p:cNvSpPr txBox="1"/>
          <p:nvPr/>
        </p:nvSpPr>
        <p:spPr>
          <a:xfrm rot="21072766">
            <a:off x="5632674" y="5490409"/>
            <a:ext cx="114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fremd</a:t>
            </a:r>
          </a:p>
        </p:txBody>
      </p:sp>
      <p:sp>
        <p:nvSpPr>
          <p:cNvPr id="27" name="TextBox 26">
            <a:extLst>
              <a:ext uri="{FF2B5EF4-FFF2-40B4-BE49-F238E27FC236}">
                <a16:creationId xmlns:a16="http://schemas.microsoft.com/office/drawing/2014/main" id="{C7BB0E2A-77E9-4647-924D-AEDFD64F39B8}"/>
              </a:ext>
            </a:extLst>
          </p:cNvPr>
          <p:cNvSpPr txBox="1"/>
          <p:nvPr/>
        </p:nvSpPr>
        <p:spPr>
          <a:xfrm rot="21072766">
            <a:off x="5490451" y="5804315"/>
            <a:ext cx="1640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Freunde</a:t>
            </a:r>
          </a:p>
        </p:txBody>
      </p:sp>
      <p:sp>
        <p:nvSpPr>
          <p:cNvPr id="28" name="TextBox 27">
            <a:extLst>
              <a:ext uri="{FF2B5EF4-FFF2-40B4-BE49-F238E27FC236}">
                <a16:creationId xmlns:a16="http://schemas.microsoft.com/office/drawing/2014/main" id="{3C05C775-73DE-4583-8DC0-D6E1C2794C79}"/>
              </a:ext>
            </a:extLst>
          </p:cNvPr>
          <p:cNvSpPr txBox="1"/>
          <p:nvPr/>
        </p:nvSpPr>
        <p:spPr>
          <a:xfrm rot="21072766">
            <a:off x="10516378" y="5637315"/>
            <a:ext cx="114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Rectangle: Rounded Corners 28">
            <a:extLst>
              <a:ext uri="{FF2B5EF4-FFF2-40B4-BE49-F238E27FC236}">
                <a16:creationId xmlns:a16="http://schemas.microsoft.com/office/drawing/2014/main" id="{67A63C9E-B77A-4BA2-BF3A-9B4387999545}"/>
              </a:ext>
            </a:extLst>
          </p:cNvPr>
          <p:cNvSpPr/>
          <p:nvPr/>
        </p:nvSpPr>
        <p:spPr>
          <a:xfrm>
            <a:off x="218295" y="1168094"/>
            <a:ext cx="1474703" cy="41274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640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12694"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err="1">
                <a:solidFill>
                  <a:schemeClr val="bg1"/>
                </a:solidFill>
              </a:rPr>
              <a:t>Seiltanz</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3817" y="247046"/>
            <a:ext cx="9735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2C1950E-1BE2-40DE-9E6A-BFBB8155052B}"/>
              </a:ext>
            </a:extLst>
          </p:cNvPr>
          <p:cNvSpPr txBox="1"/>
          <p:nvPr/>
        </p:nvSpPr>
        <p:spPr>
          <a:xfrm>
            <a:off x="2412694" y="540225"/>
            <a:ext cx="78000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Gedicht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übersetzen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11" name="Content Placeholder 3">
            <a:extLst>
              <a:ext uri="{FF2B5EF4-FFF2-40B4-BE49-F238E27FC236}">
                <a16:creationId xmlns:a16="http://schemas.microsoft.com/office/drawing/2014/main" id="{BB442B97-9C30-4512-8183-DC100CE027FE}"/>
              </a:ext>
            </a:extLst>
          </p:cNvPr>
          <p:cNvGraphicFramePr>
            <a:graphicFrameLocks noGrp="1"/>
          </p:cNvGraphicFramePr>
          <p:nvPr>
            <p:ph idx="1"/>
          </p:nvPr>
        </p:nvGraphicFramePr>
        <p:xfrm>
          <a:off x="116527" y="1197042"/>
          <a:ext cx="11958946" cy="5166360"/>
        </p:xfrm>
        <a:graphic>
          <a:graphicData uri="http://schemas.openxmlformats.org/drawingml/2006/table">
            <a:tbl>
              <a:tblPr firstRow="1" bandRow="1">
                <a:tableStyleId>{ED083AE6-46FA-4A59-8FB0-9F97EB10719F}</a:tableStyleId>
              </a:tblPr>
              <a:tblGrid>
                <a:gridCol w="3842404">
                  <a:extLst>
                    <a:ext uri="{9D8B030D-6E8A-4147-A177-3AD203B41FA5}">
                      <a16:colId xmlns:a16="http://schemas.microsoft.com/office/drawing/2014/main" val="1721381230"/>
                    </a:ext>
                  </a:extLst>
                </a:gridCol>
                <a:gridCol w="4058271">
                  <a:extLst>
                    <a:ext uri="{9D8B030D-6E8A-4147-A177-3AD203B41FA5}">
                      <a16:colId xmlns:a16="http://schemas.microsoft.com/office/drawing/2014/main" val="3898489964"/>
                    </a:ext>
                  </a:extLst>
                </a:gridCol>
                <a:gridCol w="4058271">
                  <a:extLst>
                    <a:ext uri="{9D8B030D-6E8A-4147-A177-3AD203B41FA5}">
                      <a16:colId xmlns:a16="http://schemas.microsoft.com/office/drawing/2014/main" val="3333307447"/>
                    </a:ext>
                  </a:extLst>
                </a:gridCol>
              </a:tblGrid>
              <a:tr h="316623">
                <a:tc>
                  <a:txBody>
                    <a:bodyPr/>
                    <a:lstStyle/>
                    <a:p>
                      <a:pPr algn="ctr"/>
                      <a:r>
                        <a:rPr lang="en-GB" sz="1900" dirty="0">
                          <a:solidFill>
                            <a:srgbClr val="002060"/>
                          </a:solidFill>
                        </a:rPr>
                        <a:t>Deutsch</a:t>
                      </a:r>
                    </a:p>
                  </a:txBody>
                  <a:tcPr/>
                </a:tc>
                <a:tc>
                  <a:txBody>
                    <a:bodyPr/>
                    <a:lstStyle/>
                    <a:p>
                      <a:pPr algn="ctr"/>
                      <a:r>
                        <a:rPr lang="en-GB" sz="1900" dirty="0">
                          <a:solidFill>
                            <a:srgbClr val="002060"/>
                          </a:solidFill>
                        </a:rPr>
                        <a:t>1</a:t>
                      </a:r>
                    </a:p>
                  </a:txBody>
                  <a:tcPr/>
                </a:tc>
                <a:tc>
                  <a:txBody>
                    <a:bodyPr/>
                    <a:lstStyle/>
                    <a:p>
                      <a:pPr algn="ctr"/>
                      <a:r>
                        <a:rPr lang="en-GB" sz="1900" dirty="0">
                          <a:solidFill>
                            <a:srgbClr val="002060"/>
                          </a:solidFill>
                        </a:rPr>
                        <a:t>2</a:t>
                      </a:r>
                    </a:p>
                  </a:txBody>
                  <a:tcPr/>
                </a:tc>
                <a:extLst>
                  <a:ext uri="{0D108BD9-81ED-4DB2-BD59-A6C34878D82A}">
                    <a16:rowId xmlns:a16="http://schemas.microsoft.com/office/drawing/2014/main" val="2831492970"/>
                  </a:ext>
                </a:extLst>
              </a:tr>
              <a:tr h="316623">
                <a:tc>
                  <a:txBody>
                    <a:bodyPr/>
                    <a:lstStyle/>
                    <a:p>
                      <a:r>
                        <a:rPr lang="en-GB" sz="1900" b="1" dirty="0">
                          <a:solidFill>
                            <a:srgbClr val="002060"/>
                          </a:solidFill>
                        </a:rPr>
                        <a:t>Und also </a:t>
                      </a:r>
                      <a:r>
                        <a:rPr lang="en-GB" sz="1900" b="1" dirty="0" err="1">
                          <a:solidFill>
                            <a:srgbClr val="002060"/>
                          </a:solidFill>
                        </a:rPr>
                        <a:t>sprach</a:t>
                      </a:r>
                      <a:r>
                        <a:rPr lang="en-GB" sz="1900" b="1" dirty="0">
                          <a:solidFill>
                            <a:srgbClr val="002060"/>
                          </a:solidFill>
                        </a:rPr>
                        <a:t> Abdulla </a:t>
                      </a:r>
                      <a:r>
                        <a:rPr lang="en-GB" sz="1900" b="1" dirty="0" err="1">
                          <a:solidFill>
                            <a:srgbClr val="002060"/>
                          </a:solidFill>
                        </a:rPr>
                        <a:t>zu</a:t>
                      </a:r>
                      <a:r>
                        <a:rPr lang="en-GB" sz="1900" b="1" dirty="0">
                          <a:solidFill>
                            <a:srgbClr val="002060"/>
                          </a:solidFill>
                        </a:rPr>
                        <a:t> </a:t>
                      </a:r>
                      <a:r>
                        <a:rPr lang="en-GB" sz="1900" b="1" dirty="0" err="1">
                          <a:solidFill>
                            <a:srgbClr val="002060"/>
                          </a:solidFill>
                        </a:rPr>
                        <a:t>mir</a:t>
                      </a:r>
                      <a:endParaRPr lang="en-GB" sz="1900" b="1" dirty="0">
                        <a:solidFill>
                          <a:srgbClr val="002060"/>
                        </a:solidFill>
                      </a:endParaRPr>
                    </a:p>
                  </a:txBody>
                  <a:tcPr anchor="ctr"/>
                </a:tc>
                <a:tc>
                  <a:txBody>
                    <a:bodyPr/>
                    <a:lstStyle/>
                    <a:p>
                      <a:r>
                        <a:rPr lang="en-GB" sz="1900" dirty="0">
                          <a:solidFill>
                            <a:srgbClr val="002060"/>
                          </a:solidFill>
                        </a:rPr>
                        <a:t> And so Abdullah spoke to me</a:t>
                      </a:r>
                    </a:p>
                  </a:txBody>
                  <a:tcPr anchor="ctr"/>
                </a:tc>
                <a:tc>
                  <a:txBody>
                    <a:bodyPr/>
                    <a:lstStyle/>
                    <a:p>
                      <a:r>
                        <a:rPr lang="en-GB" sz="1900" dirty="0">
                          <a:solidFill>
                            <a:srgbClr val="002060"/>
                          </a:solidFill>
                        </a:rPr>
                        <a:t>And thus spoke Abdullah to me</a:t>
                      </a:r>
                    </a:p>
                  </a:txBody>
                  <a:tcPr anchor="ctr"/>
                </a:tc>
                <a:extLst>
                  <a:ext uri="{0D108BD9-81ED-4DB2-BD59-A6C34878D82A}">
                    <a16:rowId xmlns:a16="http://schemas.microsoft.com/office/drawing/2014/main" val="3344766326"/>
                  </a:ext>
                </a:extLst>
              </a:tr>
              <a:tr h="557257">
                <a:tc>
                  <a:txBody>
                    <a:bodyPr/>
                    <a:lstStyle/>
                    <a:p>
                      <a:r>
                        <a:rPr lang="en-GB" sz="1900" b="1" dirty="0" err="1">
                          <a:solidFill>
                            <a:srgbClr val="002060"/>
                          </a:solidFill>
                        </a:rPr>
                        <a:t>Fremde</a:t>
                      </a:r>
                      <a:r>
                        <a:rPr lang="en-GB" sz="1900" b="1" dirty="0">
                          <a:solidFill>
                            <a:srgbClr val="002060"/>
                          </a:solidFill>
                        </a:rPr>
                        <a:t> </a:t>
                      </a:r>
                      <a:r>
                        <a:rPr lang="en-GB" sz="1900" b="1" dirty="0" err="1">
                          <a:solidFill>
                            <a:srgbClr val="002060"/>
                          </a:solidFill>
                        </a:rPr>
                        <a:t>ist</a:t>
                      </a:r>
                      <a:r>
                        <a:rPr lang="en-GB" sz="1900" b="1" dirty="0">
                          <a:solidFill>
                            <a:srgbClr val="002060"/>
                          </a:solidFill>
                        </a:rPr>
                        <a:t> </a:t>
                      </a:r>
                      <a:r>
                        <a:rPr lang="en-GB" sz="1900" b="1" dirty="0" err="1">
                          <a:solidFill>
                            <a:srgbClr val="002060"/>
                          </a:solidFill>
                        </a:rPr>
                        <a:t>zu</a:t>
                      </a:r>
                      <a:r>
                        <a:rPr lang="en-GB" sz="1900" b="1" dirty="0">
                          <a:solidFill>
                            <a:srgbClr val="002060"/>
                          </a:solidFill>
                        </a:rPr>
                        <a:t> </a:t>
                      </a:r>
                      <a:r>
                        <a:rPr lang="en-GB" sz="1900" b="1" dirty="0" err="1">
                          <a:solidFill>
                            <a:srgbClr val="002060"/>
                          </a:solidFill>
                        </a:rPr>
                        <a:t>deiner</a:t>
                      </a:r>
                      <a:r>
                        <a:rPr lang="en-GB" sz="1900" b="1" dirty="0">
                          <a:solidFill>
                            <a:srgbClr val="002060"/>
                          </a:solidFill>
                        </a:rPr>
                        <a:t> </a:t>
                      </a:r>
                      <a:r>
                        <a:rPr lang="en-GB" sz="1900" b="1" dirty="0" err="1">
                          <a:solidFill>
                            <a:srgbClr val="002060"/>
                          </a:solidFill>
                        </a:rPr>
                        <a:t>Rechten</a:t>
                      </a:r>
                      <a:endParaRPr lang="en-GB" sz="1900" b="1" dirty="0">
                        <a:solidFill>
                          <a:srgbClr val="002060"/>
                        </a:solidFill>
                      </a:endParaRPr>
                    </a:p>
                  </a:txBody>
                  <a:tcPr anchor="ctr"/>
                </a:tc>
                <a:tc>
                  <a:txBody>
                    <a:bodyPr/>
                    <a:lstStyle/>
                    <a:p>
                      <a:r>
                        <a:rPr lang="en-GB" sz="1900" dirty="0">
                          <a:solidFill>
                            <a:srgbClr val="002060"/>
                          </a:solidFill>
                        </a:rPr>
                        <a:t>Foreignness is to your right</a:t>
                      </a:r>
                    </a:p>
                  </a:txBody>
                  <a:tcPr anchor="ctr"/>
                </a:tc>
                <a:tc>
                  <a:txBody>
                    <a:bodyPr/>
                    <a:lstStyle/>
                    <a:p>
                      <a:r>
                        <a:rPr lang="en-GB" sz="1900" dirty="0">
                          <a:solidFill>
                            <a:srgbClr val="002060"/>
                          </a:solidFill>
                        </a:rPr>
                        <a:t>The foreign things are to your right</a:t>
                      </a:r>
                    </a:p>
                  </a:txBody>
                  <a:tcPr anchor="ctr"/>
                </a:tc>
                <a:extLst>
                  <a:ext uri="{0D108BD9-81ED-4DB2-BD59-A6C34878D82A}">
                    <a16:rowId xmlns:a16="http://schemas.microsoft.com/office/drawing/2014/main" val="2170600415"/>
                  </a:ext>
                </a:extLst>
              </a:tr>
              <a:tr h="557257">
                <a:tc>
                  <a:txBody>
                    <a:bodyPr/>
                    <a:lstStyle/>
                    <a:p>
                      <a:r>
                        <a:rPr lang="en-GB" sz="1900" b="1" dirty="0">
                          <a:solidFill>
                            <a:srgbClr val="002060"/>
                          </a:solidFill>
                        </a:rPr>
                        <a:t>Und </a:t>
                      </a:r>
                      <a:r>
                        <a:rPr lang="en-GB" sz="1900" b="1" dirty="0" err="1">
                          <a:solidFill>
                            <a:srgbClr val="002060"/>
                          </a:solidFill>
                        </a:rPr>
                        <a:t>zu</a:t>
                      </a:r>
                      <a:r>
                        <a:rPr lang="en-GB" sz="1900" b="1" dirty="0">
                          <a:solidFill>
                            <a:srgbClr val="002060"/>
                          </a:solidFill>
                        </a:rPr>
                        <a:t> </a:t>
                      </a:r>
                      <a:r>
                        <a:rPr lang="en-GB" sz="1900" b="1" dirty="0" err="1">
                          <a:solidFill>
                            <a:srgbClr val="002060"/>
                          </a:solidFill>
                        </a:rPr>
                        <a:t>deiner</a:t>
                      </a:r>
                      <a:r>
                        <a:rPr lang="en-GB" sz="1900" b="1" dirty="0">
                          <a:solidFill>
                            <a:srgbClr val="002060"/>
                          </a:solidFill>
                        </a:rPr>
                        <a:t> </a:t>
                      </a:r>
                      <a:r>
                        <a:rPr lang="en-GB" sz="1900" b="1" dirty="0" err="1">
                          <a:solidFill>
                            <a:srgbClr val="002060"/>
                          </a:solidFill>
                        </a:rPr>
                        <a:t>Linken</a:t>
                      </a:r>
                      <a:r>
                        <a:rPr lang="en-GB" sz="1900" b="1" dirty="0">
                          <a:solidFill>
                            <a:srgbClr val="002060"/>
                          </a:solidFill>
                        </a:rPr>
                        <a:t> </a:t>
                      </a:r>
                      <a:r>
                        <a:rPr lang="en-GB" sz="1900" b="1" dirty="0" err="1">
                          <a:solidFill>
                            <a:srgbClr val="002060"/>
                          </a:solidFill>
                        </a:rPr>
                        <a:t>ist</a:t>
                      </a:r>
                      <a:r>
                        <a:rPr lang="en-GB" sz="1900" b="1" dirty="0">
                          <a:solidFill>
                            <a:srgbClr val="002060"/>
                          </a:solidFill>
                        </a:rPr>
                        <a:t> </a:t>
                      </a:r>
                      <a:r>
                        <a:rPr lang="en-GB" sz="1900" b="1" dirty="0" err="1">
                          <a:solidFill>
                            <a:srgbClr val="002060"/>
                          </a:solidFill>
                        </a:rPr>
                        <a:t>Fremde</a:t>
                      </a:r>
                      <a:endParaRPr lang="en-GB" sz="1900" b="1" dirty="0">
                        <a:solidFill>
                          <a:srgbClr val="002060"/>
                        </a:solidFill>
                      </a:endParaRPr>
                    </a:p>
                  </a:txBody>
                  <a:tcPr anchor="ctr"/>
                </a:tc>
                <a:tc>
                  <a:txBody>
                    <a:bodyPr/>
                    <a:lstStyle/>
                    <a:p>
                      <a:r>
                        <a:rPr lang="en-GB" sz="1900" dirty="0">
                          <a:solidFill>
                            <a:srgbClr val="002060"/>
                          </a:solidFill>
                        </a:rPr>
                        <a:t>And to your left is foreignness</a:t>
                      </a:r>
                    </a:p>
                  </a:txBody>
                  <a:tcPr anchor="ctr"/>
                </a:tc>
                <a:tc>
                  <a:txBody>
                    <a:bodyPr/>
                    <a:lstStyle/>
                    <a:p>
                      <a:r>
                        <a:rPr lang="en-GB" sz="1900" dirty="0">
                          <a:solidFill>
                            <a:srgbClr val="002060"/>
                          </a:solidFill>
                        </a:rPr>
                        <a:t>And to your left the foreign things</a:t>
                      </a:r>
                    </a:p>
                  </a:txBody>
                  <a:tcPr anchor="ctr"/>
                </a:tc>
                <a:extLst>
                  <a:ext uri="{0D108BD9-81ED-4DB2-BD59-A6C34878D82A}">
                    <a16:rowId xmlns:a16="http://schemas.microsoft.com/office/drawing/2014/main" val="2487241490"/>
                  </a:ext>
                </a:extLst>
              </a:tr>
              <a:tr h="557257">
                <a:tc>
                  <a:txBody>
                    <a:bodyPr/>
                    <a:lstStyle/>
                    <a:p>
                      <a:r>
                        <a:rPr lang="en-GB" sz="1900" b="1" dirty="0" err="1">
                          <a:solidFill>
                            <a:srgbClr val="002060"/>
                          </a:solidFill>
                        </a:rPr>
                        <a:t>Denn</a:t>
                      </a:r>
                      <a:r>
                        <a:rPr lang="en-GB" sz="1900" b="1" dirty="0">
                          <a:solidFill>
                            <a:srgbClr val="002060"/>
                          </a:solidFill>
                        </a:rPr>
                        <a:t> du </a:t>
                      </a:r>
                      <a:r>
                        <a:rPr lang="en-GB" sz="1900" b="1" dirty="0" err="1">
                          <a:solidFill>
                            <a:srgbClr val="002060"/>
                          </a:solidFill>
                        </a:rPr>
                        <a:t>tanzt</a:t>
                      </a:r>
                      <a:r>
                        <a:rPr lang="en-GB" sz="1900" b="1" dirty="0">
                          <a:solidFill>
                            <a:srgbClr val="002060"/>
                          </a:solidFill>
                        </a:rPr>
                        <a:t> auf </a:t>
                      </a:r>
                      <a:r>
                        <a:rPr lang="en-GB" sz="1900" b="1" dirty="0" err="1">
                          <a:solidFill>
                            <a:srgbClr val="002060"/>
                          </a:solidFill>
                        </a:rPr>
                        <a:t>einem</a:t>
                      </a:r>
                      <a:r>
                        <a:rPr lang="en-GB" sz="1900" b="1" dirty="0">
                          <a:solidFill>
                            <a:srgbClr val="002060"/>
                          </a:solidFill>
                        </a:rPr>
                        <a:t> </a:t>
                      </a:r>
                      <a:r>
                        <a:rPr lang="en-GB" sz="1900" b="1" dirty="0" err="1">
                          <a:solidFill>
                            <a:srgbClr val="002060"/>
                          </a:solidFill>
                        </a:rPr>
                        <a:t>Seil</a:t>
                      </a:r>
                      <a:endParaRPr lang="en-GB" sz="1900" b="1" dirty="0">
                        <a:solidFill>
                          <a:srgbClr val="002060"/>
                        </a:solidFill>
                      </a:endParaRPr>
                    </a:p>
                  </a:txBody>
                  <a:tcPr anchor="ctr"/>
                </a:tc>
                <a:tc>
                  <a:txBody>
                    <a:bodyPr/>
                    <a:lstStyle/>
                    <a:p>
                      <a:r>
                        <a:rPr lang="en-GB" sz="1900" dirty="0">
                          <a:solidFill>
                            <a:srgbClr val="002060"/>
                          </a:solidFill>
                        </a:rPr>
                        <a:t>As you are dancing on a tightrope</a:t>
                      </a:r>
                    </a:p>
                  </a:txBody>
                  <a:tcPr anchor="ctr"/>
                </a:tc>
                <a:tc>
                  <a:txBody>
                    <a:bodyPr/>
                    <a:lstStyle/>
                    <a:p>
                      <a:r>
                        <a:rPr lang="en-GB" sz="1900" dirty="0">
                          <a:solidFill>
                            <a:srgbClr val="002060"/>
                          </a:solidFill>
                        </a:rPr>
                        <a:t>For you dance upon a tightrope</a:t>
                      </a:r>
                    </a:p>
                  </a:txBody>
                  <a:tcPr anchor="ctr"/>
                </a:tc>
                <a:extLst>
                  <a:ext uri="{0D108BD9-81ED-4DB2-BD59-A6C34878D82A}">
                    <a16:rowId xmlns:a16="http://schemas.microsoft.com/office/drawing/2014/main" val="2128451"/>
                  </a:ext>
                </a:extLst>
              </a:tr>
              <a:tr h="316623">
                <a:tc>
                  <a:txBody>
                    <a:bodyPr/>
                    <a:lstStyle/>
                    <a:p>
                      <a:r>
                        <a:rPr lang="en-GB" sz="1900" b="1" dirty="0">
                          <a:solidFill>
                            <a:srgbClr val="002060"/>
                          </a:solidFill>
                        </a:rPr>
                        <a:t>Und </a:t>
                      </a:r>
                      <a:r>
                        <a:rPr lang="en-GB" sz="1900" b="1" dirty="0" err="1">
                          <a:solidFill>
                            <a:srgbClr val="002060"/>
                          </a:solidFill>
                        </a:rPr>
                        <a:t>er</a:t>
                      </a:r>
                      <a:r>
                        <a:rPr lang="en-GB" sz="1900" b="1" dirty="0">
                          <a:solidFill>
                            <a:srgbClr val="002060"/>
                          </a:solidFill>
                        </a:rPr>
                        <a:t> </a:t>
                      </a:r>
                      <a:r>
                        <a:rPr lang="en-GB" sz="1900" b="1" dirty="0" err="1">
                          <a:solidFill>
                            <a:srgbClr val="002060"/>
                          </a:solidFill>
                        </a:rPr>
                        <a:t>sprach</a:t>
                      </a:r>
                      <a:endParaRPr lang="en-GB" sz="1900" b="1" dirty="0">
                        <a:solidFill>
                          <a:srgbClr val="002060"/>
                        </a:solidFill>
                      </a:endParaRPr>
                    </a:p>
                  </a:txBody>
                  <a:tcPr anchor="ctr"/>
                </a:tc>
                <a:tc>
                  <a:txBody>
                    <a:bodyPr/>
                    <a:lstStyle/>
                    <a:p>
                      <a:r>
                        <a:rPr lang="en-GB" sz="1900" dirty="0">
                          <a:solidFill>
                            <a:srgbClr val="002060"/>
                          </a:solidFill>
                        </a:rPr>
                        <a:t>And he spoke</a:t>
                      </a:r>
                    </a:p>
                  </a:txBody>
                  <a:tcPr anchor="ctr"/>
                </a:tc>
                <a:tc>
                  <a:txBody>
                    <a:bodyPr/>
                    <a:lstStyle/>
                    <a:p>
                      <a:r>
                        <a:rPr lang="en-GB" sz="1900" dirty="0">
                          <a:solidFill>
                            <a:srgbClr val="002060"/>
                          </a:solidFill>
                        </a:rPr>
                        <a:t>And he spoke</a:t>
                      </a:r>
                    </a:p>
                  </a:txBody>
                  <a:tcPr anchor="ctr"/>
                </a:tc>
                <a:extLst>
                  <a:ext uri="{0D108BD9-81ED-4DB2-BD59-A6C34878D82A}">
                    <a16:rowId xmlns:a16="http://schemas.microsoft.com/office/drawing/2014/main" val="1741899425"/>
                  </a:ext>
                </a:extLst>
              </a:tr>
              <a:tr h="557257">
                <a:tc>
                  <a:txBody>
                    <a:bodyPr/>
                    <a:lstStyle/>
                    <a:p>
                      <a:r>
                        <a:rPr lang="en-GB" sz="1900" b="1" dirty="0">
                          <a:solidFill>
                            <a:srgbClr val="002060"/>
                          </a:solidFill>
                        </a:rPr>
                        <a:t>Die </a:t>
                      </a:r>
                      <a:r>
                        <a:rPr lang="en-GB" sz="1900" b="1" dirty="0" err="1">
                          <a:solidFill>
                            <a:srgbClr val="002060"/>
                          </a:solidFill>
                        </a:rPr>
                        <a:t>Frage</a:t>
                      </a:r>
                      <a:r>
                        <a:rPr lang="en-GB" sz="1900" b="1" dirty="0">
                          <a:solidFill>
                            <a:srgbClr val="002060"/>
                          </a:solidFill>
                        </a:rPr>
                        <a:t> </a:t>
                      </a:r>
                      <a:r>
                        <a:rPr lang="en-GB" sz="1900" b="1" dirty="0" err="1">
                          <a:solidFill>
                            <a:srgbClr val="002060"/>
                          </a:solidFill>
                        </a:rPr>
                        <a:t>steht</a:t>
                      </a:r>
                      <a:r>
                        <a:rPr lang="en-GB" sz="1900" b="1" dirty="0">
                          <a:solidFill>
                            <a:srgbClr val="002060"/>
                          </a:solidFill>
                        </a:rPr>
                        <a:t> der </a:t>
                      </a:r>
                      <a:r>
                        <a:rPr lang="en-GB" sz="1900" b="1" dirty="0" err="1">
                          <a:solidFill>
                            <a:srgbClr val="002060"/>
                          </a:solidFill>
                        </a:rPr>
                        <a:t>Frage</a:t>
                      </a:r>
                      <a:r>
                        <a:rPr lang="en-GB" sz="1900" b="1" dirty="0">
                          <a:solidFill>
                            <a:srgbClr val="002060"/>
                          </a:solidFill>
                        </a:rPr>
                        <a:t> </a:t>
                      </a:r>
                      <a:r>
                        <a:rPr lang="en-GB" sz="1900" b="1" dirty="0" err="1">
                          <a:solidFill>
                            <a:srgbClr val="002060"/>
                          </a:solidFill>
                        </a:rPr>
                        <a:t>im</a:t>
                      </a:r>
                      <a:r>
                        <a:rPr lang="en-GB" sz="1900" b="1" dirty="0">
                          <a:solidFill>
                            <a:srgbClr val="002060"/>
                          </a:solidFill>
                        </a:rPr>
                        <a:t> </a:t>
                      </a:r>
                      <a:r>
                        <a:rPr lang="en-GB" sz="1900" b="1" dirty="0" err="1">
                          <a:solidFill>
                            <a:srgbClr val="002060"/>
                          </a:solidFill>
                        </a:rPr>
                        <a:t>Wege</a:t>
                      </a:r>
                      <a:endParaRPr lang="en-GB" sz="1900" b="1" dirty="0">
                        <a:solidFill>
                          <a:srgbClr val="002060"/>
                        </a:solidFill>
                      </a:endParaRPr>
                    </a:p>
                  </a:txBody>
                  <a:tcPr anchor="ctr"/>
                </a:tc>
                <a:tc>
                  <a:txBody>
                    <a:bodyPr/>
                    <a:lstStyle/>
                    <a:p>
                      <a:r>
                        <a:rPr lang="en-GB" sz="1900" dirty="0">
                          <a:solidFill>
                            <a:srgbClr val="002060"/>
                          </a:solidFill>
                        </a:rPr>
                        <a:t>The question stands in the way of the question</a:t>
                      </a:r>
                    </a:p>
                  </a:txBody>
                  <a:tcPr anchor="ctr"/>
                </a:tc>
                <a:tc>
                  <a:txBody>
                    <a:bodyPr/>
                    <a:lstStyle/>
                    <a:p>
                      <a:r>
                        <a:rPr lang="en-GB" sz="1900" dirty="0">
                          <a:solidFill>
                            <a:srgbClr val="002060"/>
                          </a:solidFill>
                        </a:rPr>
                        <a:t>The question blocks the question</a:t>
                      </a:r>
                    </a:p>
                  </a:txBody>
                  <a:tcPr anchor="ctr"/>
                </a:tc>
                <a:extLst>
                  <a:ext uri="{0D108BD9-81ED-4DB2-BD59-A6C34878D82A}">
                    <a16:rowId xmlns:a16="http://schemas.microsoft.com/office/drawing/2014/main" val="1487972915"/>
                  </a:ext>
                </a:extLst>
              </a:tr>
              <a:tr h="557257">
                <a:tc>
                  <a:txBody>
                    <a:bodyPr/>
                    <a:lstStyle/>
                    <a:p>
                      <a:r>
                        <a:rPr lang="en-GB" sz="1900" b="1" dirty="0">
                          <a:solidFill>
                            <a:srgbClr val="002060"/>
                          </a:solidFill>
                        </a:rPr>
                        <a:t>Die </a:t>
                      </a:r>
                      <a:r>
                        <a:rPr lang="en-GB" sz="1900" b="1" dirty="0" err="1">
                          <a:solidFill>
                            <a:srgbClr val="002060"/>
                          </a:solidFill>
                        </a:rPr>
                        <a:t>Antwort</a:t>
                      </a:r>
                      <a:r>
                        <a:rPr lang="en-GB" sz="1900" b="1" dirty="0">
                          <a:solidFill>
                            <a:srgbClr val="002060"/>
                          </a:solidFill>
                        </a:rPr>
                        <a:t> der </a:t>
                      </a:r>
                      <a:r>
                        <a:rPr lang="en-GB" sz="1900" b="1" dirty="0" err="1">
                          <a:solidFill>
                            <a:srgbClr val="002060"/>
                          </a:solidFill>
                        </a:rPr>
                        <a:t>Antwort</a:t>
                      </a:r>
                      <a:r>
                        <a:rPr lang="en-GB" sz="1900" b="1" dirty="0">
                          <a:solidFill>
                            <a:srgbClr val="002060"/>
                          </a:solidFill>
                        </a:rPr>
                        <a:t> </a:t>
                      </a:r>
                      <a:r>
                        <a:rPr lang="en-GB" sz="1900" b="1" dirty="0" err="1">
                          <a:solidFill>
                            <a:srgbClr val="002060"/>
                          </a:solidFill>
                        </a:rPr>
                        <a:t>desgleichen</a:t>
                      </a:r>
                      <a:endParaRPr lang="en-GB" sz="1900" b="1" dirty="0">
                        <a:solidFill>
                          <a:srgbClr val="002060"/>
                        </a:solidFill>
                      </a:endParaRPr>
                    </a:p>
                  </a:txBody>
                  <a:tcPr anchor="ctr"/>
                </a:tc>
                <a:tc>
                  <a:txBody>
                    <a:bodyPr/>
                    <a:lstStyle/>
                    <a:p>
                      <a:r>
                        <a:rPr lang="en-GB" sz="1900" dirty="0">
                          <a:solidFill>
                            <a:srgbClr val="002060"/>
                          </a:solidFill>
                        </a:rPr>
                        <a:t>The answer also stands in the way of the answer</a:t>
                      </a:r>
                    </a:p>
                  </a:txBody>
                  <a:tcPr anchor="ctr"/>
                </a:tc>
                <a:tc>
                  <a:txBody>
                    <a:bodyPr/>
                    <a:lstStyle/>
                    <a:p>
                      <a:r>
                        <a:rPr lang="en-GB" sz="1900" dirty="0">
                          <a:solidFill>
                            <a:srgbClr val="002060"/>
                          </a:solidFill>
                        </a:rPr>
                        <a:t>Just as the answer blocks the answer</a:t>
                      </a:r>
                    </a:p>
                  </a:txBody>
                  <a:tcPr anchor="ctr"/>
                </a:tc>
                <a:extLst>
                  <a:ext uri="{0D108BD9-81ED-4DB2-BD59-A6C34878D82A}">
                    <a16:rowId xmlns:a16="http://schemas.microsoft.com/office/drawing/2014/main" val="2899675479"/>
                  </a:ext>
                </a:extLst>
              </a:tr>
              <a:tr h="557257">
                <a:tc>
                  <a:txBody>
                    <a:bodyPr/>
                    <a:lstStyle/>
                    <a:p>
                      <a:r>
                        <a:rPr lang="en-GB" sz="1900" b="1" dirty="0" err="1">
                          <a:solidFill>
                            <a:srgbClr val="002060"/>
                          </a:solidFill>
                        </a:rPr>
                        <a:t>Denn</a:t>
                      </a:r>
                      <a:r>
                        <a:rPr lang="en-GB" sz="1900" b="1" dirty="0">
                          <a:solidFill>
                            <a:srgbClr val="002060"/>
                          </a:solidFill>
                        </a:rPr>
                        <a:t> du </a:t>
                      </a:r>
                      <a:r>
                        <a:rPr lang="en-GB" sz="1900" b="1" dirty="0" err="1">
                          <a:solidFill>
                            <a:srgbClr val="002060"/>
                          </a:solidFill>
                        </a:rPr>
                        <a:t>tanzt</a:t>
                      </a:r>
                      <a:r>
                        <a:rPr lang="en-GB" sz="1900" b="1" dirty="0">
                          <a:solidFill>
                            <a:srgbClr val="002060"/>
                          </a:solidFill>
                        </a:rPr>
                        <a:t> auf </a:t>
                      </a:r>
                      <a:r>
                        <a:rPr lang="en-GB" sz="1900" b="1" dirty="0" err="1">
                          <a:solidFill>
                            <a:srgbClr val="002060"/>
                          </a:solidFill>
                        </a:rPr>
                        <a:t>einem</a:t>
                      </a:r>
                      <a:r>
                        <a:rPr lang="en-GB" sz="1900" b="1" dirty="0">
                          <a:solidFill>
                            <a:srgbClr val="002060"/>
                          </a:solidFill>
                        </a:rPr>
                        <a:t> </a:t>
                      </a:r>
                      <a:r>
                        <a:rPr lang="en-GB" sz="1900" b="1" dirty="0" err="1">
                          <a:solidFill>
                            <a:srgbClr val="002060"/>
                          </a:solidFill>
                        </a:rPr>
                        <a:t>Seil</a:t>
                      </a:r>
                      <a:endParaRPr lang="en-GB" sz="1900" b="1" dirty="0">
                        <a:solidFill>
                          <a:srgbClr val="002060"/>
                        </a:solidFill>
                      </a:endParaRPr>
                    </a:p>
                  </a:txBody>
                  <a:tcPr anchor="ctr"/>
                </a:tc>
                <a:tc>
                  <a:txBody>
                    <a:bodyPr/>
                    <a:lstStyle/>
                    <a:p>
                      <a:r>
                        <a:rPr lang="en-GB" sz="1900" dirty="0">
                          <a:solidFill>
                            <a:srgbClr val="002060"/>
                          </a:solidFill>
                        </a:rPr>
                        <a:t>As you are dancing on a tightrope</a:t>
                      </a:r>
                    </a:p>
                  </a:txBody>
                  <a:tcPr anchor="ctr"/>
                </a:tc>
                <a:tc>
                  <a:txBody>
                    <a:bodyPr/>
                    <a:lstStyle/>
                    <a:p>
                      <a:r>
                        <a:rPr lang="en-GB" sz="1900" dirty="0">
                          <a:solidFill>
                            <a:srgbClr val="002060"/>
                          </a:solidFill>
                        </a:rPr>
                        <a:t>For you dance upon a tightrope</a:t>
                      </a:r>
                    </a:p>
                  </a:txBody>
                  <a:tcPr anchor="ctr"/>
                </a:tc>
                <a:extLst>
                  <a:ext uri="{0D108BD9-81ED-4DB2-BD59-A6C34878D82A}">
                    <a16:rowId xmlns:a16="http://schemas.microsoft.com/office/drawing/2014/main" val="2660846055"/>
                  </a:ext>
                </a:extLst>
              </a:tr>
            </a:tbl>
          </a:graphicData>
        </a:graphic>
      </p:graphicFrame>
      <p:sp>
        <p:nvSpPr>
          <p:cNvPr id="7" name="Rectangle: Rounded Corners 6">
            <a:extLst>
              <a:ext uri="{FF2B5EF4-FFF2-40B4-BE49-F238E27FC236}">
                <a16:creationId xmlns:a16="http://schemas.microsoft.com/office/drawing/2014/main" id="{1C48F8C4-CC60-4EF3-AFA5-2DC372ABA58F}"/>
              </a:ext>
            </a:extLst>
          </p:cNvPr>
          <p:cNvSpPr/>
          <p:nvPr/>
        </p:nvSpPr>
        <p:spPr>
          <a:xfrm>
            <a:off x="4021157" y="1619480"/>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8DD2E660-96FA-42C4-979D-A8760917BC01}"/>
              </a:ext>
            </a:extLst>
          </p:cNvPr>
          <p:cNvSpPr/>
          <p:nvPr/>
        </p:nvSpPr>
        <p:spPr>
          <a:xfrm>
            <a:off x="8090407" y="1608464"/>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31AD0B7B-B9DD-48F2-B916-3BB78BC0AF78}"/>
              </a:ext>
            </a:extLst>
          </p:cNvPr>
          <p:cNvSpPr/>
          <p:nvPr/>
        </p:nvSpPr>
        <p:spPr>
          <a:xfrm>
            <a:off x="4021157" y="2145138"/>
            <a:ext cx="3866920" cy="2974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210F4660-F09C-4F51-BD45-EEEC2EE4E74B}"/>
              </a:ext>
            </a:extLst>
          </p:cNvPr>
          <p:cNvSpPr/>
          <p:nvPr/>
        </p:nvSpPr>
        <p:spPr>
          <a:xfrm>
            <a:off x="8090407" y="1974376"/>
            <a:ext cx="3866920" cy="614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36D5D5CE-6B72-4012-8FF4-51CCA64ABAE6}"/>
              </a:ext>
            </a:extLst>
          </p:cNvPr>
          <p:cNvSpPr/>
          <p:nvPr/>
        </p:nvSpPr>
        <p:spPr>
          <a:xfrm>
            <a:off x="4021157" y="2821258"/>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2886E2C6-37BC-43EA-80F0-E2667450B9F4}"/>
              </a:ext>
            </a:extLst>
          </p:cNvPr>
          <p:cNvSpPr/>
          <p:nvPr/>
        </p:nvSpPr>
        <p:spPr>
          <a:xfrm>
            <a:off x="8090407" y="2657421"/>
            <a:ext cx="3866920" cy="6145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1F112BE9-4566-4B39-B645-0807C3843D14}"/>
              </a:ext>
            </a:extLst>
          </p:cNvPr>
          <p:cNvSpPr/>
          <p:nvPr/>
        </p:nvSpPr>
        <p:spPr>
          <a:xfrm>
            <a:off x="4021157" y="3344209"/>
            <a:ext cx="3866920" cy="5979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D511E750-A9E8-4B71-8143-69F15DB0B368}"/>
              </a:ext>
            </a:extLst>
          </p:cNvPr>
          <p:cNvSpPr/>
          <p:nvPr/>
        </p:nvSpPr>
        <p:spPr>
          <a:xfrm>
            <a:off x="8090407" y="3327614"/>
            <a:ext cx="3866920" cy="614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6BDF40DD-E0A3-452F-ACDF-7DAD5790661B}"/>
              </a:ext>
            </a:extLst>
          </p:cNvPr>
          <p:cNvSpPr/>
          <p:nvPr/>
        </p:nvSpPr>
        <p:spPr>
          <a:xfrm>
            <a:off x="4021157" y="4024241"/>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C53A6DCA-6E5E-4D48-92A9-19BF4BA0E67F}"/>
              </a:ext>
            </a:extLst>
          </p:cNvPr>
          <p:cNvSpPr/>
          <p:nvPr/>
        </p:nvSpPr>
        <p:spPr>
          <a:xfrm>
            <a:off x="8090407" y="3997807"/>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159A3355-90E5-4F39-B079-C47192A89552}"/>
              </a:ext>
            </a:extLst>
          </p:cNvPr>
          <p:cNvSpPr/>
          <p:nvPr/>
        </p:nvSpPr>
        <p:spPr>
          <a:xfrm>
            <a:off x="4021157" y="4367462"/>
            <a:ext cx="3866920" cy="5979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36C231CF-92CE-47A8-A528-1A0494E314A3}"/>
              </a:ext>
            </a:extLst>
          </p:cNvPr>
          <p:cNvSpPr/>
          <p:nvPr/>
        </p:nvSpPr>
        <p:spPr>
          <a:xfrm>
            <a:off x="8090407" y="4350867"/>
            <a:ext cx="3866920" cy="614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79FEDDD4-8082-40E3-B6B0-14F1BDB2EE64}"/>
              </a:ext>
            </a:extLst>
          </p:cNvPr>
          <p:cNvSpPr/>
          <p:nvPr/>
        </p:nvSpPr>
        <p:spPr>
          <a:xfrm>
            <a:off x="4021157" y="5087161"/>
            <a:ext cx="3866920" cy="5737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1A891224-B8D9-4402-BD83-0BAA67834129}"/>
              </a:ext>
            </a:extLst>
          </p:cNvPr>
          <p:cNvSpPr/>
          <p:nvPr/>
        </p:nvSpPr>
        <p:spPr>
          <a:xfrm>
            <a:off x="8090407" y="5087161"/>
            <a:ext cx="3866920" cy="6145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4AC0F10A-D74C-43DA-82A3-000D1796169D}"/>
              </a:ext>
            </a:extLst>
          </p:cNvPr>
          <p:cNvSpPr/>
          <p:nvPr/>
        </p:nvSpPr>
        <p:spPr>
          <a:xfrm>
            <a:off x="4021157" y="5741876"/>
            <a:ext cx="3866920" cy="5979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83A27A1A-7D9D-4495-98B3-5A500BCEACC1}"/>
              </a:ext>
            </a:extLst>
          </p:cNvPr>
          <p:cNvSpPr/>
          <p:nvPr/>
        </p:nvSpPr>
        <p:spPr>
          <a:xfrm>
            <a:off x="8090407" y="5737400"/>
            <a:ext cx="3866920" cy="614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C32ED5B8-B1FA-475E-8768-0CF41903C538}"/>
              </a:ext>
            </a:extLst>
          </p:cNvPr>
          <p:cNvSpPr/>
          <p:nvPr/>
        </p:nvSpPr>
        <p:spPr>
          <a:xfrm>
            <a:off x="813973" y="3436833"/>
            <a:ext cx="1051041" cy="41274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3905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ertificate, Paper, Parchment, Roll, Scroll, Sheet">
            <a:extLst>
              <a:ext uri="{FF2B5EF4-FFF2-40B4-BE49-F238E27FC236}">
                <a16:creationId xmlns:a16="http://schemas.microsoft.com/office/drawing/2014/main" id="{282D4F32-DDC4-42D1-AE98-62539C415EB3}"/>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746581" y="3845000"/>
            <a:ext cx="1869017" cy="2805763"/>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473;p13" descr="A picture containing text, binding, fabric&#10;&#10;Description automatically generated">
            <a:extLst>
              <a:ext uri="{FF2B5EF4-FFF2-40B4-BE49-F238E27FC236}">
                <a16:creationId xmlns:a16="http://schemas.microsoft.com/office/drawing/2014/main" id="{90819800-3701-49D6-9803-57435784C25B}"/>
              </a:ext>
            </a:extLst>
          </p:cNvPr>
          <p:cNvPicPr preferRelativeResize="0"/>
          <p:nvPr/>
        </p:nvPicPr>
        <p:blipFill rotWithShape="1">
          <a:blip r:embed="rId4">
            <a:alphaModFix/>
            <a:duotone>
              <a:schemeClr val="bg2">
                <a:shade val="45000"/>
                <a:satMod val="135000"/>
              </a:schemeClr>
              <a:prstClr val="white"/>
            </a:duotone>
          </a:blip>
          <a:srcRect/>
          <a:stretch/>
        </p:blipFill>
        <p:spPr>
          <a:xfrm rot="5400000">
            <a:off x="947323" y="1043177"/>
            <a:ext cx="4512171" cy="6256510"/>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486150" cy="869950"/>
          </a:xfrm>
          <a:prstGeom prst="rect">
            <a:avLst/>
          </a:prstGeom>
        </p:spPr>
      </p:pic>
      <p:sp>
        <p:nvSpPr>
          <p:cNvPr id="4" name="Title 3"/>
          <p:cNvSpPr>
            <a:spLocks noGrp="1"/>
          </p:cNvSpPr>
          <p:nvPr>
            <p:ph type="title"/>
          </p:nvPr>
        </p:nvSpPr>
        <p:spPr>
          <a:xfrm>
            <a:off x="0" y="294041"/>
            <a:ext cx="4198776" cy="707849"/>
          </a:xfrm>
        </p:spPr>
        <p:txBody>
          <a:bodyPr>
            <a:normAutofit/>
          </a:bodyPr>
          <a:lstStyle/>
          <a:p>
            <a:r>
              <a:rPr lang="en-GB" sz="3600" b="1" dirty="0" err="1">
                <a:solidFill>
                  <a:schemeClr val="bg1"/>
                </a:solidFill>
              </a:rPr>
              <a:t>Märchen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3750" y="247046"/>
            <a:ext cx="1003577" cy="3244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8DBE8A-83DF-4CA1-8470-CFE3B420C435}"/>
              </a:ext>
            </a:extLst>
          </p:cNvPr>
          <p:cNvSpPr txBox="1"/>
          <p:nvPr/>
        </p:nvSpPr>
        <p:spPr>
          <a:xfrm>
            <a:off x="132005" y="1999605"/>
            <a:ext cx="6072665"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Obwohl die Bürger von Hameln von den Ratten befreit waren, zahlten sie dem Rattenfänger die vereinbarte Geldsumme nicht. Er ging sehr böse aus der Stadt. Doch am 26. Juni des gleichen Jahres kam der Rattenfänger zurück: diesmal als Jäger mit einem roten Hut. Er ging mit seiner Pfeife durch die Straßen. Keine Ratten, sondern die Kinder der Stadt folgten ihm. Er führte sie aus der Stadt und auf einen Berg. Bis heute sind die hundertdreißig Kinder nicht zurückgekommen. Die Straße, die aus der Stadt führt, hieß für Jahrhunderte die „Stille-Straße“. Auf dieser Straße durfte man weder tanzen noch Musik machen.</a:t>
            </a:r>
          </a:p>
        </p:txBody>
      </p:sp>
      <p:sp>
        <p:nvSpPr>
          <p:cNvPr id="17" name="TextBox 16">
            <a:extLst>
              <a:ext uri="{FF2B5EF4-FFF2-40B4-BE49-F238E27FC236}">
                <a16:creationId xmlns:a16="http://schemas.microsoft.com/office/drawing/2014/main" id="{8620D123-54BA-4FBC-81E3-8B3AAEAD0950}"/>
              </a:ext>
            </a:extLst>
          </p:cNvPr>
          <p:cNvSpPr txBox="1"/>
          <p:nvPr/>
        </p:nvSpPr>
        <p:spPr>
          <a:xfrm>
            <a:off x="151423" y="1207460"/>
            <a:ext cx="117357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Rattenfänger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enthält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Elemente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man oft 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Märchen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Elemente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50" name="Picture 2" descr="Certificate, Paper, Parchment, Roll, Scroll, Sheet">
            <a:extLst>
              <a:ext uri="{FF2B5EF4-FFF2-40B4-BE49-F238E27FC236}">
                <a16:creationId xmlns:a16="http://schemas.microsoft.com/office/drawing/2014/main" id="{30F9CE25-2434-4856-B034-EF832F54680F}"/>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6876304" y="1519802"/>
            <a:ext cx="1869017" cy="280576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6D91946-AE6A-4D18-A8FB-4E4ADFF70ACC}"/>
              </a:ext>
            </a:extLst>
          </p:cNvPr>
          <p:cNvSpPr txBox="1"/>
          <p:nvPr/>
        </p:nvSpPr>
        <p:spPr>
          <a:xfrm>
            <a:off x="6767824" y="2551307"/>
            <a:ext cx="2085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Eine Moral</a:t>
            </a:r>
          </a:p>
        </p:txBody>
      </p:sp>
      <p:sp>
        <p:nvSpPr>
          <p:cNvPr id="19" name="Rectangle: Rounded Corners 18">
            <a:extLst>
              <a:ext uri="{FF2B5EF4-FFF2-40B4-BE49-F238E27FC236}">
                <a16:creationId xmlns:a16="http://schemas.microsoft.com/office/drawing/2014/main" id="{568E30A6-993E-4A19-99F8-2C321C621045}"/>
              </a:ext>
            </a:extLst>
          </p:cNvPr>
          <p:cNvSpPr/>
          <p:nvPr/>
        </p:nvSpPr>
        <p:spPr>
          <a:xfrm>
            <a:off x="5280103" y="185986"/>
            <a:ext cx="3590925" cy="91694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Bestrafung</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punishment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Ergebnis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outcome</a:t>
            </a:r>
          </a:p>
        </p:txBody>
      </p:sp>
      <p:pic>
        <p:nvPicPr>
          <p:cNvPr id="21" name="Picture 2" descr="Certificate, Paper, Parchment, Roll, Scroll, Sheet">
            <a:extLst>
              <a:ext uri="{FF2B5EF4-FFF2-40B4-BE49-F238E27FC236}">
                <a16:creationId xmlns:a16="http://schemas.microsoft.com/office/drawing/2014/main" id="{5CF8442A-968F-4378-BF8C-066409071A33}"/>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819389" y="1653790"/>
            <a:ext cx="1810798" cy="27183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2313BD9-2C6F-4C2E-8AA5-7212A3580F49}"/>
              </a:ext>
            </a:extLst>
          </p:cNvPr>
          <p:cNvSpPr txBox="1"/>
          <p:nvPr/>
        </p:nvSpPr>
        <p:spPr>
          <a:xfrm>
            <a:off x="9611687" y="2412087"/>
            <a:ext cx="20859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Bestrafung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3" name="Picture 2" descr="Certificate, Paper, Parchment, Roll, Scroll, Sheet">
            <a:extLst>
              <a:ext uri="{FF2B5EF4-FFF2-40B4-BE49-F238E27FC236}">
                <a16:creationId xmlns:a16="http://schemas.microsoft.com/office/drawing/2014/main" id="{C534F9CF-84C0-43CC-A11A-532414A23906}"/>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6883461" y="3801307"/>
            <a:ext cx="1869017" cy="280576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078E83E-A38A-412A-898B-F5AD32C1261E}"/>
              </a:ext>
            </a:extLst>
          </p:cNvPr>
          <p:cNvSpPr txBox="1"/>
          <p:nvPr/>
        </p:nvSpPr>
        <p:spPr>
          <a:xfrm>
            <a:off x="6605587" y="4695123"/>
            <a:ext cx="20859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Ergebnis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FFB12A6C-3BB5-45D0-879A-6D8C4A637066}"/>
              </a:ext>
            </a:extLst>
          </p:cNvPr>
          <p:cNvSpPr txBox="1"/>
          <p:nvPr/>
        </p:nvSpPr>
        <p:spPr>
          <a:xfrm>
            <a:off x="9529271" y="4695123"/>
            <a:ext cx="20859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Picture 2" descr="Mouse, Rat, Rodent, Animal, Pest, Tail, Mice, Small">
            <a:extLst>
              <a:ext uri="{FF2B5EF4-FFF2-40B4-BE49-F238E27FC236}">
                <a16:creationId xmlns:a16="http://schemas.microsoft.com/office/drawing/2014/main" id="{A97283A6-FC15-4506-84BE-56E04BA94A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5474" y="581140"/>
            <a:ext cx="973330" cy="5272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Mouse, Rat, Rodent, Animal, Pest, Tail, Mice, Small">
            <a:extLst>
              <a:ext uri="{FF2B5EF4-FFF2-40B4-BE49-F238E27FC236}">
                <a16:creationId xmlns:a16="http://schemas.microsoft.com/office/drawing/2014/main" id="{AAD353F6-E9AA-47D7-B2A5-D873E9A281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9485" y="518138"/>
            <a:ext cx="973330" cy="5272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Mouse, Rat, Rodent, Animal, Pest, Tail, Mice, Small">
            <a:extLst>
              <a:ext uri="{FF2B5EF4-FFF2-40B4-BE49-F238E27FC236}">
                <a16:creationId xmlns:a16="http://schemas.microsoft.com/office/drawing/2014/main" id="{D7507D10-FFD2-46B0-881E-18E62E4818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0078" y="441907"/>
            <a:ext cx="973330" cy="5272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Fiction, Germany, Honesty, Myth, Pied Piper, Plague">
            <a:extLst>
              <a:ext uri="{FF2B5EF4-FFF2-40B4-BE49-F238E27FC236}">
                <a16:creationId xmlns:a16="http://schemas.microsoft.com/office/drawing/2014/main" id="{3A9F8CDC-CF20-4E81-A493-8E98F9965C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7040" y="65152"/>
            <a:ext cx="1419939" cy="116176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C48F93D-60D5-4133-8A99-16A1BA9A9218}"/>
              </a:ext>
            </a:extLst>
          </p:cNvPr>
          <p:cNvSpPr/>
          <p:nvPr/>
        </p:nvSpPr>
        <p:spPr>
          <a:xfrm>
            <a:off x="1292194" y="5976018"/>
            <a:ext cx="1043233" cy="412743"/>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0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984"/>
            <a:ext cx="5989833" cy="867128"/>
          </a:xfrm>
          <a:prstGeom prst="rect">
            <a:avLst/>
          </a:prstGeom>
        </p:spPr>
      </p:pic>
      <p:sp>
        <p:nvSpPr>
          <p:cNvPr id="5" name="Title 1"/>
          <p:cNvSpPr txBox="1">
            <a:spLocks/>
          </p:cNvSpPr>
          <p:nvPr/>
        </p:nvSpPr>
        <p:spPr>
          <a:xfrm>
            <a:off x="300039" y="322232"/>
            <a:ext cx="481649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Target SSC in French</a:t>
            </a:r>
          </a:p>
        </p:txBody>
      </p:sp>
      <p:graphicFrame>
        <p:nvGraphicFramePr>
          <p:cNvPr id="3" name="Table 2">
            <a:extLst>
              <a:ext uri="{FF2B5EF4-FFF2-40B4-BE49-F238E27FC236}">
                <a16:creationId xmlns:a16="http://schemas.microsoft.com/office/drawing/2014/main" id="{B9CA6093-B871-4BB1-9FED-960D65453D1D}"/>
              </a:ext>
            </a:extLst>
          </p:cNvPr>
          <p:cNvGraphicFramePr>
            <a:graphicFrameLocks noGrp="1"/>
          </p:cNvGraphicFramePr>
          <p:nvPr/>
        </p:nvGraphicFramePr>
        <p:xfrm>
          <a:off x="300039" y="1035783"/>
          <a:ext cx="4517288" cy="5212080"/>
        </p:xfrm>
        <a:graphic>
          <a:graphicData uri="http://schemas.openxmlformats.org/drawingml/2006/table">
            <a:tbl>
              <a:tblPr firstRow="1" firstCol="1" bandRow="1">
                <a:tableStyleId>{22838BEF-8BB2-4498-84A7-C5851F593DF1}</a:tableStyleId>
              </a:tblPr>
              <a:tblGrid>
                <a:gridCol w="4517288">
                  <a:extLst>
                    <a:ext uri="{9D8B030D-6E8A-4147-A177-3AD203B41FA5}">
                      <a16:colId xmlns:a16="http://schemas.microsoft.com/office/drawing/2014/main" val="2496779122"/>
                    </a:ext>
                  </a:extLst>
                </a:gridCol>
              </a:tblGrid>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silent final consonant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959386303"/>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a</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623762822"/>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i</a:t>
                      </a:r>
                      <a:r>
                        <a:rPr lang="en-GB" sz="1800" b="0" dirty="0">
                          <a:solidFill>
                            <a:srgbClr val="002060"/>
                          </a:solidFill>
                          <a:effectLst/>
                          <a:latin typeface="Century Gothic" panose="020B0502020202020204" pitchFamily="34" charset="0"/>
                        </a:rPr>
                        <a:t>/y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192468097"/>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eu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5801854"/>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332909300"/>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au/</a:t>
                      </a:r>
                      <a:r>
                        <a:rPr lang="en-GB" sz="1800" b="0" dirty="0" err="1">
                          <a:solidFill>
                            <a:srgbClr val="002060"/>
                          </a:solidFill>
                          <a:effectLst/>
                          <a:latin typeface="Century Gothic" panose="020B0502020202020204" pitchFamily="34" charset="0"/>
                        </a:rPr>
                        <a:t>eau</a:t>
                      </a:r>
                      <a:r>
                        <a:rPr lang="en-GB" sz="1800" b="0" dirty="0">
                          <a:solidFill>
                            <a:srgbClr val="002060"/>
                          </a:solidFill>
                          <a:effectLst/>
                          <a:latin typeface="Century Gothic" panose="020B0502020202020204" pitchFamily="34" charset="0"/>
                        </a:rPr>
                        <a:t>/closed o/ô</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030032555"/>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ou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602046593"/>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455643230"/>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silent final 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2431629"/>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é (-</a:t>
                      </a:r>
                      <a:r>
                        <a:rPr lang="en-GB" sz="1800" b="0" dirty="0" err="1">
                          <a:solidFill>
                            <a:srgbClr val="002060"/>
                          </a:solidFill>
                          <a:effectLst/>
                          <a:latin typeface="Century Gothic" panose="020B0502020202020204" pitchFamily="34" charset="0"/>
                        </a:rPr>
                        <a:t>er</a:t>
                      </a:r>
                      <a:r>
                        <a:rPr lang="en-GB" sz="1800" b="0" dirty="0">
                          <a:solidFill>
                            <a:srgbClr val="002060"/>
                          </a:solidFill>
                          <a:effectLst/>
                          <a:latin typeface="Century Gothic" panose="020B0502020202020204" pitchFamily="34" charset="0"/>
                        </a:rPr>
                        <a:t>, -</a:t>
                      </a:r>
                      <a:r>
                        <a:rPr lang="en-GB" sz="1800" b="0" dirty="0" err="1">
                          <a:solidFill>
                            <a:srgbClr val="002060"/>
                          </a:solidFill>
                          <a:effectLst/>
                          <a:latin typeface="Century Gothic" panose="020B0502020202020204" pitchFamily="34" charset="0"/>
                        </a:rPr>
                        <a:t>ez</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99029155"/>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en</a:t>
                      </a:r>
                      <a:r>
                        <a:rPr lang="en-GB" sz="1800" b="0" dirty="0">
                          <a:solidFill>
                            <a:srgbClr val="002060"/>
                          </a:solidFill>
                          <a:effectLst/>
                          <a:latin typeface="Century Gothic" panose="020B0502020202020204" pitchFamily="34" charset="0"/>
                        </a:rPr>
                        <a:t>/an/</a:t>
                      </a:r>
                      <a:r>
                        <a:rPr lang="en-GB" sz="1800" b="0" dirty="0" err="1">
                          <a:solidFill>
                            <a:srgbClr val="002060"/>
                          </a:solidFill>
                          <a:effectLst/>
                          <a:latin typeface="Century Gothic" panose="020B0502020202020204" pitchFamily="34" charset="0"/>
                        </a:rPr>
                        <a:t>em</a:t>
                      </a:r>
                      <a:r>
                        <a:rPr lang="en-GB" sz="1800" b="0" dirty="0">
                          <a:solidFill>
                            <a:srgbClr val="002060"/>
                          </a:solidFill>
                          <a:effectLst/>
                          <a:latin typeface="Century Gothic" panose="020B0502020202020204" pitchFamily="34" charset="0"/>
                        </a:rPr>
                        <a:t>/am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376664576"/>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on/om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783599390"/>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ain</a:t>
                      </a:r>
                      <a:r>
                        <a:rPr lang="en-GB" sz="1800" b="0" dirty="0">
                          <a:solidFill>
                            <a:srgbClr val="002060"/>
                          </a:solidFill>
                          <a:effectLst/>
                          <a:latin typeface="Century Gothic" panose="020B0502020202020204" pitchFamily="34" charset="0"/>
                        </a:rPr>
                        <a:t>/in/aim/</a:t>
                      </a:r>
                      <a:r>
                        <a:rPr lang="en-GB" sz="1800" b="0" dirty="0" err="1">
                          <a:solidFill>
                            <a:srgbClr val="002060"/>
                          </a:solidFill>
                          <a:effectLst/>
                          <a:latin typeface="Century Gothic" panose="020B0502020202020204" pitchFamily="34" charset="0"/>
                        </a:rPr>
                        <a:t>im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714369062"/>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è/ê/ai</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175346085"/>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oi/oy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154494501"/>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ch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91093493"/>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ç (and soft 'c')</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046217881"/>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qu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684621262"/>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j</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852928606"/>
                  </a:ext>
                </a:extLst>
              </a:tr>
            </a:tbl>
          </a:graphicData>
        </a:graphic>
      </p:graphicFrame>
      <p:graphicFrame>
        <p:nvGraphicFramePr>
          <p:cNvPr id="8" name="Table 7">
            <a:extLst>
              <a:ext uri="{FF2B5EF4-FFF2-40B4-BE49-F238E27FC236}">
                <a16:creationId xmlns:a16="http://schemas.microsoft.com/office/drawing/2014/main" id="{EBCDBA74-03D1-45B0-855A-1F71313D4949}"/>
              </a:ext>
            </a:extLst>
          </p:cNvPr>
          <p:cNvGraphicFramePr>
            <a:graphicFrameLocks noGrp="1"/>
          </p:cNvGraphicFramePr>
          <p:nvPr/>
        </p:nvGraphicFramePr>
        <p:xfrm>
          <a:off x="6202169" y="975625"/>
          <a:ext cx="4654327" cy="5272234"/>
        </p:xfrm>
        <a:graphic>
          <a:graphicData uri="http://schemas.openxmlformats.org/drawingml/2006/table">
            <a:tbl>
              <a:tblPr firstRow="1" firstCol="1" bandRow="1">
                <a:tableStyleId>{22838BEF-8BB2-4498-84A7-C5851F593DF1}</a:tableStyleId>
              </a:tblPr>
              <a:tblGrid>
                <a:gridCol w="4654327">
                  <a:extLst>
                    <a:ext uri="{9D8B030D-6E8A-4147-A177-3AD203B41FA5}">
                      <a16:colId xmlns:a16="http://schemas.microsoft.com/office/drawing/2014/main" val="3222778350"/>
                    </a:ext>
                  </a:extLst>
                </a:gridCol>
              </a:tblGrid>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tion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58052734"/>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ien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037903967"/>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s-liaison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068041420"/>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t-liaison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72361429"/>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n-liaison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995614499"/>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x-liaison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637593647"/>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75497492"/>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um/un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160201654"/>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gn</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162645346"/>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r</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482085909"/>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open </a:t>
                      </a:r>
                      <a:r>
                        <a:rPr lang="en-GB" sz="1800" b="0" dirty="0" err="1">
                          <a:solidFill>
                            <a:srgbClr val="002060"/>
                          </a:solidFill>
                          <a:effectLst/>
                          <a:latin typeface="Century Gothic" panose="020B0502020202020204" pitchFamily="34" charset="0"/>
                        </a:rPr>
                        <a:t>eu</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158906093"/>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open o</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113021776"/>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-s-</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289115106"/>
                  </a:ext>
                </a:extLst>
              </a:tr>
              <a:tr h="277486">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857204756"/>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-ill-/-</a:t>
                      </a:r>
                      <a:r>
                        <a:rPr lang="en-GB" sz="1800" b="0" dirty="0" err="1">
                          <a:solidFill>
                            <a:srgbClr val="002060"/>
                          </a:solidFill>
                          <a:effectLst/>
                          <a:latin typeface="Century Gothic" panose="020B0502020202020204" pitchFamily="34" charset="0"/>
                        </a:rPr>
                        <a:t>ille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234092324"/>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aill</a:t>
                      </a:r>
                      <a:r>
                        <a:rPr lang="en-GB" sz="1800" b="0" dirty="0">
                          <a:solidFill>
                            <a:srgbClr val="002060"/>
                          </a:solidFill>
                          <a:effectLst/>
                          <a:latin typeface="Century Gothic" panose="020B0502020202020204" pitchFamily="34" charset="0"/>
                        </a:rPr>
                        <a:t>-/ail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391416535"/>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eille</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55691298"/>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euill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euil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ueill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ueil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622589638"/>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ouill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ouil</a:t>
                      </a:r>
                      <a:r>
                        <a:rPr lang="en-GB" sz="1800" b="0" dirty="0">
                          <a:solidFill>
                            <a:srgbClr val="002060"/>
                          </a:solidFill>
                          <a:effectLst/>
                          <a:latin typeface="Century Gothic" panose="020B0502020202020204" pitchFamily="34" charset="0"/>
                        </a:rPr>
                        <a:t>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61481831"/>
                  </a:ext>
                </a:extLst>
              </a:tr>
            </a:tbl>
          </a:graphicData>
        </a:graphic>
      </p:graphicFrame>
    </p:spTree>
    <p:extLst>
      <p:ext uri="{BB962C8B-B14F-4D97-AF65-F5344CB8AC3E}">
        <p14:creationId xmlns:p14="http://schemas.microsoft.com/office/powerpoint/2010/main" val="1771302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17" name="Google Shape;317;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French phonics</a:t>
            </a:r>
            <a:endParaRPr dirty="0"/>
          </a:p>
        </p:txBody>
      </p:sp>
      <p:sp>
        <p:nvSpPr>
          <p:cNvPr id="318" name="Google Shape;318;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phonétique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D6A09C70-E028-448A-8264-FB75DC44B543}"/>
              </a:ext>
            </a:extLst>
          </p:cNvPr>
          <p:cNvPicPr>
            <a:picLocks noChangeAspect="1"/>
          </p:cNvPicPr>
          <p:nvPr/>
        </p:nvPicPr>
        <p:blipFill>
          <a:blip r:embed="rId4"/>
          <a:stretch>
            <a:fillRect/>
          </a:stretch>
        </p:blipFill>
        <p:spPr>
          <a:xfrm>
            <a:off x="-1" y="1411870"/>
            <a:ext cx="7500079" cy="4726162"/>
          </a:xfrm>
          <a:prstGeom prst="rect">
            <a:avLst/>
          </a:prstGeom>
        </p:spPr>
      </p:pic>
      <p:sp>
        <p:nvSpPr>
          <p:cNvPr id="3" name="Rectangle 2">
            <a:extLst>
              <a:ext uri="{FF2B5EF4-FFF2-40B4-BE49-F238E27FC236}">
                <a16:creationId xmlns:a16="http://schemas.microsoft.com/office/drawing/2014/main" id="{9F10F046-8E2C-4141-812B-3114FCCE1924}"/>
              </a:ext>
            </a:extLst>
          </p:cNvPr>
          <p:cNvSpPr/>
          <p:nvPr/>
        </p:nvSpPr>
        <p:spPr>
          <a:xfrm>
            <a:off x="8887890" y="852316"/>
            <a:ext cx="33041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https://resources.ncelp.org/</a:t>
            </a:r>
          </a:p>
        </p:txBody>
      </p:sp>
      <p:pic>
        <p:nvPicPr>
          <p:cNvPr id="4" name="Picture 3">
            <a:extLst>
              <a:ext uri="{FF2B5EF4-FFF2-40B4-BE49-F238E27FC236}">
                <a16:creationId xmlns:a16="http://schemas.microsoft.com/office/drawing/2014/main" id="{2C0C6693-88C6-49B0-9DE8-739199C2A18B}"/>
              </a:ext>
            </a:extLst>
          </p:cNvPr>
          <p:cNvPicPr>
            <a:picLocks noChangeAspect="1"/>
          </p:cNvPicPr>
          <p:nvPr/>
        </p:nvPicPr>
        <p:blipFill>
          <a:blip r:embed="rId5"/>
          <a:stretch>
            <a:fillRect/>
          </a:stretch>
        </p:blipFill>
        <p:spPr>
          <a:xfrm>
            <a:off x="7721711" y="1411870"/>
            <a:ext cx="4448855" cy="2544912"/>
          </a:xfrm>
          <a:prstGeom prst="rect">
            <a:avLst/>
          </a:prstGeom>
          <a:effectLst>
            <a:outerShdw blurRad="50800" dist="38100" dir="5400000" algn="t" rotWithShape="0">
              <a:prstClr val="black">
                <a:alpha val="40000"/>
              </a:prstClr>
            </a:outerShdw>
          </a:effectLst>
        </p:spPr>
      </p:pic>
      <p:pic>
        <p:nvPicPr>
          <p:cNvPr id="9" name="Graphic 8" descr="Line arrow Straight">
            <a:extLst>
              <a:ext uri="{FF2B5EF4-FFF2-40B4-BE49-F238E27FC236}">
                <a16:creationId xmlns:a16="http://schemas.microsoft.com/office/drawing/2014/main" id="{749455D1-7E28-42C0-9C44-2D6B06D51F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760387">
            <a:off x="8430691" y="3964229"/>
            <a:ext cx="914400" cy="914400"/>
          </a:xfrm>
          <a:prstGeom prst="rect">
            <a:avLst/>
          </a:prstGeom>
        </p:spPr>
      </p:pic>
    </p:spTree>
    <p:extLst>
      <p:ext uri="{BB962C8B-B14F-4D97-AF65-F5344CB8AC3E}">
        <p14:creationId xmlns:p14="http://schemas.microsoft.com/office/powerpoint/2010/main" val="24596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17" name="Google Shape;317;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French phonics</a:t>
            </a:r>
            <a:endParaRPr dirty="0"/>
          </a:p>
        </p:txBody>
      </p:sp>
      <p:sp>
        <p:nvSpPr>
          <p:cNvPr id="318" name="Google Shape;318;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phonétique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D6A09C70-E028-448A-8264-FB75DC44B543}"/>
              </a:ext>
            </a:extLst>
          </p:cNvPr>
          <p:cNvPicPr>
            <a:picLocks noChangeAspect="1"/>
          </p:cNvPicPr>
          <p:nvPr/>
        </p:nvPicPr>
        <p:blipFill>
          <a:blip r:embed="rId4"/>
          <a:stretch>
            <a:fillRect/>
          </a:stretch>
        </p:blipFill>
        <p:spPr>
          <a:xfrm>
            <a:off x="2183567" y="1460856"/>
            <a:ext cx="7500079" cy="4726162"/>
          </a:xfrm>
          <a:prstGeom prst="rect">
            <a:avLst/>
          </a:prstGeom>
        </p:spPr>
      </p:pic>
      <p:sp>
        <p:nvSpPr>
          <p:cNvPr id="2" name="Rectangle: Rounded Corners 1">
            <a:extLst>
              <a:ext uri="{FF2B5EF4-FFF2-40B4-BE49-F238E27FC236}">
                <a16:creationId xmlns:a16="http://schemas.microsoft.com/office/drawing/2014/main" id="{98AF6457-CB10-4336-A916-121C06B6D6E4}"/>
              </a:ext>
            </a:extLst>
          </p:cNvPr>
          <p:cNvSpPr/>
          <p:nvPr/>
        </p:nvSpPr>
        <p:spPr>
          <a:xfrm>
            <a:off x="2183567" y="2455352"/>
            <a:ext cx="7500079" cy="147483"/>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50795336-2557-40CE-9CAE-4491C8AE3EC1}"/>
              </a:ext>
            </a:extLst>
          </p:cNvPr>
          <p:cNvSpPr/>
          <p:nvPr/>
        </p:nvSpPr>
        <p:spPr>
          <a:xfrm>
            <a:off x="2183566" y="3750195"/>
            <a:ext cx="7500079" cy="147483"/>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303734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80387" y="296864"/>
            <a:ext cx="5265384" cy="707849"/>
          </a:xfrm>
        </p:spPr>
        <p:txBody>
          <a:bodyPr>
            <a:normAutofit/>
          </a:bodyPr>
          <a:lstStyle/>
          <a:p>
            <a:r>
              <a:rPr lang="en-GB" sz="3600" b="1" dirty="0">
                <a:solidFill>
                  <a:schemeClr val="bg1"/>
                </a:solidFill>
              </a:rPr>
              <a:t>SSC [e] </a:t>
            </a:r>
            <a:r>
              <a:rPr lang="en-GB" sz="3600" b="1" dirty="0" err="1">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D8FD21BC-390A-4670-B25B-FCC84EA9D543}"/>
              </a:ext>
            </a:extLst>
          </p:cNvPr>
          <p:cNvSpPr/>
          <p:nvPr/>
        </p:nvSpPr>
        <p:spPr>
          <a:xfrm>
            <a:off x="10070123" y="249870"/>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D2D2C66-11CF-4A9F-B8B4-CBCB61B2BD47}"/>
              </a:ext>
            </a:extLst>
          </p:cNvPr>
          <p:cNvSpPr txBox="1"/>
          <p:nvPr/>
        </p:nvSpPr>
        <p:spPr>
          <a:xfrm>
            <a:off x="297385" y="1982902"/>
            <a:ext cx="701829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As you have already learned, some French words containing an unaccented ‘e’ are not pronounced like j</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Some sound like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ê/è</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such as in av</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 [with].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Listen to the difference here between the ‘e’ in j</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and the ‘e’ in av</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pic>
        <p:nvPicPr>
          <p:cNvPr id="5" name="Picture 4" descr="A picture containing text, vector graphics&#10;&#10;Description automatically generated">
            <a:extLst>
              <a:ext uri="{FF2B5EF4-FFF2-40B4-BE49-F238E27FC236}">
                <a16:creationId xmlns:a16="http://schemas.microsoft.com/office/drawing/2014/main" id="{23CB8177-ABD7-439B-9EA4-2EF36EF80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466" y="3429000"/>
            <a:ext cx="2600122" cy="2425502"/>
          </a:xfrm>
          <a:prstGeom prst="rect">
            <a:avLst/>
          </a:prstGeom>
        </p:spPr>
      </p:pic>
      <p:sp>
        <p:nvSpPr>
          <p:cNvPr id="10" name="Speech Bubble: Rectangle with Corners Rounded 9">
            <a:hlinkClick r:id="" action="ppaction://noaction">
              <a:snd r:embed="rId5" name="9.2.1.2-slide5.wav"/>
            </a:hlinkClick>
            <a:extLst>
              <a:ext uri="{FF2B5EF4-FFF2-40B4-BE49-F238E27FC236}">
                <a16:creationId xmlns:a16="http://schemas.microsoft.com/office/drawing/2014/main" id="{9710D978-9DAF-4B7D-8814-DFC43000B4EE}"/>
              </a:ext>
            </a:extLst>
          </p:cNvPr>
          <p:cNvSpPr/>
          <p:nvPr/>
        </p:nvSpPr>
        <p:spPr>
          <a:xfrm>
            <a:off x="8152070" y="1163991"/>
            <a:ext cx="3066915" cy="1637823"/>
          </a:xfrm>
          <a:prstGeom prst="wedgeRoundRectCallout">
            <a:avLst>
              <a:gd name="adj1" fmla="val -14354"/>
              <a:gd name="adj2" fmla="val 87785"/>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J</a:t>
            </a:r>
            <a:r>
              <a:rPr kumimoji="0" lang="fr-FR" sz="32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suis av</a:t>
            </a:r>
            <a:r>
              <a:rPr kumimoji="0" lang="fr-FR" sz="32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c mon chat, Pacha</a:t>
            </a:r>
            <a:endPar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8051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97DEECC4-737A-4B15-829A-00138F8AA9CF}"/>
              </a:ext>
            </a:extLst>
          </p:cNvPr>
          <p:cNvSpPr txBox="1"/>
          <p:nvPr/>
        </p:nvSpPr>
        <p:spPr>
          <a:xfrm>
            <a:off x="6502196" y="277288"/>
            <a:ext cx="37065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the pronunciation. Do you hear [e] or [ê/è]? </a:t>
            </a:r>
          </a:p>
        </p:txBody>
      </p:sp>
      <p:pic>
        <p:nvPicPr>
          <p:cNvPr id="32" name="Picture 31" descr="A picture containing text, sign, vector graphics&#10;&#10;Description automatically generated">
            <a:extLst>
              <a:ext uri="{FF2B5EF4-FFF2-40B4-BE49-F238E27FC236}">
                <a16:creationId xmlns:a16="http://schemas.microsoft.com/office/drawing/2014/main" id="{6C67E555-C5B3-42A9-A013-9E4274508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69" y="1801136"/>
            <a:ext cx="1530423" cy="1341671"/>
          </a:xfrm>
          <a:prstGeom prst="rect">
            <a:avLst/>
          </a:prstGeom>
        </p:spPr>
      </p:pic>
      <p:pic>
        <p:nvPicPr>
          <p:cNvPr id="34" name="Picture 33" descr="Diagram&#10;&#10;Description automatically generated">
            <a:extLst>
              <a:ext uri="{FF2B5EF4-FFF2-40B4-BE49-F238E27FC236}">
                <a16:creationId xmlns:a16="http://schemas.microsoft.com/office/drawing/2014/main" id="{7D66C2D7-CCAE-47B5-A73D-8454997D8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403" y="1848281"/>
            <a:ext cx="1527282" cy="1247377"/>
          </a:xfrm>
          <a:prstGeom prst="rect">
            <a:avLst/>
          </a:prstGeom>
        </p:spPr>
      </p:pic>
      <p:pic>
        <p:nvPicPr>
          <p:cNvPr id="36" name="Picture 35" descr="A picture containing aircraft, balloon, transport&#10;&#10;Description automatically generated">
            <a:extLst>
              <a:ext uri="{FF2B5EF4-FFF2-40B4-BE49-F238E27FC236}">
                <a16:creationId xmlns:a16="http://schemas.microsoft.com/office/drawing/2014/main" id="{62C8A0C8-2183-4C31-AC94-D60041AFB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855" y="4256227"/>
            <a:ext cx="1569046" cy="1347160"/>
          </a:xfrm>
          <a:prstGeom prst="rect">
            <a:avLst/>
          </a:prstGeom>
        </p:spPr>
      </p:pic>
      <p:sp>
        <p:nvSpPr>
          <p:cNvPr id="48" name="TextBox 47">
            <a:extLst>
              <a:ext uri="{FF2B5EF4-FFF2-40B4-BE49-F238E27FC236}">
                <a16:creationId xmlns:a16="http://schemas.microsoft.com/office/drawing/2014/main" id="{FB90F391-1FC5-47CE-A43D-F1432587FB84}"/>
              </a:ext>
            </a:extLst>
          </p:cNvPr>
          <p:cNvSpPr txBox="1"/>
          <p:nvPr/>
        </p:nvSpPr>
        <p:spPr>
          <a:xfrm>
            <a:off x="2506599" y="1871806"/>
            <a:ext cx="32271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tunn</a:t>
            </a:r>
            <a:r>
              <a:rPr kumimoji="0" lang="fr-FR"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p>
        </p:txBody>
      </p:sp>
      <p:sp>
        <p:nvSpPr>
          <p:cNvPr id="49" name="TextBox 48">
            <a:extLst>
              <a:ext uri="{FF2B5EF4-FFF2-40B4-BE49-F238E27FC236}">
                <a16:creationId xmlns:a16="http://schemas.microsoft.com/office/drawing/2014/main" id="{A28656A0-9C55-4CAE-BF51-A3CB7BC2FC48}"/>
              </a:ext>
            </a:extLst>
          </p:cNvPr>
          <p:cNvSpPr txBox="1"/>
          <p:nvPr/>
        </p:nvSpPr>
        <p:spPr>
          <a:xfrm>
            <a:off x="8513671" y="4256227"/>
            <a:ext cx="360506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éch</a:t>
            </a:r>
            <a:r>
              <a:rPr kumimoji="0" lang="fr-FR"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cs</a:t>
            </a:r>
          </a:p>
        </p:txBody>
      </p:sp>
      <p:sp>
        <p:nvSpPr>
          <p:cNvPr id="50" name="TextBox 49">
            <a:extLst>
              <a:ext uri="{FF2B5EF4-FFF2-40B4-BE49-F238E27FC236}">
                <a16:creationId xmlns:a16="http://schemas.microsoft.com/office/drawing/2014/main" id="{BC8A71F3-24DC-4CBA-8F12-FB64BBB54245}"/>
              </a:ext>
            </a:extLst>
          </p:cNvPr>
          <p:cNvSpPr txBox="1"/>
          <p:nvPr/>
        </p:nvSpPr>
        <p:spPr>
          <a:xfrm>
            <a:off x="8367359" y="1821149"/>
            <a:ext cx="37065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ch</a:t>
            </a:r>
            <a:r>
              <a:rPr kumimoji="0" lang="en-GB"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nille</a:t>
            </a:r>
          </a:p>
        </p:txBody>
      </p:sp>
      <p:sp>
        <p:nvSpPr>
          <p:cNvPr id="51" name="TextBox 50">
            <a:extLst>
              <a:ext uri="{FF2B5EF4-FFF2-40B4-BE49-F238E27FC236}">
                <a16:creationId xmlns:a16="http://schemas.microsoft.com/office/drawing/2014/main" id="{D5F83297-ED4E-4CFE-B2FC-3DF870FBD2D6}"/>
              </a:ext>
            </a:extLst>
          </p:cNvPr>
          <p:cNvSpPr txBox="1"/>
          <p:nvPr/>
        </p:nvSpPr>
        <p:spPr>
          <a:xfrm>
            <a:off x="2506599" y="4256227"/>
            <a:ext cx="32271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lon</a:t>
            </a:r>
          </a:p>
        </p:txBody>
      </p:sp>
      <p:graphicFrame>
        <p:nvGraphicFramePr>
          <p:cNvPr id="39" name="Table 38">
            <a:extLst>
              <a:ext uri="{FF2B5EF4-FFF2-40B4-BE49-F238E27FC236}">
                <a16:creationId xmlns:a16="http://schemas.microsoft.com/office/drawing/2014/main" id="{6FB414FC-9F0B-46B2-9F83-F7D2512F7C42}"/>
              </a:ext>
            </a:extLst>
          </p:cNvPr>
          <p:cNvGraphicFramePr>
            <a:graphicFrameLocks noGrp="1"/>
          </p:cNvGraphicFramePr>
          <p:nvPr/>
        </p:nvGraphicFramePr>
        <p:xfrm>
          <a:off x="2579664"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sp>
        <p:nvSpPr>
          <p:cNvPr id="54" name="Rectangle 53">
            <a:hlinkClick r:id="" action="ppaction://noaction">
              <a:snd r:embed="rId7" name="tunnel.wav"/>
            </a:hlinkClick>
            <a:extLst>
              <a:ext uri="{FF2B5EF4-FFF2-40B4-BE49-F238E27FC236}">
                <a16:creationId xmlns:a16="http://schemas.microsoft.com/office/drawing/2014/main" id="{8680F2EB-8D21-431F-B4BD-A0EAE04BF876}"/>
              </a:ext>
            </a:extLst>
          </p:cNvPr>
          <p:cNvSpPr/>
          <p:nvPr/>
        </p:nvSpPr>
        <p:spPr>
          <a:xfrm>
            <a:off x="447669"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5" name="Rectangle 54">
            <a:hlinkClick r:id="" action="ppaction://noaction">
              <a:snd r:embed="rId8" name="chenille.wav"/>
            </a:hlinkClick>
            <a:extLst>
              <a:ext uri="{FF2B5EF4-FFF2-40B4-BE49-F238E27FC236}">
                <a16:creationId xmlns:a16="http://schemas.microsoft.com/office/drawing/2014/main" id="{120C40E8-AE1B-467C-A865-C1E5B3D9C5EC}"/>
              </a:ext>
            </a:extLst>
          </p:cNvPr>
          <p:cNvSpPr/>
          <p:nvPr/>
        </p:nvSpPr>
        <p:spPr>
          <a:xfrm>
            <a:off x="6070196" y="180033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6" name="Rectangle 55">
            <a:hlinkClick r:id="" action="ppaction://noaction">
              <a:snd r:embed="rId9" name="melon.wav"/>
            </a:hlinkClick>
            <a:extLst>
              <a:ext uri="{FF2B5EF4-FFF2-40B4-BE49-F238E27FC236}">
                <a16:creationId xmlns:a16="http://schemas.microsoft.com/office/drawing/2014/main" id="{B66BAE4B-9518-4623-82E7-16CEB0AEEA68}"/>
              </a:ext>
            </a:extLst>
          </p:cNvPr>
          <p:cNvSpPr/>
          <p:nvPr/>
        </p:nvSpPr>
        <p:spPr>
          <a:xfrm>
            <a:off x="447669" y="42562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7" name="Rectangle 56">
            <a:hlinkClick r:id="" action="ppaction://noaction">
              <a:snd r:embed="rId10" name="echecs.wav"/>
            </a:hlinkClick>
            <a:extLst>
              <a:ext uri="{FF2B5EF4-FFF2-40B4-BE49-F238E27FC236}">
                <a16:creationId xmlns:a16="http://schemas.microsoft.com/office/drawing/2014/main" id="{4EA3C632-7DDD-4A8D-97CD-353953F7CD80}"/>
              </a:ext>
            </a:extLst>
          </p:cNvPr>
          <p:cNvSpPr/>
          <p:nvPr/>
        </p:nvSpPr>
        <p:spPr>
          <a:xfrm>
            <a:off x="6096000" y="42562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52" name="Picture 2" descr="Tick, Mark, Ok, Perfect, Check, Done, Sign, Good, Green">
            <a:extLst>
              <a:ext uri="{FF2B5EF4-FFF2-40B4-BE49-F238E27FC236}">
                <a16:creationId xmlns:a16="http://schemas.microsoft.com/office/drawing/2014/main" id="{9BEF0B07-DA2F-4646-9EDC-6AD018FD3C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2176" y="2946522"/>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7">
            <a:extLst>
              <a:ext uri="{FF2B5EF4-FFF2-40B4-BE49-F238E27FC236}">
                <a16:creationId xmlns:a16="http://schemas.microsoft.com/office/drawing/2014/main" id="{B4959155-C255-42EC-951A-414D605E1560}"/>
              </a:ext>
            </a:extLst>
          </p:cNvPr>
          <p:cNvGraphicFramePr>
            <a:graphicFrameLocks noGrp="1"/>
          </p:cNvGraphicFramePr>
          <p:nvPr/>
        </p:nvGraphicFramePr>
        <p:xfrm>
          <a:off x="8501344"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59" name="Picture 2" descr="Tick, Mark, Ok, Perfect, Check, Done, Sign, Good, Green">
            <a:extLst>
              <a:ext uri="{FF2B5EF4-FFF2-40B4-BE49-F238E27FC236}">
                <a16:creationId xmlns:a16="http://schemas.microsoft.com/office/drawing/2014/main" id="{AE903229-0FE6-4449-BAB1-33E7C740C1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68243" y="2963113"/>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FFEE40CB-F0D6-460A-A991-35F86DFFD7B3}"/>
              </a:ext>
            </a:extLst>
          </p:cNvPr>
          <p:cNvGraphicFramePr>
            <a:graphicFrameLocks noGrp="1"/>
          </p:cNvGraphicFramePr>
          <p:nvPr/>
        </p:nvGraphicFramePr>
        <p:xfrm>
          <a:off x="2539583"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1" name="Picture 2" descr="Tick, Mark, Ok, Perfect, Check, Done, Sign, Good, Green">
            <a:extLst>
              <a:ext uri="{FF2B5EF4-FFF2-40B4-BE49-F238E27FC236}">
                <a16:creationId xmlns:a16="http://schemas.microsoft.com/office/drawing/2014/main" id="{E20F0A62-21F3-4ECE-9670-D7AA28D781E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1588" y="5339826"/>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Table 61">
            <a:extLst>
              <a:ext uri="{FF2B5EF4-FFF2-40B4-BE49-F238E27FC236}">
                <a16:creationId xmlns:a16="http://schemas.microsoft.com/office/drawing/2014/main" id="{F5D725D8-66F4-458F-85C5-3B683975BFA4}"/>
              </a:ext>
            </a:extLst>
          </p:cNvPr>
          <p:cNvGraphicFramePr>
            <a:graphicFrameLocks noGrp="1"/>
          </p:cNvGraphicFramePr>
          <p:nvPr/>
        </p:nvGraphicFramePr>
        <p:xfrm>
          <a:off x="8501344"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3" name="Picture 2" descr="Tick, Mark, Ok, Perfect, Check, Done, Sign, Good, Green">
            <a:extLst>
              <a:ext uri="{FF2B5EF4-FFF2-40B4-BE49-F238E27FC236}">
                <a16:creationId xmlns:a16="http://schemas.microsoft.com/office/drawing/2014/main" id="{D19B1BD7-0345-4CE3-9CD1-65AF1CE177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53856" y="5339826"/>
            <a:ext cx="701588" cy="6501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background pattern&#10;&#10;Description automatically generated">
            <a:extLst>
              <a:ext uri="{FF2B5EF4-FFF2-40B4-BE49-F238E27FC236}">
                <a16:creationId xmlns:a16="http://schemas.microsoft.com/office/drawing/2014/main" id="{1ADE44C1-5B59-432D-8362-DD6B9E77A1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7746" y="4215794"/>
            <a:ext cx="1569046" cy="1569046"/>
          </a:xfrm>
          <a:prstGeom prst="rect">
            <a:avLst/>
          </a:prstGeom>
        </p:spPr>
      </p:pic>
      <p:sp>
        <p:nvSpPr>
          <p:cNvPr id="33" name="TextBox 36">
            <a:extLst>
              <a:ext uri="{FF2B5EF4-FFF2-40B4-BE49-F238E27FC236}">
                <a16:creationId xmlns:a16="http://schemas.microsoft.com/office/drawing/2014/main" id="{679E29CB-4D1A-4A95-8109-B63285BDABFF}"/>
              </a:ext>
            </a:extLst>
          </p:cNvPr>
          <p:cNvSpPr txBox="1"/>
          <p:nvPr/>
        </p:nvSpPr>
        <p:spPr>
          <a:xfrm>
            <a:off x="73262" y="5882937"/>
            <a:ext cx="2279442" cy="442674"/>
          </a:xfrm>
          <a:prstGeom prst="wedgeRoundRectCallout">
            <a:avLst>
              <a:gd name="adj1" fmla="val -24911"/>
              <a:gd name="adj2" fmla="val -42274"/>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échecs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chess</a:t>
            </a:r>
          </a:p>
        </p:txBody>
      </p:sp>
    </p:spTree>
    <p:extLst>
      <p:ext uri="{BB962C8B-B14F-4D97-AF65-F5344CB8AC3E}">
        <p14:creationId xmlns:p14="http://schemas.microsoft.com/office/powerpoint/2010/main" val="32464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8077200" cy="867128"/>
          </a:xfrm>
          <a:prstGeom prst="rect">
            <a:avLst/>
          </a:prstGeom>
        </p:spPr>
      </p:pic>
      <p:sp>
        <p:nvSpPr>
          <p:cNvPr id="2" name="Title 1"/>
          <p:cNvSpPr>
            <a:spLocks noGrp="1"/>
          </p:cNvSpPr>
          <p:nvPr>
            <p:ph type="title"/>
          </p:nvPr>
        </p:nvSpPr>
        <p:spPr>
          <a:xfrm>
            <a:off x="0" y="0"/>
            <a:ext cx="8991600" cy="1325563"/>
          </a:xfrm>
        </p:spPr>
        <p:txBody>
          <a:bodyPr>
            <a:normAutofit/>
          </a:bodyPr>
          <a:lstStyle/>
          <a:p>
            <a:r>
              <a:rPr lang="en-GB" sz="3200" b="1" dirty="0">
                <a:solidFill>
                  <a:schemeClr val="bg1"/>
                </a:solidFill>
              </a:rPr>
              <a:t>Explicit grammar principle</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487006"/>
            <a:ext cx="11583261" cy="4613348"/>
          </a:xfrm>
        </p:spPr>
        <p:txBody>
          <a:bodyPr>
            <a:normAutofit/>
          </a:bodyPr>
          <a:lstStyle/>
          <a:p>
            <a:r>
              <a:rPr lang="en-GB" sz="2400" dirty="0"/>
              <a:t>Even after 100s of hours of exposure to an L2, learners still struggle with certain grammar </a:t>
            </a:r>
          </a:p>
          <a:p>
            <a:r>
              <a:rPr lang="en-GB" sz="2400" dirty="0"/>
              <a:t>Lots of evidence that explicitly teaching grammar can be beneficial </a:t>
            </a:r>
          </a:p>
          <a:p>
            <a:r>
              <a:rPr lang="en-GB" sz="2400" dirty="0"/>
              <a:t>Explicitly teaching grammar tends to be more effective than waiting for learners to pick up grammatical patterns themselves </a:t>
            </a:r>
          </a:p>
          <a:p>
            <a:r>
              <a:rPr lang="en-GB" sz="2400" dirty="0"/>
              <a:t>Brief description of the grammar before practice can speed up the rate of learning and…</a:t>
            </a:r>
          </a:p>
          <a:p>
            <a:r>
              <a:rPr lang="en-GB" sz="2400" dirty="0"/>
              <a:t>Levels the playing field by supporting all learners (rather than inductive methods which favour the naturally analytical</a:t>
            </a:r>
          </a:p>
          <a:p>
            <a:pPr marL="0" indent="0">
              <a:buNone/>
            </a:pPr>
            <a:r>
              <a:rPr lang="en-GB" sz="2000" dirty="0"/>
              <a:t>(e.g., Kasprowicz &amp; Marsden, 2018; Lichtman, 2016; Marsden, 2006; Norris &amp; Ortega, 2001; Schmidt, 1990; Spada &amp; Tomita, 2010; White, Spada, </a:t>
            </a:r>
            <a:r>
              <a:rPr lang="en-GB" sz="2000" dirty="0" err="1"/>
              <a:t>Lightbown</a:t>
            </a:r>
            <a:r>
              <a:rPr lang="en-GB" sz="2000" dirty="0"/>
              <a:t>, &amp; </a:t>
            </a:r>
            <a:r>
              <a:rPr lang="en-GB" sz="2000" dirty="0" err="1"/>
              <a:t>Ranta</a:t>
            </a:r>
            <a:r>
              <a:rPr lang="en-GB" sz="2000" dirty="0"/>
              <a:t>, 1991)</a:t>
            </a:r>
          </a:p>
          <a:p>
            <a:endParaRPr lang="en-GB" sz="2400" dirty="0"/>
          </a:p>
          <a:p>
            <a:endParaRPr lang="en-GB" sz="2400" dirty="0"/>
          </a:p>
          <a:p>
            <a:endParaRPr lang="en-GB" sz="2400" dirty="0"/>
          </a:p>
        </p:txBody>
      </p:sp>
    </p:spTree>
    <p:extLst>
      <p:ext uri="{BB962C8B-B14F-4D97-AF65-F5344CB8AC3E}">
        <p14:creationId xmlns:p14="http://schemas.microsoft.com/office/powerpoint/2010/main" val="64701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97DEECC4-737A-4B15-829A-00138F8AA9CF}"/>
              </a:ext>
            </a:extLst>
          </p:cNvPr>
          <p:cNvSpPr txBox="1"/>
          <p:nvPr/>
        </p:nvSpPr>
        <p:spPr>
          <a:xfrm>
            <a:off x="6607465" y="263959"/>
            <a:ext cx="35197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the pronunciation. Do you hear [e] or [ê/è]? </a:t>
            </a:r>
          </a:p>
        </p:txBody>
      </p:sp>
      <p:sp>
        <p:nvSpPr>
          <p:cNvPr id="48" name="TextBox 47">
            <a:extLst>
              <a:ext uri="{FF2B5EF4-FFF2-40B4-BE49-F238E27FC236}">
                <a16:creationId xmlns:a16="http://schemas.microsoft.com/office/drawing/2014/main" id="{FB90F391-1FC5-47CE-A43D-F1432587FB84}"/>
              </a:ext>
            </a:extLst>
          </p:cNvPr>
          <p:cNvSpPr txBox="1"/>
          <p:nvPr/>
        </p:nvSpPr>
        <p:spPr>
          <a:xfrm>
            <a:off x="2380051" y="1871806"/>
            <a:ext cx="32271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t>
            </a:r>
            <a:r>
              <a:rPr kumimoji="0" lang="fr-FR"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nard</a:t>
            </a:r>
          </a:p>
        </p:txBody>
      </p:sp>
      <p:sp>
        <p:nvSpPr>
          <p:cNvPr id="49" name="TextBox 48">
            <a:extLst>
              <a:ext uri="{FF2B5EF4-FFF2-40B4-BE49-F238E27FC236}">
                <a16:creationId xmlns:a16="http://schemas.microsoft.com/office/drawing/2014/main" id="{A28656A0-9C55-4CAE-BF51-A3CB7BC2FC48}"/>
              </a:ext>
            </a:extLst>
          </p:cNvPr>
          <p:cNvSpPr txBox="1"/>
          <p:nvPr/>
        </p:nvSpPr>
        <p:spPr>
          <a:xfrm>
            <a:off x="7879644" y="4205276"/>
            <a:ext cx="43123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1">
                <a:ln>
                  <a:noFill/>
                </a:ln>
                <a:solidFill>
                  <a:srgbClr val="1F4E79"/>
                </a:solidFill>
                <a:effectLst/>
                <a:uLnTx/>
                <a:uFillTx/>
                <a:latin typeface="Century Gothic" panose="020B0502020202020204" pitchFamily="34" charset="0"/>
                <a:ea typeface="+mn-ea"/>
                <a:cs typeface="Calibri" panose="020F0502020204030204" pitchFamily="34" charset="0"/>
              </a:rPr>
              <a:t>carrous</a:t>
            </a:r>
            <a:r>
              <a:rPr kumimoji="0" lang="fr-FR"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p>
        </p:txBody>
      </p:sp>
      <p:sp>
        <p:nvSpPr>
          <p:cNvPr id="50" name="TextBox 49">
            <a:extLst>
              <a:ext uri="{FF2B5EF4-FFF2-40B4-BE49-F238E27FC236}">
                <a16:creationId xmlns:a16="http://schemas.microsoft.com/office/drawing/2014/main" id="{BC8A71F3-24DC-4CBA-8F12-FB64BBB54245}"/>
              </a:ext>
            </a:extLst>
          </p:cNvPr>
          <p:cNvSpPr txBox="1"/>
          <p:nvPr/>
        </p:nvSpPr>
        <p:spPr>
          <a:xfrm>
            <a:off x="8367359" y="1821149"/>
            <a:ext cx="37065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ch</a:t>
            </a:r>
            <a:r>
              <a:rPr kumimoji="0" lang="en-GB"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val</a:t>
            </a:r>
          </a:p>
        </p:txBody>
      </p:sp>
      <p:sp>
        <p:nvSpPr>
          <p:cNvPr id="51" name="TextBox 50">
            <a:extLst>
              <a:ext uri="{FF2B5EF4-FFF2-40B4-BE49-F238E27FC236}">
                <a16:creationId xmlns:a16="http://schemas.microsoft.com/office/drawing/2014/main" id="{D5F83297-ED4E-4CFE-B2FC-3DF870FBD2D6}"/>
              </a:ext>
            </a:extLst>
          </p:cNvPr>
          <p:cNvSpPr txBox="1"/>
          <p:nvPr/>
        </p:nvSpPr>
        <p:spPr>
          <a:xfrm>
            <a:off x="2506599" y="4256227"/>
            <a:ext cx="267001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fr-FR"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a:t>
            </a:r>
          </a:p>
        </p:txBody>
      </p:sp>
      <p:graphicFrame>
        <p:nvGraphicFramePr>
          <p:cNvPr id="39" name="Table 38">
            <a:extLst>
              <a:ext uri="{FF2B5EF4-FFF2-40B4-BE49-F238E27FC236}">
                <a16:creationId xmlns:a16="http://schemas.microsoft.com/office/drawing/2014/main" id="{6FB414FC-9F0B-46B2-9F83-F7D2512F7C42}"/>
              </a:ext>
            </a:extLst>
          </p:cNvPr>
          <p:cNvGraphicFramePr>
            <a:graphicFrameLocks noGrp="1"/>
          </p:cNvGraphicFramePr>
          <p:nvPr/>
        </p:nvGraphicFramePr>
        <p:xfrm>
          <a:off x="2453116"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sp>
        <p:nvSpPr>
          <p:cNvPr id="54" name="Rectangle 53">
            <a:hlinkClick r:id="" action="ppaction://noaction">
              <a:snd r:embed="rId4" name="renard.wav"/>
            </a:hlinkClick>
            <a:extLst>
              <a:ext uri="{FF2B5EF4-FFF2-40B4-BE49-F238E27FC236}">
                <a16:creationId xmlns:a16="http://schemas.microsoft.com/office/drawing/2014/main" id="{8680F2EB-8D21-431F-B4BD-A0EAE04BF876}"/>
              </a:ext>
            </a:extLst>
          </p:cNvPr>
          <p:cNvSpPr/>
          <p:nvPr/>
        </p:nvSpPr>
        <p:spPr>
          <a:xfrm>
            <a:off x="447669"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5" name="Rectangle 54">
            <a:hlinkClick r:id="" action="ppaction://noaction">
              <a:snd r:embed="rId5" name="cheval.wav"/>
            </a:hlinkClick>
            <a:extLst>
              <a:ext uri="{FF2B5EF4-FFF2-40B4-BE49-F238E27FC236}">
                <a16:creationId xmlns:a16="http://schemas.microsoft.com/office/drawing/2014/main" id="{120C40E8-AE1B-467C-A865-C1E5B3D9C5EC}"/>
              </a:ext>
            </a:extLst>
          </p:cNvPr>
          <p:cNvSpPr/>
          <p:nvPr/>
        </p:nvSpPr>
        <p:spPr>
          <a:xfrm>
            <a:off x="5757106"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6" name="Rectangle 55">
            <a:hlinkClick r:id="" action="ppaction://noaction">
              <a:snd r:embed="rId6" name="bec.wav"/>
            </a:hlinkClick>
            <a:extLst>
              <a:ext uri="{FF2B5EF4-FFF2-40B4-BE49-F238E27FC236}">
                <a16:creationId xmlns:a16="http://schemas.microsoft.com/office/drawing/2014/main" id="{B66BAE4B-9518-4623-82E7-16CEB0AEEA68}"/>
              </a:ext>
            </a:extLst>
          </p:cNvPr>
          <p:cNvSpPr/>
          <p:nvPr/>
        </p:nvSpPr>
        <p:spPr>
          <a:xfrm>
            <a:off x="457391" y="42562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7" name="Rectangle 56">
            <a:hlinkClick r:id="" action="ppaction://noaction">
              <a:snd r:embed="rId7" name="carousel.wav"/>
            </a:hlinkClick>
            <a:extLst>
              <a:ext uri="{FF2B5EF4-FFF2-40B4-BE49-F238E27FC236}">
                <a16:creationId xmlns:a16="http://schemas.microsoft.com/office/drawing/2014/main" id="{4EA3C632-7DDD-4A8D-97CD-353953F7CD80}"/>
              </a:ext>
            </a:extLst>
          </p:cNvPr>
          <p:cNvSpPr/>
          <p:nvPr/>
        </p:nvSpPr>
        <p:spPr>
          <a:xfrm>
            <a:off x="5746694" y="420590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52" name="Picture 2" descr="Tick, Mark, Ok, Perfect, Check, Done, Sign, Good, Green">
            <a:extLst>
              <a:ext uri="{FF2B5EF4-FFF2-40B4-BE49-F238E27FC236}">
                <a16:creationId xmlns:a16="http://schemas.microsoft.com/office/drawing/2014/main" id="{9BEF0B07-DA2F-4646-9EDC-6AD018FD3C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350" y="2963112"/>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7">
            <a:extLst>
              <a:ext uri="{FF2B5EF4-FFF2-40B4-BE49-F238E27FC236}">
                <a16:creationId xmlns:a16="http://schemas.microsoft.com/office/drawing/2014/main" id="{B4959155-C255-42EC-951A-414D605E1560}"/>
              </a:ext>
            </a:extLst>
          </p:cNvPr>
          <p:cNvGraphicFramePr>
            <a:graphicFrameLocks noGrp="1"/>
          </p:cNvGraphicFramePr>
          <p:nvPr/>
        </p:nvGraphicFramePr>
        <p:xfrm>
          <a:off x="8501344"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59" name="Picture 2" descr="Tick, Mark, Ok, Perfect, Check, Done, Sign, Good, Green">
            <a:extLst>
              <a:ext uri="{FF2B5EF4-FFF2-40B4-BE49-F238E27FC236}">
                <a16:creationId xmlns:a16="http://schemas.microsoft.com/office/drawing/2014/main" id="{AE903229-0FE6-4449-BAB1-33E7C740C1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8243" y="2963113"/>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FFEE40CB-F0D6-460A-A991-35F86DFFD7B3}"/>
              </a:ext>
            </a:extLst>
          </p:cNvPr>
          <p:cNvGraphicFramePr>
            <a:graphicFrameLocks noGrp="1"/>
          </p:cNvGraphicFramePr>
          <p:nvPr/>
        </p:nvGraphicFramePr>
        <p:xfrm>
          <a:off x="2539583"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1" name="Picture 2" descr="Tick, Mark, Ok, Perfect, Check, Done, Sign, Good, Green">
            <a:extLst>
              <a:ext uri="{FF2B5EF4-FFF2-40B4-BE49-F238E27FC236}">
                <a16:creationId xmlns:a16="http://schemas.microsoft.com/office/drawing/2014/main" id="{E20F0A62-21F3-4ECE-9670-D7AA28D781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8196" y="5350049"/>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Table 61">
            <a:extLst>
              <a:ext uri="{FF2B5EF4-FFF2-40B4-BE49-F238E27FC236}">
                <a16:creationId xmlns:a16="http://schemas.microsoft.com/office/drawing/2014/main" id="{F5D725D8-66F4-458F-85C5-3B683975BFA4}"/>
              </a:ext>
            </a:extLst>
          </p:cNvPr>
          <p:cNvGraphicFramePr>
            <a:graphicFrameLocks noGrp="1"/>
          </p:cNvGraphicFramePr>
          <p:nvPr/>
        </p:nvGraphicFramePr>
        <p:xfrm>
          <a:off x="8499694" y="5377304"/>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3" name="Picture 2" descr="Tick, Mark, Ok, Perfect, Check, Done, Sign, Good, Green">
            <a:extLst>
              <a:ext uri="{FF2B5EF4-FFF2-40B4-BE49-F238E27FC236}">
                <a16:creationId xmlns:a16="http://schemas.microsoft.com/office/drawing/2014/main" id="{D19B1BD7-0345-4CE3-9CD1-65AF1CE177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31398" y="5290431"/>
            <a:ext cx="701588" cy="6501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6D438508-1E4C-4C27-AE03-DF27858D6D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5914" y="1839989"/>
            <a:ext cx="1645954" cy="1872982"/>
          </a:xfrm>
          <a:prstGeom prst="rect">
            <a:avLst/>
          </a:prstGeom>
        </p:spPr>
      </p:pic>
      <p:pic>
        <p:nvPicPr>
          <p:cNvPr id="10" name="Picture 9" descr="Icon&#10;&#10;Description automatically generated">
            <a:extLst>
              <a:ext uri="{FF2B5EF4-FFF2-40B4-BE49-F238E27FC236}">
                <a16:creationId xmlns:a16="http://schemas.microsoft.com/office/drawing/2014/main" id="{A9F57D13-151B-4FBA-BB7B-327BFFD0C2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253" y="1619657"/>
            <a:ext cx="1685471" cy="1892459"/>
          </a:xfrm>
          <a:prstGeom prst="rect">
            <a:avLst/>
          </a:prstGeom>
        </p:spPr>
      </p:pic>
      <p:pic>
        <p:nvPicPr>
          <p:cNvPr id="12" name="Picture 11" descr="Logo&#10;&#10;Description automatically generated">
            <a:extLst>
              <a:ext uri="{FF2B5EF4-FFF2-40B4-BE49-F238E27FC236}">
                <a16:creationId xmlns:a16="http://schemas.microsoft.com/office/drawing/2014/main" id="{99351546-06C7-4F13-BC1D-4E305BAC48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910" y="4111875"/>
            <a:ext cx="1406206" cy="1615106"/>
          </a:xfrm>
          <a:prstGeom prst="rect">
            <a:avLst/>
          </a:prstGeom>
        </p:spPr>
      </p:pic>
      <p:pic>
        <p:nvPicPr>
          <p:cNvPr id="5" name="Picture 4" descr="Chart&#10;&#10;Description automatically generated">
            <a:extLst>
              <a:ext uri="{FF2B5EF4-FFF2-40B4-BE49-F238E27FC236}">
                <a16:creationId xmlns:a16="http://schemas.microsoft.com/office/drawing/2014/main" id="{318BCFE8-784F-406B-9E75-57273A9AA4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1005" y="4176549"/>
            <a:ext cx="1778613" cy="1778613"/>
          </a:xfrm>
          <a:prstGeom prst="rect">
            <a:avLst/>
          </a:prstGeom>
        </p:spPr>
      </p:pic>
      <p:sp>
        <p:nvSpPr>
          <p:cNvPr id="33" name="TextBox 36">
            <a:extLst>
              <a:ext uri="{FF2B5EF4-FFF2-40B4-BE49-F238E27FC236}">
                <a16:creationId xmlns:a16="http://schemas.microsoft.com/office/drawing/2014/main" id="{971B367F-2126-4A36-8036-9C1ACC8B454C}"/>
              </a:ext>
            </a:extLst>
          </p:cNvPr>
          <p:cNvSpPr txBox="1"/>
          <p:nvPr/>
        </p:nvSpPr>
        <p:spPr>
          <a:xfrm>
            <a:off x="73262" y="5882937"/>
            <a:ext cx="1907308" cy="442674"/>
          </a:xfrm>
          <a:prstGeom prst="wedgeRoundRectCallout">
            <a:avLst>
              <a:gd name="adj1" fmla="val -1768"/>
              <a:gd name="adj2" fmla="val -251485"/>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bec</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beak</a:t>
            </a:r>
          </a:p>
        </p:txBody>
      </p:sp>
    </p:spTree>
    <p:extLst>
      <p:ext uri="{BB962C8B-B14F-4D97-AF65-F5344CB8AC3E}">
        <p14:creationId xmlns:p14="http://schemas.microsoft.com/office/powerpoint/2010/main" val="405687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97DEECC4-737A-4B15-829A-00138F8AA9CF}"/>
              </a:ext>
            </a:extLst>
          </p:cNvPr>
          <p:cNvSpPr txBox="1"/>
          <p:nvPr/>
        </p:nvSpPr>
        <p:spPr>
          <a:xfrm>
            <a:off x="6607465" y="263959"/>
            <a:ext cx="35197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the pronunciation. Do you hear [e] or [ê/è]? </a:t>
            </a:r>
          </a:p>
        </p:txBody>
      </p:sp>
      <p:sp>
        <p:nvSpPr>
          <p:cNvPr id="48" name="TextBox 47">
            <a:extLst>
              <a:ext uri="{FF2B5EF4-FFF2-40B4-BE49-F238E27FC236}">
                <a16:creationId xmlns:a16="http://schemas.microsoft.com/office/drawing/2014/main" id="{FB90F391-1FC5-47CE-A43D-F1432587FB84}"/>
              </a:ext>
            </a:extLst>
          </p:cNvPr>
          <p:cNvSpPr txBox="1"/>
          <p:nvPr/>
        </p:nvSpPr>
        <p:spPr>
          <a:xfrm>
            <a:off x="7497081" y="1608441"/>
            <a:ext cx="47655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chauss</a:t>
            </a:r>
            <a:r>
              <a:rPr kumimoji="0" lang="fr-FR"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tte</a:t>
            </a:r>
          </a:p>
        </p:txBody>
      </p:sp>
      <p:sp>
        <p:nvSpPr>
          <p:cNvPr id="49" name="TextBox 48">
            <a:extLst>
              <a:ext uri="{FF2B5EF4-FFF2-40B4-BE49-F238E27FC236}">
                <a16:creationId xmlns:a16="http://schemas.microsoft.com/office/drawing/2014/main" id="{A28656A0-9C55-4CAE-BF51-A3CB7BC2FC48}"/>
              </a:ext>
            </a:extLst>
          </p:cNvPr>
          <p:cNvSpPr txBox="1"/>
          <p:nvPr/>
        </p:nvSpPr>
        <p:spPr>
          <a:xfrm>
            <a:off x="8082295" y="3981561"/>
            <a:ext cx="408991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luche</a:t>
            </a:r>
          </a:p>
        </p:txBody>
      </p:sp>
      <p:sp>
        <p:nvSpPr>
          <p:cNvPr id="50" name="TextBox 49">
            <a:extLst>
              <a:ext uri="{FF2B5EF4-FFF2-40B4-BE49-F238E27FC236}">
                <a16:creationId xmlns:a16="http://schemas.microsoft.com/office/drawing/2014/main" id="{BC8A71F3-24DC-4CBA-8F12-FB64BBB54245}"/>
              </a:ext>
            </a:extLst>
          </p:cNvPr>
          <p:cNvSpPr txBox="1"/>
          <p:nvPr/>
        </p:nvSpPr>
        <p:spPr>
          <a:xfrm>
            <a:off x="2197391" y="1634349"/>
            <a:ext cx="37065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caram</a:t>
            </a:r>
            <a:r>
              <a:rPr kumimoji="0" lang="en-GB"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p>
        </p:txBody>
      </p:sp>
      <p:sp>
        <p:nvSpPr>
          <p:cNvPr id="51" name="TextBox 50">
            <a:extLst>
              <a:ext uri="{FF2B5EF4-FFF2-40B4-BE49-F238E27FC236}">
                <a16:creationId xmlns:a16="http://schemas.microsoft.com/office/drawing/2014/main" id="{D5F83297-ED4E-4CFE-B2FC-3DF870FBD2D6}"/>
              </a:ext>
            </a:extLst>
          </p:cNvPr>
          <p:cNvSpPr txBox="1"/>
          <p:nvPr/>
        </p:nvSpPr>
        <p:spPr>
          <a:xfrm>
            <a:off x="2285727" y="4130345"/>
            <a:ext cx="323580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vit</a:t>
            </a:r>
            <a:r>
              <a:rPr kumimoji="0" lang="fr-FR" sz="66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sse</a:t>
            </a:r>
          </a:p>
        </p:txBody>
      </p:sp>
      <p:graphicFrame>
        <p:nvGraphicFramePr>
          <p:cNvPr id="39" name="Table 38">
            <a:extLst>
              <a:ext uri="{FF2B5EF4-FFF2-40B4-BE49-F238E27FC236}">
                <a16:creationId xmlns:a16="http://schemas.microsoft.com/office/drawing/2014/main" id="{6FB414FC-9F0B-46B2-9F83-F7D2512F7C42}"/>
              </a:ext>
            </a:extLst>
          </p:cNvPr>
          <p:cNvGraphicFramePr>
            <a:graphicFrameLocks noGrp="1"/>
          </p:cNvGraphicFramePr>
          <p:nvPr/>
        </p:nvGraphicFramePr>
        <p:xfrm>
          <a:off x="2470485" y="2893272"/>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sp>
        <p:nvSpPr>
          <p:cNvPr id="54" name="Rectangle 53">
            <a:hlinkClick r:id="" action="ppaction://noaction">
              <a:snd r:embed="rId4" name="caramel.wav"/>
            </a:hlinkClick>
            <a:extLst>
              <a:ext uri="{FF2B5EF4-FFF2-40B4-BE49-F238E27FC236}">
                <a16:creationId xmlns:a16="http://schemas.microsoft.com/office/drawing/2014/main" id="{8680F2EB-8D21-431F-B4BD-A0EAE04BF876}"/>
              </a:ext>
            </a:extLst>
          </p:cNvPr>
          <p:cNvSpPr/>
          <p:nvPr/>
        </p:nvSpPr>
        <p:spPr>
          <a:xfrm>
            <a:off x="447669"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5" name="Rectangle 54">
            <a:hlinkClick r:id="" action="ppaction://noaction">
              <a:snd r:embed="rId5" name="chaussettes.wav"/>
            </a:hlinkClick>
            <a:extLst>
              <a:ext uri="{FF2B5EF4-FFF2-40B4-BE49-F238E27FC236}">
                <a16:creationId xmlns:a16="http://schemas.microsoft.com/office/drawing/2014/main" id="{120C40E8-AE1B-467C-A865-C1E5B3D9C5EC}"/>
              </a:ext>
            </a:extLst>
          </p:cNvPr>
          <p:cNvSpPr/>
          <p:nvPr/>
        </p:nvSpPr>
        <p:spPr>
          <a:xfrm>
            <a:off x="6116199" y="1841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6" name="Rectangle 55">
            <a:hlinkClick r:id="" action="ppaction://noaction">
              <a:snd r:embed="rId6" name="vitesse.wav"/>
            </a:hlinkClick>
            <a:extLst>
              <a:ext uri="{FF2B5EF4-FFF2-40B4-BE49-F238E27FC236}">
                <a16:creationId xmlns:a16="http://schemas.microsoft.com/office/drawing/2014/main" id="{B66BAE4B-9518-4623-82E7-16CEB0AEEA68}"/>
              </a:ext>
            </a:extLst>
          </p:cNvPr>
          <p:cNvSpPr/>
          <p:nvPr/>
        </p:nvSpPr>
        <p:spPr>
          <a:xfrm>
            <a:off x="459830" y="417293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7" name="Rectangle 56">
            <a:hlinkClick r:id="" action="ppaction://noaction">
              <a:snd r:embed="rId7" name="peluche.wav"/>
            </a:hlinkClick>
            <a:extLst>
              <a:ext uri="{FF2B5EF4-FFF2-40B4-BE49-F238E27FC236}">
                <a16:creationId xmlns:a16="http://schemas.microsoft.com/office/drawing/2014/main" id="{4EA3C632-7DDD-4A8D-97CD-353953F7CD80}"/>
              </a:ext>
            </a:extLst>
          </p:cNvPr>
          <p:cNvSpPr/>
          <p:nvPr/>
        </p:nvSpPr>
        <p:spPr>
          <a:xfrm>
            <a:off x="6116199" y="422722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52" name="Picture 2" descr="Tick, Mark, Ok, Perfect, Check, Done, Sign, Good, Green">
            <a:extLst>
              <a:ext uri="{FF2B5EF4-FFF2-40B4-BE49-F238E27FC236}">
                <a16:creationId xmlns:a16="http://schemas.microsoft.com/office/drawing/2014/main" id="{9BEF0B07-DA2F-4646-9EDC-6AD018FD3C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3557" y="2819420"/>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7">
            <a:extLst>
              <a:ext uri="{FF2B5EF4-FFF2-40B4-BE49-F238E27FC236}">
                <a16:creationId xmlns:a16="http://schemas.microsoft.com/office/drawing/2014/main" id="{B4959155-C255-42EC-951A-414D605E1560}"/>
              </a:ext>
            </a:extLst>
          </p:cNvPr>
          <p:cNvGraphicFramePr>
            <a:graphicFrameLocks noGrp="1"/>
          </p:cNvGraphicFramePr>
          <p:nvPr/>
        </p:nvGraphicFramePr>
        <p:xfrm>
          <a:off x="8203068" y="2856898"/>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59" name="Picture 2" descr="Tick, Mark, Ok, Perfect, Check, Done, Sign, Good, Green">
            <a:extLst>
              <a:ext uri="{FF2B5EF4-FFF2-40B4-BE49-F238E27FC236}">
                <a16:creationId xmlns:a16="http://schemas.microsoft.com/office/drawing/2014/main" id="{AE903229-0FE6-4449-BAB1-33E7C740C1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16459" y="2755012"/>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FFEE40CB-F0D6-460A-A991-35F86DFFD7B3}"/>
              </a:ext>
            </a:extLst>
          </p:cNvPr>
          <p:cNvGraphicFramePr>
            <a:graphicFrameLocks noGrp="1"/>
          </p:cNvGraphicFramePr>
          <p:nvPr/>
        </p:nvGraphicFramePr>
        <p:xfrm>
          <a:off x="2539583"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1" name="Picture 2" descr="Tick, Mark, Ok, Perfect, Check, Done, Sign, Good, Green">
            <a:extLst>
              <a:ext uri="{FF2B5EF4-FFF2-40B4-BE49-F238E27FC236}">
                <a16:creationId xmlns:a16="http://schemas.microsoft.com/office/drawing/2014/main" id="{E20F0A62-21F3-4ECE-9670-D7AA28D781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6970" y="5302347"/>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Table 61">
            <a:extLst>
              <a:ext uri="{FF2B5EF4-FFF2-40B4-BE49-F238E27FC236}">
                <a16:creationId xmlns:a16="http://schemas.microsoft.com/office/drawing/2014/main" id="{F5D725D8-66F4-458F-85C5-3B683975BFA4}"/>
              </a:ext>
            </a:extLst>
          </p:cNvPr>
          <p:cNvGraphicFramePr>
            <a:graphicFrameLocks noGrp="1"/>
          </p:cNvGraphicFramePr>
          <p:nvPr/>
        </p:nvGraphicFramePr>
        <p:xfrm>
          <a:off x="8226514" y="5342516"/>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3" name="Picture 2" descr="Tick, Mark, Ok, Perfect, Check, Done, Sign, Good, Green">
            <a:extLst>
              <a:ext uri="{FF2B5EF4-FFF2-40B4-BE49-F238E27FC236}">
                <a16:creationId xmlns:a16="http://schemas.microsoft.com/office/drawing/2014/main" id="{D19B1BD7-0345-4CE3-9CD1-65AF1CE177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7383" y="5233668"/>
            <a:ext cx="701588" cy="650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7CE32203-9206-4A4F-9C16-E2E2F58E73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9873" y="4284860"/>
            <a:ext cx="1400403" cy="1598927"/>
          </a:xfrm>
          <a:prstGeom prst="rect">
            <a:avLst/>
          </a:prstGeom>
        </p:spPr>
      </p:pic>
      <p:pic>
        <p:nvPicPr>
          <p:cNvPr id="11" name="Picture 10" descr="Icon&#10;&#10;Description automatically generated">
            <a:extLst>
              <a:ext uri="{FF2B5EF4-FFF2-40B4-BE49-F238E27FC236}">
                <a16:creationId xmlns:a16="http://schemas.microsoft.com/office/drawing/2014/main" id="{B8B9DBA1-70D2-419D-A0ED-253D2B2D9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230" y="4598476"/>
            <a:ext cx="1746491" cy="1168528"/>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E6165B9B-ED1B-4E7C-8532-3E700635051C}"/>
              </a:ext>
            </a:extLst>
          </p:cNvPr>
          <p:cNvPicPr>
            <a:picLocks noChangeAspect="1"/>
          </p:cNvPicPr>
          <p:nvPr/>
        </p:nvPicPr>
        <p:blipFill rotWithShape="1">
          <a:blip r:embed="rId11">
            <a:extLst>
              <a:ext uri="{28A0092B-C50C-407E-A947-70E740481C1C}">
                <a14:useLocalDpi xmlns:a14="http://schemas.microsoft.com/office/drawing/2010/main" val="0"/>
              </a:ext>
            </a:extLst>
          </a:blip>
          <a:srcRect r="51671"/>
          <a:stretch/>
        </p:blipFill>
        <p:spPr>
          <a:xfrm>
            <a:off x="6710292" y="1842266"/>
            <a:ext cx="877101" cy="1633364"/>
          </a:xfrm>
          <a:prstGeom prst="rect">
            <a:avLst/>
          </a:prstGeom>
        </p:spPr>
      </p:pic>
      <p:pic>
        <p:nvPicPr>
          <p:cNvPr id="19" name="Picture 18" descr="A plate of food&#10;&#10;Description automatically generated with medium confidence">
            <a:extLst>
              <a:ext uri="{FF2B5EF4-FFF2-40B4-BE49-F238E27FC236}">
                <a16:creationId xmlns:a16="http://schemas.microsoft.com/office/drawing/2014/main" id="{C52C2A3A-D300-43C9-B1CD-EB1F8B94A4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997" y="2473897"/>
            <a:ext cx="1663159" cy="1285031"/>
          </a:xfrm>
          <a:prstGeom prst="rect">
            <a:avLst/>
          </a:prstGeom>
        </p:spPr>
      </p:pic>
      <p:sp>
        <p:nvSpPr>
          <p:cNvPr id="30" name="Speech Bubble: Rectangle with Corners Rounded 29">
            <a:extLst>
              <a:ext uri="{FF2B5EF4-FFF2-40B4-BE49-F238E27FC236}">
                <a16:creationId xmlns:a16="http://schemas.microsoft.com/office/drawing/2014/main" id="{A0D4F895-69C1-4FB7-B4B0-C0A5377EC7F0}"/>
              </a:ext>
            </a:extLst>
          </p:cNvPr>
          <p:cNvSpPr/>
          <p:nvPr/>
        </p:nvSpPr>
        <p:spPr>
          <a:xfrm>
            <a:off x="6116199" y="125067"/>
            <a:ext cx="5946846" cy="3493477"/>
          </a:xfrm>
          <a:prstGeom prst="wedgeRoundRectCallout">
            <a:avLst>
              <a:gd name="adj1" fmla="val -30396"/>
              <a:gd name="adj2" fmla="val 6549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Have you noticed any spelling patterns which could help you identify whether to use the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[ê/è]</a:t>
            </a: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 sound?</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6">
            <a:extLst>
              <a:ext uri="{FF2B5EF4-FFF2-40B4-BE49-F238E27FC236}">
                <a16:creationId xmlns:a16="http://schemas.microsoft.com/office/drawing/2014/main" id="{9E645AD3-A524-4EA5-A24F-ED6118E9D03D}"/>
              </a:ext>
            </a:extLst>
          </p:cNvPr>
          <p:cNvSpPr txBox="1"/>
          <p:nvPr/>
        </p:nvSpPr>
        <p:spPr>
          <a:xfrm>
            <a:off x="73261" y="5882937"/>
            <a:ext cx="2397223" cy="442674"/>
          </a:xfrm>
          <a:prstGeom prst="wedgeRoundRectCallout">
            <a:avLst>
              <a:gd name="adj1" fmla="val -18395"/>
              <a:gd name="adj2" fmla="val -44922"/>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vitesse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speed</a:t>
            </a:r>
          </a:p>
        </p:txBody>
      </p:sp>
    </p:spTree>
    <p:extLst>
      <p:ext uri="{BB962C8B-B14F-4D97-AF65-F5344CB8AC3E}">
        <p14:creationId xmlns:p14="http://schemas.microsoft.com/office/powerpoint/2010/main" val="268972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80387" y="296864"/>
            <a:ext cx="5265384" cy="707849"/>
          </a:xfrm>
        </p:spPr>
        <p:txBody>
          <a:bodyPr>
            <a:normAutofit/>
          </a:bodyPr>
          <a:lstStyle/>
          <a:p>
            <a:r>
              <a:rPr lang="en-GB" sz="3600" b="1" dirty="0">
                <a:solidFill>
                  <a:schemeClr val="bg1"/>
                </a:solidFill>
              </a:rPr>
              <a:t>SSC [e] </a:t>
            </a:r>
            <a:r>
              <a:rPr lang="en-GB" sz="3600" b="1" dirty="0" err="1">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D8FD21BC-390A-4670-B25B-FCC84EA9D543}"/>
              </a:ext>
            </a:extLst>
          </p:cNvPr>
          <p:cNvSpPr/>
          <p:nvPr/>
        </p:nvSpPr>
        <p:spPr>
          <a:xfrm>
            <a:off x="10070123" y="249870"/>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D2D2C66-11CF-4A9F-B8B4-CBCB61B2BD47}"/>
              </a:ext>
            </a:extLst>
          </p:cNvPr>
          <p:cNvSpPr txBox="1"/>
          <p:nvPr/>
        </p:nvSpPr>
        <p:spPr>
          <a:xfrm>
            <a:off x="160600" y="1328715"/>
            <a:ext cx="1194933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the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usually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pronounced as in av</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[ê/è]</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comes before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double consonant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such as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vit</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sse [speed]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comes before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 syllable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such as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beak</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Following this guide, decide whether the unaccented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makes the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[ê/è]</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and say the words. Check by listening to the native speaker.</a:t>
            </a:r>
          </a:p>
        </p:txBody>
      </p:sp>
      <p:sp>
        <p:nvSpPr>
          <p:cNvPr id="11" name="TextBox 10">
            <a:extLst>
              <a:ext uri="{FF2B5EF4-FFF2-40B4-BE49-F238E27FC236}">
                <a16:creationId xmlns:a16="http://schemas.microsoft.com/office/drawing/2014/main" id="{080372BF-344C-4DBC-92E0-B8EF12C4A906}"/>
              </a:ext>
            </a:extLst>
          </p:cNvPr>
          <p:cNvSpPr txBox="1"/>
          <p:nvPr/>
        </p:nvSpPr>
        <p:spPr>
          <a:xfrm>
            <a:off x="1325435" y="4022047"/>
            <a:ext cx="413751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tte [plate]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 [rest]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vaiss</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[crockery]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a:hlinkClick r:id="" action="ppaction://noaction">
              <a:snd r:embed="rId4" name="assiette.wav"/>
            </a:hlinkClick>
            <a:extLst>
              <a:ext uri="{FF2B5EF4-FFF2-40B4-BE49-F238E27FC236}">
                <a16:creationId xmlns:a16="http://schemas.microsoft.com/office/drawing/2014/main" id="{86550B91-16A5-4D76-BC56-B599D31086EB}"/>
              </a:ext>
            </a:extLst>
          </p:cNvPr>
          <p:cNvSpPr/>
          <p:nvPr/>
        </p:nvSpPr>
        <p:spPr>
          <a:xfrm>
            <a:off x="817091" y="40220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5" name="repos.wav"/>
            </a:hlinkClick>
            <a:extLst>
              <a:ext uri="{FF2B5EF4-FFF2-40B4-BE49-F238E27FC236}">
                <a16:creationId xmlns:a16="http://schemas.microsoft.com/office/drawing/2014/main" id="{4DC5838E-23FA-4224-A844-ED2433DA2ED2}"/>
              </a:ext>
            </a:extLst>
          </p:cNvPr>
          <p:cNvSpPr/>
          <p:nvPr/>
        </p:nvSpPr>
        <p:spPr>
          <a:xfrm>
            <a:off x="817091" y="477554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6" name="vaisselle.wav"/>
            </a:hlinkClick>
            <a:extLst>
              <a:ext uri="{FF2B5EF4-FFF2-40B4-BE49-F238E27FC236}">
                <a16:creationId xmlns:a16="http://schemas.microsoft.com/office/drawing/2014/main" id="{70939B17-F668-47AC-85DB-1A0D04B84FF6}"/>
              </a:ext>
            </a:extLst>
          </p:cNvPr>
          <p:cNvSpPr/>
          <p:nvPr/>
        </p:nvSpPr>
        <p:spPr>
          <a:xfrm>
            <a:off x="817091" y="55290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Rectangle 12">
            <a:hlinkClick r:id="" action="ppaction://noaction">
              <a:snd r:embed="rId7" name="premiere.wav"/>
            </a:hlinkClick>
            <a:extLst>
              <a:ext uri="{FF2B5EF4-FFF2-40B4-BE49-F238E27FC236}">
                <a16:creationId xmlns:a16="http://schemas.microsoft.com/office/drawing/2014/main" id="{6BA5239E-CF6B-4F57-ACB9-F3D5DA1D3C2B}"/>
              </a:ext>
            </a:extLst>
          </p:cNvPr>
          <p:cNvSpPr/>
          <p:nvPr/>
        </p:nvSpPr>
        <p:spPr>
          <a:xfrm>
            <a:off x="5189579" y="545861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Rectangle 13">
            <a:hlinkClick r:id="" action="ppaction://noaction">
              <a:snd r:embed="rId8" name="culturel.wav"/>
            </a:hlinkClick>
            <a:extLst>
              <a:ext uri="{FF2B5EF4-FFF2-40B4-BE49-F238E27FC236}">
                <a16:creationId xmlns:a16="http://schemas.microsoft.com/office/drawing/2014/main" id="{81529B8E-370B-413A-8481-16F00A1C6A31}"/>
              </a:ext>
            </a:extLst>
          </p:cNvPr>
          <p:cNvSpPr/>
          <p:nvPr/>
        </p:nvSpPr>
        <p:spPr>
          <a:xfrm>
            <a:off x="5189579" y="474519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Rectangle 14">
            <a:hlinkClick r:id="" action="ppaction://noaction">
              <a:snd r:embed="rId9" name="verre.wav"/>
            </a:hlinkClick>
            <a:extLst>
              <a:ext uri="{FF2B5EF4-FFF2-40B4-BE49-F238E27FC236}">
                <a16:creationId xmlns:a16="http://schemas.microsoft.com/office/drawing/2014/main" id="{C6A0FBFE-5718-488C-B526-088866D1BBAC}"/>
              </a:ext>
            </a:extLst>
          </p:cNvPr>
          <p:cNvSpPr/>
          <p:nvPr/>
        </p:nvSpPr>
        <p:spPr>
          <a:xfrm>
            <a:off x="5189579" y="40220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TextBox 16">
            <a:extLst>
              <a:ext uri="{FF2B5EF4-FFF2-40B4-BE49-F238E27FC236}">
                <a16:creationId xmlns:a16="http://schemas.microsoft.com/office/drawing/2014/main" id="{1C343292-4F26-4E09-BF88-F922CBFF415F}"/>
              </a:ext>
            </a:extLst>
          </p:cNvPr>
          <p:cNvSpPr txBox="1"/>
          <p:nvPr/>
        </p:nvSpPr>
        <p:spPr>
          <a:xfrm>
            <a:off x="5780204" y="4006371"/>
            <a:ext cx="428991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[glass]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cultur</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mière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[first]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7775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10363201" cy="867128"/>
          </a:xfrm>
          <a:prstGeom prst="rect">
            <a:avLst/>
          </a:prstGeom>
        </p:spPr>
      </p:pic>
      <p:sp>
        <p:nvSpPr>
          <p:cNvPr id="2" name="Title 1"/>
          <p:cNvSpPr>
            <a:spLocks noGrp="1"/>
          </p:cNvSpPr>
          <p:nvPr>
            <p:ph type="title"/>
          </p:nvPr>
        </p:nvSpPr>
        <p:spPr>
          <a:xfrm>
            <a:off x="-1" y="10195"/>
            <a:ext cx="8951495" cy="1325563"/>
          </a:xfrm>
        </p:spPr>
        <p:txBody>
          <a:bodyPr>
            <a:normAutofit/>
          </a:bodyPr>
          <a:lstStyle/>
          <a:p>
            <a:r>
              <a:rPr lang="en-GB" sz="3200" b="1" dirty="0">
                <a:solidFill>
                  <a:schemeClr val="bg1"/>
                </a:solidFill>
              </a:rPr>
              <a:t>Meanings that matter: session overview</a:t>
            </a:r>
          </a:p>
        </p:txBody>
      </p:sp>
      <p:pic>
        <p:nvPicPr>
          <p:cNvPr id="6" name="Picture 5" descr="Icon&#10;&#10;Description automatically generated">
            <a:extLst>
              <a:ext uri="{FF2B5EF4-FFF2-40B4-BE49-F238E27FC236}">
                <a16:creationId xmlns:a16="http://schemas.microsoft.com/office/drawing/2014/main" id="{E557CD65-8A42-41CD-8E66-00DB5D0B5972}"/>
              </a:ext>
            </a:extLst>
          </p:cNvPr>
          <p:cNvPicPr>
            <a:picLocks noChangeAspect="1"/>
          </p:cNvPicPr>
          <p:nvPr/>
        </p:nvPicPr>
        <p:blipFill>
          <a:blip r:embed="rId4"/>
          <a:stretch>
            <a:fillRect/>
          </a:stretch>
        </p:blipFill>
        <p:spPr>
          <a:xfrm flipH="1">
            <a:off x="7479734" y="730427"/>
            <a:ext cx="4038498" cy="3157572"/>
          </a:xfrm>
          <a:prstGeom prst="rect">
            <a:avLst/>
          </a:prstGeom>
        </p:spPr>
      </p:pic>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335758"/>
            <a:ext cx="11499040" cy="4978984"/>
          </a:xfrm>
        </p:spPr>
        <p:txBody>
          <a:bodyPr>
            <a:normAutofit/>
          </a:bodyPr>
          <a:lstStyle/>
          <a:p>
            <a:r>
              <a:rPr lang="en-GB" b="1" dirty="0"/>
              <a:t>Curriculum Design principles</a:t>
            </a:r>
          </a:p>
          <a:p>
            <a:pPr lvl="1"/>
            <a:r>
              <a:rPr lang="en-GB" dirty="0"/>
              <a:t>Revisiting principle (umbrella architecture)</a:t>
            </a:r>
          </a:p>
          <a:p>
            <a:pPr lvl="2"/>
            <a:r>
              <a:rPr lang="en-GB" sz="2400" dirty="0"/>
              <a:t>Frequency principle (aka the communication principle)</a:t>
            </a:r>
          </a:p>
          <a:p>
            <a:pPr lvl="2"/>
            <a:r>
              <a:rPr lang="en-GB" sz="2400" dirty="0"/>
              <a:t>Depth of word knowledge principle</a:t>
            </a:r>
          </a:p>
          <a:p>
            <a:pPr lvl="2"/>
            <a:r>
              <a:rPr lang="en-GB" sz="2400" dirty="0"/>
              <a:t>Explicit grammar principle (aka levelling the playing field)</a:t>
            </a:r>
          </a:p>
          <a:p>
            <a:pPr lvl="2"/>
            <a:r>
              <a:rPr lang="en-GB" sz="2400" dirty="0"/>
              <a:t>Practice principle</a:t>
            </a:r>
          </a:p>
          <a:p>
            <a:pPr lvl="2"/>
            <a:r>
              <a:rPr lang="en-GB" sz="2400" dirty="0"/>
              <a:t>Culture principle</a:t>
            </a:r>
          </a:p>
          <a:p>
            <a:pPr lvl="2"/>
            <a:r>
              <a:rPr lang="en-GB" sz="2400" dirty="0"/>
              <a:t>Personalisation principle</a:t>
            </a:r>
          </a:p>
          <a:p>
            <a:pPr lvl="2"/>
            <a:r>
              <a:rPr lang="en-GB" sz="2400" dirty="0"/>
              <a:t>Themes and topics (aka the ‘build it, they will come’ principle)</a:t>
            </a:r>
          </a:p>
          <a:p>
            <a:pPr lvl="2"/>
            <a:r>
              <a:rPr lang="en-GB" sz="2400" dirty="0"/>
              <a:t>Three knowledge strands</a:t>
            </a:r>
          </a:p>
          <a:p>
            <a:r>
              <a:rPr lang="en-GB" b="1" dirty="0"/>
              <a:t>Resources and activities</a:t>
            </a:r>
          </a:p>
          <a:p>
            <a:endParaRPr lang="en-GB" sz="2400" dirty="0"/>
          </a:p>
        </p:txBody>
      </p:sp>
      <p:pic>
        <p:nvPicPr>
          <p:cNvPr id="7" name="Picture 6" descr="green checkmark">
            <a:extLst>
              <a:ext uri="{FF2B5EF4-FFF2-40B4-BE49-F238E27FC236}">
                <a16:creationId xmlns:a16="http://schemas.microsoft.com/office/drawing/2014/main" id="{51BD015F-E86E-4034-A005-DCE9C2073F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759" y="1230606"/>
            <a:ext cx="422500" cy="440105"/>
          </a:xfrm>
          <a:prstGeom prst="rect">
            <a:avLst/>
          </a:prstGeom>
        </p:spPr>
      </p:pic>
      <p:pic>
        <p:nvPicPr>
          <p:cNvPr id="8" name="Picture 7" descr="green checkmark">
            <a:extLst>
              <a:ext uri="{FF2B5EF4-FFF2-40B4-BE49-F238E27FC236}">
                <a16:creationId xmlns:a16="http://schemas.microsoft.com/office/drawing/2014/main" id="{0E0ACEBB-E924-428E-AB5B-B5F688F142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2758" y="5302189"/>
            <a:ext cx="422500" cy="440105"/>
          </a:xfrm>
          <a:prstGeom prst="rect">
            <a:avLst/>
          </a:prstGeom>
        </p:spPr>
      </p:pic>
    </p:spTree>
    <p:extLst>
      <p:ext uri="{BB962C8B-B14F-4D97-AF65-F5344CB8AC3E}">
        <p14:creationId xmlns:p14="http://schemas.microsoft.com/office/powerpoint/2010/main" val="30089235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2670048" cy="867128"/>
          </a:xfrm>
          <a:prstGeom prst="rect">
            <a:avLst/>
          </a:prstGeom>
        </p:spPr>
      </p:pic>
      <p:sp>
        <p:nvSpPr>
          <p:cNvPr id="2" name="Title 1"/>
          <p:cNvSpPr>
            <a:spLocks noGrp="1"/>
          </p:cNvSpPr>
          <p:nvPr>
            <p:ph type="title"/>
          </p:nvPr>
        </p:nvSpPr>
        <p:spPr>
          <a:xfrm>
            <a:off x="0" y="0"/>
            <a:ext cx="3449053" cy="1325563"/>
          </a:xfrm>
        </p:spPr>
        <p:txBody>
          <a:bodyPr>
            <a:normAutofit/>
          </a:bodyPr>
          <a:lstStyle/>
          <a:p>
            <a:r>
              <a:rPr lang="en-GB" sz="3200" b="1" dirty="0">
                <a:solidFill>
                  <a:schemeClr val="bg1"/>
                </a:solidFill>
              </a:rPr>
              <a:t>CPD offer</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487006"/>
            <a:ext cx="6652315" cy="4351338"/>
          </a:xfrm>
        </p:spPr>
        <p:txBody>
          <a:bodyPr>
            <a:normAutofit fontScale="92500"/>
          </a:bodyPr>
          <a:lstStyle/>
          <a:p>
            <a:r>
              <a:rPr lang="en-GB" sz="2400" dirty="0"/>
              <a:t>CPD course is </a:t>
            </a:r>
            <a:r>
              <a:rPr lang="en-GB" sz="2400" b="1" dirty="0"/>
              <a:t>free</a:t>
            </a:r>
          </a:p>
          <a:p>
            <a:r>
              <a:rPr lang="en-GB" sz="2400" dirty="0"/>
              <a:t>Content is research-informed languages teaching at KS3 and KS4</a:t>
            </a:r>
          </a:p>
          <a:p>
            <a:r>
              <a:rPr lang="en-GB" sz="2400" dirty="0"/>
              <a:t>5 remote learning sessions of 2.5 hours</a:t>
            </a:r>
          </a:p>
          <a:p>
            <a:r>
              <a:rPr lang="en-GB" sz="2400" dirty="0"/>
              <a:t>Course leaders are NCELP Specialist Teachers</a:t>
            </a:r>
          </a:p>
          <a:p>
            <a:r>
              <a:rPr lang="en-GB" sz="2400" dirty="0"/>
              <a:t>Additional online peer and instructor support</a:t>
            </a:r>
          </a:p>
          <a:p>
            <a:r>
              <a:rPr lang="en-GB" sz="2400" dirty="0"/>
              <a:t>An online self-study version of the course will be available for anyone to access for free (and to facilitate a cascade model)</a:t>
            </a:r>
          </a:p>
          <a:p>
            <a:r>
              <a:rPr lang="en-GB" sz="2400" dirty="0"/>
              <a:t>There is a link to register interest for the courses already, here: </a:t>
            </a:r>
            <a:r>
              <a:rPr lang="en-GB" sz="2400" u="sng" dirty="0">
                <a:solidFill>
                  <a:schemeClr val="tx1"/>
                </a:solidFill>
                <a:hlinkClick r:id="rId4"/>
              </a:rPr>
              <a:t>www.ncelp.org/cpd</a:t>
            </a:r>
            <a:endParaRPr lang="en-GB" sz="2400" dirty="0"/>
          </a:p>
          <a:p>
            <a:endParaRPr lang="en-GB" sz="2400" dirty="0"/>
          </a:p>
          <a:p>
            <a:endParaRPr lang="en-GB" sz="2400" dirty="0"/>
          </a:p>
        </p:txBody>
      </p:sp>
      <p:pic>
        <p:nvPicPr>
          <p:cNvPr id="4" name="Picture 3">
            <a:extLst>
              <a:ext uri="{FF2B5EF4-FFF2-40B4-BE49-F238E27FC236}">
                <a16:creationId xmlns:a16="http://schemas.microsoft.com/office/drawing/2014/main" id="{20C94DE9-15D9-47B6-803F-19083B6CE2A4}"/>
              </a:ext>
            </a:extLst>
          </p:cNvPr>
          <p:cNvPicPr>
            <a:picLocks noChangeAspect="1"/>
          </p:cNvPicPr>
          <p:nvPr/>
        </p:nvPicPr>
        <p:blipFill>
          <a:blip r:embed="rId5"/>
          <a:stretch>
            <a:fillRect/>
          </a:stretch>
        </p:blipFill>
        <p:spPr>
          <a:xfrm>
            <a:off x="6880054" y="296863"/>
            <a:ext cx="4953861" cy="5694009"/>
          </a:xfrm>
          <a:prstGeom prst="rect">
            <a:avLst/>
          </a:prstGeom>
        </p:spPr>
      </p:pic>
    </p:spTree>
    <p:extLst>
      <p:ext uri="{BB962C8B-B14F-4D97-AF65-F5344CB8AC3E}">
        <p14:creationId xmlns:p14="http://schemas.microsoft.com/office/powerpoint/2010/main" val="3350225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8077200" cy="867128"/>
          </a:xfrm>
          <a:prstGeom prst="rect">
            <a:avLst/>
          </a:prstGeom>
        </p:spPr>
      </p:pic>
      <p:sp>
        <p:nvSpPr>
          <p:cNvPr id="2" name="Title 1"/>
          <p:cNvSpPr>
            <a:spLocks noGrp="1"/>
          </p:cNvSpPr>
          <p:nvPr>
            <p:ph type="title"/>
          </p:nvPr>
        </p:nvSpPr>
        <p:spPr>
          <a:xfrm>
            <a:off x="0" y="0"/>
            <a:ext cx="8991600" cy="1325563"/>
          </a:xfrm>
        </p:spPr>
        <p:txBody>
          <a:bodyPr>
            <a:normAutofit/>
          </a:bodyPr>
          <a:lstStyle/>
          <a:p>
            <a:r>
              <a:rPr lang="en-GB" sz="3200" b="1" dirty="0">
                <a:solidFill>
                  <a:schemeClr val="bg1"/>
                </a:solidFill>
              </a:rPr>
              <a:t>Practice principle</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0" y="1439673"/>
            <a:ext cx="7521413" cy="4351338"/>
          </a:xfrm>
        </p:spPr>
        <p:txBody>
          <a:bodyPr>
            <a:normAutofit/>
          </a:bodyPr>
          <a:lstStyle/>
          <a:p>
            <a:r>
              <a:rPr lang="en-GB" sz="2400" dirty="0"/>
              <a:t>Use a range of types of practice that revisit the same language in different contexts</a:t>
            </a:r>
          </a:p>
          <a:p>
            <a:r>
              <a:rPr lang="en-GB" sz="2400" dirty="0"/>
              <a:t>Provide practice in ‘input language’ (listening and reading) that makes the form-meaning connection task essential</a:t>
            </a:r>
          </a:p>
          <a:p>
            <a:r>
              <a:rPr lang="en-GB" sz="2400" dirty="0"/>
              <a:t>Practise producing the new language in scaffolded writing and speaking activities with small, incremental steps  </a:t>
            </a:r>
          </a:p>
          <a:p>
            <a:r>
              <a:rPr lang="en-GB" sz="2400" dirty="0"/>
              <a:t>Involve an element of struggle</a:t>
            </a:r>
          </a:p>
          <a:p>
            <a:r>
              <a:rPr lang="en-GB" sz="2400" dirty="0"/>
              <a:t>Use multi-modal activities</a:t>
            </a:r>
          </a:p>
          <a:p>
            <a:r>
              <a:rPr lang="en-GB" sz="2400" dirty="0"/>
              <a:t>See a gradual move towards freer production</a:t>
            </a:r>
          </a:p>
        </p:txBody>
      </p:sp>
      <p:sp>
        <p:nvSpPr>
          <p:cNvPr id="3" name="Rectangle 2">
            <a:extLst>
              <a:ext uri="{FF2B5EF4-FFF2-40B4-BE49-F238E27FC236}">
                <a16:creationId xmlns:a16="http://schemas.microsoft.com/office/drawing/2014/main" id="{052D1A8A-F5CE-4BF4-9781-9C7CF1A3A5F8}"/>
              </a:ext>
            </a:extLst>
          </p:cNvPr>
          <p:cNvSpPr/>
          <p:nvPr/>
        </p:nvSpPr>
        <p:spPr>
          <a:xfrm>
            <a:off x="-55107" y="5952583"/>
            <a:ext cx="12268631" cy="369332"/>
          </a:xfrm>
          <a:prstGeom prst="rect">
            <a:avLst/>
          </a:prstGeom>
        </p:spPr>
        <p:txBody>
          <a:bodyPr wrap="square">
            <a:spAutoFit/>
          </a:bodyPr>
          <a:lstStyle/>
          <a:p>
            <a:pPr lvl="1">
              <a:lnSpc>
                <a:spcPct val="90000"/>
              </a:lnSpc>
              <a:spcBef>
                <a:spcPts val="500"/>
              </a:spcBef>
              <a:spcAft>
                <a:spcPts val="1200"/>
              </a:spcAft>
              <a:buClr>
                <a:srgbClr val="4472C4">
                  <a:lumMod val="50000"/>
                </a:srgbClr>
              </a:buClr>
            </a:pPr>
            <a:r>
              <a:rPr lang="en-GB" sz="2000" dirty="0">
                <a:solidFill>
                  <a:srgbClr val="4472C4">
                    <a:lumMod val="50000"/>
                  </a:srgbClr>
                </a:solidFill>
                <a:latin typeface="Century Gothic" panose="020B0502020202020204" pitchFamily="34" charset="0"/>
                <a:cs typeface="Arial" panose="020B0604020202020204" pitchFamily="34" charset="0"/>
              </a:rPr>
              <a:t>(</a:t>
            </a:r>
            <a:r>
              <a:rPr lang="en-GB" sz="2000" dirty="0" err="1">
                <a:solidFill>
                  <a:srgbClr val="4472C4">
                    <a:lumMod val="50000"/>
                  </a:srgbClr>
                </a:solidFill>
                <a:latin typeface="Century Gothic" panose="020B0502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DeKeyser</a:t>
            </a:r>
            <a:r>
              <a:rPr lang="en-GB" sz="2000" dirty="0">
                <a:solidFill>
                  <a:srgbClr val="4472C4">
                    <a:lumMod val="50000"/>
                  </a:srgbClr>
                </a:solidFill>
                <a:latin typeface="Century Gothic" panose="020B0502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2005</a:t>
            </a:r>
            <a:r>
              <a:rPr lang="en-GB" sz="2000" dirty="0">
                <a:solidFill>
                  <a:srgbClr val="4472C4">
                    <a:lumMod val="50000"/>
                  </a:srgbClr>
                </a:solidFill>
                <a:latin typeface="Century Gothic" panose="020B0502020202020204" pitchFamily="34" charset="0"/>
                <a:cs typeface="Arial" panose="020B0604020202020204" pitchFamily="34" charset="0"/>
              </a:rPr>
              <a:t>; </a:t>
            </a:r>
            <a:r>
              <a:rPr lang="en-GB" sz="2000" dirty="0" err="1">
                <a:solidFill>
                  <a:srgbClr val="4472C4">
                    <a:lumMod val="50000"/>
                  </a:srgbClr>
                </a:solidFill>
                <a:latin typeface="Century Gothic" panose="020B0502020202020204" pitchFamily="34" charset="0"/>
                <a:cs typeface="Arial" panose="020B0604020202020204" pitchFamily="34" charset="0"/>
              </a:rPr>
              <a:t>DeKeyser</a:t>
            </a:r>
            <a:r>
              <a:rPr lang="en-GB" sz="2000" dirty="0">
                <a:solidFill>
                  <a:srgbClr val="4472C4">
                    <a:lumMod val="50000"/>
                  </a:srgbClr>
                </a:solidFill>
                <a:latin typeface="Century Gothic" panose="020B0502020202020204" pitchFamily="34" charset="0"/>
                <a:cs typeface="Arial" panose="020B0604020202020204" pitchFamily="34" charset="0"/>
              </a:rPr>
              <a:t>, 2015; Ellis, 2006; Mitchell, Myles, &amp; Marsden, 2019; VanPatten, 2004)</a:t>
            </a:r>
          </a:p>
        </p:txBody>
      </p:sp>
      <p:graphicFrame>
        <p:nvGraphicFramePr>
          <p:cNvPr id="4" name="Table 5">
            <a:extLst>
              <a:ext uri="{FF2B5EF4-FFF2-40B4-BE49-F238E27FC236}">
                <a16:creationId xmlns:a16="http://schemas.microsoft.com/office/drawing/2014/main" id="{00B5CBE7-37FE-493A-8AF6-0FAFE56DD677}"/>
              </a:ext>
            </a:extLst>
          </p:cNvPr>
          <p:cNvGraphicFramePr>
            <a:graphicFrameLocks noGrp="1"/>
          </p:cNvGraphicFramePr>
          <p:nvPr>
            <p:extLst>
              <p:ext uri="{D42A27DB-BD31-4B8C-83A1-F6EECF244321}">
                <p14:modId xmlns:p14="http://schemas.microsoft.com/office/powerpoint/2010/main" val="2219737037"/>
              </p:ext>
            </p:extLst>
          </p:nvPr>
        </p:nvGraphicFramePr>
        <p:xfrm>
          <a:off x="7521412" y="1802627"/>
          <a:ext cx="4442848" cy="3720096"/>
        </p:xfrm>
        <a:graphic>
          <a:graphicData uri="http://schemas.openxmlformats.org/drawingml/2006/table">
            <a:tbl>
              <a:tblPr firstRow="1" bandRow="1">
                <a:tableStyleId>{5940675A-B579-460E-94D1-54222C63F5DA}</a:tableStyleId>
              </a:tblPr>
              <a:tblGrid>
                <a:gridCol w="2221424">
                  <a:extLst>
                    <a:ext uri="{9D8B030D-6E8A-4147-A177-3AD203B41FA5}">
                      <a16:colId xmlns:a16="http://schemas.microsoft.com/office/drawing/2014/main" val="1762368362"/>
                    </a:ext>
                  </a:extLst>
                </a:gridCol>
                <a:gridCol w="2221424">
                  <a:extLst>
                    <a:ext uri="{9D8B030D-6E8A-4147-A177-3AD203B41FA5}">
                      <a16:colId xmlns:a16="http://schemas.microsoft.com/office/drawing/2014/main" val="34590389"/>
                    </a:ext>
                  </a:extLst>
                </a:gridCol>
              </a:tblGrid>
              <a:tr h="186004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84736272"/>
                  </a:ext>
                </a:extLst>
              </a:tr>
              <a:tr h="186004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6477565"/>
                  </a:ext>
                </a:extLst>
              </a:tr>
            </a:tbl>
          </a:graphicData>
        </a:graphic>
      </p:graphicFrame>
      <p:pic>
        <p:nvPicPr>
          <p:cNvPr id="8" name="Picture 7" descr="Icon&#10;&#10;Description automatically generated">
            <a:extLst>
              <a:ext uri="{FF2B5EF4-FFF2-40B4-BE49-F238E27FC236}">
                <a16:creationId xmlns:a16="http://schemas.microsoft.com/office/drawing/2014/main" id="{B9D92151-AD86-4874-9917-B8074CB0C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3245" y="3710541"/>
            <a:ext cx="1623711" cy="1628707"/>
          </a:xfrm>
          <a:prstGeom prst="rect">
            <a:avLst/>
          </a:prstGeom>
        </p:spPr>
      </p:pic>
      <p:pic>
        <p:nvPicPr>
          <p:cNvPr id="10" name="Picture 9" descr="Icon&#10;&#10;Description automatically generated">
            <a:extLst>
              <a:ext uri="{FF2B5EF4-FFF2-40B4-BE49-F238E27FC236}">
                <a16:creationId xmlns:a16="http://schemas.microsoft.com/office/drawing/2014/main" id="{E52EC565-9853-4BCB-A1A0-3E8211F705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8627" y="3710541"/>
            <a:ext cx="1623708" cy="1628703"/>
          </a:xfrm>
          <a:prstGeom prst="rect">
            <a:avLst/>
          </a:prstGeom>
        </p:spPr>
      </p:pic>
      <p:pic>
        <p:nvPicPr>
          <p:cNvPr id="11" name="Picture 10" descr="Icon&#10;&#10;Description automatically generated">
            <a:extLst>
              <a:ext uri="{FF2B5EF4-FFF2-40B4-BE49-F238E27FC236}">
                <a16:creationId xmlns:a16="http://schemas.microsoft.com/office/drawing/2014/main" id="{AD5ACC2C-6D08-4530-829F-3A039371A56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88626" y="1901814"/>
            <a:ext cx="1623709" cy="1623709"/>
          </a:xfrm>
          <a:prstGeom prst="rect">
            <a:avLst/>
          </a:prstGeom>
        </p:spPr>
      </p:pic>
      <p:pic>
        <p:nvPicPr>
          <p:cNvPr id="12" name="Picture 11" descr="Icon&#10;&#10;Description automatically generated">
            <a:extLst>
              <a:ext uri="{FF2B5EF4-FFF2-40B4-BE49-F238E27FC236}">
                <a16:creationId xmlns:a16="http://schemas.microsoft.com/office/drawing/2014/main" id="{C0BD16E2-283E-4AE5-8C4A-363984B1B8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3245" y="1903353"/>
            <a:ext cx="1623710" cy="1623710"/>
          </a:xfrm>
          <a:prstGeom prst="rect">
            <a:avLst/>
          </a:prstGeom>
        </p:spPr>
      </p:pic>
    </p:spTree>
    <p:extLst>
      <p:ext uri="{BB962C8B-B14F-4D97-AF65-F5344CB8AC3E}">
        <p14:creationId xmlns:p14="http://schemas.microsoft.com/office/powerpoint/2010/main" val="330685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26" presetClass="emph" presetSubtype="0" fill="hold" nodeType="with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26" presetClass="emph" presetSubtype="0" fill="hold" nodeType="withEffect">
                                  <p:stCondLst>
                                    <p:cond delay="0"/>
                                  </p:stCondLst>
                                  <p:childTnLst>
                                    <p:animEffect transition="out" filter="fade">
                                      <p:cBhvr>
                                        <p:cTn id="25" dur="500" tmFilter="0, 0; .2, .5; .8, .5; 1, 0"/>
                                        <p:tgtEl>
                                          <p:spTgt spid="10"/>
                                        </p:tgtEl>
                                      </p:cBhvr>
                                    </p:animEffect>
                                    <p:animScale>
                                      <p:cBhvr>
                                        <p:cTn id="26" dur="250" autoRev="1" fill="hold"/>
                                        <p:tgtEl>
                                          <p:spTgt spid="1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par>
                                <p:cTn id="40" presetID="26" presetClass="emph" presetSubtype="0" fill="hold" nodeType="withEffect">
                                  <p:stCondLst>
                                    <p:cond delay="0"/>
                                  </p:stCondLst>
                                  <p:childTnLst>
                                    <p:animEffect transition="out" filter="fade">
                                      <p:cBhvr>
                                        <p:cTn id="41" dur="500" tmFilter="0, 0; .2, .5; .8, .5; 1, 0"/>
                                        <p:tgtEl>
                                          <p:spTgt spid="8"/>
                                        </p:tgtEl>
                                      </p:cBhvr>
                                    </p:animEffect>
                                    <p:animScale>
                                      <p:cBhvr>
                                        <p:cTn id="42" dur="250" autoRev="1" fill="hold"/>
                                        <p:tgtEl>
                                          <p:spTgt spid="8"/>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par>
                                <p:cTn id="48" presetID="26" presetClass="emph" presetSubtype="0" fill="hold" nodeType="withEffect">
                                  <p:stCondLst>
                                    <p:cond delay="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664990" cy="867128"/>
          </a:xfrm>
          <a:prstGeom prst="rect">
            <a:avLst/>
          </a:prstGeom>
        </p:spPr>
      </p:pic>
      <p:sp>
        <p:nvSpPr>
          <p:cNvPr id="2" name="Title 1"/>
          <p:cNvSpPr>
            <a:spLocks noGrp="1"/>
          </p:cNvSpPr>
          <p:nvPr>
            <p:ph type="title"/>
          </p:nvPr>
        </p:nvSpPr>
        <p:spPr>
          <a:xfrm>
            <a:off x="0" y="0"/>
            <a:ext cx="8991600" cy="1325563"/>
          </a:xfrm>
        </p:spPr>
        <p:txBody>
          <a:bodyPr>
            <a:normAutofit/>
          </a:bodyPr>
          <a:lstStyle/>
          <a:p>
            <a:r>
              <a:rPr lang="en-GB" sz="3200" b="1" dirty="0">
                <a:solidFill>
                  <a:schemeClr val="bg1"/>
                </a:solidFill>
              </a:rPr>
              <a:t>Cultural principle</a:t>
            </a:r>
          </a:p>
        </p:txBody>
      </p:sp>
      <p:sp>
        <p:nvSpPr>
          <p:cNvPr id="11" name="Content Placeholder 5">
            <a:extLst>
              <a:ext uri="{FF2B5EF4-FFF2-40B4-BE49-F238E27FC236}">
                <a16:creationId xmlns:a16="http://schemas.microsoft.com/office/drawing/2014/main" id="{54EC3596-EA39-4A73-ACDD-077D1DA2B7E9}"/>
              </a:ext>
            </a:extLst>
          </p:cNvPr>
          <p:cNvSpPr txBox="1">
            <a:spLocks/>
          </p:cNvSpPr>
          <p:nvPr/>
        </p:nvSpPr>
        <p:spPr>
          <a:xfrm>
            <a:off x="75767" y="1622426"/>
            <a:ext cx="59087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Many words in the 2000 most frequent are culturally and thematically rich (about 60-65% of them)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Build from the words and the contexts will come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Find culture in…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new language sounds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words and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structures. </a:t>
            </a:r>
          </a:p>
        </p:txBody>
      </p:sp>
      <p:pic>
        <p:nvPicPr>
          <p:cNvPr id="12" name="Picture 11" descr="Diagram&#10;&#10;Description automatically generated">
            <a:extLst>
              <a:ext uri="{FF2B5EF4-FFF2-40B4-BE49-F238E27FC236}">
                <a16:creationId xmlns:a16="http://schemas.microsoft.com/office/drawing/2014/main" id="{39632C86-C5A2-4F82-9755-3FF6F994F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0763" y="2897914"/>
            <a:ext cx="4284076" cy="3121471"/>
          </a:xfrm>
          <a:prstGeom prst="rect">
            <a:avLst/>
          </a:prstGeom>
        </p:spPr>
      </p:pic>
      <p:sp>
        <p:nvSpPr>
          <p:cNvPr id="13" name="Rectangle 12">
            <a:extLst>
              <a:ext uri="{FF2B5EF4-FFF2-40B4-BE49-F238E27FC236}">
                <a16:creationId xmlns:a16="http://schemas.microsoft.com/office/drawing/2014/main" id="{99A56D26-E47F-4ABD-AA01-25096E98981C}"/>
              </a:ext>
            </a:extLst>
          </p:cNvPr>
          <p:cNvSpPr/>
          <p:nvPr/>
        </p:nvSpPr>
        <p:spPr>
          <a:xfrm>
            <a:off x="6720377" y="1136518"/>
            <a:ext cx="5404849" cy="1631216"/>
          </a:xfrm>
          <a:prstGeom prst="rect">
            <a:avLst/>
          </a:prstGeom>
          <a:solidFill>
            <a:srgbClr val="5B9BD5">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“Common attitudes, beliefs and values are reflected in the way members of the group use language - for example, what they choose to say or not to say and how they say it.” (</a:t>
            </a:r>
            <a:r>
              <a:rPr kumimoji="0" lang="en-GB" sz="2000" b="0" i="0" u="none" strike="noStrike" kern="0" cap="none" spc="0" normalizeH="0" baseline="0" noProof="0" dirty="0" err="1">
                <a:ln>
                  <a:noFill/>
                </a:ln>
                <a:solidFill>
                  <a:srgbClr val="4472C4">
                    <a:lumMod val="50000"/>
                  </a:srgbClr>
                </a:solidFill>
                <a:effectLst/>
                <a:uLnTx/>
                <a:uFillTx/>
              </a:rPr>
              <a:t>Kramsch</a:t>
            </a:r>
            <a:r>
              <a:rPr kumimoji="0" lang="en-GB" sz="2000" b="0" i="0" u="none" strike="noStrike" kern="0" cap="none" spc="0" normalizeH="0" baseline="0" noProof="0" dirty="0">
                <a:ln>
                  <a:noFill/>
                </a:ln>
                <a:solidFill>
                  <a:srgbClr val="4472C4">
                    <a:lumMod val="50000"/>
                  </a:srgbClr>
                </a:solidFill>
                <a:effectLst/>
                <a:uLnTx/>
                <a:uFillTx/>
              </a:rPr>
              <a:t>, 2001, p6). </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6" name="TextBox 5">
            <a:extLst>
              <a:ext uri="{FF2B5EF4-FFF2-40B4-BE49-F238E27FC236}">
                <a16:creationId xmlns:a16="http://schemas.microsoft.com/office/drawing/2014/main" id="{20DAD409-2108-4C14-8142-AD689A198F11}"/>
              </a:ext>
            </a:extLst>
          </p:cNvPr>
          <p:cNvSpPr txBox="1"/>
          <p:nvPr/>
        </p:nvSpPr>
        <p:spPr>
          <a:xfrm>
            <a:off x="5471624" y="296863"/>
            <a:ext cx="6556407" cy="5940088"/>
          </a:xfrm>
          <a:prstGeom prst="rect">
            <a:avLst/>
          </a:prstGeom>
          <a:solidFill>
            <a:srgbClr val="FFF9F3"/>
          </a:solidFill>
          <a:ln>
            <a:solidFill>
              <a:srgbClr val="002060"/>
            </a:solidFill>
          </a:ln>
          <a:effectLst>
            <a:outerShdw blurRad="50800" dist="38100" dir="5400000" algn="t" rotWithShape="0">
              <a:prstClr val="black">
                <a:alpha val="40000"/>
              </a:prstClr>
            </a:outerShdw>
          </a:effectLst>
        </p:spPr>
        <p:txBody>
          <a:bodyPr wrap="square" rtlCol="0">
            <a:spAutoFit/>
          </a:bodyPr>
          <a:lstStyle/>
          <a:p>
            <a:r>
              <a:rPr lang="de-DE" sz="2000" b="1" dirty="0">
                <a:solidFill>
                  <a:srgbClr val="002060"/>
                </a:solidFill>
              </a:rPr>
              <a:t>Handball: Higher</a:t>
            </a:r>
            <a:br>
              <a:rPr lang="de-DE" sz="2000" dirty="0">
                <a:solidFill>
                  <a:srgbClr val="002060"/>
                </a:solidFill>
              </a:rPr>
            </a:br>
            <a:r>
              <a:rPr lang="de-DE" sz="2000" dirty="0">
                <a:solidFill>
                  <a:srgbClr val="002060"/>
                </a:solidFill>
              </a:rPr>
              <a:t>Am liebsten von allen Sportarten mag ich Handball. Seit zwei Jahren bin ich Mitglied im Verein. In Deutschland ist Fußball Sport Nummer 1 – aber direkt danach kommt Handball! Beim Handball hat man sieben Spieler pro Mannschaft. Nach zweimal dreißig Minuten hat das Team mit den meisten Toren gewonnen. THW Kiel heißt mein Lieblingsverein – zweiundzwanzig Mal hat er schon die Bundesliga gewonnen! Beim Sport ist mir Erfolg wichtig, aber teilnehmen ist noch wichtiger. Auf jeden Fall ist Sport gut für Körper und Seele. Aktiv sein ist immer von Vorteil. Mit unserem Trainer kämpfen wir um den Sieg, ja, und richtig glücklich sind wir dann, wenn wir unsere Gegner schlagen. Aber regelmäßig gewinnen ist nicht das Hauptziel – Bewegung, zusammen Spaß haben und im Team zusammenzuarbeiten ist die Hauptsache. Und du, was ist dein Lieblingssport und warum?</a:t>
            </a:r>
            <a:endParaRPr lang="en-GB" sz="2000" dirty="0">
              <a:solidFill>
                <a:srgbClr val="002060"/>
              </a:solidFill>
            </a:endParaRPr>
          </a:p>
        </p:txBody>
      </p:sp>
      <p:sp>
        <p:nvSpPr>
          <p:cNvPr id="14" name="TextBox 13">
            <a:extLst>
              <a:ext uri="{FF2B5EF4-FFF2-40B4-BE49-F238E27FC236}">
                <a16:creationId xmlns:a16="http://schemas.microsoft.com/office/drawing/2014/main" id="{BF2E80A0-EC84-4E78-A7BC-E17415E6F25E}"/>
              </a:ext>
            </a:extLst>
          </p:cNvPr>
          <p:cNvSpPr txBox="1"/>
          <p:nvPr/>
        </p:nvSpPr>
        <p:spPr>
          <a:xfrm>
            <a:off x="5471624" y="296863"/>
            <a:ext cx="6556407" cy="5940088"/>
          </a:xfrm>
          <a:prstGeom prst="rect">
            <a:avLst/>
          </a:prstGeom>
          <a:solidFill>
            <a:srgbClr val="FFF9F3"/>
          </a:solidFill>
          <a:ln>
            <a:solidFill>
              <a:srgbClr val="002060"/>
            </a:solidFill>
          </a:ln>
          <a:effectLst>
            <a:outerShdw blurRad="50800" dist="38100" dir="5400000" algn="t" rotWithShape="0">
              <a:prstClr val="black">
                <a:alpha val="40000"/>
              </a:prstClr>
            </a:outerShdw>
          </a:effectLst>
        </p:spPr>
        <p:txBody>
          <a:bodyPr wrap="square" rtlCol="0">
            <a:spAutoFit/>
          </a:bodyPr>
          <a:lstStyle/>
          <a:p>
            <a:r>
              <a:rPr lang="de-DE" sz="2000" b="1" dirty="0">
                <a:solidFill>
                  <a:srgbClr val="002060"/>
                </a:solidFill>
              </a:rPr>
              <a:t>Handball: Foundation</a:t>
            </a:r>
            <a:br>
              <a:rPr lang="de-DE" sz="2000" dirty="0">
                <a:solidFill>
                  <a:srgbClr val="002060"/>
                </a:solidFill>
              </a:rPr>
            </a:br>
            <a:r>
              <a:rPr lang="de-DE" sz="2000" dirty="0">
                <a:solidFill>
                  <a:srgbClr val="002060"/>
                </a:solidFill>
              </a:rPr>
              <a:t>Am liebsten von allen Sportarten mag ich Handball. Schon zwei Jahre lang bin ich Mitglied im Verein. In Deutschland ist Fußball Sport Nummer 1 – aber direkt danach kommt Handball! Beim Handball hat man sieben Spieler pro Mannschaft. Nach zweimal dreißig Minuten hat das Team mit den meisten Toren gewonnen. THW Kiel heißt mein Lieblingsverein – zweiundzwanzig Mal hat er schon die Bundesliga gewonnen! Beim Sport ist mir Erfolg wichtig, aber teilnehmen ist noch wichtiger. Auf jeden Fall ist Sport gut für Körper und Seele. Aktiv sein ist immer von Vorteil. Mit unserem Trainer arbeiten wir hart, ja, und richtig glücklich sind wir dann, wenn wir das andere Team schlagen. Aber regelmäßig gewinnen ist nicht das Hauptziel – Bewegung, zusammen Spaß haben und mit anderen zusammenzuarbeiten ist die Hauptsache. Und du, was ist dein Lieblingssport und warum?  </a:t>
            </a:r>
            <a:endParaRPr lang="en-GB" sz="2000" dirty="0">
              <a:solidFill>
                <a:srgbClr val="002060"/>
              </a:solidFill>
            </a:endParaRPr>
          </a:p>
        </p:txBody>
      </p:sp>
    </p:spTree>
    <p:extLst>
      <p:ext uri="{BB962C8B-B14F-4D97-AF65-F5344CB8AC3E}">
        <p14:creationId xmlns:p14="http://schemas.microsoft.com/office/powerpoint/2010/main" val="7259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3" grpId="0" animBg="1"/>
      <p:bldP spid="6"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E7512A57-7EBE-44F2-802D-D0382A1D88B9}"/>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9.xml><?xml version="1.0" encoding="utf-8"?>
<a:theme xmlns:a="http://schemas.openxmlformats.org/drawingml/2006/main" name="1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3301</TotalTime>
  <Words>20320</Words>
  <Application>Microsoft Office PowerPoint</Application>
  <PresentationFormat>Widescreen</PresentationFormat>
  <Paragraphs>1967</Paragraphs>
  <Slides>74</Slides>
  <Notes>70</Notes>
  <HiddenSlides>1</HiddenSlides>
  <MMClips>14</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74</vt:i4>
      </vt:variant>
    </vt:vector>
  </HeadingPairs>
  <TitlesOfParts>
    <vt:vector size="93" baseType="lpstr">
      <vt:lpstr>Arial</vt:lpstr>
      <vt:lpstr>Calibri</vt:lpstr>
      <vt:lpstr>Calibri Light</vt:lpstr>
      <vt:lpstr>Cavolini</vt:lpstr>
      <vt:lpstr>Century Gothic</vt:lpstr>
      <vt:lpstr>Ink Free</vt:lpstr>
      <vt:lpstr>Times New Roman</vt:lpstr>
      <vt:lpstr>Tw Cen MT</vt:lpstr>
      <vt:lpstr>Wingdings</vt:lpstr>
      <vt:lpstr>Office Theme</vt:lpstr>
      <vt:lpstr>1_Office Theme</vt:lpstr>
      <vt:lpstr>2_Office Theme</vt:lpstr>
      <vt:lpstr>12_Office Theme</vt:lpstr>
      <vt:lpstr>3_Office Theme</vt:lpstr>
      <vt:lpstr>13_Office Theme</vt:lpstr>
      <vt:lpstr>8_Office Theme</vt:lpstr>
      <vt:lpstr>4_Office Theme</vt:lpstr>
      <vt:lpstr>14_Office Theme</vt:lpstr>
      <vt:lpstr>5_Office Theme</vt:lpstr>
      <vt:lpstr>PowerPoint Presentation</vt:lpstr>
      <vt:lpstr>NCELP (Centre for Excellence for Language Pedagogy)</vt:lpstr>
      <vt:lpstr>Meanings that matter: session overview</vt:lpstr>
      <vt:lpstr>Revisiting principle (umbrella architecture)</vt:lpstr>
      <vt:lpstr>Frequency principle (aka the communication principle)</vt:lpstr>
      <vt:lpstr>Depth of word knowledge principle</vt:lpstr>
      <vt:lpstr>Explicit grammar principle</vt:lpstr>
      <vt:lpstr>Practice principle</vt:lpstr>
      <vt:lpstr>Cultural principle</vt:lpstr>
      <vt:lpstr>Themes and topics (‘build it and they will come’)</vt:lpstr>
      <vt:lpstr>The personalisation principle</vt:lpstr>
      <vt:lpstr>The three knowledge strands</vt:lpstr>
      <vt:lpstr>Meanings that matter: session overview</vt:lpstr>
      <vt:lpstr>Principles for teaching grammar in a foreign language</vt:lpstr>
      <vt:lpstr>Resources: grammar</vt:lpstr>
      <vt:lpstr>Talking about completed actions in the past: 3rd person singular (preterite)</vt:lpstr>
      <vt:lpstr>Daniel habla sobre las vacaciones de una amiga.  Lee las frases. ¿Son las vacaciones de antes o son las vacaciones cada año? Elige la opción correcta y escribe la frase en inglés. </vt:lpstr>
      <vt:lpstr>Ahora Lucía habla de las vacaciones de un amigo, Enrique. Escucha las frases. ¿La acción pasa normalmente o ya pasó? También escribe el verbo en español y la actividad en inglés.  </vt:lpstr>
      <vt:lpstr>Ahora escribe unas frases sobre los viajes de Enrique. ¿Son las vacaciones de antes o son las vacaciones cada año? Usa la forma correcta del verbo (‘–e’ o ‘–ió’), según la frase.</vt:lpstr>
      <vt:lpstr>hablar / escuchar</vt:lpstr>
      <vt:lpstr>HABLAR</vt:lpstr>
      <vt:lpstr>hablar</vt:lpstr>
      <vt:lpstr>Solución – Persona A</vt:lpstr>
      <vt:lpstr>The KS3 life of ‘tanzen’</vt:lpstr>
      <vt:lpstr>the KS3 life of tanzen</vt:lpstr>
      <vt:lpstr>tanzen</vt:lpstr>
      <vt:lpstr>tanzen</vt:lpstr>
      <vt:lpstr>tanzt</vt:lpstr>
      <vt:lpstr>tanzen</vt:lpstr>
      <vt:lpstr>tanzt</vt:lpstr>
      <vt:lpstr>tanzen</vt:lpstr>
      <vt:lpstr>Ich oder du? </vt:lpstr>
      <vt:lpstr>Vokabeln </vt:lpstr>
      <vt:lpstr>Frage oder Satz? </vt:lpstr>
      <vt:lpstr>Wie oft machst du das? </vt:lpstr>
      <vt:lpstr>Fragen </vt:lpstr>
      <vt:lpstr>Schmückt den Saal mit grünen Zweigen! Fa-la-la-la-la-la-la-la-la! </vt:lpstr>
      <vt:lpstr>Vokabeln</vt:lpstr>
      <vt:lpstr>Hedy Lamarr</vt:lpstr>
      <vt:lpstr>Who never dances?</vt:lpstr>
      <vt:lpstr>Exklusives Interview!</vt:lpstr>
      <vt:lpstr>Transcript</vt:lpstr>
      <vt:lpstr>Transcript</vt:lpstr>
      <vt:lpstr>Beschreib das Bild</vt:lpstr>
      <vt:lpstr>Antworten</vt:lpstr>
      <vt:lpstr>Ein Interview mit Mia</vt:lpstr>
      <vt:lpstr>Assessments</vt:lpstr>
      <vt:lpstr>Assessments</vt:lpstr>
      <vt:lpstr>Assessments</vt:lpstr>
      <vt:lpstr>Assessments</vt:lpstr>
      <vt:lpstr>Phonetik</vt:lpstr>
      <vt:lpstr>Welche Kategorie ist das?</vt:lpstr>
      <vt:lpstr>Neujahrsvorsätze</vt:lpstr>
      <vt:lpstr>Vokabeln [4/4]</vt:lpstr>
      <vt:lpstr>Bindewörter (conjunctions)</vt:lpstr>
      <vt:lpstr>Vokabeln</vt:lpstr>
      <vt:lpstr>Ein neuer Start</vt:lpstr>
      <vt:lpstr>Adel Karasholi </vt:lpstr>
      <vt:lpstr>das Gedicht Seiltanz</vt:lpstr>
      <vt:lpstr>Seiltanz – Adel Karasholi</vt:lpstr>
      <vt:lpstr>Was symbolisiert Seiltanzen für den Dichter?</vt:lpstr>
      <vt:lpstr>Der Seiltanz von Migranten</vt:lpstr>
      <vt:lpstr>Seiltanz</vt:lpstr>
      <vt:lpstr>Märchen</vt:lpstr>
      <vt:lpstr>PowerPoint Presentation</vt:lpstr>
      <vt:lpstr>French phonics</vt:lpstr>
      <vt:lpstr>French phonics</vt:lpstr>
      <vt:lpstr>SSC [e] ou [ê/è] ? </vt:lpstr>
      <vt:lpstr>SSC [e] ou [ê/è] ? </vt:lpstr>
      <vt:lpstr>SSC [e] ou [ê/è] ? </vt:lpstr>
      <vt:lpstr>SSC [e] ou [ê/è] ? </vt:lpstr>
      <vt:lpstr>SSC [e] ou [ê/è] ? </vt:lpstr>
      <vt:lpstr>Meanings that matter: session overview</vt:lpstr>
      <vt:lpstr>CPD offer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Rachel Hawkes</cp:lastModifiedBy>
  <cp:revision>86</cp:revision>
  <dcterms:created xsi:type="dcterms:W3CDTF">2021-06-02T09:04:52Z</dcterms:created>
  <dcterms:modified xsi:type="dcterms:W3CDTF">2022-01-04T09:45:02Z</dcterms:modified>
</cp:coreProperties>
</file>